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CCB9DD-6C95-4AEB-B0BF-7DDEF431F14D}">
  <a:tblStyle styleId="{0ECCB9DD-6C95-4AEB-B0BF-7DDEF431F1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6edeb649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6edeb649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proposed GOES X-ray imager in 1970s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formal study for what became GOES-12 SXI started in 1980s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6e1dae6d2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6e1dae6d2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6edeb64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6edeb64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6e1dae6d2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6e1dae6d2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SWPC doesn’t use the L1b products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97ccb073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97ccb073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6e1dae6d2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6e1dae6d2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986cea89b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986cea89b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6e1dae6d2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6e1dae6d2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31975" y="1152475"/>
            <a:ext cx="700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D966"/>
                </a:solidFill>
              </a:rPr>
              <a:t>GOES-19 SUVI PS-PVR</a:t>
            </a:r>
            <a:endParaRPr b="1" sz="3600">
              <a:solidFill>
                <a:srgbClr val="FFD9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D966"/>
                </a:solidFill>
              </a:rPr>
              <a:t>(Provisional Maturity)</a:t>
            </a:r>
            <a:endParaRPr sz="2800">
              <a:solidFill>
                <a:srgbClr val="FFD9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D966"/>
                </a:solidFill>
              </a:rPr>
              <a:t>SWPC User Perspective</a:t>
            </a:r>
            <a:endParaRPr sz="2800">
              <a:solidFill>
                <a:srgbClr val="FFD9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D966"/>
                </a:solidFill>
              </a:rPr>
              <a:t>2025-02-25</a:t>
            </a:r>
            <a:endParaRPr sz="2800">
              <a:solidFill>
                <a:srgbClr val="FFD966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Steven Hill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NOAA/NWS Space Weather Prediction Center </a:t>
            </a:r>
            <a:endParaRPr i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66"/>
                </a:solidFill>
              </a:rPr>
              <a:t>SUVI Heritage</a:t>
            </a:r>
            <a:endParaRPr b="1">
              <a:solidFill>
                <a:srgbClr val="FFD966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1169" l="7187" r="3526" t="11262"/>
          <a:stretch/>
        </p:blipFill>
        <p:spPr>
          <a:xfrm>
            <a:off x="5985274" y="1626332"/>
            <a:ext cx="2772874" cy="240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2125" y="1017725"/>
            <a:ext cx="913200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702450" y="2075225"/>
            <a:ext cx="913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Skylab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1973-74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7100" y="998462"/>
            <a:ext cx="943625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842677" y="2062400"/>
            <a:ext cx="10725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Hinode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2006-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84400" y="1093925"/>
            <a:ext cx="943625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2799613" y="2075225"/>
            <a:ext cx="913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Yokoh 1991-2001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5647" y="2486688"/>
            <a:ext cx="943625" cy="84054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387863" y="3435725"/>
            <a:ext cx="1039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GOES 12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2001-2007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32162" y="2435151"/>
            <a:ext cx="1039191" cy="9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4618475" y="3440725"/>
            <a:ext cx="1138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GOES 13-15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2006-2020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99613" y="3824525"/>
            <a:ext cx="913200" cy="9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2760325" y="4739525"/>
            <a:ext cx="991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SOHO EIT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1996-2010*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23363" y="3748325"/>
            <a:ext cx="991800" cy="9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3957975" y="4699975"/>
            <a:ext cx="991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SDO AIA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2010-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375113" y="3848400"/>
            <a:ext cx="19932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GOES 16-19 SUVI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2017-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66"/>
                </a:solidFill>
              </a:rPr>
              <a:t>Forecast Applications</a:t>
            </a:r>
            <a:endParaRPr b="1">
              <a:solidFill>
                <a:srgbClr val="FFD966"/>
              </a:solidFill>
            </a:endParaRPr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1093350" y="1017725"/>
            <a:ext cx="79011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Provide advance warning of solar activity.</a:t>
            </a:r>
            <a:endParaRPr sz="2000">
              <a:solidFill>
                <a:srgbClr val="FFFFF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“Over the horizon” look at active regions rotating onto the Earth-facing side of the sun.</a:t>
            </a:r>
            <a:endParaRPr sz="16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Provide warning of recurring geomagnetic storms.</a:t>
            </a:r>
            <a:endParaRPr sz="2000">
              <a:solidFill>
                <a:srgbClr val="FFFFF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Tracking coronal holes as they rotate across the solar disk.</a:t>
            </a:r>
            <a:endParaRPr sz="16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Provide warning of non-recurring geomagnetic storms.</a:t>
            </a:r>
            <a:endParaRPr sz="2000">
              <a:solidFill>
                <a:srgbClr val="FFFFF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Identify, locate, and characterize eruptions (flares, coronal mass ejections).</a:t>
            </a:r>
            <a:endParaRPr sz="16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Provide warning of solar radiation storms.</a:t>
            </a:r>
            <a:endParaRPr sz="2000">
              <a:solidFill>
                <a:srgbClr val="FFFFF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Identify, locate, and characterize eruptions (flares, coronal mass ejections).</a:t>
            </a:r>
            <a:endParaRPr sz="16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Assess solar flaring probability.</a:t>
            </a:r>
            <a:endParaRPr sz="2000">
              <a:solidFill>
                <a:srgbClr val="FFFFFF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en" sz="1600">
                <a:solidFill>
                  <a:srgbClr val="FFFFFF"/>
                </a:solidFill>
              </a:rPr>
              <a:t>Intensity and complexity of solar active regions.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66"/>
                </a:solidFill>
              </a:rPr>
              <a:t>Image Data</a:t>
            </a:r>
            <a:endParaRPr b="1"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520125" y="1480850"/>
            <a:ext cx="7311900" cy="14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Used historically for situational awareness.</a:t>
            </a:r>
            <a:endParaRPr sz="2000">
              <a:solidFill>
                <a:schemeClr val="dk1"/>
              </a:solidFill>
            </a:endParaRPr>
          </a:p>
          <a:p>
            <a:pPr indent="-241300" lvl="0" marL="228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Auto updating </a:t>
            </a:r>
            <a:r>
              <a:rPr lang="en" sz="2000">
                <a:solidFill>
                  <a:srgbClr val="FFFFFF"/>
                </a:solidFill>
              </a:rPr>
              <a:t>loops with selectable duration (3 hrs - 8 days), speed (10-60 fps), and cadence (4 min to daily).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40251" l="0" r="2486" t="19557"/>
          <a:stretch/>
        </p:blipFill>
        <p:spPr>
          <a:xfrm>
            <a:off x="0" y="2950304"/>
            <a:ext cx="9144000" cy="1657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66"/>
                </a:solidFill>
              </a:rPr>
              <a:t>Image Data Products</a:t>
            </a:r>
            <a:endParaRPr b="1">
              <a:solidFill>
                <a:srgbClr val="FFD966"/>
              </a:solidFill>
            </a:endParaRPr>
          </a:p>
        </p:txBody>
      </p:sp>
      <p:graphicFrame>
        <p:nvGraphicFramePr>
          <p:cNvPr id="95" name="Google Shape;95;p17"/>
          <p:cNvGraphicFramePr/>
          <p:nvPr/>
        </p:nvGraphicFramePr>
        <p:xfrm>
          <a:off x="981800" y="123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{0ECCB9DD-6C95-4AEB-B0BF-7DDEF431F14D}</a:tableStyleId>
              </a:tblPr>
              <a:tblGrid>
                <a:gridCol w="1262525"/>
                <a:gridCol w="1364625"/>
                <a:gridCol w="2834675"/>
                <a:gridCol w="2435100"/>
              </a:tblGrid>
              <a:tr h="581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Product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Wavelength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(nm)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Uses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Features and Temperature (K)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91425" marL="91425" anchor="ctr"/>
                </a:tc>
              </a:tr>
              <a:tr h="101225">
                <a:tc rowSpan="6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Composite Images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45700" marL="45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9.4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0" marB="0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Flare location (visual)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0" marB="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Flares 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~6x10</a:t>
                      </a:r>
                      <a:r>
                        <a:rPr baseline="30000" lang="en" sz="1600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K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45700" marL="45700" anchor="ctr"/>
                </a:tc>
              </a:tr>
              <a:tr h="331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13.1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Flare location (visual)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0" marB="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Flares ~6x10</a:t>
                      </a:r>
                      <a:r>
                        <a:rPr baseline="30000" lang="en" sz="1600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K and ‘hot’ flares ~15x10</a:t>
                      </a:r>
                      <a:r>
                        <a:rPr baseline="30000" lang="en" sz="1600">
                          <a:solidFill>
                            <a:schemeClr val="dk1"/>
                          </a:solidFill>
                        </a:rPr>
                        <a:t>6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 K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0" marB="0" marR="45700" marL="45700" anchor="ctr"/>
                </a:tc>
              </a:tr>
              <a:tr h="184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17.1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Active region characterization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Active regions ~6x10</a:t>
                      </a:r>
                      <a:r>
                        <a:rPr baseline="30000" lang="en" sz="1600">
                          <a:solidFill>
                            <a:schemeClr val="dk1"/>
                          </a:solidFill>
                        </a:rPr>
                        <a:t>5 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K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0" marB="0" marR="45700" marL="45700" anchor="ctr"/>
                </a:tc>
              </a:tr>
              <a:tr h="3908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19.5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Active region characterization and flare location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0" marB="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Active regions ~1x10</a:t>
                      </a:r>
                      <a:r>
                        <a:rPr baseline="30000" lang="en" sz="1600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K and ‘hot’ flares ~20x10</a:t>
                      </a:r>
                      <a:r>
                        <a:rPr baseline="30000" lang="en" sz="1600">
                          <a:solidFill>
                            <a:schemeClr val="dk1"/>
                          </a:solidFill>
                        </a:rPr>
                        <a:t>6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 K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0" marB="0" marR="45700" marL="45700" anchor="ctr"/>
                </a:tc>
              </a:tr>
              <a:tr h="382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28.4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Coronal hole location and characterization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Coronal Holes (~2x10</a:t>
                      </a:r>
                      <a:r>
                        <a:rPr baseline="30000" lang="en" sz="1600">
                          <a:solidFill>
                            <a:schemeClr val="dk1"/>
                          </a:solidFill>
                        </a:rPr>
                        <a:t>6 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K)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0" marB="0" marR="45700" marL="45700" anchor="ctr"/>
                </a:tc>
              </a:tr>
              <a:tr h="382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30.4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Filament location and characterization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Filaments (~6x10</a:t>
                      </a:r>
                      <a:r>
                        <a:rPr baseline="30000" lang="en" sz="1600">
                          <a:solidFill>
                            <a:schemeClr val="dk1"/>
                          </a:solidFill>
                        </a:rPr>
                        <a:t>4 </a:t>
                      </a:r>
                      <a:r>
                        <a:rPr lang="en" sz="1600">
                          <a:solidFill>
                            <a:schemeClr val="dk1"/>
                          </a:solidFill>
                        </a:rPr>
                        <a:t>K)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0" marB="0" marR="45700" marL="45700" anchor="ctr"/>
                </a:tc>
              </a:tr>
              <a:tr h="215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Thematic Map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All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Supervised pixel classifier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0" marB="0" marR="45700" marL="4570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All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T="0" marB="0" marR="45700" marL="457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66"/>
                </a:solidFill>
              </a:rPr>
              <a:t>SUVI Flare Location</a:t>
            </a:r>
            <a:endParaRPr b="1"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1093350" y="1017725"/>
            <a:ext cx="3648600" cy="3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Used for input to UMASEP model for SEP prediction.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Planned for Artemis II Testbed Exercise in May.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Will become operational this fiscal year.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Can complement XRS flare location.</a:t>
            </a:r>
            <a:endParaRPr sz="2100">
              <a:solidFill>
                <a:schemeClr val="dk1"/>
              </a:solidFill>
            </a:endParaRPr>
          </a:p>
        </p:txBody>
      </p:sp>
      <p:grpSp>
        <p:nvGrpSpPr>
          <p:cNvPr id="102" name="Google Shape;102;p18"/>
          <p:cNvGrpSpPr/>
          <p:nvPr/>
        </p:nvGrpSpPr>
        <p:grpSpPr>
          <a:xfrm>
            <a:off x="4742012" y="1000069"/>
            <a:ext cx="4182987" cy="3416419"/>
            <a:chOff x="5246875" y="1017725"/>
            <a:chExt cx="3584701" cy="2900925"/>
          </a:xfrm>
        </p:grpSpPr>
        <p:pic>
          <p:nvPicPr>
            <p:cNvPr id="103" name="Google Shape;103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46875" y="1017725"/>
              <a:ext cx="3584701" cy="2900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8"/>
            <p:cNvPicPr preferRelativeResize="0"/>
            <p:nvPr/>
          </p:nvPicPr>
          <p:blipFill rotWithShape="1">
            <a:blip r:embed="rId3">
              <a:alphaModFix/>
            </a:blip>
            <a:srcRect b="14408" l="18532" r="25375" t="23617"/>
            <a:stretch/>
          </p:blipFill>
          <p:spPr>
            <a:xfrm>
              <a:off x="5398850" y="1242550"/>
              <a:ext cx="2907874" cy="25998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66"/>
                </a:solidFill>
              </a:rPr>
              <a:t>GOES SUVI Statu</a:t>
            </a:r>
            <a:r>
              <a:rPr b="1" lang="en">
                <a:solidFill>
                  <a:srgbClr val="FFD966"/>
                </a:solidFill>
              </a:rPr>
              <a:t>s</a:t>
            </a:r>
            <a:endParaRPr b="1"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1831975" y="1152475"/>
            <a:ext cx="7000500" cy="3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GOES 1</a:t>
            </a:r>
            <a:r>
              <a:rPr lang="en" sz="1900">
                <a:solidFill>
                  <a:schemeClr val="dk1"/>
                </a:solidFill>
              </a:rPr>
              <a:t>6</a:t>
            </a:r>
            <a:r>
              <a:rPr lang="en" sz="1900">
                <a:solidFill>
                  <a:schemeClr val="dk1"/>
                </a:solidFill>
              </a:rPr>
              <a:t> and 1</a:t>
            </a:r>
            <a:r>
              <a:rPr lang="en" sz="1900">
                <a:solidFill>
                  <a:schemeClr val="dk1"/>
                </a:solidFill>
              </a:rPr>
              <a:t>8</a:t>
            </a:r>
            <a:r>
              <a:rPr lang="en" sz="1900">
                <a:solidFill>
                  <a:schemeClr val="dk1"/>
                </a:solidFill>
              </a:rPr>
              <a:t> SUVIs are the primary and </a:t>
            </a:r>
            <a:r>
              <a:rPr lang="en" sz="1900">
                <a:solidFill>
                  <a:schemeClr val="dk1"/>
                </a:solidFill>
              </a:rPr>
              <a:t>secondary</a:t>
            </a:r>
            <a:r>
              <a:rPr lang="en" sz="1900">
                <a:solidFill>
                  <a:schemeClr val="dk1"/>
                </a:solidFill>
              </a:rPr>
              <a:t> EUV imagers for operations, respectively.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GOES 17 stored at 104.7° W with SUVI fully </a:t>
            </a:r>
            <a:r>
              <a:rPr lang="en" sz="1900">
                <a:solidFill>
                  <a:schemeClr val="dk1"/>
                </a:solidFill>
              </a:rPr>
              <a:t>functional.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SWPC will be prepared for switch of primary SUVI from GOES-16 to GOES-19 on April 4, 2024.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New products from SPADES to enter operations in FY25 and FY26.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1093350" y="2926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66"/>
                </a:solidFill>
              </a:rPr>
              <a:t>SUVI &amp; SXI Research Impact (selected)</a:t>
            </a:r>
            <a:endParaRPr b="1">
              <a:solidFill>
                <a:srgbClr val="FFD966"/>
              </a:solidFill>
            </a:endParaRPr>
          </a:p>
        </p:txBody>
      </p:sp>
      <p:graphicFrame>
        <p:nvGraphicFramePr>
          <p:cNvPr id="116" name="Google Shape;116;p20"/>
          <p:cNvGraphicFramePr/>
          <p:nvPr/>
        </p:nvGraphicFramePr>
        <p:xfrm>
          <a:off x="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{0ECCB9DD-6C95-4AEB-B0BF-7DDEF431F14D}</a:tableStyleId>
              </a:tblPr>
              <a:tblGrid>
                <a:gridCol w="8584700"/>
                <a:gridCol w="559300"/>
              </a:tblGrid>
              <a:tr h="315675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Seaton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D. B., &amp; Darnel, J. M. (2018). Observations of an Eruptive Solar Flare in the Extended EUV Solar Corona. </a:t>
                      </a:r>
                      <a:r>
                        <a:rPr i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Astrophysical Journal, 852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L9. doi:10.3847/2041-8213/aaa28e</a:t>
                      </a:r>
                      <a:endParaRPr sz="900"/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78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085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Veronig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A. M., Podladchikova, T., Dissauer, K., Temmer, M., Seaton, D. B., Long, D., . . . Kliem, B. (2018). Genesis and Impulsive Evolution of the 2017 September 10 Coronal Mass Ejection. </a:t>
                      </a:r>
                      <a:r>
                        <a:rPr i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Astrophysical Journal, 868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107. doi:10.3847/1538-4357/aaeac5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95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0850">
                <a:tc>
                  <a:txBody>
                    <a:bodyPr/>
                    <a:lstStyle/>
                    <a:p>
                      <a:pPr indent="-457200" lvl="0" marL="457200" marR="5080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Darnel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J. M., Seaton, D. B., Bethge, C., Rachmeler, L., Jarvis, A., Hill, S. M., et al. (2022). The GOES-R Solar UltraViolet Imager. Space Weather, 20, e2022SW003044. https://ui.adsabs.harvard.edu/abs/2022SpWea..2003044D</a:t>
                      </a:r>
                      <a:endParaRPr sz="9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24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4075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Hill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S. M., Pizzo, V. J., Balch, C. C., Biesecker, D. A., Bornmann, P., Hildner, E., . . . Zimmermann, F. (2005). The NOAA Goes-12 Solar X-Ray Imager (SXI) 1. Instrument, Operations, and Data. </a:t>
                      </a:r>
                      <a:r>
                        <a:rPr i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Solar Physics, 226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255-281. doi:10.1007/s11207-005-7416-x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88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5675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Liu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C., Lee, J., Yurchyshyn, V., Deng, N., Cho, K.-s., Karlický, M., &amp; Wang, H. (2007). The Eruption from a Sigmoidal Solar Active Region on 2005 May 13. </a:t>
                      </a:r>
                      <a:r>
                        <a:rPr i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Astrophysical Journal, 669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1372-1381. doi:10.1086/521644</a:t>
                      </a:r>
                      <a:endParaRPr sz="9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68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5675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Temmer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M., Vršnak, B., &amp; Veronig, A. M. (2007). Periodic Appearance of Coronal Holes and the Related Variation of Solar Wind Parameters. </a:t>
                      </a:r>
                      <a:r>
                        <a:rPr i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Solar Physics, 241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371-383. doi:10.1007/s11207-007-0336-1</a:t>
                      </a:r>
                      <a:endParaRPr sz="9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100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085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Veronig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A. M., Karlický, M., Vršnak, B., Temmer, M., Magdalenić, J., Dennis, B. R., . . . Pötzi, W. (2006). X-ray sources and magnetic reconnection in the X3.9 flare of 2003 November 3. </a:t>
                      </a:r>
                      <a:r>
                        <a:rPr i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Astronomy and Astrophysics, 446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675-690. doi:10.1051/0004-6361:20053112</a:t>
                      </a:r>
                      <a:endParaRPr sz="9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121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5675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Warmuth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A., Mann, G., &amp; Aurass, H. (2005). First Soft X-Ray Observations of Global Coronal Waves with the GOES Solar X-Ray Imager. </a:t>
                      </a:r>
                      <a:r>
                        <a:rPr i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Astrophysical Journal, 626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L121-L124. doi:10.1086/4317</a:t>
                      </a:r>
                      <a:endParaRPr sz="900"/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70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600">
                <a:tc>
                  <a:txBody>
                    <a:bodyPr/>
                    <a:lstStyle/>
                    <a:p>
                      <a:pPr indent="-457200" lvl="0" marL="457200" marR="508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Rotter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T., Veronig, A. M., Temmer, M., &amp; Vršnak, B. (2012). Relation Between Coronal Hole Areas on the Sun and the Solar Wind Parameters at 1 AU. </a:t>
                      </a:r>
                      <a:r>
                        <a:rPr i="1"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Solar Physics, 281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793-813. doi:10.1007/s11207-012-0101-y</a:t>
                      </a:r>
                      <a:endParaRPr sz="900"/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85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7" name="Google Shape;117;p20"/>
          <p:cNvSpPr txBox="1"/>
          <p:nvPr/>
        </p:nvSpPr>
        <p:spPr>
          <a:xfrm>
            <a:off x="1236750" y="4600700"/>
            <a:ext cx="745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729 citations from top nine papers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1093350" y="445025"/>
            <a:ext cx="773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D966"/>
                </a:solidFill>
              </a:rPr>
              <a:t>Summary</a:t>
            </a:r>
            <a:endParaRPr b="1">
              <a:solidFill>
                <a:srgbClr val="FFD966"/>
              </a:solidFill>
            </a:endParaRPr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1093350" y="1017725"/>
            <a:ext cx="7738800" cy="3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</a:rPr>
              <a:t>SWPC Recommends Provisional Maturity Status for G19 SUVI.</a:t>
            </a:r>
            <a:endParaRPr sz="1700">
              <a:solidFill>
                <a:srgbClr val="FF0000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SWPC is prepared for April 4th switch to GOES-19.</a:t>
            </a:r>
            <a:endParaRPr sz="17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</a:rPr>
              <a:t>Product Improvements for Consideration.</a:t>
            </a:r>
            <a:endParaRPr sz="21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Need to be prepared for light leaks in the future.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Desired to address 28.4-30.4 ‘mixing’.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Address roll navigation error.</a:t>
            </a:r>
            <a:endParaRPr sz="17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Thank you to </a:t>
            </a:r>
            <a:r>
              <a:rPr lang="en" sz="2100">
                <a:solidFill>
                  <a:schemeClr val="dk1"/>
                </a:solidFill>
              </a:rPr>
              <a:t>NCEI and the GOES Program!</a:t>
            </a:r>
            <a:endParaRPr sz="21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For their persistence in overcoming issues and improving products.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>
                <a:solidFill>
                  <a:schemeClr val="dk1"/>
                </a:solidFill>
              </a:rPr>
              <a:t>For pursuing improvement by engaging with the research community.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