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70" r:id="rId3"/>
    <p:sldMasterId id="2147483683" r:id="rId4"/>
    <p:sldMasterId id="2147483693" r:id="rId5"/>
    <p:sldMasterId id="2147483703" r:id="rId6"/>
  </p:sldMasterIdLst>
  <p:notesMasterIdLst>
    <p:notesMasterId r:id="rId48"/>
  </p:notesMasterIdLst>
  <p:sldIdLst>
    <p:sldId id="256" r:id="rId7"/>
    <p:sldId id="342" r:id="rId8"/>
    <p:sldId id="346" r:id="rId9"/>
    <p:sldId id="337" r:id="rId10"/>
    <p:sldId id="320" r:id="rId11"/>
    <p:sldId id="398" r:id="rId12"/>
    <p:sldId id="343" r:id="rId13"/>
    <p:sldId id="435" r:id="rId14"/>
    <p:sldId id="448" r:id="rId15"/>
    <p:sldId id="345" r:id="rId16"/>
    <p:sldId id="449" r:id="rId17"/>
    <p:sldId id="450" r:id="rId18"/>
    <p:sldId id="347" r:id="rId19"/>
    <p:sldId id="349" r:id="rId20"/>
    <p:sldId id="433" r:id="rId21"/>
    <p:sldId id="432" r:id="rId22"/>
    <p:sldId id="441" r:id="rId23"/>
    <p:sldId id="442" r:id="rId24"/>
    <p:sldId id="464" r:id="rId25"/>
    <p:sldId id="465" r:id="rId26"/>
    <p:sldId id="453" r:id="rId27"/>
    <p:sldId id="445" r:id="rId28"/>
    <p:sldId id="353" r:id="rId29"/>
    <p:sldId id="354" r:id="rId30"/>
    <p:sldId id="355" r:id="rId31"/>
    <p:sldId id="298" r:id="rId32"/>
    <p:sldId id="299" r:id="rId33"/>
    <p:sldId id="300" r:id="rId34"/>
    <p:sldId id="392" r:id="rId35"/>
    <p:sldId id="393" r:id="rId36"/>
    <p:sldId id="306" r:id="rId37"/>
    <p:sldId id="438" r:id="rId38"/>
    <p:sldId id="309" r:id="rId39"/>
    <p:sldId id="459" r:id="rId40"/>
    <p:sldId id="455" r:id="rId41"/>
    <p:sldId id="456" r:id="rId42"/>
    <p:sldId id="457" r:id="rId43"/>
    <p:sldId id="458" r:id="rId44"/>
    <p:sldId id="460" r:id="rId45"/>
    <p:sldId id="461" r:id="rId46"/>
    <p:sldId id="463"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FB50"/>
    <a:srgbClr val="92F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5"/>
    <p:restoredTop sz="95915"/>
  </p:normalViewPr>
  <p:slideViewPr>
    <p:cSldViewPr>
      <p:cViewPr>
        <p:scale>
          <a:sx n="123" d="100"/>
          <a:sy n="123" d="100"/>
        </p:scale>
        <p:origin x="6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notesMaster" Target="notesMasters/notes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28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A54DA-2AA6-4767-A5E7-EBD21B40BCE2}"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132312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solidFill>
                  <a:prstClr val="black"/>
                </a:solidFill>
                <a:latin typeface="Calibri"/>
              </a:rPr>
              <a:pPr/>
              <a:t>41</a:t>
            </a:fld>
            <a:endParaRPr lang="en-US" dirty="0">
              <a:solidFill>
                <a:prstClr val="black"/>
              </a:solidFill>
              <a:latin typeface="Calibri"/>
            </a:endParaRPr>
          </a:p>
        </p:txBody>
      </p:sp>
    </p:spTree>
    <p:extLst>
      <p:ext uri="{BB962C8B-B14F-4D97-AF65-F5344CB8AC3E}">
        <p14:creationId xmlns:p14="http://schemas.microsoft.com/office/powerpoint/2010/main" val="83866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dirty="0"/>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6</a:t>
            </a:fld>
            <a:endParaRPr lang="en-US" alt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38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57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12/12/24</a:t>
            </a:fld>
            <a:endParaRPr lang="en-US" alt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12/12/24</a:t>
            </a:fld>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12/12/24</a:t>
            </a:fld>
            <a:endParaRPr lang="en-US" alt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12/12/24</a:t>
            </a:fld>
            <a:endParaRPr lang="en-US" alt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12/12/24</a:t>
            </a:fld>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12/12/24</a:t>
            </a:fld>
            <a:endParaRPr lang="en-US" alt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12/12/24</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12/12/24</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a:t>
            </a:r>
            <a:r>
              <a:rPr lang="en-US" dirty="0" smtClean="0">
                <a:solidFill>
                  <a:prstClr val="white"/>
                </a:solidFill>
              </a:rPr>
              <a:t>GOES-19 </a:t>
            </a:r>
            <a:r>
              <a:rPr lang="en-US"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4"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theme" Target="../theme/theme4.xml"/><Relationship Id="rId10" Type="http://schemas.openxmlformats.org/officeDocument/2006/relationships/image" Target="../media/image2.jpe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theme" Target="../theme/theme5.xml"/><Relationship Id="rId11" Type="http://schemas.openxmlformats.org/officeDocument/2006/relationships/image" Target="../media/image2.jpe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theme" Target="../theme/theme6.xml"/><Relationship Id="rId11" Type="http://schemas.openxmlformats.org/officeDocument/2006/relationships/image" Target="../media/image2.jpe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12/12/24</a:t>
            </a:fld>
            <a:endParaRPr lang="en-US" altLang="en-US" kern="1200" dirty="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dirty="0">
                <a:solidFill>
                  <a:prstClr val="white"/>
                </a:solidFill>
                <a:cs typeface=""/>
              </a:rPr>
              <a:t>These </a:t>
            </a:r>
            <a:r>
              <a:rPr lang="en-US" kern="1200" dirty="0" smtClean="0">
                <a:solidFill>
                  <a:prstClr val="white"/>
                </a:solidFill>
                <a:cs typeface=""/>
              </a:rPr>
              <a:t>GOES-19 </a:t>
            </a:r>
            <a:r>
              <a:rPr lang="en-US" kern="1200" dirty="0">
                <a:solidFill>
                  <a:prstClr val="white"/>
                </a:solidFill>
                <a:cs typeface=""/>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2314429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12/12/24</a:t>
            </a:fld>
            <a:endParaRPr lang="en-US" altLang="en-US" kern="1200" dirty="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dirty="0">
                <a:solidFill>
                  <a:prstClr val="white"/>
                </a:solidFill>
                <a:cs typeface=""/>
              </a:rPr>
              <a:t>These </a:t>
            </a:r>
            <a:r>
              <a:rPr lang="en-US" kern="1200" dirty="0" smtClean="0">
                <a:solidFill>
                  <a:prstClr val="white"/>
                </a:solidFill>
                <a:cs typeface=""/>
              </a:rPr>
              <a:t>GOES-19 </a:t>
            </a:r>
            <a:r>
              <a:rPr lang="en-US" kern="1200" dirty="0">
                <a:solidFill>
                  <a:prstClr val="white"/>
                </a:solidFill>
                <a:cs typeface=""/>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5638465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endParaRPr lang="en-US" altLang="en-US" kern="1200">
              <a:solidFill>
                <a:prstClr val="white"/>
              </a:solidFill>
              <a:latin typeface="Calibri"/>
              <a:ea typeface=""/>
              <a:cs typeface=""/>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endParaRPr lang="en-US" kern="1200" dirty="0">
              <a:solidFill>
                <a:prstClr val="white"/>
              </a:solidFill>
              <a:cs typeface=""/>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8393617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1" r:id="rId7"/>
    <p:sldLayoutId id="2147483692" r:id="rId8"/>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endParaRPr lang="en-US" altLang="en-US" kern="1200">
              <a:solidFill>
                <a:prstClr val="white"/>
              </a:solidFill>
              <a:latin typeface="Calibri"/>
              <a:ea typeface=""/>
              <a:cs typeface=""/>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endParaRPr lang="en-US" kern="1200" dirty="0">
              <a:solidFill>
                <a:prstClr val="white"/>
              </a:solidFill>
              <a:cs typeface=""/>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8201911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endParaRPr lang="en-US" altLang="en-US" kern="1200">
              <a:solidFill>
                <a:prstClr val="white"/>
              </a:solidFill>
              <a:latin typeface="Calibri"/>
              <a:ea typeface=""/>
              <a:cs typeface=""/>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endParaRPr lang="en-US" kern="1200" dirty="0">
              <a:solidFill>
                <a:prstClr val="white"/>
              </a:solidFill>
              <a:cs typeface=""/>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2027080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0.png"/><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905000"/>
            <a:ext cx="7772400" cy="213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dirty="0">
                <a:solidFill>
                  <a:schemeClr val="lt1"/>
                </a:solidFill>
                <a:latin typeface="Calibri"/>
                <a:ea typeface="Calibri"/>
                <a:cs typeface="Calibri"/>
                <a:sym typeface="Calibri"/>
              </a:rPr>
              <a:t>Peer Stakeholder-Product Validation Review (PS-PVR) </a:t>
            </a:r>
            <a:br>
              <a:rPr lang="en-US" sz="2000" b="0" i="0" u="none" strike="noStrike" cap="none" dirty="0">
                <a:solidFill>
                  <a:schemeClr val="lt1"/>
                </a:solidFill>
                <a:latin typeface="Calibri"/>
                <a:ea typeface="Calibri"/>
                <a:cs typeface="Calibri"/>
                <a:sym typeface="Calibri"/>
              </a:rPr>
            </a:br>
            <a:r>
              <a:rPr lang="en-US" sz="4400" b="0" i="0" u="none" strike="noStrike" cap="none" dirty="0">
                <a:solidFill>
                  <a:schemeClr val="lt1"/>
                </a:solidFill>
                <a:latin typeface="Calibri"/>
                <a:ea typeface="Calibri"/>
                <a:cs typeface="Calibri"/>
                <a:sym typeface="Calibri"/>
              </a:rPr>
              <a:t>For the Provisional Maturity of </a:t>
            </a:r>
            <a:br>
              <a:rPr lang="en-US" sz="4400" b="0" i="0" u="none" strike="noStrike" cap="none" dirty="0">
                <a:solidFill>
                  <a:schemeClr val="lt1"/>
                </a:solidFill>
                <a:latin typeface="Calibri"/>
                <a:ea typeface="Calibri"/>
                <a:cs typeface="Calibri"/>
                <a:sym typeface="Calibri"/>
              </a:rPr>
            </a:br>
            <a:r>
              <a:rPr lang="en-US" sz="4400" b="0" i="0" u="none" strike="noStrike" cap="none" dirty="0" smtClean="0">
                <a:solidFill>
                  <a:schemeClr val="lt1"/>
                </a:solidFill>
                <a:latin typeface="Calibri"/>
                <a:ea typeface="Calibri"/>
                <a:cs typeface="Calibri"/>
                <a:sym typeface="Calibri"/>
              </a:rPr>
              <a:t>GOES-19 </a:t>
            </a:r>
            <a:r>
              <a:rPr lang="en-US" sz="4400" b="0" i="0" u="none" strike="noStrike" cap="none" dirty="0">
                <a:solidFill>
                  <a:schemeClr val="lt1"/>
                </a:solidFill>
                <a:latin typeface="Calibri"/>
                <a:ea typeface="Calibri"/>
                <a:cs typeface="Calibri"/>
                <a:sym typeface="Calibri"/>
              </a:rPr>
              <a:t>SEISS SGPS L1b Product</a:t>
            </a:r>
            <a:endParaRPr sz="2800" dirty="0"/>
          </a:p>
        </p:txBody>
      </p:sp>
      <p:sp>
        <p:nvSpPr>
          <p:cNvPr id="54" name="Shape 54"/>
          <p:cNvSpPr txBox="1">
            <a:spLocks noGrp="1"/>
          </p:cNvSpPr>
          <p:nvPr>
            <p:ph type="subTitle" idx="1"/>
          </p:nvPr>
        </p:nvSpPr>
        <p:spPr>
          <a:xfrm>
            <a:off x="522512" y="3810000"/>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000" b="0" i="0" u="none" strike="noStrike" cap="none" dirty="0">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000" b="0" i="0" u="none" strike="noStrike" cap="none" dirty="0" smtClean="0">
                <a:solidFill>
                  <a:srgbClr val="FFFF00"/>
                </a:solidFill>
                <a:latin typeface="Calibri"/>
                <a:ea typeface="Calibri"/>
                <a:cs typeface="Calibri"/>
                <a:sym typeface="Calibri"/>
              </a:rPr>
              <a:t>December 6, 2024</a:t>
            </a:r>
            <a:endParaRPr sz="2000" dirty="0"/>
          </a:p>
          <a:p>
            <a:pPr marL="0" marR="0" lvl="0" indent="0" algn="ctr" rtl="0">
              <a:lnSpc>
                <a:spcPct val="80000"/>
              </a:lnSpc>
              <a:spcBef>
                <a:spcPts val="448"/>
              </a:spcBef>
              <a:spcAft>
                <a:spcPts val="0"/>
              </a:spcAft>
              <a:buClr>
                <a:srgbClr val="FFFF00"/>
              </a:buClr>
              <a:buSzPts val="2240"/>
              <a:buFont typeface="Noto Sans Symbols"/>
              <a:buNone/>
            </a:pPr>
            <a:r>
              <a:rPr lang="en-US" sz="2000" b="0" i="0" u="none" strike="noStrike" cap="none" dirty="0">
                <a:solidFill>
                  <a:srgbClr val="FFFF00"/>
                </a:solidFill>
                <a:latin typeface="Calibri"/>
                <a:ea typeface="Calibri"/>
                <a:cs typeface="Calibri"/>
                <a:sym typeface="Calibri"/>
              </a:rPr>
              <a:t>GOES-R Calibration Working Group (CWG)</a:t>
            </a:r>
            <a:endParaRPr lang="en-US" sz="2000" dirty="0"/>
          </a:p>
          <a:p>
            <a:pPr marL="0" marR="0" lvl="0" indent="0" algn="ctr" rtl="0">
              <a:lnSpc>
                <a:spcPct val="80000"/>
              </a:lnSpc>
              <a:spcBef>
                <a:spcPts val="448"/>
              </a:spcBef>
              <a:spcAft>
                <a:spcPts val="0"/>
              </a:spcAft>
              <a:buClr>
                <a:srgbClr val="FFFF00"/>
              </a:buClr>
              <a:buSzPts val="2240"/>
              <a:buFont typeface="Noto Sans Symbols"/>
              <a:buNone/>
            </a:pPr>
            <a:endParaRPr sz="2000" b="0" i="0" u="none" strike="noStrike" cap="none" dirty="0">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00" b="0" i="0" u="none" strike="noStrike" cap="none" dirty="0">
                <a:solidFill>
                  <a:srgbClr val="FF9900"/>
                </a:solidFill>
                <a:latin typeface="Calibri"/>
                <a:ea typeface="Calibri"/>
                <a:cs typeface="Calibri"/>
                <a:sym typeface="Calibri"/>
              </a:rPr>
              <a:t>Presenter</a:t>
            </a:r>
            <a:r>
              <a:rPr lang="en-US" sz="2000" dirty="0">
                <a:solidFill>
                  <a:srgbClr val="FF9900"/>
                </a:solidFill>
              </a:rPr>
              <a:t>: Brian Kress </a:t>
            </a:r>
            <a:endParaRPr sz="2000" dirty="0"/>
          </a:p>
          <a:p>
            <a:pPr marL="0" indent="0">
              <a:lnSpc>
                <a:spcPct val="80000"/>
              </a:lnSpc>
              <a:spcBef>
                <a:spcPts val="406"/>
              </a:spcBef>
              <a:buClr>
                <a:srgbClr val="FF9900"/>
              </a:buClr>
              <a:buSzPts val="2029"/>
            </a:pPr>
            <a:r>
              <a:rPr lang="en-US" sz="2000" b="0" i="0" u="none" strike="noStrike" cap="none" dirty="0">
                <a:solidFill>
                  <a:srgbClr val="FF9900"/>
                </a:solidFill>
                <a:latin typeface="Calibri"/>
                <a:ea typeface="Calibri"/>
                <a:cs typeface="Calibri"/>
                <a:sym typeface="Calibri"/>
              </a:rPr>
              <a:t>Contributors: </a:t>
            </a:r>
            <a:r>
              <a:rPr lang="en-US" sz="2000" dirty="0" smtClean="0">
                <a:solidFill>
                  <a:srgbClr val="FF9900"/>
                </a:solidFill>
              </a:rPr>
              <a:t>Juan </a:t>
            </a:r>
            <a:r>
              <a:rPr lang="en-US" sz="2000" dirty="0">
                <a:solidFill>
                  <a:srgbClr val="FF9900"/>
                </a:solidFill>
              </a:rPr>
              <a:t>Rodriguez, Athanasios </a:t>
            </a:r>
            <a:r>
              <a:rPr lang="en-US" sz="2000" dirty="0" err="1">
                <a:solidFill>
                  <a:srgbClr val="FF9900"/>
                </a:solidFill>
              </a:rPr>
              <a:t>Boudouridis</a:t>
            </a:r>
            <a:r>
              <a:rPr lang="en-US" sz="2000" dirty="0">
                <a:solidFill>
                  <a:srgbClr val="FF9900"/>
                </a:solidFill>
              </a:rPr>
              <a:t>, </a:t>
            </a:r>
            <a:r>
              <a:rPr lang="en-US" sz="2000" dirty="0" smtClean="0">
                <a:solidFill>
                  <a:srgbClr val="FF9900"/>
                </a:solidFill>
              </a:rPr>
              <a:t>Robert Allsopp, Katherine Pitts and </a:t>
            </a:r>
            <a:r>
              <a:rPr lang="en-US" sz="2000" dirty="0">
                <a:solidFill>
                  <a:srgbClr val="FF9900"/>
                </a:solidFill>
              </a:rPr>
              <a:t>Jon </a:t>
            </a:r>
            <a:r>
              <a:rPr lang="en-US" sz="2000" dirty="0" smtClean="0">
                <a:solidFill>
                  <a:srgbClr val="FF9900"/>
                </a:solidFill>
              </a:rPr>
              <a:t>Fulbright</a:t>
            </a:r>
            <a:endParaRPr sz="2000" dirty="0"/>
          </a:p>
          <a:p>
            <a:pPr marL="0" marR="0" lvl="0" indent="0" algn="ctr" rtl="0">
              <a:lnSpc>
                <a:spcPct val="80000"/>
              </a:lnSpc>
              <a:spcBef>
                <a:spcPts val="406"/>
              </a:spcBef>
              <a:spcAft>
                <a:spcPts val="0"/>
              </a:spcAft>
              <a:buClr>
                <a:srgbClr val="FF9900"/>
              </a:buClr>
              <a:buSzPts val="2029"/>
              <a:buFont typeface="Noto Sans Symbols"/>
              <a:buNone/>
            </a:pPr>
            <a:r>
              <a:rPr lang="en-US" sz="2000" b="0" i="0" u="none" strike="noStrike" cap="none" dirty="0">
                <a:solidFill>
                  <a:srgbClr val="FF9900"/>
                </a:solidFill>
                <a:latin typeface="Calibri"/>
                <a:ea typeface="Calibri"/>
                <a:cs typeface="Calibri"/>
                <a:sym typeface="Calibri"/>
              </a:rPr>
              <a:t>NOAA NCEI / </a:t>
            </a:r>
            <a:r>
              <a:rPr lang="en-US" sz="2000" b="0" i="0" u="none" strike="noStrike" cap="none" dirty="0" smtClean="0">
                <a:solidFill>
                  <a:srgbClr val="FF9900"/>
                </a:solidFill>
                <a:latin typeface="Calibri"/>
                <a:ea typeface="Calibri"/>
                <a:cs typeface="Calibri"/>
                <a:sym typeface="Calibri"/>
              </a:rPr>
              <a:t>CIRES and GOES-R Program</a:t>
            </a:r>
            <a:endParaRPr sz="2000" dirty="0"/>
          </a:p>
          <a:p>
            <a:pPr marL="0" marR="0" lvl="0" indent="0" algn="ctr" rtl="0">
              <a:lnSpc>
                <a:spcPct val="80000"/>
              </a:lnSpc>
              <a:spcBef>
                <a:spcPts val="448"/>
              </a:spcBef>
              <a:spcAft>
                <a:spcPts val="0"/>
              </a:spcAft>
              <a:buClr>
                <a:srgbClr val="888888"/>
              </a:buClr>
              <a:buSzPts val="2240"/>
              <a:buFont typeface="Noto Sans Symbols"/>
              <a:buNone/>
            </a:pPr>
            <a:endParaRPr sz="2000" b="0" i="0" u="none" strike="noStrike" cap="none" dirty="0">
              <a:solidFill>
                <a:srgbClr val="888888"/>
              </a:solidFill>
              <a:latin typeface="Calibri"/>
              <a:ea typeface="Calibri"/>
              <a:cs typeface="Calibri"/>
              <a:sym typeface="Calibri"/>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None/>
            </a:pPr>
            <a:r>
              <a:rPr lang="en-US" sz="4000" b="1" i="0" u="none" strike="noStrike" cap="none" dirty="0">
                <a:solidFill>
                  <a:schemeClr val="lt1"/>
                </a:solidFill>
                <a:latin typeface="Calibri"/>
                <a:ea typeface="Calibri"/>
                <a:cs typeface="Calibri"/>
                <a:sym typeface="Calibri"/>
              </a:rPr>
              <a:t>REVIEW OF BETA MATURITY </a:t>
            </a:r>
            <a:br>
              <a:rPr lang="en-US" sz="4000" b="1" i="0" u="none" strike="noStrike" cap="none" dirty="0">
                <a:solidFill>
                  <a:schemeClr val="lt1"/>
                </a:solidFill>
                <a:latin typeface="Calibri"/>
                <a:ea typeface="Calibri"/>
                <a:cs typeface="Calibri"/>
                <a:sym typeface="Calibri"/>
              </a:rPr>
            </a:br>
            <a:r>
              <a:rPr lang="en-US" sz="3200" dirty="0" smtClean="0"/>
              <a:t>G19 </a:t>
            </a:r>
            <a:r>
              <a:rPr lang="en-US" sz="3200" dirty="0"/>
              <a:t>SEISS Beta, </a:t>
            </a:r>
            <a:r>
              <a:rPr lang="en-US" sz="3200" dirty="0" smtClean="0"/>
              <a:t>Oct. 22, 2024</a:t>
            </a:r>
            <a:r>
              <a:rPr lang="en-US" sz="3200" b="1" i="0" u="none" strike="noStrike" cap="none" dirty="0" smtClean="0">
                <a:solidFill>
                  <a:schemeClr val="lt1"/>
                </a:solidFill>
                <a:sym typeface="Calibri"/>
              </a:rPr>
              <a:t> </a:t>
            </a:r>
            <a:endParaRPr sz="32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10</a:t>
            </a:fld>
            <a:endParaRPr sz="1200" b="0" i="0" u="none" strike="noStrike" cap="none"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6790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26774"/>
            <a:ext cx="6408821" cy="968626"/>
          </a:xfrm>
        </p:spPr>
        <p:txBody>
          <a:bodyPr/>
          <a:lstStyle/>
          <a:p>
            <a:r>
              <a:rPr lang="en-US" sz="3400" dirty="0" smtClean="0"/>
              <a:t>G19 </a:t>
            </a:r>
            <a:r>
              <a:rPr lang="en-US" sz="3400" dirty="0"/>
              <a:t>SGPS Vendor PLTs / Beta Overview</a:t>
            </a:r>
          </a:p>
        </p:txBody>
      </p:sp>
      <p:sp>
        <p:nvSpPr>
          <p:cNvPr id="6" name="Text Placeholder 5"/>
          <p:cNvSpPr>
            <a:spLocks noGrp="1"/>
          </p:cNvSpPr>
          <p:nvPr>
            <p:ph type="body" idx="1"/>
          </p:nvPr>
        </p:nvSpPr>
        <p:spPr>
          <a:xfrm>
            <a:off x="308758" y="4332108"/>
            <a:ext cx="8455232" cy="1840092"/>
          </a:xfrm>
        </p:spPr>
        <p:txBody>
          <a:bodyPr/>
          <a:lstStyle/>
          <a:p>
            <a:pPr>
              <a:spcBef>
                <a:spcPts val="0"/>
              </a:spcBef>
              <a:spcAft>
                <a:spcPts val="300"/>
              </a:spcAft>
              <a:buSzPct val="100000"/>
              <a:buFont typeface="Arial" charset="0"/>
              <a:buChar char="•"/>
            </a:pPr>
            <a:r>
              <a:rPr lang="is-IS" sz="1800" dirty="0" smtClean="0"/>
              <a:t>No </a:t>
            </a:r>
            <a:r>
              <a:rPr lang="is-IS" sz="1800" dirty="0"/>
              <a:t>SEISS PLPTs supporting Beta maturity.</a:t>
            </a:r>
          </a:p>
          <a:p>
            <a:pPr>
              <a:spcBef>
                <a:spcPts val="0"/>
              </a:spcBef>
              <a:spcAft>
                <a:spcPts val="300"/>
              </a:spcAft>
              <a:buSzPct val="100000"/>
              <a:buFont typeface="Arial" charset="0"/>
              <a:buChar char="•"/>
            </a:pPr>
            <a:r>
              <a:rPr lang="is-IS" sz="1800" dirty="0"/>
              <a:t>NCEI </a:t>
            </a:r>
            <a:r>
              <a:rPr lang="is-IS" sz="1800" dirty="0" smtClean="0"/>
              <a:t>performed qualitative review of SGPS data </a:t>
            </a:r>
            <a:r>
              <a:rPr lang="en-US" sz="1800" dirty="0" smtClean="0"/>
              <a:t>supporting transition </a:t>
            </a:r>
            <a:r>
              <a:rPr lang="en-US" sz="1800" dirty="0"/>
              <a:t>to </a:t>
            </a:r>
            <a:r>
              <a:rPr lang="en-US" sz="1800" dirty="0" smtClean="0"/>
              <a:t>beta validation, shown on following slide</a:t>
            </a:r>
            <a:r>
              <a:rPr lang="is-IS" sz="1800" dirty="0" smtClean="0"/>
              <a:t>.</a:t>
            </a:r>
          </a:p>
          <a:p>
            <a:pPr>
              <a:spcBef>
                <a:spcPts val="0"/>
              </a:spcBef>
              <a:spcAft>
                <a:spcPts val="300"/>
              </a:spcAft>
              <a:buSzPct val="100000"/>
              <a:buFont typeface="Arial" charset="0"/>
              <a:buChar char="•"/>
            </a:pPr>
            <a:r>
              <a:rPr lang="cs-CZ" sz="1800" dirty="0" smtClean="0"/>
              <a:t>SEISS-TR-Y121-4-10: </a:t>
            </a:r>
            <a:r>
              <a:rPr lang="is-IS" sz="1800" dirty="0" smtClean="0"/>
              <a:t>Vendor recommends  </a:t>
            </a:r>
            <a:r>
              <a:rPr lang="en-US" sz="1800" dirty="0" smtClean="0"/>
              <a:t>adjustments to calibration factor for G19 SGPS+X P8C (plus additional recommended adjustments to some G16 and G18 SGPS channels)</a:t>
            </a:r>
            <a:endParaRPr lang="is-IS" sz="1800" dirty="0"/>
          </a:p>
          <a:p>
            <a:pPr>
              <a:spcBef>
                <a:spcPts val="0"/>
              </a:spcBef>
              <a:spcAft>
                <a:spcPts val="300"/>
              </a:spcAft>
              <a:buSzPct val="100000"/>
              <a:buFont typeface="Arial" charset="0"/>
              <a:buChar char="•"/>
            </a:pPr>
            <a:endParaRPr lang="is-IS" sz="1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dirty="0"/>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graphicFrame>
        <p:nvGraphicFramePr>
          <p:cNvPr id="3" name="Table 2">
            <a:extLst>
              <a:ext uri="{FF2B5EF4-FFF2-40B4-BE49-F238E27FC236}">
                <a16:creationId xmlns="" xmlns:a16="http://schemas.microsoft.com/office/drawing/2014/main" id="{68AEFBD6-30F8-034D-9221-EE4E9D372C9D}"/>
              </a:ext>
            </a:extLst>
          </p:cNvPr>
          <p:cNvGraphicFramePr>
            <a:graphicFrameLocks noGrp="1"/>
          </p:cNvGraphicFramePr>
          <p:nvPr>
            <p:extLst>
              <p:ext uri="{D42A27DB-BD31-4B8C-83A1-F6EECF244321}">
                <p14:modId xmlns:p14="http://schemas.microsoft.com/office/powerpoint/2010/main" val="387852149"/>
              </p:ext>
            </p:extLst>
          </p:nvPr>
        </p:nvGraphicFramePr>
        <p:xfrm>
          <a:off x="141111" y="1701800"/>
          <a:ext cx="8839199" cy="2473960"/>
        </p:xfrm>
        <a:graphic>
          <a:graphicData uri="http://schemas.openxmlformats.org/drawingml/2006/table">
            <a:tbl>
              <a:tblPr firstRow="1" bandRow="1">
                <a:tableStyleId>{2193F556-932D-4B0D-9798-D749DA44B50E}</a:tableStyleId>
              </a:tblPr>
              <a:tblGrid>
                <a:gridCol w="845489">
                  <a:extLst>
                    <a:ext uri="{9D8B030D-6E8A-4147-A177-3AD203B41FA5}">
                      <a16:colId xmlns="" xmlns:a16="http://schemas.microsoft.com/office/drawing/2014/main" val="686420258"/>
                    </a:ext>
                  </a:extLst>
                </a:gridCol>
                <a:gridCol w="1537252">
                  <a:extLst>
                    <a:ext uri="{9D8B030D-6E8A-4147-A177-3AD203B41FA5}">
                      <a16:colId xmlns="" xmlns:a16="http://schemas.microsoft.com/office/drawing/2014/main" val="452994637"/>
                    </a:ext>
                  </a:extLst>
                </a:gridCol>
                <a:gridCol w="1405487">
                  <a:extLst>
                    <a:ext uri="{9D8B030D-6E8A-4147-A177-3AD203B41FA5}">
                      <a16:colId xmlns="" xmlns:a16="http://schemas.microsoft.com/office/drawing/2014/main" val="46851789"/>
                    </a:ext>
                  </a:extLst>
                </a:gridCol>
                <a:gridCol w="977254">
                  <a:extLst>
                    <a:ext uri="{9D8B030D-6E8A-4147-A177-3AD203B41FA5}">
                      <a16:colId xmlns="" xmlns:a16="http://schemas.microsoft.com/office/drawing/2014/main" val="3132916942"/>
                    </a:ext>
                  </a:extLst>
                </a:gridCol>
                <a:gridCol w="922351">
                  <a:extLst>
                    <a:ext uri="{9D8B030D-6E8A-4147-A177-3AD203B41FA5}">
                      <a16:colId xmlns="" xmlns:a16="http://schemas.microsoft.com/office/drawing/2014/main" val="3100371926"/>
                    </a:ext>
                  </a:extLst>
                </a:gridCol>
                <a:gridCol w="1393659">
                  <a:extLst>
                    <a:ext uri="{9D8B030D-6E8A-4147-A177-3AD203B41FA5}">
                      <a16:colId xmlns="" xmlns:a16="http://schemas.microsoft.com/office/drawing/2014/main" val="827755579"/>
                    </a:ext>
                  </a:extLst>
                </a:gridCol>
                <a:gridCol w="1757707">
                  <a:extLst>
                    <a:ext uri="{9D8B030D-6E8A-4147-A177-3AD203B41FA5}">
                      <a16:colId xmlns="" xmlns:a16="http://schemas.microsoft.com/office/drawing/2014/main" val="887667340"/>
                    </a:ext>
                  </a:extLst>
                </a:gridCol>
              </a:tblGrid>
              <a:tr h="370840">
                <a:tc>
                  <a:txBody>
                    <a:bodyPr/>
                    <a:lstStyle/>
                    <a:p>
                      <a:r>
                        <a:rPr lang="en-US" dirty="0"/>
                        <a:t>PLT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CDRL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PLT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Start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End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Prelim Report Due </a:t>
                      </a:r>
                      <a:r>
                        <a:rPr lang="en-US" dirty="0" smtClean="0"/>
                        <a:t>(+</a:t>
                      </a:r>
                      <a:r>
                        <a:rPr lang="en-US" dirty="0"/>
                        <a:t>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Final Report Due </a:t>
                      </a:r>
                    </a:p>
                    <a:p>
                      <a:r>
                        <a:rPr lang="en-US" dirty="0"/>
                        <a:t>(+2 Months)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09515618"/>
                  </a:ext>
                </a:extLst>
              </a:tr>
              <a:tr h="370840">
                <a:tc>
                  <a:txBody>
                    <a:bodyPr/>
                    <a:lstStyle/>
                    <a:p>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a:t>SEISS-TR-Y121-3-2</a:t>
                      </a:r>
                    </a:p>
                  </a:txBody>
                  <a:tcPr>
                    <a:lnT w="12700" cap="flat" cmpd="sng" algn="ctr">
                      <a:solidFill>
                        <a:schemeClr val="tx1"/>
                      </a:solidFill>
                      <a:prstDash val="solid"/>
                      <a:round/>
                      <a:headEnd type="none" w="med" len="med"/>
                      <a:tailEnd type="none" w="med" len="med"/>
                    </a:lnT>
                  </a:tcPr>
                </a:tc>
                <a:tc>
                  <a:txBody>
                    <a:bodyPr/>
                    <a:lstStyle/>
                    <a:p>
                      <a:r>
                        <a:rPr lang="en-US" sz="1200" dirty="0"/>
                        <a:t>Sensor Activation</a:t>
                      </a:r>
                    </a:p>
                  </a:txBody>
                  <a:tcPr>
                    <a:lnT w="12700" cap="flat" cmpd="sng" algn="ctr">
                      <a:solidFill>
                        <a:schemeClr val="tx1"/>
                      </a:solidFill>
                      <a:prstDash val="solid"/>
                      <a:round/>
                      <a:headEnd type="none" w="med" len="med"/>
                      <a:tailEnd type="none" w="med" len="med"/>
                    </a:lnT>
                  </a:tcPr>
                </a:tc>
                <a:tc>
                  <a:txBody>
                    <a:bodyPr/>
                    <a:lstStyle/>
                    <a:p>
                      <a:r>
                        <a:rPr lang="en-US" sz="1200" dirty="0" smtClean="0"/>
                        <a:t>8/22/2024</a:t>
                      </a:r>
                      <a:endParaRPr lang="en-US" sz="12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8/22/2024</a:t>
                      </a:r>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smtClean="0"/>
                        <a:t>9/5/2024</a:t>
                      </a:r>
                      <a:endParaRPr lang="en-US" sz="12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10/22/2024</a:t>
                      </a:r>
                      <a:endParaRPr lang="en-US" sz="1200"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93781484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SEISS-TR-Y121-4-6</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SGPS </a:t>
                      </a:r>
                      <a:r>
                        <a:rPr lang="en-US" sz="1200" dirty="0"/>
                        <a:t>Initial </a:t>
                      </a:r>
                      <a:r>
                        <a:rPr lang="en-US" sz="1200" dirty="0" smtClean="0"/>
                        <a:t>In Flight Calibrations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8/27/2024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8/29/2024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9/12/2024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10/29/2024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extLst>
                  <a:ext uri="{0D108BD9-81ED-4DB2-BD59-A6C34878D82A}">
                    <a16:rowId xmlns="" xmlns:a16="http://schemas.microsoft.com/office/drawing/2014/main" val="45675577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SEISS-TR-Y121-4-8</a:t>
                      </a:r>
                      <a:endParaRPr lang="en-US" sz="1200" dirty="0"/>
                    </a:p>
                  </a:txBody>
                  <a:tcPr/>
                </a:tc>
                <a:tc>
                  <a:txBody>
                    <a:bodyPr/>
                    <a:lstStyle/>
                    <a:p>
                      <a:r>
                        <a:rPr lang="en-US" sz="1200" dirty="0"/>
                        <a:t>SGPS </a:t>
                      </a:r>
                      <a:r>
                        <a:rPr lang="en-US" sz="1200" dirty="0" smtClean="0"/>
                        <a:t>D3-D1 Logic</a:t>
                      </a:r>
                      <a:r>
                        <a:rPr lang="en-US" sz="1200" baseline="0" dirty="0" smtClean="0"/>
                        <a:t> test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9/6/2024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9/9/2024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9/23/2024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11/8/2024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extLst>
                  <a:ext uri="{0D108BD9-81ED-4DB2-BD59-A6C34878D82A}">
                    <a16:rowId xmlns="" xmlns:a16="http://schemas.microsoft.com/office/drawing/2014/main" val="342533263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SEISS-TR-Y121-4-10</a:t>
                      </a:r>
                      <a:endParaRPr lang="en-US" sz="1200" dirty="0"/>
                    </a:p>
                  </a:txBody>
                  <a:tcPr/>
                </a:tc>
                <a:tc>
                  <a:txBody>
                    <a:bodyPr/>
                    <a:lstStyle/>
                    <a:p>
                      <a:r>
                        <a:rPr lang="en-US" sz="1200" dirty="0"/>
                        <a:t>SGPS Cross Calibration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8/27/2024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9/06/2024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9/20/2024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a:cs typeface="Calibri"/>
                          <a:sym typeface="Arial"/>
                        </a:rPr>
                        <a:t>11/06/2024</a:t>
                      </a:r>
                      <a:endParaRPr kumimoji="0" lang="en-US" sz="1200" b="0" i="0" u="none" strike="noStrike" kern="0" cap="none" spc="0" normalizeH="0" baseline="0" noProof="0" dirty="0">
                        <a:ln>
                          <a:noFill/>
                        </a:ln>
                        <a:solidFill>
                          <a:srgbClr val="000000"/>
                        </a:solidFill>
                        <a:effectLst/>
                        <a:uLnTx/>
                        <a:uFillTx/>
                        <a:latin typeface="Calibri"/>
                        <a:cs typeface="Calibri"/>
                        <a:sym typeface="Arial"/>
                      </a:endParaRPr>
                    </a:p>
                  </a:txBody>
                  <a:tcPr>
                    <a:solidFill>
                      <a:schemeClr val="accent1">
                        <a:lumMod val="20000"/>
                        <a:lumOff val="80000"/>
                      </a:schemeClr>
                    </a:solidFill>
                  </a:tcPr>
                </a:tc>
                <a:extLst>
                  <a:ext uri="{0D108BD9-81ED-4DB2-BD59-A6C34878D82A}">
                    <a16:rowId xmlns="" xmlns:a16="http://schemas.microsoft.com/office/drawing/2014/main" val="3732323251"/>
                  </a:ext>
                </a:extLst>
              </a:tr>
            </a:tbl>
          </a:graphicData>
        </a:graphic>
      </p:graphicFrame>
      <p:sp>
        <p:nvSpPr>
          <p:cNvPr id="2" name="TextBox 1">
            <a:extLst>
              <a:ext uri="{FF2B5EF4-FFF2-40B4-BE49-F238E27FC236}">
                <a16:creationId xmlns="" xmlns:a16="http://schemas.microsoft.com/office/drawing/2014/main" id="{43500E7A-1C88-454B-97A4-54C806CBDB79}"/>
              </a:ext>
            </a:extLst>
          </p:cNvPr>
          <p:cNvSpPr txBox="1"/>
          <p:nvPr/>
        </p:nvSpPr>
        <p:spPr>
          <a:xfrm>
            <a:off x="8159895" y="2743197"/>
            <a:ext cx="903082" cy="577081"/>
          </a:xfrm>
          <a:prstGeom prst="rect">
            <a:avLst/>
          </a:prstGeom>
          <a:solidFill>
            <a:schemeClr val="accent2">
              <a:lumMod val="20000"/>
              <a:lumOff val="80000"/>
            </a:schemeClr>
          </a:solidFill>
        </p:spPr>
        <p:txBody>
          <a:bodyPr wrap="square" rtlCol="0">
            <a:spAutoFit/>
          </a:bodyPr>
          <a:lstStyle/>
          <a:p>
            <a:pPr algn="ctr"/>
            <a:r>
              <a:rPr lang="en-US" sz="1050" dirty="0"/>
              <a:t>PLT 006</a:t>
            </a:r>
          </a:p>
          <a:p>
            <a:pPr algn="ctr"/>
            <a:r>
              <a:rPr lang="en-US" sz="1050" dirty="0"/>
              <a:t>Required for Beta </a:t>
            </a:r>
          </a:p>
        </p:txBody>
      </p:sp>
    </p:spTree>
    <p:extLst>
      <p:ext uri="{BB962C8B-B14F-4D97-AF65-F5344CB8AC3E}">
        <p14:creationId xmlns:p14="http://schemas.microsoft.com/office/powerpoint/2010/main" val="190370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43202-9F55-D945-907F-4A732072FBE8}"/>
              </a:ext>
            </a:extLst>
          </p:cNvPr>
          <p:cNvSpPr>
            <a:spLocks noGrp="1"/>
          </p:cNvSpPr>
          <p:nvPr>
            <p:ph type="title"/>
          </p:nvPr>
        </p:nvSpPr>
        <p:spPr/>
        <p:txBody>
          <a:bodyPr>
            <a:noAutofit/>
          </a:bodyPr>
          <a:lstStyle/>
          <a:p>
            <a:r>
              <a:rPr lang="en-US" sz="2800" dirty="0"/>
              <a:t>Beta Validation Artifact: </a:t>
            </a:r>
            <a:r>
              <a:rPr lang="en-US" sz="2800" dirty="0" smtClean="0"/>
              <a:t>GOES-19 </a:t>
            </a:r>
            <a:r>
              <a:rPr lang="en-US" sz="2800" dirty="0"/>
              <a:t>SGPS </a:t>
            </a:r>
            <a:r>
              <a:rPr lang="en-US" sz="2800"/>
              <a:t/>
            </a:r>
            <a:br>
              <a:rPr lang="en-US" sz="2800"/>
            </a:br>
            <a:r>
              <a:rPr lang="en-US" sz="2800" dirty="0"/>
              <a:t>1</a:t>
            </a:r>
            <a:r>
              <a:rPr lang="en-US" sz="2800" smtClean="0"/>
              <a:t>-Sept-2024 </a:t>
            </a:r>
            <a:r>
              <a:rPr lang="en-US" sz="2800" dirty="0"/>
              <a:t>Solar Particle Event</a:t>
            </a:r>
          </a:p>
        </p:txBody>
      </p:sp>
      <p:sp>
        <p:nvSpPr>
          <p:cNvPr id="11" name="Footer Placeholder 5">
            <a:extLst>
              <a:ext uri="{FF2B5EF4-FFF2-40B4-BE49-F238E27FC236}">
                <a16:creationId xmlns="" xmlns:a16="http://schemas.microsoft.com/office/drawing/2014/main" id="{6CD8CF3B-E9A0-4B42-8179-0E1FD3030FEC}"/>
              </a:ext>
            </a:extLst>
          </p:cNvPr>
          <p:cNvSpPr txBox="1">
            <a:spLocks/>
          </p:cNvSpPr>
          <p:nvPr/>
        </p:nvSpPr>
        <p:spPr>
          <a:xfrm>
            <a:off x="1287379" y="6324600"/>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14" name="Slide Number Placeholder 3">
            <a:extLst>
              <a:ext uri="{FF2B5EF4-FFF2-40B4-BE49-F238E27FC236}">
                <a16:creationId xmlns="" xmlns:a16="http://schemas.microsoft.com/office/drawing/2014/main" id="{4D1F550F-0DB2-D349-8521-3D51B2A14158}"/>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uk-UA" smtClean="0"/>
              <a:t>12</a:t>
            </a:fld>
            <a:endParaRPr lang="uk-UA" dirty="0"/>
          </a:p>
        </p:txBody>
      </p:sp>
      <p:grpSp>
        <p:nvGrpSpPr>
          <p:cNvPr id="4" name="Group 3"/>
          <p:cNvGrpSpPr/>
          <p:nvPr/>
        </p:nvGrpSpPr>
        <p:grpSpPr>
          <a:xfrm>
            <a:off x="766950" y="1217982"/>
            <a:ext cx="8229600" cy="4963554"/>
            <a:chOff x="766950" y="1217982"/>
            <a:chExt cx="8229600" cy="4963554"/>
          </a:xfrm>
        </p:grpSpPr>
        <p:pic>
          <p:nvPicPr>
            <p:cNvPr id="15" name="Google Shape;332;g30d30b9aa5b_2_86"/>
            <p:cNvPicPr preferRelativeResize="0"/>
            <p:nvPr/>
          </p:nvPicPr>
          <p:blipFill rotWithShape="1">
            <a:blip r:embed="rId2">
              <a:alphaModFix/>
            </a:blip>
            <a:srcRect/>
            <a:stretch/>
          </p:blipFill>
          <p:spPr>
            <a:xfrm>
              <a:off x="766950" y="1217982"/>
              <a:ext cx="7620000" cy="4963554"/>
            </a:xfrm>
            <a:prstGeom prst="rect">
              <a:avLst/>
            </a:prstGeom>
            <a:noFill/>
            <a:ln>
              <a:noFill/>
            </a:ln>
          </p:spPr>
        </p:pic>
        <p:sp>
          <p:nvSpPr>
            <p:cNvPr id="18" name="Google Shape;334;g30d30b9aa5b_2_86"/>
            <p:cNvSpPr txBox="1"/>
            <p:nvPr/>
          </p:nvSpPr>
          <p:spPr>
            <a:xfrm>
              <a:off x="6858000" y="3511856"/>
              <a:ext cx="1775460" cy="64629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No obvious temperature </a:t>
              </a:r>
              <a:r>
                <a:rPr lang="en-US" sz="1200" b="0" i="0" u="none" strike="noStrike" cap="none">
                  <a:solidFill>
                    <a:schemeClr val="dk1"/>
                  </a:solidFill>
                  <a:latin typeface="Calibri"/>
                  <a:ea typeface="Calibri"/>
                  <a:cs typeface="Calibri"/>
                  <a:sym typeface="Calibri"/>
                </a:rPr>
                <a:t>dependence </a:t>
              </a:r>
              <a:r>
                <a:rPr lang="en-US" sz="1200" b="0" i="0" u="none" strike="noStrike" cap="none" smtClean="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seen </a:t>
              </a:r>
              <a:r>
                <a:rPr lang="en-US" sz="1200" b="0" i="0" u="none" strike="noStrike" cap="none" dirty="0">
                  <a:solidFill>
                    <a:schemeClr val="dk1"/>
                  </a:solidFill>
                  <a:latin typeface="Calibri"/>
                  <a:ea typeface="Calibri"/>
                  <a:cs typeface="Calibri"/>
                  <a:sym typeface="Calibri"/>
                </a:rPr>
                <a:t>in </a:t>
              </a:r>
              <a:r>
                <a:rPr lang="en-US" sz="1200" dirty="0" smtClean="0">
                  <a:solidFill>
                    <a:schemeClr val="dk1"/>
                  </a:solidFill>
                  <a:latin typeface="Calibri"/>
                  <a:ea typeface="Calibri"/>
                  <a:cs typeface="Calibri"/>
                  <a:sym typeface="Calibri"/>
                </a:rPr>
                <a:t>other SGPS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units). </a:t>
              </a:r>
              <a:endParaRPr sz="1200" b="0" i="0" u="none" strike="noStrike" cap="none" dirty="0">
                <a:solidFill>
                  <a:srgbClr val="000000"/>
                </a:solidFill>
                <a:latin typeface="Arial"/>
                <a:ea typeface="Arial"/>
                <a:cs typeface="Arial"/>
                <a:sym typeface="Arial"/>
              </a:endParaRPr>
            </a:p>
          </p:txBody>
        </p:sp>
        <p:cxnSp>
          <p:nvCxnSpPr>
            <p:cNvPr id="19" name="Google Shape;335;g30d30b9aa5b_2_86"/>
            <p:cNvCxnSpPr/>
            <p:nvPr/>
          </p:nvCxnSpPr>
          <p:spPr>
            <a:xfrm rot="10800000">
              <a:off x="6468806" y="4468499"/>
              <a:ext cx="457200" cy="0"/>
            </a:xfrm>
            <a:prstGeom prst="straightConnector1">
              <a:avLst/>
            </a:prstGeom>
            <a:noFill/>
            <a:ln w="38100" cap="flat" cmpd="sng">
              <a:solidFill>
                <a:srgbClr val="FF0000"/>
              </a:solidFill>
              <a:prstDash val="solid"/>
              <a:round/>
              <a:headEnd type="none" w="sm" len="sm"/>
              <a:tailEnd type="triangle" w="med" len="med"/>
            </a:ln>
          </p:spPr>
        </p:cxnSp>
        <p:sp>
          <p:nvSpPr>
            <p:cNvPr id="20" name="Google Shape;336;g30d30b9aa5b_2_86"/>
            <p:cNvSpPr txBox="1"/>
            <p:nvPr/>
          </p:nvSpPr>
          <p:spPr>
            <a:xfrm>
              <a:off x="6862950" y="4280066"/>
              <a:ext cx="2133600" cy="461624"/>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G19 SGPS+X </a:t>
              </a:r>
              <a:r>
                <a:rPr lang="en-US" sz="1200" b="0" i="0" u="none" strike="noStrike" cap="none" dirty="0" smtClean="0">
                  <a:solidFill>
                    <a:schemeClr val="dk1"/>
                  </a:solidFill>
                  <a:latin typeface="Calibri"/>
                  <a:ea typeface="Calibri"/>
                  <a:cs typeface="Calibri"/>
                  <a:sym typeface="Calibri"/>
                </a:rPr>
                <a:t>P8C </a:t>
              </a:r>
              <a:r>
                <a:rPr lang="en-US" sz="1200" b="0" i="0" u="none" strike="noStrike" cap="none" dirty="0">
                  <a:solidFill>
                    <a:schemeClr val="dk1"/>
                  </a:solidFill>
                  <a:latin typeface="Calibri"/>
                  <a:ea typeface="Calibri"/>
                  <a:cs typeface="Calibri"/>
                  <a:sym typeface="Calibri"/>
                </a:rPr>
                <a:t>appears to be reporting high. </a:t>
              </a:r>
              <a:endParaRPr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372843" y="5895201"/>
              <a:ext cx="3009157" cy="276999"/>
            </a:xfrm>
            <a:prstGeom prst="rect">
              <a:avLst/>
            </a:prstGeom>
            <a:noFill/>
          </p:spPr>
          <p:txBody>
            <a:bodyPr wrap="none" rtlCol="0">
              <a:spAutoFit/>
            </a:bodyPr>
            <a:lstStyle/>
            <a:p>
              <a:r>
                <a:rPr lang="en-US" sz="1200" dirty="0" smtClean="0"/>
                <a:t>5-min. averaged ground system (GS) L1b</a:t>
              </a:r>
              <a:endParaRPr lang="en-US" sz="1200" dirty="0"/>
            </a:p>
          </p:txBody>
        </p:sp>
      </p:grpSp>
    </p:spTree>
    <p:extLst>
      <p:ext uri="{BB962C8B-B14F-4D97-AF65-F5344CB8AC3E}">
        <p14:creationId xmlns:p14="http://schemas.microsoft.com/office/powerpoint/2010/main" val="51569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dirty="0"/>
              <a:t>PRODUCT QUALITY EVALUATION</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13</a:t>
            </a:fld>
            <a:endParaRPr sz="1200" b="0" i="0" u="none" strike="noStrike" cap="none"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68214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dirty="0" smtClean="0"/>
              <a:t>G19 SGPS </a:t>
            </a:r>
            <a:r>
              <a:rPr lang="en-US" dirty="0"/>
              <a:t>PLPTs Supporting Provisional Maturity </a:t>
            </a:r>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sz="2800" dirty="0"/>
              <a:t>PLPT-SEI-004 SEP Channel Cross-Comparison</a:t>
            </a:r>
          </a:p>
          <a:p>
            <a:pPr>
              <a:buFont typeface="Arial" charset="0"/>
              <a:buChar char="•"/>
            </a:pPr>
            <a:r>
              <a:rPr lang="en-US" sz="2800" dirty="0"/>
              <a:t>PLPT-SEI-006 Backgrounds Trending</a:t>
            </a:r>
          </a:p>
          <a:p>
            <a:pPr marL="25400" indent="0">
              <a:buNone/>
            </a:pPr>
            <a:endParaRPr lang="en-US" sz="2800" dirty="0"/>
          </a:p>
          <a:p>
            <a:pPr>
              <a:buFont typeface="Arial" charset="0"/>
              <a:buChar char="•"/>
            </a:pP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dirty="0"/>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79932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91E508D-A559-DD4A-962A-9A206C416D92}"/>
              </a:ext>
            </a:extLst>
          </p:cNvPr>
          <p:cNvSpPr>
            <a:spLocks noGrp="1"/>
          </p:cNvSpPr>
          <p:nvPr>
            <p:ph type="title"/>
          </p:nvPr>
        </p:nvSpPr>
        <p:spPr>
          <a:xfrm>
            <a:off x="1346200" y="179137"/>
            <a:ext cx="6408821" cy="968626"/>
          </a:xfrm>
        </p:spPr>
        <p:txBody>
          <a:bodyPr/>
          <a:lstStyle/>
          <a:p>
            <a:r>
              <a:rPr lang="en-US" sz="3200" dirty="0"/>
              <a:t>Solar Particle Events Since </a:t>
            </a:r>
            <a:r>
              <a:rPr lang="en-US" sz="3200" dirty="0" smtClean="0"/>
              <a:t>G19 </a:t>
            </a:r>
            <a:r>
              <a:rPr lang="en-US" sz="3200" dirty="0"/>
              <a:t>SGPS Sensor Activation on </a:t>
            </a:r>
            <a:r>
              <a:rPr lang="en-US" sz="3200" dirty="0" smtClean="0"/>
              <a:t>8/22/2024</a:t>
            </a:r>
            <a:endParaRPr lang="en-US" sz="3200" dirty="0"/>
          </a:p>
        </p:txBody>
      </p:sp>
      <p:sp>
        <p:nvSpPr>
          <p:cNvPr id="4" name="Slide Number Placeholder 3">
            <a:extLst>
              <a:ext uri="{FF2B5EF4-FFF2-40B4-BE49-F238E27FC236}">
                <a16:creationId xmlns:a16="http://schemas.microsoft.com/office/drawing/2014/main" xmlns="" id="{D6F7E33F-658D-EE4A-B076-6FE799CE3D5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dirty="0"/>
          </a:p>
        </p:txBody>
      </p:sp>
      <p:sp>
        <p:nvSpPr>
          <p:cNvPr id="17" name="TextBox 16">
            <a:extLst>
              <a:ext uri="{FF2B5EF4-FFF2-40B4-BE49-F238E27FC236}">
                <a16:creationId xmlns:a16="http://schemas.microsoft.com/office/drawing/2014/main" xmlns="" id="{4D36A6E7-CE24-D54B-90BB-A20B70949861}"/>
              </a:ext>
            </a:extLst>
          </p:cNvPr>
          <p:cNvSpPr txBox="1"/>
          <p:nvPr/>
        </p:nvSpPr>
        <p:spPr>
          <a:xfrm>
            <a:off x="762000" y="5334000"/>
            <a:ext cx="7772400" cy="992579"/>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smtClean="0">
                <a:solidFill>
                  <a:schemeClr val="bg1"/>
                </a:solidFill>
              </a:rPr>
              <a:t>The 7-17 October 2024 SEP event included enhancements in SGPS channels up to and including P11 (&gt;500 MeV).</a:t>
            </a:r>
          </a:p>
          <a:p>
            <a:pPr marL="285750" indent="-285750">
              <a:spcAft>
                <a:spcPts val="300"/>
              </a:spcAft>
              <a:buClr>
                <a:schemeClr val="bg1"/>
              </a:buClr>
              <a:buFont typeface="Arial" panose="020B0604020202020204" pitchFamily="34" charset="0"/>
              <a:buChar char="•"/>
            </a:pPr>
            <a:r>
              <a:rPr lang="en-US" dirty="0" smtClean="0">
                <a:solidFill>
                  <a:schemeClr val="bg1"/>
                </a:solidFill>
              </a:rPr>
              <a:t>The 25 October – 5 November 2024 </a:t>
            </a:r>
            <a:r>
              <a:rPr lang="en-US" dirty="0">
                <a:solidFill>
                  <a:schemeClr val="bg1"/>
                </a:solidFill>
              </a:rPr>
              <a:t>SEP event included </a:t>
            </a:r>
            <a:r>
              <a:rPr lang="en-US" dirty="0" smtClean="0">
                <a:solidFill>
                  <a:schemeClr val="bg1"/>
                </a:solidFill>
              </a:rPr>
              <a:t>enhancements </a:t>
            </a:r>
            <a:r>
              <a:rPr lang="en-US" dirty="0">
                <a:solidFill>
                  <a:schemeClr val="bg1"/>
                </a:solidFill>
              </a:rPr>
              <a:t>in SGPS channels up to and including </a:t>
            </a:r>
            <a:r>
              <a:rPr lang="en-US" dirty="0" smtClean="0">
                <a:solidFill>
                  <a:schemeClr val="bg1"/>
                </a:solidFill>
              </a:rPr>
              <a:t>P9 (150-275 </a:t>
            </a:r>
            <a:r>
              <a:rPr lang="en-US" dirty="0">
                <a:solidFill>
                  <a:schemeClr val="bg1"/>
                </a:solidFill>
              </a:rPr>
              <a:t>MeV</a:t>
            </a:r>
            <a:r>
              <a:rPr lang="en-US" dirty="0" smtClean="0">
                <a:solidFill>
                  <a:schemeClr val="bg1"/>
                </a:solidFill>
              </a:rPr>
              <a:t>).</a:t>
            </a:r>
            <a:endParaRPr lang="en-US" dirty="0">
              <a:solidFill>
                <a:schemeClr val="bg1"/>
              </a:solidFill>
            </a:endParaRPr>
          </a:p>
        </p:txBody>
      </p:sp>
      <p:sp>
        <p:nvSpPr>
          <p:cNvPr id="21" name="Footer Placeholder 5">
            <a:extLst>
              <a:ext uri="{FF2B5EF4-FFF2-40B4-BE49-F238E27FC236}">
                <a16:creationId xmlns:a16="http://schemas.microsoft.com/office/drawing/2014/main" xmlns="" id="{210D3B39-9501-A24E-B362-B3AB12C5ACAA}"/>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grpSp>
        <p:nvGrpSpPr>
          <p:cNvPr id="25" name="Group 24"/>
          <p:cNvGrpSpPr/>
          <p:nvPr/>
        </p:nvGrpSpPr>
        <p:grpSpPr>
          <a:xfrm>
            <a:off x="685800" y="1307752"/>
            <a:ext cx="7772400" cy="3950048"/>
            <a:chOff x="685800" y="1307752"/>
            <a:chExt cx="7772400" cy="3950048"/>
          </a:xfrm>
        </p:grpSpPr>
        <p:grpSp>
          <p:nvGrpSpPr>
            <p:cNvPr id="7" name="Group 6"/>
            <p:cNvGrpSpPr/>
            <p:nvPr/>
          </p:nvGrpSpPr>
          <p:grpSpPr>
            <a:xfrm>
              <a:off x="685800" y="1307752"/>
              <a:ext cx="7772400" cy="3950048"/>
              <a:chOff x="685800" y="1307752"/>
              <a:chExt cx="7772400" cy="395004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07752"/>
                <a:ext cx="7772400" cy="3950048"/>
              </a:xfrm>
              <a:prstGeom prst="rect">
                <a:avLst/>
              </a:prstGeom>
            </p:spPr>
          </p:pic>
          <p:sp>
            <p:nvSpPr>
              <p:cNvPr id="2" name="TextBox 1">
                <a:extLst>
                  <a:ext uri="{FF2B5EF4-FFF2-40B4-BE49-F238E27FC236}">
                    <a16:creationId xmlns:a16="http://schemas.microsoft.com/office/drawing/2014/main" xmlns="" id="{3D24744B-F3EA-F440-AE8B-515F99AFED05}"/>
                  </a:ext>
                </a:extLst>
              </p:cNvPr>
              <p:cNvSpPr txBox="1"/>
              <p:nvPr/>
            </p:nvSpPr>
            <p:spPr>
              <a:xfrm>
                <a:off x="2259576" y="2006769"/>
                <a:ext cx="1550424" cy="507831"/>
              </a:xfrm>
              <a:prstGeom prst="rect">
                <a:avLst/>
              </a:prstGeom>
              <a:solidFill>
                <a:schemeClr val="bg1">
                  <a:lumMod val="95000"/>
                </a:schemeClr>
              </a:solidFill>
            </p:spPr>
            <p:txBody>
              <a:bodyPr wrap="none" rtlCol="0">
                <a:spAutoFit/>
              </a:bodyPr>
              <a:lstStyle/>
              <a:p>
                <a:r>
                  <a:rPr lang="en-US" sz="900" dirty="0"/>
                  <a:t>ACE SIS Data provider:</a:t>
                </a:r>
              </a:p>
              <a:p>
                <a:r>
                  <a:rPr lang="en-US" sz="900" dirty="0"/>
                  <a:t>PI, E. C. Stone at CA Inst. </a:t>
                </a:r>
              </a:p>
              <a:p>
                <a:r>
                  <a:rPr lang="en-US" sz="900" dirty="0"/>
                  <a:t>of Tech., via </a:t>
                </a:r>
                <a:r>
                  <a:rPr lang="en-US" sz="900" dirty="0" err="1" smtClean="0"/>
                  <a:t>CDAWeb</a:t>
                </a:r>
                <a:r>
                  <a:rPr lang="en-US" sz="900" dirty="0" smtClean="0"/>
                  <a:t>.</a:t>
                </a:r>
                <a:endParaRPr lang="en-US" sz="900" dirty="0"/>
              </a:p>
            </p:txBody>
          </p:sp>
          <p:sp>
            <p:nvSpPr>
              <p:cNvPr id="18" name="TextBox 17">
                <a:extLst>
                  <a:ext uri="{FF2B5EF4-FFF2-40B4-BE49-F238E27FC236}">
                    <a16:creationId xmlns:a16="http://schemas.microsoft.com/office/drawing/2014/main" xmlns="" id="{0D98DB66-3A5B-F748-8AE1-52C9C0ABE680}"/>
                  </a:ext>
                </a:extLst>
              </p:cNvPr>
              <p:cNvSpPr txBox="1"/>
              <p:nvPr/>
            </p:nvSpPr>
            <p:spPr>
              <a:xfrm>
                <a:off x="5715000" y="2057400"/>
                <a:ext cx="1905000" cy="830997"/>
              </a:xfrm>
              <a:prstGeom prst="rect">
                <a:avLst/>
              </a:prstGeom>
              <a:noFill/>
            </p:spPr>
            <p:txBody>
              <a:bodyPr wrap="square" rtlCol="0">
                <a:spAutoFit/>
              </a:bodyPr>
              <a:lstStyle/>
              <a:p>
                <a:r>
                  <a:rPr lang="en-US" sz="1200" dirty="0" smtClean="0">
                    <a:solidFill>
                      <a:srgbClr val="FF0000"/>
                    </a:solidFill>
                  </a:rPr>
                  <a:t>These 2 events </a:t>
                </a:r>
                <a:r>
                  <a:rPr lang="en-US" sz="1200" dirty="0">
                    <a:solidFill>
                      <a:srgbClr val="FF0000"/>
                    </a:solidFill>
                  </a:rPr>
                  <a:t>used for PLPT-SEI-004 SEP Channel Cross-Comparison</a:t>
                </a:r>
              </a:p>
            </p:txBody>
          </p:sp>
          <p:sp>
            <p:nvSpPr>
              <p:cNvPr id="23" name="TextBox 22">
                <a:extLst>
                  <a:ext uri="{FF2B5EF4-FFF2-40B4-BE49-F238E27FC236}">
                    <a16:creationId xmlns:a16="http://schemas.microsoft.com/office/drawing/2014/main" xmlns="" id="{E3DF1643-58BC-AA43-9E15-D5DA4118D7C0}"/>
                  </a:ext>
                </a:extLst>
              </p:cNvPr>
              <p:cNvSpPr txBox="1"/>
              <p:nvPr/>
            </p:nvSpPr>
            <p:spPr>
              <a:xfrm>
                <a:off x="5715000" y="3131201"/>
                <a:ext cx="756682"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smtClean="0"/>
                  <a:t>7 - 17 Oct.</a:t>
                </a:r>
                <a:endParaRPr lang="en-US" sz="1200" dirty="0"/>
              </a:p>
            </p:txBody>
          </p:sp>
          <p:sp>
            <p:nvSpPr>
              <p:cNvPr id="24" name="TextBox 23">
                <a:extLst>
                  <a:ext uri="{FF2B5EF4-FFF2-40B4-BE49-F238E27FC236}">
                    <a16:creationId xmlns:a16="http://schemas.microsoft.com/office/drawing/2014/main" xmlns="" id="{E3DF1643-58BC-AA43-9E15-D5DA4118D7C0}"/>
                  </a:ext>
                </a:extLst>
              </p:cNvPr>
              <p:cNvSpPr txBox="1"/>
              <p:nvPr/>
            </p:nvSpPr>
            <p:spPr>
              <a:xfrm>
                <a:off x="7239000" y="3124200"/>
                <a:ext cx="1115755"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smtClean="0"/>
                  <a:t>25 Oct. </a:t>
                </a:r>
                <a:r>
                  <a:rPr lang="en-US" sz="1200" dirty="0"/>
                  <a:t>-</a:t>
                </a:r>
                <a:r>
                  <a:rPr lang="en-US" sz="1200" dirty="0" smtClean="0"/>
                  <a:t> 5 Nov.</a:t>
                </a:r>
                <a:endParaRPr lang="en-US" sz="1200" dirty="0"/>
              </a:p>
            </p:txBody>
          </p:sp>
        </p:grpSp>
        <p:cxnSp>
          <p:nvCxnSpPr>
            <p:cNvPr id="9" name="Straight Connector 8"/>
            <p:cNvCxnSpPr/>
            <p:nvPr/>
          </p:nvCxnSpPr>
          <p:spPr>
            <a:xfrm rot="16200000">
              <a:off x="920497" y="2667000"/>
              <a:ext cx="304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174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88343-75F2-1743-962B-528F9D684D68}"/>
              </a:ext>
            </a:extLst>
          </p:cNvPr>
          <p:cNvSpPr>
            <a:spLocks noGrp="1"/>
          </p:cNvSpPr>
          <p:nvPr>
            <p:ph type="title"/>
          </p:nvPr>
        </p:nvSpPr>
        <p:spPr/>
        <p:txBody>
          <a:bodyPr/>
          <a:lstStyle/>
          <a:p>
            <a:r>
              <a:rPr lang="en-US" sz="2400" dirty="0">
                <a:solidFill>
                  <a:schemeClr val="bg1">
                    <a:lumMod val="85000"/>
                  </a:schemeClr>
                </a:solidFill>
              </a:rPr>
              <a:t>PLPT-SEI-004 SEP Channel Cross Comparison: </a:t>
            </a:r>
            <a:r>
              <a:rPr lang="en-US" sz="2400" dirty="0"/>
              <a:t/>
            </a:r>
            <a:br>
              <a:rPr lang="en-US" sz="2400" dirty="0"/>
            </a:br>
            <a:r>
              <a:rPr lang="en-US" sz="3200" dirty="0" smtClean="0"/>
              <a:t>Oct-Nov 2024 </a:t>
            </a:r>
            <a:r>
              <a:rPr lang="en-US" sz="3200" dirty="0"/>
              <a:t>Solar Particle </a:t>
            </a:r>
            <a:r>
              <a:rPr lang="en-US" sz="3200" dirty="0" smtClean="0"/>
              <a:t>Events</a:t>
            </a:r>
            <a:endParaRPr lang="en-US" sz="3200" dirty="0"/>
          </a:p>
        </p:txBody>
      </p:sp>
      <p:sp>
        <p:nvSpPr>
          <p:cNvPr id="4" name="Slide Number Placeholder 3">
            <a:extLst>
              <a:ext uri="{FF2B5EF4-FFF2-40B4-BE49-F238E27FC236}">
                <a16:creationId xmlns:a16="http://schemas.microsoft.com/office/drawing/2014/main" xmlns="" id="{FA7636C8-36A5-8241-AF9F-20A3EC61166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dirty="0"/>
          </a:p>
        </p:txBody>
      </p:sp>
      <p:sp>
        <p:nvSpPr>
          <p:cNvPr id="7" name="Footer Placeholder 5">
            <a:extLst>
              <a:ext uri="{FF2B5EF4-FFF2-40B4-BE49-F238E27FC236}">
                <a16:creationId xmlns:a16="http://schemas.microsoft.com/office/drawing/2014/main" xmlns="" id="{78927A02-E2C3-A04E-8159-CF51CBF1705C}"/>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8" name="TextBox 7">
            <a:extLst>
              <a:ext uri="{FF2B5EF4-FFF2-40B4-BE49-F238E27FC236}">
                <a16:creationId xmlns:a16="http://schemas.microsoft.com/office/drawing/2014/main" xmlns="" id="{1AD43E64-E265-FE4D-8C99-390F4AE2232D}"/>
              </a:ext>
            </a:extLst>
          </p:cNvPr>
          <p:cNvSpPr txBox="1"/>
          <p:nvPr/>
        </p:nvSpPr>
        <p:spPr>
          <a:xfrm>
            <a:off x="533400" y="5448458"/>
            <a:ext cx="8327985" cy="907941"/>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sz="1200" dirty="0" smtClean="0">
                <a:solidFill>
                  <a:schemeClr val="bg1"/>
                </a:solidFill>
              </a:rPr>
              <a:t>G19 </a:t>
            </a:r>
            <a:r>
              <a:rPr lang="en-US" sz="1200" dirty="0">
                <a:solidFill>
                  <a:schemeClr val="bg1"/>
                </a:solidFill>
              </a:rPr>
              <a:t>SGPS 5m averaged </a:t>
            </a:r>
            <a:r>
              <a:rPr lang="en-US" sz="1200" dirty="0" smtClean="0">
                <a:solidFill>
                  <a:schemeClr val="bg1"/>
                </a:solidFill>
              </a:rPr>
              <a:t>GS L1b </a:t>
            </a:r>
            <a:r>
              <a:rPr lang="en-US" sz="1200" dirty="0">
                <a:solidFill>
                  <a:schemeClr val="bg1"/>
                </a:solidFill>
              </a:rPr>
              <a:t>fluxes from </a:t>
            </a:r>
            <a:r>
              <a:rPr lang="en-US" sz="1200" dirty="0" smtClean="0">
                <a:solidFill>
                  <a:schemeClr val="bg1"/>
                </a:solidFill>
              </a:rPr>
              <a:t>7 Oct – 5 Nov 2024.</a:t>
            </a:r>
            <a:endParaRPr lang="en-US" sz="1200" dirty="0">
              <a:solidFill>
                <a:schemeClr val="bg1"/>
              </a:solidFill>
            </a:endParaRPr>
          </a:p>
          <a:p>
            <a:pPr marL="285750" indent="-285750">
              <a:spcAft>
                <a:spcPts val="300"/>
              </a:spcAft>
              <a:buClr>
                <a:schemeClr val="bg1"/>
              </a:buClr>
              <a:buFont typeface="Arial" panose="020B0604020202020204" pitchFamily="34" charset="0"/>
              <a:buChar char="•"/>
            </a:pPr>
            <a:r>
              <a:rPr lang="en-US" sz="1200" dirty="0">
                <a:solidFill>
                  <a:schemeClr val="bg1"/>
                </a:solidFill>
              </a:rPr>
              <a:t>Gray shaded regions are periods used for </a:t>
            </a:r>
            <a:r>
              <a:rPr lang="en-US" sz="1200" dirty="0" smtClean="0">
                <a:solidFill>
                  <a:schemeClr val="bg1"/>
                </a:solidFill>
              </a:rPr>
              <a:t>G19-G16 P6-P10 cross comparisons (using 1-hour averages).</a:t>
            </a:r>
          </a:p>
          <a:p>
            <a:pPr marL="285750" indent="-285750">
              <a:spcAft>
                <a:spcPts val="300"/>
              </a:spcAft>
              <a:buClr>
                <a:schemeClr val="bg1"/>
              </a:buClr>
              <a:buFont typeface="Arial" panose="020B0604020202020204" pitchFamily="34" charset="0"/>
              <a:buChar char="•"/>
            </a:pPr>
            <a:r>
              <a:rPr lang="en-US" sz="1200" dirty="0" smtClean="0">
                <a:solidFill>
                  <a:schemeClr val="bg1"/>
                </a:solidFill>
              </a:rPr>
              <a:t>Somewhat darker gray shaded region on 10 &amp; 11 Oct. includes high solar wind dynamic pressure and geomagnetic storm, thus used for P1-P5 comparisons (using 5-minute averages).</a:t>
            </a:r>
            <a:endParaRPr lang="en-US" sz="1200" dirty="0">
              <a:solidFill>
                <a:schemeClr val="bg1"/>
              </a:solidFill>
            </a:endParaRPr>
          </a:p>
        </p:txBody>
      </p:sp>
      <p:grpSp>
        <p:nvGrpSpPr>
          <p:cNvPr id="19" name="Group 18"/>
          <p:cNvGrpSpPr/>
          <p:nvPr/>
        </p:nvGrpSpPr>
        <p:grpSpPr>
          <a:xfrm>
            <a:off x="457200" y="1096600"/>
            <a:ext cx="8305800" cy="4315525"/>
            <a:chOff x="457200" y="1247075"/>
            <a:chExt cx="8305800" cy="431552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7075"/>
              <a:ext cx="8305800" cy="4315525"/>
            </a:xfrm>
            <a:prstGeom prst="rect">
              <a:avLst/>
            </a:prstGeom>
          </p:spPr>
        </p:pic>
        <p:sp>
          <p:nvSpPr>
            <p:cNvPr id="9" name="Rectangle 8"/>
            <p:cNvSpPr/>
            <p:nvPr/>
          </p:nvSpPr>
          <p:spPr>
            <a:xfrm>
              <a:off x="1697105" y="2878345"/>
              <a:ext cx="307674" cy="1371600"/>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94228" y="1364105"/>
              <a:ext cx="307674" cy="1371600"/>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94228" y="4382219"/>
              <a:ext cx="307674" cy="630880"/>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59902" y="2878345"/>
              <a:ext cx="795642" cy="1371600"/>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60476" y="1360654"/>
              <a:ext cx="795642" cy="1371600"/>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63925" y="4385668"/>
              <a:ext cx="795642" cy="623979"/>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36764" y="1355725"/>
              <a:ext cx="157005" cy="1379981"/>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28970" y="2858535"/>
              <a:ext cx="157005" cy="1397996"/>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32145" y="4377627"/>
              <a:ext cx="157005" cy="637729"/>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945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2D4FB-4BD8-844C-8ED0-C43D7EED35AF}"/>
              </a:ext>
            </a:extLst>
          </p:cNvPr>
          <p:cNvSpPr>
            <a:spLocks noGrp="1"/>
          </p:cNvSpPr>
          <p:nvPr>
            <p:ph type="title"/>
          </p:nvPr>
        </p:nvSpPr>
        <p:spPr>
          <a:xfrm>
            <a:off x="1371600" y="21974"/>
            <a:ext cx="6408821" cy="1349626"/>
          </a:xfrm>
        </p:spPr>
        <p:txBody>
          <a:bodyPr/>
          <a:lstStyle/>
          <a:p>
            <a:r>
              <a:rPr lang="en-US" sz="2400" dirty="0">
                <a:solidFill>
                  <a:srgbClr val="FFFFFF">
                    <a:lumMod val="85000"/>
                  </a:srgbClr>
                </a:solidFill>
              </a:rPr>
              <a:t>PLPT-SEI-004 SEP Channel Cross Comparison: </a:t>
            </a:r>
            <a:r>
              <a:rPr lang="en-US" sz="2400" dirty="0">
                <a:solidFill>
                  <a:srgbClr val="FFFFFF"/>
                </a:solidFill>
              </a:rPr>
              <a:t/>
            </a:r>
            <a:br>
              <a:rPr lang="en-US" sz="2400" dirty="0">
                <a:solidFill>
                  <a:srgbClr val="FFFFFF"/>
                </a:solidFill>
              </a:rPr>
            </a:br>
            <a:r>
              <a:rPr lang="en-US" sz="3000" dirty="0" smtClean="0"/>
              <a:t>Cross-comparison </a:t>
            </a:r>
            <a:r>
              <a:rPr lang="en-US" sz="3000" dirty="0"/>
              <a:t>Scatter </a:t>
            </a:r>
            <a:r>
              <a:rPr lang="en-US" sz="3000" dirty="0" smtClean="0"/>
              <a:t>Plot Example</a:t>
            </a:r>
            <a:endParaRPr lang="en-US" sz="3000" dirty="0"/>
          </a:p>
        </p:txBody>
      </p:sp>
      <p:sp>
        <p:nvSpPr>
          <p:cNvPr id="4" name="Slide Number Placeholder 3">
            <a:extLst>
              <a:ext uri="{FF2B5EF4-FFF2-40B4-BE49-F238E27FC236}">
                <a16:creationId xmlns:a16="http://schemas.microsoft.com/office/drawing/2014/main" xmlns="" id="{D4AF6E20-77D8-0B46-B8F4-00E08DDAC0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xmlns="" id="{3FF7F2DE-C5F1-534A-AFB4-FAEE588890DF}"/>
                  </a:ext>
                </a:extLst>
              </p:cNvPr>
              <p:cNvSpPr txBox="1"/>
              <p:nvPr/>
            </p:nvSpPr>
            <p:spPr>
              <a:xfrm>
                <a:off x="239490" y="5154982"/>
                <a:ext cx="8675915" cy="1131079"/>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sz="1200" dirty="0" smtClean="0">
                    <a:solidFill>
                      <a:schemeClr val="bg1"/>
                    </a:solidFill>
                  </a:rPr>
                  <a:t>G16-G19 SGPS+X P8C </a:t>
                </a:r>
                <a:r>
                  <a:rPr lang="en-US" sz="1200" dirty="0">
                    <a:solidFill>
                      <a:schemeClr val="bg1"/>
                    </a:solidFill>
                  </a:rPr>
                  <a:t>c</a:t>
                </a:r>
                <a:r>
                  <a:rPr lang="en-US" sz="1200" dirty="0" smtClean="0">
                    <a:solidFill>
                      <a:schemeClr val="bg1"/>
                    </a:solidFill>
                  </a:rPr>
                  <a:t>ross </a:t>
                </a:r>
                <a:r>
                  <a:rPr lang="en-US" sz="1200" dirty="0">
                    <a:solidFill>
                      <a:schemeClr val="bg1"/>
                    </a:solidFill>
                  </a:rPr>
                  <a:t>comparison of </a:t>
                </a:r>
                <a:r>
                  <a:rPr lang="en-US" sz="1200" dirty="0" smtClean="0">
                    <a:solidFill>
                      <a:schemeClr val="bg1"/>
                    </a:solidFill>
                  </a:rPr>
                  <a:t>1-hour </a:t>
                </a:r>
                <a:r>
                  <a:rPr lang="en-US" sz="1200" dirty="0">
                    <a:solidFill>
                      <a:schemeClr val="bg1"/>
                    </a:solidFill>
                  </a:rPr>
                  <a:t>averaged </a:t>
                </a:r>
                <a:r>
                  <a:rPr lang="en-US" sz="1200" dirty="0" smtClean="0">
                    <a:solidFill>
                      <a:schemeClr val="bg1"/>
                    </a:solidFill>
                  </a:rPr>
                  <a:t>GS L1b </a:t>
                </a:r>
                <a:r>
                  <a:rPr lang="en-US" sz="1200" dirty="0">
                    <a:solidFill>
                      <a:schemeClr val="bg1"/>
                    </a:solidFill>
                  </a:rPr>
                  <a:t>fluxes during </a:t>
                </a:r>
                <a:r>
                  <a:rPr lang="en-US" sz="1200" dirty="0" smtClean="0">
                    <a:solidFill>
                      <a:schemeClr val="bg1"/>
                    </a:solidFill>
                  </a:rPr>
                  <a:t>Oct-Nov 2024 SPEs.</a:t>
                </a:r>
              </a:p>
              <a:p>
                <a:pPr marL="285750" indent="-285750">
                  <a:spcAft>
                    <a:spcPts val="300"/>
                  </a:spcAft>
                  <a:buClr>
                    <a:schemeClr val="bg1"/>
                  </a:buClr>
                  <a:buFont typeface="Arial" panose="020B0604020202020204" pitchFamily="34" charset="0"/>
                  <a:buChar char="•"/>
                </a:pPr>
                <a:r>
                  <a:rPr lang="en-US" sz="1200" dirty="0">
                    <a:solidFill>
                      <a:schemeClr val="bg1"/>
                    </a:solidFill>
                  </a:rPr>
                  <a:t>The same data and OLS fit are shown in both </a:t>
                </a:r>
                <a:r>
                  <a:rPr lang="en-US" sz="1200" dirty="0" smtClean="0">
                    <a:solidFill>
                      <a:schemeClr val="bg1"/>
                    </a:solidFill>
                  </a:rPr>
                  <a:t>panels, using linear scales in left panel and log scales in right panel.</a:t>
                </a:r>
              </a:p>
              <a:p>
                <a:pPr marL="285750" indent="-285750">
                  <a:spcAft>
                    <a:spcPts val="300"/>
                  </a:spcAft>
                  <a:buClr>
                    <a:schemeClr val="bg1"/>
                  </a:buClr>
                  <a:buFont typeface="Arial" panose="020B0604020202020204" pitchFamily="34" charset="0"/>
                  <a:buChar char="•"/>
                </a:pPr>
                <a:r>
                  <a:rPr lang="en-US" sz="1200" dirty="0">
                    <a:solidFill>
                      <a:schemeClr val="bg1"/>
                    </a:solidFill>
                  </a:rPr>
                  <a:t>A power law is fit to the </a:t>
                </a:r>
                <a:r>
                  <a:rPr lang="en-US" sz="1200" dirty="0" smtClean="0">
                    <a:solidFill>
                      <a:schemeClr val="bg1"/>
                    </a:solidFill>
                  </a:rPr>
                  <a:t>G16 </a:t>
                </a:r>
                <a:r>
                  <a:rPr lang="en-US" sz="1200" dirty="0">
                    <a:solidFill>
                      <a:schemeClr val="bg1"/>
                    </a:solidFill>
                  </a:rPr>
                  <a:t>fluxes, and comparisons with the </a:t>
                </a:r>
                <a:r>
                  <a:rPr lang="en-US" sz="1200" dirty="0" smtClean="0">
                    <a:solidFill>
                      <a:schemeClr val="bg1"/>
                    </a:solidFill>
                  </a:rPr>
                  <a:t>G16 </a:t>
                </a:r>
                <a:r>
                  <a:rPr lang="en-US" sz="1200" dirty="0">
                    <a:solidFill>
                      <a:schemeClr val="bg1"/>
                    </a:solidFill>
                  </a:rPr>
                  <a:t>spectrum are made at </a:t>
                </a:r>
                <a:r>
                  <a:rPr lang="en-US" sz="1200" dirty="0" smtClean="0">
                    <a:solidFill>
                      <a:schemeClr val="bg1"/>
                    </a:solidFill>
                  </a:rPr>
                  <a:t>G19 </a:t>
                </a:r>
                <a:r>
                  <a:rPr lang="en-US" sz="1200" dirty="0">
                    <a:solidFill>
                      <a:schemeClr val="bg1"/>
                    </a:solidFill>
                  </a:rPr>
                  <a:t>channel effective energies. </a:t>
                </a:r>
                <a:endParaRPr lang="en-US" sz="1200" dirty="0" smtClean="0">
                  <a:solidFill>
                    <a:schemeClr val="bg1"/>
                  </a:solidFill>
                </a:endParaRPr>
              </a:p>
              <a:p>
                <a:pPr marL="285750" indent="-285750">
                  <a:spcAft>
                    <a:spcPts val="300"/>
                  </a:spcAft>
                  <a:buClr>
                    <a:schemeClr val="bg1"/>
                  </a:buClr>
                  <a:buFont typeface="Arial" panose="020B0604020202020204" pitchFamily="34" charset="0"/>
                  <a:buChar char="•"/>
                </a:pPr>
                <a:r>
                  <a:rPr lang="en-US" sz="1200" dirty="0" smtClean="0">
                    <a:solidFill>
                      <a:schemeClr val="bg1"/>
                    </a:solidFill>
                  </a:rPr>
                  <a:t>Taking </a:t>
                </a:r>
                <a:r>
                  <a:rPr lang="en-US" sz="1200" dirty="0">
                    <a:solidFill>
                      <a:schemeClr val="bg1"/>
                    </a:solidFill>
                  </a:rPr>
                  <a:t>G16 </a:t>
                </a:r>
                <a:r>
                  <a:rPr lang="en-US" sz="1200" dirty="0" smtClean="0">
                    <a:solidFill>
                      <a:schemeClr val="bg1"/>
                    </a:solidFill>
                  </a:rPr>
                  <a:t>SGPS+X </a:t>
                </a:r>
                <a:r>
                  <a:rPr lang="en-US" sz="1200" dirty="0">
                    <a:solidFill>
                      <a:schemeClr val="bg1"/>
                    </a:solidFill>
                  </a:rPr>
                  <a:t>P8C </a:t>
                </a:r>
                <a:r>
                  <a:rPr lang="en-US" sz="1200" dirty="0" smtClean="0">
                    <a:solidFill>
                      <a:schemeClr val="bg1"/>
                    </a:solidFill>
                  </a:rPr>
                  <a:t>reported flux </a:t>
                </a:r>
                <a:r>
                  <a:rPr lang="en-US" sz="1200" dirty="0">
                    <a:solidFill>
                      <a:schemeClr val="bg1"/>
                    </a:solidFill>
                  </a:rPr>
                  <a:t>as “accepted” </a:t>
                </a:r>
                <a:r>
                  <a:rPr lang="en-US" sz="1200" dirty="0" smtClean="0">
                    <a:solidFill>
                      <a:schemeClr val="bg1"/>
                    </a:solidFill>
                  </a:rPr>
                  <a:t>value, G19 </a:t>
                </a:r>
                <a:r>
                  <a:rPr lang="en-US" sz="1200" dirty="0" smtClean="0">
                    <a:solidFill>
                      <a:schemeClr val="bg1"/>
                    </a:solidFill>
                  </a:rPr>
                  <a:t>SGPS+X </a:t>
                </a:r>
                <a:r>
                  <a:rPr lang="en-US" sz="1200" dirty="0" smtClean="0">
                    <a:solidFill>
                      <a:schemeClr val="bg1"/>
                    </a:solidFill>
                  </a:rPr>
                  <a:t>P8C systematic error is ~</a:t>
                </a:r>
                <a:r>
                  <a:rPr lang="en-US" sz="1200" dirty="0">
                    <a:solidFill>
                      <a:schemeClr val="bg1"/>
                    </a:solidFill>
                  </a:rPr>
                  <a:t>130</a:t>
                </a:r>
                <a:r>
                  <a:rPr lang="en-US" sz="1200" dirty="0" smtClean="0">
                    <a:solidFill>
                      <a:schemeClr val="bg1"/>
                    </a:solidFill>
                  </a:rPr>
                  <a:t>%. </a:t>
                </a:r>
                <a:r>
                  <a:rPr lang="en-US" sz="1200" dirty="0">
                    <a:solidFill>
                      <a:schemeClr val="bg1"/>
                    </a:solidFill>
                  </a:rPr>
                  <a:t>Results </a:t>
                </a:r>
                <a:r>
                  <a:rPr lang="en-US" sz="1200" dirty="0" smtClean="0">
                    <a:solidFill>
                      <a:schemeClr val="bg1"/>
                    </a:solidFill>
                  </a:rPr>
                  <a:t>show there is </a:t>
                </a:r>
                <a14:m>
                  <m:oMath xmlns:m="http://schemas.openxmlformats.org/officeDocument/2006/math">
                    <m:r>
                      <a:rPr lang="en-US" sz="1200" i="1" smtClean="0">
                        <a:solidFill>
                          <a:schemeClr val="bg1"/>
                        </a:solidFill>
                        <a:latin typeface="Cambria Math" charset="0"/>
                        <a:ea typeface="Cambria Math" charset="0"/>
                        <a:cs typeface="Cambria Math" charset="0"/>
                      </a:rPr>
                      <m:t>≥</m:t>
                    </m:r>
                  </m:oMath>
                </a14:m>
                <a:r>
                  <a:rPr lang="en-US" sz="1200" dirty="0" smtClean="0">
                    <a:solidFill>
                      <a:schemeClr val="bg1"/>
                    </a:solidFill>
                  </a:rPr>
                  <a:t>40% error in one or both of these channels.</a:t>
                </a:r>
                <a:endParaRPr lang="en-US" sz="1200" dirty="0">
                  <a:solidFill>
                    <a:schemeClr val="bg1"/>
                  </a:solidFill>
                </a:endParaRPr>
              </a:p>
            </p:txBody>
          </p:sp>
        </mc:Choice>
        <mc:Fallback>
          <p:sp>
            <p:nvSpPr>
              <p:cNvPr id="10" name="TextBox 9">
                <a:extLst>
                  <a:ext uri="{FF2B5EF4-FFF2-40B4-BE49-F238E27FC236}">
                    <a16:creationId xmlns:a16="http://schemas.microsoft.com/office/drawing/2014/main" xmlns="" xmlns:a14="http://schemas.microsoft.com/office/drawing/2010/main" id="{3FF7F2DE-C5F1-534A-AFB4-FAEE588890DF}"/>
                  </a:ext>
                </a:extLst>
              </p:cNvPr>
              <p:cNvSpPr txBox="1">
                <a:spLocks noRot="1" noChangeAspect="1" noMove="1" noResize="1" noEditPoints="1" noAdjustHandles="1" noChangeArrowheads="1" noChangeShapeType="1" noTextEdit="1"/>
              </p:cNvSpPr>
              <p:nvPr/>
            </p:nvSpPr>
            <p:spPr>
              <a:xfrm>
                <a:off x="239490" y="5154982"/>
                <a:ext cx="8675915" cy="1131079"/>
              </a:xfrm>
              <a:prstGeom prst="rect">
                <a:avLst/>
              </a:prstGeom>
              <a:blipFill rotWithShape="0">
                <a:blip r:embed="rId2"/>
                <a:stretch>
                  <a:fillRect t="-1081" r="-351" b="-3243"/>
                </a:stretch>
              </a:blipFill>
            </p:spPr>
            <p:txBody>
              <a:bodyPr/>
              <a:lstStyle/>
              <a:p>
                <a:r>
                  <a:rPr lang="en-US">
                    <a:noFill/>
                  </a:rPr>
                  <a:t> </a:t>
                </a:r>
              </a:p>
            </p:txBody>
          </p:sp>
        </mc:Fallback>
      </mc:AlternateContent>
      <p:sp>
        <p:nvSpPr>
          <p:cNvPr id="11" name="Footer Placeholder 5">
            <a:extLst>
              <a:ext uri="{FF2B5EF4-FFF2-40B4-BE49-F238E27FC236}">
                <a16:creationId xmlns:a16="http://schemas.microsoft.com/office/drawing/2014/main" xmlns="" id="{7BFE9945-9D09-2349-88A5-D2C7FAFD55F6}"/>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grpSp>
        <p:nvGrpSpPr>
          <p:cNvPr id="7" name="Group 6"/>
          <p:cNvGrpSpPr/>
          <p:nvPr/>
        </p:nvGrpSpPr>
        <p:grpSpPr>
          <a:xfrm>
            <a:off x="462022" y="1219200"/>
            <a:ext cx="8305800" cy="3810000"/>
            <a:chOff x="381000" y="1219200"/>
            <a:chExt cx="8305800" cy="3810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8305800" cy="3810000"/>
            </a:xfrm>
            <a:prstGeom prst="rect">
              <a:avLst/>
            </a:prstGeom>
          </p:spPr>
        </p:pic>
        <p:sp>
          <p:nvSpPr>
            <p:cNvPr id="13" name="TextBox 12">
              <a:extLst>
                <a:ext uri="{FF2B5EF4-FFF2-40B4-BE49-F238E27FC236}">
                  <a16:creationId xmlns:a16="http://schemas.microsoft.com/office/drawing/2014/main" xmlns="" id="{3E7808CE-5AF2-FE40-9346-044D03AFEC3B}"/>
                </a:ext>
              </a:extLst>
            </p:cNvPr>
            <p:cNvSpPr txBox="1"/>
            <p:nvPr/>
          </p:nvSpPr>
          <p:spPr>
            <a:xfrm>
              <a:off x="2196295" y="1219200"/>
              <a:ext cx="4801314" cy="276999"/>
            </a:xfrm>
            <a:prstGeom prst="rect">
              <a:avLst/>
            </a:prstGeom>
            <a:solidFill>
              <a:schemeClr val="bg1"/>
            </a:solidFill>
          </p:spPr>
          <p:txBody>
            <a:bodyPr wrap="none" rtlCol="0">
              <a:spAutoFit/>
            </a:bodyPr>
            <a:lstStyle/>
            <a:p>
              <a:r>
                <a:rPr lang="en-US" sz="1200" dirty="0" smtClean="0"/>
                <a:t>G16 </a:t>
              </a:r>
              <a:r>
                <a:rPr lang="en-US" sz="1200" dirty="0"/>
                <a:t>vs. </a:t>
              </a:r>
              <a:r>
                <a:rPr lang="en-US" sz="1200" dirty="0" smtClean="0"/>
                <a:t>G19 </a:t>
              </a:r>
              <a:r>
                <a:rPr lang="en-US" sz="1200" dirty="0"/>
                <a:t>SGPS+X </a:t>
              </a:r>
              <a:r>
                <a:rPr lang="en-US" sz="1200" dirty="0" smtClean="0"/>
                <a:t>P8C </a:t>
              </a:r>
              <a:r>
                <a:rPr lang="en-US" sz="1200" dirty="0"/>
                <a:t>cross </a:t>
              </a:r>
              <a:r>
                <a:rPr lang="en-US" sz="1200" dirty="0" smtClean="0"/>
                <a:t>comparison (worst case example)</a:t>
              </a:r>
              <a:endParaRPr lang="en-US" sz="1200" dirty="0"/>
            </a:p>
          </p:txBody>
        </p:sp>
      </p:grpSp>
    </p:spTree>
    <p:extLst>
      <p:ext uri="{BB962C8B-B14F-4D97-AF65-F5344CB8AC3E}">
        <p14:creationId xmlns:p14="http://schemas.microsoft.com/office/powerpoint/2010/main" val="115722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64" y="1752600"/>
            <a:ext cx="8403220" cy="3356436"/>
          </a:xfrm>
          <a:prstGeom prst="rect">
            <a:avLst/>
          </a:prstGeom>
        </p:spPr>
      </p:pic>
      <p:sp>
        <p:nvSpPr>
          <p:cNvPr id="2" name="Title 1">
            <a:extLst>
              <a:ext uri="{FF2B5EF4-FFF2-40B4-BE49-F238E27FC236}">
                <a16:creationId xmlns:a16="http://schemas.microsoft.com/office/drawing/2014/main" xmlns="" id="{27F09D78-9536-F341-A40B-D58E9CF2F51C}"/>
              </a:ext>
            </a:extLst>
          </p:cNvPr>
          <p:cNvSpPr>
            <a:spLocks noGrp="1"/>
          </p:cNvSpPr>
          <p:nvPr>
            <p:ph type="title"/>
          </p:nvPr>
        </p:nvSpPr>
        <p:spPr>
          <a:xfrm>
            <a:off x="1371600" y="128337"/>
            <a:ext cx="6408821" cy="968626"/>
          </a:xfrm>
        </p:spPr>
        <p:txBody>
          <a:bodyPr/>
          <a:lstStyle/>
          <a:p>
            <a:r>
              <a:rPr lang="en-US" sz="3200" dirty="0">
                <a:solidFill>
                  <a:srgbClr val="FFFFFF">
                    <a:lumMod val="85000"/>
                  </a:srgbClr>
                </a:solidFill>
              </a:rPr>
              <a:t>PLPT-SEI-004 SEP Channel Cross Comparison </a:t>
            </a:r>
            <a:r>
              <a:rPr lang="en-US" sz="3200" dirty="0"/>
              <a:t>Results</a:t>
            </a:r>
          </a:p>
        </p:txBody>
      </p:sp>
      <p:sp>
        <p:nvSpPr>
          <p:cNvPr id="4" name="Slide Number Placeholder 3">
            <a:extLst>
              <a:ext uri="{FF2B5EF4-FFF2-40B4-BE49-F238E27FC236}">
                <a16:creationId xmlns:a16="http://schemas.microsoft.com/office/drawing/2014/main" xmlns="" id="{D9A98E9A-0772-C248-B8DA-D3EF3A7083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dirty="0"/>
          </a:p>
        </p:txBody>
      </p:sp>
      <p:sp>
        <p:nvSpPr>
          <p:cNvPr id="5" name="Footer Placeholder 5">
            <a:extLst>
              <a:ext uri="{FF2B5EF4-FFF2-40B4-BE49-F238E27FC236}">
                <a16:creationId xmlns:a16="http://schemas.microsoft.com/office/drawing/2014/main" xmlns="" id="{F4B730B6-41DC-C144-AE11-D24C14A9CC4A}"/>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8" name="TextBox 7">
            <a:extLst>
              <a:ext uri="{FF2B5EF4-FFF2-40B4-BE49-F238E27FC236}">
                <a16:creationId xmlns:a16="http://schemas.microsoft.com/office/drawing/2014/main" xmlns="" id="{CFA5C7DA-8F2A-6842-9387-9FE59803EA5F}"/>
              </a:ext>
            </a:extLst>
          </p:cNvPr>
          <p:cNvSpPr txBox="1"/>
          <p:nvPr/>
        </p:nvSpPr>
        <p:spPr>
          <a:xfrm>
            <a:off x="762000" y="5140484"/>
            <a:ext cx="7456025" cy="574516"/>
          </a:xfrm>
          <a:prstGeom prst="rect">
            <a:avLst/>
          </a:prstGeom>
          <a:noFill/>
        </p:spPr>
        <p:txBody>
          <a:bodyPr wrap="square" rtlCol="0">
            <a:spAutoFit/>
          </a:bodyPr>
          <a:lstStyle/>
          <a:p>
            <a:pPr marL="285750" indent="-285750">
              <a:spcAft>
                <a:spcPts val="400"/>
              </a:spcAft>
              <a:buClr>
                <a:schemeClr val="bg1"/>
              </a:buClr>
              <a:buFont typeface="Arial" panose="020B0604020202020204" pitchFamily="34" charset="0"/>
              <a:buChar char="•"/>
            </a:pPr>
            <a:r>
              <a:rPr lang="en-US" dirty="0">
                <a:solidFill>
                  <a:schemeClr val="bg1"/>
                </a:solidFill>
              </a:rPr>
              <a:t>Measurements from like channels and look-directions generally agree to within </a:t>
            </a:r>
            <a:r>
              <a:rPr lang="en-US" dirty="0" smtClean="0">
                <a:solidFill>
                  <a:schemeClr val="bg1"/>
                </a:solidFill>
              </a:rPr>
              <a:t>10-30%.</a:t>
            </a:r>
            <a:endParaRPr lang="en-US" dirty="0">
              <a:solidFill>
                <a:schemeClr val="bg1"/>
              </a:solidFill>
            </a:endParaRPr>
          </a:p>
          <a:p>
            <a:pPr marL="285750" indent="-285750">
              <a:spcAft>
                <a:spcPts val="400"/>
              </a:spcAft>
              <a:buClr>
                <a:schemeClr val="bg1"/>
              </a:buClr>
              <a:buFont typeface="Arial" panose="020B0604020202020204" pitchFamily="34" charset="0"/>
              <a:buChar char="•"/>
            </a:pPr>
            <a:r>
              <a:rPr lang="en-US" dirty="0">
                <a:solidFill>
                  <a:schemeClr val="bg1"/>
                </a:solidFill>
              </a:rPr>
              <a:t>Worst case is </a:t>
            </a:r>
            <a:r>
              <a:rPr lang="en-US" dirty="0" smtClean="0">
                <a:solidFill>
                  <a:schemeClr val="bg1"/>
                </a:solidFill>
              </a:rPr>
              <a:t>~130% error in G19 </a:t>
            </a:r>
            <a:r>
              <a:rPr lang="en-US" dirty="0" smtClean="0">
                <a:solidFill>
                  <a:schemeClr val="bg1"/>
                </a:solidFill>
              </a:rPr>
              <a:t>SGPS+X </a:t>
            </a:r>
            <a:r>
              <a:rPr lang="en-US" dirty="0" smtClean="0">
                <a:solidFill>
                  <a:schemeClr val="bg1"/>
                </a:solidFill>
              </a:rPr>
              <a:t>P8C (taking G16 flux as “accepted” value).</a:t>
            </a:r>
            <a:endParaRPr lang="en-US" dirty="0">
              <a:solidFill>
                <a:schemeClr val="bg1"/>
              </a:solidFill>
            </a:endParaRPr>
          </a:p>
        </p:txBody>
      </p:sp>
      <p:sp>
        <p:nvSpPr>
          <p:cNvPr id="11" name="TextBox 10">
            <a:extLst>
              <a:ext uri="{FF2B5EF4-FFF2-40B4-BE49-F238E27FC236}">
                <a16:creationId xmlns:a16="http://schemas.microsoft.com/office/drawing/2014/main" xmlns="" id="{DF50F17B-A7D7-6140-B2E2-F48EF4F8CC96}"/>
              </a:ext>
            </a:extLst>
          </p:cNvPr>
          <p:cNvSpPr txBox="1"/>
          <p:nvPr/>
        </p:nvSpPr>
        <p:spPr>
          <a:xfrm>
            <a:off x="6934200" y="1295400"/>
            <a:ext cx="1524000" cy="461665"/>
          </a:xfrm>
          <a:prstGeom prst="rect">
            <a:avLst/>
          </a:prstGeom>
          <a:solidFill>
            <a:schemeClr val="bg1">
              <a:lumMod val="95000"/>
            </a:schemeClr>
          </a:solidFill>
        </p:spPr>
        <p:txBody>
          <a:bodyPr wrap="square" rtlCol="0">
            <a:spAutoFit/>
          </a:bodyPr>
          <a:lstStyle/>
          <a:p>
            <a:r>
              <a:rPr lang="en-US" sz="1200" dirty="0"/>
              <a:t>Worst case is </a:t>
            </a:r>
            <a:r>
              <a:rPr lang="en-US" sz="1200" dirty="0" smtClean="0"/>
              <a:t>~130% error. </a:t>
            </a:r>
            <a:endParaRPr lang="en-US" sz="1200" dirty="0"/>
          </a:p>
        </p:txBody>
      </p:sp>
      <p:cxnSp>
        <p:nvCxnSpPr>
          <p:cNvPr id="13" name="Straight Arrow Connector 12">
            <a:extLst>
              <a:ext uri="{FF2B5EF4-FFF2-40B4-BE49-F238E27FC236}">
                <a16:creationId xmlns:a16="http://schemas.microsoft.com/office/drawing/2014/main" xmlns="" id="{9CA67307-8FB8-E147-8BD5-CDFD813E53C4}"/>
              </a:ext>
            </a:extLst>
          </p:cNvPr>
          <p:cNvCxnSpPr>
            <a:cxnSpLocks/>
          </p:cNvCxnSpPr>
          <p:nvPr/>
        </p:nvCxnSpPr>
        <p:spPr>
          <a:xfrm flipH="1">
            <a:off x="7086600" y="1752600"/>
            <a:ext cx="152400" cy="2438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477000" y="4179425"/>
            <a:ext cx="7620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89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FF">
                    <a:lumMod val="85000"/>
                  </a:srgbClr>
                </a:solidFill>
              </a:rPr>
              <a:t>PLPT-SEI-004 SEP Channel Cross Comparison: </a:t>
            </a:r>
            <a:r>
              <a:rPr lang="en-US" sz="2400" dirty="0">
                <a:solidFill>
                  <a:srgbClr val="FFFFFF"/>
                </a:solidFill>
              </a:rPr>
              <a:t/>
            </a:r>
            <a:br>
              <a:rPr lang="en-US" sz="2400" dirty="0">
                <a:solidFill>
                  <a:srgbClr val="FFFFFF"/>
                </a:solidFill>
              </a:rPr>
            </a:br>
            <a:r>
              <a:rPr lang="en-US" sz="2400" dirty="0">
                <a:solidFill>
                  <a:srgbClr val="FFFFFF"/>
                </a:solidFill>
              </a:rPr>
              <a:t>Cross Sensor Comparison </a:t>
            </a:r>
            <a:r>
              <a:rPr lang="en-US" sz="2400" dirty="0" smtClean="0">
                <a:solidFill>
                  <a:srgbClr val="FFFFFF"/>
                </a:solidFill>
              </a:rPr>
              <a:t>Overview P1-P5</a:t>
            </a: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dirty="0"/>
          </a:p>
        </p:txBody>
      </p:sp>
      <p:sp>
        <p:nvSpPr>
          <p:cNvPr id="6" name="TextBox 5">
            <a:extLst>
              <a:ext uri="{FF2B5EF4-FFF2-40B4-BE49-F238E27FC236}">
                <a16:creationId xmlns:a16="http://schemas.microsoft.com/office/drawing/2014/main" xmlns="" id="{377E1D29-1D14-6A48-B2B9-DFA65F7F7DCF}"/>
              </a:ext>
            </a:extLst>
          </p:cNvPr>
          <p:cNvSpPr txBox="1"/>
          <p:nvPr/>
        </p:nvSpPr>
        <p:spPr>
          <a:xfrm>
            <a:off x="304800" y="5496475"/>
            <a:ext cx="8534400" cy="777136"/>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smtClean="0">
                <a:solidFill>
                  <a:schemeClr val="bg1"/>
                </a:solidFill>
              </a:rPr>
              <a:t>G16 </a:t>
            </a:r>
            <a:r>
              <a:rPr lang="en-US" dirty="0">
                <a:solidFill>
                  <a:schemeClr val="bg1"/>
                </a:solidFill>
              </a:rPr>
              <a:t>and </a:t>
            </a:r>
            <a:r>
              <a:rPr lang="en-US" dirty="0" smtClean="0">
                <a:solidFill>
                  <a:schemeClr val="bg1"/>
                </a:solidFill>
              </a:rPr>
              <a:t>G19 </a:t>
            </a:r>
            <a:r>
              <a:rPr lang="en-US" dirty="0">
                <a:solidFill>
                  <a:schemeClr val="bg1"/>
                </a:solidFill>
              </a:rPr>
              <a:t>SGPS </a:t>
            </a:r>
            <a:r>
              <a:rPr lang="en-US" dirty="0" smtClean="0">
                <a:solidFill>
                  <a:schemeClr val="bg1"/>
                </a:solidFill>
              </a:rPr>
              <a:t>1-hour </a:t>
            </a:r>
            <a:r>
              <a:rPr lang="en-US" dirty="0">
                <a:solidFill>
                  <a:schemeClr val="bg1"/>
                </a:solidFill>
              </a:rPr>
              <a:t>averaged </a:t>
            </a:r>
            <a:r>
              <a:rPr lang="en-US" dirty="0" smtClean="0">
                <a:solidFill>
                  <a:schemeClr val="bg1"/>
                </a:solidFill>
              </a:rPr>
              <a:t>GS L1b </a:t>
            </a:r>
            <a:r>
              <a:rPr lang="en-US" dirty="0">
                <a:solidFill>
                  <a:schemeClr val="bg1"/>
                </a:solidFill>
              </a:rPr>
              <a:t>spectra (flux vs. energy) from </a:t>
            </a:r>
            <a:r>
              <a:rPr lang="en-US" dirty="0" smtClean="0">
                <a:solidFill>
                  <a:schemeClr val="bg1"/>
                </a:solidFill>
              </a:rPr>
              <a:t>16-17 </a:t>
            </a:r>
            <a:r>
              <a:rPr lang="en-US" dirty="0">
                <a:solidFill>
                  <a:schemeClr val="bg1"/>
                </a:solidFill>
              </a:rPr>
              <a:t>UT on </a:t>
            </a:r>
            <a:r>
              <a:rPr lang="en-US" dirty="0" smtClean="0">
                <a:solidFill>
                  <a:schemeClr val="bg1"/>
                </a:solidFill>
              </a:rPr>
              <a:t>10 Oct 2024 </a:t>
            </a:r>
          </a:p>
          <a:p>
            <a:pPr marL="285750" indent="-285750">
              <a:spcAft>
                <a:spcPts val="300"/>
              </a:spcAft>
              <a:buClr>
                <a:schemeClr val="bg1"/>
              </a:buClr>
              <a:buFont typeface="Arial" panose="020B0604020202020204" pitchFamily="34" charset="0"/>
              <a:buChar char="•"/>
            </a:pPr>
            <a:r>
              <a:rPr lang="en-US" dirty="0">
                <a:solidFill>
                  <a:schemeClr val="bg1"/>
                </a:solidFill>
              </a:rPr>
              <a:t>A</a:t>
            </a:r>
            <a:r>
              <a:rPr lang="en-US" dirty="0" smtClean="0">
                <a:solidFill>
                  <a:schemeClr val="bg1"/>
                </a:solidFill>
              </a:rPr>
              <a:t>greement is expected between SEP fluxes measured at different longitudes and in different look directions due to high solar wind dynamic pressure and geomagnetic storm during this period.</a:t>
            </a:r>
            <a:endParaRPr lang="en-US" dirty="0">
              <a:solidFill>
                <a:schemeClr val="bg1"/>
              </a:solidFill>
            </a:endParaRPr>
          </a:p>
        </p:txBody>
      </p:sp>
      <p:sp>
        <p:nvSpPr>
          <p:cNvPr id="7" name="Footer Placeholder 5">
            <a:extLst>
              <a:ext uri="{FF2B5EF4-FFF2-40B4-BE49-F238E27FC236}">
                <a16:creationId xmlns:a16="http://schemas.microsoft.com/office/drawing/2014/main" xmlns="" id="{981D04E7-9271-C74A-93C8-305D58B1ABD1}"/>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1" y="1130538"/>
            <a:ext cx="8305800" cy="4355862"/>
          </a:xfrm>
          <a:prstGeom prst="rect">
            <a:avLst/>
          </a:prstGeom>
        </p:spPr>
      </p:pic>
      <p:sp>
        <p:nvSpPr>
          <p:cNvPr id="9" name="Oval 8">
            <a:extLst>
              <a:ext uri="{FF2B5EF4-FFF2-40B4-BE49-F238E27FC236}">
                <a16:creationId xmlns="" xmlns:a16="http://schemas.microsoft.com/office/drawing/2014/main" id="{7F56DE82-64A8-E64C-A754-6B1FC5889DBC}"/>
              </a:ext>
            </a:extLst>
          </p:cNvPr>
          <p:cNvSpPr/>
          <p:nvPr/>
        </p:nvSpPr>
        <p:spPr>
          <a:xfrm rot="19504877">
            <a:off x="3349393" y="3058985"/>
            <a:ext cx="258860" cy="2947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B99EAD63-8005-AD4D-9AE5-5867AC64EAB6}"/>
              </a:ext>
            </a:extLst>
          </p:cNvPr>
          <p:cNvSpPr txBox="1"/>
          <p:nvPr/>
        </p:nvSpPr>
        <p:spPr>
          <a:xfrm>
            <a:off x="3223516" y="2277511"/>
            <a:ext cx="1524330" cy="553998"/>
          </a:xfrm>
          <a:prstGeom prst="rect">
            <a:avLst/>
          </a:prstGeom>
          <a:solidFill>
            <a:schemeClr val="bg1">
              <a:lumMod val="95000"/>
            </a:schemeClr>
          </a:solidFill>
        </p:spPr>
        <p:txBody>
          <a:bodyPr wrap="square" rtlCol="0">
            <a:spAutoFit/>
          </a:bodyPr>
          <a:lstStyle/>
          <a:p>
            <a:r>
              <a:rPr lang="en-US" sz="1000" dirty="0" smtClean="0"/>
              <a:t>G16 P4 cal. issue </a:t>
            </a:r>
          </a:p>
          <a:p>
            <a:r>
              <a:rPr lang="en-US" sz="1000" dirty="0" smtClean="0"/>
              <a:t>noted in Kress et al. [Space Weather, 2021] </a:t>
            </a:r>
            <a:endParaRPr lang="en-US" sz="1000" dirty="0"/>
          </a:p>
        </p:txBody>
      </p:sp>
      <p:cxnSp>
        <p:nvCxnSpPr>
          <p:cNvPr id="11" name="Straight Arrow Connector 10">
            <a:extLst>
              <a:ext uri="{FF2B5EF4-FFF2-40B4-BE49-F238E27FC236}">
                <a16:creationId xmlns="" xmlns:a16="http://schemas.microsoft.com/office/drawing/2014/main" id="{28A06DEE-DFAD-4649-B563-0FFA1BED71CD}"/>
              </a:ext>
            </a:extLst>
          </p:cNvPr>
          <p:cNvCxnSpPr>
            <a:cxnSpLocks/>
          </p:cNvCxnSpPr>
          <p:nvPr/>
        </p:nvCxnSpPr>
        <p:spPr>
          <a:xfrm flipH="1">
            <a:off x="3610375" y="2900935"/>
            <a:ext cx="228599" cy="220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9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a:xfrm>
            <a:off x="457200" y="1465263"/>
            <a:ext cx="8229600" cy="4362882"/>
          </a:xfrm>
        </p:spPr>
        <p:txBody>
          <a:bodyPr/>
          <a:lstStyle/>
          <a:p>
            <a:pPr>
              <a:buFont typeface="Arial" charset="0"/>
              <a:buChar char="•"/>
            </a:pPr>
            <a:r>
              <a:rPr lang="en-US" sz="2800" dirty="0"/>
              <a:t>SGPS Overview</a:t>
            </a:r>
          </a:p>
          <a:p>
            <a:pPr>
              <a:buFont typeface="Arial" charset="0"/>
              <a:buChar char="•"/>
            </a:pPr>
            <a:r>
              <a:rPr lang="en-US" sz="2800" dirty="0"/>
              <a:t>Review of Beta/PLT Maturity</a:t>
            </a:r>
          </a:p>
          <a:p>
            <a:pPr lvl="0">
              <a:buFont typeface="Arial" charset="0"/>
              <a:buChar char="•"/>
            </a:pPr>
            <a:r>
              <a:rPr lang="en-US" sz="2800" dirty="0"/>
              <a:t>Product Quality Evaluation</a:t>
            </a:r>
          </a:p>
          <a:p>
            <a:pPr lvl="1">
              <a:buFont typeface=".AppleSystemUIFont" charset="-120"/>
              <a:buChar char="-"/>
            </a:pPr>
            <a:r>
              <a:rPr lang="en-US" sz="2000" dirty="0"/>
              <a:t>SGPS PLPTs Supporting Provisional Maturity </a:t>
            </a:r>
            <a:endParaRPr lang="en-US" sz="2000" dirty="0" smtClean="0"/>
          </a:p>
          <a:p>
            <a:pPr>
              <a:buFont typeface="Arial" charset="0"/>
              <a:buChar char="•"/>
            </a:pPr>
            <a:r>
              <a:rPr lang="en-US" sz="2800" dirty="0" smtClean="0"/>
              <a:t>Provisional Maturity Assessment</a:t>
            </a:r>
          </a:p>
          <a:p>
            <a:pPr>
              <a:buFont typeface="Arial" charset="0"/>
              <a:buChar char="•"/>
            </a:pPr>
            <a:r>
              <a:rPr lang="en-US" sz="2800" dirty="0" smtClean="0"/>
              <a:t>Path </a:t>
            </a:r>
            <a:r>
              <a:rPr lang="en-US" sz="2800" dirty="0"/>
              <a:t>to Full Validation </a:t>
            </a:r>
            <a:r>
              <a:rPr lang="en-US" sz="2800" dirty="0" smtClean="0"/>
              <a:t>Maturity</a:t>
            </a:r>
          </a:p>
          <a:p>
            <a:pPr lvl="1">
              <a:buClr>
                <a:srgbClr val="FFFFFF"/>
              </a:buClr>
              <a:buFont typeface=".AppleSystemUIFont" charset="-120"/>
              <a:buChar char="-"/>
            </a:pPr>
            <a:r>
              <a:rPr lang="en-US" sz="2000" dirty="0">
                <a:solidFill>
                  <a:srgbClr val="FFFFFF"/>
                </a:solidFill>
              </a:rPr>
              <a:t>Additional Instrument Health </a:t>
            </a:r>
            <a:r>
              <a:rPr lang="en-US" sz="2000" dirty="0" smtClean="0">
                <a:solidFill>
                  <a:srgbClr val="FFFFFF"/>
                </a:solidFill>
              </a:rPr>
              <a:t>Tests</a:t>
            </a:r>
            <a:endParaRPr lang="en-US" sz="2400" dirty="0"/>
          </a:p>
          <a:p>
            <a:pPr>
              <a:buFont typeface="Arial" charset="0"/>
              <a:buChar char="•"/>
            </a:pPr>
            <a:r>
              <a:rPr lang="en-US" sz="2800" dirty="0"/>
              <a:t>Summary and Recommendations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dirty="0"/>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0546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35557"/>
            <a:ext cx="7848600" cy="4073971"/>
          </a:xfrm>
          <a:prstGeom prst="rect">
            <a:avLst/>
          </a:prstGeom>
        </p:spPr>
      </p:pic>
      <p:sp>
        <p:nvSpPr>
          <p:cNvPr id="2" name="Title 1"/>
          <p:cNvSpPr>
            <a:spLocks noGrp="1"/>
          </p:cNvSpPr>
          <p:nvPr>
            <p:ph type="title"/>
          </p:nvPr>
        </p:nvSpPr>
        <p:spPr/>
        <p:txBody>
          <a:bodyPr/>
          <a:lstStyle/>
          <a:p>
            <a:r>
              <a:rPr lang="en-US" sz="2400" dirty="0">
                <a:solidFill>
                  <a:srgbClr val="FFFFFF">
                    <a:lumMod val="85000"/>
                  </a:srgbClr>
                </a:solidFill>
              </a:rPr>
              <a:t>PLPT-SEI-004 SEP Channel Cross Comparison: </a:t>
            </a:r>
            <a:r>
              <a:rPr lang="en-US" sz="2400" dirty="0">
                <a:solidFill>
                  <a:srgbClr val="FFFFFF"/>
                </a:solidFill>
              </a:rPr>
              <a:t/>
            </a:r>
            <a:br>
              <a:rPr lang="en-US" sz="2400" dirty="0">
                <a:solidFill>
                  <a:srgbClr val="FFFFFF"/>
                </a:solidFill>
              </a:rPr>
            </a:br>
            <a:r>
              <a:rPr lang="en-US" sz="2400" dirty="0">
                <a:solidFill>
                  <a:srgbClr val="FFFFFF"/>
                </a:solidFill>
              </a:rPr>
              <a:t>Cross Sensor Comparison </a:t>
            </a:r>
            <a:r>
              <a:rPr lang="en-US" sz="2400" dirty="0" smtClean="0">
                <a:solidFill>
                  <a:srgbClr val="FFFFFF"/>
                </a:solidFill>
              </a:rPr>
              <a:t>Overview P6-P10</a:t>
            </a: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20</a:t>
            </a:fld>
            <a:endParaRPr lang="uk-UA" dirty="0"/>
          </a:p>
        </p:txBody>
      </p:sp>
      <p:sp>
        <p:nvSpPr>
          <p:cNvPr id="6" name="TextBox 5">
            <a:extLst>
              <a:ext uri="{FF2B5EF4-FFF2-40B4-BE49-F238E27FC236}">
                <a16:creationId xmlns:a16="http://schemas.microsoft.com/office/drawing/2014/main" xmlns="" id="{377E1D29-1D14-6A48-B2B9-DFA65F7F7DCF}"/>
              </a:ext>
            </a:extLst>
          </p:cNvPr>
          <p:cNvSpPr txBox="1"/>
          <p:nvPr/>
        </p:nvSpPr>
        <p:spPr>
          <a:xfrm>
            <a:off x="457200" y="5334000"/>
            <a:ext cx="8229600" cy="992579"/>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smtClean="0">
                <a:solidFill>
                  <a:schemeClr val="bg1"/>
                </a:solidFill>
              </a:rPr>
              <a:t>G16 </a:t>
            </a:r>
            <a:r>
              <a:rPr lang="en-US" dirty="0">
                <a:solidFill>
                  <a:schemeClr val="bg1"/>
                </a:solidFill>
              </a:rPr>
              <a:t>and </a:t>
            </a:r>
            <a:r>
              <a:rPr lang="en-US" dirty="0" smtClean="0">
                <a:solidFill>
                  <a:schemeClr val="bg1"/>
                </a:solidFill>
              </a:rPr>
              <a:t>G19 </a:t>
            </a:r>
            <a:r>
              <a:rPr lang="en-US" dirty="0">
                <a:solidFill>
                  <a:schemeClr val="bg1"/>
                </a:solidFill>
              </a:rPr>
              <a:t>SGPS </a:t>
            </a:r>
            <a:r>
              <a:rPr lang="en-US" dirty="0" smtClean="0">
                <a:solidFill>
                  <a:schemeClr val="bg1"/>
                </a:solidFill>
              </a:rPr>
              <a:t>1-hour </a:t>
            </a:r>
            <a:r>
              <a:rPr lang="en-US" dirty="0">
                <a:solidFill>
                  <a:schemeClr val="bg1"/>
                </a:solidFill>
              </a:rPr>
              <a:t>averaged </a:t>
            </a:r>
            <a:r>
              <a:rPr lang="en-US" dirty="0" smtClean="0">
                <a:solidFill>
                  <a:schemeClr val="bg1"/>
                </a:solidFill>
              </a:rPr>
              <a:t>GS L1b </a:t>
            </a:r>
            <a:r>
              <a:rPr lang="en-US" dirty="0">
                <a:solidFill>
                  <a:schemeClr val="bg1"/>
                </a:solidFill>
              </a:rPr>
              <a:t>spectra (flux vs. energy) from </a:t>
            </a:r>
            <a:r>
              <a:rPr lang="en-US" dirty="0" smtClean="0">
                <a:solidFill>
                  <a:schemeClr val="bg1"/>
                </a:solidFill>
              </a:rPr>
              <a:t>8-9 </a:t>
            </a:r>
            <a:r>
              <a:rPr lang="en-US" dirty="0">
                <a:solidFill>
                  <a:schemeClr val="bg1"/>
                </a:solidFill>
              </a:rPr>
              <a:t>UT on 9</a:t>
            </a:r>
            <a:r>
              <a:rPr lang="en-US" dirty="0" smtClean="0">
                <a:solidFill>
                  <a:schemeClr val="bg1"/>
                </a:solidFill>
              </a:rPr>
              <a:t> Oct 2024 </a:t>
            </a:r>
          </a:p>
          <a:p>
            <a:pPr marL="285750" indent="-285750">
              <a:spcAft>
                <a:spcPts val="300"/>
              </a:spcAft>
              <a:buClr>
                <a:schemeClr val="bg1"/>
              </a:buClr>
              <a:buFont typeface="Arial" panose="020B0604020202020204" pitchFamily="34" charset="0"/>
              <a:buChar char="•"/>
            </a:pPr>
            <a:r>
              <a:rPr lang="en-US" dirty="0">
                <a:solidFill>
                  <a:schemeClr val="bg1"/>
                </a:solidFill>
              </a:rPr>
              <a:t>A</a:t>
            </a:r>
            <a:r>
              <a:rPr lang="en-US" dirty="0" smtClean="0">
                <a:solidFill>
                  <a:schemeClr val="bg1"/>
                </a:solidFill>
              </a:rPr>
              <a:t>greement is expected between SEP fluxes measured at different longitudes and in different look directions since energies &gt;80 MeV are not </a:t>
            </a:r>
            <a:r>
              <a:rPr lang="en-US" dirty="0" err="1" smtClean="0">
                <a:solidFill>
                  <a:schemeClr val="bg1"/>
                </a:solidFill>
              </a:rPr>
              <a:t>geomagnetically</a:t>
            </a:r>
            <a:r>
              <a:rPr lang="en-US" dirty="0" smtClean="0">
                <a:solidFill>
                  <a:schemeClr val="bg1"/>
                </a:solidFill>
              </a:rPr>
              <a:t> shielded at geosynchronous, and the interplanetary SEP distribution is isotropic following the event peak during this event.</a:t>
            </a:r>
            <a:endParaRPr lang="en-US" dirty="0">
              <a:solidFill>
                <a:schemeClr val="bg1"/>
              </a:solidFill>
            </a:endParaRPr>
          </a:p>
        </p:txBody>
      </p:sp>
      <p:sp>
        <p:nvSpPr>
          <p:cNvPr id="7" name="Footer Placeholder 5">
            <a:extLst>
              <a:ext uri="{FF2B5EF4-FFF2-40B4-BE49-F238E27FC236}">
                <a16:creationId xmlns:a16="http://schemas.microsoft.com/office/drawing/2014/main" xmlns="" id="{981D04E7-9271-C74A-93C8-305D58B1ABD1}"/>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8" name="Rounded Rectangle 7">
            <a:extLst>
              <a:ext uri="{FF2B5EF4-FFF2-40B4-BE49-F238E27FC236}">
                <a16:creationId xmlns:a16="http://schemas.microsoft.com/office/drawing/2014/main" xmlns="" id="{7931C09B-C8BE-B745-AE1C-5E1BFB2190D6}"/>
              </a:ext>
            </a:extLst>
          </p:cNvPr>
          <p:cNvSpPr/>
          <p:nvPr/>
        </p:nvSpPr>
        <p:spPr>
          <a:xfrm>
            <a:off x="7690337" y="6307015"/>
            <a:ext cx="8382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
        <p:nvSpPr>
          <p:cNvPr id="9" name="Oval 8">
            <a:extLst>
              <a:ext uri="{FF2B5EF4-FFF2-40B4-BE49-F238E27FC236}">
                <a16:creationId xmlns="" xmlns:a16="http://schemas.microsoft.com/office/drawing/2014/main" id="{7F56DE82-64A8-E64C-A754-6B1FC5889DBC}"/>
              </a:ext>
            </a:extLst>
          </p:cNvPr>
          <p:cNvSpPr/>
          <p:nvPr/>
        </p:nvSpPr>
        <p:spPr>
          <a:xfrm rot="18064582">
            <a:off x="3433391" y="2965135"/>
            <a:ext cx="249593" cy="663419"/>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B99EAD63-8005-AD4D-9AE5-5867AC64EAB6}"/>
              </a:ext>
            </a:extLst>
          </p:cNvPr>
          <p:cNvSpPr txBox="1"/>
          <p:nvPr/>
        </p:nvSpPr>
        <p:spPr>
          <a:xfrm>
            <a:off x="1743577" y="3503989"/>
            <a:ext cx="1556671" cy="553998"/>
          </a:xfrm>
          <a:prstGeom prst="rect">
            <a:avLst/>
          </a:prstGeom>
          <a:solidFill>
            <a:schemeClr val="bg1">
              <a:lumMod val="95000"/>
            </a:schemeClr>
          </a:solidFill>
        </p:spPr>
        <p:txBody>
          <a:bodyPr wrap="square" rtlCol="0">
            <a:spAutoFit/>
          </a:bodyPr>
          <a:lstStyle/>
          <a:p>
            <a:r>
              <a:rPr lang="en-US" sz="1000" dirty="0" smtClean="0"/>
              <a:t>G18 P8C &amp; P9 reporting high, included in G18 Full Val. PS-PVR. </a:t>
            </a:r>
            <a:endParaRPr lang="en-US" sz="1000" dirty="0"/>
          </a:p>
        </p:txBody>
      </p:sp>
      <p:cxnSp>
        <p:nvCxnSpPr>
          <p:cNvPr id="11" name="Straight Arrow Connector 10">
            <a:extLst>
              <a:ext uri="{FF2B5EF4-FFF2-40B4-BE49-F238E27FC236}">
                <a16:creationId xmlns="" xmlns:a16="http://schemas.microsoft.com/office/drawing/2014/main" id="{28A06DEE-DFAD-4649-B563-0FFA1BED71CD}"/>
              </a:ext>
            </a:extLst>
          </p:cNvPr>
          <p:cNvCxnSpPr>
            <a:cxnSpLocks/>
            <a:endCxn id="9" idx="2"/>
          </p:cNvCxnSpPr>
          <p:nvPr/>
        </p:nvCxnSpPr>
        <p:spPr>
          <a:xfrm flipV="1">
            <a:off x="3300248" y="3403730"/>
            <a:ext cx="193522" cy="253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 xmlns:a16="http://schemas.microsoft.com/office/drawing/2014/main" id="{7F56DE82-64A8-E64C-A754-6B1FC5889DBC}"/>
              </a:ext>
            </a:extLst>
          </p:cNvPr>
          <p:cNvSpPr/>
          <p:nvPr/>
        </p:nvSpPr>
        <p:spPr>
          <a:xfrm rot="19504877">
            <a:off x="7891772" y="4467354"/>
            <a:ext cx="207394" cy="210921"/>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B99EAD63-8005-AD4D-9AE5-5867AC64EAB6}"/>
              </a:ext>
            </a:extLst>
          </p:cNvPr>
          <p:cNvSpPr txBox="1"/>
          <p:nvPr/>
        </p:nvSpPr>
        <p:spPr>
          <a:xfrm>
            <a:off x="5433904" y="4091399"/>
            <a:ext cx="1981200" cy="553998"/>
          </a:xfrm>
          <a:prstGeom prst="rect">
            <a:avLst/>
          </a:prstGeom>
          <a:solidFill>
            <a:schemeClr val="bg1">
              <a:lumMod val="95000"/>
            </a:schemeClr>
          </a:solidFill>
        </p:spPr>
        <p:txBody>
          <a:bodyPr wrap="square" rtlCol="0">
            <a:spAutoFit/>
          </a:bodyPr>
          <a:lstStyle/>
          <a:p>
            <a:r>
              <a:rPr lang="en-US" sz="1000" dirty="0"/>
              <a:t>Anonymously low response in G18 SGPS+X P10. Other P10 channels agree well. </a:t>
            </a:r>
          </a:p>
        </p:txBody>
      </p:sp>
      <p:cxnSp>
        <p:nvCxnSpPr>
          <p:cNvPr id="20" name="Straight Arrow Connector 19">
            <a:extLst>
              <a:ext uri="{FF2B5EF4-FFF2-40B4-BE49-F238E27FC236}">
                <a16:creationId xmlns="" xmlns:a16="http://schemas.microsoft.com/office/drawing/2014/main" id="{28A06DEE-DFAD-4649-B563-0FFA1BED71CD}"/>
              </a:ext>
            </a:extLst>
          </p:cNvPr>
          <p:cNvCxnSpPr>
            <a:cxnSpLocks/>
          </p:cNvCxnSpPr>
          <p:nvPr/>
        </p:nvCxnSpPr>
        <p:spPr>
          <a:xfrm>
            <a:off x="7418335" y="4380465"/>
            <a:ext cx="431703" cy="1397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B99EAD63-8005-AD4D-9AE5-5867AC64EAB6}"/>
              </a:ext>
            </a:extLst>
          </p:cNvPr>
          <p:cNvSpPr txBox="1"/>
          <p:nvPr/>
        </p:nvSpPr>
        <p:spPr>
          <a:xfrm>
            <a:off x="7164932" y="2354615"/>
            <a:ext cx="1513238" cy="400110"/>
          </a:xfrm>
          <a:prstGeom prst="rect">
            <a:avLst/>
          </a:prstGeom>
          <a:solidFill>
            <a:schemeClr val="bg1">
              <a:lumMod val="95000"/>
            </a:schemeClr>
          </a:solidFill>
        </p:spPr>
        <p:txBody>
          <a:bodyPr wrap="square" rtlCol="0">
            <a:spAutoFit/>
          </a:bodyPr>
          <a:lstStyle/>
          <a:p>
            <a:r>
              <a:rPr lang="en-US" sz="1000" smtClean="0"/>
              <a:t>G19 P8C </a:t>
            </a:r>
            <a:r>
              <a:rPr lang="en-US" sz="1000" dirty="0" smtClean="0"/>
              <a:t>factor of 2-3 </a:t>
            </a:r>
            <a:r>
              <a:rPr lang="en-US" sz="1000" smtClean="0"/>
              <a:t>high is G19 worst case.</a:t>
            </a:r>
            <a:endParaRPr lang="en-US" sz="1000" dirty="0"/>
          </a:p>
        </p:txBody>
      </p:sp>
      <p:cxnSp>
        <p:nvCxnSpPr>
          <p:cNvPr id="24" name="Straight Arrow Connector 23">
            <a:extLst>
              <a:ext uri="{FF2B5EF4-FFF2-40B4-BE49-F238E27FC236}">
                <a16:creationId xmlns="" xmlns:a16="http://schemas.microsoft.com/office/drawing/2014/main" id="{28A06DEE-DFAD-4649-B563-0FFA1BED71CD}"/>
              </a:ext>
            </a:extLst>
          </p:cNvPr>
          <p:cNvCxnSpPr>
            <a:cxnSpLocks/>
          </p:cNvCxnSpPr>
          <p:nvPr/>
        </p:nvCxnSpPr>
        <p:spPr>
          <a:xfrm flipH="1">
            <a:off x="7004649" y="2566051"/>
            <a:ext cx="160646" cy="56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FF">
                    <a:lumMod val="85000"/>
                  </a:srgbClr>
                </a:solidFill>
              </a:rPr>
              <a:t>PLPT-SEI-006 Backgrounds Trending: </a:t>
            </a:r>
            <a:br>
              <a:rPr lang="en-US" sz="2400" dirty="0">
                <a:solidFill>
                  <a:srgbClr val="FFFFFF">
                    <a:lumMod val="85000"/>
                  </a:srgbClr>
                </a:solidFill>
              </a:rPr>
            </a:br>
            <a:r>
              <a:rPr lang="en-US" sz="2800" dirty="0" smtClean="0">
                <a:solidFill>
                  <a:srgbClr val="FFFFFF"/>
                </a:solidFill>
              </a:rPr>
              <a:t>G16 </a:t>
            </a:r>
            <a:r>
              <a:rPr lang="en-US" sz="2800" dirty="0">
                <a:solidFill>
                  <a:srgbClr val="FFFFFF"/>
                </a:solidFill>
              </a:rPr>
              <a:t>and G19 SGPS Background </a:t>
            </a:r>
            <a:r>
              <a:rPr lang="en-US" sz="2800" dirty="0" smtClean="0">
                <a:solidFill>
                  <a:srgbClr val="FFFFFF"/>
                </a:solidFill>
              </a:rPr>
              <a:t>Fluxes</a:t>
            </a:r>
            <a:endParaRPr lang="en-US" sz="32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92452"/>
            <a:ext cx="7924800" cy="1066956"/>
          </a:xfrm>
          <a:prstGeom prst="rect">
            <a:avLst/>
          </a:prstGeom>
        </p:spPr>
      </p:pic>
      <p:sp>
        <p:nvSpPr>
          <p:cNvPr id="14" name="TextBox 13"/>
          <p:cNvSpPr txBox="1"/>
          <p:nvPr/>
        </p:nvSpPr>
        <p:spPr>
          <a:xfrm>
            <a:off x="685800" y="5001161"/>
            <a:ext cx="7924799" cy="1323439"/>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a:solidFill>
                  <a:schemeClr val="bg1"/>
                </a:solidFill>
              </a:rPr>
              <a:t>Stated goal of SGPS Backgrounds Trending [PLPT-SEI-006] is to trend daily/weekly minima and evaluate backgrounds in terms of expected galactic cosmic ray (GCR) fluxes.</a:t>
            </a:r>
          </a:p>
          <a:p>
            <a:pPr marL="285750" indent="-285750">
              <a:spcAft>
                <a:spcPts val="600"/>
              </a:spcAft>
              <a:buClr>
                <a:schemeClr val="bg1"/>
              </a:buClr>
              <a:buFont typeface="Arial" charset="0"/>
              <a:buChar char="•"/>
            </a:pPr>
            <a:r>
              <a:rPr lang="en-US" dirty="0" smtClean="0">
                <a:solidFill>
                  <a:schemeClr val="bg1"/>
                </a:solidFill>
              </a:rPr>
              <a:t>Background </a:t>
            </a:r>
            <a:r>
              <a:rPr lang="en-US" dirty="0">
                <a:solidFill>
                  <a:schemeClr val="bg1"/>
                </a:solidFill>
              </a:rPr>
              <a:t>counts are from GCRs detected in high energy tail portion of </a:t>
            </a:r>
            <a:r>
              <a:rPr lang="en-US" dirty="0" smtClean="0">
                <a:solidFill>
                  <a:schemeClr val="bg1"/>
                </a:solidFill>
              </a:rPr>
              <a:t>channel full response functions. </a:t>
            </a:r>
            <a:r>
              <a:rPr lang="en-US" dirty="0">
                <a:solidFill>
                  <a:schemeClr val="bg1"/>
                </a:solidFill>
              </a:rPr>
              <a:t>Analysis showing this is in the G16 Full validation PS-PVR, slide 34</a:t>
            </a:r>
            <a:r>
              <a:rPr lang="en-US" dirty="0" smtClean="0">
                <a:solidFill>
                  <a:schemeClr val="bg1"/>
                </a:solidFill>
              </a:rPr>
              <a:t>.</a:t>
            </a:r>
          </a:p>
          <a:p>
            <a:pPr marL="285750" indent="-285750">
              <a:spcAft>
                <a:spcPts val="600"/>
              </a:spcAft>
              <a:buClr>
                <a:schemeClr val="bg1"/>
              </a:buClr>
              <a:buFont typeface="Arial" charset="0"/>
              <a:buChar char="•"/>
            </a:pPr>
            <a:r>
              <a:rPr lang="en-US" dirty="0" smtClean="0">
                <a:solidFill>
                  <a:schemeClr val="bg1"/>
                </a:solidFill>
              </a:rPr>
              <a:t>G19 SGPS +/-X backgrounds are in-family with G16-G18 SGPS units.</a:t>
            </a:r>
          </a:p>
        </p:txBody>
      </p:sp>
      <p:sp>
        <p:nvSpPr>
          <p:cNvPr id="18" name="Footer Placeholder 5">
            <a:extLst>
              <a:ext uri="{FF2B5EF4-FFF2-40B4-BE49-F238E27FC236}">
                <a16:creationId xmlns:a16="http://schemas.microsoft.com/office/drawing/2014/main" xmlns="" id="{107DC117-63C9-B249-8564-F85E69174359}"/>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31" name="Rounded Rectangle 30">
            <a:extLst>
              <a:ext uri="{FF2B5EF4-FFF2-40B4-BE49-F238E27FC236}">
                <a16:creationId xmlns:a16="http://schemas.microsoft.com/office/drawing/2014/main" xmlns="" id="{15212A82-2457-DB42-BA7A-58BC4245679A}"/>
              </a:ext>
            </a:extLst>
          </p:cNvPr>
          <p:cNvSpPr/>
          <p:nvPr/>
        </p:nvSpPr>
        <p:spPr>
          <a:xfrm>
            <a:off x="7754815" y="5943601"/>
            <a:ext cx="8382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grpSp>
        <p:nvGrpSpPr>
          <p:cNvPr id="34" name="Group 33"/>
          <p:cNvGrpSpPr/>
          <p:nvPr/>
        </p:nvGrpSpPr>
        <p:grpSpPr>
          <a:xfrm>
            <a:off x="685800" y="1060548"/>
            <a:ext cx="7905054" cy="2825652"/>
            <a:chOff x="685800" y="908148"/>
            <a:chExt cx="7905054" cy="2825652"/>
          </a:xfrm>
        </p:grpSpPr>
        <p:grpSp>
          <p:nvGrpSpPr>
            <p:cNvPr id="30" name="Group 29"/>
            <p:cNvGrpSpPr/>
            <p:nvPr/>
          </p:nvGrpSpPr>
          <p:grpSpPr>
            <a:xfrm>
              <a:off x="685800" y="990600"/>
              <a:ext cx="7905054" cy="2743200"/>
              <a:chOff x="685800" y="1143000"/>
              <a:chExt cx="7905054" cy="2743200"/>
            </a:xfrm>
          </p:grpSpPr>
          <p:grpSp>
            <p:nvGrpSpPr>
              <p:cNvPr id="19" name="Group 18"/>
              <p:cNvGrpSpPr/>
              <p:nvPr/>
            </p:nvGrpSpPr>
            <p:grpSpPr>
              <a:xfrm>
                <a:off x="685800" y="1143000"/>
                <a:ext cx="7905054" cy="2743200"/>
                <a:chOff x="685800" y="1143000"/>
                <a:chExt cx="7905054" cy="2743200"/>
              </a:xfrm>
            </p:grpSpPr>
            <p:grpSp>
              <p:nvGrpSpPr>
                <p:cNvPr id="15" name="Group 14"/>
                <p:cNvGrpSpPr/>
                <p:nvPr/>
              </p:nvGrpSpPr>
              <p:grpSpPr>
                <a:xfrm>
                  <a:off x="685800" y="1143000"/>
                  <a:ext cx="7905054" cy="2743200"/>
                  <a:chOff x="685800" y="1143000"/>
                  <a:chExt cx="7905054" cy="27432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3000"/>
                    <a:ext cx="7905054" cy="2743200"/>
                  </a:xfrm>
                  <a:prstGeom prst="rect">
                    <a:avLst/>
                  </a:prstGeom>
                </p:spPr>
              </p:pic>
              <p:cxnSp>
                <p:nvCxnSpPr>
                  <p:cNvPr id="7" name="Straight Connector 6"/>
                  <p:cNvCxnSpPr/>
                  <p:nvPr/>
                </p:nvCxnSpPr>
                <p:spPr>
                  <a:xfrm flipV="1">
                    <a:off x="1468153" y="2551513"/>
                    <a:ext cx="0" cy="10639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56734" y="2541003"/>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314370" y="2548551"/>
                  <a:ext cx="152400" cy="1063934"/>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315293" y="1256891"/>
                <a:ext cx="536563" cy="1063934"/>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03808" y="1252402"/>
                <a:ext cx="152400" cy="1063934"/>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1459871" y="1244850"/>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47661" y="1256922"/>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19074" y="2553026"/>
                <a:ext cx="536563" cy="1063934"/>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rot="16200000">
              <a:off x="658781" y="2286576"/>
              <a:ext cx="364202" cy="200055"/>
            </a:xfrm>
            <a:prstGeom prst="rect">
              <a:avLst/>
            </a:prstGeom>
            <a:noFill/>
          </p:spPr>
          <p:txBody>
            <a:bodyPr wrap="none" rtlCol="0">
              <a:spAutoFit/>
            </a:bodyPr>
            <a:lstStyle/>
            <a:p>
              <a:r>
                <a:rPr lang="en-US" sz="700" dirty="0" smtClean="0"/>
                <a:t>/</a:t>
              </a:r>
              <a:r>
                <a:rPr lang="en-US" sz="700" dirty="0" err="1" smtClean="0"/>
                <a:t>keV</a:t>
              </a:r>
              <a:endParaRPr lang="en-US" sz="700" dirty="0"/>
            </a:p>
          </p:txBody>
        </p:sp>
        <p:sp>
          <p:nvSpPr>
            <p:cNvPr id="33" name="TextBox 32"/>
            <p:cNvSpPr txBox="1"/>
            <p:nvPr/>
          </p:nvSpPr>
          <p:spPr>
            <a:xfrm rot="16200000">
              <a:off x="656898" y="990221"/>
              <a:ext cx="364202" cy="200055"/>
            </a:xfrm>
            <a:prstGeom prst="rect">
              <a:avLst/>
            </a:prstGeom>
            <a:noFill/>
          </p:spPr>
          <p:txBody>
            <a:bodyPr wrap="none" rtlCol="0">
              <a:spAutoFit/>
            </a:bodyPr>
            <a:lstStyle/>
            <a:p>
              <a:r>
                <a:rPr lang="en-US" sz="700" dirty="0" smtClean="0"/>
                <a:t>/</a:t>
              </a:r>
              <a:r>
                <a:rPr lang="en-US" sz="700" dirty="0" err="1" smtClean="0"/>
                <a:t>keV</a:t>
              </a:r>
              <a:endParaRPr lang="en-US" sz="700" dirty="0"/>
            </a:p>
          </p:txBody>
        </p:sp>
      </p:grpSp>
      <p:sp>
        <p:nvSpPr>
          <p:cNvPr id="3" name="TextBox 2"/>
          <p:cNvSpPr txBox="1"/>
          <p:nvPr/>
        </p:nvSpPr>
        <p:spPr>
          <a:xfrm>
            <a:off x="4600651" y="1092267"/>
            <a:ext cx="2257349" cy="203133"/>
          </a:xfrm>
          <a:prstGeom prst="rect">
            <a:avLst/>
          </a:prstGeom>
          <a:solidFill>
            <a:schemeClr val="bg1">
              <a:lumMod val="95000"/>
            </a:schemeClr>
          </a:solidFill>
        </p:spPr>
        <p:txBody>
          <a:bodyPr wrap="none" lIns="91440" tIns="9144" rIns="91440" bIns="9144" rtlCol="0">
            <a:spAutoFit/>
          </a:bodyPr>
          <a:lstStyle/>
          <a:p>
            <a:r>
              <a:rPr lang="en-US" sz="1200" smtClean="0"/>
              <a:t>1-day averaged GS L1b fluxes</a:t>
            </a:r>
            <a:endParaRPr lang="en-US" sz="1200"/>
          </a:p>
        </p:txBody>
      </p:sp>
    </p:spTree>
    <p:extLst>
      <p:ext uri="{BB962C8B-B14F-4D97-AF65-F5344CB8AC3E}">
        <p14:creationId xmlns:p14="http://schemas.microsoft.com/office/powerpoint/2010/main" val="49170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6F051-32FC-9D46-891C-059B37793215}"/>
              </a:ext>
            </a:extLst>
          </p:cNvPr>
          <p:cNvSpPr>
            <a:spLocks noGrp="1"/>
          </p:cNvSpPr>
          <p:nvPr>
            <p:ph type="title"/>
          </p:nvPr>
        </p:nvSpPr>
        <p:spPr/>
        <p:txBody>
          <a:bodyPr/>
          <a:lstStyle/>
          <a:p>
            <a:r>
              <a:rPr lang="en-US" dirty="0"/>
              <a:t>PLPT Summary</a:t>
            </a:r>
          </a:p>
        </p:txBody>
      </p:sp>
      <p:sp>
        <p:nvSpPr>
          <p:cNvPr id="3" name="Text Placeholder 2">
            <a:extLst>
              <a:ext uri="{FF2B5EF4-FFF2-40B4-BE49-F238E27FC236}">
                <a16:creationId xmlns:a16="http://schemas.microsoft.com/office/drawing/2014/main" xmlns="" id="{B2FAC44F-D48E-7B4E-8138-C583D1606FDB}"/>
              </a:ext>
            </a:extLst>
          </p:cNvPr>
          <p:cNvSpPr>
            <a:spLocks noGrp="1"/>
          </p:cNvSpPr>
          <p:nvPr>
            <p:ph type="body" idx="1"/>
          </p:nvPr>
        </p:nvSpPr>
        <p:spPr>
          <a:xfrm>
            <a:off x="457200" y="1465263"/>
            <a:ext cx="8229600" cy="4208706"/>
          </a:xfrm>
        </p:spPr>
        <p:txBody>
          <a:bodyPr/>
          <a:lstStyle/>
          <a:p>
            <a:pPr>
              <a:spcBef>
                <a:spcPts val="0"/>
              </a:spcBef>
              <a:spcAft>
                <a:spcPts val="1200"/>
              </a:spcAft>
              <a:buFont typeface="Arial" panose="020B0604020202020204" pitchFamily="34" charset="0"/>
              <a:buChar char="•"/>
            </a:pPr>
            <a:r>
              <a:rPr lang="en-US" sz="2400" dirty="0"/>
              <a:t>PLPT-SEI-004 SEP Channel Cross-Comparison </a:t>
            </a:r>
          </a:p>
          <a:p>
            <a:pPr lvl="1">
              <a:spcBef>
                <a:spcPts val="0"/>
              </a:spcBef>
              <a:spcAft>
                <a:spcPts val="1200"/>
              </a:spcAft>
              <a:buFont typeface="System Font Regular"/>
              <a:buChar char="-"/>
            </a:pPr>
            <a:r>
              <a:rPr lang="en-US" sz="1800" dirty="0"/>
              <a:t>The SEISS PLPTs are not in general pass-fail tests, however a summary statement is that </a:t>
            </a:r>
            <a:r>
              <a:rPr lang="en-US" sz="1800" dirty="0" smtClean="0"/>
              <a:t>G16 </a:t>
            </a:r>
            <a:r>
              <a:rPr lang="en-US" sz="1800" dirty="0"/>
              <a:t>and </a:t>
            </a:r>
            <a:r>
              <a:rPr lang="en-US" sz="1800" dirty="0" smtClean="0"/>
              <a:t>G19 </a:t>
            </a:r>
            <a:r>
              <a:rPr lang="en-US" sz="1800" dirty="0"/>
              <a:t>SGPS like-channels compare well, with </a:t>
            </a:r>
            <a:r>
              <a:rPr lang="en-US" sz="1800" dirty="0" smtClean="0"/>
              <a:t>10-30% </a:t>
            </a:r>
            <a:r>
              <a:rPr lang="en-US" sz="1800" dirty="0"/>
              <a:t>difference in most cases.</a:t>
            </a:r>
          </a:p>
          <a:p>
            <a:pPr lvl="1">
              <a:spcBef>
                <a:spcPts val="0"/>
              </a:spcBef>
              <a:spcAft>
                <a:spcPts val="1200"/>
              </a:spcAft>
              <a:buFont typeface="System Font Regular"/>
              <a:buChar char="-"/>
            </a:pPr>
            <a:r>
              <a:rPr lang="en-US" sz="1800" dirty="0">
                <a:solidFill>
                  <a:schemeClr val="bg1"/>
                </a:solidFill>
              </a:rPr>
              <a:t>The greatest difference is </a:t>
            </a:r>
            <a:r>
              <a:rPr lang="en-US" sz="1800" dirty="0" smtClean="0">
                <a:solidFill>
                  <a:schemeClr val="bg1"/>
                </a:solidFill>
              </a:rPr>
              <a:t>≈130% </a:t>
            </a:r>
            <a:r>
              <a:rPr lang="en-US" sz="1800" dirty="0">
                <a:solidFill>
                  <a:schemeClr val="bg1"/>
                </a:solidFill>
              </a:rPr>
              <a:t>between </a:t>
            </a:r>
            <a:r>
              <a:rPr lang="en-US" sz="1800" dirty="0" smtClean="0">
                <a:solidFill>
                  <a:schemeClr val="bg1"/>
                </a:solidFill>
              </a:rPr>
              <a:t>G16 </a:t>
            </a:r>
            <a:r>
              <a:rPr lang="en-US" sz="1800" dirty="0">
                <a:solidFill>
                  <a:schemeClr val="bg1"/>
                </a:solidFill>
              </a:rPr>
              <a:t>and </a:t>
            </a:r>
            <a:r>
              <a:rPr lang="en-US" sz="1800" dirty="0" smtClean="0">
                <a:solidFill>
                  <a:schemeClr val="bg1"/>
                </a:solidFill>
              </a:rPr>
              <a:t>G19 SGPS+X P8C</a:t>
            </a:r>
            <a:endParaRPr lang="en-US" sz="1800" dirty="0"/>
          </a:p>
          <a:p>
            <a:pPr>
              <a:spcBef>
                <a:spcPts val="0"/>
              </a:spcBef>
              <a:spcAft>
                <a:spcPts val="1200"/>
              </a:spcAft>
              <a:buFont typeface="Arial" panose="020B0604020202020204" pitchFamily="34" charset="0"/>
              <a:buChar char="•"/>
            </a:pPr>
            <a:endParaRPr lang="en-US" sz="1800" dirty="0"/>
          </a:p>
          <a:p>
            <a:pPr>
              <a:spcBef>
                <a:spcPts val="0"/>
              </a:spcBef>
              <a:spcAft>
                <a:spcPts val="1200"/>
              </a:spcAft>
              <a:buFont typeface="Arial" panose="020B0604020202020204" pitchFamily="34" charset="0"/>
              <a:buChar char="•"/>
            </a:pPr>
            <a:r>
              <a:rPr lang="en-US" sz="2400" dirty="0"/>
              <a:t>PLPT-SEI-006 Backgrounds Trending</a:t>
            </a:r>
          </a:p>
          <a:p>
            <a:pPr lvl="1">
              <a:spcBef>
                <a:spcPts val="0"/>
              </a:spcBef>
              <a:spcAft>
                <a:spcPts val="1200"/>
              </a:spcAft>
              <a:buFont typeface="System Font Regular"/>
              <a:buChar char="-"/>
            </a:pPr>
            <a:r>
              <a:rPr lang="en-US" sz="1800" dirty="0" smtClean="0"/>
              <a:t>It has been shown previously that SGPS </a:t>
            </a:r>
            <a:r>
              <a:rPr lang="en-US" sz="1800" dirty="0">
                <a:solidFill>
                  <a:schemeClr val="bg1"/>
                </a:solidFill>
              </a:rPr>
              <a:t>b</a:t>
            </a:r>
            <a:r>
              <a:rPr lang="en-US" sz="1800" dirty="0" smtClean="0">
                <a:solidFill>
                  <a:schemeClr val="bg1"/>
                </a:solidFill>
              </a:rPr>
              <a:t>ackground </a:t>
            </a:r>
            <a:r>
              <a:rPr lang="en-US" sz="1800" dirty="0">
                <a:solidFill>
                  <a:schemeClr val="bg1"/>
                </a:solidFill>
              </a:rPr>
              <a:t>counts are from GCRs detected in high energy tail portion of response </a:t>
            </a:r>
            <a:r>
              <a:rPr lang="en-US" sz="1800" dirty="0" smtClean="0">
                <a:solidFill>
                  <a:schemeClr val="bg1"/>
                </a:solidFill>
              </a:rPr>
              <a:t>function</a:t>
            </a:r>
            <a:r>
              <a:rPr lang="en-US" sz="1800" dirty="0">
                <a:solidFill>
                  <a:schemeClr val="bg1"/>
                </a:solidFill>
              </a:rPr>
              <a:t>s</a:t>
            </a:r>
            <a:r>
              <a:rPr lang="en-US" sz="1800" dirty="0" smtClean="0"/>
              <a:t>. </a:t>
            </a:r>
            <a:endParaRPr lang="en-US" sz="1800" dirty="0"/>
          </a:p>
          <a:p>
            <a:pPr lvl="1">
              <a:spcBef>
                <a:spcPts val="0"/>
              </a:spcBef>
              <a:spcAft>
                <a:spcPts val="1200"/>
              </a:spcAft>
              <a:buFont typeface="System Font Regular"/>
              <a:buChar char="-"/>
            </a:pPr>
            <a:r>
              <a:rPr lang="en-US" sz="1800" dirty="0"/>
              <a:t>G19 SGPS +/-X backgrounds are in-family with G16-G18 SGPS </a:t>
            </a:r>
            <a:r>
              <a:rPr lang="en-US" sz="1800" dirty="0" smtClean="0"/>
              <a:t>units.</a:t>
            </a:r>
            <a:endParaRPr lang="en-US" sz="2400" dirty="0"/>
          </a:p>
        </p:txBody>
      </p:sp>
      <p:sp>
        <p:nvSpPr>
          <p:cNvPr id="4" name="Slide Number Placeholder 3">
            <a:extLst>
              <a:ext uri="{FF2B5EF4-FFF2-40B4-BE49-F238E27FC236}">
                <a16:creationId xmlns:a16="http://schemas.microsoft.com/office/drawing/2014/main" xmlns="" id="{93498247-5E2B-9149-85FB-DC75731E852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dirty="0"/>
          </a:p>
        </p:txBody>
      </p:sp>
      <p:sp>
        <p:nvSpPr>
          <p:cNvPr id="6" name="Footer Placeholder 5">
            <a:extLst>
              <a:ext uri="{FF2B5EF4-FFF2-40B4-BE49-F238E27FC236}">
                <a16:creationId xmlns:a16="http://schemas.microsoft.com/office/drawing/2014/main" xmlns="" id="{140EA7A4-C4D0-0243-9A63-E2A85F2CBB26}"/>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7" name="Rounded Rectangle 6">
            <a:extLst>
              <a:ext uri="{FF2B5EF4-FFF2-40B4-BE49-F238E27FC236}">
                <a16:creationId xmlns:a16="http://schemas.microsoft.com/office/drawing/2014/main" xmlns="" id="{7931C09B-C8BE-B745-AE1C-5E1BFB2190D6}"/>
              </a:ext>
            </a:extLst>
          </p:cNvPr>
          <p:cNvSpPr/>
          <p:nvPr/>
        </p:nvSpPr>
        <p:spPr>
          <a:xfrm>
            <a:off x="6705600" y="1524000"/>
            <a:ext cx="8382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
        <p:nvSpPr>
          <p:cNvPr id="8" name="Rounded Rectangle 7">
            <a:extLst>
              <a:ext uri="{FF2B5EF4-FFF2-40B4-BE49-F238E27FC236}">
                <a16:creationId xmlns:a16="http://schemas.microsoft.com/office/drawing/2014/main" xmlns="" id="{15212A82-2457-DB42-BA7A-58BC4245679A}"/>
              </a:ext>
            </a:extLst>
          </p:cNvPr>
          <p:cNvSpPr/>
          <p:nvPr/>
        </p:nvSpPr>
        <p:spPr>
          <a:xfrm>
            <a:off x="5715000" y="3863622"/>
            <a:ext cx="8382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Tree>
    <p:extLst>
      <p:ext uri="{BB962C8B-B14F-4D97-AF65-F5344CB8AC3E}">
        <p14:creationId xmlns:p14="http://schemas.microsoft.com/office/powerpoint/2010/main" val="358839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PROVISIONAL MATURITY ASSESSMENT</a:t>
            </a:r>
            <a:endParaRPr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23</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2529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Provisional Validation -1</a:t>
            </a:r>
            <a:endParaRPr sz="3600" dirty="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24</a:t>
            </a:fld>
            <a:endParaRPr sz="1400" b="0" i="0" u="none" strike="noStrike" cap="none" dirty="0">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1343744744"/>
              </p:ext>
            </p:extLst>
          </p:nvPr>
        </p:nvGraphicFramePr>
        <p:xfrm>
          <a:off x="228600" y="1434910"/>
          <a:ext cx="8686800" cy="2390330"/>
        </p:xfrm>
        <a:graphic>
          <a:graphicData uri="http://schemas.openxmlformats.org/drawingml/2006/table">
            <a:tbl>
              <a:tblPr>
                <a:noFill/>
                <a:tableStyleId>{C82DEBC4-4F6B-44C8-AECD-D6E7C8D4A6FB}</a:tableStyleId>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400" b="1" u="none" strike="noStrike" cap="none" dirty="0">
                          <a:solidFill>
                            <a:srgbClr val="FFFFFF"/>
                          </a:solidFill>
                          <a:latin typeface="Calibri" panose="020F0502020204030204" pitchFamily="34" charset="0"/>
                          <a:cs typeface="Calibri" panose="020F0502020204030204" pitchFamily="34" charset="0"/>
                        </a:rPr>
                        <a:t>Preparation Activities</a:t>
                      </a:r>
                      <a:endParaRPr sz="1400" dirty="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400" b="1" u="none" strike="noStrike" cap="none" dirty="0">
                          <a:solidFill>
                            <a:srgbClr val="FFFFFF"/>
                          </a:solidFill>
                          <a:latin typeface="Calibri" panose="020F0502020204030204" pitchFamily="34" charset="0"/>
                          <a:cs typeface="Calibri" panose="020F0502020204030204" pitchFamily="34" charset="0"/>
                        </a:rPr>
                        <a:t>Assessment</a:t>
                      </a:r>
                      <a:endParaRPr sz="1400" dirty="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xmlns=""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and the general research community is now encouraged to participate.</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a:t>
                      </a:r>
                      <a:r>
                        <a:rPr lang="en-US" sz="14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GOES-19 SGPS data will be made available via NCEI’s website.</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Severe algorithm anomalies are identified and under analysis. Solutions to anomalies are in development and testing.</a:t>
                      </a:r>
                      <a:endParaRPr sz="140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There are currently no severe SGPS L1b algorithm anomalies. ADRs 781</a:t>
                      </a:r>
                      <a:r>
                        <a:rPr lang="en-US" sz="1400" b="0" i="0" u="none" strike="noStrike" cap="none" baseline="0" dirty="0" smtClean="0">
                          <a:solidFill>
                            <a:schemeClr val="dk1"/>
                          </a:solidFill>
                          <a:latin typeface="Calibri" panose="020F0502020204030204" pitchFamily="34" charset="0"/>
                          <a:ea typeface="Calibri"/>
                          <a:cs typeface="Calibri" panose="020F0502020204030204" pitchFamily="34" charset="0"/>
                          <a:sym typeface="Calibri"/>
                        </a:rPr>
                        <a:t> and</a:t>
                      </a:r>
                      <a:r>
                        <a:rPr lang="en-US" sz="14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 </a:t>
                      </a: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863 </a:t>
                      </a:r>
                      <a:r>
                        <a:rPr lang="en-US" sz="14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are in-work. </a:t>
                      </a:r>
                      <a:endParaRPr sz="140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xmlns=""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Incremental product improvements may still be occurring.</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Product improvements will result from steps to mitigate known </a:t>
                      </a:r>
                      <a:r>
                        <a:rPr lang="en-US" sz="14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anomalies. Calibration</a:t>
                      </a:r>
                      <a:r>
                        <a:rPr lang="en-US" sz="1400" b="0" i="0" u="none" strike="noStrike" cap="none" baseline="0" dirty="0" smtClean="0">
                          <a:solidFill>
                            <a:schemeClr val="dk1"/>
                          </a:solidFill>
                          <a:latin typeface="Calibri" panose="020F0502020204030204" pitchFamily="34" charset="0"/>
                          <a:ea typeface="Calibri"/>
                          <a:cs typeface="Calibri" panose="020F0502020204030204" pitchFamily="34" charset="0"/>
                          <a:sym typeface="Calibri"/>
                        </a:rPr>
                        <a:t> factor adjustments will improve accuracy of reported fluxes.</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3"/>
                  </a:ext>
                </a:extLst>
              </a:tr>
            </a:tbl>
          </a:graphicData>
        </a:graphic>
      </p:graphicFrame>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8542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aphicFrame>
        <p:nvGraphicFramePr>
          <p:cNvPr id="413" name="Shape 413"/>
          <p:cNvGraphicFramePr/>
          <p:nvPr>
            <p:extLst>
              <p:ext uri="{D42A27DB-BD31-4B8C-83A1-F6EECF244321}">
                <p14:modId xmlns:p14="http://schemas.microsoft.com/office/powerpoint/2010/main" val="888769298"/>
              </p:ext>
            </p:extLst>
          </p:nvPr>
        </p:nvGraphicFramePr>
        <p:xfrm>
          <a:off x="228600" y="1221057"/>
          <a:ext cx="8686800" cy="4706830"/>
        </p:xfrm>
        <a:graphic>
          <a:graphicData uri="http://schemas.openxmlformats.org/drawingml/2006/table">
            <a:tbl>
              <a:tblPr>
                <a:noFill/>
                <a:tableStyleId>{C82DEBC4-4F6B-44C8-AECD-D6E7C8D4A6FB}</a:tableStyleId>
              </a:tblPr>
              <a:tblGrid>
                <a:gridCol w="57150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dirty="0">
                          <a:solidFill>
                            <a:schemeClr val="lt1"/>
                          </a:solidFill>
                          <a:latin typeface="Calibri" charset="0"/>
                          <a:ea typeface="Calibri" charset="0"/>
                          <a:cs typeface="Calibri" charset="0"/>
                        </a:rPr>
                        <a:t>End State</a:t>
                      </a:r>
                      <a:endParaRPr sz="14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dirty="0">
                          <a:solidFill>
                            <a:schemeClr val="lt1"/>
                          </a:solidFill>
                          <a:latin typeface="Calibri" charset="0"/>
                          <a:ea typeface="Calibri" charset="0"/>
                          <a:cs typeface="Calibri" charset="0"/>
                        </a:rPr>
                        <a:t>Assessment</a:t>
                      </a:r>
                      <a:endParaRPr sz="14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xmlns=""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Product performance has been demonstrated through analysis of independent measurements obtained from select locations, periods, and associated ground truth or field campaign efforts.</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dirty="0" smtClean="0">
                          <a:solidFill>
                            <a:schemeClr val="dk1"/>
                          </a:solidFill>
                          <a:latin typeface="Calibri" charset="0"/>
                          <a:ea typeface="Calibri" charset="0"/>
                          <a:cs typeface="Calibri" charset="0"/>
                          <a:sym typeface="Calibri"/>
                        </a:rPr>
                        <a:t>G19 </a:t>
                      </a:r>
                      <a:r>
                        <a:rPr lang="en-US" sz="1400" b="0" i="0" u="none" strike="noStrike" cap="none" dirty="0">
                          <a:solidFill>
                            <a:schemeClr val="dk1"/>
                          </a:solidFill>
                          <a:latin typeface="Calibri" charset="0"/>
                          <a:ea typeface="Calibri" charset="0"/>
                          <a:cs typeface="Calibri" charset="0"/>
                          <a:sym typeface="Calibri"/>
                        </a:rPr>
                        <a:t>SGPS+X and -X units</a:t>
                      </a:r>
                      <a:r>
                        <a:rPr lang="en-US" sz="1400" b="0" i="0" u="none" strike="noStrike" cap="none" baseline="0" dirty="0">
                          <a:solidFill>
                            <a:schemeClr val="dk1"/>
                          </a:solidFill>
                          <a:latin typeface="Calibri" charset="0"/>
                          <a:ea typeface="Calibri" charset="0"/>
                          <a:cs typeface="Calibri" charset="0"/>
                          <a:sym typeface="Calibri"/>
                        </a:rPr>
                        <a:t> ground/beam calibrated.</a:t>
                      </a:r>
                    </a:p>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baseline="0" dirty="0" smtClean="0">
                          <a:solidFill>
                            <a:schemeClr val="dk1"/>
                          </a:solidFill>
                          <a:latin typeface="Calibri" charset="0"/>
                          <a:ea typeface="Calibri" charset="0"/>
                          <a:cs typeface="Calibri" charset="0"/>
                          <a:sym typeface="Calibri"/>
                        </a:rPr>
                        <a:t>Validation </a:t>
                      </a:r>
                      <a:r>
                        <a:rPr lang="en-US" sz="1400" b="0" i="0" u="none" strike="noStrike" cap="none" baseline="0" dirty="0">
                          <a:solidFill>
                            <a:schemeClr val="dk1"/>
                          </a:solidFill>
                          <a:latin typeface="Calibri" charset="0"/>
                          <a:ea typeface="Calibri" charset="0"/>
                          <a:cs typeface="Calibri" charset="0"/>
                          <a:sym typeface="Calibri"/>
                        </a:rPr>
                        <a:t>using data from </a:t>
                      </a:r>
                      <a:r>
                        <a:rPr lang="en-US" sz="1400" b="0" i="0" u="none" strike="noStrike" cap="none" baseline="0" dirty="0" smtClean="0">
                          <a:solidFill>
                            <a:schemeClr val="dk1"/>
                          </a:solidFill>
                          <a:latin typeface="Calibri" charset="0"/>
                          <a:ea typeface="Calibri" charset="0"/>
                          <a:cs typeface="Calibri" charset="0"/>
                          <a:sym typeface="Calibri"/>
                        </a:rPr>
                        <a:t>Oct-Nov 2024 </a:t>
                      </a:r>
                      <a:r>
                        <a:rPr lang="en-US" sz="1400" b="0" i="0" u="none" strike="noStrike" cap="none" baseline="0" dirty="0">
                          <a:solidFill>
                            <a:schemeClr val="dk1"/>
                          </a:solidFill>
                          <a:latin typeface="Calibri" charset="0"/>
                          <a:ea typeface="Calibri" charset="0"/>
                          <a:cs typeface="Calibri" charset="0"/>
                          <a:sym typeface="Calibri"/>
                        </a:rPr>
                        <a:t>Solar Particle </a:t>
                      </a:r>
                      <a:r>
                        <a:rPr lang="en-US" sz="1400" b="0" i="0" u="none" strike="noStrike" cap="none" baseline="0" dirty="0" smtClean="0">
                          <a:solidFill>
                            <a:schemeClr val="dk1"/>
                          </a:solidFill>
                          <a:latin typeface="Calibri" charset="0"/>
                          <a:ea typeface="Calibri" charset="0"/>
                          <a:cs typeface="Calibri" charset="0"/>
                          <a:sym typeface="Calibri"/>
                        </a:rPr>
                        <a:t>Events</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xmlns=""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Product analysis is sufficient to communicate product performance to users relative to expectations (Performance Baseline).</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en-US" sz="1400" u="none" strike="noStrike" cap="none" dirty="0" smtClean="0">
                          <a:solidFill>
                            <a:schemeClr val="dk1"/>
                          </a:solidFill>
                          <a:latin typeface="Calibri" charset="0"/>
                          <a:ea typeface="Calibri" charset="0"/>
                          <a:cs typeface="Calibri" charset="0"/>
                        </a:rPr>
                        <a:t>PLPT-SEI-004 SEP Channel Cross-Comparison during </a:t>
                      </a:r>
                      <a:r>
                        <a:rPr lang="en-US" sz="1400" b="0" i="0" u="none" strike="noStrike" cap="none" baseline="0" dirty="0" smtClean="0">
                          <a:solidFill>
                            <a:schemeClr val="dk1"/>
                          </a:solidFill>
                          <a:latin typeface="Calibri" charset="0"/>
                          <a:ea typeface="Calibri" charset="0"/>
                          <a:cs typeface="Calibri" charset="0"/>
                          <a:sym typeface="Calibri"/>
                        </a:rPr>
                        <a:t>Oct-Nov 2024 Solar Particle Events provided complete performance analysis of all G19 SGPS channels</a:t>
                      </a:r>
                      <a:r>
                        <a:rPr lang="en-US" sz="1400" u="none" strike="noStrike" cap="none" baseline="0" dirty="0" smtClean="0">
                          <a:solidFill>
                            <a:schemeClr val="dk1"/>
                          </a:solidFill>
                          <a:latin typeface="Calibri" charset="0"/>
                          <a:ea typeface="Calibri" charset="0"/>
                          <a:cs typeface="Calibri" charset="0"/>
                        </a:rPr>
                        <a:t>.</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2"/>
                  </a:ext>
                </a:extLst>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tx1"/>
                          </a:solidFill>
                          <a:latin typeface="Calibri" charset="0"/>
                          <a:ea typeface="Calibri" charset="0"/>
                          <a:cs typeface="Calibri" charset="0"/>
                          <a:sym typeface="Calibri"/>
                        </a:rPr>
                        <a:t>In this and previous PS-PVR </a:t>
                      </a:r>
                      <a:r>
                        <a:rPr lang="en-US" sz="1400" b="0" i="0" u="none" strike="noStrike" cap="none" dirty="0" smtClean="0">
                          <a:solidFill>
                            <a:schemeClr val="tx1"/>
                          </a:solidFill>
                          <a:latin typeface="Calibri" charset="0"/>
                          <a:ea typeface="Calibri" charset="0"/>
                          <a:cs typeface="Calibri" charset="0"/>
                          <a:sym typeface="Calibri"/>
                        </a:rPr>
                        <a:t>presentations</a:t>
                      </a:r>
                      <a:r>
                        <a:rPr lang="en-US" sz="1400" b="0" i="0" u="none" strike="noStrike" cap="none" baseline="0" dirty="0" smtClean="0">
                          <a:solidFill>
                            <a:schemeClr val="tx1"/>
                          </a:solidFill>
                          <a:latin typeface="Calibri" charset="0"/>
                          <a:ea typeface="Calibri" charset="0"/>
                          <a:cs typeface="Calibri" charset="0"/>
                          <a:sym typeface="Calibri"/>
                        </a:rPr>
                        <a:t>. A </a:t>
                      </a:r>
                      <a:r>
                        <a:rPr lang="en-US" sz="1400" b="0" i="0" u="none" strike="noStrike" cap="none" baseline="0" dirty="0">
                          <a:solidFill>
                            <a:schemeClr val="tx1"/>
                          </a:solidFill>
                          <a:latin typeface="Calibri" charset="0"/>
                          <a:ea typeface="Calibri" charset="0"/>
                          <a:cs typeface="Calibri" charset="0"/>
                          <a:sym typeface="Calibri"/>
                        </a:rPr>
                        <a:t>complete description of known anomalies will be included in readme file with release of public data.</a:t>
                      </a:r>
                      <a:endParaRPr lang="en-US" sz="1400" b="0" i="0" u="none" strike="noStrike" cap="none" dirty="0">
                        <a:solidFill>
                          <a:schemeClr val="tx1"/>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xmlns=""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Testing has been fully documented.</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In this presentation and supplemental materials.</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xmlns="" val="10004"/>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Product is ready for operational use and for use in comprehensive cal/val activities and product optimization.</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tx1"/>
                          </a:solidFill>
                          <a:latin typeface="Calibri" charset="0"/>
                          <a:ea typeface="Calibri" charset="0"/>
                          <a:cs typeface="Calibri" charset="0"/>
                          <a:sym typeface="Calibri"/>
                        </a:rPr>
                        <a:t>Yes, please </a:t>
                      </a:r>
                      <a:r>
                        <a:rPr lang="en-US" sz="1400" b="0" i="0" u="none" strike="noStrike" cap="none" dirty="0" smtClean="0">
                          <a:solidFill>
                            <a:schemeClr val="tx1"/>
                          </a:solidFill>
                          <a:latin typeface="Calibri" charset="0"/>
                          <a:ea typeface="Calibri" charset="0"/>
                          <a:cs typeface="Calibri" charset="0"/>
                          <a:sym typeface="Calibri"/>
                        </a:rPr>
                        <a:t>see </a:t>
                      </a:r>
                      <a:r>
                        <a:rPr lang="en-US" sz="1400" b="0" i="0" u="none" strike="noStrike" cap="none" dirty="0">
                          <a:solidFill>
                            <a:schemeClr val="tx1"/>
                          </a:solidFill>
                          <a:latin typeface="Calibri" charset="0"/>
                          <a:ea typeface="Calibri" charset="0"/>
                          <a:cs typeface="Calibri" charset="0"/>
                          <a:sym typeface="Calibri"/>
                        </a:rPr>
                        <a:t>Summary and Recommendations (</a:t>
                      </a:r>
                      <a:r>
                        <a:rPr lang="en-US" sz="1400" b="0" i="0" u="none" strike="noStrike" cap="none" dirty="0" smtClean="0">
                          <a:solidFill>
                            <a:schemeClr val="tx1"/>
                          </a:solidFill>
                          <a:latin typeface="Calibri" charset="0"/>
                          <a:ea typeface="Calibri" charset="0"/>
                          <a:cs typeface="Calibri" charset="0"/>
                          <a:sym typeface="Calibri"/>
                        </a:rPr>
                        <a:t>slide </a:t>
                      </a:r>
                      <a:r>
                        <a:rPr lang="en-US" sz="1400" b="0" i="0" u="none" strike="noStrike" cap="none" dirty="0" smtClean="0">
                          <a:solidFill>
                            <a:schemeClr val="tx1"/>
                          </a:solidFill>
                          <a:latin typeface="Calibri" charset="0"/>
                          <a:ea typeface="Calibri" charset="0"/>
                          <a:cs typeface="Calibri" charset="0"/>
                          <a:sym typeface="Calibri"/>
                        </a:rPr>
                        <a:t>33).</a:t>
                      </a:r>
                      <a:endParaRPr sz="1400" b="0" i="0" u="none" strike="noStrike" cap="none" dirty="0">
                        <a:solidFill>
                          <a:schemeClr val="tx1"/>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xmlns="" val="10005"/>
                  </a:ext>
                </a:extLst>
              </a:tr>
            </a:tbl>
          </a:graphicData>
        </a:graphic>
      </p:graphicFrame>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Provisional Validation -2</a:t>
            </a:r>
            <a:endParaRPr sz="3600" dirty="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25</a:t>
            </a:fld>
            <a:endParaRPr sz="1400" b="0" i="0" u="none" strike="noStrike" cap="none" dirty="0">
              <a:solidFill>
                <a:schemeClr val="lt1"/>
              </a:solidFill>
              <a:latin typeface="Arial"/>
              <a:ea typeface="Arial"/>
              <a:cs typeface="Arial"/>
              <a:sym typeface="Arial"/>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5134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r>
              <a:rPr lang="en-US" sz="4000" b="1" i="0" u="none" strike="noStrike" cap="none" dirty="0">
                <a:solidFill>
                  <a:schemeClr val="lt1"/>
                </a:solidFill>
                <a:latin typeface="Calibri"/>
                <a:ea typeface="Calibri"/>
                <a:cs typeface="Calibri"/>
                <a:sym typeface="Calibri"/>
              </a:rPr>
              <a:t>PATH TO FULL VALIDATION MATURITY</a:t>
            </a:r>
            <a:endParaRPr dirty="0"/>
          </a:p>
        </p:txBody>
      </p:sp>
      <p:sp>
        <p:nvSpPr>
          <p:cNvPr id="426" name="Shape 4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427" name="Shape 42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26</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Path to Full Validation</a:t>
            </a:r>
            <a:endParaRPr dirty="0"/>
          </a:p>
        </p:txBody>
      </p:sp>
      <p:sp>
        <p:nvSpPr>
          <p:cNvPr id="433" name="Shape 433"/>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600"/>
              </a:spcAft>
              <a:buClr>
                <a:schemeClr val="lt1"/>
              </a:buClr>
              <a:buSzPts val="2400"/>
              <a:buFont typeface="Arial"/>
              <a:buChar char="•"/>
            </a:pPr>
            <a:endParaRPr lang="en-US" sz="2400" b="0" i="0" u="none" strike="noStrike" cap="none" dirty="0" smtClean="0">
              <a:solidFill>
                <a:schemeClr val="lt1"/>
              </a:solidFill>
              <a:latin typeface="Calibri"/>
              <a:ea typeface="Calibri"/>
              <a:cs typeface="Calibri"/>
              <a:sym typeface="Calibri"/>
            </a:endParaRPr>
          </a:p>
          <a:p>
            <a:pPr marL="342900" lvl="0" indent="-342900">
              <a:spcBef>
                <a:spcPts val="0"/>
              </a:spcBef>
              <a:spcAft>
                <a:spcPts val="600"/>
              </a:spcAft>
              <a:buSzPts val="2400"/>
              <a:buFont typeface="Arial"/>
              <a:buChar char="•"/>
            </a:pPr>
            <a:r>
              <a:rPr lang="en-US" sz="2400" dirty="0"/>
              <a:t>Additional Instrument Health </a:t>
            </a:r>
            <a:r>
              <a:rPr lang="en-US" sz="2400" dirty="0" smtClean="0"/>
              <a:t>Tests (not covered by PLPTs)</a:t>
            </a:r>
          </a:p>
          <a:p>
            <a:pPr marL="800100" lvl="1" indent="-342900">
              <a:spcBef>
                <a:spcPts val="0"/>
              </a:spcBef>
              <a:spcAft>
                <a:spcPts val="600"/>
              </a:spcAft>
              <a:buSzPts val="2400"/>
              <a:buFont typeface=".AppleSystemUIFont" charset="-120"/>
              <a:buChar char="-"/>
            </a:pPr>
            <a:r>
              <a:rPr lang="en-US" sz="2000" dirty="0"/>
              <a:t>Tests for G19 SGPS temperature </a:t>
            </a:r>
            <a:r>
              <a:rPr lang="en-US" sz="2000" dirty="0" smtClean="0"/>
              <a:t>dependence</a:t>
            </a:r>
            <a:endParaRPr lang="en-US" sz="2000" dirty="0"/>
          </a:p>
          <a:p>
            <a:pPr marL="800100" lvl="1" indent="-342900">
              <a:spcBef>
                <a:spcPts val="0"/>
              </a:spcBef>
              <a:spcAft>
                <a:spcPts val="600"/>
              </a:spcAft>
              <a:buSzPts val="2400"/>
              <a:buFont typeface=".AppleSystemUIFont" charset="-120"/>
              <a:buChar char="-"/>
            </a:pPr>
            <a:r>
              <a:rPr lang="en-US" sz="2000" dirty="0"/>
              <a:t>SGPS P5 electron </a:t>
            </a:r>
            <a:r>
              <a:rPr lang="en-US" sz="2000" dirty="0" smtClean="0"/>
              <a:t>contamination</a:t>
            </a:r>
            <a:endParaRPr lang="en-US" sz="2000" dirty="0"/>
          </a:p>
          <a:p>
            <a:pPr marL="342900" marR="0" lvl="0" indent="-342900" algn="l" rtl="0">
              <a:spcBef>
                <a:spcPts val="0"/>
              </a:spcBef>
              <a:spcAft>
                <a:spcPts val="60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ADRs/WRs </a:t>
            </a:r>
            <a:r>
              <a:rPr lang="en-US" sz="2400" b="0" i="0" u="none" strike="noStrike" cap="none" dirty="0">
                <a:solidFill>
                  <a:schemeClr val="lt1"/>
                </a:solidFill>
                <a:latin typeface="Calibri"/>
                <a:ea typeface="Calibri"/>
                <a:cs typeface="Calibri"/>
                <a:sym typeface="Calibri"/>
              </a:rPr>
              <a:t>to be resolved prior to Full Validation.</a:t>
            </a:r>
            <a:endParaRPr dirty="0"/>
          </a:p>
          <a:p>
            <a:pPr marL="342900" marR="0" lvl="0" indent="-342900" algn="l" rtl="0">
              <a:spcBef>
                <a:spcPts val="480"/>
              </a:spcBef>
              <a:spcAft>
                <a:spcPts val="60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PLPTs to be conducted prior to Full Validation.</a:t>
            </a:r>
            <a:endParaRPr dirty="0"/>
          </a:p>
          <a:p>
            <a:pPr marL="342900" marR="0" lvl="0" indent="-342900" algn="l" rtl="0">
              <a:spcBef>
                <a:spcPts val="480"/>
              </a:spcBef>
              <a:spcAft>
                <a:spcPts val="60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Performance Baseline status.</a:t>
            </a:r>
            <a:endParaRPr dirty="0"/>
          </a:p>
        </p:txBody>
      </p:sp>
      <p:sp>
        <p:nvSpPr>
          <p:cNvPr id="434" name="Shape 43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27</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ADRs/WRs Impacting Full Validation of </a:t>
            </a:r>
            <a:r>
              <a:rPr lang="en-US" sz="3600" b="0" i="0" u="none" strike="noStrike" cap="none" dirty="0" smtClean="0">
                <a:solidFill>
                  <a:srgbClr val="FFFFFF"/>
                </a:solidFill>
                <a:latin typeface="Calibri" charset="0"/>
                <a:ea typeface="Calibri" charset="0"/>
                <a:cs typeface="Calibri" charset="0"/>
                <a:sym typeface="Arial"/>
              </a:rPr>
              <a:t>G19 </a:t>
            </a:r>
            <a:r>
              <a:rPr lang="en-US" sz="3600" b="0" i="0" u="none" strike="noStrike" cap="none" dirty="0">
                <a:solidFill>
                  <a:srgbClr val="FFFFFF"/>
                </a:solidFill>
                <a:latin typeface="Calibri" charset="0"/>
                <a:ea typeface="Calibri" charset="0"/>
                <a:cs typeface="Calibri" charset="0"/>
                <a:sym typeface="Arial"/>
              </a:rPr>
              <a:t>SGPS L1b</a:t>
            </a:r>
            <a:endParaRPr sz="3600" b="0" i="0" u="none" strike="noStrike" cap="none" dirty="0">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28</a:t>
            </a:fld>
            <a:endParaRPr sz="1400" b="0" i="0" u="none" strike="noStrike" cap="none" dirty="0">
              <a:solidFill>
                <a:schemeClr val="lt1"/>
              </a:solidFill>
              <a:latin typeface="Arial"/>
              <a:ea typeface="Arial"/>
              <a:cs typeface="Arial"/>
              <a:sym typeface="Arial"/>
            </a:endParaRPr>
          </a:p>
        </p:txBody>
      </p:sp>
      <p:graphicFrame>
        <p:nvGraphicFramePr>
          <p:cNvPr id="441" name="Shape 441"/>
          <p:cNvGraphicFramePr/>
          <p:nvPr>
            <p:extLst>
              <p:ext uri="{D42A27DB-BD31-4B8C-83A1-F6EECF244321}">
                <p14:modId xmlns:p14="http://schemas.microsoft.com/office/powerpoint/2010/main" val="1915876853"/>
              </p:ext>
            </p:extLst>
          </p:nvPr>
        </p:nvGraphicFramePr>
        <p:xfrm>
          <a:off x="195944" y="2063262"/>
          <a:ext cx="8763000" cy="2599727"/>
        </p:xfrm>
        <a:graphic>
          <a:graphicData uri="http://schemas.openxmlformats.org/drawingml/2006/table">
            <a:tbl>
              <a:tblPr firstRow="1" bandRow="1">
                <a:noFill/>
                <a:tableStyleId>{2193F556-932D-4B0D-9798-D749DA44B50E}</a:tableStyleId>
              </a:tblPr>
              <a:tblGrid>
                <a:gridCol w="838200">
                  <a:extLst>
                    <a:ext uri="{9D8B030D-6E8A-4147-A177-3AD203B41FA5}">
                      <a16:colId xmlns:a16="http://schemas.microsoft.com/office/drawing/2014/main" xmlns="" val="20000"/>
                    </a:ext>
                  </a:extLst>
                </a:gridCol>
                <a:gridCol w="748748">
                  <a:extLst>
                    <a:ext uri="{9D8B030D-6E8A-4147-A177-3AD203B41FA5}">
                      <a16:colId xmlns:a16="http://schemas.microsoft.com/office/drawing/2014/main" xmlns="" val="20001"/>
                    </a:ext>
                  </a:extLst>
                </a:gridCol>
                <a:gridCol w="3701332">
                  <a:extLst>
                    <a:ext uri="{9D8B030D-6E8A-4147-A177-3AD203B41FA5}">
                      <a16:colId xmlns:a16="http://schemas.microsoft.com/office/drawing/2014/main" xmlns="" val="20002"/>
                    </a:ext>
                  </a:extLst>
                </a:gridCol>
                <a:gridCol w="1737360">
                  <a:extLst>
                    <a:ext uri="{9D8B030D-6E8A-4147-A177-3AD203B41FA5}">
                      <a16:colId xmlns:a16="http://schemas.microsoft.com/office/drawing/2014/main" xmlns="" val="20003"/>
                    </a:ext>
                  </a:extLst>
                </a:gridCol>
                <a:gridCol w="1737360">
                  <a:extLst>
                    <a:ext uri="{9D8B030D-6E8A-4147-A177-3AD203B41FA5}">
                      <a16:colId xmlns:a16="http://schemas.microsoft.com/office/drawing/2014/main" xmlns="" val="20004"/>
                    </a:ext>
                  </a:extLst>
                </a:gridCol>
              </a:tblGrid>
              <a:tr h="822639">
                <a:tc>
                  <a:txBody>
                    <a:bodyPr/>
                    <a:lstStyle/>
                    <a:p>
                      <a:pPr marL="91440" marR="0" lvl="0" indent="0" algn="l" rtl="0">
                        <a:spcBef>
                          <a:spcPts val="0"/>
                        </a:spcBef>
                        <a:spcAft>
                          <a:spcPts val="0"/>
                        </a:spcAft>
                        <a:buNone/>
                      </a:pPr>
                      <a:r>
                        <a:rPr lang="en-US" sz="1600" dirty="0"/>
                        <a:t>ADR#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WR#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Short Description</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Status</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Expected Closure</a:t>
                      </a:r>
                      <a:endParaRPr sz="1600" dirty="0"/>
                    </a:p>
                  </a:txBody>
                  <a:tcPr marL="91450" marR="91450" marT="45725" marB="45725" anchor="ctr"/>
                </a:tc>
                <a:extLst>
                  <a:ext uri="{0D108BD9-81ED-4DB2-BD59-A6C34878D82A}">
                    <a16:rowId xmlns:a16="http://schemas.microsoft.com/office/drawing/2014/main" xmlns="" val="10000"/>
                  </a:ext>
                </a:extLst>
              </a:tr>
              <a:tr h="740768">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 781</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8404</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SEISS MPS-HI and SGPS L1b data gaps near IFCs part 2</a:t>
                      </a:r>
                    </a:p>
                  </a:txBody>
                  <a:tcPr marL="45720" marR="45720" anchor="ctr"/>
                </a:tc>
                <a:tc>
                  <a:txBody>
                    <a:bodyPr/>
                    <a:lstStyle/>
                    <a:p>
                      <a:pPr marL="91440" algn="l" rtl="0" fontAlgn="ctr">
                        <a:spcAft>
                          <a:spcPts val="0"/>
                        </a:spcAft>
                      </a:pPr>
                      <a:r>
                        <a:rPr lang="en-US" sz="1400" b="0" i="0" u="none" strike="noStrike" dirty="0" smtClean="0">
                          <a:solidFill>
                            <a:srgbClr val="000000"/>
                          </a:solidFill>
                          <a:effectLst/>
                          <a:latin typeface="Calibri" panose="020F0502020204030204" pitchFamily="34" charset="0"/>
                        </a:rPr>
                        <a:t>Fix-fail </a:t>
                      </a:r>
                      <a:r>
                        <a:rPr lang="en-US" sz="1400" b="0" i="0" u="none" strike="noStrike" dirty="0">
                          <a:solidFill>
                            <a:srgbClr val="000000"/>
                          </a:solidFill>
                          <a:effectLst/>
                          <a:latin typeface="Calibri" panose="020F0502020204030204" pitchFamily="34" charset="0"/>
                        </a:rPr>
                        <a:t>in </a:t>
                      </a:r>
                      <a:r>
                        <a:rPr lang="en-US" sz="1400" b="0" i="0" u="none" strike="noStrike" dirty="0" smtClean="0">
                          <a:solidFill>
                            <a:srgbClr val="000000"/>
                          </a:solidFill>
                          <a:effectLst/>
                          <a:latin typeface="Calibri" panose="020F0502020204030204" pitchFamily="34" charset="0"/>
                        </a:rPr>
                        <a:t>DO.13.00.00</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marL="91440" marR="0" lvl="0" indent="0" algn="l" rtl="0">
                        <a:spcBef>
                          <a:spcPts val="0"/>
                        </a:spcBef>
                        <a:spcAft>
                          <a:spcPts val="0"/>
                        </a:spcAft>
                        <a:buNone/>
                      </a:pPr>
                      <a:r>
                        <a:rPr lang="en-US" sz="1400" b="0" i="0" u="none" strike="noStrike" cap="none" dirty="0" smtClean="0">
                          <a:solidFill>
                            <a:srgbClr val="000000"/>
                          </a:solidFill>
                          <a:effectLst/>
                          <a:latin typeface="Calibri" panose="020F0502020204030204" pitchFamily="34" charset="0"/>
                          <a:ea typeface="Calibri"/>
                          <a:cs typeface="Calibri"/>
                          <a:sym typeface="Arial"/>
                        </a:rPr>
                        <a:t>With</a:t>
                      </a:r>
                      <a:r>
                        <a:rPr lang="en-US" sz="1400" b="0" i="0" u="none" strike="noStrike" cap="none" baseline="0" dirty="0" smtClean="0">
                          <a:solidFill>
                            <a:srgbClr val="000000"/>
                          </a:solidFill>
                          <a:effectLst/>
                          <a:latin typeface="Calibri" panose="020F0502020204030204" pitchFamily="34" charset="0"/>
                          <a:ea typeface="Calibri"/>
                          <a:cs typeface="Calibri"/>
                          <a:sym typeface="Arial"/>
                        </a:rPr>
                        <a:t> ADR 863 (below)</a:t>
                      </a:r>
                      <a:endParaRPr sz="1400" b="0" i="0" u="none" strike="noStrike" cap="none" dirty="0">
                        <a:solidFill>
                          <a:schemeClr val="dk1"/>
                        </a:solidFill>
                        <a:latin typeface="Calibri"/>
                        <a:ea typeface="Calibri"/>
                        <a:cs typeface="Calibri"/>
                        <a:sym typeface="Calibri"/>
                      </a:endParaRPr>
                    </a:p>
                  </a:txBody>
                  <a:tcPr marL="45720" marR="45720" anchor="ctr"/>
                </a:tc>
                <a:extLst>
                  <a:ext uri="{0D108BD9-81ED-4DB2-BD59-A6C34878D82A}">
                    <a16:rowId xmlns:a16="http://schemas.microsoft.com/office/drawing/2014/main" xmlns="" val="10001"/>
                  </a:ext>
                </a:extLst>
              </a:tr>
              <a:tr h="497466">
                <a:tc>
                  <a:txBody>
                    <a:bodyPr/>
                    <a:lstStyle/>
                    <a:p>
                      <a:pPr marL="91440" algn="l" fontAlgn="ctr">
                        <a:spcAft>
                          <a:spcPts val="0"/>
                        </a:spcAft>
                      </a:pPr>
                      <a:r>
                        <a:rPr lang="en-US" sz="1400" b="0" i="0" u="none" strike="noStrike" dirty="0">
                          <a:solidFill>
                            <a:srgbClr val="000000"/>
                          </a:solidFill>
                          <a:effectLst/>
                          <a:latin typeface="Calibri" panose="020F0502020204030204" pitchFamily="34" charset="0"/>
                        </a:rPr>
                        <a:t>863</a:t>
                      </a:r>
                    </a:p>
                  </a:txBody>
                  <a:tcPr marL="45720" marR="45720" anchor="ctr"/>
                </a:tc>
                <a:tc>
                  <a:txBody>
                    <a:bodyPr/>
                    <a:lstStyle/>
                    <a:p>
                      <a:pPr marL="91440" algn="l" fontAlgn="ctr">
                        <a:spcAft>
                          <a:spcPts val="0"/>
                        </a:spcAft>
                      </a:pPr>
                      <a:r>
                        <a:rPr lang="en-US" sz="1400" b="0" i="0" u="none" strike="noStrike" dirty="0">
                          <a:solidFill>
                            <a:srgbClr val="000000"/>
                          </a:solidFill>
                          <a:effectLst/>
                          <a:latin typeface="Calibri" panose="020F0502020204030204" pitchFamily="34" charset="0"/>
                        </a:rPr>
                        <a:t>6736</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Graceful degradation when SGPS data not generated</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In </a:t>
                      </a:r>
                      <a:r>
                        <a:rPr lang="en-US" sz="1400" b="0" i="0" u="none" strike="noStrike" dirty="0" smtClean="0">
                          <a:solidFill>
                            <a:srgbClr val="000000"/>
                          </a:solidFill>
                          <a:effectLst/>
                          <a:latin typeface="Calibri" panose="020F0502020204030204" pitchFamily="34" charset="0"/>
                        </a:rPr>
                        <a:t>testing</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l"/>
                      <a:r>
                        <a:rPr lang="en-US" sz="1400" b="0" i="0" u="none" strike="noStrike" cap="none" dirty="0" smtClean="0">
                          <a:solidFill>
                            <a:schemeClr val="dk1"/>
                          </a:solidFill>
                          <a:effectLst/>
                          <a:latin typeface="Calibri"/>
                          <a:ea typeface="Calibri"/>
                          <a:cs typeface="Calibri"/>
                          <a:sym typeface="Arial"/>
                        </a:rPr>
                        <a:t>Plan to go live before DO.15.00.00.</a:t>
                      </a:r>
                      <a:endParaRPr lang="en-US" sz="1400" dirty="0"/>
                    </a:p>
                  </a:txBody>
                  <a:tcPr marL="45720" marR="45720" anchor="ctr"/>
                </a:tc>
                <a:extLst>
                  <a:ext uri="{0D108BD9-81ED-4DB2-BD59-A6C34878D82A}">
                    <a16:rowId xmlns:a16="http://schemas.microsoft.com/office/drawing/2014/main" xmlns="" val="10002"/>
                  </a:ext>
                </a:extLst>
              </a:tr>
              <a:tr h="497466">
                <a:tc>
                  <a:txBody>
                    <a:bodyPr/>
                    <a:lstStyle/>
                    <a:p>
                      <a:pPr marL="91440" algn="l" fontAlgn="ctr">
                        <a:spcAft>
                          <a:spcPts val="0"/>
                        </a:spcAft>
                      </a:pPr>
                      <a:r>
                        <a:rPr lang="en-US" sz="1400" b="0" i="0" u="none" strike="noStrike" dirty="0" smtClean="0">
                          <a:solidFill>
                            <a:srgbClr val="000000"/>
                          </a:solidFill>
                          <a:effectLst/>
                          <a:latin typeface="Calibri" panose="020F0502020204030204" pitchFamily="34" charset="0"/>
                        </a:rPr>
                        <a:t>1401</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marL="91440" algn="l" fontAlgn="ctr">
                        <a:spcAft>
                          <a:spcPts val="0"/>
                        </a:spcAft>
                      </a:pPr>
                      <a:r>
                        <a:rPr lang="en-US" sz="1400" b="0" i="0" u="none" strike="noStrike" dirty="0" smtClean="0">
                          <a:solidFill>
                            <a:srgbClr val="000000"/>
                          </a:solidFill>
                          <a:effectLst/>
                          <a:latin typeface="Calibri" panose="020F0502020204030204" pitchFamily="34" charset="0"/>
                        </a:rPr>
                        <a:t>NA</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l"/>
                      <a:r>
                        <a:rPr lang="en-US" sz="1400" b="0" i="0" u="none" strike="noStrike" cap="none" dirty="0" smtClean="0">
                          <a:solidFill>
                            <a:schemeClr val="dk1"/>
                          </a:solidFill>
                          <a:effectLst/>
                          <a:latin typeface="Calibri"/>
                          <a:ea typeface="Calibri"/>
                          <a:cs typeface="Calibri"/>
                          <a:sym typeface="Arial"/>
                        </a:rPr>
                        <a:t>Prelaunch LUTs for G19</a:t>
                      </a:r>
                      <a:endParaRPr lang="en-US" sz="1400" dirty="0"/>
                    </a:p>
                  </a:txBody>
                  <a:tcPr marL="45720" marR="45720" anchor="ctr"/>
                </a:tc>
                <a:tc>
                  <a:txBody>
                    <a:bodyPr/>
                    <a:lstStyle/>
                    <a:p>
                      <a:pPr marL="91440" marR="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dk1"/>
                          </a:solidFill>
                          <a:effectLst/>
                          <a:latin typeface="Calibri"/>
                          <a:ea typeface="Calibri"/>
                          <a:cs typeface="Calibri"/>
                          <a:sym typeface="Arial"/>
                        </a:rPr>
                        <a:t>installed PR.13.07.00 in 5/30/2024 </a:t>
                      </a:r>
                      <a:endParaRPr lang="en-US" sz="1400" dirty="0" smtClean="0"/>
                    </a:p>
                  </a:txBody>
                  <a:tcPr marL="45720" marR="45720" anchor="ctr"/>
                </a:tc>
                <a:tc>
                  <a:txBody>
                    <a:bodyPr/>
                    <a:lstStyle/>
                    <a:p>
                      <a:pPr algn="l"/>
                      <a:r>
                        <a:rPr lang="en-US" sz="1400" dirty="0" smtClean="0"/>
                        <a:t>Closed</a:t>
                      </a:r>
                      <a:endParaRPr lang="en-US" sz="1400" dirty="0"/>
                    </a:p>
                  </a:txBody>
                  <a:tcPr marL="45720" marR="45720" anchor="ctr"/>
                </a:tc>
              </a:tr>
            </a:tbl>
          </a:graphicData>
        </a:graphic>
      </p:graphicFrame>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6" name="Shape 478"/>
          <p:cNvSpPr txBox="1"/>
          <p:nvPr/>
        </p:nvSpPr>
        <p:spPr>
          <a:xfrm>
            <a:off x="228600" y="4799534"/>
            <a:ext cx="8839200" cy="385529"/>
          </a:xfrm>
          <a:prstGeom prst="rect">
            <a:avLst/>
          </a:prstGeom>
          <a:noFill/>
          <a:ln>
            <a:noFill/>
          </a:ln>
        </p:spPr>
        <p:txBody>
          <a:bodyPr spcFirstLastPara="1" wrap="square" lIns="91425" tIns="45700" rIns="91425" bIns="45700" anchor="t" anchorCtr="0">
            <a:noAutofit/>
          </a:bodyPr>
          <a:lstStyle/>
          <a:p>
            <a:pPr marL="182880" marR="0" lvl="0" indent="-182880" algn="l" rtl="0">
              <a:spcAft>
                <a:spcPts val="200"/>
              </a:spcAft>
              <a:buClr>
                <a:schemeClr val="lt1"/>
              </a:buClr>
              <a:buSzPts val="2000"/>
              <a:buFont typeface="Arial"/>
              <a:buChar char="•"/>
            </a:pPr>
            <a:r>
              <a:rPr lang="en-US" sz="1600" dirty="0" smtClean="0">
                <a:solidFill>
                  <a:schemeClr val="lt1"/>
                </a:solidFill>
                <a:latin typeface="Calibri"/>
                <a:ea typeface="Calibri"/>
                <a:cs typeface="Calibri"/>
                <a:sym typeface="Calibri"/>
              </a:rPr>
              <a:t>Summary of ADRs 781 and 863 in backup slides.</a:t>
            </a:r>
            <a:endParaRPr lang="en-US" sz="1600" dirty="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900" y="365401"/>
            <a:ext cx="5961300" cy="853799"/>
          </a:xfrm>
        </p:spPr>
        <p:txBody>
          <a:bodyPr/>
          <a:lstStyle/>
          <a:p>
            <a:r>
              <a:rPr lang="en-US" sz="3600" dirty="0">
                <a:latin typeface="Calibri" charset="0"/>
                <a:ea typeface="Calibri" charset="0"/>
                <a:cs typeface="Calibri" charset="0"/>
              </a:rPr>
              <a:t>Path to Full Validation - PLPTs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dirty="0"/>
          </a:p>
        </p:txBody>
      </p:sp>
      <p:graphicFrame>
        <p:nvGraphicFramePr>
          <p:cNvPr id="6" name="Shape 476"/>
          <p:cNvGraphicFramePr/>
          <p:nvPr>
            <p:extLst>
              <p:ext uri="{D42A27DB-BD31-4B8C-83A1-F6EECF244321}">
                <p14:modId xmlns:p14="http://schemas.microsoft.com/office/powerpoint/2010/main" val="848248987"/>
              </p:ext>
            </p:extLst>
          </p:nvPr>
        </p:nvGraphicFramePr>
        <p:xfrm>
          <a:off x="152400" y="1950720"/>
          <a:ext cx="8778240" cy="3108960"/>
        </p:xfrm>
        <a:graphic>
          <a:graphicData uri="http://schemas.openxmlformats.org/drawingml/2006/table">
            <a:tbl>
              <a:tblPr firstRow="1" firstCol="1" bandRow="1">
                <a:noFill/>
                <a:tableStyleId>{2193F556-932D-4B0D-9798-D749DA44B50E}</a:tableStyleId>
              </a:tblPr>
              <a:tblGrid>
                <a:gridCol w="2343125">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1710715">
                  <a:extLst>
                    <a:ext uri="{9D8B030D-6E8A-4147-A177-3AD203B41FA5}">
                      <a16:colId xmlns:a16="http://schemas.microsoft.com/office/drawing/2014/main" xmlns="" val="20003"/>
                    </a:ext>
                  </a:extLst>
                </a:gridCol>
              </a:tblGrid>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Title</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Activity</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Data Needed</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Success Criteria</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xmlns="" val="10000"/>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A.3.1 SGPS D3-D1 Contamination Correction [PLPT-SEI-001] </a:t>
                      </a:r>
                    </a:p>
                    <a:p>
                      <a:pPr marL="0" marR="0" lvl="0" indent="0" algn="l" rtl="0">
                        <a:lnSpc>
                          <a:spcPct val="100000"/>
                        </a:lnSpc>
                        <a:spcBef>
                          <a:spcPts val="300"/>
                        </a:spcBef>
                        <a:spcAft>
                          <a:spcPts val="300"/>
                        </a:spcAft>
                        <a:buNone/>
                      </a:pP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Complete analysis of P7 response functions based on D3-D1 test results.</a:t>
                      </a:r>
                    </a:p>
                  </a:txBody>
                  <a:tcPr/>
                </a:tc>
                <a:tc>
                  <a:txBody>
                    <a:bodyPr/>
                    <a:lstStyle/>
                    <a:p>
                      <a:pPr marL="0" marR="0" lvl="0" indent="0" algn="l" rtl="0">
                        <a:lnSpc>
                          <a:spcPct val="100000"/>
                        </a:lnSpc>
                        <a:spcBef>
                          <a:spcPts val="0"/>
                        </a:spcBef>
                        <a:spcAft>
                          <a:spcPts val="0"/>
                        </a:spcAft>
                        <a:buNone/>
                      </a:pPr>
                      <a:r>
                        <a:rPr lang="en-US" sz="1200" dirty="0">
                          <a:latin typeface="Arial" panose="020B0604020202020204" pitchFamily="34" charset="0"/>
                          <a:ea typeface="Calibri"/>
                          <a:cs typeface="Arial" panose="020B0604020202020204" pitchFamily="34" charset="0"/>
                          <a:sym typeface="Calibri"/>
                        </a:rPr>
                        <a:t>Full </a:t>
                      </a:r>
                      <a:r>
                        <a:rPr lang="en-US" sz="1200" dirty="0" smtClean="0">
                          <a:latin typeface="Arial" panose="020B0604020202020204" pitchFamily="34" charset="0"/>
                          <a:ea typeface="Calibri"/>
                          <a:cs typeface="Arial" panose="020B0604020202020204" pitchFamily="34" charset="0"/>
                          <a:sym typeface="Calibri"/>
                        </a:rPr>
                        <a:t>G19 </a:t>
                      </a:r>
                      <a:r>
                        <a:rPr lang="en-US" sz="1200" dirty="0">
                          <a:latin typeface="Arial" panose="020B0604020202020204" pitchFamily="34" charset="0"/>
                          <a:ea typeface="Calibri"/>
                          <a:cs typeface="Arial" panose="020B0604020202020204" pitchFamily="34" charset="0"/>
                          <a:sym typeface="Calibri"/>
                        </a:rPr>
                        <a:t>D3-D1 test results </a:t>
                      </a:r>
                    </a:p>
                    <a:p>
                      <a:pPr marL="0" marR="0" lvl="0" indent="0" algn="l" rtl="0">
                        <a:lnSpc>
                          <a:spcPct val="100000"/>
                        </a:lnSpc>
                        <a:spcBef>
                          <a:spcPts val="0"/>
                        </a:spcBef>
                        <a:spcAft>
                          <a:spcPts val="0"/>
                        </a:spcAft>
                        <a:buNone/>
                      </a:pPr>
                      <a:r>
                        <a:rPr lang="en-US" sz="1200" dirty="0">
                          <a:latin typeface="Arial" panose="020B0604020202020204" pitchFamily="34" charset="0"/>
                          <a:ea typeface="Calibri"/>
                          <a:cs typeface="Arial" panose="020B0604020202020204" pitchFamily="34" charset="0"/>
                          <a:sym typeface="Calibri"/>
                        </a:rPr>
                        <a:t>(to be completed </a:t>
                      </a:r>
                      <a:r>
                        <a:rPr lang="en-US" sz="1200" dirty="0" smtClean="0">
                          <a:latin typeface="Arial" panose="020B0604020202020204" pitchFamily="34" charset="0"/>
                          <a:ea typeface="Calibri"/>
                          <a:cs typeface="Arial" panose="020B0604020202020204" pitchFamily="34" charset="0"/>
                          <a:sym typeface="Calibri"/>
                        </a:rPr>
                        <a:t>5/17/2025)</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smtClean="0">
                          <a:latin typeface="Arial" panose="020B0604020202020204" pitchFamily="34" charset="0"/>
                          <a:ea typeface="Calibri"/>
                          <a:cs typeface="Arial" panose="020B0604020202020204" pitchFamily="34" charset="0"/>
                          <a:sym typeface="Calibri"/>
                        </a:rPr>
                        <a:t>Magnitude of D3-D1 correction consistent with &lt;10% residual contamination (PORD).</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xmlns="" val="3425455897"/>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A.3.4 SEP Channel Cross-Comparison [PLPT-SEI-004]</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On-orbit cross-calibration of SGPS with EHIS above 10 MeV and MPS-HI and SGPS 1-12 MeV protons, and cross calibrations of SGPS+X and -X units.</a:t>
                      </a: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Two Solar Energetic Particle (SEP) events.</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[Full] Differences quantified on data taken through validation phase.</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xmlns="" val="10002"/>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A.3.6 Backgrounds Trending [PLPT-SEI-006]</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Evaluate SGPS backgrounds in terms of expected galactic cosmic ray (GCR) fluxes. </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Four months of continuous data.</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[Full] Perform analysis during validation phase.</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xmlns="" val="10003"/>
                  </a:ext>
                </a:extLst>
              </a:tr>
            </a:tbl>
          </a:graphicData>
        </a:graphic>
      </p:graphicFrame>
      <p:sp>
        <p:nvSpPr>
          <p:cNvPr id="8" name="Shape 478"/>
          <p:cNvSpPr txBox="1"/>
          <p:nvPr/>
        </p:nvSpPr>
        <p:spPr>
          <a:xfrm>
            <a:off x="228600" y="5105400"/>
            <a:ext cx="8839200" cy="756138"/>
          </a:xfrm>
          <a:prstGeom prst="rect">
            <a:avLst/>
          </a:prstGeom>
          <a:noFill/>
          <a:ln>
            <a:noFill/>
          </a:ln>
        </p:spPr>
        <p:txBody>
          <a:bodyPr spcFirstLastPara="1" wrap="square" lIns="91425" tIns="45700" rIns="91425" bIns="45700" anchor="t" anchorCtr="0">
            <a:noAutofit/>
          </a:bodyPr>
          <a:lstStyle/>
          <a:p>
            <a:pPr marL="182880" marR="0" lvl="0" indent="-182880" algn="l" rtl="0">
              <a:spcAft>
                <a:spcPts val="200"/>
              </a:spcAft>
              <a:buClr>
                <a:schemeClr val="lt1"/>
              </a:buClr>
              <a:buSzPts val="2000"/>
              <a:buFont typeface="Arial"/>
              <a:buChar char="•"/>
            </a:pPr>
            <a:r>
              <a:rPr lang="en-US" sz="1600" dirty="0">
                <a:solidFill>
                  <a:schemeClr val="lt1"/>
                </a:solidFill>
                <a:latin typeface="Calibri"/>
                <a:ea typeface="Calibri"/>
                <a:cs typeface="Calibri"/>
                <a:sym typeface="Calibri"/>
              </a:rPr>
              <a:t>From RIMP v2.0, July 2021</a:t>
            </a:r>
          </a:p>
          <a:p>
            <a:pPr marL="182880" marR="0" lvl="0" indent="-182880" algn="l" rtl="0">
              <a:spcAft>
                <a:spcPts val="200"/>
              </a:spcAft>
              <a:buClr>
                <a:schemeClr val="lt1"/>
              </a:buClr>
              <a:buSzPts val="2000"/>
              <a:buFont typeface="Arial"/>
              <a:buChar char="•"/>
            </a:pPr>
            <a:r>
              <a:rPr lang="en-US" sz="1600" dirty="0">
                <a:solidFill>
                  <a:schemeClr val="lt1"/>
                </a:solidFill>
                <a:latin typeface="Calibri"/>
                <a:ea typeface="Calibri"/>
                <a:cs typeface="Calibri"/>
                <a:sym typeface="Calibri"/>
              </a:rPr>
              <a:t>Full PLPTs are ongoing continuations of Provisional </a:t>
            </a:r>
            <a:r>
              <a:rPr lang="en-US" sz="1600" dirty="0" smtClean="0">
                <a:solidFill>
                  <a:schemeClr val="lt1"/>
                </a:solidFill>
                <a:latin typeface="Calibri"/>
                <a:ea typeface="Calibri"/>
                <a:cs typeface="Calibri"/>
                <a:sym typeface="Calibri"/>
              </a:rPr>
              <a:t>PLPTs</a:t>
            </a:r>
            <a:endParaRPr sz="1600" dirty="0"/>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9" name="Shape 440">
            <a:extLst>
              <a:ext uri="{FF2B5EF4-FFF2-40B4-BE49-F238E27FC236}">
                <a16:creationId xmlns:a16="http://schemas.microsoft.com/office/drawing/2014/main" xmlns="" id="{42BDC222-ECE6-DF49-864E-1547C273BE2A}"/>
              </a:ext>
            </a:extLst>
          </p:cNvPr>
          <p:cNvSpPr txBox="1">
            <a:spLocks/>
          </p:cNvSpPr>
          <p:nvPr/>
        </p:nvSpPr>
        <p:spPr>
          <a:xfrm>
            <a:off x="8534400" y="6248400"/>
            <a:ext cx="548699" cy="524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a:buClr>
                <a:schemeClr val="lt1"/>
              </a:buClr>
            </a:pPr>
            <a:fld id="{00000000-1234-1234-1234-123412341234}" type="slidenum">
              <a:rPr lang="en-US" smtClean="0">
                <a:solidFill>
                  <a:schemeClr val="lt1"/>
                </a:solidFill>
              </a:rPr>
              <a:pPr>
                <a:buClr>
                  <a:schemeClr val="lt1"/>
                </a:buClr>
              </a:pPr>
              <a:t>29</a:t>
            </a:fld>
            <a:endParaRPr lang="en-US" dirty="0">
              <a:solidFill>
                <a:schemeClr val="lt1"/>
              </a:solidFill>
            </a:endParaRPr>
          </a:p>
        </p:txBody>
      </p:sp>
    </p:spTree>
    <p:extLst>
      <p:ext uri="{BB962C8B-B14F-4D97-AF65-F5344CB8AC3E}">
        <p14:creationId xmlns:p14="http://schemas.microsoft.com/office/powerpoint/2010/main" val="156852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dirty="0"/>
              <a:t>SGPS OVERVIEW</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sz="2000" b="0" i="0" u="none" strike="noStrike" cap="none" dirty="0">
                <a:solidFill>
                  <a:srgbClr val="888888"/>
                </a:solidFill>
                <a:latin typeface="Calibri"/>
                <a:ea typeface="Calibri"/>
                <a:cs typeface="Calibri"/>
                <a:sym typeface="Calibri"/>
              </a:rPr>
              <a:t>SGPS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dirty="0">
              <a:solidFill>
                <a:schemeClr val="lt1"/>
              </a:solidFill>
              <a:latin typeface="Calibri"/>
              <a:ea typeface="Calibri"/>
              <a:cs typeface="Calibri"/>
              <a:sym typeface="Calibri"/>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2539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dirty="0" smtClean="0">
                <a:solidFill>
                  <a:schemeClr val="lt1"/>
                </a:solidFill>
                <a:latin typeface="Calibri" charset="0"/>
                <a:ea typeface="Calibri" charset="0"/>
                <a:cs typeface="Calibri" charset="0"/>
              </a:rPr>
              <a:t>G19 </a:t>
            </a:r>
            <a:r>
              <a:rPr lang="en-US" dirty="0">
                <a:solidFill>
                  <a:schemeClr val="lt1"/>
                </a:solidFill>
                <a:latin typeface="Calibri" charset="0"/>
                <a:ea typeface="Calibri" charset="0"/>
                <a:cs typeface="Calibri" charset="0"/>
              </a:rPr>
              <a:t>SGPS Performance Baseline Status</a:t>
            </a:r>
            <a:endParaRPr lang="en-US"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dirty="0"/>
          </a:p>
        </p:txBody>
      </p:sp>
      <p:graphicFrame>
        <p:nvGraphicFramePr>
          <p:cNvPr id="5" name="Shape 485"/>
          <p:cNvGraphicFramePr/>
          <p:nvPr>
            <p:extLst>
              <p:ext uri="{D42A27DB-BD31-4B8C-83A1-F6EECF244321}">
                <p14:modId xmlns:p14="http://schemas.microsoft.com/office/powerpoint/2010/main" val="1941320656"/>
              </p:ext>
            </p:extLst>
          </p:nvPr>
        </p:nvGraphicFramePr>
        <p:xfrm>
          <a:off x="318601" y="1523960"/>
          <a:ext cx="8520599" cy="1828840"/>
        </p:xfrm>
        <a:graphic>
          <a:graphicData uri="http://schemas.openxmlformats.org/drawingml/2006/table">
            <a:tbl>
              <a:tblPr firstRow="1" bandRow="1">
                <a:noFill/>
                <a:tableStyleId>{2193F556-932D-4B0D-9798-D749DA44B50E}</a:tableStyleId>
              </a:tblPr>
              <a:tblGrid>
                <a:gridCol w="1002513">
                  <a:extLst>
                    <a:ext uri="{9D8B030D-6E8A-4147-A177-3AD203B41FA5}">
                      <a16:colId xmlns:a16="http://schemas.microsoft.com/office/drawing/2014/main" xmlns="" val="20000"/>
                    </a:ext>
                  </a:extLst>
                </a:gridCol>
                <a:gridCol w="3714987">
                  <a:extLst>
                    <a:ext uri="{9D8B030D-6E8A-4147-A177-3AD203B41FA5}">
                      <a16:colId xmlns:a16="http://schemas.microsoft.com/office/drawing/2014/main" xmlns="" val="20001"/>
                    </a:ext>
                  </a:extLst>
                </a:gridCol>
                <a:gridCol w="1588124">
                  <a:extLst>
                    <a:ext uri="{9D8B030D-6E8A-4147-A177-3AD203B41FA5}">
                      <a16:colId xmlns:a16="http://schemas.microsoft.com/office/drawing/2014/main" xmlns="" val="20002"/>
                    </a:ext>
                  </a:extLst>
                </a:gridCol>
                <a:gridCol w="2214975">
                  <a:extLst>
                    <a:ext uri="{9D8B030D-6E8A-4147-A177-3AD203B41FA5}">
                      <a16:colId xmlns:a16="http://schemas.microsoft.com/office/drawing/2014/main" xmlns="" val="20003"/>
                    </a:ext>
                  </a:extLst>
                </a:gridCol>
              </a:tblGrid>
              <a:tr h="177802">
                <a:tc>
                  <a:txBody>
                    <a:bodyPr/>
                    <a:lstStyle/>
                    <a:p>
                      <a:pPr marL="0" marR="0" lvl="0" indent="0" algn="ctr" rtl="0">
                        <a:spcBef>
                          <a:spcPts val="0"/>
                        </a:spcBef>
                        <a:spcAft>
                          <a:spcPts val="0"/>
                        </a:spcAft>
                        <a:buNone/>
                      </a:pPr>
                      <a:r>
                        <a:rPr lang="en-US" sz="1200" b="1" dirty="0">
                          <a:solidFill>
                            <a:schemeClr val="dk1"/>
                          </a:solidFill>
                        </a:rPr>
                        <a:t>MRD ID</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dirty="0">
                          <a:solidFill>
                            <a:schemeClr val="dk1"/>
                          </a:solidFill>
                        </a:rPr>
                        <a:t>Description</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Related PLPTs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Status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xmlns="" val="10000"/>
                  </a:ext>
                </a:extLst>
              </a:tr>
              <a:tr h="296333">
                <a:tc>
                  <a:txBody>
                    <a:bodyPr/>
                    <a:lstStyle/>
                    <a:p>
                      <a:pPr marL="0" marR="0" lvl="0" indent="0" algn="ctr" rtl="0">
                        <a:spcBef>
                          <a:spcPts val="0"/>
                        </a:spcBef>
                        <a:spcAft>
                          <a:spcPts val="0"/>
                        </a:spcAft>
                        <a:buNone/>
                      </a:pPr>
                      <a:r>
                        <a:rPr lang="is-IS" sz="1200"/>
                        <a:t>MRD2005</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a:t>
                      </a:r>
                      <a:r>
                        <a:rPr lang="en-US" sz="1200" baseline="0" dirty="0"/>
                        <a:t> met</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296333">
                <a:tc>
                  <a:txBody>
                    <a:bodyPr/>
                    <a:lstStyle/>
                    <a:p>
                      <a:pPr marL="0" marR="0" lvl="0" indent="0" algn="ctr" rtl="0">
                        <a:spcBef>
                          <a:spcPts val="0"/>
                        </a:spcBef>
                        <a:spcAft>
                          <a:spcPts val="0"/>
                        </a:spcAft>
                        <a:buNone/>
                      </a:pPr>
                      <a:r>
                        <a:rPr lang="is-IS" sz="1200"/>
                        <a:t>MRD2009</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t>Product Measurement Range</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 met</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296333">
                <a:tc>
                  <a:txBody>
                    <a:bodyPr/>
                    <a:lstStyle/>
                    <a:p>
                      <a:pPr marL="0" marR="0" lvl="0" indent="0" algn="ctr" rtl="0">
                        <a:spcBef>
                          <a:spcPts val="0"/>
                        </a:spcBef>
                        <a:spcAft>
                          <a:spcPts val="0"/>
                        </a:spcAft>
                        <a:buNone/>
                      </a:pPr>
                      <a:r>
                        <a:rPr lang="en-US" sz="1200" b="0" i="0" u="none" strike="noStrike" cap="none" dirty="0">
                          <a:solidFill>
                            <a:schemeClr val="dk1"/>
                          </a:solidFill>
                          <a:effectLst/>
                          <a:latin typeface="Calibri"/>
                          <a:ea typeface="Calibri"/>
                          <a:cs typeface="Calibri"/>
                          <a:sym typeface="Arial"/>
                        </a:rPr>
                        <a:t>MRD2010</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On-orbit</a:t>
                      </a:r>
                      <a:r>
                        <a:rPr lang="en-US" sz="1200" baseline="0" dirty="0" smtClean="0"/>
                        <a:t> </a:t>
                      </a:r>
                      <a:r>
                        <a:rPr lang="en-US" sz="1200" baseline="0" dirty="0"/>
                        <a:t>tests </a:t>
                      </a:r>
                      <a:r>
                        <a:rPr lang="en-US" sz="1200" baseline="0" dirty="0" smtClean="0"/>
                        <a:t>indicate some channels not meeting 25% accuracy requirement.</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bl>
          </a:graphicData>
        </a:graphic>
      </p:graphicFrame>
      <p:sp>
        <p:nvSpPr>
          <p:cNvPr id="6" name="Shape 486"/>
          <p:cNvSpPr txBox="1"/>
          <p:nvPr/>
        </p:nvSpPr>
        <p:spPr>
          <a:xfrm>
            <a:off x="493295" y="3544023"/>
            <a:ext cx="8101262" cy="2780577"/>
          </a:xfrm>
          <a:prstGeom prst="rect">
            <a:avLst/>
          </a:prstGeom>
          <a:noFill/>
          <a:ln>
            <a:noFill/>
          </a:ln>
        </p:spPr>
        <p:txBody>
          <a:bodyPr spcFirstLastPara="1" wrap="square" lIns="91425" tIns="45700" rIns="91425" bIns="45700" anchor="t" anchorCtr="0">
            <a:noAutofit/>
          </a:bodyPr>
          <a:lstStyle/>
          <a:p>
            <a:pPr marL="342900" marR="0" lvl="0" indent="-342900" algn="l" rtl="0">
              <a:spcAft>
                <a:spcPts val="0"/>
              </a:spcAft>
              <a:buClr>
                <a:schemeClr val="lt1"/>
              </a:buClr>
              <a:buSzPts val="1800"/>
              <a:buFont typeface="Arial"/>
              <a:buChar char="•"/>
            </a:pPr>
            <a:r>
              <a:rPr lang="en-US" sz="1600" dirty="0">
                <a:solidFill>
                  <a:schemeClr val="lt1"/>
                </a:solidFill>
                <a:latin typeface="Calibri"/>
                <a:ea typeface="Calibri"/>
                <a:cs typeface="Calibri"/>
                <a:sym typeface="Calibri"/>
              </a:rPr>
              <a:t>MRD2005:  Orthogonality/Coverage</a:t>
            </a:r>
            <a:endParaRPr sz="1200"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2 directions</a:t>
            </a:r>
            <a:endParaRPr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Currently being met</a:t>
            </a:r>
            <a:endParaRPr dirty="0"/>
          </a:p>
          <a:p>
            <a:pPr marL="342900" marR="0" lvl="0" indent="-342900" algn="l" rtl="0">
              <a:spcAft>
                <a:spcPts val="0"/>
              </a:spcAft>
              <a:buClr>
                <a:schemeClr val="lt1"/>
              </a:buClr>
              <a:buSzPts val="1800"/>
              <a:buFont typeface="Arial"/>
              <a:buChar char="•"/>
            </a:pPr>
            <a:r>
              <a:rPr lang="en-US" sz="1600" dirty="0">
                <a:solidFill>
                  <a:schemeClr val="lt1"/>
                </a:solidFill>
                <a:latin typeface="Calibri"/>
                <a:ea typeface="Calibri"/>
                <a:cs typeface="Calibri"/>
                <a:sym typeface="Calibri"/>
              </a:rPr>
              <a:t>MRD2009:  Measurement Range: </a:t>
            </a:r>
            <a:endParaRPr sz="1200" dirty="0"/>
          </a:p>
          <a:p>
            <a:pPr marL="742950" lvl="1" indent="-285750">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a:t>
            </a:r>
            <a:r>
              <a:rPr lang="de-DE" dirty="0">
                <a:solidFill>
                  <a:schemeClr val="lt1"/>
                </a:solidFill>
                <a:latin typeface="Calibri"/>
                <a:ea typeface="Calibri"/>
                <a:cs typeface="Calibri"/>
                <a:sym typeface="Calibri"/>
              </a:rPr>
              <a:t>Protons: 1 MeV - 500 MeV, &gt; 500 MeV </a:t>
            </a:r>
          </a:p>
          <a:p>
            <a:pPr marL="742950" lvl="1" indent="-285750">
              <a:spcAft>
                <a:spcPts val="60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Ground calibrations </a:t>
            </a:r>
            <a:r>
              <a:rPr lang="en-US" dirty="0">
                <a:solidFill>
                  <a:schemeClr val="lt1"/>
                </a:solidFill>
                <a:latin typeface="Calibri"/>
                <a:ea typeface="Calibri"/>
                <a:cs typeface="Calibri"/>
                <a:sym typeface="Calibri"/>
              </a:rPr>
              <a:t>and </a:t>
            </a:r>
            <a:r>
              <a:rPr lang="en-US" dirty="0" smtClean="0">
                <a:solidFill>
                  <a:schemeClr val="lt1"/>
                </a:solidFill>
                <a:latin typeface="Calibri"/>
                <a:ea typeface="Calibri"/>
                <a:cs typeface="Calibri"/>
                <a:sym typeface="Calibri"/>
              </a:rPr>
              <a:t>G16-19 </a:t>
            </a:r>
            <a:r>
              <a:rPr lang="en-US" dirty="0">
                <a:solidFill>
                  <a:schemeClr val="lt1"/>
                </a:solidFill>
                <a:latin typeface="Calibri"/>
                <a:ea typeface="Calibri"/>
                <a:cs typeface="Calibri"/>
                <a:sym typeface="Calibri"/>
              </a:rPr>
              <a:t>PLPT-SEI-004 SEP Channel Cross-Comparisons </a:t>
            </a:r>
            <a:r>
              <a:rPr lang="en-US" b="0" i="0" u="none" strike="noStrike" cap="none" dirty="0">
                <a:solidFill>
                  <a:schemeClr val="lt1"/>
                </a:solidFill>
                <a:latin typeface="Calibri"/>
                <a:ea typeface="Calibri"/>
                <a:cs typeface="Calibri"/>
                <a:sym typeface="Calibri"/>
              </a:rPr>
              <a:t>demonstrate that energy range is being covered.</a:t>
            </a:r>
            <a:endParaRPr b="0" i="0" u="none" strike="noStrike" cap="none" dirty="0">
              <a:solidFill>
                <a:schemeClr val="lt1"/>
              </a:solidFill>
              <a:latin typeface="Calibri"/>
              <a:ea typeface="Calibri"/>
              <a:cs typeface="Calibri"/>
              <a:sym typeface="Calibri"/>
            </a:endParaRPr>
          </a:p>
          <a:p>
            <a:pPr marL="342900" marR="0" lvl="0" indent="-342900" algn="l" rtl="0">
              <a:buClr>
                <a:schemeClr val="lt1"/>
              </a:buClr>
              <a:buSzPts val="1800"/>
              <a:buFont typeface="Arial"/>
              <a:buChar char="•"/>
            </a:pPr>
            <a:r>
              <a:rPr lang="en-US" sz="1600" dirty="0">
                <a:solidFill>
                  <a:schemeClr val="lt1"/>
                </a:solidFill>
                <a:latin typeface="Calibri"/>
                <a:ea typeface="Calibri"/>
                <a:cs typeface="Calibri"/>
                <a:sym typeface="Calibri"/>
              </a:rPr>
              <a:t>MRD2010:  Measurement Accuracy</a:t>
            </a:r>
            <a:endParaRPr sz="1200" dirty="0"/>
          </a:p>
          <a:p>
            <a:pPr marL="742950" lvl="1" indent="-285750">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Requirements: </a:t>
            </a:r>
            <a:r>
              <a:rPr lang="en-US" dirty="0">
                <a:solidFill>
                  <a:schemeClr val="lt1"/>
                </a:solidFill>
                <a:latin typeface="Calibri"/>
                <a:ea typeface="Calibri"/>
                <a:cs typeface="Calibri"/>
                <a:sym typeface="Calibri"/>
              </a:rPr>
              <a:t>25% when flux level above background is greater than 10x minimum flux; 45% when flux level above background is between minimum flux and 10x minimum flux</a:t>
            </a:r>
          </a:p>
          <a:p>
            <a:pPr marL="742950" marR="0" lvl="1" indent="-285750" algn="l" rtl="0">
              <a:spcAft>
                <a:spcPts val="0"/>
              </a:spcAft>
              <a:buClr>
                <a:schemeClr val="lt1"/>
              </a:buClr>
              <a:buSzPct val="100000"/>
              <a:buFont typeface=".AppleSystemUIFont" charset="-120"/>
              <a:buChar char="-"/>
            </a:pPr>
            <a:r>
              <a:rPr lang="en-US" b="0" i="0" u="sng" strike="noStrike" cap="none" dirty="0">
                <a:solidFill>
                  <a:schemeClr val="lt1"/>
                </a:solidFill>
                <a:latin typeface="Calibri"/>
                <a:ea typeface="Calibri"/>
                <a:cs typeface="Calibri"/>
                <a:sym typeface="Calibri"/>
              </a:rPr>
              <a:t>Absolute accuracy cannot be verified on-orbit</a:t>
            </a:r>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8" name="Shape 440">
            <a:extLst>
              <a:ext uri="{FF2B5EF4-FFF2-40B4-BE49-F238E27FC236}">
                <a16:creationId xmlns:a16="http://schemas.microsoft.com/office/drawing/2014/main" xmlns="" id="{6596B05F-F12E-0745-98E0-BC8185829503}"/>
              </a:ext>
            </a:extLst>
          </p:cNvPr>
          <p:cNvSpPr txBox="1">
            <a:spLocks/>
          </p:cNvSpPr>
          <p:nvPr/>
        </p:nvSpPr>
        <p:spPr>
          <a:xfrm>
            <a:off x="8534400" y="6248400"/>
            <a:ext cx="548699" cy="524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a:buClr>
                <a:schemeClr val="lt1"/>
              </a:buClr>
            </a:pPr>
            <a:fld id="{00000000-1234-1234-1234-123412341234}" type="slidenum">
              <a:rPr lang="en-US" smtClean="0">
                <a:solidFill>
                  <a:schemeClr val="lt1"/>
                </a:solidFill>
              </a:rPr>
              <a:pPr>
                <a:buClr>
                  <a:schemeClr val="lt1"/>
                </a:buClr>
              </a:pPr>
              <a:t>30</a:t>
            </a:fld>
            <a:endParaRPr lang="en-US" dirty="0">
              <a:solidFill>
                <a:schemeClr val="lt1"/>
              </a:solidFill>
            </a:endParaRPr>
          </a:p>
        </p:txBody>
      </p:sp>
    </p:spTree>
    <p:extLst>
      <p:ext uri="{BB962C8B-B14F-4D97-AF65-F5344CB8AC3E}">
        <p14:creationId xmlns:p14="http://schemas.microsoft.com/office/powerpoint/2010/main" val="35037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SUMMARY &amp; RECOMMENDATIONS</a:t>
            </a:r>
            <a:endParaRPr dirty="0"/>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Products Provisional PS-PVR</a:t>
            </a:r>
            <a:endParaRPr dirty="0"/>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31</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r>
              <a:rPr lang="en-US" sz="3200" dirty="0"/>
              <a:t>Summary and Recommendations</a:t>
            </a:r>
            <a:endParaRPr sz="3200" dirty="0"/>
          </a:p>
        </p:txBody>
      </p:sp>
      <p:sp>
        <p:nvSpPr>
          <p:cNvPr id="507" name="Shape 507"/>
          <p:cNvSpPr txBox="1">
            <a:spLocks noGrp="1"/>
          </p:cNvSpPr>
          <p:nvPr>
            <p:ph type="body" idx="1"/>
          </p:nvPr>
        </p:nvSpPr>
        <p:spPr>
          <a:xfrm>
            <a:off x="533400" y="1529896"/>
            <a:ext cx="8164286" cy="4489904"/>
          </a:xfrm>
          <a:prstGeom prst="rect">
            <a:avLst/>
          </a:prstGeom>
          <a:noFill/>
          <a:ln>
            <a:noFill/>
          </a:ln>
        </p:spPr>
        <p:txBody>
          <a:bodyPr spcFirstLastPara="1" wrap="square" lIns="91425" tIns="45700" rIns="91425" bIns="45700" anchor="t" anchorCtr="0">
            <a:noAutofit/>
          </a:bodyPr>
          <a:lstStyle/>
          <a:p>
            <a:pPr marL="274320" indent="-274320">
              <a:spcBef>
                <a:spcPts val="0"/>
              </a:spcBef>
              <a:spcAft>
                <a:spcPts val="1200"/>
              </a:spcAft>
              <a:buClr>
                <a:schemeClr val="bg1"/>
              </a:buClr>
              <a:buSzPct val="100000"/>
              <a:buFont typeface="Arial" panose="020B0604020202020204" pitchFamily="34" charset="0"/>
              <a:buChar char="•"/>
            </a:pPr>
            <a:r>
              <a:rPr lang="en-US" sz="1800" dirty="0" smtClean="0"/>
              <a:t>Solar activity during Sept-Nov 2024 produced sufficient energetic proton events to evaluate the performance of all GOES-19 SGPS channels.</a:t>
            </a:r>
            <a:endParaRPr lang="en-US" sz="1800" dirty="0"/>
          </a:p>
          <a:p>
            <a:pPr marL="274320" indent="-274320">
              <a:spcBef>
                <a:spcPts val="0"/>
              </a:spcBef>
              <a:spcAft>
                <a:spcPts val="1200"/>
              </a:spcAft>
              <a:buClr>
                <a:schemeClr val="bg1"/>
              </a:buClr>
              <a:buSzPct val="100000"/>
              <a:buFont typeface="Arial" panose="020B0604020202020204" pitchFamily="34" charset="0"/>
              <a:buChar char="•"/>
            </a:pPr>
            <a:r>
              <a:rPr lang="en-US" sz="1800" dirty="0" smtClean="0"/>
              <a:t>G</a:t>
            </a:r>
            <a:r>
              <a:rPr lang="en-US" sz="1800" dirty="0"/>
              <a:t>OES-</a:t>
            </a:r>
            <a:r>
              <a:rPr lang="en-US" sz="1800" dirty="0" smtClean="0"/>
              <a:t>19 </a:t>
            </a:r>
            <a:r>
              <a:rPr lang="en-US" sz="1800" dirty="0"/>
              <a:t>SGPS flux measurements in general compare well with </a:t>
            </a:r>
            <a:r>
              <a:rPr lang="en-US" sz="1800" dirty="0" smtClean="0"/>
              <a:t>G</a:t>
            </a:r>
            <a:r>
              <a:rPr lang="en-US" sz="1800" dirty="0"/>
              <a:t>OES-</a:t>
            </a:r>
            <a:r>
              <a:rPr lang="en-US" sz="1800" dirty="0" smtClean="0"/>
              <a:t>16.</a:t>
            </a:r>
            <a:r>
              <a:rPr lang="en-US" sz="1800" dirty="0" smtClean="0">
                <a:solidFill>
                  <a:schemeClr val="bg1"/>
                </a:solidFill>
              </a:rPr>
              <a:t> G</a:t>
            </a:r>
            <a:r>
              <a:rPr lang="en-US" sz="1800" dirty="0"/>
              <a:t>OES-</a:t>
            </a:r>
            <a:r>
              <a:rPr lang="en-US" sz="1800" dirty="0" smtClean="0">
                <a:solidFill>
                  <a:schemeClr val="bg1"/>
                </a:solidFill>
              </a:rPr>
              <a:t>19 </a:t>
            </a:r>
            <a:r>
              <a:rPr lang="en-US" sz="1800" dirty="0">
                <a:solidFill>
                  <a:schemeClr val="bg1"/>
                </a:solidFill>
              </a:rPr>
              <a:t>SGPS is performing similarly to the </a:t>
            </a:r>
            <a:r>
              <a:rPr lang="en-US" sz="1800" dirty="0" smtClean="0">
                <a:solidFill>
                  <a:schemeClr val="bg1"/>
                </a:solidFill>
              </a:rPr>
              <a:t>G</a:t>
            </a:r>
            <a:r>
              <a:rPr lang="en-US" sz="1800" dirty="0"/>
              <a:t>OES-</a:t>
            </a:r>
            <a:r>
              <a:rPr lang="en-US" sz="1800" dirty="0" smtClean="0">
                <a:solidFill>
                  <a:schemeClr val="bg1"/>
                </a:solidFill>
              </a:rPr>
              <a:t>16 </a:t>
            </a:r>
            <a:r>
              <a:rPr lang="en-US" sz="1800" dirty="0">
                <a:solidFill>
                  <a:schemeClr val="bg1"/>
                </a:solidFill>
              </a:rPr>
              <a:t>and </a:t>
            </a:r>
            <a:r>
              <a:rPr lang="en-US" sz="1800" dirty="0" smtClean="0">
                <a:solidFill>
                  <a:schemeClr val="bg1"/>
                </a:solidFill>
              </a:rPr>
              <a:t>G</a:t>
            </a:r>
            <a:r>
              <a:rPr lang="en-US" sz="1800" dirty="0"/>
              <a:t>OES-</a:t>
            </a:r>
            <a:r>
              <a:rPr lang="en-US" sz="1800" dirty="0" smtClean="0">
                <a:solidFill>
                  <a:schemeClr val="bg1"/>
                </a:solidFill>
              </a:rPr>
              <a:t>18 </a:t>
            </a:r>
            <a:r>
              <a:rPr lang="en-US" sz="1800" dirty="0">
                <a:solidFill>
                  <a:schemeClr val="bg1"/>
                </a:solidFill>
              </a:rPr>
              <a:t>SGPS units</a:t>
            </a:r>
            <a:r>
              <a:rPr lang="en-US" sz="1800" dirty="0" smtClean="0">
                <a:solidFill>
                  <a:schemeClr val="bg1"/>
                </a:solidFill>
              </a:rPr>
              <a:t>.</a:t>
            </a:r>
            <a:endParaRPr lang="en-US" sz="1800" dirty="0" smtClean="0"/>
          </a:p>
          <a:p>
            <a:pPr marL="274320" indent="-274320">
              <a:spcBef>
                <a:spcPts val="0"/>
              </a:spcBef>
              <a:spcAft>
                <a:spcPts val="1200"/>
              </a:spcAft>
              <a:buClr>
                <a:schemeClr val="bg1"/>
              </a:buClr>
              <a:buSzPct val="100000"/>
              <a:buFont typeface="Arial" panose="020B0604020202020204" pitchFamily="34" charset="0"/>
              <a:buChar char="•"/>
            </a:pPr>
            <a:r>
              <a:rPr lang="en-US" sz="1800" dirty="0" smtClean="0"/>
              <a:t>G</a:t>
            </a:r>
            <a:r>
              <a:rPr lang="en-US" sz="1800" dirty="0"/>
              <a:t>OES-</a:t>
            </a:r>
            <a:r>
              <a:rPr lang="en-US" sz="1800" dirty="0" smtClean="0"/>
              <a:t>19 SGPS </a:t>
            </a:r>
            <a:r>
              <a:rPr lang="en-US" sz="1800" dirty="0"/>
              <a:t>channels </a:t>
            </a:r>
            <a:r>
              <a:rPr lang="en-US" sz="1800" dirty="0" smtClean="0"/>
              <a:t>do not exhibit </a:t>
            </a:r>
            <a:r>
              <a:rPr lang="en-US" sz="1800" dirty="0"/>
              <a:t>temperature dependent </a:t>
            </a:r>
            <a:r>
              <a:rPr lang="en-US" sz="1800" dirty="0" smtClean="0"/>
              <a:t>fluctuations seen in some SGPS units. Additional tests will be performed to verify absence of significant temperature dependence</a:t>
            </a:r>
            <a:r>
              <a:rPr lang="en-US" sz="1800" dirty="0" smtClean="0">
                <a:solidFill>
                  <a:schemeClr val="bg1"/>
                </a:solidFill>
              </a:rPr>
              <a:t>.</a:t>
            </a:r>
          </a:p>
          <a:p>
            <a:pPr marL="274320" indent="-274320">
              <a:spcBef>
                <a:spcPts val="0"/>
              </a:spcBef>
              <a:spcAft>
                <a:spcPts val="1200"/>
              </a:spcAft>
              <a:buClr>
                <a:schemeClr val="bg1"/>
              </a:buClr>
              <a:buSzPct val="100000"/>
              <a:buFont typeface="Arial" panose="020B0604020202020204" pitchFamily="34" charset="0"/>
              <a:buChar char="•"/>
            </a:pPr>
            <a:r>
              <a:rPr lang="en-US" sz="1800" dirty="0">
                <a:solidFill>
                  <a:schemeClr val="bg1"/>
                </a:solidFill>
              </a:rPr>
              <a:t>T</a:t>
            </a:r>
            <a:r>
              <a:rPr lang="en-US" sz="1800" dirty="0" smtClean="0">
                <a:solidFill>
                  <a:schemeClr val="bg1"/>
                </a:solidFill>
              </a:rPr>
              <a:t>ests will also be performed to determine SGPS P5 </a:t>
            </a:r>
            <a:r>
              <a:rPr lang="en-US" sz="1800" dirty="0" smtClean="0"/>
              <a:t>susceptibility</a:t>
            </a:r>
            <a:r>
              <a:rPr lang="en-US" sz="1800" dirty="0" smtClean="0">
                <a:solidFill>
                  <a:schemeClr val="bg1"/>
                </a:solidFill>
              </a:rPr>
              <a:t> to electron contamination, seen in some SGPS units.</a:t>
            </a:r>
          </a:p>
          <a:p>
            <a:pPr marL="274320" indent="-274320">
              <a:spcBef>
                <a:spcPts val="0"/>
              </a:spcBef>
              <a:spcAft>
                <a:spcPts val="1200"/>
              </a:spcAft>
              <a:buClr>
                <a:schemeClr val="bg1"/>
              </a:buClr>
              <a:buSzPct val="100000"/>
              <a:buFont typeface="Arial" panose="020B0604020202020204" pitchFamily="34" charset="0"/>
              <a:buChar char="•"/>
            </a:pPr>
            <a:r>
              <a:rPr lang="en-US" sz="1800" i="1" dirty="0" smtClean="0"/>
              <a:t>NCEI </a:t>
            </a:r>
            <a:r>
              <a:rPr lang="en-US" sz="1800" i="1" dirty="0"/>
              <a:t>recommends G19 SGPS L1b data for transition to provisional </a:t>
            </a:r>
            <a:r>
              <a:rPr lang="en-US" sz="1800" i="1" dirty="0" smtClean="0"/>
              <a:t>status.</a:t>
            </a:r>
          </a:p>
          <a:p>
            <a:pPr marL="274320" indent="-274320">
              <a:spcBef>
                <a:spcPts val="0"/>
              </a:spcBef>
              <a:spcAft>
                <a:spcPts val="1200"/>
              </a:spcAft>
              <a:buClr>
                <a:schemeClr val="bg1"/>
              </a:buClr>
              <a:buSzPct val="100000"/>
              <a:buFont typeface="Arial" panose="020B0604020202020204" pitchFamily="34" charset="0"/>
              <a:buChar char="•"/>
            </a:pPr>
            <a:r>
              <a:rPr lang="en-US" sz="1800" dirty="0">
                <a:solidFill>
                  <a:schemeClr val="bg1"/>
                </a:solidFill>
              </a:rPr>
              <a:t>NCEI </a:t>
            </a:r>
            <a:r>
              <a:rPr lang="en-US" sz="1800" dirty="0" smtClean="0">
                <a:solidFill>
                  <a:schemeClr val="bg1"/>
                </a:solidFill>
              </a:rPr>
              <a:t>also recommends inter-calibration </a:t>
            </a:r>
            <a:r>
              <a:rPr lang="en-US" sz="1800" dirty="0">
                <a:solidFill>
                  <a:schemeClr val="bg1"/>
                </a:solidFill>
              </a:rPr>
              <a:t>among all 8 SGPS </a:t>
            </a:r>
            <a:r>
              <a:rPr lang="en-US" sz="1800" dirty="0" smtClean="0">
                <a:solidFill>
                  <a:schemeClr val="bg1"/>
                </a:solidFill>
              </a:rPr>
              <a:t>units currently on-orbit, enabling comprehensive adjustments </a:t>
            </a:r>
            <a:r>
              <a:rPr lang="en-US" sz="1800" dirty="0">
                <a:solidFill>
                  <a:schemeClr val="bg1"/>
                </a:solidFill>
              </a:rPr>
              <a:t>of calibration factors to </a:t>
            </a:r>
            <a:r>
              <a:rPr lang="en-US" sz="1800" dirty="0" smtClean="0">
                <a:solidFill>
                  <a:schemeClr val="bg1"/>
                </a:solidFill>
              </a:rPr>
              <a:t>bring reported fluxes into agreement.</a:t>
            </a:r>
            <a:endParaRPr lang="en-US" sz="1800" dirty="0">
              <a:solidFill>
                <a:schemeClr val="bg1"/>
              </a:solidFill>
            </a:endParaRPr>
          </a:p>
          <a:p>
            <a:pPr marL="274320" indent="-274320">
              <a:spcBef>
                <a:spcPts val="0"/>
              </a:spcBef>
              <a:spcAft>
                <a:spcPts val="1200"/>
              </a:spcAft>
              <a:buClr>
                <a:schemeClr val="bg1"/>
              </a:buClr>
              <a:buSzPct val="100000"/>
              <a:buFont typeface="Arial" panose="020B0604020202020204" pitchFamily="34" charset="0"/>
              <a:buChar char="•"/>
            </a:pPr>
            <a:endParaRPr lang="en-US" sz="1800" i="1" dirty="0" smtClean="0">
              <a:solidFill>
                <a:schemeClr val="bg1"/>
              </a:solidFill>
            </a:endParaRPr>
          </a:p>
          <a:p>
            <a:pPr marL="274320" indent="-274320">
              <a:spcBef>
                <a:spcPts val="0"/>
              </a:spcBef>
              <a:spcAft>
                <a:spcPts val="1200"/>
              </a:spcAft>
              <a:buClr>
                <a:schemeClr val="bg1"/>
              </a:buClr>
              <a:buSzPct val="100000"/>
              <a:buFont typeface="Arial" panose="020B0604020202020204" pitchFamily="34" charset="0"/>
              <a:buChar char="•"/>
            </a:pPr>
            <a:endParaRPr lang="en-US" sz="1800" dirty="0">
              <a:solidFill>
                <a:schemeClr val="bg1"/>
              </a:solidFill>
            </a:endParaRPr>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32</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764419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BACKUP SLIDES</a:t>
            </a:r>
            <a:endParaRPr dirty="0"/>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smtClean="0">
                <a:solidFill>
                  <a:srgbClr val="888888"/>
                </a:solidFill>
                <a:latin typeface="Calibri"/>
                <a:ea typeface="Calibri"/>
                <a:cs typeface="Calibri"/>
                <a:sym typeface="Calibri"/>
              </a:rPr>
              <a:t>GOES-19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33</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 for correcting SGPS measurement outliers </a:t>
            </a:r>
            <a:r>
              <a:rPr lang="en-US" sz="3600" dirty="0" smtClean="0"/>
              <a:t>(Slides 34-37)</a:t>
            </a:r>
            <a:endParaRPr lang="en-US" dirty="0"/>
          </a:p>
        </p:txBody>
      </p:sp>
      <p:sp>
        <p:nvSpPr>
          <p:cNvPr id="3" name="Text Placeholder 2"/>
          <p:cNvSpPr>
            <a:spLocks noGrp="1"/>
          </p:cNvSpPr>
          <p:nvPr>
            <p:ph type="body" idx="1"/>
          </p:nvPr>
        </p:nvSpPr>
        <p:spPr/>
        <p:txBody>
          <a:bodyPr/>
          <a:lstStyle/>
          <a:p>
            <a:pPr marL="0" lvl="0" indent="0"/>
            <a:r>
              <a:rPr lang="en-US" dirty="0"/>
              <a:t>GOES-19 SGPS L1b Product Provisional </a:t>
            </a:r>
            <a:r>
              <a:rPr lang="en-US" dirty="0" smtClean="0"/>
              <a:t>PS-PVR</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34</a:t>
            </a:fld>
            <a:endParaRPr lang="uk-UA" dirty="0"/>
          </a:p>
        </p:txBody>
      </p:sp>
    </p:spTree>
    <p:extLst>
      <p:ext uri="{BB962C8B-B14F-4D97-AF65-F5344CB8AC3E}">
        <p14:creationId xmlns:p14="http://schemas.microsoft.com/office/powerpoint/2010/main" val="130034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Degradation of MPS-HI P1-P7 </a:t>
            </a:r>
            <a:br>
              <a:rPr lang="en-US" dirty="0"/>
            </a:br>
            <a:r>
              <a:rPr lang="en-US" dirty="0"/>
              <a:t>proton </a:t>
            </a:r>
            <a:r>
              <a:rPr lang="en-US" dirty="0" smtClean="0"/>
              <a:t>channels (example case)</a:t>
            </a:r>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35</a:t>
            </a:fld>
            <a:endParaRPr lang="uk-UA" dirty="0"/>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grpSp>
        <p:nvGrpSpPr>
          <p:cNvPr id="15" name="Group 14"/>
          <p:cNvGrpSpPr/>
          <p:nvPr/>
        </p:nvGrpSpPr>
        <p:grpSpPr>
          <a:xfrm>
            <a:off x="1143000" y="1295400"/>
            <a:ext cx="6705600" cy="4876800"/>
            <a:chOff x="1143000" y="1295400"/>
            <a:chExt cx="6705600" cy="487680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6705600" cy="4876800"/>
            </a:xfrm>
            <a:prstGeom prst="rect">
              <a:avLst/>
            </a:prstGeom>
            <a:noFill/>
            <a:ln>
              <a:noFill/>
            </a:ln>
          </p:spPr>
        </p:pic>
        <p:cxnSp>
          <p:nvCxnSpPr>
            <p:cNvPr id="8" name="Straight Connector 7"/>
            <p:cNvCxnSpPr/>
            <p:nvPr/>
          </p:nvCxnSpPr>
          <p:spPr>
            <a:xfrm>
              <a:off x="5012739" y="1295400"/>
              <a:ext cx="0" cy="4572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78207" y="1295400"/>
              <a:ext cx="0" cy="4572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4320" y="3049754"/>
              <a:ext cx="1836870" cy="276999"/>
            </a:xfrm>
            <a:prstGeom prst="rect">
              <a:avLst/>
            </a:prstGeom>
            <a:solidFill>
              <a:schemeClr val="bg1">
                <a:lumMod val="95000"/>
              </a:schemeClr>
            </a:solidFill>
          </p:spPr>
          <p:txBody>
            <a:bodyPr wrap="square" rtlCol="0">
              <a:spAutoFit/>
            </a:bodyPr>
            <a:lstStyle/>
            <a:p>
              <a:r>
                <a:rPr lang="en-US" sz="1200" dirty="0" smtClean="0"/>
                <a:t>Magnetopause crossing</a:t>
              </a:r>
              <a:endParaRPr lang="en-US" sz="1200" dirty="0"/>
            </a:p>
          </p:txBody>
        </p:sp>
        <p:cxnSp>
          <p:nvCxnSpPr>
            <p:cNvPr id="11" name="Straight Arrow Connector 10"/>
            <p:cNvCxnSpPr/>
            <p:nvPr/>
          </p:nvCxnSpPr>
          <p:spPr>
            <a:xfrm>
              <a:off x="4737000" y="3187264"/>
              <a:ext cx="5334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22476" y="5113277"/>
              <a:ext cx="2128197" cy="461665"/>
            </a:xfrm>
            <a:prstGeom prst="rect">
              <a:avLst/>
            </a:prstGeom>
            <a:solidFill>
              <a:schemeClr val="bg1">
                <a:lumMod val="95000"/>
              </a:schemeClr>
            </a:solidFill>
          </p:spPr>
          <p:txBody>
            <a:bodyPr wrap="square" rtlCol="0">
              <a:spAutoFit/>
            </a:bodyPr>
            <a:lstStyle/>
            <a:p>
              <a:r>
                <a:rPr lang="en-US" sz="1200" dirty="0" smtClean="0"/>
                <a:t>Will consider spectra at two time snapshots</a:t>
              </a:r>
            </a:p>
          </p:txBody>
        </p:sp>
        <p:cxnSp>
          <p:nvCxnSpPr>
            <p:cNvPr id="13" name="Straight Arrow Connector 12"/>
            <p:cNvCxnSpPr/>
            <p:nvPr/>
          </p:nvCxnSpPr>
          <p:spPr>
            <a:xfrm>
              <a:off x="4343400" y="5494277"/>
              <a:ext cx="6096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56000" y="5418077"/>
              <a:ext cx="10668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905000" y="1905000"/>
            <a:ext cx="2779928" cy="276999"/>
          </a:xfrm>
          <a:prstGeom prst="rect">
            <a:avLst/>
          </a:prstGeom>
          <a:noFill/>
        </p:spPr>
        <p:txBody>
          <a:bodyPr wrap="none" rtlCol="0">
            <a:spAutoFit/>
          </a:bodyPr>
          <a:lstStyle/>
          <a:p>
            <a:r>
              <a:rPr lang="en-US" sz="1200" dirty="0" smtClean="0"/>
              <a:t>7-12 Oct. 2024 (DOY </a:t>
            </a:r>
            <a:r>
              <a:rPr lang="en-US" sz="1200" dirty="0"/>
              <a:t>284 = Oct. 10th)</a:t>
            </a:r>
          </a:p>
        </p:txBody>
      </p:sp>
      <p:sp>
        <p:nvSpPr>
          <p:cNvPr id="19" name="TextBox 18"/>
          <p:cNvSpPr txBox="1"/>
          <p:nvPr/>
        </p:nvSpPr>
        <p:spPr>
          <a:xfrm>
            <a:off x="4344014" y="5572007"/>
            <a:ext cx="731290" cy="276999"/>
          </a:xfrm>
          <a:prstGeom prst="rect">
            <a:avLst/>
          </a:prstGeom>
          <a:noFill/>
        </p:spPr>
        <p:txBody>
          <a:bodyPr wrap="none" rtlCol="0">
            <a:spAutoFit/>
          </a:bodyPr>
          <a:lstStyle/>
          <a:p>
            <a:r>
              <a:rPr lang="en-US" sz="1200" dirty="0" smtClean="0"/>
              <a:t>7:00 UT</a:t>
            </a:r>
            <a:endParaRPr lang="en-US" sz="1200" dirty="0"/>
          </a:p>
        </p:txBody>
      </p:sp>
      <p:sp>
        <p:nvSpPr>
          <p:cNvPr id="20" name="TextBox 19"/>
          <p:cNvSpPr txBox="1"/>
          <p:nvPr/>
        </p:nvSpPr>
        <p:spPr>
          <a:xfrm>
            <a:off x="5425542" y="5572007"/>
            <a:ext cx="816249" cy="276999"/>
          </a:xfrm>
          <a:prstGeom prst="rect">
            <a:avLst/>
          </a:prstGeom>
          <a:noFill/>
        </p:spPr>
        <p:txBody>
          <a:bodyPr wrap="none" rtlCol="0">
            <a:spAutoFit/>
          </a:bodyPr>
          <a:lstStyle/>
          <a:p>
            <a:r>
              <a:rPr lang="en-US" sz="1200" dirty="0" smtClean="0"/>
              <a:t>19:00 UT</a:t>
            </a:r>
            <a:endParaRPr lang="en-US" sz="1200" dirty="0"/>
          </a:p>
        </p:txBody>
      </p:sp>
      <p:sp>
        <p:nvSpPr>
          <p:cNvPr id="21" name="TextBox 20"/>
          <p:cNvSpPr txBox="1"/>
          <p:nvPr/>
        </p:nvSpPr>
        <p:spPr>
          <a:xfrm>
            <a:off x="6096000" y="4546937"/>
            <a:ext cx="2743200" cy="1015663"/>
          </a:xfrm>
          <a:prstGeom prst="rect">
            <a:avLst/>
          </a:prstGeom>
          <a:solidFill>
            <a:schemeClr val="bg1">
              <a:lumMod val="95000"/>
            </a:schemeClr>
          </a:solidFill>
        </p:spPr>
        <p:txBody>
          <a:bodyPr wrap="square" rtlCol="0">
            <a:spAutoFit/>
          </a:bodyPr>
          <a:lstStyle/>
          <a:p>
            <a:r>
              <a:rPr lang="en-US" sz="1200" dirty="0" smtClean="0"/>
              <a:t>Degradation of G16 and G18 MPS-HI P4, with respect to G19 </a:t>
            </a:r>
            <a:r>
              <a:rPr lang="en-US" sz="1200" dirty="0"/>
              <a:t>MPS-HI P4, </a:t>
            </a:r>
            <a:r>
              <a:rPr lang="en-US" sz="1200" dirty="0" smtClean="0"/>
              <a:t>appears to mostly go away with magnetopause crossing into </a:t>
            </a:r>
            <a:r>
              <a:rPr lang="en-US" sz="1200" smtClean="0"/>
              <a:t>interplanetary medium.</a:t>
            </a:r>
            <a:endParaRPr lang="en-US" sz="1200" dirty="0"/>
          </a:p>
        </p:txBody>
      </p:sp>
    </p:spTree>
    <p:extLst>
      <p:ext uri="{BB962C8B-B14F-4D97-AF65-F5344CB8AC3E}">
        <p14:creationId xmlns:p14="http://schemas.microsoft.com/office/powerpoint/2010/main" val="117090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factors affecting accuracy of reported fluxes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36</a:t>
            </a:fld>
            <a:endParaRPr lang="uk-UA" dirty="0"/>
          </a:p>
        </p:txBody>
      </p:sp>
      <mc:AlternateContent xmlns:mc="http://schemas.openxmlformats.org/markup-compatibility/2006" xmlns:a14="http://schemas.microsoft.com/office/drawing/2010/main">
        <mc:Choice Requires="a14">
          <p:sp>
            <p:nvSpPr>
              <p:cNvPr id="30" name="TextBox 29"/>
              <p:cNvSpPr txBox="1"/>
              <p:nvPr/>
            </p:nvSpPr>
            <p:spPr>
              <a:xfrm>
                <a:off x="685800" y="1447800"/>
                <a:ext cx="7772400" cy="1400383"/>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sz="1600" dirty="0" smtClean="0">
                    <a:solidFill>
                      <a:schemeClr val="bg1"/>
                    </a:solidFill>
                  </a:rPr>
                  <a:t>Rectangular model of energy channel response function (used in L1b processing) characterized by three parameters, </a:t>
                </a:r>
                <a:r>
                  <a:rPr lang="en-US" sz="1600" i="1" dirty="0" err="1" smtClean="0">
                    <a:solidFill>
                      <a:schemeClr val="bg1"/>
                    </a:solidFill>
                  </a:rPr>
                  <a:t>E</a:t>
                </a:r>
                <a:r>
                  <a:rPr lang="en-US" sz="1600" i="1" baseline="-25000" dirty="0" err="1" smtClean="0">
                    <a:solidFill>
                      <a:schemeClr val="bg1"/>
                    </a:solidFill>
                  </a:rPr>
                  <a:t>Lower</a:t>
                </a:r>
                <a:r>
                  <a:rPr lang="en-US" sz="1600" dirty="0" smtClean="0">
                    <a:solidFill>
                      <a:schemeClr val="bg1"/>
                    </a:solidFill>
                  </a:rPr>
                  <a:t> , </a:t>
                </a:r>
                <a:r>
                  <a:rPr lang="en-US" sz="1600" i="1" dirty="0" err="1" smtClean="0">
                    <a:solidFill>
                      <a:schemeClr val="bg1"/>
                    </a:solidFill>
                  </a:rPr>
                  <a:t>E</a:t>
                </a:r>
                <a:r>
                  <a:rPr lang="en-US" sz="1600" i="1" baseline="-25000" dirty="0" err="1" smtClean="0">
                    <a:solidFill>
                      <a:schemeClr val="bg1"/>
                    </a:solidFill>
                  </a:rPr>
                  <a:t>Upper</a:t>
                </a:r>
                <a:r>
                  <a:rPr lang="en-US" sz="1600" dirty="0" smtClean="0">
                    <a:solidFill>
                      <a:schemeClr val="bg1"/>
                    </a:solidFill>
                  </a:rPr>
                  <a:t> and </a:t>
                </a:r>
                <a:r>
                  <a:rPr lang="en-US" sz="1600" i="1" dirty="0" smtClean="0">
                    <a:solidFill>
                      <a:schemeClr val="bg1"/>
                    </a:solidFill>
                  </a:rPr>
                  <a:t>G</a:t>
                </a:r>
                <a:r>
                  <a:rPr lang="en-US" sz="1600" i="1" baseline="-25000" dirty="0" smtClean="0">
                    <a:solidFill>
                      <a:schemeClr val="bg1"/>
                    </a:solidFill>
                  </a:rPr>
                  <a:t>0</a:t>
                </a:r>
                <a:r>
                  <a:rPr lang="en-US" sz="1600" dirty="0" smtClean="0">
                    <a:solidFill>
                      <a:schemeClr val="bg1"/>
                    </a:solidFill>
                  </a:rPr>
                  <a:t>.</a:t>
                </a:r>
              </a:p>
              <a:p>
                <a:pPr marL="285750" indent="-285750">
                  <a:spcAft>
                    <a:spcPts val="600"/>
                  </a:spcAft>
                  <a:buClr>
                    <a:schemeClr val="bg1"/>
                  </a:buClr>
                  <a:buFont typeface="Arial" charset="0"/>
                  <a:buChar char="•"/>
                </a:pPr>
                <a:r>
                  <a:rPr lang="en-US" sz="1600" dirty="0" smtClean="0">
                    <a:solidFill>
                      <a:schemeClr val="bg1"/>
                    </a:solidFill>
                  </a:rPr>
                  <a:t>To get an the energy spectrum from SGPS measurements, we need both the geometric factor </a:t>
                </a:r>
                <a:r>
                  <a:rPr lang="en-US" sz="1600" i="1" dirty="0" smtClean="0">
                    <a:solidFill>
                      <a:schemeClr val="bg1"/>
                    </a:solidFill>
                  </a:rPr>
                  <a:t>GF = G</a:t>
                </a:r>
                <a:r>
                  <a:rPr lang="en-US" sz="1600" i="1" baseline="-25000" dirty="0" smtClean="0">
                    <a:solidFill>
                      <a:schemeClr val="bg1"/>
                    </a:solidFill>
                  </a:rPr>
                  <a:t>0</a:t>
                </a:r>
                <a:r>
                  <a:rPr lang="en-US" sz="1600" dirty="0" smtClean="0">
                    <a:solidFill>
                      <a:schemeClr val="bg1"/>
                    </a:solidFill>
                  </a:rPr>
                  <a:t> </a:t>
                </a:r>
                <a14:m>
                  <m:oMath xmlns:m="http://schemas.openxmlformats.org/officeDocument/2006/math">
                    <m:r>
                      <a:rPr lang="en-US" sz="1600" i="1" smtClean="0">
                        <a:solidFill>
                          <a:schemeClr val="bg1"/>
                        </a:solidFill>
                        <a:latin typeface="Cambria Math" charset="0"/>
                        <a:ea typeface="Cambria Math" charset="0"/>
                        <a:cs typeface="Cambria Math" charset="0"/>
                      </a:rPr>
                      <m:t>∆</m:t>
                    </m:r>
                  </m:oMath>
                </a14:m>
                <a:r>
                  <a:rPr lang="en-US" sz="1600" i="1" dirty="0" smtClean="0">
                    <a:solidFill>
                      <a:schemeClr val="bg1"/>
                    </a:solidFill>
                  </a:rPr>
                  <a:t>E</a:t>
                </a:r>
                <a:r>
                  <a:rPr lang="en-US" sz="1600" dirty="0" smtClean="0">
                    <a:solidFill>
                      <a:schemeClr val="bg1"/>
                    </a:solidFill>
                  </a:rPr>
                  <a:t> and the effective center energy of the channel </a:t>
                </a:r>
                <a:r>
                  <a:rPr lang="en-US" sz="1600" i="1" dirty="0" err="1" smtClean="0">
                    <a:solidFill>
                      <a:schemeClr val="bg1"/>
                    </a:solidFill>
                  </a:rPr>
                  <a:t>E</a:t>
                </a:r>
                <a:r>
                  <a:rPr lang="en-US" sz="1600" i="1" baseline="-25000" dirty="0" err="1">
                    <a:solidFill>
                      <a:schemeClr val="bg1"/>
                    </a:solidFill>
                  </a:rPr>
                  <a:t>E</a:t>
                </a:r>
                <a:r>
                  <a:rPr lang="en-US" sz="1600" i="1" baseline="-25000" dirty="0" err="1" smtClean="0">
                    <a:solidFill>
                      <a:schemeClr val="bg1"/>
                    </a:solidFill>
                  </a:rPr>
                  <a:t>ff</a:t>
                </a:r>
                <a:r>
                  <a:rPr lang="en-US" sz="1600" i="1" baseline="-25000" dirty="0" smtClean="0">
                    <a:solidFill>
                      <a:schemeClr val="bg1"/>
                    </a:solidFill>
                  </a:rPr>
                  <a:t>.</a:t>
                </a:r>
                <a:r>
                  <a:rPr lang="en-US" sz="1600" dirty="0" smtClean="0">
                    <a:solidFill>
                      <a:schemeClr val="bg1"/>
                    </a:solidFill>
                  </a:rPr>
                  <a:t> (a function of </a:t>
                </a:r>
                <a:r>
                  <a:rPr lang="en-US" sz="1600" i="1" dirty="0" smtClean="0">
                    <a:solidFill>
                      <a:schemeClr val="bg1"/>
                    </a:solidFill>
                  </a:rPr>
                  <a:t>E</a:t>
                </a:r>
                <a:r>
                  <a:rPr lang="en-US" sz="1600" i="1" baseline="-25000" dirty="0">
                    <a:solidFill>
                      <a:schemeClr val="bg1"/>
                    </a:solidFill>
                  </a:rPr>
                  <a:t>U</a:t>
                </a:r>
                <a:r>
                  <a:rPr lang="en-US" sz="1600" i="1" baseline="-25000" dirty="0" smtClean="0">
                    <a:solidFill>
                      <a:schemeClr val="bg1"/>
                    </a:solidFill>
                  </a:rPr>
                  <a:t>pper</a:t>
                </a:r>
                <a:r>
                  <a:rPr lang="en-US" sz="1600" dirty="0" smtClean="0">
                    <a:solidFill>
                      <a:schemeClr val="bg1"/>
                    </a:solidFill>
                  </a:rPr>
                  <a:t> , </a:t>
                </a:r>
                <a:r>
                  <a:rPr lang="en-US" sz="1600" i="1" dirty="0" smtClean="0">
                    <a:solidFill>
                      <a:schemeClr val="bg1"/>
                    </a:solidFill>
                  </a:rPr>
                  <a:t>E</a:t>
                </a:r>
                <a:r>
                  <a:rPr lang="en-US" sz="1600" i="1" baseline="-25000" dirty="0" smtClean="0">
                    <a:solidFill>
                      <a:schemeClr val="bg1"/>
                    </a:solidFill>
                  </a:rPr>
                  <a:t>Lower </a:t>
                </a:r>
                <a:r>
                  <a:rPr lang="en-US" sz="1600" dirty="0" smtClean="0">
                    <a:solidFill>
                      <a:schemeClr val="bg1"/>
                    </a:solidFill>
                  </a:rPr>
                  <a:t> and the energy spectrum, obtained w/ iterative fit).</a:t>
                </a:r>
              </a:p>
            </p:txBody>
          </p:sp>
        </mc:Choice>
        <mc:Fallback xmlns="">
          <p:sp>
            <p:nvSpPr>
              <p:cNvPr id="30" name="TextBox 29"/>
              <p:cNvSpPr txBox="1">
                <a:spLocks noRot="1" noChangeAspect="1" noMove="1" noResize="1" noEditPoints="1" noAdjustHandles="1" noChangeArrowheads="1" noChangeShapeType="1" noTextEdit="1"/>
              </p:cNvSpPr>
              <p:nvPr/>
            </p:nvSpPr>
            <p:spPr>
              <a:xfrm>
                <a:off x="685800" y="1447800"/>
                <a:ext cx="7772400" cy="1400383"/>
              </a:xfrm>
              <a:prstGeom prst="rect">
                <a:avLst/>
              </a:prstGeom>
              <a:blipFill rotWithShape="0">
                <a:blip r:embed="rId2"/>
                <a:stretch>
                  <a:fillRect l="-314" t="-1310" b="-4803"/>
                </a:stretch>
              </a:blipFill>
            </p:spPr>
            <p:txBody>
              <a:bodyPr/>
              <a:lstStyle/>
              <a:p>
                <a:r>
                  <a:rPr lang="en-US">
                    <a:noFill/>
                  </a:rPr>
                  <a:t> </a:t>
                </a:r>
              </a:p>
            </p:txBody>
          </p:sp>
        </mc:Fallback>
      </mc:AlternateContent>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0"/>
            <a:ext cx="8001000" cy="3135784"/>
          </a:xfrm>
          <a:prstGeom prst="rect">
            <a:avLst/>
          </a:prstGeom>
        </p:spPr>
      </p:pic>
      <p:sp>
        <p:nvSpPr>
          <p:cNvPr id="32"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76737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Flux correction, at a given energy, dependence on </a:t>
            </a:r>
            <a:r>
              <a:rPr lang="en-US" sz="2200" dirty="0" smtClean="0"/>
              <a:t/>
            </a:r>
            <a:br>
              <a:rPr lang="en-US" sz="2200" dirty="0" smtClean="0"/>
            </a:br>
            <a:r>
              <a:rPr lang="en-US" sz="2200" dirty="0" smtClean="0"/>
              <a:t>spectral </a:t>
            </a:r>
            <a:r>
              <a:rPr lang="en-US" sz="2200" dirty="0"/>
              <a:t>slope </a:t>
            </a:r>
            <a:r>
              <a:rPr lang="en-US" sz="2000" dirty="0" smtClean="0"/>
              <a:t>(i.e., flux </a:t>
            </a:r>
            <a:r>
              <a:rPr lang="en-US" sz="2000" dirty="0"/>
              <a:t>vs. energy slope in log-log space)</a:t>
            </a:r>
            <a:endParaRPr lang="en-US" sz="22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37</a:t>
            </a:fld>
            <a:endParaRPr lang="uk-UA" dirty="0"/>
          </a:p>
        </p:txBody>
      </p:sp>
      <p:sp>
        <p:nvSpPr>
          <p:cNvPr id="43" name="TextBox 42"/>
          <p:cNvSpPr txBox="1"/>
          <p:nvPr/>
        </p:nvSpPr>
        <p:spPr>
          <a:xfrm>
            <a:off x="4992414" y="5486400"/>
            <a:ext cx="3922986" cy="738664"/>
          </a:xfrm>
          <a:prstGeom prst="rect">
            <a:avLst/>
          </a:prstGeom>
          <a:noFill/>
          <a:ln>
            <a:solidFill>
              <a:schemeClr val="bg1"/>
            </a:solidFill>
          </a:ln>
        </p:spPr>
        <p:txBody>
          <a:bodyPr wrap="square" rtlCol="0">
            <a:spAutoFit/>
          </a:bodyPr>
          <a:lstStyle/>
          <a:p>
            <a:r>
              <a:rPr lang="en-US" sz="1400" dirty="0" smtClean="0">
                <a:solidFill>
                  <a:schemeClr val="bg1"/>
                </a:solidFill>
              </a:rPr>
              <a:t>If channels are shifted upward in energy, then a flatter spectrum reduces the vertical distance between actual and reported spectra.</a:t>
            </a:r>
          </a:p>
        </p:txBody>
      </p:sp>
      <p:sp>
        <p:nvSpPr>
          <p:cNvPr id="44" name="TextBox 43"/>
          <p:cNvSpPr txBox="1"/>
          <p:nvPr/>
        </p:nvSpPr>
        <p:spPr>
          <a:xfrm>
            <a:off x="228600" y="5486400"/>
            <a:ext cx="4658710" cy="738664"/>
          </a:xfrm>
          <a:prstGeom prst="rect">
            <a:avLst/>
          </a:prstGeom>
          <a:noFill/>
          <a:ln>
            <a:solidFill>
              <a:schemeClr val="bg1"/>
            </a:solidFill>
          </a:ln>
        </p:spPr>
        <p:txBody>
          <a:bodyPr wrap="square" rtlCol="0">
            <a:spAutoFit/>
          </a:bodyPr>
          <a:lstStyle/>
          <a:p>
            <a:r>
              <a:rPr lang="en-US" sz="1400" i="1" dirty="0" smtClean="0">
                <a:solidFill>
                  <a:schemeClr val="bg1"/>
                </a:solidFill>
              </a:rPr>
              <a:t>If there is degradation in all channel G</a:t>
            </a:r>
            <a:r>
              <a:rPr lang="en-US" sz="1400" i="1" baseline="-25000" dirty="0" smtClean="0">
                <a:solidFill>
                  <a:schemeClr val="bg1"/>
                </a:solidFill>
              </a:rPr>
              <a:t>0 </a:t>
            </a:r>
            <a:r>
              <a:rPr lang="en-US" sz="1400" i="1" dirty="0" smtClean="0">
                <a:solidFill>
                  <a:schemeClr val="bg1"/>
                </a:solidFill>
              </a:rPr>
              <a:t>s, then we expect the same vertical distance between the actual </a:t>
            </a:r>
            <a:r>
              <a:rPr lang="en-US" i="1" dirty="0">
                <a:solidFill>
                  <a:schemeClr val="bg1"/>
                </a:solidFill>
              </a:rPr>
              <a:t>and degraded </a:t>
            </a:r>
            <a:r>
              <a:rPr lang="en-US" sz="1400" i="1" dirty="0" smtClean="0">
                <a:solidFill>
                  <a:schemeClr val="bg1"/>
                </a:solidFill>
              </a:rPr>
              <a:t>spectra regardless of spectral slope.</a:t>
            </a:r>
            <a:endParaRPr lang="en-US" sz="1400" i="1" dirty="0">
              <a:solidFill>
                <a:schemeClr val="bg1"/>
              </a:solidFill>
            </a:endParaRPr>
          </a:p>
        </p:txBody>
      </p:sp>
      <p:sp>
        <p:nvSpPr>
          <p:cNvPr id="4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39200" cy="4110537"/>
          </a:xfrm>
          <a:prstGeom prst="rect">
            <a:avLst/>
          </a:prstGeom>
        </p:spPr>
      </p:pic>
    </p:spTree>
    <p:extLst>
      <p:ext uri="{BB962C8B-B14F-4D97-AF65-F5344CB8AC3E}">
        <p14:creationId xmlns:p14="http://schemas.microsoft.com/office/powerpoint/2010/main" val="2011021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1"/>
            <a:ext cx="5257800" cy="5117592"/>
          </a:xfrm>
          <a:prstGeom prst="rect">
            <a:avLst/>
          </a:prstGeom>
        </p:spPr>
      </p:pic>
      <p:sp>
        <p:nvSpPr>
          <p:cNvPr id="2" name="Title 1"/>
          <p:cNvSpPr>
            <a:spLocks noGrp="1"/>
          </p:cNvSpPr>
          <p:nvPr>
            <p:ph type="title"/>
          </p:nvPr>
        </p:nvSpPr>
        <p:spPr/>
        <p:txBody>
          <a:bodyPr/>
          <a:lstStyle/>
          <a:p>
            <a:r>
              <a:rPr lang="en-US" sz="2400" dirty="0" smtClean="0"/>
              <a:t>G16,G17,G18 MPS-HI P1-P11 spectra at 2 time snapshots during 10 Oct. 2024 SEP event</a:t>
            </a: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dirty="0"/>
          </a:p>
        </p:txBody>
      </p:sp>
      <p:sp>
        <p:nvSpPr>
          <p:cNvPr id="15" name="TextBox 14"/>
          <p:cNvSpPr txBox="1"/>
          <p:nvPr/>
        </p:nvSpPr>
        <p:spPr>
          <a:xfrm>
            <a:off x="5562600" y="1222841"/>
            <a:ext cx="3352800" cy="5078313"/>
          </a:xfrm>
          <a:prstGeom prst="rect">
            <a:avLst/>
          </a:prstGeom>
          <a:noFill/>
        </p:spPr>
        <p:txBody>
          <a:bodyPr wrap="square" rtlCol="0">
            <a:spAutoFit/>
          </a:bodyPr>
          <a:lstStyle/>
          <a:p>
            <a:pPr marL="285750" indent="-285750">
              <a:spcAft>
                <a:spcPts val="1200"/>
              </a:spcAft>
              <a:buClr>
                <a:schemeClr val="bg1"/>
              </a:buClr>
              <a:buSzPct val="120000"/>
              <a:buFont typeface="Arial" charset="0"/>
              <a:buChar char="•"/>
            </a:pPr>
            <a:r>
              <a:rPr lang="en-US" dirty="0" smtClean="0">
                <a:solidFill>
                  <a:schemeClr val="bg1"/>
                </a:solidFill>
              </a:rPr>
              <a:t>Results suggest that MPS-HI proton channel “degradation” is due to upward shift in energy of channels.</a:t>
            </a:r>
          </a:p>
          <a:p>
            <a:pPr marL="285750" indent="-285750">
              <a:spcAft>
                <a:spcPts val="1200"/>
              </a:spcAft>
              <a:buClr>
                <a:schemeClr val="bg1"/>
              </a:buClr>
              <a:buSzPct val="120000"/>
              <a:buFont typeface="Arial" charset="0"/>
              <a:buChar char="•"/>
            </a:pPr>
            <a:r>
              <a:rPr lang="en-US" dirty="0" smtClean="0">
                <a:solidFill>
                  <a:schemeClr val="bg1"/>
                </a:solidFill>
              </a:rPr>
              <a:t>Although SGPS channels are not likely to be affected by an SSD dead layer, suspected to be the cause of MPS-HI proton channel degradation, we should consider the possibility that mischaracterized energy bands are a source of outliers among G16-G19 SGPS flux measurements.</a:t>
            </a:r>
          </a:p>
          <a:p>
            <a:pPr marL="285750" indent="-285750">
              <a:spcAft>
                <a:spcPts val="1200"/>
              </a:spcAft>
              <a:buClr>
                <a:schemeClr val="bg1"/>
              </a:buClr>
              <a:buSzPct val="120000"/>
              <a:buFont typeface="Arial" charset="0"/>
              <a:buChar char="•"/>
            </a:pPr>
            <a:r>
              <a:rPr lang="en-US" dirty="0" smtClean="0">
                <a:solidFill>
                  <a:schemeClr val="bg1"/>
                </a:solidFill>
              </a:rPr>
              <a:t>Should consider </a:t>
            </a:r>
            <a:r>
              <a:rPr lang="en-US" dirty="0">
                <a:solidFill>
                  <a:schemeClr val="bg1"/>
                </a:solidFill>
              </a:rPr>
              <a:t>effects of </a:t>
            </a:r>
            <a:r>
              <a:rPr lang="en-US" dirty="0" smtClean="0">
                <a:solidFill>
                  <a:schemeClr val="bg1"/>
                </a:solidFill>
              </a:rPr>
              <a:t>both degraded </a:t>
            </a:r>
            <a:r>
              <a:rPr lang="en-US" i="1" dirty="0" smtClean="0">
                <a:solidFill>
                  <a:schemeClr val="bg1"/>
                </a:solidFill>
              </a:rPr>
              <a:t>G</a:t>
            </a:r>
            <a:r>
              <a:rPr lang="en-US" i="1" baseline="-25000" dirty="0" smtClean="0">
                <a:solidFill>
                  <a:schemeClr val="bg1"/>
                </a:solidFill>
              </a:rPr>
              <a:t>0</a:t>
            </a:r>
            <a:r>
              <a:rPr lang="en-US" dirty="0" smtClean="0">
                <a:solidFill>
                  <a:schemeClr val="bg1"/>
                </a:solidFill>
              </a:rPr>
              <a:t> </a:t>
            </a:r>
            <a:r>
              <a:rPr lang="en-US" i="1" dirty="0" smtClean="0">
                <a:solidFill>
                  <a:schemeClr val="bg1"/>
                </a:solidFill>
              </a:rPr>
              <a:t>and</a:t>
            </a:r>
            <a:r>
              <a:rPr lang="en-US" dirty="0" smtClean="0">
                <a:solidFill>
                  <a:schemeClr val="bg1"/>
                </a:solidFill>
              </a:rPr>
              <a:t> </a:t>
            </a:r>
            <a:r>
              <a:rPr lang="en-US" dirty="0">
                <a:solidFill>
                  <a:schemeClr val="bg1"/>
                </a:solidFill>
              </a:rPr>
              <a:t>mischaracterized energy </a:t>
            </a:r>
            <a:r>
              <a:rPr lang="en-US" dirty="0" smtClean="0">
                <a:solidFill>
                  <a:schemeClr val="bg1"/>
                </a:solidFill>
              </a:rPr>
              <a:t>bounds.</a:t>
            </a:r>
          </a:p>
          <a:p>
            <a:pPr marL="285750" indent="-285750">
              <a:spcAft>
                <a:spcPts val="1200"/>
              </a:spcAft>
              <a:buClr>
                <a:schemeClr val="bg1"/>
              </a:buClr>
              <a:buSzPct val="120000"/>
              <a:buFont typeface="Arial" charset="0"/>
              <a:buChar char="•"/>
            </a:pPr>
            <a:r>
              <a:rPr lang="en-US" dirty="0">
                <a:solidFill>
                  <a:schemeClr val="bg1"/>
                </a:solidFill>
              </a:rPr>
              <a:t>NCEI </a:t>
            </a:r>
            <a:r>
              <a:rPr lang="en-US" dirty="0" smtClean="0">
                <a:solidFill>
                  <a:schemeClr val="bg1"/>
                </a:solidFill>
              </a:rPr>
              <a:t>recommends </a:t>
            </a:r>
            <a:r>
              <a:rPr lang="en-US" dirty="0">
                <a:solidFill>
                  <a:schemeClr val="bg1"/>
                </a:solidFill>
              </a:rPr>
              <a:t>inter-calibration among all 8 SGPS units </a:t>
            </a:r>
            <a:r>
              <a:rPr lang="en-US" dirty="0" smtClean="0">
                <a:solidFill>
                  <a:schemeClr val="bg1"/>
                </a:solidFill>
              </a:rPr>
              <a:t>now </a:t>
            </a:r>
            <a:r>
              <a:rPr lang="en-US" dirty="0">
                <a:solidFill>
                  <a:schemeClr val="bg1"/>
                </a:solidFill>
              </a:rPr>
              <a:t>on-orbit, </a:t>
            </a:r>
            <a:r>
              <a:rPr lang="en-US" dirty="0" smtClean="0">
                <a:solidFill>
                  <a:schemeClr val="bg1"/>
                </a:solidFill>
              </a:rPr>
              <a:t>under many different spectral conditions, enabling comprehensive best-fit adjustments to both channel energy bounds </a:t>
            </a:r>
            <a:r>
              <a:rPr lang="en-US" i="1" dirty="0" smtClean="0">
                <a:solidFill>
                  <a:schemeClr val="bg1"/>
                </a:solidFill>
              </a:rPr>
              <a:t>and</a:t>
            </a:r>
            <a:r>
              <a:rPr lang="en-US" dirty="0" smtClean="0">
                <a:solidFill>
                  <a:schemeClr val="bg1"/>
                </a:solidFill>
              </a:rPr>
              <a:t> </a:t>
            </a:r>
            <a:r>
              <a:rPr lang="en-US" i="1" dirty="0" smtClean="0">
                <a:solidFill>
                  <a:schemeClr val="bg1"/>
                </a:solidFill>
              </a:rPr>
              <a:t>G</a:t>
            </a:r>
            <a:r>
              <a:rPr lang="en-US" i="1" baseline="-25000" dirty="0" smtClean="0">
                <a:solidFill>
                  <a:schemeClr val="bg1"/>
                </a:solidFill>
              </a:rPr>
              <a:t>0</a:t>
            </a:r>
            <a:r>
              <a:rPr lang="en-US" dirty="0" smtClean="0">
                <a:solidFill>
                  <a:schemeClr val="bg1"/>
                </a:solidFill>
              </a:rPr>
              <a:t> calibration factors.</a:t>
            </a:r>
            <a:endParaRPr lang="en-US" dirty="0">
              <a:solidFill>
                <a:schemeClr val="bg1"/>
              </a:solidFill>
            </a:endParaRPr>
          </a:p>
        </p:txBody>
      </p:sp>
      <p:sp>
        <p:nvSpPr>
          <p:cNvPr id="1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17" name="TextBox 16"/>
          <p:cNvSpPr txBox="1"/>
          <p:nvPr/>
        </p:nvSpPr>
        <p:spPr>
          <a:xfrm>
            <a:off x="1288729" y="1018401"/>
            <a:ext cx="3283271" cy="276999"/>
          </a:xfrm>
          <a:prstGeom prst="rect">
            <a:avLst/>
          </a:prstGeom>
          <a:solidFill>
            <a:schemeClr val="bg1">
              <a:lumMod val="95000"/>
            </a:schemeClr>
          </a:solidFill>
        </p:spPr>
        <p:txBody>
          <a:bodyPr wrap="none" rtlCol="0">
            <a:spAutoFit/>
          </a:bodyPr>
          <a:lstStyle/>
          <a:p>
            <a:r>
              <a:rPr lang="en-US" sz="1200" smtClean="0"/>
              <a:t>Energy spectra from </a:t>
            </a:r>
            <a:r>
              <a:rPr lang="en-US" sz="1200" dirty="0" smtClean="0"/>
              <a:t>1-min. averaged GS L1b</a:t>
            </a:r>
            <a:endParaRPr lang="en-US" sz="1200" dirty="0"/>
          </a:p>
        </p:txBody>
      </p:sp>
    </p:spTree>
    <p:extLst>
      <p:ext uri="{BB962C8B-B14F-4D97-AF65-F5344CB8AC3E}">
        <p14:creationId xmlns:p14="http://schemas.microsoft.com/office/powerpoint/2010/main" val="1684414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ADRs 781 and 863 – </a:t>
            </a:r>
            <a:br>
              <a:rPr lang="en-US" dirty="0" smtClean="0"/>
            </a:br>
            <a:r>
              <a:rPr lang="en-US" sz="2000" dirty="0" smtClean="0"/>
              <a:t>Next 2 slides </a:t>
            </a:r>
            <a:r>
              <a:rPr lang="en-US" sz="2000" dirty="0"/>
              <a:t>are from G16 &amp; G17 MPS-HI Full Validation PS-PVR </a:t>
            </a:r>
            <a:r>
              <a:rPr lang="en-US" sz="2000" dirty="0" smtClean="0"/>
              <a:t>(combined PS-PVR), slides 16 and 17. </a:t>
            </a:r>
            <a:endParaRPr lang="en-US" sz="2000" dirty="0"/>
          </a:p>
        </p:txBody>
      </p:sp>
      <p:sp>
        <p:nvSpPr>
          <p:cNvPr id="3" name="Text Placeholder 2"/>
          <p:cNvSpPr>
            <a:spLocks noGrp="1"/>
          </p:cNvSpPr>
          <p:nvPr>
            <p:ph type="body" idx="1"/>
          </p:nvPr>
        </p:nvSpPr>
        <p:spPr/>
        <p:txBody>
          <a:bodyPr/>
          <a:lstStyle/>
          <a:p>
            <a:pPr marL="0" lvl="0" indent="0"/>
            <a:r>
              <a:rPr lang="en-US" dirty="0"/>
              <a:t>GOES-19 SGPS L1b Product Provisional </a:t>
            </a:r>
            <a:r>
              <a:rPr lang="en-US" dirty="0" smtClean="0"/>
              <a:t>PS-PVR</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dirty="0"/>
          </a:p>
        </p:txBody>
      </p:sp>
    </p:spTree>
    <p:extLst>
      <p:ext uri="{BB962C8B-B14F-4D97-AF65-F5344CB8AC3E}">
        <p14:creationId xmlns:p14="http://schemas.microsoft.com/office/powerpoint/2010/main" val="113390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152400"/>
            <a:ext cx="8229600" cy="1143000"/>
          </a:xfrm>
        </p:spPr>
        <p:txBody>
          <a:bodyPr/>
          <a:lstStyle/>
          <a:p>
            <a:r>
              <a:rPr lang="en-US" sz="3000" dirty="0"/>
              <a:t>Space Environment In-Situ Suite (SEISS) </a:t>
            </a:r>
            <a:br>
              <a:rPr lang="en-US" sz="3000" dirty="0"/>
            </a:br>
            <a:r>
              <a:rPr lang="en-US" sz="3000" dirty="0"/>
              <a:t>Solar and Galactic Proton Sensor (SGPS)</a:t>
            </a:r>
          </a:p>
        </p:txBody>
      </p:sp>
      <p:sp>
        <p:nvSpPr>
          <p:cNvPr id="3" name="Text Placeholder 2"/>
          <p:cNvSpPr>
            <a:spLocks noGrp="1"/>
          </p:cNvSpPr>
          <p:nvPr>
            <p:ph type="body" idx="1"/>
          </p:nvPr>
        </p:nvSpPr>
        <p:spPr>
          <a:xfrm>
            <a:off x="304800" y="1295400"/>
            <a:ext cx="6705600" cy="1167383"/>
          </a:xfrm>
        </p:spPr>
        <p:txBody>
          <a:bodyPr/>
          <a:lstStyle/>
          <a:p>
            <a:pPr marL="285750" lvl="1" indent="-285750">
              <a:spcBef>
                <a:spcPts val="0"/>
              </a:spcBef>
              <a:spcAft>
                <a:spcPts val="400"/>
              </a:spcAft>
              <a:buSzPct val="100000"/>
              <a:buFont typeface="Arial" charset="0"/>
              <a:buChar char="•"/>
            </a:pPr>
            <a:r>
              <a:rPr lang="en-US" sz="1800" dirty="0"/>
              <a:t>2 Units, one looking East (+X) and one West (-X)</a:t>
            </a:r>
          </a:p>
          <a:p>
            <a:pPr marL="285750" lvl="1" indent="-285750">
              <a:spcBef>
                <a:spcPts val="0"/>
              </a:spcBef>
              <a:spcAft>
                <a:spcPts val="400"/>
              </a:spcAft>
              <a:buSzPct val="100000"/>
              <a:buFont typeface="Arial" charset="0"/>
              <a:buChar char="•"/>
            </a:pPr>
            <a:r>
              <a:rPr lang="en-US" sz="1800" dirty="0"/>
              <a:t>3 solid state telescopes on each unit</a:t>
            </a:r>
          </a:p>
        </p:txBody>
      </p:sp>
      <p:sp>
        <p:nvSpPr>
          <p:cNvPr id="6" name="TextBox 5"/>
          <p:cNvSpPr txBox="1"/>
          <p:nvPr/>
        </p:nvSpPr>
        <p:spPr>
          <a:xfrm>
            <a:off x="1314954" y="5562600"/>
            <a:ext cx="6454011" cy="400110"/>
          </a:xfrm>
          <a:prstGeom prst="rect">
            <a:avLst/>
          </a:prstGeom>
          <a:noFill/>
        </p:spPr>
        <p:txBody>
          <a:bodyPr wrap="none" rtlCol="0">
            <a:spAutoFit/>
          </a:bodyPr>
          <a:lstStyle/>
          <a:p>
            <a:r>
              <a:rPr lang="en-US" sz="2000" b="1" dirty="0" smtClean="0">
                <a:solidFill>
                  <a:srgbClr val="FFFF00"/>
                </a:solidFill>
              </a:rPr>
              <a:t>GOES-19 </a:t>
            </a:r>
            <a:r>
              <a:rPr lang="en-US" sz="2000" b="1" dirty="0">
                <a:solidFill>
                  <a:srgbClr val="FFFF00"/>
                </a:solidFill>
              </a:rPr>
              <a:t>SEISS sensors turned on </a:t>
            </a:r>
            <a:r>
              <a:rPr lang="is-IS" sz="2000" b="1" dirty="0" smtClean="0">
                <a:solidFill>
                  <a:srgbClr val="FFFF00"/>
                </a:solidFill>
              </a:rPr>
              <a:t>22 August 2024 </a:t>
            </a:r>
            <a:endParaRPr lang="is-IS" sz="2000" b="1" dirty="0">
              <a:solidFill>
                <a:srgbClr val="FFFF00"/>
              </a:solidFill>
            </a:endParaRPr>
          </a:p>
        </p:txBody>
      </p:sp>
      <p:sp>
        <p:nvSpPr>
          <p:cNvPr id="7" name="TextBox 6"/>
          <p:cNvSpPr txBox="1"/>
          <p:nvPr/>
        </p:nvSpPr>
        <p:spPr>
          <a:xfrm>
            <a:off x="762000" y="6019800"/>
            <a:ext cx="7543800" cy="276999"/>
          </a:xfrm>
          <a:prstGeom prst="rect">
            <a:avLst/>
          </a:prstGeom>
          <a:solidFill>
            <a:schemeClr val="tx2">
              <a:lumMod val="20000"/>
              <a:lumOff val="80000"/>
            </a:schemeClr>
          </a:solidFill>
        </p:spPr>
        <p:txBody>
          <a:bodyPr wrap="square" rtlCol="0">
            <a:spAutoFit/>
          </a:bodyPr>
          <a:lstStyle/>
          <a:p>
            <a:pPr algn="ctr"/>
            <a:r>
              <a:rPr lang="en-US" sz="1200" b="1" i="1" dirty="0"/>
              <a:t>SEISS SGPS designed, built, tested and calibrated by Assurance Technology Corporation (ATC)</a:t>
            </a:r>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dirty="0"/>
          </a:p>
        </p:txBody>
      </p:sp>
      <p:sp>
        <p:nvSpPr>
          <p:cNvPr id="9" name="Text Placeholder 2"/>
          <p:cNvSpPr txBox="1">
            <a:spLocks/>
          </p:cNvSpPr>
          <p:nvPr/>
        </p:nvSpPr>
        <p:spPr>
          <a:xfrm>
            <a:off x="304800" y="1981200"/>
            <a:ext cx="4343400" cy="3581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Bef>
                <a:spcPts val="0"/>
              </a:spcBef>
              <a:spcAft>
                <a:spcPts val="400"/>
              </a:spcAft>
              <a:buSzPct val="100000"/>
              <a:buFont typeface="Arial" charset="0"/>
              <a:buChar char="•"/>
            </a:pPr>
            <a:r>
              <a:rPr lang="en-US" sz="1800" dirty="0"/>
              <a:t>1-500 MeV protons in 13 differential channels, plus &gt;500 MeV integral channel</a:t>
            </a:r>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0" lvl="1" indent="0">
              <a:spcBef>
                <a:spcPts val="0"/>
              </a:spcBef>
              <a:spcAft>
                <a:spcPts val="400"/>
              </a:spcAft>
              <a:buSzPct val="100000"/>
              <a:buNone/>
            </a:pPr>
            <a:endParaRPr lang="en-US" sz="1800" dirty="0"/>
          </a:p>
          <a:p>
            <a:pPr marL="285750" lvl="1" indent="-285750">
              <a:spcBef>
                <a:spcPts val="0"/>
              </a:spcBef>
              <a:spcAft>
                <a:spcPts val="400"/>
              </a:spcAft>
              <a:buSzPct val="100000"/>
              <a:buFont typeface="Arial" charset="0"/>
              <a:buChar char="•"/>
            </a:pPr>
            <a:r>
              <a:rPr lang="en-US" sz="1800" dirty="0"/>
              <a:t>4-500 MeV alphas in 12 energy channels  </a:t>
            </a:r>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grpSp>
        <p:nvGrpSpPr>
          <p:cNvPr id="13" name="Group 12">
            <a:extLst>
              <a:ext uri="{FF2B5EF4-FFF2-40B4-BE49-F238E27FC236}">
                <a16:creationId xmlns:a16="http://schemas.microsoft.com/office/drawing/2014/main" xmlns="" id="{22293C54-9C9B-8A4C-84E9-1F57B518C4DA}"/>
              </a:ext>
            </a:extLst>
          </p:cNvPr>
          <p:cNvGrpSpPr/>
          <p:nvPr/>
        </p:nvGrpSpPr>
        <p:grpSpPr>
          <a:xfrm>
            <a:off x="685800" y="2971800"/>
            <a:ext cx="3161593" cy="2100947"/>
            <a:chOff x="747467" y="3578680"/>
            <a:chExt cx="2757733" cy="1755320"/>
          </a:xfrm>
        </p:grpSpPr>
        <p:pic>
          <p:nvPicPr>
            <p:cNvPr id="10" name="Picture 9">
              <a:extLst>
                <a:ext uri="{FF2B5EF4-FFF2-40B4-BE49-F238E27FC236}">
                  <a16:creationId xmlns:a16="http://schemas.microsoft.com/office/drawing/2014/main" xmlns="" id="{83AC531C-F5A6-D74B-8501-0D2D571D4484}"/>
                </a:ext>
              </a:extLst>
            </p:cNvPr>
            <p:cNvPicPr>
              <a:picLocks noChangeAspect="1"/>
            </p:cNvPicPr>
            <p:nvPr/>
          </p:nvPicPr>
          <p:blipFill>
            <a:blip r:embed="rId3"/>
            <a:stretch>
              <a:fillRect/>
            </a:stretch>
          </p:blipFill>
          <p:spPr>
            <a:xfrm>
              <a:off x="747467" y="3585729"/>
              <a:ext cx="2757733" cy="1748271"/>
            </a:xfrm>
            <a:prstGeom prst="rect">
              <a:avLst/>
            </a:prstGeom>
          </p:spPr>
        </p:pic>
        <p:sp>
          <p:nvSpPr>
            <p:cNvPr id="12" name="TextBox 11">
              <a:extLst>
                <a:ext uri="{FF2B5EF4-FFF2-40B4-BE49-F238E27FC236}">
                  <a16:creationId xmlns:a16="http://schemas.microsoft.com/office/drawing/2014/main" xmlns="" id="{C709E994-35E2-ED46-9389-8C8A1066F053}"/>
                </a:ext>
              </a:extLst>
            </p:cNvPr>
            <p:cNvSpPr txBox="1"/>
            <p:nvPr/>
          </p:nvSpPr>
          <p:spPr>
            <a:xfrm>
              <a:off x="1115622" y="3578680"/>
              <a:ext cx="1616148" cy="246221"/>
            </a:xfrm>
            <a:prstGeom prst="rect">
              <a:avLst/>
            </a:prstGeom>
            <a:noFill/>
          </p:spPr>
          <p:txBody>
            <a:bodyPr wrap="none" rtlCol="0">
              <a:spAutoFit/>
            </a:bodyPr>
            <a:lstStyle/>
            <a:p>
              <a:r>
                <a:rPr lang="en-US" sz="1000" dirty="0"/>
                <a:t>Channel energies in MeV</a:t>
              </a:r>
            </a:p>
          </p:txBody>
        </p:sp>
      </p:grpSp>
      <p:grpSp>
        <p:nvGrpSpPr>
          <p:cNvPr id="17" name="Group 16">
            <a:extLst>
              <a:ext uri="{FF2B5EF4-FFF2-40B4-BE49-F238E27FC236}">
                <a16:creationId xmlns:a16="http://schemas.microsoft.com/office/drawing/2014/main" xmlns="" id="{DE2A6C44-A9FE-E048-9A75-8DAB5C1C587D}"/>
              </a:ext>
            </a:extLst>
          </p:cNvPr>
          <p:cNvGrpSpPr/>
          <p:nvPr/>
        </p:nvGrpSpPr>
        <p:grpSpPr>
          <a:xfrm>
            <a:off x="4542341" y="1752600"/>
            <a:ext cx="4220659" cy="3200400"/>
            <a:chOff x="4420514" y="2133600"/>
            <a:chExt cx="4220659" cy="3200400"/>
          </a:xfrm>
        </p:grpSpPr>
        <p:pic>
          <p:nvPicPr>
            <p:cNvPr id="4" name="Picture 3" descr="SGPS_image.jpg"/>
            <p:cNvPicPr>
              <a:picLocks noChangeAspect="1"/>
            </p:cNvPicPr>
            <p:nvPr/>
          </p:nvPicPr>
          <p:blipFill>
            <a:blip r:embed="rId4"/>
            <a:stretch>
              <a:fillRect/>
            </a:stretch>
          </p:blipFill>
          <p:spPr>
            <a:xfrm>
              <a:off x="4420514" y="2514600"/>
              <a:ext cx="4220659" cy="2819400"/>
            </a:xfrm>
            <a:prstGeom prst="rect">
              <a:avLst/>
            </a:prstGeom>
          </p:spPr>
        </p:pic>
        <p:sp>
          <p:nvSpPr>
            <p:cNvPr id="14" name="TextBox 13">
              <a:extLst>
                <a:ext uri="{FF2B5EF4-FFF2-40B4-BE49-F238E27FC236}">
                  <a16:creationId xmlns:a16="http://schemas.microsoft.com/office/drawing/2014/main" xmlns="" id="{887516BA-C25F-6243-8304-FB08380AE03B}"/>
                </a:ext>
              </a:extLst>
            </p:cNvPr>
            <p:cNvSpPr txBox="1"/>
            <p:nvPr/>
          </p:nvSpPr>
          <p:spPr>
            <a:xfrm>
              <a:off x="6141116" y="2133600"/>
              <a:ext cx="423514" cy="338554"/>
            </a:xfrm>
            <a:prstGeom prst="rect">
              <a:avLst/>
            </a:prstGeom>
            <a:noFill/>
          </p:spPr>
          <p:txBody>
            <a:bodyPr wrap="none" rtlCol="0">
              <a:spAutoFit/>
            </a:bodyPr>
            <a:lstStyle/>
            <a:p>
              <a:r>
                <a:rPr lang="en-US" sz="1600" dirty="0">
                  <a:solidFill>
                    <a:schemeClr val="bg1"/>
                  </a:solidFill>
                </a:rPr>
                <a:t>T3</a:t>
              </a:r>
            </a:p>
          </p:txBody>
        </p:sp>
        <p:sp>
          <p:nvSpPr>
            <p:cNvPr id="15" name="TextBox 14">
              <a:extLst>
                <a:ext uri="{FF2B5EF4-FFF2-40B4-BE49-F238E27FC236}">
                  <a16:creationId xmlns:a16="http://schemas.microsoft.com/office/drawing/2014/main" xmlns="" id="{2C6FF8D8-E8A9-FF40-8A5B-3D0228A7169A}"/>
                </a:ext>
              </a:extLst>
            </p:cNvPr>
            <p:cNvSpPr txBox="1"/>
            <p:nvPr/>
          </p:nvSpPr>
          <p:spPr>
            <a:xfrm>
              <a:off x="6891686" y="2134433"/>
              <a:ext cx="423514" cy="338554"/>
            </a:xfrm>
            <a:prstGeom prst="rect">
              <a:avLst/>
            </a:prstGeom>
            <a:noFill/>
          </p:spPr>
          <p:txBody>
            <a:bodyPr wrap="none" rtlCol="0">
              <a:spAutoFit/>
            </a:bodyPr>
            <a:lstStyle/>
            <a:p>
              <a:r>
                <a:rPr lang="en-US" sz="1600" dirty="0">
                  <a:solidFill>
                    <a:schemeClr val="bg1"/>
                  </a:solidFill>
                </a:rPr>
                <a:t>T2</a:t>
              </a:r>
            </a:p>
          </p:txBody>
        </p:sp>
        <p:sp>
          <p:nvSpPr>
            <p:cNvPr id="16" name="TextBox 15">
              <a:extLst>
                <a:ext uri="{FF2B5EF4-FFF2-40B4-BE49-F238E27FC236}">
                  <a16:creationId xmlns:a16="http://schemas.microsoft.com/office/drawing/2014/main" xmlns="" id="{66C7AD29-4F8E-0449-8113-DA78B933134D}"/>
                </a:ext>
              </a:extLst>
            </p:cNvPr>
            <p:cNvSpPr txBox="1"/>
            <p:nvPr/>
          </p:nvSpPr>
          <p:spPr>
            <a:xfrm>
              <a:off x="5367686" y="2134433"/>
              <a:ext cx="423514" cy="338554"/>
            </a:xfrm>
            <a:prstGeom prst="rect">
              <a:avLst/>
            </a:prstGeom>
            <a:noFill/>
          </p:spPr>
          <p:txBody>
            <a:bodyPr wrap="none" rtlCol="0">
              <a:spAutoFit/>
            </a:bodyPr>
            <a:lstStyle/>
            <a:p>
              <a:r>
                <a:rPr lang="en-US" sz="1600" dirty="0">
                  <a:solidFill>
                    <a:schemeClr val="bg1"/>
                  </a:solidFill>
                </a:rPr>
                <a:t>T1</a:t>
              </a:r>
            </a:p>
          </p:txBody>
        </p:sp>
      </p:grpSp>
    </p:spTree>
    <p:extLst>
      <p:ext uri="{BB962C8B-B14F-4D97-AF65-F5344CB8AC3E}">
        <p14:creationId xmlns:p14="http://schemas.microsoft.com/office/powerpoint/2010/main" val="142871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701" y="533400"/>
            <a:ext cx="6172199" cy="609600"/>
          </a:xfrm>
        </p:spPr>
        <p:txBody>
          <a:bodyPr/>
          <a:lstStyle/>
          <a:p>
            <a:r>
              <a:rPr lang="en-US" sz="3000" b="1" dirty="0" smtClean="0">
                <a:solidFill>
                  <a:srgbClr val="FFFF00"/>
                </a:solidFill>
                <a:latin typeface="Times New Roman" panose="02020603050405020304" pitchFamily="18" charset="0"/>
                <a:cs typeface="Times New Roman" panose="02020603050405020304" pitchFamily="18" charset="0"/>
              </a:rPr>
              <a:t>ADR 781: Update and current status</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8A72C4A-6486-42CE-870D-5BD92511EE7D}" type="slidenum">
              <a:rPr lang="en-US" smtClean="0">
                <a:solidFill>
                  <a:prstClr val="white"/>
                </a:solidFill>
              </a:rPr>
              <a:pPr/>
              <a:t>40</a:t>
            </a:fld>
            <a:endParaRPr lang="en-US">
              <a:solidFill>
                <a:prstClr val="white"/>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36" r="5575"/>
          <a:stretch/>
        </p:blipFill>
        <p:spPr>
          <a:xfrm>
            <a:off x="59944" y="1419224"/>
            <a:ext cx="9017000" cy="3381376"/>
          </a:xfrm>
          <a:prstGeom prst="rect">
            <a:avLst/>
          </a:prstGeom>
        </p:spPr>
      </p:pic>
      <p:sp>
        <p:nvSpPr>
          <p:cNvPr id="12" name="TextBox 11"/>
          <p:cNvSpPr txBox="1"/>
          <p:nvPr/>
        </p:nvSpPr>
        <p:spPr>
          <a:xfrm>
            <a:off x="4419600" y="2105024"/>
            <a:ext cx="1857531" cy="307777"/>
          </a:xfrm>
          <a:prstGeom prst="rect">
            <a:avLst/>
          </a:prstGeom>
          <a:noFill/>
        </p:spPr>
        <p:txBody>
          <a:bodyPr wrap="square" rtlCol="0">
            <a:spAutoFit/>
          </a:bodyPr>
          <a:lstStyle/>
          <a:p>
            <a:pPr>
              <a:buClrTx/>
              <a:buFontTx/>
              <a:buNone/>
            </a:pPr>
            <a:r>
              <a:rPr lang="en-US" kern="1200" dirty="0" smtClean="0">
                <a:solidFill>
                  <a:srgbClr val="FF0000"/>
                </a:solidFill>
                <a:latin typeface="Calibri"/>
                <a:ea typeface=""/>
                <a:cs typeface=""/>
              </a:rPr>
              <a:t>SGPS-X &amp; SGPS+X IFCs</a:t>
            </a:r>
            <a:endParaRPr lang="en-US" kern="1200" dirty="0">
              <a:solidFill>
                <a:srgbClr val="FF0000"/>
              </a:solidFill>
              <a:latin typeface="Calibri"/>
              <a:ea typeface=""/>
              <a:cs typeface=""/>
            </a:endParaRPr>
          </a:p>
        </p:txBody>
      </p:sp>
      <p:sp>
        <p:nvSpPr>
          <p:cNvPr id="13" name="TextBox 12"/>
          <p:cNvSpPr txBox="1"/>
          <p:nvPr/>
        </p:nvSpPr>
        <p:spPr>
          <a:xfrm>
            <a:off x="1524000" y="3427856"/>
            <a:ext cx="1023549" cy="307777"/>
          </a:xfrm>
          <a:prstGeom prst="rect">
            <a:avLst/>
          </a:prstGeom>
          <a:noFill/>
        </p:spPr>
        <p:txBody>
          <a:bodyPr wrap="square" rtlCol="0">
            <a:spAutoFit/>
          </a:bodyPr>
          <a:lstStyle/>
          <a:p>
            <a:pPr>
              <a:buClrTx/>
              <a:buFontTx/>
              <a:buNone/>
            </a:pPr>
            <a:r>
              <a:rPr lang="en-US" kern="1200" dirty="0" smtClean="0">
                <a:solidFill>
                  <a:srgbClr val="FF0000"/>
                </a:solidFill>
                <a:latin typeface="Calibri"/>
                <a:ea typeface=""/>
                <a:cs typeface=""/>
              </a:rPr>
              <a:t>MPS-HI IFC</a:t>
            </a:r>
            <a:endParaRPr lang="en-US" kern="1200" dirty="0">
              <a:solidFill>
                <a:srgbClr val="FF0000"/>
              </a:solidFill>
              <a:latin typeface="Calibri"/>
              <a:ea typeface=""/>
              <a:cs typeface=""/>
            </a:endParaRPr>
          </a:p>
        </p:txBody>
      </p:sp>
      <p:sp>
        <p:nvSpPr>
          <p:cNvPr id="14" name="TextBox 13"/>
          <p:cNvSpPr txBox="1"/>
          <p:nvPr/>
        </p:nvSpPr>
        <p:spPr>
          <a:xfrm>
            <a:off x="3733800" y="3808856"/>
            <a:ext cx="3050474" cy="307777"/>
          </a:xfrm>
          <a:prstGeom prst="rect">
            <a:avLst/>
          </a:prstGeom>
          <a:noFill/>
        </p:spPr>
        <p:txBody>
          <a:bodyPr wrap="square" rtlCol="0">
            <a:spAutoFit/>
          </a:bodyPr>
          <a:lstStyle/>
          <a:p>
            <a:pPr>
              <a:buClrTx/>
              <a:buFontTx/>
              <a:buNone/>
            </a:pPr>
            <a:r>
              <a:rPr lang="en-US" kern="1200" dirty="0" smtClean="0">
                <a:solidFill>
                  <a:srgbClr val="FF0000"/>
                </a:solidFill>
                <a:latin typeface="Calibri"/>
                <a:ea typeface=""/>
                <a:cs typeface=""/>
              </a:rPr>
              <a:t>No MPS-HI data gap during SGPS IFCs</a:t>
            </a:r>
            <a:endParaRPr lang="en-US" kern="1200" dirty="0">
              <a:solidFill>
                <a:srgbClr val="FF0000"/>
              </a:solidFill>
              <a:latin typeface="Calibri"/>
              <a:ea typeface=""/>
              <a:cs typeface=""/>
            </a:endParaRPr>
          </a:p>
        </p:txBody>
      </p:sp>
      <p:sp>
        <p:nvSpPr>
          <p:cNvPr id="15" name="TextBox 14"/>
          <p:cNvSpPr txBox="1"/>
          <p:nvPr/>
        </p:nvSpPr>
        <p:spPr>
          <a:xfrm>
            <a:off x="3657600" y="2562224"/>
            <a:ext cx="1676400" cy="461665"/>
          </a:xfrm>
          <a:prstGeom prst="rect">
            <a:avLst/>
          </a:prstGeom>
          <a:noFill/>
          <a:ln w="6350">
            <a:noFill/>
          </a:ln>
        </p:spPr>
        <p:txBody>
          <a:bodyPr wrap="square" rtlCol="0">
            <a:spAutoFit/>
          </a:bodyPr>
          <a:lstStyle/>
          <a:p>
            <a:pPr algn="ctr"/>
            <a:r>
              <a:rPr lang="en-US" sz="1200" b="1" dirty="0" smtClean="0">
                <a:solidFill>
                  <a:srgbClr val="FF0000"/>
                </a:solidFill>
              </a:rPr>
              <a:t>SGPS-X data gap during SGPS+X IFC</a:t>
            </a:r>
            <a:endParaRPr lang="en-US" sz="1200" b="1" dirty="0">
              <a:solidFill>
                <a:srgbClr val="FF0000"/>
              </a:solidFill>
            </a:endParaRPr>
          </a:p>
        </p:txBody>
      </p:sp>
      <p:sp>
        <p:nvSpPr>
          <p:cNvPr id="16" name="TextBox 15"/>
          <p:cNvSpPr txBox="1"/>
          <p:nvPr/>
        </p:nvSpPr>
        <p:spPr>
          <a:xfrm>
            <a:off x="5334000" y="2557759"/>
            <a:ext cx="1600200" cy="461665"/>
          </a:xfrm>
          <a:prstGeom prst="rect">
            <a:avLst/>
          </a:prstGeom>
          <a:noFill/>
          <a:ln w="6350">
            <a:noFill/>
          </a:ln>
        </p:spPr>
        <p:txBody>
          <a:bodyPr wrap="square" rtlCol="0">
            <a:spAutoFit/>
          </a:bodyPr>
          <a:lstStyle/>
          <a:p>
            <a:pPr algn="ctr"/>
            <a:r>
              <a:rPr lang="en-US" sz="1200" b="1" dirty="0" smtClean="0">
                <a:solidFill>
                  <a:srgbClr val="FF0000"/>
                </a:solidFill>
              </a:rPr>
              <a:t>SGPS+X data gap during SGPS-X IFC</a:t>
            </a:r>
            <a:endParaRPr lang="en-US" sz="1200" b="1" dirty="0">
              <a:solidFill>
                <a:srgbClr val="FF0000"/>
              </a:solidFill>
            </a:endParaRPr>
          </a:p>
        </p:txBody>
      </p:sp>
      <p:sp>
        <p:nvSpPr>
          <p:cNvPr id="18" name="Content Placeholder 4"/>
          <p:cNvSpPr txBox="1">
            <a:spLocks/>
          </p:cNvSpPr>
          <p:nvPr/>
        </p:nvSpPr>
        <p:spPr bwMode="auto">
          <a:xfrm>
            <a:off x="381000" y="5003601"/>
            <a:ext cx="8229600" cy="154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mtClean="0">
                <a:latin typeface="Times New Roman" panose="02020603050405020304" pitchFamily="18" charset="0"/>
                <a:cs typeface="Times New Roman" panose="02020603050405020304" pitchFamily="18" charset="0"/>
              </a:rPr>
              <a:t>ADR 781 (WR 6477) was successful in dealing with the MPS-HI gaps during SGPS IFCs, but unsuccessful for SGPS IFC inter-dependencies</a:t>
            </a:r>
          </a:p>
          <a:p>
            <a:pPr>
              <a:buClrTx/>
            </a:pPr>
            <a:r>
              <a:rPr lang="en-US" smtClean="0">
                <a:latin typeface="Times New Roman" panose="02020603050405020304" pitchFamily="18" charset="0"/>
                <a:cs typeface="Times New Roman" panose="02020603050405020304" pitchFamily="18" charset="0"/>
              </a:rPr>
              <a:t>WR 8404 was initiated to revisit the SGPS data gaps</a:t>
            </a:r>
          </a:p>
          <a:p>
            <a:pPr>
              <a:buClrTx/>
            </a:pPr>
            <a:r>
              <a:rPr lang="en-US" smtClean="0">
                <a:latin typeface="Times New Roman" panose="02020603050405020304" pitchFamily="18" charset="0"/>
                <a:cs typeface="Times New Roman" panose="02020603050405020304" pitchFamily="18" charset="0"/>
              </a:rPr>
              <a:t>As of 09/16/2021 SGPS algorithm changes have been identified, and work on ADR 781 is ongoing</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687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88F08-9B59-9A45-B295-07EFB501D263}"/>
              </a:ext>
            </a:extLst>
          </p:cNvPr>
          <p:cNvSpPr>
            <a:spLocks noGrp="1"/>
          </p:cNvSpPr>
          <p:nvPr>
            <p:ph type="title"/>
          </p:nvPr>
        </p:nvSpPr>
        <p:spPr>
          <a:xfrm>
            <a:off x="1591350" y="76200"/>
            <a:ext cx="5961300" cy="914400"/>
          </a:xfrm>
        </p:spPr>
        <p:txBody>
          <a:bodyPr/>
          <a:lstStyle/>
          <a:p>
            <a:pPr algn="ctr"/>
            <a:r>
              <a:rPr lang="en-US" sz="2400" b="1" dirty="0">
                <a:solidFill>
                  <a:srgbClr val="FFFF00"/>
                </a:solidFill>
                <a:latin typeface="Times New Roman" panose="02020603050405020304" pitchFamily="18" charset="0"/>
                <a:cs typeface="Times New Roman" panose="02020603050405020304" pitchFamily="18" charset="0"/>
              </a:rPr>
              <a:t>ADR 863: Graceful degradation when SGPS data not </a:t>
            </a:r>
            <a:r>
              <a:rPr lang="en-US" sz="2400" b="1" dirty="0" smtClean="0">
                <a:solidFill>
                  <a:srgbClr val="FFFF00"/>
                </a:solidFill>
                <a:latin typeface="Times New Roman" panose="02020603050405020304" pitchFamily="18" charset="0"/>
                <a:cs typeface="Times New Roman" panose="02020603050405020304" pitchFamily="18" charset="0"/>
              </a:rPr>
              <a:t>generated</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xmlns="" id="{5BA7E2F7-8F1B-D74D-8821-D41B5D5D01DF}"/>
              </a:ext>
            </a:extLst>
          </p:cNvPr>
          <p:cNvSpPr>
            <a:spLocks noGrp="1"/>
          </p:cNvSpPr>
          <p:nvPr>
            <p:ph type="body" idx="1"/>
          </p:nvPr>
        </p:nvSpPr>
        <p:spPr>
          <a:xfrm>
            <a:off x="311701" y="1295401"/>
            <a:ext cx="8520599" cy="4724400"/>
          </a:xfrm>
        </p:spPr>
        <p:txBody>
          <a:bodyPr/>
          <a:lstStyle/>
          <a:p>
            <a:pPr>
              <a:lnSpc>
                <a:spcPct val="100000"/>
              </a:lnSpc>
              <a:spcAft>
                <a:spcPts val="0"/>
              </a:spcAft>
            </a:pPr>
            <a:r>
              <a:rPr lang="en-US" sz="1600" dirty="0">
                <a:latin typeface="Times New Roman" panose="02020603050405020304" pitchFamily="18" charset="0"/>
                <a:cs typeface="Times New Roman" panose="02020603050405020304" pitchFamily="18" charset="0"/>
              </a:rPr>
              <a:t>Four electron channels from MPS-HI use SGPS-X data for a contamination correction.  The SGPS P5 channel uses data from the opposite SGPS for a contamination correction.  If for some reason (like a sensor failure) no data are being generated from one of the SGPS units, then the dependent products should still be produced with only graceful degradation.  This is needed for Full validation of MPS-HI and SGPS.  This is a generalization of ADR 781.</a:t>
            </a:r>
          </a:p>
          <a:p>
            <a:pPr>
              <a:lnSpc>
                <a:spcPct val="100000"/>
              </a:lnSpc>
              <a:spcAft>
                <a:spcPts val="0"/>
              </a:spcAft>
            </a:pPr>
            <a:endParaRPr lang="en-US" sz="1600" dirty="0">
              <a:latin typeface="Times New Roman" panose="02020603050405020304" pitchFamily="18" charset="0"/>
              <a:cs typeface="Times New Roman" panose="02020603050405020304" pitchFamily="18" charset="0"/>
            </a:endParaRPr>
          </a:p>
          <a:p>
            <a:pPr marL="285750" indent="-285750">
              <a:lnSpc>
                <a:spcPct val="100000"/>
              </a:lnSpc>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Case 1: </a:t>
            </a:r>
            <a:r>
              <a:rPr lang="en-US" sz="1600" dirty="0">
                <a:solidFill>
                  <a:srgbClr val="FFFF00"/>
                </a:solidFill>
                <a:latin typeface="Times New Roman" panose="02020603050405020304" pitchFamily="18" charset="0"/>
                <a:cs typeface="Times New Roman" panose="02020603050405020304" pitchFamily="18" charset="0"/>
              </a:rPr>
              <a:t>SGPS-X data are not being generated</a:t>
            </a:r>
          </a:p>
          <a:p>
            <a:pPr marL="742950" lvl="1" indent="-285750">
              <a:lnSpc>
                <a:spcPct val="100000"/>
              </a:lnSpc>
              <a:spcAft>
                <a:spcPts val="0"/>
              </a:spcAft>
              <a:buFont typeface="Arial" panose="020B0604020202020204" pitchFamily="34" charset="0"/>
              <a:buChar char="•"/>
            </a:pPr>
            <a:r>
              <a:rPr lang="en-US" dirty="0">
                <a:solidFill>
                  <a:srgbClr val="99FF66"/>
                </a:solidFill>
                <a:latin typeface="Times New Roman" panose="02020603050405020304" pitchFamily="18" charset="0"/>
                <a:cs typeface="Times New Roman" panose="02020603050405020304" pitchFamily="18" charset="0"/>
              </a:rPr>
              <a:t>MPS-HI fluxes should be calculated as if SGPS-X fluxes were zero rather than missing -- graceful degradation of 4 electron channels.  </a:t>
            </a:r>
          </a:p>
          <a:p>
            <a:pPr marL="742950" lvl="1" indent="-285750">
              <a:lnSpc>
                <a:spcPct val="100000"/>
              </a:lnSpc>
              <a:spcAft>
                <a:spcPts val="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SGPS L1b should still be produced with SGPS-X being all fill and SGPS+X containing valid fluxes (SGPS+X P5 being calculated as if SGPS-X fluxes were zero rather than missing -- graceful degradation of P5</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nSpc>
                <a:spcPct val="100000"/>
              </a:lnSpc>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Case 2: SGPS+X data are not being generated. </a:t>
            </a:r>
          </a:p>
          <a:p>
            <a:pPr marL="742950" lvl="1" indent="-285750">
              <a:lnSpc>
                <a:spcPct val="100000"/>
              </a:lnSpc>
              <a:spcAft>
                <a:spcPts val="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MPS-HI fluxes should be produced, no dependence on SGPS+X, no degradation.  </a:t>
            </a:r>
          </a:p>
          <a:p>
            <a:pPr marL="742950" lvl="1" indent="-285750">
              <a:lnSpc>
                <a:spcPct val="100000"/>
              </a:lnSpc>
              <a:spcAft>
                <a:spcPts val="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SGPS L1b should still be produced with SGPS+X being all fill and SGPS-X containing valid fluxes (SGPS-X P5 being calculated as if SGPS+X fluxes were zero rather than missing -- graceful degradation of P5</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nSpc>
                <a:spcPct val="100000"/>
              </a:lnSpc>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Case 3: </a:t>
            </a:r>
            <a:r>
              <a:rPr lang="en-US" sz="1600" dirty="0">
                <a:solidFill>
                  <a:srgbClr val="FFFF00"/>
                </a:solidFill>
                <a:latin typeface="Times New Roman" panose="02020603050405020304" pitchFamily="18" charset="0"/>
                <a:cs typeface="Times New Roman" panose="02020603050405020304" pitchFamily="18" charset="0"/>
              </a:rPr>
              <a:t>neither SGPS+X nor SGPS-X data being generated </a:t>
            </a:r>
          </a:p>
          <a:p>
            <a:pPr marL="742950" lvl="1" indent="-285750">
              <a:lnSpc>
                <a:spcPct val="100000"/>
              </a:lnSpc>
              <a:spcAft>
                <a:spcPts val="0"/>
              </a:spcAft>
              <a:buFont typeface="Arial" panose="020B0604020202020204" pitchFamily="34" charset="0"/>
              <a:buChar char="•"/>
            </a:pPr>
            <a:r>
              <a:rPr lang="en-US" dirty="0">
                <a:solidFill>
                  <a:srgbClr val="99FF66"/>
                </a:solidFill>
                <a:latin typeface="Times New Roman" panose="02020603050405020304" pitchFamily="18" charset="0"/>
                <a:cs typeface="Times New Roman" panose="02020603050405020304" pitchFamily="18" charset="0"/>
              </a:rPr>
              <a:t>MPS-HI fluxes should be calculated as if SGPS-X fluxes were zero rather than missing -- graceful degradation of 4 electron channels.</a:t>
            </a:r>
          </a:p>
          <a:p>
            <a:pPr>
              <a:lnSpc>
                <a:spcPct val="100000"/>
              </a:lnSpc>
              <a:spcAft>
                <a:spcPts val="0"/>
              </a:spcAft>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0986D51-357B-9643-9BDF-E3EF8798AA45}"/>
              </a:ext>
            </a:extLst>
          </p:cNvPr>
          <p:cNvSpPr>
            <a:spLocks noGrp="1"/>
          </p:cNvSpPr>
          <p:nvPr>
            <p:ph type="sldNum" idx="12"/>
          </p:nvPr>
        </p:nvSpPr>
        <p:spPr>
          <a:xfrm>
            <a:off x="8305800" y="6391373"/>
            <a:ext cx="630530" cy="350146"/>
          </a:xfrm>
        </p:spPr>
        <p:txBody>
          <a:bodyPr/>
          <a:lstStyle/>
          <a:p>
            <a:pPr>
              <a:buClr>
                <a:srgbClr val="000000"/>
              </a:buClr>
              <a:buSzPct val="25000"/>
              <a:buFont typeface="Arial"/>
              <a:buNone/>
            </a:pPr>
            <a:fld id="{00000000-1234-1234-1234-123412341234}" type="slidenum">
              <a:rPr lang="en" smtClean="0">
                <a:solidFill>
                  <a:prstClr val="white"/>
                </a:solidFill>
                <a:ea typeface="Arial"/>
                <a:cs typeface="Arial"/>
                <a:sym typeface="Arial"/>
              </a:rPr>
              <a:pPr>
                <a:buClr>
                  <a:srgbClr val="000000"/>
                </a:buClr>
                <a:buSzPct val="25000"/>
                <a:buFont typeface="Arial"/>
                <a:buNone/>
              </a:pPr>
              <a:t>41</a:t>
            </a:fld>
            <a:endParaRPr lang="en" dirty="0">
              <a:solidFill>
                <a:prstClr val="white"/>
              </a:solidFill>
              <a:ea typeface="Arial"/>
              <a:cs typeface="Arial"/>
              <a:sym typeface="Arial"/>
            </a:endParaRPr>
          </a:p>
        </p:txBody>
      </p:sp>
      <p:sp>
        <p:nvSpPr>
          <p:cNvPr id="5" name="Title 1">
            <a:extLst>
              <a:ext uri="{FF2B5EF4-FFF2-40B4-BE49-F238E27FC236}">
                <a16:creationId xmlns:a16="http://schemas.microsoft.com/office/drawing/2014/main" xmlns="" id="{95388F08-9B59-9A45-B295-07EFB501D263}"/>
              </a:ext>
            </a:extLst>
          </p:cNvPr>
          <p:cNvSpPr txBox="1">
            <a:spLocks/>
          </p:cNvSpPr>
          <p:nvPr/>
        </p:nvSpPr>
        <p:spPr bwMode="auto">
          <a:xfrm>
            <a:off x="311701" y="5943599"/>
            <a:ext cx="8298899"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0" marR="0" lvl="0" indent="0" algn="l" defTabSz="457200" rtl="0" eaLnBrk="1" fontAlgn="base" hangingPunct="1">
              <a:lnSpc>
                <a:spcPct val="100000"/>
              </a:lnSpc>
              <a:spcBef>
                <a:spcPts val="0"/>
              </a:spcBef>
              <a:spcAft>
                <a:spcPts val="0"/>
              </a:spcAft>
              <a:buClr>
                <a:srgbClr val="FFFFFF"/>
              </a:buClr>
              <a:buFont typeface="Arial"/>
              <a:buNone/>
              <a:defRPr sz="2800" b="0" i="0" u="none" strike="noStrike" kern="1200" cap="none">
                <a:solidFill>
                  <a:srgbClr val="FFFFFF"/>
                </a:solidFill>
                <a:latin typeface="Arial"/>
                <a:ea typeface="Arial"/>
                <a:cs typeface="Arial"/>
                <a:sym typeface="Arial"/>
              </a:defRPr>
            </a:lvl1pPr>
            <a:lvl2pPr lvl="1"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9pPr>
          </a:lstStyle>
          <a:p>
            <a:r>
              <a:rPr lang="en-US" sz="2000" b="1" dirty="0" smtClean="0">
                <a:solidFill>
                  <a:srgbClr val="FF9900"/>
                </a:solidFill>
                <a:latin typeface="Times New Roman" panose="02020603050405020304" pitchFamily="18" charset="0"/>
                <a:cs typeface="Times New Roman" panose="02020603050405020304" pitchFamily="18" charset="0"/>
              </a:rPr>
              <a:t>CAUTION</a:t>
            </a:r>
            <a:r>
              <a:rPr lang="en-US" sz="2000" b="1" dirty="0" smtClean="0">
                <a:solidFill>
                  <a:srgbClr val="FFFF00"/>
                </a:solidFill>
                <a:latin typeface="Times New Roman" panose="02020603050405020304" pitchFamily="18" charset="0"/>
                <a:cs typeface="Times New Roman" panose="02020603050405020304" pitchFamily="18" charset="0"/>
              </a:rPr>
              <a:t>: ADR 863 can become critical in case of catastrophic failure of SGPS. MPS-HI E11 channel will be lost even though it is still functioning.</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95388F08-9B59-9A45-B295-07EFB501D263}"/>
              </a:ext>
            </a:extLst>
          </p:cNvPr>
          <p:cNvSpPr txBox="1">
            <a:spLocks/>
          </p:cNvSpPr>
          <p:nvPr/>
        </p:nvSpPr>
        <p:spPr bwMode="auto">
          <a:xfrm>
            <a:off x="2472075" y="914400"/>
            <a:ext cx="4199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0" marR="0" lvl="0" indent="0" algn="l" defTabSz="457200" rtl="0" eaLnBrk="1" fontAlgn="base" hangingPunct="1">
              <a:lnSpc>
                <a:spcPct val="100000"/>
              </a:lnSpc>
              <a:spcBef>
                <a:spcPts val="0"/>
              </a:spcBef>
              <a:spcAft>
                <a:spcPts val="0"/>
              </a:spcAft>
              <a:buClr>
                <a:srgbClr val="FFFFFF"/>
              </a:buClr>
              <a:buFont typeface="Arial"/>
              <a:buNone/>
              <a:defRPr sz="2800" b="0" i="0" u="none" strike="noStrike" kern="1200" cap="none">
                <a:solidFill>
                  <a:srgbClr val="FFFFFF"/>
                </a:solidFill>
                <a:latin typeface="Arial"/>
                <a:ea typeface="Arial"/>
                <a:cs typeface="Arial"/>
                <a:sym typeface="Arial"/>
              </a:defRPr>
            </a:lvl1pPr>
            <a:lvl2pPr lvl="1"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9pPr>
          </a:lstStyle>
          <a:p>
            <a:pPr algn="ctr"/>
            <a:r>
              <a:rPr lang="en-US" sz="1800" b="1" dirty="0" smtClean="0">
                <a:solidFill>
                  <a:srgbClr val="99FF66"/>
                </a:solidFill>
                <a:latin typeface="Times New Roman" panose="02020603050405020304" pitchFamily="18" charset="0"/>
                <a:cs typeface="Times New Roman" panose="02020603050405020304" pitchFamily="18" charset="0"/>
              </a:rPr>
              <a:t>Applies to both GOES-16 and GOES-17</a:t>
            </a:r>
            <a:endParaRPr lang="en-US" sz="1800" b="1" dirty="0">
              <a:solidFill>
                <a:srgbClr val="99FF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9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0574"/>
            <a:ext cx="7162800" cy="968626"/>
          </a:xfrm>
        </p:spPr>
        <p:txBody>
          <a:bodyPr/>
          <a:lstStyle/>
          <a:p>
            <a:r>
              <a:rPr lang="en-US" sz="3200" dirty="0">
                <a:solidFill>
                  <a:srgbClr val="FFFFFF">
                    <a:lumMod val="75000"/>
                  </a:srgbClr>
                </a:solidFill>
              </a:rPr>
              <a:t>Introductory Material: </a:t>
            </a:r>
            <a:r>
              <a:rPr lang="en-US" sz="3200" dirty="0">
                <a:solidFill>
                  <a:srgbClr val="FFFFFF"/>
                </a:solidFill>
              </a:rPr>
              <a:t/>
            </a:r>
            <a:br>
              <a:rPr lang="en-US" sz="3200" dirty="0">
                <a:solidFill>
                  <a:srgbClr val="FFFFFF"/>
                </a:solidFill>
              </a:rPr>
            </a:br>
            <a:r>
              <a:rPr lang="en-US" sz="3400" dirty="0">
                <a:solidFill>
                  <a:srgbClr val="FFFFFF"/>
                </a:solidFill>
              </a:rPr>
              <a:t>Space Particle Data Units and Plotting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9063"/>
                <a:ext cx="8229600" cy="2192337"/>
              </a:xfrm>
            </p:spPr>
            <p:txBody>
              <a:bodyPr>
                <a:normAutofit lnSpcReduction="10000"/>
              </a:bodyPr>
              <a:lstStyle/>
              <a:p>
                <a:pPr>
                  <a:spcBef>
                    <a:spcPts val="0"/>
                  </a:spcBef>
                  <a:spcAft>
                    <a:spcPts val="600"/>
                  </a:spcAft>
                  <a:buSzPct val="100000"/>
                  <a:buFont typeface="Arial" panose="020B0604020202020204" pitchFamily="34" charset="0"/>
                  <a:buChar char="•"/>
                </a:pPr>
                <a:r>
                  <a:rPr lang="en-US" sz="2000" dirty="0">
                    <a:solidFill>
                      <a:schemeClr val="bg1"/>
                    </a:solidFill>
                  </a:rPr>
                  <a:t>Two types of units typically used for SEP fluxes</a:t>
                </a:r>
              </a:p>
              <a:p>
                <a:pPr lvl="1">
                  <a:spcBef>
                    <a:spcPts val="0"/>
                  </a:spcBef>
                  <a:spcAft>
                    <a:spcPts val="600"/>
                  </a:spcAft>
                  <a:buSzPct val="100000"/>
                </a:pPr>
                <a:r>
                  <a:rPr lang="en-US" sz="1600" dirty="0">
                    <a:solidFill>
                      <a:schemeClr val="bg1"/>
                    </a:solidFill>
                  </a:rPr>
                  <a:t>Differential flux: </a:t>
                </a:r>
                <a:r>
                  <a:rPr lang="en-US" sz="1400" dirty="0">
                    <a:solidFill>
                      <a:schemeClr val="bg1"/>
                    </a:solidFill>
                  </a:rPr>
                  <a:t>particles / (cm</a:t>
                </a:r>
                <a:r>
                  <a:rPr lang="en-US" sz="1400" baseline="30000" dirty="0">
                    <a:solidFill>
                      <a:schemeClr val="bg1"/>
                    </a:solidFill>
                  </a:rPr>
                  <a:t>2</a:t>
                </a:r>
                <a:r>
                  <a:rPr lang="en-US" sz="1400" dirty="0">
                    <a:solidFill>
                      <a:schemeClr val="bg1"/>
                    </a:solidFill>
                  </a:rPr>
                  <a:t>-s-steradian-MeV)</a:t>
                </a:r>
              </a:p>
              <a:p>
                <a:pPr lvl="1">
                  <a:spcBef>
                    <a:spcPts val="0"/>
                  </a:spcBef>
                  <a:spcAft>
                    <a:spcPts val="600"/>
                  </a:spcAft>
                  <a:buSzPct val="100000"/>
                </a:pPr>
                <a:r>
                  <a:rPr lang="en-US" sz="1600" dirty="0">
                    <a:solidFill>
                      <a:schemeClr val="bg1"/>
                    </a:solidFill>
                  </a:rPr>
                  <a:t>Integral flux is integrated in energy, above some threshold energy: </a:t>
                </a:r>
              </a:p>
              <a:p>
                <a:pPr marL="0" lvl="1" indent="0" algn="ctr">
                  <a:spcBef>
                    <a:spcPts val="0"/>
                  </a:spcBef>
                  <a:spcAft>
                    <a:spcPts val="600"/>
                  </a:spcAft>
                  <a:buSzPct val="100000"/>
                  <a:buNone/>
                </a:pPr>
                <a:r>
                  <a:rPr lang="en-US" sz="1600" i="1" dirty="0">
                    <a:solidFill>
                      <a:schemeClr val="bg1"/>
                    </a:solidFill>
                  </a:rPr>
                  <a:t>j</a:t>
                </a:r>
                <a:r>
                  <a:rPr lang="en-US" sz="1600" baseline="-25000" dirty="0">
                    <a:solidFill>
                      <a:schemeClr val="bg1"/>
                    </a:solidFill>
                  </a:rPr>
                  <a:t> &gt;10 MeV</a:t>
                </a:r>
                <a14:m>
                  <m:oMath xmlns:m="http://schemas.openxmlformats.org/officeDocument/2006/math">
                    <m:r>
                      <a:rPr lang="en-US" sz="1600">
                        <a:solidFill>
                          <a:schemeClr val="bg1"/>
                        </a:solidFill>
                        <a:latin typeface="Cambria Math" panose="02040503050406030204" pitchFamily="18" charset="0"/>
                      </a:rPr>
                      <m:t> [</m:t>
                    </m:r>
                    <m:r>
                      <m:rPr>
                        <m:sty m:val="p"/>
                      </m:rPr>
                      <a:rPr lang="en-US" sz="1600">
                        <a:solidFill>
                          <a:schemeClr val="bg1"/>
                        </a:solidFill>
                        <a:latin typeface="Cambria Math" panose="02040503050406030204" pitchFamily="18" charset="0"/>
                      </a:rPr>
                      <m:t>particles</m:t>
                    </m:r>
                    <m:r>
                      <a:rPr lang="en-US" sz="1600">
                        <a:solidFill>
                          <a:schemeClr val="bg1"/>
                        </a:solidFill>
                        <a:latin typeface="Cambria Math" panose="02040503050406030204" pitchFamily="18" charset="0"/>
                      </a:rPr>
                      <m:t> / (</m:t>
                    </m:r>
                    <m:r>
                      <m:rPr>
                        <m:sty m:val="p"/>
                      </m:rPr>
                      <a:rPr lang="en-US" sz="1600">
                        <a:solidFill>
                          <a:schemeClr val="bg1"/>
                        </a:solidFill>
                        <a:latin typeface="Cambria Math" panose="02040503050406030204" pitchFamily="18" charset="0"/>
                      </a:rPr>
                      <m:t>cm</m:t>
                    </m:r>
                    <m:r>
                      <a:rPr lang="en-US" sz="1600" baseline="30000">
                        <a:solidFill>
                          <a:schemeClr val="bg1"/>
                        </a:solidFill>
                        <a:latin typeface="Cambria Math" panose="02040503050406030204" pitchFamily="18" charset="0"/>
                      </a:rPr>
                      <m:t>2</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sr</m:t>
                    </m:r>
                    <m:r>
                      <a:rPr lang="en-US" sz="1600">
                        <a:solidFill>
                          <a:schemeClr val="bg1"/>
                        </a:solidFill>
                        <a:latin typeface="Cambria Math" panose="02040503050406030204" pitchFamily="18" charset="0"/>
                      </a:rPr>
                      <m:t>)] </m:t>
                    </m:r>
                    <m:r>
                      <a:rPr lang="en-US" sz="1600" i="1">
                        <a:solidFill>
                          <a:schemeClr val="bg1"/>
                        </a:solidFill>
                        <a:latin typeface="Cambria Math" charset="0"/>
                      </a:rPr>
                      <m:t>=</m:t>
                    </m:r>
                    <m:r>
                      <a:rPr lang="en-US" sz="1600" b="0" i="1" smtClean="0">
                        <a:solidFill>
                          <a:schemeClr val="bg1"/>
                        </a:solidFill>
                        <a:latin typeface="Cambria Math" panose="02040503050406030204" pitchFamily="18" charset="0"/>
                      </a:rPr>
                      <m:t> </m:t>
                    </m:r>
                    <m:nary>
                      <m:naryPr>
                        <m:ctrlPr>
                          <a:rPr lang="is-IS" sz="1600" b="0" i="1" smtClean="0">
                            <a:solidFill>
                              <a:schemeClr val="bg1"/>
                            </a:solidFill>
                            <a:latin typeface="Cambria Math" charset="0"/>
                          </a:rPr>
                        </m:ctrlPr>
                      </m:naryPr>
                      <m:sub>
                        <m:r>
                          <m:rPr>
                            <m:brk m:alnAt="23"/>
                          </m:rPr>
                          <a:rPr lang="en-US" sz="1600" b="0" i="1" smtClean="0">
                            <a:solidFill>
                              <a:schemeClr val="bg1"/>
                            </a:solidFill>
                            <a:latin typeface="Cambria Math" charset="0"/>
                          </a:rPr>
                          <m:t>1</m:t>
                        </m:r>
                        <m:r>
                          <a:rPr lang="en-US" sz="1600" b="0" i="1" smtClean="0">
                            <a:solidFill>
                              <a:schemeClr val="bg1"/>
                            </a:solidFill>
                            <a:latin typeface="Cambria Math" charset="0"/>
                          </a:rPr>
                          <m:t>0 </m:t>
                        </m:r>
                        <m:r>
                          <m:rPr>
                            <m:sty m:val="p"/>
                            <m:brk m:alnAt="23"/>
                          </m:rPr>
                          <a:rPr lang="en-US" sz="1600" b="0" i="0" baseline="0" smtClean="0">
                            <a:solidFill>
                              <a:schemeClr val="bg1"/>
                            </a:solidFill>
                            <a:latin typeface="Cambria Math" charset="0"/>
                          </a:rPr>
                          <m:t>M</m:t>
                        </m:r>
                        <m:r>
                          <m:rPr>
                            <m:sty m:val="p"/>
                          </m:rPr>
                          <a:rPr lang="en-US" sz="1600" b="0" i="0" baseline="0" smtClean="0">
                            <a:solidFill>
                              <a:schemeClr val="bg1"/>
                            </a:solidFill>
                            <a:latin typeface="Cambria Math" charset="0"/>
                          </a:rPr>
                          <m:t>eV</m:t>
                        </m:r>
                      </m:sub>
                      <m:sup>
                        <m:r>
                          <a:rPr lang="is-IS" sz="1600" b="0" i="1" smtClean="0">
                            <a:solidFill>
                              <a:schemeClr val="bg1"/>
                            </a:solidFill>
                            <a:latin typeface="Cambria Math" charset="0"/>
                            <a:ea typeface="Cambria Math" charset="0"/>
                            <a:cs typeface="Cambria Math" charset="0"/>
                          </a:rPr>
                          <m:t>∞</m:t>
                        </m:r>
                      </m:sup>
                      <m:e>
                        <m:r>
                          <a:rPr lang="en-US" sz="1600" b="0" i="1" smtClean="0">
                            <a:solidFill>
                              <a:schemeClr val="bg1"/>
                            </a:solidFill>
                            <a:latin typeface="Cambria Math" panose="02040503050406030204" pitchFamily="18" charset="0"/>
                            <a:ea typeface="Cambria Math" charset="0"/>
                            <a:cs typeface="Cambria Math" charset="0"/>
                          </a:rPr>
                          <m:t> </m:t>
                        </m:r>
                        <m:sSub>
                          <m:sSubPr>
                            <m:ctrlPr>
                              <a:rPr lang="en-US" sz="1600" b="0" i="1" smtClean="0">
                                <a:solidFill>
                                  <a:schemeClr val="bg1"/>
                                </a:solidFill>
                                <a:latin typeface="Cambria Math" charset="0"/>
                              </a:rPr>
                            </m:ctrlPr>
                          </m:sSubPr>
                          <m:e>
                            <m:r>
                              <a:rPr lang="en-US" sz="1600" b="0" i="1" smtClean="0">
                                <a:solidFill>
                                  <a:schemeClr val="bg1"/>
                                </a:solidFill>
                                <a:latin typeface="Cambria Math" charset="0"/>
                              </a:rPr>
                              <m:t>𝑗</m:t>
                            </m:r>
                          </m:e>
                          <m:sub>
                            <m:r>
                              <m:rPr>
                                <m:sty m:val="p"/>
                              </m:rPr>
                              <a:rPr lang="en-US" sz="1600" b="0" i="0" baseline="0" smtClean="0">
                                <a:solidFill>
                                  <a:schemeClr val="bg1"/>
                                </a:solidFill>
                                <a:latin typeface="Cambria Math" charset="0"/>
                              </a:rPr>
                              <m:t>differential</m:t>
                            </m:r>
                          </m:sub>
                        </m:sSub>
                      </m:e>
                    </m:nary>
                    <m:r>
                      <a:rPr lang="en-US" sz="1600" b="0" i="1" smtClean="0">
                        <a:solidFill>
                          <a:schemeClr val="bg1"/>
                        </a:solidFill>
                        <a:latin typeface="Cambria Math" charset="0"/>
                      </a:rPr>
                      <m:t>𝑑𝐸</m:t>
                    </m:r>
                  </m:oMath>
                </a14:m>
                <a:endParaRPr lang="en-US" sz="1600" dirty="0">
                  <a:solidFill>
                    <a:schemeClr val="bg1"/>
                  </a:solidFill>
                </a:endParaRPr>
              </a:p>
              <a:p>
                <a:pPr lvl="1">
                  <a:spcBef>
                    <a:spcPts val="0"/>
                  </a:spcBef>
                  <a:spcAft>
                    <a:spcPts val="1200"/>
                  </a:spcAft>
                  <a:buSzPct val="100000"/>
                </a:pPr>
                <a:r>
                  <a:rPr lang="en-US" sz="1600" dirty="0">
                    <a:solidFill>
                      <a:schemeClr val="bg1"/>
                    </a:solidFill>
                  </a:rPr>
                  <a:t>SEP event fluences are also sometimes reported: </a:t>
                </a:r>
                <a:r>
                  <a:rPr lang="en-US" sz="1400" dirty="0">
                    <a:solidFill>
                      <a:schemeClr val="bg1"/>
                    </a:solidFill>
                  </a:rPr>
                  <a:t>particles / (cm</a:t>
                </a:r>
                <a:r>
                  <a:rPr lang="en-US" sz="1400" baseline="30000" dirty="0">
                    <a:solidFill>
                      <a:schemeClr val="bg1"/>
                    </a:solidFill>
                  </a:rPr>
                  <a:t>2</a:t>
                </a:r>
                <a:r>
                  <a:rPr lang="en-US" sz="1400" dirty="0">
                    <a:solidFill>
                      <a:schemeClr val="bg1"/>
                    </a:solidFill>
                  </a:rPr>
                  <a:t>-sr-MeV)</a:t>
                </a:r>
              </a:p>
              <a:p>
                <a:pPr>
                  <a:spcBef>
                    <a:spcPts val="0"/>
                  </a:spcBef>
                  <a:spcAft>
                    <a:spcPts val="1200"/>
                  </a:spcAft>
                  <a:buSzPct val="100000"/>
                  <a:buFont typeface="Arial" panose="020B0604020202020204" pitchFamily="34" charset="0"/>
                  <a:buChar char="•"/>
                </a:pPr>
                <a:r>
                  <a:rPr lang="en-US" sz="2000" dirty="0">
                    <a:solidFill>
                      <a:schemeClr val="bg1"/>
                    </a:solidFill>
                  </a:rPr>
                  <a:t>Common presentation formats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9063"/>
                <a:ext cx="8229600" cy="2192337"/>
              </a:xfrm>
              <a:blipFill>
                <a:blip r:embed="rId2"/>
                <a:stretch>
                  <a:fillRect l="-309" t="-287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911E9EA5-4517-7B4F-8F7F-6E2DB51016DD}"/>
              </a:ext>
            </a:extLst>
          </p:cNvPr>
          <p:cNvPicPr>
            <a:picLocks noChangeAspect="1"/>
          </p:cNvPicPr>
          <p:nvPr/>
        </p:nvPicPr>
        <p:blipFill>
          <a:blip r:embed="rId3"/>
          <a:stretch>
            <a:fillRect/>
          </a:stretch>
        </p:blipFill>
        <p:spPr>
          <a:xfrm>
            <a:off x="166780" y="3852446"/>
            <a:ext cx="4060811" cy="2167354"/>
          </a:xfrm>
          <a:prstGeom prst="rect">
            <a:avLst/>
          </a:prstGeom>
        </p:spPr>
      </p:pic>
      <p:sp>
        <p:nvSpPr>
          <p:cNvPr id="7" name="TextBox 6">
            <a:extLst>
              <a:ext uri="{FF2B5EF4-FFF2-40B4-BE49-F238E27FC236}">
                <a16:creationId xmlns:a16="http://schemas.microsoft.com/office/drawing/2014/main" xmlns="" id="{BB375ED5-E8BE-3A42-911D-87D0F11CC7D8}"/>
              </a:ext>
            </a:extLst>
          </p:cNvPr>
          <p:cNvSpPr txBox="1"/>
          <p:nvPr/>
        </p:nvSpPr>
        <p:spPr>
          <a:xfrm>
            <a:off x="1295400" y="3581400"/>
            <a:ext cx="1981200" cy="338554"/>
          </a:xfrm>
          <a:prstGeom prst="rect">
            <a:avLst/>
          </a:prstGeom>
          <a:solidFill>
            <a:schemeClr val="bg1">
              <a:lumMod val="95000"/>
            </a:schemeClr>
          </a:solidFill>
          <a:ln w="3175">
            <a:noFill/>
          </a:ln>
        </p:spPr>
        <p:txBody>
          <a:bodyPr wrap="square" rtlCol="0">
            <a:spAutoFit/>
          </a:bodyPr>
          <a:lstStyle/>
          <a:p>
            <a:pPr algn="ctr"/>
            <a:r>
              <a:rPr lang="en-US" sz="1600" dirty="0">
                <a:latin typeface="Arial" charset="0"/>
                <a:ea typeface="Arial" charset="0"/>
                <a:cs typeface="Arial" charset="0"/>
              </a:rPr>
              <a:t>Timeseries data</a:t>
            </a:r>
          </a:p>
        </p:txBody>
      </p:sp>
      <p:pic>
        <p:nvPicPr>
          <p:cNvPr id="10" name="Picture 9">
            <a:extLst>
              <a:ext uri="{FF2B5EF4-FFF2-40B4-BE49-F238E27FC236}">
                <a16:creationId xmlns:a16="http://schemas.microsoft.com/office/drawing/2014/main" xmlns="" id="{2AE46C3E-A543-2B45-BBA4-CAE62FDAD504}"/>
              </a:ext>
            </a:extLst>
          </p:cNvPr>
          <p:cNvPicPr>
            <a:picLocks noChangeAspect="1"/>
          </p:cNvPicPr>
          <p:nvPr/>
        </p:nvPicPr>
        <p:blipFill>
          <a:blip r:embed="rId4"/>
          <a:stretch>
            <a:fillRect/>
          </a:stretch>
        </p:blipFill>
        <p:spPr>
          <a:xfrm>
            <a:off x="3956050" y="3448050"/>
            <a:ext cx="1225550" cy="1809750"/>
          </a:xfrm>
          <a:prstGeom prst="rect">
            <a:avLst/>
          </a:prstGeom>
        </p:spPr>
      </p:pic>
      <p:sp>
        <p:nvSpPr>
          <p:cNvPr id="12" name="Footer Placeholder 5">
            <a:extLst>
              <a:ext uri="{FF2B5EF4-FFF2-40B4-BE49-F238E27FC236}">
                <a16:creationId xmlns:a16="http://schemas.microsoft.com/office/drawing/2014/main" xmlns="" id="{2972B1A0-B868-2846-A467-3694966D54CB}"/>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13" name="Slide Number Placeholder 7">
            <a:extLst>
              <a:ext uri="{FF2B5EF4-FFF2-40B4-BE49-F238E27FC236}">
                <a16:creationId xmlns:a16="http://schemas.microsoft.com/office/drawing/2014/main" xmlns="" id="{5579F714-E6BD-3F43-8B6C-4FE6AC0645A5}"/>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uk-UA" smtClean="0"/>
              <a:t>5</a:t>
            </a:fld>
            <a:endParaRPr lang="uk-UA" dirty="0"/>
          </a:p>
        </p:txBody>
      </p:sp>
      <p:cxnSp>
        <p:nvCxnSpPr>
          <p:cNvPr id="9" name="Straight Connector 8"/>
          <p:cNvCxnSpPr/>
          <p:nvPr/>
        </p:nvCxnSpPr>
        <p:spPr>
          <a:xfrm flipV="1">
            <a:off x="7165975" y="4813300"/>
            <a:ext cx="0" cy="914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302250" y="3124200"/>
            <a:ext cx="3657600" cy="3157954"/>
            <a:chOff x="5302250" y="3124200"/>
            <a:chExt cx="3657600" cy="3157954"/>
          </a:xfrm>
        </p:grpSpPr>
        <p:grpSp>
          <p:nvGrpSpPr>
            <p:cNvPr id="21" name="Group 20"/>
            <p:cNvGrpSpPr/>
            <p:nvPr/>
          </p:nvGrpSpPr>
          <p:grpSpPr>
            <a:xfrm>
              <a:off x="5302250" y="3124200"/>
              <a:ext cx="3657600" cy="3157954"/>
              <a:chOff x="5105400" y="3124200"/>
              <a:chExt cx="3657600" cy="3157954"/>
            </a:xfrm>
          </p:grpSpPr>
          <p:pic>
            <p:nvPicPr>
              <p:cNvPr id="4" name="Picture 3">
                <a:extLst>
                  <a:ext uri="{FF2B5EF4-FFF2-40B4-BE49-F238E27FC236}">
                    <a16:creationId xmlns:a16="http://schemas.microsoft.com/office/drawing/2014/main" xmlns="" id="{7ADA7922-E1F1-5F49-ADF1-CBE4AB6E9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568244"/>
                <a:ext cx="3657600" cy="2438400"/>
              </a:xfrm>
              <a:prstGeom prst="rect">
                <a:avLst/>
              </a:prstGeom>
            </p:spPr>
          </p:pic>
          <p:sp>
            <p:nvSpPr>
              <p:cNvPr id="8" name="TextBox 7">
                <a:extLst>
                  <a:ext uri="{FF2B5EF4-FFF2-40B4-BE49-F238E27FC236}">
                    <a16:creationId xmlns:a16="http://schemas.microsoft.com/office/drawing/2014/main" xmlns="" id="{88AEDB56-022F-194C-B135-6A4EC4CA61BB}"/>
                  </a:ext>
                </a:extLst>
              </p:cNvPr>
              <p:cNvSpPr txBox="1"/>
              <p:nvPr/>
            </p:nvSpPr>
            <p:spPr>
              <a:xfrm>
                <a:off x="5257800" y="3124200"/>
                <a:ext cx="3276600" cy="553998"/>
              </a:xfrm>
              <a:prstGeom prst="rect">
                <a:avLst/>
              </a:prstGeom>
              <a:solidFill>
                <a:schemeClr val="bg1">
                  <a:lumMod val="95000"/>
                </a:schemeClr>
              </a:solidFill>
              <a:ln w="3175">
                <a:noFill/>
              </a:ln>
            </p:spPr>
            <p:txBody>
              <a:bodyPr wrap="square" rtlCol="0">
                <a:spAutoFit/>
              </a:bodyPr>
              <a:lstStyle/>
              <a:p>
                <a:pPr algn="ctr"/>
                <a:r>
                  <a:rPr lang="en-US" sz="1600" dirty="0">
                    <a:latin typeface="Arial" charset="0"/>
                    <a:ea typeface="Arial" charset="0"/>
                    <a:cs typeface="Arial" charset="0"/>
                  </a:rPr>
                  <a:t>Energy spectrum (flux vs. energy) </a:t>
                </a:r>
              </a:p>
              <a:p>
                <a:pPr algn="ctr"/>
                <a:r>
                  <a:rPr lang="en-US" dirty="0" smtClean="0">
                    <a:latin typeface="Arial" charset="0"/>
                    <a:ea typeface="Arial" charset="0"/>
                    <a:cs typeface="Arial" charset="0"/>
                  </a:rPr>
                  <a:t>at 7:30 UT time snapshot</a:t>
                </a:r>
                <a:endParaRPr lang="en-US" dirty="0">
                  <a:latin typeface="Arial" charset="0"/>
                  <a:ea typeface="Arial" charset="0"/>
                  <a:cs typeface="Arial" charset="0"/>
                </a:endParaRPr>
              </a:p>
            </p:txBody>
          </p:sp>
          <p:sp>
            <p:nvSpPr>
              <p:cNvPr id="11" name="TextBox 10">
                <a:extLst>
                  <a:ext uri="{FF2B5EF4-FFF2-40B4-BE49-F238E27FC236}">
                    <a16:creationId xmlns:a16="http://schemas.microsoft.com/office/drawing/2014/main" xmlns="" id="{34EAA0C8-9D8D-CA42-A888-CCDA631C5F80}"/>
                  </a:ext>
                </a:extLst>
              </p:cNvPr>
              <p:cNvSpPr txBox="1"/>
              <p:nvPr/>
            </p:nvSpPr>
            <p:spPr>
              <a:xfrm>
                <a:off x="5105400" y="5943600"/>
                <a:ext cx="3657600" cy="338554"/>
              </a:xfrm>
              <a:prstGeom prst="rect">
                <a:avLst/>
              </a:prstGeom>
              <a:solidFill>
                <a:schemeClr val="bg1"/>
              </a:solidFill>
            </p:spPr>
            <p:txBody>
              <a:bodyPr wrap="square" rtlCol="0">
                <a:spAutoFit/>
              </a:bodyPr>
              <a:lstStyle/>
              <a:p>
                <a:pPr algn="ctr"/>
                <a:r>
                  <a:rPr lang="en-US" sz="800" dirty="0">
                    <a:latin typeface="Arial" panose="020B0604020202020204" pitchFamily="34" charset="0"/>
                    <a:cs typeface="Arial" panose="020B0604020202020204" pitchFamily="34" charset="0"/>
                  </a:rPr>
                  <a:t>5m averaged spectra from GOES-13 and -15 EPS and </a:t>
                </a:r>
              </a:p>
              <a:p>
                <a:pPr algn="ctr"/>
                <a:r>
                  <a:rPr lang="en-US" sz="800" dirty="0">
                    <a:latin typeface="Arial" panose="020B0604020202020204" pitchFamily="34" charset="0"/>
                    <a:cs typeface="Arial" panose="020B0604020202020204" pitchFamily="34" charset="0"/>
                  </a:rPr>
                  <a:t>GOES-16 SGPS and MPS-HI during Sept. 2017 GLE. </a:t>
                </a:r>
              </a:p>
            </p:txBody>
          </p:sp>
          <p:sp>
            <p:nvSpPr>
              <p:cNvPr id="14" name="Freeform 13"/>
              <p:cNvSpPr/>
              <p:nvPr/>
            </p:nvSpPr>
            <p:spPr>
              <a:xfrm>
                <a:off x="7165975" y="4819650"/>
                <a:ext cx="1171575" cy="923925"/>
              </a:xfrm>
              <a:custGeom>
                <a:avLst/>
                <a:gdLst>
                  <a:gd name="connsiteX0" fmla="*/ 9525 w 1171575"/>
                  <a:gd name="connsiteY0" fmla="*/ 0 h 923925"/>
                  <a:gd name="connsiteX1" fmla="*/ 158750 w 1171575"/>
                  <a:gd name="connsiteY1" fmla="*/ 95250 h 923925"/>
                  <a:gd name="connsiteX2" fmla="*/ 365125 w 1171575"/>
                  <a:gd name="connsiteY2" fmla="*/ 187325 h 923925"/>
                  <a:gd name="connsiteX3" fmla="*/ 542925 w 1171575"/>
                  <a:gd name="connsiteY3" fmla="*/ 269875 h 923925"/>
                  <a:gd name="connsiteX4" fmla="*/ 701675 w 1171575"/>
                  <a:gd name="connsiteY4" fmla="*/ 381000 h 923925"/>
                  <a:gd name="connsiteX5" fmla="*/ 758825 w 1171575"/>
                  <a:gd name="connsiteY5" fmla="*/ 415925 h 923925"/>
                  <a:gd name="connsiteX6" fmla="*/ 809625 w 1171575"/>
                  <a:gd name="connsiteY6" fmla="*/ 527050 h 923925"/>
                  <a:gd name="connsiteX7" fmla="*/ 949325 w 1171575"/>
                  <a:gd name="connsiteY7" fmla="*/ 638175 h 923925"/>
                  <a:gd name="connsiteX8" fmla="*/ 1111250 w 1171575"/>
                  <a:gd name="connsiteY8" fmla="*/ 841375 h 923925"/>
                  <a:gd name="connsiteX9" fmla="*/ 1171575 w 1171575"/>
                  <a:gd name="connsiteY9" fmla="*/ 923925 h 923925"/>
                  <a:gd name="connsiteX10" fmla="*/ 0 w 1171575"/>
                  <a:gd name="connsiteY10" fmla="*/ 917575 h 923925"/>
                  <a:gd name="connsiteX11" fmla="*/ 9525 w 1171575"/>
                  <a:gd name="connsiteY11"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575" h="923925">
                    <a:moveTo>
                      <a:pt x="9525" y="0"/>
                    </a:moveTo>
                    <a:lnTo>
                      <a:pt x="158750" y="95250"/>
                    </a:lnTo>
                    <a:lnTo>
                      <a:pt x="365125" y="187325"/>
                    </a:lnTo>
                    <a:lnTo>
                      <a:pt x="542925" y="269875"/>
                    </a:lnTo>
                    <a:lnTo>
                      <a:pt x="701675" y="381000"/>
                    </a:lnTo>
                    <a:lnTo>
                      <a:pt x="758825" y="415925"/>
                    </a:lnTo>
                    <a:lnTo>
                      <a:pt x="809625" y="527050"/>
                    </a:lnTo>
                    <a:lnTo>
                      <a:pt x="949325" y="638175"/>
                    </a:lnTo>
                    <a:lnTo>
                      <a:pt x="1111250" y="841375"/>
                    </a:lnTo>
                    <a:lnTo>
                      <a:pt x="1171575" y="923925"/>
                    </a:lnTo>
                    <a:lnTo>
                      <a:pt x="0" y="917575"/>
                    </a:lnTo>
                    <a:lnTo>
                      <a:pt x="9525"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7181850" y="5647412"/>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17146" y="5216525"/>
                <a:ext cx="912429" cy="430887"/>
              </a:xfrm>
              <a:prstGeom prst="rect">
                <a:avLst/>
              </a:prstGeom>
              <a:noFill/>
            </p:spPr>
            <p:txBody>
              <a:bodyPr wrap="none" rtlCol="0">
                <a:spAutoFit/>
              </a:bodyPr>
              <a:lstStyle/>
              <a:p>
                <a:r>
                  <a:rPr lang="en-US" sz="1100" dirty="0" smtClean="0"/>
                  <a:t>&gt;10 MeV </a:t>
                </a:r>
              </a:p>
              <a:p>
                <a:r>
                  <a:rPr lang="en-US" sz="1100" dirty="0" smtClean="0"/>
                  <a:t>Integral flux</a:t>
                </a:r>
                <a:endParaRPr lang="en-US" sz="1100" dirty="0"/>
              </a:p>
            </p:txBody>
          </p:sp>
        </p:grpSp>
        <p:cxnSp>
          <p:nvCxnSpPr>
            <p:cNvPr id="23" name="Straight Connector 22"/>
            <p:cNvCxnSpPr>
              <a:stCxn id="14" idx="0"/>
              <a:endCxn id="14" idx="10"/>
            </p:cNvCxnSpPr>
            <p:nvPr/>
          </p:nvCxnSpPr>
          <p:spPr>
            <a:xfrm flipH="1">
              <a:off x="7362825" y="4819650"/>
              <a:ext cx="9525" cy="91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flipH="1">
            <a:off x="3648076" y="4060284"/>
            <a:ext cx="9524" cy="1679575"/>
          </a:xfrm>
          <a:prstGeom prst="line">
            <a:avLst/>
          </a:prstGeom>
          <a:ln w="25400">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32319" y="5696027"/>
            <a:ext cx="638316" cy="246221"/>
          </a:xfrm>
          <a:prstGeom prst="rect">
            <a:avLst/>
          </a:prstGeom>
          <a:noFill/>
        </p:spPr>
        <p:txBody>
          <a:bodyPr wrap="none" rtlCol="0">
            <a:spAutoFit/>
          </a:bodyPr>
          <a:lstStyle/>
          <a:p>
            <a:r>
              <a:rPr lang="en-US" sz="1000" smtClean="0"/>
              <a:t>7:30 UT</a:t>
            </a:r>
            <a:endParaRPr lang="en-US" sz="1000"/>
          </a:p>
        </p:txBody>
      </p:sp>
      <p:cxnSp>
        <p:nvCxnSpPr>
          <p:cNvPr id="43" name="Straight Arrow Connector 42"/>
          <p:cNvCxnSpPr/>
          <p:nvPr/>
        </p:nvCxnSpPr>
        <p:spPr>
          <a:xfrm flipV="1">
            <a:off x="3639455" y="5334000"/>
            <a:ext cx="1981200" cy="2"/>
          </a:xfrm>
          <a:prstGeom prst="straightConnector1">
            <a:avLst/>
          </a:prstGeom>
          <a:ln w="6350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5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Rectangle 6"/>
          <p:cNvSpPr>
            <a:spLocks noChangeArrowheads="1"/>
          </p:cNvSpPr>
          <p:nvPr/>
        </p:nvSpPr>
        <p:spPr bwMode="auto">
          <a:xfrm>
            <a:off x="228600" y="3959929"/>
            <a:ext cx="3147646"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lvl="0" indent="0" defTabSz="457200">
              <a:spcBef>
                <a:spcPts val="0"/>
              </a:spcBef>
              <a:spcAft>
                <a:spcPts val="600"/>
              </a:spcAft>
              <a:buClr>
                <a:schemeClr val="bg1"/>
              </a:buClr>
              <a:buNone/>
            </a:pPr>
            <a:r>
              <a:rPr lang="en-US" altLang="en-US" sz="1600" kern="1200" dirty="0">
                <a:solidFill>
                  <a:schemeClr val="bg1"/>
                </a:solidFill>
                <a:latin typeface="Arial" panose="020B0604020202020204" pitchFamily="34" charset="0"/>
                <a:ea typeface="Calibri" charset="0"/>
                <a:cs typeface="Arial" panose="020B0604020202020204" pitchFamily="34" charset="0"/>
              </a:rPr>
              <a:t>Galactic Cosmic Rays (GCRs)</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Thought </a:t>
            </a:r>
            <a:r>
              <a:rPr lang="en-US" altLang="en-US" sz="1200" kern="1200" dirty="0" smtClean="0">
                <a:solidFill>
                  <a:schemeClr val="bg1"/>
                </a:solidFill>
                <a:latin typeface="Arial" panose="020B0604020202020204" pitchFamily="34" charset="0"/>
                <a:ea typeface="Calibri" charset="0"/>
                <a:cs typeface="Arial" panose="020B0604020202020204" pitchFamily="34" charset="0"/>
              </a:rPr>
              <a:t>to </a:t>
            </a:r>
            <a:r>
              <a:rPr lang="en-US" altLang="en-US" sz="1200" kern="1200" dirty="0">
                <a:solidFill>
                  <a:schemeClr val="bg1"/>
                </a:solidFill>
                <a:latin typeface="Arial" panose="020B0604020202020204" pitchFamily="34" charset="0"/>
                <a:ea typeface="Calibri" charset="0"/>
                <a:cs typeface="Arial" panose="020B0604020202020204" pitchFamily="34" charset="0"/>
              </a:rPr>
              <a:t>originate from supernovae and galactic nuclei.</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Always present in space</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Energies up to and &gt; 10</a:t>
            </a:r>
            <a:r>
              <a:rPr lang="en-US" altLang="en-US" sz="1200" kern="1200" baseline="30000" dirty="0">
                <a:solidFill>
                  <a:schemeClr val="bg1"/>
                </a:solidFill>
                <a:latin typeface="Arial" panose="020B0604020202020204" pitchFamily="34" charset="0"/>
                <a:ea typeface="Calibri" charset="0"/>
                <a:cs typeface="Arial" panose="020B0604020202020204" pitchFamily="34" charset="0"/>
              </a:rPr>
              <a:t>11</a:t>
            </a:r>
            <a:r>
              <a:rPr lang="en-US" altLang="en-US" sz="1200" kern="1200" dirty="0">
                <a:solidFill>
                  <a:schemeClr val="bg1"/>
                </a:solidFill>
                <a:latin typeface="Arial" panose="020B0604020202020204" pitchFamily="34" charset="0"/>
                <a:ea typeface="Calibri" charset="0"/>
                <a:cs typeface="Arial" panose="020B0604020202020204" pitchFamily="34" charset="0"/>
              </a:rPr>
              <a:t> GeV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Flux peak ~400 MeV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 99.5% H &amp; He</a:t>
            </a:r>
            <a:endParaRPr lang="en-US" altLang="en-US" sz="1200" dirty="0">
              <a:solidFill>
                <a:schemeClr val="bg1"/>
              </a:solidFill>
              <a:latin typeface="Calibri" charset="0"/>
              <a:ea typeface="Calibri" charset="0"/>
              <a:cs typeface="Calibri" charset="0"/>
            </a:endParaRPr>
          </a:p>
        </p:txBody>
      </p:sp>
      <p:sp>
        <p:nvSpPr>
          <p:cNvPr id="245767" name="Rectangle 7"/>
          <p:cNvSpPr>
            <a:spLocks noChangeArrowheads="1"/>
          </p:cNvSpPr>
          <p:nvPr/>
        </p:nvSpPr>
        <p:spPr bwMode="auto">
          <a:xfrm>
            <a:off x="228600" y="1718608"/>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1600" dirty="0">
                <a:solidFill>
                  <a:schemeClr val="bg1"/>
                </a:solidFill>
                <a:latin typeface="Arial" panose="020B0604020202020204" pitchFamily="34" charset="0"/>
                <a:ea typeface="Calibri" charset="0"/>
                <a:cs typeface="Arial" panose="020B0604020202020204" pitchFamily="34" charset="0"/>
              </a:rPr>
              <a:t>Solar Energetic Particles (SEPs)</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Produced during Solar Particle Events (SPEs) lasting one to several days.</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Cause heightened levels of harmful radiation in space</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Approximately 50 - 100 SPEs per 11 yr. solar cycle</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Mostly &lt; 500 MeV protons</a:t>
            </a:r>
          </a:p>
        </p:txBody>
      </p:sp>
      <p:sp>
        <p:nvSpPr>
          <p:cNvPr id="9" name="Title 1"/>
          <p:cNvSpPr>
            <a:spLocks noGrp="1"/>
          </p:cNvSpPr>
          <p:nvPr>
            <p:ph type="title"/>
          </p:nvPr>
        </p:nvSpPr>
        <p:spPr>
          <a:xfrm>
            <a:off x="1371600" y="304800"/>
            <a:ext cx="6408821" cy="968626"/>
          </a:xfrm>
        </p:spPr>
        <p:txBody>
          <a:bodyPr/>
          <a:lstStyle/>
          <a:p>
            <a:r>
              <a:rPr lang="en-US" sz="4000" dirty="0">
                <a:solidFill>
                  <a:schemeClr val="bg1">
                    <a:lumMod val="75000"/>
                  </a:schemeClr>
                </a:solidFill>
              </a:rPr>
              <a:t>Introductory Material: </a:t>
            </a:r>
            <a:r>
              <a:rPr lang="en-US" sz="4000" dirty="0"/>
              <a:t/>
            </a:r>
            <a:br>
              <a:rPr lang="en-US" sz="4000" dirty="0"/>
            </a:br>
            <a:r>
              <a:rPr lang="en-US" altLang="en-US" sz="4000" dirty="0">
                <a:solidFill>
                  <a:schemeClr val="bg1"/>
                </a:solidFill>
                <a:latin typeface="Calibri" charset="0"/>
                <a:ea typeface="Calibri" charset="0"/>
                <a:cs typeface="Calibri" charset="0"/>
              </a:rPr>
              <a:t>Energetic Ions In Space</a:t>
            </a:r>
            <a:endParaRPr lang="en-US" sz="4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dirty="0"/>
          </a:p>
        </p:txBody>
      </p:sp>
      <p:grpSp>
        <p:nvGrpSpPr>
          <p:cNvPr id="10" name="Group 9">
            <a:extLst>
              <a:ext uri="{FF2B5EF4-FFF2-40B4-BE49-F238E27FC236}">
                <a16:creationId xmlns:a16="http://schemas.microsoft.com/office/drawing/2014/main" xmlns="" id="{92BEE03A-58DF-6542-B3B0-E2102545F477}"/>
              </a:ext>
            </a:extLst>
          </p:cNvPr>
          <p:cNvGrpSpPr/>
          <p:nvPr/>
        </p:nvGrpSpPr>
        <p:grpSpPr>
          <a:xfrm>
            <a:off x="3429000" y="1676400"/>
            <a:ext cx="5562600" cy="4419600"/>
            <a:chOff x="4953000" y="1695450"/>
            <a:chExt cx="3124200" cy="2343150"/>
          </a:xfrm>
        </p:grpSpPr>
        <p:pic>
          <p:nvPicPr>
            <p:cNvPr id="11" name="Picture 10">
              <a:extLst>
                <a:ext uri="{FF2B5EF4-FFF2-40B4-BE49-F238E27FC236}">
                  <a16:creationId xmlns:a16="http://schemas.microsoft.com/office/drawing/2014/main" xmlns="" id="{0C6B7460-25DB-614A-8D5A-5540446A2761}"/>
                </a:ext>
              </a:extLst>
            </p:cNvPr>
            <p:cNvPicPr>
              <a:picLocks noChangeAspect="1"/>
            </p:cNvPicPr>
            <p:nvPr/>
          </p:nvPicPr>
          <p:blipFill>
            <a:blip r:embed="rId3"/>
            <a:stretch>
              <a:fillRect/>
            </a:stretch>
          </p:blipFill>
          <p:spPr>
            <a:xfrm>
              <a:off x="4953000" y="1695450"/>
              <a:ext cx="3124200" cy="2343150"/>
            </a:xfrm>
            <a:prstGeom prst="rect">
              <a:avLst/>
            </a:prstGeom>
          </p:spPr>
        </p:pic>
        <p:sp>
          <p:nvSpPr>
            <p:cNvPr id="12" name="TextBox 11">
              <a:extLst>
                <a:ext uri="{FF2B5EF4-FFF2-40B4-BE49-F238E27FC236}">
                  <a16:creationId xmlns:a16="http://schemas.microsoft.com/office/drawing/2014/main" xmlns="" id="{280118FA-547D-8C43-A9F5-03D17E9512BD}"/>
                </a:ext>
              </a:extLst>
            </p:cNvPr>
            <p:cNvSpPr txBox="1"/>
            <p:nvPr/>
          </p:nvSpPr>
          <p:spPr>
            <a:xfrm>
              <a:off x="6779455" y="2445258"/>
              <a:ext cx="1035148" cy="330429"/>
            </a:xfrm>
            <a:prstGeom prst="rect">
              <a:avLst/>
            </a:prstGeom>
            <a:noFill/>
          </p:spPr>
          <p:txBody>
            <a:bodyPr wrap="square" rtlCol="0">
              <a:spAutoFit/>
            </a:bodyPr>
            <a:lstStyle/>
            <a:p>
              <a:r>
                <a:rPr lang="en-US" sz="1200" dirty="0">
                  <a:solidFill>
                    <a:srgbClr val="FF0000"/>
                  </a:solidFill>
                </a:rPr>
                <a:t>10-14 Sept. 2017 Solar Particle Event </a:t>
              </a:r>
            </a:p>
            <a:p>
              <a:r>
                <a:rPr lang="en-US" sz="1050" dirty="0">
                  <a:solidFill>
                    <a:srgbClr val="FF0000"/>
                  </a:solidFill>
                </a:rPr>
                <a:t>(at 7:30 UT on </a:t>
              </a:r>
              <a:r>
                <a:rPr lang="en-US" sz="1050" dirty="0" smtClean="0">
                  <a:solidFill>
                    <a:srgbClr val="FF0000"/>
                  </a:solidFill>
                </a:rPr>
                <a:t>9/11/17)</a:t>
              </a:r>
              <a:endParaRPr lang="en-US" sz="1200" dirty="0">
                <a:solidFill>
                  <a:srgbClr val="FF0000"/>
                </a:solidFill>
              </a:endParaRPr>
            </a:p>
          </p:txBody>
        </p:sp>
        <p:sp>
          <p:nvSpPr>
            <p:cNvPr id="13" name="TextBox 12">
              <a:extLst>
                <a:ext uri="{FF2B5EF4-FFF2-40B4-BE49-F238E27FC236}">
                  <a16:creationId xmlns:a16="http://schemas.microsoft.com/office/drawing/2014/main" xmlns="" id="{96FDF40A-54DC-6243-AF13-A6894C4D2073}"/>
                </a:ext>
              </a:extLst>
            </p:cNvPr>
            <p:cNvSpPr txBox="1"/>
            <p:nvPr/>
          </p:nvSpPr>
          <p:spPr>
            <a:xfrm>
              <a:off x="5567442" y="3148203"/>
              <a:ext cx="670578" cy="170354"/>
            </a:xfrm>
            <a:prstGeom prst="rect">
              <a:avLst/>
            </a:prstGeom>
            <a:noFill/>
          </p:spPr>
          <p:txBody>
            <a:bodyPr wrap="none" rtlCol="0">
              <a:spAutoFit/>
            </a:bodyPr>
            <a:lstStyle/>
            <a:p>
              <a:r>
                <a:rPr lang="en-US" sz="1200" dirty="0"/>
                <a:t>GCR models</a:t>
              </a:r>
            </a:p>
          </p:txBody>
        </p:sp>
      </p:grpSp>
      <p:sp>
        <p:nvSpPr>
          <p:cNvPr id="14" name="Footer Placeholder 5">
            <a:extLst>
              <a:ext uri="{FF2B5EF4-FFF2-40B4-BE49-F238E27FC236}">
                <a16:creationId xmlns:a16="http://schemas.microsoft.com/office/drawing/2014/main" xmlns="" id="{366E91DD-0D56-F349-A14B-6E1FF3BFB73E}"/>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3" name="TextBox 2">
            <a:extLst>
              <a:ext uri="{FF2B5EF4-FFF2-40B4-BE49-F238E27FC236}">
                <a16:creationId xmlns:a16="http://schemas.microsoft.com/office/drawing/2014/main" xmlns="" id="{505D7E0A-7B1F-4942-9C5F-F4996DC62F47}"/>
              </a:ext>
            </a:extLst>
          </p:cNvPr>
          <p:cNvSpPr txBox="1"/>
          <p:nvPr/>
        </p:nvSpPr>
        <p:spPr>
          <a:xfrm>
            <a:off x="4114800" y="2438400"/>
            <a:ext cx="311304" cy="215444"/>
          </a:xfrm>
          <a:prstGeom prst="rect">
            <a:avLst/>
          </a:prstGeom>
          <a:noFill/>
        </p:spPr>
        <p:txBody>
          <a:bodyPr wrap="none" rtlCol="0">
            <a:spAutoFit/>
          </a:bodyPr>
          <a:lstStyle/>
          <a:p>
            <a:r>
              <a:rPr lang="en-US" sz="800" dirty="0">
                <a:solidFill>
                  <a:srgbClr val="FF0000"/>
                </a:solidFill>
              </a:rPr>
              <a:t>P1</a:t>
            </a:r>
          </a:p>
        </p:txBody>
      </p:sp>
      <p:sp>
        <p:nvSpPr>
          <p:cNvPr id="16" name="TextBox 15">
            <a:extLst>
              <a:ext uri="{FF2B5EF4-FFF2-40B4-BE49-F238E27FC236}">
                <a16:creationId xmlns:a16="http://schemas.microsoft.com/office/drawing/2014/main" xmlns="" id="{F558E739-0081-A547-AE93-AC990E2B93DC}"/>
              </a:ext>
            </a:extLst>
          </p:cNvPr>
          <p:cNvSpPr txBox="1"/>
          <p:nvPr/>
        </p:nvSpPr>
        <p:spPr>
          <a:xfrm>
            <a:off x="4302125" y="2521406"/>
            <a:ext cx="478016" cy="215444"/>
          </a:xfrm>
          <a:prstGeom prst="rect">
            <a:avLst/>
          </a:prstGeom>
          <a:noFill/>
        </p:spPr>
        <p:txBody>
          <a:bodyPr wrap="none" rtlCol="0">
            <a:spAutoFit/>
          </a:bodyPr>
          <a:lstStyle/>
          <a:p>
            <a:r>
              <a:rPr lang="en-US" sz="800" dirty="0">
                <a:solidFill>
                  <a:srgbClr val="FF0000"/>
                </a:solidFill>
              </a:rPr>
              <a:t>P2A,B</a:t>
            </a:r>
          </a:p>
        </p:txBody>
      </p:sp>
      <p:sp>
        <p:nvSpPr>
          <p:cNvPr id="17" name="TextBox 16">
            <a:extLst>
              <a:ext uri="{FF2B5EF4-FFF2-40B4-BE49-F238E27FC236}">
                <a16:creationId xmlns:a16="http://schemas.microsoft.com/office/drawing/2014/main" xmlns="" id="{ECFB9A39-7D4F-1B41-B989-7B1117952A93}"/>
              </a:ext>
            </a:extLst>
          </p:cNvPr>
          <p:cNvSpPr txBox="1"/>
          <p:nvPr/>
        </p:nvSpPr>
        <p:spPr>
          <a:xfrm>
            <a:off x="4695671" y="2578100"/>
            <a:ext cx="311304" cy="215444"/>
          </a:xfrm>
          <a:prstGeom prst="rect">
            <a:avLst/>
          </a:prstGeom>
          <a:noFill/>
        </p:spPr>
        <p:txBody>
          <a:bodyPr wrap="none" rtlCol="0">
            <a:spAutoFit/>
          </a:bodyPr>
          <a:lstStyle/>
          <a:p>
            <a:r>
              <a:rPr lang="en-US" sz="800" dirty="0">
                <a:solidFill>
                  <a:srgbClr val="FF0000"/>
                </a:solidFill>
              </a:rPr>
              <a:t>P3</a:t>
            </a:r>
          </a:p>
        </p:txBody>
      </p:sp>
      <p:sp>
        <p:nvSpPr>
          <p:cNvPr id="18" name="TextBox 17">
            <a:extLst>
              <a:ext uri="{FF2B5EF4-FFF2-40B4-BE49-F238E27FC236}">
                <a16:creationId xmlns:a16="http://schemas.microsoft.com/office/drawing/2014/main" xmlns="" id="{38BB356D-86C5-D34A-B6E3-1C01224C96FF}"/>
              </a:ext>
            </a:extLst>
          </p:cNvPr>
          <p:cNvSpPr txBox="1"/>
          <p:nvPr/>
        </p:nvSpPr>
        <p:spPr>
          <a:xfrm>
            <a:off x="4946496" y="2632075"/>
            <a:ext cx="311304" cy="215444"/>
          </a:xfrm>
          <a:prstGeom prst="rect">
            <a:avLst/>
          </a:prstGeom>
          <a:noFill/>
        </p:spPr>
        <p:txBody>
          <a:bodyPr wrap="none" rtlCol="0">
            <a:spAutoFit/>
          </a:bodyPr>
          <a:lstStyle/>
          <a:p>
            <a:r>
              <a:rPr lang="en-US" sz="800" dirty="0">
                <a:solidFill>
                  <a:srgbClr val="FF0000"/>
                </a:solidFill>
              </a:rPr>
              <a:t>P4</a:t>
            </a:r>
          </a:p>
        </p:txBody>
      </p:sp>
      <p:sp>
        <p:nvSpPr>
          <p:cNvPr id="19" name="TextBox 18">
            <a:extLst>
              <a:ext uri="{FF2B5EF4-FFF2-40B4-BE49-F238E27FC236}">
                <a16:creationId xmlns:a16="http://schemas.microsoft.com/office/drawing/2014/main" xmlns="" id="{E2125D24-6276-B74E-9D1C-9A8B46E65BD9}"/>
              </a:ext>
            </a:extLst>
          </p:cNvPr>
          <p:cNvSpPr txBox="1"/>
          <p:nvPr/>
        </p:nvSpPr>
        <p:spPr>
          <a:xfrm>
            <a:off x="5273521" y="2860675"/>
            <a:ext cx="311304" cy="215444"/>
          </a:xfrm>
          <a:prstGeom prst="rect">
            <a:avLst/>
          </a:prstGeom>
          <a:noFill/>
        </p:spPr>
        <p:txBody>
          <a:bodyPr wrap="none" rtlCol="0">
            <a:spAutoFit/>
          </a:bodyPr>
          <a:lstStyle/>
          <a:p>
            <a:r>
              <a:rPr lang="en-US" sz="800" dirty="0">
                <a:solidFill>
                  <a:srgbClr val="FF0000"/>
                </a:solidFill>
              </a:rPr>
              <a:t>P5</a:t>
            </a:r>
          </a:p>
        </p:txBody>
      </p:sp>
      <p:sp>
        <p:nvSpPr>
          <p:cNvPr id="20" name="TextBox 19">
            <a:extLst>
              <a:ext uri="{FF2B5EF4-FFF2-40B4-BE49-F238E27FC236}">
                <a16:creationId xmlns:a16="http://schemas.microsoft.com/office/drawing/2014/main" xmlns="" id="{C018D9A2-A5BA-0240-90C6-74BBA8913E90}"/>
              </a:ext>
            </a:extLst>
          </p:cNvPr>
          <p:cNvSpPr txBox="1"/>
          <p:nvPr/>
        </p:nvSpPr>
        <p:spPr>
          <a:xfrm>
            <a:off x="5575146" y="3022600"/>
            <a:ext cx="311304" cy="215444"/>
          </a:xfrm>
          <a:prstGeom prst="rect">
            <a:avLst/>
          </a:prstGeom>
          <a:noFill/>
        </p:spPr>
        <p:txBody>
          <a:bodyPr wrap="none" rtlCol="0">
            <a:spAutoFit/>
          </a:bodyPr>
          <a:lstStyle/>
          <a:p>
            <a:r>
              <a:rPr lang="en-US" sz="800" dirty="0">
                <a:solidFill>
                  <a:srgbClr val="FF0000"/>
                </a:solidFill>
              </a:rPr>
              <a:t>P6</a:t>
            </a:r>
          </a:p>
        </p:txBody>
      </p:sp>
      <p:sp>
        <p:nvSpPr>
          <p:cNvPr id="21" name="TextBox 20">
            <a:extLst>
              <a:ext uri="{FF2B5EF4-FFF2-40B4-BE49-F238E27FC236}">
                <a16:creationId xmlns:a16="http://schemas.microsoft.com/office/drawing/2014/main" xmlns="" id="{71BD41AF-5963-4B46-8219-7E568AADF25F}"/>
              </a:ext>
            </a:extLst>
          </p:cNvPr>
          <p:cNvSpPr txBox="1"/>
          <p:nvPr/>
        </p:nvSpPr>
        <p:spPr>
          <a:xfrm>
            <a:off x="5829146" y="3194050"/>
            <a:ext cx="311304" cy="215444"/>
          </a:xfrm>
          <a:prstGeom prst="rect">
            <a:avLst/>
          </a:prstGeom>
          <a:noFill/>
        </p:spPr>
        <p:txBody>
          <a:bodyPr wrap="none" rtlCol="0">
            <a:spAutoFit/>
          </a:bodyPr>
          <a:lstStyle/>
          <a:p>
            <a:r>
              <a:rPr lang="en-US" sz="800" dirty="0">
                <a:solidFill>
                  <a:srgbClr val="FF0000"/>
                </a:solidFill>
              </a:rPr>
              <a:t>P7</a:t>
            </a:r>
          </a:p>
        </p:txBody>
      </p:sp>
      <p:sp>
        <p:nvSpPr>
          <p:cNvPr id="22" name="TextBox 21">
            <a:extLst>
              <a:ext uri="{FF2B5EF4-FFF2-40B4-BE49-F238E27FC236}">
                <a16:creationId xmlns:a16="http://schemas.microsoft.com/office/drawing/2014/main" xmlns="" id="{D951D016-19D7-3D4B-AEFE-6E8DEA80B5CB}"/>
              </a:ext>
            </a:extLst>
          </p:cNvPr>
          <p:cNvSpPr txBox="1"/>
          <p:nvPr/>
        </p:nvSpPr>
        <p:spPr>
          <a:xfrm>
            <a:off x="5752946" y="3448050"/>
            <a:ext cx="580608" cy="215444"/>
          </a:xfrm>
          <a:prstGeom prst="rect">
            <a:avLst/>
          </a:prstGeom>
          <a:noFill/>
        </p:spPr>
        <p:txBody>
          <a:bodyPr wrap="none" rtlCol="0">
            <a:spAutoFit/>
          </a:bodyPr>
          <a:lstStyle/>
          <a:p>
            <a:r>
              <a:rPr lang="en-US" sz="800" dirty="0">
                <a:solidFill>
                  <a:srgbClr val="FF0000"/>
                </a:solidFill>
              </a:rPr>
              <a:t>P8A,B,C</a:t>
            </a:r>
          </a:p>
        </p:txBody>
      </p:sp>
      <p:sp>
        <p:nvSpPr>
          <p:cNvPr id="23" name="TextBox 22">
            <a:extLst>
              <a:ext uri="{FF2B5EF4-FFF2-40B4-BE49-F238E27FC236}">
                <a16:creationId xmlns:a16="http://schemas.microsoft.com/office/drawing/2014/main" xmlns="" id="{C4061720-B58F-C643-9CA4-D54498AEAB55}"/>
              </a:ext>
            </a:extLst>
          </p:cNvPr>
          <p:cNvSpPr txBox="1"/>
          <p:nvPr/>
        </p:nvSpPr>
        <p:spPr>
          <a:xfrm>
            <a:off x="6327621" y="3841750"/>
            <a:ext cx="311304" cy="215444"/>
          </a:xfrm>
          <a:prstGeom prst="rect">
            <a:avLst/>
          </a:prstGeom>
          <a:noFill/>
        </p:spPr>
        <p:txBody>
          <a:bodyPr wrap="none" rtlCol="0">
            <a:spAutoFit/>
          </a:bodyPr>
          <a:lstStyle/>
          <a:p>
            <a:r>
              <a:rPr lang="en-US" sz="800" dirty="0">
                <a:solidFill>
                  <a:srgbClr val="FF0000"/>
                </a:solidFill>
              </a:rPr>
              <a:t>P9</a:t>
            </a:r>
          </a:p>
        </p:txBody>
      </p:sp>
      <p:sp>
        <p:nvSpPr>
          <p:cNvPr id="24" name="TextBox 23">
            <a:extLst>
              <a:ext uri="{FF2B5EF4-FFF2-40B4-BE49-F238E27FC236}">
                <a16:creationId xmlns:a16="http://schemas.microsoft.com/office/drawing/2014/main" xmlns="" id="{F474F466-3415-9B45-8A9A-67B40F617F1A}"/>
              </a:ext>
            </a:extLst>
          </p:cNvPr>
          <p:cNvSpPr txBox="1"/>
          <p:nvPr/>
        </p:nvSpPr>
        <p:spPr>
          <a:xfrm>
            <a:off x="6502246" y="4219575"/>
            <a:ext cx="369012" cy="215444"/>
          </a:xfrm>
          <a:prstGeom prst="rect">
            <a:avLst/>
          </a:prstGeom>
          <a:noFill/>
        </p:spPr>
        <p:txBody>
          <a:bodyPr wrap="none" rtlCol="0">
            <a:spAutoFit/>
          </a:bodyPr>
          <a:lstStyle/>
          <a:p>
            <a:r>
              <a:rPr lang="en-US" sz="800" dirty="0">
                <a:solidFill>
                  <a:srgbClr val="FF0000"/>
                </a:solidFill>
              </a:rPr>
              <a:t>P10</a:t>
            </a:r>
          </a:p>
        </p:txBody>
      </p:sp>
    </p:spTree>
    <p:extLst>
      <p:ext uri="{BB962C8B-B14F-4D97-AF65-F5344CB8AC3E}">
        <p14:creationId xmlns:p14="http://schemas.microsoft.com/office/powerpoint/2010/main" val="112227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Primary Operational Use</a:t>
            </a:r>
          </a:p>
        </p:txBody>
      </p:sp>
      <p:sp>
        <p:nvSpPr>
          <p:cNvPr id="3" name="Text Placeholder 2"/>
          <p:cNvSpPr>
            <a:spLocks noGrp="1"/>
          </p:cNvSpPr>
          <p:nvPr>
            <p:ph type="body" idx="1"/>
          </p:nvPr>
        </p:nvSpPr>
        <p:spPr>
          <a:xfrm>
            <a:off x="457200" y="1077460"/>
            <a:ext cx="8229600" cy="4525962"/>
          </a:xfrm>
        </p:spPr>
        <p:txBody>
          <a:bodyPr/>
          <a:lstStyle/>
          <a:p>
            <a:pPr marL="25400" indent="0">
              <a:buNone/>
            </a:pPr>
            <a:r>
              <a:rPr lang="en-US" sz="2000" dirty="0"/>
              <a:t>Data stream for NOAA-NWS SWPC Solar Proton Event Detection and Radiation Storm Alerts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dirty="0"/>
          </a:p>
        </p:txBody>
      </p:sp>
      <p:pic>
        <p:nvPicPr>
          <p:cNvPr id="5" name="Picture 4" descr="SWScalesFromPDF.tiff"/>
          <p:cNvPicPr>
            <a:picLocks noChangeAspect="1"/>
          </p:cNvPicPr>
          <p:nvPr/>
        </p:nvPicPr>
        <p:blipFill>
          <a:blip r:embed="rId2"/>
          <a:stretch>
            <a:fillRect/>
          </a:stretch>
        </p:blipFill>
        <p:spPr>
          <a:xfrm>
            <a:off x="457199" y="34290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032843"/>
            <a:ext cx="7270760" cy="1319957"/>
          </a:xfrm>
          <a:prstGeom prst="rect">
            <a:avLst/>
          </a:prstGeom>
        </p:spPr>
      </p:pic>
      <p:sp>
        <p:nvSpPr>
          <p:cNvPr id="8" name="TextBox 7"/>
          <p:cNvSpPr txBox="1"/>
          <p:nvPr/>
        </p:nvSpPr>
        <p:spPr>
          <a:xfrm>
            <a:off x="6685547" y="3514398"/>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dirty="0">
                <a:solidFill>
                  <a:schemeClr val="bg1"/>
                </a:solidFill>
              </a:rPr>
              <a:t>The NOAA Space Weather Scales communicate to the general public current and future space weather conditions and possible effects on people and systems. </a:t>
            </a:r>
          </a:p>
          <a:p>
            <a:pPr marL="171450" indent="-171450">
              <a:spcAft>
                <a:spcPts val="600"/>
              </a:spcAft>
              <a:buClr>
                <a:schemeClr val="bg1"/>
              </a:buClr>
              <a:buFont typeface="Arial" charset="0"/>
              <a:buChar char="•"/>
            </a:pPr>
            <a:r>
              <a:rPr lang="en-US" sz="1200" dirty="0">
                <a:solidFill>
                  <a:schemeClr val="bg1"/>
                </a:solidFill>
              </a:rPr>
              <a:t>Numbered levels, analogous to hurricanes, tornadoes, and earthquakes that convey severity. </a:t>
            </a:r>
          </a:p>
        </p:txBody>
      </p:sp>
      <p:sp>
        <p:nvSpPr>
          <p:cNvPr id="9" name="TextBox 8"/>
          <p:cNvSpPr txBox="1"/>
          <p:nvPr/>
        </p:nvSpPr>
        <p:spPr>
          <a:xfrm>
            <a:off x="1524000" y="1887379"/>
            <a:ext cx="762000" cy="246221"/>
          </a:xfrm>
          <a:prstGeom prst="rect">
            <a:avLst/>
          </a:prstGeom>
          <a:solidFill>
            <a:schemeClr val="bg1"/>
          </a:solidFill>
          <a:ln w="3175">
            <a:solidFill>
              <a:schemeClr val="tx1"/>
            </a:solidFill>
          </a:ln>
        </p:spPr>
        <p:txBody>
          <a:bodyPr wrap="square" rtlCol="0">
            <a:spAutoFit/>
          </a:bodyPr>
          <a:lstStyle/>
          <a:p>
            <a:r>
              <a:rPr lang="en-US" sz="1000" b="1" dirty="0"/>
              <a:t>Level 1b</a:t>
            </a:r>
          </a:p>
        </p:txBody>
      </p:sp>
      <p:sp>
        <p:nvSpPr>
          <p:cNvPr id="10" name="TextBox 9"/>
          <p:cNvSpPr txBox="1"/>
          <p:nvPr/>
        </p:nvSpPr>
        <p:spPr>
          <a:xfrm>
            <a:off x="2362200" y="1887379"/>
            <a:ext cx="762000" cy="246221"/>
          </a:xfrm>
          <a:prstGeom prst="rect">
            <a:avLst/>
          </a:prstGeom>
          <a:solidFill>
            <a:schemeClr val="bg1"/>
          </a:solidFill>
          <a:ln w="3175">
            <a:solidFill>
              <a:schemeClr val="tx1"/>
            </a:solidFill>
          </a:ln>
        </p:spPr>
        <p:txBody>
          <a:bodyPr wrap="square" rtlCol="0">
            <a:spAutoFit/>
          </a:bodyPr>
          <a:lstStyle/>
          <a:p>
            <a:r>
              <a:rPr lang="en-US" sz="1000" b="1" dirty="0"/>
              <a:t>Level 2</a:t>
            </a:r>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dirty="0"/>
              <a:t>1 sec.</a:t>
            </a:r>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8141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27E60-80EB-084A-9CEC-367E1D333822}"/>
              </a:ext>
            </a:extLst>
          </p:cNvPr>
          <p:cNvSpPr>
            <a:spLocks noGrp="1"/>
          </p:cNvSpPr>
          <p:nvPr>
            <p:ph type="title"/>
          </p:nvPr>
        </p:nvSpPr>
        <p:spPr/>
        <p:txBody>
          <a:bodyPr/>
          <a:lstStyle/>
          <a:p>
            <a:r>
              <a:rPr lang="en-US" dirty="0"/>
              <a:t>SGPS Primary Operational Use</a:t>
            </a:r>
          </a:p>
        </p:txBody>
      </p:sp>
      <p:sp>
        <p:nvSpPr>
          <p:cNvPr id="4" name="Slide Number Placeholder 3">
            <a:extLst>
              <a:ext uri="{FF2B5EF4-FFF2-40B4-BE49-F238E27FC236}">
                <a16:creationId xmlns:a16="http://schemas.microsoft.com/office/drawing/2014/main" xmlns="" id="{2D174FE0-CABD-894C-A16A-487492246D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dirty="0"/>
          </a:p>
        </p:txBody>
      </p:sp>
      <p:sp>
        <p:nvSpPr>
          <p:cNvPr id="8" name="Footer Placeholder 5">
            <a:extLst>
              <a:ext uri="{FF2B5EF4-FFF2-40B4-BE49-F238E27FC236}">
                <a16:creationId xmlns:a16="http://schemas.microsoft.com/office/drawing/2014/main" xmlns="" id="{D1B8973C-AAC8-0E4D-9EE2-AE690D28F66B}"/>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
        <p:nvSpPr>
          <p:cNvPr id="9" name="TextBox 8">
            <a:extLst>
              <a:ext uri="{FF2B5EF4-FFF2-40B4-BE49-F238E27FC236}">
                <a16:creationId xmlns:a16="http://schemas.microsoft.com/office/drawing/2014/main" xmlns="" id="{B8AD1FC5-43B6-624C-87BA-2F65D6A30E77}"/>
              </a:ext>
            </a:extLst>
          </p:cNvPr>
          <p:cNvSpPr txBox="1"/>
          <p:nvPr/>
        </p:nvSpPr>
        <p:spPr>
          <a:xfrm>
            <a:off x="381000" y="5029200"/>
            <a:ext cx="8229600" cy="1246495"/>
          </a:xfrm>
          <a:prstGeom prst="rect">
            <a:avLst/>
          </a:prstGeom>
          <a:noFill/>
        </p:spPr>
        <p:txBody>
          <a:bodyPr wrap="square" rtlCol="0">
            <a:spAutoFit/>
          </a:bodyPr>
          <a:lstStyle/>
          <a:p>
            <a:pPr marL="265176" indent="-265176">
              <a:spcAft>
                <a:spcPts val="600"/>
              </a:spcAft>
              <a:buClr>
                <a:schemeClr val="bg1"/>
              </a:buClr>
              <a:buFont typeface="Arial" panose="020B0604020202020204" pitchFamily="34" charset="0"/>
              <a:buChar char="•"/>
            </a:pPr>
            <a:r>
              <a:rPr lang="en-US" dirty="0" smtClean="0">
                <a:solidFill>
                  <a:schemeClr val="bg1"/>
                </a:solidFill>
              </a:rPr>
              <a:t>Real-time Level-2 </a:t>
            </a:r>
            <a:r>
              <a:rPr lang="en-US" dirty="0">
                <a:solidFill>
                  <a:schemeClr val="bg1"/>
                </a:solidFill>
              </a:rPr>
              <a:t>integral solar proton fluxes from the NWS Space Weather Prediction Center’s (SWPC’s) public web page </a:t>
            </a:r>
            <a:r>
              <a:rPr lang="en-US" dirty="0" smtClean="0">
                <a:solidFill>
                  <a:schemeClr val="bg1"/>
                </a:solidFill>
              </a:rPr>
              <a:t>( https</a:t>
            </a:r>
            <a:r>
              <a:rPr lang="en-US" dirty="0">
                <a:solidFill>
                  <a:schemeClr val="bg1"/>
                </a:solidFill>
              </a:rPr>
              <a:t>://</a:t>
            </a:r>
            <a:r>
              <a:rPr lang="en-US" dirty="0" err="1" smtClean="0">
                <a:solidFill>
                  <a:schemeClr val="bg1"/>
                </a:solidFill>
              </a:rPr>
              <a:t>www.swpc.noaa.gov</a:t>
            </a:r>
            <a:r>
              <a:rPr lang="en-US" dirty="0" smtClean="0">
                <a:solidFill>
                  <a:schemeClr val="bg1"/>
                </a:solidFill>
              </a:rPr>
              <a:t>/products/goes-proton-flux ).</a:t>
            </a:r>
            <a:endParaRPr lang="en-US" dirty="0">
              <a:solidFill>
                <a:schemeClr val="bg1"/>
              </a:solidFill>
            </a:endParaRPr>
          </a:p>
          <a:p>
            <a:pPr marL="265176" indent="-265176">
              <a:spcAft>
                <a:spcPts val="600"/>
              </a:spcAft>
              <a:buClr>
                <a:schemeClr val="bg1"/>
              </a:buClr>
              <a:buFont typeface="Arial" panose="020B0604020202020204" pitchFamily="34" charset="0"/>
              <a:buChar char="•"/>
            </a:pPr>
            <a:r>
              <a:rPr lang="en-US" dirty="0">
                <a:solidFill>
                  <a:schemeClr val="bg1"/>
                </a:solidFill>
              </a:rPr>
              <a:t>The original GOES 1-15 Energetic Particle Sensor (EPS) (1975-2020) was primarily intended to monitor the radiation hazard to spacecraft systems and humans in space from 10 to 100s of MeV protons produced during solar proton events (SPEs).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65586"/>
            <a:ext cx="7360920" cy="3787414"/>
          </a:xfrm>
          <a:prstGeom prst="rect">
            <a:avLst/>
          </a:prstGeom>
        </p:spPr>
      </p:pic>
    </p:spTree>
    <p:extLst>
      <p:ext uri="{BB962C8B-B14F-4D97-AF65-F5344CB8AC3E}">
        <p14:creationId xmlns:p14="http://schemas.microsoft.com/office/powerpoint/2010/main" val="93263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0" y="1068565"/>
            <a:ext cx="6705600" cy="1753773"/>
          </a:xfrm>
          <a:prstGeom prst="rect">
            <a:avLst/>
          </a:prstGeom>
        </p:spPr>
      </p:pic>
      <p:grpSp>
        <p:nvGrpSpPr>
          <p:cNvPr id="9" name="Group 8"/>
          <p:cNvGrpSpPr/>
          <p:nvPr/>
        </p:nvGrpSpPr>
        <p:grpSpPr>
          <a:xfrm>
            <a:off x="311550" y="2698829"/>
            <a:ext cx="6705600" cy="1753773"/>
            <a:chOff x="1143000" y="2914357"/>
            <a:chExt cx="6705600" cy="175377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914357"/>
              <a:ext cx="6705600" cy="1753773"/>
            </a:xfrm>
            <a:prstGeom prst="rect">
              <a:avLst/>
            </a:prstGeom>
            <a:solidFill>
              <a:schemeClr val="bg1"/>
            </a:solidFill>
          </p:spPr>
        </p:pic>
        <p:sp>
          <p:nvSpPr>
            <p:cNvPr id="8" name="Rectangle 7"/>
            <p:cNvSpPr/>
            <p:nvPr/>
          </p:nvSpPr>
          <p:spPr>
            <a:xfrm>
              <a:off x="6022975" y="3124198"/>
              <a:ext cx="79375" cy="86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2800" dirty="0" smtClean="0"/>
              <a:t>GOES-16, -18 and -19 integral fluxes computed from 5-min. averaged L1b</a:t>
            </a: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50" y="4342440"/>
            <a:ext cx="6705600" cy="2018127"/>
          </a:xfrm>
          <a:prstGeom prst="rect">
            <a:avLst/>
          </a:prstGeom>
        </p:spPr>
      </p:pic>
      <p:sp>
        <p:nvSpPr>
          <p:cNvPr id="3" name="TextBox 2"/>
          <p:cNvSpPr txBox="1"/>
          <p:nvPr/>
        </p:nvSpPr>
        <p:spPr>
          <a:xfrm>
            <a:off x="7072129" y="2870524"/>
            <a:ext cx="2071868" cy="1600438"/>
          </a:xfrm>
          <a:prstGeom prst="rect">
            <a:avLst/>
          </a:prstGeom>
          <a:noFill/>
        </p:spPr>
        <p:txBody>
          <a:bodyPr wrap="square" rtlCol="0">
            <a:spAutoFit/>
          </a:bodyPr>
          <a:lstStyle/>
          <a:p>
            <a:r>
              <a:rPr lang="en-US" dirty="0" smtClean="0">
                <a:solidFill>
                  <a:schemeClr val="bg1"/>
                </a:solidFill>
              </a:rPr>
              <a:t>G18 SGPS integral fluxes (Level-2 data) are currently used for SWPC’s real time monitoring of solar particle events, shown on previous slide.</a:t>
            </a:r>
            <a:endParaRPr lang="en-US" dirty="0">
              <a:solidFill>
                <a:schemeClr val="bg1"/>
              </a:solidFill>
            </a:endParaRPr>
          </a:p>
        </p:txBody>
      </p:sp>
      <p:sp>
        <p:nvSpPr>
          <p:cNvPr id="10"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a:t>
            </a:r>
            <a:r>
              <a:rPr lang="en-US" sz="1000" dirty="0" smtClean="0">
                <a:solidFill>
                  <a:prstClr val="white"/>
                </a:solidFill>
              </a:rPr>
              <a:t>GOES-19 </a:t>
            </a:r>
            <a:r>
              <a:rPr lang="en-US" sz="1000" dirty="0">
                <a:solidFill>
                  <a:prstClr val="white"/>
                </a:solidFill>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689836198"/>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46308</TotalTime>
  <Words>4170</Words>
  <Application>Microsoft Macintosh PowerPoint</Application>
  <PresentationFormat>On-screen Show (4:3)</PresentationFormat>
  <Paragraphs>436</Paragraphs>
  <Slides>41</Slides>
  <Notes>17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41</vt:i4>
      </vt:variant>
    </vt:vector>
  </HeadingPairs>
  <TitlesOfParts>
    <vt:vector size="57" baseType="lpstr">
      <vt:lpstr>.AppleSystemUIFont</vt:lpstr>
      <vt:lpstr>Calibri</vt:lpstr>
      <vt:lpstr>Cambria Math</vt:lpstr>
      <vt:lpstr>Courier New</vt:lpstr>
      <vt:lpstr>MS PGothic</vt:lpstr>
      <vt:lpstr>Noto Sans Symbols</vt:lpstr>
      <vt:lpstr>System Font Regular</vt:lpstr>
      <vt:lpstr>Times New Roman</vt:lpstr>
      <vt:lpstr>Wingdings</vt:lpstr>
      <vt:lpstr>Arial</vt:lpstr>
      <vt:lpstr>Custom Design</vt:lpstr>
      <vt:lpstr>1_Custom Design</vt:lpstr>
      <vt:lpstr>2_Custom Design</vt:lpstr>
      <vt:lpstr>3_Custom Design</vt:lpstr>
      <vt:lpstr>4_Custom Design</vt:lpstr>
      <vt:lpstr>5_Custom Design</vt:lpstr>
      <vt:lpstr>Peer Stakeholder-Product Validation Review (PS-PVR)  For the Provisional Maturity of  GOES-19 SEISS SGPS L1b Product</vt:lpstr>
      <vt:lpstr>Outline</vt:lpstr>
      <vt:lpstr>SGPS OVERVIEW</vt:lpstr>
      <vt:lpstr>Space Environment In-Situ Suite (SEISS)  Solar and Galactic Proton Sensor (SGPS)</vt:lpstr>
      <vt:lpstr>Introductory Material:  Space Particle Data Units and Plotting</vt:lpstr>
      <vt:lpstr>Introductory Material:  Energetic Ions In Space</vt:lpstr>
      <vt:lpstr>SGPS Primary Operational Use</vt:lpstr>
      <vt:lpstr>SGPS Primary Operational Use</vt:lpstr>
      <vt:lpstr>GOES-16, -18 and -19 integral fluxes computed from 5-min. averaged L1b</vt:lpstr>
      <vt:lpstr>REVIEW OF BETA MATURITY  G19 SEISS Beta, Oct. 22, 2024 </vt:lpstr>
      <vt:lpstr>G19 SGPS Vendor PLTs / Beta Overview</vt:lpstr>
      <vt:lpstr>Beta Validation Artifact: GOES-19 SGPS  1-Sept-2024 Solar Particle Event</vt:lpstr>
      <vt:lpstr>PRODUCT QUALITY EVALUATION</vt:lpstr>
      <vt:lpstr>G19 SGPS PLPTs Supporting Provisional Maturity </vt:lpstr>
      <vt:lpstr>Solar Particle Events Since G19 SGPS Sensor Activation on 8/22/2024</vt:lpstr>
      <vt:lpstr>PLPT-SEI-004 SEP Channel Cross Comparison:  Oct-Nov 2024 Solar Particle Events</vt:lpstr>
      <vt:lpstr>PLPT-SEI-004 SEP Channel Cross Comparison:  Cross-comparison Scatter Plot Example</vt:lpstr>
      <vt:lpstr>PLPT-SEI-004 SEP Channel Cross Comparison Results</vt:lpstr>
      <vt:lpstr>PLPT-SEI-004 SEP Channel Cross Comparison:  Cross Sensor Comparison Overview P1-P5</vt:lpstr>
      <vt:lpstr>PLPT-SEI-004 SEP Channel Cross Comparison:  Cross Sensor Comparison Overview P6-P10</vt:lpstr>
      <vt:lpstr>PLPT-SEI-006 Backgrounds Trending:  G16 and G19 SGPS Background Fluxes</vt:lpstr>
      <vt:lpstr>PLPT Summary</vt:lpstr>
      <vt:lpstr>PROVISIONAL MATURITY ASSESSMENT</vt:lpstr>
      <vt:lpstr>Provisional Validation -1</vt:lpstr>
      <vt:lpstr>Provisional Validation -2</vt:lpstr>
      <vt:lpstr>PATH TO FULL VALIDATION MATURITY</vt:lpstr>
      <vt:lpstr>Path to Full Validation</vt:lpstr>
      <vt:lpstr>ADRs/WRs Impacting Full Validation of G19 SGPS L1b</vt:lpstr>
      <vt:lpstr>Path to Full Validation - PLPTs</vt:lpstr>
      <vt:lpstr>G19 SGPS Performance Baseline Status</vt:lpstr>
      <vt:lpstr>SUMMARY &amp; RECOMMENDATIONS</vt:lpstr>
      <vt:lpstr>Summary and Recommendations</vt:lpstr>
      <vt:lpstr>BACKUP SLIDES</vt:lpstr>
      <vt:lpstr>Path forward for correcting SGPS measurement outliers (Slides 34-37)</vt:lpstr>
      <vt:lpstr>Degradation of MPS-HI P1-P7  proton channels (example case)</vt:lpstr>
      <vt:lpstr>Calibration factors affecting accuracy of reported fluxes</vt:lpstr>
      <vt:lpstr>Flux correction, at a given energy, dependence on  spectral slope (i.e., flux vs. energy slope in log-log space)</vt:lpstr>
      <vt:lpstr>G16,G17,G18 MPS-HI P1-P11 spectra at 2 time snapshots during 10 Oct. 2024 SEP event</vt:lpstr>
      <vt:lpstr>ADRs 781 and 863 –  Next 2 slides are from G16 &amp; G17 MPS-HI Full Validation PS-PVR (combined PS-PVR), slides 16 and 17. </vt:lpstr>
      <vt:lpstr>ADR 781: Update and current status</vt:lpstr>
      <vt:lpstr>ADR 863: Graceful degradation when SGPS data not generated</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Brian Kress</cp:lastModifiedBy>
  <cp:revision>557</cp:revision>
  <cp:lastPrinted>2019-02-27T18:02:10Z</cp:lastPrinted>
  <dcterms:modified xsi:type="dcterms:W3CDTF">2024-12-12T16:46:27Z</dcterms:modified>
</cp:coreProperties>
</file>