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70" r:id="rId3"/>
  </p:sldMasterIdLst>
  <p:notesMasterIdLst>
    <p:notesMasterId r:id="rId62"/>
  </p:notesMasterIdLst>
  <p:sldIdLst>
    <p:sldId id="256" r:id="rId4"/>
    <p:sldId id="342" r:id="rId5"/>
    <p:sldId id="346" r:id="rId6"/>
    <p:sldId id="523" r:id="rId7"/>
    <p:sldId id="524" r:id="rId8"/>
    <p:sldId id="525" r:id="rId9"/>
    <p:sldId id="474" r:id="rId10"/>
    <p:sldId id="343" r:id="rId11"/>
    <p:sldId id="345" r:id="rId12"/>
    <p:sldId id="526" r:id="rId13"/>
    <p:sldId id="527" r:id="rId14"/>
    <p:sldId id="528" r:id="rId15"/>
    <p:sldId id="530" r:id="rId16"/>
    <p:sldId id="529" r:id="rId17"/>
    <p:sldId id="675" r:id="rId18"/>
    <p:sldId id="679" r:id="rId19"/>
    <p:sldId id="688" r:id="rId20"/>
    <p:sldId id="347" r:id="rId21"/>
    <p:sldId id="436" r:id="rId22"/>
    <p:sldId id="463" r:id="rId23"/>
    <p:sldId id="432" r:id="rId24"/>
    <p:sldId id="437" r:id="rId25"/>
    <p:sldId id="439" r:id="rId26"/>
    <p:sldId id="440" r:id="rId27"/>
    <p:sldId id="680" r:id="rId28"/>
    <p:sldId id="681" r:id="rId29"/>
    <p:sldId id="690" r:id="rId30"/>
    <p:sldId id="689" r:id="rId31"/>
    <p:sldId id="477" r:id="rId32"/>
    <p:sldId id="458" r:id="rId33"/>
    <p:sldId id="489" r:id="rId34"/>
    <p:sldId id="468" r:id="rId35"/>
    <p:sldId id="349" r:id="rId36"/>
    <p:sldId id="445" r:id="rId37"/>
    <p:sldId id="447" r:id="rId38"/>
    <p:sldId id="448" r:id="rId39"/>
    <p:sldId id="450" r:id="rId40"/>
    <p:sldId id="471" r:id="rId41"/>
    <p:sldId id="692" r:id="rId42"/>
    <p:sldId id="430" r:id="rId43"/>
    <p:sldId id="431" r:id="rId44"/>
    <p:sldId id="469" r:id="rId45"/>
    <p:sldId id="353" r:id="rId46"/>
    <p:sldId id="417" r:id="rId47"/>
    <p:sldId id="494" r:id="rId48"/>
    <p:sldId id="354" r:id="rId49"/>
    <p:sldId id="355" r:id="rId50"/>
    <p:sldId id="298" r:id="rId51"/>
    <p:sldId id="299" r:id="rId52"/>
    <p:sldId id="684" r:id="rId53"/>
    <p:sldId id="394" r:id="rId54"/>
    <p:sldId id="306" r:id="rId55"/>
    <p:sldId id="307" r:id="rId56"/>
    <p:sldId id="308" r:id="rId57"/>
    <p:sldId id="490" r:id="rId58"/>
    <p:sldId id="686" r:id="rId59"/>
    <p:sldId id="541" r:id="rId60"/>
    <p:sldId id="540"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 id="1" name="Trevor Leonard" initials="TWL" lastIdx="1" clrIdx="1">
    <p:extLst>
      <p:ext uri="{19B8F6BF-5375-455C-9EA6-DF929625EA0E}">
        <p15:presenceInfo xmlns:p15="http://schemas.microsoft.com/office/powerpoint/2012/main" userId="Trevor Leon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06"/>
    <p:restoredTop sz="95915"/>
  </p:normalViewPr>
  <p:slideViewPr>
    <p:cSldViewPr snapToGrid="0">
      <p:cViewPr varScale="1">
        <p:scale>
          <a:sx n="213" d="100"/>
          <a:sy n="213" d="100"/>
        </p:scale>
        <p:origin x="200" y="4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45</a:t>
            </a:fld>
            <a:endParaRPr lang="en-US" dirty="0"/>
          </a:p>
        </p:txBody>
      </p:sp>
    </p:spTree>
    <p:extLst>
      <p:ext uri="{BB962C8B-B14F-4D97-AF65-F5344CB8AC3E}">
        <p14:creationId xmlns:p14="http://schemas.microsoft.com/office/powerpoint/2010/main" val="182166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388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72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76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07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72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15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30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02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12567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84" r:id="rId6"/>
    <p:sldLayoutId id="214748368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12314429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563846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676400"/>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dirty="0">
                <a:solidFill>
                  <a:schemeClr val="lt1"/>
                </a:solidFill>
                <a:latin typeface="Calibri"/>
                <a:ea typeface="Calibri"/>
                <a:cs typeface="Calibri"/>
                <a:sym typeface="Calibri"/>
              </a:rPr>
              <a:t>Peer Stakeholder-Product Validation Review (PS-PVR)</a:t>
            </a:r>
            <a:br>
              <a:rPr lang="en-US" sz="2430" b="0" i="0" u="none" strike="noStrike" cap="none" dirty="0">
                <a:solidFill>
                  <a:schemeClr val="lt1"/>
                </a:solidFill>
                <a:latin typeface="Calibri"/>
                <a:ea typeface="Calibri"/>
                <a:cs typeface="Calibri"/>
                <a:sym typeface="Calibri"/>
              </a:rPr>
            </a:br>
            <a:r>
              <a:rPr lang="en-US" sz="4400" b="0" i="0" u="none" strike="noStrike" cap="none" dirty="0">
                <a:solidFill>
                  <a:schemeClr val="lt1"/>
                </a:solidFill>
                <a:latin typeface="Calibri"/>
                <a:ea typeface="Calibri"/>
                <a:cs typeface="Calibri"/>
                <a:sym typeface="Calibri"/>
              </a:rPr>
              <a:t>For the Provisional Maturity of GOES-19 SEISS </a:t>
            </a:r>
            <a:br>
              <a:rPr lang="en-US" sz="4400" b="0" i="0" u="none" strike="noStrike" cap="none" dirty="0">
                <a:solidFill>
                  <a:schemeClr val="lt1"/>
                </a:solidFill>
                <a:latin typeface="Calibri"/>
                <a:ea typeface="Calibri"/>
                <a:cs typeface="Calibri"/>
                <a:sym typeface="Calibri"/>
              </a:rPr>
            </a:br>
            <a:r>
              <a:rPr lang="en-US" sz="4400" dirty="0"/>
              <a:t>MPS-LO</a:t>
            </a:r>
            <a:r>
              <a:rPr lang="en-US" sz="4400" b="0" i="0" u="none" strike="noStrike" cap="none" dirty="0">
                <a:solidFill>
                  <a:schemeClr val="lt1"/>
                </a:solidFill>
                <a:latin typeface="Calibri"/>
                <a:ea typeface="Calibri"/>
                <a:cs typeface="Calibri"/>
                <a:sym typeface="Calibri"/>
              </a:rPr>
              <a:t> L1b Product</a:t>
            </a:r>
            <a:endParaRPr sz="4400" dirty="0"/>
          </a:p>
        </p:txBody>
      </p:sp>
      <p:sp>
        <p:nvSpPr>
          <p:cNvPr id="54" name="Shape 54"/>
          <p:cNvSpPr txBox="1">
            <a:spLocks noGrp="1"/>
          </p:cNvSpPr>
          <p:nvPr>
            <p:ph type="subTitle" idx="1"/>
          </p:nvPr>
        </p:nvSpPr>
        <p:spPr>
          <a:xfrm>
            <a:off x="544284" y="3803598"/>
            <a:ext cx="8077200" cy="24384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448"/>
              </a:spcBef>
              <a:buClr>
                <a:srgbClr val="FFFF00"/>
              </a:buClr>
              <a:buSzPts val="2240"/>
            </a:pPr>
            <a:r>
              <a:rPr lang="en-US" sz="2000" dirty="0">
                <a:solidFill>
                  <a:srgbClr val="FFFF00"/>
                </a:solidFill>
              </a:rPr>
              <a:t>February 11, 2025</a:t>
            </a:r>
            <a:endParaRPr sz="2000" dirty="0"/>
          </a:p>
          <a:p>
            <a:pPr marL="0" marR="0" lvl="0" indent="0" algn="ctr" rtl="0">
              <a:lnSpc>
                <a:spcPct val="80000"/>
              </a:lnSpc>
              <a:spcBef>
                <a:spcPts val="448"/>
              </a:spcBef>
              <a:spcAft>
                <a:spcPts val="0"/>
              </a:spcAft>
              <a:buClr>
                <a:srgbClr val="FFFF00"/>
              </a:buClr>
              <a:buSzPts val="2240"/>
              <a:buFont typeface="Noto Sans Symbols"/>
              <a:buNone/>
            </a:pPr>
            <a:r>
              <a:rPr lang="en-US" sz="2000" b="0" i="0" u="none" strike="noStrike" cap="none" dirty="0">
                <a:solidFill>
                  <a:srgbClr val="FFFF00"/>
                </a:solidFill>
                <a:latin typeface="Calibri"/>
                <a:ea typeface="Calibri"/>
                <a:cs typeface="Calibri"/>
                <a:sym typeface="Calibri"/>
              </a:rPr>
              <a:t>GOES-R Calibration Working Group (CWG)</a:t>
            </a:r>
          </a:p>
          <a:p>
            <a:pPr marL="0" marR="0" lvl="0" indent="0" algn="ctr" rtl="0">
              <a:lnSpc>
                <a:spcPct val="80000"/>
              </a:lnSpc>
              <a:spcBef>
                <a:spcPts val="448"/>
              </a:spcBef>
              <a:spcAft>
                <a:spcPts val="0"/>
              </a:spcAft>
              <a:buClr>
                <a:srgbClr val="FFFF00"/>
              </a:buClr>
              <a:buSzPts val="2240"/>
              <a:buFont typeface="Noto Sans Symbols"/>
              <a:buNone/>
            </a:pPr>
            <a:endParaRPr lang="en-US" sz="2000"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1800" b="0" i="0" u="none" strike="noStrike" cap="none" dirty="0">
                <a:solidFill>
                  <a:srgbClr val="FFFF00"/>
                </a:solidFill>
                <a:latin typeface="Calibri"/>
                <a:ea typeface="Calibri"/>
                <a:cs typeface="Calibri"/>
                <a:sym typeface="Calibri"/>
              </a:rPr>
              <a:t>Trevor Leonard</a:t>
            </a:r>
          </a:p>
          <a:p>
            <a:pPr marL="0" indent="0">
              <a:lnSpc>
                <a:spcPct val="80000"/>
              </a:lnSpc>
              <a:spcBef>
                <a:spcPts val="406"/>
              </a:spcBef>
              <a:buClr>
                <a:srgbClr val="FF9900"/>
              </a:buClr>
              <a:buSzPts val="2029"/>
            </a:pPr>
            <a:r>
              <a:rPr lang="en-US" sz="1800" dirty="0">
                <a:solidFill>
                  <a:srgbClr val="FFFF00"/>
                </a:solidFill>
              </a:rPr>
              <a:t>CIRES CU Boulder / NOAA NCEI</a:t>
            </a:r>
          </a:p>
          <a:p>
            <a:pPr marL="0" indent="0">
              <a:lnSpc>
                <a:spcPct val="80000"/>
              </a:lnSpc>
              <a:spcBef>
                <a:spcPts val="406"/>
              </a:spcBef>
              <a:buClr>
                <a:srgbClr val="FF9900"/>
              </a:buClr>
              <a:buSzPts val="2029"/>
            </a:pPr>
            <a:r>
              <a:rPr lang="en-US" sz="2029" dirty="0">
                <a:solidFill>
                  <a:srgbClr val="FF9900"/>
                </a:solidFill>
              </a:rPr>
              <a:t> </a:t>
            </a:r>
            <a:endParaRPr dirty="0"/>
          </a:p>
          <a:p>
            <a:pPr marL="0" indent="0">
              <a:lnSpc>
                <a:spcPct val="80000"/>
              </a:lnSpc>
              <a:spcBef>
                <a:spcPts val="406"/>
              </a:spcBef>
              <a:buClr>
                <a:srgbClr val="FF9900"/>
              </a:buClr>
              <a:buSzPts val="2029"/>
            </a:pPr>
            <a:r>
              <a:rPr lang="en-US" sz="1600" b="0" i="0" u="none" strike="noStrike" cap="none" dirty="0">
                <a:solidFill>
                  <a:srgbClr val="FF9900"/>
                </a:solidFill>
                <a:latin typeface="Calibri"/>
                <a:ea typeface="Calibri"/>
                <a:cs typeface="Calibri"/>
                <a:sym typeface="Calibri"/>
              </a:rPr>
              <a:t>Contributors: Athanasios </a:t>
            </a:r>
            <a:r>
              <a:rPr lang="en-US" sz="1600" b="0" i="0" u="none" strike="noStrike" cap="none" dirty="0" err="1">
                <a:solidFill>
                  <a:srgbClr val="FF9900"/>
                </a:solidFill>
                <a:latin typeface="Calibri"/>
                <a:ea typeface="Calibri"/>
                <a:cs typeface="Calibri"/>
                <a:sym typeface="Calibri"/>
              </a:rPr>
              <a:t>Boudouridis</a:t>
            </a:r>
            <a:r>
              <a:rPr lang="en-US" sz="1600" b="0" i="0" u="none" strike="noStrike" cap="none" dirty="0">
                <a:solidFill>
                  <a:srgbClr val="FF9900"/>
                </a:solidFill>
                <a:latin typeface="Calibri"/>
                <a:ea typeface="Calibri"/>
                <a:cs typeface="Calibri"/>
                <a:sym typeface="Calibri"/>
              </a:rPr>
              <a:t>, Brian Kress, </a:t>
            </a:r>
            <a:r>
              <a:rPr lang="en-US" sz="1600" dirty="0">
                <a:solidFill>
                  <a:srgbClr val="FF9900"/>
                </a:solidFill>
              </a:rPr>
              <a:t>Juan Rodriguez</a:t>
            </a:r>
            <a:endParaRPr sz="1600" dirty="0"/>
          </a:p>
          <a:p>
            <a:pPr marL="0" marR="0" lvl="0" indent="0" algn="ctr" rtl="0">
              <a:lnSpc>
                <a:spcPct val="80000"/>
              </a:lnSpc>
              <a:spcBef>
                <a:spcPts val="406"/>
              </a:spcBef>
              <a:spcAft>
                <a:spcPts val="0"/>
              </a:spcAft>
              <a:buClr>
                <a:srgbClr val="FF9900"/>
              </a:buClr>
              <a:buSzPts val="2029"/>
              <a:buFont typeface="Noto Sans Symbols"/>
              <a:buNone/>
            </a:pPr>
            <a:r>
              <a:rPr lang="en-US" sz="1600" b="0" i="0" u="none" strike="noStrike" cap="none" dirty="0">
                <a:solidFill>
                  <a:srgbClr val="FF9900"/>
                </a:solidFill>
                <a:latin typeface="Calibri"/>
                <a:ea typeface="Calibri"/>
                <a:cs typeface="Calibri"/>
                <a:sym typeface="Calibri"/>
              </a:rPr>
              <a:t>CIRES CU Boulder / NOAA NCEI</a:t>
            </a:r>
            <a:endParaRPr sz="1600"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6" name="Footer Placeholder 5"/>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35EC7C-4B4A-C61A-5C85-A99971548E26}"/>
              </a:ext>
            </a:extLst>
          </p:cNvPr>
          <p:cNvSpPr>
            <a:spLocks noGrp="1"/>
          </p:cNvSpPr>
          <p:nvPr>
            <p:ph type="title"/>
          </p:nvPr>
        </p:nvSpPr>
        <p:spPr/>
        <p:txBody>
          <a:bodyPr/>
          <a:lstStyle/>
          <a:p>
            <a:r>
              <a:rPr lang="en-US" dirty="0"/>
              <a:t>Review of Beta/PLT Maturity</a:t>
            </a:r>
          </a:p>
        </p:txBody>
      </p:sp>
      <p:sp>
        <p:nvSpPr>
          <p:cNvPr id="6" name="Text Placeholder 5">
            <a:extLst>
              <a:ext uri="{FF2B5EF4-FFF2-40B4-BE49-F238E27FC236}">
                <a16:creationId xmlns:a16="http://schemas.microsoft.com/office/drawing/2014/main" id="{7D9535BA-866A-7F9C-E16B-6B11CA98856F}"/>
              </a:ext>
            </a:extLst>
          </p:cNvPr>
          <p:cNvSpPr>
            <a:spLocks noGrp="1"/>
          </p:cNvSpPr>
          <p:nvPr>
            <p:ph type="body" idx="1"/>
          </p:nvPr>
        </p:nvSpPr>
        <p:spPr/>
        <p:txBody>
          <a:bodyPr/>
          <a:lstStyle/>
          <a:p>
            <a:pPr marL="236538" indent="-228600">
              <a:buSzPct val="100000"/>
              <a:buFont typeface="Arial" panose="020B0604020202020204" pitchFamily="34" charset="0"/>
              <a:buChar char="•"/>
            </a:pPr>
            <a:r>
              <a:rPr lang="en-US" sz="2400" dirty="0"/>
              <a:t>GOES-19 SEISS achieved Beta status on October 22, 2024</a:t>
            </a:r>
          </a:p>
          <a:p>
            <a:pPr marL="236538" indent="-228600">
              <a:buSzPct val="100000"/>
              <a:buFont typeface="Arial" panose="020B0604020202020204" pitchFamily="34" charset="0"/>
              <a:buChar char="•"/>
            </a:pPr>
            <a:r>
              <a:rPr lang="en-US" sz="2400" dirty="0"/>
              <a:t>ATC MPS-LO PLT</a:t>
            </a:r>
            <a:endParaRPr lang="en-US" sz="2000" dirty="0"/>
          </a:p>
          <a:p>
            <a:pPr marL="693738" lvl="1" indent="-228600">
              <a:buSzPct val="100000"/>
              <a:buFont typeface="Arial" panose="020B0604020202020204" pitchFamily="34" charset="0"/>
              <a:buChar char="•"/>
            </a:pPr>
            <a:r>
              <a:rPr lang="en-US" sz="2000" dirty="0"/>
              <a:t>PLT-SEI-005: MPS-LO Initial Turn-On of Electron and Ion Microchannel Plate High Voltage (MCP HV)</a:t>
            </a:r>
          </a:p>
          <a:p>
            <a:pPr marL="693738" lvl="1" indent="-228600">
              <a:buSzPct val="100000"/>
              <a:buFont typeface="Arial" panose="020B0604020202020204" pitchFamily="34" charset="0"/>
              <a:buChar char="•"/>
            </a:pPr>
            <a:r>
              <a:rPr lang="en-US" sz="2000" dirty="0"/>
              <a:t>PLT-SEI-004: MPS-LO Initial In-Flight Calibration (IFC) Execution</a:t>
            </a:r>
          </a:p>
          <a:p>
            <a:pPr marL="236538" indent="-228600">
              <a:buSzPct val="100000"/>
              <a:buFont typeface="Arial" panose="020B0604020202020204" pitchFamily="34" charset="0"/>
              <a:buChar char="•"/>
            </a:pPr>
            <a:r>
              <a:rPr lang="en-US" sz="2400" dirty="0"/>
              <a:t>PLPT Overview</a:t>
            </a:r>
          </a:p>
          <a:p>
            <a:pPr marL="693738" lvl="1" indent="-228600">
              <a:buSzPct val="100000"/>
              <a:buFont typeface="Arial" panose="020B0604020202020204" pitchFamily="34" charset="0"/>
              <a:buChar char="•"/>
            </a:pPr>
            <a:r>
              <a:rPr lang="en-US" sz="2000" dirty="0"/>
              <a:t>PLPT-SEI-003: MPS-LO Zone Cross-Comparison</a:t>
            </a:r>
          </a:p>
          <a:p>
            <a:pPr marL="693738" lvl="1" indent="-228600">
              <a:buSzPct val="100000"/>
              <a:buFont typeface="Arial" panose="020B0604020202020204" pitchFamily="34" charset="0"/>
              <a:buChar char="•"/>
            </a:pPr>
            <a:r>
              <a:rPr lang="en-US" sz="2000" dirty="0"/>
              <a:t>PLPT-SEI-005: Cross Satellite Comparison of Trapped Particles</a:t>
            </a:r>
          </a:p>
          <a:p>
            <a:pPr marL="693738" lvl="1" indent="-228600">
              <a:buSzPct val="100000"/>
              <a:buFont typeface="Arial" panose="020B0604020202020204" pitchFamily="34" charset="0"/>
              <a:buChar char="•"/>
            </a:pPr>
            <a:r>
              <a:rPr lang="en-US" sz="2000" dirty="0"/>
              <a:t>PLPT-SEI-006: Backgrounds Trending</a:t>
            </a:r>
          </a:p>
          <a:p>
            <a:pPr marL="236538" indent="-228600">
              <a:buSzPct val="100000"/>
              <a:buFont typeface="Arial" panose="020B0604020202020204" pitchFamily="34" charset="0"/>
              <a:buChar char="•"/>
            </a:pPr>
            <a:r>
              <a:rPr lang="en-US" sz="2400" dirty="0"/>
              <a:t>MPS-LO Specific ADRs/WRs</a:t>
            </a:r>
          </a:p>
        </p:txBody>
      </p:sp>
      <p:sp>
        <p:nvSpPr>
          <p:cNvPr id="4" name="Slide Number Placeholder 3">
            <a:extLst>
              <a:ext uri="{FF2B5EF4-FFF2-40B4-BE49-F238E27FC236}">
                <a16:creationId xmlns:a16="http://schemas.microsoft.com/office/drawing/2014/main" id="{45C35C4F-1291-8588-85F0-51D3DA99A0D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
        <p:nvSpPr>
          <p:cNvPr id="7" name="Footer Placeholder 5">
            <a:extLst>
              <a:ext uri="{FF2B5EF4-FFF2-40B4-BE49-F238E27FC236}">
                <a16:creationId xmlns:a16="http://schemas.microsoft.com/office/drawing/2014/main" id="{144C45B7-C26E-CC18-0E88-90ABB7276F33}"/>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71703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80BBD-EB95-6EFB-6A46-08B40AA6852F}"/>
              </a:ext>
            </a:extLst>
          </p:cNvPr>
          <p:cNvSpPr>
            <a:spLocks noGrp="1"/>
          </p:cNvSpPr>
          <p:nvPr>
            <p:ph type="title"/>
          </p:nvPr>
        </p:nvSpPr>
        <p:spPr/>
        <p:txBody>
          <a:bodyPr anchor="t"/>
          <a:lstStyle/>
          <a:p>
            <a:r>
              <a:rPr lang="en-US" dirty="0"/>
              <a:t>NCEI Beta Assessment</a:t>
            </a:r>
            <a:br>
              <a:rPr lang="en-US" dirty="0"/>
            </a:br>
            <a:r>
              <a:rPr lang="en-US" dirty="0"/>
              <a:t>GOES-19 MPS-LO 2024-09-21</a:t>
            </a:r>
          </a:p>
        </p:txBody>
      </p:sp>
      <p:sp>
        <p:nvSpPr>
          <p:cNvPr id="4" name="Slide Number Placeholder 3">
            <a:extLst>
              <a:ext uri="{FF2B5EF4-FFF2-40B4-BE49-F238E27FC236}">
                <a16:creationId xmlns:a16="http://schemas.microsoft.com/office/drawing/2014/main" id="{F1A90392-BFC9-E420-C9A7-E8C7387D7CA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
        <p:nvSpPr>
          <p:cNvPr id="13" name="Footer Placeholder 5">
            <a:extLst>
              <a:ext uri="{FF2B5EF4-FFF2-40B4-BE49-F238E27FC236}">
                <a16:creationId xmlns:a16="http://schemas.microsoft.com/office/drawing/2014/main" id="{41101DA0-C426-57D8-4531-7EE4758CF73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9" name="TextBox 8">
            <a:extLst>
              <a:ext uri="{FF2B5EF4-FFF2-40B4-BE49-F238E27FC236}">
                <a16:creationId xmlns:a16="http://schemas.microsoft.com/office/drawing/2014/main" id="{F1405F4A-4796-BD20-B46C-BE3C5C4776D1}"/>
              </a:ext>
            </a:extLst>
          </p:cNvPr>
          <p:cNvSpPr txBox="1"/>
          <p:nvPr/>
        </p:nvSpPr>
        <p:spPr>
          <a:xfrm>
            <a:off x="0" y="1976710"/>
            <a:ext cx="9144000" cy="307777"/>
          </a:xfrm>
          <a:prstGeom prst="rect">
            <a:avLst/>
          </a:prstGeom>
          <a:solidFill>
            <a:schemeClr val="lt1"/>
          </a:solidFill>
        </p:spPr>
        <p:txBody>
          <a:bodyPr wrap="square" rtlCol="0">
            <a:spAutoFit/>
          </a:bodyPr>
          <a:lstStyle/>
          <a:p>
            <a:r>
              <a:rPr lang="en-US" b="1" dirty="0">
                <a:solidFill>
                  <a:schemeClr val="tx1"/>
                </a:solidFill>
                <a:latin typeface="+mj-lt"/>
              </a:rPr>
              <a:t>     Zones 1-7R Electrons         Zones 6L-12 Electrons             Zones 1-7R Ions                   Zones 6L-12 Ions</a:t>
            </a:r>
          </a:p>
        </p:txBody>
      </p:sp>
      <p:grpSp>
        <p:nvGrpSpPr>
          <p:cNvPr id="18" name="Google Shape;259;p3">
            <a:extLst>
              <a:ext uri="{FF2B5EF4-FFF2-40B4-BE49-F238E27FC236}">
                <a16:creationId xmlns:a16="http://schemas.microsoft.com/office/drawing/2014/main" id="{5C5FD52F-75A6-0D15-57BC-0356ECC749CD}"/>
              </a:ext>
            </a:extLst>
          </p:cNvPr>
          <p:cNvGrpSpPr/>
          <p:nvPr/>
        </p:nvGrpSpPr>
        <p:grpSpPr>
          <a:xfrm>
            <a:off x="560" y="2282687"/>
            <a:ext cx="9144000" cy="3221181"/>
            <a:chOff x="560" y="2172661"/>
            <a:chExt cx="9144000" cy="3221181"/>
          </a:xfrm>
        </p:grpSpPr>
        <p:pic>
          <p:nvPicPr>
            <p:cNvPr id="22" name="Google Shape;263;p3">
              <a:extLst>
                <a:ext uri="{FF2B5EF4-FFF2-40B4-BE49-F238E27FC236}">
                  <a16:creationId xmlns:a16="http://schemas.microsoft.com/office/drawing/2014/main" id="{84CA9CBA-CA04-BE81-BF5D-8F432D097B21}"/>
                </a:ext>
              </a:extLst>
            </p:cNvPr>
            <p:cNvPicPr preferRelativeResize="0">
              <a:picLocks noChangeAspect="1"/>
            </p:cNvPicPr>
            <p:nvPr/>
          </p:nvPicPr>
          <p:blipFill rotWithShape="1">
            <a:blip r:embed="rId2">
              <a:alphaModFix/>
            </a:blip>
            <a:srcRect l="4001" t="3894" r="7999" b="286"/>
            <a:stretch/>
          </p:blipFill>
          <p:spPr>
            <a:xfrm>
              <a:off x="560" y="2172661"/>
              <a:ext cx="2286000" cy="3221181"/>
            </a:xfrm>
            <a:prstGeom prst="rect">
              <a:avLst/>
            </a:prstGeom>
            <a:noFill/>
            <a:ln>
              <a:noFill/>
            </a:ln>
          </p:spPr>
        </p:pic>
        <p:pic>
          <p:nvPicPr>
            <p:cNvPr id="21" name="Google Shape;262;p3">
              <a:extLst>
                <a:ext uri="{FF2B5EF4-FFF2-40B4-BE49-F238E27FC236}">
                  <a16:creationId xmlns:a16="http://schemas.microsoft.com/office/drawing/2014/main" id="{6658CE0A-74D3-C753-1448-9B7DFCDBFC7E}"/>
                </a:ext>
              </a:extLst>
            </p:cNvPr>
            <p:cNvPicPr preferRelativeResize="0">
              <a:picLocks noChangeAspect="1"/>
            </p:cNvPicPr>
            <p:nvPr/>
          </p:nvPicPr>
          <p:blipFill rotWithShape="1">
            <a:blip r:embed="rId3">
              <a:alphaModFix/>
            </a:blip>
            <a:srcRect l="4001" t="3894" r="7999" b="286"/>
            <a:stretch/>
          </p:blipFill>
          <p:spPr>
            <a:xfrm>
              <a:off x="2286560" y="2172661"/>
              <a:ext cx="2286000" cy="3221181"/>
            </a:xfrm>
            <a:prstGeom prst="rect">
              <a:avLst/>
            </a:prstGeom>
            <a:noFill/>
            <a:ln>
              <a:noFill/>
            </a:ln>
          </p:spPr>
        </p:pic>
        <p:pic>
          <p:nvPicPr>
            <p:cNvPr id="20" name="Google Shape;261;p3">
              <a:extLst>
                <a:ext uri="{FF2B5EF4-FFF2-40B4-BE49-F238E27FC236}">
                  <a16:creationId xmlns:a16="http://schemas.microsoft.com/office/drawing/2014/main" id="{E45B3F60-5B09-F62F-1125-69768D9BC906}"/>
                </a:ext>
              </a:extLst>
            </p:cNvPr>
            <p:cNvPicPr preferRelativeResize="0">
              <a:picLocks noChangeAspect="1"/>
            </p:cNvPicPr>
            <p:nvPr/>
          </p:nvPicPr>
          <p:blipFill rotWithShape="1">
            <a:blip r:embed="rId4">
              <a:alphaModFix/>
            </a:blip>
            <a:srcRect l="4001" t="3894" r="7999" b="286"/>
            <a:stretch/>
          </p:blipFill>
          <p:spPr>
            <a:xfrm>
              <a:off x="4578240" y="2172661"/>
              <a:ext cx="2286000" cy="3221181"/>
            </a:xfrm>
            <a:prstGeom prst="rect">
              <a:avLst/>
            </a:prstGeom>
            <a:noFill/>
            <a:ln>
              <a:noFill/>
            </a:ln>
          </p:spPr>
        </p:pic>
        <p:pic>
          <p:nvPicPr>
            <p:cNvPr id="19" name="Google Shape;260;p3">
              <a:extLst>
                <a:ext uri="{FF2B5EF4-FFF2-40B4-BE49-F238E27FC236}">
                  <a16:creationId xmlns:a16="http://schemas.microsoft.com/office/drawing/2014/main" id="{D05A76E8-F41B-81A2-A599-E0A082299EAF}"/>
                </a:ext>
              </a:extLst>
            </p:cNvPr>
            <p:cNvPicPr preferRelativeResize="0">
              <a:picLocks noChangeAspect="1"/>
            </p:cNvPicPr>
            <p:nvPr/>
          </p:nvPicPr>
          <p:blipFill rotWithShape="1">
            <a:blip r:embed="rId5">
              <a:alphaModFix/>
            </a:blip>
            <a:srcRect l="4001" t="3894" r="7999" b="286"/>
            <a:stretch/>
          </p:blipFill>
          <p:spPr>
            <a:xfrm>
              <a:off x="6858560" y="2172661"/>
              <a:ext cx="2286000" cy="3221181"/>
            </a:xfrm>
            <a:prstGeom prst="rect">
              <a:avLst/>
            </a:prstGeom>
            <a:noFill/>
            <a:ln>
              <a:noFill/>
            </a:ln>
          </p:spPr>
        </p:pic>
      </p:grpSp>
    </p:spTree>
    <p:extLst>
      <p:ext uri="{BB962C8B-B14F-4D97-AF65-F5344CB8AC3E}">
        <p14:creationId xmlns:p14="http://schemas.microsoft.com/office/powerpoint/2010/main" val="3442729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9B6B-A73A-A253-DFA3-C8B02B85701F}"/>
              </a:ext>
            </a:extLst>
          </p:cNvPr>
          <p:cNvSpPr>
            <a:spLocks noGrp="1"/>
          </p:cNvSpPr>
          <p:nvPr>
            <p:ph type="title"/>
          </p:nvPr>
        </p:nvSpPr>
        <p:spPr/>
        <p:txBody>
          <a:bodyPr anchor="t"/>
          <a:lstStyle/>
          <a:p>
            <a:r>
              <a:rPr lang="en-US" dirty="0"/>
              <a:t>NCEI Beta Assessment</a:t>
            </a:r>
            <a:br>
              <a:rPr lang="en-US" dirty="0"/>
            </a:br>
            <a:r>
              <a:rPr lang="en-US" dirty="0"/>
              <a:t>GOES-16 MPS-LO 2024-09-21</a:t>
            </a:r>
          </a:p>
        </p:txBody>
      </p:sp>
      <p:sp>
        <p:nvSpPr>
          <p:cNvPr id="4" name="Slide Number Placeholder 3">
            <a:extLst>
              <a:ext uri="{FF2B5EF4-FFF2-40B4-BE49-F238E27FC236}">
                <a16:creationId xmlns:a16="http://schemas.microsoft.com/office/drawing/2014/main" id="{9CA4AF0B-C401-A337-CCB1-1E50FD17B6A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sp>
        <p:nvSpPr>
          <p:cNvPr id="15" name="Footer Placeholder 5">
            <a:extLst>
              <a:ext uri="{FF2B5EF4-FFF2-40B4-BE49-F238E27FC236}">
                <a16:creationId xmlns:a16="http://schemas.microsoft.com/office/drawing/2014/main" id="{BBF50EB2-263C-81AD-206B-9981F526D8A7}"/>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3" name="TextBox 2">
            <a:extLst>
              <a:ext uri="{FF2B5EF4-FFF2-40B4-BE49-F238E27FC236}">
                <a16:creationId xmlns:a16="http://schemas.microsoft.com/office/drawing/2014/main" id="{26A678CC-3BA6-F570-C6A7-46EAA029D012}"/>
              </a:ext>
            </a:extLst>
          </p:cNvPr>
          <p:cNvSpPr txBox="1"/>
          <p:nvPr/>
        </p:nvSpPr>
        <p:spPr>
          <a:xfrm>
            <a:off x="0" y="1976710"/>
            <a:ext cx="9144000" cy="307777"/>
          </a:xfrm>
          <a:prstGeom prst="rect">
            <a:avLst/>
          </a:prstGeom>
          <a:solidFill>
            <a:schemeClr val="lt1"/>
          </a:solidFill>
        </p:spPr>
        <p:txBody>
          <a:bodyPr wrap="square" rtlCol="0">
            <a:spAutoFit/>
          </a:bodyPr>
          <a:lstStyle/>
          <a:p>
            <a:r>
              <a:rPr lang="en-US" b="1" dirty="0">
                <a:solidFill>
                  <a:schemeClr val="tx1"/>
                </a:solidFill>
                <a:latin typeface="+mj-lt"/>
              </a:rPr>
              <a:t>     Zones 1-7R Electrons         Zones 6L-12 Electrons             Zones 1-7R Ions                   Zones 6L-12 Ions</a:t>
            </a:r>
          </a:p>
        </p:txBody>
      </p:sp>
      <p:grpSp>
        <p:nvGrpSpPr>
          <p:cNvPr id="16" name="Google Shape;279;p4">
            <a:extLst>
              <a:ext uri="{FF2B5EF4-FFF2-40B4-BE49-F238E27FC236}">
                <a16:creationId xmlns:a16="http://schemas.microsoft.com/office/drawing/2014/main" id="{ABEA9CFB-3D55-4CFB-9B21-7D536DE22438}"/>
              </a:ext>
            </a:extLst>
          </p:cNvPr>
          <p:cNvGrpSpPr/>
          <p:nvPr/>
        </p:nvGrpSpPr>
        <p:grpSpPr>
          <a:xfrm>
            <a:off x="558" y="2282687"/>
            <a:ext cx="9144002" cy="3221183"/>
            <a:chOff x="558" y="2061345"/>
            <a:chExt cx="9144002" cy="3221183"/>
          </a:xfrm>
        </p:grpSpPr>
        <p:pic>
          <p:nvPicPr>
            <p:cNvPr id="20" name="Google Shape;283;p4">
              <a:extLst>
                <a:ext uri="{FF2B5EF4-FFF2-40B4-BE49-F238E27FC236}">
                  <a16:creationId xmlns:a16="http://schemas.microsoft.com/office/drawing/2014/main" id="{758C12B7-3F8F-D399-6D88-6934D80E72E8}"/>
                </a:ext>
              </a:extLst>
            </p:cNvPr>
            <p:cNvPicPr preferRelativeResize="0">
              <a:picLocks noChangeAspect="1"/>
            </p:cNvPicPr>
            <p:nvPr/>
          </p:nvPicPr>
          <p:blipFill rotWithShape="1">
            <a:blip r:embed="rId2">
              <a:alphaModFix/>
            </a:blip>
            <a:srcRect l="4001" t="3770" r="8000" b="412"/>
            <a:stretch/>
          </p:blipFill>
          <p:spPr>
            <a:xfrm>
              <a:off x="558" y="2061347"/>
              <a:ext cx="2286000" cy="3221181"/>
            </a:xfrm>
            <a:prstGeom prst="rect">
              <a:avLst/>
            </a:prstGeom>
            <a:noFill/>
            <a:ln>
              <a:noFill/>
            </a:ln>
          </p:spPr>
        </p:pic>
        <p:pic>
          <p:nvPicPr>
            <p:cNvPr id="19" name="Google Shape;282;p4">
              <a:extLst>
                <a:ext uri="{FF2B5EF4-FFF2-40B4-BE49-F238E27FC236}">
                  <a16:creationId xmlns:a16="http://schemas.microsoft.com/office/drawing/2014/main" id="{59EF5AA8-FA01-2E43-A096-3FED41A5015C}"/>
                </a:ext>
              </a:extLst>
            </p:cNvPr>
            <p:cNvPicPr preferRelativeResize="0">
              <a:picLocks noChangeAspect="1"/>
            </p:cNvPicPr>
            <p:nvPr/>
          </p:nvPicPr>
          <p:blipFill rotWithShape="1">
            <a:blip r:embed="rId3">
              <a:alphaModFix/>
            </a:blip>
            <a:srcRect l="4001" t="3768" r="7999" b="412"/>
            <a:stretch/>
          </p:blipFill>
          <p:spPr>
            <a:xfrm>
              <a:off x="2286560" y="2061345"/>
              <a:ext cx="2286000" cy="3221181"/>
            </a:xfrm>
            <a:prstGeom prst="rect">
              <a:avLst/>
            </a:prstGeom>
            <a:noFill/>
            <a:ln>
              <a:noFill/>
            </a:ln>
          </p:spPr>
        </p:pic>
        <p:pic>
          <p:nvPicPr>
            <p:cNvPr id="18" name="Google Shape;281;p4">
              <a:extLst>
                <a:ext uri="{FF2B5EF4-FFF2-40B4-BE49-F238E27FC236}">
                  <a16:creationId xmlns:a16="http://schemas.microsoft.com/office/drawing/2014/main" id="{CE68C60F-9919-DB09-E99B-A5E3FD06AB50}"/>
                </a:ext>
              </a:extLst>
            </p:cNvPr>
            <p:cNvPicPr preferRelativeResize="0">
              <a:picLocks noChangeAspect="1"/>
            </p:cNvPicPr>
            <p:nvPr/>
          </p:nvPicPr>
          <p:blipFill rotWithShape="1">
            <a:blip r:embed="rId4">
              <a:alphaModFix/>
            </a:blip>
            <a:srcRect l="4001" t="3768" r="7999" b="412"/>
            <a:stretch/>
          </p:blipFill>
          <p:spPr>
            <a:xfrm>
              <a:off x="4578240" y="2061345"/>
              <a:ext cx="2286000" cy="3221181"/>
            </a:xfrm>
            <a:prstGeom prst="rect">
              <a:avLst/>
            </a:prstGeom>
            <a:noFill/>
            <a:ln>
              <a:noFill/>
            </a:ln>
          </p:spPr>
        </p:pic>
        <p:pic>
          <p:nvPicPr>
            <p:cNvPr id="17" name="Google Shape;280;p4">
              <a:extLst>
                <a:ext uri="{FF2B5EF4-FFF2-40B4-BE49-F238E27FC236}">
                  <a16:creationId xmlns:a16="http://schemas.microsoft.com/office/drawing/2014/main" id="{289573E4-BBBF-B8E7-F69B-A2760C3CB07E}"/>
                </a:ext>
              </a:extLst>
            </p:cNvPr>
            <p:cNvPicPr preferRelativeResize="0">
              <a:picLocks noChangeAspect="1"/>
            </p:cNvPicPr>
            <p:nvPr/>
          </p:nvPicPr>
          <p:blipFill rotWithShape="1">
            <a:blip r:embed="rId5">
              <a:alphaModFix/>
            </a:blip>
            <a:srcRect l="4001" t="3768" r="7999" b="412"/>
            <a:stretch/>
          </p:blipFill>
          <p:spPr>
            <a:xfrm>
              <a:off x="6858560" y="2061345"/>
              <a:ext cx="2286000" cy="3221181"/>
            </a:xfrm>
            <a:prstGeom prst="rect">
              <a:avLst/>
            </a:prstGeom>
            <a:noFill/>
            <a:ln>
              <a:noFill/>
            </a:ln>
          </p:spPr>
        </p:pic>
      </p:grpSp>
    </p:spTree>
    <p:extLst>
      <p:ext uri="{BB962C8B-B14F-4D97-AF65-F5344CB8AC3E}">
        <p14:creationId xmlns:p14="http://schemas.microsoft.com/office/powerpoint/2010/main" val="26105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E092-4CF0-3A13-D257-8A5A3DF01755}"/>
              </a:ext>
            </a:extLst>
          </p:cNvPr>
          <p:cNvSpPr>
            <a:spLocks noGrp="1"/>
          </p:cNvSpPr>
          <p:nvPr>
            <p:ph type="title"/>
          </p:nvPr>
        </p:nvSpPr>
        <p:spPr/>
        <p:txBody>
          <a:bodyPr anchor="t"/>
          <a:lstStyle/>
          <a:p>
            <a:r>
              <a:rPr lang="en-US" sz="3600" dirty="0"/>
              <a:t>PLT-SEI-005: MPS-LO HV Activation and Bias Optimization</a:t>
            </a:r>
            <a:endParaRPr lang="en-US" dirty="0"/>
          </a:p>
        </p:txBody>
      </p:sp>
      <p:sp>
        <p:nvSpPr>
          <p:cNvPr id="3" name="Text Placeholder 2">
            <a:extLst>
              <a:ext uri="{FF2B5EF4-FFF2-40B4-BE49-F238E27FC236}">
                <a16:creationId xmlns:a16="http://schemas.microsoft.com/office/drawing/2014/main" id="{3973A50B-0331-82C4-37D1-A0D96378689E}"/>
              </a:ext>
            </a:extLst>
          </p:cNvPr>
          <p:cNvSpPr>
            <a:spLocks noGrp="1"/>
          </p:cNvSpPr>
          <p:nvPr>
            <p:ph type="body" idx="1"/>
          </p:nvPr>
        </p:nvSpPr>
        <p:spPr/>
        <p:txBody>
          <a:bodyPr/>
          <a:lstStyle/>
          <a:p>
            <a:pPr marL="236538" indent="-228600">
              <a:buSzPct val="100000"/>
              <a:buFont typeface="Arial" panose="020B0604020202020204" pitchFamily="34" charset="0"/>
              <a:buChar char="•"/>
            </a:pPr>
            <a:r>
              <a:rPr lang="en-US" sz="2000" dirty="0"/>
              <a:t>Determine optimal on-orbit HV bias voltage levels for electron (EMCP) and ion (IMCP) microchannel places</a:t>
            </a:r>
          </a:p>
          <a:p>
            <a:pPr marL="693738" lvl="1" indent="-228600">
              <a:buSzPct val="100000"/>
              <a:buFont typeface="Arial" panose="020B0604020202020204" pitchFamily="34" charset="0"/>
              <a:buChar char="•"/>
            </a:pPr>
            <a:r>
              <a:rPr lang="en-US" sz="1400" dirty="0"/>
              <a:t>Preflight calibration: EMCP = step 24, IMCP = step 25</a:t>
            </a:r>
          </a:p>
          <a:p>
            <a:pPr marL="693738" lvl="1" indent="-228600">
              <a:buSzPct val="100000"/>
              <a:buFont typeface="Arial" panose="020B0604020202020204" pitchFamily="34" charset="0"/>
              <a:buChar char="•"/>
            </a:pPr>
            <a:r>
              <a:rPr lang="en-US" sz="1400" dirty="0"/>
              <a:t>EMCP and IMCP bias set to the sub-operating step 20 and increased incrementally to step 27 with data accumulation at each step</a:t>
            </a:r>
          </a:p>
          <a:p>
            <a:pPr marL="693738" lvl="1" indent="-228600">
              <a:buSzPct val="100000"/>
              <a:buFont typeface="Arial" panose="020B0604020202020204" pitchFamily="34" charset="0"/>
              <a:buChar char="•"/>
            </a:pPr>
            <a:r>
              <a:rPr lang="en-US" sz="1400" dirty="0"/>
              <a:t>IMCP bias increased to step 28</a:t>
            </a:r>
          </a:p>
          <a:p>
            <a:pPr marL="693738" lvl="1" indent="-228600">
              <a:buSzPct val="100000"/>
              <a:buFont typeface="Arial" panose="020B0604020202020204" pitchFamily="34" charset="0"/>
              <a:buChar char="•"/>
            </a:pPr>
            <a:r>
              <a:rPr lang="en-US" sz="1400" dirty="0"/>
              <a:t>EMCP and IMCP bias decremented to step 20 with data accumulation at each step</a:t>
            </a:r>
          </a:p>
          <a:p>
            <a:pPr marL="693738" lvl="1" indent="-228600">
              <a:buSzPct val="100000"/>
              <a:buFont typeface="Arial" panose="020B0604020202020204" pitchFamily="34" charset="0"/>
              <a:buChar char="•"/>
            </a:pPr>
            <a:r>
              <a:rPr lang="en-US" sz="1400" dirty="0"/>
              <a:t>Total test time period: 2024-08-28 – 2024/09/19</a:t>
            </a:r>
          </a:p>
          <a:p>
            <a:pPr marL="236538" indent="-228600">
              <a:buSzPct val="100000"/>
              <a:buFont typeface="Arial" panose="020B0604020202020204" pitchFamily="34" charset="0"/>
              <a:buChar char="•"/>
            </a:pPr>
            <a:r>
              <a:rPr lang="en-US" sz="2000" dirty="0"/>
              <a:t>Goal is to operate MCP in/near saturation to ensure uniformity of charge exiting MCPs with individual particle hit while keeping HV low enough to avoid excessive noise and crosstalk</a:t>
            </a:r>
          </a:p>
          <a:p>
            <a:pPr marL="236538" indent="-228600">
              <a:buSzPct val="100000"/>
              <a:buFont typeface="Arial" panose="020B0604020202020204" pitchFamily="34" charset="0"/>
              <a:buChar char="•"/>
            </a:pPr>
            <a:r>
              <a:rPr lang="en-US" sz="2000" dirty="0"/>
              <a:t>Conclusion: ATC recommend the MPS-LO MCP HV baseline settings  of EMCP = step 25 and IMCP = step 25; implemented on 2024-10-04</a:t>
            </a:r>
          </a:p>
          <a:p>
            <a:pPr marL="236538" indent="-228600">
              <a:buSzPct val="100000"/>
              <a:buFont typeface="Arial" panose="020B0604020202020204" pitchFamily="34" charset="0"/>
              <a:buChar char="•"/>
            </a:pPr>
            <a:r>
              <a:rPr lang="en-US" sz="2000" dirty="0"/>
              <a:t>Nominal retest cadence is six months</a:t>
            </a:r>
          </a:p>
          <a:p>
            <a:pPr marL="236538" indent="-228600">
              <a:buSzPct val="1000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D955032-2CAC-2D40-642E-7B544973553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
        <p:nvSpPr>
          <p:cNvPr id="5" name="Footer Placeholder 5">
            <a:extLst>
              <a:ext uri="{FF2B5EF4-FFF2-40B4-BE49-F238E27FC236}">
                <a16:creationId xmlns:a16="http://schemas.microsoft.com/office/drawing/2014/main" id="{6AA7439C-74D9-3A13-FC26-69132BF82308}"/>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11" name="TextBox 10">
            <a:extLst>
              <a:ext uri="{FF2B5EF4-FFF2-40B4-BE49-F238E27FC236}">
                <a16:creationId xmlns:a16="http://schemas.microsoft.com/office/drawing/2014/main" id="{98428373-22D3-634E-239D-8D0BCBC80AA4}"/>
              </a:ext>
            </a:extLst>
          </p:cNvPr>
          <p:cNvSpPr txBox="1"/>
          <p:nvPr/>
        </p:nvSpPr>
        <p:spPr>
          <a:xfrm>
            <a:off x="8081817" y="5788764"/>
            <a:ext cx="757383" cy="533400"/>
          </a:xfrm>
          <a:prstGeom prst="rect">
            <a:avLst/>
          </a:prstGeom>
          <a:solidFill>
            <a:schemeClr val="bg1"/>
          </a:solidFill>
        </p:spPr>
        <p:txBody>
          <a:bodyPr wrap="square" rtlCol="0">
            <a:spAutoFit/>
          </a:bodyPr>
          <a:lstStyle/>
          <a:p>
            <a:endParaRPr lang="en-US" dirty="0"/>
          </a:p>
        </p:txBody>
      </p:sp>
      <p:sp>
        <p:nvSpPr>
          <p:cNvPr id="12" name="Freeform 16">
            <a:extLst>
              <a:ext uri="{FF2B5EF4-FFF2-40B4-BE49-F238E27FC236}">
                <a16:creationId xmlns:a16="http://schemas.microsoft.com/office/drawing/2014/main" id="{A9619547-F6F0-224A-4940-515A0999C868}"/>
              </a:ext>
            </a:extLst>
          </p:cNvPr>
          <p:cNvSpPr>
            <a:spLocks/>
          </p:cNvSpPr>
          <p:nvPr/>
        </p:nvSpPr>
        <p:spPr bwMode="auto">
          <a:xfrm>
            <a:off x="8139861" y="5967304"/>
            <a:ext cx="240870" cy="176321"/>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3" name="Freeform 17">
            <a:extLst>
              <a:ext uri="{FF2B5EF4-FFF2-40B4-BE49-F238E27FC236}">
                <a16:creationId xmlns:a16="http://schemas.microsoft.com/office/drawing/2014/main" id="{95683DB0-A0E7-3F3D-D6A8-7B9D67F6EECA}"/>
              </a:ext>
            </a:extLst>
          </p:cNvPr>
          <p:cNvSpPr>
            <a:spLocks/>
          </p:cNvSpPr>
          <p:nvPr/>
        </p:nvSpPr>
        <p:spPr bwMode="auto">
          <a:xfrm>
            <a:off x="8322431" y="5967304"/>
            <a:ext cx="276157" cy="17938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4" name="Freeform 18">
            <a:extLst>
              <a:ext uri="{FF2B5EF4-FFF2-40B4-BE49-F238E27FC236}">
                <a16:creationId xmlns:a16="http://schemas.microsoft.com/office/drawing/2014/main" id="{D0625D07-E451-3802-8772-790592171BE4}"/>
              </a:ext>
            </a:extLst>
          </p:cNvPr>
          <p:cNvSpPr>
            <a:spLocks/>
          </p:cNvSpPr>
          <p:nvPr/>
        </p:nvSpPr>
        <p:spPr bwMode="auto">
          <a:xfrm>
            <a:off x="8535686" y="5967304"/>
            <a:ext cx="243938" cy="176321"/>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3" name="Rounded Rectangle 22">
            <a:extLst>
              <a:ext uri="{FF2B5EF4-FFF2-40B4-BE49-F238E27FC236}">
                <a16:creationId xmlns:a16="http://schemas.microsoft.com/office/drawing/2014/main" id="{033D7DA0-4FFE-63FA-66F4-33226F99FE41}"/>
              </a:ext>
            </a:extLst>
          </p:cNvPr>
          <p:cNvSpPr/>
          <p:nvPr/>
        </p:nvSpPr>
        <p:spPr>
          <a:xfrm>
            <a:off x="6469605" y="5788764"/>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3701609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E092-4CF0-3A13-D257-8A5A3DF01755}"/>
              </a:ext>
            </a:extLst>
          </p:cNvPr>
          <p:cNvSpPr>
            <a:spLocks noGrp="1"/>
          </p:cNvSpPr>
          <p:nvPr>
            <p:ph type="title"/>
          </p:nvPr>
        </p:nvSpPr>
        <p:spPr/>
        <p:txBody>
          <a:bodyPr anchor="ctr"/>
          <a:lstStyle/>
          <a:p>
            <a:r>
              <a:rPr lang="en-US" sz="3600" dirty="0"/>
              <a:t>PLT-SEI-004: MPS-LO IFC Test</a:t>
            </a:r>
            <a:endParaRPr lang="en-US" dirty="0"/>
          </a:p>
        </p:txBody>
      </p:sp>
      <p:sp>
        <p:nvSpPr>
          <p:cNvPr id="3" name="Text Placeholder 2">
            <a:extLst>
              <a:ext uri="{FF2B5EF4-FFF2-40B4-BE49-F238E27FC236}">
                <a16:creationId xmlns:a16="http://schemas.microsoft.com/office/drawing/2014/main" id="{3973A50B-0331-82C4-37D1-A0D96378689E}"/>
              </a:ext>
            </a:extLst>
          </p:cNvPr>
          <p:cNvSpPr>
            <a:spLocks noGrp="1"/>
          </p:cNvSpPr>
          <p:nvPr>
            <p:ph type="body" idx="1"/>
          </p:nvPr>
        </p:nvSpPr>
        <p:spPr/>
        <p:txBody>
          <a:bodyPr/>
          <a:lstStyle/>
          <a:p>
            <a:pPr marL="236538" indent="-228600">
              <a:buSzPct val="100000"/>
              <a:buFont typeface="Arial" panose="020B0604020202020204" pitchFamily="34" charset="0"/>
              <a:buChar char="•"/>
            </a:pPr>
            <a:r>
              <a:rPr lang="en-US" sz="2000" dirty="0"/>
              <a:t>Measure the electron and ion zone thresholds at orbital extremes</a:t>
            </a:r>
          </a:p>
          <a:p>
            <a:pPr marL="693738" lvl="1" indent="-228600">
              <a:buSzPct val="100000"/>
              <a:buFont typeface="Arial" panose="020B0604020202020204" pitchFamily="34" charset="0"/>
              <a:buChar char="•"/>
            </a:pPr>
            <a:r>
              <a:rPr lang="en-US" sz="1800" dirty="0"/>
              <a:t>Expect thresholds to vary with temperature</a:t>
            </a:r>
          </a:p>
          <a:p>
            <a:pPr marL="693738" lvl="1" indent="-228600">
              <a:buSzPct val="100000"/>
              <a:buFont typeface="Arial" panose="020B0604020202020204" pitchFamily="34" charset="0"/>
              <a:buChar char="•"/>
            </a:pPr>
            <a:r>
              <a:rPr lang="en-US" sz="1800" dirty="0"/>
              <a:t>Ensure no difference in thresholds based on MCP bias state</a:t>
            </a:r>
          </a:p>
          <a:p>
            <a:pPr marL="236538" indent="-228600">
              <a:buSzPct val="100000"/>
              <a:buFont typeface="Arial" panose="020B0604020202020204" pitchFamily="34" charset="0"/>
              <a:buChar char="•"/>
            </a:pPr>
            <a:r>
              <a:rPr lang="en-US" sz="2000" dirty="0"/>
              <a:t>IFC test completed for MPS-LO ion and electron MCP HV bias optimization</a:t>
            </a:r>
          </a:p>
          <a:p>
            <a:pPr marL="693738" lvl="1" indent="-228600">
              <a:buSzPct val="100000"/>
              <a:buFont typeface="Arial" panose="020B0604020202020204" pitchFamily="34" charset="0"/>
              <a:buChar char="•"/>
            </a:pPr>
            <a:r>
              <a:rPr lang="en-US" sz="1800" dirty="0"/>
              <a:t>IFC successfully executed with high voltage disabled and enabled</a:t>
            </a:r>
          </a:p>
          <a:p>
            <a:pPr marL="693738" lvl="1" indent="-228600">
              <a:buSzPct val="100000"/>
              <a:buFont typeface="Arial" panose="020B0604020202020204" pitchFamily="34" charset="0"/>
              <a:buChar char="•"/>
            </a:pPr>
            <a:r>
              <a:rPr lang="en-US" sz="1800" dirty="0"/>
              <a:t>IFC results are in-family with pre-launch results and current GOES operational spacecraft</a:t>
            </a:r>
          </a:p>
          <a:p>
            <a:pPr marL="693738" lvl="1" indent="-228600">
              <a:buSzPct val="100000"/>
              <a:buFont typeface="Arial" panose="020B0604020202020204" pitchFamily="34" charset="0"/>
              <a:buChar char="•"/>
            </a:pPr>
            <a:r>
              <a:rPr lang="en-US" sz="1800" dirty="0"/>
              <a:t>Temperature dependencies are comparable with ground test</a:t>
            </a:r>
            <a:endParaRPr lang="en-US" sz="2000" dirty="0"/>
          </a:p>
          <a:p>
            <a:pPr marL="236538" indent="-228600">
              <a:buSzPct val="1000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D955032-2CAC-2D40-642E-7B544973553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
        <p:nvSpPr>
          <p:cNvPr id="5" name="Footer Placeholder 5">
            <a:extLst>
              <a:ext uri="{FF2B5EF4-FFF2-40B4-BE49-F238E27FC236}">
                <a16:creationId xmlns:a16="http://schemas.microsoft.com/office/drawing/2014/main" id="{DC16F0BF-6FA1-0867-E8CA-7D2BEE70512B}"/>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6" name="TextBox 5">
            <a:extLst>
              <a:ext uri="{FF2B5EF4-FFF2-40B4-BE49-F238E27FC236}">
                <a16:creationId xmlns:a16="http://schemas.microsoft.com/office/drawing/2014/main" id="{EEA34D9B-CC20-D624-FA74-3BF9D55573C3}"/>
              </a:ext>
            </a:extLst>
          </p:cNvPr>
          <p:cNvSpPr txBox="1"/>
          <p:nvPr/>
        </p:nvSpPr>
        <p:spPr>
          <a:xfrm>
            <a:off x="8081817" y="5788764"/>
            <a:ext cx="757383" cy="533400"/>
          </a:xfrm>
          <a:prstGeom prst="rect">
            <a:avLst/>
          </a:prstGeom>
          <a:solidFill>
            <a:schemeClr val="bg1"/>
          </a:solidFill>
        </p:spPr>
        <p:txBody>
          <a:bodyPr wrap="square" rtlCol="0">
            <a:spAutoFit/>
          </a:bodyPr>
          <a:lstStyle/>
          <a:p>
            <a:endParaRPr lang="en-US" dirty="0"/>
          </a:p>
        </p:txBody>
      </p:sp>
      <p:sp>
        <p:nvSpPr>
          <p:cNvPr id="7" name="Freeform 16">
            <a:extLst>
              <a:ext uri="{FF2B5EF4-FFF2-40B4-BE49-F238E27FC236}">
                <a16:creationId xmlns:a16="http://schemas.microsoft.com/office/drawing/2014/main" id="{9E1503AB-5A89-F215-481C-5CAC50A9E1AD}"/>
              </a:ext>
            </a:extLst>
          </p:cNvPr>
          <p:cNvSpPr>
            <a:spLocks/>
          </p:cNvSpPr>
          <p:nvPr/>
        </p:nvSpPr>
        <p:spPr bwMode="auto">
          <a:xfrm>
            <a:off x="8139861" y="5967304"/>
            <a:ext cx="240870" cy="176321"/>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8" name="Freeform 17">
            <a:extLst>
              <a:ext uri="{FF2B5EF4-FFF2-40B4-BE49-F238E27FC236}">
                <a16:creationId xmlns:a16="http://schemas.microsoft.com/office/drawing/2014/main" id="{EB1C5B38-5136-89CB-6F4E-BD971B0C47B0}"/>
              </a:ext>
            </a:extLst>
          </p:cNvPr>
          <p:cNvSpPr>
            <a:spLocks/>
          </p:cNvSpPr>
          <p:nvPr/>
        </p:nvSpPr>
        <p:spPr bwMode="auto">
          <a:xfrm>
            <a:off x="8322431" y="5967304"/>
            <a:ext cx="276157" cy="17938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9" name="Freeform 18">
            <a:extLst>
              <a:ext uri="{FF2B5EF4-FFF2-40B4-BE49-F238E27FC236}">
                <a16:creationId xmlns:a16="http://schemas.microsoft.com/office/drawing/2014/main" id="{D2A8B350-77D4-CEA6-BAB2-A48659D5494E}"/>
              </a:ext>
            </a:extLst>
          </p:cNvPr>
          <p:cNvSpPr>
            <a:spLocks/>
          </p:cNvSpPr>
          <p:nvPr/>
        </p:nvSpPr>
        <p:spPr bwMode="auto">
          <a:xfrm>
            <a:off x="8535686" y="5967304"/>
            <a:ext cx="243938" cy="176321"/>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0" name="Rounded Rectangle 9">
            <a:extLst>
              <a:ext uri="{FF2B5EF4-FFF2-40B4-BE49-F238E27FC236}">
                <a16:creationId xmlns:a16="http://schemas.microsoft.com/office/drawing/2014/main" id="{4A5CCDEF-D7DB-A329-EA48-A43C1A68D3C5}"/>
              </a:ext>
            </a:extLst>
          </p:cNvPr>
          <p:cNvSpPr/>
          <p:nvPr/>
        </p:nvSpPr>
        <p:spPr>
          <a:xfrm>
            <a:off x="6469605" y="5788764"/>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149310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Provisional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33297131"/>
              </p:ext>
            </p:extLst>
          </p:nvPr>
        </p:nvGraphicFramePr>
        <p:xfrm>
          <a:off x="262464" y="1435752"/>
          <a:ext cx="8630654" cy="3655874"/>
        </p:xfrm>
        <a:graphic>
          <a:graphicData uri="http://schemas.openxmlformats.org/drawingml/2006/table">
            <a:tbl>
              <a:tblPr firstRow="1" firstCol="1" bandRow="1">
                <a:tableStyleId>{5C22544A-7EE6-4342-B048-85BDC9FD1C3A}</a:tableStyleId>
              </a:tblPr>
              <a:tblGrid>
                <a:gridCol w="1845736">
                  <a:extLst>
                    <a:ext uri="{9D8B030D-6E8A-4147-A177-3AD203B41FA5}">
                      <a16:colId xmlns:a16="http://schemas.microsoft.com/office/drawing/2014/main" val="20000"/>
                    </a:ext>
                  </a:extLst>
                </a:gridCol>
                <a:gridCol w="3081867">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22985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A.2.2 MPS-LO Zone Cross-Comparison [PLPT-SEI-003]</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 PADs, determine relative sensitivity/response among MPS-LO zones and calculate inter-calibration factors for Z6L/Z6R and Z7L/Z7R for each of 15 energies and for both electrons and ions.</a:t>
                      </a:r>
                    </a:p>
                  </a:txBody>
                  <a:tcPr marL="55345" marR="55345" marT="0" marB="0"/>
                </a:tc>
                <a:tc>
                  <a:txBody>
                    <a:bodyPr/>
                    <a:lstStyle/>
                    <a:p>
                      <a:pPr marL="0" marR="0">
                        <a:lnSpc>
                          <a:spcPct val="115000"/>
                        </a:lnSpc>
                        <a:spcBef>
                          <a:spcPts val="0"/>
                        </a:spcBef>
                        <a:spcAft>
                          <a:spcPts val="0"/>
                        </a:spcAft>
                      </a:pPr>
                      <a:r>
                        <a:rPr lang="en-US" sz="1400" dirty="0">
                          <a:effectLst/>
                          <a:latin typeface="+mn-lt"/>
                        </a:rPr>
                        <a:t>One month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PADs match science expectations and zones agree within 25%.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A.2.4 Cross Satellite Comparison of Trapped Particles </a:t>
                      </a:r>
                    </a:p>
                    <a:p>
                      <a:pPr marL="0" marR="0">
                        <a:lnSpc>
                          <a:spcPct val="115000"/>
                        </a:lnSpc>
                        <a:spcBef>
                          <a:spcPts val="0"/>
                        </a:spcBef>
                        <a:spcAft>
                          <a:spcPts val="0"/>
                        </a:spcAft>
                      </a:pPr>
                      <a:r>
                        <a:rPr lang="en-US" sz="1400" dirty="0">
                          <a:effectLst/>
                          <a:latin typeface="+mn-lt"/>
                        </a:rPr>
                        <a:t>[PLPT-SEI-005]</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Inter-calibrate MPS-LO with the same measurements on other operational GOES-R Series satellites.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One month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Differences quantified on data taken through validation phase.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990054">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A.2.5 Backgrounds Trending </a:t>
                      </a:r>
                    </a:p>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[PLPT-SEI-006]</a:t>
                      </a:r>
                    </a:p>
                  </a:txBody>
                  <a:tcPr marL="55345" marR="55345" marT="0" marB="0"/>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Trend daily/weekly minima from MPS-LO ion and electron background zones</a:t>
                      </a: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Two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[Provisional] If dark noise can be observed above natural backgrounds, decreases with time.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357956593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
        <p:nvSpPr>
          <p:cNvPr id="6" name="TextBox 5"/>
          <p:cNvSpPr txBox="1"/>
          <p:nvPr/>
        </p:nvSpPr>
        <p:spPr>
          <a:xfrm>
            <a:off x="3635318" y="5091626"/>
            <a:ext cx="5257800" cy="307777"/>
          </a:xfrm>
          <a:prstGeom prst="rect">
            <a:avLst/>
          </a:prstGeom>
          <a:noFill/>
        </p:spPr>
        <p:txBody>
          <a:bodyPr wrap="square" rtlCol="0">
            <a:spAutoFit/>
          </a:bodyPr>
          <a:lstStyle/>
          <a:p>
            <a:pPr algn="r"/>
            <a:r>
              <a:rPr lang="en-US" i="1" dirty="0">
                <a:solidFill>
                  <a:schemeClr val="bg1"/>
                </a:solidFill>
              </a:rPr>
              <a:t>MPS-LO Provisional PLPTs from RIMP v 2.0 (09 July 2021)</a:t>
            </a:r>
          </a:p>
        </p:txBody>
      </p:sp>
      <p:sp>
        <p:nvSpPr>
          <p:cNvPr id="8" name="Footer Placeholder 5">
            <a:extLst>
              <a:ext uri="{FF2B5EF4-FFF2-40B4-BE49-F238E27FC236}">
                <a16:creationId xmlns:a16="http://schemas.microsoft.com/office/drawing/2014/main" id="{6226DF16-37D3-5361-695C-0C0C2C73B49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852130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447800" y="213001"/>
            <a:ext cx="60960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dirty="0">
                <a:latin typeface="+mj-lt"/>
              </a:rPr>
              <a:t>MPS-LO Specific </a:t>
            </a:r>
            <a:r>
              <a:rPr lang="en" b="0" i="0" u="none" strike="noStrike" cap="none" dirty="0">
                <a:solidFill>
                  <a:srgbClr val="FFFFFF"/>
                </a:solidFill>
                <a:latin typeface="+mj-lt"/>
                <a:sym typeface="Arial"/>
              </a:rPr>
              <a:t>ADRs/WRs </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16</a:t>
            </a:fld>
            <a:endParaRPr lang="en" sz="1400" b="0" i="0" u="none" strike="noStrike" cap="none">
              <a:solidFill>
                <a:schemeClr val="lt1"/>
              </a:solidFill>
              <a:latin typeface="Arial"/>
              <a:ea typeface="Arial"/>
              <a:cs typeface="Arial"/>
              <a:sym typeface="Arial"/>
            </a:endParaRPr>
          </a:p>
        </p:txBody>
      </p:sp>
      <p:sp>
        <p:nvSpPr>
          <p:cNvPr id="3" name="Footer Placeholder 5">
            <a:extLst>
              <a:ext uri="{FF2B5EF4-FFF2-40B4-BE49-F238E27FC236}">
                <a16:creationId xmlns:a16="http://schemas.microsoft.com/office/drawing/2014/main" id="{E31EA8B4-07F2-57CF-E89A-FE897FA2DB94}"/>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graphicFrame>
        <p:nvGraphicFramePr>
          <p:cNvPr id="2" name="Table 1">
            <a:extLst>
              <a:ext uri="{FF2B5EF4-FFF2-40B4-BE49-F238E27FC236}">
                <a16:creationId xmlns:a16="http://schemas.microsoft.com/office/drawing/2014/main" id="{933A6055-AF21-B7AE-C3FA-7FFE030A5EC9}"/>
              </a:ext>
            </a:extLst>
          </p:cNvPr>
          <p:cNvGraphicFramePr>
            <a:graphicFrameLocks noGrp="1"/>
          </p:cNvGraphicFramePr>
          <p:nvPr>
            <p:extLst>
              <p:ext uri="{D42A27DB-BD31-4B8C-83A1-F6EECF244321}">
                <p14:modId xmlns:p14="http://schemas.microsoft.com/office/powerpoint/2010/main" val="1249855997"/>
              </p:ext>
            </p:extLst>
          </p:nvPr>
        </p:nvGraphicFramePr>
        <p:xfrm>
          <a:off x="304800" y="1503660"/>
          <a:ext cx="8540750" cy="4511080"/>
        </p:xfrm>
        <a:graphic>
          <a:graphicData uri="http://schemas.openxmlformats.org/drawingml/2006/table">
            <a:tbl>
              <a:tblPr firstRow="1" bandRow="1">
                <a:tableStyleId>{5C22544A-7EE6-4342-B048-85BDC9FD1C3A}</a:tableStyleId>
              </a:tblPr>
              <a:tblGrid>
                <a:gridCol w="56515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gridCol w="4102100">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370840">
                <a:tc>
                  <a:txBody>
                    <a:bodyPr/>
                    <a:lstStyle/>
                    <a:p>
                      <a:pPr algn="ctr"/>
                      <a:r>
                        <a:rPr lang="en-US" sz="1200" dirty="0"/>
                        <a:t>ADR</a:t>
                      </a:r>
                    </a:p>
                  </a:txBody>
                  <a:tcPr anchor="ctr"/>
                </a:tc>
                <a:tc>
                  <a:txBody>
                    <a:bodyPr/>
                    <a:lstStyle/>
                    <a:p>
                      <a:pPr algn="ctr"/>
                      <a:r>
                        <a:rPr lang="en-US" sz="1200" dirty="0"/>
                        <a:t>WR</a:t>
                      </a:r>
                    </a:p>
                  </a:txBody>
                  <a:tcPr anchor="ctr"/>
                </a:tc>
                <a:tc>
                  <a:txBody>
                    <a:bodyPr/>
                    <a:lstStyle/>
                    <a:p>
                      <a:r>
                        <a:rPr lang="en-US" sz="1200" dirty="0"/>
                        <a:t>Short Description</a:t>
                      </a:r>
                    </a:p>
                  </a:txBody>
                  <a:tcPr anchor="ctr"/>
                </a:tc>
                <a:tc>
                  <a:txBody>
                    <a:bodyPr/>
                    <a:lstStyle/>
                    <a:p>
                      <a:r>
                        <a:rPr lang="en-US" sz="1200"/>
                        <a:t>Status</a:t>
                      </a:r>
                    </a:p>
                  </a:txBody>
                  <a:tcPr anchor="ctr"/>
                </a:tc>
                <a:tc>
                  <a:txBody>
                    <a:bodyPr/>
                    <a:lstStyle/>
                    <a:p>
                      <a:r>
                        <a:rPr lang="en-US" sz="1200" dirty="0"/>
                        <a:t>Closure</a:t>
                      </a:r>
                    </a:p>
                  </a:txBody>
                  <a:tcPr anchor="ctr"/>
                </a:tc>
                <a:extLst>
                  <a:ext uri="{0D108BD9-81ED-4DB2-BD59-A6C34878D82A}">
                    <a16:rowId xmlns:a16="http://schemas.microsoft.com/office/drawing/2014/main" val="10000"/>
                  </a:ext>
                </a:extLst>
              </a:tr>
              <a:tr h="370840">
                <a:tc>
                  <a:txBody>
                    <a:bodyPr/>
                    <a:lstStyle/>
                    <a:p>
                      <a:pPr marL="0" marR="0" lvl="0" indent="0" algn="l" rtl="0">
                        <a:spcBef>
                          <a:spcPts val="0"/>
                        </a:spcBef>
                        <a:spcAft>
                          <a:spcPts val="0"/>
                        </a:spcAft>
                        <a:buNone/>
                      </a:pPr>
                      <a:r>
                        <a:rPr lang="en-US" sz="1200" dirty="0"/>
                        <a:t>228</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3961/7067</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SEISS record time mismatches with filenames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endParaRPr lang="en-US" sz="1200" dirty="0">
                        <a:latin typeface="+mn-lt"/>
                      </a:endParaRPr>
                    </a:p>
                  </a:txBody>
                  <a:tcPr marL="91450" marR="91450" marT="45725" marB="45725" anchor="ctr"/>
                </a:tc>
                <a:tc>
                  <a:txBody>
                    <a:bodyPr/>
                    <a:lstStyle/>
                    <a:p>
                      <a:pPr marL="0" marR="0" lvl="0" indent="0" algn="l" rtl="0">
                        <a:spcBef>
                          <a:spcPts val="0"/>
                        </a:spcBef>
                        <a:spcAft>
                          <a:spcPts val="0"/>
                        </a:spcAft>
                        <a:buNone/>
                      </a:pPr>
                      <a:r>
                        <a:rPr lang="hr-HR" sz="1200" dirty="0"/>
                        <a:t>DO.07.01.00/DO.10.01.01 (2021/12/09)</a:t>
                      </a:r>
                      <a:endParaRPr sz="1200" dirty="0"/>
                    </a:p>
                  </a:txBody>
                  <a:tcPr marL="91450" marR="91450" marT="45725" marB="45725" anchor="ctr"/>
                </a:tc>
                <a:extLst>
                  <a:ext uri="{0D108BD9-81ED-4DB2-BD59-A6C34878D82A}">
                    <a16:rowId xmlns:a16="http://schemas.microsoft.com/office/drawing/2014/main" val="3390467383"/>
                  </a:ext>
                </a:extLst>
              </a:tr>
              <a:tr h="370840">
                <a:tc>
                  <a:txBody>
                    <a:bodyPr/>
                    <a:lstStyle/>
                    <a:p>
                      <a:pPr marL="0" marR="0" lvl="0" indent="0" algn="l" rtl="0">
                        <a:spcBef>
                          <a:spcPts val="0"/>
                        </a:spcBef>
                        <a:spcAft>
                          <a:spcPts val="0"/>
                        </a:spcAft>
                        <a:buNone/>
                      </a:pPr>
                      <a:r>
                        <a:rPr lang="is-IS" sz="1200" b="0" u="none" strike="noStrike" cap="none" dirty="0">
                          <a:solidFill>
                            <a:schemeClr val="dk1"/>
                          </a:solidFill>
                          <a:effectLst/>
                          <a:sym typeface="Arial"/>
                        </a:rPr>
                        <a:t>326</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5424/5860</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b="0" u="none" strike="noStrike" cap="none" dirty="0">
                          <a:solidFill>
                            <a:schemeClr val="dk1"/>
                          </a:solidFill>
                          <a:effectLst/>
                          <a:sym typeface="Arial"/>
                        </a:rPr>
                        <a:t>MPS-LO GPA Changes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endParaRPr lang="en-US"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DO.07.01.00</a:t>
                      </a:r>
                      <a:endParaRPr sz="1200" dirty="0"/>
                    </a:p>
                  </a:txBody>
                  <a:tcPr marL="91450" marR="91450" marT="45725" marB="45725" anchor="ctr"/>
                </a:tc>
                <a:extLst>
                  <a:ext uri="{0D108BD9-81ED-4DB2-BD59-A6C34878D82A}">
                    <a16:rowId xmlns:a16="http://schemas.microsoft.com/office/drawing/2014/main" val="10006"/>
                  </a:ext>
                </a:extLst>
              </a:tr>
              <a:tr h="370840">
                <a:tc>
                  <a:txBody>
                    <a:bodyPr/>
                    <a:lstStyle/>
                    <a:p>
                      <a:pPr marL="0" marR="0" lvl="0" indent="0" algn="l" rtl="0">
                        <a:spcBef>
                          <a:spcPts val="0"/>
                        </a:spcBef>
                        <a:spcAft>
                          <a:spcPts val="0"/>
                        </a:spcAft>
                        <a:buNone/>
                      </a:pPr>
                      <a:r>
                        <a:rPr lang="en-US" sz="1200" dirty="0"/>
                        <a:t>449/</a:t>
                      </a:r>
                    </a:p>
                    <a:p>
                      <a:pPr marL="0" marR="0" lvl="0" indent="0" algn="l" rtl="0">
                        <a:spcBef>
                          <a:spcPts val="0"/>
                        </a:spcBef>
                        <a:spcAft>
                          <a:spcPts val="0"/>
                        </a:spcAft>
                        <a:buNone/>
                      </a:pPr>
                      <a:r>
                        <a:rPr lang="en-US" sz="1200" dirty="0"/>
                        <a:t>596</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5133/5800</a:t>
                      </a:r>
                      <a:endParaRPr sz="12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Make Arc Jet Flag available for SEISS MPS-LO </a:t>
                      </a:r>
                    </a:p>
                  </a:txBody>
                  <a:tcPr marL="91450" marR="91450" marT="45725" marB="45725" anchor="ctr"/>
                </a:tc>
                <a:tc>
                  <a:txBody>
                    <a:bodyPr/>
                    <a:lstStyle/>
                    <a:p>
                      <a:pPr marL="0" marR="0" lvl="0" indent="0" algn="l" rtl="0">
                        <a:spcBef>
                          <a:spcPts val="0"/>
                        </a:spcBef>
                        <a:spcAft>
                          <a:spcPts val="0"/>
                        </a:spcAft>
                        <a:buNone/>
                      </a:pPr>
                      <a:r>
                        <a:rPr lang="en-US" sz="1200" baseline="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a:t>DO.07.00.00/DO.10.01.00 </a:t>
                      </a:r>
                      <a:endParaRPr lang="hr-HR" sz="1200" dirty="0">
                        <a:latin typeface="+mn-lt"/>
                      </a:endParaRPr>
                    </a:p>
                  </a:txBody>
                  <a:tcPr marL="91450" marR="91450" marT="45725" marB="45725" anchor="ctr"/>
                </a:tc>
                <a:extLst>
                  <a:ext uri="{0D108BD9-81ED-4DB2-BD59-A6C34878D82A}">
                    <a16:rowId xmlns:a16="http://schemas.microsoft.com/office/drawing/2014/main" val="10007"/>
                  </a:ext>
                </a:extLst>
              </a:tr>
              <a:tr h="370840">
                <a:tc>
                  <a:txBody>
                    <a:bodyPr/>
                    <a:lstStyle/>
                    <a:p>
                      <a:pPr marL="0" marR="0" lvl="0" indent="0" algn="l" rtl="0">
                        <a:spcBef>
                          <a:spcPts val="0"/>
                        </a:spcBef>
                        <a:spcAft>
                          <a:spcPts val="0"/>
                        </a:spcAft>
                        <a:buNone/>
                      </a:pPr>
                      <a:r>
                        <a:rPr lang="en-US" sz="1200" dirty="0"/>
                        <a:t>780</a:t>
                      </a:r>
                      <a:endParaRPr sz="1200" dirty="0"/>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6585/6845</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GPA update for SEISS MPS-HI and MPS-LO L1b IFC leakage </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Closed</a:t>
                      </a:r>
                    </a:p>
                  </a:txBody>
                  <a:tcPr marL="91450" marR="91450" marT="45725" marB="45725" anchor="ctr"/>
                </a:tc>
                <a:tc>
                  <a:txBody>
                    <a:bodyPr/>
                    <a:lstStyle/>
                    <a:p>
                      <a:pPr marL="0" marR="0" lvl="0" indent="0" algn="l" rtl="0">
                        <a:spcBef>
                          <a:spcPts val="0"/>
                        </a:spcBef>
                        <a:spcAft>
                          <a:spcPts val="0"/>
                        </a:spcAft>
                        <a:buNone/>
                      </a:pPr>
                      <a:r>
                        <a:rPr lang="hr-HR" sz="1200" dirty="0"/>
                        <a:t>DO.12.00.00 (2023 May)</a:t>
                      </a:r>
                    </a:p>
                  </a:txBody>
                  <a:tcPr marL="91450" marR="91450" marT="45725" marB="45725" anchor="ctr"/>
                </a:tc>
                <a:extLst>
                  <a:ext uri="{0D108BD9-81ED-4DB2-BD59-A6C34878D82A}">
                    <a16:rowId xmlns:a16="http://schemas.microsoft.com/office/drawing/2014/main" val="10003"/>
                  </a:ext>
                </a:extLst>
              </a:tr>
              <a:tr h="370840">
                <a:tc>
                  <a:txBody>
                    <a:bodyPr/>
                    <a:lstStyle/>
                    <a:p>
                      <a:pPr algn="l"/>
                      <a:r>
                        <a:rPr lang="en-US" sz="1200" dirty="0"/>
                        <a:t>1003</a:t>
                      </a:r>
                    </a:p>
                  </a:txBody>
                  <a:tcPr anchor="ctr"/>
                </a:tc>
                <a:tc>
                  <a:txBody>
                    <a:bodyPr/>
                    <a:lstStyle/>
                    <a:p>
                      <a:pPr algn="l"/>
                      <a:r>
                        <a:rPr lang="en-US" sz="1200" dirty="0">
                          <a:solidFill>
                            <a:schemeClr val="tx1"/>
                          </a:solidFill>
                        </a:rPr>
                        <a:t>7506</a:t>
                      </a:r>
                    </a:p>
                  </a:txBody>
                  <a:tcPr anchor="ctr"/>
                </a:tc>
                <a:tc>
                  <a:txBody>
                    <a:bodyPr/>
                    <a:lstStyle/>
                    <a:p>
                      <a:r>
                        <a:rPr lang="en-US" sz="1200" dirty="0">
                          <a:solidFill>
                            <a:schemeClr val="tx1"/>
                          </a:solidFill>
                        </a:rPr>
                        <a:t>Flight delivery of SEISS FM3 LUTs</a:t>
                      </a:r>
                    </a:p>
                  </a:txBody>
                  <a:tcPr anchor="ctr"/>
                </a:tc>
                <a:tc>
                  <a:txBody>
                    <a:bodyPr/>
                    <a:lstStyle/>
                    <a:p>
                      <a:pPr algn="l"/>
                      <a:r>
                        <a:rPr lang="en-US" sz="1200" dirty="0"/>
                        <a:t>Closed</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PR.09.05.01 (2021/08/20)</a:t>
                      </a:r>
                    </a:p>
                  </a:txBody>
                  <a:tcPr anchor="ctr"/>
                </a:tc>
                <a:extLst>
                  <a:ext uri="{0D108BD9-81ED-4DB2-BD59-A6C34878D82A}">
                    <a16:rowId xmlns:a16="http://schemas.microsoft.com/office/drawing/2014/main" val="10004"/>
                  </a:ext>
                </a:extLst>
              </a:tr>
              <a:tr h="370840">
                <a:tc>
                  <a:txBody>
                    <a:bodyPr/>
                    <a:lstStyle/>
                    <a:p>
                      <a:pPr algn="l"/>
                      <a:r>
                        <a:rPr lang="en-US" sz="1200" dirty="0"/>
                        <a:t>1171</a:t>
                      </a:r>
                    </a:p>
                  </a:txBody>
                  <a:tcPr anchor="ctr"/>
                </a:tc>
                <a:tc>
                  <a:txBody>
                    <a:bodyPr/>
                    <a:lstStyle/>
                    <a:p>
                      <a:pPr algn="l"/>
                      <a:r>
                        <a:rPr lang="is-IS" sz="1200" dirty="0">
                          <a:solidFill>
                            <a:schemeClr val="tx1"/>
                          </a:solidFill>
                        </a:rPr>
                        <a:t>9326</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EXIS/MAG/SEISS ECEF_Z range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t>DO.12.00.00 (2023/05/23)</a:t>
                      </a:r>
                    </a:p>
                  </a:txBody>
                  <a:tcPr anchor="ctr"/>
                </a:tc>
                <a:extLst>
                  <a:ext uri="{0D108BD9-81ED-4DB2-BD59-A6C34878D82A}">
                    <a16:rowId xmlns:a16="http://schemas.microsoft.com/office/drawing/2014/main" val="3754562955"/>
                  </a:ext>
                </a:extLst>
              </a:tr>
              <a:tr h="370840">
                <a:tc>
                  <a:txBody>
                    <a:bodyPr/>
                    <a:lstStyle/>
                    <a:p>
                      <a:pPr algn="l"/>
                      <a:r>
                        <a:rPr lang="en-US" sz="1200" dirty="0"/>
                        <a:t>1198/1199</a:t>
                      </a:r>
                    </a:p>
                  </a:txBody>
                  <a:tcPr anchor="ctr"/>
                </a:tc>
                <a:tc>
                  <a:txBody>
                    <a:bodyPr/>
                    <a:lstStyle/>
                    <a:p>
                      <a:pPr algn="l"/>
                      <a:r>
                        <a:rPr lang="is-IS" sz="1200" dirty="0">
                          <a:solidFill>
                            <a:schemeClr val="tx1"/>
                          </a:solidFill>
                        </a:rPr>
                        <a:t>N/A</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G16/G17 MPS-LO LUT updates</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PR.09.08.08 (2022/10/02)</a:t>
                      </a:r>
                    </a:p>
                  </a:txBody>
                  <a:tcPr anchor="ctr"/>
                </a:tc>
                <a:extLst>
                  <a:ext uri="{0D108BD9-81ED-4DB2-BD59-A6C34878D82A}">
                    <a16:rowId xmlns:a16="http://schemas.microsoft.com/office/drawing/2014/main" val="522625642"/>
                  </a:ext>
                </a:extLst>
              </a:tr>
              <a:tr h="370840">
                <a:tc>
                  <a:txBody>
                    <a:bodyPr/>
                    <a:lstStyle/>
                    <a:p>
                      <a:pPr algn="l"/>
                      <a:r>
                        <a:rPr lang="en-US" sz="1200" dirty="0"/>
                        <a:t>1209</a:t>
                      </a:r>
                    </a:p>
                  </a:txBody>
                  <a:tcPr anchor="ctr"/>
                </a:tc>
                <a:tc>
                  <a:txBody>
                    <a:bodyPr/>
                    <a:lstStyle/>
                    <a:p>
                      <a:pPr algn="l"/>
                      <a:r>
                        <a:rPr lang="is-IS" sz="1200" dirty="0">
                          <a:solidFill>
                            <a:schemeClr val="tx1"/>
                          </a:solidFill>
                        </a:rPr>
                        <a:t>N/A</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NCEI G18 SEISS LUT Actions (the real prelaunch LUTs)</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hr-HR" sz="1200" dirty="0"/>
                        <a:t>PR.09.08.14 (2022/04/14)</a:t>
                      </a:r>
                      <a:endParaRPr lang="en-US" sz="1200" dirty="0"/>
                    </a:p>
                  </a:txBody>
                  <a:tcPr anchor="ctr"/>
                </a:tc>
                <a:extLst>
                  <a:ext uri="{0D108BD9-81ED-4DB2-BD59-A6C34878D82A}">
                    <a16:rowId xmlns:a16="http://schemas.microsoft.com/office/drawing/2014/main" val="10009"/>
                  </a:ext>
                </a:extLst>
              </a:tr>
              <a:tr h="370840">
                <a:tc>
                  <a:txBody>
                    <a:bodyPr/>
                    <a:lstStyle/>
                    <a:p>
                      <a:pPr algn="l"/>
                      <a:r>
                        <a:rPr lang="en-US" sz="1200" dirty="0"/>
                        <a:t>1277</a:t>
                      </a:r>
                    </a:p>
                  </a:txBody>
                  <a:tcPr anchor="ctr"/>
                </a:tc>
                <a:tc>
                  <a:txBody>
                    <a:bodyPr/>
                    <a:lstStyle/>
                    <a:p>
                      <a:pPr algn="l"/>
                      <a:r>
                        <a:rPr lang="en-US" sz="1200" dirty="0">
                          <a:solidFill>
                            <a:schemeClr val="tx1"/>
                          </a:solidFill>
                        </a:rPr>
                        <a:t>N/A</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rPr>
                        <a:t>G18 SEISS MPS-LO LUT Update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solidFill>
                            <a:schemeClr val="tx1"/>
                          </a:solidFill>
                        </a:rPr>
                        <a:t>PR.08.08.38 (2022/11/01)</a:t>
                      </a:r>
                    </a:p>
                  </a:txBody>
                  <a:tcPr anchor="ctr"/>
                </a:tc>
                <a:extLst>
                  <a:ext uri="{0D108BD9-81ED-4DB2-BD59-A6C34878D82A}">
                    <a16:rowId xmlns:a16="http://schemas.microsoft.com/office/drawing/2014/main" val="10005"/>
                  </a:ext>
                </a:extLst>
              </a:tr>
              <a:tr h="370840">
                <a:tc>
                  <a:txBody>
                    <a:bodyPr/>
                    <a:lstStyle/>
                    <a:p>
                      <a:pPr algn="l"/>
                      <a:r>
                        <a:rPr lang="en-US" sz="1200" dirty="0"/>
                        <a:t>1316</a:t>
                      </a:r>
                    </a:p>
                  </a:txBody>
                  <a:tcPr anchor="ctr"/>
                </a:tc>
                <a:tc>
                  <a:txBody>
                    <a:bodyPr/>
                    <a:lstStyle/>
                    <a:p>
                      <a:pPr algn="l"/>
                      <a:r>
                        <a:rPr lang="en-US" sz="1200" dirty="0">
                          <a:solidFill>
                            <a:schemeClr val="tx1"/>
                          </a:solidFill>
                        </a:rPr>
                        <a:t>N/A</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rPr>
                        <a:t>G16 and G18 SEISS MPS-LO LUT Update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solidFill>
                            <a:schemeClr val="tx1"/>
                          </a:solidFill>
                        </a:rPr>
                        <a:t>PR.11.04.04 (2023/05/04)</a:t>
                      </a:r>
                    </a:p>
                  </a:txBody>
                  <a:tcPr anchor="ctr"/>
                </a:tc>
                <a:extLst>
                  <a:ext uri="{0D108BD9-81ED-4DB2-BD59-A6C34878D82A}">
                    <a16:rowId xmlns:a16="http://schemas.microsoft.com/office/drawing/2014/main" val="647405609"/>
                  </a:ext>
                </a:extLst>
              </a:tr>
            </a:tbl>
          </a:graphicData>
        </a:graphic>
      </p:graphicFrame>
    </p:spTree>
    <p:extLst>
      <p:ext uri="{BB962C8B-B14F-4D97-AF65-F5344CB8AC3E}">
        <p14:creationId xmlns:p14="http://schemas.microsoft.com/office/powerpoint/2010/main" val="117651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447800" y="213001"/>
            <a:ext cx="60960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dirty="0">
                <a:latin typeface="+mj-lt"/>
              </a:rPr>
              <a:t>MPS-LO Specific </a:t>
            </a:r>
            <a:r>
              <a:rPr lang="en" b="0" i="0" u="none" strike="noStrike" cap="none" dirty="0">
                <a:solidFill>
                  <a:srgbClr val="FFFFFF"/>
                </a:solidFill>
                <a:latin typeface="+mj-lt"/>
                <a:sym typeface="Arial"/>
              </a:rPr>
              <a:t>ADRs/WRs </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17</a:t>
            </a:fld>
            <a:endParaRPr lang="en" sz="1400" b="0" i="0" u="none" strike="noStrike" cap="none">
              <a:solidFill>
                <a:schemeClr val="lt1"/>
              </a:solidFill>
              <a:latin typeface="Arial"/>
              <a:ea typeface="Arial"/>
              <a:cs typeface="Arial"/>
              <a:sym typeface="Arial"/>
            </a:endParaRPr>
          </a:p>
        </p:txBody>
      </p:sp>
      <p:sp>
        <p:nvSpPr>
          <p:cNvPr id="3" name="Footer Placeholder 5">
            <a:extLst>
              <a:ext uri="{FF2B5EF4-FFF2-40B4-BE49-F238E27FC236}">
                <a16:creationId xmlns:a16="http://schemas.microsoft.com/office/drawing/2014/main" id="{E31EA8B4-07F2-57CF-E89A-FE897FA2DB94}"/>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graphicFrame>
        <p:nvGraphicFramePr>
          <p:cNvPr id="4" name="Table 3">
            <a:extLst>
              <a:ext uri="{FF2B5EF4-FFF2-40B4-BE49-F238E27FC236}">
                <a16:creationId xmlns:a16="http://schemas.microsoft.com/office/drawing/2014/main" id="{613BBAD6-06FC-3C7D-15F1-86B442E24FCA}"/>
              </a:ext>
            </a:extLst>
          </p:cNvPr>
          <p:cNvGraphicFramePr>
            <a:graphicFrameLocks noGrp="1"/>
          </p:cNvGraphicFramePr>
          <p:nvPr>
            <p:extLst>
              <p:ext uri="{D42A27DB-BD31-4B8C-83A1-F6EECF244321}">
                <p14:modId xmlns:p14="http://schemas.microsoft.com/office/powerpoint/2010/main" val="3599132036"/>
              </p:ext>
            </p:extLst>
          </p:nvPr>
        </p:nvGraphicFramePr>
        <p:xfrm>
          <a:off x="304800" y="1503660"/>
          <a:ext cx="8540750" cy="4302770"/>
        </p:xfrm>
        <a:graphic>
          <a:graphicData uri="http://schemas.openxmlformats.org/drawingml/2006/table">
            <a:tbl>
              <a:tblPr firstRow="1" bandRow="1">
                <a:tableStyleId>{5C22544A-7EE6-4342-B048-85BDC9FD1C3A}</a:tableStyleId>
              </a:tblPr>
              <a:tblGrid>
                <a:gridCol w="56515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gridCol w="4102100">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370840">
                <a:tc>
                  <a:txBody>
                    <a:bodyPr/>
                    <a:lstStyle/>
                    <a:p>
                      <a:pPr algn="ctr"/>
                      <a:r>
                        <a:rPr lang="en-US" sz="1200" dirty="0"/>
                        <a:t>ADR</a:t>
                      </a:r>
                    </a:p>
                  </a:txBody>
                  <a:tcPr anchor="ctr"/>
                </a:tc>
                <a:tc>
                  <a:txBody>
                    <a:bodyPr/>
                    <a:lstStyle/>
                    <a:p>
                      <a:pPr algn="ctr"/>
                      <a:r>
                        <a:rPr lang="en-US" sz="1200" dirty="0"/>
                        <a:t>WR</a:t>
                      </a:r>
                    </a:p>
                  </a:txBody>
                  <a:tcPr anchor="ctr"/>
                </a:tc>
                <a:tc>
                  <a:txBody>
                    <a:bodyPr/>
                    <a:lstStyle/>
                    <a:p>
                      <a:r>
                        <a:rPr lang="en-US" sz="1200" dirty="0"/>
                        <a:t>Short Description</a:t>
                      </a:r>
                    </a:p>
                  </a:txBody>
                  <a:tcPr anchor="ctr"/>
                </a:tc>
                <a:tc>
                  <a:txBody>
                    <a:bodyPr/>
                    <a:lstStyle/>
                    <a:p>
                      <a:r>
                        <a:rPr lang="en-US" sz="1200"/>
                        <a:t>Status</a:t>
                      </a:r>
                    </a:p>
                  </a:txBody>
                  <a:tcPr anchor="ctr"/>
                </a:tc>
                <a:tc>
                  <a:txBody>
                    <a:bodyPr/>
                    <a:lstStyle/>
                    <a:p>
                      <a:r>
                        <a:rPr lang="en-US" sz="1200" dirty="0"/>
                        <a:t>Closure</a:t>
                      </a:r>
                    </a:p>
                  </a:txBody>
                  <a:tcPr anchor="ctr"/>
                </a:tc>
                <a:extLst>
                  <a:ext uri="{0D108BD9-81ED-4DB2-BD59-A6C34878D82A}">
                    <a16:rowId xmlns:a16="http://schemas.microsoft.com/office/drawing/2014/main" val="10000"/>
                  </a:ext>
                </a:extLst>
              </a:tr>
              <a:tr h="370840">
                <a:tc>
                  <a:txBody>
                    <a:bodyPr/>
                    <a:lstStyle/>
                    <a:p>
                      <a:pPr marL="0" marR="0" lvl="0" indent="0" algn="l" rtl="0">
                        <a:spcBef>
                          <a:spcPts val="0"/>
                        </a:spcBef>
                        <a:spcAft>
                          <a:spcPts val="0"/>
                        </a:spcAft>
                        <a:buNone/>
                      </a:pPr>
                      <a:r>
                        <a:rPr lang="en-US" sz="1200" dirty="0">
                          <a:latin typeface="+mn-lt"/>
                        </a:rPr>
                        <a:t>1387</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9907</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SEISS MPS-LO GPA Output Change to Add Raw Counts</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mn-lt"/>
                        </a:rPr>
                        <a:t>Open</a:t>
                      </a:r>
                    </a:p>
                  </a:txBody>
                  <a:tcPr marL="91450" marR="91450" marT="45725" marB="45725" anchor="ctr"/>
                </a:tc>
                <a:tc>
                  <a:txBody>
                    <a:bodyPr/>
                    <a:lstStyle/>
                    <a:p>
                      <a:pPr marL="0" marR="0" lvl="0" indent="0" algn="l" rtl="0">
                        <a:spcBef>
                          <a:spcPts val="0"/>
                        </a:spcBef>
                        <a:spcAft>
                          <a:spcPts val="0"/>
                        </a:spcAft>
                        <a:buNone/>
                      </a:pPr>
                      <a:r>
                        <a:rPr lang="en-US" sz="1100" dirty="0"/>
                        <a:t>WR </a:t>
                      </a:r>
                      <a:r>
                        <a:rPr lang="en-US" sz="1100" dirty="0" err="1"/>
                        <a:t>In_Work</a:t>
                      </a:r>
                      <a:r>
                        <a:rPr lang="en-US" sz="1100" dirty="0"/>
                        <a:t> for DO.15 delivery, but may miss the deadline.  If so, we will consider a Type 2 approach.</a:t>
                      </a:r>
                      <a:endParaRPr sz="1100" dirty="0"/>
                    </a:p>
                  </a:txBody>
                  <a:tcPr marL="91450" marR="91450" marT="45725" marB="45725" anchor="ctr"/>
                </a:tc>
                <a:extLst>
                  <a:ext uri="{0D108BD9-81ED-4DB2-BD59-A6C34878D82A}">
                    <a16:rowId xmlns:a16="http://schemas.microsoft.com/office/drawing/2014/main" val="3390467383"/>
                  </a:ext>
                </a:extLst>
              </a:tr>
              <a:tr h="370840">
                <a:tc>
                  <a:txBody>
                    <a:bodyPr/>
                    <a:lstStyle/>
                    <a:p>
                      <a:pPr marL="0" marR="0" lvl="0" indent="0" algn="l" rtl="0">
                        <a:spcBef>
                          <a:spcPts val="0"/>
                        </a:spcBef>
                        <a:spcAft>
                          <a:spcPts val="0"/>
                        </a:spcAft>
                        <a:buNone/>
                      </a:pPr>
                      <a:r>
                        <a:rPr lang="en-US" sz="1200" dirty="0">
                          <a:latin typeface="+mn-lt"/>
                        </a:rPr>
                        <a:t>1402</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nn-NO" sz="1200" dirty="0">
                          <a:latin typeface="+mn-lt"/>
                        </a:rPr>
                        <a:t>GOES-U SEISS CDRL79 RevA for PLT</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mn-lt"/>
                        </a:rPr>
                        <a:t>Closed</a:t>
                      </a:r>
                    </a:p>
                  </a:txBody>
                  <a:tcPr marL="91450" marR="91450" marT="45725" marB="45725" anchor="ctr"/>
                </a:tc>
                <a:tc>
                  <a:txBody>
                    <a:bodyPr/>
                    <a:lstStyle/>
                    <a:p>
                      <a:pPr marL="0" marR="0" lvl="0" indent="0" algn="l" rtl="0">
                        <a:spcBef>
                          <a:spcPts val="0"/>
                        </a:spcBef>
                        <a:spcAft>
                          <a:spcPts val="0"/>
                        </a:spcAft>
                        <a:buNone/>
                      </a:pPr>
                      <a:r>
                        <a:rPr lang="en-US" sz="1200" dirty="0"/>
                        <a:t>PR.13.07.00 on 05/29/24</a:t>
                      </a:r>
                      <a:endParaRPr sz="1200" dirty="0"/>
                    </a:p>
                  </a:txBody>
                  <a:tcPr marL="91450" marR="91450" marT="45725" marB="45725" anchor="ctr"/>
                </a:tc>
                <a:extLst>
                  <a:ext uri="{0D108BD9-81ED-4DB2-BD59-A6C34878D82A}">
                    <a16:rowId xmlns:a16="http://schemas.microsoft.com/office/drawing/2014/main" val="10006"/>
                  </a:ext>
                </a:extLst>
              </a:tr>
              <a:tr h="370840">
                <a:tc>
                  <a:txBody>
                    <a:bodyPr/>
                    <a:lstStyle/>
                    <a:p>
                      <a:pPr marL="0" marR="0" lvl="0" indent="0" algn="l" rtl="0">
                        <a:spcBef>
                          <a:spcPts val="0"/>
                        </a:spcBef>
                        <a:spcAft>
                          <a:spcPts val="0"/>
                        </a:spcAft>
                        <a:buNone/>
                      </a:pPr>
                      <a:r>
                        <a:rPr lang="en-US" sz="1200" dirty="0"/>
                        <a:t>1541</a:t>
                      </a:r>
                      <a:endParaRPr sz="1200" dirty="0"/>
                    </a:p>
                  </a:txBody>
                  <a:tcPr marL="91450" marR="91450" marT="45725" marB="45725" anchor="ctr"/>
                </a:tc>
                <a:tc>
                  <a:txBody>
                    <a:bodyPr/>
                    <a:lstStyle/>
                    <a:p>
                      <a:pPr marL="0" marR="0" lvl="0" indent="0" algn="l" rtl="0">
                        <a:spcBef>
                          <a:spcPts val="0"/>
                        </a:spcBef>
                        <a:spcAft>
                          <a:spcPts val="0"/>
                        </a:spcAft>
                        <a:buNone/>
                      </a:pPr>
                      <a:endParaRPr sz="12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G19 SEISS MPS-LO LUT Update</a:t>
                      </a:r>
                    </a:p>
                  </a:txBody>
                  <a:tcPr marL="91450" marR="91450" marT="45725" marB="45725" anchor="ctr"/>
                </a:tc>
                <a:tc>
                  <a:txBody>
                    <a:bodyPr/>
                    <a:lstStyle/>
                    <a:p>
                      <a:pPr marL="0" marR="0" lvl="0" indent="0" algn="l" rtl="0">
                        <a:spcBef>
                          <a:spcPts val="0"/>
                        </a:spcBef>
                        <a:spcAft>
                          <a:spcPts val="0"/>
                        </a:spcAft>
                        <a:buNone/>
                      </a:pPr>
                      <a:r>
                        <a:rPr lang="en-US" sz="1050" baseline="0" dirty="0"/>
                        <a:t>Open</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hr-HR" sz="1200" dirty="0">
                        <a:latin typeface="+mn-lt"/>
                      </a:endParaRPr>
                    </a:p>
                  </a:txBody>
                  <a:tcPr marL="91450" marR="91450" marT="45725" marB="45725" anchor="ctr"/>
                </a:tc>
                <a:extLst>
                  <a:ext uri="{0D108BD9-81ED-4DB2-BD59-A6C34878D82A}">
                    <a16:rowId xmlns:a16="http://schemas.microsoft.com/office/drawing/2014/main" val="10007"/>
                  </a:ext>
                </a:extLst>
              </a:tr>
              <a:tr h="370840">
                <a:tc>
                  <a:txBody>
                    <a:bodyPr/>
                    <a:lstStyle/>
                    <a:p>
                      <a:pPr marL="0" marR="0" lvl="0" indent="0" algn="l" rtl="0">
                        <a:spcBef>
                          <a:spcPts val="0"/>
                        </a:spcBef>
                        <a:spcAft>
                          <a:spcPts val="0"/>
                        </a:spcAft>
                        <a:buNone/>
                      </a:pPr>
                      <a:endParaRPr sz="1200" dirty="0"/>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dk1"/>
                        </a:solidFill>
                      </a:endParaRP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lang="hr-HR" sz="1200" dirty="0"/>
                    </a:p>
                  </a:txBody>
                  <a:tcPr marL="91450" marR="91450" marT="45725" marB="45725" anchor="ctr"/>
                </a:tc>
                <a:extLst>
                  <a:ext uri="{0D108BD9-81ED-4DB2-BD59-A6C34878D82A}">
                    <a16:rowId xmlns:a16="http://schemas.microsoft.com/office/drawing/2014/main" val="10003"/>
                  </a:ext>
                </a:extLst>
              </a:tr>
              <a:tr h="370840">
                <a:tc>
                  <a:txBody>
                    <a:bodyPr/>
                    <a:lstStyle/>
                    <a:p>
                      <a:pPr algn="l"/>
                      <a:endParaRPr lang="en-US" sz="1200" dirty="0"/>
                    </a:p>
                  </a:txBody>
                  <a:tcPr anchor="ctr"/>
                </a:tc>
                <a:tc>
                  <a:txBody>
                    <a:bodyPr/>
                    <a:lstStyle/>
                    <a:p>
                      <a:pPr algn="l"/>
                      <a:endParaRPr lang="en-US" sz="1200" dirty="0">
                        <a:solidFill>
                          <a:schemeClr val="tx1"/>
                        </a:solidFill>
                      </a:endParaRPr>
                    </a:p>
                  </a:txBody>
                  <a:tcPr anchor="ctr"/>
                </a:tc>
                <a:tc>
                  <a:txBody>
                    <a:bodyPr/>
                    <a:lstStyle/>
                    <a:p>
                      <a:endParaRPr lang="en-US" sz="1200" dirty="0">
                        <a:solidFill>
                          <a:schemeClr val="tx1"/>
                        </a:solidFill>
                      </a:endParaRPr>
                    </a:p>
                  </a:txBody>
                  <a:tcPr anchor="ctr"/>
                </a:tc>
                <a:tc>
                  <a:txBody>
                    <a:bodyPr/>
                    <a:lstStyle/>
                    <a:p>
                      <a:pPr algn="l"/>
                      <a:endParaRPr lang="en-US" sz="1050" dirty="0"/>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dirty="0"/>
                    </a:p>
                  </a:txBody>
                  <a:tcPr anchor="ctr"/>
                </a:tc>
                <a:extLst>
                  <a:ext uri="{0D108BD9-81ED-4DB2-BD59-A6C34878D82A}">
                    <a16:rowId xmlns:a16="http://schemas.microsoft.com/office/drawing/2014/main" val="10004"/>
                  </a:ext>
                </a:extLst>
              </a:tr>
              <a:tr h="370840">
                <a:tc>
                  <a:txBody>
                    <a:bodyPr/>
                    <a:lstStyle/>
                    <a:p>
                      <a:pPr algn="l"/>
                      <a:endParaRPr lang="en-US" sz="1200" dirty="0"/>
                    </a:p>
                  </a:txBody>
                  <a:tcPr anchor="ctr"/>
                </a:tc>
                <a:tc>
                  <a:txBody>
                    <a:bodyPr/>
                    <a:lstStyle/>
                    <a:p>
                      <a:pPr algn="l"/>
                      <a:endParaRPr lang="is-IS" sz="1200" dirty="0">
                        <a:solidFill>
                          <a:schemeClr val="tx1"/>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dirty="0"/>
                    </a:p>
                  </a:txBody>
                  <a:tcPr anchor="ctr"/>
                </a:tc>
                <a:tc>
                  <a:txBody>
                    <a:bodyPr/>
                    <a:lstStyle/>
                    <a:p>
                      <a:endParaRPr lang="en-US" sz="1200" dirty="0"/>
                    </a:p>
                  </a:txBody>
                  <a:tcPr anchor="ctr"/>
                </a:tc>
                <a:extLst>
                  <a:ext uri="{0D108BD9-81ED-4DB2-BD59-A6C34878D82A}">
                    <a16:rowId xmlns:a16="http://schemas.microsoft.com/office/drawing/2014/main" val="3754562955"/>
                  </a:ext>
                </a:extLst>
              </a:tr>
              <a:tr h="370840">
                <a:tc>
                  <a:txBody>
                    <a:bodyPr/>
                    <a:lstStyle/>
                    <a:p>
                      <a:pPr algn="l"/>
                      <a:endParaRPr lang="en-US" sz="1200" dirty="0"/>
                    </a:p>
                  </a:txBody>
                  <a:tcPr anchor="ctr"/>
                </a:tc>
                <a:tc>
                  <a:txBody>
                    <a:bodyPr/>
                    <a:lstStyle/>
                    <a:p>
                      <a:pPr algn="l"/>
                      <a:endParaRPr lang="is-IS" sz="1200" dirty="0">
                        <a:solidFill>
                          <a:schemeClr val="tx1"/>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dirty="0"/>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dirty="0"/>
                    </a:p>
                  </a:txBody>
                  <a:tcPr anchor="ctr"/>
                </a:tc>
                <a:extLst>
                  <a:ext uri="{0D108BD9-81ED-4DB2-BD59-A6C34878D82A}">
                    <a16:rowId xmlns:a16="http://schemas.microsoft.com/office/drawing/2014/main" val="522625642"/>
                  </a:ext>
                </a:extLst>
              </a:tr>
              <a:tr h="370840">
                <a:tc>
                  <a:txBody>
                    <a:bodyPr/>
                    <a:lstStyle/>
                    <a:p>
                      <a:pPr algn="l"/>
                      <a:endParaRPr lang="en-US" sz="1200" dirty="0"/>
                    </a:p>
                  </a:txBody>
                  <a:tcPr anchor="ctr"/>
                </a:tc>
                <a:tc>
                  <a:txBody>
                    <a:bodyPr/>
                    <a:lstStyle/>
                    <a:p>
                      <a:pPr algn="l"/>
                      <a:endParaRPr lang="is-IS" sz="1200" dirty="0">
                        <a:solidFill>
                          <a:schemeClr val="tx1"/>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dirty="0"/>
                    </a:p>
                  </a:txBody>
                  <a:tcPr anchor="ctr"/>
                </a:tc>
                <a:tc>
                  <a:txBody>
                    <a:bodyPr/>
                    <a:lstStyle/>
                    <a:p>
                      <a:endParaRPr lang="en-US" sz="1200" dirty="0"/>
                    </a:p>
                  </a:txBody>
                  <a:tcPr anchor="ctr"/>
                </a:tc>
                <a:extLst>
                  <a:ext uri="{0D108BD9-81ED-4DB2-BD59-A6C34878D82A}">
                    <a16:rowId xmlns:a16="http://schemas.microsoft.com/office/drawing/2014/main" val="10009"/>
                  </a:ext>
                </a:extLst>
              </a:tr>
              <a:tr h="370840">
                <a:tc>
                  <a:txBody>
                    <a:bodyPr/>
                    <a:lstStyle/>
                    <a:p>
                      <a:pPr algn="l"/>
                      <a:endParaRPr lang="en-US" sz="1200" dirty="0"/>
                    </a:p>
                  </a:txBody>
                  <a:tcPr anchor="ctr"/>
                </a:tc>
                <a:tc>
                  <a:txBody>
                    <a:bodyPr/>
                    <a:lstStyle/>
                    <a:p>
                      <a:pPr algn="l"/>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dirty="0"/>
                    </a:p>
                  </a:txBody>
                  <a:tcPr anchor="ctr"/>
                </a:tc>
                <a:tc>
                  <a:txBody>
                    <a:bodyPr/>
                    <a:lstStyle/>
                    <a:p>
                      <a:endParaRPr lang="en-US" sz="1200" dirty="0">
                        <a:solidFill>
                          <a:schemeClr val="tx1"/>
                        </a:solidFill>
                      </a:endParaRPr>
                    </a:p>
                  </a:txBody>
                  <a:tcPr anchor="ctr"/>
                </a:tc>
                <a:extLst>
                  <a:ext uri="{0D108BD9-81ED-4DB2-BD59-A6C34878D82A}">
                    <a16:rowId xmlns:a16="http://schemas.microsoft.com/office/drawing/2014/main" val="10005"/>
                  </a:ext>
                </a:extLst>
              </a:tr>
              <a:tr h="370840">
                <a:tc>
                  <a:txBody>
                    <a:bodyPr/>
                    <a:lstStyle/>
                    <a:p>
                      <a:pPr algn="l"/>
                      <a:endParaRPr lang="en-US" sz="1200" dirty="0"/>
                    </a:p>
                  </a:txBody>
                  <a:tcPr anchor="ctr"/>
                </a:tc>
                <a:tc>
                  <a:txBody>
                    <a:bodyPr/>
                    <a:lstStyle/>
                    <a:p>
                      <a:pPr algn="l"/>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50" dirty="0"/>
                    </a:p>
                  </a:txBody>
                  <a:tcPr anchor="ctr"/>
                </a:tc>
                <a:tc>
                  <a:txBody>
                    <a:bodyPr/>
                    <a:lstStyle/>
                    <a:p>
                      <a:endParaRPr lang="en-US" sz="1200" dirty="0">
                        <a:solidFill>
                          <a:schemeClr val="tx1"/>
                        </a:solidFill>
                      </a:endParaRPr>
                    </a:p>
                  </a:txBody>
                  <a:tcPr anchor="ctr"/>
                </a:tc>
                <a:extLst>
                  <a:ext uri="{0D108BD9-81ED-4DB2-BD59-A6C34878D82A}">
                    <a16:rowId xmlns:a16="http://schemas.microsoft.com/office/drawing/2014/main" val="647405609"/>
                  </a:ext>
                </a:extLst>
              </a:tr>
            </a:tbl>
          </a:graphicData>
        </a:graphic>
      </p:graphicFrame>
    </p:spTree>
    <p:extLst>
      <p:ext uri="{BB962C8B-B14F-4D97-AF65-F5344CB8AC3E}">
        <p14:creationId xmlns:p14="http://schemas.microsoft.com/office/powerpoint/2010/main" val="222102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GOES-19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18</a:t>
            </a:fld>
            <a:endParaRPr sz="1200" b="0" i="0" u="none" strike="noStrike" cap="none">
              <a:solidFill>
                <a:schemeClr val="lt1"/>
              </a:solidFill>
              <a:latin typeface="Calibri"/>
              <a:ea typeface="Calibri"/>
              <a:cs typeface="Calibri"/>
              <a:sym typeface="Calibri"/>
            </a:endParaRPr>
          </a:p>
        </p:txBody>
      </p:sp>
      <p:sp>
        <p:nvSpPr>
          <p:cNvPr id="4" name="Footer Placeholder 5">
            <a:extLst>
              <a:ext uri="{FF2B5EF4-FFF2-40B4-BE49-F238E27FC236}">
                <a16:creationId xmlns:a16="http://schemas.microsoft.com/office/drawing/2014/main" id="{5922A103-DD7E-A881-6D86-D1F9C2F86DEF}"/>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682140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t>Summary of MPS-LO Anomalies</a:t>
            </a:r>
            <a:br>
              <a:rPr lang="en-US" dirty="0"/>
            </a:br>
            <a:r>
              <a:rPr lang="en-US" sz="1600" dirty="0"/>
              <a:t>(Common to all MPS-LO flight models to date)</a:t>
            </a:r>
            <a:endParaRPr lang="en-US" sz="1800" dirty="0">
              <a:solidFill>
                <a:srgbClr val="FFFF00"/>
              </a:solidFill>
            </a:endParaRPr>
          </a:p>
        </p:txBody>
      </p:sp>
      <p:sp>
        <p:nvSpPr>
          <p:cNvPr id="6" name="Text Placeholder 5"/>
          <p:cNvSpPr>
            <a:spLocks noGrp="1"/>
          </p:cNvSpPr>
          <p:nvPr>
            <p:ph type="body" idx="1"/>
          </p:nvPr>
        </p:nvSpPr>
        <p:spPr>
          <a:xfrm>
            <a:off x="457200" y="1023669"/>
            <a:ext cx="8229600" cy="5206444"/>
          </a:xfrm>
        </p:spPr>
        <p:txBody>
          <a:bodyPr/>
          <a:lstStyle/>
          <a:p>
            <a:pPr marL="236538" indent="-236538">
              <a:buSzPct val="100000"/>
              <a:buFont typeface="Arial" charset="0"/>
              <a:buChar char="•"/>
            </a:pPr>
            <a:r>
              <a:rPr lang="en-US" sz="1600" dirty="0"/>
              <a:t>High Backgrounds / Negative Fluxes</a:t>
            </a:r>
          </a:p>
          <a:p>
            <a:pPr marL="465138" lvl="1" indent="-228600">
              <a:spcBef>
                <a:spcPts val="0"/>
              </a:spcBef>
              <a:spcAft>
                <a:spcPts val="300"/>
              </a:spcAft>
              <a:buSzPct val="100000"/>
              <a:buFont typeface=".AppleSystemUIFont" charset="-120"/>
              <a:buChar char="-"/>
            </a:pPr>
            <a:r>
              <a:rPr lang="en-US" sz="1400" dirty="0"/>
              <a:t>Previous strategy with ADR 326 for G16, G17, and G18 is also applied to G19</a:t>
            </a:r>
          </a:p>
          <a:p>
            <a:pPr marL="465138" lvl="1" indent="-228600">
              <a:spcBef>
                <a:spcPts val="0"/>
              </a:spcBef>
              <a:spcAft>
                <a:spcPts val="300"/>
              </a:spcAft>
              <a:buSzPct val="100000"/>
              <a:buFont typeface=".AppleSystemUIFont" charset="-120"/>
              <a:buChar char="-"/>
            </a:pPr>
            <a:r>
              <a:rPr lang="en-US" sz="1400" dirty="0"/>
              <a:t>Continued work on the empirical derivation of background removal coefficients</a:t>
            </a:r>
          </a:p>
          <a:p>
            <a:pPr marL="465138" lvl="1" indent="-228600">
              <a:spcBef>
                <a:spcPts val="0"/>
              </a:spcBef>
              <a:spcAft>
                <a:spcPts val="300"/>
              </a:spcAft>
              <a:buSzPct val="100000"/>
              <a:buFont typeface=".AppleSystemUIFont" charset="-120"/>
              <a:buChar char="-"/>
            </a:pPr>
            <a:r>
              <a:rPr lang="en-US" sz="1400" dirty="0"/>
              <a:t>Source of backgrounds is not fully understood</a:t>
            </a:r>
          </a:p>
          <a:p>
            <a:pPr marL="236538" indent="-236538">
              <a:buSzPct val="100000"/>
              <a:buFont typeface="Arial" charset="0"/>
              <a:buChar char="•"/>
            </a:pPr>
            <a:r>
              <a:rPr lang="en-US" sz="1600" dirty="0" err="1"/>
              <a:t>Interzonal</a:t>
            </a:r>
            <a:r>
              <a:rPr lang="en-US" sz="1600" dirty="0"/>
              <a:t> Crosstalk</a:t>
            </a:r>
          </a:p>
          <a:p>
            <a:pPr marL="465138" lvl="1" indent="-228600">
              <a:buSzPct val="100000"/>
              <a:buFont typeface=".AppleSystemUIFont" charset="-120"/>
              <a:buChar char="-"/>
            </a:pPr>
            <a:r>
              <a:rPr lang="en-US" sz="1400" dirty="0"/>
              <a:t>G19/FM4 crosstalk observed on-orbit (slide 30), similar to G16/FM1, G17/FM2, and G18/FM3</a:t>
            </a:r>
            <a:endParaRPr lang="en-US" sz="1400" dirty="0">
              <a:solidFill>
                <a:schemeClr val="bg1"/>
              </a:solidFill>
            </a:endParaRPr>
          </a:p>
          <a:p>
            <a:pPr marL="236538" indent="-228600">
              <a:buSzPct val="100000"/>
              <a:buFont typeface="Arial" charset="0"/>
              <a:buChar char="•"/>
            </a:pPr>
            <a:r>
              <a:rPr lang="en-US" sz="1600" dirty="0"/>
              <a:t>Evidence for significant error in absolute values of reported fluxes (e.g., PLPT-SEI-003 and PLPT-SEI-005), which was also studied on G16, G17, and G18 with no resolution. 	  Possible sources of error in reported fluxes:</a:t>
            </a:r>
            <a:endParaRPr lang="en-US" sz="1600" dirty="0">
              <a:solidFill>
                <a:srgbClr val="FFFF00"/>
              </a:solidFill>
            </a:endParaRPr>
          </a:p>
          <a:p>
            <a:pPr marL="465138" lvl="1" indent="-228600">
              <a:spcBef>
                <a:spcPts val="0"/>
              </a:spcBef>
              <a:spcAft>
                <a:spcPts val="300"/>
              </a:spcAft>
              <a:buSzPct val="100000"/>
              <a:buFont typeface=".AppleSystemUIFont" charset="-120"/>
              <a:buChar char="-"/>
            </a:pPr>
            <a:r>
              <a:rPr lang="en-US" sz="1400" dirty="0"/>
              <a:t>Gradual decrease in in-band and background zone response with time (seen on slide </a:t>
            </a:r>
            <a:r>
              <a:rPr lang="en-US" sz="1400" dirty="0">
                <a:solidFill>
                  <a:schemeClr val="bg1"/>
                </a:solidFill>
              </a:rPr>
              <a:t>39</a:t>
            </a:r>
            <a:r>
              <a:rPr lang="en-US" sz="1400" dirty="0"/>
              <a:t>)</a:t>
            </a:r>
          </a:p>
          <a:p>
            <a:pPr marL="465138" lvl="1" indent="-228600">
              <a:spcBef>
                <a:spcPts val="0"/>
              </a:spcBef>
              <a:spcAft>
                <a:spcPts val="300"/>
              </a:spcAft>
              <a:buSzPct val="100000"/>
              <a:buFont typeface=".AppleSystemUIFont" charset="-120"/>
              <a:buChar char="-"/>
            </a:pPr>
            <a:r>
              <a:rPr lang="en-US" sz="1400" dirty="0"/>
              <a:t>No crosstalk correction scaling of geometric factors</a:t>
            </a:r>
          </a:p>
          <a:p>
            <a:pPr marL="465138" lvl="1" indent="-228600">
              <a:spcBef>
                <a:spcPts val="0"/>
              </a:spcBef>
              <a:spcAft>
                <a:spcPts val="300"/>
              </a:spcAft>
              <a:buSzPct val="100000"/>
              <a:buFont typeface=".AppleSystemUIFont" charset="-120"/>
              <a:buChar char="-"/>
            </a:pPr>
            <a:r>
              <a:rPr lang="en-US" sz="1400" dirty="0"/>
              <a:t>May be insufficient or too much background removal </a:t>
            </a:r>
          </a:p>
          <a:p>
            <a:pPr marL="465138" lvl="1" indent="-228600">
              <a:spcBef>
                <a:spcPts val="0"/>
              </a:spcBef>
              <a:spcAft>
                <a:spcPts val="300"/>
              </a:spcAft>
              <a:buSzPct val="100000"/>
              <a:buFont typeface=".AppleSystemUIFont" charset="-120"/>
              <a:buChar char="-"/>
            </a:pPr>
            <a:r>
              <a:rPr lang="en-US" sz="1400" dirty="0"/>
              <a:t>To reduce crosstalk and noise, instrument not operated in full saturation</a:t>
            </a:r>
          </a:p>
          <a:p>
            <a:pPr marL="236538" indent="-236538">
              <a:buSzPct val="100000"/>
              <a:buFont typeface="Arial" charset="0"/>
              <a:buChar char="•"/>
            </a:pPr>
            <a:r>
              <a:rPr lang="en-US" sz="1600" dirty="0"/>
              <a:t>Degraded performance of lower energy ion channels due to persistent high backgrounds</a:t>
            </a:r>
          </a:p>
          <a:p>
            <a:pPr marL="465138" lvl="1" indent="-228600">
              <a:spcBef>
                <a:spcPts val="0"/>
              </a:spcBef>
              <a:spcAft>
                <a:spcPts val="300"/>
              </a:spcAft>
              <a:buSzPct val="100000"/>
              <a:buFont typeface=".AppleSystemUIFont" charset="-120"/>
              <a:buChar char="-"/>
            </a:pPr>
            <a:r>
              <a:rPr lang="en-US" sz="1400" dirty="0"/>
              <a:t>Previously studied on G16, G17, and G18 with no resolution</a:t>
            </a:r>
            <a:endParaRPr lang="en-US" sz="1200" dirty="0">
              <a:solidFill>
                <a:srgbClr val="FFFF00"/>
              </a:solidFill>
            </a:endParaRPr>
          </a:p>
          <a:p>
            <a:pPr marL="236538" indent="-236538">
              <a:buSzPct val="100000"/>
              <a:buFont typeface="Arial" charset="0"/>
              <a:buChar char="•"/>
            </a:pPr>
            <a:r>
              <a:rPr lang="en-US" sz="1600" dirty="0"/>
              <a:t>Effect of arc jet firing </a:t>
            </a:r>
          </a:p>
          <a:p>
            <a:pPr marL="465138" lvl="1" indent="-228600">
              <a:spcBef>
                <a:spcPts val="0"/>
              </a:spcBef>
              <a:spcAft>
                <a:spcPts val="300"/>
              </a:spcAft>
              <a:buSzPct val="100000"/>
              <a:buFont typeface=".AppleSystemUIFont" charset="-120"/>
              <a:buChar char="-"/>
            </a:pPr>
            <a:r>
              <a:rPr lang="en-US" sz="1400" dirty="0"/>
              <a:t>Previously resolved on G16, G17, and G18 with ADR 596 and resolution is true for G19</a:t>
            </a:r>
          </a:p>
          <a:p>
            <a:pPr marL="465138" lvl="1" indent="-228600">
              <a:spcBef>
                <a:spcPts val="0"/>
              </a:spcBef>
              <a:spcAft>
                <a:spcPts val="300"/>
              </a:spcAft>
              <a:buSzPct val="100000"/>
              <a:buFont typeface=".AppleSystemUIFont" charset="-120"/>
              <a:buChar char="-"/>
            </a:pP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
        <p:nvSpPr>
          <p:cNvPr id="3" name="Footer Placeholder 5">
            <a:extLst>
              <a:ext uri="{FF2B5EF4-FFF2-40B4-BE49-F238E27FC236}">
                <a16:creationId xmlns:a16="http://schemas.microsoft.com/office/drawing/2014/main" id="{ABE097D2-51E9-22A5-A0B3-09C33A7780B3}"/>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88977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a:t>MPS-LO Overview</a:t>
            </a:r>
          </a:p>
          <a:p>
            <a:pPr>
              <a:buFont typeface="Arial" charset="0"/>
              <a:buChar char="•"/>
            </a:pPr>
            <a:r>
              <a:rPr lang="en-US" sz="2800" dirty="0"/>
              <a:t>Review of Beta/PLT Maturity</a:t>
            </a:r>
          </a:p>
          <a:p>
            <a:pPr lvl="0">
              <a:buFont typeface="Arial" charset="0"/>
              <a:buChar char="•"/>
            </a:pPr>
            <a:r>
              <a:rPr lang="en-US" sz="2800" dirty="0"/>
              <a:t>Product Quality Evaluation</a:t>
            </a:r>
          </a:p>
          <a:p>
            <a:pPr lvl="1">
              <a:buFont typeface=".AppleSystemUIFont" charset="-120"/>
              <a:buChar char="-"/>
            </a:pPr>
            <a:r>
              <a:rPr lang="en-US" sz="2000" dirty="0"/>
              <a:t>Instrument and GPA Anomalies and Resolution</a:t>
            </a:r>
          </a:p>
          <a:p>
            <a:pPr lvl="1">
              <a:buFont typeface=".AppleSystemUIFont" charset="-120"/>
              <a:buChar char="-"/>
            </a:pPr>
            <a:r>
              <a:rPr lang="en-US" sz="2000" dirty="0"/>
              <a:t>Analysis and PLPTs Supporting Assessment for Provisional Status</a:t>
            </a:r>
          </a:p>
          <a:p>
            <a:pPr>
              <a:buFont typeface="Arial" charset="0"/>
              <a:buChar char="•"/>
            </a:pPr>
            <a:r>
              <a:rPr lang="en-US" sz="2800" dirty="0"/>
              <a:t>Provisional Maturity Assessment</a:t>
            </a:r>
          </a:p>
          <a:p>
            <a:pPr>
              <a:buFont typeface="Arial" charset="0"/>
              <a:buChar char="•"/>
            </a:pPr>
            <a:r>
              <a:rPr lang="en-US" sz="2800" dirty="0"/>
              <a:t>Path to Full Validation Maturity</a:t>
            </a:r>
          </a:p>
          <a:p>
            <a:pPr>
              <a:buFont typeface="Arial" charset="0"/>
              <a:buChar char="•"/>
            </a:pPr>
            <a:r>
              <a:rPr lang="en-US" sz="2800" dirty="0"/>
              <a:t>Summary and Recommendations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
        <p:nvSpPr>
          <p:cNvPr id="5" name="Footer Placeholder 5">
            <a:extLst>
              <a:ext uri="{FF2B5EF4-FFF2-40B4-BE49-F238E27FC236}">
                <a16:creationId xmlns:a16="http://schemas.microsoft.com/office/drawing/2014/main" id="{CA15431F-9342-F769-A120-0A123BD3CB31}"/>
              </a:ext>
            </a:extLst>
          </p:cNvPr>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705462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High Backgrounds / Negative Fluxes </a:t>
            </a:r>
            <a:r>
              <a:rPr lang="mr-IN" dirty="0"/>
              <a:t>–</a:t>
            </a:r>
            <a:r>
              <a:rPr lang="en-US" dirty="0"/>
              <a:t> </a:t>
            </a:r>
            <a:br>
              <a:rPr lang="en-US" dirty="0"/>
            </a:br>
            <a:r>
              <a:rPr lang="en-US" sz="2400" dirty="0"/>
              <a:t>ADR 326 and Empirical Derivation of Background Removal Coefficients at NCEI</a:t>
            </a:r>
            <a:br>
              <a:rPr lang="en-US" sz="2400" dirty="0"/>
            </a:br>
            <a:br>
              <a:rPr lang="en-US" dirty="0"/>
            </a:br>
            <a:endParaRPr lang="en-US" dirty="0"/>
          </a:p>
        </p:txBody>
      </p:sp>
      <p:sp>
        <p:nvSpPr>
          <p:cNvPr id="3" name="Text Placeholder 2"/>
          <p:cNvSpPr>
            <a:spLocks noGrp="1"/>
          </p:cNvSpPr>
          <p:nvPr>
            <p:ph type="body" idx="1"/>
          </p:nvPr>
        </p:nvSpPr>
        <p:spPr/>
        <p:txBody>
          <a:bodyPr/>
          <a:lstStyle/>
          <a:p>
            <a:pPr marL="0" lvl="0" indent="0"/>
            <a:r>
              <a:rPr lang="en-US" dirty="0"/>
              <a:t>GOES-19 MPS-LO L1b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6251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28337"/>
            <a:ext cx="6408821" cy="968626"/>
          </a:xfrm>
        </p:spPr>
        <p:txBody>
          <a:bodyPr/>
          <a:lstStyle/>
          <a:p>
            <a:r>
              <a:rPr lang="en-US" sz="3200" dirty="0"/>
              <a:t>G19 MPS-LO L1b Fluxes 2025/01/16</a:t>
            </a:r>
            <a:br>
              <a:rPr lang="en-US" sz="2800" dirty="0"/>
            </a:br>
            <a:r>
              <a:rPr lang="en-US" sz="1400" dirty="0"/>
              <a:t>(Prior to implementation of ADR 1541 MPS-LO LUT Update)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sp>
        <p:nvSpPr>
          <p:cNvPr id="13" name="Shape 227"/>
          <p:cNvSpPr txBox="1">
            <a:spLocks/>
          </p:cNvSpPr>
          <p:nvPr/>
        </p:nvSpPr>
        <p:spPr bwMode="auto">
          <a:xfrm>
            <a:off x="228600" y="5316014"/>
            <a:ext cx="8783052" cy="100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(red pixels) are non-physical and due to excessive background subtraction:  </a:t>
            </a:r>
          </a:p>
          <a:p>
            <a:pPr marL="0" indent="0">
              <a:spcBef>
                <a:spcPts val="0"/>
              </a:spcBef>
              <a:spcAft>
                <a:spcPts val="300"/>
              </a:spcAft>
              <a:buClr>
                <a:schemeClr val="bg1"/>
              </a:buClr>
              <a:buSzPct val="78571"/>
              <a:buNone/>
            </a:pPr>
            <a:r>
              <a:rPr lang="en-US" sz="1400" i="1" dirty="0">
                <a:solidFill>
                  <a:srgbClr val="FFFF00"/>
                </a:solidFill>
              </a:rPr>
              <a:t>					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in build DO.07.01.00, and with an updated LUT in ADR1541.</a:t>
            </a:r>
          </a:p>
        </p:txBody>
      </p:sp>
      <p:sp>
        <p:nvSpPr>
          <p:cNvPr id="9" name="Footer Placeholder 5">
            <a:extLst>
              <a:ext uri="{FF2B5EF4-FFF2-40B4-BE49-F238E27FC236}">
                <a16:creationId xmlns:a16="http://schemas.microsoft.com/office/drawing/2014/main" id="{3CC59DA8-5505-989B-3E86-231B26A86D5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7" name="Picture 6">
            <a:extLst>
              <a:ext uri="{FF2B5EF4-FFF2-40B4-BE49-F238E27FC236}">
                <a16:creationId xmlns:a16="http://schemas.microsoft.com/office/drawing/2014/main" id="{95B40436-5688-3B02-59BD-C25720EB57F8}"/>
              </a:ext>
            </a:extLst>
          </p:cNvPr>
          <p:cNvPicPr>
            <a:picLocks noChangeAspect="1"/>
          </p:cNvPicPr>
          <p:nvPr/>
        </p:nvPicPr>
        <p:blipFill rotWithShape="1">
          <a:blip r:embed="rId2"/>
          <a:srcRect l="3411" r="6866"/>
          <a:stretch/>
        </p:blipFill>
        <p:spPr>
          <a:xfrm>
            <a:off x="-1669" y="1499870"/>
            <a:ext cx="2301298" cy="3319272"/>
          </a:xfrm>
          <a:prstGeom prst="rect">
            <a:avLst/>
          </a:prstGeom>
        </p:spPr>
      </p:pic>
      <p:pic>
        <p:nvPicPr>
          <p:cNvPr id="16" name="Picture 15">
            <a:extLst>
              <a:ext uri="{FF2B5EF4-FFF2-40B4-BE49-F238E27FC236}">
                <a16:creationId xmlns:a16="http://schemas.microsoft.com/office/drawing/2014/main" id="{E16A8A74-E90E-5CD0-094C-CA0FDAF7B8F5}"/>
              </a:ext>
            </a:extLst>
          </p:cNvPr>
          <p:cNvPicPr>
            <a:picLocks noChangeAspect="1"/>
          </p:cNvPicPr>
          <p:nvPr/>
        </p:nvPicPr>
        <p:blipFill rotWithShape="1">
          <a:blip r:embed="rId3"/>
          <a:srcRect l="3411" r="6866"/>
          <a:stretch/>
        </p:blipFill>
        <p:spPr>
          <a:xfrm>
            <a:off x="2268662" y="1499870"/>
            <a:ext cx="2301298" cy="3319272"/>
          </a:xfrm>
          <a:prstGeom prst="rect">
            <a:avLst/>
          </a:prstGeom>
        </p:spPr>
      </p:pic>
      <p:pic>
        <p:nvPicPr>
          <p:cNvPr id="14" name="Picture 13">
            <a:extLst>
              <a:ext uri="{FF2B5EF4-FFF2-40B4-BE49-F238E27FC236}">
                <a16:creationId xmlns:a16="http://schemas.microsoft.com/office/drawing/2014/main" id="{9F2D7908-CE8E-D475-F58D-C55EC254DD30}"/>
              </a:ext>
            </a:extLst>
          </p:cNvPr>
          <p:cNvPicPr>
            <a:picLocks noChangeAspect="1"/>
          </p:cNvPicPr>
          <p:nvPr/>
        </p:nvPicPr>
        <p:blipFill rotWithShape="1">
          <a:blip r:embed="rId4"/>
          <a:srcRect l="3411" r="6866"/>
          <a:stretch/>
        </p:blipFill>
        <p:spPr>
          <a:xfrm>
            <a:off x="4579740" y="1499870"/>
            <a:ext cx="2301298" cy="3319272"/>
          </a:xfrm>
          <a:prstGeom prst="rect">
            <a:avLst/>
          </a:prstGeom>
        </p:spPr>
      </p:pic>
      <p:pic>
        <p:nvPicPr>
          <p:cNvPr id="10" name="Picture 9">
            <a:extLst>
              <a:ext uri="{FF2B5EF4-FFF2-40B4-BE49-F238E27FC236}">
                <a16:creationId xmlns:a16="http://schemas.microsoft.com/office/drawing/2014/main" id="{913BFA6A-58AF-4173-B9E8-9726872A96D5}"/>
              </a:ext>
            </a:extLst>
          </p:cNvPr>
          <p:cNvPicPr>
            <a:picLocks noChangeAspect="1"/>
          </p:cNvPicPr>
          <p:nvPr/>
        </p:nvPicPr>
        <p:blipFill rotWithShape="1">
          <a:blip r:embed="rId5"/>
          <a:srcRect l="3411" r="6866"/>
          <a:stretch/>
        </p:blipFill>
        <p:spPr>
          <a:xfrm>
            <a:off x="6841122" y="1499870"/>
            <a:ext cx="2301298" cy="3319272"/>
          </a:xfrm>
          <a:prstGeom prst="rect">
            <a:avLst/>
          </a:prstGeom>
        </p:spPr>
      </p:pic>
      <p:sp>
        <p:nvSpPr>
          <p:cNvPr id="2" name="TextBox 1">
            <a:extLst>
              <a:ext uri="{FF2B5EF4-FFF2-40B4-BE49-F238E27FC236}">
                <a16:creationId xmlns:a16="http://schemas.microsoft.com/office/drawing/2014/main" id="{59F4F344-93DD-7178-F7D9-5924FBCFD61A}"/>
              </a:ext>
            </a:extLst>
          </p:cNvPr>
          <p:cNvSpPr txBox="1"/>
          <p:nvPr/>
        </p:nvSpPr>
        <p:spPr>
          <a:xfrm>
            <a:off x="0" y="1306520"/>
            <a:ext cx="9144000" cy="307777"/>
          </a:xfrm>
          <a:prstGeom prst="rect">
            <a:avLst/>
          </a:prstGeom>
          <a:solidFill>
            <a:schemeClr val="lt1"/>
          </a:solidFill>
        </p:spPr>
        <p:txBody>
          <a:bodyPr wrap="square" rtlCol="0">
            <a:spAutoFit/>
          </a:bodyPr>
          <a:lstStyle/>
          <a:p>
            <a:r>
              <a:rPr lang="en-US" b="1" dirty="0">
                <a:solidFill>
                  <a:schemeClr val="tx1"/>
                </a:solidFill>
                <a:latin typeface="+mj-lt"/>
              </a:rPr>
              <a:t>     Zones 1-7R Electrons         Zones 6L-12 Electrons             Zones 1-7R Ions                   Zones 6L-12 Ions</a:t>
            </a:r>
          </a:p>
        </p:txBody>
      </p:sp>
      <p:sp>
        <p:nvSpPr>
          <p:cNvPr id="17" name="TextBox 16">
            <a:extLst>
              <a:ext uri="{FF2B5EF4-FFF2-40B4-BE49-F238E27FC236}">
                <a16:creationId xmlns:a16="http://schemas.microsoft.com/office/drawing/2014/main" id="{C4F7630E-E47E-9E91-0A93-212FDA41B197}"/>
              </a:ext>
            </a:extLst>
          </p:cNvPr>
          <p:cNvSpPr txBox="1"/>
          <p:nvPr/>
        </p:nvSpPr>
        <p:spPr>
          <a:xfrm>
            <a:off x="-2040" y="4759800"/>
            <a:ext cx="9144000" cy="307777"/>
          </a:xfrm>
          <a:prstGeom prst="rect">
            <a:avLst/>
          </a:prstGeom>
          <a:solidFill>
            <a:schemeClr val="lt1"/>
          </a:solidFill>
        </p:spPr>
        <p:txBody>
          <a:bodyPr wrap="square" rtlCol="0">
            <a:spAutoFit/>
          </a:bodyPr>
          <a:lstStyle/>
          <a:p>
            <a:r>
              <a:rPr lang="en-US" b="1" dirty="0">
                <a:solidFill>
                  <a:schemeClr val="tx1"/>
                </a:solidFill>
                <a:latin typeface="+mj-lt"/>
              </a:rPr>
              <a:t>	     16.07% Negative Electron Fluxes		57.51% Negative Ion Fluxes</a:t>
            </a:r>
          </a:p>
        </p:txBody>
      </p:sp>
    </p:spTree>
    <p:extLst>
      <p:ext uri="{BB962C8B-B14F-4D97-AF65-F5344CB8AC3E}">
        <p14:creationId xmlns:p14="http://schemas.microsoft.com/office/powerpoint/2010/main" val="1848501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MPS-LO Background Removal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grpSp>
        <p:nvGrpSpPr>
          <p:cNvPr id="43" name="Group 42"/>
          <p:cNvGrpSpPr/>
          <p:nvPr/>
        </p:nvGrpSpPr>
        <p:grpSpPr>
          <a:xfrm>
            <a:off x="1066800" y="1230775"/>
            <a:ext cx="7391400" cy="3646025"/>
            <a:chOff x="685800" y="1772851"/>
            <a:chExt cx="7391400" cy="3646025"/>
          </a:xfrm>
        </p:grpSpPr>
        <p:grpSp>
          <p:nvGrpSpPr>
            <p:cNvPr id="41" name="Group 40"/>
            <p:cNvGrpSpPr/>
            <p:nvPr/>
          </p:nvGrpSpPr>
          <p:grpSpPr>
            <a:xfrm>
              <a:off x="685800" y="1772851"/>
              <a:ext cx="7391400" cy="3646025"/>
              <a:chOff x="-30644" y="2655425"/>
              <a:chExt cx="7391400" cy="3646025"/>
            </a:xfrm>
          </p:grpSpPr>
          <p:sp>
            <p:nvSpPr>
              <p:cNvPr id="6" name="Parallelogram 5"/>
              <p:cNvSpPr/>
              <p:nvPr/>
            </p:nvSpPr>
            <p:spPr>
              <a:xfrm>
                <a:off x="19812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644" y="2655425"/>
                <a:ext cx="7391400" cy="3646025"/>
                <a:chOff x="-30644" y="2655425"/>
                <a:chExt cx="7391400" cy="3646025"/>
              </a:xfrm>
            </p:grpSpPr>
            <p:sp>
              <p:nvSpPr>
                <p:cNvPr id="5" name="Parallelogram 4"/>
                <p:cNvSpPr/>
                <p:nvPr/>
              </p:nvSpPr>
              <p:spPr>
                <a:xfrm>
                  <a:off x="6858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9425" y="5073574"/>
                  <a:ext cx="1417376" cy="738664"/>
                </a:xfrm>
                <a:prstGeom prst="rect">
                  <a:avLst/>
                </a:prstGeom>
                <a:noFill/>
              </p:spPr>
              <p:txBody>
                <a:bodyPr wrap="none" rtlCol="0">
                  <a:spAutoFit/>
                </a:bodyPr>
                <a:lstStyle/>
                <a:p>
                  <a:r>
                    <a:rPr lang="en-US" b="1" dirty="0">
                      <a:solidFill>
                        <a:schemeClr val="bg1"/>
                      </a:solidFill>
                    </a:rPr>
                    <a:t>Unilluminated </a:t>
                  </a:r>
                </a:p>
                <a:p>
                  <a:r>
                    <a:rPr lang="en-US" b="1" dirty="0">
                      <a:solidFill>
                        <a:schemeClr val="bg1"/>
                      </a:solidFill>
                    </a:rPr>
                    <a:t>Background </a:t>
                  </a:r>
                </a:p>
                <a:p>
                  <a:r>
                    <a:rPr lang="en-US" b="1" dirty="0">
                      <a:solidFill>
                        <a:schemeClr val="bg1"/>
                      </a:solidFill>
                    </a:rPr>
                    <a:t>Zone</a:t>
                  </a:r>
                </a:p>
              </p:txBody>
            </p:sp>
            <p:cxnSp>
              <p:nvCxnSpPr>
                <p:cNvPr id="19" name="Straight Arrow Connector 18"/>
                <p:cNvCxnSpPr/>
                <p:nvPr/>
              </p:nvCxnSpPr>
              <p:spPr>
                <a:xfrm>
                  <a:off x="914400" y="3365957"/>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95500" y="3352800"/>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2579225" y="3266607"/>
                  <a:ext cx="4781531" cy="3034843"/>
                </a:xfrm>
                <a:prstGeom prst="arc">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644" y="2926471"/>
                  <a:ext cx="3445174" cy="338554"/>
                </a:xfrm>
                <a:prstGeom prst="rect">
                  <a:avLst/>
                </a:prstGeom>
                <a:noFill/>
              </p:spPr>
              <p:txBody>
                <a:bodyPr wrap="none" rtlCol="0">
                  <a:spAutoFit/>
                </a:bodyPr>
                <a:lstStyle/>
                <a:p>
                  <a:r>
                    <a:rPr lang="en-US" sz="1600" dirty="0">
                      <a:solidFill>
                        <a:srgbClr val="92D050"/>
                      </a:solidFill>
                    </a:rPr>
                    <a:t>Penetrating radiation / Backgrounds</a:t>
                  </a:r>
                </a:p>
              </p:txBody>
            </p:sp>
            <p:sp>
              <p:nvSpPr>
                <p:cNvPr id="24" name="TextBox 23"/>
                <p:cNvSpPr txBox="1"/>
                <p:nvPr/>
              </p:nvSpPr>
              <p:spPr>
                <a:xfrm>
                  <a:off x="879902" y="4752201"/>
                  <a:ext cx="415498" cy="276999"/>
                </a:xfrm>
                <a:prstGeom prst="rect">
                  <a:avLst/>
                </a:prstGeom>
                <a:noFill/>
              </p:spPr>
              <p:txBody>
                <a:bodyPr wrap="none" rtlCol="0">
                  <a:spAutoFit/>
                </a:bodyPr>
                <a:lstStyle/>
                <a:p>
                  <a:r>
                    <a:rPr lang="en-US" sz="1200" b="1" dirty="0"/>
                    <a:t>BG</a:t>
                  </a:r>
                </a:p>
              </p:txBody>
            </p:sp>
            <p:sp>
              <p:nvSpPr>
                <p:cNvPr id="25" name="TextBox 24"/>
                <p:cNvSpPr txBox="1"/>
                <p:nvPr/>
              </p:nvSpPr>
              <p:spPr>
                <a:xfrm>
                  <a:off x="2036175" y="4752201"/>
                  <a:ext cx="742511" cy="276999"/>
                </a:xfrm>
                <a:prstGeom prst="rect">
                  <a:avLst/>
                </a:prstGeom>
                <a:noFill/>
              </p:spPr>
              <p:txBody>
                <a:bodyPr wrap="none" rtlCol="0">
                  <a:spAutoFit/>
                </a:bodyPr>
                <a:lstStyle/>
                <a:p>
                  <a:r>
                    <a:rPr lang="en-US" sz="1200" b="1" dirty="0"/>
                    <a:t>In-band</a:t>
                  </a:r>
                </a:p>
              </p:txBody>
            </p:sp>
            <p:sp>
              <p:nvSpPr>
                <p:cNvPr id="28" name="TextBox 27"/>
                <p:cNvSpPr txBox="1"/>
                <p:nvPr/>
              </p:nvSpPr>
              <p:spPr>
                <a:xfrm>
                  <a:off x="3562108" y="2729705"/>
                  <a:ext cx="1527982" cy="523220"/>
                </a:xfrm>
                <a:prstGeom prst="rect">
                  <a:avLst/>
                </a:prstGeom>
                <a:noFill/>
              </p:spPr>
              <p:txBody>
                <a:bodyPr wrap="none" rtlCol="0">
                  <a:spAutoFit/>
                </a:bodyPr>
                <a:lstStyle/>
                <a:p>
                  <a:r>
                    <a:rPr lang="en-US" sz="1600" b="1" dirty="0">
                      <a:solidFill>
                        <a:srgbClr val="FF0000"/>
                      </a:solidFill>
                    </a:rPr>
                    <a:t>In-band </a:t>
                  </a:r>
                </a:p>
                <a:p>
                  <a:r>
                    <a:rPr lang="en-US" sz="1200" b="1" dirty="0">
                      <a:solidFill>
                        <a:srgbClr val="FF0000"/>
                      </a:solidFill>
                    </a:rPr>
                    <a:t>(electrons or ions)</a:t>
                  </a:r>
                </a:p>
              </p:txBody>
            </p:sp>
            <p:grpSp>
              <p:nvGrpSpPr>
                <p:cNvPr id="39" name="Group 38"/>
                <p:cNvGrpSpPr/>
                <p:nvPr/>
              </p:nvGrpSpPr>
              <p:grpSpPr>
                <a:xfrm>
                  <a:off x="5074756" y="2655425"/>
                  <a:ext cx="1709160" cy="1808549"/>
                  <a:chOff x="6556315" y="2667000"/>
                  <a:chExt cx="1709160" cy="1808549"/>
                </a:xfrm>
              </p:grpSpPr>
              <p:sp>
                <p:nvSpPr>
                  <p:cNvPr id="29" name="Left Bracket 28"/>
                  <p:cNvSpPr/>
                  <p:nvPr/>
                </p:nvSpPr>
                <p:spPr>
                  <a:xfrm rot="5400000">
                    <a:off x="7192440" y="22479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rot="16200000" flipV="1">
                    <a:off x="7192440" y="30861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6556315" y="3048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56315" y="35052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729215" y="3048000"/>
                    <a:ext cx="509338" cy="4571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781305" y="2997839"/>
                    <a:ext cx="425116" cy="584775"/>
                  </a:xfrm>
                  <a:prstGeom prst="rect">
                    <a:avLst/>
                  </a:prstGeom>
                  <a:noFill/>
                </p:spPr>
                <p:txBody>
                  <a:bodyPr wrap="none" rtlCol="0">
                    <a:spAutoFit/>
                  </a:bodyPr>
                  <a:lstStyle/>
                  <a:p>
                    <a:r>
                      <a:rPr lang="en-US" sz="3200" dirty="0">
                        <a:solidFill>
                          <a:schemeClr val="bg1"/>
                        </a:solidFill>
                      </a:rPr>
                      <a:t>~</a:t>
                    </a:r>
                  </a:p>
                </p:txBody>
              </p:sp>
              <p:sp>
                <p:nvSpPr>
                  <p:cNvPr id="38" name="TextBox 37"/>
                  <p:cNvSpPr txBox="1"/>
                  <p:nvPr/>
                </p:nvSpPr>
                <p:spPr>
                  <a:xfrm>
                    <a:off x="6570780" y="3952329"/>
                    <a:ext cx="1694695" cy="523220"/>
                  </a:xfrm>
                  <a:prstGeom prst="rect">
                    <a:avLst/>
                  </a:prstGeom>
                  <a:noFill/>
                </p:spPr>
                <p:txBody>
                  <a:bodyPr wrap="none" rtlCol="0">
                    <a:spAutoFit/>
                  </a:bodyPr>
                  <a:lstStyle/>
                  <a:p>
                    <a:r>
                      <a:rPr lang="en-US" sz="1600" b="1" dirty="0">
                        <a:solidFill>
                          <a:schemeClr val="bg1"/>
                        </a:solidFill>
                      </a:rPr>
                      <a:t>Sweep voltage</a:t>
                    </a:r>
                  </a:p>
                  <a:p>
                    <a:r>
                      <a:rPr lang="en-US" sz="1200" b="1" dirty="0">
                        <a:solidFill>
                          <a:schemeClr val="bg1"/>
                        </a:solidFill>
                      </a:rPr>
                      <a:t>(selects 15 energies)</a:t>
                    </a:r>
                  </a:p>
                </p:txBody>
              </p:sp>
            </p:grpSp>
          </p:grpSp>
        </p:grpSp>
        <p:sp>
          <p:nvSpPr>
            <p:cNvPr id="42" name="TextBox 41"/>
            <p:cNvSpPr txBox="1"/>
            <p:nvPr/>
          </p:nvSpPr>
          <p:spPr>
            <a:xfrm>
              <a:off x="2514600" y="4201180"/>
              <a:ext cx="1863011" cy="523220"/>
            </a:xfrm>
            <a:prstGeom prst="rect">
              <a:avLst/>
            </a:prstGeom>
            <a:noFill/>
          </p:spPr>
          <p:txBody>
            <a:bodyPr wrap="none" rtlCol="0">
              <a:spAutoFit/>
            </a:bodyPr>
            <a:lstStyle/>
            <a:p>
              <a:r>
                <a:rPr lang="en-US" b="1" dirty="0">
                  <a:solidFill>
                    <a:schemeClr val="bg1"/>
                  </a:solidFill>
                </a:rPr>
                <a:t>14 zones </a:t>
              </a:r>
            </a:p>
            <a:p>
              <a:r>
                <a:rPr lang="en-US" b="1" dirty="0">
                  <a:solidFill>
                    <a:schemeClr val="bg1"/>
                  </a:solidFill>
                </a:rPr>
                <a:t>(viewing directions)</a:t>
              </a:r>
            </a:p>
          </p:txBody>
        </p:sp>
      </p:grpSp>
      <p:sp>
        <p:nvSpPr>
          <p:cNvPr id="44" name="TextBox 43"/>
          <p:cNvSpPr txBox="1"/>
          <p:nvPr/>
        </p:nvSpPr>
        <p:spPr>
          <a:xfrm>
            <a:off x="304800" y="4495800"/>
            <a:ext cx="8478253" cy="1723549"/>
          </a:xfrm>
          <a:prstGeom prst="rect">
            <a:avLst/>
          </a:prstGeom>
          <a:noFill/>
        </p:spPr>
        <p:txBody>
          <a:bodyPr wrap="square" rtlCol="0">
            <a:spAutoFit/>
          </a:bodyPr>
          <a:lstStyle/>
          <a:p>
            <a:pPr>
              <a:spcAft>
                <a:spcPts val="1200"/>
              </a:spcAft>
            </a:pPr>
            <a:r>
              <a:rPr lang="en-US" dirty="0">
                <a:solidFill>
                  <a:schemeClr val="bg1"/>
                </a:solidFill>
              </a:rPr>
              <a:t>Simplified background (BG) removal expression :</a:t>
            </a:r>
          </a:p>
          <a:p>
            <a:pPr>
              <a:spcAft>
                <a:spcPts val="1200"/>
              </a:spcAft>
            </a:pPr>
            <a:r>
              <a:rPr lang="en-US" sz="1600" b="1" i="1" dirty="0">
                <a:solidFill>
                  <a:schemeClr val="bg1"/>
                </a:solidFill>
              </a:rPr>
              <a:t>Corrected Counts  =  Total counts  </a:t>
            </a:r>
            <a:r>
              <a:rPr lang="mr-IN" sz="1600" b="1" i="1" dirty="0">
                <a:solidFill>
                  <a:schemeClr val="bg1"/>
                </a:solidFill>
              </a:rPr>
              <a:t>–</a:t>
            </a:r>
            <a:r>
              <a:rPr lang="en-US" sz="1600" b="1" i="1" dirty="0">
                <a:solidFill>
                  <a:schemeClr val="bg1"/>
                </a:solidFill>
              </a:rPr>
              <a:t>  BG Removal Coefficient  </a:t>
            </a:r>
            <a:r>
              <a:rPr lang="en-US" sz="1600" i="1" dirty="0">
                <a:solidFill>
                  <a:schemeClr val="bg1"/>
                </a:solidFill>
              </a:rPr>
              <a:t>x </a:t>
            </a:r>
            <a:r>
              <a:rPr lang="en-US" sz="1600" b="1" i="1" dirty="0">
                <a:solidFill>
                  <a:schemeClr val="bg1"/>
                </a:solidFill>
              </a:rPr>
              <a:t> BG Counts</a:t>
            </a:r>
          </a:p>
          <a:p>
            <a:pPr>
              <a:spcAft>
                <a:spcPts val="1200"/>
              </a:spcAft>
            </a:pPr>
            <a:r>
              <a:rPr lang="en-US" dirty="0">
                <a:solidFill>
                  <a:schemeClr val="bg1"/>
                </a:solidFill>
              </a:rPr>
              <a:t>Pre- ADR326 CDRL80 expression has 4 BG removal coefficients, one for each species and sensor head, all were set to one in the launch version of the MPS-LO LUT. Analysis shows need for energy and zone dependent BG removal coefficients with values &lt;1 for most energy-zone pairs. Need to characterize in-band vs. BG response for 14 zones x 15 energies for electrons and ions.</a:t>
            </a:r>
          </a:p>
        </p:txBody>
      </p:sp>
      <p:sp>
        <p:nvSpPr>
          <p:cNvPr id="3" name="TextBox 2"/>
          <p:cNvSpPr txBox="1"/>
          <p:nvPr/>
        </p:nvSpPr>
        <p:spPr>
          <a:xfrm>
            <a:off x="3966891" y="3200400"/>
            <a:ext cx="2238113" cy="461665"/>
          </a:xfrm>
          <a:prstGeom prst="rect">
            <a:avLst/>
          </a:prstGeom>
          <a:noFill/>
        </p:spPr>
        <p:txBody>
          <a:bodyPr wrap="none" rtlCol="0">
            <a:spAutoFit/>
          </a:bodyPr>
          <a:lstStyle/>
          <a:p>
            <a:r>
              <a:rPr lang="en-US" sz="1200" dirty="0">
                <a:solidFill>
                  <a:schemeClr val="bg1"/>
                </a:solidFill>
              </a:rPr>
              <a:t>Illuminated zone accumulates </a:t>
            </a:r>
          </a:p>
          <a:p>
            <a:r>
              <a:rPr lang="en-US" sz="1200" dirty="0">
                <a:solidFill>
                  <a:schemeClr val="bg1"/>
                </a:solidFill>
              </a:rPr>
              <a:t>both in-band and BG counts</a:t>
            </a:r>
          </a:p>
        </p:txBody>
      </p:sp>
      <p:sp>
        <p:nvSpPr>
          <p:cNvPr id="8" name="Footer Placeholder 5">
            <a:extLst>
              <a:ext uri="{FF2B5EF4-FFF2-40B4-BE49-F238E27FC236}">
                <a16:creationId xmlns:a16="http://schemas.microsoft.com/office/drawing/2014/main" id="{1BF83871-D4F0-CC75-4845-BF213F32E24B}"/>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68531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Three Actions Addressing MPS-LO</a:t>
            </a:r>
            <a:br>
              <a:rPr lang="en-US"/>
            </a:br>
            <a:r>
              <a:rPr lang="en-US"/>
              <a:t>High Backgrounds / Negative Fluxes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7"/>
                <a:ext cx="8229600" cy="4983163"/>
              </a:xfrm>
            </p:spPr>
            <p:txBody>
              <a:bodyPr>
                <a:noAutofit/>
              </a:bodyPr>
              <a:lstStyle/>
              <a:p>
                <a:pPr indent="-457200">
                  <a:spcBef>
                    <a:spcPts val="0"/>
                  </a:spcBef>
                  <a:spcAft>
                    <a:spcPts val="3000"/>
                  </a:spcAft>
                  <a:buSzPct val="100000"/>
                  <a:buFont typeface="+mj-lt"/>
                  <a:buAutoNum type="arabicParenR"/>
                </a:pPr>
                <a:r>
                  <a:rPr lang="en-US" sz="1800" dirty="0"/>
                  <a:t>ADR326: Implement energy dependent background subtraction, previously energy-sweep averaged (Also involves non-trivial modification to error term </a:t>
                </a:r>
                <a:r>
                  <a:rPr lang="mr-IN" sz="1800" dirty="0"/>
                  <a:t>–</a:t>
                </a:r>
                <a:r>
                  <a:rPr lang="en-US" sz="1800" dirty="0"/>
                  <a:t> Complete description in </a:t>
                </a:r>
                <a:r>
                  <a:rPr lang="en-US" sz="1800" i="1" dirty="0"/>
                  <a:t>ADR_326_Addendum_Revised_10-2-18.pdf.</a:t>
                </a:r>
                <a:r>
                  <a:rPr lang="en-US" sz="1800" dirty="0"/>
                  <a:t>)</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𝐶𝑢𝑟𝑟𝑒𝑛𝑡𝑙𝑦</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smtClean="0">
                            <a:latin typeface="Cambria Math" panose="02040503050406030204" pitchFamily="18" charset="0"/>
                            <a:ea typeface="Arial" charset="0"/>
                            <a:cs typeface="Arial" charset="0"/>
                          </a:rPr>
                        </m:ctrlPr>
                      </m:sSubPr>
                      <m:e>
                        <m:r>
                          <a:rPr lang="en-US" sz="1400" b="0" i="1" smtClean="0">
                            <a:latin typeface="Cambria Math" charset="0"/>
                            <a:ea typeface="Arial" charset="0"/>
                            <a:cs typeface="Arial" charset="0"/>
                          </a:rPr>
                          <m:t>𝐶</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Sub>
                    <m:sSubSup>
                      <m:sSubSupPr>
                        <m:ctrlPr>
                          <a:rPr lang="en-US" sz="1400" i="1" smtClean="0">
                            <a:latin typeface="Cambria Math" panose="02040503050406030204" pitchFamily="18" charset="0"/>
                            <a:ea typeface="Arial" charset="0"/>
                            <a:cs typeface="Arial" charset="0"/>
                          </a:rPr>
                        </m:ctrlPr>
                      </m:sSubSupPr>
                      <m:e>
                        <m:r>
                          <a:rPr lang="en-US" sz="1400" b="0" i="1" smtClean="0">
                            <a:latin typeface="Cambria Math" charset="0"/>
                            <a:ea typeface="Arial" charset="0"/>
                            <a:cs typeface="Arial" charset="0"/>
                          </a:rPr>
                          <m:t>𝐴𝑣𝑔</m:t>
                        </m:r>
                        <m:r>
                          <a:rPr lang="en-US" sz="1400" b="0" i="1" smtClean="0">
                            <a:latin typeface="Cambria Math" charset="0"/>
                            <a:ea typeface="Arial" charset="0"/>
                            <a:cs typeface="Arial" charset="0"/>
                          </a:rPr>
                          <m:t>_</m:t>
                        </m:r>
                        <m:r>
                          <a:rPr lang="en-US" sz="1400" b="0" i="1" smtClean="0">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up>
                        <m:r>
                          <a:rPr lang="en-US" sz="1400" b="0" i="1" smtClean="0">
                            <a:latin typeface="Cambria Math" charset="0"/>
                            <a:ea typeface="Arial" charset="0"/>
                            <a:cs typeface="Arial" charset="0"/>
                          </a:rPr>
                          <m:t>𝐵𝐺</m:t>
                        </m:r>
                      </m:sup>
                    </m:sSubSup>
                  </m:oMath>
                </a14:m>
                <a:r>
                  <a:rPr lang="en-US" sz="1400" dirty="0">
                    <a:latin typeface="Arial" charset="0"/>
                    <a:ea typeface="Arial" charset="0"/>
                    <a:cs typeface="Arial" charset="0"/>
                  </a:rPr>
                  <a:t> </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𝑀𝑜𝑑𝑖𝑓𝑦</m:t>
                    </m:r>
                    <m:r>
                      <a:rPr lang="en-US" sz="1400" b="0" i="1" smtClean="0">
                        <a:latin typeface="Cambria Math" charset="0"/>
                        <a:ea typeface="Arial" charset="0"/>
                        <a:cs typeface="Arial" charset="0"/>
                      </a:rPr>
                      <m:t> </m:t>
                    </m:r>
                    <m:r>
                      <a:rPr lang="en-US" sz="1400" b="0" i="1" smtClean="0">
                        <a:latin typeface="Cambria Math" charset="0"/>
                        <a:ea typeface="Arial" charset="0"/>
                        <a:cs typeface="Arial" charset="0"/>
                      </a:rPr>
                      <m:t>𝑡𝑜</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𝐶</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sub>
                    </m:sSub>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𝐵𝐺</m:t>
                        </m:r>
                      </m:sup>
                    </m:sSubSup>
                  </m:oMath>
                </a14:m>
                <a:r>
                  <a:rPr lang="en-US" sz="1400" dirty="0">
                    <a:latin typeface="Arial" charset="0"/>
                    <a:ea typeface="Arial" charset="0"/>
                    <a:cs typeface="Arial" charset="0"/>
                  </a:rPr>
                  <a:t> </a:t>
                </a:r>
              </a:p>
              <a:p>
                <a:pPr indent="-457200">
                  <a:spcBef>
                    <a:spcPts val="0"/>
                  </a:spcBef>
                  <a:spcAft>
                    <a:spcPts val="3000"/>
                  </a:spcAft>
                  <a:buSzPct val="100000"/>
                  <a:buFont typeface="+mj-lt"/>
                  <a:buAutoNum type="arabicParenR"/>
                </a:pPr>
                <a:r>
                  <a:rPr lang="en-US" sz="1800" dirty="0"/>
                  <a:t>ADR326: Generalization of background (BG) removal coefficient to include zone and energy dependence</a:t>
                </a:r>
              </a:p>
              <a:p>
                <a:pPr marL="400050" lvl="1" indent="0">
                  <a:spcBef>
                    <a:spcPts val="0"/>
                  </a:spcBef>
                  <a:spcAft>
                    <a:spcPts val="3000"/>
                  </a:spcAft>
                  <a:buSzPct val="100000"/>
                  <a:buNone/>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𝐶</m:t>
                        </m:r>
                      </m:e>
                      <m:sub>
                        <m:r>
                          <a:rPr lang="en-US" sz="1600" b="0" i="1" smtClean="0">
                            <a:latin typeface="Cambria Math" charset="0"/>
                          </a:rPr>
                          <m:t>𝑚</m:t>
                        </m:r>
                        <m:r>
                          <a:rPr lang="en-US" sz="1600" b="0" i="1" smtClean="0">
                            <a:latin typeface="Cambria Math" charset="0"/>
                          </a:rPr>
                          <m:t>,</m:t>
                        </m:r>
                        <m:r>
                          <a:rPr lang="en-US" sz="1600" b="0" i="1" smtClean="0">
                            <a:latin typeface="Cambria Math" charset="0"/>
                          </a:rPr>
                          <m:t>𝑘</m:t>
                        </m:r>
                      </m:sub>
                    </m:sSub>
                  </m:oMath>
                </a14:m>
                <a:r>
                  <a:rPr lang="en-US" sz="1600" dirty="0"/>
                  <a:t> (2</a:t>
                </a:r>
                <a:r>
                  <a:rPr lang="en-US" sz="1200" dirty="0"/>
                  <a:t>✕</a:t>
                </a:r>
                <a:r>
                  <a:rPr lang="en-US" sz="1600" dirty="0"/>
                  <a:t>2)  →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𝐶</m:t>
                        </m:r>
                      </m:e>
                      <m:sub>
                        <m:r>
                          <a:rPr lang="en-US" sz="1600" i="1">
                            <a:latin typeface="Cambria Math" charset="0"/>
                          </a:rPr>
                          <m:t>𝑚</m:t>
                        </m:r>
                        <m:r>
                          <a:rPr lang="en-US" sz="1600" i="1">
                            <a:latin typeface="Cambria Math" charset="0"/>
                          </a:rPr>
                          <m:t>,</m:t>
                        </m:r>
                        <m:r>
                          <a:rPr lang="en-US" sz="1600" i="1">
                            <a:latin typeface="Cambria Math" charset="0"/>
                          </a:rPr>
                          <m:t>𝑘</m:t>
                        </m:r>
                        <m:r>
                          <a:rPr lang="en-US" sz="1600" b="0" i="1" smtClean="0">
                            <a:latin typeface="Cambria Math" charset="0"/>
                          </a:rPr>
                          <m:t>,</m:t>
                        </m:r>
                        <m:r>
                          <a:rPr lang="en-US" sz="1600" b="0" i="1" smtClean="0">
                            <a:latin typeface="Cambria Math" charset="0"/>
                          </a:rPr>
                          <m:t>𝑖</m:t>
                        </m:r>
                        <m:r>
                          <a:rPr lang="en-US" sz="1600" b="0" i="1" smtClean="0">
                            <a:latin typeface="Cambria Math" charset="0"/>
                          </a:rPr>
                          <m:t>,</m:t>
                        </m:r>
                        <m:r>
                          <a:rPr lang="en-US" sz="1600" b="0" i="1" smtClean="0">
                            <a:latin typeface="Cambria Math" charset="0"/>
                          </a:rPr>
                          <m:t>𝑗</m:t>
                        </m:r>
                      </m:sub>
                    </m:sSub>
                  </m:oMath>
                </a14:m>
                <a:r>
                  <a:rPr lang="en-US" sz="1600" dirty="0"/>
                  <a:t> (2</a:t>
                </a:r>
                <a:r>
                  <a:rPr lang="en-US" sz="1200" dirty="0"/>
                  <a:t>✕</a:t>
                </a:r>
                <a:r>
                  <a:rPr lang="en-US" sz="1600" dirty="0"/>
                  <a:t>2</a:t>
                </a:r>
                <a:r>
                  <a:rPr lang="en-US" sz="1200" dirty="0"/>
                  <a:t>✕</a:t>
                </a:r>
                <a:r>
                  <a:rPr lang="en-US" sz="1600" dirty="0"/>
                  <a:t>7</a:t>
                </a:r>
                <a:r>
                  <a:rPr lang="en-US" sz="1200" dirty="0"/>
                  <a:t>✕</a:t>
                </a:r>
                <a:r>
                  <a:rPr lang="en-US" sz="1600" dirty="0"/>
                  <a:t>15)</a:t>
                </a:r>
              </a:p>
              <a:p>
                <a:pPr indent="-457200">
                  <a:spcBef>
                    <a:spcPts val="0"/>
                  </a:spcBef>
                  <a:spcAft>
                    <a:spcPts val="3000"/>
                  </a:spcAft>
                  <a:buSzPct val="100000"/>
                  <a:buFont typeface="+mj-lt"/>
                  <a:buAutoNum type="arabicParenR"/>
                </a:pPr>
                <a:r>
                  <a:rPr lang="en-US" sz="1800" dirty="0"/>
                  <a:t>NCEI: Empirical derivation of BG removal coefficients </a:t>
                </a:r>
                <a:r>
                  <a:rPr lang="en-US" sz="1600" dirty="0"/>
                  <a:t>(by demanding positive fluxes, averaged over some interval, using many months of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7"/>
                <a:ext cx="8229600" cy="4983163"/>
              </a:xfrm>
              <a:blipFill>
                <a:blip r:embed="rId2"/>
                <a:stretch>
                  <a:fillRect l="-617" t="-508"/>
                </a:stretch>
              </a:blipFill>
            </p:spPr>
            <p:txBody>
              <a:bodyPr/>
              <a:lstStyle/>
              <a:p>
                <a:r>
                  <a:rPr lang="en-US">
                    <a:noFill/>
                  </a:rPr>
                  <a:t> </a:t>
                </a:r>
              </a:p>
            </p:txBody>
          </p:sp>
        </mc:Fallback>
      </mc:AlternateContent>
      <p:sp>
        <p:nvSpPr>
          <p:cNvPr id="4" name="TextBox 3"/>
          <p:cNvSpPr txBox="1"/>
          <p:nvPr/>
        </p:nvSpPr>
        <p:spPr>
          <a:xfrm>
            <a:off x="5125655" y="2703863"/>
            <a:ext cx="3429000" cy="830997"/>
          </a:xfrm>
          <a:prstGeom prst="rect">
            <a:avLst/>
          </a:prstGeom>
          <a:solidFill>
            <a:schemeClr val="bg1">
              <a:lumMod val="85000"/>
            </a:schemeClr>
          </a:solidFill>
        </p:spPr>
        <p:txBody>
          <a:bodyPr wrap="square" rtlCol="0">
            <a:spAutoFit/>
          </a:bodyPr>
          <a:lstStyle/>
          <a:p>
            <a:r>
              <a:rPr lang="en-US" sz="1200" i="1" dirty="0"/>
              <a:t>m</a:t>
            </a:r>
            <a:r>
              <a:rPr lang="en-US" sz="1200" dirty="0"/>
              <a:t> = 1,2 for electrons and ions respectively. </a:t>
            </a:r>
          </a:p>
          <a:p>
            <a:r>
              <a:rPr lang="en-US" sz="1200" i="1" dirty="0"/>
              <a:t>k</a:t>
            </a:r>
            <a:r>
              <a:rPr lang="en-US" sz="1200" dirty="0"/>
              <a:t> = 1,2 for right and left sensor heads. </a:t>
            </a:r>
          </a:p>
          <a:p>
            <a:r>
              <a:rPr lang="en-US" sz="1200" i="1" dirty="0" err="1"/>
              <a:t>i</a:t>
            </a:r>
            <a:r>
              <a:rPr lang="en-US" sz="1200" dirty="0"/>
              <a:t> = 1-7 is zone index for 7 zones in each SH. </a:t>
            </a:r>
          </a:p>
          <a:p>
            <a:r>
              <a:rPr lang="en-US" sz="1200" i="1" dirty="0"/>
              <a:t>j</a:t>
            </a:r>
            <a:r>
              <a:rPr lang="en-US" sz="1200" dirty="0"/>
              <a:t> = 1-15 is energy channel index. </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sp>
        <p:nvSpPr>
          <p:cNvPr id="8" name="Footer Placeholder 5">
            <a:extLst>
              <a:ext uri="{FF2B5EF4-FFF2-40B4-BE49-F238E27FC236}">
                <a16:creationId xmlns:a16="http://schemas.microsoft.com/office/drawing/2014/main" id="{33097582-E989-C395-ED2F-6030369AB600}"/>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0001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Empirical Determination of Background Removal Coefficients</a:t>
            </a:r>
            <a:endParaRPr lang="en-US" sz="2000" dirty="0">
              <a:solidFill>
                <a:srgbClr val="FFFF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95400"/>
                <a:ext cx="8229600" cy="5029200"/>
              </a:xfrm>
            </p:spPr>
            <p:txBody>
              <a:bodyPr>
                <a:noAutofit/>
              </a:bodyPr>
              <a:lstStyle/>
              <a:p>
                <a:pPr marL="0" indent="0">
                  <a:spcBef>
                    <a:spcPts val="0"/>
                  </a:spcBef>
                  <a:spcAft>
                    <a:spcPts val="600"/>
                  </a:spcAft>
                  <a:buNone/>
                </a:pPr>
                <a:r>
                  <a:rPr lang="en-US" sz="1600" dirty="0">
                    <a:latin typeface="Calibri" charset="0"/>
                    <a:ea typeface="Calibri" charset="0"/>
                    <a:cs typeface="Times New Roman" charset="0"/>
                  </a:rPr>
                  <a:t>The corrected counts </a:t>
                </a:r>
                <a:r>
                  <a:rPr lang="en-US" sz="1600" i="1" dirty="0">
                    <a:effectLst/>
                    <a:latin typeface="Calibri" charset="0"/>
                    <a:ea typeface="Calibri" charset="0"/>
                    <a:cs typeface="Times New Roman" charset="0"/>
                  </a:rPr>
                  <a:t>M</a:t>
                </a:r>
                <a:r>
                  <a:rPr lang="en-US" sz="1600" dirty="0">
                    <a:effectLst/>
                    <a:latin typeface="Calibri" charset="0"/>
                    <a:ea typeface="Calibri" charset="0"/>
                    <a:cs typeface="Times New Roman" charset="0"/>
                  </a:rPr>
                  <a:t> in a given zone and energy channel are the total counts </a:t>
                </a:r>
                <a:r>
                  <a:rPr lang="en-US" sz="1600" i="1" dirty="0" err="1">
                    <a:effectLst/>
                    <a:latin typeface="Calibri" charset="0"/>
                    <a:ea typeface="Calibri" charset="0"/>
                    <a:cs typeface="Times New Roman" charset="0"/>
                  </a:rPr>
                  <a:t>N</a:t>
                </a:r>
                <a:r>
                  <a:rPr lang="en-US" sz="1600" i="1" baseline="30000" dirty="0" err="1">
                    <a:effectLst/>
                    <a:latin typeface="Calibri" charset="0"/>
                    <a:ea typeface="Calibri" charset="0"/>
                    <a:cs typeface="Times New Roman" charset="0"/>
                  </a:rPr>
                  <a:t>tot</a:t>
                </a:r>
                <a:r>
                  <a:rPr lang="en-US" sz="1600" i="1" baseline="30000" dirty="0">
                    <a:effectLst/>
                    <a:latin typeface="Calibri" charset="0"/>
                    <a:ea typeface="Calibri" charset="0"/>
                    <a:cs typeface="Times New Roman" charset="0"/>
                  </a:rPr>
                  <a:t>.</a:t>
                </a:r>
                <a:r>
                  <a:rPr lang="en-US" sz="1600" dirty="0">
                    <a:effectLst/>
                    <a:latin typeface="Calibri" charset="0"/>
                    <a:ea typeface="Calibri" charset="0"/>
                    <a:cs typeface="Times New Roman" charset="0"/>
                  </a:rPr>
                  <a:t> minus the counts from penetrating radiation</a:t>
                </a:r>
              </a:p>
              <a:p>
                <a:pPr marL="0" indent="0" algn="ctr">
                  <a:spcBef>
                    <a:spcPts val="0"/>
                  </a:spcBef>
                  <a:spcAft>
                    <a:spcPts val="600"/>
                  </a:spcAft>
                  <a:buNone/>
                </a:pPr>
                <a14:m>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r>
                          <a:rPr lang="en-US" sz="1600" i="1">
                            <a:effectLst/>
                            <a:latin typeface="Cambria Math" charset="0"/>
                            <a:ea typeface="Calibri" charset="0"/>
                            <a:cs typeface="Times New Roman" charset="0"/>
                          </a:rPr>
                          <m:t>𝑀</m:t>
                        </m:r>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r>
                          <a:rPr lang="en-US" sz="1600" i="1">
                            <a:effectLst/>
                            <a:latin typeface="Cambria Math" charset="0"/>
                            <a:ea typeface="Times New Roman" charset="0"/>
                            <a:cs typeface="Times New Roman" charset="0"/>
                          </a:rPr>
                          <m:t>𝑁</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r>
                          <a:rPr lang="en-US" sz="1600" i="1">
                            <a:effectLst/>
                            <a:latin typeface="Cambria Math" charset="0"/>
                            <a:ea typeface="Times New Roman" charset="0"/>
                            <a:cs typeface="Times New Roman" charset="0"/>
                          </a:rPr>
                          <m:t>𝑁</m:t>
                        </m:r>
                      </m:e>
                      <m:sup>
                        <m:r>
                          <a:rPr lang="en-US" sz="1600" i="1">
                            <a:effectLst/>
                            <a:latin typeface="Cambria Math" charset="0"/>
                            <a:ea typeface="Times New Roman" charset="0"/>
                            <a:cs typeface="Times New Roman" charset="0"/>
                          </a:rPr>
                          <m:t>𝐵𝐺</m:t>
                        </m:r>
                      </m:sup>
                    </m:sSup>
                  </m:oMath>
                </a14:m>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a:effectLst/>
                    <a:latin typeface="Calibri" charset="0"/>
                    <a:ea typeface="Calibri" charset="0"/>
                    <a:cs typeface="Times New Roman" charset="0"/>
                  </a:rPr>
                  <a:t>where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and </a:t>
                </a:r>
                <a:r>
                  <a:rPr lang="en-US" sz="1600" i="1" dirty="0">
                    <a:effectLst/>
                    <a:latin typeface="Calibri" charset="0"/>
                    <a:ea typeface="Calibri" charset="0"/>
                    <a:cs typeface="Times New Roman" charset="0"/>
                  </a:rPr>
                  <a:t>j</a:t>
                </a:r>
                <a:r>
                  <a:rPr lang="en-US" sz="1600" dirty="0">
                    <a:effectLst/>
                    <a:latin typeface="Calibri" charset="0"/>
                    <a:ea typeface="Calibri" charset="0"/>
                    <a:cs typeface="Times New Roman" charset="0"/>
                  </a:rPr>
                  <a:t> are the zone and energy indices, respectively, and the counts in zone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due to penetrating radiation is assumed to be proportional to the counts in the associated (same species and sensor head) background zone </a:t>
                </a:r>
                <a:r>
                  <a:rPr lang="en-US" sz="1600" i="1" dirty="0">
                    <a:effectLst/>
                    <a:latin typeface="Calibri" charset="0"/>
                    <a:ea typeface="Calibri" charset="0"/>
                    <a:cs typeface="Times New Roman" charset="0"/>
                  </a:rPr>
                  <a:t>N</a:t>
                </a:r>
                <a:r>
                  <a:rPr lang="en-US" sz="1600" i="1" baseline="30000" dirty="0">
                    <a:effectLst/>
                    <a:latin typeface="Calibri" charset="0"/>
                    <a:ea typeface="Calibri" charset="0"/>
                    <a:cs typeface="Times New Roman" charset="0"/>
                  </a:rPr>
                  <a:t>BG</a:t>
                </a:r>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a:effectLst/>
                    <a:latin typeface="Calibri" charset="0"/>
                    <a:ea typeface="Calibri" charset="0"/>
                    <a:cs typeface="Times New Roman" charset="0"/>
                  </a:rPr>
                  <a:t>If we demand that the flux averaged over some time-interval is non-negative, this places an upper bound on the background removal coefficient.</a:t>
                </a:r>
              </a:p>
              <a:p>
                <a:pPr marL="0" indent="0" algn="just">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acc>
                            <m:accPr>
                              <m:chr m:val="̅"/>
                              <m:ctrlPr>
                                <a:rPr lang="en-US" sz="1600" i="1">
                                  <a:effectLst/>
                                  <a:latin typeface="Cambria Math" panose="02040503050406030204" pitchFamily="18" charset="0"/>
                                  <a:ea typeface="Calibri" charset="0"/>
                                  <a:cs typeface="Times New Roman" charset="0"/>
                                </a:rPr>
                              </m:ctrlPr>
                            </m:accPr>
                            <m:e>
                              <m:r>
                                <a:rPr lang="en-US" sz="1600" i="1">
                                  <a:effectLst/>
                                  <a:latin typeface="Cambria Math" charset="0"/>
                                  <a:ea typeface="Calibri" charset="0"/>
                                  <a:cs typeface="Times New Roman" charset="0"/>
                                </a:rPr>
                                <m:t>𝑀</m:t>
                              </m:r>
                            </m:e>
                          </m:acc>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r>
                        <a:rPr lang="en-US" sz="1600" i="1">
                          <a:effectLst/>
                          <a:latin typeface="Cambria Math" charset="0"/>
                          <a:ea typeface="Times New Roman" charset="0"/>
                          <a:cs typeface="Times New Roman" charset="0"/>
                        </a:rPr>
                        <m:t>≥0  →  </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oMath>
                  </m:oMathPara>
                </a14:m>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the overbar denotes an average over some time interval (e.g., 5 min. averages from 1s data). An upper bound for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b="0" i="1" smtClean="0">
                            <a:effectLst/>
                            <a:latin typeface="Cambria Math" charset="0"/>
                            <a:ea typeface="Times New Roman" charset="0"/>
                            <a:cs typeface="Times New Roman" charset="0"/>
                          </a:rPr>
                          <m:t>𝑖</m:t>
                        </m:r>
                        <m:r>
                          <a:rPr lang="en-US" sz="1600" b="0" i="1" smtClean="0">
                            <a:effectLst/>
                            <a:latin typeface="Cambria Math" charset="0"/>
                            <a:ea typeface="Times New Roman" charset="0"/>
                            <a:cs typeface="Times New Roman" charset="0"/>
                          </a:rPr>
                          <m:t>,</m:t>
                        </m:r>
                        <m:r>
                          <a:rPr lang="en-US" sz="1600" b="0" i="1" smtClean="0">
                            <a:effectLst/>
                            <a:latin typeface="Cambria Math" charset="0"/>
                            <a:ea typeface="Times New Roman" charset="0"/>
                            <a:cs typeface="Times New Roman" charset="0"/>
                          </a:rPr>
                          <m:t>𝑗</m:t>
                        </m:r>
                      </m:sub>
                    </m:sSub>
                  </m:oMath>
                </a14:m>
                <a:r>
                  <a:rPr lang="en-US" sz="1600" dirty="0">
                    <a:effectLst/>
                    <a:latin typeface="Calibri" charset="0"/>
                    <a:ea typeface="Times New Roman" charset="0"/>
                    <a:cs typeface="Times New Roman" charset="0"/>
                  </a:rPr>
                  <a:t> can be determined empirically by taking the minimum value of </a:t>
                </a:r>
                <a14:m>
                  <m:oMath xmlns:m="http://schemas.openxmlformats.org/officeDocument/2006/math">
                    <m:sSubSup>
                      <m:sSubSupPr>
                        <m:ctrlPr>
                          <a:rPr lang="en-US" sz="1400" i="1">
                            <a:effectLst/>
                            <a:latin typeface="Cambria Math" panose="02040503050406030204" pitchFamily="18" charset="0"/>
                            <a:ea typeface="Times New Roman" charset="0"/>
                            <a:cs typeface="Times New Roman" charset="0"/>
                          </a:rPr>
                        </m:ctrlPr>
                      </m:sSub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b>
                        <m:r>
                          <a:rPr lang="en-US" sz="1400" i="1">
                            <a:effectLst/>
                            <a:latin typeface="Cambria Math" charset="0"/>
                            <a:ea typeface="Times New Roman" charset="0"/>
                            <a:cs typeface="Times New Roman" charset="0"/>
                          </a:rPr>
                          <m:t>𝑖</m:t>
                        </m:r>
                        <m:r>
                          <a:rPr lang="en-US" sz="1400" i="1">
                            <a:effectLst/>
                            <a:latin typeface="Cambria Math" charset="0"/>
                            <a:ea typeface="Times New Roman" charset="0"/>
                            <a:cs typeface="Times New Roman" charset="0"/>
                          </a:rPr>
                          <m:t>,</m:t>
                        </m:r>
                        <m:r>
                          <a:rPr lang="en-US" sz="1400" i="1">
                            <a:effectLst/>
                            <a:latin typeface="Cambria Math" charset="0"/>
                            <a:ea typeface="Times New Roman" charset="0"/>
                            <a:cs typeface="Times New Roman" charset="0"/>
                          </a:rPr>
                          <m:t>𝑗</m:t>
                        </m:r>
                      </m:sub>
                      <m:sup>
                        <m:r>
                          <a:rPr lang="en-US" sz="1400" i="1">
                            <a:effectLst/>
                            <a:latin typeface="Cambria Math" charset="0"/>
                            <a:ea typeface="Times New Roman" charset="0"/>
                            <a:cs typeface="Times New Roman" charset="0"/>
                          </a:rPr>
                          <m:t>𝑡𝑜𝑡</m:t>
                        </m:r>
                        <m:r>
                          <a:rPr lang="en-US" sz="1400" i="1">
                            <a:effectLst/>
                            <a:latin typeface="Cambria Math" charset="0"/>
                            <a:ea typeface="Times New Roman" charset="0"/>
                            <a:cs typeface="Times New Roman" charset="0"/>
                          </a:rPr>
                          <m:t>.</m:t>
                        </m:r>
                      </m:sup>
                    </m:sSubSup>
                    <m:r>
                      <a:rPr lang="en-US" sz="1400" i="1">
                        <a:effectLst/>
                        <a:latin typeface="Cambria Math" charset="0"/>
                        <a:ea typeface="Times New Roman" charset="0"/>
                        <a:cs typeface="Times New Roman" charset="0"/>
                      </a:rPr>
                      <m:t>/</m:t>
                    </m:r>
                    <m:sSup>
                      <m:sSupPr>
                        <m:ctrlPr>
                          <a:rPr lang="en-US" sz="1400" i="1">
                            <a:effectLst/>
                            <a:latin typeface="Cambria Math" panose="02040503050406030204" pitchFamily="18" charset="0"/>
                            <a:ea typeface="Times New Roman" charset="0"/>
                            <a:cs typeface="Times New Roman" charset="0"/>
                          </a:rPr>
                        </m:ctrlPr>
                      </m:s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p>
                        <m:r>
                          <a:rPr lang="en-US" sz="1400" i="1">
                            <a:effectLst/>
                            <a:latin typeface="Cambria Math" charset="0"/>
                            <a:ea typeface="Times New Roman" charset="0"/>
                            <a:cs typeface="Times New Roman" charset="0"/>
                          </a:rPr>
                          <m:t>𝐵𝐺</m:t>
                        </m:r>
                      </m:sup>
                    </m:sSup>
                  </m:oMath>
                </a14:m>
                <a:r>
                  <a:rPr lang="en-US" sz="1600" dirty="0">
                    <a:effectLst/>
                    <a:latin typeface="Calibri" charset="0"/>
                    <a:ea typeface="Times New Roman" charset="0"/>
                    <a:cs typeface="Times New Roman" charset="0"/>
                  </a:rPr>
                  <a:t> attained over months of data</a:t>
                </a:r>
                <a:endParaRPr lang="en-US" sz="1600" dirty="0">
                  <a:effectLst/>
                  <a:latin typeface="Calibri" charset="0"/>
                  <a:ea typeface="Calibri" charset="0"/>
                  <a:cs typeface="Times New Roman" charset="0"/>
                </a:endParaRPr>
              </a:p>
              <a:p>
                <a:pPr marL="0" indent="0" algn="ctr">
                  <a:spcBef>
                    <a:spcPts val="0"/>
                  </a:spcBef>
                  <a:spcAft>
                    <a:spcPts val="600"/>
                  </a:spcAft>
                  <a:buNone/>
                </a:pPr>
                <a:r>
                  <a:rPr lang="en-US" sz="1600" dirty="0">
                    <a:effectLst/>
                    <a:ea typeface="Times New Roman" charset="0"/>
                    <a:cs typeface="Times New Roman" charset="0"/>
                  </a:rPr>
                  <a:t>Set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r>
                      <m:rPr>
                        <m:sty m:val="p"/>
                      </m:rPr>
                      <a:rPr lang="en-US" sz="1600">
                        <a:effectLst/>
                        <a:latin typeface="Cambria Math" charset="0"/>
                        <a:ea typeface="Times New Roman" charset="0"/>
                        <a:cs typeface="Times New Roman" charset="0"/>
                      </a:rPr>
                      <m:t>Min</m:t>
                    </m:r>
                    <m:d>
                      <m:dPr>
                        <m:begChr m:val="["/>
                        <m:endChr m:val="]"/>
                        <m:ctrlPr>
                          <a:rPr lang="en-US" sz="1600" i="1">
                            <a:effectLst/>
                            <a:latin typeface="Cambria Math" panose="02040503050406030204" pitchFamily="18" charset="0"/>
                            <a:ea typeface="Times New Roman" charset="0"/>
                            <a:cs typeface="Times New Roman" charset="0"/>
                          </a:rPr>
                        </m:ctrlPr>
                      </m:dPr>
                      <m:e>
                        <m:sSub>
                          <m:sSubPr>
                            <m:ctrlPr>
                              <a:rPr lang="en-US" sz="1600" i="1">
                                <a:effectLst/>
                                <a:latin typeface="Cambria Math" panose="02040503050406030204" pitchFamily="18" charset="0"/>
                                <a:ea typeface="Times New Roman" charset="0"/>
                                <a:cs typeface="Times New Roman" charset="0"/>
                              </a:rPr>
                            </m:ctrlPr>
                          </m:sSubPr>
                          <m:e>
                            <m:d>
                              <m:dPr>
                                <m:ctrlPr>
                                  <a:rPr lang="en-US" sz="1600" i="1">
                                    <a:effectLst/>
                                    <a:latin typeface="Cambria Math" panose="02040503050406030204" pitchFamily="18" charset="0"/>
                                    <a:ea typeface="Times New Roman" charset="0"/>
                                    <a:cs typeface="Times New Roman" charset="0"/>
                                  </a:rPr>
                                </m:ctrlPr>
                              </m:dPr>
                              <m:e>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e>
                            </m:d>
                          </m:e>
                          <m:sub>
                            <m:r>
                              <a:rPr lang="en-US" sz="1600" i="1">
                                <a:effectLst/>
                                <a:latin typeface="Cambria Math" charset="0"/>
                                <a:ea typeface="Times New Roman" charset="0"/>
                                <a:cs typeface="Times New Roman" charset="0"/>
                              </a:rPr>
                              <m:t>𝑘</m:t>
                            </m:r>
                          </m:sub>
                        </m:sSub>
                      </m:e>
                    </m:d>
                  </m:oMath>
                </a14:m>
                <a:r>
                  <a:rPr lang="en-US" sz="1600" dirty="0">
                    <a:effectLst/>
                    <a:latin typeface="Calibri" charset="0"/>
                    <a:ea typeface="Times New Roman"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a:t>
                </a:r>
                <a:r>
                  <a:rPr lang="en-US" sz="1600" i="1" dirty="0">
                    <a:effectLst/>
                    <a:latin typeface="Calibri" charset="0"/>
                    <a:ea typeface="Times New Roman" charset="0"/>
                    <a:cs typeface="Times New Roman" charset="0"/>
                  </a:rPr>
                  <a:t>k</a:t>
                </a:r>
                <a:r>
                  <a:rPr lang="en-US" sz="1600" dirty="0">
                    <a:effectLst/>
                    <a:latin typeface="Calibri" charset="0"/>
                    <a:ea typeface="Times New Roman" charset="0"/>
                    <a:cs typeface="Times New Roman" charset="0"/>
                  </a:rPr>
                  <a:t> is index for the averaging interval, and we take minimum from many such intervals. </a:t>
                </a:r>
                <a:r>
                  <a:rPr lang="en-US" sz="1600" dirty="0">
                    <a:latin typeface="Calibri" charset="0"/>
                    <a:ea typeface="Times New Roman" charset="0"/>
                    <a:cs typeface="Times New Roman" charset="0"/>
                  </a:rPr>
                  <a:t>An upper bound of 1 is also placed on the </a:t>
                </a:r>
                <a:r>
                  <a:rPr lang="en-US" sz="1600" i="1" dirty="0">
                    <a:latin typeface="Calibri" charset="0"/>
                    <a:ea typeface="Times New Roman" charset="0"/>
                    <a:cs typeface="Times New Roman" charset="0"/>
                  </a:rPr>
                  <a:t>C</a:t>
                </a:r>
                <a:r>
                  <a:rPr lang="en-US" sz="1600" dirty="0">
                    <a:latin typeface="Calibri" charset="0"/>
                    <a:ea typeface="Times New Roman" charset="0"/>
                    <a:cs typeface="Times New Roman" charset="0"/>
                  </a:rPr>
                  <a:t> coefficients.</a:t>
                </a:r>
                <a:endParaRPr lang="en-US" sz="1600" dirty="0">
                  <a:effectLst/>
                  <a:latin typeface="Calibri" charset="0"/>
                  <a:ea typeface="Calibri" charset="0"/>
                  <a:cs typeface="Times New Roman" charset="0"/>
                </a:endParaRPr>
              </a:p>
              <a:p>
                <a:pPr marL="0" indent="0">
                  <a:spcAft>
                    <a:spcPts val="600"/>
                  </a:spcAft>
                  <a:buNone/>
                </a:pPr>
                <a:endParaRPr lang="en-US" sz="1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029200"/>
              </a:xfrm>
              <a:blipFill>
                <a:blip r:embed="rId2"/>
                <a:stretch>
                  <a:fillRect l="-463" t="-504"/>
                </a:stretch>
              </a:blipFill>
            </p:spPr>
            <p:txBody>
              <a:bodyPr/>
              <a:lstStyle/>
              <a:p>
                <a:r>
                  <a:rPr lang="en-US">
                    <a:noFill/>
                  </a:rPr>
                  <a:t> </a:t>
                </a:r>
              </a:p>
            </p:txBody>
          </p:sp>
        </mc:Fallback>
      </mc:AlternateContent>
      <p:grpSp>
        <p:nvGrpSpPr>
          <p:cNvPr id="7" name="Group 6"/>
          <p:cNvGrpSpPr/>
          <p:nvPr/>
        </p:nvGrpSpPr>
        <p:grpSpPr>
          <a:xfrm>
            <a:off x="5943600" y="4935312"/>
            <a:ext cx="2971800" cy="627288"/>
            <a:chOff x="5943600" y="4935312"/>
            <a:chExt cx="2971800" cy="627288"/>
          </a:xfrm>
        </p:grpSpPr>
        <mc:AlternateContent xmlns:mc="http://schemas.openxmlformats.org/markup-compatibility/2006" xmlns:a14="http://schemas.microsoft.com/office/drawing/2010/main">
          <mc:Choice Requires="a14">
            <p:sp>
              <p:nvSpPr>
                <p:cNvPr id="4" name="TextBox 3"/>
                <p:cNvSpPr txBox="1"/>
                <p:nvPr/>
              </p:nvSpPr>
              <p:spPr>
                <a:xfrm>
                  <a:off x="5966757" y="4935312"/>
                  <a:ext cx="2948643" cy="627288"/>
                </a:xfrm>
                <a:prstGeom prst="rect">
                  <a:avLst/>
                </a:prstGeom>
                <a:noFill/>
              </p:spPr>
              <p:txBody>
                <a:bodyPr wrap="square" rtlCol="0">
                  <a:spAutoFit/>
                </a:bodyPr>
                <a:lstStyle/>
                <a:p>
                  <a:r>
                    <a:rPr lang="en-US" sz="1100" dirty="0">
                      <a:solidFill>
                        <a:schemeClr val="accent2">
                          <a:lumMod val="20000"/>
                          <a:lumOff val="80000"/>
                        </a:schemeClr>
                      </a:solidFill>
                    </a:rPr>
                    <a:t>We only use cases </a:t>
                  </a:r>
                </a:p>
                <a:p>
                  <a:r>
                    <a:rPr lang="en-US" sz="1100" dirty="0">
                      <a:solidFill>
                        <a:schemeClr val="accent2">
                          <a:lumMod val="20000"/>
                          <a:lumOff val="80000"/>
                        </a:schemeClr>
                      </a:solidFill>
                    </a:rPr>
                    <a:t>where </a:t>
                  </a:r>
                  <a14:m>
                    <m:oMath xmlns:m="http://schemas.openxmlformats.org/officeDocument/2006/math">
                      <m:sSubSup>
                        <m:sSub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bSupPr>
                        <m:e>
                          <m:r>
                            <a:rPr lang="en-US" sz="1100" i="1">
                              <a:solidFill>
                                <a:schemeClr val="accent2">
                                  <a:lumMod val="20000"/>
                                  <a:lumOff val="80000"/>
                                </a:schemeClr>
                              </a:solidFill>
                              <a:latin typeface="Cambria Math" charset="0"/>
                              <a:ea typeface="Times New Roman" charset="0"/>
                              <a:cs typeface="Times New Roman" charset="0"/>
                            </a:rPr>
                            <m:t>𝑁</m:t>
                          </m:r>
                        </m:e>
                        <m:sub>
                          <m:r>
                            <a:rPr lang="en-US" sz="1100" i="1">
                              <a:solidFill>
                                <a:schemeClr val="accent2">
                                  <a:lumMod val="20000"/>
                                  <a:lumOff val="80000"/>
                                </a:schemeClr>
                              </a:solidFill>
                              <a:latin typeface="Cambria Math" charset="0"/>
                              <a:ea typeface="Times New Roman" charset="0"/>
                              <a:cs typeface="Times New Roman" charset="0"/>
                            </a:rPr>
                            <m:t>𝑖</m:t>
                          </m:r>
                          <m:r>
                            <a:rPr lang="en-US" sz="1100" i="1">
                              <a:solidFill>
                                <a:schemeClr val="accent2">
                                  <a:lumMod val="20000"/>
                                  <a:lumOff val="80000"/>
                                </a:schemeClr>
                              </a:solidFill>
                              <a:latin typeface="Cambria Math" charset="0"/>
                              <a:ea typeface="Times New Roman" charset="0"/>
                              <a:cs typeface="Times New Roman" charset="0"/>
                            </a:rPr>
                            <m:t>,</m:t>
                          </m:r>
                          <m:r>
                            <a:rPr lang="en-US" sz="1100" i="1">
                              <a:solidFill>
                                <a:schemeClr val="accent2">
                                  <a:lumMod val="20000"/>
                                  <a:lumOff val="80000"/>
                                </a:schemeClr>
                              </a:solidFill>
                              <a:latin typeface="Cambria Math" charset="0"/>
                              <a:ea typeface="Times New Roman" charset="0"/>
                              <a:cs typeface="Times New Roman" charset="0"/>
                            </a:rPr>
                            <m:t>𝑗</m:t>
                          </m:r>
                        </m:sub>
                        <m:sup>
                          <m:r>
                            <a:rPr lang="en-US" sz="1100" i="1">
                              <a:solidFill>
                                <a:schemeClr val="accent2">
                                  <a:lumMod val="20000"/>
                                  <a:lumOff val="80000"/>
                                </a:schemeClr>
                              </a:solidFill>
                              <a:latin typeface="Cambria Math" charset="0"/>
                              <a:ea typeface="Times New Roman" charset="0"/>
                              <a:cs typeface="Times New Roman" charset="0"/>
                            </a:rPr>
                            <m:t>𝑡𝑜𝑡</m:t>
                          </m:r>
                          <m:r>
                            <a:rPr lang="en-US" sz="1100" i="1">
                              <a:solidFill>
                                <a:schemeClr val="accent2">
                                  <a:lumMod val="20000"/>
                                  <a:lumOff val="80000"/>
                                </a:schemeClr>
                              </a:solidFill>
                              <a:latin typeface="Cambria Math" charset="0"/>
                              <a:ea typeface="Times New Roman" charset="0"/>
                              <a:cs typeface="Times New Roman" charset="0"/>
                            </a:rPr>
                            <m:t>.</m:t>
                          </m:r>
                        </m:sup>
                      </m:sSub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and </a:t>
                  </a:r>
                  <a14:m>
                    <m:oMath xmlns:m="http://schemas.openxmlformats.org/officeDocument/2006/math">
                      <m:sSup>
                        <m:s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pPr>
                        <m:e>
                          <m:r>
                            <a:rPr lang="en-US" sz="1100" i="1">
                              <a:solidFill>
                                <a:schemeClr val="accent2">
                                  <a:lumMod val="20000"/>
                                  <a:lumOff val="80000"/>
                                </a:schemeClr>
                              </a:solidFill>
                              <a:latin typeface="Cambria Math" charset="0"/>
                              <a:ea typeface="Times New Roman" charset="0"/>
                              <a:cs typeface="Times New Roman" charset="0"/>
                            </a:rPr>
                            <m:t>𝑁</m:t>
                          </m:r>
                        </m:e>
                        <m:sup>
                          <m:r>
                            <a:rPr lang="en-US" sz="1100" i="1">
                              <a:solidFill>
                                <a:schemeClr val="accent2">
                                  <a:lumMod val="20000"/>
                                  <a:lumOff val="80000"/>
                                </a:schemeClr>
                              </a:solidFill>
                              <a:latin typeface="Cambria Math" charset="0"/>
                              <a:ea typeface="Times New Roman" charset="0"/>
                              <a:cs typeface="Times New Roman" charset="0"/>
                            </a:rPr>
                            <m:t>𝐵𝐺</m:t>
                          </m:r>
                        </m:sup>
                      </m:s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so that rel. Poisson error associated with </a:t>
                  </a:r>
                  <a:r>
                    <a:rPr lang="en-US" sz="1100" i="1" dirty="0">
                      <a:solidFill>
                        <a:schemeClr val="accent2">
                          <a:lumMod val="20000"/>
                          <a:lumOff val="80000"/>
                        </a:schemeClr>
                      </a:solidFill>
                    </a:rPr>
                    <a:t>C</a:t>
                  </a:r>
                  <a:r>
                    <a:rPr lang="en-US" sz="1100" dirty="0">
                      <a:solidFill>
                        <a:schemeClr val="accent2">
                          <a:lumMod val="20000"/>
                          <a:lumOff val="80000"/>
                        </a:schemeClr>
                      </a:solidFill>
                    </a:rPr>
                    <a:t> is &lt; 20%.</a:t>
                  </a:r>
                </a:p>
              </p:txBody>
            </p:sp>
          </mc:Choice>
          <mc:Fallback xmlns="">
            <p:sp>
              <p:nvSpPr>
                <p:cNvPr id="4" name="TextBox 3"/>
                <p:cNvSpPr txBox="1">
                  <a:spLocks noRot="1" noChangeAspect="1" noMove="1" noResize="1" noEditPoints="1" noAdjustHandles="1" noChangeArrowheads="1" noChangeShapeType="1" noTextEdit="1"/>
                </p:cNvSpPr>
                <p:nvPr/>
              </p:nvSpPr>
              <p:spPr>
                <a:xfrm>
                  <a:off x="5966757" y="4935312"/>
                  <a:ext cx="2948643" cy="627288"/>
                </a:xfrm>
                <a:prstGeom prst="rect">
                  <a:avLst/>
                </a:prstGeom>
                <a:blipFill rotWithShape="0">
                  <a:blip r:embed="rId3"/>
                  <a:stretch>
                    <a:fillRect t="-971" b="-5825"/>
                  </a:stretch>
                </a:blipFill>
              </p:spPr>
              <p:txBody>
                <a:bodyPr/>
                <a:lstStyle/>
                <a:p>
                  <a:r>
                    <a:rPr lang="en-US">
                      <a:noFill/>
                    </a:rPr>
                    <a:t> </a:t>
                  </a:r>
                </a:p>
              </p:txBody>
            </p:sp>
          </mc:Fallback>
        </mc:AlternateContent>
        <p:sp>
          <p:nvSpPr>
            <p:cNvPr id="6" name="Double Bracket 5"/>
            <p:cNvSpPr/>
            <p:nvPr/>
          </p:nvSpPr>
          <p:spPr>
            <a:xfrm>
              <a:off x="5943600" y="4935312"/>
              <a:ext cx="2853159" cy="627288"/>
            </a:xfrm>
            <a:prstGeom prst="bracketPair">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sp>
        <p:nvSpPr>
          <p:cNvPr id="9" name="Footer Placeholder 5">
            <a:extLst>
              <a:ext uri="{FF2B5EF4-FFF2-40B4-BE49-F238E27FC236}">
                <a16:creationId xmlns:a16="http://schemas.microsoft.com/office/drawing/2014/main" id="{3797E2AA-C883-8452-CE87-C59E9CC9BA68}"/>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041512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963627"/>
            <a:ext cx="9144001" cy="391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DF7C1CF-425F-7C53-F2C7-09D30A6367D1}"/>
              </a:ext>
            </a:extLst>
          </p:cNvPr>
          <p:cNvPicPr>
            <a:picLocks noChangeAspect="1"/>
          </p:cNvPicPr>
          <p:nvPr/>
        </p:nvPicPr>
        <p:blipFill rotWithShape="1">
          <a:blip r:embed="rId2"/>
          <a:srcRect b="9091"/>
          <a:stretch/>
        </p:blipFill>
        <p:spPr>
          <a:xfrm rot="16200000">
            <a:off x="346728" y="1684702"/>
            <a:ext cx="3886200" cy="4572000"/>
          </a:xfrm>
          <a:prstGeom prst="rect">
            <a:avLst/>
          </a:prstGeom>
        </p:spPr>
      </p:pic>
      <p:pic>
        <p:nvPicPr>
          <p:cNvPr id="11" name="Picture 10">
            <a:extLst>
              <a:ext uri="{FF2B5EF4-FFF2-40B4-BE49-F238E27FC236}">
                <a16:creationId xmlns:a16="http://schemas.microsoft.com/office/drawing/2014/main" id="{D8064F0A-F3C1-16E1-F747-F4532B4EE9F8}"/>
              </a:ext>
            </a:extLst>
          </p:cNvPr>
          <p:cNvPicPr>
            <a:picLocks noChangeAspect="1"/>
          </p:cNvPicPr>
          <p:nvPr/>
        </p:nvPicPr>
        <p:blipFill rotWithShape="1">
          <a:blip r:embed="rId3"/>
          <a:srcRect l="-112" t="7517" r="112" b="668"/>
          <a:stretch/>
        </p:blipFill>
        <p:spPr>
          <a:xfrm rot="16200000">
            <a:off x="4873752" y="1668780"/>
            <a:ext cx="3886200" cy="4617720"/>
          </a:xfrm>
          <a:prstGeom prst="rect">
            <a:avLst/>
          </a:prstGeom>
        </p:spPr>
      </p:pic>
      <p:sp>
        <p:nvSpPr>
          <p:cNvPr id="2" name="Title 1"/>
          <p:cNvSpPr>
            <a:spLocks noGrp="1"/>
          </p:cNvSpPr>
          <p:nvPr>
            <p:ph type="title"/>
          </p:nvPr>
        </p:nvSpPr>
        <p:spPr>
          <a:xfrm>
            <a:off x="753979" y="76200"/>
            <a:ext cx="7475621" cy="968626"/>
          </a:xfrm>
        </p:spPr>
        <p:txBody>
          <a:bodyPr/>
          <a:lstStyle/>
          <a:p>
            <a:r>
              <a:rPr lang="en-US" sz="2800" dirty="0"/>
              <a:t>Empirical Background </a:t>
            </a:r>
            <a:br>
              <a:rPr lang="en-US" sz="2800" dirty="0"/>
            </a:br>
            <a:r>
              <a:rPr lang="en-US" sz="2800" dirty="0"/>
              <a:t>Removal Coefficients</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25</a:t>
            </a:fld>
            <a:endParaRPr lang="uk-UA"/>
          </a:p>
        </p:txBody>
      </p:sp>
      <p:sp>
        <p:nvSpPr>
          <p:cNvPr id="8" name="TextBox 7"/>
          <p:cNvSpPr txBox="1"/>
          <p:nvPr/>
        </p:nvSpPr>
        <p:spPr>
          <a:xfrm>
            <a:off x="4695061" y="1963627"/>
            <a:ext cx="4140972" cy="369332"/>
          </a:xfrm>
          <a:prstGeom prst="rect">
            <a:avLst/>
          </a:prstGeom>
          <a:solidFill>
            <a:schemeClr val="bg1"/>
          </a:solidFill>
        </p:spPr>
        <p:txBody>
          <a:bodyPr wrap="square" rtlCol="0">
            <a:spAutoFit/>
          </a:bodyPr>
          <a:lstStyle/>
          <a:p>
            <a:r>
              <a:rPr lang="en-US" sz="1800" u="sng" dirty="0"/>
              <a:t>Ion Background Removal Coefficients </a:t>
            </a:r>
          </a:p>
        </p:txBody>
      </p:sp>
      <p:sp>
        <p:nvSpPr>
          <p:cNvPr id="9" name="TextBox 8"/>
          <p:cNvSpPr txBox="1"/>
          <p:nvPr/>
        </p:nvSpPr>
        <p:spPr>
          <a:xfrm>
            <a:off x="60458" y="1970492"/>
            <a:ext cx="4634602" cy="369332"/>
          </a:xfrm>
          <a:prstGeom prst="rect">
            <a:avLst/>
          </a:prstGeom>
          <a:solidFill>
            <a:schemeClr val="bg1"/>
          </a:solidFill>
        </p:spPr>
        <p:txBody>
          <a:bodyPr wrap="none" rtlCol="0">
            <a:spAutoFit/>
          </a:bodyPr>
          <a:lstStyle/>
          <a:p>
            <a:r>
              <a:rPr lang="en-US" sz="1800" u="sng" dirty="0"/>
              <a:t>Electron Background Removal Coefficients</a:t>
            </a:r>
          </a:p>
        </p:txBody>
      </p:sp>
      <p:sp>
        <p:nvSpPr>
          <p:cNvPr id="3" name="TextBox 2"/>
          <p:cNvSpPr txBox="1"/>
          <p:nvPr/>
        </p:nvSpPr>
        <p:spPr>
          <a:xfrm>
            <a:off x="457200" y="1410469"/>
            <a:ext cx="8229600" cy="307777"/>
          </a:xfrm>
          <a:prstGeom prst="rect">
            <a:avLst/>
          </a:prstGeom>
          <a:noFill/>
        </p:spPr>
        <p:txBody>
          <a:bodyPr wrap="square" rtlCol="0">
            <a:spAutoFit/>
          </a:bodyPr>
          <a:lstStyle/>
          <a:p>
            <a:r>
              <a:rPr lang="en-US" dirty="0">
                <a:solidFill>
                  <a:schemeClr val="bg1"/>
                </a:solidFill>
              </a:rPr>
              <a:t>ADR 1541 </a:t>
            </a:r>
            <a:r>
              <a:rPr lang="en-US" sz="1400" dirty="0">
                <a:solidFill>
                  <a:schemeClr val="bg1"/>
                </a:solidFill>
              </a:rPr>
              <a:t>G19 SEISS MPS-LO LUT Update will implement the following BRC tables.</a:t>
            </a:r>
          </a:p>
        </p:txBody>
      </p:sp>
      <p:sp>
        <p:nvSpPr>
          <p:cNvPr id="17" name="Footer Placeholder 5">
            <a:extLst>
              <a:ext uri="{FF2B5EF4-FFF2-40B4-BE49-F238E27FC236}">
                <a16:creationId xmlns:a16="http://schemas.microsoft.com/office/drawing/2014/main" id="{8F444F01-2DEF-46BD-73EE-51B7293015BD}"/>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846752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258028-D382-1ED9-7B90-425CDC2CE4E8}"/>
              </a:ext>
            </a:extLst>
          </p:cNvPr>
          <p:cNvPicPr>
            <a:picLocks noChangeAspect="1"/>
          </p:cNvPicPr>
          <p:nvPr/>
        </p:nvPicPr>
        <p:blipFill>
          <a:blip r:embed="rId2"/>
          <a:stretch>
            <a:fillRect/>
          </a:stretch>
        </p:blipFill>
        <p:spPr>
          <a:xfrm>
            <a:off x="609600" y="1378397"/>
            <a:ext cx="3439279" cy="4450831"/>
          </a:xfrm>
          <a:prstGeom prst="rect">
            <a:avLst/>
          </a:prstGeom>
        </p:spPr>
      </p:pic>
      <p:pic>
        <p:nvPicPr>
          <p:cNvPr id="26" name="Picture 25">
            <a:extLst>
              <a:ext uri="{FF2B5EF4-FFF2-40B4-BE49-F238E27FC236}">
                <a16:creationId xmlns:a16="http://schemas.microsoft.com/office/drawing/2014/main" id="{107BC9E5-7544-8E78-56BB-C9371E201FB2}"/>
              </a:ext>
            </a:extLst>
          </p:cNvPr>
          <p:cNvPicPr>
            <a:picLocks noChangeAspect="1"/>
          </p:cNvPicPr>
          <p:nvPr/>
        </p:nvPicPr>
        <p:blipFill>
          <a:blip r:embed="rId3"/>
          <a:stretch>
            <a:fillRect/>
          </a:stretch>
        </p:blipFill>
        <p:spPr>
          <a:xfrm>
            <a:off x="4039892" y="3838590"/>
            <a:ext cx="1243584" cy="1609344"/>
          </a:xfrm>
          <a:prstGeom prst="rect">
            <a:avLst/>
          </a:prstGeom>
        </p:spPr>
      </p:pic>
      <p:pic>
        <p:nvPicPr>
          <p:cNvPr id="31" name="Picture 30">
            <a:extLst>
              <a:ext uri="{FF2B5EF4-FFF2-40B4-BE49-F238E27FC236}">
                <a16:creationId xmlns:a16="http://schemas.microsoft.com/office/drawing/2014/main" id="{22554F9D-2B35-1265-18C0-966A3285C408}"/>
              </a:ext>
            </a:extLst>
          </p:cNvPr>
          <p:cNvPicPr>
            <a:picLocks noChangeAspect="1"/>
          </p:cNvPicPr>
          <p:nvPr/>
        </p:nvPicPr>
        <p:blipFill>
          <a:blip r:embed="rId4"/>
          <a:stretch>
            <a:fillRect/>
          </a:stretch>
        </p:blipFill>
        <p:spPr>
          <a:xfrm>
            <a:off x="5177958" y="3838262"/>
            <a:ext cx="1243584" cy="1609344"/>
          </a:xfrm>
          <a:prstGeom prst="rect">
            <a:avLst/>
          </a:prstGeom>
        </p:spPr>
      </p:pic>
      <p:pic>
        <p:nvPicPr>
          <p:cNvPr id="33" name="Picture 32">
            <a:extLst>
              <a:ext uri="{FF2B5EF4-FFF2-40B4-BE49-F238E27FC236}">
                <a16:creationId xmlns:a16="http://schemas.microsoft.com/office/drawing/2014/main" id="{AEFA0258-8852-B587-2339-6FD008F9074B}"/>
              </a:ext>
            </a:extLst>
          </p:cNvPr>
          <p:cNvPicPr>
            <a:picLocks noChangeAspect="1"/>
          </p:cNvPicPr>
          <p:nvPr/>
        </p:nvPicPr>
        <p:blipFill>
          <a:blip r:embed="rId5"/>
          <a:stretch>
            <a:fillRect/>
          </a:stretch>
        </p:blipFill>
        <p:spPr>
          <a:xfrm>
            <a:off x="6316024" y="3838262"/>
            <a:ext cx="1243584" cy="1609344"/>
          </a:xfrm>
          <a:prstGeom prst="rect">
            <a:avLst/>
          </a:prstGeom>
        </p:spPr>
      </p:pic>
      <p:pic>
        <p:nvPicPr>
          <p:cNvPr id="35" name="Picture 34">
            <a:extLst>
              <a:ext uri="{FF2B5EF4-FFF2-40B4-BE49-F238E27FC236}">
                <a16:creationId xmlns:a16="http://schemas.microsoft.com/office/drawing/2014/main" id="{5982B143-8A73-CDF5-3E9D-6256EB2940E4}"/>
              </a:ext>
            </a:extLst>
          </p:cNvPr>
          <p:cNvPicPr>
            <a:picLocks noChangeAspect="1"/>
          </p:cNvPicPr>
          <p:nvPr/>
        </p:nvPicPr>
        <p:blipFill>
          <a:blip r:embed="rId6"/>
          <a:stretch>
            <a:fillRect/>
          </a:stretch>
        </p:blipFill>
        <p:spPr>
          <a:xfrm>
            <a:off x="7457634" y="3838698"/>
            <a:ext cx="1243584" cy="1609344"/>
          </a:xfrm>
          <a:prstGeom prst="rect">
            <a:avLst/>
          </a:prstGeom>
        </p:spPr>
      </p:pic>
      <p:pic>
        <p:nvPicPr>
          <p:cNvPr id="10" name="Picture 9">
            <a:extLst>
              <a:ext uri="{FF2B5EF4-FFF2-40B4-BE49-F238E27FC236}">
                <a16:creationId xmlns:a16="http://schemas.microsoft.com/office/drawing/2014/main" id="{AD62D9B1-A98F-15D5-7573-BAF058319156}"/>
              </a:ext>
            </a:extLst>
          </p:cNvPr>
          <p:cNvPicPr>
            <a:picLocks noChangeAspect="1"/>
          </p:cNvPicPr>
          <p:nvPr/>
        </p:nvPicPr>
        <p:blipFill>
          <a:blip r:embed="rId7"/>
          <a:stretch>
            <a:fillRect/>
          </a:stretch>
        </p:blipFill>
        <p:spPr>
          <a:xfrm>
            <a:off x="3715840" y="1378396"/>
            <a:ext cx="1737360" cy="2248349"/>
          </a:xfrm>
          <a:prstGeom prst="rect">
            <a:avLst/>
          </a:prstGeom>
        </p:spPr>
      </p:pic>
      <p:sp>
        <p:nvSpPr>
          <p:cNvPr id="2" name="Title 1"/>
          <p:cNvSpPr>
            <a:spLocks noGrp="1"/>
          </p:cNvSpPr>
          <p:nvPr>
            <p:ph type="title"/>
          </p:nvPr>
        </p:nvSpPr>
        <p:spPr>
          <a:xfrm>
            <a:off x="1143000" y="128337"/>
            <a:ext cx="6637421" cy="968626"/>
          </a:xfrm>
        </p:spPr>
        <p:txBody>
          <a:bodyPr/>
          <a:lstStyle/>
          <a:p>
            <a:r>
              <a:rPr lang="en-US" sz="2800" dirty="0"/>
              <a:t>Example Verification of MPS-LO LUT</a:t>
            </a:r>
            <a:br>
              <a:rPr lang="en-US" sz="2800" dirty="0"/>
            </a:br>
            <a:r>
              <a:rPr lang="en-US" sz="2800" dirty="0"/>
              <a:t>Update: ADR 1277</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sp>
        <p:nvSpPr>
          <p:cNvPr id="15" name="TextBox 14"/>
          <p:cNvSpPr txBox="1"/>
          <p:nvPr/>
        </p:nvSpPr>
        <p:spPr>
          <a:xfrm>
            <a:off x="1155860" y="1592647"/>
            <a:ext cx="2412840" cy="307777"/>
          </a:xfrm>
          <a:prstGeom prst="rect">
            <a:avLst/>
          </a:prstGeom>
          <a:solidFill>
            <a:schemeClr val="lt1"/>
          </a:solidFill>
        </p:spPr>
        <p:txBody>
          <a:bodyPr wrap="none" rtlCol="0">
            <a:spAutoFit/>
          </a:bodyPr>
          <a:lstStyle/>
          <a:p>
            <a:r>
              <a:rPr lang="en-US" dirty="0"/>
              <a:t>Right sensor head electrons</a:t>
            </a:r>
          </a:p>
        </p:txBody>
      </p:sp>
      <p:sp>
        <p:nvSpPr>
          <p:cNvPr id="16" name="TextBox 15"/>
          <p:cNvSpPr txBox="1"/>
          <p:nvPr/>
        </p:nvSpPr>
        <p:spPr>
          <a:xfrm>
            <a:off x="3736390" y="1383318"/>
            <a:ext cx="1685077" cy="246221"/>
          </a:xfrm>
          <a:prstGeom prst="rect">
            <a:avLst/>
          </a:prstGeom>
          <a:solidFill>
            <a:schemeClr val="lt1"/>
          </a:solidFill>
        </p:spPr>
        <p:txBody>
          <a:bodyPr wrap="none" rtlCol="0">
            <a:spAutoFit/>
          </a:bodyPr>
          <a:lstStyle/>
          <a:p>
            <a:pPr algn="ctr"/>
            <a:r>
              <a:rPr lang="en-US" sz="1000" dirty="0"/>
              <a:t>Left sensor head electrons</a:t>
            </a:r>
          </a:p>
        </p:txBody>
      </p:sp>
      <p:sp>
        <p:nvSpPr>
          <p:cNvPr id="19" name="TextBox 18"/>
          <p:cNvSpPr txBox="1"/>
          <p:nvPr/>
        </p:nvSpPr>
        <p:spPr>
          <a:xfrm>
            <a:off x="4048879" y="3624689"/>
            <a:ext cx="4650782" cy="307777"/>
          </a:xfrm>
          <a:prstGeom prst="rect">
            <a:avLst/>
          </a:prstGeom>
          <a:solidFill>
            <a:schemeClr val="lt1"/>
          </a:solidFill>
        </p:spPr>
        <p:txBody>
          <a:bodyPr wrap="square" rtlCol="0">
            <a:spAutoFit/>
          </a:bodyPr>
          <a:lstStyle/>
          <a:p>
            <a:pPr algn="ctr"/>
            <a:r>
              <a:rPr lang="en-US" dirty="0"/>
              <a:t>Flux error term for R &amp; L SH electrons and ions</a:t>
            </a:r>
          </a:p>
        </p:txBody>
      </p:sp>
      <p:sp>
        <p:nvSpPr>
          <p:cNvPr id="28" name="TextBox 27"/>
          <p:cNvSpPr txBox="1"/>
          <p:nvPr/>
        </p:nvSpPr>
        <p:spPr>
          <a:xfrm>
            <a:off x="4039892" y="5435126"/>
            <a:ext cx="3352800" cy="338554"/>
          </a:xfrm>
          <a:prstGeom prst="rect">
            <a:avLst/>
          </a:prstGeom>
          <a:solidFill>
            <a:schemeClr val="accent2">
              <a:lumMod val="20000"/>
              <a:lumOff val="80000"/>
            </a:schemeClr>
          </a:solidFill>
        </p:spPr>
        <p:txBody>
          <a:bodyPr wrap="square" rtlCol="0">
            <a:spAutoFit/>
          </a:bodyPr>
          <a:lstStyle/>
          <a:p>
            <a:r>
              <a:rPr lang="en-US" sz="1600" i="1" dirty="0"/>
              <a:t>Rel. difference &lt; 1.E-7 in all cases. </a:t>
            </a:r>
          </a:p>
        </p:txBody>
      </p:sp>
      <p:pic>
        <p:nvPicPr>
          <p:cNvPr id="12" name="Picture 11">
            <a:extLst>
              <a:ext uri="{FF2B5EF4-FFF2-40B4-BE49-F238E27FC236}">
                <a16:creationId xmlns:a16="http://schemas.microsoft.com/office/drawing/2014/main" id="{705F48F2-3234-DC62-A9C0-2655BA555EB2}"/>
              </a:ext>
            </a:extLst>
          </p:cNvPr>
          <p:cNvPicPr>
            <a:picLocks noChangeAspect="1"/>
          </p:cNvPicPr>
          <p:nvPr/>
        </p:nvPicPr>
        <p:blipFill>
          <a:blip r:embed="rId8"/>
          <a:stretch>
            <a:fillRect/>
          </a:stretch>
        </p:blipFill>
        <p:spPr>
          <a:xfrm>
            <a:off x="5349345" y="1378395"/>
            <a:ext cx="1737360" cy="2248349"/>
          </a:xfrm>
          <a:prstGeom prst="rect">
            <a:avLst/>
          </a:prstGeom>
        </p:spPr>
      </p:pic>
      <p:sp>
        <p:nvSpPr>
          <p:cNvPr id="21" name="TextBox 20"/>
          <p:cNvSpPr txBox="1"/>
          <p:nvPr/>
        </p:nvSpPr>
        <p:spPr>
          <a:xfrm rot="21096866">
            <a:off x="4465042" y="4271326"/>
            <a:ext cx="3218829" cy="338554"/>
          </a:xfrm>
          <a:prstGeom prst="rect">
            <a:avLst/>
          </a:prstGeom>
          <a:solidFill>
            <a:schemeClr val="accent2">
              <a:lumMod val="20000"/>
              <a:lumOff val="80000"/>
            </a:schemeClr>
          </a:solidFill>
        </p:spPr>
        <p:txBody>
          <a:bodyPr wrap="square" rtlCol="0">
            <a:spAutoFit/>
          </a:bodyPr>
          <a:lstStyle/>
          <a:p>
            <a:pPr algn="ctr"/>
            <a:r>
              <a:rPr lang="en-US" sz="1600" dirty="0"/>
              <a:t>Verification of flux error term</a:t>
            </a:r>
          </a:p>
        </p:txBody>
      </p:sp>
      <p:sp>
        <p:nvSpPr>
          <p:cNvPr id="24" name="TextBox 23"/>
          <p:cNvSpPr txBox="1"/>
          <p:nvPr/>
        </p:nvSpPr>
        <p:spPr>
          <a:xfrm>
            <a:off x="1752600" y="990600"/>
            <a:ext cx="5754552" cy="307777"/>
          </a:xfrm>
          <a:prstGeom prst="rect">
            <a:avLst/>
          </a:prstGeom>
          <a:solidFill>
            <a:schemeClr val="bg1">
              <a:lumMod val="95000"/>
            </a:schemeClr>
          </a:solidFill>
        </p:spPr>
        <p:txBody>
          <a:bodyPr wrap="square" rtlCol="0">
            <a:spAutoFit/>
          </a:bodyPr>
          <a:lstStyle/>
          <a:p>
            <a:r>
              <a:rPr lang="en-US" b="1" dirty="0"/>
              <a:t>(L1b  </a:t>
            </a:r>
            <a:r>
              <a:rPr lang="mr-IN" b="1" dirty="0"/>
              <a:t>–</a:t>
            </a:r>
            <a:r>
              <a:rPr lang="en-US" b="1" dirty="0"/>
              <a:t>  NCEI_in-house_L0_to_L1b)  /  NCEI_in-house_L0_to_L1b</a:t>
            </a:r>
          </a:p>
        </p:txBody>
      </p:sp>
      <p:sp>
        <p:nvSpPr>
          <p:cNvPr id="5" name="Footer Placeholder 5">
            <a:extLst>
              <a:ext uri="{FF2B5EF4-FFF2-40B4-BE49-F238E27FC236}">
                <a16:creationId xmlns:a16="http://schemas.microsoft.com/office/drawing/2014/main" id="{4766AEFC-2628-B75E-F6B0-4835B4236AD6}"/>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14" name="Picture 13">
            <a:extLst>
              <a:ext uri="{FF2B5EF4-FFF2-40B4-BE49-F238E27FC236}">
                <a16:creationId xmlns:a16="http://schemas.microsoft.com/office/drawing/2014/main" id="{DD080979-6104-63EA-DEB9-EAA301D995BB}"/>
              </a:ext>
            </a:extLst>
          </p:cNvPr>
          <p:cNvPicPr>
            <a:picLocks noChangeAspect="1"/>
          </p:cNvPicPr>
          <p:nvPr/>
        </p:nvPicPr>
        <p:blipFill>
          <a:blip r:embed="rId9"/>
          <a:stretch>
            <a:fillRect/>
          </a:stretch>
        </p:blipFill>
        <p:spPr>
          <a:xfrm>
            <a:off x="6962300" y="1378395"/>
            <a:ext cx="1737360" cy="2248349"/>
          </a:xfrm>
          <a:prstGeom prst="rect">
            <a:avLst/>
          </a:prstGeom>
        </p:spPr>
      </p:pic>
      <p:sp>
        <p:nvSpPr>
          <p:cNvPr id="17" name="TextBox 16"/>
          <p:cNvSpPr txBox="1"/>
          <p:nvPr/>
        </p:nvSpPr>
        <p:spPr>
          <a:xfrm>
            <a:off x="7130307" y="1383317"/>
            <a:ext cx="1401346" cy="246221"/>
          </a:xfrm>
          <a:prstGeom prst="rect">
            <a:avLst/>
          </a:prstGeom>
          <a:solidFill>
            <a:schemeClr val="lt1"/>
          </a:solidFill>
        </p:spPr>
        <p:txBody>
          <a:bodyPr wrap="none" rtlCol="0">
            <a:spAutoFit/>
          </a:bodyPr>
          <a:lstStyle/>
          <a:p>
            <a:pPr algn="ctr"/>
            <a:r>
              <a:rPr lang="en-US" sz="1000" dirty="0"/>
              <a:t>Left sensor head ions</a:t>
            </a:r>
          </a:p>
        </p:txBody>
      </p:sp>
      <p:sp>
        <p:nvSpPr>
          <p:cNvPr id="18" name="TextBox 17"/>
          <p:cNvSpPr txBox="1"/>
          <p:nvPr/>
        </p:nvSpPr>
        <p:spPr>
          <a:xfrm>
            <a:off x="5476683" y="1383317"/>
            <a:ext cx="1494320" cy="246221"/>
          </a:xfrm>
          <a:prstGeom prst="rect">
            <a:avLst/>
          </a:prstGeom>
          <a:solidFill>
            <a:schemeClr val="lt1"/>
          </a:solidFill>
        </p:spPr>
        <p:txBody>
          <a:bodyPr wrap="none" rtlCol="0">
            <a:spAutoFit/>
          </a:bodyPr>
          <a:lstStyle/>
          <a:p>
            <a:pPr algn="ctr"/>
            <a:r>
              <a:rPr lang="en-US" sz="1000" dirty="0"/>
              <a:t>Right sensor head ions</a:t>
            </a:r>
          </a:p>
        </p:txBody>
      </p:sp>
      <p:sp>
        <p:nvSpPr>
          <p:cNvPr id="23" name="TextBox 22"/>
          <p:cNvSpPr txBox="1"/>
          <p:nvPr/>
        </p:nvSpPr>
        <p:spPr>
          <a:xfrm rot="21096866">
            <a:off x="1284760" y="2729406"/>
            <a:ext cx="6608787" cy="338554"/>
          </a:xfrm>
          <a:prstGeom prst="rect">
            <a:avLst/>
          </a:prstGeom>
          <a:solidFill>
            <a:schemeClr val="accent2">
              <a:lumMod val="20000"/>
              <a:lumOff val="80000"/>
            </a:schemeClr>
          </a:solidFill>
        </p:spPr>
        <p:txBody>
          <a:bodyPr wrap="square" rtlCol="0">
            <a:spAutoFit/>
          </a:bodyPr>
          <a:lstStyle/>
          <a:p>
            <a:pPr algn="ctr"/>
            <a:r>
              <a:rPr lang="en-US" sz="1600" dirty="0"/>
              <a:t>Verification of fluxes for ~13hrs of test data</a:t>
            </a:r>
          </a:p>
        </p:txBody>
      </p:sp>
    </p:spTree>
    <p:extLst>
      <p:ext uri="{BB962C8B-B14F-4D97-AF65-F5344CB8AC3E}">
        <p14:creationId xmlns:p14="http://schemas.microsoft.com/office/powerpoint/2010/main" val="3564613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28337"/>
            <a:ext cx="6408821" cy="968626"/>
          </a:xfrm>
        </p:spPr>
        <p:txBody>
          <a:bodyPr/>
          <a:lstStyle/>
          <a:p>
            <a:r>
              <a:rPr lang="en-US" sz="3200" dirty="0"/>
              <a:t>G19 MPS-LO L1b Fluxes 2025/01/16</a:t>
            </a:r>
            <a:br>
              <a:rPr lang="en-US" sz="2800" dirty="0"/>
            </a:br>
            <a:r>
              <a:rPr lang="en-US" sz="1400" dirty="0"/>
              <a:t>(Prior to implementation of ADR 1541 MPS-LO LUT Update)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27</a:t>
            </a:fld>
            <a:endParaRPr lang="uk-UA"/>
          </a:p>
        </p:txBody>
      </p:sp>
      <p:sp>
        <p:nvSpPr>
          <p:cNvPr id="13" name="Shape 227"/>
          <p:cNvSpPr txBox="1">
            <a:spLocks/>
          </p:cNvSpPr>
          <p:nvPr/>
        </p:nvSpPr>
        <p:spPr bwMode="auto">
          <a:xfrm>
            <a:off x="228600" y="5316014"/>
            <a:ext cx="8783052" cy="100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(red pixels) are non-physical and due to excessive background subtraction:  </a:t>
            </a:r>
          </a:p>
          <a:p>
            <a:pPr marL="0" indent="0">
              <a:spcBef>
                <a:spcPts val="0"/>
              </a:spcBef>
              <a:spcAft>
                <a:spcPts val="300"/>
              </a:spcAft>
              <a:buClr>
                <a:schemeClr val="bg1"/>
              </a:buClr>
              <a:buSzPct val="78571"/>
              <a:buNone/>
            </a:pPr>
            <a:r>
              <a:rPr lang="en-US" sz="1400" i="1" dirty="0">
                <a:solidFill>
                  <a:srgbClr val="FFFF00"/>
                </a:solidFill>
              </a:rPr>
              <a:t>					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in build DO.07.01.00, and with an updated LUT in ADR1541.</a:t>
            </a:r>
          </a:p>
        </p:txBody>
      </p:sp>
      <p:sp>
        <p:nvSpPr>
          <p:cNvPr id="9" name="Footer Placeholder 5">
            <a:extLst>
              <a:ext uri="{FF2B5EF4-FFF2-40B4-BE49-F238E27FC236}">
                <a16:creationId xmlns:a16="http://schemas.microsoft.com/office/drawing/2014/main" id="{3CC59DA8-5505-989B-3E86-231B26A86D5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7" name="Picture 6">
            <a:extLst>
              <a:ext uri="{FF2B5EF4-FFF2-40B4-BE49-F238E27FC236}">
                <a16:creationId xmlns:a16="http://schemas.microsoft.com/office/drawing/2014/main" id="{95B40436-5688-3B02-59BD-C25720EB57F8}"/>
              </a:ext>
            </a:extLst>
          </p:cNvPr>
          <p:cNvPicPr>
            <a:picLocks noChangeAspect="1"/>
          </p:cNvPicPr>
          <p:nvPr/>
        </p:nvPicPr>
        <p:blipFill rotWithShape="1">
          <a:blip r:embed="rId2"/>
          <a:srcRect l="3411" r="6866"/>
          <a:stretch/>
        </p:blipFill>
        <p:spPr>
          <a:xfrm>
            <a:off x="-1669" y="1499870"/>
            <a:ext cx="2301298" cy="3319272"/>
          </a:xfrm>
          <a:prstGeom prst="rect">
            <a:avLst/>
          </a:prstGeom>
        </p:spPr>
      </p:pic>
      <p:pic>
        <p:nvPicPr>
          <p:cNvPr id="16" name="Picture 15">
            <a:extLst>
              <a:ext uri="{FF2B5EF4-FFF2-40B4-BE49-F238E27FC236}">
                <a16:creationId xmlns:a16="http://schemas.microsoft.com/office/drawing/2014/main" id="{E16A8A74-E90E-5CD0-094C-CA0FDAF7B8F5}"/>
              </a:ext>
            </a:extLst>
          </p:cNvPr>
          <p:cNvPicPr>
            <a:picLocks noChangeAspect="1"/>
          </p:cNvPicPr>
          <p:nvPr/>
        </p:nvPicPr>
        <p:blipFill rotWithShape="1">
          <a:blip r:embed="rId3"/>
          <a:srcRect l="3411" r="6866"/>
          <a:stretch/>
        </p:blipFill>
        <p:spPr>
          <a:xfrm>
            <a:off x="2268662" y="1499870"/>
            <a:ext cx="2301298" cy="3319272"/>
          </a:xfrm>
          <a:prstGeom prst="rect">
            <a:avLst/>
          </a:prstGeom>
        </p:spPr>
      </p:pic>
      <p:pic>
        <p:nvPicPr>
          <p:cNvPr id="14" name="Picture 13">
            <a:extLst>
              <a:ext uri="{FF2B5EF4-FFF2-40B4-BE49-F238E27FC236}">
                <a16:creationId xmlns:a16="http://schemas.microsoft.com/office/drawing/2014/main" id="{9F2D7908-CE8E-D475-F58D-C55EC254DD30}"/>
              </a:ext>
            </a:extLst>
          </p:cNvPr>
          <p:cNvPicPr>
            <a:picLocks noChangeAspect="1"/>
          </p:cNvPicPr>
          <p:nvPr/>
        </p:nvPicPr>
        <p:blipFill rotWithShape="1">
          <a:blip r:embed="rId4"/>
          <a:srcRect l="3411" r="6866"/>
          <a:stretch/>
        </p:blipFill>
        <p:spPr>
          <a:xfrm>
            <a:off x="4579740" y="1499870"/>
            <a:ext cx="2301298" cy="3319272"/>
          </a:xfrm>
          <a:prstGeom prst="rect">
            <a:avLst/>
          </a:prstGeom>
        </p:spPr>
      </p:pic>
      <p:pic>
        <p:nvPicPr>
          <p:cNvPr id="10" name="Picture 9">
            <a:extLst>
              <a:ext uri="{FF2B5EF4-FFF2-40B4-BE49-F238E27FC236}">
                <a16:creationId xmlns:a16="http://schemas.microsoft.com/office/drawing/2014/main" id="{913BFA6A-58AF-4173-B9E8-9726872A96D5}"/>
              </a:ext>
            </a:extLst>
          </p:cNvPr>
          <p:cNvPicPr>
            <a:picLocks noChangeAspect="1"/>
          </p:cNvPicPr>
          <p:nvPr/>
        </p:nvPicPr>
        <p:blipFill rotWithShape="1">
          <a:blip r:embed="rId5"/>
          <a:srcRect l="3411" r="6866"/>
          <a:stretch/>
        </p:blipFill>
        <p:spPr>
          <a:xfrm>
            <a:off x="6841122" y="1499870"/>
            <a:ext cx="2301298" cy="3319272"/>
          </a:xfrm>
          <a:prstGeom prst="rect">
            <a:avLst/>
          </a:prstGeom>
        </p:spPr>
      </p:pic>
      <p:sp>
        <p:nvSpPr>
          <p:cNvPr id="2" name="TextBox 1">
            <a:extLst>
              <a:ext uri="{FF2B5EF4-FFF2-40B4-BE49-F238E27FC236}">
                <a16:creationId xmlns:a16="http://schemas.microsoft.com/office/drawing/2014/main" id="{59F4F344-93DD-7178-F7D9-5924FBCFD61A}"/>
              </a:ext>
            </a:extLst>
          </p:cNvPr>
          <p:cNvSpPr txBox="1"/>
          <p:nvPr/>
        </p:nvSpPr>
        <p:spPr>
          <a:xfrm>
            <a:off x="0" y="1306520"/>
            <a:ext cx="9144000" cy="307777"/>
          </a:xfrm>
          <a:prstGeom prst="rect">
            <a:avLst/>
          </a:prstGeom>
          <a:solidFill>
            <a:schemeClr val="lt1"/>
          </a:solidFill>
        </p:spPr>
        <p:txBody>
          <a:bodyPr wrap="square" rtlCol="0">
            <a:spAutoFit/>
          </a:bodyPr>
          <a:lstStyle/>
          <a:p>
            <a:r>
              <a:rPr lang="en-US" b="1" dirty="0">
                <a:solidFill>
                  <a:schemeClr val="tx1"/>
                </a:solidFill>
                <a:latin typeface="+mj-lt"/>
              </a:rPr>
              <a:t>     Zones 1-7R Electrons         Zones 6L-12 Electrons             Zones 1-7R Ions                   Zones 6L-12 Ions</a:t>
            </a:r>
          </a:p>
        </p:txBody>
      </p:sp>
      <p:sp>
        <p:nvSpPr>
          <p:cNvPr id="17" name="TextBox 16">
            <a:extLst>
              <a:ext uri="{FF2B5EF4-FFF2-40B4-BE49-F238E27FC236}">
                <a16:creationId xmlns:a16="http://schemas.microsoft.com/office/drawing/2014/main" id="{C4F7630E-E47E-9E91-0A93-212FDA41B197}"/>
              </a:ext>
            </a:extLst>
          </p:cNvPr>
          <p:cNvSpPr txBox="1"/>
          <p:nvPr/>
        </p:nvSpPr>
        <p:spPr>
          <a:xfrm>
            <a:off x="-2040" y="4759800"/>
            <a:ext cx="9144000" cy="307777"/>
          </a:xfrm>
          <a:prstGeom prst="rect">
            <a:avLst/>
          </a:prstGeom>
          <a:solidFill>
            <a:schemeClr val="lt1"/>
          </a:solidFill>
        </p:spPr>
        <p:txBody>
          <a:bodyPr wrap="square" rtlCol="0">
            <a:spAutoFit/>
          </a:bodyPr>
          <a:lstStyle/>
          <a:p>
            <a:r>
              <a:rPr lang="en-US" b="1" dirty="0">
                <a:solidFill>
                  <a:schemeClr val="tx1"/>
                </a:solidFill>
                <a:latin typeface="+mj-lt"/>
              </a:rPr>
              <a:t>	     16.07% Negative Electron Fluxes		57.51% Negative Ion Fluxes</a:t>
            </a:r>
          </a:p>
        </p:txBody>
      </p:sp>
    </p:spTree>
    <p:extLst>
      <p:ext uri="{BB962C8B-B14F-4D97-AF65-F5344CB8AC3E}">
        <p14:creationId xmlns:p14="http://schemas.microsoft.com/office/powerpoint/2010/main" val="931403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81CE-C9A2-D30D-A3CE-09829A3EECC5}"/>
              </a:ext>
            </a:extLst>
          </p:cNvPr>
          <p:cNvPicPr>
            <a:picLocks noChangeAspect="1"/>
          </p:cNvPicPr>
          <p:nvPr/>
        </p:nvPicPr>
        <p:blipFill rotWithShape="1">
          <a:blip r:embed="rId2"/>
          <a:srcRect l="3411" r="6866"/>
          <a:stretch/>
        </p:blipFill>
        <p:spPr>
          <a:xfrm>
            <a:off x="2060" y="1494190"/>
            <a:ext cx="2301298" cy="3319272"/>
          </a:xfrm>
          <a:prstGeom prst="rect">
            <a:avLst/>
          </a:prstGeom>
        </p:spPr>
      </p:pic>
      <p:pic>
        <p:nvPicPr>
          <p:cNvPr id="19" name="Picture 18">
            <a:extLst>
              <a:ext uri="{FF2B5EF4-FFF2-40B4-BE49-F238E27FC236}">
                <a16:creationId xmlns:a16="http://schemas.microsoft.com/office/drawing/2014/main" id="{A322C356-6367-A61C-29E9-8C31EB98AD5D}"/>
              </a:ext>
            </a:extLst>
          </p:cNvPr>
          <p:cNvPicPr>
            <a:picLocks noChangeAspect="1"/>
          </p:cNvPicPr>
          <p:nvPr/>
        </p:nvPicPr>
        <p:blipFill rotWithShape="1">
          <a:blip r:embed="rId3"/>
          <a:srcRect l="3373" r="6906"/>
          <a:stretch/>
        </p:blipFill>
        <p:spPr>
          <a:xfrm>
            <a:off x="2269451" y="1494190"/>
            <a:ext cx="2301247" cy="3319272"/>
          </a:xfrm>
          <a:prstGeom prst="rect">
            <a:avLst/>
          </a:prstGeom>
        </p:spPr>
      </p:pic>
      <p:sp>
        <p:nvSpPr>
          <p:cNvPr id="5" name="Title 4"/>
          <p:cNvSpPr>
            <a:spLocks noGrp="1"/>
          </p:cNvSpPr>
          <p:nvPr>
            <p:ph type="title"/>
          </p:nvPr>
        </p:nvSpPr>
        <p:spPr>
          <a:xfrm>
            <a:off x="1295400" y="128337"/>
            <a:ext cx="6408821" cy="968626"/>
          </a:xfrm>
        </p:spPr>
        <p:txBody>
          <a:bodyPr/>
          <a:lstStyle/>
          <a:p>
            <a:r>
              <a:rPr lang="en-US" sz="3200" dirty="0"/>
              <a:t>Expected Background Removal Update for 2025/01/16</a:t>
            </a:r>
            <a:br>
              <a:rPr lang="en-US" sz="2800" dirty="0"/>
            </a:br>
            <a:r>
              <a:rPr lang="en-US" sz="1400" dirty="0"/>
              <a:t>(Expected after implementation of ADR 1541 MPS-LO LUT Update)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28</a:t>
            </a:fld>
            <a:endParaRPr lang="uk-UA"/>
          </a:p>
        </p:txBody>
      </p:sp>
      <p:sp>
        <p:nvSpPr>
          <p:cNvPr id="13" name="Shape 227"/>
          <p:cNvSpPr txBox="1">
            <a:spLocks/>
          </p:cNvSpPr>
          <p:nvPr/>
        </p:nvSpPr>
        <p:spPr bwMode="auto">
          <a:xfrm>
            <a:off x="228600" y="5316014"/>
            <a:ext cx="8783052" cy="100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(red pixels) are non-physical and due to excessive background subtraction:  </a:t>
            </a:r>
          </a:p>
          <a:p>
            <a:pPr marL="0" indent="0">
              <a:spcBef>
                <a:spcPts val="0"/>
              </a:spcBef>
              <a:spcAft>
                <a:spcPts val="300"/>
              </a:spcAft>
              <a:buClr>
                <a:schemeClr val="bg1"/>
              </a:buClr>
              <a:buSzPct val="78571"/>
              <a:buNone/>
            </a:pPr>
            <a:r>
              <a:rPr lang="en-US" sz="1400" i="1" dirty="0">
                <a:solidFill>
                  <a:srgbClr val="FFFF00"/>
                </a:solidFill>
              </a:rPr>
              <a:t>					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in build DO.07.01.00, and future LUT updates like ADR1541.</a:t>
            </a:r>
          </a:p>
        </p:txBody>
      </p:sp>
      <p:sp>
        <p:nvSpPr>
          <p:cNvPr id="9" name="Footer Placeholder 5">
            <a:extLst>
              <a:ext uri="{FF2B5EF4-FFF2-40B4-BE49-F238E27FC236}">
                <a16:creationId xmlns:a16="http://schemas.microsoft.com/office/drawing/2014/main" id="{3CC59DA8-5505-989B-3E86-231B26A86D5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15" name="Picture 14">
            <a:extLst>
              <a:ext uri="{FF2B5EF4-FFF2-40B4-BE49-F238E27FC236}">
                <a16:creationId xmlns:a16="http://schemas.microsoft.com/office/drawing/2014/main" id="{070C42DA-2BEA-E02F-4C90-00039DA8D1B2}"/>
              </a:ext>
            </a:extLst>
          </p:cNvPr>
          <p:cNvPicPr>
            <a:picLocks noChangeAspect="1"/>
          </p:cNvPicPr>
          <p:nvPr/>
        </p:nvPicPr>
        <p:blipFill rotWithShape="1">
          <a:blip r:embed="rId4"/>
          <a:srcRect l="3373" r="6904"/>
          <a:stretch/>
        </p:blipFill>
        <p:spPr>
          <a:xfrm>
            <a:off x="4575450" y="1494190"/>
            <a:ext cx="2301298" cy="3319272"/>
          </a:xfrm>
          <a:prstGeom prst="rect">
            <a:avLst/>
          </a:prstGeom>
        </p:spPr>
      </p:pic>
      <p:pic>
        <p:nvPicPr>
          <p:cNvPr id="11" name="Picture 10">
            <a:extLst>
              <a:ext uri="{FF2B5EF4-FFF2-40B4-BE49-F238E27FC236}">
                <a16:creationId xmlns:a16="http://schemas.microsoft.com/office/drawing/2014/main" id="{70950A0D-2FA9-34B5-7480-0FF2DBBB8AC9}"/>
              </a:ext>
            </a:extLst>
          </p:cNvPr>
          <p:cNvPicPr>
            <a:picLocks noChangeAspect="1"/>
          </p:cNvPicPr>
          <p:nvPr/>
        </p:nvPicPr>
        <p:blipFill rotWithShape="1">
          <a:blip r:embed="rId5"/>
          <a:srcRect l="3343" r="6934"/>
          <a:stretch/>
        </p:blipFill>
        <p:spPr>
          <a:xfrm>
            <a:off x="6847454" y="1494190"/>
            <a:ext cx="2301298" cy="3319272"/>
          </a:xfrm>
          <a:prstGeom prst="rect">
            <a:avLst/>
          </a:prstGeom>
        </p:spPr>
      </p:pic>
      <p:sp>
        <p:nvSpPr>
          <p:cNvPr id="2" name="TextBox 1">
            <a:extLst>
              <a:ext uri="{FF2B5EF4-FFF2-40B4-BE49-F238E27FC236}">
                <a16:creationId xmlns:a16="http://schemas.microsoft.com/office/drawing/2014/main" id="{59F4F344-93DD-7178-F7D9-5924FBCFD61A}"/>
              </a:ext>
            </a:extLst>
          </p:cNvPr>
          <p:cNvSpPr txBox="1"/>
          <p:nvPr/>
        </p:nvSpPr>
        <p:spPr>
          <a:xfrm>
            <a:off x="0" y="1306520"/>
            <a:ext cx="9144000" cy="307777"/>
          </a:xfrm>
          <a:prstGeom prst="rect">
            <a:avLst/>
          </a:prstGeom>
          <a:solidFill>
            <a:schemeClr val="lt1"/>
          </a:solidFill>
        </p:spPr>
        <p:txBody>
          <a:bodyPr wrap="square" rtlCol="0">
            <a:spAutoFit/>
          </a:bodyPr>
          <a:lstStyle/>
          <a:p>
            <a:r>
              <a:rPr lang="en-US" b="1" dirty="0">
                <a:solidFill>
                  <a:schemeClr val="tx1"/>
                </a:solidFill>
                <a:latin typeface="+mj-lt"/>
              </a:rPr>
              <a:t>     Zones 1-7R Electrons         Zones 6L-12 Electrons             Zones 1-7R Ions                   Zones 6L-12 Ions</a:t>
            </a:r>
          </a:p>
        </p:txBody>
      </p:sp>
      <p:sp>
        <p:nvSpPr>
          <p:cNvPr id="17" name="TextBox 16">
            <a:extLst>
              <a:ext uri="{FF2B5EF4-FFF2-40B4-BE49-F238E27FC236}">
                <a16:creationId xmlns:a16="http://schemas.microsoft.com/office/drawing/2014/main" id="{C4F7630E-E47E-9E91-0A93-212FDA41B197}"/>
              </a:ext>
            </a:extLst>
          </p:cNvPr>
          <p:cNvSpPr txBox="1"/>
          <p:nvPr/>
        </p:nvSpPr>
        <p:spPr>
          <a:xfrm>
            <a:off x="-2040" y="4759800"/>
            <a:ext cx="9144000" cy="307777"/>
          </a:xfrm>
          <a:prstGeom prst="rect">
            <a:avLst/>
          </a:prstGeom>
          <a:solidFill>
            <a:schemeClr val="lt1"/>
          </a:solidFill>
        </p:spPr>
        <p:txBody>
          <a:bodyPr wrap="square" rtlCol="0">
            <a:spAutoFit/>
          </a:bodyPr>
          <a:lstStyle/>
          <a:p>
            <a:r>
              <a:rPr lang="en-US" b="1" dirty="0">
                <a:solidFill>
                  <a:schemeClr val="tx1"/>
                </a:solidFill>
                <a:latin typeface="+mj-lt"/>
              </a:rPr>
              <a:t>	      0.52% Negative Electron Fluxes		  2.54% Negative Ion Fluxes</a:t>
            </a:r>
          </a:p>
        </p:txBody>
      </p:sp>
    </p:spTree>
    <p:extLst>
      <p:ext uri="{BB962C8B-B14F-4D97-AF65-F5344CB8AC3E}">
        <p14:creationId xmlns:p14="http://schemas.microsoft.com/office/powerpoint/2010/main" val="3862568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Additional MPS-LO Anomalies</a:t>
            </a:r>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a:t>Interzonal Crosstalk</a:t>
            </a:r>
            <a:r>
              <a:rPr lang="en-US" sz="2400" dirty="0"/>
              <a:t> </a:t>
            </a:r>
          </a:p>
          <a:p>
            <a:pPr marL="690563" lvl="1" indent="-233363">
              <a:buFontTx/>
              <a:buChar char="-"/>
            </a:pPr>
            <a:r>
              <a:rPr lang="en-US" sz="2000" dirty="0"/>
              <a:t>Partial resolution on slide 27 of G16/G17 Full Validation PS-PVR</a:t>
            </a:r>
          </a:p>
          <a:p>
            <a:pPr>
              <a:buFont typeface="Arial" charset="0"/>
              <a:buChar char="•"/>
            </a:pPr>
            <a:r>
              <a:rPr lang="en-US" dirty="0"/>
              <a:t>Effect of High Backgrounds on Low Energy Ions Measurement </a:t>
            </a:r>
            <a:endParaRPr lang="en-US" sz="2400" dirty="0"/>
          </a:p>
          <a:p>
            <a:pPr marL="690563" lvl="1" indent="-233363">
              <a:buFontTx/>
              <a:buChar char="-"/>
            </a:pPr>
            <a:r>
              <a:rPr lang="en-US" sz="2000" dirty="0"/>
              <a:t>Low signal to noise instrument/environment issue </a:t>
            </a:r>
            <a:r>
              <a:rPr lang="mr-IN" sz="2000" dirty="0"/>
              <a:t>–</a:t>
            </a:r>
            <a:r>
              <a:rPr lang="en-US" sz="2000" dirty="0"/>
              <a:t> No L1b resolution.</a:t>
            </a:r>
          </a:p>
          <a:p>
            <a:pPr>
              <a:buFont typeface="Arial" charset="0"/>
              <a:buChar char="•"/>
            </a:pPr>
            <a:r>
              <a:rPr lang="en-US" dirty="0"/>
              <a:t>Effect of Arc Jet Firing </a:t>
            </a:r>
          </a:p>
          <a:p>
            <a:pPr marL="690563" lvl="1" indent="-233363">
              <a:buFontTx/>
              <a:buChar char="-"/>
            </a:pPr>
            <a:r>
              <a:rPr lang="en-US" sz="2000" dirty="0"/>
              <a:t>Resolved with </a:t>
            </a:r>
            <a:r>
              <a:rPr lang="mr-IN" sz="2000" dirty="0"/>
              <a:t>ADR596</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29</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9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MPS-LO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GOES-19 MPS-LO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
        <p:nvSpPr>
          <p:cNvPr id="6" name="Footer Placeholder 5"/>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25392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19CA9-5F02-55BE-8E25-7DC7FDC02073}"/>
              </a:ext>
            </a:extLst>
          </p:cNvPr>
          <p:cNvPicPr>
            <a:picLocks noChangeAspect="1"/>
          </p:cNvPicPr>
          <p:nvPr/>
        </p:nvPicPr>
        <p:blipFill>
          <a:blip r:embed="rId3"/>
          <a:stretch>
            <a:fillRect/>
          </a:stretch>
        </p:blipFill>
        <p:spPr>
          <a:xfrm>
            <a:off x="3215897" y="1057762"/>
            <a:ext cx="4085005" cy="5286477"/>
          </a:xfrm>
          <a:prstGeom prst="rect">
            <a:avLst/>
          </a:prstGeom>
        </p:spPr>
      </p:pic>
      <p:sp>
        <p:nvSpPr>
          <p:cNvPr id="2" name="Title 1"/>
          <p:cNvSpPr>
            <a:spLocks noGrp="1"/>
          </p:cNvSpPr>
          <p:nvPr>
            <p:ph type="title"/>
          </p:nvPr>
        </p:nvSpPr>
        <p:spPr/>
        <p:txBody>
          <a:bodyPr/>
          <a:lstStyle/>
          <a:p>
            <a:r>
              <a:rPr lang="en-US" sz="2800" dirty="0"/>
              <a:t>Crosstalk Between Zones Seen in G19 MPS-LO Background Zones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30</a:t>
            </a:fld>
            <a:endParaRPr lang="uk-UA"/>
          </a:p>
        </p:txBody>
      </p:sp>
      <p:sp>
        <p:nvSpPr>
          <p:cNvPr id="8" name="TextBox 7"/>
          <p:cNvSpPr txBox="1"/>
          <p:nvPr/>
        </p:nvSpPr>
        <p:spPr>
          <a:xfrm>
            <a:off x="4156857" y="4231829"/>
            <a:ext cx="2015342" cy="461665"/>
          </a:xfrm>
          <a:prstGeom prst="rect">
            <a:avLst/>
          </a:prstGeom>
          <a:solidFill>
            <a:schemeClr val="bg1">
              <a:lumMod val="85000"/>
            </a:schemeClr>
          </a:solidFill>
        </p:spPr>
        <p:txBody>
          <a:bodyPr wrap="square" rtlCol="0">
            <a:spAutoFit/>
          </a:bodyPr>
          <a:lstStyle/>
          <a:p>
            <a:r>
              <a:rPr lang="en-US" sz="800" b="1" dirty="0"/>
              <a:t>Energy-sweep independent backgrounds from penetrating radiation</a:t>
            </a:r>
          </a:p>
        </p:txBody>
      </p:sp>
      <p:sp>
        <p:nvSpPr>
          <p:cNvPr id="1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10" name="TextBox 9"/>
          <p:cNvSpPr txBox="1"/>
          <p:nvPr/>
        </p:nvSpPr>
        <p:spPr>
          <a:xfrm>
            <a:off x="584128" y="1699578"/>
            <a:ext cx="2652701" cy="1600438"/>
          </a:xfrm>
          <a:prstGeom prst="rect">
            <a:avLst/>
          </a:prstGeom>
          <a:noFill/>
        </p:spPr>
        <p:txBody>
          <a:bodyPr wrap="square" rtlCol="0">
            <a:spAutoFit/>
          </a:bodyPr>
          <a:lstStyle/>
          <a:p>
            <a:r>
              <a:rPr lang="en-US" dirty="0">
                <a:solidFill>
                  <a:schemeClr val="bg1"/>
                </a:solidFill>
              </a:rPr>
              <a:t>Crosstalk is apparent in energy-sweep dependent count rates in electron background zones in on-orbit data. (Counts from penetrating radiation/particles should be independent of energy-sweep.)</a:t>
            </a:r>
          </a:p>
        </p:txBody>
      </p:sp>
      <p:sp>
        <p:nvSpPr>
          <p:cNvPr id="14" name="TextBox 13"/>
          <p:cNvSpPr txBox="1"/>
          <p:nvPr/>
        </p:nvSpPr>
        <p:spPr>
          <a:xfrm>
            <a:off x="7283727" y="1457814"/>
            <a:ext cx="1803123" cy="738664"/>
          </a:xfrm>
          <a:prstGeom prst="rect">
            <a:avLst/>
          </a:prstGeom>
          <a:noFill/>
        </p:spPr>
        <p:txBody>
          <a:bodyPr wrap="square" rtlCol="0">
            <a:spAutoFit/>
          </a:bodyPr>
          <a:lstStyle/>
          <a:p>
            <a:r>
              <a:rPr lang="en-US" dirty="0">
                <a:solidFill>
                  <a:schemeClr val="bg1"/>
                </a:solidFill>
              </a:rPr>
              <a:t>Right sensor head</a:t>
            </a:r>
          </a:p>
          <a:p>
            <a:r>
              <a:rPr lang="en-US" dirty="0">
                <a:solidFill>
                  <a:schemeClr val="bg1"/>
                </a:solidFill>
              </a:rPr>
              <a:t>electron background zone</a:t>
            </a:r>
          </a:p>
        </p:txBody>
      </p:sp>
      <p:sp>
        <p:nvSpPr>
          <p:cNvPr id="18" name="TextBox 17"/>
          <p:cNvSpPr txBox="1"/>
          <p:nvPr/>
        </p:nvSpPr>
        <p:spPr>
          <a:xfrm>
            <a:off x="7283727" y="2588516"/>
            <a:ext cx="1847574" cy="738664"/>
          </a:xfrm>
          <a:prstGeom prst="rect">
            <a:avLst/>
          </a:prstGeom>
          <a:noFill/>
        </p:spPr>
        <p:txBody>
          <a:bodyPr wrap="square" rtlCol="0">
            <a:spAutoFit/>
          </a:bodyPr>
          <a:lstStyle/>
          <a:p>
            <a:r>
              <a:rPr lang="en-US" dirty="0">
                <a:solidFill>
                  <a:schemeClr val="bg1"/>
                </a:solidFill>
              </a:rPr>
              <a:t>Left sensor head</a:t>
            </a:r>
          </a:p>
          <a:p>
            <a:r>
              <a:rPr lang="en-US" dirty="0">
                <a:solidFill>
                  <a:schemeClr val="bg1"/>
                </a:solidFill>
              </a:rPr>
              <a:t>electron background zone</a:t>
            </a:r>
          </a:p>
        </p:txBody>
      </p:sp>
      <p:sp>
        <p:nvSpPr>
          <p:cNvPr id="19" name="TextBox 18"/>
          <p:cNvSpPr txBox="1"/>
          <p:nvPr/>
        </p:nvSpPr>
        <p:spPr>
          <a:xfrm>
            <a:off x="7283725" y="3860404"/>
            <a:ext cx="1860275" cy="523220"/>
          </a:xfrm>
          <a:prstGeom prst="rect">
            <a:avLst/>
          </a:prstGeom>
          <a:noFill/>
        </p:spPr>
        <p:txBody>
          <a:bodyPr wrap="square" rtlCol="0">
            <a:spAutoFit/>
          </a:bodyPr>
          <a:lstStyle/>
          <a:p>
            <a:r>
              <a:rPr lang="en-US" dirty="0">
                <a:solidFill>
                  <a:schemeClr val="bg1"/>
                </a:solidFill>
              </a:rPr>
              <a:t>Right sensor head</a:t>
            </a:r>
          </a:p>
          <a:p>
            <a:r>
              <a:rPr lang="en-US" dirty="0">
                <a:solidFill>
                  <a:schemeClr val="bg1"/>
                </a:solidFill>
              </a:rPr>
              <a:t>ion background zone</a:t>
            </a:r>
          </a:p>
        </p:txBody>
      </p:sp>
      <p:sp>
        <p:nvSpPr>
          <p:cNvPr id="20" name="TextBox 19"/>
          <p:cNvSpPr txBox="1"/>
          <p:nvPr/>
        </p:nvSpPr>
        <p:spPr>
          <a:xfrm>
            <a:off x="7283725" y="4958567"/>
            <a:ext cx="1860276" cy="523220"/>
          </a:xfrm>
          <a:prstGeom prst="rect">
            <a:avLst/>
          </a:prstGeom>
          <a:noFill/>
        </p:spPr>
        <p:txBody>
          <a:bodyPr wrap="square" rtlCol="0">
            <a:spAutoFit/>
          </a:bodyPr>
          <a:lstStyle/>
          <a:p>
            <a:r>
              <a:rPr lang="en-US" dirty="0">
                <a:solidFill>
                  <a:schemeClr val="bg1"/>
                </a:solidFill>
              </a:rPr>
              <a:t>Left sensor head</a:t>
            </a:r>
          </a:p>
          <a:p>
            <a:r>
              <a:rPr lang="en-US" dirty="0">
                <a:solidFill>
                  <a:schemeClr val="bg1"/>
                </a:solidFill>
              </a:rPr>
              <a:t>ion background zone</a:t>
            </a:r>
          </a:p>
        </p:txBody>
      </p:sp>
      <p:sp>
        <p:nvSpPr>
          <p:cNvPr id="22" name="TextBox 21"/>
          <p:cNvSpPr txBox="1"/>
          <p:nvPr/>
        </p:nvSpPr>
        <p:spPr>
          <a:xfrm>
            <a:off x="3236829" y="1057762"/>
            <a:ext cx="4064073" cy="276999"/>
          </a:xfrm>
          <a:prstGeom prst="rect">
            <a:avLst/>
          </a:prstGeom>
          <a:solidFill>
            <a:schemeClr val="bg1"/>
          </a:solidFill>
        </p:spPr>
        <p:txBody>
          <a:bodyPr wrap="square" rtlCol="0">
            <a:spAutoFit/>
          </a:bodyPr>
          <a:lstStyle/>
          <a:p>
            <a:pPr algn="ctr"/>
            <a:r>
              <a:rPr lang="en-US" sz="1200" b="1" dirty="0"/>
              <a:t>G19 MPS-LO Backgrounds 2025/01/17</a:t>
            </a:r>
          </a:p>
        </p:txBody>
      </p:sp>
      <p:cxnSp>
        <p:nvCxnSpPr>
          <p:cNvPr id="32" name="Straight Arrow Connector 31"/>
          <p:cNvCxnSpPr>
            <a:cxnSpLocks/>
          </p:cNvCxnSpPr>
          <p:nvPr/>
        </p:nvCxnSpPr>
        <p:spPr>
          <a:xfrm>
            <a:off x="4343400" y="2400201"/>
            <a:ext cx="152400" cy="225970"/>
          </a:xfrm>
          <a:prstGeom prst="straightConnector1">
            <a:avLst/>
          </a:prstGeom>
          <a:ln w="508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4156857" y="1823780"/>
            <a:ext cx="338943" cy="449590"/>
          </a:xfrm>
          <a:prstGeom prst="straightConnector1">
            <a:avLst/>
          </a:prstGeom>
          <a:ln w="508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56857" y="2104093"/>
            <a:ext cx="2015343" cy="338554"/>
          </a:xfrm>
          <a:prstGeom prst="rect">
            <a:avLst/>
          </a:prstGeom>
          <a:solidFill>
            <a:schemeClr val="bg1">
              <a:lumMod val="85000"/>
            </a:schemeClr>
          </a:solidFill>
        </p:spPr>
        <p:txBody>
          <a:bodyPr wrap="square" rtlCol="0">
            <a:spAutoFit/>
          </a:bodyPr>
          <a:lstStyle/>
          <a:p>
            <a:r>
              <a:rPr lang="en-US" sz="800" b="1" dirty="0"/>
              <a:t>Energy-sweep dependent crosstalk from illuminated zones</a:t>
            </a:r>
          </a:p>
        </p:txBody>
      </p:sp>
    </p:spTree>
    <p:extLst>
      <p:ext uri="{BB962C8B-B14F-4D97-AF65-F5344CB8AC3E}">
        <p14:creationId xmlns:p14="http://schemas.microsoft.com/office/powerpoint/2010/main" val="1202982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7C3ABD-64FD-DA9F-D697-7BCD630C418C}"/>
              </a:ext>
            </a:extLst>
          </p:cNvPr>
          <p:cNvPicPr>
            <a:picLocks noChangeAspect="1"/>
          </p:cNvPicPr>
          <p:nvPr/>
        </p:nvPicPr>
        <p:blipFill rotWithShape="1">
          <a:blip r:embed="rId2"/>
          <a:srcRect l="4837" r="5749"/>
          <a:stretch/>
        </p:blipFill>
        <p:spPr>
          <a:xfrm>
            <a:off x="1770451" y="3714917"/>
            <a:ext cx="4864730" cy="2560320"/>
          </a:xfrm>
          <a:prstGeom prst="rect">
            <a:avLst/>
          </a:prstGeom>
        </p:spPr>
      </p:pic>
      <p:pic>
        <p:nvPicPr>
          <p:cNvPr id="4" name="Picture 3">
            <a:extLst>
              <a:ext uri="{FF2B5EF4-FFF2-40B4-BE49-F238E27FC236}">
                <a16:creationId xmlns:a16="http://schemas.microsoft.com/office/drawing/2014/main" id="{F2E42DEA-E85B-DE57-15BE-76279CE3B457}"/>
              </a:ext>
            </a:extLst>
          </p:cNvPr>
          <p:cNvPicPr>
            <a:picLocks noChangeAspect="1"/>
          </p:cNvPicPr>
          <p:nvPr/>
        </p:nvPicPr>
        <p:blipFill rotWithShape="1">
          <a:blip r:embed="rId3"/>
          <a:srcRect l="4116" r="6470"/>
          <a:stretch/>
        </p:blipFill>
        <p:spPr>
          <a:xfrm>
            <a:off x="1770451" y="1154597"/>
            <a:ext cx="4864730" cy="2560320"/>
          </a:xfrm>
          <a:prstGeom prst="rect">
            <a:avLst/>
          </a:prstGeom>
        </p:spPr>
      </p:pic>
      <p:sp>
        <p:nvSpPr>
          <p:cNvPr id="10" name="TextBox 9"/>
          <p:cNvSpPr txBox="1"/>
          <p:nvPr/>
        </p:nvSpPr>
        <p:spPr>
          <a:xfrm>
            <a:off x="2718539" y="1430884"/>
            <a:ext cx="1717137" cy="523220"/>
          </a:xfrm>
          <a:prstGeom prst="rect">
            <a:avLst/>
          </a:prstGeom>
          <a:noFill/>
        </p:spPr>
        <p:txBody>
          <a:bodyPr wrap="none" rtlCol="0">
            <a:spAutoFit/>
          </a:bodyPr>
          <a:lstStyle/>
          <a:p>
            <a:r>
              <a:rPr lang="en-US" dirty="0"/>
              <a:t>High radiation belts</a:t>
            </a:r>
          </a:p>
          <a:p>
            <a:r>
              <a:rPr lang="en-US" dirty="0"/>
              <a:t>(high backgrounds)</a:t>
            </a:r>
          </a:p>
        </p:txBody>
      </p:sp>
      <p:sp>
        <p:nvSpPr>
          <p:cNvPr id="11" name="TextBox 10"/>
          <p:cNvSpPr txBox="1"/>
          <p:nvPr/>
        </p:nvSpPr>
        <p:spPr>
          <a:xfrm>
            <a:off x="2152680" y="3996139"/>
            <a:ext cx="2848857" cy="523220"/>
          </a:xfrm>
          <a:prstGeom prst="rect">
            <a:avLst/>
          </a:prstGeom>
          <a:noFill/>
        </p:spPr>
        <p:txBody>
          <a:bodyPr wrap="none" rtlCol="0">
            <a:spAutoFit/>
          </a:bodyPr>
          <a:lstStyle/>
          <a:p>
            <a:r>
              <a:rPr lang="en-US" dirty="0"/>
              <a:t>Moderate geomagnetic storm day</a:t>
            </a:r>
          </a:p>
          <a:p>
            <a:r>
              <a:rPr lang="en-US" dirty="0"/>
              <a:t>(elevated ions)</a:t>
            </a:r>
          </a:p>
        </p:txBody>
      </p:sp>
      <p:sp>
        <p:nvSpPr>
          <p:cNvPr id="6" name="Title 5"/>
          <p:cNvSpPr>
            <a:spLocks noGrp="1"/>
          </p:cNvSpPr>
          <p:nvPr>
            <p:ph type="title"/>
          </p:nvPr>
        </p:nvSpPr>
        <p:spPr/>
        <p:txBody>
          <a:bodyPr/>
          <a:lstStyle/>
          <a:p>
            <a:r>
              <a:rPr lang="en-US" sz="3200" dirty="0"/>
              <a:t>Effect of High Backgrounds on Low Energy Ions Measurement</a:t>
            </a:r>
          </a:p>
        </p:txBody>
      </p:sp>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chemeClr val="bg1"/>
                </a:solidFill>
                <a:ea typeface="Calibri"/>
                <a:cs typeface="Calibri"/>
                <a:sym typeface="Calibri"/>
              </a:rPr>
              <a:pPr>
                <a:buSzPct val="25000"/>
              </a:pPr>
              <a:t>31</a:t>
            </a:fld>
            <a:endParaRPr lang="en-US" dirty="0">
              <a:solidFill>
                <a:schemeClr val="bg1"/>
              </a:solidFill>
              <a:ea typeface="Calibri"/>
              <a:cs typeface="Calibri"/>
              <a:sym typeface="Calibri"/>
            </a:endParaRPr>
          </a:p>
        </p:txBody>
      </p:sp>
      <p:sp>
        <p:nvSpPr>
          <p:cNvPr id="3" name="Footer Placeholder 5">
            <a:extLst>
              <a:ext uri="{FF2B5EF4-FFF2-40B4-BE49-F238E27FC236}">
                <a16:creationId xmlns:a16="http://schemas.microsoft.com/office/drawing/2014/main" id="{CDBE0904-004B-AEDB-0198-BFFA6035B20D}"/>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25" name="TextBox 24">
            <a:extLst>
              <a:ext uri="{FF2B5EF4-FFF2-40B4-BE49-F238E27FC236}">
                <a16:creationId xmlns:a16="http://schemas.microsoft.com/office/drawing/2014/main" id="{6B67836F-BC80-FE3F-8107-3B1A01B13220}"/>
              </a:ext>
            </a:extLst>
          </p:cNvPr>
          <p:cNvSpPr txBox="1"/>
          <p:nvPr/>
        </p:nvSpPr>
        <p:spPr>
          <a:xfrm>
            <a:off x="6400800" y="2231225"/>
            <a:ext cx="2458453" cy="2862322"/>
          </a:xfrm>
          <a:prstGeom prst="rect">
            <a:avLst/>
          </a:prstGeom>
          <a:solidFill>
            <a:schemeClr val="bg1">
              <a:lumMod val="85000"/>
            </a:schemeClr>
          </a:solidFill>
        </p:spPr>
        <p:txBody>
          <a:bodyPr wrap="square" rtlCol="0">
            <a:spAutoFit/>
          </a:bodyPr>
          <a:lstStyle/>
          <a:p>
            <a:pPr marL="171450" indent="-171450">
              <a:buFont typeface="Arial" charset="0"/>
              <a:buChar char="•"/>
            </a:pPr>
            <a:r>
              <a:rPr lang="en-US" sz="1200" dirty="0">
                <a:solidFill>
                  <a:schemeClr val="tx1"/>
                </a:solidFill>
              </a:rPr>
              <a:t>Energy independent count rate at lower energies dominated by background counts.</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Signal to background ratio low on days when backgrounds are high. </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Similar result for all previous MPS-LO</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This is an instrument issue due to unexpectedly high background rates. There is no known resolution.</a:t>
            </a:r>
          </a:p>
        </p:txBody>
      </p:sp>
    </p:spTree>
    <p:extLst>
      <p:ext uri="{BB962C8B-B14F-4D97-AF65-F5344CB8AC3E}">
        <p14:creationId xmlns:p14="http://schemas.microsoft.com/office/powerpoint/2010/main" val="1857664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MPS-LO Provisional Post Launch Product Tests (PLPTs)</a:t>
            </a:r>
          </a:p>
        </p:txBody>
      </p:sp>
      <p:sp>
        <p:nvSpPr>
          <p:cNvPr id="3" name="Text Placeholder 2"/>
          <p:cNvSpPr>
            <a:spLocks noGrp="1"/>
          </p:cNvSpPr>
          <p:nvPr>
            <p:ph type="body" idx="1"/>
          </p:nvPr>
        </p:nvSpPr>
        <p:spPr/>
        <p:txBody>
          <a:bodyPr/>
          <a:lstStyle/>
          <a:p>
            <a:pPr marL="0" lvl="0" indent="0"/>
            <a:r>
              <a:rPr lang="en-US" dirty="0"/>
              <a:t>GOES-19 MPS-LO L1b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32</a:t>
            </a:fld>
            <a:endParaRPr lang="uk-UA"/>
          </a:p>
        </p:txBody>
      </p:sp>
      <p:sp>
        <p:nvSpPr>
          <p:cNvPr id="6" name="Footer Placeholder 5">
            <a:extLst>
              <a:ext uri="{FF2B5EF4-FFF2-40B4-BE49-F238E27FC236}">
                <a16:creationId xmlns:a16="http://schemas.microsoft.com/office/drawing/2014/main" id="{C214046C-AE50-6F46-9079-9579B7E8224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731444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MPS-LO PLPTs Supporting Provisional Maturity </a:t>
            </a:r>
          </a:p>
        </p:txBody>
      </p:sp>
      <p:sp>
        <p:nvSpPr>
          <p:cNvPr id="3" name="Text Placeholder 2"/>
          <p:cNvSpPr>
            <a:spLocks noGrp="1"/>
          </p:cNvSpPr>
          <p:nvPr>
            <p:ph type="body" idx="1"/>
          </p:nvPr>
        </p:nvSpPr>
        <p:spPr>
          <a:xfrm>
            <a:off x="457200" y="1646238"/>
            <a:ext cx="8229600" cy="4525962"/>
          </a:xfrm>
        </p:spPr>
        <p:txBody>
          <a:bodyPr/>
          <a:lstStyle/>
          <a:p>
            <a:pPr marL="228600" indent="-228600">
              <a:buFont typeface="Arial" charset="0"/>
              <a:buChar char="•"/>
            </a:pPr>
            <a:r>
              <a:rPr lang="en-US" dirty="0"/>
              <a:t>PLPT-SEI-003 MPS-Lo Zone Cross-Comparison </a:t>
            </a:r>
          </a:p>
          <a:p>
            <a:pPr marL="228600" indent="-228600">
              <a:buFont typeface="Arial" charset="0"/>
              <a:buChar char="•"/>
            </a:pPr>
            <a:r>
              <a:rPr lang="en-US" dirty="0"/>
              <a:t>PLPT-SEI-005 Cross satellite Comparison of Trapped Particles</a:t>
            </a:r>
          </a:p>
          <a:p>
            <a:pPr marL="228600" indent="-228600">
              <a:buFont typeface="Arial" charset="0"/>
              <a:buChar char="•"/>
            </a:pPr>
            <a:r>
              <a:rPr lang="en-US" dirty="0"/>
              <a:t>PLPT-SEI-006 Backgrounds Trending</a:t>
            </a:r>
          </a:p>
          <a:p>
            <a:pPr marL="25400" indent="0">
              <a:buNone/>
            </a:pPr>
            <a:endParaRPr lang="en-US" dirty="0"/>
          </a:p>
          <a:p>
            <a:pPr marL="25400" indent="0">
              <a:buNone/>
            </a:pPr>
            <a:r>
              <a:rPr lang="en-US" sz="1600" dirty="0"/>
              <a:t>*  PLPTs performed using NCEI in-house L0 → L1b with updated background removal coefficient table submitted in ADR1541, which will soon be in the OE LUT. </a:t>
            </a:r>
          </a:p>
          <a:p>
            <a:pPr marL="25400" indent="0">
              <a:buNone/>
            </a:pPr>
            <a:endParaRPr lang="en-US" sz="1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33</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3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(1/4)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149096"/>
            <a:ext cx="8229600" cy="4557794"/>
          </a:xfrm>
        </p:spPr>
        <p:txBody>
          <a:bodyPr/>
          <a:lstStyle/>
          <a:p>
            <a:pPr marL="228600" indent="-228600">
              <a:buSzPct val="100000"/>
              <a:buFont typeface="Arial" charset="0"/>
              <a:buChar char="•"/>
            </a:pPr>
            <a:r>
              <a:rPr lang="en-US" sz="1800" dirty="0"/>
              <a:t>Compares fluxes measured by pairs of MPS-LO angular zones when central pitch angles (</a:t>
            </a:r>
            <a:r>
              <a:rPr lang="en-US" sz="1800" dirty="0">
                <a:solidFill>
                  <a:schemeClr val="bg1"/>
                </a:solidFill>
              </a:rPr>
              <a:t>α) </a:t>
            </a:r>
            <a:r>
              <a:rPr lang="en-US" sz="1800" dirty="0"/>
              <a:t>are the same or supplementary. </a:t>
            </a:r>
          </a:p>
          <a:p>
            <a:pPr marL="228600" indent="-228600">
              <a:buSzPct val="100000"/>
              <a:buFont typeface="Arial" charset="0"/>
              <a:buChar char="•"/>
            </a:pPr>
            <a:r>
              <a:rPr lang="en-US" sz="1800" dirty="0"/>
              <a:t>Under such conditions, zones should observe the same flux at the same energy</a:t>
            </a:r>
          </a:p>
          <a:p>
            <a:pPr>
              <a:buSzPct val="100000"/>
              <a:buFont typeface="Arial" charset="0"/>
              <a:buChar char="•"/>
            </a:pPr>
            <a:endParaRPr lang="en-US" sz="1800" dirty="0"/>
          </a:p>
          <a:p>
            <a:pPr>
              <a:buSzPct val="100000"/>
              <a:buFont typeface="Arial" charset="0"/>
              <a:buChar char="•"/>
            </a:pPr>
            <a:endParaRPr lang="en-US" sz="1800" dirty="0"/>
          </a:p>
          <a:p>
            <a:pPr>
              <a:buSzPct val="100000"/>
              <a:buFont typeface="Arial" charset="0"/>
              <a:buChar char="•"/>
            </a:pPr>
            <a:endParaRPr lang="en-US" sz="1800" dirty="0"/>
          </a:p>
          <a:p>
            <a:pPr>
              <a:buSzPct val="100000"/>
              <a:buFont typeface="Arial" charset="0"/>
              <a:buChar char="•"/>
            </a:pPr>
            <a:endParaRPr lang="en-US" sz="1800" dirty="0"/>
          </a:p>
          <a:p>
            <a:pPr marL="228600" indent="-228600">
              <a:buSzPct val="100000"/>
              <a:buFont typeface="Arial" charset="0"/>
              <a:buChar char="•"/>
            </a:pPr>
            <a:r>
              <a:rPr lang="en-US" sz="1800" dirty="0"/>
              <a:t>Steps:</a:t>
            </a:r>
          </a:p>
          <a:p>
            <a:pPr marL="457200" lvl="1" indent="-228600">
              <a:spcBef>
                <a:spcPts val="0"/>
              </a:spcBef>
              <a:spcAft>
                <a:spcPts val="300"/>
              </a:spcAft>
              <a:buSzPct val="100000"/>
            </a:pPr>
            <a:r>
              <a:rPr lang="en-US" sz="1600" dirty="0"/>
              <a:t>Input 1-min MPS-LO fluxes and pitch angles calculated from MAG BRF</a:t>
            </a:r>
          </a:p>
          <a:p>
            <a:pPr marL="457200" lvl="1" indent="-228600">
              <a:spcBef>
                <a:spcPts val="0"/>
              </a:spcBef>
              <a:spcAft>
                <a:spcPts val="300"/>
              </a:spcAft>
              <a:buSzPct val="100000"/>
            </a:pPr>
            <a:r>
              <a:rPr lang="en-US" sz="1600" dirty="0"/>
              <a:t>Identify whenever a pair of zones has pitch angles within 1 degree and pitch angles varying more slowly than 30 </a:t>
            </a:r>
            <a:r>
              <a:rPr lang="en-US" sz="1600" dirty="0" err="1"/>
              <a:t>deg</a:t>
            </a:r>
            <a:r>
              <a:rPr lang="en-US" sz="1600" dirty="0"/>
              <a:t>/minute</a:t>
            </a:r>
          </a:p>
          <a:p>
            <a:pPr marL="457200" lvl="1" indent="-228600">
              <a:spcBef>
                <a:spcPts val="0"/>
              </a:spcBef>
              <a:spcAft>
                <a:spcPts val="300"/>
              </a:spcAft>
              <a:buSzPct val="100000"/>
            </a:pPr>
            <a:r>
              <a:rPr lang="en-US" sz="1600" dirty="0"/>
              <a:t>Use supplementary angles of pitch angles &gt; 90 degrees to have sufficient matches (assumes up- and down-going trapped fluxes are the same on a 1-minute timescale)</a:t>
            </a:r>
          </a:p>
          <a:p>
            <a:pPr marL="457200" lvl="1" indent="-228600">
              <a:spcBef>
                <a:spcPts val="0"/>
              </a:spcBef>
              <a:spcAft>
                <a:spcPts val="300"/>
              </a:spcAft>
              <a:buSzPct val="100000"/>
            </a:pPr>
            <a:r>
              <a:rPr lang="en-US" sz="1600" dirty="0"/>
              <a:t>Report observed fluxes for each pitch angle match</a:t>
            </a:r>
          </a:p>
          <a:p>
            <a:pPr marL="457200" lvl="1" indent="-228600">
              <a:spcBef>
                <a:spcPts val="0"/>
              </a:spcBef>
              <a:spcAft>
                <a:spcPts val="300"/>
              </a:spcAft>
              <a:buSzPct val="100000"/>
            </a:pPr>
            <a:r>
              <a:rPr lang="en-US" sz="1600" dirty="0"/>
              <a:t>Estimate scaling factors optimally based on set of all matches</a:t>
            </a:r>
          </a:p>
        </p:txBody>
      </p:sp>
      <p:sp>
        <p:nvSpPr>
          <p:cNvPr id="6" name="Shape 263">
            <a:extLst>
              <a:ext uri="{FF2B5EF4-FFF2-40B4-BE49-F238E27FC236}">
                <a16:creationId xmlns:a16="http://schemas.microsoft.com/office/drawing/2014/main" id="{6EE1FB30-A5D8-3D47-9C33-84C00F96080A}"/>
              </a:ext>
            </a:extLst>
          </p:cNvPr>
          <p:cNvSpPr txBox="1"/>
          <p:nvPr/>
        </p:nvSpPr>
        <p:spPr>
          <a:xfrm>
            <a:off x="1905001" y="5889770"/>
            <a:ext cx="5176932" cy="410653"/>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a:p>
        </p:txBody>
      </p:sp>
      <p:grpSp>
        <p:nvGrpSpPr>
          <p:cNvPr id="8" name="Group 7"/>
          <p:cNvGrpSpPr/>
          <p:nvPr/>
        </p:nvGrpSpPr>
        <p:grpSpPr>
          <a:xfrm>
            <a:off x="914400" y="2337465"/>
            <a:ext cx="3942033" cy="1503015"/>
            <a:chOff x="-436225" y="3581400"/>
            <a:chExt cx="6966899" cy="2335119"/>
          </a:xfrm>
        </p:grpSpPr>
        <p:cxnSp>
          <p:nvCxnSpPr>
            <p:cNvPr id="9" name="Straight Arrow Connector 8"/>
            <p:cNvCxnSpPr/>
            <p:nvPr/>
          </p:nvCxnSpPr>
          <p:spPr>
            <a:xfrm rot="5400000" flipH="1" flipV="1">
              <a:off x="1714500" y="4457700"/>
              <a:ext cx="1828800" cy="53340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362200" y="4925232"/>
              <a:ext cx="1190701" cy="7135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Arc 11"/>
            <p:cNvSpPr/>
            <p:nvPr/>
          </p:nvSpPr>
          <p:spPr>
            <a:xfrm rot="21357990">
              <a:off x="2250941" y="4849719"/>
              <a:ext cx="838200" cy="1066800"/>
            </a:xfrm>
            <a:prstGeom prst="arc">
              <a:avLst>
                <a:gd name="adj1" fmla="val 16200000"/>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36225" y="4876800"/>
              <a:ext cx="2541808" cy="478169"/>
            </a:xfrm>
            <a:prstGeom prst="rect">
              <a:avLst/>
            </a:prstGeom>
            <a:noFill/>
          </p:spPr>
          <p:txBody>
            <a:bodyPr wrap="none" rtlCol="0">
              <a:spAutoFit/>
            </a:bodyPr>
            <a:lstStyle/>
            <a:p>
              <a:r>
                <a:rPr lang="en-US" dirty="0">
                  <a:solidFill>
                    <a:schemeClr val="bg1"/>
                  </a:solidFill>
                </a:rPr>
                <a:t>Zone A look dir.</a:t>
              </a:r>
            </a:p>
          </p:txBody>
        </p:sp>
        <p:sp>
          <p:nvSpPr>
            <p:cNvPr id="15" name="TextBox 14"/>
            <p:cNvSpPr txBox="1"/>
            <p:nvPr/>
          </p:nvSpPr>
          <p:spPr>
            <a:xfrm>
              <a:off x="3164199" y="5117068"/>
              <a:ext cx="2541809" cy="478169"/>
            </a:xfrm>
            <a:prstGeom prst="rect">
              <a:avLst/>
            </a:prstGeom>
            <a:noFill/>
          </p:spPr>
          <p:txBody>
            <a:bodyPr wrap="none" rtlCol="0">
              <a:spAutoFit/>
            </a:bodyPr>
            <a:lstStyle/>
            <a:p>
              <a:r>
                <a:rPr lang="en-US" dirty="0">
                  <a:solidFill>
                    <a:schemeClr val="bg1"/>
                  </a:solidFill>
                </a:rPr>
                <a:t>Zone B look dir.</a:t>
              </a:r>
            </a:p>
          </p:txBody>
        </p:sp>
        <p:sp>
          <p:nvSpPr>
            <p:cNvPr id="16" name="TextBox 15"/>
            <p:cNvSpPr txBox="1"/>
            <p:nvPr/>
          </p:nvSpPr>
          <p:spPr>
            <a:xfrm>
              <a:off x="2971801" y="3581400"/>
              <a:ext cx="3558873" cy="478169"/>
            </a:xfrm>
            <a:prstGeom prst="rect">
              <a:avLst/>
            </a:prstGeom>
            <a:noFill/>
          </p:spPr>
          <p:txBody>
            <a:bodyPr wrap="none" rtlCol="0">
              <a:spAutoFit/>
            </a:bodyPr>
            <a:lstStyle/>
            <a:p>
              <a:r>
                <a:rPr lang="en-US" b="1" dirty="0">
                  <a:solidFill>
                    <a:srgbClr val="00B050"/>
                  </a:solidFill>
                </a:rPr>
                <a:t>B (magnetic field dir.)</a:t>
              </a:r>
            </a:p>
          </p:txBody>
        </p:sp>
        <p:sp>
          <p:nvSpPr>
            <p:cNvPr id="17" name="TextBox 16"/>
            <p:cNvSpPr txBox="1"/>
            <p:nvPr/>
          </p:nvSpPr>
          <p:spPr>
            <a:xfrm>
              <a:off x="1965718" y="4096989"/>
              <a:ext cx="604007" cy="621620"/>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sp>
          <p:nvSpPr>
            <p:cNvPr id="18" name="TextBox 17"/>
            <p:cNvSpPr txBox="1"/>
            <p:nvPr/>
          </p:nvSpPr>
          <p:spPr>
            <a:xfrm>
              <a:off x="2905589" y="4230446"/>
              <a:ext cx="604007" cy="621620"/>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grpSp>
      <p:grpSp>
        <p:nvGrpSpPr>
          <p:cNvPr id="20" name="Group 19"/>
          <p:cNvGrpSpPr/>
          <p:nvPr/>
        </p:nvGrpSpPr>
        <p:grpSpPr>
          <a:xfrm>
            <a:off x="5498259" y="2313066"/>
            <a:ext cx="2544194" cy="1442636"/>
            <a:chOff x="-1098085" y="3964396"/>
            <a:chExt cx="4496448" cy="2241310"/>
          </a:xfrm>
        </p:grpSpPr>
        <p:cxnSp>
          <p:nvCxnSpPr>
            <p:cNvPr id="22" name="Straight Arrow Connector 21"/>
            <p:cNvCxnSpPr/>
            <p:nvPr/>
          </p:nvCxnSpPr>
          <p:spPr>
            <a:xfrm flipV="1">
              <a:off x="2362200" y="3964396"/>
              <a:ext cx="402074" cy="16744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1364134" y="5638798"/>
              <a:ext cx="998074" cy="5371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rot="18173673">
              <a:off x="1988500" y="4977833"/>
              <a:ext cx="838200" cy="1066799"/>
            </a:xfrm>
            <a:prstGeom prst="arc">
              <a:avLst>
                <a:gd name="adj1" fmla="val 11855581"/>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603488" y="4133741"/>
              <a:ext cx="2541809" cy="478169"/>
            </a:xfrm>
            <a:prstGeom prst="rect">
              <a:avLst/>
            </a:prstGeom>
            <a:noFill/>
          </p:spPr>
          <p:txBody>
            <a:bodyPr wrap="none" rtlCol="0">
              <a:spAutoFit/>
            </a:bodyPr>
            <a:lstStyle/>
            <a:p>
              <a:r>
                <a:rPr lang="en-US" dirty="0">
                  <a:solidFill>
                    <a:schemeClr val="bg1"/>
                  </a:solidFill>
                </a:rPr>
                <a:t>Zone A look dir.</a:t>
              </a:r>
            </a:p>
          </p:txBody>
        </p:sp>
        <p:sp>
          <p:nvSpPr>
            <p:cNvPr id="28" name="TextBox 27"/>
            <p:cNvSpPr txBox="1"/>
            <p:nvPr/>
          </p:nvSpPr>
          <p:spPr>
            <a:xfrm>
              <a:off x="-1098085" y="5727537"/>
              <a:ext cx="2541809" cy="478169"/>
            </a:xfrm>
            <a:prstGeom prst="rect">
              <a:avLst/>
            </a:prstGeom>
            <a:noFill/>
          </p:spPr>
          <p:txBody>
            <a:bodyPr wrap="none" rtlCol="0">
              <a:spAutoFit/>
            </a:bodyPr>
            <a:lstStyle/>
            <a:p>
              <a:r>
                <a:rPr lang="en-US">
                  <a:solidFill>
                    <a:schemeClr val="bg1"/>
                  </a:solidFill>
                </a:rPr>
                <a:t>Zone </a:t>
              </a:r>
              <a:r>
                <a:rPr lang="en-US" dirty="0">
                  <a:solidFill>
                    <a:schemeClr val="bg1"/>
                  </a:solidFill>
                </a:rPr>
                <a:t>B look dir.</a:t>
              </a:r>
            </a:p>
          </p:txBody>
        </p:sp>
        <p:sp>
          <p:nvSpPr>
            <p:cNvPr id="29" name="TextBox 28"/>
            <p:cNvSpPr txBox="1"/>
            <p:nvPr/>
          </p:nvSpPr>
          <p:spPr>
            <a:xfrm>
              <a:off x="2842516" y="4017062"/>
              <a:ext cx="555847" cy="478169"/>
            </a:xfrm>
            <a:prstGeom prst="rect">
              <a:avLst/>
            </a:prstGeom>
            <a:noFill/>
          </p:spPr>
          <p:txBody>
            <a:bodyPr wrap="none" rtlCol="0">
              <a:spAutoFit/>
            </a:bodyPr>
            <a:lstStyle/>
            <a:p>
              <a:r>
                <a:rPr lang="en-US" b="1" dirty="0">
                  <a:solidFill>
                    <a:srgbClr val="00B050"/>
                  </a:solidFill>
                </a:rPr>
                <a:t>B</a:t>
              </a:r>
            </a:p>
          </p:txBody>
        </p:sp>
        <p:sp>
          <p:nvSpPr>
            <p:cNvPr id="30" name="TextBox 29"/>
            <p:cNvSpPr txBox="1"/>
            <p:nvPr/>
          </p:nvSpPr>
          <p:spPr>
            <a:xfrm>
              <a:off x="1922623" y="4115930"/>
              <a:ext cx="604007" cy="621619"/>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sp>
          <p:nvSpPr>
            <p:cNvPr id="31" name="TextBox 30"/>
            <p:cNvSpPr txBox="1"/>
            <p:nvPr/>
          </p:nvSpPr>
          <p:spPr>
            <a:xfrm>
              <a:off x="420725" y="5010522"/>
              <a:ext cx="1555910" cy="621619"/>
            </a:xfrm>
            <a:prstGeom prst="rect">
              <a:avLst/>
            </a:prstGeom>
            <a:noFill/>
          </p:spPr>
          <p:txBody>
            <a:bodyPr wrap="none" rtlCol="0">
              <a:spAutoFit/>
            </a:bodyPr>
            <a:lstStyle/>
            <a:p>
              <a:r>
                <a:rPr lang="en-US" sz="2000" dirty="0">
                  <a:solidFill>
                    <a:schemeClr val="bg1"/>
                  </a:solidFill>
                </a:rPr>
                <a:t>α+90</a:t>
              </a:r>
              <a:r>
                <a:rPr lang="en-US" sz="2000" baseline="38000" dirty="0">
                  <a:solidFill>
                    <a:schemeClr val="bg1"/>
                  </a:solidFill>
                </a:rPr>
                <a:t>o</a:t>
              </a:r>
            </a:p>
          </p:txBody>
        </p:sp>
      </p:grpSp>
      <p:sp>
        <p:nvSpPr>
          <p:cNvPr id="33" name="TextBox 32"/>
          <p:cNvSpPr txBox="1"/>
          <p:nvPr/>
        </p:nvSpPr>
        <p:spPr>
          <a:xfrm>
            <a:off x="4364736" y="2812938"/>
            <a:ext cx="723275" cy="523220"/>
          </a:xfrm>
          <a:prstGeom prst="rect">
            <a:avLst/>
          </a:prstGeom>
          <a:noFill/>
        </p:spPr>
        <p:txBody>
          <a:bodyPr wrap="none" rtlCol="0">
            <a:spAutoFit/>
          </a:bodyPr>
          <a:lstStyle/>
          <a:p>
            <a:r>
              <a:rPr lang="en-US" sz="2800" u="sng" dirty="0">
                <a:solidFill>
                  <a:schemeClr val="bg1"/>
                </a:solidFill>
              </a:rPr>
              <a:t>OR</a:t>
            </a:r>
          </a:p>
        </p:txBody>
      </p:sp>
    </p:spTree>
    <p:extLst>
      <p:ext uri="{BB962C8B-B14F-4D97-AF65-F5344CB8AC3E}">
        <p14:creationId xmlns:p14="http://schemas.microsoft.com/office/powerpoint/2010/main" val="1025448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2A169E-027F-6D4D-8089-EFB2503C6C6A}"/>
              </a:ext>
            </a:extLst>
          </p:cNvPr>
          <p:cNvSpPr>
            <a:spLocks noGrp="1"/>
          </p:cNvSpPr>
          <p:nvPr>
            <p:ph type="title"/>
          </p:nvPr>
        </p:nvSpPr>
        <p:spPr/>
        <p:txBody>
          <a:bodyPr/>
          <a:lstStyle/>
          <a:p>
            <a:r>
              <a:rPr lang="en-US" sz="3200" dirty="0"/>
              <a:t>PLPT-SEI-003 – Method (2/4) </a:t>
            </a:r>
          </a:p>
        </p:txBody>
      </p:sp>
      <p:sp>
        <p:nvSpPr>
          <p:cNvPr id="7" name="Slide Number Placeholder 6">
            <a:extLst>
              <a:ext uri="{FF2B5EF4-FFF2-40B4-BE49-F238E27FC236}">
                <a16:creationId xmlns:a16="http://schemas.microsoft.com/office/drawing/2014/main" id="{52E9A7DB-A839-1A4B-8AA6-F118D5CC9B31}"/>
              </a:ext>
            </a:extLst>
          </p:cNvPr>
          <p:cNvSpPr>
            <a:spLocks noGrp="1"/>
          </p:cNvSpPr>
          <p:nvPr>
            <p:ph type="sldNum" sz="quarter" idx="12"/>
          </p:nvPr>
        </p:nvSpPr>
        <p:spPr/>
        <p:txBody>
          <a:bodyPr/>
          <a:lstStyle/>
          <a:p>
            <a:fld id="{B2EFC58C-15BD-441D-B5ED-3859E2286C26}" type="slidenum">
              <a:rPr lang="en-US" altLang="en-US" smtClean="0"/>
              <a:pPr/>
              <a:t>35</a:t>
            </a:fld>
            <a:endParaRPr lang="en-US" altLang="en-US"/>
          </a:p>
        </p:txBody>
      </p:sp>
      <p:sp>
        <p:nvSpPr>
          <p:cNvPr id="14" name="TextBox 13">
            <a:extLst>
              <a:ext uri="{FF2B5EF4-FFF2-40B4-BE49-F238E27FC236}">
                <a16:creationId xmlns:a16="http://schemas.microsoft.com/office/drawing/2014/main" id="{77CBF9B0-CE02-454A-88CF-FB56C657BBFF}"/>
              </a:ext>
            </a:extLst>
          </p:cNvPr>
          <p:cNvSpPr txBox="1"/>
          <p:nvPr/>
        </p:nvSpPr>
        <p:spPr>
          <a:xfrm>
            <a:off x="533400" y="2040176"/>
            <a:ext cx="497252" cy="369332"/>
          </a:xfrm>
          <a:prstGeom prst="rect">
            <a:avLst/>
          </a:prstGeom>
          <a:noFill/>
        </p:spPr>
        <p:txBody>
          <a:bodyPr wrap="none" rtlCol="0">
            <a:spAutoFit/>
          </a:bodyPr>
          <a:lstStyle/>
          <a:p>
            <a:pPr algn="ctr"/>
            <a:r>
              <a:rPr lang="en-US" dirty="0"/>
              <a:t>90°</a:t>
            </a:r>
          </a:p>
        </p:txBody>
      </p:sp>
      <p:sp>
        <p:nvSpPr>
          <p:cNvPr id="15" name="TextBox 14">
            <a:extLst>
              <a:ext uri="{FF2B5EF4-FFF2-40B4-BE49-F238E27FC236}">
                <a16:creationId xmlns:a16="http://schemas.microsoft.com/office/drawing/2014/main" id="{160AE782-F83C-4146-B8DE-E93C7B36B0A0}"/>
              </a:ext>
            </a:extLst>
          </p:cNvPr>
          <p:cNvSpPr txBox="1"/>
          <p:nvPr/>
        </p:nvSpPr>
        <p:spPr>
          <a:xfrm>
            <a:off x="533400" y="3179491"/>
            <a:ext cx="497252" cy="369332"/>
          </a:xfrm>
          <a:prstGeom prst="rect">
            <a:avLst/>
          </a:prstGeom>
          <a:noFill/>
        </p:spPr>
        <p:txBody>
          <a:bodyPr wrap="none" rtlCol="0">
            <a:spAutoFit/>
          </a:bodyPr>
          <a:lstStyle/>
          <a:p>
            <a:pPr algn="ctr"/>
            <a:r>
              <a:rPr lang="en-US" dirty="0"/>
              <a:t>60°</a:t>
            </a:r>
          </a:p>
        </p:txBody>
      </p:sp>
      <p:sp>
        <p:nvSpPr>
          <p:cNvPr id="16" name="TextBox 15">
            <a:extLst>
              <a:ext uri="{FF2B5EF4-FFF2-40B4-BE49-F238E27FC236}">
                <a16:creationId xmlns:a16="http://schemas.microsoft.com/office/drawing/2014/main" id="{F14E289B-CCD2-B445-8895-2E6DFCA0460D}"/>
              </a:ext>
            </a:extLst>
          </p:cNvPr>
          <p:cNvSpPr txBox="1"/>
          <p:nvPr/>
        </p:nvSpPr>
        <p:spPr>
          <a:xfrm>
            <a:off x="533400" y="4278496"/>
            <a:ext cx="497252" cy="369332"/>
          </a:xfrm>
          <a:prstGeom prst="rect">
            <a:avLst/>
          </a:prstGeom>
          <a:noFill/>
        </p:spPr>
        <p:txBody>
          <a:bodyPr wrap="none" rtlCol="0">
            <a:spAutoFit/>
          </a:bodyPr>
          <a:lstStyle/>
          <a:p>
            <a:pPr algn="ctr"/>
            <a:r>
              <a:rPr lang="en-US" dirty="0"/>
              <a:t>30°</a:t>
            </a:r>
          </a:p>
        </p:txBody>
      </p:sp>
      <p:sp>
        <p:nvSpPr>
          <p:cNvPr id="17" name="TextBox 16">
            <a:extLst>
              <a:ext uri="{FF2B5EF4-FFF2-40B4-BE49-F238E27FC236}">
                <a16:creationId xmlns:a16="http://schemas.microsoft.com/office/drawing/2014/main" id="{FE33E8AD-FE8F-EE49-A868-FE72EBCE22D0}"/>
              </a:ext>
            </a:extLst>
          </p:cNvPr>
          <p:cNvSpPr txBox="1"/>
          <p:nvPr/>
        </p:nvSpPr>
        <p:spPr>
          <a:xfrm>
            <a:off x="591910" y="5410200"/>
            <a:ext cx="380232" cy="369332"/>
          </a:xfrm>
          <a:prstGeom prst="rect">
            <a:avLst/>
          </a:prstGeom>
          <a:noFill/>
        </p:spPr>
        <p:txBody>
          <a:bodyPr wrap="none" rtlCol="0">
            <a:spAutoFit/>
          </a:bodyPr>
          <a:lstStyle/>
          <a:p>
            <a:pPr algn="ctr"/>
            <a:r>
              <a:rPr lang="en-US" dirty="0"/>
              <a:t>0°</a:t>
            </a:r>
          </a:p>
        </p:txBody>
      </p:sp>
      <p:sp>
        <p:nvSpPr>
          <p:cNvPr id="1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20" name="TextBox 19">
            <a:extLst>
              <a:ext uri="{FF2B5EF4-FFF2-40B4-BE49-F238E27FC236}">
                <a16:creationId xmlns:a16="http://schemas.microsoft.com/office/drawing/2014/main" id="{D654259C-86F9-E943-900C-91BE9D263156}"/>
              </a:ext>
            </a:extLst>
          </p:cNvPr>
          <p:cNvSpPr txBox="1"/>
          <p:nvPr/>
        </p:nvSpPr>
        <p:spPr>
          <a:xfrm>
            <a:off x="274321" y="1295400"/>
            <a:ext cx="8595358" cy="307777"/>
          </a:xfrm>
          <a:prstGeom prst="rect">
            <a:avLst/>
          </a:prstGeom>
          <a:solidFill>
            <a:schemeClr val="bg1"/>
          </a:solidFill>
        </p:spPr>
        <p:txBody>
          <a:bodyPr wrap="square" rtlCol="0">
            <a:spAutoFit/>
          </a:bodyPr>
          <a:lstStyle/>
          <a:p>
            <a:pPr algn="ctr"/>
            <a:r>
              <a:rPr lang="en-US" b="1" i="1" dirty="0"/>
              <a:t>Example: Ion Pitch Angles, December 2024 (supplementary angles of p.a. &gt; 90 </a:t>
            </a:r>
            <a:r>
              <a:rPr lang="en-US" b="1" i="1" dirty="0" err="1"/>
              <a:t>deg</a:t>
            </a:r>
            <a:r>
              <a:rPr lang="en-US" b="1" i="1" dirty="0"/>
              <a:t>)</a:t>
            </a:r>
          </a:p>
        </p:txBody>
      </p:sp>
      <p:sp>
        <p:nvSpPr>
          <p:cNvPr id="21" name="TextBox 20">
            <a:extLst>
              <a:ext uri="{FF2B5EF4-FFF2-40B4-BE49-F238E27FC236}">
                <a16:creationId xmlns:a16="http://schemas.microsoft.com/office/drawing/2014/main" id="{A58B61AE-51A7-2E4A-8353-64169D4CEB62}"/>
              </a:ext>
            </a:extLst>
          </p:cNvPr>
          <p:cNvSpPr txBox="1"/>
          <p:nvPr/>
        </p:nvSpPr>
        <p:spPr>
          <a:xfrm>
            <a:off x="274320" y="5815269"/>
            <a:ext cx="8595359" cy="523220"/>
          </a:xfrm>
          <a:prstGeom prst="rect">
            <a:avLst/>
          </a:prstGeom>
          <a:solidFill>
            <a:schemeClr val="bg1"/>
          </a:solidFill>
        </p:spPr>
        <p:txBody>
          <a:bodyPr wrap="square" rtlCol="0">
            <a:spAutoFit/>
          </a:bodyPr>
          <a:lstStyle/>
          <a:p>
            <a:pPr algn="ctr"/>
            <a:r>
              <a:rPr lang="en-US" b="1" i="1" dirty="0"/>
              <a:t>Dots indicate pitch angle matches </a:t>
            </a:r>
          </a:p>
          <a:p>
            <a:pPr algn="ctr"/>
            <a:r>
              <a:rPr lang="en-US" b="1" i="1" dirty="0"/>
              <a:t>1,000-10,000 matches per month per energy-zone pair</a:t>
            </a:r>
          </a:p>
        </p:txBody>
      </p:sp>
      <p:sp>
        <p:nvSpPr>
          <p:cNvPr id="3" name="TextBox 2"/>
          <p:cNvSpPr txBox="1"/>
          <p:nvPr/>
        </p:nvSpPr>
        <p:spPr>
          <a:xfrm>
            <a:off x="3316224" y="1954832"/>
            <a:ext cx="611065" cy="307777"/>
          </a:xfrm>
          <a:prstGeom prst="rect">
            <a:avLst/>
          </a:prstGeom>
          <a:noFill/>
        </p:spPr>
        <p:txBody>
          <a:bodyPr wrap="none" rtlCol="0">
            <a:spAutoFit/>
          </a:bodyPr>
          <a:lstStyle/>
          <a:p>
            <a:r>
              <a:rPr lang="en-US"/>
              <a:t>Zone</a:t>
            </a:r>
          </a:p>
        </p:txBody>
      </p:sp>
      <p:pic>
        <p:nvPicPr>
          <p:cNvPr id="4" name="Picture 3">
            <a:extLst>
              <a:ext uri="{FF2B5EF4-FFF2-40B4-BE49-F238E27FC236}">
                <a16:creationId xmlns:a16="http://schemas.microsoft.com/office/drawing/2014/main" id="{2446CACC-33CC-E309-2587-B28F98AD9412}"/>
              </a:ext>
            </a:extLst>
          </p:cNvPr>
          <p:cNvPicPr>
            <a:picLocks noChangeAspect="1"/>
          </p:cNvPicPr>
          <p:nvPr/>
        </p:nvPicPr>
        <p:blipFill>
          <a:blip r:embed="rId2"/>
          <a:stretch>
            <a:fillRect/>
          </a:stretch>
        </p:blipFill>
        <p:spPr>
          <a:xfrm>
            <a:off x="274319" y="1560383"/>
            <a:ext cx="8595360" cy="4297680"/>
          </a:xfrm>
          <a:prstGeom prst="rect">
            <a:avLst/>
          </a:prstGeom>
        </p:spPr>
      </p:pic>
    </p:spTree>
    <p:extLst>
      <p:ext uri="{BB962C8B-B14F-4D97-AF65-F5344CB8AC3E}">
        <p14:creationId xmlns:p14="http://schemas.microsoft.com/office/powerpoint/2010/main" val="1731795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 Method (3/4)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206500"/>
            <a:ext cx="8229600" cy="4876800"/>
          </a:xfrm>
        </p:spPr>
        <p:txBody>
          <a:bodyPr/>
          <a:lstStyle/>
          <a:p>
            <a:pPr marL="228600" indent="-228600">
              <a:buSzPct val="100000"/>
              <a:buFont typeface="Arial" charset="0"/>
              <a:buChar char="•"/>
            </a:pPr>
            <a:r>
              <a:rPr lang="en-US" sz="1800" dirty="0"/>
              <a:t>Use </a:t>
            </a:r>
            <a:r>
              <a:rPr lang="en-US" sz="1800" dirty="0" err="1"/>
              <a:t>Nelder</a:t>
            </a:r>
            <a:r>
              <a:rPr lang="en-US" sz="1800" dirty="0"/>
              <a:t>-Mead method to minimize the following objective function: sum of squares of the following difference term (</a:t>
            </a:r>
            <a:r>
              <a:rPr lang="en-US" sz="2400" baseline="-8000" dirty="0"/>
              <a:t>~</a:t>
            </a:r>
            <a:r>
              <a:rPr lang="en-US" sz="1800" dirty="0"/>
              <a:t>30k terms [matches] in the sum per energy)</a:t>
            </a:r>
          </a:p>
          <a:p>
            <a:pPr marL="228600" indent="-228600">
              <a:buFont typeface="Arial" charset="0"/>
              <a:buChar char="•"/>
            </a:pPr>
            <a:endParaRPr lang="en-US" sz="1800" dirty="0"/>
          </a:p>
          <a:p>
            <a:pPr marL="228600" indent="-228600">
              <a:buFont typeface="Arial" charset="0"/>
              <a:buChar char="•"/>
            </a:pPr>
            <a:endParaRPr lang="en-US" sz="1800" dirty="0"/>
          </a:p>
          <a:p>
            <a:pPr marL="228600" indent="-228600">
              <a:buSzPct val="100000"/>
              <a:buFont typeface="Arial" charset="0"/>
              <a:buChar char="•"/>
            </a:pPr>
            <a:r>
              <a:rPr lang="en-US" sz="1800" dirty="0"/>
              <a:t>To reduce effect of statistical noise, use only matches where both fluxes correspond to at least 1000 counts/minute</a:t>
            </a:r>
          </a:p>
          <a:p>
            <a:pPr marL="228600" indent="-228600">
              <a:buSzPct val="100000"/>
              <a:buFont typeface="Arial" charset="0"/>
              <a:buChar char="•"/>
            </a:pPr>
            <a:r>
              <a:rPr lang="en-US" sz="1800" dirty="0"/>
              <a:t>A non-linear problem: need a good initial guess for the scale factors in order for the solution to converge</a:t>
            </a:r>
          </a:p>
          <a:p>
            <a:pPr marL="457200" lvl="1" indent="-228600">
              <a:buSzPct val="100000"/>
              <a:buFont typeface=".AppleSystemUIFont" charset="-120"/>
              <a:buChar char="-"/>
            </a:pPr>
            <a:r>
              <a:rPr lang="en-US" sz="1600" dirty="0"/>
              <a:t>1000-6000 iterations needed, depending on the energy and species</a:t>
            </a:r>
          </a:p>
          <a:p>
            <a:pPr marL="457200" lvl="1" indent="-228600">
              <a:buSzPct val="100000"/>
              <a:buFont typeface=".AppleSystemUIFont" charset="-120"/>
              <a:buChar char="-"/>
            </a:pPr>
            <a:r>
              <a:rPr lang="en-US" sz="1600" dirty="0"/>
              <a:t>2.5 (4.3) hours needed for three months, 14 zones, 15 energies of ions (electrons) on macOS 2.4 GHz 8-Core Intel Core i9</a:t>
            </a:r>
          </a:p>
          <a:p>
            <a:pPr marL="228600" indent="-228600">
              <a:buSzPct val="100000"/>
              <a:buFont typeface="Arial" charset="0"/>
              <a:buChar char="•"/>
            </a:pPr>
            <a:r>
              <a:rPr lang="en-US" sz="1800" dirty="0"/>
              <a:t>Because they are only valid in a relative sense, scale factors must be normalized – here, normalized to those of Zone 8 (arbitrary choice)</a:t>
            </a:r>
          </a:p>
        </p:txBody>
      </p:sp>
      <p:sp>
        <p:nvSpPr>
          <p:cNvPr id="6" name="Shape 263">
            <a:extLst>
              <a:ext uri="{FF2B5EF4-FFF2-40B4-BE49-F238E27FC236}">
                <a16:creationId xmlns:a16="http://schemas.microsoft.com/office/drawing/2014/main" id="{6EE1FB30-A5D8-3D47-9C33-84C00F96080A}"/>
              </a:ext>
            </a:extLst>
          </p:cNvPr>
          <p:cNvSpPr txBox="1"/>
          <p:nvPr/>
        </p:nvSpPr>
        <p:spPr>
          <a:xfrm>
            <a:off x="1941576" y="5828810"/>
            <a:ext cx="5333999" cy="400069"/>
          </a:xfrm>
          <a:prstGeom prst="rect">
            <a:avLst/>
          </a:prstGeom>
          <a:solidFill>
            <a:schemeClr val="bg1"/>
          </a:solidFill>
          <a:ln>
            <a:noFill/>
          </a:ln>
        </p:spPr>
        <p:txBody>
          <a:bodyPr lIns="91425" tIns="45700" rIns="91425" bIns="45700" anchor="t" anchorCtr="0">
            <a:spAutoFit/>
          </a:bodyPr>
          <a:lstStyle/>
          <a:p>
            <a:pPr marL="0" marR="0" lvl="0" indent="0" algn="l" rtl="0">
              <a:spcBef>
                <a:spcPts val="200"/>
              </a:spcBef>
              <a:spcAft>
                <a:spcPts val="200"/>
              </a:spcAft>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A878041-15FF-E74B-ACFD-C0A85379F1F5}"/>
                  </a:ext>
                </a:extLst>
              </p:cNvPr>
              <p:cNvSpPr/>
              <p:nvPr/>
            </p:nvSpPr>
            <p:spPr>
              <a:xfrm>
                <a:off x="2667000" y="2243135"/>
                <a:ext cx="3857531" cy="7159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𝑅</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num>
                        <m:den>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den>
                      </m:f>
                    </m:oMath>
                  </m:oMathPara>
                </a14:m>
                <a:endParaRPr lang="en-US" dirty="0">
                  <a:solidFill>
                    <a:schemeClr val="bg1"/>
                  </a:solidFill>
                </a:endParaRPr>
              </a:p>
            </p:txBody>
          </p:sp>
        </mc:Choice>
        <mc:Fallback xmlns="">
          <p:sp>
            <p:nvSpPr>
              <p:cNvPr id="2" name="Rectangle 1">
                <a:extLst>
                  <a:ext uri="{FF2B5EF4-FFF2-40B4-BE49-F238E27FC236}">
                    <a16:creationId xmlns:a16="http://schemas.microsoft.com/office/drawing/2014/main" id="{8A878041-15FF-E74B-ACFD-C0A85379F1F5}"/>
                  </a:ext>
                </a:extLst>
              </p:cNvPr>
              <p:cNvSpPr>
                <a:spLocks noRot="1" noChangeAspect="1" noMove="1" noResize="1" noEditPoints="1" noAdjustHandles="1" noChangeArrowheads="1" noChangeShapeType="1" noTextEdit="1"/>
              </p:cNvSpPr>
              <p:nvPr/>
            </p:nvSpPr>
            <p:spPr>
              <a:xfrm>
                <a:off x="2667000" y="2243135"/>
                <a:ext cx="3857531" cy="715965"/>
              </a:xfrm>
              <a:prstGeom prst="rect">
                <a:avLst/>
              </a:prstGeom>
              <a:blipFill>
                <a:blip r:embed="rId2"/>
                <a:stretch>
                  <a:fillRect/>
                </a:stretch>
              </a:blipFill>
            </p:spPr>
            <p:txBody>
              <a:bodyPr/>
              <a:lstStyle/>
              <a:p>
                <a:r>
                  <a:rPr lang="en-US">
                    <a:noFill/>
                  </a:rPr>
                  <a:t> </a:t>
                </a:r>
              </a:p>
            </p:txBody>
          </p:sp>
        </mc:Fallback>
      </mc:AlternateContent>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a:p>
        </p:txBody>
      </p:sp>
    </p:spTree>
    <p:extLst>
      <p:ext uri="{BB962C8B-B14F-4D97-AF65-F5344CB8AC3E}">
        <p14:creationId xmlns:p14="http://schemas.microsoft.com/office/powerpoint/2010/main" val="1438344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009D0272-4DDB-0547-96A7-6BB0B5DD6B72}"/>
              </a:ext>
            </a:extLst>
          </p:cNvPr>
          <p:cNvSpPr>
            <a:spLocks noGrp="1"/>
          </p:cNvSpPr>
          <p:nvPr>
            <p:ph type="title"/>
          </p:nvPr>
        </p:nvSpPr>
        <p:spPr/>
        <p:txBody>
          <a:bodyPr/>
          <a:lstStyle/>
          <a:p>
            <a:r>
              <a:rPr lang="en-US" sz="2800" dirty="0">
                <a:solidFill>
                  <a:schemeClr val="bg1"/>
                </a:solidFill>
              </a:rPr>
              <a:t>PLPT-SEI-003 – Scale Factor Results (4/4)</a:t>
            </a:r>
          </a:p>
        </p:txBody>
      </p:sp>
      <p:sp>
        <p:nvSpPr>
          <p:cNvPr id="4" name="Slide Number Placeholder 3">
            <a:extLst>
              <a:ext uri="{FF2B5EF4-FFF2-40B4-BE49-F238E27FC236}">
                <a16:creationId xmlns:a16="http://schemas.microsoft.com/office/drawing/2014/main" id="{303CA662-A4C5-4649-9592-637C63EAB197}"/>
              </a:ext>
            </a:extLst>
          </p:cNvPr>
          <p:cNvSpPr>
            <a:spLocks noGrp="1"/>
          </p:cNvSpPr>
          <p:nvPr>
            <p:ph type="sldNum" idx="12"/>
          </p:nvPr>
        </p:nvSpPr>
        <p:spPr/>
        <p:txBody>
          <a:bodyPr/>
          <a:lstStyle/>
          <a:p>
            <a:fld id="{615ADB79-25D6-47C0-AB51-22A13A0BBB50}" type="slidenum">
              <a:rPr lang="en-US" altLang="en-US" smtClean="0"/>
              <a:pPr/>
              <a:t>37</a:t>
            </a:fld>
            <a:endParaRPr lang="en-US" altLang="en-US" dirty="0"/>
          </a:p>
        </p:txBody>
      </p:sp>
      <p:sp>
        <p:nvSpPr>
          <p:cNvPr id="15" name="TextBox 14">
            <a:extLst>
              <a:ext uri="{FF2B5EF4-FFF2-40B4-BE49-F238E27FC236}">
                <a16:creationId xmlns:a16="http://schemas.microsoft.com/office/drawing/2014/main" id="{2521DF04-43E4-7243-8DD3-084EE66C325E}"/>
              </a:ext>
            </a:extLst>
          </p:cNvPr>
          <p:cNvSpPr txBox="1"/>
          <p:nvPr/>
        </p:nvSpPr>
        <p:spPr>
          <a:xfrm>
            <a:off x="1024441" y="5682903"/>
            <a:ext cx="7097209" cy="692497"/>
          </a:xfrm>
          <a:prstGeom prst="rect">
            <a:avLst/>
          </a:prstGeom>
          <a:noFill/>
        </p:spPr>
        <p:txBody>
          <a:bodyPr wrap="square" rtlCol="0">
            <a:spAutoFit/>
          </a:bodyPr>
          <a:lstStyle/>
          <a:p>
            <a:pPr marL="228600" indent="-228600">
              <a:buClr>
                <a:schemeClr val="bg1"/>
              </a:buClr>
              <a:buFont typeface="Arial" charset="0"/>
              <a:buChar char="•"/>
            </a:pPr>
            <a:r>
              <a:rPr lang="en-US" sz="1300" b="1" dirty="0">
                <a:solidFill>
                  <a:schemeClr val="bg1"/>
                </a:solidFill>
              </a:rPr>
              <a:t>Multiplicative scale factors plotted vs. energy channel for each zone </a:t>
            </a:r>
          </a:p>
          <a:p>
            <a:pPr marL="228600" indent="-228600">
              <a:buClr>
                <a:schemeClr val="bg1"/>
              </a:buClr>
              <a:buFont typeface="Arial" charset="0"/>
              <a:buChar char="•"/>
            </a:pPr>
            <a:r>
              <a:rPr lang="en-US" sz="1300" b="1" dirty="0">
                <a:solidFill>
                  <a:schemeClr val="bg1"/>
                </a:solidFill>
              </a:rPr>
              <a:t>Marginal consistency month-to-month indicates need to do this on a monthly basis</a:t>
            </a:r>
          </a:p>
          <a:p>
            <a:pPr marL="228600" indent="-228600">
              <a:buClr>
                <a:schemeClr val="bg1"/>
              </a:buClr>
              <a:buFont typeface="Arial" charset="0"/>
              <a:buChar char="•"/>
            </a:pPr>
            <a:r>
              <a:rPr lang="en-US" sz="1300" b="1" dirty="0">
                <a:solidFill>
                  <a:srgbClr val="FF0000"/>
                </a:solidFill>
              </a:rPr>
              <a:t>Scaling of up to an order of magnitude needed for some zone-energy channels.</a:t>
            </a:r>
          </a:p>
        </p:txBody>
      </p:sp>
      <p:sp>
        <p:nvSpPr>
          <p:cNvPr id="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6" name="Picture 5">
            <a:extLst>
              <a:ext uri="{FF2B5EF4-FFF2-40B4-BE49-F238E27FC236}">
                <a16:creationId xmlns:a16="http://schemas.microsoft.com/office/drawing/2014/main" id="{A4BFD329-1040-8C88-D287-206A127C5D27}"/>
              </a:ext>
            </a:extLst>
          </p:cNvPr>
          <p:cNvPicPr>
            <a:picLocks noChangeAspect="1"/>
          </p:cNvPicPr>
          <p:nvPr/>
        </p:nvPicPr>
        <p:blipFill>
          <a:blip r:embed="rId2"/>
          <a:stretch>
            <a:fillRect/>
          </a:stretch>
        </p:blipFill>
        <p:spPr>
          <a:xfrm>
            <a:off x="372946" y="1073324"/>
            <a:ext cx="4023360" cy="4626864"/>
          </a:xfrm>
          <a:prstGeom prst="rect">
            <a:avLst/>
          </a:prstGeom>
        </p:spPr>
      </p:pic>
      <p:pic>
        <p:nvPicPr>
          <p:cNvPr id="10" name="Picture 9">
            <a:extLst>
              <a:ext uri="{FF2B5EF4-FFF2-40B4-BE49-F238E27FC236}">
                <a16:creationId xmlns:a16="http://schemas.microsoft.com/office/drawing/2014/main" id="{D34F13FA-8F76-AEA7-AEE2-BE03F5A835C8}"/>
              </a:ext>
            </a:extLst>
          </p:cNvPr>
          <p:cNvPicPr>
            <a:picLocks noChangeAspect="1"/>
          </p:cNvPicPr>
          <p:nvPr/>
        </p:nvPicPr>
        <p:blipFill>
          <a:blip r:embed="rId3"/>
          <a:stretch>
            <a:fillRect/>
          </a:stretch>
        </p:blipFill>
        <p:spPr>
          <a:xfrm>
            <a:off x="4755715" y="1073324"/>
            <a:ext cx="4023360" cy="4626864"/>
          </a:xfrm>
          <a:prstGeom prst="rect">
            <a:avLst/>
          </a:prstGeom>
        </p:spPr>
      </p:pic>
    </p:spTree>
    <p:extLst>
      <p:ext uri="{BB962C8B-B14F-4D97-AF65-F5344CB8AC3E}">
        <p14:creationId xmlns:p14="http://schemas.microsoft.com/office/powerpoint/2010/main" val="688943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C01C02C-D0C0-E09C-C26F-27DA34BE76AC}"/>
              </a:ext>
            </a:extLst>
          </p:cNvPr>
          <p:cNvPicPr>
            <a:picLocks noChangeAspect="1"/>
          </p:cNvPicPr>
          <p:nvPr/>
        </p:nvPicPr>
        <p:blipFill>
          <a:blip r:embed="rId2"/>
          <a:stretch>
            <a:fillRect/>
          </a:stretch>
        </p:blipFill>
        <p:spPr>
          <a:xfrm>
            <a:off x="189678" y="1483184"/>
            <a:ext cx="4224528" cy="3264408"/>
          </a:xfrm>
          <a:prstGeom prst="rect">
            <a:avLst/>
          </a:prstGeom>
        </p:spPr>
      </p:pic>
      <p:pic>
        <p:nvPicPr>
          <p:cNvPr id="11" name="Picture 10">
            <a:extLst>
              <a:ext uri="{FF2B5EF4-FFF2-40B4-BE49-F238E27FC236}">
                <a16:creationId xmlns:a16="http://schemas.microsoft.com/office/drawing/2014/main" id="{04C2E621-CCFC-619B-FD57-7BDF3D01D647}"/>
              </a:ext>
            </a:extLst>
          </p:cNvPr>
          <p:cNvPicPr>
            <a:picLocks noChangeAspect="1"/>
          </p:cNvPicPr>
          <p:nvPr/>
        </p:nvPicPr>
        <p:blipFill>
          <a:blip r:embed="rId3"/>
          <a:stretch>
            <a:fillRect/>
          </a:stretch>
        </p:blipFill>
        <p:spPr>
          <a:xfrm>
            <a:off x="4728974" y="1483184"/>
            <a:ext cx="4224528" cy="3264408"/>
          </a:xfrm>
          <a:prstGeom prst="rect">
            <a:avLst/>
          </a:prstGeom>
        </p:spPr>
      </p:pic>
      <p:sp>
        <p:nvSpPr>
          <p:cNvPr id="5" name="Title 4"/>
          <p:cNvSpPr>
            <a:spLocks noGrp="1"/>
          </p:cNvSpPr>
          <p:nvPr>
            <p:ph type="title"/>
          </p:nvPr>
        </p:nvSpPr>
        <p:spPr/>
        <p:txBody>
          <a:bodyPr/>
          <a:lstStyle/>
          <a:p>
            <a:r>
              <a:rPr lang="en-US" sz="2400" dirty="0"/>
              <a:t>PLPT-SEI-003 – Overlapping Zones Comparison </a:t>
            </a:r>
            <a:r>
              <a:rPr lang="en-US" sz="2000" dirty="0"/>
              <a:t>(Z6R/Z6L  and  Z7R/Z7L)</a:t>
            </a:r>
            <a:r>
              <a:rPr lang="en-US" sz="2400" dirty="0"/>
              <a:t>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38</a:t>
            </a:fld>
            <a:endParaRPr lang="uk-UA"/>
          </a:p>
        </p:txBody>
      </p:sp>
      <p:sp>
        <p:nvSpPr>
          <p:cNvPr id="8" name="TextBox 7"/>
          <p:cNvSpPr txBox="1"/>
          <p:nvPr/>
        </p:nvSpPr>
        <p:spPr>
          <a:xfrm>
            <a:off x="304801" y="4735909"/>
            <a:ext cx="8534400" cy="1436291"/>
          </a:xfrm>
          <a:prstGeom prst="rect">
            <a:avLst/>
          </a:prstGeom>
          <a:noFill/>
        </p:spPr>
        <p:txBody>
          <a:bodyPr wrap="square" rtlCol="0">
            <a:spAutoFit/>
          </a:bodyPr>
          <a:lstStyle/>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Using 2 months of 1 min. averaged fluxes, the percent error with respect to the avg. of the overlapping pair is calculated for each 1m sample (i.e., we split the difference, thus errors associated with the 2 overlapping zones are the same). Then, the mean value of errors from 2 months of 1 min. averages is calculated. </a:t>
            </a:r>
          </a:p>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The error computed by comparing fluxes from overlapping zones (left figure) is in close agreement with error computed from the scale factors obtained by minimizing error associated with cross comparisons of all zones described on previous slides (right figure), showing verification of results by an independent method.</a:t>
            </a:r>
          </a:p>
        </p:txBody>
      </p:sp>
      <p:sp>
        <p:nvSpPr>
          <p:cNvPr id="3" name="TextBox 2"/>
          <p:cNvSpPr txBox="1"/>
          <p:nvPr/>
        </p:nvSpPr>
        <p:spPr>
          <a:xfrm>
            <a:off x="4728974" y="1220282"/>
            <a:ext cx="4224528" cy="461665"/>
          </a:xfrm>
          <a:prstGeom prst="rect">
            <a:avLst/>
          </a:prstGeom>
          <a:solidFill>
            <a:schemeClr val="bg1"/>
          </a:solidFill>
        </p:spPr>
        <p:txBody>
          <a:bodyPr wrap="square" rtlCol="0">
            <a:spAutoFit/>
          </a:bodyPr>
          <a:lstStyle/>
          <a:p>
            <a:pPr algn="ctr"/>
            <a:r>
              <a:rPr lang="en-US" sz="1200" dirty="0"/>
              <a:t>Error computed from Z6 and Z7 scale factors</a:t>
            </a:r>
          </a:p>
          <a:p>
            <a:pPr algn="ctr"/>
            <a:r>
              <a:rPr lang="en-US" sz="1200" dirty="0"/>
              <a:t>determined with method described on previous slides   </a:t>
            </a:r>
          </a:p>
        </p:txBody>
      </p:sp>
      <p:sp>
        <p:nvSpPr>
          <p:cNvPr id="10" name="TextBox 9"/>
          <p:cNvSpPr txBox="1"/>
          <p:nvPr/>
        </p:nvSpPr>
        <p:spPr>
          <a:xfrm>
            <a:off x="189678" y="1220281"/>
            <a:ext cx="4224528" cy="461665"/>
          </a:xfrm>
          <a:prstGeom prst="rect">
            <a:avLst/>
          </a:prstGeom>
          <a:solidFill>
            <a:schemeClr val="bg1"/>
          </a:solidFill>
        </p:spPr>
        <p:txBody>
          <a:bodyPr wrap="square" rtlCol="0">
            <a:spAutoFit/>
          </a:bodyPr>
          <a:lstStyle/>
          <a:p>
            <a:pPr algn="ctr"/>
            <a:r>
              <a:rPr lang="en-US" sz="1200" dirty="0"/>
              <a:t>2-month mean of error of each overlapping zone with respect to average of overlapping pair </a:t>
            </a:r>
          </a:p>
        </p:txBody>
      </p:sp>
      <p:sp>
        <p:nvSpPr>
          <p:cNvPr id="12" name="Rounded Rectangle 11"/>
          <p:cNvSpPr/>
          <p:nvPr/>
        </p:nvSpPr>
        <p:spPr>
          <a:xfrm>
            <a:off x="208547" y="6340475"/>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Partial </a:t>
            </a:r>
            <a:r>
              <a:rPr lang="en-US" dirty="0">
                <a:solidFill>
                  <a:schemeClr val="tx1"/>
                </a:solidFill>
              </a:rPr>
              <a:t>pass</a:t>
            </a:r>
          </a:p>
        </p:txBody>
      </p:sp>
      <p:sp>
        <p:nvSpPr>
          <p:cNvPr id="18" name="Footer Placeholder 5">
            <a:extLst>
              <a:ext uri="{FF2B5EF4-FFF2-40B4-BE49-F238E27FC236}">
                <a16:creationId xmlns:a16="http://schemas.microsoft.com/office/drawing/2014/main" id="{70DF28B9-FC12-E38B-4D9B-CB6F77F6AF6C}"/>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108874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7DF80-8E85-E63C-5430-4BB8F2768216}"/>
              </a:ext>
            </a:extLst>
          </p:cNvPr>
          <p:cNvPicPr>
            <a:picLocks noChangeAspect="1"/>
          </p:cNvPicPr>
          <p:nvPr/>
        </p:nvPicPr>
        <p:blipFill>
          <a:blip r:embed="rId2"/>
          <a:stretch>
            <a:fillRect/>
          </a:stretch>
        </p:blipFill>
        <p:spPr>
          <a:xfrm>
            <a:off x="2952376" y="1541165"/>
            <a:ext cx="5952143" cy="4599383"/>
          </a:xfrm>
          <a:prstGeom prst="rect">
            <a:avLst/>
          </a:prstGeom>
        </p:spPr>
      </p:pic>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39</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17" name="TextBox 16">
            <a:extLst>
              <a:ext uri="{FF2B5EF4-FFF2-40B4-BE49-F238E27FC236}">
                <a16:creationId xmlns:a16="http://schemas.microsoft.com/office/drawing/2014/main" id="{4EAC1E31-DE01-F848-AD30-E8A95A06DAA2}"/>
              </a:ext>
            </a:extLst>
          </p:cNvPr>
          <p:cNvSpPr txBox="1"/>
          <p:nvPr/>
        </p:nvSpPr>
        <p:spPr>
          <a:xfrm>
            <a:off x="2952376" y="1433281"/>
            <a:ext cx="5952143" cy="338554"/>
          </a:xfrm>
          <a:prstGeom prst="rect">
            <a:avLst/>
          </a:prstGeom>
          <a:solidFill>
            <a:schemeClr val="lt1"/>
          </a:solidFill>
        </p:spPr>
        <p:txBody>
          <a:bodyPr wrap="square" rtlCol="0">
            <a:spAutoFit/>
          </a:bodyPr>
          <a:lstStyle/>
          <a:p>
            <a:pPr algn="ctr"/>
            <a:r>
              <a:rPr lang="en-US" sz="1600" dirty="0"/>
              <a:t>Comparison of G16, G17, G18, &amp; G19 MPS-LO Z10 E12 Fluxes</a:t>
            </a:r>
          </a:p>
        </p:txBody>
      </p:sp>
      <p:sp>
        <p:nvSpPr>
          <p:cNvPr id="18" name="TextBox 17">
            <a:extLst>
              <a:ext uri="{FF2B5EF4-FFF2-40B4-BE49-F238E27FC236}">
                <a16:creationId xmlns:a16="http://schemas.microsoft.com/office/drawing/2014/main" id="{9111D8D5-C304-6A43-8E45-10F78CD5DB79}"/>
              </a:ext>
            </a:extLst>
          </p:cNvPr>
          <p:cNvSpPr txBox="1"/>
          <p:nvPr/>
        </p:nvSpPr>
        <p:spPr>
          <a:xfrm>
            <a:off x="76200" y="2057400"/>
            <a:ext cx="3048000" cy="3847207"/>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US" dirty="0">
                <a:solidFill>
                  <a:schemeClr val="bg1"/>
                </a:solidFill>
              </a:rPr>
              <a:t>Long term trending of day-averaged MPS-LO fluxes show steady non-geophysical decline.</a:t>
            </a:r>
          </a:p>
          <a:p>
            <a:pPr marL="285750" indent="-285750">
              <a:spcAft>
                <a:spcPts val="600"/>
              </a:spcAft>
              <a:buClr>
                <a:schemeClr val="bg1"/>
              </a:buClr>
              <a:buFont typeface="Arial" panose="020B0604020202020204" pitchFamily="34" charset="0"/>
              <a:buChar char="•"/>
            </a:pPr>
            <a:r>
              <a:rPr lang="en-US" dirty="0">
                <a:solidFill>
                  <a:schemeClr val="bg1"/>
                </a:solidFill>
              </a:rPr>
              <a:t>Similar orders-of-magnitude decline is seen in all electron zone-energy channels.</a:t>
            </a:r>
          </a:p>
          <a:p>
            <a:pPr marL="285750" indent="-285750">
              <a:spcAft>
                <a:spcPts val="600"/>
              </a:spcAft>
              <a:buClr>
                <a:schemeClr val="bg1"/>
              </a:buClr>
              <a:buFont typeface="Arial" panose="020B0604020202020204" pitchFamily="34" charset="0"/>
              <a:buChar char="•"/>
            </a:pPr>
            <a:r>
              <a:rPr lang="en-US" dirty="0">
                <a:solidFill>
                  <a:schemeClr val="bg1"/>
                </a:solidFill>
              </a:rPr>
              <a:t>Ion zone-energy channels show significantly less decline (420 analogous ion and electron flux plots created, available on request).</a:t>
            </a:r>
          </a:p>
          <a:p>
            <a:pPr marL="285750" indent="-285750">
              <a:spcAft>
                <a:spcPts val="600"/>
              </a:spcAft>
              <a:buClr>
                <a:schemeClr val="bg1"/>
              </a:buClr>
              <a:buFont typeface="Arial" panose="020B0604020202020204" pitchFamily="34" charset="0"/>
              <a:buChar char="•"/>
            </a:pPr>
            <a:r>
              <a:rPr lang="en-US" dirty="0">
                <a:solidFill>
                  <a:schemeClr val="bg1"/>
                </a:solidFill>
              </a:rPr>
              <a:t>Steady decline in MPS-LO response since launch makes cross-comparison analysis ineffective.</a:t>
            </a:r>
          </a:p>
          <a:p>
            <a:pPr marL="285750" indent="-285750">
              <a:spcAft>
                <a:spcPts val="600"/>
              </a:spcAft>
              <a:buClr>
                <a:schemeClr val="bg1"/>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72402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D431E7-B05A-D007-D4DD-06E0D8D2683F}"/>
              </a:ext>
            </a:extLst>
          </p:cNvPr>
          <p:cNvSpPr>
            <a:spLocks noGrp="1"/>
          </p:cNvSpPr>
          <p:nvPr>
            <p:ph type="title"/>
          </p:nvPr>
        </p:nvSpPr>
        <p:spPr/>
        <p:txBody>
          <a:bodyPr anchor="t"/>
          <a:lstStyle/>
          <a:p>
            <a:r>
              <a:rPr lang="en-US" sz="2400" dirty="0"/>
              <a:t>Space Environment In-Situ Suite (SEISS) </a:t>
            </a:r>
            <a:br>
              <a:rPr lang="en-US" sz="2400" dirty="0"/>
            </a:br>
            <a:r>
              <a:rPr lang="en-US" sz="2400" dirty="0"/>
              <a:t> Magnetospheric Particle Sensor - Low Energy (MPS-LO)</a:t>
            </a:r>
          </a:p>
        </p:txBody>
      </p:sp>
      <p:sp>
        <p:nvSpPr>
          <p:cNvPr id="9" name="Text Placeholder 8">
            <a:extLst>
              <a:ext uri="{FF2B5EF4-FFF2-40B4-BE49-F238E27FC236}">
                <a16:creationId xmlns:a16="http://schemas.microsoft.com/office/drawing/2014/main" id="{9F7B51CB-37F3-5429-AE38-9042BA6E77A4}"/>
              </a:ext>
            </a:extLst>
          </p:cNvPr>
          <p:cNvSpPr>
            <a:spLocks noGrp="1"/>
          </p:cNvSpPr>
          <p:nvPr>
            <p:ph type="body" idx="1"/>
          </p:nvPr>
        </p:nvSpPr>
        <p:spPr>
          <a:xfrm>
            <a:off x="457202" y="1465263"/>
            <a:ext cx="3589866" cy="4525962"/>
          </a:xfrm>
        </p:spPr>
        <p:txBody>
          <a:bodyPr/>
          <a:lstStyle/>
          <a:p>
            <a:pPr marL="236538" indent="-228600">
              <a:buSzPct val="100000"/>
              <a:buFont typeface="Arial" panose="020B0604020202020204" pitchFamily="34" charset="0"/>
              <a:buChar char="•"/>
            </a:pPr>
            <a:r>
              <a:rPr lang="en-US" sz="1600" dirty="0"/>
              <a:t>Primary purpose: measure GOES frame charging and spacecraft charging environment</a:t>
            </a:r>
          </a:p>
          <a:p>
            <a:pPr marL="236538" indent="-228600">
              <a:buSzPct val="100000"/>
              <a:buFont typeface="Arial" panose="020B0604020202020204" pitchFamily="34" charset="0"/>
              <a:buChar char="•"/>
            </a:pPr>
            <a:r>
              <a:rPr lang="en-US" altLang="en-US" sz="1600" dirty="0"/>
              <a:t>Electrostatic analyzers (2 ESAs per species) with Microchannel plates (MCPs) as the detection elements</a:t>
            </a:r>
          </a:p>
          <a:p>
            <a:pPr marL="236538" indent="-228600">
              <a:buSzPct val="100000"/>
              <a:buFont typeface="Arial" panose="020B0604020202020204" pitchFamily="34" charset="0"/>
              <a:buChar char="•"/>
            </a:pPr>
            <a:r>
              <a:rPr lang="en-US" sz="1600" dirty="0"/>
              <a:t>Measures e</a:t>
            </a:r>
            <a:r>
              <a:rPr lang="en-US" altLang="en-US" sz="1600" dirty="0"/>
              <a:t>lectrons and ions within 30 eV – 30 keV over 15 logarithmically-spaced energy channels</a:t>
            </a:r>
            <a:endParaRPr lang="en-US" sz="1600" dirty="0"/>
          </a:p>
        </p:txBody>
      </p:sp>
      <p:sp>
        <p:nvSpPr>
          <p:cNvPr id="4" name="Slide Number Placeholder 3">
            <a:extLst>
              <a:ext uri="{FF2B5EF4-FFF2-40B4-BE49-F238E27FC236}">
                <a16:creationId xmlns:a16="http://schemas.microsoft.com/office/drawing/2014/main" id="{B9519C94-689F-D633-DF81-237687C37C3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pic>
        <p:nvPicPr>
          <p:cNvPr id="1026" name="Picture 2">
            <a:extLst>
              <a:ext uri="{FF2B5EF4-FFF2-40B4-BE49-F238E27FC236}">
                <a16:creationId xmlns:a16="http://schemas.microsoft.com/office/drawing/2014/main" id="{812395B1-A857-5546-2EE0-05593857A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346" y="1465263"/>
            <a:ext cx="4363453" cy="2915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8">
            <a:extLst>
              <a:ext uri="{FF2B5EF4-FFF2-40B4-BE49-F238E27FC236}">
                <a16:creationId xmlns:a16="http://schemas.microsoft.com/office/drawing/2014/main" id="{E419C6CE-CC7C-C667-3A53-C19B085C8611}"/>
              </a:ext>
            </a:extLst>
          </p:cNvPr>
          <p:cNvSpPr txBox="1">
            <a:spLocks/>
          </p:cNvSpPr>
          <p:nvPr/>
        </p:nvSpPr>
        <p:spPr>
          <a:xfrm>
            <a:off x="457200" y="4267186"/>
            <a:ext cx="8127999" cy="174201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36538" indent="-228600">
              <a:buSzPct val="100000"/>
              <a:buFont typeface="Arial" panose="020B0604020202020204" pitchFamily="34" charset="0"/>
              <a:buChar char="•"/>
            </a:pPr>
            <a:r>
              <a:rPr lang="en-US" sz="1600" dirty="0"/>
              <a:t>14 angular zones (12 unique) in the north-south plane and 2 background zones</a:t>
            </a:r>
          </a:p>
          <a:p>
            <a:pPr marL="693738" lvl="1" indent="-228600">
              <a:buSzPct val="100000"/>
              <a:buFont typeface="Arial" panose="020B0604020202020204" pitchFamily="34" charset="0"/>
              <a:buChar char="•"/>
            </a:pPr>
            <a:r>
              <a:rPr lang="en-US" sz="1400" dirty="0"/>
              <a:t>15 deg FOV angular zones with combined total 180 deg FOV </a:t>
            </a:r>
          </a:p>
          <a:p>
            <a:pPr marL="693738" lvl="1" indent="-228600">
              <a:buSzPct val="100000"/>
              <a:buFont typeface="Arial" panose="020B0604020202020204" pitchFamily="34" charset="0"/>
              <a:buChar char="•"/>
            </a:pPr>
            <a:r>
              <a:rPr lang="en-US" sz="1400" dirty="0"/>
              <a:t>30 deg overlap in FOV across 4 angular zones should yield similar fluxes</a:t>
            </a:r>
            <a:endParaRPr lang="en-US" sz="1600" dirty="0"/>
          </a:p>
          <a:p>
            <a:pPr marL="236538" indent="-228600">
              <a:buSzPct val="100000"/>
              <a:buFont typeface="Arial" panose="020B0604020202020204" pitchFamily="34" charset="0"/>
              <a:buChar char="•"/>
            </a:pPr>
            <a:r>
              <a:rPr lang="en-US" altLang="en-US" sz="1600" dirty="0"/>
              <a:t>L1b product: low energy magnetospheric electron and proton fluxes (counts/cm</a:t>
            </a:r>
            <a:r>
              <a:rPr lang="en-US" altLang="en-US" sz="1600" baseline="30000" dirty="0"/>
              <a:t>2</a:t>
            </a:r>
            <a:r>
              <a:rPr lang="en-US" altLang="en-US" sz="1600" dirty="0"/>
              <a:t>-s-str-keV) </a:t>
            </a:r>
          </a:p>
          <a:p>
            <a:pPr marL="693738" lvl="1" indent="-228600">
              <a:buSzPct val="100000"/>
              <a:buFont typeface="Arial" panose="020B0604020202020204" pitchFamily="34" charset="0"/>
              <a:buChar char="•"/>
            </a:pPr>
            <a:r>
              <a:rPr lang="en-US" altLang="en-US" sz="1400" dirty="0"/>
              <a:t>2 x 14 x 15 = 420 flux time-series in MPS-LO L1b data</a:t>
            </a:r>
            <a:endParaRPr lang="en-US" altLang="en-US" sz="1200" dirty="0"/>
          </a:p>
          <a:p>
            <a:pPr marL="236538" indent="-228600">
              <a:buSzPct val="100000"/>
              <a:buFont typeface="Arial" panose="020B0604020202020204" pitchFamily="34" charset="0"/>
              <a:buChar char="•"/>
            </a:pPr>
            <a:endParaRPr lang="en-US" altLang="en-US" sz="1600" dirty="0"/>
          </a:p>
          <a:p>
            <a:pPr marL="25400" indent="0">
              <a:buFont typeface="Noto Sans Symbols"/>
              <a:buNone/>
            </a:pPr>
            <a:endParaRPr lang="en-US" sz="1400" dirty="0"/>
          </a:p>
        </p:txBody>
      </p:sp>
      <p:sp>
        <p:nvSpPr>
          <p:cNvPr id="13" name="TextBox 12">
            <a:extLst>
              <a:ext uri="{FF2B5EF4-FFF2-40B4-BE49-F238E27FC236}">
                <a16:creationId xmlns:a16="http://schemas.microsoft.com/office/drawing/2014/main" id="{B564ADDC-84B1-B081-D042-27B14C56C315}"/>
              </a:ext>
            </a:extLst>
          </p:cNvPr>
          <p:cNvSpPr txBox="1"/>
          <p:nvPr/>
        </p:nvSpPr>
        <p:spPr>
          <a:xfrm>
            <a:off x="762000" y="5943600"/>
            <a:ext cx="7543800" cy="276999"/>
          </a:xfrm>
          <a:prstGeom prst="rect">
            <a:avLst/>
          </a:prstGeom>
          <a:solidFill>
            <a:schemeClr val="tx2">
              <a:lumMod val="20000"/>
              <a:lumOff val="80000"/>
            </a:schemeClr>
          </a:solidFill>
        </p:spPr>
        <p:txBody>
          <a:bodyPr wrap="square" rtlCol="0">
            <a:spAutoFit/>
          </a:bodyPr>
          <a:lstStyle/>
          <a:p>
            <a:pPr algn="ctr"/>
            <a:r>
              <a:rPr lang="en-US" sz="1200" b="1" i="1" dirty="0"/>
              <a:t>SEISS MPS-LO designed, built, tested and calibrated by Assurance Technology Corporation (ATC)</a:t>
            </a:r>
          </a:p>
        </p:txBody>
      </p:sp>
      <p:sp>
        <p:nvSpPr>
          <p:cNvPr id="14" name="Footer Placeholder 5">
            <a:extLst>
              <a:ext uri="{FF2B5EF4-FFF2-40B4-BE49-F238E27FC236}">
                <a16:creationId xmlns:a16="http://schemas.microsoft.com/office/drawing/2014/main" id="{A9984C6F-E3C9-71E4-C264-0179113BAE72}"/>
              </a:ext>
            </a:extLst>
          </p:cNvPr>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039030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5B265D-195E-0F11-6E64-D71C831C7F43}"/>
              </a:ext>
            </a:extLst>
          </p:cNvPr>
          <p:cNvPicPr>
            <a:picLocks noChangeAspect="1"/>
          </p:cNvPicPr>
          <p:nvPr/>
        </p:nvPicPr>
        <p:blipFill rotWithShape="1">
          <a:blip r:embed="rId2"/>
          <a:srcRect b="1850"/>
          <a:stretch/>
        </p:blipFill>
        <p:spPr>
          <a:xfrm>
            <a:off x="1873708" y="1464837"/>
            <a:ext cx="5399655" cy="4095274"/>
          </a:xfrm>
          <a:prstGeom prst="rect">
            <a:avLst/>
          </a:prstGeom>
        </p:spPr>
      </p:pic>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40</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6" name="TextBox 5">
            <a:extLst>
              <a:ext uri="{FF2B5EF4-FFF2-40B4-BE49-F238E27FC236}">
                <a16:creationId xmlns:a16="http://schemas.microsoft.com/office/drawing/2014/main" id="{433E0C49-2399-EB4A-A051-61BB4C413AAF}"/>
              </a:ext>
            </a:extLst>
          </p:cNvPr>
          <p:cNvSpPr txBox="1"/>
          <p:nvPr/>
        </p:nvSpPr>
        <p:spPr>
          <a:xfrm>
            <a:off x="838200" y="5715000"/>
            <a:ext cx="7620000" cy="52322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Note similar variations in G16 and G19 MPS-LO Z10 E12 fluxes, but G19 fluxes have decreased by about an order of magnitude and currently greater than G16 fluxes  </a:t>
            </a:r>
          </a:p>
        </p:txBody>
      </p:sp>
      <p:sp>
        <p:nvSpPr>
          <p:cNvPr id="8" name="TextBox 7">
            <a:extLst>
              <a:ext uri="{FF2B5EF4-FFF2-40B4-BE49-F238E27FC236}">
                <a16:creationId xmlns:a16="http://schemas.microsoft.com/office/drawing/2014/main" id="{5075D219-F65C-D24B-667F-D0D39BF6B902}"/>
              </a:ext>
            </a:extLst>
          </p:cNvPr>
          <p:cNvSpPr txBox="1"/>
          <p:nvPr/>
        </p:nvSpPr>
        <p:spPr>
          <a:xfrm>
            <a:off x="1873708" y="1307763"/>
            <a:ext cx="5399655" cy="338554"/>
          </a:xfrm>
          <a:prstGeom prst="rect">
            <a:avLst/>
          </a:prstGeom>
          <a:solidFill>
            <a:schemeClr val="lt1"/>
          </a:solidFill>
        </p:spPr>
        <p:txBody>
          <a:bodyPr wrap="square" rtlCol="0">
            <a:spAutoFit/>
          </a:bodyPr>
          <a:lstStyle/>
          <a:p>
            <a:pPr algn="ctr"/>
            <a:r>
              <a:rPr lang="en-US" sz="1600" dirty="0"/>
              <a:t>G16, G17, G18, &amp; G19 MPS-LO Z10 E12 Electron Fluxes</a:t>
            </a:r>
          </a:p>
        </p:txBody>
      </p:sp>
    </p:spTree>
    <p:extLst>
      <p:ext uri="{BB962C8B-B14F-4D97-AF65-F5344CB8AC3E}">
        <p14:creationId xmlns:p14="http://schemas.microsoft.com/office/powerpoint/2010/main" val="3361049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PLPT-SEI-005: Cross Satellite Comparison of Trapped Particles: Summary</a:t>
            </a:r>
          </a:p>
        </p:txBody>
      </p:sp>
      <p:sp>
        <p:nvSpPr>
          <p:cNvPr id="3" name="Text Placeholder 2">
            <a:extLst>
              <a:ext uri="{FF2B5EF4-FFF2-40B4-BE49-F238E27FC236}">
                <a16:creationId xmlns:a16="http://schemas.microsoft.com/office/drawing/2014/main" id="{80E7DB60-1163-844F-9586-AC751D3CFF32}"/>
              </a:ext>
            </a:extLst>
          </p:cNvPr>
          <p:cNvSpPr>
            <a:spLocks noGrp="1"/>
          </p:cNvSpPr>
          <p:nvPr>
            <p:ph type="body" idx="1"/>
          </p:nvPr>
        </p:nvSpPr>
        <p:spPr>
          <a:xfrm>
            <a:off x="422014" y="1493838"/>
            <a:ext cx="8264786" cy="4678362"/>
          </a:xfrm>
        </p:spPr>
        <p:txBody>
          <a:bodyPr/>
          <a:lstStyle/>
          <a:p>
            <a:pPr marL="231775" indent="-219075">
              <a:spcBef>
                <a:spcPts val="0"/>
              </a:spcBef>
              <a:spcAft>
                <a:spcPts val="1200"/>
              </a:spcAft>
              <a:buSzPct val="100000"/>
              <a:buFont typeface="Arial" panose="020B0604020202020204" pitchFamily="34" charset="0"/>
              <a:buChar char="•"/>
            </a:pPr>
            <a:r>
              <a:rPr lang="en-US" sz="2000" dirty="0"/>
              <a:t>Previously: G16 &amp; G17 MPS-LO Statistical Comparisons with Denton et al. [2015; 2016] model, based on 1990-2007 observations from the MPA instruments on-board seven Los Alamos National Laboratory (LANL) satellites at GEO (e.g., G16/G17 Full Validation PS-PVR, slides 45 &amp; 46).</a:t>
            </a:r>
          </a:p>
          <a:p>
            <a:pPr marL="231775" indent="-219075">
              <a:spcBef>
                <a:spcPts val="0"/>
              </a:spcBef>
              <a:spcAft>
                <a:spcPts val="1200"/>
              </a:spcAft>
              <a:buSzPct val="100000"/>
              <a:buFont typeface="Arial" panose="020B0604020202020204" pitchFamily="34" charset="0"/>
              <a:buChar char="•"/>
            </a:pPr>
            <a:r>
              <a:rPr lang="en-US" sz="2000" dirty="0" err="1"/>
              <a:t>Geophysically</a:t>
            </a:r>
            <a:r>
              <a:rPr lang="en-US" sz="2000" dirty="0"/>
              <a:t> different eV-keV ion and electron flux levels at GOES east and west locations make direct comparisons between MPS-LO units ineffective for determining relative responses.</a:t>
            </a:r>
          </a:p>
          <a:p>
            <a:pPr marL="231775" indent="-219075">
              <a:spcBef>
                <a:spcPts val="0"/>
              </a:spcBef>
              <a:spcAft>
                <a:spcPts val="1200"/>
              </a:spcAft>
              <a:buSzPct val="100000"/>
              <a:buFont typeface="Arial" panose="020B0604020202020204" pitchFamily="34" charset="0"/>
              <a:buChar char="•"/>
            </a:pPr>
            <a:r>
              <a:rPr lang="en-US" sz="2000" dirty="0"/>
              <a:t>Proximity of G16 and G19 warrant direct comparisons; however, </a:t>
            </a:r>
            <a:r>
              <a:rPr lang="en-US" sz="2000" i="1" dirty="0">
                <a:solidFill>
                  <a:srgbClr val="FFFF00"/>
                </a:solidFill>
              </a:rPr>
              <a:t>decline in MCP gain in all MPS-LO units since launch (seen on previous slide) make G16 and G19 MPS-LO cross-comparison analysis ineffective</a:t>
            </a:r>
            <a:r>
              <a:rPr lang="en-US" sz="2000" dirty="0">
                <a:solidFill>
                  <a:srgbClr val="FFFF00"/>
                </a:solidFill>
              </a:rPr>
              <a:t>.</a:t>
            </a:r>
            <a:r>
              <a:rPr lang="en-US" sz="2000" dirty="0"/>
              <a:t> </a:t>
            </a:r>
          </a:p>
          <a:p>
            <a:pPr marL="231775" indent="-219075">
              <a:spcBef>
                <a:spcPts val="0"/>
              </a:spcBef>
              <a:spcAft>
                <a:spcPts val="1200"/>
              </a:spcAft>
              <a:buSzPct val="100000"/>
              <a:buFont typeface="Arial" panose="020B0604020202020204" pitchFamily="34" charset="0"/>
              <a:buChar char="•"/>
            </a:pPr>
            <a:r>
              <a:rPr lang="en-US" sz="2000" dirty="0"/>
              <a:t>Corrections for decline in MCP gain are under development at NCEI.</a:t>
            </a:r>
          </a:p>
          <a:p>
            <a:pPr marL="231775" indent="-219075">
              <a:spcBef>
                <a:spcPts val="0"/>
              </a:spcBef>
              <a:spcAft>
                <a:spcPts val="1200"/>
              </a:spcAft>
              <a:buSzPct val="1000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Success criteria (RIMP): Differences quantified on data taken through validation phase.</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41</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6" name="Rounded Rectangle 5">
            <a:extLst>
              <a:ext uri="{FF2B5EF4-FFF2-40B4-BE49-F238E27FC236}">
                <a16:creationId xmlns:a16="http://schemas.microsoft.com/office/drawing/2014/main" id="{167A742B-DE5C-4B3D-3B56-D8C57F771E56}"/>
              </a:ext>
            </a:extLst>
          </p:cNvPr>
          <p:cNvSpPr/>
          <p:nvPr/>
        </p:nvSpPr>
        <p:spPr>
          <a:xfrm>
            <a:off x="208547" y="6340475"/>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Partial </a:t>
            </a:r>
            <a:r>
              <a:rPr lang="en-US" dirty="0">
                <a:solidFill>
                  <a:schemeClr val="tx1"/>
                </a:solidFill>
              </a:rPr>
              <a:t>pass</a:t>
            </a:r>
          </a:p>
        </p:txBody>
      </p:sp>
    </p:spTree>
    <p:extLst>
      <p:ext uri="{BB962C8B-B14F-4D97-AF65-F5344CB8AC3E}">
        <p14:creationId xmlns:p14="http://schemas.microsoft.com/office/powerpoint/2010/main" val="1324925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PLPT-SEI-006: </a:t>
            </a:r>
            <a:br>
              <a:rPr lang="en-US" dirty="0"/>
            </a:br>
            <a:r>
              <a:rPr lang="en-US" dirty="0"/>
              <a:t>Backgrounds Trending</a:t>
            </a:r>
          </a:p>
        </p:txBody>
      </p:sp>
      <p:sp>
        <p:nvSpPr>
          <p:cNvPr id="3" name="Text Placeholder 2"/>
          <p:cNvSpPr>
            <a:spLocks noGrp="1"/>
          </p:cNvSpPr>
          <p:nvPr>
            <p:ph type="body" idx="1"/>
          </p:nvPr>
        </p:nvSpPr>
        <p:spPr/>
        <p:txBody>
          <a:bodyPr/>
          <a:lstStyle/>
          <a:p>
            <a:pPr marL="230188" indent="-230188">
              <a:spcAft>
                <a:spcPts val="600"/>
              </a:spcAft>
              <a:buSzPct val="100000"/>
              <a:buFont typeface="Arial" charset="0"/>
              <a:buChar char="•"/>
            </a:pPr>
            <a:r>
              <a:rPr lang="en-US" sz="2000" dirty="0"/>
              <a:t>Extensive analysis of G19 MPS-LO backgrounds were performed for empirical determination of G19 MPS-LO background removal coefficients. </a:t>
            </a:r>
          </a:p>
          <a:p>
            <a:pPr marL="230188" indent="-230188">
              <a:spcAft>
                <a:spcPts val="600"/>
              </a:spcAft>
              <a:buSzPct val="100000"/>
              <a:buFont typeface="Arial" charset="0"/>
              <a:buChar char="•"/>
            </a:pPr>
            <a:r>
              <a:rPr lang="en-US" sz="2000" dirty="0"/>
              <a:t>Ratio of G19 MPS-LO in-band to background response characterized with determination of background removal coefficients.</a:t>
            </a:r>
          </a:p>
          <a:p>
            <a:pPr marL="230188" indent="-230188">
              <a:spcAft>
                <a:spcPts val="600"/>
              </a:spcAft>
              <a:buSzPct val="100000"/>
              <a:buFont typeface="Arial" charset="0"/>
              <a:buChar char="•"/>
            </a:pPr>
            <a:r>
              <a:rPr lang="en-US" sz="2000" dirty="0"/>
              <a:t>As shown in previous MPS-LO PS-PVR, the source of backgrounds is not fully understood (mainly radiation belt electrons, but at lower energies than expected).</a:t>
            </a:r>
          </a:p>
          <a:p>
            <a:pPr marL="461963" lvl="1" indent="-231775">
              <a:spcAft>
                <a:spcPts val="600"/>
              </a:spcAft>
              <a:buSzPct val="100000"/>
              <a:buFont typeface=".AppleSystemUIFont" charset="-120"/>
              <a:buChar char="-"/>
            </a:pPr>
            <a:r>
              <a:rPr lang="en-US" sz="1800" dirty="0"/>
              <a:t>Simulations show that penetration of MPS-LO box by electrons should be limited &gt;=MeV energies.</a:t>
            </a:r>
          </a:p>
          <a:p>
            <a:pPr marL="461963" lvl="1" indent="-231775">
              <a:spcAft>
                <a:spcPts val="600"/>
              </a:spcAft>
              <a:buSzPct val="100000"/>
              <a:buFont typeface=".AppleSystemUIFont" charset="-120"/>
              <a:buChar char="-"/>
            </a:pPr>
            <a:r>
              <a:rPr lang="en-US" sz="1800" dirty="0"/>
              <a:t>There is good correlation between MPS-LO backgrounds and 100s of </a:t>
            </a:r>
            <a:r>
              <a:rPr lang="en-US" sz="1800" dirty="0" err="1"/>
              <a:t>keV</a:t>
            </a:r>
            <a:r>
              <a:rPr lang="en-US" sz="1800" dirty="0"/>
              <a:t> electrons (400-800 </a:t>
            </a:r>
            <a:r>
              <a:rPr lang="en-US" sz="1800" dirty="0" err="1"/>
              <a:t>keV</a:t>
            </a:r>
            <a:r>
              <a:rPr lang="en-US" sz="1800" dirty="0"/>
              <a:t>).</a:t>
            </a:r>
          </a:p>
          <a:p>
            <a:pPr marL="230188" indent="-230188">
              <a:spcAft>
                <a:spcPts val="600"/>
              </a:spcAft>
              <a:buSzPct val="100000"/>
              <a:buFont typeface="Arial" charset="0"/>
              <a:buChar char="•"/>
            </a:pPr>
            <a:r>
              <a:rPr lang="en-US" sz="2000" dirty="0"/>
              <a:t>In general, in-band and background zone responses have been gradually decreasing since launch (e.g., slide </a:t>
            </a:r>
            <a:r>
              <a:rPr lang="en-US" sz="2000" dirty="0">
                <a:solidFill>
                  <a:schemeClr val="bg1"/>
                </a:solidFill>
              </a:rPr>
              <a:t>39</a:t>
            </a:r>
            <a:r>
              <a:rPr lang="en-US" sz="2000" dirty="0"/>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42</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
        <p:nvSpPr>
          <p:cNvPr id="12" name="Rounded Rectangle 11">
            <a:extLst>
              <a:ext uri="{FF2B5EF4-FFF2-40B4-BE49-F238E27FC236}">
                <a16:creationId xmlns:a16="http://schemas.microsoft.com/office/drawing/2014/main" id="{320BE040-3264-D13B-1EF8-D5061BEA3B83}"/>
              </a:ext>
            </a:extLst>
          </p:cNvPr>
          <p:cNvSpPr/>
          <p:nvPr/>
        </p:nvSpPr>
        <p:spPr>
          <a:xfrm>
            <a:off x="208547" y="6340475"/>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1277217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PROVISIONAL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GOES-19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925296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Summary of G19 MPS-LO Instrument/GPA Issues Identified and Resolution Status</a:t>
            </a:r>
          </a:p>
        </p:txBody>
      </p:sp>
      <p:sp>
        <p:nvSpPr>
          <p:cNvPr id="6" name="Text Placeholder 5"/>
          <p:cNvSpPr>
            <a:spLocks noGrp="1"/>
          </p:cNvSpPr>
          <p:nvPr>
            <p:ph type="body" idx="1"/>
          </p:nvPr>
        </p:nvSpPr>
        <p:spPr/>
        <p:txBody>
          <a:bodyPr/>
          <a:lstStyle/>
          <a:p>
            <a:pPr marL="230188" indent="-230188">
              <a:spcBef>
                <a:spcPts val="0"/>
              </a:spcBef>
              <a:spcAft>
                <a:spcPts val="600"/>
              </a:spcAft>
              <a:buSzPct val="100000"/>
              <a:buFont typeface="Arial" charset="0"/>
              <a:buChar char="•"/>
            </a:pPr>
            <a:r>
              <a:rPr lang="en-US" sz="1800" dirty="0">
                <a:latin typeface="+mj-lt"/>
              </a:rPr>
              <a:t>High Backgrounds / Negative Fluxes</a:t>
            </a:r>
          </a:p>
          <a:p>
            <a:pPr marL="461963" lvl="2" indent="-231775">
              <a:spcBef>
                <a:spcPts val="0"/>
              </a:spcBef>
              <a:spcAft>
                <a:spcPts val="600"/>
              </a:spcAft>
              <a:buSzPct val="100000"/>
              <a:buFont typeface=".AppleSystemUIFont" charset="-120"/>
              <a:buChar char="-"/>
            </a:pPr>
            <a:r>
              <a:rPr lang="en-US" sz="1600" dirty="0">
                <a:latin typeface="+mj-lt"/>
              </a:rPr>
              <a:t>Resolution: ADR 326 MPS-LO GPA Changes, ADR 1277 G19 MPS-LO LUT update, and empirical derivation of background removal coefficients by NCEI.</a:t>
            </a:r>
          </a:p>
          <a:p>
            <a:pPr marL="461963" lvl="2" indent="-231775">
              <a:spcBef>
                <a:spcPts val="0"/>
              </a:spcBef>
              <a:spcAft>
                <a:spcPts val="600"/>
              </a:spcAft>
              <a:buSzPct val="100000"/>
              <a:buFont typeface=".AppleSystemUIFont" charset="-120"/>
              <a:buChar char="-"/>
            </a:pPr>
            <a:r>
              <a:rPr lang="en-US" sz="1600" dirty="0">
                <a:latin typeface="+mj-lt"/>
              </a:rPr>
              <a:t>Items above are completed, but background removal coefficients will need additional updates.</a:t>
            </a:r>
          </a:p>
          <a:p>
            <a:pPr marL="230188" indent="-230188">
              <a:spcBef>
                <a:spcPts val="0"/>
              </a:spcBef>
              <a:spcAft>
                <a:spcPts val="600"/>
              </a:spcAft>
              <a:buSzPct val="100000"/>
              <a:buFont typeface="Arial" charset="0"/>
              <a:buChar char="•"/>
            </a:pPr>
            <a:r>
              <a:rPr lang="en-US" sz="1800" dirty="0" err="1">
                <a:latin typeface="+mj-lt"/>
              </a:rPr>
              <a:t>Interzonal</a:t>
            </a:r>
            <a:r>
              <a:rPr lang="en-US" sz="1800" dirty="0">
                <a:latin typeface="+mj-lt"/>
              </a:rPr>
              <a:t> crosstalk</a:t>
            </a:r>
          </a:p>
          <a:p>
            <a:pPr marL="461963" lvl="2" indent="-247650">
              <a:spcBef>
                <a:spcPts val="0"/>
              </a:spcBef>
              <a:spcAft>
                <a:spcPts val="600"/>
              </a:spcAft>
              <a:buSzPct val="100000"/>
              <a:buFont typeface=".AppleSystemUIFont" charset="-120"/>
              <a:buChar char="-"/>
            </a:pPr>
            <a:r>
              <a:rPr lang="en-US" sz="1600" dirty="0">
                <a:latin typeface="+mj-lt"/>
              </a:rPr>
              <a:t>Observed on-orbit with G16, G17, and now G19 MPS-LO.</a:t>
            </a:r>
          </a:p>
          <a:p>
            <a:pPr marL="461963" lvl="2" indent="-247650">
              <a:spcBef>
                <a:spcPts val="0"/>
              </a:spcBef>
              <a:spcAft>
                <a:spcPts val="600"/>
              </a:spcAft>
              <a:buSzPct val="100000"/>
              <a:buFont typeface=".AppleSystemUIFont" charset="-120"/>
              <a:buChar char="-"/>
            </a:pPr>
            <a:r>
              <a:rPr lang="en-US" sz="1600" dirty="0">
                <a:latin typeface="+mj-lt"/>
              </a:rPr>
              <a:t>MPS-LO HV optimized to reduce crosstalk but a complete solution is not currently available.</a:t>
            </a:r>
          </a:p>
          <a:p>
            <a:pPr marL="230188" indent="-230188">
              <a:spcBef>
                <a:spcPts val="0"/>
              </a:spcBef>
              <a:spcAft>
                <a:spcPts val="600"/>
              </a:spcAft>
              <a:buSzPct val="100000"/>
              <a:buFont typeface="Arial" charset="0"/>
              <a:buChar char="•"/>
            </a:pPr>
            <a:r>
              <a:rPr lang="en-US" sz="1800" dirty="0">
                <a:latin typeface="+mj-lt"/>
              </a:rPr>
              <a:t>Mitigating the effect of arc jet firing in operation </a:t>
            </a:r>
            <a:r>
              <a:rPr lang="mr-IN" sz="1800" dirty="0">
                <a:latin typeface="+mj-lt"/>
              </a:rPr>
              <a:t>–</a:t>
            </a:r>
            <a:r>
              <a:rPr lang="en-US" sz="1800" dirty="0">
                <a:latin typeface="+mj-lt"/>
              </a:rPr>
              <a:t> ADR 596</a:t>
            </a:r>
          </a:p>
          <a:p>
            <a:pPr marL="230188" indent="-230188">
              <a:spcBef>
                <a:spcPts val="0"/>
              </a:spcBef>
              <a:spcAft>
                <a:spcPts val="600"/>
              </a:spcAft>
              <a:buSzPct val="100000"/>
              <a:buFont typeface="Arial" charset="0"/>
              <a:buChar char="•"/>
            </a:pPr>
            <a:r>
              <a:rPr lang="en-US" sz="1800" dirty="0">
                <a:latin typeface="+mj-lt"/>
              </a:rPr>
              <a:t>Evidence for significant error in absolute values of reported fluxes (e.g., PLPT-SEI-003: MPS-LO Zone Cross-Comparison and PLPT-SEI-005: Cross Satellite Comparison of Trapped Particles) </a:t>
            </a:r>
            <a:r>
              <a:rPr lang="mr-IN" sz="1800" dirty="0">
                <a:latin typeface="+mj-lt"/>
              </a:rPr>
              <a:t>–</a:t>
            </a:r>
            <a:r>
              <a:rPr lang="en-US" sz="1800" dirty="0">
                <a:latin typeface="+mj-lt"/>
              </a:rPr>
              <a:t> Geometric factors may need adjustment.</a:t>
            </a:r>
          </a:p>
          <a:p>
            <a:pPr marL="461963" lvl="2" indent="-247650">
              <a:spcBef>
                <a:spcPts val="0"/>
              </a:spcBef>
              <a:spcAft>
                <a:spcPts val="600"/>
              </a:spcAft>
              <a:buSzPct val="100000"/>
              <a:buFont typeface=".AppleSystemUIFont" charset="-120"/>
              <a:buChar char="-"/>
            </a:pPr>
            <a:r>
              <a:rPr lang="en-US" sz="1600" dirty="0">
                <a:latin typeface="+mj-lt"/>
              </a:rPr>
              <a:t>MCP decline has a significant impact on absolute values of reported fluxes.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44</a:t>
            </a:fld>
            <a:endParaRPr lang="uk-UA" dirty="0"/>
          </a:p>
        </p:txBody>
      </p: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294085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45</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rPr>
              <a:t>GOES-19 MPS-LO </a:t>
            </a:r>
          </a:p>
          <a:p>
            <a:pPr algn="ctr"/>
            <a:r>
              <a:rPr lang="en-US" sz="2400" dirty="0">
                <a:solidFill>
                  <a:schemeClr val="bg1"/>
                </a:solidFill>
              </a:rPr>
              <a:t>Performance Baseline Status</a:t>
            </a:r>
          </a:p>
          <a:p>
            <a:pPr algn="ctr"/>
            <a:r>
              <a:rPr lang="en-US" sz="1600" i="1" dirty="0">
                <a:solidFill>
                  <a:schemeClr val="bg1"/>
                </a:solidFill>
              </a:rPr>
              <a:t>Assessment at Provisional</a:t>
            </a:r>
          </a:p>
        </p:txBody>
      </p:sp>
      <p:graphicFrame>
        <p:nvGraphicFramePr>
          <p:cNvPr id="4" name="Content Placeholder 3"/>
          <p:cNvGraphicFramePr>
            <a:graphicFrameLocks/>
          </p:cNvGraphicFramePr>
          <p:nvPr/>
        </p:nvGraphicFramePr>
        <p:xfrm>
          <a:off x="170796" y="1283043"/>
          <a:ext cx="8799095" cy="5059680"/>
        </p:xfrm>
        <a:graphic>
          <a:graphicData uri="http://schemas.openxmlformats.org/drawingml/2006/table">
            <a:tbl>
              <a:tblPr firstRow="1" bandRow="1">
                <a:tableStyleId>{5940675A-B579-460E-94D1-54222C63F5DA}</a:tableStyleId>
              </a:tblPr>
              <a:tblGrid>
                <a:gridCol w="308026">
                  <a:extLst>
                    <a:ext uri="{9D8B030D-6E8A-4147-A177-3AD203B41FA5}">
                      <a16:colId xmlns:a16="http://schemas.microsoft.com/office/drawing/2014/main" val="20000"/>
                    </a:ext>
                  </a:extLst>
                </a:gridCol>
                <a:gridCol w="1277396">
                  <a:extLst>
                    <a:ext uri="{9D8B030D-6E8A-4147-A177-3AD203B41FA5}">
                      <a16:colId xmlns:a16="http://schemas.microsoft.com/office/drawing/2014/main" val="20001"/>
                    </a:ext>
                  </a:extLst>
                </a:gridCol>
                <a:gridCol w="1417410">
                  <a:extLst>
                    <a:ext uri="{9D8B030D-6E8A-4147-A177-3AD203B41FA5}">
                      <a16:colId xmlns:a16="http://schemas.microsoft.com/office/drawing/2014/main" val="2286325374"/>
                    </a:ext>
                  </a:extLst>
                </a:gridCol>
                <a:gridCol w="1905000">
                  <a:extLst>
                    <a:ext uri="{9D8B030D-6E8A-4147-A177-3AD203B41FA5}">
                      <a16:colId xmlns:a16="http://schemas.microsoft.com/office/drawing/2014/main" val="1228089856"/>
                    </a:ext>
                  </a:extLst>
                </a:gridCol>
                <a:gridCol w="2261286">
                  <a:extLst>
                    <a:ext uri="{9D8B030D-6E8A-4147-A177-3AD203B41FA5}">
                      <a16:colId xmlns:a16="http://schemas.microsoft.com/office/drawing/2014/main" val="2169976079"/>
                    </a:ext>
                  </a:extLst>
                </a:gridCol>
                <a:gridCol w="757995">
                  <a:extLst>
                    <a:ext uri="{9D8B030D-6E8A-4147-A177-3AD203B41FA5}">
                      <a16:colId xmlns:a16="http://schemas.microsoft.com/office/drawing/2014/main" val="20002"/>
                    </a:ext>
                  </a:extLst>
                </a:gridCol>
                <a:gridCol w="871982">
                  <a:extLst>
                    <a:ext uri="{9D8B030D-6E8A-4147-A177-3AD203B41FA5}">
                      <a16:colId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MIT/LL Predicted Performance</a:t>
                      </a:r>
                      <a:r>
                        <a:rPr lang="en-US" sz="1400" b="1" baseline="0" dirty="0">
                          <a:solidFill>
                            <a:schemeClr val="tx1"/>
                          </a:solidFill>
                        </a:rPr>
                        <a:t> Baseline</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NCEI Assessment at Provisional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400" dirty="0"/>
                        <a:t>1987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MPS-LO</a:t>
                      </a:r>
                      <a:r>
                        <a:rPr lang="en-US" sz="1400" baseline="0" dirty="0"/>
                        <a:t> </a:t>
                      </a:r>
                      <a:r>
                        <a:rPr lang="en-US" sz="1400" dirty="0"/>
                        <a:t>Orthogonality/ 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5 directions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14 directions</a:t>
                      </a:r>
                      <a:r>
                        <a:rPr lang="en-US" sz="1400" baseline="0" dirty="0"/>
                        <a:t> (zones)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14 directions (zones)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400" dirty="0"/>
                        <a:t>1991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MPS-LO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30 eV –</a:t>
                      </a:r>
                      <a:r>
                        <a:rPr lang="en-US" sz="1400" baseline="0" dirty="0"/>
                        <a:t> 30 </a:t>
                      </a:r>
                      <a:r>
                        <a:rPr lang="en-US" sz="1400" baseline="0" dirty="0" err="1"/>
                        <a:t>keV</a:t>
                      </a:r>
                      <a:r>
                        <a:rPr lang="en-US" sz="1400" baseline="0" dirty="0"/>
                        <a:t> (protons and electrons)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30 eV – 30 </a:t>
                      </a:r>
                      <a:r>
                        <a:rPr lang="en-US" sz="1400" dirty="0" err="1"/>
                        <a:t>keV</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0.025-30.8 </a:t>
                      </a:r>
                      <a:r>
                        <a:rPr lang="en-US" sz="1400" dirty="0" err="1"/>
                        <a:t>keV</a:t>
                      </a:r>
                      <a:r>
                        <a:rPr lang="en-US" sz="1400" dirty="0"/>
                        <a:t> (electrons)</a:t>
                      </a:r>
                    </a:p>
                    <a:p>
                      <a:r>
                        <a:rPr lang="en-US" sz="1400" dirty="0"/>
                        <a:t>0.030-30.0 </a:t>
                      </a:r>
                      <a:r>
                        <a:rPr lang="en-US" sz="1400" dirty="0" err="1"/>
                        <a:t>keV</a:t>
                      </a:r>
                      <a:r>
                        <a:rPr lang="en-US" sz="1400" dirty="0"/>
                        <a:t>/q (ions)</a:t>
                      </a:r>
                    </a:p>
                    <a:p>
                      <a:r>
                        <a:rPr lang="en-US" sz="1400" dirty="0"/>
                        <a:t>[values from</a:t>
                      </a:r>
                      <a:r>
                        <a:rPr lang="en-US" sz="1400" baseline="0" dirty="0"/>
                        <a:t> CDRL79]</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400" dirty="0"/>
                        <a:t>1992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MPS-LO</a:t>
                      </a:r>
                      <a:r>
                        <a:rPr lang="en-US" sz="1400" baseline="0" dirty="0"/>
                        <a:t> 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420 separate accuracies (2 species x 14 angles</a:t>
                      </a:r>
                      <a:r>
                        <a:rPr lang="en-US" sz="1200" baseline="0" dirty="0"/>
                        <a:t> x 15 energies</a:t>
                      </a:r>
                      <a:r>
                        <a:rPr lang="en-US" sz="1200" dirty="0"/>
                        <a:t>);  </a:t>
                      </a:r>
                    </a:p>
                    <a:p>
                      <a:r>
                        <a:rPr lang="en-US" sz="1200" b="0" i="0" u="none" strike="noStrike" cap="none" dirty="0">
                          <a:solidFill>
                            <a:schemeClr val="tx1"/>
                          </a:solidFill>
                          <a:effectLst/>
                          <a:latin typeface="+mn-lt"/>
                          <a:ea typeface="+mn-ea"/>
                          <a:cs typeface="+mn-cs"/>
                          <a:sym typeface="Arial"/>
                        </a:rPr>
                        <a:t>Worst case for 10x min flux:  Electrons:</a:t>
                      </a:r>
                      <a:r>
                        <a:rPr lang="en-US" sz="1200" b="0" i="0" u="none" strike="noStrike" cap="none" baseline="0" dirty="0">
                          <a:solidFill>
                            <a:schemeClr val="tx1"/>
                          </a:solidFill>
                          <a:effectLst/>
                          <a:latin typeface="+mn-lt"/>
                          <a:ea typeface="+mn-ea"/>
                          <a:cs typeface="+mn-cs"/>
                          <a:sym typeface="Arial"/>
                        </a:rPr>
                        <a:t> </a:t>
                      </a:r>
                      <a:r>
                        <a:rPr lang="en-US" sz="1200" b="0" i="0" u="none" strike="noStrike" cap="none" dirty="0">
                          <a:solidFill>
                            <a:schemeClr val="tx1"/>
                          </a:solidFill>
                          <a:effectLst/>
                          <a:latin typeface="+mn-lt"/>
                          <a:ea typeface="+mn-ea"/>
                          <a:cs typeface="+mn-cs"/>
                          <a:sym typeface="Arial"/>
                        </a:rPr>
                        <a:t>23%;  </a:t>
                      </a:r>
                    </a:p>
                    <a:p>
                      <a:r>
                        <a:rPr lang="en-US" sz="1200" b="0" i="0" u="none" strike="noStrike" cap="none" dirty="0">
                          <a:solidFill>
                            <a:schemeClr val="tx1"/>
                          </a:solidFill>
                          <a:effectLst/>
                          <a:latin typeface="+mn-lt"/>
                          <a:ea typeface="+mn-ea"/>
                          <a:cs typeface="+mn-cs"/>
                          <a:sym typeface="Arial"/>
                        </a:rPr>
                        <a:t>Ions: 20%  </a:t>
                      </a:r>
                    </a:p>
                    <a:p>
                      <a:r>
                        <a:rPr lang="en-US" sz="1200" b="0" i="0" u="none" strike="noStrike" cap="none" dirty="0">
                          <a:solidFill>
                            <a:schemeClr val="tx1"/>
                          </a:solidFill>
                          <a:effectLst/>
                          <a:latin typeface="+mn-lt"/>
                          <a:ea typeface="+mn-ea"/>
                          <a:cs typeface="+mn-cs"/>
                          <a:sym typeface="Arial"/>
                        </a:rPr>
                        <a:t>Worst case for min flux:  Electrons:</a:t>
                      </a:r>
                      <a:r>
                        <a:rPr lang="en-US" sz="1200" b="0" i="0" u="none" strike="noStrike" cap="none" baseline="0" dirty="0">
                          <a:solidFill>
                            <a:schemeClr val="tx1"/>
                          </a:solidFill>
                          <a:effectLst/>
                          <a:latin typeface="+mn-lt"/>
                          <a:ea typeface="+mn-ea"/>
                          <a:cs typeface="+mn-cs"/>
                          <a:sym typeface="Arial"/>
                        </a:rPr>
                        <a:t> </a:t>
                      </a:r>
                      <a:r>
                        <a:rPr lang="en-US" sz="1200" b="0" i="0" u="none" strike="noStrike" cap="none" dirty="0">
                          <a:solidFill>
                            <a:schemeClr val="tx1"/>
                          </a:solidFill>
                          <a:effectLst/>
                          <a:latin typeface="+mn-lt"/>
                          <a:ea typeface="+mn-ea"/>
                          <a:cs typeface="+mn-cs"/>
                          <a:sym typeface="Arial"/>
                        </a:rPr>
                        <a:t>40%;  </a:t>
                      </a:r>
                    </a:p>
                    <a:p>
                      <a:r>
                        <a:rPr lang="en-US" sz="1200" b="0" i="0" u="none" strike="noStrike" cap="none" dirty="0">
                          <a:solidFill>
                            <a:schemeClr val="tx1"/>
                          </a:solidFill>
                          <a:effectLst/>
                          <a:latin typeface="+mn-lt"/>
                          <a:ea typeface="+mn-ea"/>
                          <a:cs typeface="+mn-cs"/>
                          <a:sym typeface="Arial"/>
                        </a:rPr>
                        <a:t>Ions: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sng" dirty="0"/>
                        <a:t>Absolute accuracy cannot be verified on-orbit.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a:t>Results</a:t>
                      </a:r>
                      <a:r>
                        <a:rPr lang="en-US" sz="1400" u="none" baseline="0" dirty="0"/>
                        <a:t> of PLPT-03 and factor of ~5 decline in MCP response (in some zones) indicate that 25% relative accuracy not currently achieved on-orbit.</a:t>
                      </a:r>
                      <a:endParaRPr lang="en-US" sz="1400"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-05,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Results of PLPT-03,</a:t>
                      </a:r>
                      <a:r>
                        <a:rPr lang="en-US" sz="1400" baseline="0" dirty="0"/>
                        <a:t> 05 and 06 will need to be applied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197215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46</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1516176497"/>
              </p:ext>
            </p:extLst>
          </p:nvPr>
        </p:nvGraphicFramePr>
        <p:xfrm>
          <a:off x="228600" y="1447800"/>
          <a:ext cx="8686800" cy="326140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dirty="0">
                          <a:solidFill>
                            <a:srgbClr val="FFFFFF"/>
                          </a:solidFill>
                        </a:rPr>
                        <a:t>Preparation Activities</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and the general research community is now encouraged to participate.</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Release of data by NCEI will enable research community participation.</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Severe algorithm anomalies are identified and under analysis. Solutions to anomalies are in development and testing.</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800" b="0" i="0" u="none" strike="noStrike" cap="none" dirty="0">
                          <a:solidFill>
                            <a:schemeClr val="dk1"/>
                          </a:solidFill>
                          <a:latin typeface="Calibri"/>
                          <a:ea typeface="Calibri"/>
                          <a:cs typeface="Calibri"/>
                          <a:sym typeface="Calibri"/>
                        </a:rPr>
                        <a:t>Continued analysis and updates of the NCEI empirical background removal coefficients. </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Incremental product improvements may still be occurring.</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Product improvements will result from steps to mitigate known (on previous chart) and any yet</a:t>
                      </a:r>
                      <a:r>
                        <a:rPr lang="en-US" sz="1800" b="0" i="0" u="none" strike="noStrike" cap="none" baseline="0" dirty="0">
                          <a:solidFill>
                            <a:schemeClr val="dk1"/>
                          </a:solidFill>
                          <a:latin typeface="Calibri"/>
                          <a:ea typeface="Calibri"/>
                          <a:cs typeface="Calibri"/>
                          <a:sym typeface="Calibri"/>
                        </a:rPr>
                        <a:t> to be discovered</a:t>
                      </a:r>
                      <a:r>
                        <a:rPr lang="en-US" sz="1800" b="0" i="0" u="none" strike="noStrike" cap="none" dirty="0">
                          <a:solidFill>
                            <a:schemeClr val="dk1"/>
                          </a:solidFill>
                          <a:latin typeface="Calibri"/>
                          <a:ea typeface="Calibri"/>
                          <a:cs typeface="Calibri"/>
                          <a:sym typeface="Calibri"/>
                        </a:rPr>
                        <a:t> anomalies.</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85425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47</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3673926463"/>
              </p:ext>
            </p:extLst>
          </p:nvPr>
        </p:nvGraphicFramePr>
        <p:xfrm>
          <a:off x="228600" y="1221057"/>
          <a:ext cx="8686800" cy="4066750"/>
        </p:xfrm>
        <a:graphic>
          <a:graphicData uri="http://schemas.openxmlformats.org/drawingml/2006/table">
            <a:tbl>
              <a:tblPr>
                <a:noFill/>
                <a:tableStyleId>{C82DEBC4-4F6B-44C8-AECD-D6E7C8D4A6FB}</a:tableStyleId>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dirty="0">
                          <a:solidFill>
                            <a:schemeClr val="lt1"/>
                          </a:solidFill>
                          <a:latin typeface="Calibri" charset="0"/>
                          <a:ea typeface="Calibri" charset="0"/>
                          <a:cs typeface="Calibri" charset="0"/>
                        </a:rPr>
                        <a:t>End State</a:t>
                      </a:r>
                      <a:endParaRPr sz="14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a:solidFill>
                            <a:schemeClr val="lt1"/>
                          </a:solidFill>
                          <a:latin typeface="Calibri" charset="0"/>
                          <a:ea typeface="Calibri" charset="0"/>
                          <a:cs typeface="Calibri" charset="0"/>
                        </a:rPr>
                        <a:t>Assessment</a:t>
                      </a:r>
                      <a:endParaRPr sz="14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Product performance has been demonstrated through analysis of independent measurements obtained from select locations, periods, and associated ground truth or field campaign efforts.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G19/FM4/SN103</a:t>
                      </a:r>
                      <a:r>
                        <a:rPr lang="en-US" sz="1400" b="0" i="0" u="none" strike="noStrike" cap="none" baseline="0" dirty="0">
                          <a:solidFill>
                            <a:schemeClr val="dk1"/>
                          </a:solidFill>
                          <a:latin typeface="Calibri" charset="0"/>
                          <a:ea typeface="Calibri" charset="0"/>
                          <a:cs typeface="Calibri" charset="0"/>
                          <a:sym typeface="Calibri"/>
                        </a:rPr>
                        <a:t> MPS-LO ground/beam calibrated.</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baseline="0" dirty="0">
                          <a:solidFill>
                            <a:schemeClr val="dk1"/>
                          </a:solidFill>
                          <a:latin typeface="Calibri" charset="0"/>
                          <a:ea typeface="Calibri" charset="0"/>
                          <a:cs typeface="Calibri" charset="0"/>
                          <a:sym typeface="Calibri"/>
                        </a:rPr>
                        <a:t>Performance tests included in provisional PLPT results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 analysis is sufficient to communicate product performance to users relative to expectations (Performance Baseline).</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a:solidFill>
                            <a:schemeClr val="dk1"/>
                          </a:solidFill>
                          <a:latin typeface="Calibri" charset="0"/>
                          <a:ea typeface="Calibri" charset="0"/>
                          <a:cs typeface="Calibri" charset="0"/>
                        </a:rPr>
                        <a:t>Yes, to the limited extent that</a:t>
                      </a:r>
                      <a:r>
                        <a:rPr lang="en-US" sz="1400" u="none" strike="noStrike" cap="none" baseline="0" dirty="0">
                          <a:solidFill>
                            <a:schemeClr val="dk1"/>
                          </a:solidFill>
                          <a:latin typeface="Calibri" charset="0"/>
                          <a:ea typeface="Calibri" charset="0"/>
                          <a:cs typeface="Calibri" charset="0"/>
                        </a:rPr>
                        <a:t> </a:t>
                      </a:r>
                      <a:r>
                        <a:rPr lang="en-US" sz="1400" u="none" strike="noStrike" cap="none" dirty="0">
                          <a:solidFill>
                            <a:schemeClr val="dk1"/>
                          </a:solidFill>
                          <a:latin typeface="Calibri" charset="0"/>
                          <a:ea typeface="Calibri" charset="0"/>
                          <a:cs typeface="Calibri" charset="0"/>
                        </a:rPr>
                        <a:t>absolute</a:t>
                      </a:r>
                      <a:r>
                        <a:rPr lang="en-US" sz="1400" u="none" strike="noStrike" cap="none" baseline="0" dirty="0">
                          <a:solidFill>
                            <a:schemeClr val="dk1"/>
                          </a:solidFill>
                          <a:latin typeface="Calibri" charset="0"/>
                          <a:ea typeface="Calibri" charset="0"/>
                          <a:cs typeface="Calibri" charset="0"/>
                        </a:rPr>
                        <a:t> accuracy can be </a:t>
                      </a:r>
                      <a:r>
                        <a:rPr lang="en-US" sz="1400" u="none" strike="noStrike" cap="none" dirty="0">
                          <a:solidFill>
                            <a:schemeClr val="dk1"/>
                          </a:solidFill>
                          <a:latin typeface="Calibri" charset="0"/>
                          <a:ea typeface="Calibri" charset="0"/>
                          <a:cs typeface="Calibri" charset="0"/>
                        </a:rPr>
                        <a:t>verified on-orbit</a:t>
                      </a:r>
                      <a:r>
                        <a:rPr lang="en-US" sz="1400" u="none" strike="noStrike" cap="none" baseline="0" dirty="0">
                          <a:solidFill>
                            <a:schemeClr val="dk1"/>
                          </a:solidFill>
                          <a:latin typeface="Calibri" charset="0"/>
                          <a:ea typeface="Calibri" charset="0"/>
                          <a:cs typeface="Calibri" charset="0"/>
                        </a:rPr>
                        <a:t>.</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baseline="0" dirty="0">
                          <a:solidFill>
                            <a:schemeClr val="tx1"/>
                          </a:solidFill>
                          <a:latin typeface="Calibri" charset="0"/>
                          <a:ea typeface="Calibri" charset="0"/>
                          <a:cs typeface="Calibri" charset="0"/>
                          <a:sym typeface="Calibri"/>
                        </a:rPr>
                        <a:t>A complete description of known anomalies will be included in readme file with release of data to public.</a:t>
                      </a:r>
                      <a:endParaRPr lang="en-US"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Testing has been fully documented.</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In this presentation and supplemental materials.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a:solidFill>
                            <a:schemeClr val="dk1"/>
                          </a:solidFill>
                          <a:latin typeface="Calibri" charset="0"/>
                          <a:ea typeface="Calibri" charset="0"/>
                          <a:cs typeface="Calibri" charset="0"/>
                          <a:sym typeface="Calibri"/>
                        </a:rPr>
                        <a:t>Product is ready for operational use and for use in comprehensive </a:t>
                      </a:r>
                      <a:r>
                        <a:rPr lang="en-US" sz="1400" b="0" i="0" u="none" strike="noStrike" cap="none" err="1">
                          <a:solidFill>
                            <a:schemeClr val="dk1"/>
                          </a:solidFill>
                          <a:latin typeface="Calibri" charset="0"/>
                          <a:ea typeface="Calibri" charset="0"/>
                          <a:cs typeface="Calibri" charset="0"/>
                          <a:sym typeface="Calibri"/>
                        </a:rPr>
                        <a:t>cal</a:t>
                      </a:r>
                      <a:r>
                        <a:rPr lang="en-US" sz="1400" b="0" i="0" u="none" strike="noStrike" cap="none">
                          <a:solidFill>
                            <a:schemeClr val="dk1"/>
                          </a:solidFill>
                          <a:latin typeface="Calibri" charset="0"/>
                          <a:ea typeface="Calibri" charset="0"/>
                          <a:cs typeface="Calibri" charset="0"/>
                          <a:sym typeface="Calibri"/>
                        </a:rPr>
                        <a:t>/</a:t>
                      </a:r>
                      <a:r>
                        <a:rPr lang="en-US" sz="1400" b="0" i="0" u="none" strike="noStrike" cap="none" err="1">
                          <a:solidFill>
                            <a:schemeClr val="dk1"/>
                          </a:solidFill>
                          <a:latin typeface="Calibri" charset="0"/>
                          <a:ea typeface="Calibri" charset="0"/>
                          <a:cs typeface="Calibri" charset="0"/>
                          <a:sym typeface="Calibri"/>
                        </a:rPr>
                        <a:t>val</a:t>
                      </a:r>
                      <a:r>
                        <a:rPr lang="en-US" sz="1400" b="0" i="0" u="none" strike="noStrike" cap="none">
                          <a:solidFill>
                            <a:schemeClr val="dk1"/>
                          </a:solidFill>
                          <a:latin typeface="Calibri" charset="0"/>
                          <a:ea typeface="Calibri" charset="0"/>
                          <a:cs typeface="Calibri" charset="0"/>
                          <a:sym typeface="Calibri"/>
                        </a:rPr>
                        <a:t> activities and product optimization.</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tx1"/>
                          </a:solidFill>
                          <a:latin typeface="Calibri" charset="0"/>
                          <a:ea typeface="Calibri" charset="0"/>
                          <a:cs typeface="Calibri" charset="0"/>
                          <a:sym typeface="Calibri"/>
                        </a:rPr>
                        <a:t>Readiness for operational use at provisional PS-PVR review.</a:t>
                      </a:r>
                      <a:endParaRPr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5"/>
                  </a:ext>
                </a:extLst>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251346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a:solidFill>
                  <a:schemeClr val="lt1"/>
                </a:solidFill>
                <a:latin typeface="Calibri"/>
                <a:ea typeface="Calibri"/>
                <a:cs typeface="Calibri"/>
                <a:sym typeface="Calibri"/>
              </a:rPr>
              <a:t>PATH TO FULL VALIDATION MATURITY</a:t>
            </a:r>
            <a:endParaRPr/>
          </a:p>
        </p:txBody>
      </p:sp>
      <p:sp>
        <p:nvSpPr>
          <p:cNvPr id="426" name="Shape 4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GOES-19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427" name="Shape 42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48</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Path to Full Validation</a:t>
            </a:r>
            <a:endParaRPr dirty="0"/>
          </a:p>
        </p:txBody>
      </p:sp>
      <p:sp>
        <p:nvSpPr>
          <p:cNvPr id="433" name="Shape 4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480"/>
              </a:spcBef>
              <a:spcAft>
                <a:spcPts val="0"/>
              </a:spcAft>
              <a:buClr>
                <a:schemeClr val="lt1"/>
              </a:buClr>
              <a:buSzPts val="2400"/>
              <a:buFont typeface="Arial"/>
              <a:buChar char="•"/>
            </a:pPr>
            <a:r>
              <a:rPr lang="en-US" sz="2800" b="0" i="0" u="none" strike="noStrike" cap="none" dirty="0">
                <a:solidFill>
                  <a:schemeClr val="lt1"/>
                </a:solidFill>
                <a:latin typeface="Calibri"/>
                <a:ea typeface="Calibri"/>
                <a:cs typeface="Calibri"/>
                <a:sym typeface="Calibri"/>
              </a:rPr>
              <a:t>PLPTs to be conducted prior to Full Validation.</a:t>
            </a:r>
            <a:endParaRPr sz="2800" dirty="0"/>
          </a:p>
          <a:p>
            <a:pPr marL="342900" marR="0" lvl="0" indent="-342900" algn="l" rtl="0">
              <a:spcBef>
                <a:spcPts val="480"/>
              </a:spcBef>
              <a:spcAft>
                <a:spcPts val="0"/>
              </a:spcAft>
              <a:buClr>
                <a:schemeClr val="lt1"/>
              </a:buClr>
              <a:buSzPts val="2400"/>
              <a:buFont typeface="Arial"/>
              <a:buChar char="•"/>
            </a:pPr>
            <a:r>
              <a:rPr lang="en-US" sz="2800" b="0" i="0" u="none" strike="noStrike" cap="none" dirty="0">
                <a:solidFill>
                  <a:schemeClr val="lt1"/>
                </a:solidFill>
                <a:latin typeface="Calibri"/>
                <a:ea typeface="Calibri"/>
                <a:cs typeface="Calibri"/>
                <a:sym typeface="Calibri"/>
              </a:rPr>
              <a:t>Risks to getting to Full, both from L1b product definition and user (SWPC) feedback</a:t>
            </a:r>
            <a:endParaRPr sz="2800"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49</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0FE89F-A810-CCDA-B598-C99B9409E2D9}"/>
              </a:ext>
            </a:extLst>
          </p:cNvPr>
          <p:cNvSpPr>
            <a:spLocks noGrp="1"/>
          </p:cNvSpPr>
          <p:nvPr>
            <p:ph type="title"/>
          </p:nvPr>
        </p:nvSpPr>
        <p:spPr/>
        <p:txBody>
          <a:bodyPr/>
          <a:lstStyle/>
          <a:p>
            <a:r>
              <a:rPr lang="en-US" dirty="0"/>
              <a:t>SEISS MPS-LO FOV</a:t>
            </a:r>
          </a:p>
        </p:txBody>
      </p:sp>
      <p:sp>
        <p:nvSpPr>
          <p:cNvPr id="4" name="Slide Number Placeholder 3">
            <a:extLst>
              <a:ext uri="{FF2B5EF4-FFF2-40B4-BE49-F238E27FC236}">
                <a16:creationId xmlns:a16="http://schemas.microsoft.com/office/drawing/2014/main" id="{EA424778-D535-5610-5326-C33D057DDEF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pic>
        <p:nvPicPr>
          <p:cNvPr id="2050" name="Picture 2">
            <a:extLst>
              <a:ext uri="{FF2B5EF4-FFF2-40B4-BE49-F238E27FC236}">
                <a16:creationId xmlns:a16="http://schemas.microsoft.com/office/drawing/2014/main" id="{12093466-1800-A68E-AAE8-F23D9AADF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3" y="1260196"/>
            <a:ext cx="8205092" cy="510188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5">
            <a:extLst>
              <a:ext uri="{FF2B5EF4-FFF2-40B4-BE49-F238E27FC236}">
                <a16:creationId xmlns:a16="http://schemas.microsoft.com/office/drawing/2014/main" id="{79F0B230-7C01-745A-AA6E-E32C1ADB154F}"/>
              </a:ext>
            </a:extLst>
          </p:cNvPr>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855201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1484948"/>
              </p:ext>
            </p:extLst>
          </p:nvPr>
        </p:nvGraphicFramePr>
        <p:xfrm>
          <a:off x="262464" y="1435752"/>
          <a:ext cx="8630654" cy="3655874"/>
        </p:xfrm>
        <a:graphic>
          <a:graphicData uri="http://schemas.openxmlformats.org/drawingml/2006/table">
            <a:tbl>
              <a:tblPr firstRow="1" firstCol="1" bandRow="1">
                <a:tableStyleId>{5C22544A-7EE6-4342-B048-85BDC9FD1C3A}</a:tableStyleId>
              </a:tblPr>
              <a:tblGrid>
                <a:gridCol w="1845736">
                  <a:extLst>
                    <a:ext uri="{9D8B030D-6E8A-4147-A177-3AD203B41FA5}">
                      <a16:colId xmlns:a16="http://schemas.microsoft.com/office/drawing/2014/main" val="20000"/>
                    </a:ext>
                  </a:extLst>
                </a:gridCol>
                <a:gridCol w="3081867">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22985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A.3.3 MPS-LO Zone Cross-Comparison [PLPT-SEI-003]</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 PADs, determine relative sensitivity/response among MPS-LO zones, and calculate inter-calibration factors for Z6L/Z6R and Z7L/Z7R for all 15 energies and for both electrons and ions.</a:t>
                      </a:r>
                    </a:p>
                  </a:txBody>
                  <a:tcPr marL="55345" marR="55345" marT="0" marB="0"/>
                </a:tc>
                <a:tc>
                  <a:txBody>
                    <a:bodyPr/>
                    <a:lstStyle/>
                    <a:p>
                      <a:pPr marL="0" marR="0">
                        <a:lnSpc>
                          <a:spcPct val="115000"/>
                        </a:lnSpc>
                        <a:spcBef>
                          <a:spcPts val="0"/>
                        </a:spcBef>
                        <a:spcAft>
                          <a:spcPts val="0"/>
                        </a:spcAft>
                      </a:pPr>
                      <a:r>
                        <a:rPr lang="en-US" sz="1400" dirty="0">
                          <a:effectLst/>
                          <a:latin typeface="+mn-lt"/>
                        </a:rPr>
                        <a:t>Three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b="0" i="0" u="none" strike="noStrike" cap="none" dirty="0">
                          <a:solidFill>
                            <a:schemeClr val="dk1"/>
                          </a:solidFill>
                          <a:effectLst/>
                          <a:latin typeface="+mn-lt"/>
                          <a:ea typeface="+mn-ea"/>
                          <a:cs typeface="+mn-cs"/>
                          <a:sym typeface="Arial"/>
                        </a:rPr>
                        <a:t>Zones agree to within 25% absent spacecraft charging similar to or greater than channel energy.</a:t>
                      </a:r>
                      <a:r>
                        <a:rPr lang="en-US" dirty="0">
                          <a:effectLst/>
                        </a:rPr>
                        <a:t>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A.3.5 Cross Satellite Comparison of Trapped Particles </a:t>
                      </a:r>
                    </a:p>
                    <a:p>
                      <a:pPr marL="0" marR="0">
                        <a:lnSpc>
                          <a:spcPct val="115000"/>
                        </a:lnSpc>
                        <a:spcBef>
                          <a:spcPts val="0"/>
                        </a:spcBef>
                        <a:spcAft>
                          <a:spcPts val="0"/>
                        </a:spcAft>
                      </a:pPr>
                      <a:r>
                        <a:rPr lang="en-US" sz="1400" dirty="0">
                          <a:effectLst/>
                          <a:latin typeface="+mn-lt"/>
                        </a:rPr>
                        <a:t>[PLPT-SEI-005]</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Inter-calibrate MPS-LO with the same measurements on other operational GOES-R Series satellites.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Three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Differences quantified on data taken through validation phase.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990054">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A.3.6 Backgrounds Trending </a:t>
                      </a:r>
                    </a:p>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[PLPT-SEI-006]</a:t>
                      </a:r>
                    </a:p>
                  </a:txBody>
                  <a:tcPr marL="55345" marR="55345" marT="0" marB="0"/>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Trend daily/weekly minima from MPS-LO ion and electron background zones</a:t>
                      </a: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Four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If dark noise can be observed above natural backgrounds, decreases with time.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357956593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50</a:t>
            </a:fld>
            <a:endParaRPr lang="en-US" altLang="en-US" dirty="0"/>
          </a:p>
        </p:txBody>
      </p:sp>
      <p:sp>
        <p:nvSpPr>
          <p:cNvPr id="6" name="TextBox 5"/>
          <p:cNvSpPr txBox="1"/>
          <p:nvPr/>
        </p:nvSpPr>
        <p:spPr>
          <a:xfrm>
            <a:off x="3635318" y="5091626"/>
            <a:ext cx="5257800" cy="307777"/>
          </a:xfrm>
          <a:prstGeom prst="rect">
            <a:avLst/>
          </a:prstGeom>
          <a:noFill/>
        </p:spPr>
        <p:txBody>
          <a:bodyPr wrap="square" rtlCol="0">
            <a:spAutoFit/>
          </a:bodyPr>
          <a:lstStyle/>
          <a:p>
            <a:pPr algn="r"/>
            <a:r>
              <a:rPr lang="en-US" i="1" dirty="0">
                <a:solidFill>
                  <a:schemeClr val="bg1"/>
                </a:solidFill>
              </a:rPr>
              <a:t>MPS-LO Provisional PLPTs from RIMP v 2.0 (09 July 2021)</a:t>
            </a:r>
          </a:p>
        </p:txBody>
      </p:sp>
      <p:sp>
        <p:nvSpPr>
          <p:cNvPr id="8" name="Footer Placeholder 5">
            <a:extLst>
              <a:ext uri="{FF2B5EF4-FFF2-40B4-BE49-F238E27FC236}">
                <a16:creationId xmlns:a16="http://schemas.microsoft.com/office/drawing/2014/main" id="{6226DF16-37D3-5361-695C-0C0C2C73B49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42029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100" y="288575"/>
            <a:ext cx="5961300" cy="853799"/>
          </a:xfrm>
        </p:spPr>
        <p:txBody>
          <a:bodyPr/>
          <a:lstStyle/>
          <a:p>
            <a:r>
              <a:rPr lang="en-US" sz="360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51</a:t>
            </a:fld>
            <a:endParaRPr lang="uk-UA" dirty="0">
              <a:solidFill>
                <a:schemeClr val="bg1"/>
              </a:solidFill>
            </a:endParaRPr>
          </a:p>
        </p:txBody>
      </p:sp>
      <p:graphicFrame>
        <p:nvGraphicFramePr>
          <p:cNvPr id="6" name="Shape 494"/>
          <p:cNvGraphicFramePr/>
          <p:nvPr>
            <p:extLst>
              <p:ext uri="{D42A27DB-BD31-4B8C-83A1-F6EECF244321}">
                <p14:modId xmlns:p14="http://schemas.microsoft.com/office/powerpoint/2010/main" val="2915604314"/>
              </p:ext>
            </p:extLst>
          </p:nvPr>
        </p:nvGraphicFramePr>
        <p:xfrm>
          <a:off x="125900" y="1951454"/>
          <a:ext cx="8865700" cy="3199666"/>
        </p:xfrm>
        <a:graphic>
          <a:graphicData uri="http://schemas.openxmlformats.org/drawingml/2006/table">
            <a:tbl>
              <a:tblPr firstRow="1" bandRow="1">
                <a:noFill/>
                <a:tableStyleId>{2193F556-932D-4B0D-9798-D749DA44B50E}</a:tableStyleId>
              </a:tblPr>
              <a:tblGrid>
                <a:gridCol w="13981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364996">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Description</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Impact</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Mitigation and Schedule</a:t>
                      </a:r>
                      <a:endParaRPr sz="1600"/>
                    </a:p>
                  </a:txBody>
                  <a:tcPr marL="91450" marR="91450" marT="45725" marB="45725"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High Backgrounds / Negative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Higher than expected backgrounds results</a:t>
                      </a:r>
                      <a:r>
                        <a:rPr lang="en-US" sz="1200" baseline="0" dirty="0"/>
                        <a:t> negative (background subtracted) fluxes in L1b.</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a:t>Degrades accuracy of reported fluxes.</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dirty="0"/>
                        <a:t>Addressed by ADR 326 MPS-LO GPA Changes, ADR 1277 G19 MPS-LO LUT Update, and empirical derivation of background removal coefficients.</a:t>
                      </a:r>
                      <a:r>
                        <a:rPr lang="en-US" sz="1200" baseline="0" dirty="0"/>
                        <a:t> </a:t>
                      </a:r>
                      <a:r>
                        <a:rPr lang="en-US" sz="1200" i="0" baseline="0" dirty="0"/>
                        <a:t>B</a:t>
                      </a:r>
                      <a:r>
                        <a:rPr lang="en-US" sz="1200" dirty="0"/>
                        <a:t>ackground removal coefficients will need to be periodically updated.</a:t>
                      </a:r>
                      <a:endParaRPr lang="en-US" sz="1200" i="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G19/FM4 Crosstalk</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Interzonal</a:t>
                      </a:r>
                      <a:r>
                        <a:rPr lang="en-US" sz="1200" baseline="0" dirty="0"/>
                        <a:t> crosstalk</a:t>
                      </a:r>
                      <a:r>
                        <a:rPr lang="en-US" sz="1200" dirty="0"/>
                        <a:t> observed in background count rates on-orbit.</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a:t>May introduce up to 10% error in fluxes (severity dependent on HV setting).</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defTabSz="914400" rtl="0" eaLnBrk="1" fontAlgn="auto" latinLnBrk="0" hangingPunct="1">
                        <a:lnSpc>
                          <a:spcPct val="100000"/>
                        </a:lnSpc>
                        <a:spcBef>
                          <a:spcPts val="0"/>
                        </a:spcBef>
                        <a:spcAft>
                          <a:spcPts val="0"/>
                        </a:spcAft>
                        <a:buClr>
                          <a:schemeClr val="dk1"/>
                        </a:buClr>
                        <a:buSzPts val="1600"/>
                        <a:buFont typeface="Arial"/>
                        <a:buNone/>
                        <a:tabLst/>
                        <a:defRPr/>
                      </a:pPr>
                      <a:r>
                        <a:rPr lang="en-US" sz="1200" b="0" i="0" u="none" strike="noStrike" cap="none" dirty="0">
                          <a:solidFill>
                            <a:schemeClr val="dk1"/>
                          </a:solidFill>
                          <a:latin typeface="Calibri"/>
                          <a:ea typeface="Calibri"/>
                          <a:cs typeface="Calibri"/>
                          <a:sym typeface="Arial"/>
                        </a:rPr>
                        <a:t>G19 MPS-LO HV optimized to reduce crosstalk but a complete solution is not currently available.</a:t>
                      </a: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899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Significant error in absolute values of reported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a:t>E</a:t>
                      </a:r>
                      <a:r>
                        <a:rPr lang="en-US" sz="1200" dirty="0"/>
                        <a:t>vidence for significant error in absolute values of reported fluxes from Provisional</a:t>
                      </a:r>
                      <a:r>
                        <a:rPr lang="en-US" sz="1200" baseline="0" dirty="0"/>
                        <a:t> PLPT results.</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Reported fluxes up to an order of magnitude in error</a:t>
                      </a:r>
                      <a:r>
                        <a:rPr lang="en-US" sz="1200" baseline="0" dirty="0"/>
                        <a:t> - </a:t>
                      </a:r>
                      <a:r>
                        <a:rPr lang="en-US" sz="1200" dirty="0"/>
                        <a:t>Severely degrades operational and science</a:t>
                      </a:r>
                      <a:r>
                        <a:rPr lang="en-US" sz="1200" baseline="0" dirty="0"/>
                        <a:t> quality of data. </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Arial" charset="0"/>
                        <a:buNone/>
                        <a:tabLst/>
                        <a:defRPr/>
                      </a:pPr>
                      <a:r>
                        <a:rPr lang="en-US" sz="1200" dirty="0"/>
                        <a:t>Full validation PLPTs</a:t>
                      </a:r>
                      <a:r>
                        <a:rPr lang="en-US" sz="1200" baseline="0" dirty="0"/>
                        <a:t> </a:t>
                      </a:r>
                      <a:r>
                        <a:rPr lang="en-US" sz="1200" dirty="0"/>
                        <a:t>PLPT-SEI-003 MPS-LO Zone Cross-Comparison and PLPT-SEI-005 Cross satellite Comparison of Trapped Particles, and full assessment of changes</a:t>
                      </a:r>
                      <a:r>
                        <a:rPr lang="en-US" sz="1200" baseline="0" dirty="0"/>
                        <a:t> in </a:t>
                      </a:r>
                      <a:r>
                        <a:rPr lang="en-US" sz="1200" dirty="0"/>
                        <a:t>MCP response will</a:t>
                      </a:r>
                      <a:r>
                        <a:rPr lang="en-US" sz="1200" baseline="0" dirty="0"/>
                        <a:t> provide necessary scaling of </a:t>
                      </a:r>
                      <a:r>
                        <a:rPr lang="en-US" sz="1200" dirty="0"/>
                        <a:t>geometric</a:t>
                      </a:r>
                      <a:r>
                        <a:rPr lang="en-US" sz="1200" baseline="0" dirty="0"/>
                        <a:t> factors to be included in future LUT updates</a:t>
                      </a:r>
                      <a:r>
                        <a:rPr lang="en-US" sz="1200" dirty="0"/>
                        <a:t>.</a:t>
                      </a:r>
                    </a:p>
                    <a:p>
                      <a:pPr marL="0" marR="0" lvl="0" indent="0" algn="l" rtl="0">
                        <a:spcBef>
                          <a:spcPts val="0"/>
                        </a:spcBef>
                        <a:spcAft>
                          <a:spcPts val="0"/>
                        </a:spcAft>
                        <a:buClr>
                          <a:schemeClr val="dk1"/>
                        </a:buClr>
                        <a:buSzPts val="1600"/>
                        <a:buFont typeface="Arial" charset="0"/>
                        <a:buNone/>
                      </a:pP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356879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GOES-19 </a:t>
            </a:r>
            <a:r>
              <a:rPr lang="en-US" dirty="0"/>
              <a:t>MPS-LO</a:t>
            </a:r>
            <a:r>
              <a:rPr lang="en-US" sz="2000" b="0" i="0" u="none" strike="noStrike" cap="none" dirty="0">
                <a:solidFill>
                  <a:srgbClr val="888888"/>
                </a:solidFill>
                <a:latin typeface="Calibri"/>
                <a:ea typeface="Calibri"/>
                <a:cs typeface="Calibri"/>
                <a:sym typeface="Calibri"/>
              </a:rPr>
              <a:t> L1b Products Provisional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52</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a:t>
            </a:r>
            <a:endParaRPr dirty="0"/>
          </a:p>
        </p:txBody>
      </p:sp>
      <p:sp>
        <p:nvSpPr>
          <p:cNvPr id="507" name="Shape 507"/>
          <p:cNvSpPr txBox="1">
            <a:spLocks noGrp="1"/>
          </p:cNvSpPr>
          <p:nvPr>
            <p:ph type="body" idx="1"/>
          </p:nvPr>
        </p:nvSpPr>
        <p:spPr>
          <a:xfrm>
            <a:off x="457200" y="1143000"/>
            <a:ext cx="8305800" cy="5153025"/>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900"/>
              </a:spcAft>
              <a:buSzPct val="100000"/>
              <a:buFont typeface="Arial"/>
              <a:buChar char="•"/>
            </a:pPr>
            <a:r>
              <a:rPr lang="en-US" sz="1600" dirty="0"/>
              <a:t>The G19/FM4 MPS-LO anomalies identified that negatively impact performance are</a:t>
            </a:r>
          </a:p>
          <a:p>
            <a:pPr marL="742950" lvl="1" indent="-285750">
              <a:spcBef>
                <a:spcPts val="0"/>
              </a:spcBef>
              <a:spcAft>
                <a:spcPts val="900"/>
              </a:spcAft>
              <a:buSzPct val="100000"/>
            </a:pPr>
            <a:r>
              <a:rPr lang="en-US" sz="1400" dirty="0"/>
              <a:t>High Backgrounds / Negative Fluxes </a:t>
            </a:r>
            <a:r>
              <a:rPr lang="mr-IN" sz="1400" dirty="0"/>
              <a:t>–</a:t>
            </a:r>
            <a:r>
              <a:rPr lang="en-US" sz="1400" dirty="0"/>
              <a:t> Addressed by ADR 326 MPS-LO GPA Changes, ADR 1541 G19 MPS-LO LUT Update, and empirical derivation of background removal coefficients by NCEI. </a:t>
            </a:r>
            <a:r>
              <a:rPr lang="en-US" sz="1400" i="1" dirty="0"/>
              <a:t>Background removal coefficients will need additional updates.</a:t>
            </a:r>
          </a:p>
          <a:p>
            <a:pPr marL="742950" lvl="1" indent="-285750">
              <a:spcBef>
                <a:spcPts val="0"/>
              </a:spcBef>
              <a:spcAft>
                <a:spcPts val="900"/>
              </a:spcAft>
              <a:buSzPct val="100000"/>
            </a:pPr>
            <a:r>
              <a:rPr lang="en-US" sz="1400" dirty="0" err="1"/>
              <a:t>Interzonal</a:t>
            </a:r>
            <a:r>
              <a:rPr lang="en-US" sz="1400" dirty="0"/>
              <a:t> Crosstalk </a:t>
            </a:r>
            <a:r>
              <a:rPr lang="mr-IN" sz="1400" dirty="0"/>
              <a:t>–</a:t>
            </a:r>
            <a:r>
              <a:rPr lang="en-US" sz="1400" dirty="0"/>
              <a:t> Observed in energy-dependent background count rates on-orbit. </a:t>
            </a:r>
            <a:endParaRPr lang="en-US" sz="1400" i="1" dirty="0"/>
          </a:p>
          <a:p>
            <a:pPr marL="742950" lvl="1" indent="-285750">
              <a:spcBef>
                <a:spcPts val="0"/>
              </a:spcBef>
              <a:spcAft>
                <a:spcPts val="900"/>
              </a:spcAft>
              <a:buSzPct val="100000"/>
            </a:pPr>
            <a:r>
              <a:rPr lang="en-US" sz="1400" dirty="0"/>
              <a:t>Evidence for significant error in absolute values of reported fluxes (e.g., PLPT-SEI-003: MPS-LO Zone Cross-Comparison and PLPT-SEI-005 Cross satellite Comparison of Trapped Particles) – </a:t>
            </a:r>
            <a:r>
              <a:rPr lang="en-US" sz="1400" i="1" dirty="0"/>
              <a:t>Geometric factors will need periodic adjustment.</a:t>
            </a:r>
          </a:p>
          <a:p>
            <a:pPr marL="342900" indent="-342900">
              <a:spcBef>
                <a:spcPts val="0"/>
              </a:spcBef>
              <a:spcAft>
                <a:spcPts val="900"/>
              </a:spcAft>
              <a:buSzPct val="100000"/>
              <a:buFont typeface="Arial"/>
              <a:buChar char="•"/>
            </a:pPr>
            <a:r>
              <a:rPr lang="en-US" sz="1600" dirty="0"/>
              <a:t>MPS-LO uses the ion-line to identify SC charging and quantify the level of charging. If an ion line is not present, MPS-LO L2 processing uses an empirical relation between densities, temperatures, and level of charging to monitor SC charging.</a:t>
            </a:r>
          </a:p>
          <a:p>
            <a:pPr marL="342900" indent="-342900">
              <a:spcBef>
                <a:spcPts val="0"/>
              </a:spcBef>
              <a:spcAft>
                <a:spcPts val="900"/>
              </a:spcAft>
              <a:buSzPct val="100000"/>
              <a:buFont typeface="Arial"/>
              <a:buChar char="•"/>
            </a:pPr>
            <a:r>
              <a:rPr lang="en-US" sz="1600" dirty="0"/>
              <a:t>Densities and temperatures from L2 processing will be affected by error in absolute values of reported fluxes, but the empirical relation used to determine level of charging from density and temperature (yet to be determined for MPS-LO) will compensate for errors in absolute value of reported fluxes.</a:t>
            </a:r>
          </a:p>
          <a:p>
            <a:pPr marL="342900" indent="-342900">
              <a:spcBef>
                <a:spcPts val="0"/>
              </a:spcBef>
              <a:spcAft>
                <a:spcPts val="900"/>
              </a:spcAft>
              <a:buSzPct val="100000"/>
              <a:buFont typeface="Arial"/>
              <a:buChar char="•"/>
            </a:pPr>
            <a:r>
              <a:rPr lang="en-US" sz="1600" dirty="0"/>
              <a:t>G19/FM4 MPS-LO is currently performing as needed to fulfill an intended operational use, i.e., identifying SC charging and level of charging.</a:t>
            </a:r>
          </a:p>
          <a:p>
            <a:pPr marL="342900" indent="-342900">
              <a:spcBef>
                <a:spcPts val="0"/>
              </a:spcBef>
              <a:spcAft>
                <a:spcPts val="900"/>
              </a:spcAft>
              <a:buSzPct val="100000"/>
              <a:buFont typeface="Arial"/>
              <a:buChar char="•"/>
            </a:pPr>
            <a:r>
              <a:rPr lang="en-US" sz="1600" dirty="0"/>
              <a:t>A path to achieving accurate fluxes and moments has been identified (on following slide).</a:t>
            </a:r>
          </a:p>
          <a:p>
            <a:pPr marL="342900" indent="-342900">
              <a:spcBef>
                <a:spcPts val="0"/>
              </a:spcBef>
              <a:spcAft>
                <a:spcPts val="900"/>
              </a:spcAft>
              <a:buSzPct val="100000"/>
              <a:buFont typeface="Arial"/>
              <a:buChar char="•"/>
            </a:pPr>
            <a:endParaRPr lang="en-US" sz="1600" dirty="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53</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52400"/>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54</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533400" y="1752600"/>
            <a:ext cx="8153400" cy="4419600"/>
          </a:xfrm>
          <a:prstGeom prst="rect">
            <a:avLst/>
          </a:prstGeom>
          <a:noFill/>
          <a:ln>
            <a:noFill/>
          </a:ln>
        </p:spPr>
        <p:txBody>
          <a:bodyPr spcFirstLastPara="1" wrap="square" lIns="91425" tIns="45700" rIns="91425" bIns="45700" anchor="t" anchorCtr="0">
            <a:noAutofit/>
          </a:bodyPr>
          <a:lstStyle/>
          <a:p>
            <a:pPr marL="230188" lvl="0" indent="-230188">
              <a:spcBef>
                <a:spcPts val="0"/>
              </a:spcBef>
              <a:spcAft>
                <a:spcPts val="1800"/>
              </a:spcAft>
              <a:buSzPct val="100000"/>
              <a:buFont typeface="Arial"/>
              <a:buChar char="•"/>
            </a:pPr>
            <a:r>
              <a:rPr lang="en-US" sz="1800" dirty="0"/>
              <a:t>NCEI recommends G19 MPS-LO L1b data for transition to provisional status upon implementation of ADR 1541, background removal LUT update.</a:t>
            </a:r>
          </a:p>
          <a:p>
            <a:pPr marL="230188" lvl="2" indent="-230188">
              <a:spcBef>
                <a:spcPts val="0"/>
              </a:spcBef>
              <a:spcAft>
                <a:spcPts val="1800"/>
              </a:spcAft>
              <a:buSzPct val="100000"/>
            </a:pPr>
            <a:r>
              <a:rPr lang="en-US" sz="1800" dirty="0"/>
              <a:t>Continue performing MPS-LO HV optimization procedure every 6 months. (Initial ATC recommendation to perform HV optimization every 6 months – May modify to once per year as MCPs stabilize.)</a:t>
            </a:r>
          </a:p>
          <a:p>
            <a:pPr marL="230188" indent="-230188">
              <a:spcBef>
                <a:spcPts val="0"/>
              </a:spcBef>
              <a:spcAft>
                <a:spcPts val="1800"/>
              </a:spcAft>
              <a:buSzPct val="100000"/>
              <a:buFont typeface="Arial"/>
              <a:buChar char="•"/>
            </a:pPr>
            <a:r>
              <a:rPr lang="en-US" sz="1800" dirty="0"/>
              <a:t>Monitor effect of changes in HV setting on observed count rates.</a:t>
            </a:r>
          </a:p>
          <a:p>
            <a:pPr marL="230188" lvl="0" indent="-230188">
              <a:spcBef>
                <a:spcPts val="0"/>
              </a:spcBef>
              <a:spcAft>
                <a:spcPts val="1800"/>
              </a:spcAft>
              <a:buSzPct val="100000"/>
              <a:buFont typeface="Arial"/>
              <a:buChar char="•"/>
            </a:pPr>
            <a:r>
              <a:rPr lang="en-US" sz="1800" dirty="0"/>
              <a:t>Background removal coefficients will need to be updated regularly. We recommend performing empirical determination of background removal coefficients and MPS-LO LUT update following each HV optimization.</a:t>
            </a:r>
          </a:p>
          <a:p>
            <a:pPr marL="0" lvl="0" indent="0" algn="r">
              <a:spcBef>
                <a:spcPts val="0"/>
              </a:spcBef>
              <a:spcAft>
                <a:spcPts val="1800"/>
              </a:spcAft>
              <a:buSzPct val="100000"/>
              <a:buNone/>
            </a:pPr>
            <a:endParaRPr lang="en-US" sz="1800" dirty="0"/>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Cont.</a:t>
            </a:r>
          </a:p>
        </p:txBody>
      </p:sp>
      <p:sp>
        <p:nvSpPr>
          <p:cNvPr id="3" name="Text Placeholder 2"/>
          <p:cNvSpPr>
            <a:spLocks noGrp="1"/>
          </p:cNvSpPr>
          <p:nvPr>
            <p:ph type="body" idx="1"/>
          </p:nvPr>
        </p:nvSpPr>
        <p:spPr>
          <a:xfrm>
            <a:off x="457200" y="1524000"/>
            <a:ext cx="8229600" cy="4525962"/>
          </a:xfrm>
        </p:spPr>
        <p:txBody>
          <a:bodyPr/>
          <a:lstStyle/>
          <a:p>
            <a:pPr marL="342900" lvl="0" indent="-342900">
              <a:spcBef>
                <a:spcPts val="0"/>
              </a:spcBef>
              <a:spcAft>
                <a:spcPts val="1800"/>
              </a:spcAft>
              <a:buClr>
                <a:srgbClr val="FFFFFF"/>
              </a:buClr>
              <a:buSzPct val="100000"/>
              <a:buFont typeface="Arial"/>
              <a:buChar char="•"/>
            </a:pPr>
            <a:r>
              <a:rPr lang="en-US" sz="1800" dirty="0">
                <a:solidFill>
                  <a:srgbClr val="FFFFFF"/>
                </a:solidFill>
              </a:rPr>
              <a:t>Scale geometric factors using results from [Full] PLPT-SEI-003 MPS-LO Zone Cross-Comparison. This will bring MPS-LO into agreement with itself. The Zone Cross-Comparison procedure should be repeated periodically to check for self-consistent agreement among MPS-LO zones and scale geometric factors as needed.</a:t>
            </a:r>
          </a:p>
          <a:p>
            <a:pPr marL="342900" lvl="0" indent="-342900">
              <a:spcBef>
                <a:spcPts val="0"/>
              </a:spcBef>
              <a:spcAft>
                <a:spcPts val="1800"/>
              </a:spcAft>
              <a:buClr>
                <a:srgbClr val="FFFFFF"/>
              </a:buClr>
              <a:buSzPct val="100000"/>
              <a:buFont typeface="Arial"/>
              <a:buChar char="•"/>
            </a:pPr>
            <a:r>
              <a:rPr lang="en-US" sz="1800" dirty="0">
                <a:solidFill>
                  <a:srgbClr val="FFFFFF"/>
                </a:solidFill>
              </a:rPr>
              <a:t>Perform careful comparisons with current data from other missions (e.g., LANL MPA), to insure quality of data for science community and support space weather modeling and prediction at SWPC. This activity is included in [Full] PLPT-SEI-005. This will provide scaling of geometric factors needed to correct error in absolute values of reported fluxes.</a:t>
            </a:r>
          </a:p>
          <a:p>
            <a:pPr marL="342900" lvl="0" indent="-342900">
              <a:spcBef>
                <a:spcPts val="0"/>
              </a:spcBef>
              <a:spcAft>
                <a:spcPts val="1800"/>
              </a:spcAft>
              <a:buClr>
                <a:srgbClr val="FFFFFF"/>
              </a:buClr>
              <a:buSzPct val="100000"/>
              <a:buFont typeface="Arial"/>
              <a:buChar char="•"/>
            </a:pPr>
            <a:r>
              <a:rPr lang="en-US" sz="1800" dirty="0">
                <a:solidFill>
                  <a:srgbClr val="FFFFFF"/>
                </a:solidFill>
              </a:rPr>
              <a:t>Empirically determined parameters used in the SEISS Level 2 Density and Temperature Moments and Level of Spacecraft Charging algorithm need to be tailored to MPS-LO.</a:t>
            </a:r>
          </a:p>
          <a:p>
            <a:pPr marL="342900" lvl="0" indent="-342900">
              <a:spcBef>
                <a:spcPts val="0"/>
              </a:spcBef>
              <a:buClr>
                <a:srgbClr val="FFFFFF"/>
              </a:buClr>
              <a:buSzPct val="100000"/>
              <a:buFont typeface="Arial"/>
              <a:buChar char="•"/>
            </a:pPr>
            <a:r>
              <a:rPr lang="en-US" sz="1800" b="1" i="1" dirty="0">
                <a:solidFill>
                  <a:srgbClr val="C0504D">
                    <a:lumMod val="20000"/>
                    <a:lumOff val="80000"/>
                  </a:srgbClr>
                </a:solidFill>
              </a:rPr>
              <a:t>MPS-LO is NOAA’s first plasma instrument on GOES </a:t>
            </a:r>
            <a:r>
              <a:rPr lang="mr-IN" sz="1800" b="1" i="1" dirty="0">
                <a:solidFill>
                  <a:srgbClr val="C0504D">
                    <a:lumMod val="20000"/>
                    <a:lumOff val="80000"/>
                  </a:srgbClr>
                </a:solidFill>
              </a:rPr>
              <a:t>–</a:t>
            </a:r>
            <a:r>
              <a:rPr lang="en-US" sz="1800" b="1" i="1" dirty="0">
                <a:solidFill>
                  <a:srgbClr val="C0504D">
                    <a:lumMod val="20000"/>
                    <a:lumOff val="80000"/>
                  </a:srgbClr>
                </a:solidFill>
              </a:rPr>
              <a:t> </a:t>
            </a:r>
          </a:p>
          <a:p>
            <a:pPr marL="347472" lvl="0" indent="0">
              <a:spcBef>
                <a:spcPts val="0"/>
              </a:spcBef>
              <a:buClr>
                <a:srgbClr val="FFFFFF"/>
              </a:buClr>
              <a:buSzPct val="100000"/>
              <a:buNone/>
            </a:pPr>
            <a:r>
              <a:rPr lang="en-US" sz="1800" b="1" i="1" dirty="0">
                <a:solidFill>
                  <a:srgbClr val="C0504D">
                    <a:lumMod val="20000"/>
                    <a:lumOff val="80000"/>
                  </a:srgbClr>
                </a:solidFill>
              </a:rPr>
              <a:t>We need to take special care!</a:t>
            </a:r>
            <a:endParaRPr lang="en-US" sz="1800" b="1" dirty="0">
              <a:solidFill>
                <a:srgbClr val="FFFFFF"/>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55</a:t>
            </a:fld>
            <a:endParaRPr lang="uk-UA"/>
          </a:p>
        </p:txBody>
      </p:sp>
      <p:sp>
        <p:nvSpPr>
          <p:cNvPr id="6" name="Footer Placeholder 5">
            <a:extLst>
              <a:ext uri="{FF2B5EF4-FFF2-40B4-BE49-F238E27FC236}">
                <a16:creationId xmlns:a16="http://schemas.microsoft.com/office/drawing/2014/main" id="{EF6210EC-11E6-8C12-18A5-9F9FBEFC72F9}"/>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46659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Backup Slides</a:t>
            </a:r>
            <a:endParaRPr dirty="0"/>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PLPT-SEI-005: Cross satellite Comparison of Trapped Particles</a:t>
            </a:r>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56</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985279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D959-7AB1-AF45-BA1A-315739014816}"/>
              </a:ext>
            </a:extLst>
          </p:cNvPr>
          <p:cNvSpPr>
            <a:spLocks noGrp="1"/>
          </p:cNvSpPr>
          <p:nvPr>
            <p:ph type="title"/>
          </p:nvPr>
        </p:nvSpPr>
        <p:spPr>
          <a:xfrm>
            <a:off x="1295400" y="76199"/>
            <a:ext cx="6400800" cy="1143001"/>
          </a:xfrm>
        </p:spPr>
        <p:txBody>
          <a:bodyPr/>
          <a:lstStyle/>
          <a:p>
            <a:r>
              <a:rPr lang="en-US" sz="2800" dirty="0"/>
              <a:t>Correction in-work for MPS-LO gain decline for NCEI retrospective/science processing</a:t>
            </a:r>
          </a:p>
        </p:txBody>
      </p:sp>
      <p:sp>
        <p:nvSpPr>
          <p:cNvPr id="4" name="Slide Number Placeholder 3">
            <a:extLst>
              <a:ext uri="{FF2B5EF4-FFF2-40B4-BE49-F238E27FC236}">
                <a16:creationId xmlns:a16="http://schemas.microsoft.com/office/drawing/2014/main" id="{261916C5-2EF3-534F-AFEC-1F2A00F07CE1}"/>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57</a:t>
            </a:fld>
            <a:endParaRPr lang="en-US" altLang="en-US">
              <a:solidFill>
                <a:prstClr val="white"/>
              </a:solidFill>
            </a:endParaRPr>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6016B21D-B0F2-2049-8E55-C804FCD3D34B}"/>
                  </a:ext>
                </a:extLst>
              </p:cNvPr>
              <p:cNvSpPr>
                <a:spLocks noGrp="1"/>
              </p:cNvSpPr>
              <p:nvPr>
                <p:ph idx="1"/>
              </p:nvPr>
            </p:nvSpPr>
            <p:spPr>
              <a:xfrm>
                <a:off x="228600" y="1236663"/>
                <a:ext cx="8686800" cy="2268537"/>
              </a:xfrm>
            </p:spPr>
            <p:txBody>
              <a:bodyPr>
                <a:normAutofit lnSpcReduction="10000"/>
              </a:bodyPr>
              <a:lstStyle/>
              <a:p>
                <a:pPr marL="225425" indent="-225425">
                  <a:spcBef>
                    <a:spcPts val="0"/>
                  </a:spcBef>
                  <a:spcAft>
                    <a:spcPts val="300"/>
                  </a:spcAft>
                  <a:buFont typeface="Arial" panose="020B0604020202020204" pitchFamily="34" charset="0"/>
                  <a:buChar char="•"/>
                </a:pPr>
                <a:r>
                  <a:rPr lang="en-US" sz="2400" dirty="0"/>
                  <a:t>Analysis to determine corrections for each zone-energy channel:</a:t>
                </a:r>
              </a:p>
              <a:p>
                <a:pPr marL="457200" lvl="1" indent="-225425">
                  <a:spcBef>
                    <a:spcPts val="0"/>
                  </a:spcBef>
                  <a:spcAft>
                    <a:spcPts val="300"/>
                  </a:spcAft>
                  <a:buFontTx/>
                  <a:buChar char="-"/>
                </a:pPr>
                <a:r>
                  <a:rPr lang="en-US" sz="1700" dirty="0"/>
                  <a:t>Nonlinear fit (black trace) to: </a:t>
                </a:r>
                <a14:m>
                  <m:oMath xmlns:m="http://schemas.openxmlformats.org/officeDocument/2006/math">
                    <m:func>
                      <m:funcPr>
                        <m:ctrlPr>
                          <a:rPr lang="en-US" sz="1700" b="0" i="1" smtClean="0">
                            <a:latin typeface="Cambria Math" panose="02040503050406030204" pitchFamily="18" charset="0"/>
                          </a:rPr>
                        </m:ctrlPr>
                      </m:funcPr>
                      <m:fName>
                        <m:sSub>
                          <m:sSubPr>
                            <m:ctrlPr>
                              <a:rPr lang="en-US" sz="1700" b="0" i="1" smtClean="0">
                                <a:latin typeface="Cambria Math" panose="02040503050406030204" pitchFamily="18" charset="0"/>
                              </a:rPr>
                            </m:ctrlPr>
                          </m:sSubPr>
                          <m:e>
                            <m:r>
                              <m:rPr>
                                <m:sty m:val="p"/>
                              </m:rPr>
                              <a:rPr lang="en-US" sz="1700" b="0" i="0" smtClean="0">
                                <a:latin typeface="Cambria Math" panose="02040503050406030204" pitchFamily="18" charset="0"/>
                              </a:rPr>
                              <m:t>log</m:t>
                            </m:r>
                          </m:e>
                          <m:sub>
                            <m:r>
                              <a:rPr lang="en-US" sz="1700" b="0" i="1" smtClean="0">
                                <a:latin typeface="Cambria Math" panose="02040503050406030204" pitchFamily="18" charset="0"/>
                              </a:rPr>
                              <m:t>10</m:t>
                            </m:r>
                          </m:sub>
                        </m:sSub>
                        <m:r>
                          <a:rPr lang="en-US" sz="1700" b="0" i="1" smtClean="0">
                            <a:latin typeface="Cambria Math" panose="02040503050406030204" pitchFamily="18" charset="0"/>
                          </a:rPr>
                          <m:t>(</m:t>
                        </m:r>
                      </m:fName>
                      <m:e>
                        <m:r>
                          <a:rPr lang="en-US" sz="1700" b="0" i="1" smtClean="0">
                            <a:latin typeface="Cambria Math" panose="02040503050406030204" pitchFamily="18" charset="0"/>
                          </a:rPr>
                          <m:t>𝑟𝑎𝑡𝑒</m:t>
                        </m:r>
                        <m:r>
                          <a:rPr lang="en-US" sz="1700" b="0" i="1" smtClean="0">
                            <a:latin typeface="Cambria Math" panose="02040503050406030204" pitchFamily="18" charset="0"/>
                          </a:rPr>
                          <m:t>)=</m:t>
                        </m:r>
                        <m:r>
                          <a:rPr lang="en-US" sz="1700" b="0" i="1" smtClean="0">
                            <a:latin typeface="Cambria Math" panose="02040503050406030204" pitchFamily="18" charset="0"/>
                          </a:rPr>
                          <m:t>𝐴</m:t>
                        </m:r>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𝑒</m:t>
                            </m:r>
                          </m:e>
                          <m:sup>
                            <m:r>
                              <a:rPr lang="en-US" sz="1700" b="0" i="1" smtClean="0">
                                <a:latin typeface="Cambria Math" panose="02040503050406030204" pitchFamily="18" charset="0"/>
                              </a:rPr>
                              <m:t>−</m:t>
                            </m:r>
                            <m:r>
                              <a:rPr lang="en-US" sz="1700" b="0" i="1" smtClean="0">
                                <a:latin typeface="Cambria Math" panose="02040503050406030204" pitchFamily="18" charset="0"/>
                              </a:rPr>
                              <m:t>𝐷𝑂𝑌</m:t>
                            </m:r>
                            <m:r>
                              <a:rPr lang="en-US" sz="1700" b="0" i="1" smtClean="0">
                                <a:latin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𝜏</m:t>
                            </m:r>
                          </m:sup>
                        </m:sSup>
                        <m:r>
                          <a:rPr lang="en-US" sz="1700" b="0" i="1" smtClean="0">
                            <a:latin typeface="Cambria Math" panose="02040503050406030204" pitchFamily="18" charset="0"/>
                          </a:rPr>
                          <m:t>+</m:t>
                        </m:r>
                        <m:r>
                          <a:rPr lang="en-US" sz="1700" b="0" i="1" smtClean="0">
                            <a:latin typeface="Cambria Math" panose="02040503050406030204" pitchFamily="18" charset="0"/>
                          </a:rPr>
                          <m:t>𝑐</m:t>
                        </m:r>
                      </m:e>
                    </m:func>
                  </m:oMath>
                </a14:m>
                <a:r>
                  <a:rPr lang="en-US" sz="1700" dirty="0"/>
                  <a:t>	(3 parameters)</a:t>
                </a:r>
              </a:p>
              <a:p>
                <a:pPr marL="457200" lvl="1" indent="-225425">
                  <a:spcBef>
                    <a:spcPts val="0"/>
                  </a:spcBef>
                  <a:spcAft>
                    <a:spcPts val="300"/>
                  </a:spcAft>
                  <a:buFontTx/>
                  <a:buChar char="-"/>
                </a:pPr>
                <a:r>
                  <a:rPr lang="en-US" sz="1700" dirty="0"/>
                  <a:t>Dead-time </a:t>
                </a:r>
                <a:r>
                  <a:rPr lang="en-US" sz="1600" dirty="0"/>
                  <a:t>corrected day-averaged count rate scaled up to fit at first light, i.e., Correction factor = fit(t=0) / fit(t)</a:t>
                </a:r>
              </a:p>
              <a:p>
                <a:pPr lvl="2">
                  <a:spcBef>
                    <a:spcPts val="0"/>
                  </a:spcBef>
                  <a:spcAft>
                    <a:spcPts val="300"/>
                  </a:spcAft>
                </a:pPr>
                <a:r>
                  <a:rPr lang="en-US" sz="1400" dirty="0"/>
                  <a:t>Assumes relatively steady long-term rates over several year period. (Figure on following slide shows this is a reasonable assumption at higher MPS-LO energies.)</a:t>
                </a:r>
              </a:p>
              <a:p>
                <a:pPr lvl="2">
                  <a:spcBef>
                    <a:spcPts val="0"/>
                  </a:spcBef>
                  <a:spcAft>
                    <a:spcPts val="300"/>
                  </a:spcAft>
                </a:pPr>
                <a:r>
                  <a:rPr lang="en-US" sz="1400" dirty="0"/>
                  <a:t>Does not account for different MCP HV settings on-orbit and during ground/beam cal.</a:t>
                </a:r>
                <a:endParaRPr lang="en-US" sz="1800" dirty="0"/>
              </a:p>
              <a:p>
                <a:pPr lvl="1">
                  <a:spcBef>
                    <a:spcPts val="0"/>
                  </a:spcBef>
                  <a:spcAft>
                    <a:spcPts val="300"/>
                  </a:spcAft>
                </a:pPr>
                <a:r>
                  <a:rPr lang="en-US" sz="1800" dirty="0"/>
                  <a:t>Must recompute background removal coefficients after applying corrections.</a:t>
                </a:r>
              </a:p>
            </p:txBody>
          </p:sp>
        </mc:Choice>
        <mc:Fallback>
          <p:sp>
            <p:nvSpPr>
              <p:cNvPr id="5" name="Content Placeholder 2">
                <a:extLst>
                  <a:ext uri="{FF2B5EF4-FFF2-40B4-BE49-F238E27FC236}">
                    <a16:creationId xmlns:a16="http://schemas.microsoft.com/office/drawing/2014/main" id="{6016B21D-B0F2-2049-8E55-C804FCD3D34B}"/>
                  </a:ext>
                </a:extLst>
              </p:cNvPr>
              <p:cNvSpPr>
                <a:spLocks noGrp="1" noRot="1" noChangeAspect="1" noMove="1" noResize="1" noEditPoints="1" noAdjustHandles="1" noChangeArrowheads="1" noChangeShapeType="1" noTextEdit="1"/>
              </p:cNvSpPr>
              <p:nvPr>
                <p:ph idx="1"/>
              </p:nvPr>
            </p:nvSpPr>
            <p:spPr>
              <a:xfrm>
                <a:off x="228600" y="1236663"/>
                <a:ext cx="8686800" cy="2268537"/>
              </a:xfrm>
              <a:blipFill>
                <a:blip r:embed="rId2"/>
                <a:stretch>
                  <a:fillRect l="-1752" t="-8380" b="-1676"/>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46C87CD2-D060-C44F-BF35-8C43F1D2F42B}"/>
              </a:ext>
            </a:extLst>
          </p:cNvPr>
          <p:cNvSpPr txBox="1">
            <a:spLocks/>
          </p:cNvSpPr>
          <p:nvPr/>
        </p:nvSpPr>
        <p:spPr bwMode="auto">
          <a:xfrm>
            <a:off x="228600" y="3487200"/>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spcAft>
                <a:spcPts val="300"/>
              </a:spcAft>
              <a:buClrTx/>
            </a:pPr>
            <a:r>
              <a:rPr lang="en-US" sz="1800" dirty="0"/>
              <a:t>Some possible ways to constrain/modify fits include:</a:t>
            </a:r>
          </a:p>
          <a:p>
            <a:pPr lvl="2">
              <a:spcBef>
                <a:spcPts val="0"/>
              </a:spcBef>
              <a:spcAft>
                <a:spcPts val="300"/>
              </a:spcAft>
              <a:buClrTx/>
            </a:pPr>
            <a:r>
              <a:rPr lang="en-US" sz="1400" dirty="0"/>
              <a:t>Demand agreement between G16, G17, G18 and G19 MPS-LO long-term flux variations</a:t>
            </a:r>
          </a:p>
          <a:p>
            <a:pPr lvl="2">
              <a:spcBef>
                <a:spcPts val="0"/>
              </a:spcBef>
              <a:spcAft>
                <a:spcPts val="300"/>
              </a:spcAft>
              <a:buClrTx/>
            </a:pPr>
            <a:r>
              <a:rPr lang="en-US" sz="1400" dirty="0"/>
              <a:t>Demand similar G16, G17, G18, and G19 MPS-LO fits in like zone-energy channels</a:t>
            </a:r>
          </a:p>
          <a:p>
            <a:pPr lvl="2">
              <a:spcBef>
                <a:spcPts val="0"/>
              </a:spcBef>
              <a:spcAft>
                <a:spcPts val="300"/>
              </a:spcAft>
              <a:buClrTx/>
            </a:pPr>
            <a:r>
              <a:rPr lang="en-US" sz="1400" dirty="0"/>
              <a:t>Choose fits that force G16 and G19 fluxes to agree, while both are operating at GOES west location</a:t>
            </a:r>
          </a:p>
          <a:p>
            <a:pPr lvl="2">
              <a:spcBef>
                <a:spcPts val="0"/>
              </a:spcBef>
              <a:spcAft>
                <a:spcPts val="300"/>
              </a:spcAft>
              <a:buClrTx/>
            </a:pPr>
            <a:r>
              <a:rPr lang="en-US" sz="1400" dirty="0"/>
              <a:t>Reproduce long-term MPS-HI flux variations at highest MPS-LO energies</a:t>
            </a:r>
          </a:p>
        </p:txBody>
      </p:sp>
      <p:grpSp>
        <p:nvGrpSpPr>
          <p:cNvPr id="12" name="Group 11">
            <a:extLst>
              <a:ext uri="{FF2B5EF4-FFF2-40B4-BE49-F238E27FC236}">
                <a16:creationId xmlns:a16="http://schemas.microsoft.com/office/drawing/2014/main" id="{A758679F-0ABC-E34E-B39A-5F0D6EACB3F9}"/>
              </a:ext>
            </a:extLst>
          </p:cNvPr>
          <p:cNvGrpSpPr/>
          <p:nvPr/>
        </p:nvGrpSpPr>
        <p:grpSpPr>
          <a:xfrm>
            <a:off x="4953000" y="3429451"/>
            <a:ext cx="4038600" cy="2895600"/>
            <a:chOff x="4953000" y="3657600"/>
            <a:chExt cx="4038600" cy="2895600"/>
          </a:xfrm>
        </p:grpSpPr>
        <p:pic>
          <p:nvPicPr>
            <p:cNvPr id="7" name="Picture 6">
              <a:extLst>
                <a:ext uri="{FF2B5EF4-FFF2-40B4-BE49-F238E27FC236}">
                  <a16:creationId xmlns:a16="http://schemas.microsoft.com/office/drawing/2014/main" id="{C902D89D-183E-8E4B-8021-5D28FC9B3526}"/>
                </a:ext>
              </a:extLst>
            </p:cNvPr>
            <p:cNvPicPr>
              <a:picLocks noChangeAspect="1"/>
            </p:cNvPicPr>
            <p:nvPr/>
          </p:nvPicPr>
          <p:blipFill>
            <a:blip r:embed="rId3"/>
            <a:stretch>
              <a:fillRect/>
            </a:stretch>
          </p:blipFill>
          <p:spPr>
            <a:xfrm>
              <a:off x="4953000" y="3657600"/>
              <a:ext cx="3860800" cy="2895600"/>
            </a:xfrm>
            <a:prstGeom prst="rect">
              <a:avLst/>
            </a:prstGeom>
          </p:spPr>
        </p:pic>
        <p:sp>
          <p:nvSpPr>
            <p:cNvPr id="8" name="TextBox 7">
              <a:extLst>
                <a:ext uri="{FF2B5EF4-FFF2-40B4-BE49-F238E27FC236}">
                  <a16:creationId xmlns:a16="http://schemas.microsoft.com/office/drawing/2014/main" id="{52E17AD3-0273-1C47-8F56-E173BD5D43AB}"/>
                </a:ext>
              </a:extLst>
            </p:cNvPr>
            <p:cNvSpPr txBox="1"/>
            <p:nvPr/>
          </p:nvSpPr>
          <p:spPr>
            <a:xfrm>
              <a:off x="5486400" y="3685401"/>
              <a:ext cx="2971800" cy="276999"/>
            </a:xfrm>
            <a:prstGeom prst="rect">
              <a:avLst/>
            </a:prstGeom>
            <a:solidFill>
              <a:schemeClr val="bg1"/>
            </a:solidFill>
          </p:spPr>
          <p:txBody>
            <a:bodyPr wrap="square" rtlCol="0">
              <a:spAutoFit/>
            </a:bodyPr>
            <a:lstStyle/>
            <a:p>
              <a:pPr algn="ctr"/>
              <a:r>
                <a:rPr lang="en-US" sz="1200" b="1" dirty="0"/>
                <a:t>G16 MPS-LO Electron Zone 7R, E15</a:t>
              </a:r>
            </a:p>
          </p:txBody>
        </p:sp>
        <p:sp>
          <p:nvSpPr>
            <p:cNvPr id="9" name="TextBox 8">
              <a:extLst>
                <a:ext uri="{FF2B5EF4-FFF2-40B4-BE49-F238E27FC236}">
                  <a16:creationId xmlns:a16="http://schemas.microsoft.com/office/drawing/2014/main" id="{DA6E6E01-B73D-4644-88DC-E500FD8B58FA}"/>
                </a:ext>
              </a:extLst>
            </p:cNvPr>
            <p:cNvSpPr txBox="1"/>
            <p:nvPr/>
          </p:nvSpPr>
          <p:spPr>
            <a:xfrm>
              <a:off x="7086600" y="5791200"/>
              <a:ext cx="1905000" cy="400110"/>
            </a:xfrm>
            <a:prstGeom prst="rect">
              <a:avLst/>
            </a:prstGeom>
            <a:solidFill>
              <a:schemeClr val="bg1">
                <a:lumMod val="95000"/>
              </a:schemeClr>
            </a:solidFill>
          </p:spPr>
          <p:txBody>
            <a:bodyPr wrap="square" rtlCol="0">
              <a:spAutoFit/>
            </a:bodyPr>
            <a:lstStyle/>
            <a:p>
              <a:r>
                <a:rPr lang="en-US" sz="1000" dirty="0"/>
                <a:t>Two fits performed then forced to agree on 2019-08-06.</a:t>
              </a:r>
            </a:p>
          </p:txBody>
        </p:sp>
        <p:sp>
          <p:nvSpPr>
            <p:cNvPr id="10" name="TextBox 9">
              <a:extLst>
                <a:ext uri="{FF2B5EF4-FFF2-40B4-BE49-F238E27FC236}">
                  <a16:creationId xmlns:a16="http://schemas.microsoft.com/office/drawing/2014/main" id="{11CB59C7-826E-864B-92B0-7D661D48B8EF}"/>
                </a:ext>
              </a:extLst>
            </p:cNvPr>
            <p:cNvSpPr txBox="1"/>
            <p:nvPr/>
          </p:nvSpPr>
          <p:spPr>
            <a:xfrm>
              <a:off x="5638800" y="4114800"/>
              <a:ext cx="1447800" cy="307777"/>
            </a:xfrm>
            <a:prstGeom prst="rect">
              <a:avLst/>
            </a:prstGeom>
            <a:noFill/>
          </p:spPr>
          <p:txBody>
            <a:bodyPr wrap="square" rtlCol="0">
              <a:spAutoFit/>
            </a:bodyPr>
            <a:lstStyle/>
            <a:p>
              <a:pPr algn="ctr"/>
              <a:r>
                <a:rPr lang="en-US" b="1" dirty="0"/>
                <a:t>Corrected</a:t>
              </a:r>
            </a:p>
          </p:txBody>
        </p:sp>
        <p:sp>
          <p:nvSpPr>
            <p:cNvPr id="11" name="TextBox 10">
              <a:extLst>
                <a:ext uri="{FF2B5EF4-FFF2-40B4-BE49-F238E27FC236}">
                  <a16:creationId xmlns:a16="http://schemas.microsoft.com/office/drawing/2014/main" id="{CA212060-DDDD-ED41-AFB5-36DF27E6B771}"/>
                </a:ext>
              </a:extLst>
            </p:cNvPr>
            <p:cNvSpPr txBox="1"/>
            <p:nvPr/>
          </p:nvSpPr>
          <p:spPr>
            <a:xfrm>
              <a:off x="5410200" y="5824954"/>
              <a:ext cx="1447800" cy="307777"/>
            </a:xfrm>
            <a:prstGeom prst="rect">
              <a:avLst/>
            </a:prstGeom>
            <a:noFill/>
          </p:spPr>
          <p:txBody>
            <a:bodyPr wrap="square" rtlCol="0">
              <a:spAutoFit/>
            </a:bodyPr>
            <a:lstStyle/>
            <a:p>
              <a:pPr algn="ctr"/>
              <a:r>
                <a:rPr lang="en-US" b="1" dirty="0"/>
                <a:t>Uncorrected</a:t>
              </a:r>
            </a:p>
          </p:txBody>
        </p:sp>
      </p:grpSp>
      <p:sp>
        <p:nvSpPr>
          <p:cNvPr id="3" name="Footer Placeholder 5">
            <a:extLst>
              <a:ext uri="{FF2B5EF4-FFF2-40B4-BE49-F238E27FC236}">
                <a16:creationId xmlns:a16="http://schemas.microsoft.com/office/drawing/2014/main" id="{6DD78CE6-6312-B7E6-F9C0-1B887D609D47}"/>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98743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82D0-99DD-1343-8D17-3BE321F4F866}"/>
              </a:ext>
            </a:extLst>
          </p:cNvPr>
          <p:cNvSpPr>
            <a:spLocks noGrp="1"/>
          </p:cNvSpPr>
          <p:nvPr>
            <p:ph type="title"/>
          </p:nvPr>
        </p:nvSpPr>
        <p:spPr>
          <a:xfrm>
            <a:off x="457200" y="76199"/>
            <a:ext cx="8229600" cy="1143001"/>
          </a:xfrm>
        </p:spPr>
        <p:txBody>
          <a:bodyPr>
            <a:normAutofit fontScale="90000"/>
          </a:bodyPr>
          <a:lstStyle/>
          <a:p>
            <a:r>
              <a:rPr lang="en-US" dirty="0"/>
              <a:t>Compare G16 MPS-LO 30 </a:t>
            </a:r>
            <a:r>
              <a:rPr lang="en-US" dirty="0" err="1"/>
              <a:t>keV</a:t>
            </a:r>
            <a:r>
              <a:rPr lang="en-US" dirty="0"/>
              <a:t> </a:t>
            </a:r>
            <a:br>
              <a:rPr lang="en-US" dirty="0"/>
            </a:br>
            <a:r>
              <a:rPr lang="en-US" dirty="0"/>
              <a:t>and G16 MPS-HI 72 </a:t>
            </a:r>
            <a:r>
              <a:rPr lang="en-US" dirty="0" err="1"/>
              <a:t>keV</a:t>
            </a:r>
            <a:endParaRPr lang="en-US" dirty="0"/>
          </a:p>
        </p:txBody>
      </p:sp>
      <p:grpSp>
        <p:nvGrpSpPr>
          <p:cNvPr id="3" name="Group 2">
            <a:extLst>
              <a:ext uri="{FF2B5EF4-FFF2-40B4-BE49-F238E27FC236}">
                <a16:creationId xmlns:a16="http://schemas.microsoft.com/office/drawing/2014/main" id="{171BF26A-AAE6-D44F-8FF4-BD64D90F0F76}"/>
              </a:ext>
            </a:extLst>
          </p:cNvPr>
          <p:cNvGrpSpPr/>
          <p:nvPr/>
        </p:nvGrpSpPr>
        <p:grpSpPr>
          <a:xfrm>
            <a:off x="685800" y="1551801"/>
            <a:ext cx="8229600" cy="4620399"/>
            <a:chOff x="685800" y="1143000"/>
            <a:chExt cx="8229600" cy="4620399"/>
          </a:xfrm>
        </p:grpSpPr>
        <p:pic>
          <p:nvPicPr>
            <p:cNvPr id="5" name="Picture 4">
              <a:extLst>
                <a:ext uri="{FF2B5EF4-FFF2-40B4-BE49-F238E27FC236}">
                  <a16:creationId xmlns:a16="http://schemas.microsoft.com/office/drawing/2014/main" id="{52515ECB-5759-9449-985D-1A1A39D6CC40}"/>
                </a:ext>
              </a:extLst>
            </p:cNvPr>
            <p:cNvPicPr>
              <a:picLocks noChangeAspect="1"/>
            </p:cNvPicPr>
            <p:nvPr/>
          </p:nvPicPr>
          <p:blipFill>
            <a:blip r:embed="rId2"/>
            <a:stretch>
              <a:fillRect/>
            </a:stretch>
          </p:blipFill>
          <p:spPr>
            <a:xfrm>
              <a:off x="685800" y="1143000"/>
              <a:ext cx="7696200" cy="4617720"/>
            </a:xfrm>
            <a:prstGeom prst="rect">
              <a:avLst/>
            </a:prstGeom>
          </p:spPr>
        </p:pic>
        <p:sp>
          <p:nvSpPr>
            <p:cNvPr id="6" name="TextBox 5">
              <a:extLst>
                <a:ext uri="{FF2B5EF4-FFF2-40B4-BE49-F238E27FC236}">
                  <a16:creationId xmlns:a16="http://schemas.microsoft.com/office/drawing/2014/main" id="{C5CA3FCF-3514-4442-8AF4-4454EFEDD112}"/>
                </a:ext>
              </a:extLst>
            </p:cNvPr>
            <p:cNvSpPr txBox="1"/>
            <p:nvPr/>
          </p:nvSpPr>
          <p:spPr>
            <a:xfrm>
              <a:off x="6096000" y="5486400"/>
              <a:ext cx="2299027" cy="276999"/>
            </a:xfrm>
            <a:prstGeom prst="rect">
              <a:avLst/>
            </a:prstGeom>
            <a:noFill/>
          </p:spPr>
          <p:txBody>
            <a:bodyPr wrap="none" rtlCol="0">
              <a:spAutoFit/>
            </a:bodyPr>
            <a:lstStyle/>
            <a:p>
              <a:r>
                <a:rPr lang="en-US" sz="1200" dirty="0">
                  <a:solidFill>
                    <a:schemeClr val="tx1"/>
                  </a:solidFill>
                </a:rPr>
                <a:t>(Last day in plot is 2021-12-31)</a:t>
              </a:r>
            </a:p>
          </p:txBody>
        </p:sp>
        <p:sp>
          <p:nvSpPr>
            <p:cNvPr id="7" name="TextBox 6">
              <a:extLst>
                <a:ext uri="{FF2B5EF4-FFF2-40B4-BE49-F238E27FC236}">
                  <a16:creationId xmlns:a16="http://schemas.microsoft.com/office/drawing/2014/main" id="{C5C386DA-7D59-934A-9563-396E3F5254AE}"/>
                </a:ext>
              </a:extLst>
            </p:cNvPr>
            <p:cNvSpPr txBox="1"/>
            <p:nvPr/>
          </p:nvSpPr>
          <p:spPr>
            <a:xfrm>
              <a:off x="7626665" y="2252246"/>
              <a:ext cx="1288735" cy="338554"/>
            </a:xfrm>
            <a:prstGeom prst="rect">
              <a:avLst/>
            </a:prstGeom>
            <a:noFill/>
          </p:spPr>
          <p:txBody>
            <a:bodyPr wrap="square" rtlCol="0">
              <a:spAutoFit/>
            </a:bodyPr>
            <a:lstStyle/>
            <a:p>
              <a:r>
                <a:rPr lang="en-US" sz="1600" dirty="0">
                  <a:solidFill>
                    <a:srgbClr val="FF0000"/>
                  </a:solidFill>
                </a:rPr>
                <a:t>Mean value</a:t>
              </a:r>
            </a:p>
          </p:txBody>
        </p:sp>
      </p:grpSp>
      <p:sp>
        <p:nvSpPr>
          <p:cNvPr id="4" name="Footer Placeholder 5">
            <a:extLst>
              <a:ext uri="{FF2B5EF4-FFF2-40B4-BE49-F238E27FC236}">
                <a16:creationId xmlns:a16="http://schemas.microsoft.com/office/drawing/2014/main" id="{1F766B82-1AA7-7523-D1C4-EF4D56FC1100}"/>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63249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772CD16C-CBCA-7554-EDB0-B2EF354B104B}"/>
              </a:ext>
            </a:extLst>
          </p:cNvPr>
          <p:cNvSpPr txBox="1">
            <a:spLocks/>
          </p:cNvSpPr>
          <p:nvPr/>
        </p:nvSpPr>
        <p:spPr>
          <a:xfrm>
            <a:off x="457202" y="1465263"/>
            <a:ext cx="8229598" cy="4525962"/>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36538" indent="-228600">
              <a:buSzPct val="100000"/>
              <a:buFont typeface="Arial" panose="020B0604020202020204" pitchFamily="34" charset="0"/>
              <a:buChar char="•"/>
            </a:pPr>
            <a:r>
              <a:rPr lang="en-US" sz="1600" dirty="0"/>
              <a:t>An individual energy step observation interval is slightly less than 1/16 of a second and all 15 energy steps are observed during a 1 second cycle</a:t>
            </a:r>
          </a:p>
          <a:p>
            <a:pPr marL="236538" indent="-228600">
              <a:buSzPct val="100000"/>
              <a:buFont typeface="Arial" panose="020B0604020202020204" pitchFamily="34" charset="0"/>
              <a:buChar char="•"/>
            </a:pPr>
            <a:r>
              <a:rPr lang="en-US" sz="1600" dirty="0"/>
              <a:t>A dead time correction is applied to each observation interval in accordance to the electronics event processing time</a:t>
            </a:r>
          </a:p>
          <a:p>
            <a:pPr marL="236538" indent="-228600">
              <a:buSzPct val="100000"/>
              <a:buFont typeface="Arial" panose="020B0604020202020204" pitchFamily="34" charset="0"/>
              <a:buChar char="•"/>
            </a:pPr>
            <a:r>
              <a:rPr lang="en-US" sz="1600" dirty="0"/>
              <a:t>Ground processing uses the background zone observations to remove penetrating radiation from the particle observations</a:t>
            </a:r>
          </a:p>
          <a:p>
            <a:pPr marL="236538" indent="-228600">
              <a:buSzPct val="100000"/>
              <a:buFont typeface="Arial" panose="020B0604020202020204" pitchFamily="34" charset="0"/>
              <a:buChar char="•"/>
            </a:pPr>
            <a:r>
              <a:rPr lang="en-US" altLang="en-US" sz="1600" dirty="0"/>
              <a:t>Magnetic field vector observations from the GOES magnetometer is essential for calculating pitch angle for each telescope / angular zone</a:t>
            </a:r>
            <a:endParaRPr lang="en-US" sz="1600" dirty="0"/>
          </a:p>
        </p:txBody>
      </p:sp>
      <p:sp>
        <p:nvSpPr>
          <p:cNvPr id="2" name="Title 1">
            <a:extLst>
              <a:ext uri="{FF2B5EF4-FFF2-40B4-BE49-F238E27FC236}">
                <a16:creationId xmlns:a16="http://schemas.microsoft.com/office/drawing/2014/main" id="{43DBA464-1D5C-5DEF-C676-A1AC85047B19}"/>
              </a:ext>
            </a:extLst>
          </p:cNvPr>
          <p:cNvSpPr>
            <a:spLocks noGrp="1"/>
          </p:cNvSpPr>
          <p:nvPr>
            <p:ph type="title"/>
          </p:nvPr>
        </p:nvSpPr>
        <p:spPr/>
        <p:txBody>
          <a:bodyPr/>
          <a:lstStyle/>
          <a:p>
            <a:r>
              <a:rPr lang="en-US" dirty="0"/>
              <a:t>SEISS MPS-LO</a:t>
            </a:r>
          </a:p>
        </p:txBody>
      </p:sp>
      <p:sp>
        <p:nvSpPr>
          <p:cNvPr id="4" name="Slide Number Placeholder 3">
            <a:extLst>
              <a:ext uri="{FF2B5EF4-FFF2-40B4-BE49-F238E27FC236}">
                <a16:creationId xmlns:a16="http://schemas.microsoft.com/office/drawing/2014/main" id="{E031517A-D9EE-CA6C-44B6-C67B52E19FE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sp>
        <p:nvSpPr>
          <p:cNvPr id="6" name="Footer Placeholder 5">
            <a:extLst>
              <a:ext uri="{FF2B5EF4-FFF2-40B4-BE49-F238E27FC236}">
                <a16:creationId xmlns:a16="http://schemas.microsoft.com/office/drawing/2014/main" id="{80BEC834-5D81-5DEE-52EF-3041C1DBF891}"/>
              </a:ext>
            </a:extLst>
          </p:cNvPr>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pic>
        <p:nvPicPr>
          <p:cNvPr id="7" name="Picture 6">
            <a:extLst>
              <a:ext uri="{FF2B5EF4-FFF2-40B4-BE49-F238E27FC236}">
                <a16:creationId xmlns:a16="http://schemas.microsoft.com/office/drawing/2014/main" id="{FB922210-6C45-16A1-D5C9-F9FF3B858D2C}"/>
              </a:ext>
            </a:extLst>
          </p:cNvPr>
          <p:cNvPicPr>
            <a:picLocks noChangeAspect="1"/>
          </p:cNvPicPr>
          <p:nvPr/>
        </p:nvPicPr>
        <p:blipFill>
          <a:blip r:embed="rId2"/>
          <a:stretch>
            <a:fillRect/>
          </a:stretch>
        </p:blipFill>
        <p:spPr>
          <a:xfrm>
            <a:off x="1165225" y="4133362"/>
            <a:ext cx="6813550" cy="2222988"/>
          </a:xfrm>
          <a:prstGeom prst="rect">
            <a:avLst/>
          </a:prstGeom>
        </p:spPr>
      </p:pic>
    </p:spTree>
    <p:extLst>
      <p:ext uri="{BB962C8B-B14F-4D97-AF65-F5344CB8AC3E}">
        <p14:creationId xmlns:p14="http://schemas.microsoft.com/office/powerpoint/2010/main" val="162312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 Few Comments About MPS-LO</a:t>
            </a:r>
            <a:endParaRPr lang="en-US" sz="1400" dirty="0">
              <a:solidFill>
                <a:srgbClr val="FFFF00"/>
              </a:solidFill>
            </a:endParaRPr>
          </a:p>
        </p:txBody>
      </p:sp>
      <p:sp>
        <p:nvSpPr>
          <p:cNvPr id="3" name="Text Placeholder 2"/>
          <p:cNvSpPr>
            <a:spLocks noGrp="1"/>
          </p:cNvSpPr>
          <p:nvPr>
            <p:ph type="body" idx="1"/>
          </p:nvPr>
        </p:nvSpPr>
        <p:spPr/>
        <p:txBody>
          <a:bodyPr/>
          <a:lstStyle/>
          <a:p>
            <a:pPr marL="236538" indent="-228600">
              <a:spcBef>
                <a:spcPts val="0"/>
              </a:spcBef>
              <a:spcAft>
                <a:spcPts val="1200"/>
              </a:spcAft>
              <a:buSzPct val="100000"/>
              <a:buFont typeface="Arial" charset="0"/>
              <a:buChar char="•"/>
            </a:pPr>
            <a:r>
              <a:rPr lang="en-US" sz="2000" dirty="0"/>
              <a:t>NOAA’s first plasma instrument on GOES!</a:t>
            </a:r>
          </a:p>
          <a:p>
            <a:pPr marL="236538" indent="-228600">
              <a:spcBef>
                <a:spcPts val="0"/>
              </a:spcBef>
              <a:spcAft>
                <a:spcPts val="1200"/>
              </a:spcAft>
              <a:buSzPct val="100000"/>
              <a:buFont typeface="Arial" charset="0"/>
              <a:buChar char="•"/>
            </a:pPr>
            <a:r>
              <a:rPr lang="en-US" sz="2000" dirty="0"/>
              <a:t>Measures thermal population (</a:t>
            </a:r>
            <a:r>
              <a:rPr lang="en-US" sz="2400" baseline="-8000" dirty="0"/>
              <a:t>~</a:t>
            </a:r>
            <a:r>
              <a:rPr lang="en-US" sz="2000" dirty="0"/>
              <a:t>1keV at geosynchronous)</a:t>
            </a:r>
          </a:p>
          <a:p>
            <a:pPr marL="236538" indent="-228600">
              <a:spcBef>
                <a:spcPts val="0"/>
              </a:spcBef>
              <a:spcAft>
                <a:spcPts val="1200"/>
              </a:spcAft>
              <a:buSzPct val="100000"/>
              <a:buFont typeface="Arial" charset="0"/>
              <a:buChar char="•"/>
            </a:pPr>
            <a:r>
              <a:rPr lang="en-US" sz="2000" dirty="0"/>
              <a:t>Measuring the low energy component of a plasma is notoriously difficult </a:t>
            </a:r>
            <a:r>
              <a:rPr lang="mr-IN" sz="2000" dirty="0"/>
              <a:t>–</a:t>
            </a:r>
            <a:r>
              <a:rPr lang="en-US" sz="2000" dirty="0"/>
              <a:t> Plasma instruments are known to require special care.</a:t>
            </a:r>
          </a:p>
          <a:p>
            <a:pPr marL="236538" indent="-228600">
              <a:spcBef>
                <a:spcPts val="0"/>
              </a:spcBef>
              <a:spcAft>
                <a:spcPts val="1200"/>
              </a:spcAft>
              <a:buSzPct val="100000"/>
              <a:buFont typeface="Arial" charset="0"/>
              <a:buChar char="•"/>
            </a:pPr>
            <a:r>
              <a:rPr lang="en-US" sz="2000" dirty="0"/>
              <a:t>Surface charging on spacecraft is associated with &lt;50 </a:t>
            </a:r>
            <a:r>
              <a:rPr lang="en-US" sz="2000" dirty="0" err="1"/>
              <a:t>keV</a:t>
            </a:r>
            <a:r>
              <a:rPr lang="en-US" sz="2000" dirty="0"/>
              <a:t> electrons [NASA, “Mitigating in-space charging effects – a guideline,” </a:t>
            </a:r>
            <a:r>
              <a:rPr lang="en-US" sz="2000" i="1" dirty="0"/>
              <a:t>NASA Technical Handbook NASA- HDBK-4002A</a:t>
            </a:r>
            <a:r>
              <a:rPr lang="en-US" sz="2000" dirty="0"/>
              <a:t>, March 3, 2011]. </a:t>
            </a:r>
          </a:p>
          <a:p>
            <a:pPr marL="236538" indent="-228600">
              <a:spcBef>
                <a:spcPts val="0"/>
              </a:spcBef>
              <a:spcAft>
                <a:spcPts val="1200"/>
              </a:spcAft>
              <a:buSzPct val="100000"/>
              <a:buFont typeface="Arial" charset="0"/>
              <a:buChar char="•"/>
            </a:pPr>
            <a:r>
              <a:rPr lang="en-US" sz="2000" dirty="0"/>
              <a:t>Electrostatic discharge (ESD) due to spacecraft charging causes most of the environmentally related anomalies on spacecraft, and surface charging has caused the most serious anomalies, i.e., those that have resulted in the loss of the mission [</a:t>
            </a:r>
            <a:r>
              <a:rPr lang="en-US" sz="2000" dirty="0" err="1"/>
              <a:t>Koons</a:t>
            </a:r>
            <a:r>
              <a:rPr lang="en-US" sz="2000" dirty="0"/>
              <a:t> et al., 1999]. </a:t>
            </a:r>
          </a:p>
          <a:p>
            <a:pPr marL="236538" indent="-228600">
              <a:spcBef>
                <a:spcPts val="0"/>
              </a:spcBef>
              <a:spcAft>
                <a:spcPts val="1200"/>
              </a:spcAft>
              <a:buSzPct val="100000"/>
              <a:buFont typeface="Arial" charset="0"/>
              <a:buChar char="•"/>
            </a:pPr>
            <a:r>
              <a:rPr lang="en-US" sz="2000" dirty="0"/>
              <a:t>In addition to its operational use at SWPC, we are looking forward to making this data available to the science community.</a:t>
            </a:r>
          </a:p>
          <a:p>
            <a:pPr>
              <a:spcBef>
                <a:spcPts val="0"/>
              </a:spcBef>
              <a:spcAft>
                <a:spcPts val="12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a:t>
            </a:fld>
            <a:endParaRPr lang="uk-UA"/>
          </a:p>
        </p:txBody>
      </p:sp>
      <p:sp>
        <p:nvSpPr>
          <p:cNvPr id="6" name="Footer Placeholder 5">
            <a:extLst>
              <a:ext uri="{FF2B5EF4-FFF2-40B4-BE49-F238E27FC236}">
                <a16:creationId xmlns:a16="http://schemas.microsoft.com/office/drawing/2014/main" id="{0229DA41-06AD-9455-BAC4-CF554DCB5E2B}"/>
              </a:ext>
            </a:extLst>
          </p:cNvPr>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9664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MPS-LO Primary Operational Use</a:t>
            </a:r>
          </a:p>
        </p:txBody>
      </p:sp>
      <p:sp>
        <p:nvSpPr>
          <p:cNvPr id="3" name="Text Placeholder 2"/>
          <p:cNvSpPr>
            <a:spLocks noGrp="1"/>
          </p:cNvSpPr>
          <p:nvPr>
            <p:ph type="body" idx="1"/>
          </p:nvPr>
        </p:nvSpPr>
        <p:spPr>
          <a:xfrm>
            <a:off x="362675" y="2681550"/>
            <a:ext cx="8458200" cy="3689350"/>
          </a:xfrm>
        </p:spPr>
        <p:txBody>
          <a:bodyPr/>
          <a:lstStyle/>
          <a:p>
            <a:pPr marL="274320" indent="-274320">
              <a:spcBef>
                <a:spcPts val="0"/>
              </a:spcBef>
              <a:spcAft>
                <a:spcPts val="1000"/>
              </a:spcAft>
              <a:buSzPct val="100000"/>
              <a:buFont typeface="Arial" charset="0"/>
              <a:buChar char="•"/>
            </a:pPr>
            <a:r>
              <a:rPr lang="en-US" sz="1500" dirty="0"/>
              <a:t>SEISS MPS-LO L2 1m averages and the Density and Temperature Moments and Level of Spacecraft Charging algorithm are phase 2 algorithms. MPS-LO 5m averages is phase 3. </a:t>
            </a:r>
          </a:p>
          <a:p>
            <a:pPr marL="274320" indent="-274320">
              <a:spcBef>
                <a:spcPts val="0"/>
              </a:spcBef>
              <a:spcAft>
                <a:spcPts val="1000"/>
              </a:spcAft>
              <a:buSzPct val="100000"/>
              <a:buFont typeface="Arial" charset="0"/>
              <a:buChar char="•"/>
            </a:pPr>
            <a:r>
              <a:rPr lang="en-US" sz="1500" dirty="0"/>
              <a:t>L2 densities and temperatures are also used in the L2 Magnetometer Magnetopause Crossing Detection algorithm as an indicator of magnetopause crossings at geosynchronous. </a:t>
            </a:r>
          </a:p>
          <a:p>
            <a:pPr marL="274320" indent="-274320">
              <a:spcBef>
                <a:spcPts val="0"/>
              </a:spcBef>
              <a:spcAft>
                <a:spcPts val="1000"/>
              </a:spcAft>
              <a:buSzPct val="100000"/>
              <a:buFont typeface="Arial" charset="0"/>
              <a:buChar char="•"/>
            </a:pPr>
            <a:r>
              <a:rPr lang="en-US" sz="1500" dirty="0"/>
              <a:t>The L2 Moments algorithm identifies ion line signatures of SC charging and uses the ion line to determine the spacecraft potential:</a:t>
            </a:r>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r>
              <a:rPr lang="en-US" sz="1500" dirty="0"/>
              <a:t>When an ion line is not present, the L2 Moments routine uses an empirical relation between densities, temperatures, and level of charging to monitor SC charging.</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a:t>
            </a:fld>
            <a:endParaRPr lang="uk-UA"/>
          </a:p>
        </p:txBody>
      </p:sp>
      <p:sp>
        <p:nvSpPr>
          <p:cNvPr id="7" name="TextBox 6"/>
          <p:cNvSpPr txBox="1"/>
          <p:nvPr/>
        </p:nvSpPr>
        <p:spPr>
          <a:xfrm>
            <a:off x="1600200" y="3030379"/>
            <a:ext cx="524503" cy="246221"/>
          </a:xfrm>
          <a:prstGeom prst="rect">
            <a:avLst/>
          </a:prstGeom>
          <a:noFill/>
        </p:spPr>
        <p:txBody>
          <a:bodyPr wrap="none" rtlCol="0">
            <a:spAutoFit/>
          </a:bodyPr>
          <a:lstStyle/>
          <a:p>
            <a:r>
              <a:rPr lang="en-US" sz="1000"/>
              <a:t>1 sec.</a:t>
            </a:r>
          </a:p>
        </p:txBody>
      </p:sp>
      <p:grpSp>
        <p:nvGrpSpPr>
          <p:cNvPr id="13" name="Group 12"/>
          <p:cNvGrpSpPr/>
          <p:nvPr/>
        </p:nvGrpSpPr>
        <p:grpSpPr>
          <a:xfrm>
            <a:off x="485175" y="1883157"/>
            <a:ext cx="8001000" cy="752018"/>
            <a:chOff x="304800" y="2030628"/>
            <a:chExt cx="8534400" cy="88668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8534400" cy="707515"/>
            </a:xfrm>
            <a:prstGeom prst="rect">
              <a:avLst/>
            </a:prstGeom>
          </p:spPr>
        </p:pic>
        <p:sp>
          <p:nvSpPr>
            <p:cNvPr id="9" name="TextBox 8"/>
            <p:cNvSpPr txBox="1"/>
            <p:nvPr/>
          </p:nvSpPr>
          <p:spPr>
            <a:xfrm>
              <a:off x="1040028" y="2030628"/>
              <a:ext cx="762000" cy="246221"/>
            </a:xfrm>
            <a:prstGeom prst="rect">
              <a:avLst/>
            </a:prstGeom>
            <a:solidFill>
              <a:schemeClr val="bg1"/>
            </a:solidFill>
            <a:ln w="3175">
              <a:solidFill>
                <a:schemeClr val="tx1"/>
              </a:solidFill>
            </a:ln>
          </p:spPr>
          <p:txBody>
            <a:bodyPr wrap="square" rtlCol="0">
              <a:spAutoFit/>
            </a:bodyPr>
            <a:lstStyle/>
            <a:p>
              <a:r>
                <a:rPr lang="en-US" sz="1000" b="1" dirty="0"/>
                <a:t>Level 1b</a:t>
              </a:r>
            </a:p>
          </p:txBody>
        </p:sp>
        <p:sp>
          <p:nvSpPr>
            <p:cNvPr id="10" name="TextBox 9"/>
            <p:cNvSpPr txBox="1"/>
            <p:nvPr/>
          </p:nvSpPr>
          <p:spPr>
            <a:xfrm>
              <a:off x="1878228" y="2030628"/>
              <a:ext cx="762000" cy="246221"/>
            </a:xfrm>
            <a:prstGeom prst="rect">
              <a:avLst/>
            </a:prstGeom>
            <a:solidFill>
              <a:schemeClr val="bg1"/>
            </a:solidFill>
            <a:ln w="3175">
              <a:solidFill>
                <a:schemeClr val="tx1"/>
              </a:solidFill>
            </a:ln>
          </p:spPr>
          <p:txBody>
            <a:bodyPr wrap="square" rtlCol="0">
              <a:spAutoFit/>
            </a:bodyPr>
            <a:lstStyle/>
            <a:p>
              <a:r>
                <a:rPr lang="en-US" sz="1000" b="1"/>
                <a:t>Level 2</a:t>
              </a:r>
            </a:p>
          </p:txBody>
        </p:sp>
      </p:grpSp>
      <p:sp>
        <p:nvSpPr>
          <p:cNvPr id="14" name="TextBox 13"/>
          <p:cNvSpPr txBox="1"/>
          <p:nvPr/>
        </p:nvSpPr>
        <p:spPr>
          <a:xfrm>
            <a:off x="385825" y="1078375"/>
            <a:ext cx="7779694" cy="830997"/>
          </a:xfrm>
          <a:prstGeom prst="rect">
            <a:avLst/>
          </a:prstGeom>
          <a:noFill/>
        </p:spPr>
        <p:txBody>
          <a:bodyPr wrap="none" rtlCol="0">
            <a:spAutoFit/>
          </a:bodyPr>
          <a:lstStyle/>
          <a:p>
            <a:r>
              <a:rPr lang="en-US" sz="1600" b="1" dirty="0">
                <a:solidFill>
                  <a:schemeClr val="bg1"/>
                </a:solidFill>
              </a:rPr>
              <a:t>Data stream for NOAA-NWS SWPC </a:t>
            </a:r>
          </a:p>
          <a:p>
            <a:r>
              <a:rPr lang="en-US" sz="1600" b="1" dirty="0">
                <a:solidFill>
                  <a:schemeClr val="bg1"/>
                </a:solidFill>
              </a:rPr>
              <a:t>MPS-LO Density and Temperature Moments and Level of Spacecraft Charging</a:t>
            </a:r>
          </a:p>
          <a:p>
            <a:endParaRPr lang="en-US" sz="1600" b="1" dirty="0">
              <a:solidFill>
                <a:schemeClr val="bg1"/>
              </a:solidFill>
            </a:endParaRPr>
          </a:p>
        </p:txBody>
      </p:sp>
      <p:grpSp>
        <p:nvGrpSpPr>
          <p:cNvPr id="8" name="Group 7"/>
          <p:cNvGrpSpPr/>
          <p:nvPr/>
        </p:nvGrpSpPr>
        <p:grpSpPr>
          <a:xfrm>
            <a:off x="819875" y="4237300"/>
            <a:ext cx="7696200" cy="1510844"/>
            <a:chOff x="762000" y="4127956"/>
            <a:chExt cx="7696200" cy="1510844"/>
          </a:xfrm>
        </p:grpSpPr>
        <p:sp>
          <p:nvSpPr>
            <p:cNvPr id="16" name="TextBox 15"/>
            <p:cNvSpPr txBox="1"/>
            <p:nvPr/>
          </p:nvSpPr>
          <p:spPr>
            <a:xfrm>
              <a:off x="5939957" y="4411961"/>
              <a:ext cx="2518243" cy="1200329"/>
            </a:xfrm>
            <a:prstGeom prst="rect">
              <a:avLst/>
            </a:prstGeom>
            <a:noFill/>
          </p:spPr>
          <p:txBody>
            <a:bodyPr wrap="square" rtlCol="0">
              <a:spAutoFit/>
            </a:bodyPr>
            <a:lstStyle/>
            <a:p>
              <a:r>
                <a:rPr lang="en-US" sz="1200" dirty="0">
                  <a:solidFill>
                    <a:schemeClr val="bg1"/>
                  </a:solidFill>
                </a:rPr>
                <a:t>GOES-16 MPS-LO spectrogram of count rates, with ion line signatures of spacecraft charging. The first ion line enhancement appears near 1 </a:t>
              </a:r>
              <a:r>
                <a:rPr lang="en-US" sz="1200" dirty="0" err="1">
                  <a:solidFill>
                    <a:schemeClr val="bg1"/>
                  </a:solidFill>
                </a:rPr>
                <a:t>keV</a:t>
              </a:r>
              <a:r>
                <a:rPr lang="en-US" sz="1200" dirty="0">
                  <a:solidFill>
                    <a:schemeClr val="bg1"/>
                  </a:solidFill>
                </a:rPr>
                <a:t> at ~5:30-6:30 UT during an eclipse period.  </a:t>
              </a:r>
            </a:p>
          </p:txBody>
        </p:sp>
        <p:grpSp>
          <p:nvGrpSpPr>
            <p:cNvPr id="20" name="Group 19"/>
            <p:cNvGrpSpPr/>
            <p:nvPr/>
          </p:nvGrpSpPr>
          <p:grpSpPr>
            <a:xfrm>
              <a:off x="762000" y="4335761"/>
              <a:ext cx="5101758" cy="1303039"/>
              <a:chOff x="3453400" y="4495800"/>
              <a:chExt cx="5108971" cy="128283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971" y="4495800"/>
                <a:ext cx="4343400" cy="1282833"/>
              </a:xfrm>
              <a:prstGeom prst="rect">
                <a:avLst/>
              </a:prstGeom>
            </p:spPr>
          </p:pic>
          <p:sp>
            <p:nvSpPr>
              <p:cNvPr id="18" name="TextBox 17"/>
              <p:cNvSpPr txBox="1"/>
              <p:nvPr/>
            </p:nvSpPr>
            <p:spPr>
              <a:xfrm>
                <a:off x="3453400" y="5170965"/>
                <a:ext cx="1063017" cy="333304"/>
              </a:xfrm>
              <a:prstGeom prst="rect">
                <a:avLst/>
              </a:prstGeom>
              <a:solidFill>
                <a:schemeClr val="lt1"/>
              </a:solidFill>
              <a:ln w="6350">
                <a:solidFill>
                  <a:schemeClr val="tx1"/>
                </a:solidFill>
              </a:ln>
            </p:spPr>
            <p:txBody>
              <a:bodyPr wrap="square" rtlCol="0">
                <a:spAutoFit/>
              </a:bodyPr>
              <a:lstStyle/>
              <a:p>
                <a:pPr algn="r"/>
                <a:r>
                  <a:rPr lang="en-US" sz="800" dirty="0">
                    <a:solidFill>
                      <a:schemeClr val="tx1"/>
                    </a:solidFill>
                  </a:rPr>
                  <a:t>UT Hours</a:t>
                </a:r>
              </a:p>
              <a:p>
                <a:pPr algn="r"/>
                <a:r>
                  <a:rPr lang="en-US" sz="800" dirty="0">
                    <a:solidFill>
                      <a:schemeClr val="tx1"/>
                    </a:solidFill>
                  </a:rPr>
                  <a:t>On 22 March 2017</a:t>
                </a:r>
              </a:p>
            </p:txBody>
          </p:sp>
        </p:grpSp>
        <p:sp>
          <p:nvSpPr>
            <p:cNvPr id="21" name="TextBox 20"/>
            <p:cNvSpPr txBox="1"/>
            <p:nvPr/>
          </p:nvSpPr>
          <p:spPr>
            <a:xfrm>
              <a:off x="5257800" y="4127956"/>
              <a:ext cx="2514600" cy="215444"/>
            </a:xfrm>
            <a:prstGeom prst="rect">
              <a:avLst/>
            </a:prstGeom>
            <a:solidFill>
              <a:schemeClr val="lt1"/>
            </a:solidFill>
            <a:ln w="6350">
              <a:solidFill>
                <a:schemeClr val="tx1"/>
              </a:solidFill>
            </a:ln>
          </p:spPr>
          <p:txBody>
            <a:bodyPr wrap="square" rtlCol="0">
              <a:spAutoFit/>
            </a:bodyPr>
            <a:lstStyle/>
            <a:p>
              <a:r>
                <a:rPr lang="en-US" sz="800" dirty="0">
                  <a:solidFill>
                    <a:schemeClr val="tx1"/>
                  </a:solidFill>
                </a:rPr>
                <a:t>Backgrounds from </a:t>
              </a:r>
              <a:r>
                <a:rPr lang="en-US" sz="800">
                  <a:solidFill>
                    <a:schemeClr val="tx1"/>
                  </a:solidFill>
                </a:rPr>
                <a:t>heightened radiation belt fluxes</a:t>
              </a:r>
              <a:endParaRPr lang="en-US" sz="800" dirty="0">
                <a:solidFill>
                  <a:schemeClr val="tx1"/>
                </a:solidFill>
              </a:endParaRPr>
            </a:p>
          </p:txBody>
        </p:sp>
        <p:cxnSp>
          <p:nvCxnSpPr>
            <p:cNvPr id="23" name="Straight Arrow Connector 22"/>
            <p:cNvCxnSpPr/>
            <p:nvPr/>
          </p:nvCxnSpPr>
          <p:spPr>
            <a:xfrm flipH="1">
              <a:off x="5181600" y="4343400"/>
              <a:ext cx="3048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200" y="4204156"/>
              <a:ext cx="533400" cy="215444"/>
            </a:xfrm>
            <a:prstGeom prst="rect">
              <a:avLst/>
            </a:prstGeom>
            <a:solidFill>
              <a:schemeClr val="lt1"/>
            </a:solidFill>
            <a:ln w="6350">
              <a:solidFill>
                <a:schemeClr val="tx1"/>
              </a:solidFill>
            </a:ln>
          </p:spPr>
          <p:txBody>
            <a:bodyPr wrap="square" rtlCol="0">
              <a:spAutoFit/>
            </a:bodyPr>
            <a:lstStyle/>
            <a:p>
              <a:r>
                <a:rPr lang="en-US" sz="800">
                  <a:solidFill>
                    <a:schemeClr val="tx1"/>
                  </a:solidFill>
                </a:rPr>
                <a:t>Ion line</a:t>
              </a:r>
              <a:endParaRPr lang="en-US" sz="800" dirty="0">
                <a:solidFill>
                  <a:schemeClr val="tx1"/>
                </a:solidFill>
              </a:endParaRPr>
            </a:p>
          </p:txBody>
        </p:sp>
        <p:cxnSp>
          <p:nvCxnSpPr>
            <p:cNvPr id="22" name="Straight Arrow Connector 21"/>
            <p:cNvCxnSpPr/>
            <p:nvPr/>
          </p:nvCxnSpPr>
          <p:spPr>
            <a:xfrm flipH="1">
              <a:off x="3048000" y="4343400"/>
              <a:ext cx="838200" cy="29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2832906" y="1701478"/>
            <a:ext cx="1692795" cy="3510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MAG L1b 1m averages</a:t>
            </a:r>
          </a:p>
        </p:txBody>
      </p:sp>
      <p:cxnSp>
        <p:nvCxnSpPr>
          <p:cNvPr id="25" name="Straight Arrow Connector 24"/>
          <p:cNvCxnSpPr/>
          <p:nvPr/>
        </p:nvCxnSpPr>
        <p:spPr>
          <a:xfrm>
            <a:off x="4572001" y="1906307"/>
            <a:ext cx="584444" cy="208825"/>
          </a:xfrm>
          <a:prstGeom prst="straightConnector1">
            <a:avLst/>
          </a:prstGeom>
          <a:ln w="698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5">
            <a:extLst>
              <a:ext uri="{FF2B5EF4-FFF2-40B4-BE49-F238E27FC236}">
                <a16:creationId xmlns:a16="http://schemas.microsoft.com/office/drawing/2014/main" id="{2A64D2D7-662F-764D-EE34-9CF3DE1E4EB0}"/>
              </a:ext>
            </a:extLst>
          </p:cNvPr>
          <p:cNvSpPr txBox="1">
            <a:spLocks/>
          </p:cNvSpPr>
          <p:nvPr/>
        </p:nvSpPr>
        <p:spPr>
          <a:xfrm>
            <a:off x="1254721"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98141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dirty="0">
                <a:solidFill>
                  <a:schemeClr val="lt1"/>
                </a:solidFill>
                <a:latin typeface="Calibri"/>
                <a:ea typeface="Calibri"/>
                <a:cs typeface="Calibri"/>
                <a:sym typeface="Calibri"/>
              </a:rPr>
              <a:t>Review of Beta/PLT Maturity</a:t>
            </a:r>
            <a:endParaRPr lang="en-US" sz="3200"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GOES-19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GOES-19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67907728"/>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106651</TotalTime>
  <Words>7764</Words>
  <Application>Microsoft Macintosh PowerPoint</Application>
  <PresentationFormat>On-screen Show (4:3)</PresentationFormat>
  <Paragraphs>685</Paragraphs>
  <Slides>58</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.AppleSystemUIFont</vt:lpstr>
      <vt:lpstr>Arial</vt:lpstr>
      <vt:lpstr>Calibri</vt:lpstr>
      <vt:lpstr>Cambria Math</vt:lpstr>
      <vt:lpstr>Courier New</vt:lpstr>
      <vt:lpstr>Noto Sans Symbols</vt:lpstr>
      <vt:lpstr>Custom Design</vt:lpstr>
      <vt:lpstr>1_Custom Design</vt:lpstr>
      <vt:lpstr>2_Custom Design</vt:lpstr>
      <vt:lpstr>Peer Stakeholder-Product Validation Review (PS-PVR) For the Provisional Maturity of GOES-19 SEISS  MPS-LO L1b Product</vt:lpstr>
      <vt:lpstr>Outline</vt:lpstr>
      <vt:lpstr>MPS-LO OVERVIEW</vt:lpstr>
      <vt:lpstr>Space Environment In-Situ Suite (SEISS)   Magnetospheric Particle Sensor - Low Energy (MPS-LO)</vt:lpstr>
      <vt:lpstr>SEISS MPS-LO FOV</vt:lpstr>
      <vt:lpstr>SEISS MPS-LO</vt:lpstr>
      <vt:lpstr>A Few Comments About MPS-LO</vt:lpstr>
      <vt:lpstr>MPS-LO Primary Operational Use</vt:lpstr>
      <vt:lpstr>Review of Beta/PLT Maturity</vt:lpstr>
      <vt:lpstr>Review of Beta/PLT Maturity</vt:lpstr>
      <vt:lpstr>NCEI Beta Assessment GOES-19 MPS-LO 2024-09-21</vt:lpstr>
      <vt:lpstr>NCEI Beta Assessment GOES-16 MPS-LO 2024-09-21</vt:lpstr>
      <vt:lpstr>PLT-SEI-005: MPS-LO HV Activation and Bias Optimization</vt:lpstr>
      <vt:lpstr>PLT-SEI-004: MPS-LO IFC Test</vt:lpstr>
      <vt:lpstr>Path to Provisional - PLPTs</vt:lpstr>
      <vt:lpstr>MPS-LO Specific ADRs/WRs </vt:lpstr>
      <vt:lpstr>MPS-LO Specific ADRs/WRs </vt:lpstr>
      <vt:lpstr>PRODUCT QUALITY EVALUATION</vt:lpstr>
      <vt:lpstr>Summary of MPS-LO Anomalies (Common to all MPS-LO flight models to date)</vt:lpstr>
      <vt:lpstr>High Backgrounds / Negative Fluxes –  ADR 326 and Empirical Derivation of Background Removal Coefficients at NCEI  </vt:lpstr>
      <vt:lpstr>G19 MPS-LO L1b Fluxes 2025/01/16 (Prior to implementation of ADR 1541 MPS-LO LUT Update)</vt:lpstr>
      <vt:lpstr>MPS-LO Background Removal</vt:lpstr>
      <vt:lpstr>Three Actions Addressing MPS-LO High Backgrounds / Negative Fluxes</vt:lpstr>
      <vt:lpstr>Empirical Determination of Background Removal Coefficients</vt:lpstr>
      <vt:lpstr>Empirical Background  Removal Coefficients</vt:lpstr>
      <vt:lpstr>Example Verification of MPS-LO LUT Update: ADR 1277</vt:lpstr>
      <vt:lpstr>G19 MPS-LO L1b Fluxes 2025/01/16 (Prior to implementation of ADR 1541 MPS-LO LUT Update)</vt:lpstr>
      <vt:lpstr>Expected Background Removal Update for 2025/01/16 (Expected after implementation of ADR 1541 MPS-LO LUT Update)</vt:lpstr>
      <vt:lpstr>Additional MPS-LO Anomalies</vt:lpstr>
      <vt:lpstr>Crosstalk Between Zones Seen in G19 MPS-LO Background Zones</vt:lpstr>
      <vt:lpstr>Effect of High Backgrounds on Low Energy Ions Measurement</vt:lpstr>
      <vt:lpstr>MPS-LO Provisional Post Launch Product Tests (PLPTs)</vt:lpstr>
      <vt:lpstr>MPS-LO PLPTs Supporting Provisional Maturity </vt:lpstr>
      <vt:lpstr>PLPT-SEI-003: MPS-LO Zone Cross-Comparison – Method (1/4) </vt:lpstr>
      <vt:lpstr>PLPT-SEI-003 – Method (2/4) </vt:lpstr>
      <vt:lpstr>PLPT-SEI-003 – Method (3/4) </vt:lpstr>
      <vt:lpstr>PLPT-SEI-003 – Scale Factor Results (4/4)</vt:lpstr>
      <vt:lpstr>PLPT-SEI-003 – Overlapping Zones Comparison (Z6R/Z6L  and  Z7R/Z7L) </vt:lpstr>
      <vt:lpstr>PLPT-SEI-005: Cross Satellite Comparison of Trapped Particles</vt:lpstr>
      <vt:lpstr>PLPT-SEI-005: Cross Satellite Comparison of Trapped Particles</vt:lpstr>
      <vt:lpstr>PLPT-SEI-005: Cross Satellite Comparison of Trapped Particles: Summary</vt:lpstr>
      <vt:lpstr>PLPT-SEI-006:  Backgrounds Trending</vt:lpstr>
      <vt:lpstr>PROVISIONAL MATURITY ASSESSMENT</vt:lpstr>
      <vt:lpstr>Summary of G19 MPS-LO Instrument/GPA Issues Identified and Resolution Status</vt:lpstr>
      <vt:lpstr>PowerPoint Presentation</vt:lpstr>
      <vt:lpstr>Provisional Validation</vt:lpstr>
      <vt:lpstr>Provisional Validation</vt:lpstr>
      <vt:lpstr>PATH TO FULL VALIDATION MATURITY</vt:lpstr>
      <vt:lpstr>Path to Full Validation</vt:lpstr>
      <vt:lpstr>Path to Full Validation - PLPTs</vt:lpstr>
      <vt:lpstr>Path to Full Validation – Risks</vt:lpstr>
      <vt:lpstr>SUMMARY &amp; RECOMMENDATIONS</vt:lpstr>
      <vt:lpstr>Summary</vt:lpstr>
      <vt:lpstr>Recommendations</vt:lpstr>
      <vt:lpstr>Recommendations Cont.</vt:lpstr>
      <vt:lpstr>Backup Slides</vt:lpstr>
      <vt:lpstr>Correction in-work for MPS-LO gain decline for NCEI retrospective/science processing</vt:lpstr>
      <vt:lpstr>Compare G16 MPS-LO 30 keV  and G16 MPS-HI 72 keV</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dc:subject/>
  <dc:creator>Kline, Elizabeth (GSFC-416.0)[NOAA]</dc:creator>
  <cp:keywords/>
  <dc:description/>
  <cp:lastModifiedBy>Trevor Leonard</cp:lastModifiedBy>
  <cp:revision>735</cp:revision>
  <cp:lastPrinted>2019-08-05T03:22:06Z</cp:lastPrinted>
  <dcterms:modified xsi:type="dcterms:W3CDTF">2025-02-11T01:31:16Z</dcterms:modified>
  <cp:category/>
</cp:coreProperties>
</file>