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663" r:id="rId4"/>
    <p:sldId id="674" r:id="rId5"/>
    <p:sldId id="675" r:id="rId6"/>
    <p:sldId id="6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0" autoAdjust="0"/>
    <p:restoredTop sz="94524" autoAdjust="0"/>
  </p:normalViewPr>
  <p:slideViewPr>
    <p:cSldViewPr>
      <p:cViewPr varScale="1">
        <p:scale>
          <a:sx n="52" d="100"/>
          <a:sy n="52" d="100"/>
        </p:scale>
        <p:origin x="104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af7a2f60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0" name="Google Shape;40;g2af7a2f60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891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f7a2f6099_0_0"/>
          <p:cNvSpPr txBox="1">
            <a:spLocks noGrp="1"/>
          </p:cNvSpPr>
          <p:nvPr>
            <p:ph type="ctrTitle"/>
          </p:nvPr>
        </p:nvSpPr>
        <p:spPr>
          <a:xfrm>
            <a:off x="544288" y="1676400"/>
            <a:ext cx="80553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8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Peer Stakeholder-Product Validation Review (PS-PVR) </a:t>
            </a:r>
            <a:br>
              <a:rPr lang="en-US" sz="20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G19 </a:t>
            </a:r>
            <a:r>
              <a:rPr lang="en-US" sz="4400" noProof="0" dirty="0"/>
              <a:t>MPS-Hi </a:t>
            </a:r>
            <a:r>
              <a:rPr lang="en-US" sz="44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Provisional Validation</a:t>
            </a:r>
            <a:br>
              <a:rPr lang="en-US" sz="44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noProof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SWPC Overview</a:t>
            </a:r>
            <a:endParaRPr lang="en-US" sz="2800" noProof="0" dirty="0"/>
          </a:p>
        </p:txBody>
      </p:sp>
      <p:sp>
        <p:nvSpPr>
          <p:cNvPr id="43" name="Google Shape;43;g2af7a2f6099_0_0"/>
          <p:cNvSpPr txBox="1">
            <a:spLocks noGrp="1"/>
          </p:cNvSpPr>
          <p:nvPr>
            <p:ph type="subTitle" idx="1"/>
          </p:nvPr>
        </p:nvSpPr>
        <p:spPr>
          <a:xfrm>
            <a:off x="522512" y="3810000"/>
            <a:ext cx="80772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40"/>
              <a:buFont typeface="Noto Sans Symbols"/>
              <a:buNone/>
            </a:pPr>
            <a:endParaRPr lang="en-US" sz="2800" b="0" i="0" u="none" strike="noStrike" cap="none" noProof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FFFF00"/>
              </a:buClr>
              <a:buSzPts val="2240"/>
              <a:buFont typeface="Noto Sans Symbols"/>
              <a:buNone/>
            </a:pPr>
            <a:r>
              <a:rPr lang="en-US" sz="2800" noProof="0" dirty="0">
                <a:solidFill>
                  <a:srgbClr val="FFFF00"/>
                </a:solidFill>
              </a:rPr>
              <a:t>February 14</a:t>
            </a:r>
            <a:r>
              <a:rPr lang="en-US" sz="2800" b="0" i="0" u="none" strike="noStrike" cap="none" noProof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, 202</a:t>
            </a:r>
            <a:r>
              <a:rPr lang="en-US" sz="2800" noProof="0" dirty="0">
                <a:solidFill>
                  <a:srgbClr val="FFFF00"/>
                </a:solidFill>
              </a:rPr>
              <a:t>5</a:t>
            </a:r>
            <a:endParaRPr lang="en-US" sz="2800" noProof="0" dirty="0"/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FFFF00"/>
              </a:buClr>
              <a:buSzPts val="2240"/>
              <a:buFont typeface="Noto Sans Symbols"/>
              <a:buNone/>
            </a:pPr>
            <a:endParaRPr lang="en-US" sz="2800" b="0" i="0" u="none" strike="noStrike" cap="none" noProof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406"/>
              </a:spcBef>
              <a:spcAft>
                <a:spcPts val="0"/>
              </a:spcAft>
              <a:buClr>
                <a:srgbClr val="FF9900"/>
              </a:buClr>
              <a:buSzPts val="2029"/>
              <a:buNone/>
            </a:pPr>
            <a:r>
              <a:rPr lang="en-US" sz="2800" b="0" i="0" u="none" strike="noStrike" cap="none" noProof="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Presenter</a:t>
            </a:r>
            <a:r>
              <a:rPr lang="en-US" sz="2800" noProof="0" dirty="0">
                <a:solidFill>
                  <a:srgbClr val="FF9900"/>
                </a:solidFill>
              </a:rPr>
              <a:t>: Steve Hill</a:t>
            </a:r>
            <a:endParaRPr lang="en-US" sz="2800" noProof="0" dirty="0"/>
          </a:p>
        </p:txBody>
      </p:sp>
      <p:sp>
        <p:nvSpPr>
          <p:cNvPr id="44" name="Google Shape;44;g2af7a2f6099_0_0"/>
          <p:cNvSpPr txBox="1"/>
          <p:nvPr/>
        </p:nvSpPr>
        <p:spPr>
          <a:xfrm>
            <a:off x="1287379" y="6361671"/>
            <a:ext cx="663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noProof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These GOES-19 data are preliminary, non-operational data and are undergoing testing. Users bear all responsibility for inspecting the data prior to use and for the manner in which the data are utilized.</a:t>
            </a:r>
            <a:endParaRPr lang="en-US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>
            <a:spLocks noGrp="1"/>
          </p:cNvSpPr>
          <p:nvPr>
            <p:ph type="title"/>
          </p:nvPr>
        </p:nvSpPr>
        <p:spPr>
          <a:xfrm>
            <a:off x="1371600" y="326774"/>
            <a:ext cx="6408821" cy="968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 b="1" noProof="0" dirty="0"/>
              <a:t>G19 MPS-Hi Provisional Validation </a:t>
            </a:r>
            <a:br>
              <a:rPr lang="en-US" sz="3200" b="1" noProof="0" dirty="0"/>
            </a:br>
            <a:r>
              <a:rPr lang="en-US" sz="3200" b="1" noProof="0" dirty="0"/>
              <a:t>SWPC Overview</a:t>
            </a:r>
          </a:p>
        </p:txBody>
      </p:sp>
      <p:sp>
        <p:nvSpPr>
          <p:cNvPr id="50" name="Google Shape;50;p1"/>
          <p:cNvSpPr txBox="1">
            <a:spLocks noGrp="1"/>
          </p:cNvSpPr>
          <p:nvPr>
            <p:ph type="sldNum" idx="12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noProof="0"/>
              <a:t>2</a:t>
            </a:fld>
            <a:endParaRPr lang="en-US" noProof="0" dirty="0"/>
          </a:p>
        </p:txBody>
      </p:sp>
      <p:sp>
        <p:nvSpPr>
          <p:cNvPr id="51" name="Google Shape;51;p1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478300" cy="467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3600" noProof="0" dirty="0">
                <a:latin typeface="Arial"/>
                <a:ea typeface="Arial"/>
                <a:cs typeface="Arial"/>
                <a:sym typeface="Arial"/>
              </a:rPr>
              <a:t>Instrument</a:t>
            </a:r>
          </a:p>
          <a:p>
            <a:pPr lvl="1" indent="-34290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3200" dirty="0">
                <a:sym typeface="Arial"/>
              </a:rPr>
              <a:t>Provides data for critical &gt;2 MeV electron alert at 1000 pfu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3600" noProof="0" dirty="0">
                <a:latin typeface="Arial"/>
                <a:ea typeface="Arial"/>
                <a:cs typeface="Arial"/>
                <a:sym typeface="Arial"/>
              </a:rPr>
              <a:t>Primary Uses</a:t>
            </a:r>
          </a:p>
          <a:p>
            <a:pPr marL="74295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</a:pPr>
            <a:r>
              <a:rPr lang="en-US" sz="3200" noProof="0" dirty="0"/>
              <a:t>Satellite industry: </a:t>
            </a:r>
            <a:r>
              <a:rPr lang="en-US" sz="3200" dirty="0"/>
              <a:t>Deep</a:t>
            </a:r>
            <a:r>
              <a:rPr lang="en-US" sz="3200" noProof="0" dirty="0"/>
              <a:t> Charging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3600" noProof="0" dirty="0">
                <a:latin typeface="Arial"/>
                <a:ea typeface="Arial"/>
                <a:cs typeface="Arial"/>
                <a:sym typeface="Arial"/>
              </a:rPr>
              <a:t>Requirements </a:t>
            </a:r>
          </a:p>
          <a:p>
            <a:pPr marL="74295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</a:pPr>
            <a:r>
              <a:rPr lang="en-US" sz="3200" noProof="0" dirty="0"/>
              <a:t>Derived from 2002 user-requirements workshop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3600" noProof="0" dirty="0">
                <a:latin typeface="Arial"/>
                <a:ea typeface="Arial"/>
                <a:cs typeface="Arial"/>
                <a:sym typeface="Arial"/>
              </a:rPr>
              <a:t>Supported by </a:t>
            </a:r>
          </a:p>
          <a:p>
            <a:pPr marL="74295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</a:pPr>
            <a:r>
              <a:rPr lang="en-US" sz="3200" noProof="0" dirty="0"/>
              <a:t>2017 Abt Report: Space Weather Economic Impacts</a:t>
            </a:r>
          </a:p>
          <a:p>
            <a:pPr marL="74295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</a:pPr>
            <a:r>
              <a:rPr lang="en-US" sz="3200" noProof="0" dirty="0"/>
              <a:t>National Space Weather Strategy and Action Plan</a:t>
            </a:r>
          </a:p>
          <a:p>
            <a:pPr marL="742950" lvl="1" indent="-2984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</a:pPr>
            <a:r>
              <a:rPr lang="en-US" noProof="0" dirty="0">
                <a:latin typeface="Arial"/>
                <a:cs typeface="Arial"/>
              </a:rPr>
              <a:t>2023 Satellite Environment Testbed Exercise</a:t>
            </a:r>
          </a:p>
        </p:txBody>
      </p:sp>
    </p:spTree>
    <p:extLst>
      <p:ext uri="{BB962C8B-B14F-4D97-AF65-F5344CB8AC3E}">
        <p14:creationId xmlns:p14="http://schemas.microsoft.com/office/powerpoint/2010/main" val="20805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08821" cy="968626"/>
          </a:xfrm>
        </p:spPr>
        <p:txBody>
          <a:bodyPr/>
          <a:lstStyle/>
          <a:p>
            <a:r>
              <a:rPr lang="en-US" sz="3200" b="1" dirty="0"/>
              <a:t>Space Weather Economic Impacts</a:t>
            </a:r>
            <a:br>
              <a:rPr lang="en-US" sz="3200" b="1" dirty="0"/>
            </a:br>
            <a:r>
              <a:rPr lang="en-US" sz="2000" b="1" dirty="0" err="1"/>
              <a:t>Abt</a:t>
            </a:r>
            <a:r>
              <a:rPr lang="en-US" sz="2000" b="1" dirty="0"/>
              <a:t> Associates, 2017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85210" y="1488805"/>
            <a:ext cx="5181600" cy="4149995"/>
            <a:chOff x="1905000" y="2541743"/>
            <a:chExt cx="5181600" cy="41499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2541743"/>
              <a:ext cx="5181600" cy="4149995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3532441" y="3048000"/>
              <a:ext cx="1587827" cy="39233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39535" y="3867702"/>
              <a:ext cx="1080074" cy="4849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755573" y="5943600"/>
              <a:ext cx="1524000" cy="5334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8819" y="5706302"/>
            <a:ext cx="838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MPS-Hi measures a component of the in-situ radiation environment responsible for spacecraft charging that can result in satellite-system anomalies and failure</a:t>
            </a:r>
          </a:p>
        </p:txBody>
      </p:sp>
    </p:spTree>
    <p:extLst>
      <p:ext uri="{BB962C8B-B14F-4D97-AF65-F5344CB8AC3E}">
        <p14:creationId xmlns:p14="http://schemas.microsoft.com/office/powerpoint/2010/main" val="416256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838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Defensive Investments: “… to protect the integrity of satellites from high cumulative radiation dosages and from anomalous satellite behaviors that can be caused by surface- and deep-dielectric charging.”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Mitigating Actions: “Assessment conducted after any anomalous satellite behavior”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63" y="2104713"/>
            <a:ext cx="8697539" cy="2238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7089" y="1610380"/>
            <a:ext cx="348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Satellite Impact Matrix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228600"/>
            <a:ext cx="6408821" cy="96862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b="1" dirty="0"/>
              <a:t>Space Weather Economic Impacts</a:t>
            </a:r>
            <a:br>
              <a:rPr lang="en-US" sz="3200" b="1" dirty="0"/>
            </a:br>
            <a:r>
              <a:rPr lang="en-US" sz="2000" b="1" dirty="0"/>
              <a:t>Abt Associates, 2017</a:t>
            </a:r>
          </a:p>
        </p:txBody>
      </p:sp>
    </p:spTree>
    <p:extLst>
      <p:ext uri="{BB962C8B-B14F-4D97-AF65-F5344CB8AC3E}">
        <p14:creationId xmlns:p14="http://schemas.microsoft.com/office/powerpoint/2010/main" val="312032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78A-E944-47F9-B7BA-CEAF4D47042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 descr="https://lh4.googleusercontent.com/TESuLDWV2dljMDLDq8T0bf18-uEWEowWuoPBsslDjMW380k8giOQI4nCu6fkcecbUyT_-OD8hUWWDmlJ09bbtS2BNTSkgXFH98NTAeKU5dAq8LPQiv8yzbmPWmAd7TBB_pRr5ZzqFMbg3e43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3" y="1435649"/>
            <a:ext cx="3476780" cy="443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482" y="2209800"/>
            <a:ext cx="45880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Action 2.11.6</a:t>
            </a:r>
            <a:r>
              <a:rPr lang="en-US" dirty="0"/>
              <a:t>: DOC, in coordination with NASA and DoD, develop a plan for a robust real-time assimilative environmental specification model such that it supports 1) </a:t>
            </a:r>
            <a:r>
              <a:rPr lang="en-US" dirty="0" err="1"/>
              <a:t>Nowcasting</a:t>
            </a:r>
            <a:r>
              <a:rPr lang="en-US" dirty="0"/>
              <a:t> of the space environment, and 2) </a:t>
            </a:r>
            <a:r>
              <a:rPr lang="en-US" b="1" dirty="0"/>
              <a:t>Analysis and attribution of spacecraft anomalies due to routine and extreme space weather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4495800"/>
            <a:ext cx="45880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MPS-HI will be an important data source for this data assimilative environmental model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1" y="356937"/>
            <a:ext cx="6248400" cy="6336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3200" b="1" dirty="0"/>
              <a:t>National Space Weather Strategy and Action Plan</a:t>
            </a:r>
          </a:p>
        </p:txBody>
      </p:sp>
    </p:spTree>
    <p:extLst>
      <p:ext uri="{BB962C8B-B14F-4D97-AF65-F5344CB8AC3E}">
        <p14:creationId xmlns:p14="http://schemas.microsoft.com/office/powerpoint/2010/main" val="150349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1852"/>
            <a:ext cx="6629400" cy="968626"/>
          </a:xfrm>
        </p:spPr>
        <p:txBody>
          <a:bodyPr/>
          <a:lstStyle/>
          <a:p>
            <a:r>
              <a:rPr lang="en-US" sz="3200" b="1" noProof="0" dirty="0"/>
              <a:t>G19 MPS-Hi Provisional Validation PS-PVR SWPC Summary</a:t>
            </a:r>
            <a:endParaRPr lang="en-US" sz="3200" b="1" noProof="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245" y="1524000"/>
            <a:ext cx="8696475" cy="474918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800" noProof="0" dirty="0"/>
              <a:t>MPS-Hi maintains the critical capability to provide &gt;2 MeV electron alerts warning of the potential for deep charging events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800" noProof="0" dirty="0"/>
              <a:t>SWPC concurs with NCEI’s recommendation for MPS-Hi to transition to Provisional Validation status.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600" noProof="0" dirty="0"/>
              <a:t>ADR 863 is important to ensure continuity of MPS-Hi measurements in the event of SGPS failure.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600" noProof="0" dirty="0"/>
              <a:t>MPS-Hi – SGPS channel disagreement and possible degradation of MPS-Hi proton channels should be further investigated.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800" noProof="0" dirty="0"/>
              <a:t>SWPC is highly appreciative of the excellent work and diligence provided by NCEI, as well as the support provided by ATC and the entire GOES project</a:t>
            </a:r>
          </a:p>
        </p:txBody>
      </p:sp>
    </p:spTree>
    <p:extLst>
      <p:ext uri="{BB962C8B-B14F-4D97-AF65-F5344CB8AC3E}">
        <p14:creationId xmlns:p14="http://schemas.microsoft.com/office/powerpoint/2010/main" val="39192525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17096</TotalTime>
  <Words>375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Noto Sans Symbols</vt:lpstr>
      <vt:lpstr>Wingdings</vt:lpstr>
      <vt:lpstr>Custom Design</vt:lpstr>
      <vt:lpstr>Peer Stakeholder-Product Validation Review (PS-PVR)   G19 MPS-Hi Provisional Validation SWPC Overview</vt:lpstr>
      <vt:lpstr>G19 MPS-Hi Provisional Validation  SWPC Overview</vt:lpstr>
      <vt:lpstr>Space Weather Economic Impacts Abt Associates, 2017</vt:lpstr>
      <vt:lpstr>PowerPoint Presentation</vt:lpstr>
      <vt:lpstr>PowerPoint Presentation</vt:lpstr>
      <vt:lpstr>G19 MPS-Hi Provisional Validation PS-PVR SWPC Summary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Steven Hill</cp:lastModifiedBy>
  <cp:revision>332</cp:revision>
  <cp:lastPrinted>2018-07-10T13:08:28Z</cp:lastPrinted>
  <dcterms:created xsi:type="dcterms:W3CDTF">2017-02-26T14:41:57Z</dcterms:created>
  <dcterms:modified xsi:type="dcterms:W3CDTF">2025-02-14T15:49:12Z</dcterms:modified>
</cp:coreProperties>
</file>