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Raleway SemiBold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22" roundtripDataSignature="AMtx7mhELO2z+X+j745Piuv8lbzghCfq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font" Target="fonts/Lato-bold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SemiBold-bold.fntdata"/><Relationship Id="rId14" Type="http://schemas.openxmlformats.org/officeDocument/2006/relationships/font" Target="fonts/RalewaySemiBold-regular.fntdata"/><Relationship Id="rId17" Type="http://schemas.openxmlformats.org/officeDocument/2006/relationships/font" Target="fonts/RalewaySemiBold-boldItalic.fntdata"/><Relationship Id="rId16" Type="http://schemas.openxmlformats.org/officeDocument/2006/relationships/font" Target="fonts/RalewaySemiBold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bold.fntdata"/><Relationship Id="rId6" Type="http://schemas.openxmlformats.org/officeDocument/2006/relationships/slide" Target="slides/slide1.xml"/><Relationship Id="rId18" Type="http://schemas.openxmlformats.org/officeDocument/2006/relationships/font" Target="fonts/Lat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" name="Google Shape;5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sz="1200">
              <a:solidFill>
                <a:srgbClr val="00B050"/>
              </a:solidFill>
            </a:endParaRPr>
          </a:p>
        </p:txBody>
      </p:sp>
      <p:sp>
        <p:nvSpPr>
          <p:cNvPr id="59" name="Google Shape;59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b="0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afa04b6256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" name="Google Shape;65;g2afa04b625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efed2939b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33efed2939b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efed2939b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g33efed2939b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3f9a5ac86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2" name="Google Shape;92;g33f9a5ac86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f9a5ac86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f9a5ac86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33fbe3fcd5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33fbe3fcd5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6" name="Google Shape;11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bg>
      <p:bgPr>
        <a:gradFill>
          <a:gsLst>
            <a:gs pos="0">
              <a:srgbClr val="90CBF3">
                <a:alpha val="40784"/>
              </a:srgbClr>
            </a:gs>
            <a:gs pos="100000">
              <a:srgbClr val="350FF5">
                <a:alpha val="16470"/>
              </a:srgbClr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idx="1" type="body"/>
          </p:nvPr>
        </p:nvSpPr>
        <p:spPr>
          <a:xfrm>
            <a:off x="265819" y="774985"/>
            <a:ext cx="86034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1pPr>
            <a:lvl2pPr indent="-3619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2pPr>
            <a:lvl3pPr indent="-3429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5pPr>
            <a:lvl6pPr indent="-317500" lvl="5" marL="27432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6pPr>
            <a:lvl7pPr indent="-317500" lvl="6" marL="32004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7pPr>
            <a:lvl8pPr indent="-317500" lvl="7" marL="3657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8pPr>
            <a:lvl9pPr indent="-317500" lvl="8" marL="41148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•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b="0" i="0" sz="1400" u="none" cap="none" strike="noStrike">
                <a:solidFill>
                  <a:srgbClr val="CC0000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" name="Google Shape;12;p13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1400"/>
              <a:buFont typeface="Raleway SemiBold"/>
              <a:buNone/>
              <a:defRPr b="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descr="NOAA_logo.png" id="13" name="Google Shape;1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7897" y="56862"/>
            <a:ext cx="806505" cy="780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02209" y="56868"/>
            <a:ext cx="827495" cy="804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2" name="Google Shape;5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" name="Google Shape;17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8" name="Google Shape;18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" name="Google Shape;21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4" name="Google Shape;2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8" name="Google Shape;28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Google Shape;30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4" name="Google Shape;4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" name="Google Shape;62;p1"/>
          <p:cNvSpPr txBox="1"/>
          <p:nvPr>
            <p:ph type="title"/>
          </p:nvPr>
        </p:nvSpPr>
        <p:spPr>
          <a:xfrm>
            <a:off x="123475" y="457200"/>
            <a:ext cx="8883300" cy="211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11111"/>
              <a:buFont typeface="Calibri"/>
              <a:buNone/>
            </a:pPr>
            <a:r>
              <a:rPr lang="en" sz="2700"/>
              <a:t>GOES-19 GLM Provisional Validation</a:t>
            </a:r>
            <a:endParaRPr sz="27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50000"/>
              <a:buFont typeface="Calibri"/>
              <a:buNone/>
            </a:pPr>
            <a:r>
              <a:rPr lang="en" sz="2000"/>
              <a:t>Peer/Stakeholder Product Validation Review (PS-PVR)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71428"/>
              <a:buFont typeface="Calibri"/>
              <a:buNone/>
            </a:pPr>
            <a:r>
              <a:t/>
            </a:r>
            <a:endParaRPr sz="17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66666"/>
              <a:buFont typeface="Calibri"/>
              <a:buNone/>
            </a:pPr>
            <a:r>
              <a:rPr lang="en" sz="1800"/>
              <a:t>March 13, 2025</a:t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66666"/>
              <a:buFont typeface="Calibri"/>
              <a:buNone/>
            </a:pPr>
            <a:r>
              <a:t/>
            </a:r>
            <a:endParaRPr sz="18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11111"/>
              <a:buFont typeface="Calibri"/>
              <a:buNone/>
            </a:pPr>
            <a:r>
              <a:rPr lang="en" sz="2700"/>
              <a:t>NWS Perspective: AWIPS verification</a:t>
            </a:r>
            <a:endParaRPr sz="20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171428"/>
              <a:buFont typeface="Calibri"/>
              <a:buNone/>
            </a:pPr>
            <a:r>
              <a:t/>
            </a:r>
            <a:endParaRPr sz="175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204544"/>
              <a:buFont typeface="Calibri"/>
              <a:buNone/>
            </a:pPr>
            <a:r>
              <a:rPr lang="en" sz="1466">
                <a:solidFill>
                  <a:srgbClr val="666666"/>
                </a:solidFill>
              </a:rPr>
              <a:t>Derek Van Pelt/TOWR-S Team</a:t>
            </a:r>
            <a:endParaRPr sz="1466"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ct val="204544"/>
              <a:buFont typeface="Calibri"/>
              <a:buNone/>
            </a:pPr>
            <a:r>
              <a:rPr lang="en" sz="1466">
                <a:solidFill>
                  <a:srgbClr val="666666"/>
                </a:solidFill>
              </a:rPr>
              <a:t>TOWR-S team, NWS Office of Observations</a:t>
            </a:r>
            <a:endParaRPr sz="2366">
              <a:solidFill>
                <a:srgbClr val="666666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afa04b6256_0_59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0000"/>
              <a:buNone/>
            </a:pPr>
            <a:r>
              <a:rPr lang="en"/>
              <a:t>Products Evaluated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5625"/>
              <a:buNone/>
            </a:pPr>
            <a:r>
              <a:rPr lang="en" sz="2133"/>
              <a:t>(All imagery from 1900Z  March 07, 2025)</a:t>
            </a:r>
            <a:endParaRPr sz="2133"/>
          </a:p>
        </p:txBody>
      </p:sp>
      <p:sp>
        <p:nvSpPr>
          <p:cNvPr id="68" name="Google Shape;68;g2afa04b6256_0_59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9" name="Google Shape;69;g2afa04b6256_0_59"/>
          <p:cNvSpPr txBox="1"/>
          <p:nvPr>
            <p:ph idx="1" type="body"/>
          </p:nvPr>
        </p:nvSpPr>
        <p:spPr>
          <a:xfrm>
            <a:off x="265819" y="774985"/>
            <a:ext cx="86034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GLM Total Optical Energy</a:t>
            </a:r>
            <a:endParaRPr>
              <a:solidFill>
                <a:srgbClr val="666666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GLM Minimum Flash Area</a:t>
            </a:r>
            <a:endParaRPr>
              <a:solidFill>
                <a:srgbClr val="666666"/>
              </a:solidFill>
            </a:endParaRPr>
          </a:p>
          <a:p>
            <a:pPr indent="-3619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</a:rPr>
              <a:t>GLM Flash Extend Density</a:t>
            </a:r>
            <a:endParaRPr strike="sngStrike"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">
                <a:solidFill>
                  <a:srgbClr val="666666"/>
                </a:solidFill>
              </a:rPr>
              <a:t>GLM products have been on the SBN since March 2023</a:t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666666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3efed2939b_0_2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GLM Total Optical Energy</a:t>
            </a:r>
            <a:endParaRPr/>
          </a:p>
        </p:txBody>
      </p:sp>
      <p:sp>
        <p:nvSpPr>
          <p:cNvPr id="75" name="Google Shape;75;g33efed2939b_0_2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" name="Google Shape;76;g33efed2939b_0_2"/>
          <p:cNvSpPr txBox="1"/>
          <p:nvPr/>
        </p:nvSpPr>
        <p:spPr>
          <a:xfrm>
            <a:off x="4766050" y="4179100"/>
            <a:ext cx="324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g33efed2939b_0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685800"/>
            <a:ext cx="7315201" cy="4256116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g33efed2939b_0_2"/>
          <p:cNvSpPr txBox="1"/>
          <p:nvPr/>
        </p:nvSpPr>
        <p:spPr>
          <a:xfrm>
            <a:off x="5771477" y="721425"/>
            <a:ext cx="2194200" cy="30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GOES-19 Preliminary, Non-Operational Data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g33efed2939b_0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528" y="992767"/>
            <a:ext cx="3565850" cy="232790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33efed2939b_0_2"/>
          <p:cNvSpPr txBox="1"/>
          <p:nvPr/>
        </p:nvSpPr>
        <p:spPr>
          <a:xfrm>
            <a:off x="2789810" y="1061294"/>
            <a:ext cx="1218000" cy="246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4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GOES-19 Preliminary, Non-Operational Data</a:t>
            </a:r>
            <a:endParaRPr b="0" i="0" sz="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3efed2939b_0_26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GLM Minimum Flash Area</a:t>
            </a:r>
            <a:endParaRPr/>
          </a:p>
        </p:txBody>
      </p:sp>
      <p:sp>
        <p:nvSpPr>
          <p:cNvPr id="86" name="Google Shape;86;g33efed2939b_0_26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g33efed2939b_0_26"/>
          <p:cNvSpPr txBox="1"/>
          <p:nvPr/>
        </p:nvSpPr>
        <p:spPr>
          <a:xfrm>
            <a:off x="4766050" y="4179100"/>
            <a:ext cx="324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g33efed2939b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685800"/>
            <a:ext cx="7315199" cy="425195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33efed2939b_0_26"/>
          <p:cNvSpPr txBox="1"/>
          <p:nvPr/>
        </p:nvSpPr>
        <p:spPr>
          <a:xfrm>
            <a:off x="5771477" y="721425"/>
            <a:ext cx="2194200" cy="30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GOES-19 Preliminary, Non-Operational Data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f9a5ac864_0_1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GLM Total Optical Energy</a:t>
            </a:r>
            <a:endParaRPr/>
          </a:p>
        </p:txBody>
      </p:sp>
      <p:sp>
        <p:nvSpPr>
          <p:cNvPr id="95" name="Google Shape;95;g33f9a5ac864_0_1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6" name="Google Shape;96;g33f9a5ac864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685800"/>
            <a:ext cx="7315201" cy="4253653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g33f9a5ac864_0_1"/>
          <p:cNvSpPr txBox="1"/>
          <p:nvPr/>
        </p:nvSpPr>
        <p:spPr>
          <a:xfrm>
            <a:off x="4766050" y="4179100"/>
            <a:ext cx="3243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33f9a5ac864_0_1"/>
          <p:cNvSpPr txBox="1"/>
          <p:nvPr/>
        </p:nvSpPr>
        <p:spPr>
          <a:xfrm>
            <a:off x="5771477" y="721425"/>
            <a:ext cx="2194200" cy="30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GOES-19 Preliminary, Non-Operational Data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3f9a5ac864_1_0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04" name="Google Shape;104;g33f9a5ac864_1_0" title="TRI_GLM.gif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685800"/>
            <a:ext cx="7315199" cy="425196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g33f9a5ac864_1_0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9285"/>
              <a:buNone/>
            </a:pPr>
            <a:r>
              <a:rPr lang="en"/>
              <a:t>Total Optical Energy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9285"/>
              <a:buNone/>
            </a:pPr>
            <a:r>
              <a:rPr lang="en"/>
              <a:t>20 minute loop</a:t>
            </a:r>
            <a:endParaRPr/>
          </a:p>
        </p:txBody>
      </p:sp>
      <p:sp>
        <p:nvSpPr>
          <p:cNvPr id="106" name="Google Shape;106;g33f9a5ac864_1_0"/>
          <p:cNvSpPr txBox="1"/>
          <p:nvPr/>
        </p:nvSpPr>
        <p:spPr>
          <a:xfrm>
            <a:off x="5771477" y="721425"/>
            <a:ext cx="2194200" cy="30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" sz="8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GOES-19 Preliminary, Non-Operational Data</a:t>
            </a:r>
            <a:endParaRPr b="0" i="0" sz="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3fbe3fcd58_1_6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2" name="Google Shape;112;g33fbe3fcd58_1_6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GLM Menu Location</a:t>
            </a:r>
            <a:endParaRPr/>
          </a:p>
        </p:txBody>
      </p:sp>
      <p:pic>
        <p:nvPicPr>
          <p:cNvPr id="113" name="Google Shape;113;g33fbe3fcd58_1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00" y="685800"/>
            <a:ext cx="7030821" cy="4261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"/>
          <p:cNvSpPr txBox="1"/>
          <p:nvPr>
            <p:ph type="title"/>
          </p:nvPr>
        </p:nvSpPr>
        <p:spPr>
          <a:xfrm>
            <a:off x="914400" y="0"/>
            <a:ext cx="7287600" cy="65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Notes</a:t>
            </a:r>
            <a:endParaRPr/>
          </a:p>
        </p:txBody>
      </p:sp>
      <p:sp>
        <p:nvSpPr>
          <p:cNvPr id="119" name="Google Shape;119;p11"/>
          <p:cNvSpPr txBox="1"/>
          <p:nvPr>
            <p:ph idx="12" type="sldNum"/>
          </p:nvPr>
        </p:nvSpPr>
        <p:spPr>
          <a:xfrm>
            <a:off x="8647819" y="4812506"/>
            <a:ext cx="420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0" name="Google Shape;120;p11"/>
          <p:cNvSpPr txBox="1"/>
          <p:nvPr>
            <p:ph idx="1" type="body"/>
          </p:nvPr>
        </p:nvSpPr>
        <p:spPr>
          <a:xfrm>
            <a:off x="265819" y="774985"/>
            <a:ext cx="8603400" cy="38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666666"/>
              </a:buClr>
              <a:buSzPts val="2400"/>
              <a:buChar char="•"/>
            </a:pPr>
            <a:r>
              <a:rPr lang="en">
                <a:solidFill>
                  <a:srgbClr val="666666"/>
                </a:solidFill>
              </a:rPr>
              <a:t>AWIPS ingests and displays these products. </a:t>
            </a:r>
            <a:endParaRPr>
              <a:solidFill>
                <a:srgbClr val="666666"/>
              </a:solidFill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  <a:extLst>
                  <a:ext uri="http://customooxmlschemas.google.com/">
                    <go:slidesCustomData xmlns:go="http://customooxmlschemas.google.com/" textRoundtripDataId="0"/>
                  </a:ext>
                </a:extLst>
              </a:rPr>
              <a:t>No fielding issues are expected</a:t>
            </a:r>
            <a:endParaRPr>
              <a:solidFill>
                <a:srgbClr val="666666"/>
              </a:solidFill>
              <a:extLst>
                <a:ext uri="http://customooxmlschemas.google.com/">
                  <go:slidesCustomData xmlns:go="http://customooxmlschemas.google.com/" textRoundtripDataId="1"/>
                </a:ext>
              </a:extLst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  <a:extLst>
                  <a:ext uri="http://customooxmlschemas.google.com/">
                    <go:slidesCustomData xmlns:go="http://customooxmlschemas.google.com/" textRoundtripDataId="2"/>
                  </a:ext>
                </a:extLst>
              </a:rPr>
              <a:t>G-19 products conform closely to G-16, 18 conventions (GOES-R Product User Guide)</a:t>
            </a:r>
            <a:endParaRPr>
              <a:solidFill>
                <a:srgbClr val="666666"/>
              </a:solidFill>
              <a:extLst>
                <a:ext uri="http://customooxmlschemas.google.com/">
                  <go:slidesCustomData xmlns:go="http://customooxmlschemas.google.com/" textRoundtripDataId="3"/>
                </a:ext>
              </a:extLst>
            </a:endParaRPr>
          </a:p>
          <a:p>
            <a:pPr indent="-3619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Char char="•"/>
            </a:pPr>
            <a:r>
              <a:rPr lang="en">
                <a:solidFill>
                  <a:srgbClr val="666666"/>
                </a:solidFill>
                <a:extLst>
                  <a:ext uri="http://customooxmlschemas.google.com/">
                    <go:slidesCustomData xmlns:go="http://customooxmlschemas.google.com/" textRoundtripDataId="4"/>
                  </a:ext>
                </a:extLst>
              </a:rPr>
              <a:t>AWIPS’ baseline configurations for G16 and G18 are extensible for G19+</a:t>
            </a:r>
            <a:endParaRPr>
              <a:solidFill>
                <a:srgbClr val="66666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