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4">
          <p15:clr>
            <a:srgbClr val="A4A3A4"/>
          </p15:clr>
        </p15:guide>
        <p15:guide id="2" pos="2880">
          <p15:clr>
            <a:srgbClr val="A4A3A4"/>
          </p15:clr>
        </p15:guide>
      </p15:sldGuideLst>
    </p:ext>
    <p:ext uri="GoogleSlidesCustomDataVersion2">
      <go:slidesCustomData xmlns:go="http://customooxmlschemas.google.com/" r:id="rId24" roundtripDataSignature="AMtx7miYdAY55YcDTrGVmNAYWbF+Ok4s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5"/>
            <a:ext cx="5618480" cy="3665459"/>
          </a:xfrm>
          <a:prstGeom prst="rect">
            <a:avLst/>
          </a:prstGeom>
          <a:noFill/>
          <a:ln>
            <a:noFill/>
          </a:ln>
        </p:spPr>
        <p:txBody>
          <a:bodyPr anchorCtr="0" anchor="t" bIns="46650" lIns="93300" spcFirstLastPara="1" rIns="93300" wrap="square" tIns="466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1"/>
            <a:ext cx="3043343" cy="467071"/>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1"/>
            <a:ext cx="3043343" cy="467071"/>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1:notes"/>
          <p:cNvSpPr txBox="1"/>
          <p:nvPr>
            <p:ph idx="1" type="body"/>
          </p:nvPr>
        </p:nvSpPr>
        <p:spPr>
          <a:xfrm>
            <a:off x="702310" y="4480005"/>
            <a:ext cx="5618480" cy="3665459"/>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based on PLT reports from LASP</a:t>
            </a:r>
            <a:endParaRPr/>
          </a:p>
        </p:txBody>
      </p:sp>
      <p:sp>
        <p:nvSpPr>
          <p:cNvPr id="47" name="Google Shape;47;p1:notes"/>
          <p:cNvSpPr txBox="1"/>
          <p:nvPr>
            <p:ph idx="12" type="sldNum"/>
          </p:nvPr>
        </p:nvSpPr>
        <p:spPr>
          <a:xfrm>
            <a:off x="3978132" y="8842031"/>
            <a:ext cx="3043343" cy="467071"/>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60" name="Google Shape;160;p1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69" name="Google Shape;169;p12: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04" name="Google Shape;204;p15: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13" name="Google Shape;213;p16: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7: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24" name="Google Shape;224;p17: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33" name="Google Shape;233;p18: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69" name="Google Shape;69;p3: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92" name="Google Shape;92;p5: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01" name="Google Shape;101;p6: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16" name="Google Shape;116;p7: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702310" y="4480005"/>
            <a:ext cx="5618480" cy="3665459"/>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18" name="Google Shape;1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Calibri"/>
                <a:ea typeface="Calibri"/>
                <a:cs typeface="Calibri"/>
                <a:sym typeface="Calibri"/>
              </a:defRPr>
            </a:lvl1pPr>
            <a:lvl2pPr indent="0" lvl="1" marL="0" algn="r">
              <a:spcBef>
                <a:spcPts val="0"/>
              </a:spcBef>
              <a:buNone/>
              <a:defRPr b="0" i="0" sz="1200" u="none" cap="none" strike="noStrike">
                <a:solidFill>
                  <a:schemeClr val="lt1"/>
                </a:solidFill>
                <a:latin typeface="Calibri"/>
                <a:ea typeface="Calibri"/>
                <a:cs typeface="Calibri"/>
                <a:sym typeface="Calibri"/>
              </a:defRPr>
            </a:lvl2pPr>
            <a:lvl3pPr indent="0" lvl="2" marL="0" algn="r">
              <a:spcBef>
                <a:spcPts val="0"/>
              </a:spcBef>
              <a:buNone/>
              <a:defRPr b="0" i="0" sz="1200" u="none" cap="none" strike="noStrike">
                <a:solidFill>
                  <a:schemeClr val="lt1"/>
                </a:solidFill>
                <a:latin typeface="Calibri"/>
                <a:ea typeface="Calibri"/>
                <a:cs typeface="Calibri"/>
                <a:sym typeface="Calibri"/>
              </a:defRPr>
            </a:lvl3pPr>
            <a:lvl4pPr indent="0" lvl="3" marL="0" algn="r">
              <a:spcBef>
                <a:spcPts val="0"/>
              </a:spcBef>
              <a:buNone/>
              <a:defRPr b="0" i="0" sz="1200" u="none" cap="none" strike="noStrike">
                <a:solidFill>
                  <a:schemeClr val="lt1"/>
                </a:solidFill>
                <a:latin typeface="Calibri"/>
                <a:ea typeface="Calibri"/>
                <a:cs typeface="Calibri"/>
                <a:sym typeface="Calibri"/>
              </a:defRPr>
            </a:lvl4pPr>
            <a:lvl5pPr indent="0" lvl="4" marL="0" algn="r">
              <a:spcBef>
                <a:spcPts val="0"/>
              </a:spcBef>
              <a:buNone/>
              <a:defRPr b="0" i="0" sz="1200" u="none" cap="none" strike="noStrike">
                <a:solidFill>
                  <a:schemeClr val="lt1"/>
                </a:solidFill>
                <a:latin typeface="Calibri"/>
                <a:ea typeface="Calibri"/>
                <a:cs typeface="Calibri"/>
                <a:sym typeface="Calibri"/>
              </a:defRPr>
            </a:lvl5pPr>
            <a:lvl6pPr indent="0" lvl="5" marL="0" algn="r">
              <a:spcBef>
                <a:spcPts val="0"/>
              </a:spcBef>
              <a:buNone/>
              <a:defRPr b="0" i="0" sz="1200" u="none" cap="none" strike="noStrike">
                <a:solidFill>
                  <a:schemeClr val="lt1"/>
                </a:solidFill>
                <a:latin typeface="Calibri"/>
                <a:ea typeface="Calibri"/>
                <a:cs typeface="Calibri"/>
                <a:sym typeface="Calibri"/>
              </a:defRPr>
            </a:lvl6pPr>
            <a:lvl7pPr indent="0" lvl="6" marL="0" algn="r">
              <a:spcBef>
                <a:spcPts val="0"/>
              </a:spcBef>
              <a:buNone/>
              <a:defRPr b="0" i="0" sz="1200" u="none" cap="none" strike="noStrike">
                <a:solidFill>
                  <a:schemeClr val="lt1"/>
                </a:solidFill>
                <a:latin typeface="Calibri"/>
                <a:ea typeface="Calibri"/>
                <a:cs typeface="Calibri"/>
                <a:sym typeface="Calibri"/>
              </a:defRPr>
            </a:lvl7pPr>
            <a:lvl8pPr indent="0" lvl="7" marL="0" algn="r">
              <a:spcBef>
                <a:spcPts val="0"/>
              </a:spcBef>
              <a:buNone/>
              <a:defRPr b="0" i="0" sz="1200" u="none" cap="none" strike="noStrike">
                <a:solidFill>
                  <a:schemeClr val="lt1"/>
                </a:solidFill>
                <a:latin typeface="Calibri"/>
                <a:ea typeface="Calibri"/>
                <a:cs typeface="Calibri"/>
                <a:sym typeface="Calibri"/>
              </a:defRPr>
            </a:lvl8pPr>
            <a:lvl9pPr indent="0" lvl="8" mar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1"/>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21"/>
          <p:cNvSpPr txBox="1"/>
          <p:nvPr>
            <p:ph idx="1" type="body"/>
          </p:nvPr>
        </p:nvSpPr>
        <p:spPr>
          <a:xfrm>
            <a:off x="457200" y="1465263"/>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 name="Google Shape;2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Calibri"/>
                <a:ea typeface="Calibri"/>
                <a:cs typeface="Calibri"/>
                <a:sym typeface="Calibri"/>
              </a:defRPr>
            </a:lvl1pPr>
            <a:lvl2pPr indent="0" lvl="1" marL="0" algn="r">
              <a:spcBef>
                <a:spcPts val="0"/>
              </a:spcBef>
              <a:buNone/>
              <a:defRPr b="0" i="0" sz="1200" u="none" cap="none" strike="noStrike">
                <a:solidFill>
                  <a:schemeClr val="lt1"/>
                </a:solidFill>
                <a:latin typeface="Calibri"/>
                <a:ea typeface="Calibri"/>
                <a:cs typeface="Calibri"/>
                <a:sym typeface="Calibri"/>
              </a:defRPr>
            </a:lvl2pPr>
            <a:lvl3pPr indent="0" lvl="2" marL="0" algn="r">
              <a:spcBef>
                <a:spcPts val="0"/>
              </a:spcBef>
              <a:buNone/>
              <a:defRPr b="0" i="0" sz="1200" u="none" cap="none" strike="noStrike">
                <a:solidFill>
                  <a:schemeClr val="lt1"/>
                </a:solidFill>
                <a:latin typeface="Calibri"/>
                <a:ea typeface="Calibri"/>
                <a:cs typeface="Calibri"/>
                <a:sym typeface="Calibri"/>
              </a:defRPr>
            </a:lvl3pPr>
            <a:lvl4pPr indent="0" lvl="3" marL="0" algn="r">
              <a:spcBef>
                <a:spcPts val="0"/>
              </a:spcBef>
              <a:buNone/>
              <a:defRPr b="0" i="0" sz="1200" u="none" cap="none" strike="noStrike">
                <a:solidFill>
                  <a:schemeClr val="lt1"/>
                </a:solidFill>
                <a:latin typeface="Calibri"/>
                <a:ea typeface="Calibri"/>
                <a:cs typeface="Calibri"/>
                <a:sym typeface="Calibri"/>
              </a:defRPr>
            </a:lvl4pPr>
            <a:lvl5pPr indent="0" lvl="4" marL="0" algn="r">
              <a:spcBef>
                <a:spcPts val="0"/>
              </a:spcBef>
              <a:buNone/>
              <a:defRPr b="0" i="0" sz="1200" u="none" cap="none" strike="noStrike">
                <a:solidFill>
                  <a:schemeClr val="lt1"/>
                </a:solidFill>
                <a:latin typeface="Calibri"/>
                <a:ea typeface="Calibri"/>
                <a:cs typeface="Calibri"/>
                <a:sym typeface="Calibri"/>
              </a:defRPr>
            </a:lvl5pPr>
            <a:lvl6pPr indent="0" lvl="5" marL="0" algn="r">
              <a:spcBef>
                <a:spcPts val="0"/>
              </a:spcBef>
              <a:buNone/>
              <a:defRPr b="0" i="0" sz="1200" u="none" cap="none" strike="noStrike">
                <a:solidFill>
                  <a:schemeClr val="lt1"/>
                </a:solidFill>
                <a:latin typeface="Calibri"/>
                <a:ea typeface="Calibri"/>
                <a:cs typeface="Calibri"/>
                <a:sym typeface="Calibri"/>
              </a:defRPr>
            </a:lvl6pPr>
            <a:lvl7pPr indent="0" lvl="6" marL="0" algn="r">
              <a:spcBef>
                <a:spcPts val="0"/>
              </a:spcBef>
              <a:buNone/>
              <a:defRPr b="0" i="0" sz="1200" u="none" cap="none" strike="noStrike">
                <a:solidFill>
                  <a:schemeClr val="lt1"/>
                </a:solidFill>
                <a:latin typeface="Calibri"/>
                <a:ea typeface="Calibri"/>
                <a:cs typeface="Calibri"/>
                <a:sym typeface="Calibri"/>
              </a:defRPr>
            </a:lvl7pPr>
            <a:lvl8pPr indent="0" lvl="7" marL="0" algn="r">
              <a:spcBef>
                <a:spcPts val="0"/>
              </a:spcBef>
              <a:buNone/>
              <a:defRPr b="0" i="0" sz="1200" u="none" cap="none" strike="noStrike">
                <a:solidFill>
                  <a:schemeClr val="lt1"/>
                </a:solidFill>
                <a:latin typeface="Calibri"/>
                <a:ea typeface="Calibri"/>
                <a:cs typeface="Calibri"/>
                <a:sym typeface="Calibri"/>
              </a:defRPr>
            </a:lvl8pPr>
            <a:lvl9pPr indent="0" lvl="8" mar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2"/>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30" name="Google Shape;30;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31" name="Google Shape;3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38" name="Shape 38"/>
        <p:cNvGrpSpPr/>
        <p:nvPr/>
      </p:nvGrpSpPr>
      <p:grpSpPr>
        <a:xfrm>
          <a:off x="0" y="0"/>
          <a:ext cx="0" cy="0"/>
          <a:chOff x="0" y="0"/>
          <a:chExt cx="0" cy="0"/>
        </a:xfrm>
      </p:grpSpPr>
      <p:sp>
        <p:nvSpPr>
          <p:cNvPr id="39" name="Google Shape;39;p24"/>
          <p:cNvSpPr txBox="1"/>
          <p:nvPr>
            <p:ph type="ctrTitle"/>
          </p:nvPr>
        </p:nvSpPr>
        <p:spPr>
          <a:xfrm>
            <a:off x="1143000" y="1122363"/>
            <a:ext cx="6858000" cy="23876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40" name="Google Shape;40;p24"/>
          <p:cNvSpPr txBox="1"/>
          <p:nvPr>
            <p:ph idx="1" type="subTitle"/>
          </p:nvPr>
        </p:nvSpPr>
        <p:spPr>
          <a:xfrm>
            <a:off x="1143000" y="3602037"/>
            <a:ext cx="6858000" cy="16556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1" name="Google Shape;41;p24"/>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1"/>
              </a:buClr>
              <a:buSzPts val="1100"/>
              <a:buFont typeface="Calibri"/>
              <a:buNone/>
              <a:defRPr/>
            </a:lvl1pPr>
            <a:lvl2pPr lvl="1" algn="l">
              <a:lnSpc>
                <a:spcPct val="100000"/>
              </a:lnSpc>
              <a:spcBef>
                <a:spcPts val="0"/>
              </a:spcBef>
              <a:spcAft>
                <a:spcPts val="0"/>
              </a:spcAft>
              <a:buClr>
                <a:schemeClr val="lt1"/>
              </a:buClr>
              <a:buSzPts val="1100"/>
              <a:buFont typeface="Calibri"/>
              <a:buNone/>
              <a:defRPr/>
            </a:lvl2pPr>
            <a:lvl3pPr lvl="2" algn="l">
              <a:lnSpc>
                <a:spcPct val="100000"/>
              </a:lnSpc>
              <a:spcBef>
                <a:spcPts val="0"/>
              </a:spcBef>
              <a:spcAft>
                <a:spcPts val="0"/>
              </a:spcAft>
              <a:buClr>
                <a:schemeClr val="lt1"/>
              </a:buClr>
              <a:buSzPts val="1100"/>
              <a:buFont typeface="Calibri"/>
              <a:buNone/>
              <a:defRPr/>
            </a:lvl3pPr>
            <a:lvl4pPr lvl="3" algn="l">
              <a:lnSpc>
                <a:spcPct val="100000"/>
              </a:lnSpc>
              <a:spcBef>
                <a:spcPts val="0"/>
              </a:spcBef>
              <a:spcAft>
                <a:spcPts val="0"/>
              </a:spcAft>
              <a:buClr>
                <a:schemeClr val="lt1"/>
              </a:buClr>
              <a:buSzPts val="1100"/>
              <a:buFont typeface="Calibri"/>
              <a:buNone/>
              <a:defRPr/>
            </a:lvl4pPr>
            <a:lvl5pPr lvl="4" algn="l">
              <a:lnSpc>
                <a:spcPct val="100000"/>
              </a:lnSpc>
              <a:spcBef>
                <a:spcPts val="0"/>
              </a:spcBef>
              <a:spcAft>
                <a:spcPts val="0"/>
              </a:spcAft>
              <a:buClr>
                <a:schemeClr val="lt1"/>
              </a:buClr>
              <a:buSzPts val="1100"/>
              <a:buFont typeface="Calibri"/>
              <a:buNone/>
              <a:defRPr/>
            </a:lvl5pPr>
            <a:lvl6pPr lvl="5" algn="l">
              <a:lnSpc>
                <a:spcPct val="100000"/>
              </a:lnSpc>
              <a:spcBef>
                <a:spcPts val="0"/>
              </a:spcBef>
              <a:spcAft>
                <a:spcPts val="0"/>
              </a:spcAft>
              <a:buClr>
                <a:schemeClr val="lt1"/>
              </a:buClr>
              <a:buSzPts val="1100"/>
              <a:buFont typeface="Calibri"/>
              <a:buNone/>
              <a:defRPr/>
            </a:lvl6pPr>
            <a:lvl7pPr lvl="6" algn="l">
              <a:lnSpc>
                <a:spcPct val="100000"/>
              </a:lnSpc>
              <a:spcBef>
                <a:spcPts val="0"/>
              </a:spcBef>
              <a:spcAft>
                <a:spcPts val="0"/>
              </a:spcAft>
              <a:buClr>
                <a:schemeClr val="lt1"/>
              </a:buClr>
              <a:buSzPts val="1100"/>
              <a:buFont typeface="Calibri"/>
              <a:buNone/>
              <a:defRPr/>
            </a:lvl7pPr>
            <a:lvl8pPr lvl="7" algn="l">
              <a:lnSpc>
                <a:spcPct val="100000"/>
              </a:lnSpc>
              <a:spcBef>
                <a:spcPts val="0"/>
              </a:spcBef>
              <a:spcAft>
                <a:spcPts val="0"/>
              </a:spcAft>
              <a:buClr>
                <a:schemeClr val="lt1"/>
              </a:buClr>
              <a:buSzPts val="1100"/>
              <a:buFont typeface="Calibri"/>
              <a:buNone/>
              <a:defRPr/>
            </a:lvl8pPr>
            <a:lvl9pPr lvl="8" algn="l">
              <a:lnSpc>
                <a:spcPct val="100000"/>
              </a:lnSpc>
              <a:spcBef>
                <a:spcPts val="0"/>
              </a:spcBef>
              <a:spcAft>
                <a:spcPts val="0"/>
              </a:spcAft>
              <a:buClr>
                <a:schemeClr val="lt1"/>
              </a:buClr>
              <a:buSzPts val="1100"/>
              <a:buFont typeface="Calibri"/>
              <a:buNone/>
              <a:defRPr/>
            </a:lvl9pPr>
          </a:lstStyle>
          <a:p/>
        </p:txBody>
      </p:sp>
      <p:sp>
        <p:nvSpPr>
          <p:cNvPr id="42" name="Google Shape;42;p24"/>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lt1"/>
              </a:buClr>
              <a:buSzPts val="1100"/>
              <a:buFont typeface="Calibri"/>
              <a:buNone/>
              <a:defRPr/>
            </a:lvl1pPr>
            <a:lvl2pPr lvl="1" algn="l">
              <a:lnSpc>
                <a:spcPct val="100000"/>
              </a:lnSpc>
              <a:spcBef>
                <a:spcPts val="0"/>
              </a:spcBef>
              <a:spcAft>
                <a:spcPts val="0"/>
              </a:spcAft>
              <a:buClr>
                <a:schemeClr val="lt1"/>
              </a:buClr>
              <a:buSzPts val="1100"/>
              <a:buFont typeface="Calibri"/>
              <a:buNone/>
              <a:defRPr/>
            </a:lvl2pPr>
            <a:lvl3pPr lvl="2" algn="l">
              <a:lnSpc>
                <a:spcPct val="100000"/>
              </a:lnSpc>
              <a:spcBef>
                <a:spcPts val="0"/>
              </a:spcBef>
              <a:spcAft>
                <a:spcPts val="0"/>
              </a:spcAft>
              <a:buClr>
                <a:schemeClr val="lt1"/>
              </a:buClr>
              <a:buSzPts val="1100"/>
              <a:buFont typeface="Calibri"/>
              <a:buNone/>
              <a:defRPr/>
            </a:lvl3pPr>
            <a:lvl4pPr lvl="3" algn="l">
              <a:lnSpc>
                <a:spcPct val="100000"/>
              </a:lnSpc>
              <a:spcBef>
                <a:spcPts val="0"/>
              </a:spcBef>
              <a:spcAft>
                <a:spcPts val="0"/>
              </a:spcAft>
              <a:buClr>
                <a:schemeClr val="lt1"/>
              </a:buClr>
              <a:buSzPts val="1100"/>
              <a:buFont typeface="Calibri"/>
              <a:buNone/>
              <a:defRPr/>
            </a:lvl4pPr>
            <a:lvl5pPr lvl="4" algn="l">
              <a:lnSpc>
                <a:spcPct val="100000"/>
              </a:lnSpc>
              <a:spcBef>
                <a:spcPts val="0"/>
              </a:spcBef>
              <a:spcAft>
                <a:spcPts val="0"/>
              </a:spcAft>
              <a:buClr>
                <a:schemeClr val="lt1"/>
              </a:buClr>
              <a:buSzPts val="1100"/>
              <a:buFont typeface="Calibri"/>
              <a:buNone/>
              <a:defRPr/>
            </a:lvl5pPr>
            <a:lvl6pPr lvl="5" algn="l">
              <a:lnSpc>
                <a:spcPct val="100000"/>
              </a:lnSpc>
              <a:spcBef>
                <a:spcPts val="0"/>
              </a:spcBef>
              <a:spcAft>
                <a:spcPts val="0"/>
              </a:spcAft>
              <a:buClr>
                <a:schemeClr val="lt1"/>
              </a:buClr>
              <a:buSzPts val="1100"/>
              <a:buFont typeface="Calibri"/>
              <a:buNone/>
              <a:defRPr/>
            </a:lvl6pPr>
            <a:lvl7pPr lvl="6" algn="l">
              <a:lnSpc>
                <a:spcPct val="100000"/>
              </a:lnSpc>
              <a:spcBef>
                <a:spcPts val="0"/>
              </a:spcBef>
              <a:spcAft>
                <a:spcPts val="0"/>
              </a:spcAft>
              <a:buClr>
                <a:schemeClr val="lt1"/>
              </a:buClr>
              <a:buSzPts val="1100"/>
              <a:buFont typeface="Calibri"/>
              <a:buNone/>
              <a:defRPr/>
            </a:lvl7pPr>
            <a:lvl8pPr lvl="7" algn="l">
              <a:lnSpc>
                <a:spcPct val="100000"/>
              </a:lnSpc>
              <a:spcBef>
                <a:spcPts val="0"/>
              </a:spcBef>
              <a:spcAft>
                <a:spcPts val="0"/>
              </a:spcAft>
              <a:buClr>
                <a:schemeClr val="lt1"/>
              </a:buClr>
              <a:buSzPts val="1100"/>
              <a:buFont typeface="Calibri"/>
              <a:buNone/>
              <a:defRPr/>
            </a:lvl8pPr>
            <a:lvl9pPr lvl="8" algn="l">
              <a:lnSpc>
                <a:spcPct val="100000"/>
              </a:lnSpc>
              <a:spcBef>
                <a:spcPts val="0"/>
              </a:spcBef>
              <a:spcAft>
                <a:spcPts val="0"/>
              </a:spcAft>
              <a:buClr>
                <a:schemeClr val="lt1"/>
              </a:buClr>
              <a:buSzPts val="1100"/>
              <a:buFont typeface="Calibri"/>
              <a:buNone/>
              <a:defRPr/>
            </a:lvl9pPr>
          </a:lstStyle>
          <a:p/>
        </p:txBody>
      </p:sp>
      <p:sp>
        <p:nvSpPr>
          <p:cNvPr id="43" name="Google Shape;43;p24"/>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05867"/>
            </a:gs>
            <a:gs pos="40000">
              <a:schemeClr val="dk2"/>
            </a:gs>
            <a:gs pos="100000">
              <a:srgbClr val="001F5F"/>
            </a:gs>
          </a:gsLst>
          <a:path path="circle">
            <a:fillToRect b="100%" r="100%"/>
          </a:path>
          <a:tileRect l="-100%" t="-100%"/>
        </a:gra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9"/>
          <p:cNvSpPr txBox="1"/>
          <p:nvPr>
            <p:ph idx="1" type="body"/>
          </p:nvPr>
        </p:nvSpPr>
        <p:spPr>
          <a:xfrm>
            <a:off x="457200" y="1465263"/>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2.png"/><Relationship Id="rId10" Type="http://schemas.openxmlformats.org/officeDocument/2006/relationships/image" Target="../media/image23.png"/><Relationship Id="rId9"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txBox="1"/>
          <p:nvPr>
            <p:ph idx="1" type="subTitle"/>
          </p:nvPr>
        </p:nvSpPr>
        <p:spPr>
          <a:xfrm>
            <a:off x="538679" y="1576688"/>
            <a:ext cx="8196525" cy="474539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FFFF"/>
              </a:buClr>
              <a:buSzPts val="2400"/>
              <a:buNone/>
            </a:pPr>
            <a:r>
              <a:rPr lang="en-US" sz="2400">
                <a:solidFill>
                  <a:srgbClr val="FFFFFF"/>
                </a:solidFill>
              </a:rPr>
              <a:t>Peer Stakeholder-Product Validation Review (PS-PVR) </a:t>
            </a:r>
            <a:endParaRPr sz="2400">
              <a:solidFill>
                <a:srgbClr val="FFFFFF"/>
              </a:solidFill>
            </a:endParaRPr>
          </a:p>
          <a:p>
            <a:pPr indent="0" lvl="0" marL="0" rtl="0" algn="ctr">
              <a:spcBef>
                <a:spcPts val="0"/>
              </a:spcBef>
              <a:spcAft>
                <a:spcPts val="0"/>
              </a:spcAft>
              <a:buClr>
                <a:schemeClr val="lt1"/>
              </a:buClr>
              <a:buSzPts val="3200"/>
              <a:buNone/>
            </a:pPr>
            <a:r>
              <a:rPr lang="en-US"/>
              <a:t>GOES 19 EXIS: User Perspective</a:t>
            </a:r>
            <a:endParaRPr/>
          </a:p>
          <a:p>
            <a:pPr indent="0" lvl="0" marL="0" rtl="0" algn="ctr">
              <a:spcBef>
                <a:spcPts val="400"/>
              </a:spcBef>
              <a:spcAft>
                <a:spcPts val="0"/>
              </a:spcAft>
              <a:buClr>
                <a:srgbClr val="FFFF00"/>
              </a:buClr>
              <a:buSzPts val="2000"/>
              <a:buNone/>
            </a:pPr>
            <a:r>
              <a:rPr lang="en-US" sz="2000">
                <a:solidFill>
                  <a:srgbClr val="FFFF00"/>
                </a:solidFill>
              </a:rPr>
              <a:t>11 March, 2025</a:t>
            </a:r>
            <a:endParaRPr sz="1400"/>
          </a:p>
          <a:p>
            <a:pPr indent="0" lvl="0" marL="0" rtl="0" algn="ctr">
              <a:spcBef>
                <a:spcPts val="400"/>
              </a:spcBef>
              <a:spcAft>
                <a:spcPts val="0"/>
              </a:spcAft>
              <a:buClr>
                <a:srgbClr val="FFC000"/>
              </a:buClr>
              <a:buSzPts val="2000"/>
              <a:buNone/>
            </a:pPr>
            <a:r>
              <a:rPr lang="en-US" sz="2000">
                <a:solidFill>
                  <a:srgbClr val="FFC000"/>
                </a:solidFill>
              </a:rPr>
              <a:t>Rodney Viereck</a:t>
            </a:r>
            <a:endParaRPr/>
          </a:p>
          <a:p>
            <a:pPr indent="0" lvl="0" marL="0" rtl="0" algn="ctr">
              <a:spcBef>
                <a:spcPts val="280"/>
              </a:spcBef>
              <a:spcAft>
                <a:spcPts val="0"/>
              </a:spcAft>
              <a:buClr>
                <a:srgbClr val="FFC000"/>
              </a:buClr>
              <a:buSzPts val="1400"/>
              <a:buNone/>
            </a:pPr>
            <a:r>
              <a:rPr i="1" lang="en-US" sz="1400">
                <a:solidFill>
                  <a:srgbClr val="FFC000"/>
                </a:solidFill>
              </a:rPr>
              <a:t>University of Colorado, CIRES</a:t>
            </a:r>
            <a:endParaRPr/>
          </a:p>
          <a:p>
            <a:pPr indent="0" lvl="0" marL="0" rtl="0" algn="ctr">
              <a:spcBef>
                <a:spcPts val="280"/>
              </a:spcBef>
              <a:spcAft>
                <a:spcPts val="0"/>
              </a:spcAft>
              <a:buClr>
                <a:srgbClr val="FFC000"/>
              </a:buClr>
              <a:buSzPts val="1400"/>
              <a:buNone/>
            </a:pPr>
            <a:r>
              <a:rPr i="1" lang="en-US" sz="1400">
                <a:solidFill>
                  <a:srgbClr val="FFC000"/>
                </a:solidFill>
              </a:rPr>
              <a:t>NOAA/NWS Space Weather Prediction Center </a:t>
            </a:r>
            <a:endParaRPr/>
          </a:p>
          <a:p>
            <a:pPr indent="0" lvl="0" marL="0" rtl="0" algn="ctr">
              <a:spcBef>
                <a:spcPts val="280"/>
              </a:spcBef>
              <a:spcAft>
                <a:spcPts val="0"/>
              </a:spcAft>
              <a:buClr>
                <a:schemeClr val="lt1"/>
              </a:buClr>
              <a:buSzPts val="1400"/>
              <a:buNone/>
            </a:pPr>
            <a:r>
              <a:t/>
            </a:r>
            <a:endParaRPr i="1" sz="1400">
              <a:solidFill>
                <a:srgbClr val="FFC000"/>
              </a:solidFill>
            </a:endParaRPr>
          </a:p>
          <a:p>
            <a:pPr indent="0" lvl="0" marL="0" rtl="0" algn="ctr">
              <a:spcBef>
                <a:spcPts val="280"/>
              </a:spcBef>
              <a:spcAft>
                <a:spcPts val="0"/>
              </a:spcAft>
              <a:buClr>
                <a:schemeClr val="lt1"/>
              </a:buClr>
              <a:buSzPts val="1400"/>
              <a:buNone/>
            </a:pPr>
            <a:r>
              <a:t/>
            </a:r>
            <a:endParaRPr i="1" sz="1400">
              <a:solidFill>
                <a:srgbClr val="FFC000"/>
              </a:solidFill>
            </a:endParaRPr>
          </a:p>
          <a:p>
            <a:pPr indent="0" lvl="0" marL="0" rtl="0" algn="ctr">
              <a:spcBef>
                <a:spcPts val="0"/>
              </a:spcBef>
              <a:spcAft>
                <a:spcPts val="0"/>
              </a:spcAft>
              <a:buClr>
                <a:schemeClr val="lt1"/>
              </a:buClr>
              <a:buSzPts val="1800"/>
              <a:buNone/>
            </a:pPr>
            <a:r>
              <a:rPr lang="en-US" sz="1800" u="sng">
                <a:solidFill>
                  <a:schemeClr val="lt1"/>
                </a:solidFill>
              </a:rPr>
              <a:t>Outline:</a:t>
            </a:r>
            <a:endParaRPr/>
          </a:p>
          <a:p>
            <a:pPr indent="0" lvl="0" marL="0" rtl="0" algn="ctr">
              <a:spcBef>
                <a:spcPts val="0"/>
              </a:spcBef>
              <a:spcAft>
                <a:spcPts val="0"/>
              </a:spcAft>
              <a:buClr>
                <a:schemeClr val="lt1"/>
              </a:buClr>
              <a:buSzPts val="1400"/>
              <a:buNone/>
            </a:pPr>
            <a:r>
              <a:rPr lang="en-US" sz="1400">
                <a:solidFill>
                  <a:schemeClr val="lt1"/>
                </a:solidFill>
              </a:rPr>
              <a:t>Motivation</a:t>
            </a:r>
            <a:endParaRPr/>
          </a:p>
          <a:p>
            <a:pPr indent="0" lvl="0" marL="0" rtl="0" algn="ctr">
              <a:spcBef>
                <a:spcPts val="0"/>
              </a:spcBef>
              <a:spcAft>
                <a:spcPts val="0"/>
              </a:spcAft>
              <a:buClr>
                <a:schemeClr val="lt1"/>
              </a:buClr>
              <a:buSzPts val="1400"/>
              <a:buNone/>
            </a:pPr>
            <a:r>
              <a:rPr lang="en-US" sz="1400">
                <a:solidFill>
                  <a:schemeClr val="lt1"/>
                </a:solidFill>
              </a:rPr>
              <a:t>XRS Data/Products</a:t>
            </a:r>
            <a:endParaRPr/>
          </a:p>
          <a:p>
            <a:pPr indent="0" lvl="0" marL="0" rtl="0" algn="ctr">
              <a:spcBef>
                <a:spcPts val="0"/>
              </a:spcBef>
              <a:spcAft>
                <a:spcPts val="0"/>
              </a:spcAft>
              <a:buClr>
                <a:schemeClr val="lt1"/>
              </a:buClr>
              <a:buSzPts val="1400"/>
              <a:buNone/>
            </a:pPr>
            <a:r>
              <a:rPr lang="en-US" sz="1400">
                <a:solidFill>
                  <a:schemeClr val="lt1"/>
                </a:solidFill>
              </a:rPr>
              <a:t>EUVS Data</a:t>
            </a:r>
            <a:endParaRPr/>
          </a:p>
          <a:p>
            <a:pPr indent="0" lvl="0" marL="0" rtl="0" algn="ctr">
              <a:spcBef>
                <a:spcPts val="0"/>
              </a:spcBef>
              <a:spcAft>
                <a:spcPts val="0"/>
              </a:spcAft>
              <a:buClr>
                <a:schemeClr val="lt1"/>
              </a:buClr>
              <a:buSzPts val="1400"/>
              <a:buNone/>
            </a:pPr>
            <a:r>
              <a:rPr lang="en-US" sz="1400">
                <a:solidFill>
                  <a:schemeClr val="lt1"/>
                </a:solidFill>
              </a:rPr>
              <a:t>Summary</a:t>
            </a:r>
            <a:endParaRPr sz="1400">
              <a:solidFill>
                <a:schemeClr val="lt1"/>
              </a:solidFill>
            </a:endParaRPr>
          </a:p>
          <a:p>
            <a:pPr indent="0" lvl="0" marL="0" rtl="0" algn="ctr">
              <a:spcBef>
                <a:spcPts val="0"/>
              </a:spcBef>
              <a:spcAft>
                <a:spcPts val="0"/>
              </a:spcAft>
              <a:buClr>
                <a:schemeClr val="lt1"/>
              </a:buClr>
              <a:buSzPts val="2400"/>
              <a:buNone/>
            </a:pPr>
            <a:r>
              <a:t/>
            </a:r>
            <a:endParaRPr sz="2400">
              <a:solidFill>
                <a:schemeClr val="lt1"/>
              </a:solidFill>
            </a:endParaRPr>
          </a:p>
          <a:p>
            <a:pPr indent="0" lvl="0" marL="0" rtl="0" algn="ctr">
              <a:spcBef>
                <a:spcPts val="0"/>
              </a:spcBef>
              <a:spcAft>
                <a:spcPts val="0"/>
              </a:spcAft>
              <a:buClr>
                <a:schemeClr val="lt1"/>
              </a:buClr>
              <a:buSzPts val="1800"/>
              <a:buNone/>
            </a:pPr>
            <a:r>
              <a:t/>
            </a:r>
            <a:endParaRPr sz="1800">
              <a:solidFill>
                <a:schemeClr val="lt1"/>
              </a:solidFill>
            </a:endParaRPr>
          </a:p>
          <a:p>
            <a:pPr indent="0" lvl="0" marL="0" rtl="0" algn="ctr">
              <a:spcBef>
                <a:spcPts val="280"/>
              </a:spcBef>
              <a:spcAft>
                <a:spcPts val="0"/>
              </a:spcAft>
              <a:buClr>
                <a:schemeClr val="lt1"/>
              </a:buClr>
              <a:buSzPts val="1400"/>
              <a:buNone/>
            </a:pPr>
            <a:r>
              <a:t/>
            </a:r>
            <a:endParaRPr i="1" sz="1400">
              <a:solidFill>
                <a:srgbClr val="FFC000"/>
              </a:solidFill>
            </a:endParaRPr>
          </a:p>
          <a:p>
            <a:pPr indent="0" lvl="0" marL="0" rtl="0" algn="ctr">
              <a:spcBef>
                <a:spcPts val="280"/>
              </a:spcBef>
              <a:spcAft>
                <a:spcPts val="0"/>
              </a:spcAft>
              <a:buClr>
                <a:schemeClr val="lt1"/>
              </a:buClr>
              <a:buSzPts val="1400"/>
              <a:buNone/>
            </a:pPr>
            <a:r>
              <a:t/>
            </a:r>
            <a:endParaRPr i="1" sz="1400">
              <a:solidFill>
                <a:srgbClr val="FFC000"/>
              </a:solidFill>
            </a:endParaRPr>
          </a:p>
          <a:p>
            <a:pPr indent="0" lvl="0" marL="0" rtl="0" algn="ctr">
              <a:spcBef>
                <a:spcPts val="280"/>
              </a:spcBef>
              <a:spcAft>
                <a:spcPts val="0"/>
              </a:spcAft>
              <a:buClr>
                <a:schemeClr val="lt1"/>
              </a:buClr>
              <a:buSzPts val="1400"/>
              <a:buNone/>
            </a:pPr>
            <a:r>
              <a:t/>
            </a:r>
            <a:endParaRPr i="1" sz="1400">
              <a:solidFill>
                <a:srgbClr val="FFC000"/>
              </a:solidFill>
            </a:endParaRPr>
          </a:p>
          <a:p>
            <a:pPr indent="0" lvl="0" marL="0" rtl="0" algn="ctr">
              <a:spcBef>
                <a:spcPts val="280"/>
              </a:spcBef>
              <a:spcAft>
                <a:spcPts val="0"/>
              </a:spcAft>
              <a:buClr>
                <a:schemeClr val="lt1"/>
              </a:buClr>
              <a:buSzPts val="1400"/>
              <a:buNone/>
            </a:pPr>
            <a:r>
              <a:t/>
            </a:r>
            <a:endParaRPr i="1" sz="1400">
              <a:solidFill>
                <a:srgbClr val="FFC000"/>
              </a:solidFill>
            </a:endParaRPr>
          </a:p>
        </p:txBody>
      </p:sp>
      <p:pic>
        <p:nvPicPr>
          <p:cNvPr descr="https://www.goes-r.gov/images/goesSeriesLogos/goesSLogos/color/GOES-S_logo_small.png" id="50" name="Google Shape;50;p1"/>
          <p:cNvPicPr preferRelativeResize="0"/>
          <p:nvPr/>
        </p:nvPicPr>
        <p:blipFill rotWithShape="1">
          <a:blip r:embed="rId3">
            <a:alphaModFix/>
          </a:blip>
          <a:srcRect b="0" l="0" r="0" t="0"/>
          <a:stretch/>
        </p:blipFill>
        <p:spPr>
          <a:xfrm>
            <a:off x="840015" y="522045"/>
            <a:ext cx="1649299" cy="1054643"/>
          </a:xfrm>
          <a:prstGeom prst="rect">
            <a:avLst/>
          </a:prstGeom>
          <a:noFill/>
          <a:ln>
            <a:noFill/>
          </a:ln>
        </p:spPr>
      </p:pic>
      <p:pic>
        <p:nvPicPr>
          <p:cNvPr descr="exislogo_fin_LR" id="51" name="Google Shape;51;p1"/>
          <p:cNvPicPr preferRelativeResize="0"/>
          <p:nvPr/>
        </p:nvPicPr>
        <p:blipFill rotWithShape="1">
          <a:blip r:embed="rId4">
            <a:alphaModFix/>
          </a:blip>
          <a:srcRect b="0" l="0" r="0" t="0"/>
          <a:stretch/>
        </p:blipFill>
        <p:spPr>
          <a:xfrm>
            <a:off x="7237673" y="91439"/>
            <a:ext cx="1840063" cy="1416850"/>
          </a:xfrm>
          <a:prstGeom prst="rect">
            <a:avLst/>
          </a:prstGeom>
          <a:noFill/>
          <a:ln>
            <a:noFill/>
          </a:ln>
        </p:spPr>
      </p:pic>
      <p:pic>
        <p:nvPicPr>
          <p:cNvPr descr="https://www.goes-r.gov/imagesContent/multimedia/goesSeriesLogos/goesRLogos/color/GOES-R_logo_small.png" id="52" name="Google Shape;52;p1"/>
          <p:cNvPicPr preferRelativeResize="0"/>
          <p:nvPr/>
        </p:nvPicPr>
        <p:blipFill rotWithShape="1">
          <a:blip r:embed="rId5">
            <a:alphaModFix/>
          </a:blip>
          <a:srcRect b="0" l="0" r="0" t="0"/>
          <a:stretch/>
        </p:blipFill>
        <p:spPr>
          <a:xfrm>
            <a:off x="221672" y="65486"/>
            <a:ext cx="1684242" cy="10769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XRS Flare Location</a:t>
            </a:r>
            <a:endParaRPr/>
          </a:p>
        </p:txBody>
      </p:sp>
      <p:sp>
        <p:nvSpPr>
          <p:cNvPr id="151" name="Google Shape;151;p10"/>
          <p:cNvSpPr txBox="1"/>
          <p:nvPr>
            <p:ph idx="1" type="body"/>
          </p:nvPr>
        </p:nvSpPr>
        <p:spPr>
          <a:xfrm>
            <a:off x="69297" y="1096963"/>
            <a:ext cx="8793349" cy="424028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400"/>
              <a:buChar char="•"/>
            </a:pPr>
            <a:r>
              <a:rPr lang="en-US" sz="2400"/>
              <a:t>We have been having trouble getting the Flare Location product working.</a:t>
            </a:r>
            <a:endParaRPr/>
          </a:p>
          <a:p>
            <a:pPr indent="-285750" lvl="1" marL="742950" rtl="0" algn="l">
              <a:spcBef>
                <a:spcPts val="400"/>
              </a:spcBef>
              <a:spcAft>
                <a:spcPts val="0"/>
              </a:spcAft>
              <a:buClr>
                <a:schemeClr val="lt1"/>
              </a:buClr>
              <a:buSzPts val="2000"/>
              <a:buChar char="–"/>
            </a:pPr>
            <a:r>
              <a:rPr lang="en-US" sz="2000"/>
              <a:t>GOES 16 from NCEI (green lines) and GOES 16 from IDP (blue lines) code do not agree.  This seems to be caused by differences between PDA and GRB data streams.</a:t>
            </a:r>
            <a:endParaRPr/>
          </a:p>
          <a:p>
            <a:pPr indent="-342900" lvl="0" marL="342900" rtl="0" algn="l">
              <a:spcBef>
                <a:spcPts val="480"/>
              </a:spcBef>
              <a:spcAft>
                <a:spcPts val="0"/>
              </a:spcAft>
              <a:buClr>
                <a:schemeClr val="lt1"/>
              </a:buClr>
              <a:buSzPts val="2400"/>
              <a:buChar char="•"/>
            </a:pPr>
            <a:r>
              <a:rPr lang="en-US" sz="2400"/>
              <a:t>GOES 19 (red lines) is significantly offset from GOES 16</a:t>
            </a:r>
            <a:endParaRPr/>
          </a:p>
          <a:p>
            <a:pPr indent="-190500" lvl="0" marL="342900" rtl="0" algn="l">
              <a:spcBef>
                <a:spcPts val="480"/>
              </a:spcBef>
              <a:spcAft>
                <a:spcPts val="0"/>
              </a:spcAft>
              <a:buClr>
                <a:schemeClr val="lt1"/>
              </a:buClr>
              <a:buSzPts val="2400"/>
              <a:buNone/>
            </a:pPr>
            <a:r>
              <a:t/>
            </a:r>
            <a:endParaRPr sz="2400"/>
          </a:p>
          <a:p>
            <a:pPr indent="-342900" lvl="0" marL="342900" rtl="0" algn="l">
              <a:spcBef>
                <a:spcPts val="480"/>
              </a:spcBef>
              <a:spcAft>
                <a:spcPts val="0"/>
              </a:spcAft>
              <a:buClr>
                <a:schemeClr val="lt1"/>
              </a:buClr>
              <a:buSzPts val="2400"/>
              <a:buChar char="•"/>
            </a:pPr>
            <a:r>
              <a:rPr lang="en-US" sz="2400"/>
              <a:t>This will require further investigation.</a:t>
            </a:r>
            <a:endParaRPr sz="2400"/>
          </a:p>
        </p:txBody>
      </p:sp>
      <p:sp>
        <p:nvSpPr>
          <p:cNvPr id="152" name="Google Shape;15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153" name="Google Shape;15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154" name="Google Shape;15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55" name="Google Shape;155;p10"/>
          <p:cNvPicPr preferRelativeResize="0"/>
          <p:nvPr/>
        </p:nvPicPr>
        <p:blipFill rotWithShape="1">
          <a:blip r:embed="rId3">
            <a:alphaModFix/>
          </a:blip>
          <a:srcRect b="0" l="0" r="0" t="0"/>
          <a:stretch/>
        </p:blipFill>
        <p:spPr>
          <a:xfrm>
            <a:off x="3194018" y="4382180"/>
            <a:ext cx="3095784" cy="2414712"/>
          </a:xfrm>
          <a:prstGeom prst="rect">
            <a:avLst/>
          </a:prstGeom>
          <a:noFill/>
          <a:ln>
            <a:noFill/>
          </a:ln>
        </p:spPr>
      </p:pic>
      <p:pic>
        <p:nvPicPr>
          <p:cNvPr id="156" name="Google Shape;156;p10"/>
          <p:cNvPicPr preferRelativeResize="0"/>
          <p:nvPr/>
        </p:nvPicPr>
        <p:blipFill rotWithShape="1">
          <a:blip r:embed="rId4">
            <a:alphaModFix/>
          </a:blip>
          <a:srcRect b="0" l="0" r="0" t="0"/>
          <a:stretch/>
        </p:blipFill>
        <p:spPr>
          <a:xfrm>
            <a:off x="22033" y="4382180"/>
            <a:ext cx="3244382" cy="2414712"/>
          </a:xfrm>
          <a:prstGeom prst="rect">
            <a:avLst/>
          </a:prstGeom>
          <a:noFill/>
          <a:ln>
            <a:noFill/>
          </a:ln>
        </p:spPr>
      </p:pic>
      <p:pic>
        <p:nvPicPr>
          <p:cNvPr id="157" name="Google Shape;157;p10"/>
          <p:cNvPicPr preferRelativeResize="0"/>
          <p:nvPr/>
        </p:nvPicPr>
        <p:blipFill rotWithShape="1">
          <a:blip r:embed="rId5">
            <a:alphaModFix/>
          </a:blip>
          <a:srcRect b="0" l="0" r="0" t="0"/>
          <a:stretch/>
        </p:blipFill>
        <p:spPr>
          <a:xfrm>
            <a:off x="6242538" y="4382180"/>
            <a:ext cx="3124678" cy="24147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XRS  Issues:</a:t>
            </a:r>
            <a:endParaRPr/>
          </a:p>
        </p:txBody>
      </p:sp>
      <p:sp>
        <p:nvSpPr>
          <p:cNvPr id="163" name="Google Shape;163;p11"/>
          <p:cNvSpPr txBox="1"/>
          <p:nvPr>
            <p:ph idx="1" type="body"/>
          </p:nvPr>
        </p:nvSpPr>
        <p:spPr>
          <a:xfrm>
            <a:off x="330201" y="968190"/>
            <a:ext cx="7732345" cy="568661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200"/>
              <a:buChar char="•"/>
            </a:pPr>
            <a:r>
              <a:rPr lang="en-US" sz="2200">
                <a:latin typeface="Arial"/>
                <a:ea typeface="Arial"/>
                <a:cs typeface="Arial"/>
                <a:sym typeface="Arial"/>
              </a:rPr>
              <a:t>Rapid transition from launch (15 June 2024) to post launch testing (end in mid Feb 2025) to operations (early April?) </a:t>
            </a:r>
            <a:endParaRPr/>
          </a:p>
          <a:p>
            <a:pPr indent="-285750" lvl="1" marL="742950" rtl="0" algn="l">
              <a:spcBef>
                <a:spcPts val="0"/>
              </a:spcBef>
              <a:spcAft>
                <a:spcPts val="0"/>
              </a:spcAft>
              <a:buClr>
                <a:schemeClr val="lt1"/>
              </a:buClr>
              <a:buSzPts val="1800"/>
              <a:buChar char="–"/>
            </a:pPr>
            <a:r>
              <a:rPr lang="en-US" sz="1800">
                <a:latin typeface="Arial"/>
                <a:ea typeface="Arial"/>
                <a:cs typeface="Arial"/>
                <a:sym typeface="Arial"/>
              </a:rPr>
              <a:t>Leaves little time to fully examine data and software performance.   </a:t>
            </a:r>
            <a:endParaRPr/>
          </a:p>
          <a:p>
            <a:pPr indent="-285750" lvl="1" marL="742950" rtl="0" algn="l">
              <a:spcBef>
                <a:spcPts val="0"/>
              </a:spcBef>
              <a:spcAft>
                <a:spcPts val="0"/>
              </a:spcAft>
              <a:buClr>
                <a:schemeClr val="lt1"/>
              </a:buClr>
              <a:buSzPts val="1800"/>
              <a:buChar char="–"/>
            </a:pPr>
            <a:r>
              <a:rPr lang="en-US" sz="1800">
                <a:latin typeface="Arial"/>
                <a:ea typeface="Arial"/>
                <a:cs typeface="Arial"/>
                <a:sym typeface="Arial"/>
              </a:rPr>
              <a:t>NCEI is still reprocessing GOES 19 EXIS data making it difficult to validate IDP data products.</a:t>
            </a:r>
            <a:endParaRPr/>
          </a:p>
          <a:p>
            <a:pPr indent="-285750" lvl="1" marL="742950" rtl="0" algn="l">
              <a:spcBef>
                <a:spcPts val="0"/>
              </a:spcBef>
              <a:spcAft>
                <a:spcPts val="0"/>
              </a:spcAft>
              <a:buClr>
                <a:schemeClr val="lt1"/>
              </a:buClr>
              <a:buSzPts val="1800"/>
              <a:buChar char="–"/>
            </a:pPr>
            <a:r>
              <a:rPr lang="en-US" sz="1800">
                <a:latin typeface="Arial"/>
                <a:ea typeface="Arial"/>
                <a:cs typeface="Arial"/>
                <a:sym typeface="Arial"/>
              </a:rPr>
              <a:t>Switching satellites during eclipse season:  GOES eclipse season doesn’t end until mid April which may leave operations with only one space craft and resulting data gaps.</a:t>
            </a:r>
            <a:endParaRPr/>
          </a:p>
          <a:p>
            <a:pPr indent="0" lvl="1" marL="457200" rtl="0" algn="l">
              <a:spcBef>
                <a:spcPts val="0"/>
              </a:spcBef>
              <a:spcAft>
                <a:spcPts val="0"/>
              </a:spcAft>
              <a:buClr>
                <a:schemeClr val="lt1"/>
              </a:buClr>
              <a:buSzPts val="1800"/>
              <a:buNone/>
            </a:pPr>
            <a:r>
              <a:t/>
            </a:r>
            <a:endParaRPr sz="1800">
              <a:latin typeface="Arial"/>
              <a:ea typeface="Arial"/>
              <a:cs typeface="Arial"/>
              <a:sym typeface="Arial"/>
            </a:endParaRPr>
          </a:p>
          <a:p>
            <a:pPr indent="-342900" lvl="0" marL="342900" rtl="0" algn="l">
              <a:spcBef>
                <a:spcPts val="0"/>
              </a:spcBef>
              <a:spcAft>
                <a:spcPts val="0"/>
              </a:spcAft>
              <a:buClr>
                <a:schemeClr val="lt1"/>
              </a:buClr>
              <a:buSzPts val="2200"/>
              <a:buChar char="•"/>
            </a:pPr>
            <a:r>
              <a:rPr lang="en-US" sz="2200">
                <a:latin typeface="Arial"/>
                <a:ea typeface="Arial"/>
                <a:cs typeface="Arial"/>
                <a:sym typeface="Arial"/>
              </a:rPr>
              <a:t>IDP GOES 19 Flare Location Products do not agree with GOES 16 (ongoing issue)</a:t>
            </a:r>
            <a:endParaRPr sz="2200">
              <a:latin typeface="Arial"/>
              <a:ea typeface="Arial"/>
              <a:cs typeface="Arial"/>
              <a:sym typeface="Arial"/>
            </a:endParaRPr>
          </a:p>
          <a:p>
            <a:pPr indent="-171450" lvl="1" marL="742950" rtl="0" algn="l">
              <a:spcBef>
                <a:spcPts val="0"/>
              </a:spcBef>
              <a:spcAft>
                <a:spcPts val="0"/>
              </a:spcAft>
              <a:buClr>
                <a:schemeClr val="lt1"/>
              </a:buClr>
              <a:buSzPts val="1800"/>
              <a:buNone/>
            </a:pPr>
            <a:r>
              <a:t/>
            </a:r>
            <a:endParaRPr sz="1800">
              <a:latin typeface="Arial"/>
              <a:ea typeface="Arial"/>
              <a:cs typeface="Arial"/>
              <a:sym typeface="Arial"/>
            </a:endParaRPr>
          </a:p>
          <a:p>
            <a:pPr indent="0" lvl="1" marL="457200" rtl="0" algn="l">
              <a:spcBef>
                <a:spcPts val="0"/>
              </a:spcBef>
              <a:spcAft>
                <a:spcPts val="0"/>
              </a:spcAft>
              <a:buClr>
                <a:schemeClr val="lt1"/>
              </a:buClr>
              <a:buSzPts val="1800"/>
              <a:buNone/>
            </a:pPr>
            <a:r>
              <a:t/>
            </a:r>
            <a:endParaRPr sz="1800">
              <a:latin typeface="Arial"/>
              <a:ea typeface="Arial"/>
              <a:cs typeface="Arial"/>
              <a:sym typeface="Arial"/>
            </a:endParaRPr>
          </a:p>
          <a:p>
            <a:pPr indent="-190500" lvl="0" marL="342900" rtl="0" algn="l">
              <a:spcBef>
                <a:spcPts val="0"/>
              </a:spcBef>
              <a:spcAft>
                <a:spcPts val="0"/>
              </a:spcAft>
              <a:buClr>
                <a:schemeClr val="lt1"/>
              </a:buClr>
              <a:buSzPts val="2400"/>
              <a:buNone/>
            </a:pPr>
            <a:r>
              <a:t/>
            </a:r>
            <a:endParaRPr sz="2400"/>
          </a:p>
          <a:p>
            <a:pPr indent="-190500" lvl="0" marL="342900" rtl="0" algn="l">
              <a:spcBef>
                <a:spcPts val="0"/>
              </a:spcBef>
              <a:spcAft>
                <a:spcPts val="0"/>
              </a:spcAft>
              <a:buClr>
                <a:schemeClr val="lt1"/>
              </a:buClr>
              <a:buSzPts val="2400"/>
              <a:buNone/>
            </a:pPr>
            <a:r>
              <a:t/>
            </a:r>
            <a:endParaRPr sz="2400">
              <a:latin typeface="Arial"/>
              <a:ea typeface="Arial"/>
              <a:cs typeface="Arial"/>
              <a:sym typeface="Arial"/>
            </a:endParaRPr>
          </a:p>
          <a:p>
            <a:pPr indent="-171450" lvl="1" marL="742950" rtl="0" algn="l">
              <a:spcBef>
                <a:spcPts val="0"/>
              </a:spcBef>
              <a:spcAft>
                <a:spcPts val="0"/>
              </a:spcAft>
              <a:buClr>
                <a:schemeClr val="lt1"/>
              </a:buClr>
              <a:buSzPts val="1800"/>
              <a:buNone/>
            </a:pPr>
            <a:r>
              <a:t/>
            </a:r>
            <a:endParaRPr sz="1800"/>
          </a:p>
        </p:txBody>
      </p:sp>
      <p:sp>
        <p:nvSpPr>
          <p:cNvPr id="164" name="Google Shape;16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165" name="Google Shape;16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166" name="Google Shape;16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2"/>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Legacy XRS Issues:</a:t>
            </a:r>
            <a:endParaRPr/>
          </a:p>
        </p:txBody>
      </p:sp>
      <p:sp>
        <p:nvSpPr>
          <p:cNvPr id="172" name="Google Shape;172;p12"/>
          <p:cNvSpPr txBox="1"/>
          <p:nvPr>
            <p:ph idx="1" type="body"/>
          </p:nvPr>
        </p:nvSpPr>
        <p:spPr>
          <a:xfrm>
            <a:off x="330201" y="968190"/>
            <a:ext cx="7969737" cy="568661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Char char="•"/>
            </a:pPr>
            <a:r>
              <a:rPr lang="en-US" sz="2000">
                <a:latin typeface="Arial"/>
                <a:ea typeface="Arial"/>
                <a:cs typeface="Arial"/>
                <a:sym typeface="Arial"/>
              </a:rPr>
              <a:t>Data latency </a:t>
            </a:r>
            <a:endParaRPr/>
          </a:p>
          <a:p>
            <a:pPr indent="-285750" lvl="1" marL="742950" rtl="0" algn="l">
              <a:spcBef>
                <a:spcPts val="0"/>
              </a:spcBef>
              <a:spcAft>
                <a:spcPts val="0"/>
              </a:spcAft>
              <a:buClr>
                <a:schemeClr val="lt1"/>
              </a:buClr>
              <a:buSzPts val="1600"/>
              <a:buChar char="–"/>
            </a:pPr>
            <a:r>
              <a:rPr lang="en-US" sz="1600">
                <a:latin typeface="Arial"/>
                <a:ea typeface="Arial"/>
                <a:cs typeface="Arial"/>
                <a:sym typeface="Arial"/>
              </a:rPr>
              <a:t>GOES XRS 1-second data have latency of more than 30 seconds (due to data aggregation in the GRB).</a:t>
            </a:r>
            <a:endParaRPr/>
          </a:p>
          <a:p>
            <a:pPr indent="-285750" lvl="1" marL="742950" rtl="0" algn="l">
              <a:spcBef>
                <a:spcPts val="0"/>
              </a:spcBef>
              <a:spcAft>
                <a:spcPts val="0"/>
              </a:spcAft>
              <a:buClr>
                <a:schemeClr val="lt1"/>
              </a:buClr>
              <a:buSzPts val="1600"/>
              <a:buChar char="–"/>
            </a:pPr>
            <a:r>
              <a:rPr lang="en-US" sz="1600">
                <a:latin typeface="Arial"/>
                <a:ea typeface="Arial"/>
                <a:cs typeface="Arial"/>
                <a:sym typeface="Arial"/>
              </a:rPr>
              <a:t>Impact:  major (modifications to correct this were under consideration ? )</a:t>
            </a:r>
            <a:endParaRPr sz="1600">
              <a:latin typeface="Arial"/>
              <a:ea typeface="Arial"/>
              <a:cs typeface="Arial"/>
              <a:sym typeface="Arial"/>
            </a:endParaRPr>
          </a:p>
          <a:p>
            <a:pPr indent="-158750" lvl="1" marL="742950" rtl="0" algn="l">
              <a:spcBef>
                <a:spcPts val="0"/>
              </a:spcBef>
              <a:spcAft>
                <a:spcPts val="0"/>
              </a:spcAft>
              <a:buClr>
                <a:schemeClr val="lt1"/>
              </a:buClr>
              <a:buSzPts val="2000"/>
              <a:buNone/>
            </a:pPr>
            <a:r>
              <a:t/>
            </a:r>
            <a:endParaRPr sz="2000">
              <a:latin typeface="Arial"/>
              <a:ea typeface="Arial"/>
              <a:cs typeface="Arial"/>
              <a:sym typeface="Arial"/>
            </a:endParaRPr>
          </a:p>
          <a:p>
            <a:pPr indent="-342900" lvl="0" marL="342900" rtl="0" algn="l">
              <a:spcBef>
                <a:spcPts val="0"/>
              </a:spcBef>
              <a:spcAft>
                <a:spcPts val="0"/>
              </a:spcAft>
              <a:buClr>
                <a:schemeClr val="lt1"/>
              </a:buClr>
              <a:buSzPts val="2000"/>
              <a:buChar char="•"/>
            </a:pPr>
            <a:r>
              <a:rPr lang="en-US" sz="2000">
                <a:latin typeface="Arial"/>
                <a:ea typeface="Arial"/>
                <a:cs typeface="Arial"/>
                <a:sym typeface="Arial"/>
              </a:rPr>
              <a:t>Electron contamination</a:t>
            </a:r>
            <a:endParaRPr/>
          </a:p>
          <a:p>
            <a:pPr indent="-285750" lvl="1" marL="742950" rtl="0" algn="l">
              <a:spcBef>
                <a:spcPts val="0"/>
              </a:spcBef>
              <a:spcAft>
                <a:spcPts val="0"/>
              </a:spcAft>
              <a:buClr>
                <a:schemeClr val="lt1"/>
              </a:buClr>
              <a:buSzPts val="1600"/>
              <a:buChar char="–"/>
            </a:pPr>
            <a:r>
              <a:rPr lang="en-US" sz="1600">
                <a:latin typeface="Arial"/>
                <a:ea typeface="Arial"/>
                <a:cs typeface="Arial"/>
                <a:sym typeface="Arial"/>
              </a:rPr>
              <a:t>GOES XRS data have significant electron contamination.</a:t>
            </a:r>
            <a:endParaRPr/>
          </a:p>
          <a:p>
            <a:pPr indent="-285750" lvl="1" marL="742950" rtl="0" algn="l">
              <a:spcBef>
                <a:spcPts val="0"/>
              </a:spcBef>
              <a:spcAft>
                <a:spcPts val="0"/>
              </a:spcAft>
              <a:buClr>
                <a:schemeClr val="lt1"/>
              </a:buClr>
              <a:buSzPts val="1600"/>
              <a:buChar char="–"/>
            </a:pPr>
            <a:r>
              <a:rPr lang="en-US" sz="1600">
                <a:latin typeface="Arial"/>
                <a:ea typeface="Arial"/>
                <a:cs typeface="Arial"/>
                <a:sym typeface="Arial"/>
              </a:rPr>
              <a:t>Impact: minor with correction algorithm that is currently implemented.</a:t>
            </a:r>
            <a:endParaRPr/>
          </a:p>
          <a:p>
            <a:pPr indent="-184150" lvl="1" marL="742950" rtl="0" algn="l">
              <a:spcBef>
                <a:spcPts val="0"/>
              </a:spcBef>
              <a:spcAft>
                <a:spcPts val="0"/>
              </a:spcAft>
              <a:buClr>
                <a:schemeClr val="lt1"/>
              </a:buClr>
              <a:buSzPts val="1600"/>
              <a:buNone/>
            </a:pPr>
            <a:r>
              <a:t/>
            </a:r>
            <a:endParaRPr sz="1600">
              <a:latin typeface="Arial"/>
              <a:ea typeface="Arial"/>
              <a:cs typeface="Arial"/>
              <a:sym typeface="Arial"/>
            </a:endParaRPr>
          </a:p>
          <a:p>
            <a:pPr indent="-342900" lvl="0" marL="342900" rtl="0" algn="l">
              <a:spcBef>
                <a:spcPts val="0"/>
              </a:spcBef>
              <a:spcAft>
                <a:spcPts val="0"/>
              </a:spcAft>
              <a:buClr>
                <a:schemeClr val="lt1"/>
              </a:buClr>
              <a:buSzPts val="2000"/>
              <a:buChar char="•"/>
            </a:pPr>
            <a:r>
              <a:rPr lang="en-US" sz="2000">
                <a:latin typeface="Arial"/>
                <a:ea typeface="Arial"/>
                <a:cs typeface="Arial"/>
                <a:sym typeface="Arial"/>
              </a:rPr>
              <a:t>Proton contamination</a:t>
            </a:r>
            <a:endParaRPr/>
          </a:p>
          <a:p>
            <a:pPr indent="-285750" lvl="1" marL="742950" rtl="0" algn="l">
              <a:spcBef>
                <a:spcPts val="0"/>
              </a:spcBef>
              <a:spcAft>
                <a:spcPts val="0"/>
              </a:spcAft>
              <a:buClr>
                <a:schemeClr val="lt1"/>
              </a:buClr>
              <a:buSzPts val="1600"/>
              <a:buChar char="–"/>
            </a:pPr>
            <a:r>
              <a:rPr lang="en-US" sz="1600">
                <a:latin typeface="Arial"/>
                <a:ea typeface="Arial"/>
                <a:cs typeface="Arial"/>
                <a:sym typeface="Arial"/>
              </a:rPr>
              <a:t>GOES XRS data have significant proton contamination.</a:t>
            </a:r>
            <a:endParaRPr/>
          </a:p>
          <a:p>
            <a:pPr indent="-285750" lvl="1" marL="742950" rtl="0" algn="l">
              <a:spcBef>
                <a:spcPts val="0"/>
              </a:spcBef>
              <a:spcAft>
                <a:spcPts val="0"/>
              </a:spcAft>
              <a:buClr>
                <a:schemeClr val="lt1"/>
              </a:buClr>
              <a:buSzPts val="1600"/>
              <a:buChar char="–"/>
            </a:pPr>
            <a:r>
              <a:rPr lang="en-US" sz="1600">
                <a:latin typeface="Arial"/>
                <a:ea typeface="Arial"/>
                <a:cs typeface="Arial"/>
                <a:sym typeface="Arial"/>
              </a:rPr>
              <a:t>Impact: minor (once correction algorithm is implemented)</a:t>
            </a:r>
            <a:endParaRPr sz="1600">
              <a:latin typeface="Arial"/>
              <a:ea typeface="Arial"/>
              <a:cs typeface="Arial"/>
              <a:sym typeface="Arial"/>
            </a:endParaRPr>
          </a:p>
          <a:p>
            <a:pPr indent="-285750" lvl="1" marL="742950" rtl="0" algn="l">
              <a:spcBef>
                <a:spcPts val="0"/>
              </a:spcBef>
              <a:spcAft>
                <a:spcPts val="0"/>
              </a:spcAft>
              <a:buClr>
                <a:schemeClr val="lt1"/>
              </a:buClr>
              <a:buSzPts val="1600"/>
              <a:buChar char="–"/>
            </a:pPr>
            <a:r>
              <a:rPr lang="en-US" sz="1600">
                <a:latin typeface="Arial"/>
                <a:ea typeface="Arial"/>
                <a:cs typeface="Arial"/>
                <a:sym typeface="Arial"/>
              </a:rPr>
              <a:t>Need a few more proton events to further quantify the correction parameters.</a:t>
            </a:r>
            <a:endParaRPr/>
          </a:p>
          <a:p>
            <a:pPr indent="-184150" lvl="1" marL="742950" rtl="0" algn="l">
              <a:spcBef>
                <a:spcPts val="0"/>
              </a:spcBef>
              <a:spcAft>
                <a:spcPts val="0"/>
              </a:spcAft>
              <a:buClr>
                <a:schemeClr val="lt1"/>
              </a:buClr>
              <a:buSzPts val="1600"/>
              <a:buNone/>
            </a:pPr>
            <a:r>
              <a:t/>
            </a:r>
            <a:endParaRPr sz="1600">
              <a:latin typeface="Arial"/>
              <a:ea typeface="Arial"/>
              <a:cs typeface="Arial"/>
              <a:sym typeface="Arial"/>
            </a:endParaRPr>
          </a:p>
          <a:p>
            <a:pPr indent="0" lvl="1" marL="457200" rtl="0" algn="l">
              <a:spcBef>
                <a:spcPts val="0"/>
              </a:spcBef>
              <a:spcAft>
                <a:spcPts val="0"/>
              </a:spcAft>
              <a:buClr>
                <a:schemeClr val="lt1"/>
              </a:buClr>
              <a:buSzPts val="1600"/>
              <a:buNone/>
            </a:pPr>
            <a:r>
              <a:t/>
            </a:r>
            <a:endParaRPr sz="1600">
              <a:latin typeface="Arial"/>
              <a:ea typeface="Arial"/>
              <a:cs typeface="Arial"/>
              <a:sym typeface="Arial"/>
            </a:endParaRPr>
          </a:p>
          <a:p>
            <a:pPr indent="-184150" lvl="1" marL="742950" rtl="0" algn="l">
              <a:spcBef>
                <a:spcPts val="0"/>
              </a:spcBef>
              <a:spcAft>
                <a:spcPts val="0"/>
              </a:spcAft>
              <a:buClr>
                <a:schemeClr val="lt1"/>
              </a:buClr>
              <a:buSzPts val="1600"/>
              <a:buNone/>
            </a:pPr>
            <a:r>
              <a:t/>
            </a:r>
            <a:endParaRPr sz="1600">
              <a:latin typeface="Arial"/>
              <a:ea typeface="Arial"/>
              <a:cs typeface="Arial"/>
              <a:sym typeface="Arial"/>
            </a:endParaRPr>
          </a:p>
          <a:p>
            <a:pPr indent="0" lvl="1" marL="457200" rtl="0" algn="l">
              <a:spcBef>
                <a:spcPts val="0"/>
              </a:spcBef>
              <a:spcAft>
                <a:spcPts val="0"/>
              </a:spcAft>
              <a:buClr>
                <a:schemeClr val="lt1"/>
              </a:buClr>
              <a:buSzPts val="1600"/>
              <a:buNone/>
            </a:pPr>
            <a:r>
              <a:t/>
            </a:r>
            <a:endParaRPr sz="1600">
              <a:latin typeface="Arial"/>
              <a:ea typeface="Arial"/>
              <a:cs typeface="Arial"/>
              <a:sym typeface="Arial"/>
            </a:endParaRPr>
          </a:p>
          <a:p>
            <a:pPr indent="-215900" lvl="0" marL="342900" rtl="0" algn="l">
              <a:spcBef>
                <a:spcPts val="0"/>
              </a:spcBef>
              <a:spcAft>
                <a:spcPts val="0"/>
              </a:spcAft>
              <a:buClr>
                <a:schemeClr val="lt1"/>
              </a:buClr>
              <a:buSzPts val="2000"/>
              <a:buNone/>
            </a:pPr>
            <a:r>
              <a:t/>
            </a:r>
            <a:endParaRPr sz="2000"/>
          </a:p>
          <a:p>
            <a:pPr indent="-215900" lvl="0" marL="342900" rtl="0" algn="l">
              <a:spcBef>
                <a:spcPts val="0"/>
              </a:spcBef>
              <a:spcAft>
                <a:spcPts val="0"/>
              </a:spcAft>
              <a:buClr>
                <a:schemeClr val="lt1"/>
              </a:buClr>
              <a:buSzPts val="2000"/>
              <a:buNone/>
            </a:pPr>
            <a:r>
              <a:t/>
            </a:r>
            <a:endParaRPr sz="2000">
              <a:latin typeface="Arial"/>
              <a:ea typeface="Arial"/>
              <a:cs typeface="Arial"/>
              <a:sym typeface="Arial"/>
            </a:endParaRPr>
          </a:p>
          <a:p>
            <a:pPr indent="-184150" lvl="1" marL="742950" rtl="0" algn="l">
              <a:spcBef>
                <a:spcPts val="0"/>
              </a:spcBef>
              <a:spcAft>
                <a:spcPts val="0"/>
              </a:spcAft>
              <a:buClr>
                <a:schemeClr val="lt1"/>
              </a:buClr>
              <a:buSzPts val="1600"/>
              <a:buNone/>
            </a:pPr>
            <a:r>
              <a:t/>
            </a:r>
            <a:endParaRPr sz="1600"/>
          </a:p>
        </p:txBody>
      </p:sp>
      <p:sp>
        <p:nvSpPr>
          <p:cNvPr id="173" name="Google Shape;17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174" name="Google Shape;17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175" name="Google Shape;17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Applications of the EUVS</a:t>
            </a:r>
            <a:endParaRPr/>
          </a:p>
        </p:txBody>
      </p:sp>
      <p:sp>
        <p:nvSpPr>
          <p:cNvPr id="181" name="Google Shape;181;p13"/>
          <p:cNvSpPr txBox="1"/>
          <p:nvPr>
            <p:ph idx="1" type="body"/>
          </p:nvPr>
        </p:nvSpPr>
        <p:spPr>
          <a:xfrm>
            <a:off x="457200" y="1465263"/>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400"/>
              <a:buChar char="•"/>
            </a:pPr>
            <a:r>
              <a:rPr lang="en-US" sz="2400"/>
              <a:t>Operational input to the US Air Force High Accuracy Satellite Drag Model (HASDM).</a:t>
            </a:r>
            <a:endParaRPr/>
          </a:p>
          <a:p>
            <a:pPr indent="-342900" lvl="0" marL="342900" rtl="0" algn="l">
              <a:spcBef>
                <a:spcPts val="480"/>
              </a:spcBef>
              <a:spcAft>
                <a:spcPts val="0"/>
              </a:spcAft>
              <a:buClr>
                <a:schemeClr val="lt1"/>
              </a:buClr>
              <a:buSzPts val="2400"/>
              <a:buChar char="•"/>
            </a:pPr>
            <a:r>
              <a:rPr lang="en-US" sz="2400"/>
              <a:t>Input to the NOAA Whole Atmosphere Model (WAM)    - under development.</a:t>
            </a:r>
            <a:endParaRPr/>
          </a:p>
          <a:p>
            <a:pPr indent="-285750" lvl="1" marL="742950" rtl="0" algn="l">
              <a:spcBef>
                <a:spcPts val="400"/>
              </a:spcBef>
              <a:spcAft>
                <a:spcPts val="0"/>
              </a:spcAft>
              <a:buClr>
                <a:schemeClr val="lt1"/>
              </a:buClr>
              <a:buSzPts val="2000"/>
              <a:buChar char="–"/>
            </a:pPr>
            <a:r>
              <a:rPr lang="en-US" sz="2000"/>
              <a:t>WAM may become the primary satellite orbit prediction and collision avoidance model for civilian spacecraft.</a:t>
            </a:r>
            <a:endParaRPr/>
          </a:p>
          <a:p>
            <a:pPr indent="-342900" lvl="0" marL="342900" rtl="0" algn="l">
              <a:spcBef>
                <a:spcPts val="480"/>
              </a:spcBef>
              <a:spcAft>
                <a:spcPts val="0"/>
              </a:spcAft>
              <a:buClr>
                <a:schemeClr val="lt1"/>
              </a:buClr>
              <a:buSzPts val="2400"/>
              <a:buChar char="•"/>
            </a:pPr>
            <a:r>
              <a:rPr lang="en-US" sz="2400"/>
              <a:t>Input to the NOAA Ionosphere Plasmasphere Electrodynamics model (IPE) - under development.</a:t>
            </a:r>
            <a:endParaRPr/>
          </a:p>
          <a:p>
            <a:pPr indent="-285750" lvl="1" marL="742950" rtl="0" algn="l">
              <a:spcBef>
                <a:spcPts val="400"/>
              </a:spcBef>
              <a:spcAft>
                <a:spcPts val="0"/>
              </a:spcAft>
              <a:buClr>
                <a:schemeClr val="lt1"/>
              </a:buClr>
              <a:buSzPts val="2000"/>
              <a:buChar char="–"/>
            </a:pPr>
            <a:r>
              <a:rPr lang="en-US" sz="2000"/>
              <a:t>IPE products support radio communication and satellite navigation.</a:t>
            </a:r>
            <a:endParaRPr sz="2000"/>
          </a:p>
          <a:p>
            <a:pPr indent="-190500" lvl="0" marL="342900" rtl="0" algn="l">
              <a:spcBef>
                <a:spcPts val="480"/>
              </a:spcBef>
              <a:spcAft>
                <a:spcPts val="0"/>
              </a:spcAft>
              <a:buClr>
                <a:schemeClr val="lt1"/>
              </a:buClr>
              <a:buSzPts val="2400"/>
              <a:buNone/>
            </a:pPr>
            <a:r>
              <a:t/>
            </a:r>
            <a:endParaRPr sz="2400"/>
          </a:p>
        </p:txBody>
      </p:sp>
      <p:sp>
        <p:nvSpPr>
          <p:cNvPr id="182" name="Google Shape;18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183" name="Google Shape;18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184" name="Google Shape;18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title"/>
          </p:nvPr>
        </p:nvSpPr>
        <p:spPr>
          <a:xfrm>
            <a:off x="457200" y="-46037"/>
            <a:ext cx="7763608" cy="67310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EUVS Data Summary</a:t>
            </a:r>
            <a:endParaRPr/>
          </a:p>
        </p:txBody>
      </p:sp>
      <p:sp>
        <p:nvSpPr>
          <p:cNvPr id="190" name="Google Shape;190;p14"/>
          <p:cNvSpPr txBox="1"/>
          <p:nvPr>
            <p:ph idx="1" type="body"/>
          </p:nvPr>
        </p:nvSpPr>
        <p:spPr>
          <a:xfrm>
            <a:off x="29308" y="533278"/>
            <a:ext cx="3078737" cy="2245091"/>
          </a:xfrm>
          <a:prstGeom prst="rect">
            <a:avLst/>
          </a:prstGeom>
          <a:noFill/>
          <a:ln>
            <a:noFill/>
          </a:ln>
        </p:spPr>
        <p:txBody>
          <a:bodyPr anchorCtr="0" anchor="t" bIns="45700" lIns="91425" spcFirstLastPara="1" rIns="91425" wrap="square" tIns="45700">
            <a:noAutofit/>
          </a:bodyPr>
          <a:lstStyle/>
          <a:p>
            <a:pPr indent="-330200" lvl="0" marL="342900" rtl="0" algn="l">
              <a:spcBef>
                <a:spcPts val="0"/>
              </a:spcBef>
              <a:spcAft>
                <a:spcPts val="0"/>
              </a:spcAft>
              <a:buClr>
                <a:schemeClr val="lt1"/>
              </a:buClr>
              <a:buSzPts val="2200"/>
              <a:buChar char="•"/>
            </a:pPr>
            <a:r>
              <a:rPr lang="en-US" sz="2200"/>
              <a:t>EUVS Still needs better calibration.  NCEI and LASP are working this issues.  I think it’s just new LUTS that are needed.</a:t>
            </a:r>
            <a:endParaRPr sz="2200"/>
          </a:p>
        </p:txBody>
      </p:sp>
      <p:sp>
        <p:nvSpPr>
          <p:cNvPr id="191" name="Google Shape;19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192" name="Google Shape;19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193" name="Google Shape;19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4" name="Google Shape;194;p14"/>
          <p:cNvPicPr preferRelativeResize="0"/>
          <p:nvPr/>
        </p:nvPicPr>
        <p:blipFill rotWithShape="1">
          <a:blip r:embed="rId3">
            <a:alphaModFix/>
          </a:blip>
          <a:srcRect b="0" l="0" r="0" t="0"/>
          <a:stretch/>
        </p:blipFill>
        <p:spPr>
          <a:xfrm>
            <a:off x="29308" y="2630727"/>
            <a:ext cx="2975763" cy="2043218"/>
          </a:xfrm>
          <a:prstGeom prst="rect">
            <a:avLst/>
          </a:prstGeom>
          <a:noFill/>
          <a:ln>
            <a:noFill/>
          </a:ln>
        </p:spPr>
      </p:pic>
      <p:pic>
        <p:nvPicPr>
          <p:cNvPr id="195" name="Google Shape;195;p14"/>
          <p:cNvPicPr preferRelativeResize="0"/>
          <p:nvPr/>
        </p:nvPicPr>
        <p:blipFill rotWithShape="1">
          <a:blip r:embed="rId4">
            <a:alphaModFix/>
          </a:blip>
          <a:srcRect b="0" l="0" r="0" t="0"/>
          <a:stretch/>
        </p:blipFill>
        <p:spPr>
          <a:xfrm>
            <a:off x="32891" y="4629035"/>
            <a:ext cx="2930358" cy="2043218"/>
          </a:xfrm>
          <a:prstGeom prst="rect">
            <a:avLst/>
          </a:prstGeom>
          <a:noFill/>
          <a:ln>
            <a:noFill/>
          </a:ln>
        </p:spPr>
      </p:pic>
      <p:pic>
        <p:nvPicPr>
          <p:cNvPr id="196" name="Google Shape;196;p14"/>
          <p:cNvPicPr preferRelativeResize="0"/>
          <p:nvPr/>
        </p:nvPicPr>
        <p:blipFill rotWithShape="1">
          <a:blip r:embed="rId5">
            <a:alphaModFix/>
          </a:blip>
          <a:srcRect b="0" l="0" r="0" t="0"/>
          <a:stretch/>
        </p:blipFill>
        <p:spPr>
          <a:xfrm>
            <a:off x="3108045" y="626069"/>
            <a:ext cx="2863997" cy="2043218"/>
          </a:xfrm>
          <a:prstGeom prst="rect">
            <a:avLst/>
          </a:prstGeom>
          <a:noFill/>
          <a:ln>
            <a:noFill/>
          </a:ln>
        </p:spPr>
      </p:pic>
      <p:pic>
        <p:nvPicPr>
          <p:cNvPr id="197" name="Google Shape;197;p14"/>
          <p:cNvPicPr preferRelativeResize="0"/>
          <p:nvPr/>
        </p:nvPicPr>
        <p:blipFill rotWithShape="1">
          <a:blip r:embed="rId6">
            <a:alphaModFix/>
          </a:blip>
          <a:srcRect b="0" l="0" r="0" t="0"/>
          <a:stretch/>
        </p:blipFill>
        <p:spPr>
          <a:xfrm>
            <a:off x="2996279" y="2630727"/>
            <a:ext cx="2975763" cy="2043218"/>
          </a:xfrm>
          <a:prstGeom prst="rect">
            <a:avLst/>
          </a:prstGeom>
          <a:noFill/>
          <a:ln>
            <a:noFill/>
          </a:ln>
        </p:spPr>
      </p:pic>
      <p:pic>
        <p:nvPicPr>
          <p:cNvPr id="198" name="Google Shape;198;p14"/>
          <p:cNvPicPr preferRelativeResize="0"/>
          <p:nvPr/>
        </p:nvPicPr>
        <p:blipFill rotWithShape="1">
          <a:blip r:embed="rId7">
            <a:alphaModFix/>
          </a:blip>
          <a:srcRect b="0" l="0" r="0" t="0"/>
          <a:stretch/>
        </p:blipFill>
        <p:spPr>
          <a:xfrm>
            <a:off x="2963249" y="4629035"/>
            <a:ext cx="2930358" cy="2043218"/>
          </a:xfrm>
          <a:prstGeom prst="rect">
            <a:avLst/>
          </a:prstGeom>
          <a:noFill/>
          <a:ln>
            <a:noFill/>
          </a:ln>
        </p:spPr>
      </p:pic>
      <p:pic>
        <p:nvPicPr>
          <p:cNvPr id="199" name="Google Shape;199;p14"/>
          <p:cNvPicPr preferRelativeResize="0"/>
          <p:nvPr/>
        </p:nvPicPr>
        <p:blipFill rotWithShape="1">
          <a:blip r:embed="rId8">
            <a:alphaModFix/>
          </a:blip>
          <a:srcRect b="0" l="0" r="0" t="0"/>
          <a:stretch/>
        </p:blipFill>
        <p:spPr>
          <a:xfrm>
            <a:off x="5939308" y="627071"/>
            <a:ext cx="2930358" cy="2043218"/>
          </a:xfrm>
          <a:prstGeom prst="rect">
            <a:avLst/>
          </a:prstGeom>
          <a:noFill/>
          <a:ln>
            <a:noFill/>
          </a:ln>
        </p:spPr>
      </p:pic>
      <p:pic>
        <p:nvPicPr>
          <p:cNvPr id="200" name="Google Shape;200;p14"/>
          <p:cNvPicPr preferRelativeResize="0"/>
          <p:nvPr/>
        </p:nvPicPr>
        <p:blipFill rotWithShape="1">
          <a:blip r:embed="rId9">
            <a:alphaModFix/>
          </a:blip>
          <a:srcRect b="0" l="0" r="0" t="0"/>
          <a:stretch/>
        </p:blipFill>
        <p:spPr>
          <a:xfrm>
            <a:off x="5946711" y="2595610"/>
            <a:ext cx="2930358" cy="2043218"/>
          </a:xfrm>
          <a:prstGeom prst="rect">
            <a:avLst/>
          </a:prstGeom>
          <a:noFill/>
          <a:ln>
            <a:noFill/>
          </a:ln>
        </p:spPr>
      </p:pic>
      <p:pic>
        <p:nvPicPr>
          <p:cNvPr id="201" name="Google Shape;201;p14"/>
          <p:cNvPicPr preferRelativeResize="0"/>
          <p:nvPr/>
        </p:nvPicPr>
        <p:blipFill rotWithShape="1">
          <a:blip r:embed="rId10">
            <a:alphaModFix/>
          </a:blip>
          <a:srcRect b="0" l="0" r="0" t="0"/>
          <a:stretch/>
        </p:blipFill>
        <p:spPr>
          <a:xfrm>
            <a:off x="5851991" y="4629035"/>
            <a:ext cx="3017675" cy="20432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t>EUVS  Issue:</a:t>
            </a:r>
            <a:endParaRPr sz="4000"/>
          </a:p>
        </p:txBody>
      </p:sp>
      <p:sp>
        <p:nvSpPr>
          <p:cNvPr id="207" name="Google Shape;207;p15"/>
          <p:cNvSpPr txBox="1"/>
          <p:nvPr>
            <p:ph idx="1" type="body"/>
          </p:nvPr>
        </p:nvSpPr>
        <p:spPr>
          <a:xfrm>
            <a:off x="330201" y="968190"/>
            <a:ext cx="8737599" cy="568661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400"/>
              <a:buChar char="•"/>
            </a:pPr>
            <a:r>
              <a:rPr lang="en-US" sz="2400">
                <a:latin typeface="Arial"/>
                <a:ea typeface="Arial"/>
                <a:cs typeface="Arial"/>
                <a:sym typeface="Arial"/>
              </a:rPr>
              <a:t>IDP GOES 19 EUVS data products do not agree with GOES 16 EUVS products</a:t>
            </a:r>
            <a:endParaRPr/>
          </a:p>
          <a:p>
            <a:pPr indent="-285750" lvl="1" marL="742950" rtl="0" algn="l">
              <a:spcBef>
                <a:spcPts val="0"/>
              </a:spcBef>
              <a:spcAft>
                <a:spcPts val="0"/>
              </a:spcAft>
              <a:buClr>
                <a:schemeClr val="lt1"/>
              </a:buClr>
              <a:buSzPts val="1800"/>
              <a:buChar char="–"/>
            </a:pPr>
            <a:r>
              <a:rPr lang="en-US" sz="1800">
                <a:latin typeface="Arial"/>
                <a:ea typeface="Arial"/>
                <a:cs typeface="Arial"/>
                <a:sym typeface="Arial"/>
              </a:rPr>
              <a:t>All 8 Channels show significant offsets and trends.</a:t>
            </a:r>
            <a:endParaRPr sz="1800">
              <a:latin typeface="Arial"/>
              <a:ea typeface="Arial"/>
              <a:cs typeface="Arial"/>
              <a:sym typeface="Arial"/>
            </a:endParaRPr>
          </a:p>
          <a:p>
            <a:pPr indent="0" lvl="1" marL="457200" rtl="0" algn="l">
              <a:spcBef>
                <a:spcPts val="0"/>
              </a:spcBef>
              <a:spcAft>
                <a:spcPts val="0"/>
              </a:spcAft>
              <a:buClr>
                <a:schemeClr val="lt1"/>
              </a:buClr>
              <a:buSzPts val="900"/>
              <a:buNone/>
            </a:pPr>
            <a:r>
              <a:t/>
            </a:r>
            <a:endParaRPr sz="900">
              <a:latin typeface="Arial"/>
              <a:ea typeface="Arial"/>
              <a:cs typeface="Arial"/>
              <a:sym typeface="Arial"/>
            </a:endParaRPr>
          </a:p>
          <a:p>
            <a:pPr indent="-171450" lvl="1" marL="742950" rtl="0" algn="l">
              <a:spcBef>
                <a:spcPts val="0"/>
              </a:spcBef>
              <a:spcAft>
                <a:spcPts val="0"/>
              </a:spcAft>
              <a:buClr>
                <a:schemeClr val="lt1"/>
              </a:buClr>
              <a:buSzPts val="1800"/>
              <a:buNone/>
            </a:pPr>
            <a:r>
              <a:t/>
            </a:r>
            <a:endParaRPr sz="1800">
              <a:latin typeface="Arial"/>
              <a:ea typeface="Arial"/>
              <a:cs typeface="Arial"/>
              <a:sym typeface="Arial"/>
            </a:endParaRPr>
          </a:p>
          <a:p>
            <a:pPr indent="0" lvl="1" marL="457200" rtl="0" algn="l">
              <a:spcBef>
                <a:spcPts val="0"/>
              </a:spcBef>
              <a:spcAft>
                <a:spcPts val="0"/>
              </a:spcAft>
              <a:buClr>
                <a:schemeClr val="lt1"/>
              </a:buClr>
              <a:buSzPts val="1800"/>
              <a:buNone/>
            </a:pPr>
            <a:r>
              <a:t/>
            </a:r>
            <a:endParaRPr sz="1800">
              <a:latin typeface="Arial"/>
              <a:ea typeface="Arial"/>
              <a:cs typeface="Arial"/>
              <a:sym typeface="Arial"/>
            </a:endParaRPr>
          </a:p>
          <a:p>
            <a:pPr indent="-190500" lvl="0" marL="342900" rtl="0" algn="l">
              <a:spcBef>
                <a:spcPts val="0"/>
              </a:spcBef>
              <a:spcAft>
                <a:spcPts val="0"/>
              </a:spcAft>
              <a:buClr>
                <a:schemeClr val="lt1"/>
              </a:buClr>
              <a:buSzPts val="2400"/>
              <a:buNone/>
            </a:pPr>
            <a:r>
              <a:t/>
            </a:r>
            <a:endParaRPr sz="2400"/>
          </a:p>
          <a:p>
            <a:pPr indent="-190500" lvl="0" marL="342900" rtl="0" algn="l">
              <a:spcBef>
                <a:spcPts val="0"/>
              </a:spcBef>
              <a:spcAft>
                <a:spcPts val="0"/>
              </a:spcAft>
              <a:buClr>
                <a:schemeClr val="lt1"/>
              </a:buClr>
              <a:buSzPts val="2400"/>
              <a:buNone/>
            </a:pPr>
            <a:r>
              <a:t/>
            </a:r>
            <a:endParaRPr sz="2400">
              <a:latin typeface="Arial"/>
              <a:ea typeface="Arial"/>
              <a:cs typeface="Arial"/>
              <a:sym typeface="Arial"/>
            </a:endParaRPr>
          </a:p>
          <a:p>
            <a:pPr indent="-171450" lvl="1" marL="742950" rtl="0" algn="l">
              <a:spcBef>
                <a:spcPts val="0"/>
              </a:spcBef>
              <a:spcAft>
                <a:spcPts val="0"/>
              </a:spcAft>
              <a:buClr>
                <a:schemeClr val="lt1"/>
              </a:buClr>
              <a:buSzPts val="1800"/>
              <a:buNone/>
            </a:pPr>
            <a:r>
              <a:t/>
            </a:r>
            <a:endParaRPr sz="1800"/>
          </a:p>
        </p:txBody>
      </p:sp>
      <p:sp>
        <p:nvSpPr>
          <p:cNvPr id="208" name="Google Shape;20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209" name="Google Shape;20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210" name="Google Shape;2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type="title"/>
          </p:nvPr>
        </p:nvSpPr>
        <p:spPr>
          <a:xfrm>
            <a:off x="457200" y="139699"/>
            <a:ext cx="3596054"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EUVS Legacy Issues</a:t>
            </a:r>
            <a:endParaRPr/>
          </a:p>
        </p:txBody>
      </p:sp>
      <p:sp>
        <p:nvSpPr>
          <p:cNvPr id="216" name="Google Shape;216;p16"/>
          <p:cNvSpPr txBox="1"/>
          <p:nvPr>
            <p:ph idx="1" type="body"/>
          </p:nvPr>
        </p:nvSpPr>
        <p:spPr>
          <a:xfrm>
            <a:off x="0" y="1282700"/>
            <a:ext cx="3956538"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800"/>
              <a:buChar char="•"/>
            </a:pPr>
            <a:r>
              <a:rPr lang="en-US" sz="2800"/>
              <a:t>Thermal Correction:</a:t>
            </a:r>
            <a:endParaRPr/>
          </a:p>
          <a:p>
            <a:pPr indent="-285750" lvl="1" marL="742950" rtl="0" algn="l">
              <a:spcBef>
                <a:spcPts val="480"/>
              </a:spcBef>
              <a:spcAft>
                <a:spcPts val="0"/>
              </a:spcAft>
              <a:buClr>
                <a:schemeClr val="lt1"/>
              </a:buClr>
              <a:buSzPts val="2400"/>
              <a:buChar char="–"/>
            </a:pPr>
            <a:r>
              <a:rPr lang="en-US" sz="2400"/>
              <a:t>The EUVS has a significant thermal response that has not been properly accounted for.</a:t>
            </a:r>
            <a:endParaRPr/>
          </a:p>
          <a:p>
            <a:pPr indent="-133350" lvl="1" marL="742950" rtl="0" algn="l">
              <a:spcBef>
                <a:spcPts val="480"/>
              </a:spcBef>
              <a:spcAft>
                <a:spcPts val="0"/>
              </a:spcAft>
              <a:buClr>
                <a:schemeClr val="lt1"/>
              </a:buClr>
              <a:buSzPts val="2400"/>
              <a:buNone/>
            </a:pPr>
            <a:r>
              <a:t/>
            </a:r>
            <a:endParaRPr sz="2400"/>
          </a:p>
          <a:p>
            <a:pPr indent="-342900" lvl="0" marL="342900" rtl="0" algn="l">
              <a:spcBef>
                <a:spcPts val="560"/>
              </a:spcBef>
              <a:spcAft>
                <a:spcPts val="0"/>
              </a:spcAft>
              <a:buClr>
                <a:schemeClr val="lt1"/>
              </a:buClr>
              <a:buSzPts val="2800"/>
              <a:buChar char="•"/>
            </a:pPr>
            <a:r>
              <a:rPr lang="en-US" sz="2800"/>
              <a:t>Cross Calibration:</a:t>
            </a:r>
            <a:endParaRPr/>
          </a:p>
          <a:p>
            <a:pPr indent="-285750" lvl="1" marL="742950" rtl="0" algn="l">
              <a:spcBef>
                <a:spcPts val="480"/>
              </a:spcBef>
              <a:spcAft>
                <a:spcPts val="0"/>
              </a:spcAft>
              <a:buClr>
                <a:schemeClr val="lt1"/>
              </a:buClr>
              <a:buSzPts val="2400"/>
              <a:buChar char="–"/>
            </a:pPr>
            <a:r>
              <a:rPr lang="en-US" sz="2400"/>
              <a:t>Proper calibration and degradation corrections need to be applied to EUVS data</a:t>
            </a:r>
            <a:endParaRPr sz="2400"/>
          </a:p>
        </p:txBody>
      </p:sp>
      <p:sp>
        <p:nvSpPr>
          <p:cNvPr id="217" name="Google Shape;21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218" name="Google Shape;21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219" name="Google Shape;21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20" name="Google Shape;220;p16"/>
          <p:cNvPicPr preferRelativeResize="0"/>
          <p:nvPr/>
        </p:nvPicPr>
        <p:blipFill rotWithShape="1">
          <a:blip r:embed="rId3">
            <a:alphaModFix/>
          </a:blip>
          <a:srcRect b="0" l="0" r="0" t="0"/>
          <a:stretch/>
        </p:blipFill>
        <p:spPr>
          <a:xfrm>
            <a:off x="4163504" y="257802"/>
            <a:ext cx="4779389" cy="3215225"/>
          </a:xfrm>
          <a:prstGeom prst="rect">
            <a:avLst/>
          </a:prstGeom>
          <a:noFill/>
          <a:ln>
            <a:noFill/>
          </a:ln>
        </p:spPr>
      </p:pic>
      <p:pic>
        <p:nvPicPr>
          <p:cNvPr id="221" name="Google Shape;221;p16"/>
          <p:cNvPicPr preferRelativeResize="0"/>
          <p:nvPr/>
        </p:nvPicPr>
        <p:blipFill rotWithShape="1">
          <a:blip r:embed="rId4">
            <a:alphaModFix/>
          </a:blip>
          <a:srcRect b="0" l="0" r="0" t="0"/>
          <a:stretch/>
        </p:blipFill>
        <p:spPr>
          <a:xfrm>
            <a:off x="4163505" y="3657177"/>
            <a:ext cx="4779389" cy="30642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7"/>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Operational Readiness	</a:t>
            </a:r>
            <a:endParaRPr/>
          </a:p>
        </p:txBody>
      </p:sp>
      <p:sp>
        <p:nvSpPr>
          <p:cNvPr id="227" name="Google Shape;227;p17"/>
          <p:cNvSpPr txBox="1"/>
          <p:nvPr>
            <p:ph idx="1" type="body"/>
          </p:nvPr>
        </p:nvSpPr>
        <p:spPr>
          <a:xfrm>
            <a:off x="457200" y="1465263"/>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800"/>
              <a:buChar char="•"/>
            </a:pPr>
            <a:r>
              <a:rPr lang="en-US" sz="2800"/>
              <a:t>XRS:  </a:t>
            </a:r>
            <a:endParaRPr/>
          </a:p>
          <a:p>
            <a:pPr indent="-285750" lvl="1" marL="742950" rtl="0" algn="l">
              <a:spcBef>
                <a:spcPts val="480"/>
              </a:spcBef>
              <a:spcAft>
                <a:spcPts val="0"/>
              </a:spcAft>
              <a:buClr>
                <a:schemeClr val="lt1"/>
              </a:buClr>
              <a:buSzPts val="2400"/>
              <a:buChar char="–"/>
            </a:pPr>
            <a:r>
              <a:rPr lang="en-US" sz="2400"/>
              <a:t>XRS A and B Data look good and are ready for operations</a:t>
            </a:r>
            <a:endParaRPr/>
          </a:p>
          <a:p>
            <a:pPr indent="-285750" lvl="1" marL="742950" rtl="0" algn="l">
              <a:spcBef>
                <a:spcPts val="480"/>
              </a:spcBef>
              <a:spcAft>
                <a:spcPts val="0"/>
              </a:spcAft>
              <a:buClr>
                <a:schemeClr val="lt1"/>
              </a:buClr>
              <a:buSzPts val="2400"/>
              <a:buChar char="–"/>
            </a:pPr>
            <a:r>
              <a:rPr lang="en-US" sz="2400"/>
              <a:t>The XRS Flare Determination and Flare Summary products are ready for operations</a:t>
            </a:r>
            <a:endParaRPr/>
          </a:p>
          <a:p>
            <a:pPr indent="-285750" lvl="1" marL="742950" rtl="0" algn="l">
              <a:spcBef>
                <a:spcPts val="480"/>
              </a:spcBef>
              <a:spcAft>
                <a:spcPts val="0"/>
              </a:spcAft>
              <a:buClr>
                <a:srgbClr val="FFFF00"/>
              </a:buClr>
              <a:buSzPts val="2400"/>
              <a:buChar char="–"/>
            </a:pPr>
            <a:r>
              <a:rPr lang="en-US" sz="2400">
                <a:solidFill>
                  <a:srgbClr val="FFFF00"/>
                </a:solidFill>
              </a:rPr>
              <a:t>The GOES 19 XRS Flare Location product do not agree with GOES 16 and is not ready for operations</a:t>
            </a:r>
            <a:endParaRPr/>
          </a:p>
          <a:p>
            <a:pPr indent="-342900" lvl="0" marL="342900" rtl="0" algn="l">
              <a:spcBef>
                <a:spcPts val="560"/>
              </a:spcBef>
              <a:spcAft>
                <a:spcPts val="0"/>
              </a:spcAft>
              <a:buClr>
                <a:schemeClr val="lt1"/>
              </a:buClr>
              <a:buSzPts val="2800"/>
              <a:buChar char="•"/>
            </a:pPr>
            <a:r>
              <a:rPr lang="en-US" sz="2800"/>
              <a:t>EUVS:</a:t>
            </a:r>
            <a:endParaRPr/>
          </a:p>
          <a:p>
            <a:pPr indent="-285750" lvl="1" marL="742950" rtl="0" algn="l">
              <a:spcBef>
                <a:spcPts val="480"/>
              </a:spcBef>
              <a:spcAft>
                <a:spcPts val="0"/>
              </a:spcAft>
              <a:buClr>
                <a:srgbClr val="FFFF00"/>
              </a:buClr>
              <a:buSzPts val="2400"/>
              <a:buChar char="–"/>
            </a:pPr>
            <a:r>
              <a:rPr lang="en-US" sz="2400">
                <a:solidFill>
                  <a:srgbClr val="FFFF00"/>
                </a:solidFill>
              </a:rPr>
              <a:t>The EUVS seven EUV channels and the Mg II core to wing ratio are significantly offset from GOES 16.   The GOES 19 EUVS is not ready for operations until new LUTS are implemented.</a:t>
            </a:r>
            <a:endParaRPr/>
          </a:p>
        </p:txBody>
      </p:sp>
      <p:sp>
        <p:nvSpPr>
          <p:cNvPr id="228" name="Google Shape;22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229" name="Google Shape;22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230" name="Google Shape;23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8"/>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Questions?</a:t>
            </a:r>
            <a:endParaRPr/>
          </a:p>
        </p:txBody>
      </p:sp>
      <p:sp>
        <p:nvSpPr>
          <p:cNvPr id="236" name="Google Shape;236;p18"/>
          <p:cNvSpPr txBox="1"/>
          <p:nvPr>
            <p:ph idx="1" type="body"/>
          </p:nvPr>
        </p:nvSpPr>
        <p:spPr>
          <a:xfrm>
            <a:off x="457200" y="1465263"/>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lt1"/>
              </a:buClr>
              <a:buSzPts val="3200"/>
              <a:buNone/>
            </a:pPr>
            <a:r>
              <a:t/>
            </a:r>
            <a:endParaRPr/>
          </a:p>
        </p:txBody>
      </p:sp>
      <p:sp>
        <p:nvSpPr>
          <p:cNvPr id="237" name="Google Shape;2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238" name="Google Shape;2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239" name="Google Shape;2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ph type="title"/>
          </p:nvPr>
        </p:nvSpPr>
        <p:spPr>
          <a:xfrm>
            <a:off x="42862" y="123825"/>
            <a:ext cx="3792538"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t>Solar X-Ray and EUV Irradiance</a:t>
            </a:r>
            <a:endParaRPr sz="3200"/>
          </a:p>
        </p:txBody>
      </p:sp>
      <p:sp>
        <p:nvSpPr>
          <p:cNvPr id="58" name="Google Shape;5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2025-03-11</a:t>
            </a:r>
            <a:endParaRPr/>
          </a:p>
        </p:txBody>
      </p:sp>
      <p:sp>
        <p:nvSpPr>
          <p:cNvPr id="59" name="Google Shape;5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60" name="Google Shape;6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1" name="Google Shape;61;p2"/>
          <p:cNvPicPr preferRelativeResize="0"/>
          <p:nvPr/>
        </p:nvPicPr>
        <p:blipFill rotWithShape="1">
          <a:blip r:embed="rId3">
            <a:alphaModFix/>
          </a:blip>
          <a:srcRect b="0" l="0" r="0" t="11939"/>
          <a:stretch/>
        </p:blipFill>
        <p:spPr>
          <a:xfrm>
            <a:off x="4006863" y="123825"/>
            <a:ext cx="5009030" cy="2400299"/>
          </a:xfrm>
          <a:prstGeom prst="rect">
            <a:avLst/>
          </a:prstGeom>
          <a:noFill/>
          <a:ln>
            <a:noFill/>
          </a:ln>
        </p:spPr>
      </p:pic>
      <p:pic>
        <p:nvPicPr>
          <p:cNvPr descr="Solar_EUV_Spectrum.jpg" id="62" name="Google Shape;62;p2"/>
          <p:cNvPicPr preferRelativeResize="0"/>
          <p:nvPr/>
        </p:nvPicPr>
        <p:blipFill rotWithShape="1">
          <a:blip r:embed="rId4">
            <a:alphaModFix/>
          </a:blip>
          <a:srcRect b="0" l="0" r="0" t="0"/>
          <a:stretch/>
        </p:blipFill>
        <p:spPr>
          <a:xfrm>
            <a:off x="3920068" y="2693987"/>
            <a:ext cx="5156200" cy="4027488"/>
          </a:xfrm>
          <a:prstGeom prst="rect">
            <a:avLst/>
          </a:prstGeom>
          <a:noFill/>
          <a:ln>
            <a:noFill/>
          </a:ln>
        </p:spPr>
      </p:pic>
      <p:sp>
        <p:nvSpPr>
          <p:cNvPr id="63" name="Google Shape;63;p2"/>
          <p:cNvSpPr txBox="1"/>
          <p:nvPr>
            <p:ph idx="1" type="body"/>
          </p:nvPr>
        </p:nvSpPr>
        <p:spPr>
          <a:xfrm>
            <a:off x="42862" y="1323974"/>
            <a:ext cx="4165071"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Char char="•"/>
            </a:pPr>
            <a:r>
              <a:rPr lang="en-US" sz="2000"/>
              <a:t>Highly Variable</a:t>
            </a:r>
            <a:endParaRPr/>
          </a:p>
          <a:p>
            <a:pPr indent="-285750" lvl="1" marL="742950" rtl="0" algn="l">
              <a:spcBef>
                <a:spcPts val="360"/>
              </a:spcBef>
              <a:spcAft>
                <a:spcPts val="0"/>
              </a:spcAft>
              <a:buClr>
                <a:schemeClr val="lt1"/>
              </a:buClr>
              <a:buSzPts val="1800"/>
              <a:buChar char="–"/>
            </a:pPr>
            <a:r>
              <a:rPr lang="en-US" sz="1800"/>
              <a:t>X-Ray Variations of order 10</a:t>
            </a:r>
            <a:r>
              <a:rPr baseline="30000" lang="en-US" sz="1800"/>
              <a:t>5</a:t>
            </a:r>
            <a:endParaRPr sz="1800"/>
          </a:p>
          <a:p>
            <a:pPr indent="-285750" lvl="1" marL="742950" rtl="0" algn="l">
              <a:spcBef>
                <a:spcPts val="360"/>
              </a:spcBef>
              <a:spcAft>
                <a:spcPts val="0"/>
              </a:spcAft>
              <a:buClr>
                <a:schemeClr val="lt1"/>
              </a:buClr>
              <a:buSzPts val="1800"/>
              <a:buChar char="–"/>
            </a:pPr>
            <a:r>
              <a:rPr lang="en-US" sz="1800"/>
              <a:t>EUV Variations of order 2 to 50</a:t>
            </a:r>
            <a:endParaRPr/>
          </a:p>
          <a:p>
            <a:pPr indent="-342900" lvl="0" marL="342900" rtl="0" algn="l">
              <a:spcBef>
                <a:spcPts val="400"/>
              </a:spcBef>
              <a:spcAft>
                <a:spcPts val="0"/>
              </a:spcAft>
              <a:buClr>
                <a:schemeClr val="lt1"/>
              </a:buClr>
              <a:buSzPts val="2000"/>
              <a:buChar char="•"/>
            </a:pPr>
            <a:r>
              <a:rPr lang="en-US" sz="2000"/>
              <a:t>Absorbed in the Upper Atmosphere</a:t>
            </a:r>
            <a:endParaRPr/>
          </a:p>
          <a:p>
            <a:pPr indent="-285750" lvl="1" marL="742950" rtl="0" algn="l">
              <a:spcBef>
                <a:spcPts val="360"/>
              </a:spcBef>
              <a:spcAft>
                <a:spcPts val="0"/>
              </a:spcAft>
              <a:buClr>
                <a:schemeClr val="lt1"/>
              </a:buClr>
              <a:buSzPts val="1800"/>
              <a:buChar char="–"/>
            </a:pPr>
            <a:r>
              <a:rPr lang="en-US" sz="1800"/>
              <a:t>Between 80 and 1000 km.</a:t>
            </a:r>
            <a:endParaRPr/>
          </a:p>
          <a:p>
            <a:pPr indent="-342900" lvl="0" marL="342900" rtl="0" algn="l">
              <a:spcBef>
                <a:spcPts val="400"/>
              </a:spcBef>
              <a:spcAft>
                <a:spcPts val="0"/>
              </a:spcAft>
              <a:buClr>
                <a:schemeClr val="lt1"/>
              </a:buClr>
              <a:buSzPts val="2000"/>
              <a:buChar char="•"/>
            </a:pPr>
            <a:r>
              <a:rPr lang="en-US" sz="2000"/>
              <a:t>Results in very large changes in the thermosphere (neutral density) and ionosphere (electron density)</a:t>
            </a:r>
            <a:endParaRPr/>
          </a:p>
          <a:p>
            <a:pPr indent="-285750" lvl="1" marL="742950" rtl="0" algn="l">
              <a:spcBef>
                <a:spcPts val="360"/>
              </a:spcBef>
              <a:spcAft>
                <a:spcPts val="0"/>
              </a:spcAft>
              <a:buClr>
                <a:schemeClr val="lt1"/>
              </a:buClr>
              <a:buSzPts val="1800"/>
              <a:buChar char="–"/>
            </a:pPr>
            <a:r>
              <a:rPr lang="en-US" sz="1800"/>
              <a:t>Direct Impacts:</a:t>
            </a:r>
            <a:endParaRPr/>
          </a:p>
          <a:p>
            <a:pPr indent="-228600" lvl="2" marL="1143000" rtl="0" algn="l">
              <a:spcBef>
                <a:spcPts val="280"/>
              </a:spcBef>
              <a:spcAft>
                <a:spcPts val="0"/>
              </a:spcAft>
              <a:buClr>
                <a:schemeClr val="lt1"/>
              </a:buClr>
              <a:buSzPts val="1400"/>
              <a:buChar char="•"/>
            </a:pPr>
            <a:r>
              <a:rPr lang="en-US" sz="1400"/>
              <a:t>Radio communication </a:t>
            </a:r>
            <a:endParaRPr/>
          </a:p>
          <a:p>
            <a:pPr indent="-228600" lvl="2" marL="1143000" rtl="0" algn="l">
              <a:spcBef>
                <a:spcPts val="280"/>
              </a:spcBef>
              <a:spcAft>
                <a:spcPts val="0"/>
              </a:spcAft>
              <a:buClr>
                <a:schemeClr val="lt1"/>
              </a:buClr>
              <a:buSzPts val="1400"/>
              <a:buChar char="•"/>
            </a:pPr>
            <a:r>
              <a:rPr lang="en-US" sz="1400"/>
              <a:t>Satellite orbits and drag</a:t>
            </a:r>
            <a:endParaRPr/>
          </a:p>
          <a:p>
            <a:pPr indent="-285750" lvl="1" marL="742950" rtl="0" algn="l">
              <a:spcBef>
                <a:spcPts val="360"/>
              </a:spcBef>
              <a:spcAft>
                <a:spcPts val="0"/>
              </a:spcAft>
              <a:buClr>
                <a:schemeClr val="lt1"/>
              </a:buClr>
              <a:buSzPts val="1800"/>
              <a:buChar char="–"/>
            </a:pPr>
            <a:r>
              <a:rPr lang="en-US" sz="1800"/>
              <a:t>Indirect Impacts</a:t>
            </a:r>
            <a:endParaRPr/>
          </a:p>
          <a:p>
            <a:pPr indent="-228600" lvl="2" marL="1143000" rtl="0" algn="l">
              <a:spcBef>
                <a:spcPts val="280"/>
              </a:spcBef>
              <a:spcAft>
                <a:spcPts val="0"/>
              </a:spcAft>
              <a:buClr>
                <a:schemeClr val="lt1"/>
              </a:buClr>
              <a:buSzPts val="1400"/>
              <a:buChar char="•"/>
            </a:pPr>
            <a:r>
              <a:rPr lang="en-US" sz="1400"/>
              <a:t>Satellite navigation (GPS)</a:t>
            </a:r>
            <a:endParaRPr/>
          </a:p>
          <a:p>
            <a:pPr indent="-228600" lvl="2" marL="1143000" rtl="0" algn="l">
              <a:spcBef>
                <a:spcPts val="280"/>
              </a:spcBef>
              <a:spcAft>
                <a:spcPts val="0"/>
              </a:spcAft>
              <a:buClr>
                <a:schemeClr val="lt1"/>
              </a:buClr>
              <a:buSzPts val="1400"/>
              <a:buChar char="•"/>
            </a:pPr>
            <a:r>
              <a:rPr lang="en-US" sz="1400"/>
              <a:t>Other space weather (geomagnetic storms and solar radiation storms) </a:t>
            </a:r>
            <a:endParaRPr sz="1400"/>
          </a:p>
        </p:txBody>
      </p:sp>
      <p:cxnSp>
        <p:nvCxnSpPr>
          <p:cNvPr id="64" name="Google Shape;64;p2"/>
          <p:cNvCxnSpPr/>
          <p:nvPr/>
        </p:nvCxnSpPr>
        <p:spPr>
          <a:xfrm>
            <a:off x="4360333" y="2133600"/>
            <a:ext cx="135467" cy="922867"/>
          </a:xfrm>
          <a:prstGeom prst="straightConnector1">
            <a:avLst/>
          </a:prstGeom>
          <a:noFill/>
          <a:ln cap="flat" cmpd="sng" w="25400">
            <a:solidFill>
              <a:srgbClr val="FFFF00"/>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65" name="Google Shape;65;p2"/>
          <p:cNvCxnSpPr/>
          <p:nvPr/>
        </p:nvCxnSpPr>
        <p:spPr>
          <a:xfrm>
            <a:off x="6650566" y="2062690"/>
            <a:ext cx="1521368" cy="993777"/>
          </a:xfrm>
          <a:prstGeom prst="straightConnector1">
            <a:avLst/>
          </a:prstGeom>
          <a:noFill/>
          <a:ln cap="flat" cmpd="sng" w="25400">
            <a:solidFill>
              <a:srgbClr val="FFFF00"/>
            </a:solidFill>
            <a:prstDash val="solid"/>
            <a:round/>
            <a:headEnd len="sm" w="sm" type="none"/>
            <a:tailEnd len="med" w="med" type="triangle"/>
          </a:ln>
          <a:effectLst>
            <a:outerShdw blurRad="40000" rotWithShape="0" dir="5400000" dist="20000">
              <a:srgbClr val="000000">
                <a:alpha val="37647"/>
              </a:srgbClr>
            </a:outerShdw>
          </a:effectLst>
        </p:spPr>
      </p:cxnSp>
      <p:sp>
        <p:nvSpPr>
          <p:cNvPr id="66" name="Google Shape;66;p2"/>
          <p:cNvSpPr txBox="1"/>
          <p:nvPr/>
        </p:nvSpPr>
        <p:spPr>
          <a:xfrm>
            <a:off x="7987500" y="2308680"/>
            <a:ext cx="148056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 u="none" cap="none" strike="noStrike">
                <a:solidFill>
                  <a:schemeClr val="dk1"/>
                </a:solidFill>
                <a:latin typeface="Calibri"/>
                <a:ea typeface="Calibri"/>
                <a:cs typeface="Calibri"/>
                <a:sym typeface="Calibri"/>
              </a:rPr>
              <a:t>Plot from Lean (NRL)</a:t>
            </a:r>
            <a:endParaRPr sz="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Solar X-Ray Sensor</a:t>
            </a:r>
            <a:br>
              <a:rPr lang="en-US"/>
            </a:br>
            <a:r>
              <a:rPr lang="en-US"/>
              <a:t>(XRS)</a:t>
            </a:r>
            <a:endParaRPr/>
          </a:p>
        </p:txBody>
      </p:sp>
      <p:sp>
        <p:nvSpPr>
          <p:cNvPr id="72" name="Google Shape;72;p3"/>
          <p:cNvSpPr txBox="1"/>
          <p:nvPr>
            <p:ph idx="1" type="body"/>
          </p:nvPr>
        </p:nvSpPr>
        <p:spPr>
          <a:xfrm>
            <a:off x="72595" y="1339851"/>
            <a:ext cx="8401429" cy="282579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Char char="•"/>
            </a:pPr>
            <a:r>
              <a:rPr lang="en-US" sz="2000"/>
              <a:t>Provide measurement of the magnitude and location of solar flares. </a:t>
            </a:r>
            <a:endParaRPr sz="2000"/>
          </a:p>
          <a:p>
            <a:pPr indent="-342900" lvl="0" marL="342900" rtl="0" algn="l">
              <a:spcBef>
                <a:spcPts val="400"/>
              </a:spcBef>
              <a:spcAft>
                <a:spcPts val="0"/>
              </a:spcAft>
              <a:buClr>
                <a:schemeClr val="lt1"/>
              </a:buClr>
              <a:buSzPts val="2000"/>
              <a:buChar char="•"/>
            </a:pPr>
            <a:r>
              <a:rPr lang="en-US" sz="2000"/>
              <a:t>Requirements: Monitor the disk-integrated solar flux in two x-ray wavelengths. </a:t>
            </a:r>
            <a:endParaRPr/>
          </a:p>
          <a:p>
            <a:pPr indent="-285750" lvl="1" marL="742950" rtl="0" algn="l">
              <a:spcBef>
                <a:spcPts val="320"/>
              </a:spcBef>
              <a:spcAft>
                <a:spcPts val="0"/>
              </a:spcAft>
              <a:buClr>
                <a:schemeClr val="lt1"/>
              </a:buClr>
              <a:buSzPts val="1600"/>
              <a:buChar char="–"/>
            </a:pPr>
            <a:r>
              <a:rPr lang="en-US" sz="1600"/>
              <a:t>XRSA 0.05 nm – 0.4 nm</a:t>
            </a:r>
            <a:endParaRPr/>
          </a:p>
          <a:p>
            <a:pPr indent="-285750" lvl="1" marL="742950" rtl="0" algn="l">
              <a:spcBef>
                <a:spcPts val="320"/>
              </a:spcBef>
              <a:spcAft>
                <a:spcPts val="0"/>
              </a:spcAft>
              <a:buClr>
                <a:schemeClr val="lt1"/>
              </a:buClr>
              <a:buSzPts val="1600"/>
              <a:buChar char="–"/>
            </a:pPr>
            <a:r>
              <a:rPr lang="en-US" sz="1600"/>
              <a:t>XRSB 0.1 nm – 0.8 nm</a:t>
            </a:r>
            <a:endParaRPr/>
          </a:p>
          <a:p>
            <a:pPr indent="-285750" lvl="1" marL="742950" rtl="0" algn="l">
              <a:spcBef>
                <a:spcPts val="320"/>
              </a:spcBef>
              <a:spcAft>
                <a:spcPts val="0"/>
              </a:spcAft>
              <a:buClr>
                <a:schemeClr val="lt1"/>
              </a:buClr>
              <a:buSzPts val="1600"/>
              <a:buChar char="–"/>
            </a:pPr>
            <a:r>
              <a:rPr lang="en-US" sz="1600"/>
              <a:t>Three second cadence</a:t>
            </a:r>
            <a:endParaRPr/>
          </a:p>
          <a:p>
            <a:pPr indent="-285750" lvl="1" marL="742950" rtl="0" algn="l">
              <a:spcBef>
                <a:spcPts val="320"/>
              </a:spcBef>
              <a:spcAft>
                <a:spcPts val="0"/>
              </a:spcAft>
              <a:buClr>
                <a:srgbClr val="FF9999"/>
              </a:buClr>
              <a:buSzPts val="1600"/>
              <a:buChar char="–"/>
            </a:pPr>
            <a:r>
              <a:rPr b="1" lang="en-US" sz="1600">
                <a:solidFill>
                  <a:srgbClr val="FF9999"/>
                </a:solidFill>
              </a:rPr>
              <a:t>10 second latency (not being met)</a:t>
            </a:r>
            <a:endParaRPr/>
          </a:p>
          <a:p>
            <a:pPr indent="-228600" lvl="2" marL="1143000" rtl="0" algn="l">
              <a:spcBef>
                <a:spcPts val="240"/>
              </a:spcBef>
              <a:spcAft>
                <a:spcPts val="0"/>
              </a:spcAft>
              <a:buClr>
                <a:srgbClr val="FF9999"/>
              </a:buClr>
              <a:buSzPts val="1200"/>
              <a:buChar char="•"/>
            </a:pPr>
            <a:r>
              <a:rPr b="1" lang="en-US" sz="1200">
                <a:solidFill>
                  <a:srgbClr val="FF9999"/>
                </a:solidFill>
              </a:rPr>
              <a:t>current latency is 30 sec.</a:t>
            </a:r>
            <a:endParaRPr b="1" sz="1200">
              <a:solidFill>
                <a:srgbClr val="FF9999"/>
              </a:solidFill>
            </a:endParaRPr>
          </a:p>
          <a:p>
            <a:pPr indent="-342900" lvl="0" marL="342900" rtl="0" algn="l">
              <a:spcBef>
                <a:spcPts val="400"/>
              </a:spcBef>
              <a:spcAft>
                <a:spcPts val="0"/>
              </a:spcAft>
              <a:buClr>
                <a:schemeClr val="lt1"/>
              </a:buClr>
              <a:buSzPts val="2000"/>
              <a:buChar char="•"/>
            </a:pPr>
            <a:r>
              <a:rPr lang="en-US" sz="2000"/>
              <a:t>Solar X-Rays:</a:t>
            </a:r>
            <a:endParaRPr/>
          </a:p>
          <a:p>
            <a:pPr indent="-285750" lvl="1" marL="742950" rtl="0" algn="l">
              <a:spcBef>
                <a:spcPts val="320"/>
              </a:spcBef>
              <a:spcAft>
                <a:spcPts val="0"/>
              </a:spcAft>
              <a:buClr>
                <a:schemeClr val="lt1"/>
              </a:buClr>
              <a:buSzPts val="1600"/>
              <a:buChar char="–"/>
            </a:pPr>
            <a:r>
              <a:rPr lang="en-US" sz="1600"/>
              <a:t>Change by several orders of </a:t>
            </a:r>
            <a:endParaRPr/>
          </a:p>
          <a:p>
            <a:pPr indent="0" lvl="1" marL="457200" rtl="0" algn="l">
              <a:spcBef>
                <a:spcPts val="320"/>
              </a:spcBef>
              <a:spcAft>
                <a:spcPts val="0"/>
              </a:spcAft>
              <a:buClr>
                <a:schemeClr val="lt1"/>
              </a:buClr>
              <a:buSzPts val="1600"/>
              <a:buNone/>
            </a:pPr>
            <a:r>
              <a:rPr lang="en-US" sz="1600"/>
              <a:t>	magnitude in just a few minutes.</a:t>
            </a:r>
            <a:endParaRPr/>
          </a:p>
          <a:p>
            <a:pPr indent="-285750" lvl="1" marL="742950" rtl="0" algn="l">
              <a:spcBef>
                <a:spcPts val="320"/>
              </a:spcBef>
              <a:spcAft>
                <a:spcPts val="0"/>
              </a:spcAft>
              <a:buClr>
                <a:schemeClr val="lt1"/>
              </a:buClr>
              <a:buSzPts val="1600"/>
              <a:buChar char="–"/>
            </a:pPr>
            <a:r>
              <a:rPr lang="en-US" sz="1600"/>
              <a:t>Are absorbed in the lower ionosphere </a:t>
            </a:r>
            <a:endParaRPr/>
          </a:p>
          <a:p>
            <a:pPr indent="0" lvl="1" marL="457200" rtl="0" algn="l">
              <a:spcBef>
                <a:spcPts val="320"/>
              </a:spcBef>
              <a:spcAft>
                <a:spcPts val="0"/>
              </a:spcAft>
              <a:buClr>
                <a:schemeClr val="lt1"/>
              </a:buClr>
              <a:buSzPts val="1600"/>
              <a:buNone/>
            </a:pPr>
            <a:r>
              <a:rPr lang="en-US" sz="1600"/>
              <a:t> 	where the flare enhanced 	electron </a:t>
            </a:r>
            <a:endParaRPr/>
          </a:p>
          <a:p>
            <a:pPr indent="0" lvl="1" marL="457200" rtl="0" algn="l">
              <a:spcBef>
                <a:spcPts val="320"/>
              </a:spcBef>
              <a:spcAft>
                <a:spcPts val="0"/>
              </a:spcAft>
              <a:buClr>
                <a:schemeClr val="lt1"/>
              </a:buClr>
              <a:buSzPts val="1600"/>
              <a:buNone/>
            </a:pPr>
            <a:r>
              <a:rPr lang="en-US" sz="1600"/>
              <a:t>	density blocks HF communication.</a:t>
            </a:r>
            <a:endParaRPr/>
          </a:p>
        </p:txBody>
      </p:sp>
      <p:sp>
        <p:nvSpPr>
          <p:cNvPr id="73" name="Google Shape;7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74" name="Google Shape;7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 name="Google Shape;7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pic>
        <p:nvPicPr>
          <p:cNvPr id="76" name="Google Shape;76;p3"/>
          <p:cNvPicPr preferRelativeResize="0"/>
          <p:nvPr/>
        </p:nvPicPr>
        <p:blipFill rotWithShape="1">
          <a:blip r:embed="rId3">
            <a:alphaModFix/>
          </a:blip>
          <a:srcRect b="2934" l="4817" r="12112" t="8909"/>
          <a:stretch/>
        </p:blipFill>
        <p:spPr>
          <a:xfrm>
            <a:off x="4546600" y="2184400"/>
            <a:ext cx="4480690" cy="3327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title"/>
          </p:nvPr>
        </p:nvSpPr>
        <p:spPr>
          <a:xfrm>
            <a:off x="330200" y="-147645"/>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Applications of the XRS .</a:t>
            </a:r>
            <a:endParaRPr/>
          </a:p>
        </p:txBody>
      </p:sp>
      <p:sp>
        <p:nvSpPr>
          <p:cNvPr id="82" name="Google Shape;82;p4"/>
          <p:cNvSpPr txBox="1"/>
          <p:nvPr>
            <p:ph idx="1" type="body"/>
          </p:nvPr>
        </p:nvSpPr>
        <p:spPr>
          <a:xfrm>
            <a:off x="573127" y="773594"/>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1600"/>
              <a:buChar char="•"/>
            </a:pPr>
            <a:r>
              <a:rPr lang="en-US" sz="1600"/>
              <a:t>Nearly 50-years of continuous measurement of solar x-ray irradiance.</a:t>
            </a:r>
            <a:endParaRPr/>
          </a:p>
          <a:p>
            <a:pPr indent="-342900" lvl="0" marL="342900" rtl="0" algn="l">
              <a:spcBef>
                <a:spcPts val="320"/>
              </a:spcBef>
              <a:spcAft>
                <a:spcPts val="0"/>
              </a:spcAft>
              <a:buClr>
                <a:schemeClr val="lt1"/>
              </a:buClr>
              <a:buSzPts val="1600"/>
              <a:buChar char="•"/>
            </a:pPr>
            <a:r>
              <a:rPr lang="en-US" sz="1600"/>
              <a:t>Definitive measurement of the magnitude of solar flares.</a:t>
            </a:r>
            <a:endParaRPr/>
          </a:p>
          <a:p>
            <a:pPr indent="-285750" lvl="1" marL="742950" rtl="0" algn="l">
              <a:spcBef>
                <a:spcPts val="320"/>
              </a:spcBef>
              <a:spcAft>
                <a:spcPts val="0"/>
              </a:spcAft>
              <a:buClr>
                <a:schemeClr val="lt1"/>
              </a:buClr>
              <a:buSzPts val="1600"/>
              <a:buChar char="–"/>
            </a:pPr>
            <a:r>
              <a:rPr lang="en-US" sz="1600"/>
              <a:t>Critical for operations.</a:t>
            </a:r>
            <a:endParaRPr/>
          </a:p>
          <a:p>
            <a:pPr indent="-285750" lvl="1" marL="742950" rtl="0" algn="l">
              <a:spcBef>
                <a:spcPts val="320"/>
              </a:spcBef>
              <a:spcAft>
                <a:spcPts val="0"/>
              </a:spcAft>
              <a:buClr>
                <a:schemeClr val="lt1"/>
              </a:buClr>
              <a:buSzPts val="1600"/>
              <a:buChar char="–"/>
            </a:pPr>
            <a:r>
              <a:rPr lang="en-US" sz="1600"/>
              <a:t>Fundamental for solar research. </a:t>
            </a:r>
            <a:endParaRPr/>
          </a:p>
          <a:p>
            <a:pPr indent="-342900" lvl="0" marL="342900" rtl="0" algn="l">
              <a:spcBef>
                <a:spcPts val="320"/>
              </a:spcBef>
              <a:spcAft>
                <a:spcPts val="0"/>
              </a:spcAft>
              <a:buClr>
                <a:schemeClr val="lt1"/>
              </a:buClr>
              <a:buSzPts val="1600"/>
              <a:buChar char="•"/>
            </a:pPr>
            <a:r>
              <a:rPr lang="en-US" sz="1600"/>
              <a:t>Early warning for other types of space weather. </a:t>
            </a:r>
            <a:endParaRPr/>
          </a:p>
          <a:p>
            <a:pPr indent="-285750" lvl="1" marL="742950" rtl="0" algn="l">
              <a:spcBef>
                <a:spcPts val="320"/>
              </a:spcBef>
              <a:spcAft>
                <a:spcPts val="0"/>
              </a:spcAft>
              <a:buClr>
                <a:schemeClr val="lt1"/>
              </a:buClr>
              <a:buSzPts val="1600"/>
              <a:buChar char="–"/>
            </a:pPr>
            <a:r>
              <a:rPr lang="en-US" sz="1600"/>
              <a:t>Most major space weather events start with a large solar flare.</a:t>
            </a:r>
            <a:endParaRPr/>
          </a:p>
          <a:p>
            <a:pPr indent="-285750" lvl="1" marL="742950" rtl="0" algn="l">
              <a:spcBef>
                <a:spcPts val="320"/>
              </a:spcBef>
              <a:spcAft>
                <a:spcPts val="0"/>
              </a:spcAft>
              <a:buClr>
                <a:schemeClr val="lt1"/>
              </a:buClr>
              <a:buSzPts val="1600"/>
              <a:buChar char="–"/>
            </a:pPr>
            <a:r>
              <a:rPr lang="en-US" sz="1600"/>
              <a:t>Flares            Coronal Mass Ejections (CMEs)          Geomagnetic Storms</a:t>
            </a:r>
            <a:endParaRPr/>
          </a:p>
          <a:p>
            <a:pPr indent="-285750" lvl="1" marL="742950" rtl="0" algn="l">
              <a:spcBef>
                <a:spcPts val="320"/>
              </a:spcBef>
              <a:spcAft>
                <a:spcPts val="0"/>
              </a:spcAft>
              <a:buClr>
                <a:schemeClr val="lt1"/>
              </a:buClr>
              <a:buSzPts val="1600"/>
              <a:buChar char="–"/>
            </a:pPr>
            <a:r>
              <a:rPr lang="en-US" sz="1600"/>
              <a:t>Flares            Interplanetary Shocks           Energetic Proton Events</a:t>
            </a:r>
            <a:endParaRPr sz="1600"/>
          </a:p>
          <a:p>
            <a:pPr indent="-342900" lvl="0" marL="342900" rtl="0" algn="l">
              <a:spcBef>
                <a:spcPts val="320"/>
              </a:spcBef>
              <a:spcAft>
                <a:spcPts val="0"/>
              </a:spcAft>
              <a:buClr>
                <a:schemeClr val="lt1"/>
              </a:buClr>
              <a:buSzPts val="1600"/>
              <a:buChar char="•"/>
            </a:pPr>
            <a:r>
              <a:rPr lang="en-US" sz="1600"/>
              <a:t>Flare location and magnitude provide an estimate of the geo-effectiveness of an event.</a:t>
            </a:r>
            <a:endParaRPr/>
          </a:p>
          <a:p>
            <a:pPr indent="-285750" lvl="1" marL="742950" rtl="0" algn="l">
              <a:spcBef>
                <a:spcPts val="320"/>
              </a:spcBef>
              <a:spcAft>
                <a:spcPts val="0"/>
              </a:spcAft>
              <a:buClr>
                <a:schemeClr val="lt1"/>
              </a:buClr>
              <a:buSzPts val="1600"/>
              <a:buChar char="–"/>
            </a:pPr>
            <a:r>
              <a:rPr lang="en-US" sz="1600"/>
              <a:t>The size of a flare is strongly correlated with the magnitude of the resulting major space weather… e.g. solar proton events and geomagnetic storms.</a:t>
            </a:r>
            <a:endParaRPr/>
          </a:p>
          <a:p>
            <a:pPr indent="-342900" lvl="0" marL="342900" rtl="0" algn="l">
              <a:spcBef>
                <a:spcPts val="320"/>
              </a:spcBef>
              <a:spcAft>
                <a:spcPts val="0"/>
              </a:spcAft>
              <a:buClr>
                <a:schemeClr val="lt1"/>
              </a:buClr>
              <a:buSzPts val="1600"/>
              <a:buChar char="•"/>
            </a:pPr>
            <a:r>
              <a:rPr lang="en-US" sz="1600"/>
              <a:t>The XRS data drive one of the three NOAA Space Weather Scales.</a:t>
            </a:r>
            <a:endParaRPr/>
          </a:p>
          <a:p>
            <a:pPr indent="-285750" lvl="1" marL="742950" rtl="0" algn="l">
              <a:spcBef>
                <a:spcPts val="280"/>
              </a:spcBef>
              <a:spcAft>
                <a:spcPts val="0"/>
              </a:spcAft>
              <a:buClr>
                <a:schemeClr val="lt1"/>
              </a:buClr>
              <a:buSzPts val="1400"/>
              <a:buChar char="–"/>
            </a:pPr>
            <a:r>
              <a:rPr b="1" lang="en-US" sz="1400" u="sng"/>
              <a:t>R-Scale or Radio Blackouts  - driven GOES solar x-rays</a:t>
            </a:r>
            <a:endParaRPr/>
          </a:p>
          <a:p>
            <a:pPr indent="-228600" lvl="2" marL="1143000" rtl="0" algn="l">
              <a:spcBef>
                <a:spcPts val="200"/>
              </a:spcBef>
              <a:spcAft>
                <a:spcPts val="0"/>
              </a:spcAft>
              <a:buClr>
                <a:schemeClr val="lt1"/>
              </a:buClr>
              <a:buSzPts val="1000"/>
              <a:buChar char="•"/>
            </a:pPr>
            <a:r>
              <a:rPr lang="en-US" sz="1000"/>
              <a:t>Primary input to the D-Region Absorption product.</a:t>
            </a:r>
            <a:endParaRPr sz="1000"/>
          </a:p>
          <a:p>
            <a:pPr indent="-285750" lvl="1" marL="742950" rtl="0" algn="l">
              <a:spcBef>
                <a:spcPts val="280"/>
              </a:spcBef>
              <a:spcAft>
                <a:spcPts val="0"/>
              </a:spcAft>
              <a:buClr>
                <a:schemeClr val="lt1"/>
              </a:buClr>
              <a:buSzPts val="1400"/>
              <a:buChar char="–"/>
            </a:pPr>
            <a:r>
              <a:rPr lang="en-US" sz="1400"/>
              <a:t>G-Scale or Geomagnetic Storm – G-Scale driven by USGS ground magnetometers</a:t>
            </a:r>
            <a:endParaRPr/>
          </a:p>
          <a:p>
            <a:pPr indent="-285750" lvl="1" marL="742950" rtl="0" algn="l">
              <a:spcBef>
                <a:spcPts val="280"/>
              </a:spcBef>
              <a:spcAft>
                <a:spcPts val="0"/>
              </a:spcAft>
              <a:buClr>
                <a:schemeClr val="lt1"/>
              </a:buClr>
              <a:buSzPts val="1400"/>
              <a:buChar char="–"/>
            </a:pPr>
            <a:r>
              <a:rPr lang="en-US" sz="1400"/>
              <a:t>S-Scale or Solar Radiation Storm – S-Scale driven by GOES solar protons</a:t>
            </a:r>
            <a:endParaRPr/>
          </a:p>
          <a:p>
            <a:pPr indent="-342900" lvl="0" marL="342900" rtl="0" algn="l">
              <a:spcBef>
                <a:spcPts val="320"/>
              </a:spcBef>
              <a:spcAft>
                <a:spcPts val="0"/>
              </a:spcAft>
              <a:buClr>
                <a:schemeClr val="lt1"/>
              </a:buClr>
              <a:buSzPts val="1600"/>
              <a:buChar char="•"/>
            </a:pPr>
            <a:r>
              <a:rPr lang="en-US" sz="1600"/>
              <a:t>Input to Space Weather Models</a:t>
            </a:r>
            <a:endParaRPr/>
          </a:p>
          <a:p>
            <a:pPr indent="-285750" lvl="1" marL="742950" rtl="0" algn="l">
              <a:spcBef>
                <a:spcPts val="280"/>
              </a:spcBef>
              <a:spcAft>
                <a:spcPts val="0"/>
              </a:spcAft>
              <a:buClr>
                <a:schemeClr val="lt1"/>
              </a:buClr>
              <a:buSzPts val="1400"/>
              <a:buChar char="–"/>
            </a:pPr>
            <a:r>
              <a:rPr lang="en-US" sz="1400"/>
              <a:t>D-Region Absorption Model (Specification of HF Radio Blackouts)</a:t>
            </a:r>
            <a:endParaRPr/>
          </a:p>
          <a:p>
            <a:pPr indent="-285750" lvl="1" marL="742950" rtl="0" algn="l">
              <a:spcBef>
                <a:spcPts val="320"/>
              </a:spcBef>
              <a:spcAft>
                <a:spcPts val="0"/>
              </a:spcAft>
              <a:buClr>
                <a:schemeClr val="lt1"/>
              </a:buClr>
              <a:buSzPts val="1400"/>
              <a:buChar char="–"/>
            </a:pPr>
            <a:r>
              <a:rPr lang="en-US" sz="1400"/>
              <a:t>Proton Prediction Model (Prediction of Radiation Storms)</a:t>
            </a:r>
            <a:r>
              <a:rPr lang="en-US" sz="1600"/>
              <a:t>.</a:t>
            </a:r>
            <a:endParaRPr/>
          </a:p>
          <a:p>
            <a:pPr indent="-285750" lvl="1" marL="742950" rtl="0" algn="l">
              <a:spcBef>
                <a:spcPts val="280"/>
              </a:spcBef>
              <a:spcAft>
                <a:spcPts val="0"/>
              </a:spcAft>
              <a:buClr>
                <a:schemeClr val="lt1"/>
              </a:buClr>
              <a:buSzPts val="1400"/>
              <a:buChar char="–"/>
            </a:pPr>
            <a:r>
              <a:rPr lang="en-US" sz="1400"/>
              <a:t>Ionosphere/Thermosphere models (Satellite Drag, Satellite Navigation)</a:t>
            </a:r>
            <a:endParaRPr sz="1400"/>
          </a:p>
        </p:txBody>
      </p:sp>
      <p:sp>
        <p:nvSpPr>
          <p:cNvPr id="83" name="Google Shape;83;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84" name="Google Shape;84;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85" name="Google Shape;85;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6" name="Google Shape;86;p4"/>
          <p:cNvSpPr/>
          <p:nvPr/>
        </p:nvSpPr>
        <p:spPr>
          <a:xfrm>
            <a:off x="2022528" y="2642358"/>
            <a:ext cx="348712" cy="158168"/>
          </a:xfrm>
          <a:prstGeom prst="rightArrow">
            <a:avLst>
              <a:gd fmla="val 50000" name="adj1"/>
              <a:gd fmla="val 50000" name="adj2"/>
            </a:avLst>
          </a:prstGeom>
          <a:solidFill>
            <a:srgbClr val="FFFF00"/>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4"/>
          <p:cNvSpPr/>
          <p:nvPr/>
        </p:nvSpPr>
        <p:spPr>
          <a:xfrm>
            <a:off x="5063915" y="2642358"/>
            <a:ext cx="348712" cy="158168"/>
          </a:xfrm>
          <a:prstGeom prst="rightArrow">
            <a:avLst>
              <a:gd fmla="val 50000" name="adj1"/>
              <a:gd fmla="val 50000" name="adj2"/>
            </a:avLst>
          </a:prstGeom>
          <a:solidFill>
            <a:srgbClr val="FFFF00"/>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4"/>
          <p:cNvSpPr/>
          <p:nvPr/>
        </p:nvSpPr>
        <p:spPr>
          <a:xfrm>
            <a:off x="2022528" y="2926495"/>
            <a:ext cx="348712" cy="158168"/>
          </a:xfrm>
          <a:prstGeom prst="rightArrow">
            <a:avLst>
              <a:gd fmla="val 50000" name="adj1"/>
              <a:gd fmla="val 50000" name="adj2"/>
            </a:avLst>
          </a:prstGeom>
          <a:solidFill>
            <a:srgbClr val="FFFF00"/>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4"/>
          <p:cNvSpPr/>
          <p:nvPr/>
        </p:nvSpPr>
        <p:spPr>
          <a:xfrm>
            <a:off x="4321133" y="2926495"/>
            <a:ext cx="348712" cy="158168"/>
          </a:xfrm>
          <a:prstGeom prst="rightArrow">
            <a:avLst>
              <a:gd fmla="val 50000" name="adj1"/>
              <a:gd fmla="val 50000" name="adj2"/>
            </a:avLst>
          </a:prstGeom>
          <a:solidFill>
            <a:srgbClr val="FFFF00"/>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type="title"/>
          </p:nvPr>
        </p:nvSpPr>
        <p:spPr>
          <a:xfrm>
            <a:off x="457200" y="-46038"/>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Product Validation</a:t>
            </a:r>
            <a:endParaRPr/>
          </a:p>
        </p:txBody>
      </p:sp>
      <p:sp>
        <p:nvSpPr>
          <p:cNvPr id="95" name="Google Shape;95;p5"/>
          <p:cNvSpPr txBox="1"/>
          <p:nvPr>
            <p:ph idx="1" type="body"/>
          </p:nvPr>
        </p:nvSpPr>
        <p:spPr>
          <a:xfrm>
            <a:off x="457200" y="1016855"/>
            <a:ext cx="8299938" cy="518172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400"/>
              <a:buChar char="•"/>
            </a:pPr>
            <a:r>
              <a:rPr lang="en-US" sz="2400"/>
              <a:t>Desired Outcome: Evaluation of the IDP data processing and product generation to validate that the data and products going into operations at SWPC and the Space Weather Forecast office meet requirements.</a:t>
            </a:r>
            <a:endParaRPr/>
          </a:p>
          <a:p>
            <a:pPr indent="-285750" lvl="1" marL="742950" rtl="0" algn="l">
              <a:spcBef>
                <a:spcPts val="400"/>
              </a:spcBef>
              <a:spcAft>
                <a:spcPts val="0"/>
              </a:spcAft>
              <a:buClr>
                <a:schemeClr val="lt1"/>
              </a:buClr>
              <a:buSzPts val="2000"/>
              <a:buChar char="–"/>
            </a:pPr>
            <a:r>
              <a:rPr lang="en-US" sz="2000"/>
              <a:t>For previous GOES satellites, this validation involved comparing IDP output with the NCEI processed data.   </a:t>
            </a:r>
            <a:endParaRPr/>
          </a:p>
          <a:p>
            <a:pPr indent="-285750" lvl="1" marL="742950" rtl="0" algn="l">
              <a:spcBef>
                <a:spcPts val="400"/>
              </a:spcBef>
              <a:spcAft>
                <a:spcPts val="0"/>
              </a:spcAft>
              <a:buClr>
                <a:schemeClr val="lt1"/>
              </a:buClr>
              <a:buSzPts val="2000"/>
              <a:buChar char="–"/>
            </a:pPr>
            <a:r>
              <a:rPr lang="en-US" sz="2000"/>
              <a:t>Unfortunately, there has not been enough time to get NCEI-processed data. </a:t>
            </a:r>
            <a:endParaRPr/>
          </a:p>
          <a:p>
            <a:pPr indent="0" lvl="1" marL="457200" rtl="0" algn="l">
              <a:spcBef>
                <a:spcPts val="400"/>
              </a:spcBef>
              <a:spcAft>
                <a:spcPts val="0"/>
              </a:spcAft>
              <a:buClr>
                <a:schemeClr val="lt1"/>
              </a:buClr>
              <a:buSzPts val="2000"/>
              <a:buNone/>
            </a:pPr>
            <a:r>
              <a:t/>
            </a:r>
            <a:endParaRPr sz="2000"/>
          </a:p>
          <a:p>
            <a:pPr indent="-342900" lvl="0" marL="342900" rtl="0" algn="l">
              <a:spcBef>
                <a:spcPts val="480"/>
              </a:spcBef>
              <a:spcAft>
                <a:spcPts val="0"/>
              </a:spcAft>
              <a:buClr>
                <a:schemeClr val="lt1"/>
              </a:buClr>
              <a:buSzPts val="2400"/>
              <a:buChar char="•"/>
            </a:pPr>
            <a:r>
              <a:rPr lang="en-US" sz="2400"/>
              <a:t>Actual Outcome: GOES 19 vs GOES 16  </a:t>
            </a:r>
            <a:endParaRPr/>
          </a:p>
          <a:p>
            <a:pPr indent="-285750" lvl="1" marL="742950" rtl="0" algn="l">
              <a:spcBef>
                <a:spcPts val="400"/>
              </a:spcBef>
              <a:spcAft>
                <a:spcPts val="0"/>
              </a:spcAft>
              <a:buClr>
                <a:schemeClr val="lt1"/>
              </a:buClr>
              <a:buSzPts val="2000"/>
              <a:buChar char="–"/>
            </a:pPr>
            <a:r>
              <a:rPr lang="en-US" sz="2000"/>
              <a:t>Compare IDP GOES 19 products to IDP and NCEI GOES 16 products.</a:t>
            </a:r>
            <a:endParaRPr/>
          </a:p>
          <a:p>
            <a:pPr indent="-285750" lvl="1" marL="742950" rtl="0" algn="l">
              <a:spcBef>
                <a:spcPts val="400"/>
              </a:spcBef>
              <a:spcAft>
                <a:spcPts val="0"/>
              </a:spcAft>
              <a:buClr>
                <a:schemeClr val="lt1"/>
              </a:buClr>
              <a:buSzPts val="2000"/>
              <a:buChar char="–"/>
            </a:pPr>
            <a:r>
              <a:rPr lang="en-US" sz="2000"/>
              <a:t>Evaluation period:  Three days (22-24 Feb 2025) that include a number of flares.</a:t>
            </a:r>
            <a:endParaRPr sz="2000"/>
          </a:p>
        </p:txBody>
      </p:sp>
      <p:sp>
        <p:nvSpPr>
          <p:cNvPr id="96" name="Google Shape;96;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97" name="Google Shape;97;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98" name="Google Shape;9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type="title"/>
          </p:nvPr>
        </p:nvSpPr>
        <p:spPr>
          <a:xfrm>
            <a:off x="6433" y="54971"/>
            <a:ext cx="2763144" cy="141029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800"/>
              <a:t>XRS Data Summary</a:t>
            </a:r>
            <a:br>
              <a:rPr lang="en-US" sz="2400"/>
            </a:br>
            <a:r>
              <a:rPr lang="en-US" sz="1800"/>
              <a:t>(Comparing IDP GOES 19 to IDP GOES 16)</a:t>
            </a:r>
            <a:endParaRPr sz="1800"/>
          </a:p>
        </p:txBody>
      </p:sp>
      <p:sp>
        <p:nvSpPr>
          <p:cNvPr id="104" name="Google Shape;104;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105" name="Google Shape;105;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106" name="Google Shape;106;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7" name="Google Shape;107;p6"/>
          <p:cNvSpPr txBox="1"/>
          <p:nvPr>
            <p:ph idx="1" type="body"/>
          </p:nvPr>
        </p:nvSpPr>
        <p:spPr>
          <a:xfrm>
            <a:off x="0" y="1720240"/>
            <a:ext cx="3033346"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400"/>
              <a:buChar char="•"/>
            </a:pPr>
            <a:r>
              <a:rPr lang="en-US" sz="2400"/>
              <a:t>XRS A and XRS B channels both look extremely good. </a:t>
            </a:r>
            <a:endParaRPr/>
          </a:p>
          <a:p>
            <a:pPr indent="-342900" lvl="0" marL="342900" rtl="0" algn="l">
              <a:spcBef>
                <a:spcPts val="480"/>
              </a:spcBef>
              <a:spcAft>
                <a:spcPts val="0"/>
              </a:spcAft>
              <a:buClr>
                <a:schemeClr val="lt1"/>
              </a:buClr>
              <a:buSzPts val="2400"/>
              <a:buChar char="•"/>
            </a:pPr>
            <a:r>
              <a:rPr lang="en-US" sz="2400"/>
              <a:t>Excellent agreement.</a:t>
            </a:r>
            <a:endParaRPr sz="2400"/>
          </a:p>
        </p:txBody>
      </p:sp>
      <p:pic>
        <p:nvPicPr>
          <p:cNvPr id="108" name="Google Shape;108;p6"/>
          <p:cNvPicPr preferRelativeResize="0"/>
          <p:nvPr/>
        </p:nvPicPr>
        <p:blipFill rotWithShape="1">
          <a:blip r:embed="rId3">
            <a:alphaModFix/>
          </a:blip>
          <a:srcRect b="0" l="0" r="0" t="0"/>
          <a:stretch/>
        </p:blipFill>
        <p:spPr>
          <a:xfrm>
            <a:off x="6011324" y="2311732"/>
            <a:ext cx="3132676" cy="2255845"/>
          </a:xfrm>
          <a:prstGeom prst="rect">
            <a:avLst/>
          </a:prstGeom>
          <a:noFill/>
          <a:ln>
            <a:noFill/>
          </a:ln>
        </p:spPr>
      </p:pic>
      <p:pic>
        <p:nvPicPr>
          <p:cNvPr id="109" name="Google Shape;109;p6"/>
          <p:cNvPicPr preferRelativeResize="0"/>
          <p:nvPr/>
        </p:nvPicPr>
        <p:blipFill rotWithShape="1">
          <a:blip r:embed="rId4">
            <a:alphaModFix/>
          </a:blip>
          <a:srcRect b="0" l="0" r="0" t="0"/>
          <a:stretch/>
        </p:blipFill>
        <p:spPr>
          <a:xfrm>
            <a:off x="6011324" y="13304"/>
            <a:ext cx="3132676" cy="2331572"/>
          </a:xfrm>
          <a:prstGeom prst="rect">
            <a:avLst/>
          </a:prstGeom>
          <a:noFill/>
          <a:ln>
            <a:noFill/>
          </a:ln>
        </p:spPr>
      </p:pic>
      <p:pic>
        <p:nvPicPr>
          <p:cNvPr id="110" name="Google Shape;110;p6"/>
          <p:cNvPicPr preferRelativeResize="0"/>
          <p:nvPr/>
        </p:nvPicPr>
        <p:blipFill rotWithShape="1">
          <a:blip r:embed="rId5">
            <a:alphaModFix/>
          </a:blip>
          <a:srcRect b="0" l="0" r="0" t="0"/>
          <a:stretch/>
        </p:blipFill>
        <p:spPr>
          <a:xfrm>
            <a:off x="6011330" y="4525505"/>
            <a:ext cx="3132669" cy="2340500"/>
          </a:xfrm>
          <a:prstGeom prst="rect">
            <a:avLst/>
          </a:prstGeom>
          <a:noFill/>
          <a:ln>
            <a:noFill/>
          </a:ln>
        </p:spPr>
      </p:pic>
      <p:pic>
        <p:nvPicPr>
          <p:cNvPr id="111" name="Google Shape;111;p6"/>
          <p:cNvPicPr preferRelativeResize="0"/>
          <p:nvPr/>
        </p:nvPicPr>
        <p:blipFill rotWithShape="1">
          <a:blip r:embed="rId6">
            <a:alphaModFix/>
          </a:blip>
          <a:srcRect b="0" l="0" r="0" t="0"/>
          <a:stretch/>
        </p:blipFill>
        <p:spPr>
          <a:xfrm>
            <a:off x="2891153" y="27766"/>
            <a:ext cx="3144555" cy="2340413"/>
          </a:xfrm>
          <a:prstGeom prst="rect">
            <a:avLst/>
          </a:prstGeom>
          <a:noFill/>
          <a:ln>
            <a:noFill/>
          </a:ln>
        </p:spPr>
      </p:pic>
      <p:pic>
        <p:nvPicPr>
          <p:cNvPr id="112" name="Google Shape;112;p6"/>
          <p:cNvPicPr preferRelativeResize="0"/>
          <p:nvPr/>
        </p:nvPicPr>
        <p:blipFill rotWithShape="1">
          <a:blip r:embed="rId7">
            <a:alphaModFix/>
          </a:blip>
          <a:srcRect b="0" l="0" r="0" t="0"/>
          <a:stretch/>
        </p:blipFill>
        <p:spPr>
          <a:xfrm>
            <a:off x="2917556" y="2299408"/>
            <a:ext cx="3144555" cy="2264400"/>
          </a:xfrm>
          <a:prstGeom prst="rect">
            <a:avLst/>
          </a:prstGeom>
          <a:noFill/>
          <a:ln>
            <a:noFill/>
          </a:ln>
        </p:spPr>
      </p:pic>
      <p:pic>
        <p:nvPicPr>
          <p:cNvPr id="113" name="Google Shape;113;p6"/>
          <p:cNvPicPr preferRelativeResize="0"/>
          <p:nvPr/>
        </p:nvPicPr>
        <p:blipFill rotWithShape="1">
          <a:blip r:embed="rId8">
            <a:alphaModFix/>
          </a:blip>
          <a:srcRect b="0" l="0" r="0" t="0"/>
          <a:stretch/>
        </p:blipFill>
        <p:spPr>
          <a:xfrm>
            <a:off x="2933928" y="4531326"/>
            <a:ext cx="3084544" cy="23404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type="title"/>
          </p:nvPr>
        </p:nvSpPr>
        <p:spPr>
          <a:xfrm>
            <a:off x="457200" y="-46038"/>
            <a:ext cx="3695443"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Solar Flare Calculation</a:t>
            </a:r>
            <a:endParaRPr/>
          </a:p>
        </p:txBody>
      </p:sp>
      <p:sp>
        <p:nvSpPr>
          <p:cNvPr id="119" name="Google Shape;119;p7"/>
          <p:cNvSpPr txBox="1"/>
          <p:nvPr>
            <p:ph idx="1" type="body"/>
          </p:nvPr>
        </p:nvSpPr>
        <p:spPr>
          <a:xfrm>
            <a:off x="457200" y="1465263"/>
            <a:ext cx="3560885"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Char char="•"/>
            </a:pPr>
            <a:r>
              <a:rPr lang="en-US" sz="2000"/>
              <a:t>The flare detection and flare parameters agree very well. </a:t>
            </a:r>
            <a:endParaRPr/>
          </a:p>
          <a:p>
            <a:pPr indent="0" lvl="0" marL="0" rtl="0" algn="l">
              <a:spcBef>
                <a:spcPts val="400"/>
              </a:spcBef>
              <a:spcAft>
                <a:spcPts val="0"/>
              </a:spcAft>
              <a:buClr>
                <a:schemeClr val="lt1"/>
              </a:buClr>
              <a:buSzPts val="2000"/>
              <a:buNone/>
            </a:pPr>
            <a:r>
              <a:t/>
            </a:r>
            <a:endParaRPr sz="2000"/>
          </a:p>
          <a:p>
            <a:pPr indent="-254000" lvl="0" marL="342900" rtl="0" algn="l">
              <a:spcBef>
                <a:spcPts val="280"/>
              </a:spcBef>
              <a:spcAft>
                <a:spcPts val="0"/>
              </a:spcAft>
              <a:buClr>
                <a:schemeClr val="lt1"/>
              </a:buClr>
              <a:buSzPts val="1400"/>
              <a:buNone/>
            </a:pPr>
            <a:r>
              <a:t/>
            </a:r>
            <a:endParaRPr sz="1400"/>
          </a:p>
          <a:p>
            <a:pPr indent="-342900" lvl="0" marL="342900" rtl="0" algn="l">
              <a:spcBef>
                <a:spcPts val="400"/>
              </a:spcBef>
              <a:spcAft>
                <a:spcPts val="0"/>
              </a:spcAft>
              <a:buClr>
                <a:schemeClr val="lt1"/>
              </a:buClr>
              <a:buSzPts val="2000"/>
              <a:buChar char="•"/>
            </a:pPr>
            <a:r>
              <a:rPr lang="en-US" sz="2000"/>
              <a:t>Note:  Every time a solar x-ray flare is detected, a  number of flare parameters are calculated in real-time.</a:t>
            </a:r>
            <a:endParaRPr/>
          </a:p>
          <a:p>
            <a:pPr indent="-285750" lvl="1" marL="742950" rtl="0" algn="l">
              <a:spcBef>
                <a:spcPts val="360"/>
              </a:spcBef>
              <a:spcAft>
                <a:spcPts val="0"/>
              </a:spcAft>
              <a:buClr>
                <a:schemeClr val="lt1"/>
              </a:buClr>
              <a:buSzPts val="1800"/>
              <a:buChar char="–"/>
            </a:pPr>
            <a:r>
              <a:rPr lang="en-US" sz="1800"/>
              <a:t>e.g. start-time, peak-time, end-time, peak-magnitude, integrated flux, etc..  </a:t>
            </a:r>
            <a:endParaRPr sz="1800"/>
          </a:p>
        </p:txBody>
      </p:sp>
      <p:sp>
        <p:nvSpPr>
          <p:cNvPr id="120" name="Google Shape;12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121" name="Google Shape;12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122" name="Google Shape;12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3" name="Google Shape;123;p7"/>
          <p:cNvPicPr preferRelativeResize="0"/>
          <p:nvPr/>
        </p:nvPicPr>
        <p:blipFill rotWithShape="1">
          <a:blip r:embed="rId3">
            <a:alphaModFix/>
          </a:blip>
          <a:srcRect b="0" l="0" r="0" t="0"/>
          <a:stretch/>
        </p:blipFill>
        <p:spPr>
          <a:xfrm>
            <a:off x="4209796" y="-46038"/>
            <a:ext cx="4934204" cy="37149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457200" y="-46038"/>
            <a:ext cx="5081954"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Flare Summary Product</a:t>
            </a:r>
            <a:endParaRPr/>
          </a:p>
        </p:txBody>
      </p:sp>
      <p:sp>
        <p:nvSpPr>
          <p:cNvPr id="129" name="Google Shape;129;p8"/>
          <p:cNvSpPr txBox="1"/>
          <p:nvPr>
            <p:ph idx="1" type="body"/>
          </p:nvPr>
        </p:nvSpPr>
        <p:spPr>
          <a:xfrm>
            <a:off x="457200" y="1465263"/>
            <a:ext cx="3832486"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3200"/>
              <a:buChar char="•"/>
            </a:pPr>
            <a:r>
              <a:rPr lang="en-US"/>
              <a:t>The flare summary products agree very well.</a:t>
            </a:r>
            <a:endParaRPr/>
          </a:p>
        </p:txBody>
      </p:sp>
      <p:sp>
        <p:nvSpPr>
          <p:cNvPr id="130" name="Google Shape;130;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131" name="Google Shape;131;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132" name="Google Shape;132;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3" name="Google Shape;133;p8"/>
          <p:cNvPicPr preferRelativeResize="0"/>
          <p:nvPr/>
        </p:nvPicPr>
        <p:blipFill rotWithShape="1">
          <a:blip r:embed="rId3">
            <a:alphaModFix/>
          </a:blip>
          <a:srcRect b="0" l="0" r="0" t="0"/>
          <a:stretch/>
        </p:blipFill>
        <p:spPr>
          <a:xfrm>
            <a:off x="4572000" y="418813"/>
            <a:ext cx="4210267" cy="2786206"/>
          </a:xfrm>
          <a:prstGeom prst="rect">
            <a:avLst/>
          </a:prstGeom>
          <a:noFill/>
          <a:ln>
            <a:noFill/>
          </a:ln>
        </p:spPr>
      </p:pic>
      <p:pic>
        <p:nvPicPr>
          <p:cNvPr id="134" name="Google Shape;134;p8"/>
          <p:cNvPicPr preferRelativeResize="0"/>
          <p:nvPr/>
        </p:nvPicPr>
        <p:blipFill rotWithShape="1">
          <a:blip r:embed="rId4">
            <a:alphaModFix/>
          </a:blip>
          <a:srcRect b="0" l="0" r="0" t="0"/>
          <a:stretch/>
        </p:blipFill>
        <p:spPr>
          <a:xfrm>
            <a:off x="4933733" y="3361438"/>
            <a:ext cx="3486329" cy="2786206"/>
          </a:xfrm>
          <a:prstGeom prst="rect">
            <a:avLst/>
          </a:prstGeom>
          <a:noFill/>
          <a:ln>
            <a:noFill/>
          </a:ln>
        </p:spPr>
      </p:pic>
      <p:pic>
        <p:nvPicPr>
          <p:cNvPr id="135" name="Google Shape;135;p8"/>
          <p:cNvPicPr preferRelativeResize="0"/>
          <p:nvPr/>
        </p:nvPicPr>
        <p:blipFill rotWithShape="1">
          <a:blip r:embed="rId5">
            <a:alphaModFix/>
          </a:blip>
          <a:srcRect b="0" l="0" r="0" t="0"/>
          <a:stretch/>
        </p:blipFill>
        <p:spPr>
          <a:xfrm>
            <a:off x="655712" y="3387582"/>
            <a:ext cx="3633974" cy="27862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txBox="1"/>
          <p:nvPr>
            <p:ph type="title"/>
          </p:nvPr>
        </p:nvSpPr>
        <p:spPr>
          <a:xfrm>
            <a:off x="457200" y="-46038"/>
            <a:ext cx="4598377"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XRS Flare Magnitude</a:t>
            </a:r>
            <a:endParaRPr/>
          </a:p>
        </p:txBody>
      </p:sp>
      <p:sp>
        <p:nvSpPr>
          <p:cNvPr id="141" name="Google Shape;141;p9"/>
          <p:cNvSpPr txBox="1"/>
          <p:nvPr>
            <p:ph idx="1" type="body"/>
          </p:nvPr>
        </p:nvSpPr>
        <p:spPr>
          <a:xfrm>
            <a:off x="457200" y="1465263"/>
            <a:ext cx="4598377"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3200"/>
              <a:buChar char="•"/>
            </a:pPr>
            <a:r>
              <a:rPr lang="en-US"/>
              <a:t>The flare magnitudes agree very well (better than previous satellites).</a:t>
            </a:r>
            <a:endParaRPr/>
          </a:p>
        </p:txBody>
      </p:sp>
      <p:sp>
        <p:nvSpPr>
          <p:cNvPr id="142" name="Google Shape;14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2025-03-10</a:t>
            </a:r>
            <a:endParaRPr/>
          </a:p>
        </p:txBody>
      </p:sp>
      <p:sp>
        <p:nvSpPr>
          <p:cNvPr id="143" name="Google Shape;14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GOES 19 EXIS PS-PVR </a:t>
            </a:r>
            <a:endParaRPr/>
          </a:p>
        </p:txBody>
      </p:sp>
      <p:sp>
        <p:nvSpPr>
          <p:cNvPr id="144" name="Google Shape;14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5" name="Google Shape;145;p9"/>
          <p:cNvSpPr txBox="1"/>
          <p:nvPr/>
        </p:nvSpPr>
        <p:spPr>
          <a:xfrm>
            <a:off x="5354515" y="66756"/>
            <a:ext cx="3332285" cy="67403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lt1"/>
                </a:solidFill>
                <a:latin typeface="Calibri"/>
                <a:ea typeface="Calibri"/>
                <a:cs typeface="Calibri"/>
                <a:sym typeface="Calibri"/>
              </a:rPr>
              <a:t>Date            Time        GOES16  GOES19</a:t>
            </a:r>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00:22:00     C3.1    C3.1</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01:48:00     C3.2    C3.2</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03:06:00     C8.1    C8.1</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03:21:00     C7.4    C7.4</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07:05:00     C3.3    C3.3</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16:44:00     C3.2    C3.2</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17:32:00     C2.6    C2.6</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18:29:00     C3.3    C3.3</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18:45:00     C3.9    C3.9</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19:48:00     C2.9    C2.9</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20:09:00     C4.0    C4.0</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20:21:00     C3.7    C3.7</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20:49:00     </a:t>
            </a:r>
            <a:r>
              <a:rPr lang="en-US" sz="1200">
                <a:solidFill>
                  <a:srgbClr val="FFC000"/>
                </a:solidFill>
                <a:latin typeface="Calibri"/>
                <a:ea typeface="Calibri"/>
                <a:cs typeface="Calibri"/>
                <a:sym typeface="Calibri"/>
              </a:rPr>
              <a:t>C3.5    C3.6</a:t>
            </a:r>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21:06:00     C8.3    C8.3</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2025-02-22 21:55:00     C5.8    C5.8</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00:48:00     C4.6    C4.6</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02:13:00     M4.9    M4.9</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04:50:00     C6.2    C6.2</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09:14:00     C7.5    C7.6</a:t>
            </a:r>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09:56:00     M1.0    M1.0</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11:58:00     M1.6    M1.6</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15:12:00     C5.3    C5.3</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16:35:00     M1.0    M1.0</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17:21:00     C9.5    C9.5</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19:07:00     C5.4    C5.4</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19:27:00     X2.0    X2.0</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2025-02-23 21:42:00     C5.0    C5.0</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2025-02-24 01:46:00     M1.3    M1.3</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2025-02-24 06:47:00     C5.8    C5.8</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2025-02-24 07:02:00     M3.3    M3.3</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2025-02-24 11:44:00     C6.2    C6.2</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2025-02-24 13:20:00     C8.7    C8.7</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2025-02-24 21:01:00     M1.5    M1.5</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2025-02-24 21:40:00     C8.1    C8.1</a:t>
            </a:r>
            <a:endParaRPr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1200">
                <a:solidFill>
                  <a:schemeClr val="lt1"/>
                </a:solidFill>
                <a:latin typeface="Calibri"/>
                <a:ea typeface="Calibri"/>
                <a:cs typeface="Calibri"/>
                <a:sym typeface="Calibri"/>
              </a:rPr>
              <a:t>2025-02-24 23:02:00     M3.9    M3.9 </a:t>
            </a:r>
            <a:endParaRPr sz="12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2017-01-06T19:04:27Z</dcterms:created>
  <dc:creator>Fulbright, Jon P. (GSFC-416.0)[COLUMBUS TECHNOLOGIES AND SERVICES INC]</dc:creator>
</cp:coreProperties>
</file>