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4" r:id="rId2"/>
    <p:sldMasterId id="2147483955" r:id="rId3"/>
    <p:sldMasterId id="2147483971" r:id="rId4"/>
    <p:sldMasterId id="2147483974" r:id="rId5"/>
    <p:sldMasterId id="2147483976" r:id="rId6"/>
  </p:sldMasterIdLst>
  <p:notesMasterIdLst>
    <p:notesMasterId r:id="rId46"/>
  </p:notesMasterIdLst>
  <p:sldIdLst>
    <p:sldId id="256" r:id="rId7"/>
    <p:sldId id="486" r:id="rId8"/>
    <p:sldId id="878" r:id="rId9"/>
    <p:sldId id="880" r:id="rId10"/>
    <p:sldId id="881" r:id="rId11"/>
    <p:sldId id="882" r:id="rId12"/>
    <p:sldId id="885" r:id="rId13"/>
    <p:sldId id="886" r:id="rId14"/>
    <p:sldId id="904" r:id="rId15"/>
    <p:sldId id="884" r:id="rId16"/>
    <p:sldId id="913" r:id="rId17"/>
    <p:sldId id="920" r:id="rId18"/>
    <p:sldId id="921" r:id="rId19"/>
    <p:sldId id="922" r:id="rId20"/>
    <p:sldId id="891" r:id="rId21"/>
    <p:sldId id="919" r:id="rId22"/>
    <p:sldId id="905" r:id="rId23"/>
    <p:sldId id="914" r:id="rId24"/>
    <p:sldId id="893" r:id="rId25"/>
    <p:sldId id="923" r:id="rId26"/>
    <p:sldId id="924" r:id="rId27"/>
    <p:sldId id="925" r:id="rId28"/>
    <p:sldId id="892" r:id="rId29"/>
    <p:sldId id="915" r:id="rId30"/>
    <p:sldId id="897" r:id="rId31"/>
    <p:sldId id="926" r:id="rId32"/>
    <p:sldId id="912" r:id="rId33"/>
    <p:sldId id="929" r:id="rId34"/>
    <p:sldId id="930" r:id="rId35"/>
    <p:sldId id="902" r:id="rId36"/>
    <p:sldId id="903" r:id="rId37"/>
    <p:sldId id="899" r:id="rId38"/>
    <p:sldId id="900" r:id="rId39"/>
    <p:sldId id="901" r:id="rId40"/>
    <p:sldId id="906" r:id="rId41"/>
    <p:sldId id="907" r:id="rId42"/>
    <p:sldId id="916" r:id="rId43"/>
    <p:sldId id="927" r:id="rId44"/>
    <p:sldId id="928"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ine, Elizabeth (GSFC-416.0)[NOAA]" initials="KE(" lastIdx="27" clrIdx="0"/>
  <p:cmAuthor id="2" name="aletterly" initials="a" lastIdx="3" clrIdx="1">
    <p:extLst>
      <p:ext uri="{19B8F6BF-5375-455C-9EA6-DF929625EA0E}">
        <p15:presenceInfo xmlns:p15="http://schemas.microsoft.com/office/powerpoint/2012/main" userId="aletterly" providerId="None"/>
      </p:ext>
    </p:extLst>
  </p:cmAuthor>
  <p:cmAuthor id="3" name="Jeff Key" initials="JK" lastIdx="1" clrIdx="2">
    <p:extLst>
      <p:ext uri="{19B8F6BF-5375-455C-9EA6-DF929625EA0E}">
        <p15:presenceInfo xmlns:p15="http://schemas.microsoft.com/office/powerpoint/2012/main" userId="S::jrkey@wisc.edu::bd909900-b1ea-45fa-aa13-8ee4e9542778" providerId="AD"/>
      </p:ext>
    </p:extLst>
  </p:cmAuthor>
  <p:cmAuthor id="4" name="jjpeng" initials="b" lastIdx="4" clrIdx="3">
    <p:extLst>
      <p:ext uri="{19B8F6BF-5375-455C-9EA6-DF929625EA0E}">
        <p15:presenceInfo xmlns:p15="http://schemas.microsoft.com/office/powerpoint/2012/main" userId="jjpeng" providerId="None"/>
      </p:ext>
    </p:extLst>
  </p:cmAuthor>
  <p:cmAuthor id="5" name="Yunyue Yu" initials="YY" lastIdx="1" clrIdx="4">
    <p:extLst>
      <p:ext uri="{19B8F6BF-5375-455C-9EA6-DF929625EA0E}">
        <p15:presenceInfo xmlns:p15="http://schemas.microsoft.com/office/powerpoint/2012/main" userId="S-1-5-21-3006950946-1794026527-731168022-53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9900"/>
    <a:srgbClr val="FFFFCC"/>
    <a:srgbClr val="008000"/>
    <a:srgbClr val="FF9900"/>
    <a:srgbClr val="00FFFF"/>
    <a:srgbClr val="0000FF"/>
    <a:srgbClr val="0033CC"/>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06A9B5-E392-42ED-BF47-95CADD0DC904}">
  <a:tblStyle styleId="{ED06A9B5-E392-42ED-BF47-95CADD0DC90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2790232-803E-40C4-BAE8-91215338F4D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86631-476B-4E1F-8019-434EE7F9039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04F680A-DE3D-4A24-A7C0-FCAF1C3E036A}" styleName="Table_3"/>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03" autoAdjust="0"/>
    <p:restoredTop sz="94682" autoAdjust="0"/>
  </p:normalViewPr>
  <p:slideViewPr>
    <p:cSldViewPr snapToGrid="0" showGuides="1">
      <p:cViewPr>
        <p:scale>
          <a:sx n="66" d="100"/>
          <a:sy n="66" d="100"/>
        </p:scale>
        <p:origin x="528" y="236"/>
      </p:cViewPr>
      <p:guideLst>
        <p:guide orient="horz" pos="2160"/>
        <p:guide pos="3840"/>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72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PS-PVR = Peer Stakeholder – Product Validation Review</a:t>
            </a: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46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4791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E79D-1A3B-B271-EDCF-646032D7F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FFD0E-B3F9-AC3B-5EA7-C95DECB99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0830B-758E-0371-6923-4128AA0A4C3B}"/>
              </a:ext>
            </a:extLst>
          </p:cNvPr>
          <p:cNvSpPr>
            <a:spLocks noGrp="1"/>
          </p:cNvSpPr>
          <p:nvPr>
            <p:ph type="body" idx="1"/>
          </p:nvPr>
        </p:nvSpPr>
        <p:spPr/>
        <p:txBody>
          <a:bodyPr/>
          <a:lstStyle/>
          <a:p>
            <a:r>
              <a:rPr lang="en-US" dirty="0"/>
              <a:t>The comparison presented here is qualitative, quantitative comparison results will presented later.</a:t>
            </a:r>
          </a:p>
        </p:txBody>
      </p:sp>
      <p:sp>
        <p:nvSpPr>
          <p:cNvPr id="4" name="Slide Number Placeholder 3">
            <a:extLst>
              <a:ext uri="{FF2B5EF4-FFF2-40B4-BE49-F238E27FC236}">
                <a16:creationId xmlns:a16="http://schemas.microsoft.com/office/drawing/2014/main" id="{924176E9-17C0-3514-876C-9E0D6A9D01B5}"/>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6117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03850-3BB4-788E-B956-A9575A3C4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E31B2-C88E-7CE4-C126-3195A6FDF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4F912-2D21-C6F9-2EE7-F9F0D928C5FD}"/>
              </a:ext>
            </a:extLst>
          </p:cNvPr>
          <p:cNvSpPr>
            <a:spLocks noGrp="1"/>
          </p:cNvSpPr>
          <p:nvPr>
            <p:ph type="body" idx="1"/>
          </p:nvPr>
        </p:nvSpPr>
        <p:spPr/>
        <p:txBody>
          <a:bodyPr/>
          <a:lstStyle/>
          <a:p>
            <a:r>
              <a:rPr lang="en-US" dirty="0"/>
              <a:t>The comparison presented here is qualitative, quantitative comparison results will presented later.</a:t>
            </a:r>
          </a:p>
        </p:txBody>
      </p:sp>
      <p:sp>
        <p:nvSpPr>
          <p:cNvPr id="4" name="Slide Number Placeholder 3">
            <a:extLst>
              <a:ext uri="{FF2B5EF4-FFF2-40B4-BE49-F238E27FC236}">
                <a16:creationId xmlns:a16="http://schemas.microsoft.com/office/drawing/2014/main" id="{B690F3A8-4289-E7E6-CCBE-D319872AB12C}"/>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0039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1F40-5970-B5D6-1009-9EC83FA07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789BF-636C-6BA4-9DA5-B80CBB79E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33193-4C17-EF6D-D9AA-A215939B0A16}"/>
              </a:ext>
            </a:extLst>
          </p:cNvPr>
          <p:cNvSpPr>
            <a:spLocks noGrp="1"/>
          </p:cNvSpPr>
          <p:nvPr>
            <p:ph type="body" idx="1"/>
          </p:nvPr>
        </p:nvSpPr>
        <p:spPr/>
        <p:txBody>
          <a:bodyPr/>
          <a:lstStyle/>
          <a:p>
            <a:r>
              <a:rPr lang="en-US" dirty="0"/>
              <a:t>The comparison presented here is qualitative, quantitative comparison results will presented later.</a:t>
            </a:r>
          </a:p>
        </p:txBody>
      </p:sp>
      <p:sp>
        <p:nvSpPr>
          <p:cNvPr id="4" name="Slide Number Placeholder 3">
            <a:extLst>
              <a:ext uri="{FF2B5EF4-FFF2-40B4-BE49-F238E27FC236}">
                <a16:creationId xmlns:a16="http://schemas.microsoft.com/office/drawing/2014/main" id="{C5DFFA3B-1693-D384-F5D7-A277039ABCA3}"/>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199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559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45526-CC75-AD27-5482-908A08AAD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A0D90-A21C-1945-1073-11921349E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A0E96-B06F-BD5C-66F4-A5A7BD76AA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95868-9C4B-BAF0-3DAD-AB2CE51967F3}"/>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9109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requirements: 2.5 K bias and 2.3 K precision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650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8440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75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F291-20A2-2523-C542-08460FF22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E8A0D-F24F-9395-B17B-B99F75BD1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274B8-8859-E0FF-1572-9020DD58A3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DCD7B-4408-E206-4070-5573F365B209}"/>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784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9992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1A14-F74E-A9CA-0179-4E1115FB4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BE529-BDA7-08EB-29E3-E049300DC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ABA8D-7D58-CA99-07F5-5098E9AE33B0}"/>
              </a:ext>
            </a:extLst>
          </p:cNvPr>
          <p:cNvSpPr>
            <a:spLocks noGrp="1"/>
          </p:cNvSpPr>
          <p:nvPr>
            <p:ph type="body" idx="1"/>
          </p:nvPr>
        </p:nvSpPr>
        <p:spPr/>
        <p:txBody>
          <a:bodyPr/>
          <a:lstStyle/>
          <a:p>
            <a:r>
              <a:rPr lang="en-US" dirty="0"/>
              <a:t>In general, the 2km LST outperforms the 10 km LST in both accuracy and precision. Better representativeness of the in-situ measurement when satellite pixel is smaller.</a:t>
            </a:r>
          </a:p>
        </p:txBody>
      </p:sp>
      <p:sp>
        <p:nvSpPr>
          <p:cNvPr id="4" name="Slide Number Placeholder 3">
            <a:extLst>
              <a:ext uri="{FF2B5EF4-FFF2-40B4-BE49-F238E27FC236}">
                <a16:creationId xmlns:a16="http://schemas.microsoft.com/office/drawing/2014/main" id="{186F30E8-589B-3912-7EE2-EF52C5577AD5}"/>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2167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4FC5-30A2-38C1-E475-A41B5D4F6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FD49A-1FC8-248A-471C-7C1D5D457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B287C-7699-D90B-E6DC-194596BC897E}"/>
              </a:ext>
            </a:extLst>
          </p:cNvPr>
          <p:cNvSpPr>
            <a:spLocks noGrp="1"/>
          </p:cNvSpPr>
          <p:nvPr>
            <p:ph type="body" idx="1"/>
          </p:nvPr>
        </p:nvSpPr>
        <p:spPr/>
        <p:txBody>
          <a:bodyPr/>
          <a:lstStyle/>
          <a:p>
            <a:r>
              <a:rPr lang="en-US" dirty="0"/>
              <a:t>In general, the 2km LST outperforms the 10 km LST in both accuracy and precision. Better representativeness of the in-situ measurement when satellite pixel is smaller.</a:t>
            </a:r>
          </a:p>
        </p:txBody>
      </p:sp>
      <p:sp>
        <p:nvSpPr>
          <p:cNvPr id="4" name="Slide Number Placeholder 3">
            <a:extLst>
              <a:ext uri="{FF2B5EF4-FFF2-40B4-BE49-F238E27FC236}">
                <a16:creationId xmlns:a16="http://schemas.microsoft.com/office/drawing/2014/main" id="{DCBCBB70-8FBD-3286-C06E-3B0323CF830E}"/>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6305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391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6167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of comparison was selected to minimize the impact by terrain and viewing angles.</a:t>
            </a:r>
          </a:p>
          <a:p>
            <a:r>
              <a:rPr lang="en-US" dirty="0"/>
              <a:t>A summary of the inter-sensor LST comparison since G18 moves to ~137 W</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8801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07786-24A0-2584-46F4-6E320B130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02E12-DE2A-B4A5-0D2C-9A88ADD15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8ECC1-1177-DBD1-F35D-446D6D0747B8}"/>
              </a:ext>
            </a:extLst>
          </p:cNvPr>
          <p:cNvSpPr>
            <a:spLocks noGrp="1"/>
          </p:cNvSpPr>
          <p:nvPr>
            <p:ph type="body" idx="1"/>
          </p:nvPr>
        </p:nvSpPr>
        <p:spPr/>
        <p:txBody>
          <a:bodyPr/>
          <a:lstStyle/>
          <a:p>
            <a:r>
              <a:rPr lang="en-US" dirty="0"/>
              <a:t>A summary of the inter-sensor LST comparison since G18 moves to ~137 W</a:t>
            </a:r>
          </a:p>
        </p:txBody>
      </p:sp>
      <p:sp>
        <p:nvSpPr>
          <p:cNvPr id="4" name="Slide Number Placeholder 3">
            <a:extLst>
              <a:ext uri="{FF2B5EF4-FFF2-40B4-BE49-F238E27FC236}">
                <a16:creationId xmlns:a16="http://schemas.microsoft.com/office/drawing/2014/main" id="{20A6CC2F-54C9-7EDC-B76F-25D487FA13C8}"/>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3900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293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426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2582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058F0-DEF8-56D4-910E-FE098BC49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73DE9-2261-422C-35F9-01C6C900A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AA6DD-B7F8-2289-8C16-1EC6E16F0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8A6220-84C0-BBAE-C2C2-ABB34A07BB6C}"/>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072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9008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D9A57-CD0B-0C2A-3516-DC6F50D6A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6D5F7-0834-8210-6DCA-D468E070E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50D21-C471-B92F-E90E-ACE12F33EB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FE2E6E-C5EF-08C0-F244-AB36CA4C2CC6}"/>
              </a:ext>
            </a:extLst>
          </p:cNvPr>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247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2751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126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231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178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664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332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914400" y="2130425"/>
            <a:ext cx="103632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828805" y="3886200"/>
            <a:ext cx="85343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609602" y="6356356"/>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4165600" y="6356356"/>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8737607" y="6356356"/>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09605" y="273050"/>
            <a:ext cx="40111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4766739" y="273055"/>
            <a:ext cx="68155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609605" y="1435105"/>
            <a:ext cx="40111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09602" y="6356356"/>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4165600" y="6356356"/>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8737607" y="6356356"/>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389723" y="4800605"/>
            <a:ext cx="73151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2389723" y="612775"/>
            <a:ext cx="73151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2389723" y="5367341"/>
            <a:ext cx="73151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609602" y="6356356"/>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4165600" y="6356356"/>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8737607" y="6356356"/>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09600" y="-46037"/>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3832950" y="-1758086"/>
            <a:ext cx="4526100" cy="109728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09602" y="6356356"/>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4165600" y="6356356"/>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8737607" y="6356356"/>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7285050" y="1828787"/>
            <a:ext cx="5851500" cy="2743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1697050" y="-812811"/>
            <a:ext cx="5851500" cy="80263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09602" y="6356356"/>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4165600" y="6356356"/>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8737607" y="6356356"/>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4C27A3-0FE3-4CD5-8E83-D3544459D95C}"/>
              </a:ext>
            </a:extLst>
          </p:cNvPr>
          <p:cNvGrpSpPr/>
          <p:nvPr userDrawn="1"/>
        </p:nvGrpSpPr>
        <p:grpSpPr>
          <a:xfrm>
            <a:off x="187493" y="21807"/>
            <a:ext cx="11726447" cy="1213353"/>
            <a:chOff x="187493" y="21807"/>
            <a:chExt cx="11726447" cy="1213353"/>
          </a:xfrm>
        </p:grpSpPr>
        <p:pic>
          <p:nvPicPr>
            <p:cNvPr id="9" name="Picture 8" descr="Graphical user interface&#10;&#10;Description automatically generated with medium confidence">
              <a:extLst>
                <a:ext uri="{FF2B5EF4-FFF2-40B4-BE49-F238E27FC236}">
                  <a16:creationId xmlns:a16="http://schemas.microsoft.com/office/drawing/2014/main" id="{C49E36DF-DA75-4D02-9721-B40DD72BCCEF}"/>
                </a:ext>
              </a:extLst>
            </p:cNvPr>
            <p:cNvPicPr>
              <a:picLocks noChangeAspect="1"/>
            </p:cNvPicPr>
            <p:nvPr userDrawn="1"/>
          </p:nvPicPr>
          <p:blipFill>
            <a:blip r:embed="rId2"/>
            <a:stretch>
              <a:fillRect/>
            </a:stretch>
          </p:blipFill>
          <p:spPr>
            <a:xfrm>
              <a:off x="187493" y="21807"/>
              <a:ext cx="1957910" cy="1213353"/>
            </a:xfrm>
            <a:prstGeom prst="rect">
              <a:avLst/>
            </a:prstGeom>
          </p:spPr>
        </p:pic>
        <p:pic>
          <p:nvPicPr>
            <p:cNvPr id="7" name="Picture 6" descr="A close-up of a logo&#10;&#10;Description automatically generated with medium confidence">
              <a:extLst>
                <a:ext uri="{FF2B5EF4-FFF2-40B4-BE49-F238E27FC236}">
                  <a16:creationId xmlns:a16="http://schemas.microsoft.com/office/drawing/2014/main" id="{B89721A3-AACE-4C33-9E2C-E75AFC71D6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6136"/>
            <a:stretch/>
          </p:blipFill>
          <p:spPr>
            <a:xfrm>
              <a:off x="9956030" y="136522"/>
              <a:ext cx="1957910" cy="868534"/>
            </a:xfrm>
            <a:prstGeom prst="rect">
              <a:avLst/>
            </a:prstGeom>
          </p:spPr>
        </p:pic>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20843" y="6356353"/>
            <a:ext cx="12192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800477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71648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57507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4C27A3-0FE3-4CD5-8E83-D3544459D95C}"/>
              </a:ext>
            </a:extLst>
          </p:cNvPr>
          <p:cNvGrpSpPr/>
          <p:nvPr userDrawn="1"/>
        </p:nvGrpSpPr>
        <p:grpSpPr>
          <a:xfrm>
            <a:off x="187493" y="21807"/>
            <a:ext cx="11726447" cy="1213353"/>
            <a:chOff x="187493" y="21807"/>
            <a:chExt cx="11726447" cy="1213353"/>
          </a:xfrm>
        </p:grpSpPr>
        <p:pic>
          <p:nvPicPr>
            <p:cNvPr id="9" name="Picture 8" descr="Graphical user interface&#10;&#10;Description automatically generated with medium confidence">
              <a:extLst>
                <a:ext uri="{FF2B5EF4-FFF2-40B4-BE49-F238E27FC236}">
                  <a16:creationId xmlns:a16="http://schemas.microsoft.com/office/drawing/2014/main" id="{C49E36DF-DA75-4D02-9721-B40DD72BCCEF}"/>
                </a:ext>
              </a:extLst>
            </p:cNvPr>
            <p:cNvPicPr>
              <a:picLocks noChangeAspect="1"/>
            </p:cNvPicPr>
            <p:nvPr userDrawn="1"/>
          </p:nvPicPr>
          <p:blipFill>
            <a:blip r:embed="rId2"/>
            <a:stretch>
              <a:fillRect/>
            </a:stretch>
          </p:blipFill>
          <p:spPr>
            <a:xfrm>
              <a:off x="187493" y="21807"/>
              <a:ext cx="1957910" cy="1213353"/>
            </a:xfrm>
            <a:prstGeom prst="rect">
              <a:avLst/>
            </a:prstGeom>
          </p:spPr>
        </p:pic>
        <p:pic>
          <p:nvPicPr>
            <p:cNvPr id="7" name="Picture 6" descr="A close-up of a logo&#10;&#10;Description automatically generated with medium confidence">
              <a:extLst>
                <a:ext uri="{FF2B5EF4-FFF2-40B4-BE49-F238E27FC236}">
                  <a16:creationId xmlns:a16="http://schemas.microsoft.com/office/drawing/2014/main" id="{B89721A3-AACE-4C33-9E2C-E75AFC71D6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6136"/>
            <a:stretch/>
          </p:blipFill>
          <p:spPr>
            <a:xfrm>
              <a:off x="9956030" y="136522"/>
              <a:ext cx="1957910" cy="868534"/>
            </a:xfrm>
            <a:prstGeom prst="rect">
              <a:avLst/>
            </a:prstGeom>
          </p:spPr>
        </p:pic>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20843" y="6356353"/>
            <a:ext cx="12192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49535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theme" Target="../theme/theme4.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theme" Target="../theme/theme5.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theme" Target="../theme/theme6.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stretch>
            <a:fillRect/>
          </a:stretch>
        </a:blipFill>
        <a:effectLst/>
      </p:bgPr>
    </p:bg>
    <p:spTree>
      <p:nvGrpSpPr>
        <p:cNvPr id="1" name="Shape 9"/>
        <p:cNvGrpSpPr/>
        <p:nvPr/>
      </p:nvGrpSpPr>
      <p:grpSpPr>
        <a:xfrm>
          <a:off x="0" y="0"/>
          <a:ext cx="0" cy="0"/>
          <a:chOff x="0" y="0"/>
          <a:chExt cx="0" cy="0"/>
        </a:xfrm>
      </p:grpSpPr>
      <p:grpSp>
        <p:nvGrpSpPr>
          <p:cNvPr id="2" name="Group 1">
            <a:extLst>
              <a:ext uri="{FF2B5EF4-FFF2-40B4-BE49-F238E27FC236}">
                <a16:creationId xmlns:a16="http://schemas.microsoft.com/office/drawing/2014/main" id="{406D51A9-FFA8-419D-ABFC-720B7EFE7B2B}"/>
              </a:ext>
            </a:extLst>
          </p:cNvPr>
          <p:cNvGrpSpPr/>
          <p:nvPr userDrawn="1"/>
        </p:nvGrpSpPr>
        <p:grpSpPr>
          <a:xfrm>
            <a:off x="0" y="0"/>
            <a:ext cx="12192000" cy="6858000"/>
            <a:chOff x="0" y="0"/>
            <a:chExt cx="12192000" cy="6858000"/>
          </a:xfrm>
        </p:grpSpPr>
        <p:pic>
          <p:nvPicPr>
            <p:cNvPr id="10" name="Shape 10" descr="Mandt_SOO-DOH-Presentation_NO-TEXT_5.jpg"/>
            <p:cNvPicPr preferRelativeResize="0"/>
            <p:nvPr/>
          </p:nvPicPr>
          <p:blipFill rotWithShape="1">
            <a:blip r:embed="rId8">
              <a:alphaModFix/>
            </a:blip>
            <a:srcRect/>
            <a:stretch/>
          </p:blipFill>
          <p:spPr>
            <a:xfrm>
              <a:off x="0" y="0"/>
              <a:ext cx="12192000" cy="6858000"/>
            </a:xfrm>
            <a:prstGeom prst="rect">
              <a:avLst/>
            </a:prstGeom>
            <a:noFill/>
            <a:ln>
              <a:noFill/>
            </a:ln>
          </p:spPr>
        </p:pic>
        <p:grpSp>
          <p:nvGrpSpPr>
            <p:cNvPr id="8" name="Group 7">
              <a:extLst>
                <a:ext uri="{FF2B5EF4-FFF2-40B4-BE49-F238E27FC236}">
                  <a16:creationId xmlns:a16="http://schemas.microsoft.com/office/drawing/2014/main" id="{75BC9183-EFFD-4CBC-838B-20F45DE2B550}"/>
                </a:ext>
              </a:extLst>
            </p:cNvPr>
            <p:cNvGrpSpPr/>
            <p:nvPr userDrawn="1"/>
          </p:nvGrpSpPr>
          <p:grpSpPr>
            <a:xfrm>
              <a:off x="238126" y="18539"/>
              <a:ext cx="11918525" cy="1171254"/>
              <a:chOff x="238126" y="18539"/>
              <a:chExt cx="11918525" cy="1171254"/>
            </a:xfrm>
          </p:grpSpPr>
          <p:pic>
            <p:nvPicPr>
              <p:cNvPr id="9" name="Picture 8" descr="A picture containing text&#10;&#10;Description automatically generated">
                <a:extLst>
                  <a:ext uri="{FF2B5EF4-FFF2-40B4-BE49-F238E27FC236}">
                    <a16:creationId xmlns:a16="http://schemas.microsoft.com/office/drawing/2014/main" id="{ED5087B1-CFDF-4FC2-877C-756661326F5E}"/>
                  </a:ext>
                </a:extLst>
              </p:cNvPr>
              <p:cNvPicPr>
                <a:picLocks noChangeAspect="1"/>
              </p:cNvPicPr>
              <p:nvPr userDrawn="1"/>
            </p:nvPicPr>
            <p:blipFill>
              <a:blip r:embed="rId9"/>
              <a:stretch>
                <a:fillRect/>
              </a:stretch>
            </p:blipFill>
            <p:spPr>
              <a:xfrm>
                <a:off x="9892984" y="18539"/>
                <a:ext cx="2263667" cy="895783"/>
              </a:xfrm>
              <a:prstGeom prst="rect">
                <a:avLst/>
              </a:prstGeom>
            </p:spPr>
          </p:pic>
          <p:pic>
            <p:nvPicPr>
              <p:cNvPr id="16" name="Picture 15" descr="Graphical user interface&#10;&#10;Description automatically generated with medium confidence">
                <a:extLst>
                  <a:ext uri="{FF2B5EF4-FFF2-40B4-BE49-F238E27FC236}">
                    <a16:creationId xmlns:a16="http://schemas.microsoft.com/office/drawing/2014/main" id="{F33F67F5-AF16-423F-A9EC-6A2CA06429EF}"/>
                  </a:ext>
                </a:extLst>
              </p:cNvPr>
              <p:cNvPicPr>
                <a:picLocks noChangeAspect="1"/>
              </p:cNvPicPr>
              <p:nvPr userDrawn="1"/>
            </p:nvPicPr>
            <p:blipFill>
              <a:blip r:embed="rId10"/>
              <a:stretch>
                <a:fillRect/>
              </a:stretch>
            </p:blipFill>
            <p:spPr>
              <a:xfrm>
                <a:off x="238126" y="33472"/>
                <a:ext cx="1865882" cy="1156321"/>
              </a:xfrm>
              <a:prstGeom prst="rect">
                <a:avLst/>
              </a:prstGeom>
            </p:spPr>
          </p:pic>
        </p:grpSp>
      </p:grpSp>
      <p:sp>
        <p:nvSpPr>
          <p:cNvPr id="11" name="Shape 11"/>
          <p:cNvSpPr txBox="1">
            <a:spLocks noGrp="1"/>
          </p:cNvSpPr>
          <p:nvPr>
            <p:ph type="title"/>
          </p:nvPr>
        </p:nvSpPr>
        <p:spPr>
          <a:xfrm>
            <a:off x="609600" y="-46037"/>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609600" y="1465264"/>
            <a:ext cx="109728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609602" y="6356356"/>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4165600" y="6356356"/>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9311852" y="6356355"/>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A74830-9E5F-4610-815D-26D4B61F1503}"/>
              </a:ext>
            </a:extLst>
          </p:cNvPr>
          <p:cNvGrpSpPr/>
          <p:nvPr userDrawn="1"/>
        </p:nvGrpSpPr>
        <p:grpSpPr>
          <a:xfrm>
            <a:off x="0" y="0"/>
            <a:ext cx="12192000" cy="6858000"/>
            <a:chOff x="0" y="0"/>
            <a:chExt cx="12192000" cy="685800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B303013B-8FC1-4167-8EF2-06FD4E8A48D2}"/>
                </a:ext>
              </a:extLst>
            </p:cNvPr>
            <p:cNvGrpSpPr/>
            <p:nvPr userDrawn="1"/>
          </p:nvGrpSpPr>
          <p:grpSpPr>
            <a:xfrm>
              <a:off x="238126" y="18539"/>
              <a:ext cx="11918525" cy="1171254"/>
              <a:chOff x="238126" y="18539"/>
              <a:chExt cx="11918525" cy="1171254"/>
            </a:xfrm>
          </p:grpSpPr>
          <p:pic>
            <p:nvPicPr>
              <p:cNvPr id="9" name="Picture 8" descr="A picture containing text&#10;&#10;Description automatically generated">
                <a:extLst>
                  <a:ext uri="{FF2B5EF4-FFF2-40B4-BE49-F238E27FC236}">
                    <a16:creationId xmlns:a16="http://schemas.microsoft.com/office/drawing/2014/main" id="{93D3D680-4A22-4D6C-A875-1185DFF152DC}"/>
                  </a:ext>
                </a:extLst>
              </p:cNvPr>
              <p:cNvPicPr>
                <a:picLocks noChangeAspect="1"/>
              </p:cNvPicPr>
              <p:nvPr userDrawn="1"/>
            </p:nvPicPr>
            <p:blipFill>
              <a:blip r:embed="rId5"/>
              <a:stretch>
                <a:fillRect/>
              </a:stretch>
            </p:blipFill>
            <p:spPr>
              <a:xfrm>
                <a:off x="9892984" y="18539"/>
                <a:ext cx="2263667" cy="895783"/>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51A3B356-89D3-4DDF-9F9D-9DB192A4270D}"/>
                  </a:ext>
                </a:extLst>
              </p:cNvPr>
              <p:cNvPicPr>
                <a:picLocks noChangeAspect="1"/>
              </p:cNvPicPr>
              <p:nvPr userDrawn="1"/>
            </p:nvPicPr>
            <p:blipFill>
              <a:blip r:embed="rId6"/>
              <a:stretch>
                <a:fillRect/>
              </a:stretch>
            </p:blipFill>
            <p:spPr>
              <a:xfrm>
                <a:off x="238126" y="33472"/>
                <a:ext cx="1865882" cy="1156321"/>
              </a:xfrm>
              <a:prstGeom prst="rect">
                <a:avLst/>
              </a:prstGeom>
            </p:spPr>
          </p:pic>
        </p:grpSp>
      </p:grpSp>
      <p:sp>
        <p:nvSpPr>
          <p:cNvPr id="2051" name="Title Placeholder 1"/>
          <p:cNvSpPr>
            <a:spLocks noGrp="1"/>
          </p:cNvSpPr>
          <p:nvPr>
            <p:ph type="title"/>
          </p:nvPr>
        </p:nvSpPr>
        <p:spPr bwMode="auto">
          <a:xfrm>
            <a:off x="1828802" y="128337"/>
            <a:ext cx="8545095"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3"/>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6" y="6356353"/>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282945" y="6356352"/>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71144168"/>
      </p:ext>
    </p:extLst>
  </p:cSld>
  <p:clrMap bg1="lt1" tx1="dk1" bg2="lt2" tx2="dk2" accent1="accent1" accent2="accent2" accent3="accent3" accent4="accent4" accent5="accent5" accent6="accent6" hlink="hlink" folHlink="folHlink"/>
  <p:sldLayoutIdLst>
    <p:sldLayoutId id="2147483695" r:id="rId1"/>
    <p:sldLayoutId id="2147483977"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C8B1EC-000D-41C1-A722-FC5FCE14D86C}"/>
              </a:ext>
            </a:extLst>
          </p:cNvPr>
          <p:cNvGrpSpPr/>
          <p:nvPr userDrawn="1"/>
        </p:nvGrpSpPr>
        <p:grpSpPr>
          <a:xfrm>
            <a:off x="0" y="0"/>
            <a:ext cx="12192000" cy="6858000"/>
            <a:chOff x="0" y="0"/>
            <a:chExt cx="12192000" cy="685800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4537C299-E345-434C-96F0-F923DEBA6074}"/>
                </a:ext>
              </a:extLst>
            </p:cNvPr>
            <p:cNvGrpSpPr/>
            <p:nvPr userDrawn="1"/>
          </p:nvGrpSpPr>
          <p:grpSpPr>
            <a:xfrm>
              <a:off x="238126" y="18539"/>
              <a:ext cx="11918525" cy="1171254"/>
              <a:chOff x="238126" y="18539"/>
              <a:chExt cx="11918525" cy="1171254"/>
            </a:xfrm>
          </p:grpSpPr>
          <p:pic>
            <p:nvPicPr>
              <p:cNvPr id="13" name="Picture 12" descr="A picture containing text&#10;&#10;Description automatically generated">
                <a:extLst>
                  <a:ext uri="{FF2B5EF4-FFF2-40B4-BE49-F238E27FC236}">
                    <a16:creationId xmlns:a16="http://schemas.microsoft.com/office/drawing/2014/main" id="{F8474A70-EA71-49D5-9B91-97CD8F562C5D}"/>
                  </a:ext>
                </a:extLst>
              </p:cNvPr>
              <p:cNvPicPr>
                <a:picLocks noChangeAspect="1"/>
              </p:cNvPicPr>
              <p:nvPr userDrawn="1"/>
            </p:nvPicPr>
            <p:blipFill>
              <a:blip r:embed="rId5"/>
              <a:stretch>
                <a:fillRect/>
              </a:stretch>
            </p:blipFill>
            <p:spPr>
              <a:xfrm>
                <a:off x="9892984" y="18539"/>
                <a:ext cx="2263667" cy="895783"/>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59ACA750-5768-47D5-82AD-2E94DC995D6E}"/>
                  </a:ext>
                </a:extLst>
              </p:cNvPr>
              <p:cNvPicPr>
                <a:picLocks noChangeAspect="1"/>
              </p:cNvPicPr>
              <p:nvPr userDrawn="1"/>
            </p:nvPicPr>
            <p:blipFill>
              <a:blip r:embed="rId6"/>
              <a:stretch>
                <a:fillRect/>
              </a:stretch>
            </p:blipFill>
            <p:spPr>
              <a:xfrm>
                <a:off x="238126" y="33472"/>
                <a:ext cx="1865882" cy="1156321"/>
              </a:xfrm>
              <a:prstGeom prst="rect">
                <a:avLst/>
              </a:prstGeom>
            </p:spPr>
          </p:pic>
        </p:grpSp>
      </p:grpSp>
      <p:sp>
        <p:nvSpPr>
          <p:cNvPr id="2051" name="Title Placeholder 1"/>
          <p:cNvSpPr>
            <a:spLocks noGrp="1"/>
          </p:cNvSpPr>
          <p:nvPr>
            <p:ph type="title"/>
          </p:nvPr>
        </p:nvSpPr>
        <p:spPr bwMode="auto">
          <a:xfrm>
            <a:off x="1828802"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3"/>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6" y="6356353"/>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5" y="6356353"/>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440796053"/>
      </p:ext>
    </p:extLst>
  </p:cSld>
  <p:clrMap bg1="lt1" tx1="dk1" bg2="lt2" tx2="dk2" accent1="accent1" accent2="accent2" accent3="accent3" accent4="accent4" accent5="accent5" accent6="accent6" hlink="hlink" folHlink="folHlink"/>
  <p:sldLayoutIdLst>
    <p:sldLayoutId id="2147483956" r:id="rId1"/>
    <p:sldLayoutId id="2147483978"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C301888-CF78-4705-83D6-5D76C26E0D61}"/>
              </a:ext>
            </a:extLst>
          </p:cNvPr>
          <p:cNvGrpSpPr/>
          <p:nvPr userDrawn="1"/>
        </p:nvGrpSpPr>
        <p:grpSpPr>
          <a:xfrm>
            <a:off x="0" y="0"/>
            <a:ext cx="12192000" cy="6858000"/>
            <a:chOff x="0" y="0"/>
            <a:chExt cx="12192000" cy="685800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9761F700-0D9A-4696-8FE4-D06930A64F6A}"/>
                </a:ext>
              </a:extLst>
            </p:cNvPr>
            <p:cNvGrpSpPr/>
            <p:nvPr userDrawn="1"/>
          </p:nvGrpSpPr>
          <p:grpSpPr>
            <a:xfrm>
              <a:off x="238126" y="18539"/>
              <a:ext cx="11918525" cy="1171254"/>
              <a:chOff x="238126" y="18539"/>
              <a:chExt cx="11918525" cy="1171254"/>
            </a:xfrm>
          </p:grpSpPr>
          <p:pic>
            <p:nvPicPr>
              <p:cNvPr id="13" name="Picture 12" descr="A picture containing text&#10;&#10;Description automatically generated">
                <a:extLst>
                  <a:ext uri="{FF2B5EF4-FFF2-40B4-BE49-F238E27FC236}">
                    <a16:creationId xmlns:a16="http://schemas.microsoft.com/office/drawing/2014/main" id="{DF5B1FFD-8184-44F3-BFBD-AD31CA77E67B}"/>
                  </a:ext>
                </a:extLst>
              </p:cNvPr>
              <p:cNvPicPr>
                <a:picLocks noChangeAspect="1"/>
              </p:cNvPicPr>
              <p:nvPr userDrawn="1"/>
            </p:nvPicPr>
            <p:blipFill>
              <a:blip r:embed="rId3"/>
              <a:stretch>
                <a:fillRect/>
              </a:stretch>
            </p:blipFill>
            <p:spPr>
              <a:xfrm>
                <a:off x="9892984" y="18539"/>
                <a:ext cx="2263667" cy="895783"/>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F0DF3972-9346-4D77-8927-67CEE98C9B7C}"/>
                  </a:ext>
                </a:extLst>
              </p:cNvPr>
              <p:cNvPicPr>
                <a:picLocks noChangeAspect="1"/>
              </p:cNvPicPr>
              <p:nvPr userDrawn="1"/>
            </p:nvPicPr>
            <p:blipFill>
              <a:blip r:embed="rId4"/>
              <a:stretch>
                <a:fillRect/>
              </a:stretch>
            </p:blipFill>
            <p:spPr>
              <a:xfrm>
                <a:off x="238126" y="33472"/>
                <a:ext cx="1865882" cy="1156321"/>
              </a:xfrm>
              <a:prstGeom prst="rect">
                <a:avLst/>
              </a:prstGeom>
            </p:spPr>
          </p:pic>
        </p:grpSp>
      </p:grpSp>
      <p:sp>
        <p:nvSpPr>
          <p:cNvPr id="2051" name="Title Placeholder 1"/>
          <p:cNvSpPr>
            <a:spLocks noGrp="1"/>
          </p:cNvSpPr>
          <p:nvPr>
            <p:ph type="title"/>
          </p:nvPr>
        </p:nvSpPr>
        <p:spPr bwMode="auto">
          <a:xfrm>
            <a:off x="1828802"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3"/>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6" y="6356353"/>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5" y="6356353"/>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209412895"/>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1BF7951-6579-4D1E-ABB9-ED4CC662BC96}"/>
              </a:ext>
            </a:extLst>
          </p:cNvPr>
          <p:cNvGrpSpPr/>
          <p:nvPr userDrawn="1"/>
        </p:nvGrpSpPr>
        <p:grpSpPr>
          <a:xfrm>
            <a:off x="0" y="0"/>
            <a:ext cx="12192000" cy="6858000"/>
            <a:chOff x="0" y="0"/>
            <a:chExt cx="12192000" cy="685800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965DA451-064F-430E-958E-8FD805780624}"/>
                </a:ext>
              </a:extLst>
            </p:cNvPr>
            <p:cNvGrpSpPr/>
            <p:nvPr userDrawn="1"/>
          </p:nvGrpSpPr>
          <p:grpSpPr>
            <a:xfrm>
              <a:off x="238126" y="18539"/>
              <a:ext cx="11918525" cy="1171254"/>
              <a:chOff x="238126" y="18539"/>
              <a:chExt cx="11918525" cy="1171254"/>
            </a:xfrm>
          </p:grpSpPr>
          <p:pic>
            <p:nvPicPr>
              <p:cNvPr id="13" name="Picture 12" descr="A picture containing text&#10;&#10;Description automatically generated">
                <a:extLst>
                  <a:ext uri="{FF2B5EF4-FFF2-40B4-BE49-F238E27FC236}">
                    <a16:creationId xmlns:a16="http://schemas.microsoft.com/office/drawing/2014/main" id="{AA235715-9743-4976-BB10-72264308BA2C}"/>
                  </a:ext>
                </a:extLst>
              </p:cNvPr>
              <p:cNvPicPr>
                <a:picLocks noChangeAspect="1"/>
              </p:cNvPicPr>
              <p:nvPr userDrawn="1"/>
            </p:nvPicPr>
            <p:blipFill>
              <a:blip r:embed="rId3"/>
              <a:stretch>
                <a:fillRect/>
              </a:stretch>
            </p:blipFill>
            <p:spPr>
              <a:xfrm>
                <a:off x="9892984" y="18539"/>
                <a:ext cx="2263667" cy="895783"/>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7A77309D-1609-429C-8072-5758D3C9D0FA}"/>
                  </a:ext>
                </a:extLst>
              </p:cNvPr>
              <p:cNvPicPr>
                <a:picLocks noChangeAspect="1"/>
              </p:cNvPicPr>
              <p:nvPr userDrawn="1"/>
            </p:nvPicPr>
            <p:blipFill>
              <a:blip r:embed="rId4"/>
              <a:stretch>
                <a:fillRect/>
              </a:stretch>
            </p:blipFill>
            <p:spPr>
              <a:xfrm>
                <a:off x="238126" y="33472"/>
                <a:ext cx="1865882" cy="1156321"/>
              </a:xfrm>
              <a:prstGeom prst="rect">
                <a:avLst/>
              </a:prstGeom>
            </p:spPr>
          </p:pic>
        </p:grpSp>
      </p:grpSp>
      <p:sp>
        <p:nvSpPr>
          <p:cNvPr id="2051" name="Title Placeholder 1"/>
          <p:cNvSpPr>
            <a:spLocks noGrp="1"/>
          </p:cNvSpPr>
          <p:nvPr>
            <p:ph type="title"/>
          </p:nvPr>
        </p:nvSpPr>
        <p:spPr bwMode="auto">
          <a:xfrm>
            <a:off x="1828802"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3"/>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6" y="6356353"/>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5" y="6356353"/>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402064118"/>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3B4C6E-BA01-4008-A77D-6CDD6E563D7E}"/>
              </a:ext>
            </a:extLst>
          </p:cNvPr>
          <p:cNvGrpSpPr/>
          <p:nvPr userDrawn="1"/>
        </p:nvGrpSpPr>
        <p:grpSpPr>
          <a:xfrm>
            <a:off x="0" y="0"/>
            <a:ext cx="12192000" cy="6858000"/>
            <a:chOff x="0" y="0"/>
            <a:chExt cx="12192000" cy="685800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7E308954-49A6-429B-B3C5-3FE8486C3357}"/>
                </a:ext>
              </a:extLst>
            </p:cNvPr>
            <p:cNvGrpSpPr/>
            <p:nvPr userDrawn="1"/>
          </p:nvGrpSpPr>
          <p:grpSpPr>
            <a:xfrm>
              <a:off x="238126" y="18539"/>
              <a:ext cx="11918525" cy="1171254"/>
              <a:chOff x="238126" y="18539"/>
              <a:chExt cx="11918525" cy="1171254"/>
            </a:xfrm>
          </p:grpSpPr>
          <p:pic>
            <p:nvPicPr>
              <p:cNvPr id="13" name="Picture 12" descr="A picture containing text&#10;&#10;Description automatically generated">
                <a:extLst>
                  <a:ext uri="{FF2B5EF4-FFF2-40B4-BE49-F238E27FC236}">
                    <a16:creationId xmlns:a16="http://schemas.microsoft.com/office/drawing/2014/main" id="{995AD732-FECD-4FE5-93EA-6251A42569FE}"/>
                  </a:ext>
                </a:extLst>
              </p:cNvPr>
              <p:cNvPicPr>
                <a:picLocks noChangeAspect="1"/>
              </p:cNvPicPr>
              <p:nvPr userDrawn="1"/>
            </p:nvPicPr>
            <p:blipFill>
              <a:blip r:embed="rId3"/>
              <a:stretch>
                <a:fillRect/>
              </a:stretch>
            </p:blipFill>
            <p:spPr>
              <a:xfrm>
                <a:off x="9892984" y="18539"/>
                <a:ext cx="2263667" cy="895783"/>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F097A394-D4C5-44F0-8C43-0B57FA424ED4}"/>
                  </a:ext>
                </a:extLst>
              </p:cNvPr>
              <p:cNvPicPr>
                <a:picLocks noChangeAspect="1"/>
              </p:cNvPicPr>
              <p:nvPr userDrawn="1"/>
            </p:nvPicPr>
            <p:blipFill>
              <a:blip r:embed="rId4"/>
              <a:stretch>
                <a:fillRect/>
              </a:stretch>
            </p:blipFill>
            <p:spPr>
              <a:xfrm>
                <a:off x="238126" y="33472"/>
                <a:ext cx="1865882" cy="1156321"/>
              </a:xfrm>
              <a:prstGeom prst="rect">
                <a:avLst/>
              </a:prstGeom>
            </p:spPr>
          </p:pic>
        </p:grpSp>
      </p:grpSp>
      <p:sp>
        <p:nvSpPr>
          <p:cNvPr id="2051" name="Title Placeholder 1"/>
          <p:cNvSpPr>
            <a:spLocks noGrp="1"/>
          </p:cNvSpPr>
          <p:nvPr>
            <p:ph type="title"/>
          </p:nvPr>
        </p:nvSpPr>
        <p:spPr bwMode="auto">
          <a:xfrm>
            <a:off x="1828802"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3"/>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6" y="6356353"/>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5" y="6356353"/>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44415335"/>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3.gif"/><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6.gif"/><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9.gif"/><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grpSp>
        <p:nvGrpSpPr>
          <p:cNvPr id="3" name="Group 2">
            <a:extLst>
              <a:ext uri="{FF2B5EF4-FFF2-40B4-BE49-F238E27FC236}">
                <a16:creationId xmlns:a16="http://schemas.microsoft.com/office/drawing/2014/main" id="{DDE48964-38BB-4F33-8B25-998A06B04BFC}"/>
              </a:ext>
            </a:extLst>
          </p:cNvPr>
          <p:cNvGrpSpPr/>
          <p:nvPr/>
        </p:nvGrpSpPr>
        <p:grpSpPr>
          <a:xfrm>
            <a:off x="0" y="0"/>
            <a:ext cx="12191999" cy="6858000"/>
            <a:chOff x="0" y="0"/>
            <a:chExt cx="12191999" cy="6858000"/>
          </a:xfrm>
        </p:grpSpPr>
        <p:grpSp>
          <p:nvGrpSpPr>
            <p:cNvPr id="2" name="Group 1">
              <a:extLst>
                <a:ext uri="{FF2B5EF4-FFF2-40B4-BE49-F238E27FC236}">
                  <a16:creationId xmlns:a16="http://schemas.microsoft.com/office/drawing/2014/main" id="{572E686B-0700-4901-8C48-6F54715EC881}"/>
                </a:ext>
              </a:extLst>
            </p:cNvPr>
            <p:cNvGrpSpPr/>
            <p:nvPr/>
          </p:nvGrpSpPr>
          <p:grpSpPr>
            <a:xfrm>
              <a:off x="0" y="0"/>
              <a:ext cx="12191999" cy="6858000"/>
              <a:chOff x="0" y="0"/>
              <a:chExt cx="12191999" cy="6858000"/>
            </a:xfrm>
          </p:grpSpPr>
          <p:pic>
            <p:nvPicPr>
              <p:cNvPr id="312" name="Shape 312" descr="Picture1.jpg"/>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5" name="Picture 4" descr="A picture containing text&#10;&#10;Description automatically generated">
                <a:extLst>
                  <a:ext uri="{FF2B5EF4-FFF2-40B4-BE49-F238E27FC236}">
                    <a16:creationId xmlns:a16="http://schemas.microsoft.com/office/drawing/2014/main" id="{FBED74F0-4FED-4D88-AEF8-9A97A31D31C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11147" y="152330"/>
                <a:ext cx="2544417" cy="1070184"/>
              </a:xfrm>
              <a:prstGeom prst="rect">
                <a:avLst/>
              </a:prstGeom>
            </p:spPr>
          </p:pic>
        </p:grpSp>
        <p:pic>
          <p:nvPicPr>
            <p:cNvPr id="7" name="Picture 6" descr="A picture containing graphical user interface&#10;&#10;Description automatically generated">
              <a:extLst>
                <a:ext uri="{FF2B5EF4-FFF2-40B4-BE49-F238E27FC236}">
                  <a16:creationId xmlns:a16="http://schemas.microsoft.com/office/drawing/2014/main" id="{7219F635-B16C-4773-A515-56E5111CCF4E}"/>
                </a:ext>
              </a:extLst>
            </p:cNvPr>
            <p:cNvPicPr>
              <a:picLocks noChangeAspect="1"/>
            </p:cNvPicPr>
            <p:nvPr/>
          </p:nvPicPr>
          <p:blipFill>
            <a:blip r:embed="rId5"/>
            <a:stretch>
              <a:fillRect/>
            </a:stretch>
          </p:blipFill>
          <p:spPr>
            <a:xfrm>
              <a:off x="8274226" y="178920"/>
              <a:ext cx="2702981" cy="1801987"/>
            </a:xfrm>
            <a:prstGeom prst="rect">
              <a:avLst/>
            </a:prstGeom>
          </p:spPr>
        </p:pic>
      </p:grpSp>
      <p:sp>
        <p:nvSpPr>
          <p:cNvPr id="313" name="Shape 313"/>
          <p:cNvSpPr txBox="1"/>
          <p:nvPr/>
        </p:nvSpPr>
        <p:spPr>
          <a:xfrm>
            <a:off x="8108889" y="1982724"/>
            <a:ext cx="3033656" cy="2280300"/>
          </a:xfrm>
          <a:prstGeom prst="rect">
            <a:avLst/>
          </a:prstGeom>
          <a:noFill/>
          <a:ln>
            <a:noFill/>
          </a:ln>
        </p:spPr>
        <p:txBody>
          <a:bodyPr lIns="91425" tIns="91425" rIns="91425" bIns="91425" anchor="t" anchorCtr="0">
            <a:noAutofit/>
          </a:bodyPr>
          <a:lstStyle/>
          <a:p>
            <a:pPr algn="ctr" fontAlgn="ctr"/>
            <a:r>
              <a:rPr lang="en-US" sz="2400" dirty="0">
                <a:solidFill>
                  <a:schemeClr val="bg1"/>
                </a:solidFill>
                <a:latin typeface="Calibri"/>
                <a:ea typeface="Calibri"/>
                <a:cs typeface="Calibri"/>
                <a:sym typeface="Calibri"/>
              </a:rPr>
              <a:t>GOES-19 ABI L2+</a:t>
            </a:r>
          </a:p>
          <a:p>
            <a:pPr algn="ctr" fontAlgn="ctr"/>
            <a:r>
              <a:rPr lang="en-US" sz="2000" b="1" dirty="0">
                <a:solidFill>
                  <a:srgbClr val="00B0F0"/>
                </a:solidFill>
                <a:latin typeface="Calibri" panose="020F0502020204030204" pitchFamily="34" charset="0"/>
                <a:cs typeface="Calibri" panose="020F0502020204030204" pitchFamily="34" charset="0"/>
              </a:rPr>
              <a:t>Land Surface Temperature</a:t>
            </a:r>
          </a:p>
          <a:p>
            <a:pPr algn="ctr">
              <a:buClr>
                <a:schemeClr val="lt1"/>
              </a:buClr>
              <a:buSzPct val="25000"/>
            </a:pPr>
            <a:r>
              <a:rPr lang="en-US" sz="2400" dirty="0">
                <a:solidFill>
                  <a:schemeClr val="lt1"/>
                </a:solidFill>
                <a:latin typeface="Calibri"/>
                <a:ea typeface="Calibri"/>
                <a:cs typeface="Calibri"/>
                <a:sym typeface="Calibri"/>
              </a:rPr>
              <a:t>Provisional PS-PVR</a:t>
            </a:r>
          </a:p>
        </p:txBody>
      </p:sp>
      <p:sp>
        <p:nvSpPr>
          <p:cNvPr id="314" name="Shape 314"/>
          <p:cNvSpPr txBox="1"/>
          <p:nvPr/>
        </p:nvSpPr>
        <p:spPr>
          <a:xfrm>
            <a:off x="7954275" y="3593783"/>
            <a:ext cx="3342882" cy="3041137"/>
          </a:xfrm>
          <a:prstGeom prst="rect">
            <a:avLst/>
          </a:prstGeom>
          <a:noFill/>
          <a:ln>
            <a:noFill/>
          </a:ln>
        </p:spPr>
        <p:txBody>
          <a:bodyPr lIns="91425" tIns="91425" rIns="91425" bIns="91425" anchor="t" anchorCtr="0">
            <a:noAutofit/>
          </a:bodyPr>
          <a:lstStyle/>
          <a:p>
            <a:pPr algn="ctr">
              <a:spcAft>
                <a:spcPts val="600"/>
              </a:spcAft>
              <a:buClr>
                <a:srgbClr val="888888"/>
              </a:buClr>
              <a:buSzPct val="25000"/>
            </a:pPr>
            <a:r>
              <a:rPr lang="en-US" sz="2000" b="1" dirty="0">
                <a:solidFill>
                  <a:srgbClr val="FFFF00"/>
                </a:solidFill>
                <a:latin typeface="Calibri"/>
                <a:ea typeface="Calibri"/>
                <a:cs typeface="Calibri"/>
                <a:sym typeface="Calibri"/>
              </a:rPr>
              <a:t>February 12</a:t>
            </a:r>
            <a:r>
              <a:rPr lang="en-US" sz="2000" b="1" baseline="30000" dirty="0">
                <a:solidFill>
                  <a:srgbClr val="FFFF00"/>
                </a:solidFill>
                <a:latin typeface="Calibri"/>
                <a:ea typeface="Calibri"/>
                <a:cs typeface="Calibri"/>
                <a:sym typeface="Calibri"/>
              </a:rPr>
              <a:t>th</a:t>
            </a:r>
            <a:r>
              <a:rPr lang="en-US" sz="2000" b="1" dirty="0">
                <a:solidFill>
                  <a:srgbClr val="FFFF00"/>
                </a:solidFill>
                <a:latin typeface="Calibri"/>
                <a:ea typeface="Calibri"/>
                <a:cs typeface="Calibri"/>
                <a:sym typeface="Calibri"/>
              </a:rPr>
              <a:t>, 2025</a:t>
            </a:r>
          </a:p>
          <a:p>
            <a:pPr algn="ctr">
              <a:spcBef>
                <a:spcPts val="640"/>
              </a:spcBef>
              <a:buClr>
                <a:srgbClr val="888888"/>
              </a:buClr>
              <a:buSzPct val="25000"/>
            </a:pPr>
            <a:r>
              <a:rPr lang="en-US" sz="2000" b="1" dirty="0">
                <a:solidFill>
                  <a:srgbClr val="FFFF00"/>
                </a:solidFill>
                <a:latin typeface="Calibri"/>
                <a:ea typeface="Calibri"/>
                <a:cs typeface="Calibri"/>
                <a:sym typeface="Calibri"/>
              </a:rPr>
              <a:t>GOES-R AWG LST Team</a:t>
            </a:r>
          </a:p>
          <a:p>
            <a:pPr lvl="0" algn="ctr">
              <a:spcBef>
                <a:spcPts val="640"/>
              </a:spcBef>
              <a:buClr>
                <a:srgbClr val="888888"/>
              </a:buClr>
              <a:buSzPct val="25000"/>
            </a:pPr>
            <a:endParaRPr lang="en-US" sz="1800" dirty="0">
              <a:solidFill>
                <a:srgbClr val="00B0F0"/>
              </a:solidFill>
              <a:latin typeface="Calibri"/>
              <a:ea typeface="Calibri"/>
              <a:cs typeface="Calibri"/>
              <a:sym typeface="Calibri"/>
            </a:endParaRPr>
          </a:p>
          <a:p>
            <a:pPr lvl="0" algn="ctr">
              <a:spcBef>
                <a:spcPts val="640"/>
              </a:spcBef>
              <a:buClr>
                <a:srgbClr val="888888"/>
              </a:buClr>
              <a:buSzPct val="25000"/>
            </a:pPr>
            <a:r>
              <a:rPr lang="en-US" sz="1800" dirty="0">
                <a:solidFill>
                  <a:srgbClr val="00B0F0"/>
                </a:solidFill>
                <a:latin typeface="Calibri"/>
                <a:ea typeface="Calibri"/>
                <a:cs typeface="Calibri"/>
                <a:sym typeface="Calibri"/>
              </a:rPr>
              <a:t>PI: Yunyue Yu </a:t>
            </a:r>
            <a:r>
              <a:rPr lang="en-US" sz="1600" dirty="0">
                <a:solidFill>
                  <a:srgbClr val="00B0F0"/>
                </a:solidFill>
                <a:latin typeface="Calibri"/>
                <a:ea typeface="Calibri"/>
                <a:cs typeface="Calibri"/>
                <a:sym typeface="Calibri"/>
              </a:rPr>
              <a:t>(NESDIS/STAR), </a:t>
            </a:r>
            <a:r>
              <a:rPr lang="en-US" sz="1600" baseline="30000" dirty="0">
                <a:solidFill>
                  <a:srgbClr val="00B0F0"/>
                </a:solidFill>
                <a:latin typeface="Calibri"/>
                <a:ea typeface="Calibri"/>
                <a:cs typeface="Calibri"/>
                <a:sym typeface="Calibri"/>
              </a:rPr>
              <a:t> </a:t>
            </a:r>
            <a:endParaRPr lang="en-US" sz="1600" dirty="0">
              <a:solidFill>
                <a:srgbClr val="00B0F0"/>
              </a:solidFill>
              <a:latin typeface="Calibri"/>
              <a:ea typeface="Calibri"/>
              <a:cs typeface="Calibri"/>
              <a:sym typeface="Calibri"/>
            </a:endParaRPr>
          </a:p>
          <a:p>
            <a:pPr lvl="0" algn="ctr">
              <a:spcBef>
                <a:spcPts val="640"/>
              </a:spcBef>
              <a:buClr>
                <a:srgbClr val="888888"/>
              </a:buClr>
              <a:buSzPct val="25000"/>
            </a:pPr>
            <a:r>
              <a:rPr lang="en-US" sz="1800" dirty="0">
                <a:solidFill>
                  <a:srgbClr val="00B0F0"/>
                </a:solidFill>
                <a:latin typeface="Calibri"/>
                <a:ea typeface="Calibri"/>
                <a:cs typeface="Calibri"/>
                <a:sym typeface="Calibri"/>
              </a:rPr>
              <a:t>CI: Peng  Yu </a:t>
            </a:r>
            <a:r>
              <a:rPr lang="en-US" sz="1600" dirty="0">
                <a:solidFill>
                  <a:srgbClr val="00B0F0"/>
                </a:solidFill>
                <a:latin typeface="Calibri"/>
                <a:ea typeface="Calibri"/>
                <a:cs typeface="Calibri"/>
                <a:sym typeface="Calibri"/>
              </a:rPr>
              <a:t>(CISESS/UMD)</a:t>
            </a:r>
          </a:p>
          <a:p>
            <a:pPr algn="ctr">
              <a:buClr>
                <a:srgbClr val="888888"/>
              </a:buClr>
              <a:buSzPct val="25000"/>
            </a:pPr>
            <a:endParaRPr lang="en-US" sz="1800" dirty="0">
              <a:solidFill>
                <a:srgbClr val="00B0F0"/>
              </a:solidFill>
              <a:latin typeface="Calibri"/>
              <a:ea typeface="Calibri"/>
              <a:cs typeface="Calibri"/>
              <a:sym typeface="Calibri"/>
            </a:endParaRPr>
          </a:p>
          <a:p>
            <a:pPr algn="ctr">
              <a:buClr>
                <a:srgbClr val="888888"/>
              </a:buClr>
              <a:buSzPct val="25000"/>
            </a:pPr>
            <a:r>
              <a:rPr lang="en-US" sz="1800" i="1" u="sng" dirty="0">
                <a:solidFill>
                  <a:srgbClr val="00B0F0"/>
                </a:solidFill>
                <a:latin typeface="Calibri"/>
                <a:ea typeface="Calibri"/>
                <a:cs typeface="Calibri"/>
                <a:sym typeface="Calibri"/>
              </a:rPr>
              <a:t>Presenter:  </a:t>
            </a:r>
            <a:r>
              <a:rPr lang="en-US" sz="1800" i="1" u="sng" dirty="0">
                <a:solidFill>
                  <a:srgbClr val="FFFF00"/>
                </a:solidFill>
                <a:latin typeface="Calibri"/>
                <a:ea typeface="Calibri"/>
                <a:cs typeface="Calibri"/>
                <a:sym typeface="Calibri"/>
              </a:rPr>
              <a:t>Peng Yu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DF5E-4690-4233-AECD-2E201ADE4486}"/>
              </a:ext>
            </a:extLst>
          </p:cNvPr>
          <p:cNvSpPr>
            <a:spLocks noGrp="1"/>
          </p:cNvSpPr>
          <p:nvPr>
            <p:ph type="title"/>
          </p:nvPr>
        </p:nvSpPr>
        <p:spPr/>
        <p:txBody>
          <a:bodyPr/>
          <a:lstStyle/>
          <a:p>
            <a:r>
              <a:rPr lang="en-US" dirty="0"/>
              <a:t>GOES-1</a:t>
            </a:r>
            <a:r>
              <a:rPr lang="en-US" altLang="zh-CN" dirty="0"/>
              <a:t>9</a:t>
            </a:r>
            <a:r>
              <a:rPr lang="en-US" dirty="0"/>
              <a:t> LST Provisional PLPTs</a:t>
            </a:r>
          </a:p>
        </p:txBody>
      </p:sp>
      <p:sp>
        <p:nvSpPr>
          <p:cNvPr id="4" name="Slide Number Placeholder 3">
            <a:extLst>
              <a:ext uri="{FF2B5EF4-FFF2-40B4-BE49-F238E27FC236}">
                <a16:creationId xmlns:a16="http://schemas.microsoft.com/office/drawing/2014/main" id="{18F1DFA0-D8EB-4B9C-8B9B-D34610B12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E7686CC5-A867-4738-A9D4-35BF6DE435BF}"/>
              </a:ext>
            </a:extLst>
          </p:cNvPr>
          <p:cNvPicPr>
            <a:picLocks noChangeAspect="1"/>
          </p:cNvPicPr>
          <p:nvPr/>
        </p:nvPicPr>
        <p:blipFill>
          <a:blip r:embed="rId3"/>
          <a:stretch>
            <a:fillRect/>
          </a:stretch>
        </p:blipFill>
        <p:spPr>
          <a:xfrm>
            <a:off x="844544" y="1465973"/>
            <a:ext cx="9031629" cy="4402209"/>
          </a:xfrm>
          <a:prstGeom prst="rect">
            <a:avLst/>
          </a:prstGeom>
        </p:spPr>
      </p:pic>
      <p:sp>
        <p:nvSpPr>
          <p:cNvPr id="8" name="Shape 918">
            <a:extLst>
              <a:ext uri="{FF2B5EF4-FFF2-40B4-BE49-F238E27FC236}">
                <a16:creationId xmlns:a16="http://schemas.microsoft.com/office/drawing/2014/main" id="{32823841-F601-4D87-8061-B4B16D9AA24B}"/>
              </a:ext>
            </a:extLst>
          </p:cNvPr>
          <p:cNvSpPr txBox="1"/>
          <p:nvPr/>
        </p:nvSpPr>
        <p:spPr>
          <a:xfrm>
            <a:off x="737660" y="5868182"/>
            <a:ext cx="9111115" cy="796101"/>
          </a:xfrm>
          <a:prstGeom prst="rect">
            <a:avLst/>
          </a:prstGeom>
          <a:noFill/>
          <a:ln>
            <a:noFill/>
          </a:ln>
        </p:spPr>
        <p:txBody>
          <a:bodyPr lIns="91425" tIns="45700" rIns="91425" bIns="45700" anchor="t" anchorCtr="0">
            <a:noAutofit/>
          </a:bodyPr>
          <a:lstStyle/>
          <a:p>
            <a:pPr lvl="0">
              <a:buClr>
                <a:srgbClr val="FFFFFF"/>
              </a:buClr>
              <a:buSzPct val="100000"/>
            </a:pPr>
            <a:r>
              <a:rPr lang="en-US" sz="1600" b="1" i="1" u="sng" dirty="0">
                <a:solidFill>
                  <a:schemeClr val="accent6">
                    <a:lumMod val="60000"/>
                    <a:lumOff val="40000"/>
                  </a:schemeClr>
                </a:solidFill>
                <a:latin typeface="Calibri"/>
                <a:ea typeface="Calibri"/>
                <a:cs typeface="Calibri"/>
                <a:sym typeface="Calibri"/>
              </a:rPr>
              <a:t>Reference: </a:t>
            </a:r>
            <a:r>
              <a:rPr lang="en-US" sz="1600" dirty="0">
                <a:solidFill>
                  <a:schemeClr val="accent6">
                    <a:lumMod val="60000"/>
                    <a:lumOff val="40000"/>
                  </a:schemeClr>
                </a:solidFill>
                <a:latin typeface="Calibri"/>
                <a:ea typeface="Calibri"/>
                <a:cs typeface="Calibri"/>
                <a:sym typeface="Calibri"/>
              </a:rPr>
              <a:t>  Geostationary Operational Environmental Satellite (GOES) – R Series ABI L2+  Land Surface Temperature (LST) Beta, Provisional, and Full Validation Readiness, Implementation and Management Plan (RIMP) (</a:t>
            </a:r>
            <a:r>
              <a:rPr lang="en-US" sz="1600" b="0" i="0" u="none" strike="noStrike" cap="none" dirty="0">
                <a:solidFill>
                  <a:schemeClr val="accent6">
                    <a:lumMod val="60000"/>
                    <a:lumOff val="40000"/>
                  </a:schemeClr>
                </a:solidFill>
                <a:latin typeface="Calibri"/>
                <a:ea typeface="Calibri"/>
                <a:cs typeface="Calibri"/>
                <a:sym typeface="Calibri"/>
              </a:rPr>
              <a:t>v2.0; 410-R-RIMP-0331; September 28, 2021)</a:t>
            </a:r>
          </a:p>
        </p:txBody>
      </p:sp>
      <p:sp>
        <p:nvSpPr>
          <p:cNvPr id="9" name="Rectangle 8">
            <a:extLst>
              <a:ext uri="{FF2B5EF4-FFF2-40B4-BE49-F238E27FC236}">
                <a16:creationId xmlns:a16="http://schemas.microsoft.com/office/drawing/2014/main" id="{AB20E7AF-330D-4473-8875-71602E45953F}"/>
              </a:ext>
            </a:extLst>
          </p:cNvPr>
          <p:cNvSpPr/>
          <p:nvPr/>
        </p:nvSpPr>
        <p:spPr>
          <a:xfrm>
            <a:off x="9988461" y="2598003"/>
            <a:ext cx="2153674" cy="830997"/>
          </a:xfrm>
          <a:prstGeom prst="rect">
            <a:avLst/>
          </a:prstGeom>
        </p:spPr>
        <p:txBody>
          <a:bodyPr wrap="square">
            <a:spAutoFit/>
          </a:bodyPr>
          <a:lstStyle/>
          <a:p>
            <a:r>
              <a:rPr lang="en-US" sz="1600" kern="1200" dirty="0">
                <a:solidFill>
                  <a:srgbClr val="FFFF00"/>
                </a:solidFill>
                <a:latin typeface="Calibri"/>
                <a:cs typeface="Calibri"/>
                <a:sym typeface="Calibri"/>
              </a:rPr>
              <a:t>B – Beta maturity</a:t>
            </a:r>
          </a:p>
          <a:p>
            <a:r>
              <a:rPr lang="en-US" sz="1600" kern="1200" dirty="0">
                <a:solidFill>
                  <a:srgbClr val="FFFF00"/>
                </a:solidFill>
                <a:latin typeface="Calibri"/>
                <a:cs typeface="Calibri"/>
                <a:sym typeface="Calibri"/>
              </a:rPr>
              <a:t>P – Provisional maturity</a:t>
            </a:r>
          </a:p>
          <a:p>
            <a:r>
              <a:rPr lang="en-US" sz="1600" kern="1200" dirty="0">
                <a:solidFill>
                  <a:srgbClr val="FFFF00"/>
                </a:solidFill>
                <a:latin typeface="Calibri"/>
                <a:cs typeface="Calibri"/>
                <a:sym typeface="Calibri"/>
              </a:rPr>
              <a:t>F – Full maturity</a:t>
            </a:r>
            <a:endParaRPr lang="en-US" sz="1600" dirty="0">
              <a:solidFill>
                <a:srgbClr val="FFFF00"/>
              </a:solidFill>
            </a:endParaRPr>
          </a:p>
        </p:txBody>
      </p:sp>
    </p:spTree>
    <p:extLst>
      <p:ext uri="{BB962C8B-B14F-4D97-AF65-F5344CB8AC3E}">
        <p14:creationId xmlns:p14="http://schemas.microsoft.com/office/powerpoint/2010/main" val="243937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Visual inspection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1180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D42A-E278-6C1A-035F-89F1A0436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A1D908-3C67-404B-7A3A-2855A16CE469}"/>
              </a:ext>
            </a:extLst>
          </p:cNvPr>
          <p:cNvSpPr>
            <a:spLocks noGrp="1"/>
          </p:cNvSpPr>
          <p:nvPr>
            <p:ph type="title"/>
          </p:nvPr>
        </p:nvSpPr>
        <p:spPr/>
        <p:txBody>
          <a:bodyPr/>
          <a:lstStyle/>
          <a:p>
            <a:r>
              <a:rPr lang="en-US" dirty="0"/>
              <a:t>Visual Inspection: Full Disk LST (2KM)</a:t>
            </a:r>
          </a:p>
        </p:txBody>
      </p:sp>
      <p:sp>
        <p:nvSpPr>
          <p:cNvPr id="4" name="Slide Number Placeholder 3">
            <a:extLst>
              <a:ext uri="{FF2B5EF4-FFF2-40B4-BE49-F238E27FC236}">
                <a16:creationId xmlns:a16="http://schemas.microsoft.com/office/drawing/2014/main" id="{FA934402-0013-8D46-47F1-8B4620F688FC}"/>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12</a:t>
            </a:fld>
            <a:endParaRPr lang="en-US" altLang="en-US" dirty="0">
              <a:solidFill>
                <a:prstClr val="white"/>
              </a:solidFill>
            </a:endParaRPr>
          </a:p>
        </p:txBody>
      </p:sp>
      <p:sp>
        <p:nvSpPr>
          <p:cNvPr id="8" name="TextBox 7">
            <a:extLst>
              <a:ext uri="{FF2B5EF4-FFF2-40B4-BE49-F238E27FC236}">
                <a16:creationId xmlns:a16="http://schemas.microsoft.com/office/drawing/2014/main" id="{E61F80C1-4191-C2F0-7752-E7CFB938424C}"/>
              </a:ext>
            </a:extLst>
          </p:cNvPr>
          <p:cNvSpPr txBox="1"/>
          <p:nvPr/>
        </p:nvSpPr>
        <p:spPr>
          <a:xfrm>
            <a:off x="5038043" y="947680"/>
            <a:ext cx="2384982" cy="369332"/>
          </a:xfrm>
          <a:prstGeom prst="rect">
            <a:avLst/>
          </a:prstGeom>
          <a:noFill/>
        </p:spPr>
        <p:txBody>
          <a:bodyPr wrap="square" rtlCol="0">
            <a:spAutoFit/>
          </a:bodyPr>
          <a:lstStyle/>
          <a:p>
            <a:pPr algn="ctr"/>
            <a:r>
              <a:rPr lang="en-US" sz="1800" b="1" dirty="0">
                <a:solidFill>
                  <a:schemeClr val="accent6">
                    <a:lumMod val="75000"/>
                  </a:schemeClr>
                </a:solidFill>
              </a:rPr>
              <a:t>GOES-19</a:t>
            </a:r>
          </a:p>
        </p:txBody>
      </p:sp>
      <p:sp>
        <p:nvSpPr>
          <p:cNvPr id="9" name="TextBox 8">
            <a:extLst>
              <a:ext uri="{FF2B5EF4-FFF2-40B4-BE49-F238E27FC236}">
                <a16:creationId xmlns:a16="http://schemas.microsoft.com/office/drawing/2014/main" id="{D3700A99-4895-E58E-5BDB-F86BEBE405A5}"/>
              </a:ext>
            </a:extLst>
          </p:cNvPr>
          <p:cNvSpPr txBox="1"/>
          <p:nvPr/>
        </p:nvSpPr>
        <p:spPr>
          <a:xfrm>
            <a:off x="9074430" y="951386"/>
            <a:ext cx="2384982" cy="369332"/>
          </a:xfrm>
          <a:prstGeom prst="rect">
            <a:avLst/>
          </a:prstGeom>
          <a:noFill/>
        </p:spPr>
        <p:txBody>
          <a:bodyPr wrap="square" rtlCol="0">
            <a:spAutoFit/>
          </a:bodyPr>
          <a:lstStyle/>
          <a:p>
            <a:pPr algn="ctr"/>
            <a:r>
              <a:rPr lang="en-US" sz="1800" b="1" dirty="0">
                <a:solidFill>
                  <a:schemeClr val="accent6">
                    <a:lumMod val="75000"/>
                  </a:schemeClr>
                </a:solidFill>
              </a:rPr>
              <a:t>GOES-East</a:t>
            </a:r>
          </a:p>
        </p:txBody>
      </p:sp>
      <p:sp>
        <p:nvSpPr>
          <p:cNvPr id="10" name="TextBox 9">
            <a:extLst>
              <a:ext uri="{FF2B5EF4-FFF2-40B4-BE49-F238E27FC236}">
                <a16:creationId xmlns:a16="http://schemas.microsoft.com/office/drawing/2014/main" id="{4016AE3A-4EFB-6CA7-A246-550E69ACD58A}"/>
              </a:ext>
            </a:extLst>
          </p:cNvPr>
          <p:cNvSpPr txBox="1"/>
          <p:nvPr/>
        </p:nvSpPr>
        <p:spPr>
          <a:xfrm>
            <a:off x="754144" y="6292852"/>
            <a:ext cx="10369485" cy="523220"/>
          </a:xfrm>
          <a:prstGeom prst="rect">
            <a:avLst/>
          </a:prstGeom>
          <a:solidFill>
            <a:srgbClr val="FFFFCC"/>
          </a:solidFill>
        </p:spPr>
        <p:txBody>
          <a:bodyPr wrap="square" rtlCol="0">
            <a:spAutoFit/>
          </a:bodyPr>
          <a:lstStyle/>
          <a:p>
            <a:r>
              <a:rPr lang="en-US" b="1" dirty="0">
                <a:solidFill>
                  <a:schemeClr val="accent6">
                    <a:lumMod val="75000"/>
                  </a:schemeClr>
                </a:solidFill>
              </a:rPr>
              <a:t>GOES-19 2KMFD LST is being visually inspected and compared to the GOES-East and GOES-West LST on a daily basis. The product behaves normal with very good agreement to its GOES-East counterpart.</a:t>
            </a:r>
          </a:p>
        </p:txBody>
      </p:sp>
      <p:grpSp>
        <p:nvGrpSpPr>
          <p:cNvPr id="15" name="Group 14">
            <a:extLst>
              <a:ext uri="{FF2B5EF4-FFF2-40B4-BE49-F238E27FC236}">
                <a16:creationId xmlns:a16="http://schemas.microsoft.com/office/drawing/2014/main" id="{F4207B4F-B484-A37B-3EEC-65ABC7D68A28}"/>
              </a:ext>
            </a:extLst>
          </p:cNvPr>
          <p:cNvGrpSpPr/>
          <p:nvPr/>
        </p:nvGrpSpPr>
        <p:grpSpPr>
          <a:xfrm>
            <a:off x="71464" y="1426599"/>
            <a:ext cx="12120536" cy="4575707"/>
            <a:chOff x="71466" y="1180237"/>
            <a:chExt cx="12120536" cy="4575707"/>
          </a:xfrm>
        </p:grpSpPr>
        <p:pic>
          <p:nvPicPr>
            <p:cNvPr id="7" name="Picture 6">
              <a:extLst>
                <a:ext uri="{FF2B5EF4-FFF2-40B4-BE49-F238E27FC236}">
                  <a16:creationId xmlns:a16="http://schemas.microsoft.com/office/drawing/2014/main" id="{AF5032F9-4C22-A092-8AAA-72DAD5546B85}"/>
                </a:ext>
              </a:extLst>
            </p:cNvPr>
            <p:cNvPicPr>
              <a:picLocks noChangeAspect="1"/>
            </p:cNvPicPr>
            <p:nvPr/>
          </p:nvPicPr>
          <p:blipFill>
            <a:blip r:embed="rId3"/>
            <a:srcRect/>
            <a:stretch/>
          </p:blipFill>
          <p:spPr>
            <a:xfrm>
              <a:off x="8128002" y="1183944"/>
              <a:ext cx="4064000" cy="4572000"/>
            </a:xfrm>
            <a:prstGeom prst="rect">
              <a:avLst/>
            </a:prstGeom>
          </p:spPr>
        </p:pic>
        <p:grpSp>
          <p:nvGrpSpPr>
            <p:cNvPr id="14" name="Group 13">
              <a:extLst>
                <a:ext uri="{FF2B5EF4-FFF2-40B4-BE49-F238E27FC236}">
                  <a16:creationId xmlns:a16="http://schemas.microsoft.com/office/drawing/2014/main" id="{65DB19D3-39AA-5758-A8A2-D6AFADC09D41}"/>
                </a:ext>
              </a:extLst>
            </p:cNvPr>
            <p:cNvGrpSpPr/>
            <p:nvPr/>
          </p:nvGrpSpPr>
          <p:grpSpPr>
            <a:xfrm>
              <a:off x="4063999" y="1182090"/>
              <a:ext cx="4497059" cy="4572000"/>
              <a:chOff x="4063999" y="1182090"/>
              <a:chExt cx="4497059" cy="4572000"/>
            </a:xfrm>
          </p:grpSpPr>
          <p:pic>
            <p:nvPicPr>
              <p:cNvPr id="6" name="Picture 5">
                <a:extLst>
                  <a:ext uri="{FF2B5EF4-FFF2-40B4-BE49-F238E27FC236}">
                    <a16:creationId xmlns:a16="http://schemas.microsoft.com/office/drawing/2014/main" id="{E31D485B-3478-6DB4-2F60-7A2BB27807EF}"/>
                  </a:ext>
                </a:extLst>
              </p:cNvPr>
              <p:cNvPicPr>
                <a:picLocks noChangeAspect="1"/>
              </p:cNvPicPr>
              <p:nvPr/>
            </p:nvPicPr>
            <p:blipFill>
              <a:blip r:embed="rId4"/>
              <a:srcRect/>
              <a:stretch/>
            </p:blipFill>
            <p:spPr>
              <a:xfrm>
                <a:off x="4134448" y="1182090"/>
                <a:ext cx="4064000" cy="4572000"/>
              </a:xfrm>
              <a:prstGeom prst="rect">
                <a:avLst/>
              </a:prstGeom>
            </p:spPr>
          </p:pic>
          <p:sp>
            <p:nvSpPr>
              <p:cNvPr id="3" name="TextBox 2">
                <a:extLst>
                  <a:ext uri="{FF2B5EF4-FFF2-40B4-BE49-F238E27FC236}">
                    <a16:creationId xmlns:a16="http://schemas.microsoft.com/office/drawing/2014/main" id="{1BBAC676-0D18-FE02-E56B-C513E450408F}"/>
                  </a:ext>
                </a:extLst>
              </p:cNvPr>
              <p:cNvSpPr txBox="1"/>
              <p:nvPr/>
            </p:nvSpPr>
            <p:spPr>
              <a:xfrm>
                <a:off x="4063999" y="4187084"/>
                <a:ext cx="4497059" cy="338554"/>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Non-Operational Data</a:t>
                </a:r>
                <a:endParaRPr lang="en-US" sz="1600" i="1" dirty="0"/>
              </a:p>
            </p:txBody>
          </p:sp>
        </p:grpSp>
        <p:pic>
          <p:nvPicPr>
            <p:cNvPr id="12" name="Picture 11">
              <a:extLst>
                <a:ext uri="{FF2B5EF4-FFF2-40B4-BE49-F238E27FC236}">
                  <a16:creationId xmlns:a16="http://schemas.microsoft.com/office/drawing/2014/main" id="{69B4F869-FCC6-2B11-8A66-F4FE5E42AC4D}"/>
                </a:ext>
              </a:extLst>
            </p:cNvPr>
            <p:cNvPicPr>
              <a:picLocks noChangeAspect="1"/>
            </p:cNvPicPr>
            <p:nvPr/>
          </p:nvPicPr>
          <p:blipFill>
            <a:blip r:embed="rId5"/>
            <a:srcRect/>
            <a:stretch/>
          </p:blipFill>
          <p:spPr>
            <a:xfrm>
              <a:off x="71466" y="1180237"/>
              <a:ext cx="4064000" cy="4572000"/>
            </a:xfrm>
            <a:prstGeom prst="rect">
              <a:avLst/>
            </a:prstGeom>
          </p:spPr>
        </p:pic>
      </p:grpSp>
      <p:sp>
        <p:nvSpPr>
          <p:cNvPr id="16" name="TextBox 15">
            <a:extLst>
              <a:ext uri="{FF2B5EF4-FFF2-40B4-BE49-F238E27FC236}">
                <a16:creationId xmlns:a16="http://schemas.microsoft.com/office/drawing/2014/main" id="{790BC4AD-EB4E-6371-6725-C55F0644D818}"/>
              </a:ext>
            </a:extLst>
          </p:cNvPr>
          <p:cNvSpPr txBox="1"/>
          <p:nvPr/>
        </p:nvSpPr>
        <p:spPr>
          <a:xfrm>
            <a:off x="910973" y="947680"/>
            <a:ext cx="2384982" cy="369332"/>
          </a:xfrm>
          <a:prstGeom prst="rect">
            <a:avLst/>
          </a:prstGeom>
          <a:noFill/>
        </p:spPr>
        <p:txBody>
          <a:bodyPr wrap="square" rtlCol="0">
            <a:spAutoFit/>
          </a:bodyPr>
          <a:lstStyle/>
          <a:p>
            <a:pPr algn="ctr"/>
            <a:r>
              <a:rPr lang="en-US" sz="1800" b="1" dirty="0">
                <a:solidFill>
                  <a:schemeClr val="accent6">
                    <a:lumMod val="75000"/>
                  </a:schemeClr>
                </a:solidFill>
              </a:rPr>
              <a:t>GOES-West</a:t>
            </a:r>
          </a:p>
        </p:txBody>
      </p:sp>
    </p:spTree>
    <p:extLst>
      <p:ext uri="{BB962C8B-B14F-4D97-AF65-F5344CB8AC3E}">
        <p14:creationId xmlns:p14="http://schemas.microsoft.com/office/powerpoint/2010/main" val="3646158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0EFF7-8BC6-2AF2-767C-392145AA5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EFDFE-5F9A-58A1-9F77-654F57AB4829}"/>
              </a:ext>
            </a:extLst>
          </p:cNvPr>
          <p:cNvSpPr>
            <a:spLocks noGrp="1"/>
          </p:cNvSpPr>
          <p:nvPr>
            <p:ph type="title"/>
          </p:nvPr>
        </p:nvSpPr>
        <p:spPr/>
        <p:txBody>
          <a:bodyPr/>
          <a:lstStyle/>
          <a:p>
            <a:r>
              <a:rPr lang="en-US" dirty="0"/>
              <a:t>Visual Inspection: Full Disk LST (10KM)</a:t>
            </a:r>
          </a:p>
        </p:txBody>
      </p:sp>
      <p:sp>
        <p:nvSpPr>
          <p:cNvPr id="4" name="Slide Number Placeholder 3">
            <a:extLst>
              <a:ext uri="{FF2B5EF4-FFF2-40B4-BE49-F238E27FC236}">
                <a16:creationId xmlns:a16="http://schemas.microsoft.com/office/drawing/2014/main" id="{65F5E1CD-C5BC-BE4C-25BB-DD5E35CA7AB8}"/>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13</a:t>
            </a:fld>
            <a:endParaRPr lang="en-US" altLang="en-US" dirty="0">
              <a:solidFill>
                <a:prstClr val="white"/>
              </a:solidFill>
            </a:endParaRPr>
          </a:p>
        </p:txBody>
      </p:sp>
      <p:sp>
        <p:nvSpPr>
          <p:cNvPr id="8" name="TextBox 7">
            <a:extLst>
              <a:ext uri="{FF2B5EF4-FFF2-40B4-BE49-F238E27FC236}">
                <a16:creationId xmlns:a16="http://schemas.microsoft.com/office/drawing/2014/main" id="{4000E086-E31B-5B2A-3AE0-5C2F8D5AC80E}"/>
              </a:ext>
            </a:extLst>
          </p:cNvPr>
          <p:cNvSpPr txBox="1"/>
          <p:nvPr/>
        </p:nvSpPr>
        <p:spPr>
          <a:xfrm>
            <a:off x="5038043" y="947680"/>
            <a:ext cx="2384982" cy="369332"/>
          </a:xfrm>
          <a:prstGeom prst="rect">
            <a:avLst/>
          </a:prstGeom>
          <a:noFill/>
        </p:spPr>
        <p:txBody>
          <a:bodyPr wrap="square" rtlCol="0">
            <a:spAutoFit/>
          </a:bodyPr>
          <a:lstStyle/>
          <a:p>
            <a:pPr algn="ctr"/>
            <a:r>
              <a:rPr lang="en-US" sz="1800" b="1" dirty="0">
                <a:solidFill>
                  <a:schemeClr val="accent6">
                    <a:lumMod val="75000"/>
                  </a:schemeClr>
                </a:solidFill>
              </a:rPr>
              <a:t>GOES-19</a:t>
            </a:r>
          </a:p>
        </p:txBody>
      </p:sp>
      <p:sp>
        <p:nvSpPr>
          <p:cNvPr id="9" name="TextBox 8">
            <a:extLst>
              <a:ext uri="{FF2B5EF4-FFF2-40B4-BE49-F238E27FC236}">
                <a16:creationId xmlns:a16="http://schemas.microsoft.com/office/drawing/2014/main" id="{EDD3DC02-32C2-5D1B-584F-71E31E0BB787}"/>
              </a:ext>
            </a:extLst>
          </p:cNvPr>
          <p:cNvSpPr txBox="1"/>
          <p:nvPr/>
        </p:nvSpPr>
        <p:spPr>
          <a:xfrm>
            <a:off x="9074430" y="951386"/>
            <a:ext cx="2384982" cy="369332"/>
          </a:xfrm>
          <a:prstGeom prst="rect">
            <a:avLst/>
          </a:prstGeom>
          <a:noFill/>
        </p:spPr>
        <p:txBody>
          <a:bodyPr wrap="square" rtlCol="0">
            <a:spAutoFit/>
          </a:bodyPr>
          <a:lstStyle/>
          <a:p>
            <a:pPr algn="ctr"/>
            <a:r>
              <a:rPr lang="en-US" sz="1800" b="1" dirty="0">
                <a:solidFill>
                  <a:schemeClr val="accent6">
                    <a:lumMod val="75000"/>
                  </a:schemeClr>
                </a:solidFill>
              </a:rPr>
              <a:t>GOES-East</a:t>
            </a:r>
          </a:p>
        </p:txBody>
      </p:sp>
      <p:sp>
        <p:nvSpPr>
          <p:cNvPr id="10" name="TextBox 9">
            <a:extLst>
              <a:ext uri="{FF2B5EF4-FFF2-40B4-BE49-F238E27FC236}">
                <a16:creationId xmlns:a16="http://schemas.microsoft.com/office/drawing/2014/main" id="{DACAD285-3AA8-9642-20CA-D5CBD07840DC}"/>
              </a:ext>
            </a:extLst>
          </p:cNvPr>
          <p:cNvSpPr txBox="1"/>
          <p:nvPr/>
        </p:nvSpPr>
        <p:spPr>
          <a:xfrm>
            <a:off x="754144" y="6292852"/>
            <a:ext cx="10369485" cy="523220"/>
          </a:xfrm>
          <a:prstGeom prst="rect">
            <a:avLst/>
          </a:prstGeom>
          <a:solidFill>
            <a:srgbClr val="FFFFCC"/>
          </a:solidFill>
        </p:spPr>
        <p:txBody>
          <a:bodyPr wrap="square" rtlCol="0">
            <a:spAutoFit/>
          </a:bodyPr>
          <a:lstStyle/>
          <a:p>
            <a:r>
              <a:rPr lang="en-US" b="1" dirty="0">
                <a:solidFill>
                  <a:schemeClr val="accent6">
                    <a:lumMod val="75000"/>
                  </a:schemeClr>
                </a:solidFill>
              </a:rPr>
              <a:t>GOES-19 10km Full Disk LST is being visually inspected and compared to the GOES-East and GOES-West LST on a daily basis. The product behaves normal with very good agreement to its GOES-East counterpart.</a:t>
            </a:r>
          </a:p>
        </p:txBody>
      </p:sp>
      <p:grpSp>
        <p:nvGrpSpPr>
          <p:cNvPr id="15" name="Group 14">
            <a:extLst>
              <a:ext uri="{FF2B5EF4-FFF2-40B4-BE49-F238E27FC236}">
                <a16:creationId xmlns:a16="http://schemas.microsoft.com/office/drawing/2014/main" id="{8456C314-36E5-3847-60CC-4CA3FEED79CF}"/>
              </a:ext>
            </a:extLst>
          </p:cNvPr>
          <p:cNvGrpSpPr/>
          <p:nvPr/>
        </p:nvGrpSpPr>
        <p:grpSpPr>
          <a:xfrm>
            <a:off x="71464" y="1426599"/>
            <a:ext cx="12120536" cy="4575707"/>
            <a:chOff x="71466" y="1180237"/>
            <a:chExt cx="12120536" cy="4575707"/>
          </a:xfrm>
        </p:grpSpPr>
        <p:pic>
          <p:nvPicPr>
            <p:cNvPr id="7" name="Picture 6">
              <a:extLst>
                <a:ext uri="{FF2B5EF4-FFF2-40B4-BE49-F238E27FC236}">
                  <a16:creationId xmlns:a16="http://schemas.microsoft.com/office/drawing/2014/main" id="{F5DAF31B-2DE6-9A0C-9218-99C1F22E95FF}"/>
                </a:ext>
              </a:extLst>
            </p:cNvPr>
            <p:cNvPicPr>
              <a:picLocks noChangeAspect="1"/>
            </p:cNvPicPr>
            <p:nvPr/>
          </p:nvPicPr>
          <p:blipFill>
            <a:blip r:embed="rId3"/>
            <a:srcRect/>
            <a:stretch/>
          </p:blipFill>
          <p:spPr>
            <a:xfrm>
              <a:off x="8128002" y="1183944"/>
              <a:ext cx="4064000" cy="4572000"/>
            </a:xfrm>
            <a:prstGeom prst="rect">
              <a:avLst/>
            </a:prstGeom>
          </p:spPr>
        </p:pic>
        <p:grpSp>
          <p:nvGrpSpPr>
            <p:cNvPr id="14" name="Group 13">
              <a:extLst>
                <a:ext uri="{FF2B5EF4-FFF2-40B4-BE49-F238E27FC236}">
                  <a16:creationId xmlns:a16="http://schemas.microsoft.com/office/drawing/2014/main" id="{E83B7E80-5D4E-49A6-3BBD-79388A51A4AF}"/>
                </a:ext>
              </a:extLst>
            </p:cNvPr>
            <p:cNvGrpSpPr/>
            <p:nvPr/>
          </p:nvGrpSpPr>
          <p:grpSpPr>
            <a:xfrm>
              <a:off x="4063999" y="1182090"/>
              <a:ext cx="4497059" cy="4572000"/>
              <a:chOff x="4063999" y="1182090"/>
              <a:chExt cx="4497059" cy="4572000"/>
            </a:xfrm>
          </p:grpSpPr>
          <p:pic>
            <p:nvPicPr>
              <p:cNvPr id="6" name="Picture 5">
                <a:extLst>
                  <a:ext uri="{FF2B5EF4-FFF2-40B4-BE49-F238E27FC236}">
                    <a16:creationId xmlns:a16="http://schemas.microsoft.com/office/drawing/2014/main" id="{4ED0EE7C-F5D9-D2BF-B1CA-DCFD0730A4BA}"/>
                  </a:ext>
                </a:extLst>
              </p:cNvPr>
              <p:cNvPicPr>
                <a:picLocks noChangeAspect="1"/>
              </p:cNvPicPr>
              <p:nvPr/>
            </p:nvPicPr>
            <p:blipFill>
              <a:blip r:embed="rId4"/>
              <a:srcRect/>
              <a:stretch/>
            </p:blipFill>
            <p:spPr>
              <a:xfrm>
                <a:off x="4134448" y="1182090"/>
                <a:ext cx="4064000" cy="4572000"/>
              </a:xfrm>
              <a:prstGeom prst="rect">
                <a:avLst/>
              </a:prstGeom>
            </p:spPr>
          </p:pic>
          <p:sp>
            <p:nvSpPr>
              <p:cNvPr id="3" name="TextBox 2">
                <a:extLst>
                  <a:ext uri="{FF2B5EF4-FFF2-40B4-BE49-F238E27FC236}">
                    <a16:creationId xmlns:a16="http://schemas.microsoft.com/office/drawing/2014/main" id="{2C9197A3-33B0-A1E1-35F1-B3F4C44A7419}"/>
                  </a:ext>
                </a:extLst>
              </p:cNvPr>
              <p:cNvSpPr txBox="1"/>
              <p:nvPr/>
            </p:nvSpPr>
            <p:spPr>
              <a:xfrm>
                <a:off x="4063999" y="4187084"/>
                <a:ext cx="4497059" cy="338554"/>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Non-Operational Data</a:t>
                </a:r>
                <a:endParaRPr lang="en-US" sz="1600" i="1" dirty="0"/>
              </a:p>
            </p:txBody>
          </p:sp>
        </p:grpSp>
        <p:pic>
          <p:nvPicPr>
            <p:cNvPr id="12" name="Picture 11">
              <a:extLst>
                <a:ext uri="{FF2B5EF4-FFF2-40B4-BE49-F238E27FC236}">
                  <a16:creationId xmlns:a16="http://schemas.microsoft.com/office/drawing/2014/main" id="{DCE432E0-0B1D-E029-0559-7C9BDC2660AE}"/>
                </a:ext>
              </a:extLst>
            </p:cNvPr>
            <p:cNvPicPr>
              <a:picLocks noChangeAspect="1"/>
            </p:cNvPicPr>
            <p:nvPr/>
          </p:nvPicPr>
          <p:blipFill>
            <a:blip r:embed="rId5"/>
            <a:srcRect/>
            <a:stretch/>
          </p:blipFill>
          <p:spPr>
            <a:xfrm>
              <a:off x="71466" y="1180237"/>
              <a:ext cx="4064000" cy="4572000"/>
            </a:xfrm>
            <a:prstGeom prst="rect">
              <a:avLst/>
            </a:prstGeom>
          </p:spPr>
        </p:pic>
      </p:grpSp>
      <p:sp>
        <p:nvSpPr>
          <p:cNvPr id="16" name="TextBox 15">
            <a:extLst>
              <a:ext uri="{FF2B5EF4-FFF2-40B4-BE49-F238E27FC236}">
                <a16:creationId xmlns:a16="http://schemas.microsoft.com/office/drawing/2014/main" id="{2F800047-956A-E27E-C686-0674D2FA17AB}"/>
              </a:ext>
            </a:extLst>
          </p:cNvPr>
          <p:cNvSpPr txBox="1"/>
          <p:nvPr/>
        </p:nvSpPr>
        <p:spPr>
          <a:xfrm>
            <a:off x="910973" y="947680"/>
            <a:ext cx="2384982" cy="369332"/>
          </a:xfrm>
          <a:prstGeom prst="rect">
            <a:avLst/>
          </a:prstGeom>
          <a:noFill/>
        </p:spPr>
        <p:txBody>
          <a:bodyPr wrap="square" rtlCol="0">
            <a:spAutoFit/>
          </a:bodyPr>
          <a:lstStyle/>
          <a:p>
            <a:pPr algn="ctr"/>
            <a:r>
              <a:rPr lang="en-US" sz="1800" b="1" dirty="0">
                <a:solidFill>
                  <a:schemeClr val="accent6">
                    <a:lumMod val="75000"/>
                  </a:schemeClr>
                </a:solidFill>
              </a:rPr>
              <a:t>GOES-West</a:t>
            </a:r>
          </a:p>
        </p:txBody>
      </p:sp>
    </p:spTree>
    <p:extLst>
      <p:ext uri="{BB962C8B-B14F-4D97-AF65-F5344CB8AC3E}">
        <p14:creationId xmlns:p14="http://schemas.microsoft.com/office/powerpoint/2010/main" val="85490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3ABFD-3CFE-D4DB-4C2D-1E1BE5D6D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BBAD0-0C4F-77BE-57A3-3DF4CBAE2404}"/>
              </a:ext>
            </a:extLst>
          </p:cNvPr>
          <p:cNvSpPr>
            <a:spLocks noGrp="1"/>
          </p:cNvSpPr>
          <p:nvPr>
            <p:ph type="title"/>
          </p:nvPr>
        </p:nvSpPr>
        <p:spPr/>
        <p:txBody>
          <a:bodyPr/>
          <a:lstStyle/>
          <a:p>
            <a:r>
              <a:rPr lang="en-US" dirty="0"/>
              <a:t>Visual Inspection: CONUS LST</a:t>
            </a:r>
          </a:p>
        </p:txBody>
      </p:sp>
      <p:sp>
        <p:nvSpPr>
          <p:cNvPr id="4" name="Slide Number Placeholder 3">
            <a:extLst>
              <a:ext uri="{FF2B5EF4-FFF2-40B4-BE49-F238E27FC236}">
                <a16:creationId xmlns:a16="http://schemas.microsoft.com/office/drawing/2014/main" id="{B94B6388-EBC5-C516-2126-465E54BFB3F7}"/>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14</a:t>
            </a:fld>
            <a:endParaRPr lang="en-US" altLang="en-US" dirty="0">
              <a:solidFill>
                <a:prstClr val="white"/>
              </a:solidFill>
            </a:endParaRPr>
          </a:p>
        </p:txBody>
      </p:sp>
      <p:sp>
        <p:nvSpPr>
          <p:cNvPr id="8" name="TextBox 7">
            <a:extLst>
              <a:ext uri="{FF2B5EF4-FFF2-40B4-BE49-F238E27FC236}">
                <a16:creationId xmlns:a16="http://schemas.microsoft.com/office/drawing/2014/main" id="{AFCDDD5D-075B-3C69-F9EB-73AC91B9765F}"/>
              </a:ext>
            </a:extLst>
          </p:cNvPr>
          <p:cNvSpPr txBox="1"/>
          <p:nvPr/>
        </p:nvSpPr>
        <p:spPr>
          <a:xfrm>
            <a:off x="5038043" y="947680"/>
            <a:ext cx="2384982" cy="369332"/>
          </a:xfrm>
          <a:prstGeom prst="rect">
            <a:avLst/>
          </a:prstGeom>
          <a:noFill/>
        </p:spPr>
        <p:txBody>
          <a:bodyPr wrap="square" rtlCol="0">
            <a:spAutoFit/>
          </a:bodyPr>
          <a:lstStyle/>
          <a:p>
            <a:pPr algn="ctr"/>
            <a:r>
              <a:rPr lang="en-US" sz="1800" b="1" dirty="0">
                <a:solidFill>
                  <a:schemeClr val="accent6">
                    <a:lumMod val="75000"/>
                  </a:schemeClr>
                </a:solidFill>
              </a:rPr>
              <a:t>GOES-19</a:t>
            </a:r>
          </a:p>
        </p:txBody>
      </p:sp>
      <p:sp>
        <p:nvSpPr>
          <p:cNvPr id="9" name="TextBox 8">
            <a:extLst>
              <a:ext uri="{FF2B5EF4-FFF2-40B4-BE49-F238E27FC236}">
                <a16:creationId xmlns:a16="http://schemas.microsoft.com/office/drawing/2014/main" id="{D90D726F-7223-8C9C-151C-A5A7CA79543E}"/>
              </a:ext>
            </a:extLst>
          </p:cNvPr>
          <p:cNvSpPr txBox="1"/>
          <p:nvPr/>
        </p:nvSpPr>
        <p:spPr>
          <a:xfrm>
            <a:off x="9074430" y="951386"/>
            <a:ext cx="2384982" cy="369332"/>
          </a:xfrm>
          <a:prstGeom prst="rect">
            <a:avLst/>
          </a:prstGeom>
          <a:noFill/>
        </p:spPr>
        <p:txBody>
          <a:bodyPr wrap="square" rtlCol="0">
            <a:spAutoFit/>
          </a:bodyPr>
          <a:lstStyle/>
          <a:p>
            <a:pPr algn="ctr"/>
            <a:r>
              <a:rPr lang="en-US" sz="1800" b="1" dirty="0">
                <a:solidFill>
                  <a:schemeClr val="accent6">
                    <a:lumMod val="75000"/>
                  </a:schemeClr>
                </a:solidFill>
              </a:rPr>
              <a:t>GOES-East</a:t>
            </a:r>
          </a:p>
        </p:txBody>
      </p:sp>
      <p:sp>
        <p:nvSpPr>
          <p:cNvPr id="10" name="TextBox 9">
            <a:extLst>
              <a:ext uri="{FF2B5EF4-FFF2-40B4-BE49-F238E27FC236}">
                <a16:creationId xmlns:a16="http://schemas.microsoft.com/office/drawing/2014/main" id="{ACBB6A4A-516F-47E7-4969-E069CC6A7929}"/>
              </a:ext>
            </a:extLst>
          </p:cNvPr>
          <p:cNvSpPr txBox="1"/>
          <p:nvPr/>
        </p:nvSpPr>
        <p:spPr>
          <a:xfrm>
            <a:off x="754144" y="6292852"/>
            <a:ext cx="10369485" cy="523220"/>
          </a:xfrm>
          <a:prstGeom prst="rect">
            <a:avLst/>
          </a:prstGeom>
          <a:solidFill>
            <a:srgbClr val="FFFFCC"/>
          </a:solidFill>
        </p:spPr>
        <p:txBody>
          <a:bodyPr wrap="square" rtlCol="0">
            <a:spAutoFit/>
          </a:bodyPr>
          <a:lstStyle/>
          <a:p>
            <a:r>
              <a:rPr lang="en-US" b="1" dirty="0">
                <a:solidFill>
                  <a:schemeClr val="accent6">
                    <a:lumMod val="75000"/>
                  </a:schemeClr>
                </a:solidFill>
              </a:rPr>
              <a:t>GOES-19 CONUS LST is being visually inspected and compared to the GOES-East and GOES-West LST on a daily basis. The product behaves normal with very good agreement to its GOES-East counterpart.</a:t>
            </a:r>
          </a:p>
        </p:txBody>
      </p:sp>
      <p:grpSp>
        <p:nvGrpSpPr>
          <p:cNvPr id="15" name="Group 14">
            <a:extLst>
              <a:ext uri="{FF2B5EF4-FFF2-40B4-BE49-F238E27FC236}">
                <a16:creationId xmlns:a16="http://schemas.microsoft.com/office/drawing/2014/main" id="{B2376B4A-6BBC-078A-1992-C764837F6C86}"/>
              </a:ext>
            </a:extLst>
          </p:cNvPr>
          <p:cNvGrpSpPr/>
          <p:nvPr/>
        </p:nvGrpSpPr>
        <p:grpSpPr>
          <a:xfrm>
            <a:off x="71464" y="2132155"/>
            <a:ext cx="12120536" cy="3164595"/>
            <a:chOff x="71466" y="1885793"/>
            <a:chExt cx="12120536" cy="3164595"/>
          </a:xfrm>
        </p:grpSpPr>
        <p:pic>
          <p:nvPicPr>
            <p:cNvPr id="7" name="Picture 6">
              <a:extLst>
                <a:ext uri="{FF2B5EF4-FFF2-40B4-BE49-F238E27FC236}">
                  <a16:creationId xmlns:a16="http://schemas.microsoft.com/office/drawing/2014/main" id="{23B26B2B-14F1-ED11-34B8-9A56F51CA0DB}"/>
                </a:ext>
              </a:extLst>
            </p:cNvPr>
            <p:cNvPicPr>
              <a:picLocks noChangeAspect="1"/>
            </p:cNvPicPr>
            <p:nvPr/>
          </p:nvPicPr>
          <p:blipFill>
            <a:blip r:embed="rId3"/>
            <a:srcRect/>
            <a:stretch/>
          </p:blipFill>
          <p:spPr>
            <a:xfrm>
              <a:off x="8128002" y="1889500"/>
              <a:ext cx="4064000" cy="3160888"/>
            </a:xfrm>
            <a:prstGeom prst="rect">
              <a:avLst/>
            </a:prstGeom>
          </p:spPr>
        </p:pic>
        <p:grpSp>
          <p:nvGrpSpPr>
            <p:cNvPr id="14" name="Group 13">
              <a:extLst>
                <a:ext uri="{FF2B5EF4-FFF2-40B4-BE49-F238E27FC236}">
                  <a16:creationId xmlns:a16="http://schemas.microsoft.com/office/drawing/2014/main" id="{AD02DB84-C22A-EF14-F349-CEA06FA9CB51}"/>
                </a:ext>
              </a:extLst>
            </p:cNvPr>
            <p:cNvGrpSpPr/>
            <p:nvPr/>
          </p:nvGrpSpPr>
          <p:grpSpPr>
            <a:xfrm>
              <a:off x="4063999" y="1887646"/>
              <a:ext cx="4497059" cy="3160888"/>
              <a:chOff x="4063999" y="1887646"/>
              <a:chExt cx="4497059" cy="3160888"/>
            </a:xfrm>
          </p:grpSpPr>
          <p:pic>
            <p:nvPicPr>
              <p:cNvPr id="6" name="Picture 5">
                <a:extLst>
                  <a:ext uri="{FF2B5EF4-FFF2-40B4-BE49-F238E27FC236}">
                    <a16:creationId xmlns:a16="http://schemas.microsoft.com/office/drawing/2014/main" id="{AC68ADE0-56FF-2841-ECE3-311DB41A5732}"/>
                  </a:ext>
                </a:extLst>
              </p:cNvPr>
              <p:cNvPicPr>
                <a:picLocks noChangeAspect="1"/>
              </p:cNvPicPr>
              <p:nvPr/>
            </p:nvPicPr>
            <p:blipFill>
              <a:blip r:embed="rId4"/>
              <a:srcRect/>
              <a:stretch/>
            </p:blipFill>
            <p:spPr>
              <a:xfrm>
                <a:off x="4134448" y="1887646"/>
                <a:ext cx="4064000" cy="3160888"/>
              </a:xfrm>
              <a:prstGeom prst="rect">
                <a:avLst/>
              </a:prstGeom>
            </p:spPr>
          </p:pic>
          <p:sp>
            <p:nvSpPr>
              <p:cNvPr id="3" name="TextBox 2">
                <a:extLst>
                  <a:ext uri="{FF2B5EF4-FFF2-40B4-BE49-F238E27FC236}">
                    <a16:creationId xmlns:a16="http://schemas.microsoft.com/office/drawing/2014/main" id="{9ABE3441-E3A0-CEA5-C54C-45A3AC8F585E}"/>
                  </a:ext>
                </a:extLst>
              </p:cNvPr>
              <p:cNvSpPr txBox="1"/>
              <p:nvPr/>
            </p:nvSpPr>
            <p:spPr>
              <a:xfrm>
                <a:off x="4063999" y="4187084"/>
                <a:ext cx="4497059" cy="338554"/>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Non-Operational Data</a:t>
                </a:r>
                <a:endParaRPr lang="en-US" sz="1600" i="1" dirty="0"/>
              </a:p>
            </p:txBody>
          </p:sp>
        </p:grpSp>
        <p:pic>
          <p:nvPicPr>
            <p:cNvPr id="12" name="Picture 11">
              <a:extLst>
                <a:ext uri="{FF2B5EF4-FFF2-40B4-BE49-F238E27FC236}">
                  <a16:creationId xmlns:a16="http://schemas.microsoft.com/office/drawing/2014/main" id="{8E4AB2E8-C974-07E5-56CB-65FC2C39D0DF}"/>
                </a:ext>
              </a:extLst>
            </p:cNvPr>
            <p:cNvPicPr>
              <a:picLocks noChangeAspect="1"/>
            </p:cNvPicPr>
            <p:nvPr/>
          </p:nvPicPr>
          <p:blipFill>
            <a:blip r:embed="rId5"/>
            <a:srcRect/>
            <a:stretch/>
          </p:blipFill>
          <p:spPr>
            <a:xfrm>
              <a:off x="71466" y="1885793"/>
              <a:ext cx="4064000" cy="3160888"/>
            </a:xfrm>
            <a:prstGeom prst="rect">
              <a:avLst/>
            </a:prstGeom>
          </p:spPr>
        </p:pic>
      </p:grpSp>
      <p:sp>
        <p:nvSpPr>
          <p:cNvPr id="16" name="TextBox 15">
            <a:extLst>
              <a:ext uri="{FF2B5EF4-FFF2-40B4-BE49-F238E27FC236}">
                <a16:creationId xmlns:a16="http://schemas.microsoft.com/office/drawing/2014/main" id="{B7BE49A5-CC3D-43AF-F8EF-ADC122C5D94E}"/>
              </a:ext>
            </a:extLst>
          </p:cNvPr>
          <p:cNvSpPr txBox="1"/>
          <p:nvPr/>
        </p:nvSpPr>
        <p:spPr>
          <a:xfrm>
            <a:off x="910973" y="947680"/>
            <a:ext cx="2384982" cy="369332"/>
          </a:xfrm>
          <a:prstGeom prst="rect">
            <a:avLst/>
          </a:prstGeom>
          <a:noFill/>
        </p:spPr>
        <p:txBody>
          <a:bodyPr wrap="square" rtlCol="0">
            <a:spAutoFit/>
          </a:bodyPr>
          <a:lstStyle/>
          <a:p>
            <a:pPr algn="ctr"/>
            <a:r>
              <a:rPr lang="en-US" sz="1800" b="1" dirty="0">
                <a:solidFill>
                  <a:schemeClr val="accent6">
                    <a:lumMod val="75000"/>
                  </a:schemeClr>
                </a:solidFill>
              </a:rPr>
              <a:t>GOES-West</a:t>
            </a:r>
          </a:p>
        </p:txBody>
      </p:sp>
    </p:spTree>
    <p:extLst>
      <p:ext uri="{BB962C8B-B14F-4D97-AF65-F5344CB8AC3E}">
        <p14:creationId xmlns:p14="http://schemas.microsoft.com/office/powerpoint/2010/main" val="5809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AC5E-9F53-4F12-AA5A-D9C737AF9C75}"/>
              </a:ext>
            </a:extLst>
          </p:cNvPr>
          <p:cNvSpPr>
            <a:spLocks noGrp="1"/>
          </p:cNvSpPr>
          <p:nvPr>
            <p:ph type="title"/>
          </p:nvPr>
        </p:nvSpPr>
        <p:spPr/>
        <p:txBody>
          <a:bodyPr/>
          <a:lstStyle/>
          <a:p>
            <a:r>
              <a:rPr lang="en-US" dirty="0"/>
              <a:t>Visual Inspection: MESO1 LST</a:t>
            </a:r>
          </a:p>
        </p:txBody>
      </p:sp>
      <p:sp>
        <p:nvSpPr>
          <p:cNvPr id="4" name="Slide Number Placeholder 3">
            <a:extLst>
              <a:ext uri="{FF2B5EF4-FFF2-40B4-BE49-F238E27FC236}">
                <a16:creationId xmlns:a16="http://schemas.microsoft.com/office/drawing/2014/main" id="{8FCFFDD8-3C0A-42A2-BEA3-844C127503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61C82300-7848-4573-9254-9F3315FF89CB}"/>
              </a:ext>
            </a:extLst>
          </p:cNvPr>
          <p:cNvPicPr>
            <a:picLocks noChangeAspect="1"/>
          </p:cNvPicPr>
          <p:nvPr/>
        </p:nvPicPr>
        <p:blipFill>
          <a:blip r:embed="rId3"/>
          <a:srcRect/>
          <a:stretch/>
        </p:blipFill>
        <p:spPr>
          <a:xfrm>
            <a:off x="833054" y="1149352"/>
            <a:ext cx="4572000" cy="5143500"/>
          </a:xfrm>
          <a:prstGeom prst="rect">
            <a:avLst/>
          </a:prstGeom>
        </p:spPr>
      </p:pic>
      <p:pic>
        <p:nvPicPr>
          <p:cNvPr id="7" name="Picture 6">
            <a:extLst>
              <a:ext uri="{FF2B5EF4-FFF2-40B4-BE49-F238E27FC236}">
                <a16:creationId xmlns:a16="http://schemas.microsoft.com/office/drawing/2014/main" id="{C894B9DE-48F0-4200-B724-0999E6F1AE73}"/>
              </a:ext>
            </a:extLst>
          </p:cNvPr>
          <p:cNvPicPr>
            <a:picLocks noChangeAspect="1"/>
          </p:cNvPicPr>
          <p:nvPr/>
        </p:nvPicPr>
        <p:blipFill>
          <a:blip r:embed="rId4"/>
          <a:srcRect/>
          <a:stretch/>
        </p:blipFill>
        <p:spPr>
          <a:xfrm>
            <a:off x="6481281" y="1096963"/>
            <a:ext cx="4572000" cy="5143500"/>
          </a:xfrm>
          <a:prstGeom prst="rect">
            <a:avLst/>
          </a:prstGeom>
        </p:spPr>
      </p:pic>
      <p:sp>
        <p:nvSpPr>
          <p:cNvPr id="8" name="TextBox 7">
            <a:extLst>
              <a:ext uri="{FF2B5EF4-FFF2-40B4-BE49-F238E27FC236}">
                <a16:creationId xmlns:a16="http://schemas.microsoft.com/office/drawing/2014/main" id="{1BB6A126-F74A-41C9-8F66-C4CE355EF1B2}"/>
              </a:ext>
            </a:extLst>
          </p:cNvPr>
          <p:cNvSpPr txBox="1"/>
          <p:nvPr/>
        </p:nvSpPr>
        <p:spPr>
          <a:xfrm>
            <a:off x="2243579" y="912297"/>
            <a:ext cx="2384982" cy="369332"/>
          </a:xfrm>
          <a:prstGeom prst="rect">
            <a:avLst/>
          </a:prstGeom>
          <a:noFill/>
        </p:spPr>
        <p:txBody>
          <a:bodyPr wrap="square" rtlCol="0">
            <a:spAutoFit/>
          </a:bodyPr>
          <a:lstStyle/>
          <a:p>
            <a:r>
              <a:rPr lang="en-US" sz="1800" b="1" dirty="0">
                <a:solidFill>
                  <a:schemeClr val="accent6">
                    <a:lumMod val="75000"/>
                  </a:schemeClr>
                </a:solidFill>
              </a:rPr>
              <a:t>GOES-19 MESO1</a:t>
            </a:r>
          </a:p>
        </p:txBody>
      </p:sp>
      <p:sp>
        <p:nvSpPr>
          <p:cNvPr id="9" name="TextBox 8">
            <a:extLst>
              <a:ext uri="{FF2B5EF4-FFF2-40B4-BE49-F238E27FC236}">
                <a16:creationId xmlns:a16="http://schemas.microsoft.com/office/drawing/2014/main" id="{D0FB5492-CEFF-4DFF-8496-26ACE02BD960}"/>
              </a:ext>
            </a:extLst>
          </p:cNvPr>
          <p:cNvSpPr txBox="1"/>
          <p:nvPr/>
        </p:nvSpPr>
        <p:spPr>
          <a:xfrm>
            <a:off x="7986734" y="912297"/>
            <a:ext cx="2384982" cy="369332"/>
          </a:xfrm>
          <a:prstGeom prst="rect">
            <a:avLst/>
          </a:prstGeom>
          <a:noFill/>
        </p:spPr>
        <p:txBody>
          <a:bodyPr wrap="square" rtlCol="0">
            <a:spAutoFit/>
          </a:bodyPr>
          <a:lstStyle/>
          <a:p>
            <a:r>
              <a:rPr lang="en-US" sz="1800" b="1" dirty="0">
                <a:solidFill>
                  <a:schemeClr val="accent6">
                    <a:lumMod val="75000"/>
                  </a:schemeClr>
                </a:solidFill>
              </a:rPr>
              <a:t>GOES-East MESO1</a:t>
            </a:r>
          </a:p>
        </p:txBody>
      </p:sp>
      <p:sp>
        <p:nvSpPr>
          <p:cNvPr id="3" name="TextBox 2">
            <a:extLst>
              <a:ext uri="{FF2B5EF4-FFF2-40B4-BE49-F238E27FC236}">
                <a16:creationId xmlns:a16="http://schemas.microsoft.com/office/drawing/2014/main" id="{1E8F93C0-1DE6-7CA3-C8B5-19AAF21415DA}"/>
              </a:ext>
            </a:extLst>
          </p:cNvPr>
          <p:cNvSpPr txBox="1"/>
          <p:nvPr/>
        </p:nvSpPr>
        <p:spPr>
          <a:xfrm>
            <a:off x="754144" y="6292852"/>
            <a:ext cx="10369485" cy="523220"/>
          </a:xfrm>
          <a:prstGeom prst="rect">
            <a:avLst/>
          </a:prstGeom>
          <a:solidFill>
            <a:srgbClr val="FFFFCC"/>
          </a:solidFill>
        </p:spPr>
        <p:txBody>
          <a:bodyPr wrap="square" rtlCol="0">
            <a:spAutoFit/>
          </a:bodyPr>
          <a:lstStyle/>
          <a:p>
            <a:r>
              <a:rPr lang="en-US" b="1" dirty="0">
                <a:solidFill>
                  <a:schemeClr val="accent6">
                    <a:lumMod val="75000"/>
                  </a:schemeClr>
                </a:solidFill>
              </a:rPr>
              <a:t>GOES-19 MESO1 LST is being visually inspected and compared to the GOES-East LST on a daily basis. The product behaves normal with very good agreement to its GOES-East counterpart.</a:t>
            </a:r>
          </a:p>
        </p:txBody>
      </p:sp>
      <p:sp>
        <p:nvSpPr>
          <p:cNvPr id="5" name="TextBox 4">
            <a:extLst>
              <a:ext uri="{FF2B5EF4-FFF2-40B4-BE49-F238E27FC236}">
                <a16:creationId xmlns:a16="http://schemas.microsoft.com/office/drawing/2014/main" id="{6BD726D1-FBFF-A3DA-7A0D-08AE2698D149}"/>
              </a:ext>
            </a:extLst>
          </p:cNvPr>
          <p:cNvSpPr txBox="1"/>
          <p:nvPr/>
        </p:nvSpPr>
        <p:spPr>
          <a:xfrm>
            <a:off x="944761" y="4452586"/>
            <a:ext cx="4497059" cy="338554"/>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Non-Operational Data</a:t>
            </a:r>
            <a:endParaRPr lang="en-US" sz="1600" i="1" dirty="0"/>
          </a:p>
        </p:txBody>
      </p:sp>
    </p:spTree>
    <p:extLst>
      <p:ext uri="{BB962C8B-B14F-4D97-AF65-F5344CB8AC3E}">
        <p14:creationId xmlns:p14="http://schemas.microsoft.com/office/powerpoint/2010/main" val="166718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CE256-5BF5-4E56-F9AA-8163AED83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A3E41-85E3-E152-C9C8-0E30773CF7BD}"/>
              </a:ext>
            </a:extLst>
          </p:cNvPr>
          <p:cNvSpPr>
            <a:spLocks noGrp="1"/>
          </p:cNvSpPr>
          <p:nvPr>
            <p:ph type="title"/>
          </p:nvPr>
        </p:nvSpPr>
        <p:spPr/>
        <p:txBody>
          <a:bodyPr/>
          <a:lstStyle/>
          <a:p>
            <a:r>
              <a:rPr lang="en-US" dirty="0"/>
              <a:t>Visual Inspection: MESO2 LST</a:t>
            </a:r>
          </a:p>
        </p:txBody>
      </p:sp>
      <p:sp>
        <p:nvSpPr>
          <p:cNvPr id="4" name="Slide Number Placeholder 3">
            <a:extLst>
              <a:ext uri="{FF2B5EF4-FFF2-40B4-BE49-F238E27FC236}">
                <a16:creationId xmlns:a16="http://schemas.microsoft.com/office/drawing/2014/main" id="{982BD25A-9BAB-517B-9A68-BEAE4ED4B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08D8493B-4BF3-14FD-06C9-990CAA674B7A}"/>
              </a:ext>
            </a:extLst>
          </p:cNvPr>
          <p:cNvPicPr>
            <a:picLocks noChangeAspect="1"/>
          </p:cNvPicPr>
          <p:nvPr/>
        </p:nvPicPr>
        <p:blipFill>
          <a:blip r:embed="rId3"/>
          <a:srcRect/>
          <a:stretch/>
        </p:blipFill>
        <p:spPr>
          <a:xfrm>
            <a:off x="833054" y="1149352"/>
            <a:ext cx="4572000" cy="5143500"/>
          </a:xfrm>
          <a:prstGeom prst="rect">
            <a:avLst/>
          </a:prstGeom>
        </p:spPr>
      </p:pic>
      <p:pic>
        <p:nvPicPr>
          <p:cNvPr id="7" name="Picture 6">
            <a:extLst>
              <a:ext uri="{FF2B5EF4-FFF2-40B4-BE49-F238E27FC236}">
                <a16:creationId xmlns:a16="http://schemas.microsoft.com/office/drawing/2014/main" id="{300E85B3-A8DA-8557-4428-905DA72F6DF7}"/>
              </a:ext>
            </a:extLst>
          </p:cNvPr>
          <p:cNvPicPr>
            <a:picLocks noChangeAspect="1"/>
          </p:cNvPicPr>
          <p:nvPr/>
        </p:nvPicPr>
        <p:blipFill>
          <a:blip r:embed="rId4"/>
          <a:srcRect/>
          <a:stretch/>
        </p:blipFill>
        <p:spPr>
          <a:xfrm>
            <a:off x="6481281" y="1096963"/>
            <a:ext cx="4572000" cy="5143500"/>
          </a:xfrm>
          <a:prstGeom prst="rect">
            <a:avLst/>
          </a:prstGeom>
        </p:spPr>
      </p:pic>
      <p:sp>
        <p:nvSpPr>
          <p:cNvPr id="8" name="TextBox 7">
            <a:extLst>
              <a:ext uri="{FF2B5EF4-FFF2-40B4-BE49-F238E27FC236}">
                <a16:creationId xmlns:a16="http://schemas.microsoft.com/office/drawing/2014/main" id="{AB177321-8E53-107B-7E22-A2641D57A0E8}"/>
              </a:ext>
            </a:extLst>
          </p:cNvPr>
          <p:cNvSpPr txBox="1"/>
          <p:nvPr/>
        </p:nvSpPr>
        <p:spPr>
          <a:xfrm>
            <a:off x="2243579" y="912297"/>
            <a:ext cx="2384982" cy="369332"/>
          </a:xfrm>
          <a:prstGeom prst="rect">
            <a:avLst/>
          </a:prstGeom>
          <a:noFill/>
        </p:spPr>
        <p:txBody>
          <a:bodyPr wrap="square" rtlCol="0">
            <a:spAutoFit/>
          </a:bodyPr>
          <a:lstStyle/>
          <a:p>
            <a:r>
              <a:rPr lang="en-US" sz="1800" b="1" dirty="0">
                <a:solidFill>
                  <a:schemeClr val="accent6">
                    <a:lumMod val="75000"/>
                  </a:schemeClr>
                </a:solidFill>
              </a:rPr>
              <a:t>GOES-19 MESO2</a:t>
            </a:r>
          </a:p>
        </p:txBody>
      </p:sp>
      <p:sp>
        <p:nvSpPr>
          <p:cNvPr id="9" name="TextBox 8">
            <a:extLst>
              <a:ext uri="{FF2B5EF4-FFF2-40B4-BE49-F238E27FC236}">
                <a16:creationId xmlns:a16="http://schemas.microsoft.com/office/drawing/2014/main" id="{DD670B60-484C-939B-56CD-089DEFC240C6}"/>
              </a:ext>
            </a:extLst>
          </p:cNvPr>
          <p:cNvSpPr txBox="1"/>
          <p:nvPr/>
        </p:nvSpPr>
        <p:spPr>
          <a:xfrm>
            <a:off x="7986734" y="912297"/>
            <a:ext cx="2384982" cy="369332"/>
          </a:xfrm>
          <a:prstGeom prst="rect">
            <a:avLst/>
          </a:prstGeom>
          <a:noFill/>
        </p:spPr>
        <p:txBody>
          <a:bodyPr wrap="square" rtlCol="0">
            <a:spAutoFit/>
          </a:bodyPr>
          <a:lstStyle/>
          <a:p>
            <a:r>
              <a:rPr lang="en-US" sz="1800" b="1" dirty="0">
                <a:solidFill>
                  <a:schemeClr val="accent6">
                    <a:lumMod val="75000"/>
                  </a:schemeClr>
                </a:solidFill>
              </a:rPr>
              <a:t>GOES-East MESO2</a:t>
            </a:r>
          </a:p>
        </p:txBody>
      </p:sp>
      <p:sp>
        <p:nvSpPr>
          <p:cNvPr id="3" name="TextBox 2">
            <a:extLst>
              <a:ext uri="{FF2B5EF4-FFF2-40B4-BE49-F238E27FC236}">
                <a16:creationId xmlns:a16="http://schemas.microsoft.com/office/drawing/2014/main" id="{168500C8-345A-8078-C2AE-90102A07CDAA}"/>
              </a:ext>
            </a:extLst>
          </p:cNvPr>
          <p:cNvSpPr txBox="1"/>
          <p:nvPr/>
        </p:nvSpPr>
        <p:spPr>
          <a:xfrm>
            <a:off x="754144" y="6292852"/>
            <a:ext cx="10369485" cy="523220"/>
          </a:xfrm>
          <a:prstGeom prst="rect">
            <a:avLst/>
          </a:prstGeom>
          <a:solidFill>
            <a:srgbClr val="FFFFCC"/>
          </a:solidFill>
        </p:spPr>
        <p:txBody>
          <a:bodyPr wrap="square" rtlCol="0">
            <a:spAutoFit/>
          </a:bodyPr>
          <a:lstStyle/>
          <a:p>
            <a:r>
              <a:rPr lang="en-US" b="1" dirty="0">
                <a:solidFill>
                  <a:schemeClr val="accent6">
                    <a:lumMod val="75000"/>
                  </a:schemeClr>
                </a:solidFill>
              </a:rPr>
              <a:t>GOES-19 MESO2 LST is being visually inspected and compared to the GOES-East LST on a daily basis. The product behaves normal with very good agreement to its GOES-East counterpart.</a:t>
            </a:r>
          </a:p>
        </p:txBody>
      </p:sp>
      <p:sp>
        <p:nvSpPr>
          <p:cNvPr id="5" name="TextBox 4">
            <a:extLst>
              <a:ext uri="{FF2B5EF4-FFF2-40B4-BE49-F238E27FC236}">
                <a16:creationId xmlns:a16="http://schemas.microsoft.com/office/drawing/2014/main" id="{1134A626-4B13-F617-EDAD-6DA722C7666C}"/>
              </a:ext>
            </a:extLst>
          </p:cNvPr>
          <p:cNvSpPr txBox="1"/>
          <p:nvPr/>
        </p:nvSpPr>
        <p:spPr>
          <a:xfrm>
            <a:off x="944761" y="4452586"/>
            <a:ext cx="4497059" cy="338554"/>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Non-Operational Data</a:t>
            </a:r>
            <a:endParaRPr lang="en-US" sz="1600" i="1" dirty="0"/>
          </a:p>
        </p:txBody>
      </p:sp>
    </p:spTree>
    <p:extLst>
      <p:ext uri="{BB962C8B-B14F-4D97-AF65-F5344CB8AC3E}">
        <p14:creationId xmlns:p14="http://schemas.microsoft.com/office/powerpoint/2010/main" val="347642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DF5E-4690-4233-AECD-2E201ADE4486}"/>
              </a:ext>
            </a:extLst>
          </p:cNvPr>
          <p:cNvSpPr>
            <a:spLocks noGrp="1"/>
          </p:cNvSpPr>
          <p:nvPr>
            <p:ph type="title"/>
          </p:nvPr>
        </p:nvSpPr>
        <p:spPr/>
        <p:txBody>
          <a:bodyPr/>
          <a:lstStyle/>
          <a:p>
            <a:r>
              <a:rPr lang="en-US" dirty="0"/>
              <a:t>GOES-1</a:t>
            </a:r>
            <a:r>
              <a:rPr lang="en-US" altLang="zh-CN" dirty="0"/>
              <a:t>9</a:t>
            </a:r>
            <a:r>
              <a:rPr lang="en-US" dirty="0"/>
              <a:t> Land Surface Temperature Comparison to Reference LST Data</a:t>
            </a:r>
          </a:p>
        </p:txBody>
      </p:sp>
      <p:sp>
        <p:nvSpPr>
          <p:cNvPr id="3" name="Content Placeholder 2">
            <a:extLst>
              <a:ext uri="{FF2B5EF4-FFF2-40B4-BE49-F238E27FC236}">
                <a16:creationId xmlns:a16="http://schemas.microsoft.com/office/drawing/2014/main" id="{93A0C72E-D4E4-4233-A4AB-3D216E68C43F}"/>
              </a:ext>
            </a:extLst>
          </p:cNvPr>
          <p:cNvSpPr>
            <a:spLocks noGrp="1"/>
          </p:cNvSpPr>
          <p:nvPr>
            <p:ph idx="1"/>
          </p:nvPr>
        </p:nvSpPr>
        <p:spPr>
          <a:xfrm>
            <a:off x="350520" y="1645919"/>
            <a:ext cx="11490960" cy="4242437"/>
          </a:xfrm>
        </p:spPr>
        <p:txBody>
          <a:bodyPr/>
          <a:lstStyle/>
          <a:p>
            <a:r>
              <a:rPr lang="en-US" sz="2400" dirty="0"/>
              <a:t>Validation with In-situ measurements:</a:t>
            </a:r>
            <a:endParaRPr lang="en-US" sz="2000" dirty="0"/>
          </a:p>
          <a:p>
            <a:pPr lvl="1"/>
            <a:r>
              <a:rPr lang="en-US" sz="2000" dirty="0"/>
              <a:t>SURFRAD (Primary)</a:t>
            </a:r>
          </a:p>
          <a:p>
            <a:pPr lvl="1"/>
            <a:r>
              <a:rPr lang="en-US" sz="2000" dirty="0"/>
              <a:t>ARM (Primary)</a:t>
            </a:r>
          </a:p>
          <a:p>
            <a:pPr lvl="1"/>
            <a:r>
              <a:rPr lang="en-US" sz="2000" dirty="0"/>
              <a:t>NEON (Secondary)</a:t>
            </a:r>
          </a:p>
          <a:p>
            <a:pPr lvl="1"/>
            <a:endParaRPr lang="en-US" sz="2000" dirty="0"/>
          </a:p>
          <a:p>
            <a:r>
              <a:rPr lang="en-US" sz="2400" dirty="0"/>
              <a:t>Inter-satellite comparison with GOES-East and GOES-West Land Surface Temperature</a:t>
            </a:r>
          </a:p>
          <a:p>
            <a:pPr lvl="1"/>
            <a:endParaRPr lang="en-US" sz="2000" dirty="0"/>
          </a:p>
        </p:txBody>
      </p:sp>
      <p:sp>
        <p:nvSpPr>
          <p:cNvPr id="4" name="Slide Number Placeholder 3">
            <a:extLst>
              <a:ext uri="{FF2B5EF4-FFF2-40B4-BE49-F238E27FC236}">
                <a16:creationId xmlns:a16="http://schemas.microsoft.com/office/drawing/2014/main" id="{18F1DFA0-D8EB-4B9C-8B9B-D34610B12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22079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Product validation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1524518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9103-1393-4262-890F-3A306E4B201A}"/>
              </a:ext>
            </a:extLst>
          </p:cNvPr>
          <p:cNvSpPr>
            <a:spLocks noGrp="1"/>
          </p:cNvSpPr>
          <p:nvPr>
            <p:ph type="title"/>
          </p:nvPr>
        </p:nvSpPr>
        <p:spPr/>
        <p:txBody>
          <a:bodyPr/>
          <a:lstStyle/>
          <a:p>
            <a:r>
              <a:rPr lang="en-US" dirty="0"/>
              <a:t>Validation Results: Full Disk </a:t>
            </a:r>
            <a:r>
              <a:rPr lang="zh-CN" altLang="en-US" dirty="0"/>
              <a:t>（</a:t>
            </a:r>
            <a:r>
              <a:rPr lang="en-US" altLang="zh-CN" dirty="0"/>
              <a:t>2KM</a:t>
            </a:r>
            <a:r>
              <a:rPr lang="zh-CN" altLang="en-US" dirty="0"/>
              <a:t>）</a:t>
            </a:r>
            <a:endParaRPr lang="en-US" dirty="0"/>
          </a:p>
        </p:txBody>
      </p:sp>
      <p:sp>
        <p:nvSpPr>
          <p:cNvPr id="4" name="Slide Number Placeholder 3">
            <a:extLst>
              <a:ext uri="{FF2B5EF4-FFF2-40B4-BE49-F238E27FC236}">
                <a16:creationId xmlns:a16="http://schemas.microsoft.com/office/drawing/2014/main" id="{0A8BC2EC-2E4E-4D5D-9220-0DD9DA955A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extBox 7">
            <a:extLst>
              <a:ext uri="{FF2B5EF4-FFF2-40B4-BE49-F238E27FC236}">
                <a16:creationId xmlns:a16="http://schemas.microsoft.com/office/drawing/2014/main" id="{B9FE4C6D-40BD-4313-A590-8ED5D84408C8}"/>
              </a:ext>
            </a:extLst>
          </p:cNvPr>
          <p:cNvSpPr txBox="1"/>
          <p:nvPr/>
        </p:nvSpPr>
        <p:spPr>
          <a:xfrm>
            <a:off x="5663285" y="1098670"/>
            <a:ext cx="1392605" cy="369332"/>
          </a:xfrm>
          <a:prstGeom prst="rect">
            <a:avLst/>
          </a:prstGeom>
          <a:noFill/>
        </p:spPr>
        <p:txBody>
          <a:bodyPr wrap="square" rtlCol="0">
            <a:spAutoFit/>
          </a:bodyPr>
          <a:lstStyle/>
          <a:p>
            <a:pPr algn="ctr"/>
            <a:r>
              <a:rPr lang="en-US" sz="1800" b="1" dirty="0">
                <a:solidFill>
                  <a:schemeClr val="accent6">
                    <a:lumMod val="75000"/>
                  </a:schemeClr>
                </a:solidFill>
              </a:rPr>
              <a:t>GOES-19</a:t>
            </a:r>
          </a:p>
        </p:txBody>
      </p:sp>
      <p:sp>
        <p:nvSpPr>
          <p:cNvPr id="9" name="TextBox 8">
            <a:extLst>
              <a:ext uri="{FF2B5EF4-FFF2-40B4-BE49-F238E27FC236}">
                <a16:creationId xmlns:a16="http://schemas.microsoft.com/office/drawing/2014/main" id="{EF060324-0457-4C05-9E4C-07803E12A89D}"/>
              </a:ext>
            </a:extLst>
          </p:cNvPr>
          <p:cNvSpPr txBox="1"/>
          <p:nvPr/>
        </p:nvSpPr>
        <p:spPr>
          <a:xfrm>
            <a:off x="9412298" y="1098670"/>
            <a:ext cx="1711331" cy="369332"/>
          </a:xfrm>
          <a:prstGeom prst="rect">
            <a:avLst/>
          </a:prstGeom>
          <a:noFill/>
        </p:spPr>
        <p:txBody>
          <a:bodyPr wrap="square" rtlCol="0">
            <a:spAutoFit/>
          </a:bodyPr>
          <a:lstStyle/>
          <a:p>
            <a:pPr algn="ctr"/>
            <a:r>
              <a:rPr lang="en-US" sz="1800" b="1" dirty="0">
                <a:solidFill>
                  <a:schemeClr val="accent6">
                    <a:lumMod val="75000"/>
                  </a:schemeClr>
                </a:solidFill>
              </a:rPr>
              <a:t>GOES-East</a:t>
            </a:r>
          </a:p>
        </p:txBody>
      </p:sp>
      <p:sp>
        <p:nvSpPr>
          <p:cNvPr id="10" name="TextBox 9">
            <a:extLst>
              <a:ext uri="{FF2B5EF4-FFF2-40B4-BE49-F238E27FC236}">
                <a16:creationId xmlns:a16="http://schemas.microsoft.com/office/drawing/2014/main" id="{80092A46-5768-4060-BA81-9A4D231AA303}"/>
              </a:ext>
            </a:extLst>
          </p:cNvPr>
          <p:cNvSpPr txBox="1"/>
          <p:nvPr/>
        </p:nvSpPr>
        <p:spPr>
          <a:xfrm>
            <a:off x="754144" y="6292852"/>
            <a:ext cx="7487813" cy="307777"/>
          </a:xfrm>
          <a:prstGeom prst="rect">
            <a:avLst/>
          </a:prstGeom>
          <a:solidFill>
            <a:srgbClr val="FFFFCC"/>
          </a:solidFill>
        </p:spPr>
        <p:txBody>
          <a:bodyPr wrap="square" rtlCol="0">
            <a:spAutoFit/>
          </a:bodyPr>
          <a:lstStyle/>
          <a:p>
            <a:r>
              <a:rPr lang="en-US" b="1" dirty="0">
                <a:solidFill>
                  <a:schemeClr val="accent6">
                    <a:lumMod val="75000"/>
                  </a:schemeClr>
                </a:solidFill>
              </a:rPr>
              <a:t>GOES-19 2km Full Disk LSTs meet the required accuracy (2.5 K) and precision (2.3 K).</a:t>
            </a:r>
          </a:p>
        </p:txBody>
      </p:sp>
      <p:grpSp>
        <p:nvGrpSpPr>
          <p:cNvPr id="11" name="Group 10">
            <a:extLst>
              <a:ext uri="{FF2B5EF4-FFF2-40B4-BE49-F238E27FC236}">
                <a16:creationId xmlns:a16="http://schemas.microsoft.com/office/drawing/2014/main" id="{B6BE099A-15CF-573C-A37C-1C974ED40379}"/>
              </a:ext>
            </a:extLst>
          </p:cNvPr>
          <p:cNvGrpSpPr/>
          <p:nvPr/>
        </p:nvGrpSpPr>
        <p:grpSpPr>
          <a:xfrm>
            <a:off x="0" y="1639898"/>
            <a:ext cx="12219298" cy="4443984"/>
            <a:chOff x="0" y="1639898"/>
            <a:chExt cx="12219298" cy="4443984"/>
          </a:xfrm>
        </p:grpSpPr>
        <p:pic>
          <p:nvPicPr>
            <p:cNvPr id="7" name="Picture 6">
              <a:extLst>
                <a:ext uri="{FF2B5EF4-FFF2-40B4-BE49-F238E27FC236}">
                  <a16:creationId xmlns:a16="http://schemas.microsoft.com/office/drawing/2014/main" id="{3BC55249-2872-4B4E-BF69-97092C540061}"/>
                </a:ext>
              </a:extLst>
            </p:cNvPr>
            <p:cNvPicPr>
              <a:picLocks noChangeAspect="1"/>
            </p:cNvPicPr>
            <p:nvPr/>
          </p:nvPicPr>
          <p:blipFill>
            <a:blip r:embed="rId3"/>
            <a:srcRect/>
            <a:stretch/>
          </p:blipFill>
          <p:spPr>
            <a:xfrm>
              <a:off x="7775314" y="1639898"/>
              <a:ext cx="4443984" cy="4443984"/>
            </a:xfrm>
            <a:prstGeom prst="rect">
              <a:avLst/>
            </a:prstGeom>
          </p:spPr>
        </p:pic>
        <p:pic>
          <p:nvPicPr>
            <p:cNvPr id="6" name="Picture 5">
              <a:extLst>
                <a:ext uri="{FF2B5EF4-FFF2-40B4-BE49-F238E27FC236}">
                  <a16:creationId xmlns:a16="http://schemas.microsoft.com/office/drawing/2014/main" id="{3837F209-6184-428A-8D2E-78B17F7F7EEB}"/>
                </a:ext>
              </a:extLst>
            </p:cNvPr>
            <p:cNvPicPr>
              <a:picLocks noChangeAspect="1"/>
            </p:cNvPicPr>
            <p:nvPr/>
          </p:nvPicPr>
          <p:blipFill>
            <a:blip r:embed="rId4"/>
            <a:srcRect/>
            <a:stretch/>
          </p:blipFill>
          <p:spPr>
            <a:xfrm>
              <a:off x="3887453" y="1639898"/>
              <a:ext cx="4443984" cy="4443984"/>
            </a:xfrm>
            <a:prstGeom prst="rect">
              <a:avLst/>
            </a:prstGeom>
          </p:spPr>
        </p:pic>
        <p:pic>
          <p:nvPicPr>
            <p:cNvPr id="5" name="Picture 4">
              <a:extLst>
                <a:ext uri="{FF2B5EF4-FFF2-40B4-BE49-F238E27FC236}">
                  <a16:creationId xmlns:a16="http://schemas.microsoft.com/office/drawing/2014/main" id="{4CF307D0-0083-AEA9-E030-33092F7E691A}"/>
                </a:ext>
              </a:extLst>
            </p:cNvPr>
            <p:cNvPicPr>
              <a:picLocks noChangeAspect="1"/>
            </p:cNvPicPr>
            <p:nvPr/>
          </p:nvPicPr>
          <p:blipFill>
            <a:blip r:embed="rId5"/>
            <a:srcRect/>
            <a:stretch/>
          </p:blipFill>
          <p:spPr>
            <a:xfrm>
              <a:off x="0" y="1639898"/>
              <a:ext cx="4443984" cy="4443984"/>
            </a:xfrm>
            <a:prstGeom prst="rect">
              <a:avLst/>
            </a:prstGeom>
          </p:spPr>
        </p:pic>
      </p:grpSp>
      <p:sp>
        <p:nvSpPr>
          <p:cNvPr id="12" name="TextBox 11">
            <a:extLst>
              <a:ext uri="{FF2B5EF4-FFF2-40B4-BE49-F238E27FC236}">
                <a16:creationId xmlns:a16="http://schemas.microsoft.com/office/drawing/2014/main" id="{1B0454D6-C302-F689-E8FE-55BC2E4E26B4}"/>
              </a:ext>
            </a:extLst>
          </p:cNvPr>
          <p:cNvSpPr txBox="1"/>
          <p:nvPr/>
        </p:nvSpPr>
        <p:spPr>
          <a:xfrm>
            <a:off x="1378425" y="1073360"/>
            <a:ext cx="1539870" cy="369332"/>
          </a:xfrm>
          <a:prstGeom prst="rect">
            <a:avLst/>
          </a:prstGeom>
          <a:noFill/>
        </p:spPr>
        <p:txBody>
          <a:bodyPr wrap="square" rtlCol="0">
            <a:spAutoFit/>
          </a:bodyPr>
          <a:lstStyle/>
          <a:p>
            <a:pPr algn="ctr"/>
            <a:r>
              <a:rPr lang="en-US" sz="1800" b="1" dirty="0">
                <a:solidFill>
                  <a:schemeClr val="accent6">
                    <a:lumMod val="75000"/>
                  </a:schemeClr>
                </a:solidFill>
              </a:rPr>
              <a:t>GOES-West</a:t>
            </a:r>
          </a:p>
        </p:txBody>
      </p:sp>
      <p:sp>
        <p:nvSpPr>
          <p:cNvPr id="13" name="TextBox 12">
            <a:extLst>
              <a:ext uri="{FF2B5EF4-FFF2-40B4-BE49-F238E27FC236}">
                <a16:creationId xmlns:a16="http://schemas.microsoft.com/office/drawing/2014/main" id="{DE3E80C8-FC33-1ADD-4775-B025DA3CE231}"/>
              </a:ext>
            </a:extLst>
          </p:cNvPr>
          <p:cNvSpPr txBox="1"/>
          <p:nvPr/>
        </p:nvSpPr>
        <p:spPr>
          <a:xfrm>
            <a:off x="5462171"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3" name="TextBox 2">
            <a:extLst>
              <a:ext uri="{FF2B5EF4-FFF2-40B4-BE49-F238E27FC236}">
                <a16:creationId xmlns:a16="http://schemas.microsoft.com/office/drawing/2014/main" id="{E9FBF1FE-9FC8-2D00-4802-B13C7F040E6B}"/>
              </a:ext>
            </a:extLst>
          </p:cNvPr>
          <p:cNvSpPr txBox="1"/>
          <p:nvPr/>
        </p:nvSpPr>
        <p:spPr>
          <a:xfrm>
            <a:off x="8492951" y="6185130"/>
            <a:ext cx="3550024" cy="523220"/>
          </a:xfrm>
          <a:prstGeom prst="rect">
            <a:avLst/>
          </a:prstGeom>
          <a:noFill/>
        </p:spPr>
        <p:txBody>
          <a:bodyPr wrap="square" rtlCol="0">
            <a:spAutoFit/>
          </a:bodyPr>
          <a:lstStyle/>
          <a:p>
            <a:r>
              <a:rPr lang="en-US" b="1" dirty="0">
                <a:solidFill>
                  <a:schemeClr val="bg1"/>
                </a:solidFill>
              </a:rPr>
              <a:t>All: all available in-situ measurements combining SURFRAD, ARM, and NEON</a:t>
            </a:r>
          </a:p>
        </p:txBody>
      </p:sp>
    </p:spTree>
    <p:extLst>
      <p:ext uri="{BB962C8B-B14F-4D97-AF65-F5344CB8AC3E}">
        <p14:creationId xmlns:p14="http://schemas.microsoft.com/office/powerpoint/2010/main" val="292657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1856876" y="1344612"/>
            <a:ext cx="8478253" cy="5011738"/>
          </a:xfrm>
        </p:spPr>
        <p:txBody>
          <a:bodyPr>
            <a:normAutofit/>
          </a:bodyPr>
          <a:lstStyle/>
          <a:p>
            <a:pPr marL="461963" indent="-461963"/>
            <a:r>
              <a:rPr lang="en-US" dirty="0"/>
              <a:t>Product Overview</a:t>
            </a:r>
          </a:p>
          <a:p>
            <a:pPr marL="461963" indent="-461963"/>
            <a:r>
              <a:rPr lang="en-US" dirty="0"/>
              <a:t>Provisional Validation Product Maturity Assessment:</a:t>
            </a:r>
          </a:p>
          <a:p>
            <a:pPr marL="862013" lvl="1" indent="-461963"/>
            <a:r>
              <a:rPr lang="en-US" sz="2600" dirty="0"/>
              <a:t>Visual inspection</a:t>
            </a:r>
          </a:p>
          <a:p>
            <a:pPr marL="862013" lvl="1" indent="-461963"/>
            <a:r>
              <a:rPr lang="en-US" sz="2600" dirty="0"/>
              <a:t>Product Validation</a:t>
            </a:r>
          </a:p>
          <a:p>
            <a:pPr marL="862013" lvl="1" indent="-461963"/>
            <a:r>
              <a:rPr lang="en-US" sz="2600" dirty="0"/>
              <a:t>Inter-sensor Comparison</a:t>
            </a:r>
          </a:p>
          <a:p>
            <a:pPr marL="461963" indent="-461963"/>
            <a:r>
              <a:rPr lang="en-US" dirty="0"/>
              <a:t>Path to Full Maturity</a:t>
            </a:r>
          </a:p>
          <a:p>
            <a:pPr marL="461963" indent="-461963"/>
            <a:r>
              <a:rPr lang="en-US" dirty="0"/>
              <a:t>Summary and Recommendations </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2</a:t>
            </a:fld>
            <a:endParaRPr lang="en-US" altLang="en-US"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4A96-641D-DF31-B9AA-BEFC97D60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05557-6500-F17C-D1D4-CFDAF9B402BA}"/>
              </a:ext>
            </a:extLst>
          </p:cNvPr>
          <p:cNvSpPr>
            <a:spLocks noGrp="1"/>
          </p:cNvSpPr>
          <p:nvPr>
            <p:ph type="title"/>
          </p:nvPr>
        </p:nvSpPr>
        <p:spPr/>
        <p:txBody>
          <a:bodyPr/>
          <a:lstStyle/>
          <a:p>
            <a:r>
              <a:rPr lang="en-US" dirty="0"/>
              <a:t>Validation Results: Full Disk </a:t>
            </a:r>
            <a:r>
              <a:rPr lang="zh-CN" altLang="en-US" dirty="0"/>
              <a:t>（</a:t>
            </a:r>
            <a:r>
              <a:rPr lang="en-US" altLang="zh-CN" dirty="0"/>
              <a:t>2KM</a:t>
            </a:r>
            <a:r>
              <a:rPr lang="zh-CN" altLang="en-US" dirty="0"/>
              <a:t>）</a:t>
            </a:r>
            <a:endParaRPr lang="en-US" dirty="0"/>
          </a:p>
        </p:txBody>
      </p:sp>
      <p:sp>
        <p:nvSpPr>
          <p:cNvPr id="4" name="Slide Number Placeholder 3">
            <a:extLst>
              <a:ext uri="{FF2B5EF4-FFF2-40B4-BE49-F238E27FC236}">
                <a16:creationId xmlns:a16="http://schemas.microsoft.com/office/drawing/2014/main" id="{EB1247DA-FA0B-E354-CE10-88FA77274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extBox 7">
            <a:extLst>
              <a:ext uri="{FF2B5EF4-FFF2-40B4-BE49-F238E27FC236}">
                <a16:creationId xmlns:a16="http://schemas.microsoft.com/office/drawing/2014/main" id="{A189ED77-A278-E1E9-C438-FC9A80A8B435}"/>
              </a:ext>
            </a:extLst>
          </p:cNvPr>
          <p:cNvSpPr txBox="1"/>
          <p:nvPr/>
        </p:nvSpPr>
        <p:spPr>
          <a:xfrm>
            <a:off x="5663285" y="1098670"/>
            <a:ext cx="1392605" cy="369332"/>
          </a:xfrm>
          <a:prstGeom prst="rect">
            <a:avLst/>
          </a:prstGeom>
          <a:noFill/>
        </p:spPr>
        <p:txBody>
          <a:bodyPr wrap="square" rtlCol="0">
            <a:spAutoFit/>
          </a:bodyPr>
          <a:lstStyle/>
          <a:p>
            <a:pPr algn="ctr"/>
            <a:r>
              <a:rPr lang="en-US" sz="1800" b="1" dirty="0">
                <a:solidFill>
                  <a:schemeClr val="accent6">
                    <a:lumMod val="75000"/>
                  </a:schemeClr>
                </a:solidFill>
              </a:rPr>
              <a:t>ARM</a:t>
            </a:r>
          </a:p>
        </p:txBody>
      </p:sp>
      <p:sp>
        <p:nvSpPr>
          <p:cNvPr id="9" name="TextBox 8">
            <a:extLst>
              <a:ext uri="{FF2B5EF4-FFF2-40B4-BE49-F238E27FC236}">
                <a16:creationId xmlns:a16="http://schemas.microsoft.com/office/drawing/2014/main" id="{C1A2C7E1-D50B-338D-2C37-FE3606AC59AC}"/>
              </a:ext>
            </a:extLst>
          </p:cNvPr>
          <p:cNvSpPr txBox="1"/>
          <p:nvPr/>
        </p:nvSpPr>
        <p:spPr>
          <a:xfrm>
            <a:off x="9412298" y="1098670"/>
            <a:ext cx="1711331" cy="369332"/>
          </a:xfrm>
          <a:prstGeom prst="rect">
            <a:avLst/>
          </a:prstGeom>
          <a:noFill/>
        </p:spPr>
        <p:txBody>
          <a:bodyPr wrap="square" rtlCol="0">
            <a:spAutoFit/>
          </a:bodyPr>
          <a:lstStyle/>
          <a:p>
            <a:pPr algn="ctr"/>
            <a:r>
              <a:rPr lang="en-US" sz="1800" b="1" dirty="0">
                <a:solidFill>
                  <a:schemeClr val="accent6">
                    <a:lumMod val="75000"/>
                  </a:schemeClr>
                </a:solidFill>
              </a:rPr>
              <a:t>NEON</a:t>
            </a:r>
          </a:p>
        </p:txBody>
      </p:sp>
      <p:sp>
        <p:nvSpPr>
          <p:cNvPr id="10" name="TextBox 9">
            <a:extLst>
              <a:ext uri="{FF2B5EF4-FFF2-40B4-BE49-F238E27FC236}">
                <a16:creationId xmlns:a16="http://schemas.microsoft.com/office/drawing/2014/main" id="{1F77DBEC-CD47-DB7E-A7FF-3172AE4FB1AB}"/>
              </a:ext>
            </a:extLst>
          </p:cNvPr>
          <p:cNvSpPr txBox="1"/>
          <p:nvPr/>
        </p:nvSpPr>
        <p:spPr>
          <a:xfrm>
            <a:off x="754144" y="6292852"/>
            <a:ext cx="10369485" cy="307777"/>
          </a:xfrm>
          <a:prstGeom prst="rect">
            <a:avLst/>
          </a:prstGeom>
          <a:solidFill>
            <a:srgbClr val="FFFFCC"/>
          </a:solidFill>
        </p:spPr>
        <p:txBody>
          <a:bodyPr wrap="square" rtlCol="0">
            <a:spAutoFit/>
          </a:bodyPr>
          <a:lstStyle/>
          <a:p>
            <a:r>
              <a:rPr lang="en-US" b="1" dirty="0">
                <a:solidFill>
                  <a:schemeClr val="accent6">
                    <a:lumMod val="75000"/>
                  </a:schemeClr>
                </a:solidFill>
              </a:rPr>
              <a:t>GOES-19 2km Full Disk LSTs meet the required accuracy (2.5 K) and precision (2.3 K) at three in-situ networks.</a:t>
            </a:r>
          </a:p>
        </p:txBody>
      </p:sp>
      <p:grpSp>
        <p:nvGrpSpPr>
          <p:cNvPr id="11" name="Group 10">
            <a:extLst>
              <a:ext uri="{FF2B5EF4-FFF2-40B4-BE49-F238E27FC236}">
                <a16:creationId xmlns:a16="http://schemas.microsoft.com/office/drawing/2014/main" id="{AAA77CAE-1628-542B-A46D-2BFC5A78B15D}"/>
              </a:ext>
            </a:extLst>
          </p:cNvPr>
          <p:cNvGrpSpPr/>
          <p:nvPr/>
        </p:nvGrpSpPr>
        <p:grpSpPr>
          <a:xfrm>
            <a:off x="0" y="1639898"/>
            <a:ext cx="12219298" cy="4443984"/>
            <a:chOff x="0" y="1639898"/>
            <a:chExt cx="12219298" cy="4443984"/>
          </a:xfrm>
        </p:grpSpPr>
        <p:pic>
          <p:nvPicPr>
            <p:cNvPr id="7" name="Picture 6">
              <a:extLst>
                <a:ext uri="{FF2B5EF4-FFF2-40B4-BE49-F238E27FC236}">
                  <a16:creationId xmlns:a16="http://schemas.microsoft.com/office/drawing/2014/main" id="{18836394-994D-7C04-1A87-A8E4AA0D2243}"/>
                </a:ext>
              </a:extLst>
            </p:cNvPr>
            <p:cNvPicPr>
              <a:picLocks noChangeAspect="1"/>
            </p:cNvPicPr>
            <p:nvPr/>
          </p:nvPicPr>
          <p:blipFill>
            <a:blip r:embed="rId3"/>
            <a:srcRect/>
            <a:stretch/>
          </p:blipFill>
          <p:spPr>
            <a:xfrm>
              <a:off x="7775314" y="1639898"/>
              <a:ext cx="4443984" cy="4443984"/>
            </a:xfrm>
            <a:prstGeom prst="rect">
              <a:avLst/>
            </a:prstGeom>
          </p:spPr>
        </p:pic>
        <p:pic>
          <p:nvPicPr>
            <p:cNvPr id="6" name="Picture 5">
              <a:extLst>
                <a:ext uri="{FF2B5EF4-FFF2-40B4-BE49-F238E27FC236}">
                  <a16:creationId xmlns:a16="http://schemas.microsoft.com/office/drawing/2014/main" id="{471A4D9B-1E70-592F-BBC9-D650049858A9}"/>
                </a:ext>
              </a:extLst>
            </p:cNvPr>
            <p:cNvPicPr>
              <a:picLocks noChangeAspect="1"/>
            </p:cNvPicPr>
            <p:nvPr/>
          </p:nvPicPr>
          <p:blipFill>
            <a:blip r:embed="rId4"/>
            <a:srcRect/>
            <a:stretch/>
          </p:blipFill>
          <p:spPr>
            <a:xfrm>
              <a:off x="3887453" y="1639898"/>
              <a:ext cx="4443984" cy="4443984"/>
            </a:xfrm>
            <a:prstGeom prst="rect">
              <a:avLst/>
            </a:prstGeom>
          </p:spPr>
        </p:pic>
        <p:pic>
          <p:nvPicPr>
            <p:cNvPr id="5" name="Picture 4">
              <a:extLst>
                <a:ext uri="{FF2B5EF4-FFF2-40B4-BE49-F238E27FC236}">
                  <a16:creationId xmlns:a16="http://schemas.microsoft.com/office/drawing/2014/main" id="{D590FAB4-6E82-B118-C45F-DE9CED1B68CB}"/>
                </a:ext>
              </a:extLst>
            </p:cNvPr>
            <p:cNvPicPr>
              <a:picLocks noChangeAspect="1"/>
            </p:cNvPicPr>
            <p:nvPr/>
          </p:nvPicPr>
          <p:blipFill>
            <a:blip r:embed="rId5"/>
            <a:srcRect/>
            <a:stretch/>
          </p:blipFill>
          <p:spPr>
            <a:xfrm>
              <a:off x="0" y="1639898"/>
              <a:ext cx="4443984" cy="4443984"/>
            </a:xfrm>
            <a:prstGeom prst="rect">
              <a:avLst/>
            </a:prstGeom>
          </p:spPr>
        </p:pic>
      </p:grpSp>
      <p:sp>
        <p:nvSpPr>
          <p:cNvPr id="12" name="TextBox 11">
            <a:extLst>
              <a:ext uri="{FF2B5EF4-FFF2-40B4-BE49-F238E27FC236}">
                <a16:creationId xmlns:a16="http://schemas.microsoft.com/office/drawing/2014/main" id="{F1E16377-A8EE-7BC3-616A-E5E2EE35250C}"/>
              </a:ext>
            </a:extLst>
          </p:cNvPr>
          <p:cNvSpPr txBox="1"/>
          <p:nvPr/>
        </p:nvSpPr>
        <p:spPr>
          <a:xfrm>
            <a:off x="1378425" y="1073360"/>
            <a:ext cx="1539870" cy="369332"/>
          </a:xfrm>
          <a:prstGeom prst="rect">
            <a:avLst/>
          </a:prstGeom>
          <a:noFill/>
        </p:spPr>
        <p:txBody>
          <a:bodyPr wrap="square" rtlCol="0">
            <a:spAutoFit/>
          </a:bodyPr>
          <a:lstStyle/>
          <a:p>
            <a:pPr algn="ctr"/>
            <a:r>
              <a:rPr lang="en-US" sz="1800" b="1" dirty="0">
                <a:solidFill>
                  <a:schemeClr val="accent6">
                    <a:lumMod val="75000"/>
                  </a:schemeClr>
                </a:solidFill>
              </a:rPr>
              <a:t>SURFRAD</a:t>
            </a:r>
          </a:p>
        </p:txBody>
      </p:sp>
      <p:sp>
        <p:nvSpPr>
          <p:cNvPr id="13" name="TextBox 12">
            <a:extLst>
              <a:ext uri="{FF2B5EF4-FFF2-40B4-BE49-F238E27FC236}">
                <a16:creationId xmlns:a16="http://schemas.microsoft.com/office/drawing/2014/main" id="{6D020BA6-D4A6-A02E-8FB6-299357743B4A}"/>
              </a:ext>
            </a:extLst>
          </p:cNvPr>
          <p:cNvSpPr txBox="1"/>
          <p:nvPr/>
        </p:nvSpPr>
        <p:spPr>
          <a:xfrm>
            <a:off x="5462171"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3" name="TextBox 2">
            <a:extLst>
              <a:ext uri="{FF2B5EF4-FFF2-40B4-BE49-F238E27FC236}">
                <a16:creationId xmlns:a16="http://schemas.microsoft.com/office/drawing/2014/main" id="{F2434254-4369-84D8-F529-EFB16F2D6737}"/>
              </a:ext>
            </a:extLst>
          </p:cNvPr>
          <p:cNvSpPr txBox="1"/>
          <p:nvPr/>
        </p:nvSpPr>
        <p:spPr>
          <a:xfrm>
            <a:off x="1574310"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14" name="TextBox 13">
            <a:extLst>
              <a:ext uri="{FF2B5EF4-FFF2-40B4-BE49-F238E27FC236}">
                <a16:creationId xmlns:a16="http://schemas.microsoft.com/office/drawing/2014/main" id="{07CD5843-062E-CF29-CE03-D009DCBC6DD2}"/>
              </a:ext>
            </a:extLst>
          </p:cNvPr>
          <p:cNvSpPr txBox="1"/>
          <p:nvPr/>
        </p:nvSpPr>
        <p:spPr>
          <a:xfrm>
            <a:off x="9412298" y="4784012"/>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Tree>
    <p:extLst>
      <p:ext uri="{BB962C8B-B14F-4D97-AF65-F5344CB8AC3E}">
        <p14:creationId xmlns:p14="http://schemas.microsoft.com/office/powerpoint/2010/main" val="280081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42FD5-E1CF-EF51-A87E-7755FBE10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59D3B-416C-165D-3B8C-B834165773F2}"/>
              </a:ext>
            </a:extLst>
          </p:cNvPr>
          <p:cNvSpPr>
            <a:spLocks noGrp="1"/>
          </p:cNvSpPr>
          <p:nvPr>
            <p:ph type="title"/>
          </p:nvPr>
        </p:nvSpPr>
        <p:spPr/>
        <p:txBody>
          <a:bodyPr/>
          <a:lstStyle/>
          <a:p>
            <a:r>
              <a:rPr lang="en-US" dirty="0"/>
              <a:t>Validation Results: Full Disk </a:t>
            </a:r>
            <a:r>
              <a:rPr lang="zh-CN" altLang="en-US" dirty="0"/>
              <a:t>（</a:t>
            </a:r>
            <a:r>
              <a:rPr lang="en-US" altLang="zh-CN" dirty="0"/>
              <a:t>10KM</a:t>
            </a:r>
            <a:r>
              <a:rPr lang="zh-CN" altLang="en-US" dirty="0"/>
              <a:t>）</a:t>
            </a:r>
            <a:endParaRPr lang="en-US" dirty="0"/>
          </a:p>
        </p:txBody>
      </p:sp>
      <p:sp>
        <p:nvSpPr>
          <p:cNvPr id="4" name="Slide Number Placeholder 3">
            <a:extLst>
              <a:ext uri="{FF2B5EF4-FFF2-40B4-BE49-F238E27FC236}">
                <a16:creationId xmlns:a16="http://schemas.microsoft.com/office/drawing/2014/main" id="{78349E3A-6EF0-8D31-6754-622586A44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extBox 7">
            <a:extLst>
              <a:ext uri="{FF2B5EF4-FFF2-40B4-BE49-F238E27FC236}">
                <a16:creationId xmlns:a16="http://schemas.microsoft.com/office/drawing/2014/main" id="{173441ED-EF6A-0A8F-74FE-F19B486D99C9}"/>
              </a:ext>
            </a:extLst>
          </p:cNvPr>
          <p:cNvSpPr txBox="1"/>
          <p:nvPr/>
        </p:nvSpPr>
        <p:spPr>
          <a:xfrm>
            <a:off x="5663285" y="1098670"/>
            <a:ext cx="1392605" cy="369332"/>
          </a:xfrm>
          <a:prstGeom prst="rect">
            <a:avLst/>
          </a:prstGeom>
          <a:noFill/>
        </p:spPr>
        <p:txBody>
          <a:bodyPr wrap="square" rtlCol="0">
            <a:spAutoFit/>
          </a:bodyPr>
          <a:lstStyle/>
          <a:p>
            <a:pPr algn="ctr"/>
            <a:r>
              <a:rPr lang="en-US" sz="1800" b="1" dirty="0">
                <a:solidFill>
                  <a:schemeClr val="accent6">
                    <a:lumMod val="75000"/>
                  </a:schemeClr>
                </a:solidFill>
              </a:rPr>
              <a:t>GOES-19</a:t>
            </a:r>
          </a:p>
        </p:txBody>
      </p:sp>
      <p:sp>
        <p:nvSpPr>
          <p:cNvPr id="9" name="TextBox 8">
            <a:extLst>
              <a:ext uri="{FF2B5EF4-FFF2-40B4-BE49-F238E27FC236}">
                <a16:creationId xmlns:a16="http://schemas.microsoft.com/office/drawing/2014/main" id="{1237D3A0-BB45-0BA3-FE15-A076516208B1}"/>
              </a:ext>
            </a:extLst>
          </p:cNvPr>
          <p:cNvSpPr txBox="1"/>
          <p:nvPr/>
        </p:nvSpPr>
        <p:spPr>
          <a:xfrm>
            <a:off x="9412298" y="1098670"/>
            <a:ext cx="1711331" cy="369332"/>
          </a:xfrm>
          <a:prstGeom prst="rect">
            <a:avLst/>
          </a:prstGeom>
          <a:noFill/>
        </p:spPr>
        <p:txBody>
          <a:bodyPr wrap="square" rtlCol="0">
            <a:spAutoFit/>
          </a:bodyPr>
          <a:lstStyle/>
          <a:p>
            <a:pPr algn="ctr"/>
            <a:r>
              <a:rPr lang="en-US" sz="1800" b="1" dirty="0">
                <a:solidFill>
                  <a:schemeClr val="accent6">
                    <a:lumMod val="75000"/>
                  </a:schemeClr>
                </a:solidFill>
              </a:rPr>
              <a:t>GOES-East</a:t>
            </a:r>
          </a:p>
        </p:txBody>
      </p:sp>
      <p:sp>
        <p:nvSpPr>
          <p:cNvPr id="10" name="TextBox 9">
            <a:extLst>
              <a:ext uri="{FF2B5EF4-FFF2-40B4-BE49-F238E27FC236}">
                <a16:creationId xmlns:a16="http://schemas.microsoft.com/office/drawing/2014/main" id="{39DF06D7-42D5-8E71-E30D-530881B8DE68}"/>
              </a:ext>
            </a:extLst>
          </p:cNvPr>
          <p:cNvSpPr txBox="1"/>
          <p:nvPr/>
        </p:nvSpPr>
        <p:spPr>
          <a:xfrm>
            <a:off x="754145" y="6292852"/>
            <a:ext cx="7577292" cy="307777"/>
          </a:xfrm>
          <a:prstGeom prst="rect">
            <a:avLst/>
          </a:prstGeom>
          <a:solidFill>
            <a:srgbClr val="FFFFCC"/>
          </a:solidFill>
        </p:spPr>
        <p:txBody>
          <a:bodyPr wrap="square" rtlCol="0">
            <a:spAutoFit/>
          </a:bodyPr>
          <a:lstStyle/>
          <a:p>
            <a:r>
              <a:rPr lang="en-US" b="1" dirty="0">
                <a:solidFill>
                  <a:schemeClr val="accent6">
                    <a:lumMod val="75000"/>
                  </a:schemeClr>
                </a:solidFill>
              </a:rPr>
              <a:t>GOES-19 10km Full Disk LSTs meet the required accuracy (2.5 K) and precision (2.3 K).</a:t>
            </a:r>
          </a:p>
        </p:txBody>
      </p:sp>
      <p:grpSp>
        <p:nvGrpSpPr>
          <p:cNvPr id="11" name="Group 10">
            <a:extLst>
              <a:ext uri="{FF2B5EF4-FFF2-40B4-BE49-F238E27FC236}">
                <a16:creationId xmlns:a16="http://schemas.microsoft.com/office/drawing/2014/main" id="{9D70A8D4-88C0-8871-1FB9-339B63C6A074}"/>
              </a:ext>
            </a:extLst>
          </p:cNvPr>
          <p:cNvGrpSpPr/>
          <p:nvPr/>
        </p:nvGrpSpPr>
        <p:grpSpPr>
          <a:xfrm>
            <a:off x="0" y="1639898"/>
            <a:ext cx="12219298" cy="4443984"/>
            <a:chOff x="0" y="1639898"/>
            <a:chExt cx="12219298" cy="4443984"/>
          </a:xfrm>
        </p:grpSpPr>
        <p:pic>
          <p:nvPicPr>
            <p:cNvPr id="7" name="Picture 6">
              <a:extLst>
                <a:ext uri="{FF2B5EF4-FFF2-40B4-BE49-F238E27FC236}">
                  <a16:creationId xmlns:a16="http://schemas.microsoft.com/office/drawing/2014/main" id="{8407A35C-8FF2-693E-B8FD-30511781D1F6}"/>
                </a:ext>
              </a:extLst>
            </p:cNvPr>
            <p:cNvPicPr>
              <a:picLocks noChangeAspect="1"/>
            </p:cNvPicPr>
            <p:nvPr/>
          </p:nvPicPr>
          <p:blipFill>
            <a:blip r:embed="rId3"/>
            <a:srcRect/>
            <a:stretch/>
          </p:blipFill>
          <p:spPr>
            <a:xfrm>
              <a:off x="7775314" y="1639898"/>
              <a:ext cx="4443984" cy="4443984"/>
            </a:xfrm>
            <a:prstGeom prst="rect">
              <a:avLst/>
            </a:prstGeom>
          </p:spPr>
        </p:pic>
        <p:pic>
          <p:nvPicPr>
            <p:cNvPr id="6" name="Picture 5">
              <a:extLst>
                <a:ext uri="{FF2B5EF4-FFF2-40B4-BE49-F238E27FC236}">
                  <a16:creationId xmlns:a16="http://schemas.microsoft.com/office/drawing/2014/main" id="{75460237-AF64-2F35-B7FC-E398E8E25A1D}"/>
                </a:ext>
              </a:extLst>
            </p:cNvPr>
            <p:cNvPicPr>
              <a:picLocks noChangeAspect="1"/>
            </p:cNvPicPr>
            <p:nvPr/>
          </p:nvPicPr>
          <p:blipFill>
            <a:blip r:embed="rId4"/>
            <a:srcRect/>
            <a:stretch/>
          </p:blipFill>
          <p:spPr>
            <a:xfrm>
              <a:off x="3887453" y="1639898"/>
              <a:ext cx="4443984" cy="4443984"/>
            </a:xfrm>
            <a:prstGeom prst="rect">
              <a:avLst/>
            </a:prstGeom>
          </p:spPr>
        </p:pic>
        <p:pic>
          <p:nvPicPr>
            <p:cNvPr id="5" name="Picture 4">
              <a:extLst>
                <a:ext uri="{FF2B5EF4-FFF2-40B4-BE49-F238E27FC236}">
                  <a16:creationId xmlns:a16="http://schemas.microsoft.com/office/drawing/2014/main" id="{95A923B7-9B75-1CC9-A609-B5467C55C9F6}"/>
                </a:ext>
              </a:extLst>
            </p:cNvPr>
            <p:cNvPicPr>
              <a:picLocks noChangeAspect="1"/>
            </p:cNvPicPr>
            <p:nvPr/>
          </p:nvPicPr>
          <p:blipFill>
            <a:blip r:embed="rId5"/>
            <a:srcRect/>
            <a:stretch/>
          </p:blipFill>
          <p:spPr>
            <a:xfrm>
              <a:off x="0" y="1639898"/>
              <a:ext cx="4443984" cy="4443984"/>
            </a:xfrm>
            <a:prstGeom prst="rect">
              <a:avLst/>
            </a:prstGeom>
          </p:spPr>
        </p:pic>
      </p:grpSp>
      <p:sp>
        <p:nvSpPr>
          <p:cNvPr id="12" name="TextBox 11">
            <a:extLst>
              <a:ext uri="{FF2B5EF4-FFF2-40B4-BE49-F238E27FC236}">
                <a16:creationId xmlns:a16="http://schemas.microsoft.com/office/drawing/2014/main" id="{16F55421-FA18-CADC-7E90-6356F87B9C0A}"/>
              </a:ext>
            </a:extLst>
          </p:cNvPr>
          <p:cNvSpPr txBox="1"/>
          <p:nvPr/>
        </p:nvSpPr>
        <p:spPr>
          <a:xfrm>
            <a:off x="1378425" y="1073360"/>
            <a:ext cx="1539870" cy="369332"/>
          </a:xfrm>
          <a:prstGeom prst="rect">
            <a:avLst/>
          </a:prstGeom>
          <a:noFill/>
        </p:spPr>
        <p:txBody>
          <a:bodyPr wrap="square" rtlCol="0">
            <a:spAutoFit/>
          </a:bodyPr>
          <a:lstStyle/>
          <a:p>
            <a:pPr algn="ctr"/>
            <a:r>
              <a:rPr lang="en-US" sz="1800" b="1" dirty="0">
                <a:solidFill>
                  <a:schemeClr val="accent6">
                    <a:lumMod val="75000"/>
                  </a:schemeClr>
                </a:solidFill>
              </a:rPr>
              <a:t>GOES-West</a:t>
            </a:r>
          </a:p>
        </p:txBody>
      </p:sp>
      <p:sp>
        <p:nvSpPr>
          <p:cNvPr id="13" name="TextBox 12">
            <a:extLst>
              <a:ext uri="{FF2B5EF4-FFF2-40B4-BE49-F238E27FC236}">
                <a16:creationId xmlns:a16="http://schemas.microsoft.com/office/drawing/2014/main" id="{7027C904-A989-A839-EE9A-00359C1B5237}"/>
              </a:ext>
            </a:extLst>
          </p:cNvPr>
          <p:cNvSpPr txBox="1"/>
          <p:nvPr/>
        </p:nvSpPr>
        <p:spPr>
          <a:xfrm>
            <a:off x="5462171"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14" name="TextBox 13">
            <a:extLst>
              <a:ext uri="{FF2B5EF4-FFF2-40B4-BE49-F238E27FC236}">
                <a16:creationId xmlns:a16="http://schemas.microsoft.com/office/drawing/2014/main" id="{C6152EF4-9E23-DC1B-421C-9C5C8C9ABD2C}"/>
              </a:ext>
            </a:extLst>
          </p:cNvPr>
          <p:cNvSpPr txBox="1"/>
          <p:nvPr/>
        </p:nvSpPr>
        <p:spPr>
          <a:xfrm>
            <a:off x="8492951" y="6185130"/>
            <a:ext cx="3550024" cy="523220"/>
          </a:xfrm>
          <a:prstGeom prst="rect">
            <a:avLst/>
          </a:prstGeom>
          <a:noFill/>
        </p:spPr>
        <p:txBody>
          <a:bodyPr wrap="square" rtlCol="0">
            <a:spAutoFit/>
          </a:bodyPr>
          <a:lstStyle/>
          <a:p>
            <a:r>
              <a:rPr lang="en-US" b="1" dirty="0">
                <a:solidFill>
                  <a:schemeClr val="bg1"/>
                </a:solidFill>
              </a:rPr>
              <a:t>All: all available in-situ measurements combining SURFRAD, ARM, and NEON</a:t>
            </a:r>
          </a:p>
        </p:txBody>
      </p:sp>
    </p:spTree>
    <p:extLst>
      <p:ext uri="{BB962C8B-B14F-4D97-AF65-F5344CB8AC3E}">
        <p14:creationId xmlns:p14="http://schemas.microsoft.com/office/powerpoint/2010/main" val="1645427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1CBD-40A2-5D3F-B7B9-840E1356C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828D2-0884-4FB6-6209-5110BF98CA08}"/>
              </a:ext>
            </a:extLst>
          </p:cNvPr>
          <p:cNvSpPr>
            <a:spLocks noGrp="1"/>
          </p:cNvSpPr>
          <p:nvPr>
            <p:ph type="title"/>
          </p:nvPr>
        </p:nvSpPr>
        <p:spPr/>
        <p:txBody>
          <a:bodyPr/>
          <a:lstStyle/>
          <a:p>
            <a:r>
              <a:rPr lang="en-US" dirty="0"/>
              <a:t>Validation Results: CONUS</a:t>
            </a:r>
          </a:p>
        </p:txBody>
      </p:sp>
      <p:sp>
        <p:nvSpPr>
          <p:cNvPr id="4" name="Slide Number Placeholder 3">
            <a:extLst>
              <a:ext uri="{FF2B5EF4-FFF2-40B4-BE49-F238E27FC236}">
                <a16:creationId xmlns:a16="http://schemas.microsoft.com/office/drawing/2014/main" id="{1F059DE6-CBEB-78BC-CE74-D922E53DEA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extBox 7">
            <a:extLst>
              <a:ext uri="{FF2B5EF4-FFF2-40B4-BE49-F238E27FC236}">
                <a16:creationId xmlns:a16="http://schemas.microsoft.com/office/drawing/2014/main" id="{8D5E8C39-EEEF-589B-BE96-809399F34F91}"/>
              </a:ext>
            </a:extLst>
          </p:cNvPr>
          <p:cNvSpPr txBox="1"/>
          <p:nvPr/>
        </p:nvSpPr>
        <p:spPr>
          <a:xfrm>
            <a:off x="5663285" y="1098670"/>
            <a:ext cx="1392605" cy="369332"/>
          </a:xfrm>
          <a:prstGeom prst="rect">
            <a:avLst/>
          </a:prstGeom>
          <a:noFill/>
        </p:spPr>
        <p:txBody>
          <a:bodyPr wrap="square" rtlCol="0">
            <a:spAutoFit/>
          </a:bodyPr>
          <a:lstStyle/>
          <a:p>
            <a:pPr algn="ctr"/>
            <a:r>
              <a:rPr lang="en-US" sz="1800" b="1" dirty="0">
                <a:solidFill>
                  <a:schemeClr val="accent6">
                    <a:lumMod val="75000"/>
                  </a:schemeClr>
                </a:solidFill>
              </a:rPr>
              <a:t>GOES-19</a:t>
            </a:r>
          </a:p>
        </p:txBody>
      </p:sp>
      <p:sp>
        <p:nvSpPr>
          <p:cNvPr id="9" name="TextBox 8">
            <a:extLst>
              <a:ext uri="{FF2B5EF4-FFF2-40B4-BE49-F238E27FC236}">
                <a16:creationId xmlns:a16="http://schemas.microsoft.com/office/drawing/2014/main" id="{DD279CE2-F245-E605-5D83-0A1F2E804DA4}"/>
              </a:ext>
            </a:extLst>
          </p:cNvPr>
          <p:cNvSpPr txBox="1"/>
          <p:nvPr/>
        </p:nvSpPr>
        <p:spPr>
          <a:xfrm>
            <a:off x="9412298" y="1098670"/>
            <a:ext cx="1711331" cy="369332"/>
          </a:xfrm>
          <a:prstGeom prst="rect">
            <a:avLst/>
          </a:prstGeom>
          <a:noFill/>
        </p:spPr>
        <p:txBody>
          <a:bodyPr wrap="square" rtlCol="0">
            <a:spAutoFit/>
          </a:bodyPr>
          <a:lstStyle/>
          <a:p>
            <a:pPr algn="ctr"/>
            <a:r>
              <a:rPr lang="en-US" sz="1800" b="1" dirty="0">
                <a:solidFill>
                  <a:schemeClr val="accent6">
                    <a:lumMod val="75000"/>
                  </a:schemeClr>
                </a:solidFill>
              </a:rPr>
              <a:t>GOES-East</a:t>
            </a:r>
          </a:p>
        </p:txBody>
      </p:sp>
      <p:sp>
        <p:nvSpPr>
          <p:cNvPr id="10" name="TextBox 9">
            <a:extLst>
              <a:ext uri="{FF2B5EF4-FFF2-40B4-BE49-F238E27FC236}">
                <a16:creationId xmlns:a16="http://schemas.microsoft.com/office/drawing/2014/main" id="{F7CF8ED1-6C2B-5389-1467-73DF0076254F}"/>
              </a:ext>
            </a:extLst>
          </p:cNvPr>
          <p:cNvSpPr txBox="1"/>
          <p:nvPr/>
        </p:nvSpPr>
        <p:spPr>
          <a:xfrm>
            <a:off x="754145" y="6292852"/>
            <a:ext cx="7021170" cy="307777"/>
          </a:xfrm>
          <a:prstGeom prst="rect">
            <a:avLst/>
          </a:prstGeom>
          <a:solidFill>
            <a:srgbClr val="FFFFCC"/>
          </a:solidFill>
        </p:spPr>
        <p:txBody>
          <a:bodyPr wrap="square" rtlCol="0">
            <a:spAutoFit/>
          </a:bodyPr>
          <a:lstStyle/>
          <a:p>
            <a:r>
              <a:rPr lang="en-US" b="1" dirty="0">
                <a:solidFill>
                  <a:schemeClr val="accent6">
                    <a:lumMod val="75000"/>
                  </a:schemeClr>
                </a:solidFill>
              </a:rPr>
              <a:t>GOES-19 CONUS LSTs meet the required accuracy (2.5 K) and precision (2.3 K).</a:t>
            </a:r>
          </a:p>
        </p:txBody>
      </p:sp>
      <p:grpSp>
        <p:nvGrpSpPr>
          <p:cNvPr id="11" name="Group 10">
            <a:extLst>
              <a:ext uri="{FF2B5EF4-FFF2-40B4-BE49-F238E27FC236}">
                <a16:creationId xmlns:a16="http://schemas.microsoft.com/office/drawing/2014/main" id="{4E407A98-B9A2-AA5B-9B17-FF3F9F6E77D0}"/>
              </a:ext>
            </a:extLst>
          </p:cNvPr>
          <p:cNvGrpSpPr/>
          <p:nvPr/>
        </p:nvGrpSpPr>
        <p:grpSpPr>
          <a:xfrm>
            <a:off x="0" y="1639898"/>
            <a:ext cx="12219298" cy="4443984"/>
            <a:chOff x="0" y="1639898"/>
            <a:chExt cx="12219298" cy="4443984"/>
          </a:xfrm>
        </p:grpSpPr>
        <p:pic>
          <p:nvPicPr>
            <p:cNvPr id="7" name="Picture 6">
              <a:extLst>
                <a:ext uri="{FF2B5EF4-FFF2-40B4-BE49-F238E27FC236}">
                  <a16:creationId xmlns:a16="http://schemas.microsoft.com/office/drawing/2014/main" id="{4F553E1A-FCEA-0D39-519A-FBB6E1A10412}"/>
                </a:ext>
              </a:extLst>
            </p:cNvPr>
            <p:cNvPicPr>
              <a:picLocks noChangeAspect="1"/>
            </p:cNvPicPr>
            <p:nvPr/>
          </p:nvPicPr>
          <p:blipFill>
            <a:blip r:embed="rId3"/>
            <a:srcRect/>
            <a:stretch/>
          </p:blipFill>
          <p:spPr>
            <a:xfrm>
              <a:off x="7775314" y="1639898"/>
              <a:ext cx="4443984" cy="4443984"/>
            </a:xfrm>
            <a:prstGeom prst="rect">
              <a:avLst/>
            </a:prstGeom>
          </p:spPr>
        </p:pic>
        <p:pic>
          <p:nvPicPr>
            <p:cNvPr id="6" name="Picture 5">
              <a:extLst>
                <a:ext uri="{FF2B5EF4-FFF2-40B4-BE49-F238E27FC236}">
                  <a16:creationId xmlns:a16="http://schemas.microsoft.com/office/drawing/2014/main" id="{94B3BAB3-4C69-6BB5-3CD1-4144A49F9B4C}"/>
                </a:ext>
              </a:extLst>
            </p:cNvPr>
            <p:cNvPicPr>
              <a:picLocks noChangeAspect="1"/>
            </p:cNvPicPr>
            <p:nvPr/>
          </p:nvPicPr>
          <p:blipFill>
            <a:blip r:embed="rId4"/>
            <a:srcRect/>
            <a:stretch/>
          </p:blipFill>
          <p:spPr>
            <a:xfrm>
              <a:off x="3887453" y="1639898"/>
              <a:ext cx="4443984" cy="4443984"/>
            </a:xfrm>
            <a:prstGeom prst="rect">
              <a:avLst/>
            </a:prstGeom>
          </p:spPr>
        </p:pic>
        <p:pic>
          <p:nvPicPr>
            <p:cNvPr id="5" name="Picture 4">
              <a:extLst>
                <a:ext uri="{FF2B5EF4-FFF2-40B4-BE49-F238E27FC236}">
                  <a16:creationId xmlns:a16="http://schemas.microsoft.com/office/drawing/2014/main" id="{11C0CF9F-426F-05C2-ECE5-30393658B2B7}"/>
                </a:ext>
              </a:extLst>
            </p:cNvPr>
            <p:cNvPicPr>
              <a:picLocks noChangeAspect="1"/>
            </p:cNvPicPr>
            <p:nvPr/>
          </p:nvPicPr>
          <p:blipFill>
            <a:blip r:embed="rId5"/>
            <a:srcRect/>
            <a:stretch/>
          </p:blipFill>
          <p:spPr>
            <a:xfrm>
              <a:off x="0" y="1639898"/>
              <a:ext cx="4443984" cy="4443984"/>
            </a:xfrm>
            <a:prstGeom prst="rect">
              <a:avLst/>
            </a:prstGeom>
          </p:spPr>
        </p:pic>
      </p:grpSp>
      <p:sp>
        <p:nvSpPr>
          <p:cNvPr id="12" name="TextBox 11">
            <a:extLst>
              <a:ext uri="{FF2B5EF4-FFF2-40B4-BE49-F238E27FC236}">
                <a16:creationId xmlns:a16="http://schemas.microsoft.com/office/drawing/2014/main" id="{CB3369AD-6480-2795-0B87-C0300D64FFC0}"/>
              </a:ext>
            </a:extLst>
          </p:cNvPr>
          <p:cNvSpPr txBox="1"/>
          <p:nvPr/>
        </p:nvSpPr>
        <p:spPr>
          <a:xfrm>
            <a:off x="1378425" y="1073360"/>
            <a:ext cx="1539870" cy="369332"/>
          </a:xfrm>
          <a:prstGeom prst="rect">
            <a:avLst/>
          </a:prstGeom>
          <a:noFill/>
        </p:spPr>
        <p:txBody>
          <a:bodyPr wrap="square" rtlCol="0">
            <a:spAutoFit/>
          </a:bodyPr>
          <a:lstStyle/>
          <a:p>
            <a:pPr algn="ctr"/>
            <a:r>
              <a:rPr lang="en-US" sz="1800" b="1" dirty="0">
                <a:solidFill>
                  <a:schemeClr val="accent6">
                    <a:lumMod val="75000"/>
                  </a:schemeClr>
                </a:solidFill>
              </a:rPr>
              <a:t>GOES-West</a:t>
            </a:r>
          </a:p>
        </p:txBody>
      </p:sp>
      <p:sp>
        <p:nvSpPr>
          <p:cNvPr id="13" name="TextBox 12">
            <a:extLst>
              <a:ext uri="{FF2B5EF4-FFF2-40B4-BE49-F238E27FC236}">
                <a16:creationId xmlns:a16="http://schemas.microsoft.com/office/drawing/2014/main" id="{4BDB54E3-EA0A-4245-EEAD-8CE0CED8D19D}"/>
              </a:ext>
            </a:extLst>
          </p:cNvPr>
          <p:cNvSpPr txBox="1"/>
          <p:nvPr/>
        </p:nvSpPr>
        <p:spPr>
          <a:xfrm>
            <a:off x="5462171"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3" name="TextBox 2">
            <a:extLst>
              <a:ext uri="{FF2B5EF4-FFF2-40B4-BE49-F238E27FC236}">
                <a16:creationId xmlns:a16="http://schemas.microsoft.com/office/drawing/2014/main" id="{326E6600-01F3-C798-70AC-2CA6EE0192C3}"/>
              </a:ext>
            </a:extLst>
          </p:cNvPr>
          <p:cNvSpPr txBox="1"/>
          <p:nvPr/>
        </p:nvSpPr>
        <p:spPr>
          <a:xfrm>
            <a:off x="8492951" y="6185130"/>
            <a:ext cx="3550024" cy="523220"/>
          </a:xfrm>
          <a:prstGeom prst="rect">
            <a:avLst/>
          </a:prstGeom>
          <a:noFill/>
        </p:spPr>
        <p:txBody>
          <a:bodyPr wrap="square" rtlCol="0">
            <a:spAutoFit/>
          </a:bodyPr>
          <a:lstStyle/>
          <a:p>
            <a:r>
              <a:rPr lang="en-US" b="1" dirty="0">
                <a:solidFill>
                  <a:schemeClr val="bg1"/>
                </a:solidFill>
              </a:rPr>
              <a:t>All: all available in-situ measurements combining SURFRAD, ARM, and NEON</a:t>
            </a:r>
          </a:p>
        </p:txBody>
      </p:sp>
    </p:spTree>
    <p:extLst>
      <p:ext uri="{BB962C8B-B14F-4D97-AF65-F5344CB8AC3E}">
        <p14:creationId xmlns:p14="http://schemas.microsoft.com/office/powerpoint/2010/main" val="1764662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9103-1393-4262-890F-3A306E4B201A}"/>
              </a:ext>
            </a:extLst>
          </p:cNvPr>
          <p:cNvSpPr>
            <a:spLocks noGrp="1"/>
          </p:cNvSpPr>
          <p:nvPr>
            <p:ph type="title"/>
          </p:nvPr>
        </p:nvSpPr>
        <p:spPr/>
        <p:txBody>
          <a:bodyPr/>
          <a:lstStyle/>
          <a:p>
            <a:r>
              <a:rPr lang="en-US" dirty="0"/>
              <a:t>Validation Results: Meso-Scales</a:t>
            </a:r>
          </a:p>
        </p:txBody>
      </p:sp>
      <p:sp>
        <p:nvSpPr>
          <p:cNvPr id="4" name="Slide Number Placeholder 3">
            <a:extLst>
              <a:ext uri="{FF2B5EF4-FFF2-40B4-BE49-F238E27FC236}">
                <a16:creationId xmlns:a16="http://schemas.microsoft.com/office/drawing/2014/main" id="{0A8BC2EC-2E4E-4D5D-9220-0DD9DA955A20}"/>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23</a:t>
            </a:fld>
            <a:endParaRPr lang="en-US" altLang="en-US" dirty="0">
              <a:solidFill>
                <a:prstClr val="white"/>
              </a:solidFill>
            </a:endParaRPr>
          </a:p>
        </p:txBody>
      </p:sp>
      <p:pic>
        <p:nvPicPr>
          <p:cNvPr id="6" name="Picture 5">
            <a:extLst>
              <a:ext uri="{FF2B5EF4-FFF2-40B4-BE49-F238E27FC236}">
                <a16:creationId xmlns:a16="http://schemas.microsoft.com/office/drawing/2014/main" id="{3837F209-6184-428A-8D2E-78B17F7F7EEB}"/>
              </a:ext>
            </a:extLst>
          </p:cNvPr>
          <p:cNvPicPr>
            <a:picLocks noChangeAspect="1"/>
          </p:cNvPicPr>
          <p:nvPr/>
        </p:nvPicPr>
        <p:blipFill>
          <a:blip r:embed="rId3"/>
          <a:srcRect/>
          <a:stretch/>
        </p:blipFill>
        <p:spPr>
          <a:xfrm>
            <a:off x="1059726" y="1724739"/>
            <a:ext cx="4114808" cy="4114808"/>
          </a:xfrm>
          <a:prstGeom prst="rect">
            <a:avLst/>
          </a:prstGeom>
        </p:spPr>
      </p:pic>
      <p:pic>
        <p:nvPicPr>
          <p:cNvPr id="7" name="Picture 6">
            <a:extLst>
              <a:ext uri="{FF2B5EF4-FFF2-40B4-BE49-F238E27FC236}">
                <a16:creationId xmlns:a16="http://schemas.microsoft.com/office/drawing/2014/main" id="{3BC55249-2872-4B4E-BF69-97092C540061}"/>
              </a:ext>
            </a:extLst>
          </p:cNvPr>
          <p:cNvPicPr>
            <a:picLocks noChangeAspect="1"/>
          </p:cNvPicPr>
          <p:nvPr/>
        </p:nvPicPr>
        <p:blipFill>
          <a:blip r:embed="rId4"/>
          <a:srcRect/>
          <a:stretch/>
        </p:blipFill>
        <p:spPr>
          <a:xfrm>
            <a:off x="6434577" y="1724739"/>
            <a:ext cx="4114808" cy="4114808"/>
          </a:xfrm>
          <a:prstGeom prst="rect">
            <a:avLst/>
          </a:prstGeom>
        </p:spPr>
      </p:pic>
      <p:sp>
        <p:nvSpPr>
          <p:cNvPr id="8" name="TextBox 7">
            <a:extLst>
              <a:ext uri="{FF2B5EF4-FFF2-40B4-BE49-F238E27FC236}">
                <a16:creationId xmlns:a16="http://schemas.microsoft.com/office/drawing/2014/main" id="{F1CCA4AC-75A5-48F6-842E-8C736EEEBAC7}"/>
              </a:ext>
            </a:extLst>
          </p:cNvPr>
          <p:cNvSpPr txBox="1"/>
          <p:nvPr/>
        </p:nvSpPr>
        <p:spPr>
          <a:xfrm>
            <a:off x="2095294" y="1270566"/>
            <a:ext cx="2384982" cy="369332"/>
          </a:xfrm>
          <a:prstGeom prst="rect">
            <a:avLst/>
          </a:prstGeom>
          <a:noFill/>
        </p:spPr>
        <p:txBody>
          <a:bodyPr wrap="square" rtlCol="0">
            <a:spAutoFit/>
          </a:bodyPr>
          <a:lstStyle/>
          <a:p>
            <a:pPr algn="ctr"/>
            <a:r>
              <a:rPr lang="en-US" sz="1800" b="1" dirty="0">
                <a:solidFill>
                  <a:schemeClr val="accent6">
                    <a:lumMod val="75000"/>
                  </a:schemeClr>
                </a:solidFill>
              </a:rPr>
              <a:t>GOES-19 MESO1</a:t>
            </a:r>
          </a:p>
        </p:txBody>
      </p:sp>
      <p:sp>
        <p:nvSpPr>
          <p:cNvPr id="9" name="TextBox 8">
            <a:extLst>
              <a:ext uri="{FF2B5EF4-FFF2-40B4-BE49-F238E27FC236}">
                <a16:creationId xmlns:a16="http://schemas.microsoft.com/office/drawing/2014/main" id="{803E1667-287E-4961-8DB2-958AC6762A08}"/>
              </a:ext>
            </a:extLst>
          </p:cNvPr>
          <p:cNvSpPr txBox="1"/>
          <p:nvPr/>
        </p:nvSpPr>
        <p:spPr>
          <a:xfrm>
            <a:off x="7168023" y="1270566"/>
            <a:ext cx="2808275" cy="369332"/>
          </a:xfrm>
          <a:prstGeom prst="rect">
            <a:avLst/>
          </a:prstGeom>
          <a:noFill/>
        </p:spPr>
        <p:txBody>
          <a:bodyPr wrap="square" rtlCol="0">
            <a:spAutoFit/>
          </a:bodyPr>
          <a:lstStyle/>
          <a:p>
            <a:pPr algn="ctr"/>
            <a:r>
              <a:rPr lang="en-US" sz="1800" b="1" dirty="0">
                <a:solidFill>
                  <a:schemeClr val="accent6">
                    <a:lumMod val="75000"/>
                  </a:schemeClr>
                </a:solidFill>
              </a:rPr>
              <a:t>GOES-19 MESO2</a:t>
            </a:r>
          </a:p>
        </p:txBody>
      </p:sp>
      <p:sp>
        <p:nvSpPr>
          <p:cNvPr id="10" name="TextBox 9">
            <a:extLst>
              <a:ext uri="{FF2B5EF4-FFF2-40B4-BE49-F238E27FC236}">
                <a16:creationId xmlns:a16="http://schemas.microsoft.com/office/drawing/2014/main" id="{6301B018-5AD3-4018-A106-EA0AD0A45697}"/>
              </a:ext>
            </a:extLst>
          </p:cNvPr>
          <p:cNvSpPr txBox="1"/>
          <p:nvPr/>
        </p:nvSpPr>
        <p:spPr>
          <a:xfrm>
            <a:off x="754144" y="6292852"/>
            <a:ext cx="7784375" cy="307777"/>
          </a:xfrm>
          <a:prstGeom prst="rect">
            <a:avLst/>
          </a:prstGeom>
          <a:solidFill>
            <a:srgbClr val="FFFFCC"/>
          </a:solidFill>
        </p:spPr>
        <p:txBody>
          <a:bodyPr wrap="square" rtlCol="0">
            <a:spAutoFit/>
          </a:bodyPr>
          <a:lstStyle/>
          <a:p>
            <a:r>
              <a:rPr lang="en-US" b="1" dirty="0">
                <a:solidFill>
                  <a:schemeClr val="accent6">
                    <a:lumMod val="75000"/>
                  </a:schemeClr>
                </a:solidFill>
              </a:rPr>
              <a:t>Both GOES-19 Meso-Scale LSTs meet the required accuracy (2.5 K) and precision (2.3 K).</a:t>
            </a:r>
          </a:p>
        </p:txBody>
      </p:sp>
      <p:sp>
        <p:nvSpPr>
          <p:cNvPr id="3" name="TextBox 2">
            <a:extLst>
              <a:ext uri="{FF2B5EF4-FFF2-40B4-BE49-F238E27FC236}">
                <a16:creationId xmlns:a16="http://schemas.microsoft.com/office/drawing/2014/main" id="{AC43B2FA-3FB4-2D0E-3D74-7F5E6F4916D3}"/>
              </a:ext>
            </a:extLst>
          </p:cNvPr>
          <p:cNvSpPr txBox="1"/>
          <p:nvPr/>
        </p:nvSpPr>
        <p:spPr>
          <a:xfrm>
            <a:off x="7830845" y="4585952"/>
            <a:ext cx="2345344"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5" name="TextBox 4">
            <a:extLst>
              <a:ext uri="{FF2B5EF4-FFF2-40B4-BE49-F238E27FC236}">
                <a16:creationId xmlns:a16="http://schemas.microsoft.com/office/drawing/2014/main" id="{EC9287AF-7C27-833B-0A60-56328BC95CD1}"/>
              </a:ext>
            </a:extLst>
          </p:cNvPr>
          <p:cNvSpPr txBox="1"/>
          <p:nvPr/>
        </p:nvSpPr>
        <p:spPr>
          <a:xfrm>
            <a:off x="2460285" y="4585953"/>
            <a:ext cx="2309423"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12" name="TextBox 11">
            <a:extLst>
              <a:ext uri="{FF2B5EF4-FFF2-40B4-BE49-F238E27FC236}">
                <a16:creationId xmlns:a16="http://schemas.microsoft.com/office/drawing/2014/main" id="{F443D075-A2B1-6E4C-8D27-D34B4B55622D}"/>
              </a:ext>
            </a:extLst>
          </p:cNvPr>
          <p:cNvSpPr txBox="1"/>
          <p:nvPr/>
        </p:nvSpPr>
        <p:spPr>
          <a:xfrm>
            <a:off x="8492951" y="6185130"/>
            <a:ext cx="3550024" cy="523220"/>
          </a:xfrm>
          <a:prstGeom prst="rect">
            <a:avLst/>
          </a:prstGeom>
          <a:noFill/>
        </p:spPr>
        <p:txBody>
          <a:bodyPr wrap="square" rtlCol="0">
            <a:spAutoFit/>
          </a:bodyPr>
          <a:lstStyle/>
          <a:p>
            <a:r>
              <a:rPr lang="en-US" b="1" dirty="0">
                <a:solidFill>
                  <a:schemeClr val="bg1"/>
                </a:solidFill>
              </a:rPr>
              <a:t>All: all available in-situ measurements combining SURFRAD, ARM, and NEON</a:t>
            </a:r>
          </a:p>
        </p:txBody>
      </p:sp>
    </p:spTree>
    <p:extLst>
      <p:ext uri="{BB962C8B-B14F-4D97-AF65-F5344CB8AC3E}">
        <p14:creationId xmlns:p14="http://schemas.microsoft.com/office/powerpoint/2010/main" val="3023847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Inter-sensor comparison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545126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5DC9-850F-4387-8C5C-3F5075102A64}"/>
              </a:ext>
            </a:extLst>
          </p:cNvPr>
          <p:cNvSpPr>
            <a:spLocks noGrp="1"/>
          </p:cNvSpPr>
          <p:nvPr>
            <p:ph type="title"/>
          </p:nvPr>
        </p:nvSpPr>
        <p:spPr>
          <a:xfrm>
            <a:off x="0" y="1358434"/>
            <a:ext cx="4301405" cy="596263"/>
          </a:xfrm>
        </p:spPr>
        <p:txBody>
          <a:bodyPr/>
          <a:lstStyle/>
          <a:p>
            <a:r>
              <a:rPr lang="en-US" sz="3200" dirty="0"/>
              <a:t>Inter-sensor LST comparison: G19 vs. G16</a:t>
            </a:r>
          </a:p>
        </p:txBody>
      </p:sp>
      <p:sp>
        <p:nvSpPr>
          <p:cNvPr id="4" name="Slide Number Placeholder 3">
            <a:extLst>
              <a:ext uri="{FF2B5EF4-FFF2-40B4-BE49-F238E27FC236}">
                <a16:creationId xmlns:a16="http://schemas.microsoft.com/office/drawing/2014/main" id="{3579FFE9-017B-4526-9FF9-7FBA6EAC9F8D}"/>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25</a:t>
            </a:fld>
            <a:endParaRPr lang="en-US" altLang="en-US" dirty="0">
              <a:solidFill>
                <a:prstClr val="white"/>
              </a:solidFill>
            </a:endParaRPr>
          </a:p>
        </p:txBody>
      </p:sp>
      <p:pic>
        <p:nvPicPr>
          <p:cNvPr id="6" name="Picture 5">
            <a:extLst>
              <a:ext uri="{FF2B5EF4-FFF2-40B4-BE49-F238E27FC236}">
                <a16:creationId xmlns:a16="http://schemas.microsoft.com/office/drawing/2014/main" id="{57D5C0EE-E26D-482D-8BA4-62381FDBE6C7}"/>
              </a:ext>
            </a:extLst>
          </p:cNvPr>
          <p:cNvPicPr>
            <a:picLocks noChangeAspect="1"/>
          </p:cNvPicPr>
          <p:nvPr/>
        </p:nvPicPr>
        <p:blipFill>
          <a:blip r:embed="rId3"/>
          <a:srcRect/>
          <a:stretch/>
        </p:blipFill>
        <p:spPr>
          <a:xfrm>
            <a:off x="4227168" y="40987"/>
            <a:ext cx="7845552" cy="3566160"/>
          </a:xfrm>
          <a:prstGeom prst="rect">
            <a:avLst/>
          </a:prstGeom>
        </p:spPr>
      </p:pic>
      <p:pic>
        <p:nvPicPr>
          <p:cNvPr id="7" name="Picture 6">
            <a:extLst>
              <a:ext uri="{FF2B5EF4-FFF2-40B4-BE49-F238E27FC236}">
                <a16:creationId xmlns:a16="http://schemas.microsoft.com/office/drawing/2014/main" id="{3EBA532B-68D9-4504-AA0E-5419F648E2BE}"/>
              </a:ext>
            </a:extLst>
          </p:cNvPr>
          <p:cNvPicPr>
            <a:picLocks noChangeAspect="1"/>
          </p:cNvPicPr>
          <p:nvPr/>
        </p:nvPicPr>
        <p:blipFill>
          <a:blip r:embed="rId4"/>
          <a:srcRect/>
          <a:stretch/>
        </p:blipFill>
        <p:spPr>
          <a:xfrm>
            <a:off x="4227168" y="3272143"/>
            <a:ext cx="7845552" cy="3566160"/>
          </a:xfrm>
          <a:prstGeom prst="rect">
            <a:avLst/>
          </a:prstGeom>
        </p:spPr>
      </p:pic>
      <p:sp>
        <p:nvSpPr>
          <p:cNvPr id="11" name="Content Placeholder 2">
            <a:extLst>
              <a:ext uri="{FF2B5EF4-FFF2-40B4-BE49-F238E27FC236}">
                <a16:creationId xmlns:a16="http://schemas.microsoft.com/office/drawing/2014/main" id="{8B6FCE66-17B6-4669-8CEE-FFB236A0ABCE}"/>
              </a:ext>
            </a:extLst>
          </p:cNvPr>
          <p:cNvSpPr txBox="1">
            <a:spLocks/>
          </p:cNvSpPr>
          <p:nvPr/>
        </p:nvSpPr>
        <p:spPr>
          <a:xfrm>
            <a:off x="-193517" y="4801377"/>
            <a:ext cx="4494922" cy="2167833"/>
          </a:xfrm>
          <a:prstGeom prst="rect">
            <a:avLst/>
          </a:prstGeom>
          <a:noFill/>
          <a:ln>
            <a:noFill/>
          </a:ln>
        </p:spPr>
        <p:txBody>
          <a:bodyPr lIns="91425" tIns="91425" rIns="91425" bIns="91425" anchor="t" anchorCtr="0"/>
          <a:lstStyle/>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rPr>
              <a:t>Mean LST difference between the two satellites is very small, especially during nighttime;</a:t>
            </a:r>
            <a:endParaRPr lang="en-US" sz="1800" dirty="0">
              <a:solidFill>
                <a:schemeClr val="lt1"/>
              </a:solidFill>
              <a:latin typeface="Calibri"/>
              <a:ea typeface="Calibri"/>
              <a:cs typeface="Calibri"/>
              <a:sym typeface="Calibri"/>
            </a:endParaRPr>
          </a:p>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rPr>
              <a:t>Standard deviation of the difference is</a:t>
            </a:r>
            <a:r>
              <a:rPr lang="en-US" sz="1800" dirty="0">
                <a:solidFill>
                  <a:schemeClr val="lt1"/>
                </a:solidFill>
                <a:latin typeface="Calibri"/>
                <a:ea typeface="Calibri"/>
                <a:cs typeface="Calibri"/>
                <a:sym typeface="Calibri"/>
              </a:rPr>
              <a:t> in general below 1 k;</a:t>
            </a:r>
          </a:p>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rPr>
              <a:t>Better agreement during nighttime</a:t>
            </a:r>
          </a:p>
        </p:txBody>
      </p:sp>
      <p:pic>
        <p:nvPicPr>
          <p:cNvPr id="5" name="Picture 4" descr="A map of the earth&#10;&#10;Description automatically generated">
            <a:extLst>
              <a:ext uri="{FF2B5EF4-FFF2-40B4-BE49-F238E27FC236}">
                <a16:creationId xmlns:a16="http://schemas.microsoft.com/office/drawing/2014/main" id="{5CA64D94-62C6-9ECA-F5C3-D4E1A7C24408}"/>
              </a:ext>
            </a:extLst>
          </p:cNvPr>
          <p:cNvPicPr>
            <a:picLocks noChangeAspect="1"/>
          </p:cNvPicPr>
          <p:nvPr/>
        </p:nvPicPr>
        <p:blipFill>
          <a:blip r:embed="rId5"/>
          <a:stretch>
            <a:fillRect/>
          </a:stretch>
        </p:blipFill>
        <p:spPr>
          <a:xfrm>
            <a:off x="119280" y="2126055"/>
            <a:ext cx="2777249" cy="2777249"/>
          </a:xfrm>
          <a:prstGeom prst="rect">
            <a:avLst/>
          </a:prstGeom>
        </p:spPr>
      </p:pic>
      <p:sp>
        <p:nvSpPr>
          <p:cNvPr id="8" name="TextBox 7">
            <a:extLst>
              <a:ext uri="{FF2B5EF4-FFF2-40B4-BE49-F238E27FC236}">
                <a16:creationId xmlns:a16="http://schemas.microsoft.com/office/drawing/2014/main" id="{FA8BBB3C-C9E0-03A9-EE1B-1FAA6CF86B10}"/>
              </a:ext>
            </a:extLst>
          </p:cNvPr>
          <p:cNvSpPr txBox="1"/>
          <p:nvPr/>
        </p:nvSpPr>
        <p:spPr>
          <a:xfrm>
            <a:off x="2896529" y="2648136"/>
            <a:ext cx="1330639" cy="523220"/>
          </a:xfrm>
          <a:prstGeom prst="rect">
            <a:avLst/>
          </a:prstGeom>
          <a:noFill/>
        </p:spPr>
        <p:txBody>
          <a:bodyPr wrap="square" rtlCol="0">
            <a:spAutoFit/>
          </a:bodyPr>
          <a:lstStyle/>
          <a:p>
            <a:pPr algn="ctr"/>
            <a:r>
              <a:rPr lang="en-US" b="1" dirty="0">
                <a:solidFill>
                  <a:schemeClr val="bg1"/>
                </a:solidFill>
              </a:rPr>
              <a:t>Area of Comparison</a:t>
            </a:r>
          </a:p>
        </p:txBody>
      </p:sp>
      <p:cxnSp>
        <p:nvCxnSpPr>
          <p:cNvPr id="10" name="Straight Arrow Connector 9">
            <a:extLst>
              <a:ext uri="{FF2B5EF4-FFF2-40B4-BE49-F238E27FC236}">
                <a16:creationId xmlns:a16="http://schemas.microsoft.com/office/drawing/2014/main" id="{F4C38C9D-7D74-24EB-073D-2AFDEC2079D5}"/>
              </a:ext>
            </a:extLst>
          </p:cNvPr>
          <p:cNvCxnSpPr>
            <a:cxnSpLocks/>
          </p:cNvCxnSpPr>
          <p:nvPr/>
        </p:nvCxnSpPr>
        <p:spPr>
          <a:xfrm flipH="1" flipV="1">
            <a:off x="1482811" y="2648136"/>
            <a:ext cx="1726515" cy="255702"/>
          </a:xfrm>
          <a:prstGeom prst="straightConnector1">
            <a:avLst/>
          </a:prstGeom>
          <a:ln>
            <a:solidFill>
              <a:srgbClr val="FF00FF"/>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69571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FC384-69CA-3793-CA28-BE5DD9A30B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186868-942C-1A49-9FEC-6D4C1BB10402}"/>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26</a:t>
            </a:fld>
            <a:endParaRPr lang="en-US" altLang="en-US" dirty="0">
              <a:solidFill>
                <a:prstClr val="white"/>
              </a:solidFill>
            </a:endParaRPr>
          </a:p>
        </p:txBody>
      </p:sp>
      <p:pic>
        <p:nvPicPr>
          <p:cNvPr id="6" name="Picture 5">
            <a:extLst>
              <a:ext uri="{FF2B5EF4-FFF2-40B4-BE49-F238E27FC236}">
                <a16:creationId xmlns:a16="http://schemas.microsoft.com/office/drawing/2014/main" id="{76EBB7BC-C4E1-C71E-6A1C-2E87879C6C4D}"/>
              </a:ext>
            </a:extLst>
          </p:cNvPr>
          <p:cNvPicPr>
            <a:picLocks noChangeAspect="1"/>
          </p:cNvPicPr>
          <p:nvPr/>
        </p:nvPicPr>
        <p:blipFill>
          <a:blip r:embed="rId3"/>
          <a:srcRect/>
          <a:stretch/>
        </p:blipFill>
        <p:spPr>
          <a:xfrm>
            <a:off x="4227168" y="40987"/>
            <a:ext cx="7845552" cy="3566160"/>
          </a:xfrm>
          <a:prstGeom prst="rect">
            <a:avLst/>
          </a:prstGeom>
        </p:spPr>
      </p:pic>
      <p:pic>
        <p:nvPicPr>
          <p:cNvPr id="7" name="Picture 6">
            <a:extLst>
              <a:ext uri="{FF2B5EF4-FFF2-40B4-BE49-F238E27FC236}">
                <a16:creationId xmlns:a16="http://schemas.microsoft.com/office/drawing/2014/main" id="{1815103D-CC1D-8EB0-D01C-8130B76F0886}"/>
              </a:ext>
            </a:extLst>
          </p:cNvPr>
          <p:cNvPicPr>
            <a:picLocks noChangeAspect="1"/>
          </p:cNvPicPr>
          <p:nvPr/>
        </p:nvPicPr>
        <p:blipFill>
          <a:blip r:embed="rId4"/>
          <a:srcRect/>
          <a:stretch/>
        </p:blipFill>
        <p:spPr>
          <a:xfrm>
            <a:off x="4227168" y="3272143"/>
            <a:ext cx="7845552" cy="3566160"/>
          </a:xfrm>
          <a:prstGeom prst="rect">
            <a:avLst/>
          </a:prstGeom>
        </p:spPr>
      </p:pic>
      <p:sp>
        <p:nvSpPr>
          <p:cNvPr id="11" name="Content Placeholder 2">
            <a:extLst>
              <a:ext uri="{FF2B5EF4-FFF2-40B4-BE49-F238E27FC236}">
                <a16:creationId xmlns:a16="http://schemas.microsoft.com/office/drawing/2014/main" id="{650C5086-AEC9-7D60-7150-0DEBA3077636}"/>
              </a:ext>
            </a:extLst>
          </p:cNvPr>
          <p:cNvSpPr txBox="1">
            <a:spLocks/>
          </p:cNvSpPr>
          <p:nvPr/>
        </p:nvSpPr>
        <p:spPr>
          <a:xfrm>
            <a:off x="-193517" y="4903303"/>
            <a:ext cx="4420685" cy="1818173"/>
          </a:xfrm>
          <a:prstGeom prst="rect">
            <a:avLst/>
          </a:prstGeom>
          <a:noFill/>
          <a:ln>
            <a:noFill/>
          </a:ln>
        </p:spPr>
        <p:txBody>
          <a:bodyPr lIns="91425" tIns="91425" rIns="91425" bIns="91425" anchor="t" anchorCtr="0"/>
          <a:lstStyle/>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rPr>
              <a:t>Mean LST difference between the two satellites is larger than between G19 and G16 due to larger discrepancy in view geometry;</a:t>
            </a:r>
            <a:endParaRPr lang="en-US" sz="1800" dirty="0">
              <a:solidFill>
                <a:schemeClr val="lt1"/>
              </a:solidFill>
              <a:latin typeface="Calibri"/>
              <a:ea typeface="Calibri"/>
              <a:cs typeface="Calibri"/>
              <a:sym typeface="Calibri"/>
            </a:endParaRPr>
          </a:p>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rPr>
              <a:t>Nighttime </a:t>
            </a:r>
            <a:r>
              <a:rPr lang="en-US" sz="1800" dirty="0">
                <a:solidFill>
                  <a:schemeClr val="lt1"/>
                </a:solidFill>
                <a:latin typeface="Calibri"/>
                <a:ea typeface="Calibri"/>
                <a:cs typeface="Calibri"/>
                <a:sym typeface="Calibri"/>
              </a:rPr>
              <a:t>agreement is better than daytime</a:t>
            </a:r>
            <a:endPar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endParaRPr>
          </a:p>
        </p:txBody>
      </p:sp>
      <p:pic>
        <p:nvPicPr>
          <p:cNvPr id="3" name="Picture 2" descr="A map of the earth&#10;&#10;Description automatically generated">
            <a:extLst>
              <a:ext uri="{FF2B5EF4-FFF2-40B4-BE49-F238E27FC236}">
                <a16:creationId xmlns:a16="http://schemas.microsoft.com/office/drawing/2014/main" id="{EA34C91A-DB4B-4C5A-64C2-59644C97E821}"/>
              </a:ext>
            </a:extLst>
          </p:cNvPr>
          <p:cNvPicPr>
            <a:picLocks noChangeAspect="1"/>
          </p:cNvPicPr>
          <p:nvPr/>
        </p:nvPicPr>
        <p:blipFill>
          <a:blip r:embed="rId5"/>
          <a:stretch>
            <a:fillRect/>
          </a:stretch>
        </p:blipFill>
        <p:spPr>
          <a:xfrm>
            <a:off x="119280" y="2126055"/>
            <a:ext cx="2777249" cy="2777249"/>
          </a:xfrm>
          <a:prstGeom prst="rect">
            <a:avLst/>
          </a:prstGeom>
        </p:spPr>
      </p:pic>
      <p:sp>
        <p:nvSpPr>
          <p:cNvPr id="5" name="TextBox 4">
            <a:extLst>
              <a:ext uri="{FF2B5EF4-FFF2-40B4-BE49-F238E27FC236}">
                <a16:creationId xmlns:a16="http://schemas.microsoft.com/office/drawing/2014/main" id="{06F20FFB-6860-B5B2-0D56-F50048C9438C}"/>
              </a:ext>
            </a:extLst>
          </p:cNvPr>
          <p:cNvSpPr txBox="1"/>
          <p:nvPr/>
        </p:nvSpPr>
        <p:spPr>
          <a:xfrm>
            <a:off x="2896529" y="2648136"/>
            <a:ext cx="1330639" cy="523220"/>
          </a:xfrm>
          <a:prstGeom prst="rect">
            <a:avLst/>
          </a:prstGeom>
          <a:noFill/>
        </p:spPr>
        <p:txBody>
          <a:bodyPr wrap="square" rtlCol="0">
            <a:spAutoFit/>
          </a:bodyPr>
          <a:lstStyle/>
          <a:p>
            <a:pPr algn="ctr"/>
            <a:r>
              <a:rPr lang="en-US" b="1" dirty="0">
                <a:solidFill>
                  <a:schemeClr val="bg1"/>
                </a:solidFill>
              </a:rPr>
              <a:t>Area of Comparison</a:t>
            </a:r>
          </a:p>
        </p:txBody>
      </p:sp>
      <p:cxnSp>
        <p:nvCxnSpPr>
          <p:cNvPr id="8" name="Straight Arrow Connector 7">
            <a:extLst>
              <a:ext uri="{FF2B5EF4-FFF2-40B4-BE49-F238E27FC236}">
                <a16:creationId xmlns:a16="http://schemas.microsoft.com/office/drawing/2014/main" id="{120A87D8-1022-5C82-510B-6DCB114A9049}"/>
              </a:ext>
            </a:extLst>
          </p:cNvPr>
          <p:cNvCxnSpPr>
            <a:cxnSpLocks/>
          </p:cNvCxnSpPr>
          <p:nvPr/>
        </p:nvCxnSpPr>
        <p:spPr>
          <a:xfrm flipH="1" flipV="1">
            <a:off x="1482811" y="2648136"/>
            <a:ext cx="1726515" cy="255702"/>
          </a:xfrm>
          <a:prstGeom prst="straightConnector1">
            <a:avLst/>
          </a:prstGeom>
          <a:ln>
            <a:solidFill>
              <a:srgbClr val="FF00FF"/>
            </a:solidFill>
            <a:tailEnd type="triangle"/>
          </a:ln>
        </p:spPr>
        <p:style>
          <a:lnRef idx="2">
            <a:schemeClr val="dk1"/>
          </a:lnRef>
          <a:fillRef idx="0">
            <a:schemeClr val="dk1"/>
          </a:fillRef>
          <a:effectRef idx="1">
            <a:schemeClr val="dk1"/>
          </a:effectRef>
          <a:fontRef idx="minor">
            <a:schemeClr val="tx1"/>
          </a:fontRef>
        </p:style>
      </p:cxnSp>
      <p:sp>
        <p:nvSpPr>
          <p:cNvPr id="12" name="Title 1">
            <a:extLst>
              <a:ext uri="{FF2B5EF4-FFF2-40B4-BE49-F238E27FC236}">
                <a16:creationId xmlns:a16="http://schemas.microsoft.com/office/drawing/2014/main" id="{6D1B56DF-06F8-3B6A-9732-03D2007FEC3D}"/>
              </a:ext>
            </a:extLst>
          </p:cNvPr>
          <p:cNvSpPr>
            <a:spLocks noGrp="1"/>
          </p:cNvSpPr>
          <p:nvPr>
            <p:ph type="title"/>
          </p:nvPr>
        </p:nvSpPr>
        <p:spPr>
          <a:xfrm>
            <a:off x="0" y="1358434"/>
            <a:ext cx="4301405" cy="596263"/>
          </a:xfrm>
        </p:spPr>
        <p:txBody>
          <a:bodyPr/>
          <a:lstStyle/>
          <a:p>
            <a:r>
              <a:rPr lang="en-US" sz="3200" dirty="0"/>
              <a:t>Inter-sensor LST comparison: G19 vs. G18</a:t>
            </a:r>
          </a:p>
        </p:txBody>
      </p:sp>
    </p:spTree>
    <p:extLst>
      <p:ext uri="{BB962C8B-B14F-4D97-AF65-F5344CB8AC3E}">
        <p14:creationId xmlns:p14="http://schemas.microsoft.com/office/powerpoint/2010/main" val="1444838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E8C118-269F-820C-14C8-ADA2348BF257}"/>
              </a:ext>
            </a:extLst>
          </p:cNvPr>
          <p:cNvPicPr>
            <a:picLocks noChangeAspect="1"/>
          </p:cNvPicPr>
          <p:nvPr/>
        </p:nvPicPr>
        <p:blipFill>
          <a:blip r:embed="rId2"/>
          <a:srcRect/>
          <a:stretch/>
        </p:blipFill>
        <p:spPr>
          <a:xfrm>
            <a:off x="6450841" y="1181392"/>
            <a:ext cx="4389120" cy="4937760"/>
          </a:xfrm>
          <a:prstGeom prst="rect">
            <a:avLst/>
          </a:prstGeom>
        </p:spPr>
      </p:pic>
      <p:sp>
        <p:nvSpPr>
          <p:cNvPr id="2" name="Title 1">
            <a:extLst>
              <a:ext uri="{FF2B5EF4-FFF2-40B4-BE49-F238E27FC236}">
                <a16:creationId xmlns:a16="http://schemas.microsoft.com/office/drawing/2014/main" id="{C18A539C-FBEE-441D-B491-87976DC05621}"/>
              </a:ext>
            </a:extLst>
          </p:cNvPr>
          <p:cNvSpPr>
            <a:spLocks noGrp="1"/>
          </p:cNvSpPr>
          <p:nvPr>
            <p:ph type="title"/>
          </p:nvPr>
        </p:nvSpPr>
        <p:spPr/>
        <p:txBody>
          <a:bodyPr/>
          <a:lstStyle/>
          <a:p>
            <a:r>
              <a:rPr lang="en-US" dirty="0"/>
              <a:t>Minor Issues #1 (Fixed)</a:t>
            </a:r>
          </a:p>
        </p:txBody>
      </p:sp>
      <p:sp>
        <p:nvSpPr>
          <p:cNvPr id="4" name="Slide Number Placeholder 3">
            <a:extLst>
              <a:ext uri="{FF2B5EF4-FFF2-40B4-BE49-F238E27FC236}">
                <a16:creationId xmlns:a16="http://schemas.microsoft.com/office/drawing/2014/main" id="{5BAAC144-6579-4F8E-A1C7-C5D248B9C91E}"/>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27</a:t>
            </a:fld>
            <a:endParaRPr lang="en-US" altLang="en-US" dirty="0">
              <a:solidFill>
                <a:prstClr val="white"/>
              </a:solidFill>
            </a:endParaRPr>
          </a:p>
        </p:txBody>
      </p:sp>
      <p:pic>
        <p:nvPicPr>
          <p:cNvPr id="3" name="Picture 2">
            <a:extLst>
              <a:ext uri="{FF2B5EF4-FFF2-40B4-BE49-F238E27FC236}">
                <a16:creationId xmlns:a16="http://schemas.microsoft.com/office/drawing/2014/main" id="{230CD06F-B8F0-F808-E272-74C01F9D012E}"/>
              </a:ext>
            </a:extLst>
          </p:cNvPr>
          <p:cNvPicPr>
            <a:picLocks noChangeAspect="1"/>
          </p:cNvPicPr>
          <p:nvPr/>
        </p:nvPicPr>
        <p:blipFill>
          <a:blip r:embed="rId3"/>
          <a:srcRect/>
          <a:stretch/>
        </p:blipFill>
        <p:spPr>
          <a:xfrm>
            <a:off x="1449961" y="1181392"/>
            <a:ext cx="4389120" cy="4937760"/>
          </a:xfrm>
          <a:prstGeom prst="rect">
            <a:avLst/>
          </a:prstGeom>
        </p:spPr>
      </p:pic>
      <p:cxnSp>
        <p:nvCxnSpPr>
          <p:cNvPr id="8" name="Straight Arrow Connector 7">
            <a:extLst>
              <a:ext uri="{FF2B5EF4-FFF2-40B4-BE49-F238E27FC236}">
                <a16:creationId xmlns:a16="http://schemas.microsoft.com/office/drawing/2014/main" id="{D2C6967A-F5CE-7EA5-2E77-CC1E03A3CA75}"/>
              </a:ext>
            </a:extLst>
          </p:cNvPr>
          <p:cNvCxnSpPr>
            <a:cxnSpLocks/>
          </p:cNvCxnSpPr>
          <p:nvPr/>
        </p:nvCxnSpPr>
        <p:spPr>
          <a:xfrm flipH="1" flipV="1">
            <a:off x="2756848" y="1965278"/>
            <a:ext cx="3339152" cy="1684994"/>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6BC9565-2C8F-B436-1735-7994623B1356}"/>
              </a:ext>
            </a:extLst>
          </p:cNvPr>
          <p:cNvCxnSpPr>
            <a:cxnSpLocks/>
          </p:cNvCxnSpPr>
          <p:nvPr/>
        </p:nvCxnSpPr>
        <p:spPr>
          <a:xfrm flipV="1">
            <a:off x="6096000" y="2156346"/>
            <a:ext cx="1287439" cy="1493926"/>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2D9B9D-9A73-4D67-30C2-725660BF2F9B}"/>
              </a:ext>
            </a:extLst>
          </p:cNvPr>
          <p:cNvSpPr txBox="1"/>
          <p:nvPr/>
        </p:nvSpPr>
        <p:spPr>
          <a:xfrm>
            <a:off x="1631021" y="6171970"/>
            <a:ext cx="8522913" cy="400110"/>
          </a:xfrm>
          <a:prstGeom prst="rect">
            <a:avLst/>
          </a:prstGeom>
          <a:noFill/>
        </p:spPr>
        <p:txBody>
          <a:bodyPr wrap="square" rtlCol="0">
            <a:spAutoFit/>
          </a:bodyPr>
          <a:lstStyle/>
          <a:p>
            <a:r>
              <a:rPr lang="en-US" sz="2000" b="1" dirty="0">
                <a:solidFill>
                  <a:schemeClr val="bg1"/>
                </a:solidFill>
              </a:rPr>
              <a:t>Large INR Error was fixed between 16 and 17 UTC on 09/19/2024</a:t>
            </a:r>
          </a:p>
        </p:txBody>
      </p:sp>
    </p:spTree>
    <p:extLst>
      <p:ext uri="{BB962C8B-B14F-4D97-AF65-F5344CB8AC3E}">
        <p14:creationId xmlns:p14="http://schemas.microsoft.com/office/powerpoint/2010/main" val="2281671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EFABC-0D71-744F-2EC8-C5F27B930B1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1718C32-C30F-10A9-E521-0385355E7AFB}"/>
              </a:ext>
            </a:extLst>
          </p:cNvPr>
          <p:cNvPicPr>
            <a:picLocks noChangeAspect="1"/>
          </p:cNvPicPr>
          <p:nvPr/>
        </p:nvPicPr>
        <p:blipFill>
          <a:blip r:embed="rId2"/>
          <a:srcRect/>
          <a:stretch/>
        </p:blipFill>
        <p:spPr>
          <a:xfrm>
            <a:off x="283398" y="882407"/>
            <a:ext cx="3703320" cy="2880360"/>
          </a:xfrm>
          <a:prstGeom prst="rect">
            <a:avLst/>
          </a:prstGeom>
        </p:spPr>
      </p:pic>
      <p:sp>
        <p:nvSpPr>
          <p:cNvPr id="2" name="Title 1">
            <a:extLst>
              <a:ext uri="{FF2B5EF4-FFF2-40B4-BE49-F238E27FC236}">
                <a16:creationId xmlns:a16="http://schemas.microsoft.com/office/drawing/2014/main" id="{071F122F-A0DE-F95E-E472-AC3504A95D74}"/>
              </a:ext>
            </a:extLst>
          </p:cNvPr>
          <p:cNvSpPr>
            <a:spLocks noGrp="1"/>
          </p:cNvSpPr>
          <p:nvPr>
            <p:ph type="title"/>
          </p:nvPr>
        </p:nvSpPr>
        <p:spPr/>
        <p:txBody>
          <a:bodyPr/>
          <a:lstStyle/>
          <a:p>
            <a:r>
              <a:rPr lang="en-US" dirty="0"/>
              <a:t>Minor Issues #2 (Once)</a:t>
            </a:r>
          </a:p>
        </p:txBody>
      </p:sp>
      <p:sp>
        <p:nvSpPr>
          <p:cNvPr id="4" name="Slide Number Placeholder 3">
            <a:extLst>
              <a:ext uri="{FF2B5EF4-FFF2-40B4-BE49-F238E27FC236}">
                <a16:creationId xmlns:a16="http://schemas.microsoft.com/office/drawing/2014/main" id="{B3295013-B251-77ED-1945-2A23AED22537}"/>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28</a:t>
            </a:fld>
            <a:endParaRPr lang="en-US" altLang="en-US" dirty="0">
              <a:solidFill>
                <a:prstClr val="white"/>
              </a:solidFill>
            </a:endParaRPr>
          </a:p>
        </p:txBody>
      </p:sp>
      <p:sp>
        <p:nvSpPr>
          <p:cNvPr id="11" name="TextBox 10">
            <a:extLst>
              <a:ext uri="{FF2B5EF4-FFF2-40B4-BE49-F238E27FC236}">
                <a16:creationId xmlns:a16="http://schemas.microsoft.com/office/drawing/2014/main" id="{D75DF553-24DD-A738-A12F-6184A5121D48}"/>
              </a:ext>
            </a:extLst>
          </p:cNvPr>
          <p:cNvSpPr txBox="1"/>
          <p:nvPr/>
        </p:nvSpPr>
        <p:spPr>
          <a:xfrm>
            <a:off x="8358587" y="1603590"/>
            <a:ext cx="3703320" cy="1015663"/>
          </a:xfrm>
          <a:prstGeom prst="rect">
            <a:avLst/>
          </a:prstGeom>
          <a:noFill/>
        </p:spPr>
        <p:txBody>
          <a:bodyPr wrap="square" rtlCol="0">
            <a:spAutoFit/>
          </a:bodyPr>
          <a:lstStyle/>
          <a:p>
            <a:r>
              <a:rPr lang="en-US" sz="2000" b="1" dirty="0">
                <a:solidFill>
                  <a:schemeClr val="bg1"/>
                </a:solidFill>
              </a:rPr>
              <a:t>Clear Sky Mask information passed to LST retrieval module was incorrect </a:t>
            </a:r>
          </a:p>
        </p:txBody>
      </p:sp>
      <p:pic>
        <p:nvPicPr>
          <p:cNvPr id="6" name="Picture 5" descr="A map of the earth&#10;&#10;Description automatically generated">
            <a:extLst>
              <a:ext uri="{FF2B5EF4-FFF2-40B4-BE49-F238E27FC236}">
                <a16:creationId xmlns:a16="http://schemas.microsoft.com/office/drawing/2014/main" id="{8C5BAA02-161B-3158-83C9-F04BD4CC5F84}"/>
              </a:ext>
            </a:extLst>
          </p:cNvPr>
          <p:cNvPicPr>
            <a:picLocks noChangeAspect="1"/>
          </p:cNvPicPr>
          <p:nvPr/>
        </p:nvPicPr>
        <p:blipFill>
          <a:blip r:embed="rId3"/>
          <a:stretch>
            <a:fillRect/>
          </a:stretch>
        </p:blipFill>
        <p:spPr>
          <a:xfrm>
            <a:off x="283398" y="3792086"/>
            <a:ext cx="3703320" cy="2880360"/>
          </a:xfrm>
          <a:prstGeom prst="rect">
            <a:avLst/>
          </a:prstGeom>
        </p:spPr>
      </p:pic>
      <p:pic>
        <p:nvPicPr>
          <p:cNvPr id="7" name="Picture 6">
            <a:extLst>
              <a:ext uri="{FF2B5EF4-FFF2-40B4-BE49-F238E27FC236}">
                <a16:creationId xmlns:a16="http://schemas.microsoft.com/office/drawing/2014/main" id="{DFD21654-5CE6-064F-AE85-27D73C6C29FE}"/>
              </a:ext>
            </a:extLst>
          </p:cNvPr>
          <p:cNvPicPr>
            <a:picLocks noChangeAspect="1"/>
          </p:cNvPicPr>
          <p:nvPr/>
        </p:nvPicPr>
        <p:blipFill>
          <a:blip r:embed="rId4"/>
          <a:srcRect/>
          <a:stretch/>
        </p:blipFill>
        <p:spPr>
          <a:xfrm>
            <a:off x="8358587" y="3771580"/>
            <a:ext cx="3703320" cy="2880360"/>
          </a:xfrm>
          <a:prstGeom prst="rect">
            <a:avLst/>
          </a:prstGeom>
        </p:spPr>
      </p:pic>
      <p:pic>
        <p:nvPicPr>
          <p:cNvPr id="12" name="Picture 11">
            <a:extLst>
              <a:ext uri="{FF2B5EF4-FFF2-40B4-BE49-F238E27FC236}">
                <a16:creationId xmlns:a16="http://schemas.microsoft.com/office/drawing/2014/main" id="{053BDD1A-BC0F-16A5-A540-0B33AC2F62E7}"/>
              </a:ext>
            </a:extLst>
          </p:cNvPr>
          <p:cNvPicPr>
            <a:picLocks noChangeAspect="1"/>
          </p:cNvPicPr>
          <p:nvPr/>
        </p:nvPicPr>
        <p:blipFill>
          <a:blip r:embed="rId5"/>
          <a:srcRect/>
          <a:stretch/>
        </p:blipFill>
        <p:spPr>
          <a:xfrm>
            <a:off x="4244340" y="3771580"/>
            <a:ext cx="3703320" cy="2880360"/>
          </a:xfrm>
          <a:prstGeom prst="rect">
            <a:avLst/>
          </a:prstGeom>
        </p:spPr>
      </p:pic>
      <p:pic>
        <p:nvPicPr>
          <p:cNvPr id="13" name="Picture 12">
            <a:extLst>
              <a:ext uri="{FF2B5EF4-FFF2-40B4-BE49-F238E27FC236}">
                <a16:creationId xmlns:a16="http://schemas.microsoft.com/office/drawing/2014/main" id="{010EECAD-6A3A-475B-0E8E-BCC3BB243A6D}"/>
              </a:ext>
            </a:extLst>
          </p:cNvPr>
          <p:cNvPicPr>
            <a:picLocks noChangeAspect="1"/>
          </p:cNvPicPr>
          <p:nvPr/>
        </p:nvPicPr>
        <p:blipFill>
          <a:blip r:embed="rId6"/>
          <a:srcRect/>
          <a:stretch/>
        </p:blipFill>
        <p:spPr>
          <a:xfrm>
            <a:off x="4244340" y="882407"/>
            <a:ext cx="3703320" cy="2880360"/>
          </a:xfrm>
          <a:prstGeom prst="rect">
            <a:avLst/>
          </a:prstGeom>
        </p:spPr>
      </p:pic>
    </p:spTree>
    <p:extLst>
      <p:ext uri="{BB962C8B-B14F-4D97-AF65-F5344CB8AC3E}">
        <p14:creationId xmlns:p14="http://schemas.microsoft.com/office/powerpoint/2010/main" val="3758787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98167-1FFA-4933-E606-57801767D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9859E-327E-D22E-9AFC-659B77A11371}"/>
              </a:ext>
            </a:extLst>
          </p:cNvPr>
          <p:cNvSpPr>
            <a:spLocks noGrp="1"/>
          </p:cNvSpPr>
          <p:nvPr>
            <p:ph type="title"/>
          </p:nvPr>
        </p:nvSpPr>
        <p:spPr/>
        <p:txBody>
          <a:bodyPr/>
          <a:lstStyle/>
          <a:p>
            <a:r>
              <a:rPr lang="en-US" dirty="0"/>
              <a:t>Minor Issues #3 (Once)</a:t>
            </a:r>
          </a:p>
        </p:txBody>
      </p:sp>
      <p:sp>
        <p:nvSpPr>
          <p:cNvPr id="4" name="Slide Number Placeholder 3">
            <a:extLst>
              <a:ext uri="{FF2B5EF4-FFF2-40B4-BE49-F238E27FC236}">
                <a16:creationId xmlns:a16="http://schemas.microsoft.com/office/drawing/2014/main" id="{263C8BA3-F535-1129-9F1E-FEA07087AD80}"/>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29</a:t>
            </a:fld>
            <a:endParaRPr lang="en-US" altLang="en-US" dirty="0">
              <a:solidFill>
                <a:prstClr val="white"/>
              </a:solidFill>
            </a:endParaRPr>
          </a:p>
        </p:txBody>
      </p:sp>
      <p:sp>
        <p:nvSpPr>
          <p:cNvPr id="11" name="TextBox 10">
            <a:extLst>
              <a:ext uri="{FF2B5EF4-FFF2-40B4-BE49-F238E27FC236}">
                <a16:creationId xmlns:a16="http://schemas.microsoft.com/office/drawing/2014/main" id="{FA9205D4-247D-8FE8-2A44-93156452789A}"/>
              </a:ext>
            </a:extLst>
          </p:cNvPr>
          <p:cNvSpPr txBox="1"/>
          <p:nvPr/>
        </p:nvSpPr>
        <p:spPr>
          <a:xfrm>
            <a:off x="1173893" y="6378680"/>
            <a:ext cx="9514702" cy="400110"/>
          </a:xfrm>
          <a:prstGeom prst="rect">
            <a:avLst/>
          </a:prstGeom>
          <a:noFill/>
        </p:spPr>
        <p:txBody>
          <a:bodyPr wrap="square" rtlCol="0">
            <a:spAutoFit/>
          </a:bodyPr>
          <a:lstStyle/>
          <a:p>
            <a:r>
              <a:rPr lang="en-US" sz="2000" b="1" dirty="0">
                <a:solidFill>
                  <a:schemeClr val="bg1"/>
                </a:solidFill>
              </a:rPr>
              <a:t>Multiple Clear Sky Mask blocks have a value of 128 and were passed to LST.</a:t>
            </a:r>
          </a:p>
        </p:txBody>
      </p:sp>
      <p:pic>
        <p:nvPicPr>
          <p:cNvPr id="5" name="Picture 4" descr="A screenshot of a weather forecast&#10;&#10;Description automatically generated">
            <a:extLst>
              <a:ext uri="{FF2B5EF4-FFF2-40B4-BE49-F238E27FC236}">
                <a16:creationId xmlns:a16="http://schemas.microsoft.com/office/drawing/2014/main" id="{18338839-B213-8661-31AC-D5BC439E87A2}"/>
              </a:ext>
            </a:extLst>
          </p:cNvPr>
          <p:cNvPicPr>
            <a:picLocks noChangeAspect="1"/>
          </p:cNvPicPr>
          <p:nvPr/>
        </p:nvPicPr>
        <p:blipFill>
          <a:blip r:embed="rId2"/>
          <a:stretch>
            <a:fillRect/>
          </a:stretch>
        </p:blipFill>
        <p:spPr>
          <a:xfrm>
            <a:off x="753762" y="1032134"/>
            <a:ext cx="4732638" cy="5324218"/>
          </a:xfrm>
          <a:prstGeom prst="rect">
            <a:avLst/>
          </a:prstGeom>
        </p:spPr>
      </p:pic>
      <p:pic>
        <p:nvPicPr>
          <p:cNvPr id="8" name="Picture 7">
            <a:extLst>
              <a:ext uri="{FF2B5EF4-FFF2-40B4-BE49-F238E27FC236}">
                <a16:creationId xmlns:a16="http://schemas.microsoft.com/office/drawing/2014/main" id="{8B36A2D8-20B4-B161-59B5-5AD5593B13CE}"/>
              </a:ext>
            </a:extLst>
          </p:cNvPr>
          <p:cNvPicPr>
            <a:picLocks noChangeAspect="1"/>
          </p:cNvPicPr>
          <p:nvPr/>
        </p:nvPicPr>
        <p:blipFill>
          <a:blip r:embed="rId3"/>
          <a:srcRect/>
          <a:stretch/>
        </p:blipFill>
        <p:spPr>
          <a:xfrm>
            <a:off x="6561440" y="1064549"/>
            <a:ext cx="4732638" cy="5324217"/>
          </a:xfrm>
          <a:prstGeom prst="rect">
            <a:avLst/>
          </a:prstGeom>
        </p:spPr>
      </p:pic>
    </p:spTree>
    <p:extLst>
      <p:ext uri="{BB962C8B-B14F-4D97-AF65-F5344CB8AC3E}">
        <p14:creationId xmlns:p14="http://schemas.microsoft.com/office/powerpoint/2010/main" val="1677330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PRODUCT OVERVIEW</a:t>
            </a:r>
          </a:p>
        </p:txBody>
      </p:sp>
      <p:sp>
        <p:nvSpPr>
          <p:cNvPr id="5" name="Slide Number Placeholder 4"/>
          <p:cNvSpPr>
            <a:spLocks noGrp="1"/>
          </p:cNvSpPr>
          <p:nvPr>
            <p:ph type="sldNum" sz="quarter" idx="12"/>
          </p:nvPr>
        </p:nvSpPr>
        <p:spPr/>
        <p:txBody>
          <a:bodyPr/>
          <a:lstStyle/>
          <a:p>
            <a:pPr>
              <a:defRPr/>
            </a:pPr>
            <a:fld id="{4AB52BE0-4CA4-4BD3-BC9F-B41F86E8D2EE}" type="slidenum">
              <a:rPr lang="en-US" altLang="en-US">
                <a:solidFill>
                  <a:prstClr val="white"/>
                </a:solidFill>
              </a:rPr>
              <a:pPr>
                <a:defRPr/>
              </a:pPr>
              <a:t>3</a:t>
            </a:fld>
            <a:endParaRPr lang="en-US" altLang="en-US" dirty="0">
              <a:solidFill>
                <a:prstClr val="white"/>
              </a:solidFil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1788291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7A2-76B4-4290-8B57-F9AB1CAED8A6}"/>
              </a:ext>
            </a:extLst>
          </p:cNvPr>
          <p:cNvSpPr>
            <a:spLocks noGrp="1"/>
          </p:cNvSpPr>
          <p:nvPr>
            <p:ph type="title"/>
          </p:nvPr>
        </p:nvSpPr>
        <p:spPr/>
        <p:txBody>
          <a:bodyPr/>
          <a:lstStyle/>
          <a:p>
            <a:r>
              <a:rPr lang="en-US" dirty="0"/>
              <a:t>Provisional Validation</a:t>
            </a:r>
          </a:p>
        </p:txBody>
      </p:sp>
      <p:sp>
        <p:nvSpPr>
          <p:cNvPr id="4" name="Slide Number Placeholder 3">
            <a:extLst>
              <a:ext uri="{FF2B5EF4-FFF2-40B4-BE49-F238E27FC236}">
                <a16:creationId xmlns:a16="http://schemas.microsoft.com/office/drawing/2014/main" id="{02A52363-D090-4B4F-9434-8B47EEE88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7" name="Shape 202">
            <a:extLst>
              <a:ext uri="{FF2B5EF4-FFF2-40B4-BE49-F238E27FC236}">
                <a16:creationId xmlns:a16="http://schemas.microsoft.com/office/drawing/2014/main" id="{132E188B-1BD9-4BF5-90D8-098ADFEE5CF1}"/>
              </a:ext>
            </a:extLst>
          </p:cNvPr>
          <p:cNvGraphicFramePr/>
          <p:nvPr>
            <p:extLst>
              <p:ext uri="{D42A27DB-BD31-4B8C-83A1-F6EECF244321}">
                <p14:modId xmlns:p14="http://schemas.microsoft.com/office/powerpoint/2010/main" val="283968089"/>
              </p:ext>
            </p:extLst>
          </p:nvPr>
        </p:nvGraphicFramePr>
        <p:xfrm>
          <a:off x="1303255" y="1557778"/>
          <a:ext cx="9631838" cy="3881487"/>
        </p:xfrm>
        <a:graphic>
          <a:graphicData uri="http://schemas.openxmlformats.org/drawingml/2006/table">
            <a:tbl>
              <a:tblPr>
                <a:noFill/>
              </a:tblPr>
              <a:tblGrid>
                <a:gridCol w="4815919">
                  <a:extLst>
                    <a:ext uri="{9D8B030D-6E8A-4147-A177-3AD203B41FA5}">
                      <a16:colId xmlns:a16="http://schemas.microsoft.com/office/drawing/2014/main" val="20000"/>
                    </a:ext>
                  </a:extLst>
                </a:gridCol>
                <a:gridCol w="4815919">
                  <a:extLst>
                    <a:ext uri="{9D8B030D-6E8A-4147-A177-3AD203B41FA5}">
                      <a16:colId xmlns:a16="http://schemas.microsoft.com/office/drawing/2014/main" val="20001"/>
                    </a:ext>
                  </a:extLst>
                </a:gridCol>
              </a:tblGrid>
              <a:tr h="568843">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104215">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dirty="0">
                          <a:solidFill>
                            <a:schemeClr val="tx1"/>
                          </a:solidFill>
                          <a:latin typeface="+mn-lt"/>
                          <a:ea typeface="Arial"/>
                          <a:cs typeface="Arial"/>
                          <a:sym typeface="Arial"/>
                        </a:rPr>
                        <a:t>Agree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1438822">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baseline="0" dirty="0">
                          <a:solidFill>
                            <a:schemeClr val="tx1"/>
                          </a:solidFill>
                          <a:latin typeface="+mn-lt"/>
                          <a:ea typeface="Arial"/>
                          <a:cs typeface="Arial"/>
                          <a:sym typeface="Arial"/>
                        </a:rPr>
                        <a:t>No severe algorithm anomalies</a:t>
                      </a:r>
                      <a:r>
                        <a:rPr lang="en" sz="2000" b="0" i="0" u="none" strike="noStrike" cap="none" baseline="0" dirty="0">
                          <a:solidFill>
                            <a:schemeClr val="tx1"/>
                          </a:solidFill>
                          <a:latin typeface="+mn-lt"/>
                          <a:ea typeface="Arial"/>
                          <a:cs typeface="Arial"/>
                          <a:sym typeface="Arial"/>
                        </a:rPr>
                        <a:t> have been </a:t>
                      </a:r>
                      <a:r>
                        <a:rPr lang="en-US" sz="2000" b="0" i="0" u="none" strike="noStrike" cap="none" baseline="0" dirty="0">
                          <a:solidFill>
                            <a:schemeClr val="tx1"/>
                          </a:solidFill>
                          <a:latin typeface="+mn-lt"/>
                          <a:ea typeface="Arial"/>
                          <a:cs typeface="Arial"/>
                          <a:sym typeface="Arial"/>
                        </a:rPr>
                        <a:t>identified</a:t>
                      </a:r>
                      <a:r>
                        <a:rPr lang="en" sz="2000" b="0" i="0" u="none" strike="noStrike" cap="none" baseline="0" dirty="0">
                          <a:solidFill>
                            <a:schemeClr val="tx1"/>
                          </a:solidFill>
                          <a:latin typeface="+mn-lt"/>
                          <a:ea typeface="Arial"/>
                          <a:cs typeface="Arial"/>
                          <a:sym typeface="Arial"/>
                        </a:rPr>
                        <a:t>. </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769607">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84326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7A2-76B4-4290-8B57-F9AB1CAED8A6}"/>
              </a:ext>
            </a:extLst>
          </p:cNvPr>
          <p:cNvSpPr>
            <a:spLocks noGrp="1"/>
          </p:cNvSpPr>
          <p:nvPr>
            <p:ph type="title"/>
          </p:nvPr>
        </p:nvSpPr>
        <p:spPr/>
        <p:txBody>
          <a:bodyPr/>
          <a:lstStyle/>
          <a:p>
            <a:r>
              <a:rPr lang="en-US" dirty="0"/>
              <a:t>Provisional Validation</a:t>
            </a:r>
          </a:p>
        </p:txBody>
      </p:sp>
      <p:sp>
        <p:nvSpPr>
          <p:cNvPr id="4" name="Slide Number Placeholder 3">
            <a:extLst>
              <a:ext uri="{FF2B5EF4-FFF2-40B4-BE49-F238E27FC236}">
                <a16:creationId xmlns:a16="http://schemas.microsoft.com/office/drawing/2014/main" id="{02A52363-D090-4B4F-9434-8B47EEE88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5" name="Shape 202">
            <a:extLst>
              <a:ext uri="{FF2B5EF4-FFF2-40B4-BE49-F238E27FC236}">
                <a16:creationId xmlns:a16="http://schemas.microsoft.com/office/drawing/2014/main" id="{4DD232B7-4324-45A0-85E5-09C9D07211E7}"/>
              </a:ext>
            </a:extLst>
          </p:cNvPr>
          <p:cNvGraphicFramePr/>
          <p:nvPr>
            <p:extLst>
              <p:ext uri="{D42A27DB-BD31-4B8C-83A1-F6EECF244321}">
                <p14:modId xmlns:p14="http://schemas.microsoft.com/office/powerpoint/2010/main" val="1469626653"/>
              </p:ext>
            </p:extLst>
          </p:nvPr>
        </p:nvGraphicFramePr>
        <p:xfrm>
          <a:off x="1752600" y="1219934"/>
          <a:ext cx="8686800" cy="530358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hese</a:t>
                      </a:r>
                      <a:r>
                        <a:rPr lang="en" sz="1800" b="0" i="0" u="none" strike="noStrike" cap="none" baseline="0" dirty="0">
                          <a:solidFill>
                            <a:schemeClr val="tx1"/>
                          </a:solidFill>
                          <a:latin typeface="+mn-lt"/>
                          <a:ea typeface="Arial"/>
                          <a:cs typeface="Arial"/>
                          <a:sym typeface="Arial"/>
                        </a:rPr>
                        <a:t> are documented in this slide and will be documented in a separate  report.</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will be documented </a:t>
                      </a:r>
                      <a:r>
                        <a:rPr lang="en" sz="1800" b="0" i="0" u="none" strike="noStrike" cap="none" baseline="0" dirty="0">
                          <a:solidFill>
                            <a:schemeClr val="tx1"/>
                          </a:solidFill>
                          <a:latin typeface="+mn-lt"/>
                          <a:ea typeface="Arial"/>
                          <a:cs typeface="Arial"/>
                          <a:sym typeface="Arial"/>
                        </a:rPr>
                        <a:t>in a PLPT Report.</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Agree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01434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7A2-76B4-4290-8B57-F9AB1CAED8A6}"/>
              </a:ext>
            </a:extLst>
          </p:cNvPr>
          <p:cNvSpPr>
            <a:spLocks noGrp="1"/>
          </p:cNvSpPr>
          <p:nvPr>
            <p:ph type="title"/>
          </p:nvPr>
        </p:nvSpPr>
        <p:spPr/>
        <p:txBody>
          <a:bodyPr/>
          <a:lstStyle/>
          <a:p>
            <a:r>
              <a:rPr lang="en-US" dirty="0"/>
              <a:t>Recommendation</a:t>
            </a:r>
          </a:p>
        </p:txBody>
      </p:sp>
      <p:sp>
        <p:nvSpPr>
          <p:cNvPr id="3" name="Content Placeholder 2">
            <a:extLst>
              <a:ext uri="{FF2B5EF4-FFF2-40B4-BE49-F238E27FC236}">
                <a16:creationId xmlns:a16="http://schemas.microsoft.com/office/drawing/2014/main" id="{886F6C86-3C32-4CD4-B9B4-0A2BFE957AB4}"/>
              </a:ext>
            </a:extLst>
          </p:cNvPr>
          <p:cNvSpPr>
            <a:spLocks noGrp="1"/>
          </p:cNvSpPr>
          <p:nvPr>
            <p:ph idx="1"/>
          </p:nvPr>
        </p:nvSpPr>
        <p:spPr/>
        <p:txBody>
          <a:bodyPr/>
          <a:lstStyle/>
          <a:p>
            <a:r>
              <a:rPr lang="en-US" dirty="0"/>
              <a:t>The Land Surface Temperature Science Team believes that the GOES-1</a:t>
            </a:r>
            <a:r>
              <a:rPr lang="en-US" altLang="zh-CN" dirty="0"/>
              <a:t>9</a:t>
            </a:r>
            <a:r>
              <a:rPr lang="en-US" dirty="0"/>
              <a:t> LST L2 product has met the Provisional Maturity criteria defined by the GOES-R Program and should be declared provisional.</a:t>
            </a:r>
          </a:p>
          <a:p>
            <a:endParaRPr lang="en-US" dirty="0"/>
          </a:p>
        </p:txBody>
      </p:sp>
      <p:sp>
        <p:nvSpPr>
          <p:cNvPr id="4" name="Slide Number Placeholder 3">
            <a:extLst>
              <a:ext uri="{FF2B5EF4-FFF2-40B4-BE49-F238E27FC236}">
                <a16:creationId xmlns:a16="http://schemas.microsoft.com/office/drawing/2014/main" id="{02A52363-D090-4B4F-9434-8B47EEE88EC4}"/>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32</a:t>
            </a:fld>
            <a:endParaRPr lang="en-US" altLang="en-US" dirty="0">
              <a:solidFill>
                <a:prstClr val="white"/>
              </a:solidFill>
            </a:endParaRPr>
          </a:p>
        </p:txBody>
      </p:sp>
    </p:spTree>
    <p:extLst>
      <p:ext uri="{BB962C8B-B14F-4D97-AF65-F5344CB8AC3E}">
        <p14:creationId xmlns:p14="http://schemas.microsoft.com/office/powerpoint/2010/main" val="393588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Path to full validation maturity</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2757670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7A2-76B4-4290-8B57-F9AB1CAED8A6}"/>
              </a:ext>
            </a:extLst>
          </p:cNvPr>
          <p:cNvSpPr>
            <a:spLocks noGrp="1"/>
          </p:cNvSpPr>
          <p:nvPr>
            <p:ph type="title"/>
          </p:nvPr>
        </p:nvSpPr>
        <p:spPr/>
        <p:txBody>
          <a:bodyPr/>
          <a:lstStyle/>
          <a:p>
            <a:r>
              <a:rPr lang="en-US" dirty="0"/>
              <a:t>Path to Full Validation Maturity</a:t>
            </a:r>
          </a:p>
        </p:txBody>
      </p:sp>
      <p:sp>
        <p:nvSpPr>
          <p:cNvPr id="3" name="Content Placeholder 2">
            <a:extLst>
              <a:ext uri="{FF2B5EF4-FFF2-40B4-BE49-F238E27FC236}">
                <a16:creationId xmlns:a16="http://schemas.microsoft.com/office/drawing/2014/main" id="{886F6C86-3C32-4CD4-B9B4-0A2BFE957AB4}"/>
              </a:ext>
            </a:extLst>
          </p:cNvPr>
          <p:cNvSpPr>
            <a:spLocks noGrp="1"/>
          </p:cNvSpPr>
          <p:nvPr>
            <p:ph idx="1"/>
          </p:nvPr>
        </p:nvSpPr>
        <p:spPr>
          <a:xfrm>
            <a:off x="609600" y="1274514"/>
            <a:ext cx="10972800" cy="5264400"/>
          </a:xfrm>
        </p:spPr>
        <p:txBody>
          <a:bodyPr/>
          <a:lstStyle/>
          <a:p>
            <a:r>
              <a:rPr lang="en-US" sz="2800" dirty="0"/>
              <a:t>We expected to carry out the same activities for the full validation maturity</a:t>
            </a:r>
          </a:p>
          <a:p>
            <a:r>
              <a:rPr lang="en-US" sz="2800" dirty="0"/>
              <a:t>All major issues have been addressed</a:t>
            </a:r>
          </a:p>
          <a:p>
            <a:r>
              <a:rPr lang="en-US" sz="2800" dirty="0"/>
              <a:t>Potential Improvements:</a:t>
            </a:r>
          </a:p>
          <a:p>
            <a:pPr lvl="1"/>
            <a:r>
              <a:rPr lang="en-US" sz="2400" dirty="0"/>
              <a:t>Higher temporal resolution is preferred over an hourly cadence for various applications due to high temporal variability of the product</a:t>
            </a:r>
          </a:p>
          <a:p>
            <a:pPr lvl="1"/>
            <a:r>
              <a:rPr lang="en-US" sz="1600" dirty="0">
                <a:sym typeface="Wingdings" pitchFamily="2" charset="2"/>
              </a:rPr>
              <a:t>”</a:t>
            </a:r>
            <a:r>
              <a:rPr lang="en-US" sz="1600" b="0" i="0" dirty="0">
                <a:solidFill>
                  <a:srgbClr val="222222"/>
                </a:solidFill>
                <a:effectLst/>
                <a:latin typeface="Arial" panose="020B0604020202020204" pitchFamily="34" charset="0"/>
              </a:rPr>
              <a:t> </a:t>
            </a:r>
            <a:r>
              <a:rPr lang="en-US" sz="1800" i="1" dirty="0"/>
              <a:t>We are also hoping to continue using the LST product at 5-min temporal resolution as input to both our urban air temperature and urban heat storage products. We believe the 5-min resolution is essential for training the products that were developed, are being developed, and will be developed in the future. Additionally, the 288 points per day, in contrast to the 24 hourly points that are available in the public cloud servers, are beneficial to the operational status of our products due to the availability of more points per hour. This allows for better real-time prediction and is used to increase the availability of the product at a more steady output rate</a:t>
            </a:r>
            <a:r>
              <a:rPr lang="en-US" sz="1800" dirty="0"/>
              <a:t>.”</a:t>
            </a:r>
            <a:endParaRPr lang="en-US" sz="2400" dirty="0"/>
          </a:p>
          <a:p>
            <a:r>
              <a:rPr lang="en-US" sz="2800" dirty="0"/>
              <a:t>No risks have been identified</a:t>
            </a:r>
          </a:p>
          <a:p>
            <a:endParaRPr lang="en-US" dirty="0"/>
          </a:p>
        </p:txBody>
      </p:sp>
      <p:sp>
        <p:nvSpPr>
          <p:cNvPr id="4" name="Slide Number Placeholder 3">
            <a:extLst>
              <a:ext uri="{FF2B5EF4-FFF2-40B4-BE49-F238E27FC236}">
                <a16:creationId xmlns:a16="http://schemas.microsoft.com/office/drawing/2014/main" id="{02A52363-D090-4B4F-9434-8B47EEE88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59707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Summary and recommendations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253762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F7A2-76B4-4290-8B57-F9AB1CAED8A6}"/>
              </a:ext>
            </a:extLst>
          </p:cNvPr>
          <p:cNvSpPr>
            <a:spLocks noGrp="1"/>
          </p:cNvSpPr>
          <p:nvPr>
            <p:ph type="title"/>
          </p:nvPr>
        </p:nvSpPr>
        <p:spPr/>
        <p:txBody>
          <a:bodyPr/>
          <a:lstStyle/>
          <a:p>
            <a:r>
              <a:rPr lang="en-US" dirty="0"/>
              <a:t>Summary and Recommendations</a:t>
            </a:r>
          </a:p>
        </p:txBody>
      </p:sp>
      <p:sp>
        <p:nvSpPr>
          <p:cNvPr id="3" name="Content Placeholder 2">
            <a:extLst>
              <a:ext uri="{FF2B5EF4-FFF2-40B4-BE49-F238E27FC236}">
                <a16:creationId xmlns:a16="http://schemas.microsoft.com/office/drawing/2014/main" id="{886F6C86-3C32-4CD4-B9B4-0A2BFE957AB4}"/>
              </a:ext>
            </a:extLst>
          </p:cNvPr>
          <p:cNvSpPr>
            <a:spLocks noGrp="1"/>
          </p:cNvSpPr>
          <p:nvPr>
            <p:ph idx="1"/>
          </p:nvPr>
        </p:nvSpPr>
        <p:spPr/>
        <p:txBody>
          <a:bodyPr/>
          <a:lstStyle/>
          <a:p>
            <a:r>
              <a:rPr lang="en-US" sz="2800" dirty="0"/>
              <a:t>The AWG Land Surface Temperature team recommends that the GOES-1</a:t>
            </a:r>
            <a:r>
              <a:rPr lang="en-US" altLang="zh-CN" sz="2800" dirty="0"/>
              <a:t>9</a:t>
            </a:r>
            <a:r>
              <a:rPr lang="en-US" sz="2800" dirty="0"/>
              <a:t> LST product be transitioned to Provisional status</a:t>
            </a:r>
          </a:p>
          <a:p>
            <a:r>
              <a:rPr lang="en-US" sz="2800" dirty="0"/>
              <a:t>Qualitative assessment of the GOES-1</a:t>
            </a:r>
            <a:r>
              <a:rPr lang="en-US" altLang="zh-CN" sz="2800" dirty="0"/>
              <a:t>9</a:t>
            </a:r>
            <a:r>
              <a:rPr lang="en-US" sz="2800" dirty="0"/>
              <a:t> LST</a:t>
            </a:r>
          </a:p>
          <a:p>
            <a:pPr lvl="1"/>
            <a:r>
              <a:rPr lang="en-US" sz="2400" dirty="0"/>
              <a:t> No major issue</a:t>
            </a:r>
          </a:p>
          <a:p>
            <a:pPr lvl="1"/>
            <a:r>
              <a:rPr lang="en-US" sz="2400" dirty="0"/>
              <a:t>Good agreement with GOES-East and GOES-West LSTs</a:t>
            </a:r>
          </a:p>
          <a:p>
            <a:r>
              <a:rPr lang="en-US" sz="2800" dirty="0"/>
              <a:t>Quantitative assessment of GOES-19 LST</a:t>
            </a:r>
          </a:p>
          <a:p>
            <a:pPr lvl="1"/>
            <a:r>
              <a:rPr lang="en-US" sz="2400" dirty="0"/>
              <a:t>Validation results with all in-situ networks easily met the mission requirement</a:t>
            </a:r>
          </a:p>
          <a:p>
            <a:pPr lvl="1"/>
            <a:r>
              <a:rPr lang="en-US" sz="2400" dirty="0"/>
              <a:t>GOES-19 LST is in good agreement with its GOES-East and GOES-West counterparts</a:t>
            </a:r>
          </a:p>
          <a:p>
            <a:endParaRPr lang="en-US" dirty="0"/>
          </a:p>
        </p:txBody>
      </p:sp>
      <p:sp>
        <p:nvSpPr>
          <p:cNvPr id="4" name="Slide Number Placeholder 3">
            <a:extLst>
              <a:ext uri="{FF2B5EF4-FFF2-40B4-BE49-F238E27FC236}">
                <a16:creationId xmlns:a16="http://schemas.microsoft.com/office/drawing/2014/main" id="{02A52363-D090-4B4F-9434-8B47EEE88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456529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Backup</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995003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908A7-FE95-6BEC-CDF1-0BF0D31A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BBC00-3473-A8FE-F60C-E05A1EE21A61}"/>
              </a:ext>
            </a:extLst>
          </p:cNvPr>
          <p:cNvSpPr>
            <a:spLocks noGrp="1"/>
          </p:cNvSpPr>
          <p:nvPr>
            <p:ph type="title"/>
          </p:nvPr>
        </p:nvSpPr>
        <p:spPr/>
        <p:txBody>
          <a:bodyPr/>
          <a:lstStyle/>
          <a:p>
            <a:r>
              <a:rPr lang="en-US" dirty="0"/>
              <a:t>Validation Results: Full Disk </a:t>
            </a:r>
            <a:r>
              <a:rPr lang="zh-CN" altLang="en-US" dirty="0"/>
              <a:t>（</a:t>
            </a:r>
            <a:r>
              <a:rPr lang="en-US" altLang="zh-CN" dirty="0"/>
              <a:t>10KM</a:t>
            </a:r>
            <a:r>
              <a:rPr lang="zh-CN" altLang="en-US" dirty="0"/>
              <a:t>）</a:t>
            </a:r>
            <a:endParaRPr lang="en-US" dirty="0"/>
          </a:p>
        </p:txBody>
      </p:sp>
      <p:sp>
        <p:nvSpPr>
          <p:cNvPr id="4" name="Slide Number Placeholder 3">
            <a:extLst>
              <a:ext uri="{FF2B5EF4-FFF2-40B4-BE49-F238E27FC236}">
                <a16:creationId xmlns:a16="http://schemas.microsoft.com/office/drawing/2014/main" id="{3C78D1D8-71EB-714D-EE2E-306F0228D5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extBox 7">
            <a:extLst>
              <a:ext uri="{FF2B5EF4-FFF2-40B4-BE49-F238E27FC236}">
                <a16:creationId xmlns:a16="http://schemas.microsoft.com/office/drawing/2014/main" id="{0485EBF8-BF91-098D-2ABC-78D8BA65872D}"/>
              </a:ext>
            </a:extLst>
          </p:cNvPr>
          <p:cNvSpPr txBox="1"/>
          <p:nvPr/>
        </p:nvSpPr>
        <p:spPr>
          <a:xfrm>
            <a:off x="5663285" y="1098670"/>
            <a:ext cx="1392605" cy="369332"/>
          </a:xfrm>
          <a:prstGeom prst="rect">
            <a:avLst/>
          </a:prstGeom>
          <a:noFill/>
        </p:spPr>
        <p:txBody>
          <a:bodyPr wrap="square" rtlCol="0">
            <a:spAutoFit/>
          </a:bodyPr>
          <a:lstStyle/>
          <a:p>
            <a:pPr algn="ctr"/>
            <a:r>
              <a:rPr lang="en-US" sz="1800" b="1" dirty="0">
                <a:solidFill>
                  <a:schemeClr val="accent6">
                    <a:lumMod val="75000"/>
                  </a:schemeClr>
                </a:solidFill>
              </a:rPr>
              <a:t>ARM</a:t>
            </a:r>
          </a:p>
        </p:txBody>
      </p:sp>
      <p:sp>
        <p:nvSpPr>
          <p:cNvPr id="9" name="TextBox 8">
            <a:extLst>
              <a:ext uri="{FF2B5EF4-FFF2-40B4-BE49-F238E27FC236}">
                <a16:creationId xmlns:a16="http://schemas.microsoft.com/office/drawing/2014/main" id="{766921F3-2344-1654-4C27-124E565AF22E}"/>
              </a:ext>
            </a:extLst>
          </p:cNvPr>
          <p:cNvSpPr txBox="1"/>
          <p:nvPr/>
        </p:nvSpPr>
        <p:spPr>
          <a:xfrm>
            <a:off x="9412298" y="1098670"/>
            <a:ext cx="1711331" cy="369332"/>
          </a:xfrm>
          <a:prstGeom prst="rect">
            <a:avLst/>
          </a:prstGeom>
          <a:noFill/>
        </p:spPr>
        <p:txBody>
          <a:bodyPr wrap="square" rtlCol="0">
            <a:spAutoFit/>
          </a:bodyPr>
          <a:lstStyle/>
          <a:p>
            <a:pPr algn="ctr"/>
            <a:r>
              <a:rPr lang="en-US" sz="1800" b="1" dirty="0">
                <a:solidFill>
                  <a:schemeClr val="accent6">
                    <a:lumMod val="75000"/>
                  </a:schemeClr>
                </a:solidFill>
              </a:rPr>
              <a:t>NEON</a:t>
            </a:r>
          </a:p>
        </p:txBody>
      </p:sp>
      <p:sp>
        <p:nvSpPr>
          <p:cNvPr id="10" name="TextBox 9">
            <a:extLst>
              <a:ext uri="{FF2B5EF4-FFF2-40B4-BE49-F238E27FC236}">
                <a16:creationId xmlns:a16="http://schemas.microsoft.com/office/drawing/2014/main" id="{C3C1E5E5-02BA-AAA4-CF89-08F05107243D}"/>
              </a:ext>
            </a:extLst>
          </p:cNvPr>
          <p:cNvSpPr txBox="1"/>
          <p:nvPr/>
        </p:nvSpPr>
        <p:spPr>
          <a:xfrm>
            <a:off x="754144" y="6292852"/>
            <a:ext cx="10369485" cy="307777"/>
          </a:xfrm>
          <a:prstGeom prst="rect">
            <a:avLst/>
          </a:prstGeom>
          <a:solidFill>
            <a:srgbClr val="FFFFCC"/>
          </a:solidFill>
        </p:spPr>
        <p:txBody>
          <a:bodyPr wrap="square" rtlCol="0">
            <a:spAutoFit/>
          </a:bodyPr>
          <a:lstStyle/>
          <a:p>
            <a:r>
              <a:rPr lang="en-US" b="1" dirty="0">
                <a:solidFill>
                  <a:schemeClr val="accent6">
                    <a:lumMod val="75000"/>
                  </a:schemeClr>
                </a:solidFill>
              </a:rPr>
              <a:t>GOES-19 10km Full Disk LSTs meet the required accuracy (2.5 K) and precision (2.3 K) at three in-situ networks.</a:t>
            </a:r>
          </a:p>
        </p:txBody>
      </p:sp>
      <p:grpSp>
        <p:nvGrpSpPr>
          <p:cNvPr id="11" name="Group 10">
            <a:extLst>
              <a:ext uri="{FF2B5EF4-FFF2-40B4-BE49-F238E27FC236}">
                <a16:creationId xmlns:a16="http://schemas.microsoft.com/office/drawing/2014/main" id="{26C2BDAB-AE43-82B3-C10D-E67517B487AB}"/>
              </a:ext>
            </a:extLst>
          </p:cNvPr>
          <p:cNvGrpSpPr/>
          <p:nvPr/>
        </p:nvGrpSpPr>
        <p:grpSpPr>
          <a:xfrm>
            <a:off x="0" y="1639898"/>
            <a:ext cx="12219298" cy="4443984"/>
            <a:chOff x="0" y="1639898"/>
            <a:chExt cx="12219298" cy="4443984"/>
          </a:xfrm>
        </p:grpSpPr>
        <p:pic>
          <p:nvPicPr>
            <p:cNvPr id="7" name="Picture 6">
              <a:extLst>
                <a:ext uri="{FF2B5EF4-FFF2-40B4-BE49-F238E27FC236}">
                  <a16:creationId xmlns:a16="http://schemas.microsoft.com/office/drawing/2014/main" id="{C84C1BB6-9E43-3833-5818-14C226F87B1E}"/>
                </a:ext>
              </a:extLst>
            </p:cNvPr>
            <p:cNvPicPr>
              <a:picLocks noChangeAspect="1"/>
            </p:cNvPicPr>
            <p:nvPr/>
          </p:nvPicPr>
          <p:blipFill>
            <a:blip r:embed="rId3"/>
            <a:srcRect/>
            <a:stretch/>
          </p:blipFill>
          <p:spPr>
            <a:xfrm>
              <a:off x="7775314" y="1639898"/>
              <a:ext cx="4443984" cy="4443984"/>
            </a:xfrm>
            <a:prstGeom prst="rect">
              <a:avLst/>
            </a:prstGeom>
          </p:spPr>
        </p:pic>
        <p:pic>
          <p:nvPicPr>
            <p:cNvPr id="6" name="Picture 5">
              <a:extLst>
                <a:ext uri="{FF2B5EF4-FFF2-40B4-BE49-F238E27FC236}">
                  <a16:creationId xmlns:a16="http://schemas.microsoft.com/office/drawing/2014/main" id="{AD15FC6F-327A-701B-F714-F606EB8D7137}"/>
                </a:ext>
              </a:extLst>
            </p:cNvPr>
            <p:cNvPicPr>
              <a:picLocks noChangeAspect="1"/>
            </p:cNvPicPr>
            <p:nvPr/>
          </p:nvPicPr>
          <p:blipFill>
            <a:blip r:embed="rId4"/>
            <a:srcRect/>
            <a:stretch/>
          </p:blipFill>
          <p:spPr>
            <a:xfrm>
              <a:off x="3887453" y="1639898"/>
              <a:ext cx="4443984" cy="4443984"/>
            </a:xfrm>
            <a:prstGeom prst="rect">
              <a:avLst/>
            </a:prstGeom>
          </p:spPr>
        </p:pic>
        <p:pic>
          <p:nvPicPr>
            <p:cNvPr id="5" name="Picture 4">
              <a:extLst>
                <a:ext uri="{FF2B5EF4-FFF2-40B4-BE49-F238E27FC236}">
                  <a16:creationId xmlns:a16="http://schemas.microsoft.com/office/drawing/2014/main" id="{5F9767AE-60D4-056D-8854-0ECB6DDF3B72}"/>
                </a:ext>
              </a:extLst>
            </p:cNvPr>
            <p:cNvPicPr>
              <a:picLocks noChangeAspect="1"/>
            </p:cNvPicPr>
            <p:nvPr/>
          </p:nvPicPr>
          <p:blipFill>
            <a:blip r:embed="rId5"/>
            <a:srcRect/>
            <a:stretch/>
          </p:blipFill>
          <p:spPr>
            <a:xfrm>
              <a:off x="0" y="1639898"/>
              <a:ext cx="4443984" cy="4443984"/>
            </a:xfrm>
            <a:prstGeom prst="rect">
              <a:avLst/>
            </a:prstGeom>
          </p:spPr>
        </p:pic>
      </p:grpSp>
      <p:sp>
        <p:nvSpPr>
          <p:cNvPr id="12" name="TextBox 11">
            <a:extLst>
              <a:ext uri="{FF2B5EF4-FFF2-40B4-BE49-F238E27FC236}">
                <a16:creationId xmlns:a16="http://schemas.microsoft.com/office/drawing/2014/main" id="{12729E13-B25A-902A-9E06-A02B98974CC1}"/>
              </a:ext>
            </a:extLst>
          </p:cNvPr>
          <p:cNvSpPr txBox="1"/>
          <p:nvPr/>
        </p:nvSpPr>
        <p:spPr>
          <a:xfrm>
            <a:off x="1378425" y="1073360"/>
            <a:ext cx="1539870" cy="369332"/>
          </a:xfrm>
          <a:prstGeom prst="rect">
            <a:avLst/>
          </a:prstGeom>
          <a:noFill/>
        </p:spPr>
        <p:txBody>
          <a:bodyPr wrap="square" rtlCol="0">
            <a:spAutoFit/>
          </a:bodyPr>
          <a:lstStyle/>
          <a:p>
            <a:pPr algn="ctr"/>
            <a:r>
              <a:rPr lang="en-US" sz="1800" b="1" dirty="0">
                <a:solidFill>
                  <a:schemeClr val="accent6">
                    <a:lumMod val="75000"/>
                  </a:schemeClr>
                </a:solidFill>
              </a:rPr>
              <a:t>SURFRAD</a:t>
            </a:r>
          </a:p>
        </p:txBody>
      </p:sp>
      <p:sp>
        <p:nvSpPr>
          <p:cNvPr id="13" name="TextBox 12">
            <a:extLst>
              <a:ext uri="{FF2B5EF4-FFF2-40B4-BE49-F238E27FC236}">
                <a16:creationId xmlns:a16="http://schemas.microsoft.com/office/drawing/2014/main" id="{A101123D-F3CC-ED69-CF2C-8A1E4540B444}"/>
              </a:ext>
            </a:extLst>
          </p:cNvPr>
          <p:cNvSpPr txBox="1"/>
          <p:nvPr/>
        </p:nvSpPr>
        <p:spPr>
          <a:xfrm>
            <a:off x="5462171"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3" name="TextBox 2">
            <a:extLst>
              <a:ext uri="{FF2B5EF4-FFF2-40B4-BE49-F238E27FC236}">
                <a16:creationId xmlns:a16="http://schemas.microsoft.com/office/drawing/2014/main" id="{318DAF71-2888-4DAF-1FA9-6048FC20A75C}"/>
              </a:ext>
            </a:extLst>
          </p:cNvPr>
          <p:cNvSpPr txBox="1"/>
          <p:nvPr/>
        </p:nvSpPr>
        <p:spPr>
          <a:xfrm>
            <a:off x="1574310"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14" name="TextBox 13">
            <a:extLst>
              <a:ext uri="{FF2B5EF4-FFF2-40B4-BE49-F238E27FC236}">
                <a16:creationId xmlns:a16="http://schemas.microsoft.com/office/drawing/2014/main" id="{5D6D4205-37B7-D51A-0611-5818308C1AE0}"/>
              </a:ext>
            </a:extLst>
          </p:cNvPr>
          <p:cNvSpPr txBox="1"/>
          <p:nvPr/>
        </p:nvSpPr>
        <p:spPr>
          <a:xfrm>
            <a:off x="9412298" y="4784012"/>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Tree>
    <p:extLst>
      <p:ext uri="{BB962C8B-B14F-4D97-AF65-F5344CB8AC3E}">
        <p14:creationId xmlns:p14="http://schemas.microsoft.com/office/powerpoint/2010/main" val="2302332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77256-9B13-C8D8-AA48-75C848BA0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19D6B-726B-E5DA-E26F-78CB61F607AE}"/>
              </a:ext>
            </a:extLst>
          </p:cNvPr>
          <p:cNvSpPr>
            <a:spLocks noGrp="1"/>
          </p:cNvSpPr>
          <p:nvPr>
            <p:ph type="title"/>
          </p:nvPr>
        </p:nvSpPr>
        <p:spPr/>
        <p:txBody>
          <a:bodyPr/>
          <a:lstStyle/>
          <a:p>
            <a:r>
              <a:rPr lang="en-US" dirty="0"/>
              <a:t>Validation Results: CONUS</a:t>
            </a:r>
          </a:p>
        </p:txBody>
      </p:sp>
      <p:sp>
        <p:nvSpPr>
          <p:cNvPr id="4" name="Slide Number Placeholder 3">
            <a:extLst>
              <a:ext uri="{FF2B5EF4-FFF2-40B4-BE49-F238E27FC236}">
                <a16:creationId xmlns:a16="http://schemas.microsoft.com/office/drawing/2014/main" id="{4B80F214-BABF-978F-BBC9-EB70641AD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C07BEF3-6355-FD7A-348A-9C724CA69677}"/>
              </a:ext>
            </a:extLst>
          </p:cNvPr>
          <p:cNvSpPr txBox="1"/>
          <p:nvPr/>
        </p:nvSpPr>
        <p:spPr>
          <a:xfrm>
            <a:off x="5663285" y="1098670"/>
            <a:ext cx="1392605" cy="369332"/>
          </a:xfrm>
          <a:prstGeom prst="rect">
            <a:avLst/>
          </a:prstGeom>
          <a:noFill/>
        </p:spPr>
        <p:txBody>
          <a:bodyPr wrap="square" rtlCol="0">
            <a:spAutoFit/>
          </a:bodyPr>
          <a:lstStyle/>
          <a:p>
            <a:pPr algn="ctr"/>
            <a:r>
              <a:rPr lang="en-US" sz="1800" b="1" dirty="0">
                <a:solidFill>
                  <a:schemeClr val="accent6">
                    <a:lumMod val="75000"/>
                  </a:schemeClr>
                </a:solidFill>
              </a:rPr>
              <a:t>ARM</a:t>
            </a:r>
          </a:p>
        </p:txBody>
      </p:sp>
      <p:sp>
        <p:nvSpPr>
          <p:cNvPr id="9" name="TextBox 8">
            <a:extLst>
              <a:ext uri="{FF2B5EF4-FFF2-40B4-BE49-F238E27FC236}">
                <a16:creationId xmlns:a16="http://schemas.microsoft.com/office/drawing/2014/main" id="{90E1CF9C-2ED6-DDD6-C4DB-F3A8B4600D98}"/>
              </a:ext>
            </a:extLst>
          </p:cNvPr>
          <p:cNvSpPr txBox="1"/>
          <p:nvPr/>
        </p:nvSpPr>
        <p:spPr>
          <a:xfrm>
            <a:off x="9412298" y="1098670"/>
            <a:ext cx="1711331" cy="369332"/>
          </a:xfrm>
          <a:prstGeom prst="rect">
            <a:avLst/>
          </a:prstGeom>
          <a:noFill/>
        </p:spPr>
        <p:txBody>
          <a:bodyPr wrap="square" rtlCol="0">
            <a:spAutoFit/>
          </a:bodyPr>
          <a:lstStyle/>
          <a:p>
            <a:pPr algn="ctr"/>
            <a:r>
              <a:rPr lang="en-US" sz="1800" b="1" dirty="0">
                <a:solidFill>
                  <a:schemeClr val="accent6">
                    <a:lumMod val="75000"/>
                  </a:schemeClr>
                </a:solidFill>
              </a:rPr>
              <a:t>NEON</a:t>
            </a:r>
          </a:p>
        </p:txBody>
      </p:sp>
      <p:sp>
        <p:nvSpPr>
          <p:cNvPr id="10" name="TextBox 9">
            <a:extLst>
              <a:ext uri="{FF2B5EF4-FFF2-40B4-BE49-F238E27FC236}">
                <a16:creationId xmlns:a16="http://schemas.microsoft.com/office/drawing/2014/main" id="{59DC45AB-3353-977C-D354-C493EE23AA8F}"/>
              </a:ext>
            </a:extLst>
          </p:cNvPr>
          <p:cNvSpPr txBox="1"/>
          <p:nvPr/>
        </p:nvSpPr>
        <p:spPr>
          <a:xfrm>
            <a:off x="754144" y="6292852"/>
            <a:ext cx="10369485" cy="307777"/>
          </a:xfrm>
          <a:prstGeom prst="rect">
            <a:avLst/>
          </a:prstGeom>
          <a:solidFill>
            <a:srgbClr val="FFFFCC"/>
          </a:solidFill>
        </p:spPr>
        <p:txBody>
          <a:bodyPr wrap="square" rtlCol="0">
            <a:spAutoFit/>
          </a:bodyPr>
          <a:lstStyle/>
          <a:p>
            <a:r>
              <a:rPr lang="en-US" b="1" dirty="0">
                <a:solidFill>
                  <a:schemeClr val="accent6">
                    <a:lumMod val="75000"/>
                  </a:schemeClr>
                </a:solidFill>
              </a:rPr>
              <a:t>GOES-19 CONUS LSTs meet the required accuracy (2.5 K) and precision (2.3 K) at three in-situ networks.</a:t>
            </a:r>
          </a:p>
        </p:txBody>
      </p:sp>
      <p:grpSp>
        <p:nvGrpSpPr>
          <p:cNvPr id="11" name="Group 10">
            <a:extLst>
              <a:ext uri="{FF2B5EF4-FFF2-40B4-BE49-F238E27FC236}">
                <a16:creationId xmlns:a16="http://schemas.microsoft.com/office/drawing/2014/main" id="{5B3C631D-C276-7D93-D657-75639DFB413D}"/>
              </a:ext>
            </a:extLst>
          </p:cNvPr>
          <p:cNvGrpSpPr/>
          <p:nvPr/>
        </p:nvGrpSpPr>
        <p:grpSpPr>
          <a:xfrm>
            <a:off x="0" y="1639898"/>
            <a:ext cx="12219298" cy="4443984"/>
            <a:chOff x="0" y="1639898"/>
            <a:chExt cx="12219298" cy="4443984"/>
          </a:xfrm>
        </p:grpSpPr>
        <p:pic>
          <p:nvPicPr>
            <p:cNvPr id="7" name="Picture 6">
              <a:extLst>
                <a:ext uri="{FF2B5EF4-FFF2-40B4-BE49-F238E27FC236}">
                  <a16:creationId xmlns:a16="http://schemas.microsoft.com/office/drawing/2014/main" id="{73DD3387-3702-65E9-7827-1E7BB29341F0}"/>
                </a:ext>
              </a:extLst>
            </p:cNvPr>
            <p:cNvPicPr>
              <a:picLocks noChangeAspect="1"/>
            </p:cNvPicPr>
            <p:nvPr/>
          </p:nvPicPr>
          <p:blipFill>
            <a:blip r:embed="rId3"/>
            <a:srcRect/>
            <a:stretch/>
          </p:blipFill>
          <p:spPr>
            <a:xfrm>
              <a:off x="7775314" y="1639898"/>
              <a:ext cx="4443984" cy="4443984"/>
            </a:xfrm>
            <a:prstGeom prst="rect">
              <a:avLst/>
            </a:prstGeom>
          </p:spPr>
        </p:pic>
        <p:pic>
          <p:nvPicPr>
            <p:cNvPr id="6" name="Picture 5">
              <a:extLst>
                <a:ext uri="{FF2B5EF4-FFF2-40B4-BE49-F238E27FC236}">
                  <a16:creationId xmlns:a16="http://schemas.microsoft.com/office/drawing/2014/main" id="{324EDE6D-B2E0-653A-08F3-6719870A07C1}"/>
                </a:ext>
              </a:extLst>
            </p:cNvPr>
            <p:cNvPicPr>
              <a:picLocks noChangeAspect="1"/>
            </p:cNvPicPr>
            <p:nvPr/>
          </p:nvPicPr>
          <p:blipFill>
            <a:blip r:embed="rId4"/>
            <a:srcRect/>
            <a:stretch/>
          </p:blipFill>
          <p:spPr>
            <a:xfrm>
              <a:off x="3887453" y="1639898"/>
              <a:ext cx="4443984" cy="4443984"/>
            </a:xfrm>
            <a:prstGeom prst="rect">
              <a:avLst/>
            </a:prstGeom>
          </p:spPr>
        </p:pic>
        <p:pic>
          <p:nvPicPr>
            <p:cNvPr id="5" name="Picture 4">
              <a:extLst>
                <a:ext uri="{FF2B5EF4-FFF2-40B4-BE49-F238E27FC236}">
                  <a16:creationId xmlns:a16="http://schemas.microsoft.com/office/drawing/2014/main" id="{4F679CC0-6602-851B-1A00-C8DC716EE665}"/>
                </a:ext>
              </a:extLst>
            </p:cNvPr>
            <p:cNvPicPr>
              <a:picLocks noChangeAspect="1"/>
            </p:cNvPicPr>
            <p:nvPr/>
          </p:nvPicPr>
          <p:blipFill>
            <a:blip r:embed="rId5"/>
            <a:srcRect/>
            <a:stretch/>
          </p:blipFill>
          <p:spPr>
            <a:xfrm>
              <a:off x="0" y="1639898"/>
              <a:ext cx="4443984" cy="4443984"/>
            </a:xfrm>
            <a:prstGeom prst="rect">
              <a:avLst/>
            </a:prstGeom>
          </p:spPr>
        </p:pic>
      </p:grpSp>
      <p:sp>
        <p:nvSpPr>
          <p:cNvPr id="12" name="TextBox 11">
            <a:extLst>
              <a:ext uri="{FF2B5EF4-FFF2-40B4-BE49-F238E27FC236}">
                <a16:creationId xmlns:a16="http://schemas.microsoft.com/office/drawing/2014/main" id="{077178CD-B0A7-C90A-A0B9-8296E57E9B76}"/>
              </a:ext>
            </a:extLst>
          </p:cNvPr>
          <p:cNvSpPr txBox="1"/>
          <p:nvPr/>
        </p:nvSpPr>
        <p:spPr>
          <a:xfrm>
            <a:off x="1378425" y="1073360"/>
            <a:ext cx="1539870" cy="369332"/>
          </a:xfrm>
          <a:prstGeom prst="rect">
            <a:avLst/>
          </a:prstGeom>
          <a:noFill/>
        </p:spPr>
        <p:txBody>
          <a:bodyPr wrap="square" rtlCol="0">
            <a:spAutoFit/>
          </a:bodyPr>
          <a:lstStyle/>
          <a:p>
            <a:pPr algn="ctr"/>
            <a:r>
              <a:rPr lang="en-US" sz="1800" b="1" dirty="0">
                <a:solidFill>
                  <a:schemeClr val="accent6">
                    <a:lumMod val="75000"/>
                  </a:schemeClr>
                </a:solidFill>
              </a:rPr>
              <a:t>SURFRAD</a:t>
            </a:r>
          </a:p>
        </p:txBody>
      </p:sp>
      <p:sp>
        <p:nvSpPr>
          <p:cNvPr id="13" name="TextBox 12">
            <a:extLst>
              <a:ext uri="{FF2B5EF4-FFF2-40B4-BE49-F238E27FC236}">
                <a16:creationId xmlns:a16="http://schemas.microsoft.com/office/drawing/2014/main" id="{AB062185-09B0-0CAC-2159-785C65F99099}"/>
              </a:ext>
            </a:extLst>
          </p:cNvPr>
          <p:cNvSpPr txBox="1"/>
          <p:nvPr/>
        </p:nvSpPr>
        <p:spPr>
          <a:xfrm>
            <a:off x="5462171"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3" name="TextBox 2">
            <a:extLst>
              <a:ext uri="{FF2B5EF4-FFF2-40B4-BE49-F238E27FC236}">
                <a16:creationId xmlns:a16="http://schemas.microsoft.com/office/drawing/2014/main" id="{5195A45B-0D0A-7985-8275-2A94D4A7C83F}"/>
              </a:ext>
            </a:extLst>
          </p:cNvPr>
          <p:cNvSpPr txBox="1"/>
          <p:nvPr/>
        </p:nvSpPr>
        <p:spPr>
          <a:xfrm>
            <a:off x="1574310" y="4784013"/>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
        <p:nvSpPr>
          <p:cNvPr id="14" name="TextBox 13">
            <a:extLst>
              <a:ext uri="{FF2B5EF4-FFF2-40B4-BE49-F238E27FC236}">
                <a16:creationId xmlns:a16="http://schemas.microsoft.com/office/drawing/2014/main" id="{61D7B215-46F2-4063-7754-3DB22EC15721}"/>
              </a:ext>
            </a:extLst>
          </p:cNvPr>
          <p:cNvSpPr txBox="1"/>
          <p:nvPr/>
        </p:nvSpPr>
        <p:spPr>
          <a:xfrm>
            <a:off x="9412298" y="4784012"/>
            <a:ext cx="2508122" cy="584775"/>
          </a:xfrm>
          <a:prstGeom prst="rect">
            <a:avLst/>
          </a:prstGeom>
          <a:noFill/>
        </p:spPr>
        <p:txBody>
          <a:bodyPr wrap="square">
            <a:spAutoFit/>
          </a:bodyPr>
          <a:lstStyle/>
          <a:p>
            <a:r>
              <a:rPr lang="en-US" sz="1600" b="1" i="1" dirty="0">
                <a:solidFill>
                  <a:srgbClr val="FF0000"/>
                </a:solidFill>
                <a:effectLst/>
                <a:latin typeface="Arial" panose="020B0604020202020204" pitchFamily="34" charset="0"/>
              </a:rPr>
              <a:t>GOES-19 Preliminary, </a:t>
            </a:r>
          </a:p>
          <a:p>
            <a:r>
              <a:rPr lang="en-US" sz="1600" b="1" i="1" dirty="0">
                <a:solidFill>
                  <a:srgbClr val="FF0000"/>
                </a:solidFill>
                <a:effectLst/>
                <a:latin typeface="Arial" panose="020B0604020202020204" pitchFamily="34" charset="0"/>
              </a:rPr>
              <a:t>Non-Operational Data</a:t>
            </a:r>
            <a:endParaRPr lang="en-US" sz="1600" i="1" dirty="0"/>
          </a:p>
        </p:txBody>
      </p:sp>
    </p:spTree>
    <p:extLst>
      <p:ext uri="{BB962C8B-B14F-4D97-AF65-F5344CB8AC3E}">
        <p14:creationId xmlns:p14="http://schemas.microsoft.com/office/powerpoint/2010/main" val="81147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DF5E-4690-4233-AECD-2E201ADE4486}"/>
              </a:ext>
            </a:extLst>
          </p:cNvPr>
          <p:cNvSpPr>
            <a:spLocks noGrp="1"/>
          </p:cNvSpPr>
          <p:nvPr>
            <p:ph type="title"/>
          </p:nvPr>
        </p:nvSpPr>
        <p:spPr/>
        <p:txBody>
          <a:bodyPr/>
          <a:lstStyle/>
          <a:p>
            <a:r>
              <a:rPr lang="en-US" dirty="0"/>
              <a:t>LST Product Overview</a:t>
            </a:r>
          </a:p>
        </p:txBody>
      </p:sp>
      <p:sp>
        <p:nvSpPr>
          <p:cNvPr id="3" name="Content Placeholder 2">
            <a:extLst>
              <a:ext uri="{FF2B5EF4-FFF2-40B4-BE49-F238E27FC236}">
                <a16:creationId xmlns:a16="http://schemas.microsoft.com/office/drawing/2014/main" id="{93A0C72E-D4E4-4233-A4AB-3D216E68C43F}"/>
              </a:ext>
            </a:extLst>
          </p:cNvPr>
          <p:cNvSpPr>
            <a:spLocks noGrp="1"/>
          </p:cNvSpPr>
          <p:nvPr>
            <p:ph idx="1"/>
          </p:nvPr>
        </p:nvSpPr>
        <p:spPr>
          <a:xfrm>
            <a:off x="487680" y="1096963"/>
            <a:ext cx="11490960" cy="5624514"/>
          </a:xfrm>
        </p:spPr>
        <p:txBody>
          <a:bodyPr/>
          <a:lstStyle/>
          <a:p>
            <a:r>
              <a:rPr lang="en-US" sz="2400" dirty="0"/>
              <a:t>Land Surface Temperature (LST) is how hot/cold the “surface” of the Earth would feel to the touch</a:t>
            </a:r>
          </a:p>
          <a:p>
            <a:r>
              <a:rPr lang="en-US" sz="2400" dirty="0"/>
              <a:t>LST is a critical geophysical parameter essential for climate monitoring and environmental applications</a:t>
            </a:r>
            <a:r>
              <a:rPr lang="en-US" sz="1400" dirty="0">
                <a:effectLst/>
              </a:rPr>
              <a:t> </a:t>
            </a:r>
          </a:p>
          <a:p>
            <a:pPr lvl="1"/>
            <a:r>
              <a:rPr lang="en-US" sz="2000" dirty="0"/>
              <a:t>An Essential Climate Variable (ECV) required by the Global Climate Observing System (GCOS) of the World Meteorological Organization (WMO)</a:t>
            </a:r>
          </a:p>
          <a:p>
            <a:pPr lvl="1"/>
            <a:r>
              <a:rPr lang="en-US" sz="2000" dirty="0"/>
              <a:t>Extreme weather detection </a:t>
            </a:r>
            <a:r>
              <a:rPr lang="en-US" sz="2000"/>
              <a:t>and analysis</a:t>
            </a:r>
            <a:endParaRPr lang="en-US" sz="2000" dirty="0"/>
          </a:p>
          <a:p>
            <a:pPr lvl="1"/>
            <a:r>
              <a:rPr lang="en-US" sz="2000" dirty="0">
                <a:effectLst/>
              </a:rPr>
              <a:t>Used as input for the retrieval of other variables, e.g., Evapotranspiration</a:t>
            </a:r>
          </a:p>
          <a:p>
            <a:pPr lvl="1"/>
            <a:r>
              <a:rPr lang="en-US" sz="2000" dirty="0"/>
              <a:t>Used to evaluate and test data assimilative numerical prediction model</a:t>
            </a:r>
          </a:p>
          <a:p>
            <a:pPr lvl="1"/>
            <a:r>
              <a:rPr lang="en-US" sz="2000" dirty="0">
                <a:effectLst/>
              </a:rPr>
              <a:t>Urban heat island effect, air surface temperature retrieval, urban heat storage, drought, etc.</a:t>
            </a:r>
          </a:p>
          <a:p>
            <a:r>
              <a:rPr lang="en-US" sz="2400" dirty="0"/>
              <a:t>GOES-19 LST EDR consists of four hourly products: Full Disk (2kmFD and FD), CONUS, and Meso-scale (MESO1 and MESO2)</a:t>
            </a:r>
          </a:p>
          <a:p>
            <a:r>
              <a:rPr lang="en-US" sz="2400" dirty="0"/>
              <a:t>Algorithm Transitioned from baseline to “enterprise” in August 2021: 2kmFD has been added during the transition</a:t>
            </a:r>
          </a:p>
          <a:p>
            <a:endParaRPr lang="en-US" sz="2800" dirty="0"/>
          </a:p>
          <a:p>
            <a:pPr lvl="1"/>
            <a:endParaRPr lang="en-US" sz="2400" dirty="0"/>
          </a:p>
        </p:txBody>
      </p:sp>
      <p:sp>
        <p:nvSpPr>
          <p:cNvPr id="4" name="Slide Number Placeholder 3">
            <a:extLst>
              <a:ext uri="{FF2B5EF4-FFF2-40B4-BE49-F238E27FC236}">
                <a16:creationId xmlns:a16="http://schemas.microsoft.com/office/drawing/2014/main" id="{18F1DFA0-D8EB-4B9C-8B9B-D34610B1289B}"/>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a:t>
            </a:fld>
            <a:endParaRPr lang="en-US" altLang="en-US" dirty="0">
              <a:solidFill>
                <a:prstClr val="white"/>
              </a:solidFill>
            </a:endParaRPr>
          </a:p>
        </p:txBody>
      </p:sp>
    </p:spTree>
    <p:extLst>
      <p:ext uri="{BB962C8B-B14F-4D97-AF65-F5344CB8AC3E}">
        <p14:creationId xmlns:p14="http://schemas.microsoft.com/office/powerpoint/2010/main" val="398912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DF5E-4690-4233-AECD-2E201ADE4486}"/>
              </a:ext>
            </a:extLst>
          </p:cNvPr>
          <p:cNvSpPr>
            <a:spLocks noGrp="1"/>
          </p:cNvSpPr>
          <p:nvPr>
            <p:ph type="title"/>
          </p:nvPr>
        </p:nvSpPr>
        <p:spPr/>
        <p:txBody>
          <a:bodyPr/>
          <a:lstStyle/>
          <a:p>
            <a:r>
              <a:rPr lang="en-US" dirty="0"/>
              <a:t>Mission Requirement</a:t>
            </a:r>
          </a:p>
        </p:txBody>
      </p:sp>
      <p:sp>
        <p:nvSpPr>
          <p:cNvPr id="4" name="Slide Number Placeholder 3">
            <a:extLst>
              <a:ext uri="{FF2B5EF4-FFF2-40B4-BE49-F238E27FC236}">
                <a16:creationId xmlns:a16="http://schemas.microsoft.com/office/drawing/2014/main" id="{18F1DFA0-D8EB-4B9C-8B9B-D34610B12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7" name="Table 6">
            <a:extLst>
              <a:ext uri="{FF2B5EF4-FFF2-40B4-BE49-F238E27FC236}">
                <a16:creationId xmlns:a16="http://schemas.microsoft.com/office/drawing/2014/main" id="{C185B597-EB1D-40EE-AC65-EF978A481EDC}"/>
              </a:ext>
            </a:extLst>
          </p:cNvPr>
          <p:cNvGraphicFramePr>
            <a:graphicFrameLocks noGrp="1" noChangeAspect="1"/>
          </p:cNvGraphicFramePr>
          <p:nvPr>
            <p:extLst>
              <p:ext uri="{D42A27DB-BD31-4B8C-83A1-F6EECF244321}">
                <p14:modId xmlns:p14="http://schemas.microsoft.com/office/powerpoint/2010/main" val="3723415104"/>
              </p:ext>
            </p:extLst>
          </p:nvPr>
        </p:nvGraphicFramePr>
        <p:xfrm>
          <a:off x="587022" y="1364009"/>
          <a:ext cx="11153421" cy="5190662"/>
        </p:xfrm>
        <a:graphic>
          <a:graphicData uri="http://schemas.openxmlformats.org/drawingml/2006/table">
            <a:tbl>
              <a:tblPr firstRow="1" bandRow="1"/>
              <a:tblGrid>
                <a:gridCol w="3470462">
                  <a:extLst>
                    <a:ext uri="{9D8B030D-6E8A-4147-A177-3AD203B41FA5}">
                      <a16:colId xmlns:a16="http://schemas.microsoft.com/office/drawing/2014/main" val="20000"/>
                    </a:ext>
                  </a:extLst>
                </a:gridCol>
                <a:gridCol w="2511517">
                  <a:extLst>
                    <a:ext uri="{9D8B030D-6E8A-4147-A177-3AD203B41FA5}">
                      <a16:colId xmlns:a16="http://schemas.microsoft.com/office/drawing/2014/main" val="20001"/>
                    </a:ext>
                  </a:extLst>
                </a:gridCol>
                <a:gridCol w="2591429">
                  <a:extLst>
                    <a:ext uri="{9D8B030D-6E8A-4147-A177-3AD203B41FA5}">
                      <a16:colId xmlns:a16="http://schemas.microsoft.com/office/drawing/2014/main" val="20002"/>
                    </a:ext>
                  </a:extLst>
                </a:gridCol>
                <a:gridCol w="2580013">
                  <a:extLst>
                    <a:ext uri="{9D8B030D-6E8A-4147-A177-3AD203B41FA5}">
                      <a16:colId xmlns:a16="http://schemas.microsoft.com/office/drawing/2014/main" val="20003"/>
                    </a:ext>
                  </a:extLst>
                </a:gridCol>
              </a:tblGrid>
              <a:tr h="455470">
                <a:tc>
                  <a:txBody>
                    <a:bodyPr/>
                    <a:lstStyle/>
                    <a:p>
                      <a:pPr algn="ctr"/>
                      <a:r>
                        <a:rPr lang="en-US" sz="1800" b="1" dirty="0"/>
                        <a:t>Products</a:t>
                      </a:r>
                    </a:p>
                  </a:txBody>
                  <a:tcPr>
                    <a:solidFill>
                      <a:schemeClr val="bg1">
                        <a:lumMod val="75000"/>
                      </a:schemeClr>
                    </a:solidFill>
                  </a:tcPr>
                </a:tc>
                <a:tc>
                  <a:txBody>
                    <a:bodyPr/>
                    <a:lstStyle/>
                    <a:p>
                      <a:pPr algn="ctr"/>
                      <a:r>
                        <a:rPr lang="en-US" sz="1800" b="1" dirty="0"/>
                        <a:t>LST (Skin):</a:t>
                      </a:r>
                      <a:r>
                        <a:rPr lang="en-US" sz="1800" b="1" baseline="0" dirty="0"/>
                        <a:t> CONUS</a:t>
                      </a:r>
                      <a:endParaRPr lang="en-US" sz="1800" b="1" dirty="0"/>
                    </a:p>
                  </a:txBody>
                  <a:tcPr>
                    <a:solidFill>
                      <a:schemeClr val="bg1">
                        <a:lumMod val="75000"/>
                      </a:schemeClr>
                    </a:solidFill>
                  </a:tcPr>
                </a:tc>
                <a:tc>
                  <a:txBody>
                    <a:bodyPr/>
                    <a:lstStyle/>
                    <a:p>
                      <a:pPr algn="ctr"/>
                      <a:r>
                        <a:rPr lang="en-US" sz="1800" b="1" dirty="0"/>
                        <a:t>LST</a:t>
                      </a:r>
                      <a:r>
                        <a:rPr lang="en-US" sz="1800" b="1" baseline="0" dirty="0"/>
                        <a:t> (Skin): Full Disk</a:t>
                      </a:r>
                      <a:endParaRPr lang="en-US" sz="1800" b="1" dirty="0"/>
                    </a:p>
                  </a:txBody>
                  <a:tcPr>
                    <a:solidFill>
                      <a:schemeClr val="bg1">
                        <a:lumMod val="75000"/>
                      </a:schemeClr>
                    </a:solidFill>
                  </a:tcPr>
                </a:tc>
                <a:tc>
                  <a:txBody>
                    <a:bodyPr/>
                    <a:lstStyle/>
                    <a:p>
                      <a:pPr algn="ctr"/>
                      <a:r>
                        <a:rPr lang="en-US" sz="1800" b="1" dirty="0"/>
                        <a:t>LST (Skin):</a:t>
                      </a:r>
                      <a:r>
                        <a:rPr lang="en-US" sz="1800" b="1" baseline="0" dirty="0"/>
                        <a:t> </a:t>
                      </a:r>
                      <a:r>
                        <a:rPr lang="en-US" sz="1800" b="1" baseline="0" dirty="0" err="1"/>
                        <a:t>Mesoscale</a:t>
                      </a:r>
                      <a:endParaRPr lang="en-US" sz="1800" b="1" dirty="0"/>
                    </a:p>
                  </a:txBody>
                  <a:tcPr>
                    <a:solidFill>
                      <a:schemeClr val="bg1">
                        <a:lumMod val="75000"/>
                      </a:schemeClr>
                    </a:solidFill>
                  </a:tcPr>
                </a:tc>
                <a:extLst>
                  <a:ext uri="{0D108BD9-81ED-4DB2-BD59-A6C34878D82A}">
                    <a16:rowId xmlns:a16="http://schemas.microsoft.com/office/drawing/2014/main" val="10000"/>
                  </a:ext>
                </a:extLst>
              </a:tr>
              <a:tr h="455470">
                <a:tc>
                  <a:txBody>
                    <a:bodyPr/>
                    <a:lstStyle/>
                    <a:p>
                      <a:pPr algn="ctr"/>
                      <a:r>
                        <a:rPr lang="en-US" sz="1800" dirty="0"/>
                        <a:t>Geographic Coverage</a:t>
                      </a:r>
                    </a:p>
                  </a:txBody>
                  <a:tcPr>
                    <a:solidFill>
                      <a:srgbClr val="FFFFFF"/>
                    </a:solidFill>
                  </a:tcPr>
                </a:tc>
                <a:tc>
                  <a:txBody>
                    <a:bodyPr/>
                    <a:lstStyle/>
                    <a:p>
                      <a:pPr algn="ctr"/>
                      <a:r>
                        <a:rPr lang="en-US" sz="1800" dirty="0"/>
                        <a:t>CONUS</a:t>
                      </a:r>
                    </a:p>
                  </a:txBody>
                  <a:tcPr>
                    <a:solidFill>
                      <a:srgbClr val="FFFFFF"/>
                    </a:solidFill>
                  </a:tcPr>
                </a:tc>
                <a:tc>
                  <a:txBody>
                    <a:bodyPr/>
                    <a:lstStyle/>
                    <a:p>
                      <a:pPr algn="ctr"/>
                      <a:r>
                        <a:rPr lang="en-US" sz="1800" dirty="0"/>
                        <a:t>Full Disk</a:t>
                      </a:r>
                    </a:p>
                  </a:txBody>
                  <a:tcPr>
                    <a:solidFill>
                      <a:srgbClr val="FFFFFF"/>
                    </a:solidFill>
                  </a:tcPr>
                </a:tc>
                <a:tc>
                  <a:txBody>
                    <a:bodyPr/>
                    <a:lstStyle/>
                    <a:p>
                      <a:pPr algn="ctr"/>
                      <a:r>
                        <a:rPr lang="en-US" sz="1800" dirty="0" err="1"/>
                        <a:t>Mesoscale</a:t>
                      </a:r>
                      <a:endParaRPr lang="en-US" sz="1800" dirty="0"/>
                    </a:p>
                  </a:txBody>
                  <a:tcPr>
                    <a:solidFill>
                      <a:srgbClr val="FFFFFF"/>
                    </a:solidFill>
                  </a:tcPr>
                </a:tc>
                <a:extLst>
                  <a:ext uri="{0D108BD9-81ED-4DB2-BD59-A6C34878D82A}">
                    <a16:rowId xmlns:a16="http://schemas.microsoft.com/office/drawing/2014/main" val="10001"/>
                  </a:ext>
                </a:extLst>
              </a:tr>
              <a:tr h="455470">
                <a:tc>
                  <a:txBody>
                    <a:bodyPr/>
                    <a:lstStyle/>
                    <a:p>
                      <a:pPr algn="ctr"/>
                      <a:r>
                        <a:rPr lang="en-US" sz="1800" dirty="0"/>
                        <a:t>Horizontal Resolution</a:t>
                      </a:r>
                    </a:p>
                  </a:txBody>
                  <a:tcPr>
                    <a:solidFill>
                      <a:srgbClr val="FFFFFF"/>
                    </a:solidFill>
                  </a:tcPr>
                </a:tc>
                <a:tc>
                  <a:txBody>
                    <a:bodyPr/>
                    <a:lstStyle/>
                    <a:p>
                      <a:pPr algn="ctr"/>
                      <a:r>
                        <a:rPr lang="en-US" sz="1800" dirty="0"/>
                        <a:t>2km</a:t>
                      </a:r>
                    </a:p>
                  </a:txBody>
                  <a:tcPr>
                    <a:solidFill>
                      <a:srgbClr val="FFFFFF"/>
                    </a:solidFill>
                  </a:tcPr>
                </a:tc>
                <a:tc>
                  <a:txBody>
                    <a:bodyPr/>
                    <a:lstStyle/>
                    <a:p>
                      <a:pPr algn="ctr"/>
                      <a:r>
                        <a:rPr lang="en-US" sz="1800" dirty="0"/>
                        <a:t>2/10km</a:t>
                      </a:r>
                    </a:p>
                  </a:txBody>
                  <a:tcPr>
                    <a:solidFill>
                      <a:srgbClr val="FFFFFF"/>
                    </a:solidFill>
                  </a:tcPr>
                </a:tc>
                <a:tc>
                  <a:txBody>
                    <a:bodyPr/>
                    <a:lstStyle/>
                    <a:p>
                      <a:pPr algn="ctr"/>
                      <a:r>
                        <a:rPr lang="en-US" sz="1800" dirty="0"/>
                        <a:t>2km</a:t>
                      </a:r>
                    </a:p>
                  </a:txBody>
                  <a:tcPr>
                    <a:solidFill>
                      <a:srgbClr val="FFFFFF"/>
                    </a:solidFill>
                  </a:tcPr>
                </a:tc>
                <a:extLst>
                  <a:ext uri="{0D108BD9-81ED-4DB2-BD59-A6C34878D82A}">
                    <a16:rowId xmlns:a16="http://schemas.microsoft.com/office/drawing/2014/main" val="10002"/>
                  </a:ext>
                </a:extLst>
              </a:tr>
              <a:tr h="455470">
                <a:tc>
                  <a:txBody>
                    <a:bodyPr/>
                    <a:lstStyle/>
                    <a:p>
                      <a:pPr algn="ctr"/>
                      <a:r>
                        <a:rPr lang="en-US" sz="1800" dirty="0"/>
                        <a:t>Mapping Accuracy</a:t>
                      </a:r>
                    </a:p>
                  </a:txBody>
                  <a:tcPr>
                    <a:solidFill>
                      <a:srgbClr val="FFFFFF"/>
                    </a:solidFill>
                  </a:tcPr>
                </a:tc>
                <a:tc>
                  <a:txBody>
                    <a:bodyPr/>
                    <a:lstStyle/>
                    <a:p>
                      <a:pPr algn="ctr"/>
                      <a:r>
                        <a:rPr lang="en-US" sz="1800" dirty="0"/>
                        <a:t>1km</a:t>
                      </a:r>
                    </a:p>
                  </a:txBody>
                  <a:tcPr>
                    <a:solidFill>
                      <a:srgbClr val="FFFFFF"/>
                    </a:solidFill>
                  </a:tcPr>
                </a:tc>
                <a:tc>
                  <a:txBody>
                    <a:bodyPr/>
                    <a:lstStyle/>
                    <a:p>
                      <a:pPr algn="ctr"/>
                      <a:r>
                        <a:rPr lang="en-US" sz="1800" dirty="0"/>
                        <a:t>1/5km</a:t>
                      </a:r>
                    </a:p>
                  </a:txBody>
                  <a:tcPr>
                    <a:solidFill>
                      <a:srgbClr val="FFFFFF"/>
                    </a:solidFill>
                  </a:tcPr>
                </a:tc>
                <a:tc>
                  <a:txBody>
                    <a:bodyPr/>
                    <a:lstStyle/>
                    <a:p>
                      <a:pPr algn="ctr"/>
                      <a:r>
                        <a:rPr lang="en-US" sz="1800" dirty="0"/>
                        <a:t>1km</a:t>
                      </a:r>
                    </a:p>
                  </a:txBody>
                  <a:tcPr>
                    <a:solidFill>
                      <a:srgbClr val="FFFFFF"/>
                    </a:solidFill>
                  </a:tcPr>
                </a:tc>
                <a:extLst>
                  <a:ext uri="{0D108BD9-81ED-4DB2-BD59-A6C34878D82A}">
                    <a16:rowId xmlns:a16="http://schemas.microsoft.com/office/drawing/2014/main" val="10003"/>
                  </a:ext>
                </a:extLst>
              </a:tr>
              <a:tr h="455470">
                <a:tc>
                  <a:txBody>
                    <a:bodyPr/>
                    <a:lstStyle/>
                    <a:p>
                      <a:pPr algn="ctr"/>
                      <a:r>
                        <a:rPr lang="en-US" sz="1800" dirty="0"/>
                        <a:t>Measurement Range (K)</a:t>
                      </a:r>
                    </a:p>
                  </a:txBody>
                  <a:tcPr>
                    <a:solidFill>
                      <a:srgbClr val="FFFFFF"/>
                    </a:solidFill>
                  </a:tcPr>
                </a:tc>
                <a:tc>
                  <a:txBody>
                    <a:bodyPr/>
                    <a:lstStyle/>
                    <a:p>
                      <a:pPr algn="ctr"/>
                      <a:r>
                        <a:rPr lang="en-US" sz="1800" dirty="0"/>
                        <a:t>213 – 330</a:t>
                      </a:r>
                    </a:p>
                  </a:txBody>
                  <a:tcPr>
                    <a:solidFill>
                      <a:srgbClr val="FFFFFF"/>
                    </a:solidFill>
                  </a:tcPr>
                </a:tc>
                <a:tc>
                  <a:txBody>
                    <a:bodyPr/>
                    <a:lstStyle/>
                    <a:p>
                      <a:pPr algn="ctr"/>
                      <a:r>
                        <a:rPr lang="en-US" sz="1800" dirty="0"/>
                        <a:t>213</a:t>
                      </a:r>
                      <a:r>
                        <a:rPr lang="en-US" sz="1800" baseline="0" dirty="0"/>
                        <a:t> – 330</a:t>
                      </a:r>
                      <a:endParaRPr lang="en-US" sz="1800" dirty="0"/>
                    </a:p>
                  </a:txBody>
                  <a:tcPr>
                    <a:solidFill>
                      <a:srgbClr val="FFFFFF"/>
                    </a:solidFill>
                  </a:tcPr>
                </a:tc>
                <a:tc>
                  <a:txBody>
                    <a:bodyPr/>
                    <a:lstStyle/>
                    <a:p>
                      <a:pPr algn="ctr"/>
                      <a:r>
                        <a:rPr lang="en-US" sz="1800" dirty="0"/>
                        <a:t>213 – 330</a:t>
                      </a:r>
                    </a:p>
                  </a:txBody>
                  <a:tcPr>
                    <a:solidFill>
                      <a:srgbClr val="FFFFFF"/>
                    </a:solidFill>
                  </a:tcPr>
                </a:tc>
                <a:extLst>
                  <a:ext uri="{0D108BD9-81ED-4DB2-BD59-A6C34878D82A}">
                    <a16:rowId xmlns:a16="http://schemas.microsoft.com/office/drawing/2014/main" val="10004"/>
                  </a:ext>
                </a:extLst>
              </a:tr>
              <a:tr h="461593">
                <a:tc>
                  <a:txBody>
                    <a:bodyPr/>
                    <a:lstStyle/>
                    <a:p>
                      <a:pPr algn="ctr"/>
                      <a:r>
                        <a:rPr lang="en-US" sz="1800" dirty="0"/>
                        <a:t>Measurement Accuracy</a:t>
                      </a:r>
                      <a:r>
                        <a:rPr lang="en-US" sz="1800" baseline="30000" dirty="0"/>
                        <a:t>1</a:t>
                      </a:r>
                      <a:r>
                        <a:rPr lang="en-US" sz="1800" dirty="0"/>
                        <a:t> (K)</a:t>
                      </a:r>
                    </a:p>
                  </a:txBody>
                  <a:tcPr>
                    <a:solidFill>
                      <a:srgbClr val="FFFFFF"/>
                    </a:solidFill>
                  </a:tcPr>
                </a:tc>
                <a:tc>
                  <a:txBody>
                    <a:bodyPr/>
                    <a:lstStyle/>
                    <a:p>
                      <a:pPr algn="ctr"/>
                      <a:r>
                        <a:rPr lang="en-US" sz="1800" dirty="0"/>
                        <a:t>2.5</a:t>
                      </a:r>
                    </a:p>
                  </a:txBody>
                  <a:tcPr>
                    <a:solidFill>
                      <a:srgbClr val="FFFFFF"/>
                    </a:solidFill>
                  </a:tcPr>
                </a:tc>
                <a:tc>
                  <a:txBody>
                    <a:bodyPr/>
                    <a:lstStyle/>
                    <a:p>
                      <a:pPr algn="ctr"/>
                      <a:r>
                        <a:rPr lang="en-US" sz="1800" dirty="0"/>
                        <a:t>2.5</a:t>
                      </a:r>
                    </a:p>
                  </a:txBody>
                  <a:tcPr>
                    <a:solidFill>
                      <a:srgbClr val="FFFFFF"/>
                    </a:solidFill>
                  </a:tcPr>
                </a:tc>
                <a:tc>
                  <a:txBody>
                    <a:bodyPr/>
                    <a:lstStyle/>
                    <a:p>
                      <a:pPr algn="ctr"/>
                      <a:r>
                        <a:rPr lang="en-US" sz="1800" dirty="0"/>
                        <a:t>2.5</a:t>
                      </a:r>
                    </a:p>
                  </a:txBody>
                  <a:tcPr>
                    <a:solidFill>
                      <a:srgbClr val="FFFFFF"/>
                    </a:solidFill>
                  </a:tcPr>
                </a:tc>
                <a:extLst>
                  <a:ext uri="{0D108BD9-81ED-4DB2-BD59-A6C34878D82A}">
                    <a16:rowId xmlns:a16="http://schemas.microsoft.com/office/drawing/2014/main" val="10005"/>
                  </a:ext>
                </a:extLst>
              </a:tr>
              <a:tr h="429466">
                <a:tc>
                  <a:txBody>
                    <a:bodyPr/>
                    <a:lstStyle/>
                    <a:p>
                      <a:pPr algn="ctr"/>
                      <a:r>
                        <a:rPr lang="en-US" sz="1800" dirty="0"/>
                        <a:t>Measurement</a:t>
                      </a:r>
                      <a:r>
                        <a:rPr lang="en-US" sz="1800" baseline="0" dirty="0"/>
                        <a:t> Precision (K)</a:t>
                      </a:r>
                      <a:endParaRPr lang="en-US" sz="1800" dirty="0"/>
                    </a:p>
                  </a:txBody>
                  <a:tcPr>
                    <a:solidFill>
                      <a:srgbClr val="FFFFFF"/>
                    </a:solidFill>
                  </a:tcPr>
                </a:tc>
                <a:tc>
                  <a:txBody>
                    <a:bodyPr/>
                    <a:lstStyle/>
                    <a:p>
                      <a:pPr algn="ctr"/>
                      <a:r>
                        <a:rPr lang="en-US" sz="1800" dirty="0"/>
                        <a:t>2.3</a:t>
                      </a:r>
                    </a:p>
                  </a:txBody>
                  <a:tcPr>
                    <a:solidFill>
                      <a:srgbClr val="FFFFFF"/>
                    </a:solidFill>
                  </a:tcPr>
                </a:tc>
                <a:tc>
                  <a:txBody>
                    <a:bodyPr/>
                    <a:lstStyle/>
                    <a:p>
                      <a:pPr algn="ctr"/>
                      <a:r>
                        <a:rPr lang="en-US" sz="1800" dirty="0"/>
                        <a:t>2.3</a:t>
                      </a:r>
                    </a:p>
                  </a:txBody>
                  <a:tcPr>
                    <a:solidFill>
                      <a:srgbClr val="FFFFFF"/>
                    </a:solidFill>
                  </a:tcPr>
                </a:tc>
                <a:tc>
                  <a:txBody>
                    <a:bodyPr/>
                    <a:lstStyle/>
                    <a:p>
                      <a:pPr algn="ctr"/>
                      <a:r>
                        <a:rPr lang="en-US" sz="1800" dirty="0"/>
                        <a:t>2.3</a:t>
                      </a:r>
                    </a:p>
                  </a:txBody>
                  <a:tcPr>
                    <a:solidFill>
                      <a:srgbClr val="FFFFFF"/>
                    </a:solidFill>
                  </a:tcPr>
                </a:tc>
                <a:extLst>
                  <a:ext uri="{0D108BD9-81ED-4DB2-BD59-A6C34878D82A}">
                    <a16:rowId xmlns:a16="http://schemas.microsoft.com/office/drawing/2014/main" val="10006"/>
                  </a:ext>
                </a:extLst>
              </a:tr>
              <a:tr h="455470">
                <a:tc>
                  <a:txBody>
                    <a:bodyPr/>
                    <a:lstStyle/>
                    <a:p>
                      <a:pPr algn="ctr"/>
                      <a:r>
                        <a:rPr lang="en-US" sz="1800" dirty="0"/>
                        <a:t>Refresh</a:t>
                      </a:r>
                      <a:r>
                        <a:rPr lang="en-US" sz="1800" baseline="0" dirty="0"/>
                        <a:t> Rate </a:t>
                      </a:r>
                      <a:endParaRPr lang="en-US" sz="1800" dirty="0"/>
                    </a:p>
                  </a:txBody>
                  <a:tcPr>
                    <a:solidFill>
                      <a:srgbClr val="FFFFFF"/>
                    </a:solidFill>
                  </a:tcPr>
                </a:tc>
                <a:tc>
                  <a:txBody>
                    <a:bodyPr/>
                    <a:lstStyle/>
                    <a:p>
                      <a:pPr algn="ctr"/>
                      <a:r>
                        <a:rPr lang="en-US" sz="1800" dirty="0"/>
                        <a:t>60 minutes</a:t>
                      </a:r>
                    </a:p>
                  </a:txBody>
                  <a:tcPr>
                    <a:solidFill>
                      <a:srgbClr val="FFFFFF"/>
                    </a:solidFill>
                  </a:tcPr>
                </a:tc>
                <a:tc>
                  <a:txBody>
                    <a:bodyPr/>
                    <a:lstStyle/>
                    <a:p>
                      <a:pPr algn="ctr"/>
                      <a:r>
                        <a:rPr lang="en-US" sz="1800" dirty="0"/>
                        <a:t>60 minutes</a:t>
                      </a:r>
                    </a:p>
                  </a:txBody>
                  <a:tcPr>
                    <a:solidFill>
                      <a:srgbClr val="FFFFFF"/>
                    </a:solidFill>
                  </a:tcPr>
                </a:tc>
                <a:tc>
                  <a:txBody>
                    <a:bodyPr/>
                    <a:lstStyle/>
                    <a:p>
                      <a:pPr algn="ctr"/>
                      <a:r>
                        <a:rPr lang="en-US" sz="1800" dirty="0"/>
                        <a:t>60 minutes</a:t>
                      </a:r>
                    </a:p>
                  </a:txBody>
                  <a:tcPr>
                    <a:solidFill>
                      <a:srgbClr val="FFFFFF"/>
                    </a:solidFill>
                  </a:tcPr>
                </a:tc>
                <a:extLst>
                  <a:ext uri="{0D108BD9-81ED-4DB2-BD59-A6C34878D82A}">
                    <a16:rowId xmlns:a16="http://schemas.microsoft.com/office/drawing/2014/main" val="10007"/>
                  </a:ext>
                </a:extLst>
              </a:tr>
              <a:tr h="471233">
                <a:tc>
                  <a:txBody>
                    <a:bodyPr/>
                    <a:lstStyle/>
                    <a:p>
                      <a:pPr algn="ctr"/>
                      <a:r>
                        <a:rPr lang="en-US" sz="1800" dirty="0"/>
                        <a:t>Vendor Allocated Ground latency</a:t>
                      </a:r>
                    </a:p>
                  </a:txBody>
                  <a:tcPr>
                    <a:solidFill>
                      <a:srgbClr val="FFFFFF"/>
                    </a:solidFill>
                  </a:tcPr>
                </a:tc>
                <a:tc>
                  <a:txBody>
                    <a:bodyPr/>
                    <a:lstStyle/>
                    <a:p>
                      <a:pPr algn="ctr"/>
                      <a:r>
                        <a:rPr lang="en-US" sz="1800" dirty="0"/>
                        <a:t>3236 seconds</a:t>
                      </a:r>
                    </a:p>
                  </a:txBody>
                  <a:tcPr>
                    <a:solidFill>
                      <a:srgbClr val="FFFFFF"/>
                    </a:solidFill>
                  </a:tcPr>
                </a:tc>
                <a:tc>
                  <a:txBody>
                    <a:bodyPr/>
                    <a:lstStyle/>
                    <a:p>
                      <a:pPr algn="ctr"/>
                      <a:r>
                        <a:rPr lang="en-US" sz="1800" dirty="0"/>
                        <a:t>806 seconds</a:t>
                      </a:r>
                    </a:p>
                  </a:txBody>
                  <a:tcPr>
                    <a:solidFill>
                      <a:srgbClr val="FFFFFF"/>
                    </a:solidFill>
                  </a:tcPr>
                </a:tc>
                <a:tc>
                  <a:txBody>
                    <a:bodyPr/>
                    <a:lstStyle/>
                    <a:p>
                      <a:pPr algn="ctr"/>
                      <a:r>
                        <a:rPr lang="en-US" sz="1800" dirty="0"/>
                        <a:t>159 seconds</a:t>
                      </a:r>
                    </a:p>
                  </a:txBody>
                  <a:tcPr>
                    <a:solidFill>
                      <a:srgbClr val="FFFFFF"/>
                    </a:solidFill>
                  </a:tcPr>
                </a:tc>
                <a:extLst>
                  <a:ext uri="{0D108BD9-81ED-4DB2-BD59-A6C34878D82A}">
                    <a16:rowId xmlns:a16="http://schemas.microsoft.com/office/drawing/2014/main" val="10008"/>
                  </a:ext>
                </a:extLst>
              </a:tr>
              <a:tr h="455470">
                <a:tc>
                  <a:txBody>
                    <a:bodyPr/>
                    <a:lstStyle/>
                    <a:p>
                      <a:pPr algn="ctr"/>
                      <a:r>
                        <a:rPr lang="en-US" sz="1800" dirty="0"/>
                        <a:t>Extent Qualifier</a:t>
                      </a:r>
                    </a:p>
                  </a:txBody>
                  <a:tcPr>
                    <a:solidFill>
                      <a:srgbClr val="FFFFFF"/>
                    </a:solidFill>
                  </a:tcPr>
                </a:tc>
                <a:tc>
                  <a:txBody>
                    <a:bodyPr/>
                    <a:lstStyle/>
                    <a:p>
                      <a:pPr algn="ctr"/>
                      <a:r>
                        <a:rPr lang="en-US" sz="1800" dirty="0"/>
                        <a:t>Local Zenith Angle &lt; 70</a:t>
                      </a:r>
                    </a:p>
                  </a:txBody>
                  <a:tcP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Local Zenith Angle &lt; 70</a:t>
                      </a:r>
                    </a:p>
                  </a:txBody>
                  <a:tcP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Local Zenith Angle &lt; 70</a:t>
                      </a:r>
                    </a:p>
                  </a:txBody>
                  <a:tcPr>
                    <a:solidFill>
                      <a:srgbClr val="FFFFFF"/>
                    </a:solidFill>
                  </a:tcPr>
                </a:tc>
                <a:extLst>
                  <a:ext uri="{0D108BD9-81ED-4DB2-BD59-A6C34878D82A}">
                    <a16:rowId xmlns:a16="http://schemas.microsoft.com/office/drawing/2014/main" val="10009"/>
                  </a:ext>
                </a:extLst>
              </a:tr>
              <a:tr h="624323">
                <a:tc gridSpan="4">
                  <a:txBody>
                    <a:bodyPr/>
                    <a:lstStyle/>
                    <a:p>
                      <a:pPr algn="l"/>
                      <a:r>
                        <a:rPr lang="en-US" sz="1800" baseline="30000" dirty="0"/>
                        <a:t>1</a:t>
                      </a:r>
                      <a:r>
                        <a:rPr lang="en-US" sz="1800" dirty="0"/>
                        <a:t> The measurement</a:t>
                      </a:r>
                      <a:r>
                        <a:rPr lang="en-US" sz="1800" baseline="0" dirty="0"/>
                        <a:t> accuracy 2.5 K is conditional with 1) known emissivity, 2) known atmospheric correction, and 3) 80% channel correction; 5K otherwise.</a:t>
                      </a:r>
                      <a:endParaRPr lang="en-US" sz="1800" dirty="0"/>
                    </a:p>
                  </a:txBody>
                  <a:tcPr>
                    <a:solidFill>
                      <a:srgbClr val="FFFFFF"/>
                    </a:solidFill>
                  </a:tcPr>
                </a:tc>
                <a:tc hMerge="1">
                  <a:txBody>
                    <a:bodyPr/>
                    <a:lstStyle/>
                    <a:p>
                      <a:pPr algn="ctr"/>
                      <a:endParaRPr lang="en-US" dirty="0"/>
                    </a:p>
                  </a:txBody>
                  <a:tcP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0005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DF5E-4690-4233-AECD-2E201ADE4486}"/>
              </a:ext>
            </a:extLst>
          </p:cNvPr>
          <p:cNvSpPr>
            <a:spLocks noGrp="1"/>
          </p:cNvSpPr>
          <p:nvPr>
            <p:ph type="title"/>
          </p:nvPr>
        </p:nvSpPr>
        <p:spPr/>
        <p:txBody>
          <a:bodyPr/>
          <a:lstStyle/>
          <a:p>
            <a:r>
              <a:rPr lang="en-US" dirty="0"/>
              <a:t>LST Processing Flow</a:t>
            </a:r>
          </a:p>
        </p:txBody>
      </p:sp>
      <p:sp>
        <p:nvSpPr>
          <p:cNvPr id="4" name="Slide Number Placeholder 3">
            <a:extLst>
              <a:ext uri="{FF2B5EF4-FFF2-40B4-BE49-F238E27FC236}">
                <a16:creationId xmlns:a16="http://schemas.microsoft.com/office/drawing/2014/main" id="{18F1DFA0-D8EB-4B9C-8B9B-D34610B12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Content Placeholder 2">
            <a:extLst>
              <a:ext uri="{FF2B5EF4-FFF2-40B4-BE49-F238E27FC236}">
                <a16:creationId xmlns:a16="http://schemas.microsoft.com/office/drawing/2014/main" id="{F8786FCC-90D6-4550-BA55-55663BEC6265}"/>
              </a:ext>
            </a:extLst>
          </p:cNvPr>
          <p:cNvSpPr txBox="1">
            <a:spLocks/>
          </p:cNvSpPr>
          <p:nvPr/>
        </p:nvSpPr>
        <p:spPr>
          <a:xfrm>
            <a:off x="140994" y="1873897"/>
            <a:ext cx="3804281" cy="4280323"/>
          </a:xfrm>
          <a:prstGeom prst="rect">
            <a:avLst/>
          </a:prstGeom>
          <a:noFill/>
          <a:ln>
            <a:noFill/>
          </a:ln>
        </p:spPr>
        <p:txBody>
          <a:bodyPr lIns="91425" tIns="91425" rIns="91425" bIns="91425" anchor="t" anchorCtr="0"/>
          <a:lstStyle/>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rPr>
              <a:t>LST is retrieved if</a:t>
            </a: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rPr>
              <a:t>good pixel availability</a:t>
            </a:r>
          </a:p>
          <a:p>
            <a:pPr marL="914400" lvl="4" indent="-225425">
              <a:spcBef>
                <a:spcPts val="480"/>
              </a:spcBef>
              <a:buClr>
                <a:schemeClr val="lt1"/>
              </a:buClr>
              <a:buSzPct val="100000"/>
              <a:buFont typeface="Arial"/>
              <a:buChar char="•"/>
              <a:defRPr/>
            </a:pPr>
            <a:r>
              <a:rPr lang="en-US" sz="2000" noProof="0" dirty="0">
                <a:solidFill>
                  <a:schemeClr val="lt1"/>
                </a:solidFill>
                <a:latin typeface="Calibri"/>
                <a:ea typeface="Calibri"/>
                <a:cs typeface="Calibri"/>
                <a:sym typeface="Calibri"/>
              </a:rPr>
              <a:t>i</a:t>
            </a:r>
            <a:r>
              <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rPr>
              <a:t>nput</a:t>
            </a:r>
            <a:r>
              <a:rPr kumimoji="0" lang="en-US" sz="2000" b="0" i="0" u="none" strike="noStrike" kern="0" cap="none" spc="0" normalizeH="0" noProof="0" dirty="0">
                <a:ln>
                  <a:noFill/>
                </a:ln>
                <a:solidFill>
                  <a:schemeClr val="lt1"/>
                </a:solidFill>
                <a:effectLst/>
                <a:uLnTx/>
                <a:uFillTx/>
                <a:latin typeface="Calibri"/>
                <a:ea typeface="Calibri"/>
                <a:cs typeface="Calibri"/>
                <a:sym typeface="Calibri"/>
              </a:rPr>
              <a:t> data not out of space</a:t>
            </a:r>
          </a:p>
          <a:p>
            <a:pPr marL="914400" lvl="4" indent="-225425">
              <a:spcBef>
                <a:spcPts val="480"/>
              </a:spcBef>
              <a:buClr>
                <a:schemeClr val="lt1"/>
              </a:buClr>
              <a:buSzPct val="100000"/>
              <a:buFont typeface="Arial"/>
              <a:buChar char="•"/>
              <a:defRPr/>
            </a:pPr>
            <a:r>
              <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rPr>
              <a:t>input data</a:t>
            </a:r>
            <a:r>
              <a:rPr kumimoji="0" lang="en-US" sz="2000" b="0" i="0" u="none" strike="noStrike" kern="0" cap="none" spc="0" normalizeH="0" noProof="0" dirty="0">
                <a:ln>
                  <a:noFill/>
                </a:ln>
                <a:solidFill>
                  <a:schemeClr val="lt1"/>
                </a:solidFill>
                <a:effectLst/>
                <a:uLnTx/>
                <a:uFillTx/>
                <a:latin typeface="Calibri"/>
                <a:ea typeface="Calibri"/>
                <a:cs typeface="Calibri"/>
                <a:sym typeface="Calibri"/>
              </a:rPr>
              <a:t> not</a:t>
            </a:r>
            <a:r>
              <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rPr>
              <a:t> bad data</a:t>
            </a:r>
          </a:p>
          <a:p>
            <a:pPr marL="914400" lvl="4" indent="-225425">
              <a:spcBef>
                <a:spcPts val="480"/>
              </a:spcBef>
              <a:buClr>
                <a:schemeClr val="lt1"/>
              </a:buClr>
              <a:buSzPct val="100000"/>
              <a:buFont typeface="Arial"/>
              <a:buChar char="•"/>
              <a:defRPr/>
            </a:pPr>
            <a:r>
              <a:rPr lang="en-US" sz="2000" dirty="0">
                <a:solidFill>
                  <a:schemeClr val="lt1"/>
                </a:solidFill>
                <a:latin typeface="Calibri"/>
                <a:ea typeface="Calibri"/>
                <a:cs typeface="Calibri"/>
                <a:sym typeface="Calibri"/>
              </a:rPr>
              <a:t>input data not missing</a:t>
            </a:r>
            <a:endPar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endParaRP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rPr>
              <a:t>not over ocean</a:t>
            </a: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rPr>
              <a:t>Clear, probably clear, or probably cloudy</a:t>
            </a:r>
          </a:p>
        </p:txBody>
      </p:sp>
      <p:pic>
        <p:nvPicPr>
          <p:cNvPr id="58" name="Picture 57">
            <a:extLst>
              <a:ext uri="{FF2B5EF4-FFF2-40B4-BE49-F238E27FC236}">
                <a16:creationId xmlns:a16="http://schemas.microsoft.com/office/drawing/2014/main" id="{17D9E0C1-D4A0-420E-82E9-59FC7D16F44C}"/>
              </a:ext>
            </a:extLst>
          </p:cNvPr>
          <p:cNvPicPr>
            <a:picLocks noChangeAspect="1"/>
          </p:cNvPicPr>
          <p:nvPr/>
        </p:nvPicPr>
        <p:blipFill>
          <a:blip r:embed="rId3"/>
          <a:stretch>
            <a:fillRect/>
          </a:stretch>
        </p:blipFill>
        <p:spPr>
          <a:xfrm>
            <a:off x="4004454" y="1096962"/>
            <a:ext cx="7684372" cy="5416853"/>
          </a:xfrm>
          <a:prstGeom prst="rect">
            <a:avLst/>
          </a:prstGeom>
        </p:spPr>
      </p:pic>
    </p:spTree>
    <p:extLst>
      <p:ext uri="{BB962C8B-B14F-4D97-AF65-F5344CB8AC3E}">
        <p14:creationId xmlns:p14="http://schemas.microsoft.com/office/powerpoint/2010/main" val="3026313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DF5E-4690-4233-AECD-2E201ADE4486}"/>
              </a:ext>
            </a:extLst>
          </p:cNvPr>
          <p:cNvSpPr>
            <a:spLocks noGrp="1"/>
          </p:cNvSpPr>
          <p:nvPr>
            <p:ph type="title"/>
          </p:nvPr>
        </p:nvSpPr>
        <p:spPr/>
        <p:txBody>
          <a:bodyPr/>
          <a:lstStyle/>
          <a:p>
            <a:r>
              <a:rPr lang="en-US" dirty="0"/>
              <a:t>ADRs Resolved or still in progress since GOES-18 LST Provisional Maturity</a:t>
            </a:r>
          </a:p>
        </p:txBody>
      </p:sp>
      <p:sp>
        <p:nvSpPr>
          <p:cNvPr id="4" name="Slide Number Placeholder 3">
            <a:extLst>
              <a:ext uri="{FF2B5EF4-FFF2-40B4-BE49-F238E27FC236}">
                <a16:creationId xmlns:a16="http://schemas.microsoft.com/office/drawing/2014/main" id="{18F1DFA0-D8EB-4B9C-8B9B-D34610B12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7" name="Google Shape;412;p29">
            <a:extLst>
              <a:ext uri="{FF2B5EF4-FFF2-40B4-BE49-F238E27FC236}">
                <a16:creationId xmlns:a16="http://schemas.microsoft.com/office/drawing/2014/main" id="{6AE5DEFC-2943-4C7C-9F54-2D3116289120}"/>
              </a:ext>
            </a:extLst>
          </p:cNvPr>
          <p:cNvGraphicFramePr/>
          <p:nvPr>
            <p:extLst>
              <p:ext uri="{D42A27DB-BD31-4B8C-83A1-F6EECF244321}">
                <p14:modId xmlns:p14="http://schemas.microsoft.com/office/powerpoint/2010/main" val="3679578072"/>
              </p:ext>
            </p:extLst>
          </p:nvPr>
        </p:nvGraphicFramePr>
        <p:xfrm>
          <a:off x="1066801" y="1634291"/>
          <a:ext cx="10058398" cy="2666338"/>
        </p:xfrm>
        <a:graphic>
          <a:graphicData uri="http://schemas.openxmlformats.org/drawingml/2006/table">
            <a:tbl>
              <a:tblPr>
                <a:noFill/>
              </a:tblPr>
              <a:tblGrid>
                <a:gridCol w="949180">
                  <a:extLst>
                    <a:ext uri="{9D8B030D-6E8A-4147-A177-3AD203B41FA5}">
                      <a16:colId xmlns:a16="http://schemas.microsoft.com/office/drawing/2014/main" val="20000"/>
                    </a:ext>
                  </a:extLst>
                </a:gridCol>
                <a:gridCol w="3021185">
                  <a:extLst>
                    <a:ext uri="{9D8B030D-6E8A-4147-A177-3AD203B41FA5}">
                      <a16:colId xmlns:a16="http://schemas.microsoft.com/office/drawing/2014/main" val="20001"/>
                    </a:ext>
                  </a:extLst>
                </a:gridCol>
                <a:gridCol w="2605406">
                  <a:extLst>
                    <a:ext uri="{9D8B030D-6E8A-4147-A177-3AD203B41FA5}">
                      <a16:colId xmlns:a16="http://schemas.microsoft.com/office/drawing/2014/main" val="20002"/>
                    </a:ext>
                  </a:extLst>
                </a:gridCol>
                <a:gridCol w="2101805">
                  <a:extLst>
                    <a:ext uri="{9D8B030D-6E8A-4147-A177-3AD203B41FA5}">
                      <a16:colId xmlns:a16="http://schemas.microsoft.com/office/drawing/2014/main" val="20003"/>
                    </a:ext>
                  </a:extLst>
                </a:gridCol>
                <a:gridCol w="1380822">
                  <a:extLst>
                    <a:ext uri="{9D8B030D-6E8A-4147-A177-3AD203B41FA5}">
                      <a16:colId xmlns:a16="http://schemas.microsoft.com/office/drawing/2014/main" val="20004"/>
                    </a:ext>
                  </a:extLst>
                </a:gridCol>
              </a:tblGrid>
              <a:tr h="273648">
                <a:tc>
                  <a:txBody>
                    <a:bodyPr/>
                    <a:lstStyle/>
                    <a:p>
                      <a:pPr marL="0" marR="0" lvl="0" indent="0" algn="ctr" rtl="0">
                        <a:spcBef>
                          <a:spcPts val="0"/>
                        </a:spcBef>
                        <a:spcAft>
                          <a:spcPts val="0"/>
                        </a:spcAft>
                        <a:buClr>
                          <a:schemeClr val="lt1"/>
                        </a:buClr>
                        <a:buSzPts val="400"/>
                        <a:buFont typeface="Calibri"/>
                        <a:buNone/>
                      </a:pPr>
                      <a:r>
                        <a:rPr lang="en-US" sz="1600" b="1" u="none" strike="noStrike" cap="none" dirty="0">
                          <a:solidFill>
                            <a:schemeClr val="lt1"/>
                          </a:solidFill>
                        </a:rPr>
                        <a:t>Title</a:t>
                      </a:r>
                      <a:endParaRPr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400"/>
                        <a:buFont typeface="Calibri"/>
                        <a:buNone/>
                      </a:pPr>
                      <a:r>
                        <a:rPr lang="en-US" sz="1600" b="1" u="none" strike="noStrike" cap="none" dirty="0">
                          <a:solidFill>
                            <a:schemeClr val="lt1"/>
                          </a:solidFill>
                        </a:rPr>
                        <a:t>Description</a:t>
                      </a:r>
                      <a:endParaRPr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400"/>
                        <a:buFont typeface="Calibri"/>
                        <a:buNone/>
                      </a:pPr>
                      <a:r>
                        <a:rPr lang="en-US" sz="1600" b="1" u="none" strike="noStrike" cap="none" dirty="0">
                          <a:solidFill>
                            <a:schemeClr val="lt1"/>
                          </a:solidFill>
                        </a:rPr>
                        <a:t>Impact</a:t>
                      </a:r>
                      <a:endParaRPr sz="1600" b="1" u="none" strike="noStrike" cap="none" dirty="0">
                        <a:solidFill>
                          <a:schemeClr val="lt1"/>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400"/>
                        <a:buFont typeface="Calibri"/>
                        <a:buNone/>
                      </a:pPr>
                      <a:r>
                        <a:rPr lang="en-US" sz="1600" b="1" u="none" strike="noStrike" cap="none" dirty="0">
                          <a:solidFill>
                            <a:schemeClr val="lt1"/>
                          </a:solidFill>
                        </a:rPr>
                        <a:t>Mitigation</a:t>
                      </a:r>
                      <a:endParaRPr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400"/>
                        <a:buFont typeface="Calibri"/>
                        <a:buNone/>
                      </a:pPr>
                      <a:r>
                        <a:rPr lang="en-US" sz="1600" b="1" u="none" strike="noStrike" cap="none">
                          <a:solidFill>
                            <a:schemeClr val="lt1"/>
                          </a:solidFill>
                        </a:rPr>
                        <a:t>Status</a:t>
                      </a:r>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703828">
                <a:tc>
                  <a:txBody>
                    <a:bodyPr/>
                    <a:lstStyle/>
                    <a:p>
                      <a:pPr marL="0" marR="0" lvl="0" indent="0" algn="ctr" rtl="0">
                        <a:spcBef>
                          <a:spcPts val="0"/>
                        </a:spcBef>
                        <a:spcAft>
                          <a:spcPts val="0"/>
                        </a:spcAft>
                        <a:buNone/>
                      </a:pPr>
                      <a:r>
                        <a:rPr lang="en-US" sz="1200" b="1" dirty="0"/>
                        <a:t>ADR 1393</a:t>
                      </a:r>
                    </a:p>
                    <a:p>
                      <a:pPr marL="0" marR="0" lvl="0" indent="0" algn="ctr" rtl="0">
                        <a:spcBef>
                          <a:spcPts val="0"/>
                        </a:spcBef>
                        <a:spcAft>
                          <a:spcPts val="0"/>
                        </a:spcAft>
                        <a:buNone/>
                      </a:pPr>
                      <a:r>
                        <a:rPr lang="en-US" sz="1000" i="1" dirty="0"/>
                        <a:t>(12/3/2019</a:t>
                      </a:r>
                      <a:r>
                        <a:rPr lang="en-US" sz="1000" dirty="0"/>
                        <a:t>)</a:t>
                      </a:r>
                      <a:endParaRPr sz="1000" dirty="0"/>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r>
                        <a:rPr lang="en-US" sz="1200" kern="1200" dirty="0">
                          <a:solidFill>
                            <a:schemeClr val="tx1"/>
                          </a:solidFill>
                          <a:effectLst/>
                          <a:latin typeface="+mn-lt"/>
                          <a:ea typeface="+mn-ea"/>
                          <a:cs typeface="+mn-cs"/>
                        </a:rPr>
                        <a:t>The ancillary snow mask requires a special converter "</a:t>
                      </a:r>
                      <a:r>
                        <a:rPr lang="en-US" sz="1200" kern="1200" dirty="0" err="1">
                          <a:solidFill>
                            <a:schemeClr val="tx1"/>
                          </a:solidFill>
                          <a:effectLst/>
                          <a:latin typeface="+mn-lt"/>
                          <a:ea typeface="+mn-ea"/>
                          <a:cs typeface="+mn-cs"/>
                        </a:rPr>
                        <a:t>convertSnowMask</a:t>
                      </a:r>
                      <a:r>
                        <a:rPr lang="en-US" sz="1200" kern="1200" dirty="0">
                          <a:solidFill>
                            <a:schemeClr val="tx1"/>
                          </a:solidFill>
                          <a:effectLst/>
                          <a:latin typeface="+mn-lt"/>
                          <a:ea typeface="+mn-ea"/>
                          <a:cs typeface="+mn-cs"/>
                        </a:rPr>
                        <a:t>" when reading in the data for use in the enterprise algorithms. It was discovered that ECOMP and ELST both use "</a:t>
                      </a:r>
                      <a:r>
                        <a:rPr lang="en-US" sz="1200" kern="1200" dirty="0" err="1">
                          <a:solidFill>
                            <a:schemeClr val="tx1"/>
                          </a:solidFill>
                          <a:effectLst/>
                          <a:latin typeface="+mn-lt"/>
                          <a:ea typeface="+mn-ea"/>
                          <a:cs typeface="+mn-cs"/>
                        </a:rPr>
                        <a:t>convertEnumType</a:t>
                      </a:r>
                      <a:r>
                        <a:rPr lang="en-US" sz="1200" kern="1200" dirty="0">
                          <a:solidFill>
                            <a:schemeClr val="tx1"/>
                          </a:solidFill>
                          <a:effectLst/>
                          <a:latin typeface="+mn-lt"/>
                          <a:ea typeface="+mn-ea"/>
                          <a:cs typeface="+mn-cs"/>
                        </a:rPr>
                        <a:t>" rather than the "</a:t>
                      </a:r>
                      <a:r>
                        <a:rPr lang="en-US" sz="1200" kern="1200" dirty="0" err="1">
                          <a:solidFill>
                            <a:schemeClr val="tx1"/>
                          </a:solidFill>
                          <a:effectLst/>
                          <a:latin typeface="+mn-lt"/>
                          <a:ea typeface="+mn-ea"/>
                          <a:cs typeface="+mn-cs"/>
                        </a:rPr>
                        <a:t>convertSnowMask</a:t>
                      </a:r>
                      <a:r>
                        <a:rPr lang="en-US" sz="1200" kern="1200" dirty="0">
                          <a:solidFill>
                            <a:schemeClr val="tx1"/>
                          </a:solidFill>
                          <a:effectLst/>
                          <a:latin typeface="+mn-lt"/>
                          <a:ea typeface="+mn-ea"/>
                          <a:cs typeface="+mn-cs"/>
                        </a:rPr>
                        <a:t>" function. This should be resolved</a:t>
                      </a:r>
                      <a:endParaRPr sz="1200" b="0" i="0" u="none" strike="noStrike" dirty="0">
                        <a:solidFill>
                          <a:srgbClr val="000000"/>
                        </a:solidFill>
                        <a:latin typeface="Calibri"/>
                        <a:ea typeface="Calibri"/>
                        <a:cs typeface="Calibri"/>
                        <a:sym typeface="Calibri"/>
                      </a:endParaRP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 Minor impact.</a:t>
                      </a:r>
                      <a:endParaRPr sz="1200" b="0" i="0" u="none" strike="noStrike" dirty="0">
                        <a:solidFill>
                          <a:srgbClr val="000000"/>
                        </a:solidFill>
                        <a:latin typeface="Calibri"/>
                        <a:ea typeface="Calibri"/>
                        <a:cs typeface="Calibri"/>
                        <a:sym typeface="Calibri"/>
                      </a:endParaRP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r>
                        <a:rPr lang="en-US" sz="1200" b="0" i="0" u="none" strike="noStrike" dirty="0">
                          <a:solidFill>
                            <a:srgbClr val="000000"/>
                          </a:solidFill>
                          <a:latin typeface="+mn-lt"/>
                          <a:ea typeface="Calibri"/>
                          <a:cs typeface="Calibri"/>
                          <a:sym typeface="Calibri"/>
                        </a:rPr>
                        <a:t>Fixed and implemented.</a:t>
                      </a: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i="0" u="none" strike="noStrike" dirty="0">
                          <a:solidFill>
                            <a:srgbClr val="000000"/>
                          </a:solidFill>
                          <a:latin typeface="+mn-lt"/>
                          <a:ea typeface="Calibri"/>
                          <a:cs typeface="Calibri"/>
                          <a:sym typeface="Calibri"/>
                        </a:rPr>
                        <a:t>Closed.</a:t>
                      </a: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506305">
                <a:tc>
                  <a:txBody>
                    <a:bodyPr/>
                    <a:lstStyle/>
                    <a:p>
                      <a:pPr marL="0" marR="0" lvl="0" indent="0" algn="ctr" rtl="0">
                        <a:spcBef>
                          <a:spcPts val="0"/>
                        </a:spcBef>
                        <a:spcAft>
                          <a:spcPts val="0"/>
                        </a:spcAft>
                        <a:buNone/>
                      </a:pPr>
                      <a:r>
                        <a:rPr lang="en-US" sz="1200" b="1" i="0" u="none" strike="noStrike" dirty="0">
                          <a:solidFill>
                            <a:srgbClr val="000000"/>
                          </a:solidFill>
                          <a:latin typeface="Calibri"/>
                          <a:ea typeface="Calibri"/>
                          <a:cs typeface="Calibri"/>
                          <a:sym typeface="Calibri"/>
                        </a:rPr>
                        <a:t>ADR 1447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t>(5/2/2024)</a:t>
                      </a:r>
                    </a:p>
                    <a:p>
                      <a:pPr marL="0" marR="0" lvl="0" indent="0" algn="ctr" rtl="0">
                        <a:spcBef>
                          <a:spcPts val="0"/>
                        </a:spcBef>
                        <a:spcAft>
                          <a:spcPts val="0"/>
                        </a:spcAft>
                        <a:buNone/>
                      </a:pPr>
                      <a:endParaRPr sz="1200" b="0" i="0" u="none" strike="noStrik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r>
                        <a:rPr lang="en-US" sz="1200" kern="1200" dirty="0">
                          <a:solidFill>
                            <a:schemeClr val="tx1"/>
                          </a:solidFill>
                          <a:effectLst/>
                          <a:latin typeface="+mn-lt"/>
                          <a:ea typeface="+mn-ea"/>
                          <a:cs typeface="+mn-cs"/>
                        </a:rPr>
                        <a:t>The DQF and PQI </a:t>
                      </a:r>
                      <a:r>
                        <a:rPr lang="en-US" sz="1200" kern="1200" dirty="0" err="1">
                          <a:solidFill>
                            <a:schemeClr val="tx1"/>
                          </a:solidFill>
                          <a:effectLst/>
                          <a:latin typeface="+mn-lt"/>
                          <a:ea typeface="+mn-ea"/>
                          <a:cs typeface="+mn-cs"/>
                        </a:rPr>
                        <a:t>flag_meanings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flag_masks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flag_values</a:t>
                      </a:r>
                      <a:r>
                        <a:rPr lang="en-US" sz="1200" kern="1200" dirty="0">
                          <a:solidFill>
                            <a:schemeClr val="tx1"/>
                          </a:solidFill>
                          <a:effectLst/>
                          <a:latin typeface="+mn-lt"/>
                          <a:ea typeface="+mn-ea"/>
                          <a:cs typeface="+mn-cs"/>
                        </a:rPr>
                        <a:t> should be space separated in the XSL Metadata templates. LST is the only end product that has commas. It looks like these were mistakenly added with the enterprise algorithm. These should be removed</a:t>
                      </a:r>
                      <a:endParaRPr sz="1200" b="0" i="0" u="none" strike="noStrike" dirty="0">
                        <a:solidFill>
                          <a:srgbClr val="000000"/>
                        </a:solidFill>
                        <a:latin typeface="Calibri"/>
                        <a:ea typeface="Calibri"/>
                        <a:cs typeface="Calibri"/>
                        <a:sym typeface="Calibri"/>
                      </a:endParaRP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i="0" u="none" strike="noStrike" dirty="0">
                          <a:solidFill>
                            <a:srgbClr val="000000"/>
                          </a:solidFill>
                          <a:latin typeface="+mn-lt"/>
                          <a:ea typeface="Calibri"/>
                          <a:cs typeface="Calibri"/>
                          <a:sym typeface="Calibri"/>
                        </a:rPr>
                        <a:t>Minor impact.</a:t>
                      </a:r>
                    </a:p>
                    <a:p>
                      <a:pPr marL="0" marR="0" lvl="0" indent="0" algn="l" rtl="0">
                        <a:lnSpc>
                          <a:spcPct val="100000"/>
                        </a:lnSpc>
                        <a:spcBef>
                          <a:spcPts val="0"/>
                        </a:spcBef>
                        <a:spcAft>
                          <a:spcPts val="0"/>
                        </a:spcAft>
                        <a:buClr>
                          <a:schemeClr val="dk1"/>
                        </a:buClr>
                        <a:buSzPts val="1200"/>
                        <a:buFont typeface="Calibri"/>
                        <a:buNone/>
                      </a:pPr>
                      <a:endParaRPr sz="1200" b="0" i="0" u="none" strike="noStrike" dirty="0">
                        <a:solidFill>
                          <a:srgbClr val="000000"/>
                        </a:solidFill>
                        <a:latin typeface="Calibri"/>
                        <a:ea typeface="Calibri"/>
                        <a:cs typeface="Calibri"/>
                        <a:sym typeface="Calibri"/>
                      </a:endParaRPr>
                    </a:p>
                    <a:p>
                      <a:pPr marL="0" marR="0" lvl="0" indent="0" algn="l" rtl="0">
                        <a:spcBef>
                          <a:spcPts val="0"/>
                        </a:spcBef>
                        <a:spcAft>
                          <a:spcPts val="0"/>
                        </a:spcAft>
                        <a:buNone/>
                      </a:pPr>
                      <a:endParaRPr sz="1200" b="0" i="0" u="none" strike="noStrike" dirty="0">
                        <a:solidFill>
                          <a:srgbClr val="000000"/>
                        </a:solidFill>
                        <a:highlight>
                          <a:srgbClr val="009900"/>
                        </a:highlight>
                        <a:latin typeface="Calibri"/>
                        <a:ea typeface="Calibri"/>
                        <a:cs typeface="Calibri"/>
                        <a:sym typeface="Calibri"/>
                      </a:endParaRP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Fixed and implemented.</a:t>
                      </a:r>
                      <a:endParaRPr sz="1200" b="0" i="0" u="none" strike="noStrike" dirty="0">
                        <a:solidFill>
                          <a:srgbClr val="000000"/>
                        </a:solidFill>
                        <a:latin typeface="Calibri"/>
                        <a:ea typeface="Calibri"/>
                        <a:cs typeface="Calibri"/>
                        <a:sym typeface="Calibri"/>
                      </a:endParaRP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Closed.</a:t>
                      </a:r>
                      <a:endParaRPr sz="1200" b="0" i="0" u="none" strike="noStrike" dirty="0">
                        <a:solidFill>
                          <a:srgbClr val="000000"/>
                        </a:solidFill>
                        <a:latin typeface="Calibri"/>
                        <a:ea typeface="Calibri"/>
                        <a:cs typeface="Calibri"/>
                        <a:sym typeface="Calibri"/>
                      </a:endParaRPr>
                    </a:p>
                  </a:txBody>
                  <a:tcPr marL="7625" marR="7625" marT="762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bl>
          </a:graphicData>
        </a:graphic>
      </p:graphicFrame>
      <p:grpSp>
        <p:nvGrpSpPr>
          <p:cNvPr id="8" name="Google Shape;362;p5">
            <a:extLst>
              <a:ext uri="{FF2B5EF4-FFF2-40B4-BE49-F238E27FC236}">
                <a16:creationId xmlns:a16="http://schemas.microsoft.com/office/drawing/2014/main" id="{67BA43D8-8D5D-46C3-9900-2980881417E7}"/>
              </a:ext>
            </a:extLst>
          </p:cNvPr>
          <p:cNvGrpSpPr/>
          <p:nvPr/>
        </p:nvGrpSpPr>
        <p:grpSpPr>
          <a:xfrm>
            <a:off x="3589409" y="6118137"/>
            <a:ext cx="4529253" cy="289396"/>
            <a:chOff x="148222" y="6486149"/>
            <a:chExt cx="8762338" cy="311580"/>
          </a:xfrm>
        </p:grpSpPr>
        <p:sp>
          <p:nvSpPr>
            <p:cNvPr id="9" name="Google Shape;363;p5">
              <a:extLst>
                <a:ext uri="{FF2B5EF4-FFF2-40B4-BE49-F238E27FC236}">
                  <a16:creationId xmlns:a16="http://schemas.microsoft.com/office/drawing/2014/main" id="{9DDF606C-171D-49CC-874A-05EC92B5D3F5}"/>
                </a:ext>
              </a:extLst>
            </p:cNvPr>
            <p:cNvSpPr txBox="1"/>
            <p:nvPr/>
          </p:nvSpPr>
          <p:spPr>
            <a:xfrm>
              <a:off x="148222" y="6489929"/>
              <a:ext cx="3148200" cy="3078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dirty="0">
                  <a:solidFill>
                    <a:schemeClr val="lt1"/>
                  </a:solidFill>
                  <a:latin typeface="Arial"/>
                  <a:ea typeface="Arial"/>
                  <a:cs typeface="Arial"/>
                  <a:sym typeface="Arial"/>
                </a:rPr>
                <a:t>Little Impact</a:t>
              </a:r>
              <a:endParaRPr sz="1200" b="0" i="0" u="none" strike="noStrike" cap="none" dirty="0">
                <a:solidFill>
                  <a:schemeClr val="lt1"/>
                </a:solidFill>
                <a:latin typeface="Arial"/>
                <a:ea typeface="Arial"/>
                <a:cs typeface="Arial"/>
                <a:sym typeface="Arial"/>
              </a:endParaRPr>
            </a:p>
          </p:txBody>
        </p:sp>
        <p:sp>
          <p:nvSpPr>
            <p:cNvPr id="10" name="Google Shape;364;p5">
              <a:extLst>
                <a:ext uri="{FF2B5EF4-FFF2-40B4-BE49-F238E27FC236}">
                  <a16:creationId xmlns:a16="http://schemas.microsoft.com/office/drawing/2014/main" id="{2C3E28E1-5E6A-42DA-8713-055D83DEAB73}"/>
                </a:ext>
              </a:extLst>
            </p:cNvPr>
            <p:cNvSpPr txBox="1"/>
            <p:nvPr/>
          </p:nvSpPr>
          <p:spPr>
            <a:xfrm>
              <a:off x="3164282" y="6486149"/>
              <a:ext cx="2871300" cy="3078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Moderate Impact</a:t>
              </a:r>
              <a:endParaRPr sz="1200" b="0" i="0" u="none" strike="noStrike" cap="none" dirty="0">
                <a:solidFill>
                  <a:srgbClr val="000000"/>
                </a:solidFill>
                <a:latin typeface="Arial"/>
                <a:ea typeface="Arial"/>
                <a:cs typeface="Arial"/>
                <a:sym typeface="Arial"/>
              </a:endParaRPr>
            </a:p>
          </p:txBody>
        </p:sp>
        <p:sp>
          <p:nvSpPr>
            <p:cNvPr id="11" name="Google Shape;365;p5">
              <a:extLst>
                <a:ext uri="{FF2B5EF4-FFF2-40B4-BE49-F238E27FC236}">
                  <a16:creationId xmlns:a16="http://schemas.microsoft.com/office/drawing/2014/main" id="{60A35956-466E-4897-9A9E-A529C4857570}"/>
                </a:ext>
              </a:extLst>
            </p:cNvPr>
            <p:cNvSpPr txBox="1"/>
            <p:nvPr/>
          </p:nvSpPr>
          <p:spPr>
            <a:xfrm>
              <a:off x="6048560" y="6490819"/>
              <a:ext cx="2862000" cy="298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Big Impact</a:t>
              </a:r>
              <a:endParaRPr sz="12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63970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Provisional Validation product maturity assessment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6" name="Text Placeholder 2"/>
          <p:cNvSpPr>
            <a:spLocks noGrp="1"/>
          </p:cNvSpPr>
          <p:nvPr>
            <p:ph type="body" idx="1"/>
          </p:nvPr>
        </p:nvSpPr>
        <p:spPr>
          <a:xfrm>
            <a:off x="1448027" y="3069434"/>
            <a:ext cx="7772400" cy="1500187"/>
          </a:xfrm>
        </p:spPr>
        <p:txBody>
          <a:bodyPr/>
          <a:lstStyle/>
          <a:p>
            <a:pPr fontAlgn="ctr"/>
            <a:r>
              <a:rPr lang="en-US" dirty="0"/>
              <a:t>GOES-19 Land Surface Temperature Provisional PS-PVR</a:t>
            </a:r>
          </a:p>
          <a:p>
            <a:pPr fontAlgn="ctr"/>
            <a:endParaRPr lang="en-US" dirty="0"/>
          </a:p>
        </p:txBody>
      </p:sp>
    </p:spTree>
    <p:extLst>
      <p:ext uri="{BB962C8B-B14F-4D97-AF65-F5344CB8AC3E}">
        <p14:creationId xmlns:p14="http://schemas.microsoft.com/office/powerpoint/2010/main" val="1329472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DF5E-4690-4233-AECD-2E201ADE4486}"/>
              </a:ext>
            </a:extLst>
          </p:cNvPr>
          <p:cNvSpPr>
            <a:spLocks noGrp="1"/>
          </p:cNvSpPr>
          <p:nvPr>
            <p:ph type="title"/>
          </p:nvPr>
        </p:nvSpPr>
        <p:spPr/>
        <p:txBody>
          <a:bodyPr/>
          <a:lstStyle/>
          <a:p>
            <a:r>
              <a:rPr lang="en-US" dirty="0"/>
              <a:t>Top Level Evaluation</a:t>
            </a:r>
          </a:p>
        </p:txBody>
      </p:sp>
      <p:sp>
        <p:nvSpPr>
          <p:cNvPr id="4" name="Slide Number Placeholder 3">
            <a:extLst>
              <a:ext uri="{FF2B5EF4-FFF2-40B4-BE49-F238E27FC236}">
                <a16:creationId xmlns:a16="http://schemas.microsoft.com/office/drawing/2014/main" id="{18F1DFA0-D8EB-4B9C-8B9B-D34610B12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graphicFrame>
        <p:nvGraphicFramePr>
          <p:cNvPr id="12" name="Content Placeholder 4">
            <a:extLst>
              <a:ext uri="{FF2B5EF4-FFF2-40B4-BE49-F238E27FC236}">
                <a16:creationId xmlns:a16="http://schemas.microsoft.com/office/drawing/2014/main" id="{74F0AA5F-F582-4717-9AD8-C2D34D00C8B0}"/>
              </a:ext>
            </a:extLst>
          </p:cNvPr>
          <p:cNvGraphicFramePr>
            <a:graphicFrameLocks noGrp="1"/>
          </p:cNvGraphicFramePr>
          <p:nvPr>
            <p:ph idx="1"/>
            <p:extLst>
              <p:ext uri="{D42A27DB-BD31-4B8C-83A1-F6EECF244321}">
                <p14:modId xmlns:p14="http://schemas.microsoft.com/office/powerpoint/2010/main" val="2039764162"/>
              </p:ext>
            </p:extLst>
          </p:nvPr>
        </p:nvGraphicFramePr>
        <p:xfrm>
          <a:off x="1828802" y="1300982"/>
          <a:ext cx="8418134" cy="2902934"/>
        </p:xfrm>
        <a:graphic>
          <a:graphicData uri="http://schemas.openxmlformats.org/drawingml/2006/table">
            <a:tbl>
              <a:tblPr firstRow="1" bandRow="1">
                <a:tableStyleId>{5C22544A-7EE6-4342-B048-85BDC9FD1C3A}</a:tableStyleId>
              </a:tblPr>
              <a:tblGrid>
                <a:gridCol w="1963340">
                  <a:extLst>
                    <a:ext uri="{9D8B030D-6E8A-4147-A177-3AD203B41FA5}">
                      <a16:colId xmlns:a16="http://schemas.microsoft.com/office/drawing/2014/main" val="20000"/>
                    </a:ext>
                  </a:extLst>
                </a:gridCol>
                <a:gridCol w="3459066">
                  <a:extLst>
                    <a:ext uri="{9D8B030D-6E8A-4147-A177-3AD203B41FA5}">
                      <a16:colId xmlns:a16="http://schemas.microsoft.com/office/drawing/2014/main" val="20002"/>
                    </a:ext>
                  </a:extLst>
                </a:gridCol>
                <a:gridCol w="2995728">
                  <a:extLst>
                    <a:ext uri="{9D8B030D-6E8A-4147-A177-3AD203B41FA5}">
                      <a16:colId xmlns:a16="http://schemas.microsoft.com/office/drawing/2014/main" val="20003"/>
                    </a:ext>
                  </a:extLst>
                </a:gridCol>
              </a:tblGrid>
              <a:tr h="373094">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Current 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Future Outlook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9329">
                <a:tc>
                  <a:txBody>
                    <a:bodyPr/>
                    <a:lstStyle/>
                    <a:p>
                      <a:pPr algn="ctr"/>
                      <a:r>
                        <a:rPr lang="en-US" sz="1400" b="1" dirty="0"/>
                        <a:t>Visual</a:t>
                      </a:r>
                    </a:p>
                    <a:p>
                      <a:pPr algn="ctr"/>
                      <a:r>
                        <a:rPr lang="en-US" sz="1400" b="1" dirty="0"/>
                        <a:t>Inspection:</a:t>
                      </a:r>
                    </a:p>
                    <a:p>
                      <a:pPr algn="ctr"/>
                      <a:endParaRPr lang="en-US" sz="500" dirty="0"/>
                    </a:p>
                    <a:p>
                      <a:pPr algn="ctr"/>
                      <a:r>
                        <a:rPr lang="en-US" sz="1200" i="1" dirty="0"/>
                        <a:t>(Range, Availability)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400" dirty="0">
                          <a:solidFill>
                            <a:schemeClr val="tx1"/>
                          </a:solidFill>
                        </a:rPr>
                        <a:t>Performance has been good and stable without critical issues.</a:t>
                      </a:r>
                    </a:p>
                    <a:p>
                      <a:pPr marL="111125" indent="-111125" algn="l">
                        <a:buFont typeface="Arial" pitchFamily="34" charset="0"/>
                        <a:buChar char="•"/>
                      </a:pPr>
                      <a:endParaRPr lang="en-US" sz="1400" dirty="0">
                        <a:solidFill>
                          <a:schemeClr val="tx1"/>
                        </a:solidFill>
                      </a:endParaRPr>
                    </a:p>
                    <a:p>
                      <a:pPr marL="0" indent="0" algn="l">
                        <a:buFont typeface="Arial" pitchFamily="34" charset="0"/>
                        <a:buNone/>
                      </a:pP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11125" indent="-111125" algn="l">
                        <a:buFont typeface="Arial" pitchFamily="34" charset="0"/>
                        <a:buChar char="•"/>
                      </a:pPr>
                      <a:r>
                        <a:rPr lang="en-US" sz="1400" dirty="0"/>
                        <a:t>Expect</a:t>
                      </a:r>
                      <a:r>
                        <a:rPr lang="en-US" sz="1400" baseline="0" dirty="0"/>
                        <a:t> continued good performance.</a:t>
                      </a:r>
                    </a:p>
                    <a:p>
                      <a:pPr marL="111125" indent="-111125" algn="l">
                        <a:buFont typeface="Arial" pitchFamily="34" charset="0"/>
                        <a:buChar cha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10001"/>
                  </a:ext>
                </a:extLst>
              </a:tr>
              <a:tr h="370840">
                <a:tc>
                  <a:txBody>
                    <a:bodyPr/>
                    <a:lstStyle/>
                    <a:p>
                      <a:pPr algn="ctr"/>
                      <a:r>
                        <a:rPr lang="en-US" sz="1400" b="1" dirty="0"/>
                        <a:t>Quantitative</a:t>
                      </a:r>
                    </a:p>
                    <a:p>
                      <a:pPr algn="ctr"/>
                      <a:r>
                        <a:rPr lang="en-US" sz="1400" b="1" dirty="0"/>
                        <a:t>Performance:</a:t>
                      </a:r>
                    </a:p>
                    <a:p>
                      <a:pPr algn="ctr"/>
                      <a:r>
                        <a:rPr lang="en-US" sz="1200" i="1" dirty="0"/>
                        <a:t>(Accuracy, </a:t>
                      </a:r>
                    </a:p>
                    <a:p>
                      <a:pPr algn="ctr"/>
                      <a:r>
                        <a:rPr lang="en-US" sz="1200" i="1" dirty="0"/>
                        <a:t>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400" dirty="0"/>
                        <a:t>Overall performance of Land Surface Temperature is good.</a:t>
                      </a:r>
                    </a:p>
                    <a:p>
                      <a:pPr marL="111125" indent="-111125" algn="l">
                        <a:buFont typeface="Arial" pitchFamily="34" charset="0"/>
                        <a:buChar char="•"/>
                      </a:pPr>
                      <a:r>
                        <a:rPr lang="en-US" sz="1400" dirty="0"/>
                        <a:t>LST product for Full Disk, CONUS, and MESOs, easily </a:t>
                      </a:r>
                      <a:r>
                        <a:rPr lang="en-US" sz="1400" baseline="0" dirty="0"/>
                        <a:t>meet accuracy and precision specifications.</a:t>
                      </a:r>
                    </a:p>
                    <a:p>
                      <a:pPr marL="111125" indent="-111125" algn="l">
                        <a:buFont typeface="Arial" pitchFamily="34" charset="0"/>
                        <a:buChar char="•"/>
                      </a:pPr>
                      <a:r>
                        <a:rPr lang="en-US" sz="1400" baseline="0" dirty="0"/>
                        <a:t>GOES-19 LST product compares well to the LST from GOES-East and GOES-West.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11125" indent="-111125" algn="l">
                        <a:buFont typeface="Arial" pitchFamily="34" charset="0"/>
                        <a:buChar char="•"/>
                      </a:pPr>
                      <a:r>
                        <a:rPr lang="en-US" sz="1400" baseline="0" dirty="0"/>
                        <a:t>Expect continued good performance</a:t>
                      </a:r>
                    </a:p>
                    <a:p>
                      <a:pPr marL="0" indent="0" algn="l">
                        <a:buFont typeface="Arial" pitchFamily="34" charset="0"/>
                        <a:buNone/>
                      </a:pPr>
                      <a:endParaRPr lang="en-US" sz="1400"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8774189"/>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77220</TotalTime>
  <Words>2209</Words>
  <Application>Microsoft Office PowerPoint</Application>
  <PresentationFormat>Widescreen</PresentationFormat>
  <Paragraphs>370</Paragraphs>
  <Slides>39</Slides>
  <Notes>30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39</vt:i4>
      </vt:variant>
    </vt:vector>
  </HeadingPairs>
  <TitlesOfParts>
    <vt:vector size="50" baseType="lpstr">
      <vt:lpstr>MS PGothic</vt:lpstr>
      <vt:lpstr>Arial</vt:lpstr>
      <vt:lpstr>Calibri</vt:lpstr>
      <vt:lpstr>Courier New</vt:lpstr>
      <vt:lpstr>Wingdings</vt:lpstr>
      <vt:lpstr>Custom Design</vt:lpstr>
      <vt:lpstr>1_Custom Design</vt:lpstr>
      <vt:lpstr>63_Custom Design</vt:lpstr>
      <vt:lpstr>65_Custom Design</vt:lpstr>
      <vt:lpstr>67_Custom Design</vt:lpstr>
      <vt:lpstr>68_Custom Design</vt:lpstr>
      <vt:lpstr>PowerPoint Presentation</vt:lpstr>
      <vt:lpstr>Outline</vt:lpstr>
      <vt:lpstr>PRODUCT OVERVIEW</vt:lpstr>
      <vt:lpstr>LST Product Overview</vt:lpstr>
      <vt:lpstr>Mission Requirement</vt:lpstr>
      <vt:lpstr>LST Processing Flow</vt:lpstr>
      <vt:lpstr>ADRs Resolved or still in progress since GOES-18 LST Provisional Maturity</vt:lpstr>
      <vt:lpstr>Provisional Validation product maturity assessment</vt:lpstr>
      <vt:lpstr>Top Level Evaluation</vt:lpstr>
      <vt:lpstr>GOES-19 LST Provisional PLPTs</vt:lpstr>
      <vt:lpstr>Visual inspection</vt:lpstr>
      <vt:lpstr>Visual Inspection: Full Disk LST (2KM)</vt:lpstr>
      <vt:lpstr>Visual Inspection: Full Disk LST (10KM)</vt:lpstr>
      <vt:lpstr>Visual Inspection: CONUS LST</vt:lpstr>
      <vt:lpstr>Visual Inspection: MESO1 LST</vt:lpstr>
      <vt:lpstr>Visual Inspection: MESO2 LST</vt:lpstr>
      <vt:lpstr>GOES-19 Land Surface Temperature Comparison to Reference LST Data</vt:lpstr>
      <vt:lpstr>Product validation</vt:lpstr>
      <vt:lpstr>Validation Results: Full Disk （2KM）</vt:lpstr>
      <vt:lpstr>Validation Results: Full Disk （2KM）</vt:lpstr>
      <vt:lpstr>Validation Results: Full Disk （10KM）</vt:lpstr>
      <vt:lpstr>Validation Results: CONUS</vt:lpstr>
      <vt:lpstr>Validation Results: Meso-Scales</vt:lpstr>
      <vt:lpstr>Inter-sensor comparison</vt:lpstr>
      <vt:lpstr>Inter-sensor LST comparison: G19 vs. G16</vt:lpstr>
      <vt:lpstr>Inter-sensor LST comparison: G19 vs. G18</vt:lpstr>
      <vt:lpstr>Minor Issues #1 (Fixed)</vt:lpstr>
      <vt:lpstr>Minor Issues #2 (Once)</vt:lpstr>
      <vt:lpstr>Minor Issues #3 (Once)</vt:lpstr>
      <vt:lpstr>Provisional Validation</vt:lpstr>
      <vt:lpstr>Provisional Validation</vt:lpstr>
      <vt:lpstr>Recommendation</vt:lpstr>
      <vt:lpstr>Path to full validation maturity</vt:lpstr>
      <vt:lpstr>Path to Full Validation Maturity</vt:lpstr>
      <vt:lpstr>Summary and recommendations</vt:lpstr>
      <vt:lpstr>Summary and Recommendations</vt:lpstr>
      <vt:lpstr>Backup</vt:lpstr>
      <vt:lpstr>Validation Results: Full Disk （10KM）</vt:lpstr>
      <vt:lpstr>Validation Results: CONUS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Yunyue Yu</cp:lastModifiedBy>
  <cp:revision>1142</cp:revision>
  <dcterms:modified xsi:type="dcterms:W3CDTF">2025-02-11T16:34:27Z</dcterms:modified>
</cp:coreProperties>
</file>