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hnZQlU/5lnUOB/e8SoSsl3Op2SO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37E76E-82FB-4078-800D-62C4ECF1E544}">
  <a:tblStyle styleId="{D437E76E-82FB-4078-800D-62C4ECF1E54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7105BCD-4A74-4511-9FED-FB41F404FD38}" styleName="Table_1">
    <a:wholeTbl>
      <a:tcTxStyle b="off" i="off">
        <a:font>
          <a:latin typeface="Calibri"/>
          <a:ea typeface="Calibri"/>
          <a:cs typeface="Calibri"/>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40000"/>
            </a:schemeClr>
          </a:solidFill>
        </a:fill>
      </a:tcStyle>
    </a:band1H>
    <a:band2H>
      <a:tcTxStyle b="off" i="off"/>
      <a:tcStyle>
        <a:tcBdr/>
      </a:tcStyle>
    </a:band2H>
    <a:band1V>
      <a:tcTxStyle b="off" i="off"/>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b="off" i="off"/>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 styleId="{EF47D877-EEF7-4FDD-85E5-5D229D15D52A}"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71" d="100"/>
          <a:sy n="71" d="100"/>
        </p:scale>
        <p:origin x="38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This presentation is about the GOES-19 LSA and BRF products performance and status for this provisional review. </a:t>
            </a:r>
            <a:endParaRPr sz="1200" b="0" i="0" u="none" strike="noStrike" cap="none">
              <a:solidFill>
                <a:schemeClr val="dk1"/>
              </a:solidFill>
              <a:latin typeface="Calibri"/>
              <a:ea typeface="Calibri"/>
              <a:cs typeface="Calibri"/>
              <a:sym typeface="Calibri"/>
            </a:endParaRPr>
          </a:p>
        </p:txBody>
      </p:sp>
      <p:sp>
        <p:nvSpPr>
          <p:cNvPr id="85" name="Google Shape;85;p1: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All the closed ADRs were closed after the G18 announced provisional and before the G19 operational production, and they contribute to the normal performance of the G19 LSA/BRF. There is one open ADR, which aims to enhance LSA/BRF and expected to be operational soon.</a:t>
            </a:r>
            <a:endParaRPr/>
          </a:p>
        </p:txBody>
      </p:sp>
      <p:sp>
        <p:nvSpPr>
          <p:cNvPr id="171" name="Google Shape;171;p8: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79" name="Google Shape;179;p8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8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94" name="Google Shape;194;p81: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will first do the evaluation review of the LSA product.</a:t>
            </a:r>
            <a:endParaRPr/>
          </a:p>
          <a:p>
            <a:pPr marL="0" marR="0" lvl="0" indent="0" algn="l" rtl="0">
              <a:lnSpc>
                <a:spcPct val="100000"/>
              </a:lnSpc>
              <a:spcBef>
                <a:spcPts val="0"/>
              </a:spcBef>
              <a:spcAft>
                <a:spcPts val="0"/>
              </a:spcAft>
              <a:buClr>
                <a:schemeClr val="dk1"/>
              </a:buClr>
              <a:buSzPts val="1200"/>
              <a:buFont typeface="Calibri"/>
              <a:buNone/>
            </a:pPr>
            <a:r>
              <a:rPr lang="en-US"/>
              <a:t>In summary, the G19 LSA products have met the mission requirement. This conclusion is based on the comparison result with ground measurements and G16 and G18 albedo product.</a:t>
            </a:r>
            <a:endParaRPr/>
          </a:p>
        </p:txBody>
      </p:sp>
      <p:sp>
        <p:nvSpPr>
          <p:cNvPr id="202" name="Google Shape;202;p9: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0: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The </a:t>
            </a:r>
            <a:r>
              <a:rPr lang="en-US" sz="1200" b="1" i="0" u="none" strike="noStrike" cap="none">
                <a:solidFill>
                  <a:schemeClr val="dk1"/>
                </a:solidFill>
                <a:latin typeface="Calibri"/>
                <a:ea typeface="Calibri"/>
                <a:cs typeface="Calibri"/>
                <a:sym typeface="Calibri"/>
              </a:rPr>
              <a:t>GOES-19 FD LSA is being visually inspected. The product behaves normal with very good agreement to its GOES-16 and GOES-18 counterpart</a:t>
            </a:r>
            <a:br>
              <a:rPr lang="en-US"/>
            </a:br>
            <a:br>
              <a:rPr lang="en-US"/>
            </a:br>
            <a:endParaRPr/>
          </a:p>
        </p:txBody>
      </p:sp>
      <p:sp>
        <p:nvSpPr>
          <p:cNvPr id="210" name="Google Shape;210;p10: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G19 CONUS LSA is visually inspected and monitored in the long-term monitoring system. Its performance is good and consistent with G16 and G18 CONUS LSA.</a:t>
            </a:r>
            <a:endParaRPr/>
          </a:p>
        </p:txBody>
      </p:sp>
      <p:sp>
        <p:nvSpPr>
          <p:cNvPr id="221" name="Google Shape;221;p11: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30" name="Google Shape;230;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Four months’ worth of GOES-19 LSA was evaluated, from June to October, for both FD and CONUS</a:t>
            </a:r>
            <a:endParaRPr sz="1200"/>
          </a:p>
          <a:p>
            <a:pPr marL="0" marR="0" lvl="0" indent="0" algn="l" rtl="0">
              <a:lnSpc>
                <a:spcPct val="100000"/>
              </a:lnSpc>
              <a:spcBef>
                <a:spcPts val="0"/>
              </a:spcBef>
              <a:spcAft>
                <a:spcPts val="0"/>
              </a:spcAft>
              <a:buClr>
                <a:schemeClr val="dk1"/>
              </a:buClr>
              <a:buSzPts val="1200"/>
              <a:buFont typeface="Calibri"/>
              <a:buNone/>
            </a:pPr>
            <a:r>
              <a:rPr lang="en-US">
                <a:highlight>
                  <a:srgbClr val="FFFF00"/>
                </a:highlight>
              </a:rPr>
              <a:t> </a:t>
            </a:r>
            <a:endParaRPr>
              <a:highlight>
                <a:srgbClr val="FFFF00"/>
              </a:highlight>
            </a:endParaRPr>
          </a:p>
          <a:p>
            <a:pPr marL="0" marR="0" lvl="0" indent="0" algn="l" rtl="0">
              <a:lnSpc>
                <a:spcPct val="100000"/>
              </a:lnSpc>
              <a:spcBef>
                <a:spcPts val="0"/>
              </a:spcBef>
              <a:spcAft>
                <a:spcPts val="0"/>
              </a:spcAft>
              <a:buClr>
                <a:schemeClr val="dk1"/>
              </a:buClr>
              <a:buSzPts val="1200"/>
              <a:buFont typeface="Calibri"/>
              <a:buNone/>
            </a:pPr>
            <a:r>
              <a:rPr lang="en-US">
                <a:highlight>
                  <a:srgbClr val="FFFF00"/>
                </a:highlight>
              </a:rPr>
              <a:t>The LSA validation has used ground measurements from SURFRAD, ARM-SGP, NEON three networks which are well-maintained. </a:t>
            </a:r>
            <a:r>
              <a:rPr lang="en-US" sz="1200">
                <a:highlight>
                  <a:srgbClr val="FFFF00"/>
                </a:highlight>
                <a:latin typeface="Times New Roman"/>
                <a:ea typeface="Times New Roman"/>
                <a:cs typeface="Times New Roman"/>
                <a:sym typeface="Times New Roman"/>
              </a:rPr>
              <a:t>The matchups are collected on an hourly sampling. </a:t>
            </a:r>
            <a:endParaRPr>
              <a:highlight>
                <a:srgbClr val="FFFF00"/>
              </a:highlight>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highlight>
                  <a:srgbClr val="FFFF00"/>
                </a:highlight>
                <a:latin typeface="Calibri"/>
                <a:ea typeface="Calibri"/>
                <a:cs typeface="Calibri"/>
                <a:sym typeface="Calibri"/>
              </a:rPr>
              <a:t>We also employed G16, G18 albedo for cross-comparison at each site</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41" name="Google Shape;241;p1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61" name="Google Shape;261;p1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71" name="Google Shape;271;p18: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presentation will include Four main parts. </a:t>
            </a:r>
            <a:endParaRPr/>
          </a:p>
          <a:p>
            <a:pPr marL="0" marR="0" lvl="0" indent="0" algn="l" rtl="0">
              <a:lnSpc>
                <a:spcPct val="100000"/>
              </a:lnSpc>
              <a:spcBef>
                <a:spcPts val="0"/>
              </a:spcBef>
              <a:spcAft>
                <a:spcPts val="0"/>
              </a:spcAft>
              <a:buClr>
                <a:schemeClr val="dk1"/>
              </a:buClr>
              <a:buSzPts val="1200"/>
              <a:buFont typeface="Calibri"/>
              <a:buNone/>
            </a:pPr>
            <a:r>
              <a:rPr lang="en-US"/>
              <a:t>First I will go through briefly about the product background as it is the same as GOES-16 and -18 product.</a:t>
            </a:r>
            <a:endParaRPr/>
          </a:p>
          <a:p>
            <a:pPr marL="0" marR="0" lvl="0" indent="0" algn="l" rtl="0">
              <a:lnSpc>
                <a:spcPct val="100000"/>
              </a:lnSpc>
              <a:spcBef>
                <a:spcPts val="0"/>
              </a:spcBef>
              <a:spcAft>
                <a:spcPts val="0"/>
              </a:spcAft>
              <a:buClr>
                <a:schemeClr val="dk1"/>
              </a:buClr>
              <a:buSzPts val="1200"/>
              <a:buFont typeface="Calibri"/>
              <a:buNone/>
            </a:pPr>
            <a:r>
              <a:rPr lang="en-US"/>
              <a:t>The second part is the validation performance of each product respectively.  </a:t>
            </a:r>
            <a:endParaRPr/>
          </a:p>
          <a:p>
            <a:pPr marL="0" marR="0" lvl="0" indent="0" algn="l" rtl="0">
              <a:lnSpc>
                <a:spcPct val="100000"/>
              </a:lnSpc>
              <a:spcBef>
                <a:spcPts val="0"/>
              </a:spcBef>
              <a:spcAft>
                <a:spcPts val="0"/>
              </a:spcAft>
              <a:buClr>
                <a:schemeClr val="dk1"/>
              </a:buClr>
              <a:buSzPts val="1200"/>
              <a:buFont typeface="Calibri"/>
              <a:buNone/>
            </a:pPr>
            <a:r>
              <a:rPr lang="en-US"/>
              <a:t>Then finally will introduce enhancement plan and our recommendation.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validation of each product will follow the index of: Product quality evaluation through visual inspection, Product validation using ground value, product validation using G17 counterpart, and the provisional Maturity Assessment, the path to full validation and a summary.</a:t>
            </a:r>
            <a:endParaRPr/>
          </a:p>
        </p:txBody>
      </p:sp>
      <p:sp>
        <p:nvSpPr>
          <p:cNvPr id="97" name="Google Shape;97;p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81" name="Google Shape;281;p21: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8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89" name="Google Shape;289;p83: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rgbClr val="92D050"/>
                </a:solidFill>
                <a:latin typeface="Arial"/>
                <a:ea typeface="Arial"/>
                <a:cs typeface="Arial"/>
                <a:sym typeface="Arial"/>
              </a:rPr>
              <a:t>To see if the G19 LSA performance is very similar to G16 during the same period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98" name="Google Shape;298;p13: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rgbClr val="92D050"/>
                </a:solidFill>
                <a:latin typeface="Arial"/>
                <a:ea typeface="Arial"/>
                <a:cs typeface="Arial"/>
                <a:sym typeface="Arial"/>
              </a:rPr>
              <a:t>To see if the G19 LSA performance is very similar to G16 during the same period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13" name="Google Shape;313;p1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From the validation indicator table,  we could see that the used G19 LSA datasets all meet the mission requirement, in FD and CONUS. </a:t>
            </a:r>
            <a:endParaRPr/>
          </a:p>
        </p:txBody>
      </p:sp>
      <p:sp>
        <p:nvSpPr>
          <p:cNvPr id="326" name="Google Shape;326;p2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34" name="Google Shape;334;p25: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42" name="Google Shape;342;p15: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51" name="Google Shape;351;p1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9: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0: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72" name="Google Shape;372;p20: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5" name="Google Shape;105;p79: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8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80" name="Google Shape;380;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BRF validation has used </a:t>
            </a:r>
            <a:r>
              <a:rPr lang="en-US" sz="1200"/>
              <a:t>Surface reflectance from 6S model using ground AOD measurements. We also used G17 BRF for cross-comparison in LTM.</a:t>
            </a:r>
            <a:endParaRPr/>
          </a:p>
          <a:p>
            <a:pPr marL="0" marR="0" lvl="0" indent="0" algn="l" rtl="0">
              <a:lnSpc>
                <a:spcPct val="100000"/>
              </a:lnSpc>
              <a:spcBef>
                <a:spcPts val="0"/>
              </a:spcBef>
              <a:spcAft>
                <a:spcPts val="0"/>
              </a:spcAft>
              <a:buClr>
                <a:schemeClr val="dk1"/>
              </a:buClr>
              <a:buSzPts val="1200"/>
              <a:buFont typeface="Calibri"/>
              <a:buNone/>
            </a:pPr>
            <a:r>
              <a:rPr lang="en-US">
                <a:highlight>
                  <a:srgbClr val="FFFF00"/>
                </a:highlight>
              </a:rPr>
              <a:t> </a:t>
            </a:r>
            <a:endParaRPr>
              <a:highlight>
                <a:srgbClr val="FFFF00"/>
              </a:highlight>
            </a:endParaRPr>
          </a:p>
          <a:p>
            <a:pPr marL="0" marR="0" lvl="0" indent="0" algn="l" rtl="0">
              <a:lnSpc>
                <a:spcPct val="100000"/>
              </a:lnSpc>
              <a:spcBef>
                <a:spcPts val="0"/>
              </a:spcBef>
              <a:spcAft>
                <a:spcPts val="0"/>
              </a:spcAft>
              <a:buClr>
                <a:schemeClr val="dk1"/>
              </a:buClr>
              <a:buSzPts val="1200"/>
              <a:buFont typeface="Calibri"/>
              <a:buNone/>
            </a:pPr>
            <a:r>
              <a:rPr lang="en-US" sz="1200">
                <a:highlight>
                  <a:srgbClr val="FFFF00"/>
                </a:highlight>
                <a:latin typeface="Times New Roman"/>
                <a:ea typeface="Times New Roman"/>
                <a:cs typeface="Times New Roman"/>
                <a:sym typeface="Times New Roman"/>
              </a:rPr>
              <a:t>The BRF validation uses the same period of validation data as LSA. The matchups are collected on an hourly sampling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t>In the validation of BRF, we deploy the Aeronet network ground measurements water vapor, ozone, and refractive indices for aerosols to determine the AOD profile. We used AOD550 from Aeronet and GOESR respectively to generate the reference value.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radiative transfer approach is also independent, while the reference value is from 6S and our LUT is from Modtran.</a:t>
            </a:r>
            <a:endParaRPr/>
          </a:p>
          <a:p>
            <a:pPr marL="0" marR="0" lvl="0" indent="0" algn="l" rtl="0">
              <a:lnSpc>
                <a:spcPct val="100000"/>
              </a:lnSpc>
              <a:spcBef>
                <a:spcPts val="0"/>
              </a:spcBef>
              <a:spcAft>
                <a:spcPts val="0"/>
              </a:spcAft>
              <a:buClr>
                <a:schemeClr val="dk1"/>
              </a:buClr>
              <a:buSzPts val="1200"/>
              <a:buFont typeface="Calibri"/>
              <a:buNone/>
            </a:pPr>
            <a:r>
              <a:rPr lang="en-US" sz="1200"/>
              <a:t>The general premise behind this approach is to compare the surface reflectance derived from atmospheric correction using the image parameters against the equivalent using the station derived parameters. This assumes that the surface reflectance derived from the ground parameters is the “truth”</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91" name="Google Shape;391;p28: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06" name="Google Shape;406;p2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86: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26" name="Google Shape;426;p8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0: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validation result of the G19 BRF product in CONUS product shows consistent result with the reference value at all channels. The first channel is more sensitive to the AOD and worth more attention. Our result has met the mission requirement..</a:t>
            </a:r>
            <a:endParaRPr/>
          </a:p>
        </p:txBody>
      </p:sp>
      <p:sp>
        <p:nvSpPr>
          <p:cNvPr id="445" name="Google Shape;445;p30: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64" name="Google Shape;464;p3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80" name="Google Shape;480;p41: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96" name="Google Shape;496;p4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12" name="Google Shape;512;p43: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28" name="Google Shape;528;p4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3" name="Google Shape;113;p3: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3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From the validation indicator table,  we could see that the G19 BRF datasets all meet the mission requirement, for both FD and CONUS. </a:t>
            </a:r>
            <a:endParaRPr/>
          </a:p>
        </p:txBody>
      </p:sp>
      <p:sp>
        <p:nvSpPr>
          <p:cNvPr id="544" name="Google Shape;544;p33: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We agree that</a:t>
            </a:r>
            <a:endParaRPr/>
          </a:p>
        </p:txBody>
      </p:sp>
      <p:sp>
        <p:nvSpPr>
          <p:cNvPr id="551" name="Google Shape;55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58" name="Google Shape;55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6: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66" name="Google Shape;566;p3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37: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r>
              <a:rPr lang="en-US"/>
              <a:t>Path to the full validation maturity</a:t>
            </a:r>
            <a:endParaRPr/>
          </a:p>
        </p:txBody>
      </p:sp>
      <p:sp>
        <p:nvSpPr>
          <p:cNvPr id="574" name="Google Shape;574;p3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44</a:t>
            </a:fld>
            <a:endParaRPr sz="1200">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38:notes"/>
          <p:cNvSpPr txBox="1">
            <a:spLocks noGrp="1"/>
          </p:cNvSpPr>
          <p:nvPr>
            <p:ph type="body" idx="1"/>
          </p:nvPr>
        </p:nvSpPr>
        <p:spPr>
          <a:xfrm>
            <a:off x="685800" y="4400550"/>
            <a:ext cx="5486399" cy="36005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The mentioned validation work will be for both FD data and CONUS data.</a:t>
            </a:r>
            <a:endParaRPr sz="1200" b="0" i="0" u="none" strike="noStrike" cap="none">
              <a:solidFill>
                <a:schemeClr val="dk1"/>
              </a:solidFill>
              <a:latin typeface="Calibri"/>
              <a:ea typeface="Calibri"/>
              <a:cs typeface="Calibri"/>
              <a:sym typeface="Calibri"/>
            </a:endParaRPr>
          </a:p>
        </p:txBody>
      </p:sp>
      <p:sp>
        <p:nvSpPr>
          <p:cNvPr id="582" name="Google Shape;582;p38: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91" name="Google Shape;59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5: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07" name="Google Shape;607;p4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3853b241f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333853b241f_2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22" name="Google Shape;122;g333853b241f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342900" marR="0" lvl="0" indent="-342900" algn="l" rtl="0">
              <a:lnSpc>
                <a:spcPct val="90000"/>
              </a:lnSpc>
              <a:spcBef>
                <a:spcPts val="0"/>
              </a:spcBef>
              <a:spcAft>
                <a:spcPts val="0"/>
              </a:spcAft>
              <a:buClr>
                <a:srgbClr val="FAFD00"/>
              </a:buClr>
              <a:buSzPts val="1200"/>
              <a:buFont typeface="Noto Sans Symbols"/>
              <a:buChar char="∙"/>
            </a:pPr>
            <a:r>
              <a:rPr lang="en-US" sz="1200">
                <a:solidFill>
                  <a:srgbClr val="C0F4E0"/>
                </a:solidFill>
                <a:latin typeface="Arial"/>
                <a:ea typeface="Arial"/>
                <a:cs typeface="Arial"/>
                <a:sym typeface="Arial"/>
              </a:rPr>
              <a:t>The LSA/BRF algorithm provides spatial and temporal continuous surface albedo/reflectance information </a:t>
            </a:r>
            <a:endParaRPr sz="1200"/>
          </a:p>
          <a:p>
            <a:pPr marL="342900" lvl="0" indent="-342900" algn="l" rtl="0">
              <a:lnSpc>
                <a:spcPct val="90000"/>
              </a:lnSpc>
              <a:spcBef>
                <a:spcPts val="1000"/>
              </a:spcBef>
              <a:spcAft>
                <a:spcPts val="0"/>
              </a:spcAft>
              <a:buClr>
                <a:srgbClr val="FAFD00"/>
              </a:buClr>
              <a:buSzPts val="1200"/>
              <a:buFont typeface="Noto Sans Symbols"/>
              <a:buChar char="∙"/>
            </a:pPr>
            <a:r>
              <a:rPr lang="en-US" sz="1200">
                <a:solidFill>
                  <a:srgbClr val="C0F4E0"/>
                </a:solidFill>
              </a:rPr>
              <a:t>Depending on the availability of the BRDF parameters and current clear sky conditions, the algorithm has different retrieval paths to retrieve Surface Albedo and Surface Reflectance.</a:t>
            </a:r>
            <a:endParaRPr/>
          </a:p>
          <a:p>
            <a:pPr marL="342900" marR="0" lvl="0" indent="-342900" algn="l" rtl="0">
              <a:lnSpc>
                <a:spcPct val="90000"/>
              </a:lnSpc>
              <a:spcBef>
                <a:spcPts val="1000"/>
              </a:spcBef>
              <a:spcAft>
                <a:spcPts val="0"/>
              </a:spcAft>
              <a:buClr>
                <a:srgbClr val="FAFD00"/>
              </a:buClr>
              <a:buSzPts val="1200"/>
              <a:buFont typeface="Noto Sans Symbols"/>
              <a:buChar char="∙"/>
            </a:pPr>
            <a:r>
              <a:rPr lang="en-US" sz="1200">
                <a:solidFill>
                  <a:srgbClr val="C0F4E0"/>
                </a:solidFill>
                <a:latin typeface="Arial"/>
                <a:ea typeface="Arial"/>
                <a:cs typeface="Arial"/>
                <a:sym typeface="Arial"/>
              </a:rPr>
              <a:t>LSA/BRF under clear-sky condition is comparable and with the ground measurements, which is the only criteria in validation matchup selection process.</a:t>
            </a:r>
            <a:endParaRPr/>
          </a:p>
          <a:p>
            <a:pPr marL="342900" lvl="0" indent="-266700" algn="l" rtl="0">
              <a:lnSpc>
                <a:spcPct val="90000"/>
              </a:lnSpc>
              <a:spcBef>
                <a:spcPts val="1000"/>
              </a:spcBef>
              <a:spcAft>
                <a:spcPts val="0"/>
              </a:spcAft>
              <a:buClr>
                <a:srgbClr val="FAFD00"/>
              </a:buClr>
              <a:buSzPts val="1200"/>
              <a:buFont typeface="Noto Sans Symbols"/>
              <a:buNone/>
            </a:pPr>
            <a:endParaRPr sz="1200">
              <a:solidFill>
                <a:srgbClr val="C0F4E0"/>
              </a:solidFill>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32" name="Google Shape;132;p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table mainly introduce which retrieval path will be used under what kind of situation, and the main idea of each retrieval path.</a:t>
            </a:r>
            <a:endParaRPr/>
          </a:p>
        </p:txBody>
      </p:sp>
      <p:sp>
        <p:nvSpPr>
          <p:cNvPr id="142" name="Google Shape;142;p5: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mission requirements of LSA product has restricted the measurement range, the accuracy, the precision. Also the refresh rate and coverage has been listed.</a:t>
            </a:r>
            <a:endParaRPr/>
          </a:p>
        </p:txBody>
      </p:sp>
      <p:sp>
        <p:nvSpPr>
          <p:cNvPr id="153" name="Google Shape;153;p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399" cy="36005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62" name="Google Shape;162;p7: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Slide" type="title">
  <p:cSld name="TITLE">
    <p:spTree>
      <p:nvGrpSpPr>
        <p:cNvPr id="1" name="Shape 21"/>
        <p:cNvGrpSpPr/>
        <p:nvPr/>
      </p:nvGrpSpPr>
      <p:grpSpPr>
        <a:xfrm>
          <a:off x="0" y="0"/>
          <a:ext cx="0" cy="0"/>
          <a:chOff x="0" y="0"/>
          <a:chExt cx="0" cy="0"/>
        </a:xfrm>
      </p:grpSpPr>
      <p:sp>
        <p:nvSpPr>
          <p:cNvPr id="22" name="Google Shape;22;p49"/>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 name="Google Shape;23;p49"/>
          <p:cNvSpPr txBox="1">
            <a:spLocks noGrp="1"/>
          </p:cNvSpPr>
          <p:nvPr>
            <p:ph type="subTitle" idx="1"/>
          </p:nvPr>
        </p:nvSpPr>
        <p:spPr>
          <a:xfrm>
            <a:off x="1828805" y="3886200"/>
            <a:ext cx="85343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 name="Google Shape;24;p49"/>
          <p:cNvSpPr txBox="1">
            <a:spLocks noGrp="1"/>
          </p:cNvSpPr>
          <p:nvPr>
            <p:ph type="dt" idx="10"/>
          </p:nvPr>
        </p:nvSpPr>
        <p:spPr>
          <a:xfrm>
            <a:off x="609602" y="6356356"/>
            <a:ext cx="28447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49"/>
          <p:cNvSpPr txBox="1">
            <a:spLocks noGrp="1"/>
          </p:cNvSpPr>
          <p:nvPr>
            <p:ph type="ftr" idx="11"/>
          </p:nvPr>
        </p:nvSpPr>
        <p:spPr>
          <a:xfrm>
            <a:off x="4165600" y="6356356"/>
            <a:ext cx="38608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49"/>
          <p:cNvSpPr txBox="1">
            <a:spLocks noGrp="1"/>
          </p:cNvSpPr>
          <p:nvPr>
            <p:ph type="sldNum" idx="12"/>
          </p:nvPr>
        </p:nvSpPr>
        <p:spPr>
          <a:xfrm>
            <a:off x="8737607" y="6356356"/>
            <a:ext cx="28447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68"/>
          <p:cNvSpPr txBox="1">
            <a:spLocks noGrp="1"/>
          </p:cNvSpPr>
          <p:nvPr>
            <p:ph type="title"/>
          </p:nvPr>
        </p:nvSpPr>
        <p:spPr>
          <a:xfrm rot="5400000">
            <a:off x="7285050" y="1828787"/>
            <a:ext cx="5851500" cy="27432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8" name="Google Shape;78;p68"/>
          <p:cNvSpPr txBox="1">
            <a:spLocks noGrp="1"/>
          </p:cNvSpPr>
          <p:nvPr>
            <p:ph type="body" idx="1"/>
          </p:nvPr>
        </p:nvSpPr>
        <p:spPr>
          <a:xfrm rot="5400000">
            <a:off x="1697050" y="-812811"/>
            <a:ext cx="5851500" cy="80263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p68"/>
          <p:cNvSpPr txBox="1">
            <a:spLocks noGrp="1"/>
          </p:cNvSpPr>
          <p:nvPr>
            <p:ph type="dt" idx="10"/>
          </p:nvPr>
        </p:nvSpPr>
        <p:spPr>
          <a:xfrm>
            <a:off x="609602" y="6356356"/>
            <a:ext cx="28447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68"/>
          <p:cNvSpPr txBox="1">
            <a:spLocks noGrp="1"/>
          </p:cNvSpPr>
          <p:nvPr>
            <p:ph type="ftr" idx="11"/>
          </p:nvPr>
        </p:nvSpPr>
        <p:spPr>
          <a:xfrm>
            <a:off x="4165600" y="6356356"/>
            <a:ext cx="38608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68"/>
          <p:cNvSpPr txBox="1">
            <a:spLocks noGrp="1"/>
          </p:cNvSpPr>
          <p:nvPr>
            <p:ph type="sldNum" idx="12"/>
          </p:nvPr>
        </p:nvSpPr>
        <p:spPr>
          <a:xfrm>
            <a:off x="8737607" y="6356356"/>
            <a:ext cx="28447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88"/>
          <p:cNvSpPr txBox="1">
            <a:spLocks noGrp="1"/>
          </p:cNvSpPr>
          <p:nvPr>
            <p:ph type="body" idx="1"/>
          </p:nvPr>
        </p:nvSpPr>
        <p:spPr>
          <a:xfrm>
            <a:off x="609600" y="1465263"/>
            <a:ext cx="10972800" cy="452596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o"/>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88"/>
          <p:cNvSpPr txBox="1">
            <a:spLocks noGrp="1"/>
          </p:cNvSpPr>
          <p:nvPr>
            <p:ph type="dt" idx="10"/>
          </p:nvPr>
        </p:nvSpPr>
        <p:spPr>
          <a:xfrm>
            <a:off x="320843" y="6356353"/>
            <a:ext cx="1219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 name="Google Shape;30;p88"/>
          <p:cNvSpPr txBox="1">
            <a:spLocks noGrp="1"/>
          </p:cNvSpPr>
          <p:nvPr>
            <p:ph type="sldNum" idx="12"/>
          </p:nvPr>
        </p:nvSpPr>
        <p:spPr>
          <a:xfrm>
            <a:off x="11282945" y="6356352"/>
            <a:ext cx="90905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9"/>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8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89"/>
          <p:cNvSpPr txBox="1">
            <a:spLocks noGrp="1"/>
          </p:cNvSpPr>
          <p:nvPr>
            <p:ph type="dt" idx="10"/>
          </p:nvPr>
        </p:nvSpPr>
        <p:spPr>
          <a:xfrm>
            <a:off x="320843" y="6356353"/>
            <a:ext cx="1219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5" name="Google Shape;35;p89"/>
          <p:cNvSpPr txBox="1">
            <a:spLocks noGrp="1"/>
          </p:cNvSpPr>
          <p:nvPr>
            <p:ph type="sldNum" idx="12"/>
          </p:nvPr>
        </p:nvSpPr>
        <p:spPr>
          <a:xfrm>
            <a:off x="11004885" y="6356353"/>
            <a:ext cx="90905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90"/>
          <p:cNvSpPr txBox="1">
            <a:spLocks noGrp="1"/>
          </p:cNvSpPr>
          <p:nvPr>
            <p:ph type="title"/>
          </p:nvPr>
        </p:nvSpPr>
        <p:spPr>
          <a:xfrm>
            <a:off x="609600" y="-46035"/>
            <a:ext cx="109728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8" name="Google Shape;38;p90"/>
          <p:cNvSpPr txBox="1">
            <a:spLocks noGrp="1"/>
          </p:cNvSpPr>
          <p:nvPr>
            <p:ph type="body" idx="1"/>
          </p:nvPr>
        </p:nvSpPr>
        <p:spPr>
          <a:xfrm>
            <a:off x="609600" y="1465264"/>
            <a:ext cx="10972800" cy="45259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90"/>
          <p:cNvSpPr txBox="1">
            <a:spLocks noGrp="1"/>
          </p:cNvSpPr>
          <p:nvPr>
            <p:ph type="dt" idx="10"/>
          </p:nvPr>
        </p:nvSpPr>
        <p:spPr>
          <a:xfrm>
            <a:off x="609600" y="6356356"/>
            <a:ext cx="2844797"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90"/>
          <p:cNvSpPr txBox="1">
            <a:spLocks noGrp="1"/>
          </p:cNvSpPr>
          <p:nvPr>
            <p:ph type="ftr" idx="11"/>
          </p:nvPr>
        </p:nvSpPr>
        <p:spPr>
          <a:xfrm>
            <a:off x="4165600" y="6356356"/>
            <a:ext cx="3860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90"/>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91"/>
          <p:cNvSpPr txBox="1">
            <a:spLocks noGrp="1"/>
          </p:cNvSpPr>
          <p:nvPr>
            <p:ph type="title"/>
          </p:nvPr>
        </p:nvSpPr>
        <p:spPr>
          <a:xfrm>
            <a:off x="609600" y="-46038"/>
            <a:ext cx="109728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4" name="Google Shape;44;p91"/>
          <p:cNvSpPr txBox="1">
            <a:spLocks noGrp="1"/>
          </p:cNvSpPr>
          <p:nvPr>
            <p:ph type="body" idx="1"/>
          </p:nvPr>
        </p:nvSpPr>
        <p:spPr>
          <a:xfrm>
            <a:off x="609602" y="1535112"/>
            <a:ext cx="5386916"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91"/>
          <p:cNvSpPr txBox="1">
            <a:spLocks noGrp="1"/>
          </p:cNvSpPr>
          <p:nvPr>
            <p:ph type="body" idx="2"/>
          </p:nvPr>
        </p:nvSpPr>
        <p:spPr>
          <a:xfrm>
            <a:off x="609602" y="2174875"/>
            <a:ext cx="5386916"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Google Shape;46;p91"/>
          <p:cNvSpPr txBox="1">
            <a:spLocks noGrp="1"/>
          </p:cNvSpPr>
          <p:nvPr>
            <p:ph type="body" idx="3"/>
          </p:nvPr>
        </p:nvSpPr>
        <p:spPr>
          <a:xfrm>
            <a:off x="6193367" y="1535112"/>
            <a:ext cx="5389032"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91"/>
          <p:cNvSpPr txBox="1">
            <a:spLocks noGrp="1"/>
          </p:cNvSpPr>
          <p:nvPr>
            <p:ph type="body" idx="4"/>
          </p:nvPr>
        </p:nvSpPr>
        <p:spPr>
          <a:xfrm>
            <a:off x="6193367" y="2174875"/>
            <a:ext cx="5389032"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Google Shape;48;p91"/>
          <p:cNvSpPr txBox="1">
            <a:spLocks noGrp="1"/>
          </p:cNvSpPr>
          <p:nvPr>
            <p:ph type="dt" idx="10"/>
          </p:nvPr>
        </p:nvSpPr>
        <p:spPr>
          <a:xfrm>
            <a:off x="609602" y="6356353"/>
            <a:ext cx="28447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91"/>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91"/>
          <p:cNvSpPr txBox="1">
            <a:spLocks noGrp="1"/>
          </p:cNvSpPr>
          <p:nvPr>
            <p:ph type="sldNum" idx="12"/>
          </p:nvPr>
        </p:nvSpPr>
        <p:spPr>
          <a:xfrm>
            <a:off x="9347201" y="6352247"/>
            <a:ext cx="28447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
        <p:cNvGrpSpPr/>
        <p:nvPr/>
      </p:nvGrpSpPr>
      <p:grpSpPr>
        <a:xfrm>
          <a:off x="0" y="0"/>
          <a:ext cx="0" cy="0"/>
          <a:chOff x="0" y="0"/>
          <a:chExt cx="0" cy="0"/>
        </a:xfrm>
      </p:grpSpPr>
      <p:sp>
        <p:nvSpPr>
          <p:cNvPr id="52" name="Google Shape;52;p92"/>
          <p:cNvSpPr txBox="1">
            <a:spLocks noGrp="1"/>
          </p:cNvSpPr>
          <p:nvPr>
            <p:ph type="title"/>
          </p:nvPr>
        </p:nvSpPr>
        <p:spPr>
          <a:xfrm>
            <a:off x="2085800" y="288578"/>
            <a:ext cx="7948400" cy="8537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lgn="ctr">
              <a:lnSpc>
                <a:spcPct val="100000"/>
              </a:lnSpc>
              <a:spcBef>
                <a:spcPts val="0"/>
              </a:spcBef>
              <a:spcAft>
                <a:spcPts val="0"/>
              </a:spcAft>
              <a:buClr>
                <a:srgbClr val="FFFFFF"/>
              </a:buClr>
              <a:buSzPts val="2800"/>
              <a:buFont typeface="Arial"/>
              <a:buNone/>
              <a:defRPr sz="2800">
                <a:solidFill>
                  <a:srgbClr val="FFFFFF"/>
                </a:solidFill>
              </a:defRPr>
            </a:lvl2pPr>
            <a:lvl3pPr lvl="2" algn="ctr">
              <a:lnSpc>
                <a:spcPct val="100000"/>
              </a:lnSpc>
              <a:spcBef>
                <a:spcPts val="0"/>
              </a:spcBef>
              <a:spcAft>
                <a:spcPts val="0"/>
              </a:spcAft>
              <a:buClr>
                <a:srgbClr val="FFFFFF"/>
              </a:buClr>
              <a:buSzPts val="2800"/>
              <a:buFont typeface="Arial"/>
              <a:buNone/>
              <a:defRPr sz="2800">
                <a:solidFill>
                  <a:srgbClr val="FFFFFF"/>
                </a:solidFill>
              </a:defRPr>
            </a:lvl3pPr>
            <a:lvl4pPr lvl="3" algn="ctr">
              <a:lnSpc>
                <a:spcPct val="100000"/>
              </a:lnSpc>
              <a:spcBef>
                <a:spcPts val="0"/>
              </a:spcBef>
              <a:spcAft>
                <a:spcPts val="0"/>
              </a:spcAft>
              <a:buClr>
                <a:srgbClr val="FFFFFF"/>
              </a:buClr>
              <a:buSzPts val="2800"/>
              <a:buFont typeface="Arial"/>
              <a:buNone/>
              <a:defRPr sz="2800">
                <a:solidFill>
                  <a:srgbClr val="FFFFFF"/>
                </a:solidFill>
              </a:defRPr>
            </a:lvl4pPr>
            <a:lvl5pPr lvl="4" algn="ctr">
              <a:lnSpc>
                <a:spcPct val="100000"/>
              </a:lnSpc>
              <a:spcBef>
                <a:spcPts val="0"/>
              </a:spcBef>
              <a:spcAft>
                <a:spcPts val="0"/>
              </a:spcAft>
              <a:buClr>
                <a:srgbClr val="FFFFFF"/>
              </a:buClr>
              <a:buSzPts val="2800"/>
              <a:buFont typeface="Arial"/>
              <a:buNone/>
              <a:defRPr sz="2800">
                <a:solidFill>
                  <a:srgbClr val="FFFFFF"/>
                </a:solidFill>
              </a:defRPr>
            </a:lvl5pPr>
            <a:lvl6pPr lvl="5" algn="ctr">
              <a:lnSpc>
                <a:spcPct val="100000"/>
              </a:lnSpc>
              <a:spcBef>
                <a:spcPts val="0"/>
              </a:spcBef>
              <a:spcAft>
                <a:spcPts val="0"/>
              </a:spcAft>
              <a:buClr>
                <a:srgbClr val="FFFFFF"/>
              </a:buClr>
              <a:buSzPts val="2800"/>
              <a:buFont typeface="Arial"/>
              <a:buNone/>
              <a:defRPr sz="2800">
                <a:solidFill>
                  <a:srgbClr val="FFFFFF"/>
                </a:solidFill>
              </a:defRPr>
            </a:lvl6pPr>
            <a:lvl7pPr lvl="6" algn="ctr">
              <a:lnSpc>
                <a:spcPct val="100000"/>
              </a:lnSpc>
              <a:spcBef>
                <a:spcPts val="0"/>
              </a:spcBef>
              <a:spcAft>
                <a:spcPts val="0"/>
              </a:spcAft>
              <a:buClr>
                <a:srgbClr val="FFFFFF"/>
              </a:buClr>
              <a:buSzPts val="2800"/>
              <a:buFont typeface="Arial"/>
              <a:buNone/>
              <a:defRPr sz="2800">
                <a:solidFill>
                  <a:srgbClr val="FFFFFF"/>
                </a:solidFill>
              </a:defRPr>
            </a:lvl7pPr>
            <a:lvl8pPr lvl="7" algn="ctr">
              <a:lnSpc>
                <a:spcPct val="100000"/>
              </a:lnSpc>
              <a:spcBef>
                <a:spcPts val="0"/>
              </a:spcBef>
              <a:spcAft>
                <a:spcPts val="0"/>
              </a:spcAft>
              <a:buClr>
                <a:srgbClr val="FFFFFF"/>
              </a:buClr>
              <a:buSzPts val="2800"/>
              <a:buFont typeface="Arial"/>
              <a:buNone/>
              <a:defRPr sz="2800">
                <a:solidFill>
                  <a:srgbClr val="FFFFFF"/>
                </a:solidFill>
              </a:defRPr>
            </a:lvl8pPr>
            <a:lvl9pPr lvl="8" algn="ctr">
              <a:lnSpc>
                <a:spcPct val="100000"/>
              </a:lnSpc>
              <a:spcBef>
                <a:spcPts val="0"/>
              </a:spcBef>
              <a:spcAft>
                <a:spcPts val="0"/>
              </a:spcAft>
              <a:buClr>
                <a:srgbClr val="FFFFFF"/>
              </a:buClr>
              <a:buSzPts val="2800"/>
              <a:buFont typeface="Arial"/>
              <a:buNone/>
              <a:defRPr sz="2800">
                <a:solidFill>
                  <a:srgbClr val="FFFFFF"/>
                </a:solidFill>
              </a:defRPr>
            </a:lvl9pPr>
          </a:lstStyle>
          <a:p>
            <a:endParaRPr/>
          </a:p>
        </p:txBody>
      </p:sp>
      <p:sp>
        <p:nvSpPr>
          <p:cNvPr id="53" name="Google Shape;53;p92"/>
          <p:cNvSpPr txBox="1">
            <a:spLocks noGrp="1"/>
          </p:cNvSpPr>
          <p:nvPr>
            <p:ph type="body" idx="1"/>
          </p:nvPr>
        </p:nvSpPr>
        <p:spPr>
          <a:xfrm>
            <a:off x="415602" y="1536636"/>
            <a:ext cx="11360799" cy="4555199"/>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54" name="Google Shape;54;p92"/>
          <p:cNvSpPr txBox="1">
            <a:spLocks noGrp="1"/>
          </p:cNvSpPr>
          <p:nvPr>
            <p:ph type="sldNum" idx="12"/>
          </p:nvPr>
        </p:nvSpPr>
        <p:spPr>
          <a:xfrm>
            <a:off x="11296611" y="6217624"/>
            <a:ext cx="7315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92"/>
          <p:cNvSpPr txBox="1">
            <a:spLocks noGrp="1"/>
          </p:cNvSpPr>
          <p:nvPr>
            <p:ph type="dt" idx="10"/>
          </p:nvPr>
        </p:nvSpPr>
        <p:spPr>
          <a:xfrm>
            <a:off x="609602" y="6356353"/>
            <a:ext cx="28447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65"/>
          <p:cNvSpPr txBox="1">
            <a:spLocks noGrp="1"/>
          </p:cNvSpPr>
          <p:nvPr>
            <p:ph type="title"/>
          </p:nvPr>
        </p:nvSpPr>
        <p:spPr>
          <a:xfrm>
            <a:off x="609605" y="273050"/>
            <a:ext cx="4011199" cy="1161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58" name="Google Shape;58;p65"/>
          <p:cNvSpPr txBox="1">
            <a:spLocks noGrp="1"/>
          </p:cNvSpPr>
          <p:nvPr>
            <p:ph type="body" idx="1"/>
          </p:nvPr>
        </p:nvSpPr>
        <p:spPr>
          <a:xfrm>
            <a:off x="4766739" y="273055"/>
            <a:ext cx="6815599" cy="58529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65"/>
          <p:cNvSpPr txBox="1">
            <a:spLocks noGrp="1"/>
          </p:cNvSpPr>
          <p:nvPr>
            <p:ph type="body" idx="2"/>
          </p:nvPr>
        </p:nvSpPr>
        <p:spPr>
          <a:xfrm>
            <a:off x="609605" y="1435105"/>
            <a:ext cx="4011199" cy="4691099"/>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0" name="Google Shape;60;p65"/>
          <p:cNvSpPr txBox="1">
            <a:spLocks noGrp="1"/>
          </p:cNvSpPr>
          <p:nvPr>
            <p:ph type="dt" idx="10"/>
          </p:nvPr>
        </p:nvSpPr>
        <p:spPr>
          <a:xfrm>
            <a:off x="609602" y="6356356"/>
            <a:ext cx="28447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65"/>
          <p:cNvSpPr txBox="1">
            <a:spLocks noGrp="1"/>
          </p:cNvSpPr>
          <p:nvPr>
            <p:ph type="ftr" idx="11"/>
          </p:nvPr>
        </p:nvSpPr>
        <p:spPr>
          <a:xfrm>
            <a:off x="4165600" y="6356356"/>
            <a:ext cx="38608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65"/>
          <p:cNvSpPr txBox="1">
            <a:spLocks noGrp="1"/>
          </p:cNvSpPr>
          <p:nvPr>
            <p:ph type="sldNum" idx="12"/>
          </p:nvPr>
        </p:nvSpPr>
        <p:spPr>
          <a:xfrm>
            <a:off x="8737607" y="6356356"/>
            <a:ext cx="28447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66"/>
          <p:cNvSpPr txBox="1">
            <a:spLocks noGrp="1"/>
          </p:cNvSpPr>
          <p:nvPr>
            <p:ph type="title"/>
          </p:nvPr>
        </p:nvSpPr>
        <p:spPr>
          <a:xfrm>
            <a:off x="2389723" y="4800605"/>
            <a:ext cx="7315199" cy="5666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5" name="Google Shape;65;p66"/>
          <p:cNvSpPr>
            <a:spLocks noGrp="1"/>
          </p:cNvSpPr>
          <p:nvPr>
            <p:ph type="pic" idx="2"/>
          </p:nvPr>
        </p:nvSpPr>
        <p:spPr>
          <a:xfrm>
            <a:off x="2389723" y="612775"/>
            <a:ext cx="7315199" cy="4114800"/>
          </a:xfrm>
          <a:prstGeom prst="rect">
            <a:avLst/>
          </a:prstGeom>
          <a:noFill/>
          <a:ln>
            <a:noFill/>
          </a:ln>
        </p:spPr>
      </p:sp>
      <p:sp>
        <p:nvSpPr>
          <p:cNvPr id="66" name="Google Shape;66;p66"/>
          <p:cNvSpPr txBox="1">
            <a:spLocks noGrp="1"/>
          </p:cNvSpPr>
          <p:nvPr>
            <p:ph type="body" idx="1"/>
          </p:nvPr>
        </p:nvSpPr>
        <p:spPr>
          <a:xfrm>
            <a:off x="2389723" y="5367341"/>
            <a:ext cx="7315199" cy="804899"/>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7" name="Google Shape;67;p66"/>
          <p:cNvSpPr txBox="1">
            <a:spLocks noGrp="1"/>
          </p:cNvSpPr>
          <p:nvPr>
            <p:ph type="dt" idx="10"/>
          </p:nvPr>
        </p:nvSpPr>
        <p:spPr>
          <a:xfrm>
            <a:off x="609602" y="6356356"/>
            <a:ext cx="28447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66"/>
          <p:cNvSpPr txBox="1">
            <a:spLocks noGrp="1"/>
          </p:cNvSpPr>
          <p:nvPr>
            <p:ph type="ftr" idx="11"/>
          </p:nvPr>
        </p:nvSpPr>
        <p:spPr>
          <a:xfrm>
            <a:off x="4165600" y="6356356"/>
            <a:ext cx="38608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66"/>
          <p:cNvSpPr txBox="1">
            <a:spLocks noGrp="1"/>
          </p:cNvSpPr>
          <p:nvPr>
            <p:ph type="sldNum" idx="12"/>
          </p:nvPr>
        </p:nvSpPr>
        <p:spPr>
          <a:xfrm>
            <a:off x="8737607" y="6356356"/>
            <a:ext cx="28447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67"/>
          <p:cNvSpPr txBox="1">
            <a:spLocks noGrp="1"/>
          </p:cNvSpPr>
          <p:nvPr>
            <p:ph type="title"/>
          </p:nvPr>
        </p:nvSpPr>
        <p:spPr>
          <a:xfrm>
            <a:off x="609600" y="-46037"/>
            <a:ext cx="109728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2" name="Google Shape;72;p67"/>
          <p:cNvSpPr txBox="1">
            <a:spLocks noGrp="1"/>
          </p:cNvSpPr>
          <p:nvPr>
            <p:ph type="body" idx="1"/>
          </p:nvPr>
        </p:nvSpPr>
        <p:spPr>
          <a:xfrm rot="5400000">
            <a:off x="3832950" y="-1758086"/>
            <a:ext cx="4526100" cy="109728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Google Shape;73;p67"/>
          <p:cNvSpPr txBox="1">
            <a:spLocks noGrp="1"/>
          </p:cNvSpPr>
          <p:nvPr>
            <p:ph type="dt" idx="10"/>
          </p:nvPr>
        </p:nvSpPr>
        <p:spPr>
          <a:xfrm>
            <a:off x="609602" y="6356356"/>
            <a:ext cx="28447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67"/>
          <p:cNvSpPr txBox="1">
            <a:spLocks noGrp="1"/>
          </p:cNvSpPr>
          <p:nvPr>
            <p:ph type="ftr" idx="11"/>
          </p:nvPr>
        </p:nvSpPr>
        <p:spPr>
          <a:xfrm>
            <a:off x="4165600" y="6356356"/>
            <a:ext cx="38608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67"/>
          <p:cNvSpPr txBox="1">
            <a:spLocks noGrp="1"/>
          </p:cNvSpPr>
          <p:nvPr>
            <p:ph type="sldNum" idx="12"/>
          </p:nvPr>
        </p:nvSpPr>
        <p:spPr>
          <a:xfrm>
            <a:off x="8737607" y="6356356"/>
            <a:ext cx="28447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48"/>
          <p:cNvGrpSpPr/>
          <p:nvPr/>
        </p:nvGrpSpPr>
        <p:grpSpPr>
          <a:xfrm>
            <a:off x="0" y="0"/>
            <a:ext cx="12192000" cy="6858000"/>
            <a:chOff x="0" y="0"/>
            <a:chExt cx="12192000" cy="6858000"/>
          </a:xfrm>
        </p:grpSpPr>
        <p:pic>
          <p:nvPicPr>
            <p:cNvPr id="11" name="Google Shape;11;p48" descr="Mandt_SOO-DOH-Presentation_NO-TEXT_5.jpg"/>
            <p:cNvPicPr preferRelativeResize="0"/>
            <p:nvPr/>
          </p:nvPicPr>
          <p:blipFill rotWithShape="1">
            <a:blip r:embed="rId13">
              <a:alphaModFix/>
            </a:blip>
            <a:srcRect/>
            <a:stretch/>
          </p:blipFill>
          <p:spPr>
            <a:xfrm>
              <a:off x="0" y="0"/>
              <a:ext cx="12192000" cy="6858000"/>
            </a:xfrm>
            <a:prstGeom prst="rect">
              <a:avLst/>
            </a:prstGeom>
            <a:noFill/>
            <a:ln>
              <a:noFill/>
            </a:ln>
          </p:spPr>
        </p:pic>
        <p:grpSp>
          <p:nvGrpSpPr>
            <p:cNvPr id="12" name="Google Shape;12;p48"/>
            <p:cNvGrpSpPr/>
            <p:nvPr/>
          </p:nvGrpSpPr>
          <p:grpSpPr>
            <a:xfrm>
              <a:off x="238126" y="18539"/>
              <a:ext cx="11918525" cy="1171254"/>
              <a:chOff x="238126" y="18539"/>
              <a:chExt cx="11918525" cy="1171254"/>
            </a:xfrm>
          </p:grpSpPr>
          <p:pic>
            <p:nvPicPr>
              <p:cNvPr id="13" name="Google Shape;13;p48" descr="A picture containing text&#10;&#10;Description automatically generated"/>
              <p:cNvPicPr preferRelativeResize="0"/>
              <p:nvPr/>
            </p:nvPicPr>
            <p:blipFill rotWithShape="1">
              <a:blip r:embed="rId14">
                <a:alphaModFix/>
              </a:blip>
              <a:srcRect/>
              <a:stretch/>
            </p:blipFill>
            <p:spPr>
              <a:xfrm>
                <a:off x="9892984" y="18539"/>
                <a:ext cx="2263667" cy="895783"/>
              </a:xfrm>
              <a:prstGeom prst="rect">
                <a:avLst/>
              </a:prstGeom>
              <a:noFill/>
              <a:ln>
                <a:noFill/>
              </a:ln>
            </p:spPr>
          </p:pic>
          <p:pic>
            <p:nvPicPr>
              <p:cNvPr id="14" name="Google Shape;14;p48" descr="Graphical user interface&#10;&#10;Description automatically generated with medium confidence"/>
              <p:cNvPicPr preferRelativeResize="0"/>
              <p:nvPr/>
            </p:nvPicPr>
            <p:blipFill rotWithShape="1">
              <a:blip r:embed="rId15">
                <a:alphaModFix/>
              </a:blip>
              <a:srcRect/>
              <a:stretch/>
            </p:blipFill>
            <p:spPr>
              <a:xfrm>
                <a:off x="238126" y="33472"/>
                <a:ext cx="1865882" cy="1156321"/>
              </a:xfrm>
              <a:prstGeom prst="rect">
                <a:avLst/>
              </a:prstGeom>
              <a:noFill/>
              <a:ln>
                <a:noFill/>
              </a:ln>
            </p:spPr>
          </p:pic>
        </p:grpSp>
      </p:grpSp>
      <p:sp>
        <p:nvSpPr>
          <p:cNvPr id="15" name="Google Shape;15;p48"/>
          <p:cNvSpPr txBox="1">
            <a:spLocks noGrp="1"/>
          </p:cNvSpPr>
          <p:nvPr>
            <p:ph type="title"/>
          </p:nvPr>
        </p:nvSpPr>
        <p:spPr>
          <a:xfrm>
            <a:off x="609600" y="-26159"/>
            <a:ext cx="109728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 name="Google Shape;16;p48"/>
          <p:cNvSpPr txBox="1">
            <a:spLocks noGrp="1"/>
          </p:cNvSpPr>
          <p:nvPr>
            <p:ph type="body" idx="1"/>
          </p:nvPr>
        </p:nvSpPr>
        <p:spPr>
          <a:xfrm>
            <a:off x="609600" y="1465264"/>
            <a:ext cx="10972800" cy="45261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 name="Google Shape;17;p48"/>
          <p:cNvSpPr txBox="1">
            <a:spLocks noGrp="1"/>
          </p:cNvSpPr>
          <p:nvPr>
            <p:ph type="dt" idx="10"/>
          </p:nvPr>
        </p:nvSpPr>
        <p:spPr>
          <a:xfrm>
            <a:off x="609602" y="6356356"/>
            <a:ext cx="2844799" cy="3650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48"/>
          <p:cNvSpPr txBox="1">
            <a:spLocks noGrp="1"/>
          </p:cNvSpPr>
          <p:nvPr>
            <p:ph type="ftr" idx="11"/>
          </p:nvPr>
        </p:nvSpPr>
        <p:spPr>
          <a:xfrm>
            <a:off x="4165600" y="6356356"/>
            <a:ext cx="3860800" cy="365099"/>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48"/>
          <p:cNvSpPr txBox="1">
            <a:spLocks noGrp="1"/>
          </p:cNvSpPr>
          <p:nvPr>
            <p:ph type="sldNum" idx="12"/>
          </p:nvPr>
        </p:nvSpPr>
        <p:spPr>
          <a:xfrm>
            <a:off x="9311852" y="6356355"/>
            <a:ext cx="2844799" cy="36509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48"/>
          <p:cNvSpPr txBox="1"/>
          <p:nvPr/>
        </p:nvSpPr>
        <p:spPr>
          <a:xfrm>
            <a:off x="1966404" y="33472"/>
            <a:ext cx="10363200" cy="15580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Noto Sans Symbols"/>
              <a:buNone/>
            </a:pPr>
            <a:r>
              <a:rPr lang="en-US" sz="2000" b="0" i="0" u="none" strike="noStrike" cap="none">
                <a:solidFill>
                  <a:schemeClr val="lt1"/>
                </a:solidFill>
                <a:latin typeface="Calibri"/>
                <a:ea typeface="Calibri"/>
                <a:cs typeface="Calibri"/>
                <a:sym typeface="Calibri"/>
              </a:rPr>
              <a:t>GOES-19 </a:t>
            </a:r>
            <a:r>
              <a:rPr lang="en-US" sz="2000" b="1" i="0" u="none" strike="noStrike" cap="none">
                <a:solidFill>
                  <a:srgbClr val="FFC000"/>
                </a:solidFill>
                <a:latin typeface="Calibri"/>
                <a:ea typeface="Calibri"/>
                <a:cs typeface="Calibri"/>
                <a:sym typeface="Calibri"/>
              </a:rPr>
              <a:t>LSA/BRF </a:t>
            </a:r>
            <a:r>
              <a:rPr lang="en-US" sz="2000" b="1" i="0" u="none" strike="noStrike" cap="none">
                <a:solidFill>
                  <a:schemeClr val="lt1"/>
                </a:solidFill>
                <a:latin typeface="Calibri"/>
                <a:ea typeface="Calibri"/>
                <a:cs typeface="Calibri"/>
                <a:sym typeface="Calibri"/>
              </a:rPr>
              <a:t>Provisional</a:t>
            </a:r>
            <a:r>
              <a:rPr lang="en-US" sz="2000" b="1" i="0" u="none" strike="noStrike" cap="none">
                <a:solidFill>
                  <a:srgbClr val="FFC000"/>
                </a:solidFill>
                <a:latin typeface="Calibri"/>
                <a:ea typeface="Calibri"/>
                <a:cs typeface="Calibri"/>
                <a:sym typeface="Calibri"/>
              </a:rPr>
              <a:t> </a:t>
            </a:r>
            <a:r>
              <a:rPr lang="en-US" sz="2000" b="1" i="0" u="none" strike="noStrike" cap="none">
                <a:solidFill>
                  <a:schemeClr val="lt2"/>
                </a:solidFill>
                <a:latin typeface="Calibri"/>
                <a:ea typeface="Calibri"/>
                <a:cs typeface="Calibri"/>
                <a:sym typeface="Calibri"/>
              </a:rPr>
              <a:t>PS-PVR</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4.gif"/><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7.gif"/><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3.gif"/></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gif"/></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gif"/></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7.png"/><Relationship Id="rId5" Type="http://schemas.openxmlformats.org/officeDocument/2006/relationships/image" Target="../media/image46.png"/><Relationship Id="rId10"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hyperlink" Target="https://www.star.nesdis.noaa.gov/GOESCal/G16_ABI_RadVal_VNIR_static.php" TargetMode="External"/><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hyperlink" Target="https://www.star.nesdis.noaa.gov/GOESCal/G16_ABI_RadVal_VNIR_static.php" TargetMode="External"/><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hyperlink" Target="https://www.star.nesdis.noaa.gov/GOESCal/G16_ABI_RadVal_VNIR_static.php" TargetMode="External"/><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hyperlink" Target="https://www.star.nesdis.noaa.gov/GOESCal/G16_ABI_RadVal_VNIR_static.php" TargetMode="External"/><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hyperlink" Target="https://www.star.nesdis.noaa.gov/GOESCal/G16_ABI_RadVal_VNIR_static.php" TargetMode="External"/><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grpSp>
        <p:nvGrpSpPr>
          <p:cNvPr id="87" name="Google Shape;87;p1"/>
          <p:cNvGrpSpPr/>
          <p:nvPr/>
        </p:nvGrpSpPr>
        <p:grpSpPr>
          <a:xfrm>
            <a:off x="1" y="0"/>
            <a:ext cx="12191999" cy="6858000"/>
            <a:chOff x="0" y="0"/>
            <a:chExt cx="12191999" cy="6858000"/>
          </a:xfrm>
        </p:grpSpPr>
        <p:grpSp>
          <p:nvGrpSpPr>
            <p:cNvPr id="88" name="Google Shape;88;p1"/>
            <p:cNvGrpSpPr/>
            <p:nvPr/>
          </p:nvGrpSpPr>
          <p:grpSpPr>
            <a:xfrm>
              <a:off x="0" y="0"/>
              <a:ext cx="12191999" cy="6858000"/>
              <a:chOff x="0" y="0"/>
              <a:chExt cx="12191999" cy="6858000"/>
            </a:xfrm>
          </p:grpSpPr>
          <p:pic>
            <p:nvPicPr>
              <p:cNvPr id="89" name="Google Shape;89;p1" descr="Picture1.jpg"/>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90" name="Google Shape;90;p1" descr="A picture containing text&#10;&#10;Description automatically generated"/>
              <p:cNvPicPr preferRelativeResize="0"/>
              <p:nvPr/>
            </p:nvPicPr>
            <p:blipFill rotWithShape="1">
              <a:blip r:embed="rId4">
                <a:alphaModFix/>
              </a:blip>
              <a:srcRect/>
              <a:stretch/>
            </p:blipFill>
            <p:spPr>
              <a:xfrm>
                <a:off x="4711147" y="152330"/>
                <a:ext cx="2544417" cy="1070184"/>
              </a:xfrm>
              <a:prstGeom prst="rect">
                <a:avLst/>
              </a:prstGeom>
              <a:noFill/>
              <a:ln>
                <a:noFill/>
              </a:ln>
            </p:spPr>
          </p:pic>
        </p:grpSp>
        <p:pic>
          <p:nvPicPr>
            <p:cNvPr id="91" name="Google Shape;91;p1" descr="A picture containing graphical user interface&#10;&#10;Description automatically generated"/>
            <p:cNvPicPr preferRelativeResize="0"/>
            <p:nvPr/>
          </p:nvPicPr>
          <p:blipFill rotWithShape="1">
            <a:blip r:embed="rId5">
              <a:alphaModFix/>
            </a:blip>
            <a:srcRect/>
            <a:stretch/>
          </p:blipFill>
          <p:spPr>
            <a:xfrm>
              <a:off x="8274226" y="178920"/>
              <a:ext cx="2702981" cy="1801987"/>
            </a:xfrm>
            <a:prstGeom prst="rect">
              <a:avLst/>
            </a:prstGeom>
            <a:noFill/>
            <a:ln>
              <a:noFill/>
            </a:ln>
          </p:spPr>
        </p:pic>
      </p:grpSp>
      <p:sp>
        <p:nvSpPr>
          <p:cNvPr id="92" name="Google Shape;92;p1"/>
          <p:cNvSpPr txBox="1"/>
          <p:nvPr/>
        </p:nvSpPr>
        <p:spPr>
          <a:xfrm>
            <a:off x="7718612" y="1980907"/>
            <a:ext cx="3836894" cy="22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Calibri"/>
              <a:buNone/>
            </a:pPr>
            <a:r>
              <a:rPr lang="en-US" sz="2400" b="0" i="0" u="none" strike="noStrike" cap="none" dirty="0">
                <a:solidFill>
                  <a:schemeClr val="lt1"/>
                </a:solidFill>
                <a:latin typeface="Calibri"/>
                <a:ea typeface="Calibri"/>
                <a:cs typeface="Calibri"/>
                <a:sym typeface="Calibri"/>
              </a:rPr>
              <a:t>GOES-19 ABI L2+</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00"/>
              </a:buClr>
              <a:buSzPts val="2000"/>
              <a:buFont typeface="Calibri"/>
              <a:buNone/>
            </a:pPr>
            <a:r>
              <a:rPr lang="en-US" sz="2000" b="0" i="0" u="none" strike="noStrike" cap="none" dirty="0">
                <a:solidFill>
                  <a:srgbClr val="00B0F0"/>
                </a:solidFill>
                <a:latin typeface="Calibri"/>
                <a:ea typeface="Calibri"/>
                <a:cs typeface="Calibri"/>
                <a:sym typeface="Calibri"/>
              </a:rPr>
              <a:t>Land Surface Albedo/Reflectance</a:t>
            </a:r>
            <a:endParaRPr sz="1400" b="0" i="0" u="none" strike="noStrike" cap="none" dirty="0">
              <a:solidFill>
                <a:srgbClr val="00B0F0"/>
              </a:solidFill>
              <a:sym typeface="Arial"/>
            </a:endParaRPr>
          </a:p>
          <a:p>
            <a:pPr marL="0" marR="0" lvl="0" indent="0" algn="ctr" rtl="0">
              <a:lnSpc>
                <a:spcPct val="100000"/>
              </a:lnSpc>
              <a:spcBef>
                <a:spcPts val="0"/>
              </a:spcBef>
              <a:spcAft>
                <a:spcPts val="0"/>
              </a:spcAft>
              <a:buClr>
                <a:schemeClr val="lt1"/>
              </a:buClr>
              <a:buSzPts val="600"/>
              <a:buFont typeface="Calibri"/>
              <a:buNone/>
            </a:pPr>
            <a:r>
              <a:rPr lang="en-US" sz="2400" b="0" i="0" u="none" strike="noStrike" cap="none" dirty="0">
                <a:solidFill>
                  <a:schemeClr val="lt1"/>
                </a:solidFill>
                <a:latin typeface="Calibri"/>
                <a:ea typeface="Calibri"/>
                <a:cs typeface="Calibri"/>
                <a:sym typeface="Calibri"/>
              </a:rPr>
              <a:t>Provisional PS-PVR</a:t>
            </a:r>
            <a:endParaRPr sz="1400" b="0" i="0" u="none" strike="noStrike" cap="none" dirty="0">
              <a:solidFill>
                <a:srgbClr val="000000"/>
              </a:solidFill>
              <a:latin typeface="Arial"/>
              <a:ea typeface="Arial"/>
              <a:cs typeface="Arial"/>
              <a:sym typeface="Arial"/>
            </a:endParaRPr>
          </a:p>
        </p:txBody>
      </p:sp>
      <p:sp>
        <p:nvSpPr>
          <p:cNvPr id="93" name="Google Shape;93;p1"/>
          <p:cNvSpPr txBox="1"/>
          <p:nvPr/>
        </p:nvSpPr>
        <p:spPr>
          <a:xfrm>
            <a:off x="7988317" y="3359802"/>
            <a:ext cx="3274800" cy="28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500"/>
              <a:buFont typeface="Calibri"/>
              <a:buNone/>
            </a:pPr>
            <a:r>
              <a:rPr lang="en-US" sz="2000" b="1" i="0" u="none" strike="noStrike" cap="none" dirty="0">
                <a:solidFill>
                  <a:srgbClr val="FFFF00"/>
                </a:solidFill>
                <a:latin typeface="Calibri" panose="020F0502020204030204" pitchFamily="34" charset="0"/>
                <a:ea typeface="Calibri"/>
                <a:cs typeface="Calibri" panose="020F0502020204030204" pitchFamily="34" charset="0"/>
                <a:sym typeface="Calibri"/>
              </a:rPr>
              <a:t>February 12, 2025</a:t>
            </a:r>
            <a:endParaRPr sz="2000" b="1"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1240"/>
              </a:spcBef>
              <a:spcAft>
                <a:spcPts val="0"/>
              </a:spcAft>
              <a:buClr>
                <a:srgbClr val="888888"/>
              </a:buClr>
              <a:buSzPts val="500"/>
              <a:buFont typeface="Calibri"/>
              <a:buNone/>
            </a:pPr>
            <a:r>
              <a:rPr lang="en-US" sz="2000" b="1" i="0" u="none" strike="noStrike" cap="none" dirty="0">
                <a:solidFill>
                  <a:srgbClr val="FFFF00"/>
                </a:solidFill>
                <a:latin typeface="Calibri" panose="020F0502020204030204" pitchFamily="34" charset="0"/>
                <a:ea typeface="Calibri"/>
                <a:cs typeface="Calibri" panose="020F0502020204030204" pitchFamily="34" charset="0"/>
                <a:sym typeface="Calibri"/>
              </a:rPr>
              <a:t>GOES-R AWG Albedo Team</a:t>
            </a:r>
          </a:p>
          <a:p>
            <a:pPr marL="0" marR="0" lvl="0" indent="0" algn="ctr" rtl="0">
              <a:lnSpc>
                <a:spcPct val="100000"/>
              </a:lnSpc>
              <a:spcBef>
                <a:spcPts val="640"/>
              </a:spcBef>
              <a:spcAft>
                <a:spcPts val="0"/>
              </a:spcAft>
              <a:buClr>
                <a:srgbClr val="888888"/>
              </a:buClr>
              <a:buSzPts val="450"/>
              <a:buFont typeface="Calibri"/>
              <a:buNone/>
            </a:pPr>
            <a:endParaRPr lang="en-US" sz="1800" b="0" i="0" u="none" strike="noStrike" cap="none" dirty="0">
              <a:solidFill>
                <a:srgbClr val="00B0F0"/>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450"/>
              <a:buFont typeface="Calibri"/>
              <a:buNone/>
            </a:pPr>
            <a:r>
              <a:rPr lang="en-US" sz="1800" b="0" i="0" u="none" strike="noStrike" cap="none" dirty="0">
                <a:solidFill>
                  <a:srgbClr val="00B0F0"/>
                </a:solidFill>
                <a:latin typeface="Calibri"/>
                <a:ea typeface="Calibri"/>
                <a:cs typeface="Calibri"/>
                <a:sym typeface="Calibri"/>
              </a:rPr>
              <a:t>PI: Yunyue Yu </a:t>
            </a:r>
            <a:r>
              <a:rPr lang="en-US" sz="1600" b="0" i="0" u="none" strike="noStrike" cap="none" dirty="0">
                <a:solidFill>
                  <a:srgbClr val="00B0F0"/>
                </a:solidFill>
                <a:latin typeface="Calibri"/>
                <a:ea typeface="Calibri"/>
                <a:cs typeface="Calibri"/>
                <a:sym typeface="Calibri"/>
              </a:rPr>
              <a:t>(NESDIS/STAR)  </a:t>
            </a:r>
            <a:endParaRPr lang="en-US" sz="1600" b="0" i="0" u="none" strike="noStrike" cap="none" dirty="0">
              <a:solidFill>
                <a:srgbClr val="000000"/>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50"/>
              <a:buFont typeface="Calibri"/>
              <a:buNone/>
            </a:pPr>
            <a:r>
              <a:rPr lang="en-US" sz="1800" b="0" i="0" u="none" strike="noStrike" cap="none" dirty="0">
                <a:solidFill>
                  <a:srgbClr val="00B0F0"/>
                </a:solidFill>
                <a:latin typeface="Calibri"/>
                <a:ea typeface="Calibri"/>
                <a:cs typeface="Calibri"/>
                <a:sym typeface="Calibri"/>
              </a:rPr>
              <a:t>CI: </a:t>
            </a:r>
            <a:r>
              <a:rPr lang="en-US" sz="1800" b="0" i="0" u="none" strike="noStrike" cap="none" dirty="0" err="1">
                <a:solidFill>
                  <a:srgbClr val="00B0F0"/>
                </a:solidFill>
                <a:latin typeface="Calibri"/>
                <a:ea typeface="Calibri"/>
                <a:cs typeface="Calibri"/>
                <a:sym typeface="Calibri"/>
              </a:rPr>
              <a:t>Jingjing</a:t>
            </a:r>
            <a:r>
              <a:rPr lang="en-US" sz="1800" b="0" i="0" u="none" strike="noStrike" cap="none" dirty="0">
                <a:solidFill>
                  <a:srgbClr val="00B0F0"/>
                </a:solidFill>
                <a:latin typeface="Calibri"/>
                <a:ea typeface="Calibri"/>
                <a:cs typeface="Calibri"/>
                <a:sym typeface="Calibri"/>
              </a:rPr>
              <a:t> Peng </a:t>
            </a:r>
            <a:r>
              <a:rPr lang="en-US" sz="1600" b="0" u="none" strike="noStrike" cap="none" dirty="0">
                <a:solidFill>
                  <a:srgbClr val="00B0F0"/>
                </a:solidFill>
                <a:latin typeface="Calibri"/>
                <a:ea typeface="Calibri"/>
                <a:cs typeface="Calibri"/>
                <a:sym typeface="Calibri"/>
              </a:rPr>
              <a:t>(CISESS/UMD)</a:t>
            </a:r>
            <a:endParaRPr lang="en-US" sz="1600" dirty="0">
              <a:ea typeface="Calibri"/>
            </a:endParaRPr>
          </a:p>
          <a:p>
            <a:pPr marL="0" marR="0" lvl="0" indent="0" algn="ctr" rtl="0">
              <a:lnSpc>
                <a:spcPct val="100000"/>
              </a:lnSpc>
              <a:spcBef>
                <a:spcPts val="0"/>
              </a:spcBef>
              <a:spcAft>
                <a:spcPts val="0"/>
              </a:spcAft>
              <a:buClr>
                <a:srgbClr val="888888"/>
              </a:buClr>
              <a:buSzPts val="450"/>
              <a:buFont typeface="Arial"/>
              <a:buNone/>
            </a:pPr>
            <a:endParaRPr lang="en-US" sz="1800" b="0" i="0" u="none" strike="noStrike" cap="none" dirty="0">
              <a:solidFill>
                <a:srgbClr val="00B0F0"/>
              </a:solidFill>
              <a:latin typeface="Calibri"/>
              <a:ea typeface="Calibri"/>
              <a:cs typeface="Calibri"/>
              <a:sym typeface="Calibri"/>
            </a:endParaRPr>
          </a:p>
          <a:p>
            <a:pPr marL="0" marR="0" lvl="0" indent="0" algn="ctr" rtl="0">
              <a:lnSpc>
                <a:spcPct val="100000"/>
              </a:lnSpc>
              <a:spcBef>
                <a:spcPts val="0"/>
              </a:spcBef>
              <a:spcAft>
                <a:spcPts val="0"/>
              </a:spcAft>
              <a:buClr>
                <a:srgbClr val="888888"/>
              </a:buClr>
              <a:buSzPts val="450"/>
              <a:buFont typeface="Calibri"/>
              <a:buNone/>
            </a:pPr>
            <a:r>
              <a:rPr lang="en-US" sz="1800" b="0" i="1" u="sng" strike="noStrike" cap="none" dirty="0">
                <a:solidFill>
                  <a:srgbClr val="00B0F0"/>
                </a:solidFill>
                <a:latin typeface="Calibri"/>
                <a:ea typeface="Calibri"/>
                <a:cs typeface="Calibri"/>
                <a:sym typeface="Calibri"/>
              </a:rPr>
              <a:t>Presenter:  </a:t>
            </a:r>
            <a:r>
              <a:rPr lang="en-US" sz="1800" i="1" u="sng" dirty="0" err="1">
                <a:solidFill>
                  <a:srgbClr val="FFFF00"/>
                </a:solidFill>
                <a:latin typeface="Calibri"/>
                <a:ea typeface="Calibri"/>
                <a:cs typeface="Calibri"/>
                <a:sym typeface="Calibri"/>
              </a:rPr>
              <a:t>J</a:t>
            </a:r>
            <a:r>
              <a:rPr lang="en-US" sz="1800" b="0" i="1" u="sng" strike="noStrike" cap="none" dirty="0" err="1">
                <a:solidFill>
                  <a:srgbClr val="FFFF00"/>
                </a:solidFill>
                <a:latin typeface="Calibri"/>
                <a:ea typeface="Calibri"/>
                <a:cs typeface="Calibri"/>
                <a:sym typeface="Calibri"/>
              </a:rPr>
              <a:t>ingjing</a:t>
            </a:r>
            <a:r>
              <a:rPr lang="en-US" sz="1800" b="0" i="1" u="sng" strike="noStrike" cap="none" dirty="0">
                <a:solidFill>
                  <a:srgbClr val="FFFF00"/>
                </a:solidFill>
                <a:latin typeface="Calibri"/>
                <a:ea typeface="Calibri"/>
                <a:cs typeface="Calibri"/>
                <a:sym typeface="Calibri"/>
              </a:rPr>
              <a:t> Peng</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1952367" y="515536"/>
            <a:ext cx="8093675"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800"/>
              <a:buNone/>
            </a:pPr>
            <a:r>
              <a:rPr lang="en-US" sz="3200">
                <a:solidFill>
                  <a:schemeClr val="lt1"/>
                </a:solidFill>
              </a:rPr>
              <a:t>Related ADRs</a:t>
            </a:r>
            <a:br>
              <a:rPr lang="en-US" sz="2000">
                <a:solidFill>
                  <a:schemeClr val="lt1"/>
                </a:solidFill>
              </a:rPr>
            </a:br>
            <a:r>
              <a:rPr lang="en-US" sz="2000">
                <a:solidFill>
                  <a:schemeClr val="lt1"/>
                </a:solidFill>
              </a:rPr>
              <a:t>(</a:t>
            </a:r>
            <a:r>
              <a:rPr lang="en-US" sz="2200">
                <a:solidFill>
                  <a:schemeClr val="lt1"/>
                </a:solidFill>
              </a:rPr>
              <a:t>S</a:t>
            </a:r>
            <a:r>
              <a:rPr lang="en-US" sz="2200"/>
              <a:t>ince GOES-18 LSA/BRF Provisional Maturity. 2</a:t>
            </a:r>
            <a:r>
              <a:rPr lang="en-US" sz="2200">
                <a:solidFill>
                  <a:schemeClr val="lt1"/>
                </a:solidFill>
              </a:rPr>
              <a:t> closed</a:t>
            </a:r>
            <a:r>
              <a:rPr lang="en-US" sz="2000">
                <a:solidFill>
                  <a:schemeClr val="lt1"/>
                </a:solidFill>
              </a:rPr>
              <a:t>) </a:t>
            </a:r>
            <a:endParaRPr sz="2400">
              <a:solidFill>
                <a:schemeClr val="lt1"/>
              </a:solidFill>
            </a:endParaRPr>
          </a:p>
        </p:txBody>
      </p:sp>
      <p:sp>
        <p:nvSpPr>
          <p:cNvPr id="174" name="Google Shape;174;p8"/>
          <p:cNvSpPr txBox="1">
            <a:spLocks noGrp="1"/>
          </p:cNvSpPr>
          <p:nvPr>
            <p:ph type="sldNum" idx="12"/>
          </p:nvPr>
        </p:nvSpPr>
        <p:spPr>
          <a:xfrm>
            <a:off x="9695788"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Arial"/>
              <a:buNone/>
            </a:pPr>
            <a:fld id="{00000000-1234-1234-1234-123412341234}" type="slidenum">
              <a:rPr lang="en-US">
                <a:solidFill>
                  <a:srgbClr val="FFFFFF"/>
                </a:solidFill>
              </a:rPr>
              <a:t>10</a:t>
            </a:fld>
            <a:endParaRPr>
              <a:solidFill>
                <a:srgbClr val="FFFFFF"/>
              </a:solidFill>
            </a:endParaRPr>
          </a:p>
        </p:txBody>
      </p:sp>
      <p:graphicFrame>
        <p:nvGraphicFramePr>
          <p:cNvPr id="175" name="Google Shape;175;p8"/>
          <p:cNvGraphicFramePr/>
          <p:nvPr/>
        </p:nvGraphicFramePr>
        <p:xfrm>
          <a:off x="362684" y="1984862"/>
          <a:ext cx="3000000" cy="3000000"/>
        </p:xfrm>
        <a:graphic>
          <a:graphicData uri="http://schemas.openxmlformats.org/drawingml/2006/table">
            <a:tbl>
              <a:tblPr>
                <a:noFill/>
                <a:tableStyleId>{EF47D877-EEF7-4FDD-85E5-5D229D15D52A}</a:tableStyleId>
              </a:tblPr>
              <a:tblGrid>
                <a:gridCol w="689725">
                  <a:extLst>
                    <a:ext uri="{9D8B030D-6E8A-4147-A177-3AD203B41FA5}">
                      <a16:colId xmlns:a16="http://schemas.microsoft.com/office/drawing/2014/main" val="20000"/>
                    </a:ext>
                  </a:extLst>
                </a:gridCol>
                <a:gridCol w="1853175">
                  <a:extLst>
                    <a:ext uri="{9D8B030D-6E8A-4147-A177-3AD203B41FA5}">
                      <a16:colId xmlns:a16="http://schemas.microsoft.com/office/drawing/2014/main" val="20001"/>
                    </a:ext>
                  </a:extLst>
                </a:gridCol>
                <a:gridCol w="865625">
                  <a:extLst>
                    <a:ext uri="{9D8B030D-6E8A-4147-A177-3AD203B41FA5}">
                      <a16:colId xmlns:a16="http://schemas.microsoft.com/office/drawing/2014/main" val="20002"/>
                    </a:ext>
                  </a:extLst>
                </a:gridCol>
                <a:gridCol w="8058100">
                  <a:extLst>
                    <a:ext uri="{9D8B030D-6E8A-4147-A177-3AD203B41FA5}">
                      <a16:colId xmlns:a16="http://schemas.microsoft.com/office/drawing/2014/main" val="20003"/>
                    </a:ext>
                  </a:extLst>
                </a:gridCol>
              </a:tblGrid>
              <a:tr h="780825">
                <a:tc>
                  <a:txBody>
                    <a:bodyPr/>
                    <a:lstStyle/>
                    <a:p>
                      <a:pPr marL="0" marR="0" lvl="0" indent="0" algn="ctr" rtl="0">
                        <a:lnSpc>
                          <a:spcPct val="100000"/>
                        </a:lnSpc>
                        <a:spcBef>
                          <a:spcPts val="0"/>
                        </a:spcBef>
                        <a:spcAft>
                          <a:spcPts val="0"/>
                        </a:spcAft>
                        <a:buClr>
                          <a:schemeClr val="lt1"/>
                        </a:buClr>
                        <a:buSzPts val="300"/>
                        <a:buFont typeface="Calibri"/>
                        <a:buNone/>
                      </a:pPr>
                      <a:r>
                        <a:rPr lang="en-US" sz="1400" b="1" u="none" strike="noStrike" cap="none">
                          <a:solidFill>
                            <a:schemeClr val="lt1"/>
                          </a:solidFill>
                        </a:rPr>
                        <a:t>Title</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400" b="1" u="none" strike="noStrike" cap="none">
                          <a:solidFill>
                            <a:schemeClr val="lt1"/>
                          </a:solidFill>
                        </a:rPr>
                        <a:t>Description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4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4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1642625">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u="none" strike="noStrike" cap="none">
                          <a:solidFill>
                            <a:srgbClr val="000000"/>
                          </a:solidFill>
                        </a:rPr>
                        <a:t>ADR 1185</a:t>
                      </a:r>
                      <a:endParaRPr sz="1400" b="0" u="none" strike="noStrike" cap="none">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182880" marR="0" lvl="0" indent="0" algn="l" rtl="0">
                        <a:lnSpc>
                          <a:spcPct val="100000"/>
                        </a:lnSpc>
                        <a:spcBef>
                          <a:spcPts val="0"/>
                        </a:spcBef>
                        <a:spcAft>
                          <a:spcPts val="0"/>
                        </a:spcAft>
                        <a:buClr>
                          <a:srgbClr val="000000"/>
                        </a:buClr>
                        <a:buSzPts val="300"/>
                        <a:buFont typeface="Calibri"/>
                        <a:buNone/>
                      </a:pPr>
                      <a:r>
                        <a:rPr lang="en-US" sz="1400" u="none" strike="noStrike" cap="none">
                          <a:solidFill>
                            <a:srgbClr val="000000"/>
                          </a:solidFill>
                        </a:rPr>
                        <a:t>Update BRDF climatology and albedo climatology for GOES test location</a:t>
                      </a:r>
                      <a:endParaRPr sz="1400" b="0" u="none" strike="noStrike" cap="none">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u="none" strike="noStrike" cap="none">
                          <a:solidFill>
                            <a:srgbClr val="000000"/>
                          </a:solidFill>
                        </a:rPr>
                        <a:t>Closed</a:t>
                      </a:r>
                      <a:endParaRPr sz="1400" b="0" u="none" strike="noStrike" cap="none">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182880" marR="0" lvl="0" indent="0" algn="l" rtl="0">
                        <a:lnSpc>
                          <a:spcPct val="100000"/>
                        </a:lnSpc>
                        <a:spcBef>
                          <a:spcPts val="0"/>
                        </a:spcBef>
                        <a:spcAft>
                          <a:spcPts val="0"/>
                        </a:spcAft>
                        <a:buClr>
                          <a:srgbClr val="000000"/>
                        </a:buClr>
                        <a:buSzPts val="300"/>
                        <a:buFont typeface="Calibri"/>
                        <a:buNone/>
                      </a:pPr>
                      <a:r>
                        <a:rPr lang="en-US" sz="1400" b="0" i="0" u="none" strike="noStrike" cap="none">
                          <a:solidFill>
                            <a:srgbClr val="000000"/>
                          </a:solidFill>
                          <a:latin typeface="Calibri"/>
                          <a:ea typeface="Calibri"/>
                          <a:cs typeface="Calibri"/>
                          <a:sym typeface="Calibri"/>
                        </a:rPr>
                        <a:t>GOES-19 is about to be in the test location, and we need to make sure our ancillary data matches this new setup.</a:t>
                      </a:r>
                      <a:endParaRPr sz="14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1847525">
                <a:tc>
                  <a:txBody>
                    <a:bodyPr/>
                    <a:lstStyle/>
                    <a:p>
                      <a:pPr marL="0" marR="0" lvl="0" indent="0" algn="ctr" rtl="0">
                        <a:lnSpc>
                          <a:spcPct val="100000"/>
                        </a:lnSpc>
                        <a:spcBef>
                          <a:spcPts val="0"/>
                        </a:spcBef>
                        <a:spcAft>
                          <a:spcPts val="0"/>
                        </a:spcAft>
                        <a:buClr>
                          <a:srgbClr val="000000"/>
                        </a:buClr>
                        <a:buSzPts val="300"/>
                        <a:buFont typeface="Calibri"/>
                        <a:buNone/>
                      </a:pPr>
                      <a:r>
                        <a:rPr lang="en-US" sz="1400" b="0" u="none" strike="noStrike" cap="none">
                          <a:solidFill>
                            <a:srgbClr val="000000"/>
                          </a:solidFill>
                        </a:rPr>
                        <a:t>ADR 1187</a:t>
                      </a:r>
                      <a:endParaRPr sz="1400" b="0" u="none" strike="noStrike" cap="none">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182880" marR="0" lvl="0" indent="0" algn="l" rtl="0">
                        <a:lnSpc>
                          <a:spcPct val="100000"/>
                        </a:lnSpc>
                        <a:spcBef>
                          <a:spcPts val="0"/>
                        </a:spcBef>
                        <a:spcAft>
                          <a:spcPts val="0"/>
                        </a:spcAft>
                        <a:buClr>
                          <a:srgbClr val="000000"/>
                        </a:buClr>
                        <a:buSzPts val="300"/>
                        <a:buFont typeface="Calibri"/>
                        <a:buNone/>
                      </a:pPr>
                      <a:r>
                        <a:rPr lang="en-US" sz="1400" u="none" strike="noStrike" cap="none">
                          <a:solidFill>
                            <a:srgbClr val="000000"/>
                          </a:solidFill>
                        </a:rPr>
                        <a:t>GOES-19 updates</a:t>
                      </a:r>
                      <a:endParaRPr sz="14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400" u="none" strike="noStrike" cap="none">
                          <a:solidFill>
                            <a:srgbClr val="000000"/>
                          </a:solidFill>
                        </a:rPr>
                        <a:t>Open</a:t>
                      </a:r>
                      <a:endParaRPr sz="14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182880" marR="0" lvl="0" indent="0" algn="l" rtl="0">
                        <a:lnSpc>
                          <a:spcPct val="100000"/>
                        </a:lnSpc>
                        <a:spcBef>
                          <a:spcPts val="0"/>
                        </a:spcBef>
                        <a:spcAft>
                          <a:spcPts val="0"/>
                        </a:spcAft>
                        <a:buClr>
                          <a:srgbClr val="000000"/>
                        </a:buClr>
                        <a:buSzPts val="300"/>
                        <a:buFont typeface="Calibri"/>
                        <a:buNone/>
                      </a:pPr>
                      <a:r>
                        <a:rPr lang="en-US" sz="1400" b="0" i="0" u="none" strike="noStrike" cap="none">
                          <a:solidFill>
                            <a:srgbClr val="000000"/>
                          </a:solidFill>
                          <a:latin typeface="Calibri"/>
                          <a:ea typeface="Calibri"/>
                          <a:cs typeface="Calibri"/>
                          <a:sym typeface="Calibri"/>
                        </a:rPr>
                        <a:t>The LSA team has delivered GOES-19 updates to the ASSISTT team. These updates are anticipated to be delivered to PRO PASS by October 20, 2024 and will need to be implemented by November 20, 2024. These are needed for GOES-19 provisional validation.</a:t>
                      </a:r>
                      <a:endParaRPr sz="1400" u="none" strike="noStrike" cap="none"/>
                    </a:p>
                    <a:p>
                      <a:pPr marL="182880" marR="0" lvl="0" indent="0" algn="l" rtl="0">
                        <a:lnSpc>
                          <a:spcPct val="100000"/>
                        </a:lnSpc>
                        <a:spcBef>
                          <a:spcPts val="0"/>
                        </a:spcBef>
                        <a:spcAft>
                          <a:spcPts val="0"/>
                        </a:spcAft>
                        <a:buClr>
                          <a:srgbClr val="000000"/>
                        </a:buClr>
                        <a:buSzPts val="300"/>
                        <a:buFont typeface="Calibri"/>
                        <a:buNone/>
                      </a:pPr>
                      <a:r>
                        <a:rPr lang="en-US" sz="1400" b="0" i="0" u="none" strike="noStrike" cap="none">
                          <a:solidFill>
                            <a:srgbClr val="000000"/>
                          </a:solidFill>
                          <a:latin typeface="Calibri"/>
                          <a:ea typeface="Calibri"/>
                          <a:cs typeface="Calibri"/>
                          <a:sym typeface="Calibri"/>
                        </a:rPr>
                        <a:t>The DE integration results are currently under verification. During the first round of verification (Jan 21, 2025 version DE data), five issues were reported. Of these, four have clear suggested mitigations, while one requires further investigation. The process has now progressed to the second round of verification (Feb 4, 2025 version DE data). The validation results will be updated in the README files as they become available.</a:t>
                      </a:r>
                      <a:endParaRPr sz="14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80"/>
          <p:cNvSpPr txBox="1">
            <a:spLocks noGrp="1"/>
          </p:cNvSpPr>
          <p:nvPr>
            <p:ph type="title"/>
          </p:nvPr>
        </p:nvSpPr>
        <p:spPr>
          <a:xfrm>
            <a:off x="1952367" y="161932"/>
            <a:ext cx="8093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800"/>
              <a:buNone/>
            </a:pPr>
            <a:r>
              <a:rPr lang="en-US" sz="3200">
                <a:solidFill>
                  <a:schemeClr val="lt1"/>
                </a:solidFill>
              </a:rPr>
              <a:t>Updates in GOES-19 DAP</a:t>
            </a:r>
            <a:endParaRPr sz="2400">
              <a:solidFill>
                <a:schemeClr val="lt1"/>
              </a:solidFill>
            </a:endParaRPr>
          </a:p>
        </p:txBody>
      </p:sp>
      <p:sp>
        <p:nvSpPr>
          <p:cNvPr id="182" name="Google Shape;182;p80"/>
          <p:cNvSpPr txBox="1">
            <a:spLocks noGrp="1"/>
          </p:cNvSpPr>
          <p:nvPr>
            <p:ph type="sldNum" idx="12"/>
          </p:nvPr>
        </p:nvSpPr>
        <p:spPr>
          <a:xfrm>
            <a:off x="9760007" y="6416298"/>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Arial"/>
              <a:buNone/>
            </a:pPr>
            <a:fld id="{00000000-1234-1234-1234-123412341234}" type="slidenum">
              <a:rPr lang="en-US">
                <a:solidFill>
                  <a:srgbClr val="FFFFFF"/>
                </a:solidFill>
              </a:rPr>
              <a:t>11</a:t>
            </a:fld>
            <a:endParaRPr>
              <a:solidFill>
                <a:srgbClr val="FFFFFF"/>
              </a:solidFill>
            </a:endParaRPr>
          </a:p>
        </p:txBody>
      </p:sp>
      <p:pic>
        <p:nvPicPr>
          <p:cNvPr id="183" name="Google Shape;183;p80" descr="A white sheet with black text&#10;&#10;Description automatically generated"/>
          <p:cNvPicPr preferRelativeResize="0"/>
          <p:nvPr/>
        </p:nvPicPr>
        <p:blipFill rotWithShape="1">
          <a:blip r:embed="rId3">
            <a:alphaModFix/>
          </a:blip>
          <a:srcRect/>
          <a:stretch/>
        </p:blipFill>
        <p:spPr>
          <a:xfrm>
            <a:off x="7237390" y="1162324"/>
            <a:ext cx="4856048" cy="4023361"/>
          </a:xfrm>
          <a:prstGeom prst="rect">
            <a:avLst/>
          </a:prstGeom>
          <a:noFill/>
          <a:ln>
            <a:noFill/>
          </a:ln>
        </p:spPr>
      </p:pic>
      <p:pic>
        <p:nvPicPr>
          <p:cNvPr id="184" name="Google Shape;184;p80" descr="A screenshot of a table&#10;&#10;Description automatically generated"/>
          <p:cNvPicPr preferRelativeResize="0"/>
          <p:nvPr/>
        </p:nvPicPr>
        <p:blipFill rotWithShape="1">
          <a:blip r:embed="rId4">
            <a:alphaModFix/>
          </a:blip>
          <a:srcRect/>
          <a:stretch/>
        </p:blipFill>
        <p:spPr>
          <a:xfrm>
            <a:off x="111818" y="1162324"/>
            <a:ext cx="7125572" cy="4023361"/>
          </a:xfrm>
          <a:prstGeom prst="rect">
            <a:avLst/>
          </a:prstGeom>
          <a:noFill/>
          <a:ln>
            <a:noFill/>
          </a:ln>
        </p:spPr>
      </p:pic>
      <p:sp>
        <p:nvSpPr>
          <p:cNvPr id="185" name="Google Shape;185;p80"/>
          <p:cNvSpPr txBox="1"/>
          <p:nvPr/>
        </p:nvSpPr>
        <p:spPr>
          <a:xfrm>
            <a:off x="298393" y="5204933"/>
            <a:ext cx="115191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We have implemented all the </a:t>
            </a:r>
            <a:r>
              <a:rPr lang="en-US">
                <a:solidFill>
                  <a:schemeClr val="lt1"/>
                </a:solidFill>
              </a:rPr>
              <a:t>planned</a:t>
            </a:r>
            <a:r>
              <a:rPr lang="en-US" sz="1400" b="0" i="0" u="none" strike="noStrike" cap="none">
                <a:solidFill>
                  <a:schemeClr val="lt1"/>
                </a:solidFill>
                <a:latin typeface="Arial"/>
                <a:ea typeface="Arial"/>
                <a:cs typeface="Arial"/>
                <a:sym typeface="Arial"/>
              </a:rPr>
              <a:t> updates from the GOES-18 LSA/BRF Provisional Review and exceeded expectations. </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Key improvements include:</a:t>
            </a:r>
            <a:endParaRPr/>
          </a:p>
          <a:p>
            <a:pPr marL="285750" marR="0" lvl="1" indent="-196850" algn="l"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6" name="Google Shape;186;p80"/>
          <p:cNvSpPr/>
          <p:nvPr/>
        </p:nvSpPr>
        <p:spPr>
          <a:xfrm>
            <a:off x="223024" y="2232102"/>
            <a:ext cx="3122400" cy="2208000"/>
          </a:xfrm>
          <a:prstGeom prst="roundRect">
            <a:avLst>
              <a:gd name="adj" fmla="val 16667"/>
            </a:avLst>
          </a:prstGeom>
          <a:noFill/>
          <a:ln w="25400" cap="flat" cmpd="sng">
            <a:solidFill>
              <a:srgbClr val="FF9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p80"/>
          <p:cNvSpPr/>
          <p:nvPr/>
        </p:nvSpPr>
        <p:spPr>
          <a:xfrm>
            <a:off x="3730206" y="3309314"/>
            <a:ext cx="3417600" cy="1521000"/>
          </a:xfrm>
          <a:prstGeom prst="roundRect">
            <a:avLst>
              <a:gd name="adj" fmla="val 16667"/>
            </a:avLst>
          </a:prstGeom>
          <a:noFill/>
          <a:ln w="25400" cap="flat" cmpd="sng">
            <a:solidFill>
              <a:srgbClr val="FF9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 name="Google Shape;188;p80"/>
          <p:cNvSpPr/>
          <p:nvPr/>
        </p:nvSpPr>
        <p:spPr>
          <a:xfrm>
            <a:off x="7389996" y="1780117"/>
            <a:ext cx="4578900" cy="1529100"/>
          </a:xfrm>
          <a:prstGeom prst="roundRect">
            <a:avLst>
              <a:gd name="adj" fmla="val 16667"/>
            </a:avLst>
          </a:prstGeom>
          <a:noFill/>
          <a:ln w="25400" cap="flat" cmpd="sng">
            <a:solidFill>
              <a:srgbClr val="FF9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9" name="Google Shape;189;p80"/>
          <p:cNvSpPr/>
          <p:nvPr/>
        </p:nvSpPr>
        <p:spPr>
          <a:xfrm>
            <a:off x="7389996" y="3842334"/>
            <a:ext cx="4578900" cy="1233300"/>
          </a:xfrm>
          <a:prstGeom prst="roundRect">
            <a:avLst>
              <a:gd name="adj" fmla="val 16667"/>
            </a:avLst>
          </a:prstGeom>
          <a:noFill/>
          <a:ln w="25400" cap="flat" cmpd="sng">
            <a:solidFill>
              <a:srgbClr val="FF9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0" name="Google Shape;190;p80"/>
          <p:cNvSpPr txBox="1"/>
          <p:nvPr/>
        </p:nvSpPr>
        <p:spPr>
          <a:xfrm>
            <a:off x="298392" y="5658005"/>
            <a:ext cx="11399700" cy="1169700"/>
          </a:xfrm>
          <a:prstGeom prst="rect">
            <a:avLst/>
          </a:prstGeom>
          <a:noFill/>
          <a:ln>
            <a:noFill/>
          </a:ln>
        </p:spPr>
        <p:txBody>
          <a:bodyPr spcFirstLastPara="1" wrap="square" lIns="91425" tIns="45700" rIns="91425" bIns="45700" anchor="t" anchorCtr="0">
            <a:spAutoFit/>
          </a:bodyPr>
          <a:lstStyle/>
          <a:p>
            <a:pPr marL="274320" marR="0" lvl="0" indent="-27432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The LSA/BRF/BRDF DQF has been enhanced with more relevant information, making it easier to identify and address issues in LSA/BRF.    </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      Previously unused bits, now provide important new information (highlighted in </a:t>
            </a:r>
            <a:r>
              <a:rPr lang="en-US" sz="1400" b="0" i="0" u="none" strike="noStrike" cap="none">
                <a:solidFill>
                  <a:schemeClr val="accent6"/>
                </a:solidFill>
                <a:latin typeface="Arial"/>
                <a:ea typeface="Arial"/>
                <a:cs typeface="Arial"/>
                <a:sym typeface="Arial"/>
              </a:rPr>
              <a:t>orange</a:t>
            </a:r>
            <a:r>
              <a:rPr lang="en-US" sz="1400" b="0" i="0" u="none" strike="noStrike" cap="none">
                <a:solidFill>
                  <a:schemeClr val="lt1"/>
                </a:solidFill>
                <a:latin typeface="Arial"/>
                <a:ea typeface="Arial"/>
                <a:cs typeface="Arial"/>
                <a:sym typeface="Arial"/>
              </a:rPr>
              <a:t>).</a:t>
            </a:r>
            <a:endParaRPr/>
          </a:p>
          <a:p>
            <a:pPr marL="274320" marR="0" lvl="0" indent="-27432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An enhanced LSA/BRF algorithm for snow surfaces.</a:t>
            </a:r>
            <a:endParaRPr/>
          </a:p>
          <a:p>
            <a:pPr marL="274320" marR="0" lvl="0" indent="-27432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Switching the BRF for probably clear pixels from atmospheric correction to BRDF simulation.</a:t>
            </a:r>
            <a:endParaRPr/>
          </a:p>
          <a:p>
            <a:pPr marL="274320" marR="0" lvl="0" indent="-27432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A cleaner and more organized calculation flow for better clarity and structure.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81"/>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p>
            <a:pPr marL="461963" lvl="0" indent="-461963" algn="l" rtl="0">
              <a:lnSpc>
                <a:spcPct val="100000"/>
              </a:lnSpc>
              <a:spcBef>
                <a:spcPts val="0"/>
              </a:spcBef>
              <a:spcAft>
                <a:spcPts val="0"/>
              </a:spcAft>
              <a:buSzPts val="1400"/>
              <a:buNone/>
            </a:pPr>
            <a:r>
              <a:rPr lang="en-US"/>
              <a:t>PROVISIONAL VALIDATION PRODUCT MATURITY ASSESSMENT</a:t>
            </a:r>
            <a:endParaRPr/>
          </a:p>
        </p:txBody>
      </p:sp>
      <p:sp>
        <p:nvSpPr>
          <p:cNvPr id="197" name="Google Shape;197;p81"/>
          <p:cNvSpPr txBox="1">
            <a:spLocks noGrp="1"/>
          </p:cNvSpPr>
          <p:nvPr>
            <p:ph type="body" idx="1"/>
          </p:nvPr>
        </p:nvSpPr>
        <p:spPr>
          <a:xfrm>
            <a:off x="1448027" y="3069434"/>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a:t>GOES-19 Land Surface Albedo/Surface Reflectance Provisional PS-PVR</a:t>
            </a:r>
            <a:endParaRPr/>
          </a:p>
          <a:p>
            <a:pPr marL="0" lvl="0" indent="0" algn="l" rtl="0">
              <a:lnSpc>
                <a:spcPct val="100000"/>
              </a:lnSpc>
              <a:spcBef>
                <a:spcPts val="400"/>
              </a:spcBef>
              <a:spcAft>
                <a:spcPts val="0"/>
              </a:spcAft>
              <a:buClr>
                <a:srgbClr val="888888"/>
              </a:buClr>
              <a:buSzPts val="2000"/>
              <a:buNone/>
            </a:pPr>
            <a:endParaRPr/>
          </a:p>
        </p:txBody>
      </p:sp>
      <p:sp>
        <p:nvSpPr>
          <p:cNvPr id="198" name="Google Shape;198;p81"/>
          <p:cNvSpPr txBox="1">
            <a:spLocks noGrp="1"/>
          </p:cNvSpPr>
          <p:nvPr>
            <p:ph type="sldNum" idx="12"/>
          </p:nvPr>
        </p:nvSpPr>
        <p:spPr>
          <a:xfrm>
            <a:off x="10952335" y="6356353"/>
            <a:ext cx="90905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Arial"/>
              <a:buNone/>
            </a:pPr>
            <a:fld id="{00000000-1234-1234-1234-123412341234}" type="slidenum">
              <a:rPr lang="en-US" sz="1100" b="0" i="0" u="none" strike="noStrike" cap="none">
                <a:solidFill>
                  <a:srgbClr val="FFFFFF"/>
                </a:solidFill>
                <a:latin typeface="Arial"/>
                <a:ea typeface="Arial"/>
                <a:cs typeface="Arial"/>
                <a:sym typeface="Arial"/>
              </a:rPr>
              <a:t>12</a:t>
            </a:fld>
            <a:endParaRPr sz="1100" b="0" i="0" u="none" strike="noStrike" cap="non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title"/>
          </p:nvPr>
        </p:nvSpPr>
        <p:spPr>
          <a:xfrm>
            <a:off x="1404730" y="992025"/>
            <a:ext cx="10177667"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Top Level Summary of Product Quality</a:t>
            </a:r>
            <a:endParaRPr/>
          </a:p>
        </p:txBody>
      </p:sp>
      <p:sp>
        <p:nvSpPr>
          <p:cNvPr id="205" name="Google Shape;205;p9"/>
          <p:cNvSpPr txBox="1">
            <a:spLocks noGrp="1"/>
          </p:cNvSpPr>
          <p:nvPr>
            <p:ph type="body" idx="1"/>
          </p:nvPr>
        </p:nvSpPr>
        <p:spPr>
          <a:xfrm>
            <a:off x="1128250" y="2954775"/>
            <a:ext cx="10177800" cy="2911200"/>
          </a:xfrm>
          <a:prstGeom prst="rect">
            <a:avLst/>
          </a:prstGeom>
          <a:noFill/>
          <a:ln>
            <a:noFill/>
          </a:ln>
        </p:spPr>
        <p:txBody>
          <a:bodyPr spcFirstLastPara="1" wrap="square" lIns="91425" tIns="91425" rIns="91425" bIns="91425" anchor="t" anchorCtr="0">
            <a:noAutofit/>
          </a:bodyPr>
          <a:lstStyle/>
          <a:p>
            <a:pPr marL="342900" lvl="0" indent="-165100" algn="l" rtl="0">
              <a:lnSpc>
                <a:spcPct val="100000"/>
              </a:lnSpc>
              <a:spcBef>
                <a:spcPts val="0"/>
              </a:spcBef>
              <a:spcAft>
                <a:spcPts val="0"/>
              </a:spcAft>
              <a:buSzPts val="2400"/>
              <a:buChar char="•"/>
            </a:pPr>
            <a:r>
              <a:rPr lang="en-US" sz="2400"/>
              <a:t> G19 LSA products quality meets the product requirement</a:t>
            </a:r>
            <a:endParaRPr/>
          </a:p>
          <a:p>
            <a:pPr marL="744538" lvl="1" indent="-152400" algn="l" rtl="0">
              <a:lnSpc>
                <a:spcPct val="100000"/>
              </a:lnSpc>
              <a:spcBef>
                <a:spcPts val="560"/>
              </a:spcBef>
              <a:spcAft>
                <a:spcPts val="0"/>
              </a:spcAft>
              <a:buSzPts val="2400"/>
              <a:buChar char="–"/>
            </a:pPr>
            <a:r>
              <a:rPr lang="en-US" sz="2400"/>
              <a:t>  </a:t>
            </a:r>
            <a:r>
              <a:rPr lang="en-US" sz="2000"/>
              <a:t>The </a:t>
            </a:r>
            <a:r>
              <a:rPr lang="en-US" sz="2000">
                <a:solidFill>
                  <a:srgbClr val="FFFF00"/>
                </a:solidFill>
              </a:rPr>
              <a:t>value range</a:t>
            </a:r>
            <a:r>
              <a:rPr lang="en-US" sz="2000"/>
              <a:t> and </a:t>
            </a:r>
            <a:r>
              <a:rPr lang="en-US" sz="2000">
                <a:solidFill>
                  <a:srgbClr val="FFFF00"/>
                </a:solidFill>
              </a:rPr>
              <a:t>continuity</a:t>
            </a:r>
            <a:r>
              <a:rPr lang="en-US" sz="2000"/>
              <a:t> is as expected from visual inspection</a:t>
            </a:r>
            <a:endParaRPr/>
          </a:p>
          <a:p>
            <a:pPr marL="744538" lvl="1" indent="-127000" algn="l" rtl="0">
              <a:lnSpc>
                <a:spcPct val="100000"/>
              </a:lnSpc>
              <a:spcBef>
                <a:spcPts val="560"/>
              </a:spcBef>
              <a:spcAft>
                <a:spcPts val="0"/>
              </a:spcAft>
              <a:buSzPts val="2000"/>
              <a:buChar char="–"/>
            </a:pPr>
            <a:r>
              <a:rPr lang="en-US" sz="2000"/>
              <a:t> Validation using ground measurements suggests the </a:t>
            </a:r>
            <a:r>
              <a:rPr lang="en-US" sz="2000">
                <a:solidFill>
                  <a:srgbClr val="FFFF00"/>
                </a:solidFill>
              </a:rPr>
              <a:t>accuracy</a:t>
            </a:r>
            <a:r>
              <a:rPr lang="en-US" sz="2000"/>
              <a:t> and </a:t>
            </a:r>
            <a:r>
              <a:rPr lang="en-US" sz="2000">
                <a:solidFill>
                  <a:srgbClr val="FFFF00"/>
                </a:solidFill>
              </a:rPr>
              <a:t>precision</a:t>
            </a:r>
            <a:r>
              <a:rPr lang="en-US" sz="2000"/>
              <a:t> are good</a:t>
            </a:r>
            <a:endParaRPr/>
          </a:p>
          <a:p>
            <a:pPr marL="744538" lvl="1" indent="-127000" algn="l" rtl="0">
              <a:lnSpc>
                <a:spcPct val="100000"/>
              </a:lnSpc>
              <a:spcBef>
                <a:spcPts val="560"/>
              </a:spcBef>
              <a:spcAft>
                <a:spcPts val="0"/>
              </a:spcAft>
              <a:buSzPts val="2000"/>
              <a:buChar char="–"/>
            </a:pPr>
            <a:r>
              <a:rPr lang="en-US" sz="2000"/>
              <a:t>  Inter-comparison with G16- and G18- LSA products show </a:t>
            </a:r>
            <a:r>
              <a:rPr lang="en-US" sz="2000">
                <a:solidFill>
                  <a:srgbClr val="FFFF00"/>
                </a:solidFill>
              </a:rPr>
              <a:t>consistency</a:t>
            </a:r>
            <a:endParaRPr/>
          </a:p>
          <a:p>
            <a:pPr marL="342900" lvl="0" indent="-165100" algn="l" rtl="0">
              <a:lnSpc>
                <a:spcPct val="100000"/>
              </a:lnSpc>
              <a:spcBef>
                <a:spcPts val="640"/>
              </a:spcBef>
              <a:spcAft>
                <a:spcPts val="0"/>
              </a:spcAft>
              <a:buSzPts val="2400"/>
              <a:buChar char="•"/>
            </a:pPr>
            <a:r>
              <a:rPr lang="en-US" sz="2400"/>
              <a:t> LSA Product is expected to perform good in a longer period with confidence</a:t>
            </a:r>
            <a:endParaRPr/>
          </a:p>
          <a:p>
            <a:pPr marL="342900" lvl="0" indent="-12700" algn="l" rtl="0">
              <a:lnSpc>
                <a:spcPct val="100000"/>
              </a:lnSpc>
              <a:spcBef>
                <a:spcPts val="640"/>
              </a:spcBef>
              <a:spcAft>
                <a:spcPts val="0"/>
              </a:spcAft>
              <a:buSzPts val="2400"/>
              <a:buNone/>
            </a:pPr>
            <a:endParaRPr sz="2400"/>
          </a:p>
          <a:p>
            <a:pPr marL="177800" lvl="0" indent="0" algn="l" rtl="0">
              <a:lnSpc>
                <a:spcPct val="100000"/>
              </a:lnSpc>
              <a:spcBef>
                <a:spcPts val="640"/>
              </a:spcBef>
              <a:spcAft>
                <a:spcPts val="0"/>
              </a:spcAft>
              <a:buSzPts val="2400"/>
              <a:buNone/>
            </a:pPr>
            <a:endParaRPr sz="2400"/>
          </a:p>
          <a:p>
            <a:pPr marL="406400" marR="0" lvl="0" indent="88900" algn="l" rtl="0">
              <a:lnSpc>
                <a:spcPct val="100000"/>
              </a:lnSpc>
              <a:spcBef>
                <a:spcPts val="640"/>
              </a:spcBef>
              <a:spcAft>
                <a:spcPts val="0"/>
              </a:spcAft>
              <a:buClr>
                <a:schemeClr val="lt1"/>
              </a:buClr>
              <a:buSzPts val="2400"/>
              <a:buFont typeface="Arial"/>
              <a:buNone/>
            </a:pPr>
            <a:endParaRPr sz="2400"/>
          </a:p>
        </p:txBody>
      </p:sp>
      <p:sp>
        <p:nvSpPr>
          <p:cNvPr id="206" name="Google Shape;206;p9"/>
          <p:cNvSpPr txBox="1">
            <a:spLocks noGrp="1"/>
          </p:cNvSpPr>
          <p:nvPr>
            <p:ph type="sldNum" idx="12"/>
          </p:nvPr>
        </p:nvSpPr>
        <p:spPr>
          <a:xfrm>
            <a:off x="9031888"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13</a:t>
            </a:fld>
            <a:endParaRPr>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0"/>
          <p:cNvSpPr txBox="1">
            <a:spLocks noGrp="1"/>
          </p:cNvSpPr>
          <p:nvPr>
            <p:ph type="sldNum" idx="12"/>
          </p:nvPr>
        </p:nvSpPr>
        <p:spPr>
          <a:xfrm>
            <a:off x="9341224" y="3782413"/>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14</a:t>
            </a:fld>
            <a:endParaRPr/>
          </a:p>
        </p:txBody>
      </p:sp>
      <p:sp>
        <p:nvSpPr>
          <p:cNvPr id="213" name="Google Shape;213;p10"/>
          <p:cNvSpPr txBox="1"/>
          <p:nvPr/>
        </p:nvSpPr>
        <p:spPr>
          <a:xfrm>
            <a:off x="1917589" y="607025"/>
            <a:ext cx="8229600" cy="807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FF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GOESR</a:t>
            </a:r>
            <a:r>
              <a:rPr lang="en-US" sz="3600" b="0" i="0" u="none" strike="noStrike" cap="none">
                <a:solidFill>
                  <a:srgbClr val="FFFF00"/>
                </a:solidFill>
                <a:latin typeface="Calibri"/>
                <a:ea typeface="Calibri"/>
                <a:cs typeface="Calibri"/>
                <a:sym typeface="Calibri"/>
              </a:rPr>
              <a:t> G19 vs. G16/G18 FD LSA</a:t>
            </a:r>
            <a:endParaRPr sz="3600" b="0" i="0" u="none" strike="noStrike" cap="none">
              <a:solidFill>
                <a:schemeClr val="lt1"/>
              </a:solidFill>
              <a:latin typeface="Calibri"/>
              <a:ea typeface="Calibri"/>
              <a:cs typeface="Calibri"/>
              <a:sym typeface="Calibri"/>
            </a:endParaRPr>
          </a:p>
        </p:txBody>
      </p:sp>
      <p:sp>
        <p:nvSpPr>
          <p:cNvPr id="214" name="Google Shape;214;p10"/>
          <p:cNvSpPr txBox="1"/>
          <p:nvPr/>
        </p:nvSpPr>
        <p:spPr>
          <a:xfrm>
            <a:off x="4876800" y="271150"/>
            <a:ext cx="6201501" cy="523220"/>
          </a:xfrm>
          <a:prstGeom prst="rect">
            <a:avLst/>
          </a:prstGeom>
          <a:noFill/>
          <a:ln>
            <a:noFill/>
          </a:ln>
        </p:spPr>
        <p:txBody>
          <a:bodyPr spcFirstLastPara="1" wrap="square" lIns="91425" tIns="91425" rIns="91425" bIns="91425" anchor="t" anchorCtr="0">
            <a:noAutofit/>
          </a:bodyPr>
          <a:lstStyle/>
          <a:p>
            <a:pPr marL="342900" marR="0" lvl="0" indent="0" algn="l" rtl="0">
              <a:lnSpc>
                <a:spcPct val="100000"/>
              </a:lnSpc>
              <a:spcBef>
                <a:spcPts val="0"/>
              </a:spcBef>
              <a:spcAft>
                <a:spcPts val="0"/>
              </a:spcAft>
              <a:buClr>
                <a:schemeClr val="lt1"/>
              </a:buClr>
              <a:buSzPts val="2000"/>
              <a:buFont typeface="Arial"/>
              <a:buNone/>
            </a:pPr>
            <a:r>
              <a:rPr lang="en-US" sz="2400" b="1" i="0" u="none" strike="noStrike" cap="none">
                <a:solidFill>
                  <a:srgbClr val="FFC000"/>
                </a:solidFill>
                <a:latin typeface="Calibri"/>
                <a:ea typeface="Calibri"/>
                <a:cs typeface="Calibri"/>
                <a:sym typeface="Calibri"/>
              </a:rPr>
              <a:t>Visual inspection</a:t>
            </a:r>
            <a:endParaRPr sz="1600" b="0" i="0" u="none" strike="noStrike" cap="none">
              <a:solidFill>
                <a:srgbClr val="000000"/>
              </a:solidFill>
              <a:latin typeface="Arial"/>
              <a:ea typeface="Arial"/>
              <a:cs typeface="Arial"/>
              <a:sym typeface="Arial"/>
            </a:endParaRPr>
          </a:p>
        </p:txBody>
      </p:sp>
      <p:pic>
        <p:nvPicPr>
          <p:cNvPr id="215" name="Google Shape;215;p10"/>
          <p:cNvPicPr preferRelativeResize="0"/>
          <p:nvPr/>
        </p:nvPicPr>
        <p:blipFill rotWithShape="1">
          <a:blip r:embed="rId3">
            <a:alphaModFix/>
          </a:blip>
          <a:srcRect/>
          <a:stretch/>
        </p:blipFill>
        <p:spPr>
          <a:xfrm>
            <a:off x="4080325" y="1678975"/>
            <a:ext cx="4064000" cy="4572000"/>
          </a:xfrm>
          <a:prstGeom prst="rect">
            <a:avLst/>
          </a:prstGeom>
          <a:noFill/>
          <a:ln>
            <a:noFill/>
          </a:ln>
        </p:spPr>
      </p:pic>
      <p:pic>
        <p:nvPicPr>
          <p:cNvPr id="216" name="Google Shape;216;p10"/>
          <p:cNvPicPr preferRelativeResize="0"/>
          <p:nvPr/>
        </p:nvPicPr>
        <p:blipFill rotWithShape="1">
          <a:blip r:embed="rId4">
            <a:alphaModFix/>
          </a:blip>
          <a:srcRect/>
          <a:stretch/>
        </p:blipFill>
        <p:spPr>
          <a:xfrm>
            <a:off x="16325" y="1678975"/>
            <a:ext cx="4064000" cy="4572000"/>
          </a:xfrm>
          <a:prstGeom prst="rect">
            <a:avLst/>
          </a:prstGeom>
          <a:noFill/>
          <a:ln>
            <a:noFill/>
          </a:ln>
        </p:spPr>
      </p:pic>
      <p:pic>
        <p:nvPicPr>
          <p:cNvPr id="217" name="Google Shape;217;p10"/>
          <p:cNvPicPr preferRelativeResize="0"/>
          <p:nvPr/>
        </p:nvPicPr>
        <p:blipFill rotWithShape="1">
          <a:blip r:embed="rId5">
            <a:alphaModFix/>
          </a:blip>
          <a:srcRect/>
          <a:stretch/>
        </p:blipFill>
        <p:spPr>
          <a:xfrm>
            <a:off x="8140826" y="1678975"/>
            <a:ext cx="4064000" cy="457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1"/>
          <p:cNvSpPr txBox="1">
            <a:spLocks noGrp="1"/>
          </p:cNvSpPr>
          <p:nvPr>
            <p:ph type="title"/>
          </p:nvPr>
        </p:nvSpPr>
        <p:spPr>
          <a:xfrm>
            <a:off x="609600" y="225235"/>
            <a:ext cx="109728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solidFill>
                  <a:srgbClr val="FFFF00"/>
                </a:solidFill>
              </a:rPr>
              <a:t>GOESR G19 vs. G16/G18 CONUS LSA</a:t>
            </a:r>
            <a:endParaRPr/>
          </a:p>
        </p:txBody>
      </p:sp>
      <p:sp>
        <p:nvSpPr>
          <p:cNvPr id="224" name="Google Shape;224;p11"/>
          <p:cNvSpPr txBox="1">
            <a:spLocks noGrp="1"/>
          </p:cNvSpPr>
          <p:nvPr>
            <p:ph type="sldNum" idx="12"/>
          </p:nvPr>
        </p:nvSpPr>
        <p:spPr>
          <a:xfrm>
            <a:off x="8895254"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15</a:t>
            </a:fld>
            <a:endParaRPr>
              <a:solidFill>
                <a:schemeClr val="lt1"/>
              </a:solidFill>
              <a:latin typeface="Calibri"/>
              <a:ea typeface="Calibri"/>
              <a:cs typeface="Calibri"/>
              <a:sym typeface="Calibri"/>
            </a:endParaRPr>
          </a:p>
        </p:txBody>
      </p:sp>
      <p:pic>
        <p:nvPicPr>
          <p:cNvPr id="225" name="Google Shape;225;p11"/>
          <p:cNvPicPr preferRelativeResize="0"/>
          <p:nvPr/>
        </p:nvPicPr>
        <p:blipFill rotWithShape="1">
          <a:blip r:embed="rId3">
            <a:alphaModFix/>
          </a:blip>
          <a:srcRect/>
          <a:stretch/>
        </p:blipFill>
        <p:spPr>
          <a:xfrm>
            <a:off x="78059" y="1749851"/>
            <a:ext cx="3931920" cy="3058160"/>
          </a:xfrm>
          <a:prstGeom prst="rect">
            <a:avLst/>
          </a:prstGeom>
          <a:noFill/>
          <a:ln>
            <a:noFill/>
          </a:ln>
        </p:spPr>
      </p:pic>
      <p:pic>
        <p:nvPicPr>
          <p:cNvPr id="226" name="Google Shape;226;p11"/>
          <p:cNvPicPr preferRelativeResize="0"/>
          <p:nvPr/>
        </p:nvPicPr>
        <p:blipFill rotWithShape="1">
          <a:blip r:embed="rId4">
            <a:alphaModFix/>
          </a:blip>
          <a:srcRect/>
          <a:stretch/>
        </p:blipFill>
        <p:spPr>
          <a:xfrm>
            <a:off x="4116213" y="1749851"/>
            <a:ext cx="3931920" cy="3058160"/>
          </a:xfrm>
          <a:prstGeom prst="rect">
            <a:avLst/>
          </a:prstGeom>
          <a:noFill/>
          <a:ln>
            <a:noFill/>
          </a:ln>
        </p:spPr>
      </p:pic>
      <p:pic>
        <p:nvPicPr>
          <p:cNvPr id="227" name="Google Shape;227;p11"/>
          <p:cNvPicPr preferRelativeResize="0"/>
          <p:nvPr/>
        </p:nvPicPr>
        <p:blipFill rotWithShape="1">
          <a:blip r:embed="rId5">
            <a:alphaModFix/>
          </a:blip>
          <a:srcRect/>
          <a:stretch/>
        </p:blipFill>
        <p:spPr>
          <a:xfrm>
            <a:off x="8143215" y="1749851"/>
            <a:ext cx="3931920" cy="30581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82"/>
          <p:cNvSpPr txBox="1">
            <a:spLocks noGrp="1"/>
          </p:cNvSpPr>
          <p:nvPr>
            <p:ph type="title"/>
          </p:nvPr>
        </p:nvSpPr>
        <p:spPr>
          <a:xfrm>
            <a:off x="609600" y="142486"/>
            <a:ext cx="109728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solidFill>
                  <a:srgbClr val="FFFF00"/>
                </a:solidFill>
              </a:rPr>
              <a:t>GOESR G19 MESOSCALE LSA</a:t>
            </a:r>
            <a:endParaRPr/>
          </a:p>
        </p:txBody>
      </p:sp>
      <p:sp>
        <p:nvSpPr>
          <p:cNvPr id="233" name="Google Shape;233;p82"/>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300"/>
              <a:buNone/>
            </a:pPr>
            <a:fld id="{00000000-1234-1234-1234-123412341234}" type="slidenum">
              <a:rPr lang="en-US"/>
              <a:t>16</a:t>
            </a:fld>
            <a:endParaRPr/>
          </a:p>
        </p:txBody>
      </p:sp>
      <p:pic>
        <p:nvPicPr>
          <p:cNvPr id="234" name="Google Shape;234;p82" descr="A screenshot of a map&#10;&#10;Description automatically generated"/>
          <p:cNvPicPr preferRelativeResize="0"/>
          <p:nvPr/>
        </p:nvPicPr>
        <p:blipFill rotWithShape="1">
          <a:blip r:embed="rId3">
            <a:alphaModFix/>
          </a:blip>
          <a:srcRect/>
          <a:stretch/>
        </p:blipFill>
        <p:spPr>
          <a:xfrm>
            <a:off x="6705597" y="1281302"/>
            <a:ext cx="4876800" cy="5486400"/>
          </a:xfrm>
          <a:prstGeom prst="rect">
            <a:avLst/>
          </a:prstGeom>
          <a:noFill/>
          <a:ln>
            <a:noFill/>
          </a:ln>
        </p:spPr>
      </p:pic>
      <p:pic>
        <p:nvPicPr>
          <p:cNvPr id="235" name="Google Shape;235;p82" descr="A map of the united states&#10;&#10;Description automatically generated"/>
          <p:cNvPicPr preferRelativeResize="0"/>
          <p:nvPr/>
        </p:nvPicPr>
        <p:blipFill rotWithShape="1">
          <a:blip r:embed="rId4">
            <a:alphaModFix/>
          </a:blip>
          <a:srcRect/>
          <a:stretch/>
        </p:blipFill>
        <p:spPr>
          <a:xfrm>
            <a:off x="914401" y="1281302"/>
            <a:ext cx="4876800" cy="5486400"/>
          </a:xfrm>
          <a:prstGeom prst="rect">
            <a:avLst/>
          </a:prstGeom>
          <a:noFill/>
          <a:ln>
            <a:noFill/>
          </a:ln>
        </p:spPr>
      </p:pic>
      <p:sp>
        <p:nvSpPr>
          <p:cNvPr id="236" name="Google Shape;236;p82"/>
          <p:cNvSpPr txBox="1"/>
          <p:nvPr/>
        </p:nvSpPr>
        <p:spPr>
          <a:xfrm>
            <a:off x="3018264" y="972735"/>
            <a:ext cx="66907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M1</a:t>
            </a:r>
            <a:endParaRPr sz="1400" b="0" i="0" u="none" strike="noStrike" cap="none">
              <a:solidFill>
                <a:srgbClr val="000000"/>
              </a:solidFill>
              <a:latin typeface="Arial"/>
              <a:ea typeface="Arial"/>
              <a:cs typeface="Arial"/>
              <a:sym typeface="Arial"/>
            </a:endParaRPr>
          </a:p>
        </p:txBody>
      </p:sp>
      <p:sp>
        <p:nvSpPr>
          <p:cNvPr id="237" name="Google Shape;237;p82"/>
          <p:cNvSpPr txBox="1"/>
          <p:nvPr/>
        </p:nvSpPr>
        <p:spPr>
          <a:xfrm>
            <a:off x="8839199" y="872799"/>
            <a:ext cx="66907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M2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2"/>
          <p:cNvSpPr txBox="1">
            <a:spLocks noGrp="1"/>
          </p:cNvSpPr>
          <p:nvPr>
            <p:ph type="title"/>
          </p:nvPr>
        </p:nvSpPr>
        <p:spPr>
          <a:xfrm>
            <a:off x="908848" y="301298"/>
            <a:ext cx="10515600" cy="89038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GOES-19 LSA </a:t>
            </a:r>
            <a:r>
              <a:rPr lang="en-US" b="1"/>
              <a:t>validation</a:t>
            </a:r>
            <a:r>
              <a:rPr lang="en-US"/>
              <a:t> Datasets</a:t>
            </a:r>
            <a:endParaRPr/>
          </a:p>
        </p:txBody>
      </p:sp>
      <p:sp>
        <p:nvSpPr>
          <p:cNvPr id="244" name="Google Shape;244;p12"/>
          <p:cNvSpPr txBox="1">
            <a:spLocks noGrp="1"/>
          </p:cNvSpPr>
          <p:nvPr>
            <p:ph type="body" idx="1"/>
          </p:nvPr>
        </p:nvSpPr>
        <p:spPr>
          <a:xfrm>
            <a:off x="7925" y="3789202"/>
            <a:ext cx="4002300" cy="2854200"/>
          </a:xfrm>
          <a:prstGeom prst="rect">
            <a:avLst/>
          </a:prstGeom>
          <a:noFill/>
          <a:ln>
            <a:noFill/>
          </a:ln>
        </p:spPr>
        <p:txBody>
          <a:bodyPr spcFirstLastPara="1" wrap="square" lIns="91425" tIns="91425" rIns="91425" bIns="91425" anchor="t" anchorCtr="0">
            <a:noAutofit/>
          </a:bodyPr>
          <a:lstStyle/>
          <a:p>
            <a:pPr marL="514350" lvl="0" indent="-285750" algn="l" rtl="0">
              <a:lnSpc>
                <a:spcPct val="120000"/>
              </a:lnSpc>
              <a:spcBef>
                <a:spcPts val="0"/>
              </a:spcBef>
              <a:spcAft>
                <a:spcPts val="0"/>
              </a:spcAft>
              <a:buSzPts val="1800"/>
              <a:buFont typeface="Arial"/>
              <a:buChar char="•"/>
            </a:pPr>
            <a:r>
              <a:rPr lang="en-US" sz="1800" b="1">
                <a:solidFill>
                  <a:schemeClr val="lt1"/>
                </a:solidFill>
                <a:latin typeface="Arial"/>
                <a:ea typeface="Arial"/>
                <a:cs typeface="Arial"/>
                <a:sym typeface="Arial"/>
              </a:rPr>
              <a:t>In-situ LSA from ground measurements</a:t>
            </a:r>
            <a:endParaRPr/>
          </a:p>
          <a:p>
            <a:pPr marL="742950" lvl="1" indent="-127000" algn="l" rtl="0">
              <a:lnSpc>
                <a:spcPct val="100000"/>
              </a:lnSpc>
              <a:spcBef>
                <a:spcPts val="1160"/>
              </a:spcBef>
              <a:spcAft>
                <a:spcPts val="0"/>
              </a:spcAft>
              <a:buSzPts val="2000"/>
              <a:buChar char="–"/>
            </a:pPr>
            <a:r>
              <a:rPr lang="en-US" sz="2000"/>
              <a:t> SURFALB network</a:t>
            </a:r>
            <a:endParaRPr/>
          </a:p>
          <a:p>
            <a:pPr marL="742950" lvl="1" indent="-127000" algn="l" rtl="0">
              <a:lnSpc>
                <a:spcPct val="100000"/>
              </a:lnSpc>
              <a:spcBef>
                <a:spcPts val="560"/>
              </a:spcBef>
              <a:spcAft>
                <a:spcPts val="0"/>
              </a:spcAft>
              <a:buSzPts val="2000"/>
              <a:buChar char="–"/>
            </a:pPr>
            <a:r>
              <a:rPr lang="en-US" sz="2000"/>
              <a:t> ARM-SGP network</a:t>
            </a:r>
            <a:endParaRPr/>
          </a:p>
          <a:p>
            <a:pPr marL="742950" lvl="1" indent="-127000" algn="l" rtl="0">
              <a:lnSpc>
                <a:spcPct val="100000"/>
              </a:lnSpc>
              <a:spcBef>
                <a:spcPts val="560"/>
              </a:spcBef>
              <a:spcAft>
                <a:spcPts val="0"/>
              </a:spcAft>
              <a:buSzPts val="2000"/>
              <a:buChar char="–"/>
            </a:pPr>
            <a:r>
              <a:rPr lang="en-US" sz="2000"/>
              <a:t> NEON network</a:t>
            </a:r>
            <a:endParaRPr/>
          </a:p>
          <a:p>
            <a:pPr marL="514350" lvl="0" indent="-285750" algn="l" rtl="0">
              <a:lnSpc>
                <a:spcPct val="120000"/>
              </a:lnSpc>
              <a:spcBef>
                <a:spcPts val="600"/>
              </a:spcBef>
              <a:spcAft>
                <a:spcPts val="0"/>
              </a:spcAft>
              <a:buSzPts val="1800"/>
              <a:buFont typeface="Arial"/>
              <a:buChar char="•"/>
            </a:pPr>
            <a:r>
              <a:rPr lang="en-US" sz="1800" b="1">
                <a:solidFill>
                  <a:schemeClr val="lt1"/>
                </a:solidFill>
                <a:latin typeface="Arial"/>
                <a:ea typeface="Arial"/>
                <a:cs typeface="Arial"/>
                <a:sym typeface="Arial"/>
              </a:rPr>
              <a:t>GOES-16 Series ABI LSA</a:t>
            </a:r>
            <a:endParaRPr/>
          </a:p>
          <a:p>
            <a:pPr marL="514350" lvl="0" indent="-285750" algn="l" rtl="0">
              <a:lnSpc>
                <a:spcPct val="120000"/>
              </a:lnSpc>
              <a:spcBef>
                <a:spcPts val="1200"/>
              </a:spcBef>
              <a:spcAft>
                <a:spcPts val="0"/>
              </a:spcAft>
              <a:buSzPts val="1800"/>
              <a:buFont typeface="Arial"/>
              <a:buChar char="•"/>
            </a:pPr>
            <a:r>
              <a:rPr lang="en-US" sz="1800" b="1">
                <a:solidFill>
                  <a:schemeClr val="lt1"/>
                </a:solidFill>
                <a:latin typeface="Arial"/>
                <a:ea typeface="Arial"/>
                <a:cs typeface="Arial"/>
                <a:sym typeface="Arial"/>
              </a:rPr>
              <a:t>GOES-18 ABI LSA</a:t>
            </a:r>
            <a:endParaRPr sz="2800"/>
          </a:p>
        </p:txBody>
      </p:sp>
      <p:sp>
        <p:nvSpPr>
          <p:cNvPr id="245" name="Google Shape;245;p12"/>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2"/>
          <p:cNvSpPr txBox="1"/>
          <p:nvPr/>
        </p:nvSpPr>
        <p:spPr>
          <a:xfrm>
            <a:off x="365118" y="3369993"/>
            <a:ext cx="34063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Reference Dataset</a:t>
            </a:r>
            <a:endParaRPr sz="1400" b="0" i="0" u="none" strike="noStrike" cap="none">
              <a:solidFill>
                <a:srgbClr val="000000"/>
              </a:solidFill>
              <a:latin typeface="Arial"/>
              <a:ea typeface="Arial"/>
              <a:cs typeface="Arial"/>
              <a:sym typeface="Arial"/>
            </a:endParaRPr>
          </a:p>
        </p:txBody>
      </p:sp>
      <p:sp>
        <p:nvSpPr>
          <p:cNvPr id="247" name="Google Shape;247;p12"/>
          <p:cNvSpPr txBox="1"/>
          <p:nvPr/>
        </p:nvSpPr>
        <p:spPr>
          <a:xfrm>
            <a:off x="-214416" y="1972603"/>
            <a:ext cx="3895772" cy="1547037"/>
          </a:xfrm>
          <a:prstGeom prst="rect">
            <a:avLst/>
          </a:prstGeom>
          <a:noFill/>
          <a:ln>
            <a:noFill/>
          </a:ln>
        </p:spPr>
        <p:txBody>
          <a:bodyPr spcFirstLastPara="1" wrap="square" lIns="91425" tIns="91425" rIns="91425" bIns="91425" anchor="t" anchorCtr="0">
            <a:normAutofit lnSpcReduction="10000"/>
          </a:bodyPr>
          <a:lstStyle/>
          <a:p>
            <a:pPr marL="514350" marR="0" lvl="0" indent="-285750" algn="l" rtl="0">
              <a:lnSpc>
                <a:spcPct val="12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GOES-19 GS/PDA Data</a:t>
            </a:r>
            <a:endParaRPr sz="1400" b="0" i="0" u="none" strike="noStrike" cap="none">
              <a:solidFill>
                <a:srgbClr val="000000"/>
              </a:solidFill>
              <a:latin typeface="Arial"/>
              <a:ea typeface="Arial"/>
              <a:cs typeface="Arial"/>
              <a:sym typeface="Arial"/>
            </a:endParaRPr>
          </a:p>
          <a:p>
            <a:pPr marL="742950" marR="0" lvl="1" indent="-127000" algn="l" rtl="0">
              <a:lnSpc>
                <a:spcPct val="100000"/>
              </a:lnSpc>
              <a:spcBef>
                <a:spcPts val="116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 GOES-19 FD/CONUS data hourly: Oct 2, 2024 – Feb 05, 2025</a:t>
            </a:r>
            <a:endParaRPr sz="1400" b="0" i="0" u="none" strike="noStrike" cap="none">
              <a:solidFill>
                <a:srgbClr val="000000"/>
              </a:solidFill>
              <a:latin typeface="Arial"/>
              <a:ea typeface="Arial"/>
              <a:cs typeface="Arial"/>
              <a:sym typeface="Arial"/>
            </a:endParaRPr>
          </a:p>
          <a:p>
            <a:pPr marL="514350" marR="0" lvl="0" indent="-171450" algn="l" rtl="0">
              <a:lnSpc>
                <a:spcPct val="100000"/>
              </a:lnSpc>
              <a:spcBef>
                <a:spcPts val="0"/>
              </a:spcBef>
              <a:spcAft>
                <a:spcPts val="0"/>
              </a:spcAft>
              <a:buClr>
                <a:schemeClr val="lt1"/>
              </a:buClr>
              <a:buSzPts val="1800"/>
              <a:buFont typeface="Arial"/>
              <a:buNone/>
            </a:pPr>
            <a:endParaRPr sz="1800" b="1" i="0" u="none" strike="noStrike" cap="none">
              <a:solidFill>
                <a:schemeClr val="lt1"/>
              </a:solidFill>
              <a:latin typeface="Arial"/>
              <a:ea typeface="Arial"/>
              <a:cs typeface="Arial"/>
              <a:sym typeface="Arial"/>
            </a:endParaRPr>
          </a:p>
        </p:txBody>
      </p:sp>
      <p:sp>
        <p:nvSpPr>
          <p:cNvPr id="248" name="Google Shape;248;p12"/>
          <p:cNvSpPr txBox="1"/>
          <p:nvPr/>
        </p:nvSpPr>
        <p:spPr>
          <a:xfrm>
            <a:off x="365118" y="1572494"/>
            <a:ext cx="34063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GOES-19 Dataset</a:t>
            </a:r>
            <a:endParaRPr sz="1400" b="0" i="0" u="none" strike="noStrike" cap="none">
              <a:solidFill>
                <a:srgbClr val="000000"/>
              </a:solidFill>
              <a:latin typeface="Arial"/>
              <a:ea typeface="Arial"/>
              <a:cs typeface="Arial"/>
              <a:sym typeface="Arial"/>
            </a:endParaRPr>
          </a:p>
        </p:txBody>
      </p:sp>
      <p:pic>
        <p:nvPicPr>
          <p:cNvPr id="249" name="Google Shape;249;p12"/>
          <p:cNvPicPr preferRelativeResize="0"/>
          <p:nvPr/>
        </p:nvPicPr>
        <p:blipFill rotWithShape="1">
          <a:blip r:embed="rId3">
            <a:alphaModFix/>
          </a:blip>
          <a:srcRect/>
          <a:stretch/>
        </p:blipFill>
        <p:spPr>
          <a:xfrm>
            <a:off x="3681356" y="1967113"/>
            <a:ext cx="3811480" cy="4233700"/>
          </a:xfrm>
          <a:prstGeom prst="rect">
            <a:avLst/>
          </a:prstGeom>
          <a:solidFill>
            <a:schemeClr val="lt1"/>
          </a:solidFill>
          <a:ln>
            <a:noFill/>
          </a:ln>
        </p:spPr>
      </p:pic>
      <p:sp>
        <p:nvSpPr>
          <p:cNvPr id="250" name="Google Shape;250;p12"/>
          <p:cNvSpPr txBox="1"/>
          <p:nvPr/>
        </p:nvSpPr>
        <p:spPr>
          <a:xfrm>
            <a:off x="3553138" y="6335598"/>
            <a:ext cx="44786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FFFF"/>
              </a:buClr>
              <a:buSzPts val="1400"/>
              <a:buFont typeface="Arial"/>
              <a:buNone/>
            </a:pPr>
            <a:r>
              <a:rPr lang="en-US" sz="1400" b="0" i="0" u="none" strike="noStrike" cap="none">
                <a:solidFill>
                  <a:srgbClr val="00FFFF"/>
                </a:solidFill>
                <a:latin typeface="Arial"/>
                <a:ea typeface="Arial"/>
                <a:cs typeface="Arial"/>
                <a:sym typeface="Arial"/>
              </a:rPr>
              <a:t>Flowchart of GOES-R Series LSA ground validation</a:t>
            </a:r>
            <a:endParaRPr sz="1400" b="0" i="0" u="none" strike="noStrike" cap="none">
              <a:solidFill>
                <a:srgbClr val="000000"/>
              </a:solidFill>
              <a:latin typeface="Arial"/>
              <a:ea typeface="Arial"/>
              <a:cs typeface="Arial"/>
              <a:sym typeface="Arial"/>
            </a:endParaRPr>
          </a:p>
        </p:txBody>
      </p:sp>
      <p:pic>
        <p:nvPicPr>
          <p:cNvPr id="251" name="Google Shape;251;p12"/>
          <p:cNvPicPr preferRelativeResize="0"/>
          <p:nvPr/>
        </p:nvPicPr>
        <p:blipFill rotWithShape="1">
          <a:blip r:embed="rId4">
            <a:alphaModFix/>
          </a:blip>
          <a:srcRect/>
          <a:stretch/>
        </p:blipFill>
        <p:spPr>
          <a:xfrm>
            <a:off x="7905954" y="4804103"/>
            <a:ext cx="3572687" cy="1992460"/>
          </a:xfrm>
          <a:prstGeom prst="rect">
            <a:avLst/>
          </a:prstGeom>
          <a:noFill/>
          <a:ln>
            <a:noFill/>
          </a:ln>
        </p:spPr>
      </p:pic>
      <p:sp>
        <p:nvSpPr>
          <p:cNvPr id="252" name="Google Shape;252;p12"/>
          <p:cNvSpPr txBox="1">
            <a:spLocks noGrp="1"/>
          </p:cNvSpPr>
          <p:nvPr>
            <p:ph type="sldNum" idx="12"/>
          </p:nvPr>
        </p:nvSpPr>
        <p:spPr>
          <a:xfrm>
            <a:off x="9046960" y="6387451"/>
            <a:ext cx="28447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
        <p:nvSpPr>
          <p:cNvPr id="253" name="Google Shape;253;p12"/>
          <p:cNvSpPr txBox="1"/>
          <p:nvPr/>
        </p:nvSpPr>
        <p:spPr>
          <a:xfrm>
            <a:off x="6886921" y="1202441"/>
            <a:ext cx="534127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1800" b="1" i="0" u="none" strike="noStrike" cap="none">
                <a:solidFill>
                  <a:srgbClr val="FFFF00"/>
                </a:solidFill>
                <a:latin typeface="Arial"/>
                <a:ea typeface="Arial"/>
                <a:cs typeface="Arial"/>
                <a:sym typeface="Arial"/>
              </a:rPr>
              <a:t>How did we select the cross-comparison area?</a:t>
            </a:r>
            <a:endParaRPr sz="1200" b="0" i="0" u="none" strike="noStrike" cap="none">
              <a:solidFill>
                <a:srgbClr val="000000"/>
              </a:solidFill>
              <a:latin typeface="Arial"/>
              <a:ea typeface="Arial"/>
              <a:cs typeface="Arial"/>
              <a:sym typeface="Arial"/>
            </a:endParaRPr>
          </a:p>
        </p:txBody>
      </p:sp>
      <p:sp>
        <p:nvSpPr>
          <p:cNvPr id="254" name="Google Shape;254;p12"/>
          <p:cNvSpPr txBox="1"/>
          <p:nvPr/>
        </p:nvSpPr>
        <p:spPr>
          <a:xfrm>
            <a:off x="7962684" y="1593790"/>
            <a:ext cx="3811481" cy="523220"/>
          </a:xfrm>
          <a:prstGeom prst="rect">
            <a:avLst/>
          </a:prstGeom>
          <a:noFill/>
          <a:ln>
            <a:noFill/>
          </a:ln>
        </p:spPr>
        <p:txBody>
          <a:bodyPr spcFirstLastPara="1" wrap="square" lIns="91425" tIns="45700" rIns="91425" bIns="45700" anchor="t" anchorCtr="0">
            <a:spAutoFit/>
          </a:bodyPr>
          <a:lstStyle/>
          <a:p>
            <a:pPr marL="0" marR="0" lvl="0" indent="-88900" algn="l" rtl="0">
              <a:lnSpc>
                <a:spcPct val="100000"/>
              </a:lnSpc>
              <a:spcBef>
                <a:spcPts val="0"/>
              </a:spcBef>
              <a:spcAft>
                <a:spcPts val="0"/>
              </a:spcAft>
              <a:buClr>
                <a:schemeClr val="lt1"/>
              </a:buClr>
              <a:buSzPts val="1400"/>
              <a:buFont typeface="Arial"/>
              <a:buAutoNum type="arabicPeriod"/>
            </a:pPr>
            <a:r>
              <a:rPr lang="en-US" sz="1400" b="0" i="0" u="none" strike="noStrike" cap="none">
                <a:solidFill>
                  <a:schemeClr val="lt1"/>
                </a:solidFill>
                <a:latin typeface="Calibri"/>
                <a:ea typeface="Calibri"/>
                <a:cs typeface="Calibri"/>
                <a:sym typeface="Calibri"/>
              </a:rPr>
              <a:t>Less influence from the terrain effect</a:t>
            </a:r>
            <a:endParaRPr/>
          </a:p>
          <a:p>
            <a:pPr marL="0" marR="0" lvl="0" indent="-88900" algn="l" rtl="0">
              <a:lnSpc>
                <a:spcPct val="100000"/>
              </a:lnSpc>
              <a:spcBef>
                <a:spcPts val="0"/>
              </a:spcBef>
              <a:spcAft>
                <a:spcPts val="0"/>
              </a:spcAft>
              <a:buClr>
                <a:schemeClr val="lt1"/>
              </a:buClr>
              <a:buSzPts val="1400"/>
              <a:buFont typeface="Arial"/>
              <a:buAutoNum type="arabicPeriod"/>
            </a:pPr>
            <a:r>
              <a:rPr lang="en-US" sz="1400" b="0" i="0" u="none" strike="noStrike" cap="none">
                <a:solidFill>
                  <a:schemeClr val="lt1"/>
                </a:solidFill>
                <a:latin typeface="Calibri"/>
                <a:ea typeface="Calibri"/>
                <a:cs typeface="Calibri"/>
                <a:sym typeface="Calibri"/>
              </a:rPr>
              <a:t>Smaller View Zenith Angle (VZA) difference </a:t>
            </a:r>
            <a:endParaRPr/>
          </a:p>
        </p:txBody>
      </p:sp>
      <p:sp>
        <p:nvSpPr>
          <p:cNvPr id="255" name="Google Shape;255;p12"/>
          <p:cNvSpPr txBox="1"/>
          <p:nvPr/>
        </p:nvSpPr>
        <p:spPr>
          <a:xfrm>
            <a:off x="10223845" y="2388375"/>
            <a:ext cx="186487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(ROI) :</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30º N and 40º N</a:t>
            </a:r>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90º W and 100º W</a:t>
            </a:r>
            <a:endParaRPr sz="1400" b="0" i="0" u="none" strike="noStrike" cap="none">
              <a:solidFill>
                <a:schemeClr val="lt1"/>
              </a:solidFill>
              <a:latin typeface="Arial"/>
              <a:ea typeface="Arial"/>
              <a:cs typeface="Arial"/>
              <a:sym typeface="Arial"/>
            </a:endParaRPr>
          </a:p>
        </p:txBody>
      </p:sp>
      <p:pic>
        <p:nvPicPr>
          <p:cNvPr id="256" name="Google Shape;256;p12"/>
          <p:cNvPicPr preferRelativeResize="0"/>
          <p:nvPr/>
        </p:nvPicPr>
        <p:blipFill rotWithShape="1">
          <a:blip r:embed="rId5">
            <a:alphaModFix/>
          </a:blip>
          <a:srcRect/>
          <a:stretch/>
        </p:blipFill>
        <p:spPr>
          <a:xfrm>
            <a:off x="7905954" y="2177055"/>
            <a:ext cx="2054196" cy="2567003"/>
          </a:xfrm>
          <a:prstGeom prst="rect">
            <a:avLst/>
          </a:prstGeom>
          <a:noFill/>
          <a:ln>
            <a:noFill/>
          </a:ln>
        </p:spPr>
      </p:pic>
      <p:sp>
        <p:nvSpPr>
          <p:cNvPr id="257" name="Google Shape;257;p12"/>
          <p:cNvSpPr txBox="1"/>
          <p:nvPr/>
        </p:nvSpPr>
        <p:spPr>
          <a:xfrm>
            <a:off x="10229368" y="3298941"/>
            <a:ext cx="1537744" cy="954107"/>
          </a:xfrm>
          <a:prstGeom prst="rect">
            <a:avLst/>
          </a:prstGeom>
          <a:noFill/>
          <a:ln>
            <a:noFill/>
          </a:ln>
        </p:spPr>
        <p:txBody>
          <a:bodyPr spcFirstLastPara="1" wrap="square" lIns="91425" tIns="45700" rIns="91425" bIns="45700" anchor="t" anchorCtr="0">
            <a:spAutoFit/>
          </a:bodyPr>
          <a:lstStyle/>
          <a:p>
            <a:pPr marL="0"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chemeClr val="lt1"/>
                </a:solidFill>
                <a:latin typeface="Calibri"/>
                <a:ea typeface="Calibri"/>
                <a:cs typeface="Calibri"/>
                <a:sym typeface="Calibri"/>
              </a:rPr>
              <a:t>The distance of co-located pixel pairs are mostly within 1.5 km.</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p:nvPr/>
        </p:nvSpPr>
        <p:spPr>
          <a:xfrm>
            <a:off x="609602" y="1481049"/>
            <a:ext cx="4329900" cy="4525200"/>
          </a:xfrm>
          <a:prstGeom prst="rect">
            <a:avLst/>
          </a:prstGeom>
          <a:noFill/>
          <a:ln>
            <a:noFill/>
          </a:ln>
        </p:spPr>
        <p:txBody>
          <a:bodyPr spcFirstLastPara="1" wrap="square" lIns="91425" tIns="45700" rIns="91425" bIns="45700" anchor="t" anchorCtr="0">
            <a:spAutoFit/>
          </a:bodyPr>
          <a:lstStyle/>
          <a:p>
            <a:pPr marL="461963" marR="0" lvl="0" indent="-461963" algn="l"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Evaluated data: </a:t>
            </a:r>
            <a:r>
              <a:rPr lang="en-US" sz="2400" b="0" i="0" u="none" strike="noStrike" cap="none">
                <a:solidFill>
                  <a:srgbClr val="92D05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GOES-</a:t>
            </a:r>
            <a:r>
              <a:rPr lang="en-US" sz="2400" b="0" i="0" u="none" strike="noStrike" cap="none">
                <a:solidFill>
                  <a:srgbClr val="92D050"/>
                </a:solidFill>
                <a:latin typeface="Arial"/>
                <a:ea typeface="Arial"/>
                <a:cs typeface="Arial"/>
                <a:sym typeface="Arial"/>
              </a:rPr>
              <a:t>19 LSA</a:t>
            </a:r>
            <a:endParaRPr sz="2400" b="0" i="0" u="none" strike="noStrike" cap="none">
              <a:solidFill>
                <a:srgbClr val="92D050"/>
              </a:solidFill>
              <a:latin typeface="Arial"/>
              <a:ea typeface="Arial"/>
              <a:cs typeface="Arial"/>
              <a:sym typeface="Arial"/>
            </a:endParaRPr>
          </a:p>
          <a:p>
            <a:pPr marL="346075" marR="0" lvl="0" indent="-346075" algn="l"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Reference value: </a:t>
            </a:r>
            <a:r>
              <a:rPr lang="en-US" sz="2400" b="0" i="0" u="none" strike="noStrike" cap="none">
                <a:solidFill>
                  <a:srgbClr val="92D050"/>
                </a:solidFill>
                <a:latin typeface="Arial"/>
                <a:ea typeface="Arial"/>
                <a:cs typeface="Arial"/>
                <a:sym typeface="Arial"/>
              </a:rPr>
              <a:t>All g</a:t>
            </a:r>
            <a:r>
              <a:rPr lang="en-US" sz="2400" b="0" i="0" u="none" strike="noStrike" cap="none">
                <a:solidFill>
                  <a:srgbClr val="92D05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round </a:t>
            </a:r>
            <a:r>
              <a:rPr lang="en-US" sz="2400" b="0" i="0" u="none" strike="noStrike" cap="none">
                <a:solidFill>
                  <a:srgbClr val="92D050"/>
                </a:solidFill>
                <a:latin typeface="Arial"/>
                <a:ea typeface="Arial"/>
                <a:cs typeface="Arial"/>
                <a:sym typeface="Arial"/>
              </a:rPr>
              <a:t>measurements from SURFRAD, ARM-SGP, and NEON</a:t>
            </a:r>
            <a:endParaRPr sz="2400" b="0" i="0" u="none" strike="noStrike" cap="none">
              <a:solidFill>
                <a:srgbClr val="92D050"/>
              </a:solidFill>
              <a:latin typeface="Arial"/>
              <a:ea typeface="Arial"/>
              <a:cs typeface="Arial"/>
              <a:sym typeface="Arial"/>
            </a:endParaRPr>
          </a:p>
          <a:p>
            <a:pPr marL="461963" marR="0" lvl="0" indent="-461963" algn="l"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Date span: </a:t>
            </a:r>
            <a:r>
              <a:rPr lang="en-US" sz="2400" b="0" i="0" u="none" strike="noStrike" cap="none">
                <a:solidFill>
                  <a:srgbClr val="92D050"/>
                </a:solidFill>
                <a:latin typeface="Arial"/>
                <a:ea typeface="Arial"/>
                <a:cs typeface="Arial"/>
                <a:sym typeface="Arial"/>
              </a:rPr>
              <a:t>20241002-20250205</a:t>
            </a:r>
            <a:endParaRPr sz="1400" b="0" i="0" u="none" strike="noStrike" cap="none">
              <a:solidFill>
                <a:srgbClr val="000000"/>
              </a:solidFill>
              <a:latin typeface="Arial"/>
              <a:ea typeface="Arial"/>
              <a:cs typeface="Arial"/>
              <a:sym typeface="Arial"/>
            </a:endParaRPr>
          </a:p>
          <a:p>
            <a:pPr marL="461963" marR="0" lvl="0" indent="-461963" algn="l"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Validation </a:t>
            </a:r>
            <a:r>
              <a:rPr lang="en-US" sz="2400" b="1" i="0" u="none" strike="noStrike" cap="none">
                <a:solidFill>
                  <a:schemeClr val="lt1"/>
                </a:solidFill>
                <a:latin typeface="Arial"/>
                <a:ea typeface="Arial"/>
                <a:cs typeface="Arial"/>
                <a:sym typeface="Arial"/>
              </a:rPr>
              <a:t>performance: </a:t>
            </a:r>
            <a:r>
              <a:rPr lang="en-US" sz="2400" b="0" i="0" u="none" strike="noStrike" cap="none">
                <a:solidFill>
                  <a:srgbClr val="92D050"/>
                </a:solidFill>
                <a:latin typeface="Arial"/>
                <a:ea typeface="Arial"/>
                <a:cs typeface="Arial"/>
                <a:sym typeface="Arial"/>
              </a:rPr>
              <a:t>The G19 LSA commits with ground measurements with minor overestimation.</a:t>
            </a:r>
            <a:endParaRPr sz="2400" b="0" i="0" u="none" strike="noStrike" cap="none">
              <a:solidFill>
                <a:srgbClr val="92D050"/>
              </a:solidFill>
              <a:latin typeface="Arial"/>
              <a:ea typeface="Arial"/>
              <a:cs typeface="Arial"/>
              <a:sym typeface="Arial"/>
            </a:endParaRPr>
          </a:p>
        </p:txBody>
      </p:sp>
      <p:sp>
        <p:nvSpPr>
          <p:cNvPr id="264" name="Google Shape;264;p16"/>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
        <p:nvSpPr>
          <p:cNvPr id="265" name="Google Shape;265;p16"/>
          <p:cNvSpPr txBox="1"/>
          <p:nvPr/>
        </p:nvSpPr>
        <p:spPr>
          <a:xfrm>
            <a:off x="2774564" y="437084"/>
            <a:ext cx="10515600" cy="9774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GOES-19 LSA vs. Ground LSA</a:t>
            </a:r>
            <a:endParaRPr sz="3600" b="0" i="0" u="none" strike="noStrike" cap="none">
              <a:solidFill>
                <a:schemeClr val="lt1"/>
              </a:solidFill>
              <a:latin typeface="Arial"/>
              <a:ea typeface="Arial"/>
              <a:cs typeface="Arial"/>
              <a:sym typeface="Arial"/>
            </a:endParaRPr>
          </a:p>
        </p:txBody>
      </p:sp>
      <p:sp>
        <p:nvSpPr>
          <p:cNvPr id="266" name="Google Shape;266;p16"/>
          <p:cNvSpPr txBox="1"/>
          <p:nvPr/>
        </p:nvSpPr>
        <p:spPr>
          <a:xfrm>
            <a:off x="6627497" y="6483849"/>
            <a:ext cx="405699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Requirements: BIAS (0.08), STD (10%) </a:t>
            </a:r>
            <a:endParaRPr/>
          </a:p>
        </p:txBody>
      </p:sp>
      <p:pic>
        <p:nvPicPr>
          <p:cNvPr id="267" name="Google Shape;267;p16" descr="A graph of a satellite&#10;&#10;Description automatically generated with medium confidence"/>
          <p:cNvPicPr preferRelativeResize="0"/>
          <p:nvPr/>
        </p:nvPicPr>
        <p:blipFill rotWithShape="1">
          <a:blip r:embed="rId3">
            <a:alphaModFix/>
          </a:blip>
          <a:srcRect/>
          <a:stretch/>
        </p:blipFill>
        <p:spPr>
          <a:xfrm>
            <a:off x="5948530" y="1235716"/>
            <a:ext cx="5120640" cy="51206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8"/>
          <p:cNvSpPr txBox="1">
            <a:spLocks noGrp="1"/>
          </p:cNvSpPr>
          <p:nvPr>
            <p:ph type="sldNum" idx="12"/>
          </p:nvPr>
        </p:nvSpPr>
        <p:spPr>
          <a:xfrm>
            <a:off x="9347201" y="6352247"/>
            <a:ext cx="236132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19</a:t>
            </a:fld>
            <a:endParaRPr sz="1200">
              <a:solidFill>
                <a:srgbClr val="FFFFFF"/>
              </a:solidFill>
              <a:latin typeface="Calibri"/>
              <a:ea typeface="Calibri"/>
              <a:cs typeface="Calibri"/>
              <a:sym typeface="Calibri"/>
            </a:endParaRPr>
          </a:p>
        </p:txBody>
      </p:sp>
      <p:sp>
        <p:nvSpPr>
          <p:cNvPr id="274" name="Google Shape;274;p18"/>
          <p:cNvSpPr txBox="1"/>
          <p:nvPr/>
        </p:nvSpPr>
        <p:spPr>
          <a:xfrm>
            <a:off x="493986" y="1536174"/>
            <a:ext cx="5459100" cy="4525200"/>
          </a:xfrm>
          <a:prstGeom prst="rect">
            <a:avLst/>
          </a:prstGeom>
          <a:noFill/>
          <a:ln>
            <a:noFill/>
          </a:ln>
        </p:spPr>
        <p:txBody>
          <a:bodyPr spcFirstLastPara="1" wrap="square" lIns="91425" tIns="45700" rIns="91425" bIns="45700" anchor="t" anchorCtr="0">
            <a:spAutoFit/>
          </a:bodyPr>
          <a:lstStyle/>
          <a:p>
            <a:pPr marL="346075" marR="0" lvl="0" indent="-346075" algn="l"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Evaluated data: </a:t>
            </a:r>
            <a:r>
              <a:rPr lang="en-US" sz="2400" b="0" i="0" u="none" strike="noStrike" cap="none">
                <a:solidFill>
                  <a:srgbClr val="92D050"/>
                </a:solidFill>
                <a:latin typeface="Arial"/>
                <a:ea typeface="Arial"/>
                <a:cs typeface="Arial"/>
                <a:sym typeface="Arial"/>
              </a:rPr>
              <a:t>GOES-19 CONUS LSA</a:t>
            </a:r>
            <a:endParaRPr sz="2400" b="0" i="0" u="none" strike="noStrike" cap="none">
              <a:solidFill>
                <a:srgbClr val="92D050"/>
              </a:solidFill>
              <a:latin typeface="Arial"/>
              <a:ea typeface="Arial"/>
              <a:cs typeface="Arial"/>
              <a:sym typeface="Arial"/>
            </a:endParaRPr>
          </a:p>
          <a:p>
            <a:pPr marL="346075" marR="0" lvl="0" indent="-346075" algn="l"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Reference value: </a:t>
            </a:r>
            <a:r>
              <a:rPr lang="en-US" sz="2400" b="0" i="0" u="none" strike="noStrike" cap="none">
                <a:solidFill>
                  <a:srgbClr val="92D050"/>
                </a:solidFill>
                <a:latin typeface="Arial"/>
                <a:ea typeface="Arial"/>
                <a:cs typeface="Arial"/>
                <a:sym typeface="Arial"/>
              </a:rPr>
              <a:t>All ground measurements from SURFRAD ARM-SGP, and NEON</a:t>
            </a:r>
            <a:endParaRPr sz="2400" b="0" i="0" u="none" strike="noStrike" cap="none">
              <a:solidFill>
                <a:srgbClr val="92D050"/>
              </a:solidFill>
              <a:latin typeface="Arial"/>
              <a:ea typeface="Arial"/>
              <a:cs typeface="Arial"/>
              <a:sym typeface="Arial"/>
            </a:endParaRPr>
          </a:p>
          <a:p>
            <a:pPr marL="346075" marR="0" lvl="0" indent="-346075"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Date span: </a:t>
            </a:r>
            <a:r>
              <a:rPr lang="en-US" sz="2400" b="0" i="0" u="none" strike="noStrike" cap="none">
                <a:solidFill>
                  <a:srgbClr val="92D050"/>
                </a:solidFill>
                <a:latin typeface="Arial"/>
                <a:ea typeface="Arial"/>
                <a:cs typeface="Arial"/>
                <a:sym typeface="Arial"/>
              </a:rPr>
              <a:t>20241002-20250205</a:t>
            </a:r>
            <a:endParaRPr sz="2400" b="0" i="0" u="none" strike="noStrike" cap="none">
              <a:solidFill>
                <a:srgbClr val="000000"/>
              </a:solidFill>
              <a:latin typeface="Arial"/>
              <a:ea typeface="Arial"/>
              <a:cs typeface="Arial"/>
              <a:sym typeface="Arial"/>
            </a:endParaRPr>
          </a:p>
          <a:p>
            <a:pPr marL="346075" marR="0" lvl="0" indent="-346075" algn="l" rtl="0">
              <a:lnSpc>
                <a:spcPct val="100000"/>
              </a:lnSpc>
              <a:spcBef>
                <a:spcPts val="0"/>
              </a:spcBef>
              <a:spcAft>
                <a:spcPts val="0"/>
              </a:spcAft>
              <a:buClr>
                <a:schemeClr val="lt1"/>
              </a:buClr>
              <a:buSzPts val="2400"/>
              <a:buFont typeface="Arial"/>
              <a:buNone/>
            </a:pPr>
            <a:endParaRPr sz="2400" b="0" i="0" u="none" strike="noStrike" cap="none">
              <a:solidFill>
                <a:srgbClr val="92D050"/>
              </a:solidFill>
              <a:latin typeface="Arial"/>
              <a:ea typeface="Arial"/>
              <a:cs typeface="Arial"/>
              <a:sym typeface="Arial"/>
            </a:endParaRPr>
          </a:p>
          <a:p>
            <a:pPr marL="346075" marR="0" lvl="0" indent="-346075" algn="l"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Validation performance: </a:t>
            </a:r>
            <a:r>
              <a:rPr lang="en-US" sz="2400" b="0" i="0" u="none" strike="noStrike" cap="none">
                <a:solidFill>
                  <a:srgbClr val="92D050"/>
                </a:solidFill>
                <a:latin typeface="Arial"/>
                <a:ea typeface="Arial"/>
                <a:cs typeface="Arial"/>
                <a:sym typeface="Arial"/>
              </a:rPr>
              <a:t>The G19 LSA commits with ground measurements. The overestimation at specific sites is related to the surface heterogeneity.</a:t>
            </a:r>
            <a:endParaRPr sz="2400" b="0" i="0" u="none" strike="noStrike" cap="none">
              <a:solidFill>
                <a:srgbClr val="92D050"/>
              </a:solidFill>
              <a:latin typeface="Arial"/>
              <a:ea typeface="Arial"/>
              <a:cs typeface="Arial"/>
              <a:sym typeface="Arial"/>
            </a:endParaRPr>
          </a:p>
        </p:txBody>
      </p:sp>
      <p:sp>
        <p:nvSpPr>
          <p:cNvPr id="275" name="Google Shape;275;p18"/>
          <p:cNvSpPr txBox="1"/>
          <p:nvPr/>
        </p:nvSpPr>
        <p:spPr>
          <a:xfrm>
            <a:off x="2299631" y="325591"/>
            <a:ext cx="7592736" cy="977463"/>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lt1"/>
              </a:buClr>
              <a:buSzPct val="100000"/>
              <a:buFont typeface="Arial"/>
              <a:buNone/>
            </a:pPr>
            <a:r>
              <a:rPr lang="en-US" sz="4000" b="0" i="0" u="none" strike="noStrike" cap="none">
                <a:solidFill>
                  <a:schemeClr val="lt1"/>
                </a:solidFill>
                <a:latin typeface="Arial"/>
                <a:ea typeface="Arial"/>
                <a:cs typeface="Arial"/>
                <a:sym typeface="Arial"/>
              </a:rPr>
              <a:t>G19 CONUS LSA vs. Ground LSA</a:t>
            </a:r>
            <a:endParaRPr sz="4000" b="0" i="0" u="none" strike="noStrike" cap="none">
              <a:solidFill>
                <a:schemeClr val="lt1"/>
              </a:solidFill>
              <a:latin typeface="Arial"/>
              <a:ea typeface="Arial"/>
              <a:cs typeface="Arial"/>
              <a:sym typeface="Arial"/>
            </a:endParaRPr>
          </a:p>
        </p:txBody>
      </p:sp>
      <p:sp>
        <p:nvSpPr>
          <p:cNvPr id="276" name="Google Shape;276;p18"/>
          <p:cNvSpPr txBox="1"/>
          <p:nvPr/>
        </p:nvSpPr>
        <p:spPr>
          <a:xfrm>
            <a:off x="6825423" y="6423694"/>
            <a:ext cx="405699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Requirements: BIAS (0.08), STD (10%) </a:t>
            </a:r>
            <a:endParaRPr/>
          </a:p>
        </p:txBody>
      </p:sp>
      <p:pic>
        <p:nvPicPr>
          <p:cNvPr id="277" name="Google Shape;277;p18" descr="A graph of a satellite&#10;&#10;Description automatically generated with medium confidence"/>
          <p:cNvPicPr preferRelativeResize="0"/>
          <p:nvPr/>
        </p:nvPicPr>
        <p:blipFill rotWithShape="1">
          <a:blip r:embed="rId3">
            <a:alphaModFix/>
          </a:blip>
          <a:srcRect/>
          <a:stretch/>
        </p:blipFill>
        <p:spPr>
          <a:xfrm>
            <a:off x="6095999" y="1238454"/>
            <a:ext cx="5120640" cy="51206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body" idx="1"/>
          </p:nvPr>
        </p:nvSpPr>
        <p:spPr>
          <a:xfrm>
            <a:off x="1856876" y="1344612"/>
            <a:ext cx="8478253" cy="5011738"/>
          </a:xfrm>
          <a:prstGeom prst="rect">
            <a:avLst/>
          </a:prstGeom>
          <a:noFill/>
          <a:ln>
            <a:noFill/>
          </a:ln>
        </p:spPr>
        <p:txBody>
          <a:bodyPr spcFirstLastPara="1" wrap="square" lIns="91425" tIns="45700" rIns="91425" bIns="45700" anchor="t" anchorCtr="0">
            <a:normAutofit lnSpcReduction="10000"/>
          </a:bodyPr>
          <a:lstStyle/>
          <a:p>
            <a:pPr marL="461963" lvl="0" indent="-461963" algn="l" rtl="0">
              <a:lnSpc>
                <a:spcPct val="100000"/>
              </a:lnSpc>
              <a:spcBef>
                <a:spcPts val="0"/>
              </a:spcBef>
              <a:spcAft>
                <a:spcPts val="0"/>
              </a:spcAft>
              <a:buClr>
                <a:schemeClr val="lt1"/>
              </a:buClr>
              <a:buSzPts val="3200"/>
              <a:buChar char="❖"/>
            </a:pPr>
            <a:r>
              <a:rPr lang="en-US"/>
              <a:t>Product Overview</a:t>
            </a:r>
            <a:endParaRPr/>
          </a:p>
          <a:p>
            <a:pPr marL="862013" lvl="1" indent="-461963" algn="l" rtl="0">
              <a:lnSpc>
                <a:spcPct val="100000"/>
              </a:lnSpc>
              <a:spcBef>
                <a:spcPts val="560"/>
              </a:spcBef>
              <a:spcAft>
                <a:spcPts val="0"/>
              </a:spcAft>
              <a:buClr>
                <a:schemeClr val="lt1"/>
              </a:buClr>
              <a:buSzPts val="2800"/>
              <a:buChar char="–"/>
            </a:pPr>
            <a:r>
              <a:rPr lang="en-US"/>
              <a:t>Background, Algorithm, and ADRs</a:t>
            </a:r>
            <a:endParaRPr/>
          </a:p>
          <a:p>
            <a:pPr marL="461963" lvl="0" indent="-461963" algn="l" rtl="0">
              <a:lnSpc>
                <a:spcPct val="100000"/>
              </a:lnSpc>
              <a:spcBef>
                <a:spcPts val="640"/>
              </a:spcBef>
              <a:spcAft>
                <a:spcPts val="0"/>
              </a:spcAft>
              <a:buClr>
                <a:schemeClr val="lt1"/>
              </a:buClr>
              <a:buSzPts val="3200"/>
              <a:buChar char="❖"/>
            </a:pPr>
            <a:r>
              <a:rPr lang="en-US"/>
              <a:t>Provisional Product Maturity Assessment</a:t>
            </a:r>
            <a:endParaRPr/>
          </a:p>
          <a:p>
            <a:pPr marL="400050" lvl="1" indent="0" algn="l" rtl="0">
              <a:lnSpc>
                <a:spcPct val="100000"/>
              </a:lnSpc>
              <a:spcBef>
                <a:spcPts val="440"/>
              </a:spcBef>
              <a:spcAft>
                <a:spcPts val="0"/>
              </a:spcAft>
              <a:buClr>
                <a:srgbClr val="FFFF00"/>
              </a:buClr>
              <a:buSzPts val="2200"/>
              <a:buNone/>
            </a:pPr>
            <a:r>
              <a:rPr lang="en-US" sz="2200">
                <a:solidFill>
                  <a:srgbClr val="FFFF00"/>
                </a:solidFill>
              </a:rPr>
              <a:t> (Land Surface Albedo </a:t>
            </a:r>
            <a:r>
              <a:rPr lang="en-US" sz="2200"/>
              <a:t>and </a:t>
            </a:r>
            <a:r>
              <a:rPr lang="en-US" sz="2200">
                <a:solidFill>
                  <a:srgbClr val="FFFF00"/>
                </a:solidFill>
              </a:rPr>
              <a:t>Bidirectional Reflection Factor respectively)</a:t>
            </a:r>
            <a:endParaRPr/>
          </a:p>
          <a:p>
            <a:pPr marL="862013" lvl="1" indent="-461963" algn="l" rtl="0">
              <a:lnSpc>
                <a:spcPct val="100000"/>
              </a:lnSpc>
              <a:spcBef>
                <a:spcPts val="440"/>
              </a:spcBef>
              <a:spcAft>
                <a:spcPts val="0"/>
              </a:spcAft>
              <a:buClr>
                <a:schemeClr val="lt1"/>
              </a:buClr>
              <a:buSzPts val="2200"/>
              <a:buChar char="–"/>
            </a:pPr>
            <a:r>
              <a:rPr lang="en-US" sz="2200"/>
              <a:t>Visual Inspection</a:t>
            </a:r>
            <a:endParaRPr/>
          </a:p>
          <a:p>
            <a:pPr marL="862013" lvl="1" indent="-461963" algn="l" rtl="0">
              <a:lnSpc>
                <a:spcPct val="100000"/>
              </a:lnSpc>
              <a:spcBef>
                <a:spcPts val="440"/>
              </a:spcBef>
              <a:spcAft>
                <a:spcPts val="0"/>
              </a:spcAft>
              <a:buClr>
                <a:schemeClr val="lt1"/>
              </a:buClr>
              <a:buSzPts val="2200"/>
              <a:buChar char="–"/>
            </a:pPr>
            <a:r>
              <a:rPr lang="en-US" sz="2200"/>
              <a:t>Product Validation using ground measurements</a:t>
            </a:r>
            <a:endParaRPr/>
          </a:p>
          <a:p>
            <a:pPr marL="862013" lvl="1" indent="-461963" algn="l" rtl="0">
              <a:lnSpc>
                <a:spcPct val="100000"/>
              </a:lnSpc>
              <a:spcBef>
                <a:spcPts val="440"/>
              </a:spcBef>
              <a:spcAft>
                <a:spcPts val="0"/>
              </a:spcAft>
              <a:buClr>
                <a:schemeClr val="lt1"/>
              </a:buClr>
              <a:buSzPts val="2200"/>
              <a:buChar char="–"/>
            </a:pPr>
            <a:r>
              <a:rPr lang="en-US" sz="2200"/>
              <a:t>Cross Comparison with GOES-16 and GOES-18</a:t>
            </a:r>
            <a:r>
              <a:rPr lang="en-US" sz="2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counterpart</a:t>
            </a:r>
            <a:endParaRPr sz="2200">
              <a:solidFill>
                <a:srgbClr val="FFFF00"/>
              </a:solidFill>
            </a:endParaRPr>
          </a:p>
          <a:p>
            <a:pPr marL="461963" lvl="0" indent="-461963" algn="l" rtl="0">
              <a:lnSpc>
                <a:spcPct val="100000"/>
              </a:lnSpc>
              <a:spcBef>
                <a:spcPts val="640"/>
              </a:spcBef>
              <a:spcAft>
                <a:spcPts val="0"/>
              </a:spcAft>
              <a:buClr>
                <a:schemeClr val="lt1"/>
              </a:buClr>
              <a:buSzPts val="3200"/>
              <a:buChar char="❖"/>
            </a:pPr>
            <a:r>
              <a:rPr lang="en-US"/>
              <a:t>Summary and recommendations</a:t>
            </a:r>
            <a:endParaRPr/>
          </a:p>
          <a:p>
            <a:pPr marL="461963" lvl="0" indent="-461963" algn="l" rtl="0">
              <a:lnSpc>
                <a:spcPct val="100000"/>
              </a:lnSpc>
              <a:spcBef>
                <a:spcPts val="640"/>
              </a:spcBef>
              <a:spcAft>
                <a:spcPts val="0"/>
              </a:spcAft>
              <a:buClr>
                <a:schemeClr val="lt1"/>
              </a:buClr>
              <a:buSzPts val="3200"/>
              <a:buChar char="❖"/>
            </a:pPr>
            <a:r>
              <a:rPr lang="en-US"/>
              <a:t>Path to Full Validation</a:t>
            </a:r>
            <a:endParaRPr/>
          </a:p>
          <a:p>
            <a:pPr marL="0" lvl="0" indent="0" algn="l" rtl="0">
              <a:lnSpc>
                <a:spcPct val="100000"/>
              </a:lnSpc>
              <a:spcBef>
                <a:spcPts val="640"/>
              </a:spcBef>
              <a:spcAft>
                <a:spcPts val="0"/>
              </a:spcAft>
              <a:buClr>
                <a:schemeClr val="lt1"/>
              </a:buClr>
              <a:buSzPts val="3200"/>
              <a:buNone/>
            </a:pPr>
            <a:r>
              <a:rPr lang="en-US"/>
              <a:t> </a:t>
            </a:r>
            <a:endParaRPr/>
          </a:p>
        </p:txBody>
      </p:sp>
      <p:sp>
        <p:nvSpPr>
          <p:cNvPr id="100" name="Google Shape;100;p2"/>
          <p:cNvSpPr txBox="1">
            <a:spLocks noGrp="1"/>
          </p:cNvSpPr>
          <p:nvPr>
            <p:ph type="sldNum" idx="12"/>
          </p:nvPr>
        </p:nvSpPr>
        <p:spPr>
          <a:xfrm>
            <a:off x="10967634" y="6356352"/>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2</a:t>
            </a:fld>
            <a:endParaRPr>
              <a:solidFill>
                <a:srgbClr val="FFFFFF"/>
              </a:solidFill>
            </a:endParaRPr>
          </a:p>
        </p:txBody>
      </p:sp>
      <p:sp>
        <p:nvSpPr>
          <p:cNvPr id="101" name="Google Shape;101;p2"/>
          <p:cNvSpPr txBox="1">
            <a:spLocks noGrp="1"/>
          </p:cNvSpPr>
          <p:nvPr>
            <p:ph type="title" idx="4294967295"/>
          </p:nvPr>
        </p:nvSpPr>
        <p:spPr>
          <a:xfrm>
            <a:off x="1683835" y="376237"/>
            <a:ext cx="8543925" cy="96837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600"/>
              <a:buNone/>
            </a:pPr>
            <a:r>
              <a:rPr lang="en-US" b="1"/>
              <a:t>Outline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1"/>
          <p:cNvSpPr txBox="1">
            <a:spLocks noGrp="1"/>
          </p:cNvSpPr>
          <p:nvPr>
            <p:ph type="title"/>
          </p:nvPr>
        </p:nvSpPr>
        <p:spPr>
          <a:xfrm>
            <a:off x="609600" y="171342"/>
            <a:ext cx="10972800" cy="8704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2800"/>
              <a:t>Cross-comparison of G19 vs. G16 LSA </a:t>
            </a:r>
            <a:endParaRPr sz="2800"/>
          </a:p>
        </p:txBody>
      </p:sp>
      <p:sp>
        <p:nvSpPr>
          <p:cNvPr id="284" name="Google Shape;284;p21"/>
          <p:cNvSpPr txBox="1"/>
          <p:nvPr/>
        </p:nvSpPr>
        <p:spPr>
          <a:xfrm>
            <a:off x="1918009" y="1012954"/>
            <a:ext cx="7954500" cy="2416500"/>
          </a:xfrm>
          <a:prstGeom prst="rect">
            <a:avLst/>
          </a:prstGeom>
          <a:noFill/>
          <a:ln>
            <a:noFill/>
          </a:ln>
        </p:spPr>
        <p:txBody>
          <a:bodyPr spcFirstLastPara="1" wrap="square" lIns="91425" tIns="45700" rIns="91425" bIns="45700" anchor="t" anchorCtr="0">
            <a:spAutoFit/>
          </a:bodyPr>
          <a:lstStyle/>
          <a:p>
            <a:pPr marL="339725" marR="0" lvl="0" indent="-339725" algn="l"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Evaluated data: </a:t>
            </a:r>
            <a:r>
              <a:rPr lang="en-US" sz="1800" b="0" i="0" u="none" strike="noStrike" cap="none">
                <a:solidFill>
                  <a:srgbClr val="92D050"/>
                </a:solidFill>
                <a:latin typeface="Arial"/>
                <a:ea typeface="Arial"/>
                <a:cs typeface="Arial"/>
                <a:sym typeface="Arial"/>
              </a:rPr>
              <a:t>GOES-19 LSA</a:t>
            </a:r>
            <a:endParaRPr sz="1800" b="0" i="0" u="none" strike="noStrike" cap="none">
              <a:solidFill>
                <a:srgbClr val="92D050"/>
              </a:solidFill>
              <a:latin typeface="Arial"/>
              <a:ea typeface="Arial"/>
              <a:cs typeface="Arial"/>
              <a:sym typeface="Arial"/>
            </a:endParaRPr>
          </a:p>
          <a:p>
            <a:pPr marL="339725" marR="0" lvl="0" indent="-339725" algn="l" rtl="0">
              <a:lnSpc>
                <a:spcPct val="100000"/>
              </a:lnSpc>
              <a:spcBef>
                <a:spcPts val="60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Reference value: </a:t>
            </a:r>
            <a:r>
              <a:rPr lang="en-US" sz="1800" b="0" i="0" u="none" strike="noStrike" cap="none">
                <a:solidFill>
                  <a:srgbClr val="92D050"/>
                </a:solidFill>
                <a:latin typeface="Arial"/>
                <a:ea typeface="Arial"/>
                <a:cs typeface="Arial"/>
                <a:sym typeface="Arial"/>
              </a:rPr>
              <a:t>GOES-16 LSA</a:t>
            </a:r>
            <a:endParaRPr sz="1800" b="0" i="0" u="none" strike="noStrike" cap="none">
              <a:solidFill>
                <a:schemeClr val="lt1"/>
              </a:solidFill>
              <a:latin typeface="Arial"/>
              <a:ea typeface="Arial"/>
              <a:cs typeface="Arial"/>
              <a:sym typeface="Arial"/>
            </a:endParaRPr>
          </a:p>
          <a:p>
            <a:pPr marL="339725" marR="0" lvl="0" indent="-339725" algn="l" rtl="0">
              <a:lnSpc>
                <a:spcPct val="100000"/>
              </a:lnSpc>
              <a:spcBef>
                <a:spcPts val="60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Date span: </a:t>
            </a:r>
            <a:r>
              <a:rPr lang="en-US" sz="1800" b="0" i="0" u="none" strike="noStrike" cap="none">
                <a:solidFill>
                  <a:srgbClr val="92D050"/>
                </a:solidFill>
                <a:latin typeface="Arial"/>
                <a:ea typeface="Arial"/>
                <a:cs typeface="Arial"/>
                <a:sym typeface="Arial"/>
              </a:rPr>
              <a:t>20241002-20250201</a:t>
            </a:r>
            <a:endParaRPr sz="1400" b="0" i="0" u="none" strike="noStrike" cap="none">
              <a:solidFill>
                <a:srgbClr val="000000"/>
              </a:solidFill>
              <a:latin typeface="Arial"/>
              <a:ea typeface="Arial"/>
              <a:cs typeface="Arial"/>
              <a:sym typeface="Arial"/>
            </a:endParaRPr>
          </a:p>
          <a:p>
            <a:pPr marL="339725" marR="0" lvl="0" indent="-339725" algn="l" rtl="0">
              <a:lnSpc>
                <a:spcPct val="100000"/>
              </a:lnSpc>
              <a:spcBef>
                <a:spcPts val="60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Validation performance: </a:t>
            </a:r>
            <a:r>
              <a:rPr lang="en-US" sz="1800" b="0" i="0" u="none" strike="noStrike" cap="none">
                <a:solidFill>
                  <a:srgbClr val="92D050"/>
                </a:solidFill>
                <a:latin typeface="Arial"/>
                <a:ea typeface="Arial"/>
                <a:cs typeface="Arial"/>
                <a:sym typeface="Arial"/>
              </a:rPr>
              <a:t>The LSA difference remains a stable level from month to month, with some increase in snow season.</a:t>
            </a:r>
            <a:endParaRPr sz="1400" b="0" i="0" u="none" strike="noStrike" cap="none">
              <a:solidFill>
                <a:srgbClr val="000000"/>
              </a:solidFill>
              <a:latin typeface="Arial"/>
              <a:ea typeface="Arial"/>
              <a:cs typeface="Arial"/>
              <a:sym typeface="Arial"/>
            </a:endParaRPr>
          </a:p>
          <a:p>
            <a:pPr marL="339725" marR="0" lvl="0" indent="-339725" algn="l" rtl="0">
              <a:lnSpc>
                <a:spcPct val="100000"/>
              </a:lnSpc>
              <a:spcBef>
                <a:spcPts val="600"/>
              </a:spcBef>
              <a:spcAft>
                <a:spcPts val="0"/>
              </a:spcAft>
              <a:buClr>
                <a:srgbClr val="000000"/>
              </a:buClr>
              <a:buSzPts val="1800"/>
              <a:buFont typeface="Arial"/>
              <a:buNone/>
            </a:pPr>
            <a:endParaRPr sz="1800" b="0" i="0" u="none" strike="noStrike" cap="none">
              <a:solidFill>
                <a:srgbClr val="92D050"/>
              </a:solidFill>
              <a:latin typeface="Arial"/>
              <a:ea typeface="Arial"/>
              <a:cs typeface="Arial"/>
              <a:sym typeface="Arial"/>
            </a:endParaRPr>
          </a:p>
          <a:p>
            <a:pPr marL="339725" marR="0" lvl="0" indent="-339725" algn="l" rtl="0">
              <a:lnSpc>
                <a:spcPct val="100000"/>
              </a:lnSpc>
              <a:spcBef>
                <a:spcPts val="600"/>
              </a:spcBef>
              <a:spcAft>
                <a:spcPts val="0"/>
              </a:spcAft>
              <a:buClr>
                <a:srgbClr val="000000"/>
              </a:buClr>
              <a:buSzPts val="1800"/>
              <a:buFont typeface="Arial"/>
              <a:buNone/>
            </a:pPr>
            <a:endParaRPr sz="1800" b="0" i="0" u="none" strike="noStrike" cap="none">
              <a:solidFill>
                <a:srgbClr val="92D050"/>
              </a:solidFill>
              <a:latin typeface="Arial"/>
              <a:ea typeface="Arial"/>
              <a:cs typeface="Arial"/>
              <a:sym typeface="Arial"/>
            </a:endParaRPr>
          </a:p>
        </p:txBody>
      </p:sp>
      <p:pic>
        <p:nvPicPr>
          <p:cNvPr id="285" name="Google Shape;285;p21"/>
          <p:cNvPicPr preferRelativeResize="0"/>
          <p:nvPr/>
        </p:nvPicPr>
        <p:blipFill rotWithShape="1">
          <a:blip r:embed="rId3">
            <a:alphaModFix/>
          </a:blip>
          <a:srcRect/>
          <a:stretch/>
        </p:blipFill>
        <p:spPr>
          <a:xfrm>
            <a:off x="1918009" y="2847841"/>
            <a:ext cx="7954536" cy="36157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83"/>
          <p:cNvSpPr txBox="1">
            <a:spLocks noGrp="1"/>
          </p:cNvSpPr>
          <p:nvPr>
            <p:ph type="title"/>
          </p:nvPr>
        </p:nvSpPr>
        <p:spPr>
          <a:xfrm>
            <a:off x="609600" y="171342"/>
            <a:ext cx="10972800" cy="8704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2800"/>
              <a:t>Cross-comparison of G19 vs. G18 LSA </a:t>
            </a:r>
            <a:endParaRPr sz="2800"/>
          </a:p>
        </p:txBody>
      </p:sp>
      <p:sp>
        <p:nvSpPr>
          <p:cNvPr id="292" name="Google Shape;292;p83"/>
          <p:cNvSpPr txBox="1"/>
          <p:nvPr/>
        </p:nvSpPr>
        <p:spPr>
          <a:xfrm>
            <a:off x="977378" y="1091217"/>
            <a:ext cx="10359600" cy="2539800"/>
          </a:xfrm>
          <a:prstGeom prst="rect">
            <a:avLst/>
          </a:prstGeom>
          <a:noFill/>
          <a:ln>
            <a:noFill/>
          </a:ln>
        </p:spPr>
        <p:txBody>
          <a:bodyPr spcFirstLastPara="1" wrap="square" lIns="91425" tIns="45700" rIns="91425" bIns="45700" anchor="t" anchorCtr="0">
            <a:spAutoFit/>
          </a:bodyPr>
          <a:lstStyle/>
          <a:p>
            <a:pPr marL="339725" marR="0" lvl="0" indent="-339725" algn="l"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Evaluated data: </a:t>
            </a:r>
            <a:r>
              <a:rPr lang="en-US" sz="1800" b="0" i="0" u="none" strike="noStrike" cap="none">
                <a:solidFill>
                  <a:srgbClr val="92D050"/>
                </a:solidFill>
                <a:latin typeface="Arial"/>
                <a:ea typeface="Arial"/>
                <a:cs typeface="Arial"/>
                <a:sym typeface="Arial"/>
              </a:rPr>
              <a:t>GOES-19 LSA</a:t>
            </a:r>
            <a:endParaRPr sz="1800" b="0" i="0" u="none" strike="noStrike" cap="none">
              <a:solidFill>
                <a:srgbClr val="92D050"/>
              </a:solidFill>
              <a:latin typeface="Arial"/>
              <a:ea typeface="Arial"/>
              <a:cs typeface="Arial"/>
              <a:sym typeface="Arial"/>
            </a:endParaRPr>
          </a:p>
          <a:p>
            <a:pPr marL="339725" marR="0" lvl="0" indent="-339725" algn="l" rtl="0">
              <a:lnSpc>
                <a:spcPct val="100000"/>
              </a:lnSpc>
              <a:spcBef>
                <a:spcPts val="60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Reference value: </a:t>
            </a:r>
            <a:r>
              <a:rPr lang="en-US" sz="1800" b="0" i="0" u="none" strike="noStrike" cap="none">
                <a:solidFill>
                  <a:srgbClr val="92D050"/>
                </a:solidFill>
                <a:latin typeface="Arial"/>
                <a:ea typeface="Arial"/>
                <a:cs typeface="Arial"/>
                <a:sym typeface="Arial"/>
              </a:rPr>
              <a:t>GOES-18 LSA</a:t>
            </a:r>
            <a:endParaRPr sz="1800" b="0" i="0" u="none" strike="noStrike" cap="none">
              <a:solidFill>
                <a:schemeClr val="lt1"/>
              </a:solidFill>
              <a:latin typeface="Arial"/>
              <a:ea typeface="Arial"/>
              <a:cs typeface="Arial"/>
              <a:sym typeface="Arial"/>
            </a:endParaRPr>
          </a:p>
          <a:p>
            <a:pPr marL="339725" marR="0" lvl="0" indent="-339725" algn="l" rtl="0">
              <a:lnSpc>
                <a:spcPct val="100000"/>
              </a:lnSpc>
              <a:spcBef>
                <a:spcPts val="60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Date span: </a:t>
            </a:r>
            <a:r>
              <a:rPr lang="en-US" sz="1800" b="0" i="0" u="none" strike="noStrike" cap="none">
                <a:solidFill>
                  <a:srgbClr val="92D050"/>
                </a:solidFill>
                <a:latin typeface="Arial"/>
                <a:ea typeface="Arial"/>
                <a:cs typeface="Arial"/>
                <a:sym typeface="Arial"/>
              </a:rPr>
              <a:t>20241002-20250201</a:t>
            </a:r>
            <a:endParaRPr sz="1400" b="0" i="0" u="none" strike="noStrike" cap="none">
              <a:solidFill>
                <a:srgbClr val="000000"/>
              </a:solidFill>
              <a:latin typeface="Arial"/>
              <a:ea typeface="Arial"/>
              <a:cs typeface="Arial"/>
              <a:sym typeface="Arial"/>
            </a:endParaRPr>
          </a:p>
          <a:p>
            <a:pPr marL="339725" marR="0" lvl="0" indent="-339725" algn="l" rtl="0">
              <a:lnSpc>
                <a:spcPct val="100000"/>
              </a:lnSpc>
              <a:spcBef>
                <a:spcPts val="60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Validation performance: </a:t>
            </a:r>
            <a:r>
              <a:rPr lang="en-US" sz="1800" b="0" i="0" u="none" strike="noStrike" cap="none">
                <a:solidFill>
                  <a:srgbClr val="92D050"/>
                </a:solidFill>
                <a:latin typeface="Arial"/>
                <a:ea typeface="Arial"/>
                <a:cs typeface="Arial"/>
                <a:sym typeface="Arial"/>
              </a:rPr>
              <a:t>The consistency between GOES-19 and GOES-18 is relatively stable. The bias is slightly larger, combining the due to the larger difference in observation angles and input data calibration result. Looking at the comparison between GOES-18 and GOES-16, the bias is in the opposite direction. As a side note, the differences between GOES-18 and GOES-16 in 2024 are smaller than in the previous two years.</a:t>
            </a:r>
            <a:endParaRPr sz="1800" b="0" i="0" u="none" strike="noStrike" cap="none">
              <a:solidFill>
                <a:srgbClr val="92D050"/>
              </a:solidFill>
              <a:latin typeface="Arial"/>
              <a:ea typeface="Arial"/>
              <a:cs typeface="Arial"/>
              <a:sym typeface="Arial"/>
            </a:endParaRPr>
          </a:p>
        </p:txBody>
      </p:sp>
      <p:pic>
        <p:nvPicPr>
          <p:cNvPr id="293" name="Google Shape;293;p83"/>
          <p:cNvPicPr preferRelativeResize="0"/>
          <p:nvPr/>
        </p:nvPicPr>
        <p:blipFill rotWithShape="1">
          <a:blip r:embed="rId3">
            <a:alphaModFix/>
          </a:blip>
          <a:srcRect/>
          <a:stretch/>
        </p:blipFill>
        <p:spPr>
          <a:xfrm>
            <a:off x="-1" y="3943458"/>
            <a:ext cx="6034884" cy="2743200"/>
          </a:xfrm>
          <a:prstGeom prst="rect">
            <a:avLst/>
          </a:prstGeom>
          <a:noFill/>
          <a:ln>
            <a:noFill/>
          </a:ln>
        </p:spPr>
      </p:pic>
      <p:pic>
        <p:nvPicPr>
          <p:cNvPr id="294" name="Google Shape;294;p83"/>
          <p:cNvPicPr preferRelativeResize="0"/>
          <p:nvPr/>
        </p:nvPicPr>
        <p:blipFill rotWithShape="1">
          <a:blip r:embed="rId4">
            <a:alphaModFix/>
          </a:blip>
          <a:srcRect/>
          <a:stretch/>
        </p:blipFill>
        <p:spPr>
          <a:xfrm>
            <a:off x="6096000" y="3943458"/>
            <a:ext cx="6034882" cy="2743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p:nvPr/>
        </p:nvSpPr>
        <p:spPr>
          <a:xfrm>
            <a:off x="1619038" y="946580"/>
            <a:ext cx="10277700" cy="1200600"/>
          </a:xfrm>
          <a:prstGeom prst="rect">
            <a:avLst/>
          </a:prstGeom>
          <a:noFill/>
          <a:ln>
            <a:noFill/>
          </a:ln>
        </p:spPr>
        <p:txBody>
          <a:bodyPr spcFirstLastPara="1" wrap="square" lIns="91425" tIns="45700" rIns="91425" bIns="45700" anchor="t" anchorCtr="0">
            <a:spAutoFit/>
          </a:bodyPr>
          <a:lstStyle/>
          <a:p>
            <a:pPr marL="227013" marR="0" lvl="0" indent="-227013" algn="l" rtl="0">
              <a:lnSpc>
                <a:spcPct val="100000"/>
              </a:lnSpc>
              <a:spcBef>
                <a:spcPts val="0"/>
              </a:spcBef>
              <a:spcAft>
                <a:spcPts val="0"/>
              </a:spcAft>
              <a:buClr>
                <a:schemeClr val="lt1"/>
              </a:buClr>
              <a:buSzPts val="2000"/>
              <a:buFont typeface="Arial"/>
              <a:buNone/>
            </a:pPr>
            <a:r>
              <a:rPr lang="en-US" sz="1800" b="1" i="0" u="none" strike="noStrike" cap="none">
                <a:solidFill>
                  <a:schemeClr val="lt1"/>
                </a:solidFill>
                <a:latin typeface="Arial"/>
                <a:ea typeface="Arial"/>
                <a:cs typeface="Arial"/>
                <a:sym typeface="Arial"/>
              </a:rPr>
              <a:t>Evaluated data: </a:t>
            </a:r>
            <a:r>
              <a:rPr lang="en-US" sz="1800" b="0" i="0" u="none" strike="noStrike" cap="none">
                <a:solidFill>
                  <a:srgbClr val="92D050"/>
                </a:solidFill>
                <a:latin typeface="Arial"/>
                <a:ea typeface="Arial"/>
                <a:cs typeface="Arial"/>
                <a:sym typeface="Arial"/>
              </a:rPr>
              <a:t>GOES-16 LSA FD</a:t>
            </a:r>
            <a:endParaRPr sz="1800" b="0" i="0" u="none" strike="noStrike" cap="none">
              <a:solidFill>
                <a:srgbClr val="92D05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2000"/>
              <a:buFont typeface="Arial"/>
              <a:buNone/>
            </a:pPr>
            <a:r>
              <a:rPr lang="en-US" sz="1800" b="1" i="0" u="none" strike="noStrike" cap="none">
                <a:solidFill>
                  <a:schemeClr val="lt1"/>
                </a:solidFill>
                <a:latin typeface="Arial"/>
                <a:ea typeface="Arial"/>
                <a:cs typeface="Arial"/>
                <a:sym typeface="Arial"/>
              </a:rPr>
              <a:t>Reference value: </a:t>
            </a:r>
            <a:r>
              <a:rPr lang="en-US" sz="1800">
                <a:solidFill>
                  <a:srgbClr val="92D050"/>
                </a:solidFill>
              </a:rPr>
              <a:t>All g</a:t>
            </a:r>
            <a:r>
              <a:rPr lang="en-US" sz="1800" b="0" i="0" u="none" strike="noStrike" cap="none">
                <a:solidFill>
                  <a:srgbClr val="92D050"/>
                </a:solidFill>
                <a:latin typeface="Arial"/>
                <a:ea typeface="Arial"/>
                <a:cs typeface="Arial"/>
                <a:sym typeface="Arial"/>
              </a:rPr>
              <a:t>round measured albedo from SURFRAD, ARM-SGP, and NEON</a:t>
            </a:r>
            <a:endParaRPr sz="1800" b="0" i="0" u="none" strike="noStrike" cap="none">
              <a:solidFill>
                <a:srgbClr val="92D05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2000"/>
              <a:buFont typeface="Arial"/>
              <a:buNone/>
            </a:pPr>
            <a:r>
              <a:rPr lang="en-US" sz="1800" b="1" i="0" u="none" strike="noStrike" cap="none">
                <a:solidFill>
                  <a:schemeClr val="lt1"/>
                </a:solidFill>
                <a:latin typeface="Arial"/>
                <a:ea typeface="Arial"/>
                <a:cs typeface="Arial"/>
                <a:sym typeface="Arial"/>
              </a:rPr>
              <a:t>Date span: </a:t>
            </a:r>
            <a:r>
              <a:rPr lang="en-US" sz="1800" b="0" i="0" u="none" strike="noStrike" cap="none">
                <a:solidFill>
                  <a:srgbClr val="92D050"/>
                </a:solidFill>
                <a:latin typeface="Arial"/>
                <a:ea typeface="Arial"/>
                <a:cs typeface="Arial"/>
                <a:sym typeface="Arial"/>
              </a:rPr>
              <a:t>20241002-20250201 (G16)</a:t>
            </a:r>
            <a:endParaRPr sz="12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2000"/>
              <a:buFont typeface="Arial"/>
              <a:buNone/>
            </a:pPr>
            <a:r>
              <a:rPr lang="en-US" sz="1800" b="1" i="0" u="none" strike="noStrike" cap="none">
                <a:solidFill>
                  <a:schemeClr val="lt1"/>
                </a:solidFill>
                <a:latin typeface="Arial"/>
                <a:ea typeface="Arial"/>
                <a:cs typeface="Arial"/>
                <a:sym typeface="Arial"/>
              </a:rPr>
              <a:t>Validation performance: </a:t>
            </a:r>
            <a:r>
              <a:rPr lang="en-US" sz="1800" b="0" i="0" u="none" strike="noStrike" cap="none">
                <a:solidFill>
                  <a:srgbClr val="92D050"/>
                </a:solidFill>
                <a:latin typeface="Arial"/>
                <a:ea typeface="Arial"/>
                <a:cs typeface="Arial"/>
                <a:sym typeface="Arial"/>
              </a:rPr>
              <a:t>The accuracy metrics of GOES-16 are comparable to GOES-19.</a:t>
            </a:r>
            <a:endParaRPr/>
          </a:p>
        </p:txBody>
      </p:sp>
      <p:sp>
        <p:nvSpPr>
          <p:cNvPr id="301" name="Google Shape;301;p13"/>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400"/>
              <a:buFont typeface="Arial"/>
              <a:buNone/>
            </a:pPr>
            <a:fld id="{00000000-1234-1234-1234-123412341234}" type="slidenum">
              <a:rPr lang="en-US">
                <a:solidFill>
                  <a:schemeClr val="lt1"/>
                </a:solidFill>
              </a:rPr>
              <a:t>22</a:t>
            </a:fld>
            <a:endParaRPr>
              <a:solidFill>
                <a:schemeClr val="lt1"/>
              </a:solidFill>
            </a:endParaRPr>
          </a:p>
        </p:txBody>
      </p:sp>
      <p:sp>
        <p:nvSpPr>
          <p:cNvPr id="302" name="Google Shape;302;p13"/>
          <p:cNvSpPr/>
          <p:nvPr/>
        </p:nvSpPr>
        <p:spPr>
          <a:xfrm>
            <a:off x="2601309" y="377924"/>
            <a:ext cx="79716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en-US" sz="2800" b="0" i="0" u="none" strike="noStrike" cap="none">
                <a:solidFill>
                  <a:schemeClr val="lt1"/>
                </a:solidFill>
                <a:latin typeface="Arial"/>
                <a:ea typeface="Arial"/>
                <a:cs typeface="Arial"/>
                <a:sym typeface="Arial"/>
              </a:rPr>
              <a:t>G16 LSA vs. Ground measurements</a:t>
            </a:r>
            <a:endParaRPr sz="1200" b="0" i="0" u="none" strike="noStrike" cap="none">
              <a:solidFill>
                <a:srgbClr val="000000"/>
              </a:solidFill>
              <a:latin typeface="Arial"/>
              <a:ea typeface="Arial"/>
              <a:cs typeface="Arial"/>
              <a:sym typeface="Arial"/>
            </a:endParaRPr>
          </a:p>
        </p:txBody>
      </p:sp>
      <p:sp>
        <p:nvSpPr>
          <p:cNvPr id="303" name="Google Shape;303;p13"/>
          <p:cNvSpPr txBox="1"/>
          <p:nvPr/>
        </p:nvSpPr>
        <p:spPr>
          <a:xfrm>
            <a:off x="3937485" y="6567592"/>
            <a:ext cx="405699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Requirements: BIAS (0.08), STD (10%) </a:t>
            </a:r>
            <a:endParaRPr/>
          </a:p>
        </p:txBody>
      </p:sp>
      <p:grpSp>
        <p:nvGrpSpPr>
          <p:cNvPr id="304" name="Google Shape;304;p13"/>
          <p:cNvGrpSpPr/>
          <p:nvPr/>
        </p:nvGrpSpPr>
        <p:grpSpPr>
          <a:xfrm>
            <a:off x="6343105" y="2361352"/>
            <a:ext cx="4206240" cy="4206240"/>
            <a:chOff x="1462804" y="2360931"/>
            <a:chExt cx="4206240" cy="4206240"/>
          </a:xfrm>
        </p:grpSpPr>
        <p:pic>
          <p:nvPicPr>
            <p:cNvPr id="305" name="Google Shape;305;p13"/>
            <p:cNvPicPr preferRelativeResize="0"/>
            <p:nvPr/>
          </p:nvPicPr>
          <p:blipFill rotWithShape="1">
            <a:blip r:embed="rId3">
              <a:alphaModFix/>
            </a:blip>
            <a:srcRect/>
            <a:stretch/>
          </p:blipFill>
          <p:spPr>
            <a:xfrm>
              <a:off x="1462804" y="2360931"/>
              <a:ext cx="4206240" cy="4206240"/>
            </a:xfrm>
            <a:prstGeom prst="rect">
              <a:avLst/>
            </a:prstGeom>
            <a:noFill/>
            <a:ln>
              <a:noFill/>
            </a:ln>
          </p:spPr>
        </p:pic>
        <p:sp>
          <p:nvSpPr>
            <p:cNvPr id="306" name="Google Shape;306;p13"/>
            <p:cNvSpPr txBox="1"/>
            <p:nvPr/>
          </p:nvSpPr>
          <p:spPr>
            <a:xfrm>
              <a:off x="4704682" y="2465782"/>
              <a:ext cx="96436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CONUS</a:t>
              </a:r>
              <a:endParaRPr/>
            </a:p>
          </p:txBody>
        </p:sp>
      </p:grpSp>
      <p:grpSp>
        <p:nvGrpSpPr>
          <p:cNvPr id="307" name="Google Shape;307;p13"/>
          <p:cNvGrpSpPr/>
          <p:nvPr/>
        </p:nvGrpSpPr>
        <p:grpSpPr>
          <a:xfrm>
            <a:off x="1702962" y="2361352"/>
            <a:ext cx="4206240" cy="4206240"/>
            <a:chOff x="6152132" y="2360931"/>
            <a:chExt cx="4206240" cy="4206240"/>
          </a:xfrm>
        </p:grpSpPr>
        <p:pic>
          <p:nvPicPr>
            <p:cNvPr id="308" name="Google Shape;308;p13" descr="A graph of a green line&#10;&#10;Description automatically generated with medium confidence"/>
            <p:cNvPicPr preferRelativeResize="0"/>
            <p:nvPr/>
          </p:nvPicPr>
          <p:blipFill rotWithShape="1">
            <a:blip r:embed="rId4">
              <a:alphaModFix/>
            </a:blip>
            <a:srcRect/>
            <a:stretch/>
          </p:blipFill>
          <p:spPr>
            <a:xfrm>
              <a:off x="6152132" y="2360931"/>
              <a:ext cx="4206240" cy="4206240"/>
            </a:xfrm>
            <a:prstGeom prst="rect">
              <a:avLst/>
            </a:prstGeom>
            <a:noFill/>
            <a:ln>
              <a:noFill/>
            </a:ln>
          </p:spPr>
        </p:pic>
        <p:sp>
          <p:nvSpPr>
            <p:cNvPr id="309" name="Google Shape;309;p13"/>
            <p:cNvSpPr txBox="1"/>
            <p:nvPr/>
          </p:nvSpPr>
          <p:spPr>
            <a:xfrm>
              <a:off x="9569710" y="2465782"/>
              <a:ext cx="68838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FD</a:t>
              </a:r>
              <a:endParaRPr sz="1200" b="0" i="0" u="none" strike="noStrike" cap="none">
                <a:solidFill>
                  <a:schemeClr val="dk1"/>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4"/>
          <p:cNvSpPr txBox="1"/>
          <p:nvPr/>
        </p:nvSpPr>
        <p:spPr>
          <a:xfrm>
            <a:off x="1719436" y="873903"/>
            <a:ext cx="10583400" cy="1631700"/>
          </a:xfrm>
          <a:prstGeom prst="rect">
            <a:avLst/>
          </a:prstGeom>
          <a:noFill/>
          <a:ln>
            <a:noFill/>
          </a:ln>
        </p:spPr>
        <p:txBody>
          <a:bodyPr spcFirstLastPara="1" wrap="square" lIns="91425" tIns="45700" rIns="91425" bIns="45700" anchor="t" anchorCtr="0">
            <a:spAutoFit/>
          </a:bodyPr>
          <a:lstStyle/>
          <a:p>
            <a:pPr marL="227013" marR="0" lvl="0" indent="-227013"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Evaluated data: </a:t>
            </a:r>
            <a:r>
              <a:rPr lang="en-US" sz="2000" b="0" i="0" u="none" strike="noStrike" cap="none">
                <a:solidFill>
                  <a:srgbClr val="92D050"/>
                </a:solidFill>
                <a:latin typeface="Arial"/>
                <a:ea typeface="Arial"/>
                <a:cs typeface="Arial"/>
                <a:sym typeface="Arial"/>
              </a:rPr>
              <a:t>GOES-18 LSA FD</a:t>
            </a:r>
            <a:endParaRPr sz="2000" b="0" i="0" u="none" strike="noStrike" cap="none">
              <a:solidFill>
                <a:srgbClr val="92D05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Reference value: </a:t>
            </a:r>
            <a:r>
              <a:rPr lang="en-US" sz="2000">
                <a:solidFill>
                  <a:srgbClr val="92D050"/>
                </a:solidFill>
              </a:rPr>
              <a:t>All g</a:t>
            </a:r>
            <a:r>
              <a:rPr lang="en-US" sz="2000" b="0" i="0" u="none" strike="noStrike" cap="none">
                <a:solidFill>
                  <a:srgbClr val="92D050"/>
                </a:solidFill>
                <a:latin typeface="Arial"/>
                <a:ea typeface="Arial"/>
                <a:cs typeface="Arial"/>
                <a:sym typeface="Arial"/>
              </a:rPr>
              <a:t>round measured albedo from SURFRAD, ARM-SGP, and NEON</a:t>
            </a:r>
            <a:endParaRPr sz="2000" b="0" i="0" u="none" strike="noStrike" cap="none">
              <a:solidFill>
                <a:srgbClr val="92D05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Date span: </a:t>
            </a:r>
            <a:r>
              <a:rPr lang="en-US" sz="2000" b="0" i="0" u="none" strike="noStrike" cap="none">
                <a:solidFill>
                  <a:srgbClr val="92D050"/>
                </a:solidFill>
                <a:latin typeface="Arial"/>
                <a:ea typeface="Arial"/>
                <a:cs typeface="Arial"/>
                <a:sym typeface="Arial"/>
              </a:rPr>
              <a:t>20241002-20250201 (G16)</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None/>
            </a:pPr>
            <a:r>
              <a:rPr lang="en-US" sz="2000" b="1" i="0" u="none" strike="noStrike" cap="none">
                <a:solidFill>
                  <a:schemeClr val="lt1"/>
                </a:solidFill>
                <a:latin typeface="Arial"/>
                <a:ea typeface="Arial"/>
                <a:cs typeface="Arial"/>
                <a:sym typeface="Arial"/>
              </a:rPr>
              <a:t>Validation performance: </a:t>
            </a:r>
            <a:r>
              <a:rPr lang="en-US" sz="2000" b="0" i="0" u="none" strike="noStrike" cap="none">
                <a:solidFill>
                  <a:srgbClr val="92D050"/>
                </a:solidFill>
                <a:latin typeface="Arial"/>
                <a:ea typeface="Arial"/>
                <a:cs typeface="Arial"/>
                <a:sym typeface="Arial"/>
              </a:rPr>
              <a:t>The accuracy metrics of GOES-18 are comparable to GOES-19.</a:t>
            </a:r>
            <a:endParaRPr/>
          </a:p>
          <a:p>
            <a:pPr marL="227013" marR="0" lvl="0" indent="-227013" algn="l" rtl="0">
              <a:lnSpc>
                <a:spcPct val="100000"/>
              </a:lnSpc>
              <a:spcBef>
                <a:spcPts val="0"/>
              </a:spcBef>
              <a:spcAft>
                <a:spcPts val="0"/>
              </a:spcAft>
              <a:buNone/>
            </a:pPr>
            <a:endParaRPr sz="2000" b="0" i="0" u="none" strike="noStrike" cap="none">
              <a:solidFill>
                <a:srgbClr val="92D050"/>
              </a:solidFill>
              <a:latin typeface="Arial"/>
              <a:ea typeface="Arial"/>
              <a:cs typeface="Arial"/>
              <a:sym typeface="Arial"/>
            </a:endParaRPr>
          </a:p>
        </p:txBody>
      </p:sp>
      <p:sp>
        <p:nvSpPr>
          <p:cNvPr id="316" name="Google Shape;316;p14"/>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400"/>
              <a:buFont typeface="Arial"/>
              <a:buNone/>
            </a:pPr>
            <a:fld id="{00000000-1234-1234-1234-123412341234}" type="slidenum">
              <a:rPr lang="en-US">
                <a:solidFill>
                  <a:schemeClr val="lt1"/>
                </a:solidFill>
              </a:rPr>
              <a:t>23</a:t>
            </a:fld>
            <a:endParaRPr>
              <a:solidFill>
                <a:schemeClr val="lt1"/>
              </a:solidFill>
            </a:endParaRPr>
          </a:p>
        </p:txBody>
      </p:sp>
      <p:sp>
        <p:nvSpPr>
          <p:cNvPr id="317" name="Google Shape;317;p14"/>
          <p:cNvSpPr/>
          <p:nvPr/>
        </p:nvSpPr>
        <p:spPr>
          <a:xfrm>
            <a:off x="2772054" y="335343"/>
            <a:ext cx="79716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en-US" sz="2800" b="0" i="0" u="none" strike="noStrike" cap="none">
                <a:solidFill>
                  <a:schemeClr val="lt1"/>
                </a:solidFill>
                <a:latin typeface="Arial"/>
                <a:ea typeface="Arial"/>
                <a:cs typeface="Arial"/>
                <a:sym typeface="Arial"/>
              </a:rPr>
              <a:t>G18 LSA vs. Ground measurements</a:t>
            </a:r>
            <a:endParaRPr sz="1200" b="0" i="0" u="none" strike="noStrike" cap="none">
              <a:solidFill>
                <a:srgbClr val="000000"/>
              </a:solidFill>
              <a:latin typeface="Arial"/>
              <a:ea typeface="Arial"/>
              <a:cs typeface="Arial"/>
              <a:sym typeface="Arial"/>
            </a:endParaRPr>
          </a:p>
        </p:txBody>
      </p:sp>
      <p:sp>
        <p:nvSpPr>
          <p:cNvPr id="318" name="Google Shape;318;p14"/>
          <p:cNvSpPr txBox="1"/>
          <p:nvPr/>
        </p:nvSpPr>
        <p:spPr>
          <a:xfrm>
            <a:off x="3937485" y="6567592"/>
            <a:ext cx="405699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Requirements: BIAS (0.08), STD (10%) </a:t>
            </a:r>
            <a:endParaRPr/>
          </a:p>
        </p:txBody>
      </p:sp>
      <p:pic>
        <p:nvPicPr>
          <p:cNvPr id="319" name="Google Shape;319;p14"/>
          <p:cNvPicPr preferRelativeResize="0"/>
          <p:nvPr/>
        </p:nvPicPr>
        <p:blipFill rotWithShape="1">
          <a:blip r:embed="rId3">
            <a:alphaModFix/>
          </a:blip>
          <a:srcRect/>
          <a:stretch/>
        </p:blipFill>
        <p:spPr>
          <a:xfrm>
            <a:off x="1677394" y="2369628"/>
            <a:ext cx="4206240" cy="4206240"/>
          </a:xfrm>
          <a:prstGeom prst="rect">
            <a:avLst/>
          </a:prstGeom>
          <a:noFill/>
          <a:ln>
            <a:noFill/>
          </a:ln>
        </p:spPr>
      </p:pic>
      <p:pic>
        <p:nvPicPr>
          <p:cNvPr id="320" name="Google Shape;320;p14"/>
          <p:cNvPicPr preferRelativeResize="0"/>
          <p:nvPr/>
        </p:nvPicPr>
        <p:blipFill rotWithShape="1">
          <a:blip r:embed="rId4">
            <a:alphaModFix/>
          </a:blip>
          <a:srcRect/>
          <a:stretch/>
        </p:blipFill>
        <p:spPr>
          <a:xfrm>
            <a:off x="6366722" y="2369628"/>
            <a:ext cx="4206240" cy="4206240"/>
          </a:xfrm>
          <a:prstGeom prst="rect">
            <a:avLst/>
          </a:prstGeom>
          <a:noFill/>
          <a:ln>
            <a:noFill/>
          </a:ln>
        </p:spPr>
      </p:pic>
      <p:sp>
        <p:nvSpPr>
          <p:cNvPr id="321" name="Google Shape;321;p14"/>
          <p:cNvSpPr txBox="1"/>
          <p:nvPr/>
        </p:nvSpPr>
        <p:spPr>
          <a:xfrm>
            <a:off x="4926862" y="2474301"/>
            <a:ext cx="63684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FD</a:t>
            </a:r>
            <a:endParaRPr/>
          </a:p>
        </p:txBody>
      </p:sp>
      <p:sp>
        <p:nvSpPr>
          <p:cNvPr id="322" name="Google Shape;322;p14"/>
          <p:cNvSpPr txBox="1"/>
          <p:nvPr/>
        </p:nvSpPr>
        <p:spPr>
          <a:xfrm>
            <a:off x="9313077" y="2474301"/>
            <a:ext cx="115948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CONUS</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4"/>
          <p:cNvSpPr txBox="1">
            <a:spLocks noGrp="1"/>
          </p:cNvSpPr>
          <p:nvPr>
            <p:ph type="title"/>
          </p:nvPr>
        </p:nvSpPr>
        <p:spPr>
          <a:xfrm>
            <a:off x="838200" y="365126"/>
            <a:ext cx="10515600" cy="95982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Summary of performance</a:t>
            </a:r>
            <a:endParaRPr/>
          </a:p>
        </p:txBody>
      </p:sp>
      <p:sp>
        <p:nvSpPr>
          <p:cNvPr id="329" name="Google Shape;329;p24"/>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graphicFrame>
        <p:nvGraphicFramePr>
          <p:cNvPr id="330" name="Google Shape;330;p24"/>
          <p:cNvGraphicFramePr/>
          <p:nvPr/>
        </p:nvGraphicFramePr>
        <p:xfrm>
          <a:off x="539699" y="1866539"/>
          <a:ext cx="3000000" cy="3000000"/>
        </p:xfrm>
        <a:graphic>
          <a:graphicData uri="http://schemas.openxmlformats.org/drawingml/2006/table">
            <a:tbl>
              <a:tblPr firstRow="1" bandRow="1">
                <a:noFill/>
                <a:tableStyleId>{D437E76E-82FB-4078-800D-62C4ECF1E544}</a:tableStyleId>
              </a:tblPr>
              <a:tblGrid>
                <a:gridCol w="2554025">
                  <a:extLst>
                    <a:ext uri="{9D8B030D-6E8A-4147-A177-3AD203B41FA5}">
                      <a16:colId xmlns:a16="http://schemas.microsoft.com/office/drawing/2014/main" val="20000"/>
                    </a:ext>
                  </a:extLst>
                </a:gridCol>
                <a:gridCol w="2869750">
                  <a:extLst>
                    <a:ext uri="{9D8B030D-6E8A-4147-A177-3AD203B41FA5}">
                      <a16:colId xmlns:a16="http://schemas.microsoft.com/office/drawing/2014/main" val="20001"/>
                    </a:ext>
                  </a:extLst>
                </a:gridCol>
                <a:gridCol w="2814225">
                  <a:extLst>
                    <a:ext uri="{9D8B030D-6E8A-4147-A177-3AD203B41FA5}">
                      <a16:colId xmlns:a16="http://schemas.microsoft.com/office/drawing/2014/main" val="20002"/>
                    </a:ext>
                  </a:extLst>
                </a:gridCol>
                <a:gridCol w="2576100">
                  <a:extLst>
                    <a:ext uri="{9D8B030D-6E8A-4147-A177-3AD203B41FA5}">
                      <a16:colId xmlns:a16="http://schemas.microsoft.com/office/drawing/2014/main" val="20003"/>
                    </a:ext>
                  </a:extLst>
                </a:gridCol>
              </a:tblGrid>
              <a:tr h="8386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Metrics</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Requirement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G19</a:t>
                      </a:r>
                      <a:r>
                        <a:rPr lang="en-US" sz="1400" u="none" strike="noStrike" cap="none"/>
                        <a:t> </a:t>
                      </a:r>
                      <a:r>
                        <a:rPr lang="en-US" sz="1800" u="none" strike="noStrike" cap="none"/>
                        <a:t>LSA</a:t>
                      </a:r>
                      <a:r>
                        <a:rPr lang="en-US" sz="1400" u="none" strike="noStrike" cap="none"/>
                        <a:t> </a:t>
                      </a:r>
                      <a:r>
                        <a:rPr lang="en-US" sz="1800" u="none" strike="noStrike" cap="none"/>
                        <a:t>FD</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G18</a:t>
                      </a:r>
                      <a:r>
                        <a:rPr lang="en-US" sz="1400" u="none" strike="noStrike" cap="none"/>
                        <a:t> </a:t>
                      </a:r>
                      <a:r>
                        <a:rPr lang="en-US" sz="1800" u="none" strike="noStrike" cap="none"/>
                        <a:t>LSA CONUS</a:t>
                      </a:r>
                      <a:endParaRPr sz="1400" u="none" strike="noStrike" cap="none"/>
                    </a:p>
                  </a:txBody>
                  <a:tcPr marL="91450" marR="91450" marT="45725" marB="45725" anchor="ctr"/>
                </a:tc>
                <a:extLst>
                  <a:ext uri="{0D108BD9-81ED-4DB2-BD59-A6C34878D82A}">
                    <a16:rowId xmlns:a16="http://schemas.microsoft.com/office/drawing/2014/main" val="10000"/>
                  </a:ext>
                </a:extLst>
              </a:tr>
              <a:tr h="8386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Bias</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0B050"/>
                          </a:solidFill>
                        </a:rPr>
                        <a:t>0.08</a:t>
                      </a:r>
                      <a:endParaRPr sz="1800" u="none" strike="noStrike" cap="none">
                        <a:solidFill>
                          <a:srgbClr val="00B05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a:t>
                      </a:r>
                      <a:endParaRPr sz="1800" u="none" strike="noStrike" cap="none"/>
                    </a:p>
                  </a:txBody>
                  <a:tcPr marL="91450" marR="91450" marT="45725" marB="45725" anchor="ctr"/>
                </a:tc>
                <a:extLst>
                  <a:ext uri="{0D108BD9-81ED-4DB2-BD59-A6C34878D82A}">
                    <a16:rowId xmlns:a16="http://schemas.microsoft.com/office/drawing/2014/main" val="10001"/>
                  </a:ext>
                </a:extLst>
              </a:tr>
              <a:tr h="8386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Precision</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0B050"/>
                          </a:solidFill>
                        </a:rPr>
                        <a:t>10%</a:t>
                      </a:r>
                      <a:endParaRPr sz="1800" u="none" strike="noStrike" cap="none">
                        <a:solidFill>
                          <a:srgbClr val="00B05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0.04</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0.04</a:t>
                      </a:r>
                      <a:endParaRPr sz="1800" u="none" strike="noStrike" cap="none"/>
                    </a:p>
                  </a:txBody>
                  <a:tcPr marL="91450" marR="91450" marT="45725" marB="457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5"/>
          <p:cNvSpPr txBox="1">
            <a:spLocks noGrp="1"/>
          </p:cNvSpPr>
          <p:nvPr>
            <p:ph type="title"/>
          </p:nvPr>
        </p:nvSpPr>
        <p:spPr>
          <a:xfrm>
            <a:off x="609600" y="990467"/>
            <a:ext cx="10972800" cy="114300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600"/>
              <a:buNone/>
            </a:pPr>
            <a:r>
              <a:rPr lang="en-US"/>
              <a:t>Top Level Summary of </a:t>
            </a:r>
            <a:br>
              <a:rPr lang="en-US"/>
            </a:br>
            <a:r>
              <a:rPr lang="en-US"/>
              <a:t>Product Quality</a:t>
            </a:r>
            <a:endParaRPr/>
          </a:p>
        </p:txBody>
      </p:sp>
      <p:sp>
        <p:nvSpPr>
          <p:cNvPr id="337" name="Google Shape;337;p25"/>
          <p:cNvSpPr txBox="1">
            <a:spLocks noGrp="1"/>
          </p:cNvSpPr>
          <p:nvPr>
            <p:ph type="body" idx="1"/>
          </p:nvPr>
        </p:nvSpPr>
        <p:spPr>
          <a:xfrm>
            <a:off x="1111028" y="2426327"/>
            <a:ext cx="10802912" cy="3930026"/>
          </a:xfrm>
          <a:prstGeom prst="rect">
            <a:avLst/>
          </a:prstGeom>
          <a:noFill/>
          <a:ln>
            <a:noFill/>
          </a:ln>
        </p:spPr>
        <p:txBody>
          <a:bodyPr spcFirstLastPara="1" wrap="square" lIns="91425" tIns="45700" rIns="91425" bIns="45700" anchor="t" anchorCtr="0">
            <a:noAutofit/>
          </a:bodyPr>
          <a:lstStyle/>
          <a:p>
            <a:pPr marL="342900" lvl="0" indent="-165100" algn="l" rtl="0">
              <a:lnSpc>
                <a:spcPct val="100000"/>
              </a:lnSpc>
              <a:spcBef>
                <a:spcPts val="0"/>
              </a:spcBef>
              <a:spcAft>
                <a:spcPts val="0"/>
              </a:spcAft>
              <a:buClr>
                <a:schemeClr val="lt1"/>
              </a:buClr>
              <a:buSzPts val="2400"/>
              <a:buChar char="❖"/>
            </a:pPr>
            <a:r>
              <a:rPr lang="en-US" sz="2400"/>
              <a:t>The G19 BRF product quality meets the product requirement</a:t>
            </a:r>
            <a:endParaRPr/>
          </a:p>
          <a:p>
            <a:pPr marL="744538" lvl="1" indent="-152400" algn="l" rtl="0">
              <a:lnSpc>
                <a:spcPct val="100000"/>
              </a:lnSpc>
              <a:spcBef>
                <a:spcPts val="480"/>
              </a:spcBef>
              <a:spcAft>
                <a:spcPts val="0"/>
              </a:spcAft>
              <a:buClr>
                <a:schemeClr val="lt1"/>
              </a:buClr>
              <a:buSzPts val="2400"/>
              <a:buChar char="–"/>
            </a:pPr>
            <a:r>
              <a:rPr lang="en-US" sz="2400"/>
              <a:t>  </a:t>
            </a:r>
            <a:r>
              <a:rPr lang="en-US" sz="2000"/>
              <a:t>The </a:t>
            </a:r>
            <a:r>
              <a:rPr lang="en-US" sz="2000">
                <a:solidFill>
                  <a:srgbClr val="FFFF00"/>
                </a:solidFill>
              </a:rPr>
              <a:t>value range</a:t>
            </a:r>
            <a:r>
              <a:rPr lang="en-US" sz="2000"/>
              <a:t> and </a:t>
            </a:r>
            <a:r>
              <a:rPr lang="en-US" sz="2000">
                <a:solidFill>
                  <a:srgbClr val="FFFF00"/>
                </a:solidFill>
              </a:rPr>
              <a:t>continuity</a:t>
            </a:r>
            <a:r>
              <a:rPr lang="en-US" sz="2000"/>
              <a:t> is as expected from visual inspection</a:t>
            </a:r>
            <a:endParaRPr/>
          </a:p>
          <a:p>
            <a:pPr marL="744538" lvl="1" indent="-127000" algn="l" rtl="0">
              <a:lnSpc>
                <a:spcPct val="100000"/>
              </a:lnSpc>
              <a:spcBef>
                <a:spcPts val="400"/>
              </a:spcBef>
              <a:spcAft>
                <a:spcPts val="0"/>
              </a:spcAft>
              <a:buClr>
                <a:schemeClr val="lt1"/>
              </a:buClr>
              <a:buSzPts val="2000"/>
              <a:buChar char="–"/>
            </a:pPr>
            <a:r>
              <a:rPr lang="en-US" sz="2000"/>
              <a:t> Validation using ground measurements suggests the </a:t>
            </a:r>
            <a:r>
              <a:rPr lang="en-US" sz="2000">
                <a:solidFill>
                  <a:srgbClr val="FFFF00"/>
                </a:solidFill>
              </a:rPr>
              <a:t>accuracy</a:t>
            </a:r>
            <a:r>
              <a:rPr lang="en-US" sz="2000"/>
              <a:t> and </a:t>
            </a:r>
            <a:r>
              <a:rPr lang="en-US" sz="2000">
                <a:solidFill>
                  <a:srgbClr val="FFFF00"/>
                </a:solidFill>
              </a:rPr>
              <a:t>precision</a:t>
            </a:r>
            <a:r>
              <a:rPr lang="en-US" sz="2000"/>
              <a:t> are good</a:t>
            </a:r>
            <a:endParaRPr/>
          </a:p>
          <a:p>
            <a:pPr marL="744538" lvl="1" indent="-127000" algn="l" rtl="0">
              <a:lnSpc>
                <a:spcPct val="100000"/>
              </a:lnSpc>
              <a:spcBef>
                <a:spcPts val="400"/>
              </a:spcBef>
              <a:spcAft>
                <a:spcPts val="0"/>
              </a:spcAft>
              <a:buClr>
                <a:schemeClr val="lt1"/>
              </a:buClr>
              <a:buSzPts val="2000"/>
              <a:buChar char="–"/>
            </a:pPr>
            <a:r>
              <a:rPr lang="en-US" sz="2000"/>
              <a:t>  Inter-comparison with G16- BRF products show </a:t>
            </a:r>
            <a:r>
              <a:rPr lang="en-US" sz="2000">
                <a:solidFill>
                  <a:srgbClr val="FFFF00"/>
                </a:solidFill>
              </a:rPr>
              <a:t>consistency</a:t>
            </a:r>
            <a:endParaRPr/>
          </a:p>
          <a:p>
            <a:pPr marL="342900" lvl="0" indent="-165100" algn="l" rtl="0">
              <a:lnSpc>
                <a:spcPct val="100000"/>
              </a:lnSpc>
              <a:spcBef>
                <a:spcPts val="480"/>
              </a:spcBef>
              <a:spcAft>
                <a:spcPts val="0"/>
              </a:spcAft>
              <a:buClr>
                <a:schemeClr val="lt1"/>
              </a:buClr>
              <a:buSzPts val="2400"/>
              <a:buChar char="❖"/>
            </a:pPr>
            <a:r>
              <a:rPr lang="en-US" sz="2400"/>
              <a:t>The G19 BRF Product is expected to perform good in a longer period</a:t>
            </a:r>
            <a:endParaRPr/>
          </a:p>
        </p:txBody>
      </p:sp>
      <p:sp>
        <p:nvSpPr>
          <p:cNvPr id="338" name="Google Shape;338;p25"/>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25</a:t>
            </a:fld>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5"/>
          <p:cNvSpPr txBox="1">
            <a:spLocks noGrp="1"/>
          </p:cNvSpPr>
          <p:nvPr>
            <p:ph type="title"/>
          </p:nvPr>
        </p:nvSpPr>
        <p:spPr>
          <a:xfrm>
            <a:off x="530869" y="192512"/>
            <a:ext cx="10739783" cy="120955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sz="3400">
                <a:solidFill>
                  <a:srgbClr val="FFFF00"/>
                </a:solidFill>
              </a:rPr>
              <a:t>GOESR G19 vs. G16 FD BRF</a:t>
            </a:r>
            <a:endParaRPr sz="3400">
              <a:solidFill>
                <a:srgbClr val="FFFF00"/>
              </a:solidFill>
            </a:endParaRPr>
          </a:p>
        </p:txBody>
      </p:sp>
      <p:sp>
        <p:nvSpPr>
          <p:cNvPr id="345" name="Google Shape;345;p15"/>
          <p:cNvSpPr txBox="1"/>
          <p:nvPr/>
        </p:nvSpPr>
        <p:spPr>
          <a:xfrm>
            <a:off x="5001793" y="221824"/>
            <a:ext cx="5972416" cy="343303"/>
          </a:xfrm>
          <a:prstGeom prst="rect">
            <a:avLst/>
          </a:prstGeom>
          <a:noFill/>
          <a:ln>
            <a:noFill/>
          </a:ln>
        </p:spPr>
        <p:txBody>
          <a:bodyPr spcFirstLastPara="1" wrap="square" lIns="91425" tIns="91425" rIns="91425" bIns="91425" anchor="t" anchorCtr="0">
            <a:noAutofit/>
          </a:bodyPr>
          <a:lstStyle/>
          <a:p>
            <a:pPr marL="342900" marR="0" lvl="0" indent="0" algn="l" rtl="0">
              <a:lnSpc>
                <a:spcPct val="100000"/>
              </a:lnSpc>
              <a:spcBef>
                <a:spcPts val="0"/>
              </a:spcBef>
              <a:spcAft>
                <a:spcPts val="0"/>
              </a:spcAft>
              <a:buClr>
                <a:schemeClr val="lt1"/>
              </a:buClr>
              <a:buSzPts val="2000"/>
              <a:buFont typeface="Arial"/>
              <a:buNone/>
            </a:pPr>
            <a:r>
              <a:rPr lang="en-US" sz="2000" b="1" i="0" u="none" strike="noStrike" cap="none">
                <a:solidFill>
                  <a:srgbClr val="FFC000"/>
                </a:solidFill>
                <a:latin typeface="Calibri"/>
                <a:ea typeface="Calibri"/>
                <a:cs typeface="Calibri"/>
                <a:sym typeface="Calibri"/>
              </a:rPr>
              <a:t>Visual Inspection</a:t>
            </a:r>
            <a:endParaRPr sz="1400" b="0" i="0" u="none" strike="noStrike" cap="none">
              <a:solidFill>
                <a:srgbClr val="000000"/>
              </a:solidFill>
              <a:latin typeface="Arial"/>
              <a:ea typeface="Arial"/>
              <a:cs typeface="Arial"/>
              <a:sym typeface="Arial"/>
            </a:endParaRPr>
          </a:p>
        </p:txBody>
      </p:sp>
      <p:pic>
        <p:nvPicPr>
          <p:cNvPr id="346" name="Google Shape;346;p15"/>
          <p:cNvPicPr preferRelativeResize="0"/>
          <p:nvPr/>
        </p:nvPicPr>
        <p:blipFill rotWithShape="1">
          <a:blip r:embed="rId3">
            <a:alphaModFix/>
          </a:blip>
          <a:srcRect/>
          <a:stretch/>
        </p:blipFill>
        <p:spPr>
          <a:xfrm>
            <a:off x="6188050" y="1152852"/>
            <a:ext cx="5029200" cy="5657850"/>
          </a:xfrm>
          <a:prstGeom prst="rect">
            <a:avLst/>
          </a:prstGeom>
          <a:noFill/>
          <a:ln>
            <a:noFill/>
          </a:ln>
        </p:spPr>
      </p:pic>
      <p:pic>
        <p:nvPicPr>
          <p:cNvPr id="347" name="Google Shape;347;p15"/>
          <p:cNvPicPr preferRelativeResize="0"/>
          <p:nvPr/>
        </p:nvPicPr>
        <p:blipFill rotWithShape="1">
          <a:blip r:embed="rId4">
            <a:alphaModFix/>
          </a:blip>
          <a:srcRect/>
          <a:stretch/>
        </p:blipFill>
        <p:spPr>
          <a:xfrm>
            <a:off x="940672" y="1152852"/>
            <a:ext cx="5029200" cy="5657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7"/>
          <p:cNvSpPr txBox="1">
            <a:spLocks noGrp="1"/>
          </p:cNvSpPr>
          <p:nvPr>
            <p:ph type="title"/>
          </p:nvPr>
        </p:nvSpPr>
        <p:spPr>
          <a:xfrm>
            <a:off x="530869" y="192512"/>
            <a:ext cx="10739783" cy="120955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sz="3400">
                <a:solidFill>
                  <a:srgbClr val="FFFF00"/>
                </a:solidFill>
              </a:rPr>
              <a:t>GOESR G19 vs. G16 FD BRF</a:t>
            </a:r>
            <a:endParaRPr sz="3400">
              <a:solidFill>
                <a:srgbClr val="FFFF00"/>
              </a:solidFill>
            </a:endParaRPr>
          </a:p>
        </p:txBody>
      </p:sp>
      <p:sp>
        <p:nvSpPr>
          <p:cNvPr id="354" name="Google Shape;354;p17"/>
          <p:cNvSpPr txBox="1"/>
          <p:nvPr/>
        </p:nvSpPr>
        <p:spPr>
          <a:xfrm>
            <a:off x="3305413" y="1266597"/>
            <a:ext cx="10243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400"/>
              <a:buFont typeface="Arial"/>
              <a:buNone/>
            </a:pPr>
            <a:r>
              <a:rPr lang="en-US" sz="1800" b="1" i="0" u="none" strike="noStrike" cap="none">
                <a:solidFill>
                  <a:srgbClr val="FFFF00"/>
                </a:solidFill>
                <a:latin typeface="Arial"/>
                <a:ea typeface="Arial"/>
                <a:cs typeface="Arial"/>
                <a:sym typeface="Arial"/>
              </a:rPr>
              <a:t>G19</a:t>
            </a:r>
            <a:endParaRPr sz="1800" b="1" i="0" u="none" strike="noStrike" cap="none">
              <a:solidFill>
                <a:srgbClr val="FFFF00"/>
              </a:solidFill>
              <a:latin typeface="Arial"/>
              <a:ea typeface="Arial"/>
              <a:cs typeface="Arial"/>
              <a:sym typeface="Arial"/>
            </a:endParaRPr>
          </a:p>
        </p:txBody>
      </p:sp>
      <p:sp>
        <p:nvSpPr>
          <p:cNvPr id="355" name="Google Shape;355;p17"/>
          <p:cNvSpPr txBox="1"/>
          <p:nvPr/>
        </p:nvSpPr>
        <p:spPr>
          <a:xfrm>
            <a:off x="8603704" y="1266597"/>
            <a:ext cx="10243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400"/>
              <a:buFont typeface="Arial"/>
              <a:buNone/>
            </a:pPr>
            <a:r>
              <a:rPr lang="en-US" sz="1800" b="1" i="0" u="none" strike="noStrike" cap="none">
                <a:solidFill>
                  <a:srgbClr val="FFFF00"/>
                </a:solidFill>
                <a:latin typeface="Arial"/>
                <a:ea typeface="Arial"/>
                <a:cs typeface="Arial"/>
                <a:sym typeface="Arial"/>
              </a:rPr>
              <a:t>G16</a:t>
            </a:r>
            <a:endParaRPr sz="1800" b="0" i="0" u="none" strike="noStrike" cap="none">
              <a:solidFill>
                <a:srgbClr val="000000"/>
              </a:solidFill>
              <a:latin typeface="Arial"/>
              <a:ea typeface="Arial"/>
              <a:cs typeface="Arial"/>
              <a:sym typeface="Arial"/>
            </a:endParaRPr>
          </a:p>
        </p:txBody>
      </p:sp>
      <p:sp>
        <p:nvSpPr>
          <p:cNvPr id="356" name="Google Shape;356;p17"/>
          <p:cNvSpPr txBox="1"/>
          <p:nvPr/>
        </p:nvSpPr>
        <p:spPr>
          <a:xfrm>
            <a:off x="5001793" y="221824"/>
            <a:ext cx="5972416" cy="343303"/>
          </a:xfrm>
          <a:prstGeom prst="rect">
            <a:avLst/>
          </a:prstGeom>
          <a:noFill/>
          <a:ln>
            <a:noFill/>
          </a:ln>
        </p:spPr>
        <p:txBody>
          <a:bodyPr spcFirstLastPara="1" wrap="square" lIns="91425" tIns="91425" rIns="91425" bIns="91425" anchor="t" anchorCtr="0">
            <a:noAutofit/>
          </a:bodyPr>
          <a:lstStyle/>
          <a:p>
            <a:pPr marL="342900" marR="0" lvl="0" indent="0" algn="l" rtl="0">
              <a:lnSpc>
                <a:spcPct val="100000"/>
              </a:lnSpc>
              <a:spcBef>
                <a:spcPts val="0"/>
              </a:spcBef>
              <a:spcAft>
                <a:spcPts val="0"/>
              </a:spcAft>
              <a:buClr>
                <a:schemeClr val="lt1"/>
              </a:buClr>
              <a:buSzPts val="2000"/>
              <a:buFont typeface="Arial"/>
              <a:buNone/>
            </a:pPr>
            <a:r>
              <a:rPr lang="en-US" sz="2000" b="1" i="0" u="none" strike="noStrike" cap="none">
                <a:solidFill>
                  <a:srgbClr val="FFC000"/>
                </a:solidFill>
                <a:latin typeface="Calibri"/>
                <a:ea typeface="Calibri"/>
                <a:cs typeface="Calibri"/>
                <a:sym typeface="Calibri"/>
              </a:rPr>
              <a:t>Visual Inspection</a:t>
            </a:r>
            <a:endParaRPr sz="1400" b="0" i="0" u="none" strike="noStrike" cap="none">
              <a:solidFill>
                <a:srgbClr val="000000"/>
              </a:solidFill>
              <a:latin typeface="Arial"/>
              <a:ea typeface="Arial"/>
              <a:cs typeface="Arial"/>
              <a:sym typeface="Arial"/>
            </a:endParaRPr>
          </a:p>
        </p:txBody>
      </p:sp>
      <p:pic>
        <p:nvPicPr>
          <p:cNvPr id="357" name="Google Shape;357;p17"/>
          <p:cNvPicPr preferRelativeResize="0"/>
          <p:nvPr/>
        </p:nvPicPr>
        <p:blipFill rotWithShape="1">
          <a:blip r:embed="rId3">
            <a:alphaModFix/>
          </a:blip>
          <a:srcRect/>
          <a:stretch/>
        </p:blipFill>
        <p:spPr>
          <a:xfrm>
            <a:off x="6698652" y="1739106"/>
            <a:ext cx="4572000" cy="4857750"/>
          </a:xfrm>
          <a:prstGeom prst="rect">
            <a:avLst/>
          </a:prstGeom>
          <a:noFill/>
          <a:ln>
            <a:noFill/>
          </a:ln>
        </p:spPr>
      </p:pic>
      <p:pic>
        <p:nvPicPr>
          <p:cNvPr id="358" name="Google Shape;358;p17"/>
          <p:cNvPicPr preferRelativeResize="0"/>
          <p:nvPr/>
        </p:nvPicPr>
        <p:blipFill rotWithShape="1">
          <a:blip r:embed="rId4">
            <a:alphaModFix/>
          </a:blip>
          <a:srcRect/>
          <a:stretch/>
        </p:blipFill>
        <p:spPr>
          <a:xfrm>
            <a:off x="1328760" y="1739106"/>
            <a:ext cx="4572000" cy="4857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9"/>
          <p:cNvSpPr txBox="1">
            <a:spLocks noGrp="1"/>
          </p:cNvSpPr>
          <p:nvPr>
            <p:ph type="body" idx="1"/>
          </p:nvPr>
        </p:nvSpPr>
        <p:spPr>
          <a:xfrm>
            <a:off x="609600" y="1465264"/>
            <a:ext cx="10972800" cy="452596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640"/>
              </a:spcBef>
              <a:spcAft>
                <a:spcPts val="0"/>
              </a:spcAft>
              <a:buClr>
                <a:schemeClr val="lt1"/>
              </a:buClr>
              <a:buSzPts val="3200"/>
              <a:buFont typeface="Arial"/>
              <a:buNone/>
            </a:pPr>
            <a:endParaRPr/>
          </a:p>
        </p:txBody>
      </p:sp>
      <p:sp>
        <p:nvSpPr>
          <p:cNvPr id="364" name="Google Shape;364;p19"/>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300"/>
              <a:buNone/>
            </a:pPr>
            <a:fld id="{00000000-1234-1234-1234-123412341234}" type="slidenum">
              <a:rPr lang="en-US"/>
              <a:t>28</a:t>
            </a:fld>
            <a:endParaRPr/>
          </a:p>
        </p:txBody>
      </p:sp>
      <p:pic>
        <p:nvPicPr>
          <p:cNvPr id="365" name="Google Shape;365;p19"/>
          <p:cNvPicPr preferRelativeResize="0"/>
          <p:nvPr/>
        </p:nvPicPr>
        <p:blipFill rotWithShape="1">
          <a:blip r:embed="rId3">
            <a:alphaModFix/>
          </a:blip>
          <a:srcRect/>
          <a:stretch/>
        </p:blipFill>
        <p:spPr>
          <a:xfrm>
            <a:off x="6168730" y="1724024"/>
            <a:ext cx="5486400" cy="4267200"/>
          </a:xfrm>
          <a:prstGeom prst="rect">
            <a:avLst/>
          </a:prstGeom>
          <a:noFill/>
          <a:ln>
            <a:noFill/>
          </a:ln>
        </p:spPr>
      </p:pic>
      <p:pic>
        <p:nvPicPr>
          <p:cNvPr id="366" name="Google Shape;366;p19"/>
          <p:cNvPicPr preferRelativeResize="0"/>
          <p:nvPr/>
        </p:nvPicPr>
        <p:blipFill rotWithShape="1">
          <a:blip r:embed="rId4">
            <a:alphaModFix/>
          </a:blip>
          <a:srcRect/>
          <a:stretch/>
        </p:blipFill>
        <p:spPr>
          <a:xfrm>
            <a:off x="493077" y="1724024"/>
            <a:ext cx="5486400" cy="4267200"/>
          </a:xfrm>
          <a:prstGeom prst="rect">
            <a:avLst/>
          </a:prstGeom>
          <a:noFill/>
          <a:ln>
            <a:noFill/>
          </a:ln>
        </p:spPr>
      </p:pic>
      <p:sp>
        <p:nvSpPr>
          <p:cNvPr id="367" name="Google Shape;367;p19"/>
          <p:cNvSpPr txBox="1">
            <a:spLocks noGrp="1"/>
          </p:cNvSpPr>
          <p:nvPr>
            <p:ph type="title"/>
          </p:nvPr>
        </p:nvSpPr>
        <p:spPr>
          <a:xfrm>
            <a:off x="609600" y="288983"/>
            <a:ext cx="10739783" cy="120955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sz="3400">
                <a:solidFill>
                  <a:srgbClr val="FFFF00"/>
                </a:solidFill>
              </a:rPr>
              <a:t>GOESR G19 vs. G16 FD BRF</a:t>
            </a:r>
            <a:endParaRPr sz="3400">
              <a:solidFill>
                <a:srgbClr val="FFFF00"/>
              </a:solidFill>
            </a:endParaRPr>
          </a:p>
        </p:txBody>
      </p:sp>
      <p:sp>
        <p:nvSpPr>
          <p:cNvPr id="368" name="Google Shape;368;p19"/>
          <p:cNvSpPr txBox="1"/>
          <p:nvPr/>
        </p:nvSpPr>
        <p:spPr>
          <a:xfrm>
            <a:off x="5001793" y="221824"/>
            <a:ext cx="5972416" cy="343303"/>
          </a:xfrm>
          <a:prstGeom prst="rect">
            <a:avLst/>
          </a:prstGeom>
          <a:noFill/>
          <a:ln>
            <a:noFill/>
          </a:ln>
        </p:spPr>
        <p:txBody>
          <a:bodyPr spcFirstLastPara="1" wrap="square" lIns="91425" tIns="91425" rIns="91425" bIns="91425" anchor="t" anchorCtr="0">
            <a:noAutofit/>
          </a:bodyPr>
          <a:lstStyle/>
          <a:p>
            <a:pPr marL="342900" marR="0" lvl="0" indent="0" algn="l" rtl="0">
              <a:lnSpc>
                <a:spcPct val="100000"/>
              </a:lnSpc>
              <a:spcBef>
                <a:spcPts val="0"/>
              </a:spcBef>
              <a:spcAft>
                <a:spcPts val="0"/>
              </a:spcAft>
              <a:buClr>
                <a:schemeClr val="lt1"/>
              </a:buClr>
              <a:buSzPts val="2000"/>
              <a:buFont typeface="Arial"/>
              <a:buNone/>
            </a:pPr>
            <a:r>
              <a:rPr lang="en-US" sz="2000" b="1" i="0" u="none" strike="noStrike" cap="none">
                <a:solidFill>
                  <a:srgbClr val="FFC000"/>
                </a:solidFill>
                <a:latin typeface="Calibri"/>
                <a:ea typeface="Calibri"/>
                <a:cs typeface="Calibri"/>
                <a:sym typeface="Calibri"/>
              </a:rPr>
              <a:t>Visual Inspection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0"/>
          <p:cNvSpPr txBox="1">
            <a:spLocks noGrp="1"/>
          </p:cNvSpPr>
          <p:nvPr>
            <p:ph type="sldNum" idx="12"/>
          </p:nvPr>
        </p:nvSpPr>
        <p:spPr>
          <a:xfrm>
            <a:off x="10721107" y="6356353"/>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sz="1100">
                <a:solidFill>
                  <a:srgbClr val="FFFFFF"/>
                </a:solidFill>
              </a:rPr>
              <a:t>29</a:t>
            </a:fld>
            <a:endParaRPr>
              <a:solidFill>
                <a:srgbClr val="FFFFFF"/>
              </a:solidFill>
            </a:endParaRPr>
          </a:p>
        </p:txBody>
      </p:sp>
      <p:sp>
        <p:nvSpPr>
          <p:cNvPr id="375" name="Google Shape;375;p20"/>
          <p:cNvSpPr txBox="1"/>
          <p:nvPr/>
        </p:nvSpPr>
        <p:spPr>
          <a:xfrm>
            <a:off x="3401122" y="515239"/>
            <a:ext cx="9927859" cy="945572"/>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FFFF00"/>
              </a:buClr>
              <a:buSzPct val="100000"/>
              <a:buFont typeface="Calibri"/>
              <a:buNone/>
            </a:pPr>
            <a:r>
              <a:rPr lang="en-US" sz="3200" b="1" i="0" u="none" strike="noStrike" cap="none">
                <a:solidFill>
                  <a:srgbClr val="FFFF00"/>
                </a:solidFill>
                <a:latin typeface="Calibri"/>
                <a:ea typeface="Calibri"/>
                <a:cs typeface="Calibri"/>
                <a:sym typeface="Calibri"/>
              </a:rPr>
              <a:t>GOESR G19 VS. G16 CONUS BRF</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00"/>
              </a:buClr>
              <a:buSzPct val="100000"/>
              <a:buFont typeface="Calibri"/>
              <a:buNone/>
            </a:pPr>
            <a:r>
              <a:rPr lang="en-US" sz="3200" b="1" i="0" u="none" strike="noStrike" cap="none">
                <a:solidFill>
                  <a:srgbClr val="FFFF00"/>
                </a:solidFill>
                <a:latin typeface="Calibri"/>
                <a:ea typeface="Calibri"/>
                <a:cs typeface="Calibri"/>
                <a:sym typeface="Calibri"/>
              </a:rPr>
              <a:t>(NATURAL-COLOR COMPOSITE)</a:t>
            </a:r>
            <a:endParaRPr sz="800" b="0" i="0" u="none" strike="noStrike" cap="none">
              <a:solidFill>
                <a:srgbClr val="000000"/>
              </a:solidFill>
              <a:latin typeface="Arial"/>
              <a:ea typeface="Arial"/>
              <a:cs typeface="Arial"/>
              <a:sym typeface="Arial"/>
            </a:endParaRPr>
          </a:p>
        </p:txBody>
      </p:sp>
      <p:pic>
        <p:nvPicPr>
          <p:cNvPr id="376" name="Google Shape;376;p20"/>
          <p:cNvPicPr preferRelativeResize="0"/>
          <p:nvPr/>
        </p:nvPicPr>
        <p:blipFill rotWithShape="1">
          <a:blip r:embed="rId3">
            <a:alphaModFix/>
          </a:blip>
          <a:srcRect/>
          <a:stretch/>
        </p:blipFill>
        <p:spPr>
          <a:xfrm>
            <a:off x="6427540" y="1988342"/>
            <a:ext cx="5486400" cy="3840480"/>
          </a:xfrm>
          <a:prstGeom prst="rect">
            <a:avLst/>
          </a:prstGeom>
          <a:noFill/>
          <a:ln>
            <a:noFill/>
          </a:ln>
        </p:spPr>
      </p:pic>
      <p:pic>
        <p:nvPicPr>
          <p:cNvPr id="377" name="Google Shape;377;p20"/>
          <p:cNvPicPr preferRelativeResize="0"/>
          <p:nvPr/>
        </p:nvPicPr>
        <p:blipFill rotWithShape="1">
          <a:blip r:embed="rId4">
            <a:alphaModFix/>
          </a:blip>
          <a:srcRect/>
          <a:stretch/>
        </p:blipFill>
        <p:spPr>
          <a:xfrm>
            <a:off x="657922" y="1988342"/>
            <a:ext cx="5486400" cy="38404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79"/>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p>
            <a:pPr marL="461963" lvl="0" indent="-461963" algn="l" rtl="0">
              <a:lnSpc>
                <a:spcPct val="100000"/>
              </a:lnSpc>
              <a:spcBef>
                <a:spcPts val="0"/>
              </a:spcBef>
              <a:spcAft>
                <a:spcPts val="0"/>
              </a:spcAft>
              <a:buSzPts val="1400"/>
              <a:buNone/>
            </a:pPr>
            <a:r>
              <a:rPr lang="en-US"/>
              <a:t>PRODUCT OVERVIEW</a:t>
            </a:r>
            <a:endParaRPr/>
          </a:p>
        </p:txBody>
      </p:sp>
      <p:sp>
        <p:nvSpPr>
          <p:cNvPr id="108" name="Google Shape;108;p79"/>
          <p:cNvSpPr txBox="1">
            <a:spLocks noGrp="1"/>
          </p:cNvSpPr>
          <p:nvPr>
            <p:ph type="body" idx="1"/>
          </p:nvPr>
        </p:nvSpPr>
        <p:spPr>
          <a:xfrm>
            <a:off x="963084" y="3069434"/>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a:t>GOES-19 Land Surface Albedo/Surface Reflectance Provisional PS-PVR</a:t>
            </a:r>
            <a:endParaRPr/>
          </a:p>
          <a:p>
            <a:pPr marL="0" lvl="0" indent="0" algn="l" rtl="0">
              <a:lnSpc>
                <a:spcPct val="100000"/>
              </a:lnSpc>
              <a:spcBef>
                <a:spcPts val="400"/>
              </a:spcBef>
              <a:spcAft>
                <a:spcPts val="0"/>
              </a:spcAft>
              <a:buClr>
                <a:srgbClr val="888888"/>
              </a:buClr>
              <a:buSzPts val="2000"/>
              <a:buNone/>
            </a:pPr>
            <a:endParaRPr/>
          </a:p>
        </p:txBody>
      </p:sp>
      <p:sp>
        <p:nvSpPr>
          <p:cNvPr id="109" name="Google Shape;109;p79"/>
          <p:cNvSpPr txBox="1">
            <a:spLocks noGrp="1"/>
          </p:cNvSpPr>
          <p:nvPr>
            <p:ph type="sldNum" idx="12"/>
          </p:nvPr>
        </p:nvSpPr>
        <p:spPr>
          <a:xfrm>
            <a:off x="11004885" y="6356353"/>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3</a:t>
            </a:fld>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85"/>
          <p:cNvSpPr txBox="1">
            <a:spLocks noGrp="1"/>
          </p:cNvSpPr>
          <p:nvPr>
            <p:ph type="sldNum" idx="12"/>
          </p:nvPr>
        </p:nvSpPr>
        <p:spPr>
          <a:xfrm>
            <a:off x="10763148" y="6356353"/>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100"/>
              <a:t>30</a:t>
            </a:fld>
            <a:endParaRPr sz="1100"/>
          </a:p>
        </p:txBody>
      </p:sp>
      <p:sp>
        <p:nvSpPr>
          <p:cNvPr id="383" name="Google Shape;383;p85"/>
          <p:cNvSpPr txBox="1"/>
          <p:nvPr/>
        </p:nvSpPr>
        <p:spPr>
          <a:xfrm>
            <a:off x="477533" y="102764"/>
            <a:ext cx="10739783" cy="1209553"/>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1400"/>
              <a:buFont typeface="Arial"/>
              <a:buNone/>
            </a:pPr>
            <a:r>
              <a:rPr lang="en-US" sz="3400" b="1" i="0" u="none" strike="noStrike" cap="none">
                <a:solidFill>
                  <a:srgbClr val="FFFF00"/>
                </a:solidFill>
                <a:latin typeface="Calibri"/>
                <a:ea typeface="Calibri"/>
                <a:cs typeface="Calibri"/>
                <a:sym typeface="Calibri"/>
              </a:rPr>
              <a:t>GOES-19 MESOSCALE BRF</a:t>
            </a:r>
            <a:endParaRPr sz="1400" b="0" i="0" u="none" strike="noStrike" cap="none">
              <a:solidFill>
                <a:srgbClr val="000000"/>
              </a:solidFill>
              <a:latin typeface="Arial"/>
              <a:ea typeface="Arial"/>
              <a:cs typeface="Arial"/>
              <a:sym typeface="Arial"/>
            </a:endParaRPr>
          </a:p>
        </p:txBody>
      </p:sp>
      <p:pic>
        <p:nvPicPr>
          <p:cNvPr id="384" name="Google Shape;384;p85" descr="A map of the united states&#10;&#10;Description automatically generated"/>
          <p:cNvPicPr preferRelativeResize="0"/>
          <p:nvPr/>
        </p:nvPicPr>
        <p:blipFill rotWithShape="1">
          <a:blip r:embed="rId3">
            <a:alphaModFix/>
          </a:blip>
          <a:srcRect/>
          <a:stretch/>
        </p:blipFill>
        <p:spPr>
          <a:xfrm>
            <a:off x="633617" y="1312317"/>
            <a:ext cx="4876800" cy="5486400"/>
          </a:xfrm>
          <a:prstGeom prst="rect">
            <a:avLst/>
          </a:prstGeom>
          <a:noFill/>
          <a:ln>
            <a:noFill/>
          </a:ln>
        </p:spPr>
      </p:pic>
      <p:pic>
        <p:nvPicPr>
          <p:cNvPr id="385" name="Google Shape;385;p85" descr="A screenshot of a map&#10;&#10;Description automatically generated"/>
          <p:cNvPicPr preferRelativeResize="0"/>
          <p:nvPr/>
        </p:nvPicPr>
        <p:blipFill rotWithShape="1">
          <a:blip r:embed="rId4">
            <a:alphaModFix/>
          </a:blip>
          <a:srcRect/>
          <a:stretch/>
        </p:blipFill>
        <p:spPr>
          <a:xfrm>
            <a:off x="6137316" y="1312317"/>
            <a:ext cx="4876800" cy="5486400"/>
          </a:xfrm>
          <a:prstGeom prst="rect">
            <a:avLst/>
          </a:prstGeom>
          <a:noFill/>
          <a:ln>
            <a:noFill/>
          </a:ln>
        </p:spPr>
      </p:pic>
      <p:sp>
        <p:nvSpPr>
          <p:cNvPr id="386" name="Google Shape;386;p85"/>
          <p:cNvSpPr txBox="1"/>
          <p:nvPr/>
        </p:nvSpPr>
        <p:spPr>
          <a:xfrm>
            <a:off x="2759782" y="1049144"/>
            <a:ext cx="6690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M1</a:t>
            </a:r>
            <a:endParaRPr sz="1400" b="0" i="0" u="none" strike="noStrike" cap="none">
              <a:solidFill>
                <a:srgbClr val="000000"/>
              </a:solidFill>
              <a:latin typeface="Arial"/>
              <a:ea typeface="Arial"/>
              <a:cs typeface="Arial"/>
              <a:sym typeface="Arial"/>
            </a:endParaRPr>
          </a:p>
        </p:txBody>
      </p:sp>
      <p:sp>
        <p:nvSpPr>
          <p:cNvPr id="387" name="Google Shape;387;p85"/>
          <p:cNvSpPr txBox="1"/>
          <p:nvPr/>
        </p:nvSpPr>
        <p:spPr>
          <a:xfrm>
            <a:off x="8401038" y="993389"/>
            <a:ext cx="6690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8"/>
          <p:cNvSpPr txBox="1">
            <a:spLocks noGrp="1"/>
          </p:cNvSpPr>
          <p:nvPr>
            <p:ph type="title"/>
          </p:nvPr>
        </p:nvSpPr>
        <p:spPr>
          <a:xfrm>
            <a:off x="869292" y="561279"/>
            <a:ext cx="10515600" cy="99527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600"/>
              <a:buNone/>
            </a:pPr>
            <a:r>
              <a:rPr lang="en-US" sz="4000"/>
              <a:t>GOES-19 BRF validation Datasets</a:t>
            </a:r>
            <a:endParaRPr/>
          </a:p>
        </p:txBody>
      </p:sp>
      <p:sp>
        <p:nvSpPr>
          <p:cNvPr id="394" name="Google Shape;394;p28"/>
          <p:cNvSpPr txBox="1">
            <a:spLocks noGrp="1"/>
          </p:cNvSpPr>
          <p:nvPr>
            <p:ph type="body" idx="1"/>
          </p:nvPr>
        </p:nvSpPr>
        <p:spPr>
          <a:xfrm>
            <a:off x="929536" y="3961640"/>
            <a:ext cx="5053200" cy="4351200"/>
          </a:xfrm>
          <a:prstGeom prst="rect">
            <a:avLst/>
          </a:prstGeom>
          <a:noFill/>
          <a:ln>
            <a:noFill/>
          </a:ln>
        </p:spPr>
        <p:txBody>
          <a:bodyPr spcFirstLastPara="1" wrap="square" lIns="91425" tIns="45700" rIns="91425" bIns="45700" anchor="t" anchorCtr="0">
            <a:noAutofit/>
          </a:bodyPr>
          <a:lstStyle/>
          <a:p>
            <a:pPr marL="320040" lvl="0" indent="-320040" algn="l" rtl="0">
              <a:lnSpc>
                <a:spcPct val="100000"/>
              </a:lnSpc>
              <a:spcBef>
                <a:spcPts val="0"/>
              </a:spcBef>
              <a:spcAft>
                <a:spcPts val="0"/>
              </a:spcAft>
              <a:buClr>
                <a:schemeClr val="lt1"/>
              </a:buClr>
              <a:buSzPts val="2400"/>
              <a:buChar char="❖"/>
            </a:pPr>
            <a:r>
              <a:rPr lang="en-US" sz="2400"/>
              <a:t>Surface reflectance from 6S model using ground AOD measurements</a:t>
            </a:r>
            <a:endParaRPr/>
          </a:p>
          <a:p>
            <a:pPr marL="742950" lvl="1" indent="-285750" algn="l" rtl="0">
              <a:lnSpc>
                <a:spcPct val="100000"/>
              </a:lnSpc>
              <a:spcBef>
                <a:spcPts val="400"/>
              </a:spcBef>
              <a:spcAft>
                <a:spcPts val="0"/>
              </a:spcAft>
              <a:buClr>
                <a:schemeClr val="lt1"/>
              </a:buClr>
              <a:buSzPts val="2000"/>
              <a:buChar char="–"/>
            </a:pPr>
            <a:r>
              <a:rPr lang="en-US" sz="2000"/>
              <a:t> AERONET network</a:t>
            </a:r>
            <a:endParaRPr/>
          </a:p>
          <a:p>
            <a:pPr marL="320040" lvl="0" indent="-320040" algn="l" rtl="0">
              <a:lnSpc>
                <a:spcPct val="100000"/>
              </a:lnSpc>
              <a:spcBef>
                <a:spcPts val="480"/>
              </a:spcBef>
              <a:spcAft>
                <a:spcPts val="0"/>
              </a:spcAft>
              <a:buClr>
                <a:schemeClr val="lt1"/>
              </a:buClr>
              <a:buSzPts val="2400"/>
              <a:buChar char="❖"/>
            </a:pPr>
            <a:r>
              <a:rPr lang="en-US" sz="2400"/>
              <a:t>Operational GOES-16 Series ABI BRF</a:t>
            </a:r>
            <a:endParaRPr/>
          </a:p>
          <a:p>
            <a:pPr marL="720090" lvl="1" indent="-322580" algn="l" rtl="0">
              <a:lnSpc>
                <a:spcPct val="100000"/>
              </a:lnSpc>
              <a:spcBef>
                <a:spcPts val="400"/>
              </a:spcBef>
              <a:spcAft>
                <a:spcPts val="0"/>
              </a:spcAft>
              <a:buClr>
                <a:schemeClr val="lt1"/>
              </a:buClr>
              <a:buSzPts val="2000"/>
              <a:buChar char="–"/>
            </a:pPr>
            <a:r>
              <a:rPr lang="en-US" sz="2000"/>
              <a:t>Cross comparison</a:t>
            </a:r>
            <a:endParaRPr sz="2800"/>
          </a:p>
        </p:txBody>
      </p:sp>
      <p:sp>
        <p:nvSpPr>
          <p:cNvPr id="395" name="Google Shape;395;p28"/>
          <p:cNvSpPr txBox="1">
            <a:spLocks noGrp="1"/>
          </p:cNvSpPr>
          <p:nvPr>
            <p:ph type="sldNum" idx="12"/>
          </p:nvPr>
        </p:nvSpPr>
        <p:spPr>
          <a:xfrm>
            <a:off x="8847666" y="6359442"/>
            <a:ext cx="28447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31</a:t>
            </a:fld>
            <a:endParaRPr/>
          </a:p>
        </p:txBody>
      </p:sp>
      <p:sp>
        <p:nvSpPr>
          <p:cNvPr id="396" name="Google Shape;396;p28"/>
          <p:cNvSpPr txBox="1"/>
          <p:nvPr/>
        </p:nvSpPr>
        <p:spPr>
          <a:xfrm>
            <a:off x="869292" y="3492060"/>
            <a:ext cx="34063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Reference Dataset</a:t>
            </a:r>
            <a:endParaRPr sz="1400" b="0" i="0" u="none" strike="noStrike" cap="none">
              <a:solidFill>
                <a:srgbClr val="000000"/>
              </a:solidFill>
              <a:latin typeface="Arial"/>
              <a:ea typeface="Arial"/>
              <a:cs typeface="Arial"/>
              <a:sym typeface="Arial"/>
            </a:endParaRPr>
          </a:p>
        </p:txBody>
      </p:sp>
      <p:sp>
        <p:nvSpPr>
          <p:cNvPr id="397" name="Google Shape;397;p28"/>
          <p:cNvSpPr txBox="1"/>
          <p:nvPr/>
        </p:nvSpPr>
        <p:spPr>
          <a:xfrm>
            <a:off x="682481" y="1944691"/>
            <a:ext cx="5547374" cy="4459978"/>
          </a:xfrm>
          <a:prstGeom prst="rect">
            <a:avLst/>
          </a:prstGeom>
          <a:noFill/>
          <a:ln>
            <a:noFill/>
          </a:ln>
        </p:spPr>
        <p:txBody>
          <a:bodyPr spcFirstLastPara="1" wrap="square" lIns="91425" tIns="91425" rIns="91425" bIns="91425" anchor="t" anchorCtr="0">
            <a:normAutofit/>
          </a:bodyPr>
          <a:lstStyle/>
          <a:p>
            <a:pPr marL="457200" marR="0" lvl="0" indent="-228600" algn="l" rtl="0">
              <a:lnSpc>
                <a:spcPct val="120000"/>
              </a:lnSpc>
              <a:spcBef>
                <a:spcPts val="0"/>
              </a:spcBef>
              <a:spcAft>
                <a:spcPts val="0"/>
              </a:spcAft>
              <a:buClr>
                <a:schemeClr val="lt1"/>
              </a:buClr>
              <a:buSzPts val="2000"/>
              <a:buFont typeface="Noto Sans Symbols"/>
              <a:buChar char="❖"/>
            </a:pPr>
            <a:r>
              <a:rPr lang="en-US" sz="2000" b="1" i="0" u="none" strike="noStrike" cap="none">
                <a:solidFill>
                  <a:schemeClr val="lt1"/>
                </a:solidFill>
                <a:latin typeface="Calibri"/>
                <a:ea typeface="Calibri"/>
                <a:cs typeface="Calibri"/>
                <a:sym typeface="Calibri"/>
              </a:rPr>
              <a:t>GOES-19 GS/PDA Data </a:t>
            </a:r>
            <a:endParaRPr sz="1400" b="0" i="0" u="none" strike="noStrike" cap="none">
              <a:solidFill>
                <a:srgbClr val="000000"/>
              </a:solidFill>
              <a:latin typeface="Arial"/>
              <a:ea typeface="Arial"/>
              <a:cs typeface="Arial"/>
              <a:sym typeface="Arial"/>
            </a:endParaRPr>
          </a:p>
          <a:p>
            <a:pPr marL="971550" marR="0" lvl="1" indent="-342900" algn="l" rtl="0">
              <a:lnSpc>
                <a:spcPct val="120000"/>
              </a:lnSpc>
              <a:spcBef>
                <a:spcPts val="1200"/>
              </a:spcBef>
              <a:spcAft>
                <a:spcPts val="0"/>
              </a:spcAft>
              <a:buClr>
                <a:schemeClr val="lt1"/>
              </a:buClr>
              <a:buSzPts val="2000"/>
              <a:buFont typeface="Noto Sans Symbols"/>
              <a:buChar char="❖"/>
            </a:pPr>
            <a:r>
              <a:rPr lang="en-US" sz="2000" b="0" i="0" u="none" strike="noStrike" cap="none">
                <a:solidFill>
                  <a:schemeClr val="lt1"/>
                </a:solidFill>
                <a:latin typeface="Calibri"/>
                <a:ea typeface="Calibri"/>
                <a:cs typeface="Calibri"/>
                <a:sym typeface="Calibri"/>
              </a:rPr>
              <a:t>GOES-19 FD/CONUS data hourly: Oct 02, 2024– Feb 01, 2025 </a:t>
            </a:r>
            <a:endParaRPr sz="1400" b="0" i="0" u="none" strike="noStrike" cap="none">
              <a:solidFill>
                <a:srgbClr val="000000"/>
              </a:solidFill>
              <a:latin typeface="Arial"/>
              <a:ea typeface="Arial"/>
              <a:cs typeface="Arial"/>
              <a:sym typeface="Arial"/>
            </a:endParaRPr>
          </a:p>
          <a:p>
            <a:pPr marL="228600" marR="0" lvl="0" indent="0" algn="l" rtl="0">
              <a:lnSpc>
                <a:spcPct val="100000"/>
              </a:lnSpc>
              <a:spcBef>
                <a:spcPts val="600"/>
              </a:spcBef>
              <a:spcAft>
                <a:spcPts val="0"/>
              </a:spcAft>
              <a:buClr>
                <a:schemeClr val="lt1"/>
              </a:buClr>
              <a:buSzPts val="2000"/>
              <a:buFont typeface="Noto Sans Symbols"/>
              <a:buNone/>
            </a:pPr>
            <a:endParaRPr sz="2000" b="1" i="0" u="none" strike="noStrike" cap="none">
              <a:solidFill>
                <a:schemeClr val="lt1"/>
              </a:solidFill>
              <a:latin typeface="Calibri"/>
              <a:ea typeface="Calibri"/>
              <a:cs typeface="Calibri"/>
              <a:sym typeface="Calibri"/>
            </a:endParaRPr>
          </a:p>
        </p:txBody>
      </p:sp>
      <p:sp>
        <p:nvSpPr>
          <p:cNvPr id="398" name="Google Shape;398;p28"/>
          <p:cNvSpPr txBox="1"/>
          <p:nvPr/>
        </p:nvSpPr>
        <p:spPr>
          <a:xfrm>
            <a:off x="869292" y="1544581"/>
            <a:ext cx="34063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GOES-19 Dataset</a:t>
            </a:r>
            <a:endParaRPr sz="1400" b="0" i="0" u="none" strike="noStrike" cap="none">
              <a:solidFill>
                <a:srgbClr val="000000"/>
              </a:solidFill>
              <a:latin typeface="Arial"/>
              <a:ea typeface="Arial"/>
              <a:cs typeface="Arial"/>
              <a:sym typeface="Arial"/>
            </a:endParaRPr>
          </a:p>
        </p:txBody>
      </p:sp>
      <p:pic>
        <p:nvPicPr>
          <p:cNvPr id="399" name="Google Shape;399;p28"/>
          <p:cNvPicPr preferRelativeResize="0"/>
          <p:nvPr/>
        </p:nvPicPr>
        <p:blipFill rotWithShape="1">
          <a:blip r:embed="rId3">
            <a:alphaModFix/>
          </a:blip>
          <a:srcRect/>
          <a:stretch/>
        </p:blipFill>
        <p:spPr>
          <a:xfrm>
            <a:off x="6714351" y="1659741"/>
            <a:ext cx="4511675" cy="1854835"/>
          </a:xfrm>
          <a:prstGeom prst="rect">
            <a:avLst/>
          </a:prstGeom>
          <a:noFill/>
          <a:ln>
            <a:noFill/>
          </a:ln>
        </p:spPr>
      </p:pic>
      <p:sp>
        <p:nvSpPr>
          <p:cNvPr id="400" name="Google Shape;400;p28"/>
          <p:cNvSpPr/>
          <p:nvPr/>
        </p:nvSpPr>
        <p:spPr>
          <a:xfrm>
            <a:off x="7180790" y="3560398"/>
            <a:ext cx="45116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400"/>
              <a:buFont typeface="Times New Roman"/>
              <a:buNone/>
            </a:pPr>
            <a:r>
              <a:rPr lang="en-US" sz="1400" b="1" i="0" u="none" strike="noStrike" cap="none">
                <a:solidFill>
                  <a:srgbClr val="FFFF00"/>
                </a:solidFill>
                <a:latin typeface="Times New Roman"/>
                <a:ea typeface="Times New Roman"/>
                <a:cs typeface="Times New Roman"/>
                <a:sym typeface="Times New Roman"/>
              </a:rPr>
              <a:t>Flow of GOES-R Series BRF ground validation</a:t>
            </a:r>
            <a:endParaRPr sz="1400" b="1" i="0" u="none" strike="noStrike" cap="none">
              <a:solidFill>
                <a:srgbClr val="FFFF00"/>
              </a:solidFill>
              <a:latin typeface="Arial"/>
              <a:ea typeface="Arial"/>
              <a:cs typeface="Arial"/>
              <a:sym typeface="Arial"/>
            </a:endParaRPr>
          </a:p>
        </p:txBody>
      </p:sp>
      <p:sp>
        <p:nvSpPr>
          <p:cNvPr id="401" name="Google Shape;401;p28"/>
          <p:cNvSpPr/>
          <p:nvPr/>
        </p:nvSpPr>
        <p:spPr>
          <a:xfrm>
            <a:off x="10073775" y="6304293"/>
            <a:ext cx="12532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400"/>
              <a:buFont typeface="Times New Roman"/>
              <a:buNone/>
            </a:pPr>
            <a:r>
              <a:rPr lang="en-US" sz="1400" b="1" i="0" u="none" strike="noStrike" cap="none">
                <a:solidFill>
                  <a:srgbClr val="FFFF00"/>
                </a:solidFill>
                <a:latin typeface="Times New Roman"/>
                <a:ea typeface="Times New Roman"/>
                <a:cs typeface="Times New Roman"/>
                <a:sym typeface="Times New Roman"/>
              </a:rPr>
              <a:t>Aeronet sites</a:t>
            </a:r>
            <a:endParaRPr sz="1400" b="1" i="0" u="none" strike="noStrike" cap="none">
              <a:solidFill>
                <a:srgbClr val="FFFF00"/>
              </a:solidFill>
              <a:latin typeface="Arial"/>
              <a:ea typeface="Arial"/>
              <a:cs typeface="Arial"/>
              <a:sym typeface="Arial"/>
            </a:endParaRPr>
          </a:p>
        </p:txBody>
      </p:sp>
      <p:pic>
        <p:nvPicPr>
          <p:cNvPr id="402" name="Google Shape;402;p28"/>
          <p:cNvPicPr preferRelativeResize="0"/>
          <p:nvPr/>
        </p:nvPicPr>
        <p:blipFill rotWithShape="1">
          <a:blip r:embed="rId4">
            <a:alphaModFix/>
          </a:blip>
          <a:srcRect/>
          <a:stretch/>
        </p:blipFill>
        <p:spPr>
          <a:xfrm>
            <a:off x="6857000" y="4097253"/>
            <a:ext cx="3104989" cy="25798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2"/>
          <p:cNvSpPr txBox="1"/>
          <p:nvPr/>
        </p:nvSpPr>
        <p:spPr>
          <a:xfrm>
            <a:off x="2061749" y="391500"/>
            <a:ext cx="8068500" cy="1385400"/>
          </a:xfrm>
          <a:prstGeom prst="rect">
            <a:avLst/>
          </a:prstGeom>
          <a:noFill/>
          <a:ln>
            <a:noFill/>
          </a:ln>
        </p:spPr>
        <p:txBody>
          <a:bodyPr spcFirstLastPara="1" wrap="square" lIns="91425" tIns="45700" rIns="91425" bIns="45700" anchor="t" anchorCtr="0">
            <a:spAutoFit/>
          </a:bodyPr>
          <a:lstStyle/>
          <a:p>
            <a:pPr marL="227013" marR="0" lvl="0" indent="-227013" algn="l" rtl="0">
              <a:lnSpc>
                <a:spcPct val="10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Evaluated data: </a:t>
            </a:r>
            <a:r>
              <a:rPr lang="en-US" sz="1400" b="0" i="0" u="none" strike="noStrike" cap="none">
                <a:solidFill>
                  <a:srgbClr val="92D050"/>
                </a:solidFill>
                <a:latin typeface="Arial"/>
                <a:ea typeface="Arial"/>
                <a:cs typeface="Arial"/>
                <a:sym typeface="Arial"/>
              </a:rPr>
              <a:t>GOES-19 FD BRF</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Reference value: </a:t>
            </a:r>
            <a:r>
              <a:rPr lang="en-US" sz="1400" b="0" i="0" u="none" strike="noStrike" cap="none">
                <a:solidFill>
                  <a:srgbClr val="92D050"/>
                </a:solidFill>
                <a:latin typeface="Arial"/>
                <a:ea typeface="Arial"/>
                <a:cs typeface="Arial"/>
                <a:sym typeface="Arial"/>
              </a:rPr>
              <a:t>Surface reflectance atmospherically corrected using Aeronet ground measurements, with G16 FD BRF validated together</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Date span: </a:t>
            </a:r>
            <a:r>
              <a:rPr lang="en-US" sz="1400" b="0" i="0" u="none" strike="noStrike" cap="none">
                <a:solidFill>
                  <a:srgbClr val="92D050"/>
                </a:solidFill>
                <a:latin typeface="Arial"/>
                <a:ea typeface="Arial"/>
                <a:cs typeface="Arial"/>
                <a:sym typeface="Arial"/>
              </a:rPr>
              <a:t>20241002-20250201</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Validation performance: </a:t>
            </a:r>
            <a:r>
              <a:rPr lang="en-US" sz="1400" b="0" i="0" u="none" strike="noStrike" cap="none">
                <a:solidFill>
                  <a:srgbClr val="92D050"/>
                </a:solidFill>
                <a:latin typeface="Arial"/>
                <a:ea typeface="Arial"/>
                <a:cs typeface="Arial"/>
                <a:sym typeface="Arial"/>
              </a:rPr>
              <a:t>The G19 BRF commits well with the independent reference value and consistent performance as G16 counterpart</a:t>
            </a:r>
            <a:endParaRPr sz="1400" b="0" i="0" u="none" strike="noStrike" cap="none">
              <a:solidFill>
                <a:srgbClr val="000000"/>
              </a:solidFill>
              <a:latin typeface="Arial"/>
              <a:ea typeface="Arial"/>
              <a:cs typeface="Arial"/>
              <a:sym typeface="Arial"/>
            </a:endParaRPr>
          </a:p>
        </p:txBody>
      </p:sp>
      <p:sp>
        <p:nvSpPr>
          <p:cNvPr id="409" name="Google Shape;409;p22"/>
          <p:cNvSpPr txBox="1"/>
          <p:nvPr/>
        </p:nvSpPr>
        <p:spPr>
          <a:xfrm rot="-5400000">
            <a:off x="-139215" y="2539441"/>
            <a:ext cx="102438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G19</a:t>
            </a:r>
            <a:endParaRPr sz="2000" b="1" i="0" u="none" strike="noStrike" cap="none">
              <a:solidFill>
                <a:srgbClr val="FFFF00"/>
              </a:solidFill>
              <a:latin typeface="Arial"/>
              <a:ea typeface="Arial"/>
              <a:cs typeface="Arial"/>
              <a:sym typeface="Arial"/>
            </a:endParaRPr>
          </a:p>
        </p:txBody>
      </p:sp>
      <p:sp>
        <p:nvSpPr>
          <p:cNvPr id="410" name="Google Shape;410;p22"/>
          <p:cNvSpPr txBox="1"/>
          <p:nvPr/>
        </p:nvSpPr>
        <p:spPr>
          <a:xfrm rot="-5400000">
            <a:off x="-153684" y="4927482"/>
            <a:ext cx="102438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G16</a:t>
            </a:r>
            <a:endParaRPr sz="1400" b="0" i="0" u="none" strike="noStrike" cap="none">
              <a:solidFill>
                <a:srgbClr val="000000"/>
              </a:solidFill>
              <a:latin typeface="Arial"/>
              <a:ea typeface="Arial"/>
              <a:cs typeface="Arial"/>
              <a:sym typeface="Arial"/>
            </a:endParaRPr>
          </a:p>
        </p:txBody>
      </p:sp>
      <p:pic>
        <p:nvPicPr>
          <p:cNvPr id="411" name="Google Shape;411;p22" descr="A graph of a satellite&#10;&#10;Description automatically generated"/>
          <p:cNvPicPr preferRelativeResize="0"/>
          <p:nvPr/>
        </p:nvPicPr>
        <p:blipFill rotWithShape="1">
          <a:blip r:embed="rId3">
            <a:alphaModFix/>
          </a:blip>
          <a:srcRect/>
          <a:stretch/>
        </p:blipFill>
        <p:spPr>
          <a:xfrm>
            <a:off x="639940" y="1763777"/>
            <a:ext cx="2377440" cy="2377440"/>
          </a:xfrm>
          <a:prstGeom prst="rect">
            <a:avLst/>
          </a:prstGeom>
          <a:noFill/>
          <a:ln>
            <a:noFill/>
          </a:ln>
        </p:spPr>
      </p:pic>
      <p:pic>
        <p:nvPicPr>
          <p:cNvPr id="412" name="Google Shape;412;p22" descr="A graph of a satellite&#10;&#10;Description automatically generated"/>
          <p:cNvPicPr preferRelativeResize="0"/>
          <p:nvPr/>
        </p:nvPicPr>
        <p:blipFill rotWithShape="1">
          <a:blip r:embed="rId4">
            <a:alphaModFix/>
          </a:blip>
          <a:srcRect/>
          <a:stretch/>
        </p:blipFill>
        <p:spPr>
          <a:xfrm>
            <a:off x="2874320" y="1763777"/>
            <a:ext cx="2377440" cy="2377440"/>
          </a:xfrm>
          <a:prstGeom prst="rect">
            <a:avLst/>
          </a:prstGeom>
          <a:noFill/>
          <a:ln>
            <a:noFill/>
          </a:ln>
        </p:spPr>
      </p:pic>
      <p:pic>
        <p:nvPicPr>
          <p:cNvPr id="413" name="Google Shape;413;p22" descr="A graph of a satellite&#10;&#10;Description automatically generated"/>
          <p:cNvPicPr preferRelativeResize="0"/>
          <p:nvPr/>
        </p:nvPicPr>
        <p:blipFill rotWithShape="1">
          <a:blip r:embed="rId5">
            <a:alphaModFix/>
          </a:blip>
          <a:srcRect/>
          <a:stretch/>
        </p:blipFill>
        <p:spPr>
          <a:xfrm>
            <a:off x="5096902" y="1763777"/>
            <a:ext cx="2377440" cy="2377440"/>
          </a:xfrm>
          <a:prstGeom prst="rect">
            <a:avLst/>
          </a:prstGeom>
          <a:noFill/>
          <a:ln>
            <a:noFill/>
          </a:ln>
        </p:spPr>
      </p:pic>
      <p:pic>
        <p:nvPicPr>
          <p:cNvPr id="414" name="Google Shape;414;p22" descr="A graph of a satellite&#10;&#10;Description automatically generated"/>
          <p:cNvPicPr preferRelativeResize="0"/>
          <p:nvPr/>
        </p:nvPicPr>
        <p:blipFill rotWithShape="1">
          <a:blip r:embed="rId6">
            <a:alphaModFix/>
          </a:blip>
          <a:srcRect/>
          <a:stretch/>
        </p:blipFill>
        <p:spPr>
          <a:xfrm>
            <a:off x="7352031" y="1763777"/>
            <a:ext cx="2377440" cy="2377440"/>
          </a:xfrm>
          <a:prstGeom prst="rect">
            <a:avLst/>
          </a:prstGeom>
          <a:noFill/>
          <a:ln>
            <a:noFill/>
          </a:ln>
        </p:spPr>
      </p:pic>
      <p:pic>
        <p:nvPicPr>
          <p:cNvPr id="415" name="Google Shape;415;p22" descr="A graph of a satellite&#10;&#10;Description automatically generated"/>
          <p:cNvPicPr preferRelativeResize="0"/>
          <p:nvPr/>
        </p:nvPicPr>
        <p:blipFill rotWithShape="1">
          <a:blip r:embed="rId7">
            <a:alphaModFix/>
          </a:blip>
          <a:srcRect/>
          <a:stretch/>
        </p:blipFill>
        <p:spPr>
          <a:xfrm>
            <a:off x="9553864" y="1763777"/>
            <a:ext cx="2377440" cy="2377440"/>
          </a:xfrm>
          <a:prstGeom prst="rect">
            <a:avLst/>
          </a:prstGeom>
          <a:noFill/>
          <a:ln>
            <a:noFill/>
          </a:ln>
        </p:spPr>
      </p:pic>
      <p:pic>
        <p:nvPicPr>
          <p:cNvPr id="416" name="Google Shape;416;p22" descr="A graph of a satellite&#10;&#10;Description automatically generated"/>
          <p:cNvPicPr preferRelativeResize="0"/>
          <p:nvPr/>
        </p:nvPicPr>
        <p:blipFill rotWithShape="1">
          <a:blip r:embed="rId8">
            <a:alphaModFix/>
          </a:blip>
          <a:srcRect/>
          <a:stretch/>
        </p:blipFill>
        <p:spPr>
          <a:xfrm>
            <a:off x="639940" y="4141217"/>
            <a:ext cx="2377440" cy="2377440"/>
          </a:xfrm>
          <a:prstGeom prst="rect">
            <a:avLst/>
          </a:prstGeom>
          <a:noFill/>
          <a:ln>
            <a:noFill/>
          </a:ln>
        </p:spPr>
      </p:pic>
      <p:pic>
        <p:nvPicPr>
          <p:cNvPr id="417" name="Google Shape;417;p22" descr="A graph of a satellite&#10;&#10;Description automatically generated"/>
          <p:cNvPicPr preferRelativeResize="0"/>
          <p:nvPr/>
        </p:nvPicPr>
        <p:blipFill rotWithShape="1">
          <a:blip r:embed="rId9">
            <a:alphaModFix/>
          </a:blip>
          <a:srcRect/>
          <a:stretch/>
        </p:blipFill>
        <p:spPr>
          <a:xfrm>
            <a:off x="2874320" y="4141217"/>
            <a:ext cx="2377440" cy="2377440"/>
          </a:xfrm>
          <a:prstGeom prst="rect">
            <a:avLst/>
          </a:prstGeom>
          <a:noFill/>
          <a:ln>
            <a:noFill/>
          </a:ln>
        </p:spPr>
      </p:pic>
      <p:pic>
        <p:nvPicPr>
          <p:cNvPr id="418" name="Google Shape;418;p22" descr="A diagram of a satellite&#10;&#10;Description automatically generated"/>
          <p:cNvPicPr preferRelativeResize="0"/>
          <p:nvPr/>
        </p:nvPicPr>
        <p:blipFill rotWithShape="1">
          <a:blip r:embed="rId10">
            <a:alphaModFix/>
          </a:blip>
          <a:srcRect/>
          <a:stretch/>
        </p:blipFill>
        <p:spPr>
          <a:xfrm>
            <a:off x="5096902" y="4141217"/>
            <a:ext cx="2377440" cy="2377440"/>
          </a:xfrm>
          <a:prstGeom prst="rect">
            <a:avLst/>
          </a:prstGeom>
          <a:noFill/>
          <a:ln>
            <a:noFill/>
          </a:ln>
        </p:spPr>
      </p:pic>
      <p:pic>
        <p:nvPicPr>
          <p:cNvPr id="419" name="Google Shape;419;p22" descr="A graph of a satellite&#10;&#10;Description automatically generated"/>
          <p:cNvPicPr preferRelativeResize="0"/>
          <p:nvPr/>
        </p:nvPicPr>
        <p:blipFill rotWithShape="1">
          <a:blip r:embed="rId11">
            <a:alphaModFix/>
          </a:blip>
          <a:srcRect/>
          <a:stretch/>
        </p:blipFill>
        <p:spPr>
          <a:xfrm>
            <a:off x="7352031" y="4141217"/>
            <a:ext cx="2377440" cy="2377440"/>
          </a:xfrm>
          <a:prstGeom prst="rect">
            <a:avLst/>
          </a:prstGeom>
          <a:noFill/>
          <a:ln>
            <a:noFill/>
          </a:ln>
        </p:spPr>
      </p:pic>
      <p:pic>
        <p:nvPicPr>
          <p:cNvPr id="420" name="Google Shape;420;p22" descr="A graph of a satellite&#10;&#10;Description automatically generated"/>
          <p:cNvPicPr preferRelativeResize="0"/>
          <p:nvPr/>
        </p:nvPicPr>
        <p:blipFill rotWithShape="1">
          <a:blip r:embed="rId12">
            <a:alphaModFix/>
          </a:blip>
          <a:srcRect/>
          <a:stretch/>
        </p:blipFill>
        <p:spPr>
          <a:xfrm>
            <a:off x="9553864" y="4141217"/>
            <a:ext cx="2377440" cy="2377440"/>
          </a:xfrm>
          <a:prstGeom prst="rect">
            <a:avLst/>
          </a:prstGeom>
          <a:noFill/>
          <a:ln>
            <a:noFill/>
          </a:ln>
        </p:spPr>
      </p:pic>
      <p:sp>
        <p:nvSpPr>
          <p:cNvPr id="421" name="Google Shape;421;p22"/>
          <p:cNvSpPr txBox="1"/>
          <p:nvPr/>
        </p:nvSpPr>
        <p:spPr>
          <a:xfrm>
            <a:off x="5251750" y="4991383"/>
            <a:ext cx="4537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Requirement: </a:t>
            </a:r>
            <a:endParaRPr sz="3200" b="0" i="0" u="none" strike="noStrike" cap="none">
              <a:solidFill>
                <a:schemeClr val="lt1"/>
              </a:solidFill>
              <a:latin typeface="Calibri"/>
              <a:ea typeface="Calibri"/>
              <a:cs typeface="Calibri"/>
              <a:sym typeface="Calibri"/>
            </a:endParaRPr>
          </a:p>
        </p:txBody>
      </p:sp>
      <p:sp>
        <p:nvSpPr>
          <p:cNvPr id="422" name="Google Shape;422;p22"/>
          <p:cNvSpPr txBox="1"/>
          <p:nvPr/>
        </p:nvSpPr>
        <p:spPr>
          <a:xfrm>
            <a:off x="3429147" y="6505534"/>
            <a:ext cx="405699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Requirements: BIAS (0.08), STD (0.08)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86"/>
          <p:cNvSpPr txBox="1"/>
          <p:nvPr/>
        </p:nvSpPr>
        <p:spPr>
          <a:xfrm>
            <a:off x="1967297" y="341257"/>
            <a:ext cx="8080593" cy="1385400"/>
          </a:xfrm>
          <a:prstGeom prst="rect">
            <a:avLst/>
          </a:prstGeom>
          <a:noFill/>
          <a:ln>
            <a:noFill/>
          </a:ln>
        </p:spPr>
        <p:txBody>
          <a:bodyPr spcFirstLastPara="1" wrap="square" lIns="91425" tIns="45700" rIns="91425" bIns="45700" anchor="t" anchorCtr="0">
            <a:spAutoFit/>
          </a:bodyPr>
          <a:lstStyle/>
          <a:p>
            <a:pPr marL="227013" marR="0" lvl="0" indent="-227013" algn="l" rtl="0">
              <a:lnSpc>
                <a:spcPct val="10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Evaluated data: </a:t>
            </a:r>
            <a:r>
              <a:rPr lang="en-US" sz="1400" b="0" i="0" u="none" strike="noStrike" cap="none">
                <a:solidFill>
                  <a:srgbClr val="92D050"/>
                </a:solidFill>
                <a:latin typeface="Arial"/>
                <a:ea typeface="Arial"/>
                <a:cs typeface="Arial"/>
                <a:sym typeface="Arial"/>
              </a:rPr>
              <a:t>GOES-19 FD BRF</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Reference value: </a:t>
            </a:r>
            <a:r>
              <a:rPr lang="en-US" sz="1400" b="0" i="0" u="none" strike="noStrike" cap="none">
                <a:solidFill>
                  <a:srgbClr val="92D050"/>
                </a:solidFill>
                <a:latin typeface="Arial"/>
                <a:ea typeface="Arial"/>
                <a:cs typeface="Arial"/>
                <a:sym typeface="Arial"/>
              </a:rPr>
              <a:t>Surface reflectance atmospherically corrected using Aeronet ground measurements, with G18 FD BRF validated together</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Date span: </a:t>
            </a:r>
            <a:r>
              <a:rPr lang="en-US" sz="1400" b="0" i="0" u="none" strike="noStrike" cap="none">
                <a:solidFill>
                  <a:srgbClr val="92D050"/>
                </a:solidFill>
                <a:latin typeface="Arial"/>
                <a:ea typeface="Arial"/>
                <a:cs typeface="Arial"/>
                <a:sym typeface="Arial"/>
              </a:rPr>
              <a:t>20241002-20250201</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600"/>
              <a:buFont typeface="Arial"/>
              <a:buNone/>
            </a:pPr>
            <a:r>
              <a:rPr lang="en-US" sz="1400" b="1" i="0" u="none" strike="noStrike" cap="none">
                <a:solidFill>
                  <a:schemeClr val="lt1"/>
                </a:solidFill>
                <a:latin typeface="Arial"/>
                <a:ea typeface="Arial"/>
                <a:cs typeface="Arial"/>
                <a:sym typeface="Arial"/>
              </a:rPr>
              <a:t>Validation performance: </a:t>
            </a:r>
            <a:r>
              <a:rPr lang="en-US" sz="1400" b="0" i="0" u="none" strike="noStrike" cap="none">
                <a:solidFill>
                  <a:srgbClr val="92D050"/>
                </a:solidFill>
                <a:latin typeface="Arial"/>
                <a:ea typeface="Arial"/>
                <a:cs typeface="Arial"/>
                <a:sym typeface="Arial"/>
              </a:rPr>
              <a:t>The G19 BRF commits well with the independent reference value and consistent performance as G18 counterpart</a:t>
            </a:r>
            <a:endParaRPr sz="1400" b="0" i="0" u="none" strike="noStrike" cap="none">
              <a:solidFill>
                <a:srgbClr val="000000"/>
              </a:solidFill>
              <a:latin typeface="Arial"/>
              <a:ea typeface="Arial"/>
              <a:cs typeface="Arial"/>
              <a:sym typeface="Arial"/>
            </a:endParaRPr>
          </a:p>
        </p:txBody>
      </p:sp>
      <p:sp>
        <p:nvSpPr>
          <p:cNvPr id="429" name="Google Shape;429;p86"/>
          <p:cNvSpPr txBox="1"/>
          <p:nvPr/>
        </p:nvSpPr>
        <p:spPr>
          <a:xfrm rot="-5400000">
            <a:off x="-139215" y="2476374"/>
            <a:ext cx="102438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G19</a:t>
            </a:r>
            <a:endParaRPr sz="2000" b="1" i="0" u="none" strike="noStrike" cap="none">
              <a:solidFill>
                <a:srgbClr val="FFFF00"/>
              </a:solidFill>
              <a:latin typeface="Arial"/>
              <a:ea typeface="Arial"/>
              <a:cs typeface="Arial"/>
              <a:sym typeface="Arial"/>
            </a:endParaRPr>
          </a:p>
        </p:txBody>
      </p:sp>
      <p:sp>
        <p:nvSpPr>
          <p:cNvPr id="430" name="Google Shape;430;p86"/>
          <p:cNvSpPr txBox="1"/>
          <p:nvPr/>
        </p:nvSpPr>
        <p:spPr>
          <a:xfrm rot="-5400000">
            <a:off x="-153684" y="4864415"/>
            <a:ext cx="102438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G18</a:t>
            </a:r>
            <a:endParaRPr sz="1400" b="0" i="0" u="none" strike="noStrike" cap="none">
              <a:solidFill>
                <a:srgbClr val="000000"/>
              </a:solidFill>
              <a:latin typeface="Arial"/>
              <a:ea typeface="Arial"/>
              <a:cs typeface="Arial"/>
              <a:sym typeface="Arial"/>
            </a:endParaRPr>
          </a:p>
        </p:txBody>
      </p:sp>
      <p:pic>
        <p:nvPicPr>
          <p:cNvPr id="431" name="Google Shape;431;p86" descr="A graph of a satellite&#10;&#10;Description automatically generated"/>
          <p:cNvPicPr preferRelativeResize="0"/>
          <p:nvPr/>
        </p:nvPicPr>
        <p:blipFill rotWithShape="1">
          <a:blip r:embed="rId3">
            <a:alphaModFix/>
          </a:blip>
          <a:srcRect/>
          <a:stretch/>
        </p:blipFill>
        <p:spPr>
          <a:xfrm>
            <a:off x="639940" y="1700710"/>
            <a:ext cx="2377440" cy="2377440"/>
          </a:xfrm>
          <a:prstGeom prst="rect">
            <a:avLst/>
          </a:prstGeom>
          <a:noFill/>
          <a:ln>
            <a:noFill/>
          </a:ln>
        </p:spPr>
      </p:pic>
      <p:pic>
        <p:nvPicPr>
          <p:cNvPr id="432" name="Google Shape;432;p86" descr="A graph of a satellite&#10;&#10;Description automatically generated"/>
          <p:cNvPicPr preferRelativeResize="0"/>
          <p:nvPr/>
        </p:nvPicPr>
        <p:blipFill rotWithShape="1">
          <a:blip r:embed="rId4">
            <a:alphaModFix/>
          </a:blip>
          <a:srcRect/>
          <a:stretch/>
        </p:blipFill>
        <p:spPr>
          <a:xfrm>
            <a:off x="2874320" y="1700710"/>
            <a:ext cx="2377440" cy="2377440"/>
          </a:xfrm>
          <a:prstGeom prst="rect">
            <a:avLst/>
          </a:prstGeom>
          <a:noFill/>
          <a:ln>
            <a:noFill/>
          </a:ln>
        </p:spPr>
      </p:pic>
      <p:pic>
        <p:nvPicPr>
          <p:cNvPr id="433" name="Google Shape;433;p86" descr="A graph of a satellite&#10;&#10;Description automatically generated"/>
          <p:cNvPicPr preferRelativeResize="0"/>
          <p:nvPr/>
        </p:nvPicPr>
        <p:blipFill rotWithShape="1">
          <a:blip r:embed="rId5">
            <a:alphaModFix/>
          </a:blip>
          <a:srcRect/>
          <a:stretch/>
        </p:blipFill>
        <p:spPr>
          <a:xfrm>
            <a:off x="5096902" y="1700710"/>
            <a:ext cx="2377440" cy="2377440"/>
          </a:xfrm>
          <a:prstGeom prst="rect">
            <a:avLst/>
          </a:prstGeom>
          <a:noFill/>
          <a:ln>
            <a:noFill/>
          </a:ln>
        </p:spPr>
      </p:pic>
      <p:pic>
        <p:nvPicPr>
          <p:cNvPr id="434" name="Google Shape;434;p86" descr="A graph of a satellite&#10;&#10;Description automatically generated"/>
          <p:cNvPicPr preferRelativeResize="0"/>
          <p:nvPr/>
        </p:nvPicPr>
        <p:blipFill rotWithShape="1">
          <a:blip r:embed="rId6">
            <a:alphaModFix/>
          </a:blip>
          <a:srcRect/>
          <a:stretch/>
        </p:blipFill>
        <p:spPr>
          <a:xfrm>
            <a:off x="7352031" y="1700710"/>
            <a:ext cx="2377440" cy="2377440"/>
          </a:xfrm>
          <a:prstGeom prst="rect">
            <a:avLst/>
          </a:prstGeom>
          <a:noFill/>
          <a:ln>
            <a:noFill/>
          </a:ln>
        </p:spPr>
      </p:pic>
      <p:pic>
        <p:nvPicPr>
          <p:cNvPr id="435" name="Google Shape;435;p86" descr="A graph of a satellite&#10;&#10;Description automatically generated"/>
          <p:cNvPicPr preferRelativeResize="0"/>
          <p:nvPr/>
        </p:nvPicPr>
        <p:blipFill rotWithShape="1">
          <a:blip r:embed="rId7">
            <a:alphaModFix/>
          </a:blip>
          <a:srcRect/>
          <a:stretch/>
        </p:blipFill>
        <p:spPr>
          <a:xfrm>
            <a:off x="9553864" y="1700710"/>
            <a:ext cx="2377440" cy="2377440"/>
          </a:xfrm>
          <a:prstGeom prst="rect">
            <a:avLst/>
          </a:prstGeom>
          <a:noFill/>
          <a:ln>
            <a:noFill/>
          </a:ln>
        </p:spPr>
      </p:pic>
      <p:pic>
        <p:nvPicPr>
          <p:cNvPr id="436" name="Google Shape;436;p86"/>
          <p:cNvPicPr preferRelativeResize="0"/>
          <p:nvPr/>
        </p:nvPicPr>
        <p:blipFill rotWithShape="1">
          <a:blip r:embed="rId8">
            <a:alphaModFix/>
          </a:blip>
          <a:srcRect/>
          <a:stretch/>
        </p:blipFill>
        <p:spPr>
          <a:xfrm>
            <a:off x="639940" y="4078150"/>
            <a:ext cx="2377440" cy="2377440"/>
          </a:xfrm>
          <a:prstGeom prst="rect">
            <a:avLst/>
          </a:prstGeom>
          <a:noFill/>
          <a:ln>
            <a:noFill/>
          </a:ln>
        </p:spPr>
      </p:pic>
      <p:pic>
        <p:nvPicPr>
          <p:cNvPr id="437" name="Google Shape;437;p86"/>
          <p:cNvPicPr preferRelativeResize="0"/>
          <p:nvPr/>
        </p:nvPicPr>
        <p:blipFill rotWithShape="1">
          <a:blip r:embed="rId9">
            <a:alphaModFix/>
          </a:blip>
          <a:srcRect/>
          <a:stretch/>
        </p:blipFill>
        <p:spPr>
          <a:xfrm>
            <a:off x="2874320" y="4078150"/>
            <a:ext cx="2377440" cy="2377440"/>
          </a:xfrm>
          <a:prstGeom prst="rect">
            <a:avLst/>
          </a:prstGeom>
          <a:noFill/>
          <a:ln>
            <a:noFill/>
          </a:ln>
        </p:spPr>
      </p:pic>
      <p:pic>
        <p:nvPicPr>
          <p:cNvPr id="438" name="Google Shape;438;p86"/>
          <p:cNvPicPr preferRelativeResize="0"/>
          <p:nvPr/>
        </p:nvPicPr>
        <p:blipFill rotWithShape="1">
          <a:blip r:embed="rId10">
            <a:alphaModFix/>
          </a:blip>
          <a:srcRect/>
          <a:stretch/>
        </p:blipFill>
        <p:spPr>
          <a:xfrm>
            <a:off x="5096902" y="4078150"/>
            <a:ext cx="2377440" cy="2377440"/>
          </a:xfrm>
          <a:prstGeom prst="rect">
            <a:avLst/>
          </a:prstGeom>
          <a:noFill/>
          <a:ln>
            <a:noFill/>
          </a:ln>
        </p:spPr>
      </p:pic>
      <p:pic>
        <p:nvPicPr>
          <p:cNvPr id="439" name="Google Shape;439;p86"/>
          <p:cNvPicPr preferRelativeResize="0"/>
          <p:nvPr/>
        </p:nvPicPr>
        <p:blipFill rotWithShape="1">
          <a:blip r:embed="rId11">
            <a:alphaModFix/>
          </a:blip>
          <a:srcRect/>
          <a:stretch/>
        </p:blipFill>
        <p:spPr>
          <a:xfrm>
            <a:off x="7352031" y="4078150"/>
            <a:ext cx="2377440" cy="2377440"/>
          </a:xfrm>
          <a:prstGeom prst="rect">
            <a:avLst/>
          </a:prstGeom>
          <a:noFill/>
          <a:ln>
            <a:noFill/>
          </a:ln>
        </p:spPr>
      </p:pic>
      <p:pic>
        <p:nvPicPr>
          <p:cNvPr id="440" name="Google Shape;440;p86"/>
          <p:cNvPicPr preferRelativeResize="0"/>
          <p:nvPr/>
        </p:nvPicPr>
        <p:blipFill rotWithShape="1">
          <a:blip r:embed="rId12">
            <a:alphaModFix/>
          </a:blip>
          <a:srcRect/>
          <a:stretch/>
        </p:blipFill>
        <p:spPr>
          <a:xfrm>
            <a:off x="9553864" y="4078150"/>
            <a:ext cx="2377440" cy="2377440"/>
          </a:xfrm>
          <a:prstGeom prst="rect">
            <a:avLst/>
          </a:prstGeom>
          <a:noFill/>
          <a:ln>
            <a:noFill/>
          </a:ln>
        </p:spPr>
      </p:pic>
      <p:sp>
        <p:nvSpPr>
          <p:cNvPr id="441" name="Google Shape;441;p86"/>
          <p:cNvSpPr txBox="1"/>
          <p:nvPr/>
        </p:nvSpPr>
        <p:spPr>
          <a:xfrm>
            <a:off x="3429147" y="6505534"/>
            <a:ext cx="405699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Requirements: BIAS (0.08), STD (0.08)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0"/>
          <p:cNvSpPr txBox="1"/>
          <p:nvPr/>
        </p:nvSpPr>
        <p:spPr>
          <a:xfrm>
            <a:off x="1988676" y="384590"/>
            <a:ext cx="8216868" cy="1385400"/>
          </a:xfrm>
          <a:prstGeom prst="rect">
            <a:avLst/>
          </a:prstGeom>
          <a:noFill/>
          <a:ln>
            <a:noFill/>
          </a:ln>
        </p:spPr>
        <p:txBody>
          <a:bodyPr spcFirstLastPara="1" wrap="square" lIns="91425" tIns="45700" rIns="91425" bIns="45700" anchor="t" anchorCtr="0">
            <a:spAutoFit/>
          </a:bodyPr>
          <a:lstStyle/>
          <a:p>
            <a:pPr marL="227013" marR="0" lvl="0" indent="-227013" algn="l" rtl="0">
              <a:lnSpc>
                <a:spcPct val="100000"/>
              </a:lnSpc>
              <a:spcBef>
                <a:spcPts val="0"/>
              </a:spcBef>
              <a:spcAft>
                <a:spcPts val="0"/>
              </a:spcAft>
              <a:buClr>
                <a:schemeClr val="lt1"/>
              </a:buClr>
              <a:buSzPts val="2000"/>
              <a:buFont typeface="Arial"/>
              <a:buNone/>
            </a:pPr>
            <a:r>
              <a:rPr lang="en-US" sz="1400" b="1" i="0" u="none" strike="noStrike" cap="none">
                <a:solidFill>
                  <a:schemeClr val="lt1"/>
                </a:solidFill>
                <a:latin typeface="Arial"/>
                <a:ea typeface="Arial"/>
                <a:cs typeface="Arial"/>
                <a:sym typeface="Arial"/>
              </a:rPr>
              <a:t>Evaluated data: </a:t>
            </a:r>
            <a:r>
              <a:rPr lang="en-US" sz="1400" b="0" i="0" u="none" strike="noStrike" cap="none">
                <a:solidFill>
                  <a:srgbClr val="92D050"/>
                </a:solidFill>
                <a:latin typeface="Arial"/>
                <a:ea typeface="Arial"/>
                <a:cs typeface="Arial"/>
                <a:sym typeface="Arial"/>
              </a:rPr>
              <a:t>GOES-19 CONUS BRF</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800"/>
              <a:buFont typeface="Arial"/>
              <a:buNone/>
            </a:pPr>
            <a:r>
              <a:rPr lang="en-US" sz="1400" b="1" i="0" u="none" strike="noStrike" cap="none">
                <a:solidFill>
                  <a:schemeClr val="lt1"/>
                </a:solidFill>
                <a:latin typeface="Arial"/>
                <a:ea typeface="Arial"/>
                <a:cs typeface="Arial"/>
                <a:sym typeface="Arial"/>
              </a:rPr>
              <a:t>Reference value: </a:t>
            </a:r>
            <a:r>
              <a:rPr lang="en-US" sz="1400" b="0" i="0" u="none" strike="noStrike" cap="none">
                <a:solidFill>
                  <a:srgbClr val="92D050"/>
                </a:solidFill>
                <a:latin typeface="Arial"/>
                <a:ea typeface="Arial"/>
                <a:cs typeface="Arial"/>
                <a:sym typeface="Arial"/>
              </a:rPr>
              <a:t>Surface reflectance atmospherically corrected using Aeronet ground measurements, with G16 CONUS BRF validated together</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800"/>
              <a:buFont typeface="Arial"/>
              <a:buNone/>
            </a:pPr>
            <a:r>
              <a:rPr lang="en-US" sz="1400" b="1" i="0" u="none" strike="noStrike" cap="none">
                <a:solidFill>
                  <a:schemeClr val="lt1"/>
                </a:solidFill>
                <a:latin typeface="Arial"/>
                <a:ea typeface="Arial"/>
                <a:cs typeface="Arial"/>
                <a:sym typeface="Arial"/>
              </a:rPr>
              <a:t>Date span: </a:t>
            </a:r>
            <a:r>
              <a:rPr lang="en-US" sz="1400" b="0" i="0" u="none" strike="noStrike" cap="none">
                <a:solidFill>
                  <a:srgbClr val="92D050"/>
                </a:solidFill>
                <a:latin typeface="Arial"/>
                <a:ea typeface="Arial"/>
                <a:cs typeface="Arial"/>
                <a:sym typeface="Arial"/>
              </a:rPr>
              <a:t>20241002-20250201</a:t>
            </a:r>
            <a:endParaRPr sz="1400" b="0" i="0" u="none" strike="noStrike" cap="none">
              <a:solidFill>
                <a:srgbClr val="000000"/>
              </a:solidFill>
              <a:latin typeface="Arial"/>
              <a:ea typeface="Arial"/>
              <a:cs typeface="Arial"/>
              <a:sym typeface="Arial"/>
            </a:endParaRPr>
          </a:p>
          <a:p>
            <a:pPr marL="227013" marR="0" lvl="0" indent="-227013" algn="l" rtl="0">
              <a:lnSpc>
                <a:spcPct val="100000"/>
              </a:lnSpc>
              <a:spcBef>
                <a:spcPts val="0"/>
              </a:spcBef>
              <a:spcAft>
                <a:spcPts val="0"/>
              </a:spcAft>
              <a:buClr>
                <a:schemeClr val="lt1"/>
              </a:buClr>
              <a:buSzPts val="1800"/>
              <a:buFont typeface="Arial"/>
              <a:buNone/>
            </a:pPr>
            <a:r>
              <a:rPr lang="en-US" sz="1400" b="1" i="0" u="none" strike="noStrike" cap="none">
                <a:solidFill>
                  <a:schemeClr val="lt1"/>
                </a:solidFill>
                <a:latin typeface="Arial"/>
                <a:ea typeface="Arial"/>
                <a:cs typeface="Arial"/>
                <a:sym typeface="Arial"/>
              </a:rPr>
              <a:t>Validation performance: </a:t>
            </a:r>
            <a:r>
              <a:rPr lang="en-US" sz="1400" b="0" i="0" u="none" strike="noStrike" cap="none">
                <a:solidFill>
                  <a:srgbClr val="92D050"/>
                </a:solidFill>
                <a:latin typeface="Arial"/>
                <a:ea typeface="Arial"/>
                <a:cs typeface="Arial"/>
                <a:sym typeface="Arial"/>
              </a:rPr>
              <a:t>The G19 CONUS BRF commits well with the independent value from Aeronet measurements and 6S model at all channels, similar as G16</a:t>
            </a:r>
            <a:endParaRPr sz="1400" b="0" i="0" u="none" strike="noStrike" cap="none">
              <a:solidFill>
                <a:srgbClr val="000000"/>
              </a:solidFill>
              <a:latin typeface="Arial"/>
              <a:ea typeface="Arial"/>
              <a:cs typeface="Arial"/>
              <a:sym typeface="Arial"/>
            </a:endParaRPr>
          </a:p>
        </p:txBody>
      </p:sp>
      <p:sp>
        <p:nvSpPr>
          <p:cNvPr id="448" name="Google Shape;448;p30"/>
          <p:cNvSpPr txBox="1"/>
          <p:nvPr/>
        </p:nvSpPr>
        <p:spPr>
          <a:xfrm rot="-5400000">
            <a:off x="-125521" y="2774822"/>
            <a:ext cx="102438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G19</a:t>
            </a:r>
            <a:endParaRPr sz="2000" b="1" i="0" u="none" strike="noStrike" cap="none">
              <a:solidFill>
                <a:srgbClr val="FFFF00"/>
              </a:solidFill>
              <a:latin typeface="Arial"/>
              <a:ea typeface="Arial"/>
              <a:cs typeface="Arial"/>
              <a:sym typeface="Arial"/>
            </a:endParaRPr>
          </a:p>
        </p:txBody>
      </p:sp>
      <p:sp>
        <p:nvSpPr>
          <p:cNvPr id="449" name="Google Shape;449;p30"/>
          <p:cNvSpPr txBox="1"/>
          <p:nvPr/>
        </p:nvSpPr>
        <p:spPr>
          <a:xfrm rot="-5400000">
            <a:off x="-139990" y="4919916"/>
            <a:ext cx="102438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G16</a:t>
            </a:r>
            <a:endParaRPr sz="1400" b="0" i="0" u="none" strike="noStrike" cap="none">
              <a:solidFill>
                <a:srgbClr val="000000"/>
              </a:solidFill>
              <a:latin typeface="Arial"/>
              <a:ea typeface="Arial"/>
              <a:cs typeface="Arial"/>
              <a:sym typeface="Arial"/>
            </a:endParaRPr>
          </a:p>
        </p:txBody>
      </p:sp>
      <p:pic>
        <p:nvPicPr>
          <p:cNvPr id="450" name="Google Shape;450;p30" descr="A graph of a satellite&#10;&#10;Description automatically generated"/>
          <p:cNvPicPr preferRelativeResize="0"/>
          <p:nvPr/>
        </p:nvPicPr>
        <p:blipFill rotWithShape="1">
          <a:blip r:embed="rId3">
            <a:alphaModFix/>
          </a:blip>
          <a:srcRect/>
          <a:stretch/>
        </p:blipFill>
        <p:spPr>
          <a:xfrm>
            <a:off x="649481" y="1775133"/>
            <a:ext cx="2377440" cy="2377440"/>
          </a:xfrm>
          <a:prstGeom prst="rect">
            <a:avLst/>
          </a:prstGeom>
          <a:noFill/>
          <a:ln>
            <a:noFill/>
          </a:ln>
        </p:spPr>
      </p:pic>
      <p:pic>
        <p:nvPicPr>
          <p:cNvPr id="451" name="Google Shape;451;p30" descr="A graph of a satellite&#10;&#10;Description automatically generated"/>
          <p:cNvPicPr preferRelativeResize="0"/>
          <p:nvPr/>
        </p:nvPicPr>
        <p:blipFill rotWithShape="1">
          <a:blip r:embed="rId4">
            <a:alphaModFix/>
          </a:blip>
          <a:srcRect/>
          <a:stretch/>
        </p:blipFill>
        <p:spPr>
          <a:xfrm>
            <a:off x="649481" y="4116169"/>
            <a:ext cx="2377440" cy="2377440"/>
          </a:xfrm>
          <a:prstGeom prst="rect">
            <a:avLst/>
          </a:prstGeom>
          <a:noFill/>
          <a:ln>
            <a:noFill/>
          </a:ln>
        </p:spPr>
      </p:pic>
      <p:pic>
        <p:nvPicPr>
          <p:cNvPr id="452" name="Google Shape;452;p30" descr="A graph of a satellite&#10;&#10;Description automatically generated"/>
          <p:cNvPicPr preferRelativeResize="0"/>
          <p:nvPr/>
        </p:nvPicPr>
        <p:blipFill rotWithShape="1">
          <a:blip r:embed="rId5">
            <a:alphaModFix/>
          </a:blip>
          <a:srcRect/>
          <a:stretch/>
        </p:blipFill>
        <p:spPr>
          <a:xfrm>
            <a:off x="2875263" y="1775133"/>
            <a:ext cx="2377440" cy="2377440"/>
          </a:xfrm>
          <a:prstGeom prst="rect">
            <a:avLst/>
          </a:prstGeom>
          <a:noFill/>
          <a:ln>
            <a:noFill/>
          </a:ln>
        </p:spPr>
      </p:pic>
      <p:pic>
        <p:nvPicPr>
          <p:cNvPr id="453" name="Google Shape;453;p30" descr="A graph of a satellite&#10;&#10;Description automatically generated"/>
          <p:cNvPicPr preferRelativeResize="0"/>
          <p:nvPr/>
        </p:nvPicPr>
        <p:blipFill rotWithShape="1">
          <a:blip r:embed="rId6">
            <a:alphaModFix/>
          </a:blip>
          <a:srcRect/>
          <a:stretch/>
        </p:blipFill>
        <p:spPr>
          <a:xfrm>
            <a:off x="2875263" y="4117925"/>
            <a:ext cx="2377440" cy="2377440"/>
          </a:xfrm>
          <a:prstGeom prst="rect">
            <a:avLst/>
          </a:prstGeom>
          <a:noFill/>
          <a:ln>
            <a:noFill/>
          </a:ln>
        </p:spPr>
      </p:pic>
      <p:pic>
        <p:nvPicPr>
          <p:cNvPr id="454" name="Google Shape;454;p30" descr="A graph of a satellite&#10;&#10;Description automatically generated with medium confidence"/>
          <p:cNvPicPr preferRelativeResize="0"/>
          <p:nvPr/>
        </p:nvPicPr>
        <p:blipFill rotWithShape="1">
          <a:blip r:embed="rId7">
            <a:alphaModFix/>
          </a:blip>
          <a:srcRect/>
          <a:stretch/>
        </p:blipFill>
        <p:spPr>
          <a:xfrm>
            <a:off x="5163367" y="1775133"/>
            <a:ext cx="2377440" cy="2377440"/>
          </a:xfrm>
          <a:prstGeom prst="rect">
            <a:avLst/>
          </a:prstGeom>
          <a:noFill/>
          <a:ln>
            <a:noFill/>
          </a:ln>
        </p:spPr>
      </p:pic>
      <p:pic>
        <p:nvPicPr>
          <p:cNvPr id="455" name="Google Shape;455;p30" descr="A graph of a satellite&#10;&#10;Description automatically generated with medium confidence"/>
          <p:cNvPicPr preferRelativeResize="0"/>
          <p:nvPr/>
        </p:nvPicPr>
        <p:blipFill rotWithShape="1">
          <a:blip r:embed="rId8">
            <a:alphaModFix/>
          </a:blip>
          <a:srcRect/>
          <a:stretch/>
        </p:blipFill>
        <p:spPr>
          <a:xfrm>
            <a:off x="5163367" y="4116169"/>
            <a:ext cx="2377440" cy="2377440"/>
          </a:xfrm>
          <a:prstGeom prst="rect">
            <a:avLst/>
          </a:prstGeom>
          <a:noFill/>
          <a:ln>
            <a:noFill/>
          </a:ln>
        </p:spPr>
      </p:pic>
      <p:pic>
        <p:nvPicPr>
          <p:cNvPr id="456" name="Google Shape;456;p30" descr="A graph of a satellite&#10;&#10;Description automatically generated"/>
          <p:cNvPicPr preferRelativeResize="0"/>
          <p:nvPr/>
        </p:nvPicPr>
        <p:blipFill rotWithShape="1">
          <a:blip r:embed="rId9">
            <a:alphaModFix/>
          </a:blip>
          <a:srcRect/>
          <a:stretch/>
        </p:blipFill>
        <p:spPr>
          <a:xfrm>
            <a:off x="7482906" y="1775133"/>
            <a:ext cx="2377440" cy="2377440"/>
          </a:xfrm>
          <a:prstGeom prst="rect">
            <a:avLst/>
          </a:prstGeom>
          <a:noFill/>
          <a:ln>
            <a:noFill/>
          </a:ln>
        </p:spPr>
      </p:pic>
      <p:pic>
        <p:nvPicPr>
          <p:cNvPr id="457" name="Google Shape;457;p30" descr="A graph of a satellite&#10;&#10;Description automatically generated"/>
          <p:cNvPicPr preferRelativeResize="0"/>
          <p:nvPr/>
        </p:nvPicPr>
        <p:blipFill rotWithShape="1">
          <a:blip r:embed="rId10">
            <a:alphaModFix/>
          </a:blip>
          <a:srcRect/>
          <a:stretch/>
        </p:blipFill>
        <p:spPr>
          <a:xfrm>
            <a:off x="7482906" y="4116169"/>
            <a:ext cx="2377440" cy="2377440"/>
          </a:xfrm>
          <a:prstGeom prst="rect">
            <a:avLst/>
          </a:prstGeom>
          <a:noFill/>
          <a:ln>
            <a:noFill/>
          </a:ln>
        </p:spPr>
      </p:pic>
      <p:pic>
        <p:nvPicPr>
          <p:cNvPr id="458" name="Google Shape;458;p30" descr="A graph of a satellite&#10;&#10;Description automatically generated"/>
          <p:cNvPicPr preferRelativeResize="0"/>
          <p:nvPr/>
        </p:nvPicPr>
        <p:blipFill rotWithShape="1">
          <a:blip r:embed="rId11">
            <a:alphaModFix/>
          </a:blip>
          <a:srcRect/>
          <a:stretch/>
        </p:blipFill>
        <p:spPr>
          <a:xfrm>
            <a:off x="9784517" y="1775133"/>
            <a:ext cx="2377440" cy="2377440"/>
          </a:xfrm>
          <a:prstGeom prst="rect">
            <a:avLst/>
          </a:prstGeom>
          <a:noFill/>
          <a:ln>
            <a:noFill/>
          </a:ln>
        </p:spPr>
      </p:pic>
      <p:pic>
        <p:nvPicPr>
          <p:cNvPr id="459" name="Google Shape;459;p30" descr="A graph of a satellite&#10;&#10;Description automatically generated"/>
          <p:cNvPicPr preferRelativeResize="0"/>
          <p:nvPr/>
        </p:nvPicPr>
        <p:blipFill rotWithShape="1">
          <a:blip r:embed="rId12">
            <a:alphaModFix/>
          </a:blip>
          <a:srcRect/>
          <a:stretch/>
        </p:blipFill>
        <p:spPr>
          <a:xfrm>
            <a:off x="9784517" y="4116169"/>
            <a:ext cx="2377440" cy="2377440"/>
          </a:xfrm>
          <a:prstGeom prst="rect">
            <a:avLst/>
          </a:prstGeom>
          <a:noFill/>
          <a:ln>
            <a:noFill/>
          </a:ln>
        </p:spPr>
      </p:pic>
      <p:sp>
        <p:nvSpPr>
          <p:cNvPr id="460" name="Google Shape;460;p30"/>
          <p:cNvSpPr txBox="1"/>
          <p:nvPr/>
        </p:nvSpPr>
        <p:spPr>
          <a:xfrm>
            <a:off x="3429147" y="6505534"/>
            <a:ext cx="405699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Requirements: BIAS (0.08), STD (0.08)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2"/>
          <p:cNvSpPr txBox="1"/>
          <p:nvPr/>
        </p:nvSpPr>
        <p:spPr>
          <a:xfrm>
            <a:off x="1525529" y="421261"/>
            <a:ext cx="7877167" cy="7038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Calibri"/>
              <a:buNone/>
            </a:pPr>
            <a:r>
              <a:rPr lang="en-US" sz="2800" b="0" i="0" u="none" strike="noStrike" cap="none">
                <a:solidFill>
                  <a:schemeClr val="lt1"/>
                </a:solidFill>
                <a:latin typeface="Calibri"/>
                <a:ea typeface="Calibri"/>
                <a:cs typeface="Calibri"/>
                <a:sym typeface="Calibri"/>
              </a:rPr>
              <a:t>              GOES-16 BRF vs. GOES-19 BRF: FD</a:t>
            </a:r>
            <a:endParaRPr sz="1050" b="0" i="0" u="none" strike="noStrike" cap="none">
              <a:solidFill>
                <a:srgbClr val="000000"/>
              </a:solidFill>
              <a:latin typeface="Arial"/>
              <a:ea typeface="Arial"/>
              <a:cs typeface="Arial"/>
              <a:sym typeface="Arial"/>
            </a:endParaRPr>
          </a:p>
        </p:txBody>
      </p:sp>
      <p:sp>
        <p:nvSpPr>
          <p:cNvPr id="467" name="Google Shape;467;p32"/>
          <p:cNvSpPr txBox="1">
            <a:spLocks noGrp="1"/>
          </p:cNvSpPr>
          <p:nvPr>
            <p:ph type="sldNum" idx="12"/>
          </p:nvPr>
        </p:nvSpPr>
        <p:spPr>
          <a:xfrm>
            <a:off x="10823327" y="6294297"/>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35</a:t>
            </a:fld>
            <a:endParaRPr/>
          </a:p>
        </p:txBody>
      </p:sp>
      <p:sp>
        <p:nvSpPr>
          <p:cNvPr id="468" name="Google Shape;468;p32"/>
          <p:cNvSpPr txBox="1"/>
          <p:nvPr/>
        </p:nvSpPr>
        <p:spPr>
          <a:xfrm>
            <a:off x="5988204" y="0"/>
            <a:ext cx="6828984" cy="444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Noto Sans Symbols"/>
              <a:buNone/>
            </a:pPr>
            <a:r>
              <a:rPr lang="en-US" sz="2400" b="1" i="0" u="none" strike="noStrike" cap="none">
                <a:solidFill>
                  <a:srgbClr val="FFC000"/>
                </a:solidFill>
                <a:latin typeface="Calibri"/>
                <a:ea typeface="Calibri"/>
                <a:cs typeface="Calibri"/>
                <a:sym typeface="Calibri"/>
              </a:rPr>
              <a:t>Cross-comparison</a:t>
            </a:r>
            <a:endParaRPr sz="1600" b="0" i="0" u="none" strike="noStrike" cap="none">
              <a:solidFill>
                <a:srgbClr val="000000"/>
              </a:solidFill>
              <a:latin typeface="Arial"/>
              <a:ea typeface="Arial"/>
              <a:cs typeface="Arial"/>
              <a:sym typeface="Arial"/>
            </a:endParaRPr>
          </a:p>
        </p:txBody>
      </p:sp>
      <p:sp>
        <p:nvSpPr>
          <p:cNvPr id="469" name="Google Shape;469;p32"/>
          <p:cNvSpPr txBox="1"/>
          <p:nvPr/>
        </p:nvSpPr>
        <p:spPr>
          <a:xfrm>
            <a:off x="8710400" y="542376"/>
            <a:ext cx="138459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400" b="1" i="0" u="none" strike="noStrike" cap="none">
                <a:solidFill>
                  <a:srgbClr val="FFFF00"/>
                </a:solidFill>
                <a:latin typeface="Arial"/>
                <a:ea typeface="Arial"/>
                <a:cs typeface="Arial"/>
                <a:sym typeface="Arial"/>
              </a:rPr>
              <a:t>BRF1</a:t>
            </a:r>
            <a:endParaRPr sz="1600" b="0" i="0" u="none" strike="noStrike" cap="none">
              <a:solidFill>
                <a:srgbClr val="000000"/>
              </a:solidFill>
              <a:latin typeface="Arial"/>
              <a:ea typeface="Arial"/>
              <a:cs typeface="Arial"/>
              <a:sym typeface="Arial"/>
            </a:endParaRPr>
          </a:p>
        </p:txBody>
      </p:sp>
      <p:pic>
        <p:nvPicPr>
          <p:cNvPr id="470" name="Google Shape;470;p32" descr="GOES-16 ABI Lunar Cal - Op ABI vs. VIIRS - Band 1(0.47um)"/>
          <p:cNvPicPr preferRelativeResize="0"/>
          <p:nvPr/>
        </p:nvPicPr>
        <p:blipFill rotWithShape="1">
          <a:blip r:embed="rId3">
            <a:alphaModFix/>
          </a:blip>
          <a:srcRect/>
          <a:stretch/>
        </p:blipFill>
        <p:spPr>
          <a:xfrm>
            <a:off x="126121" y="4084713"/>
            <a:ext cx="3108960" cy="2589300"/>
          </a:xfrm>
          <a:prstGeom prst="rect">
            <a:avLst/>
          </a:prstGeom>
          <a:noFill/>
          <a:ln>
            <a:noFill/>
          </a:ln>
        </p:spPr>
      </p:pic>
      <p:pic>
        <p:nvPicPr>
          <p:cNvPr id="471" name="Google Shape;471;p32" descr="GOES-19 ABI RadVal VNIR - Op ABI vs. VIIRS - Band 1(0.47um)"/>
          <p:cNvPicPr preferRelativeResize="0"/>
          <p:nvPr/>
        </p:nvPicPr>
        <p:blipFill rotWithShape="1">
          <a:blip r:embed="rId4">
            <a:alphaModFix/>
          </a:blip>
          <a:srcRect/>
          <a:stretch/>
        </p:blipFill>
        <p:spPr>
          <a:xfrm>
            <a:off x="6593353" y="4085487"/>
            <a:ext cx="2957345" cy="2587752"/>
          </a:xfrm>
          <a:prstGeom prst="rect">
            <a:avLst/>
          </a:prstGeom>
          <a:noFill/>
          <a:ln>
            <a:noFill/>
          </a:ln>
        </p:spPr>
      </p:pic>
      <p:pic>
        <p:nvPicPr>
          <p:cNvPr id="472" name="Google Shape;472;p32"/>
          <p:cNvPicPr preferRelativeResize="0"/>
          <p:nvPr/>
        </p:nvPicPr>
        <p:blipFill rotWithShape="1">
          <a:blip r:embed="rId5">
            <a:alphaModFix/>
          </a:blip>
          <a:srcRect/>
          <a:stretch/>
        </p:blipFill>
        <p:spPr>
          <a:xfrm>
            <a:off x="126122" y="1178523"/>
            <a:ext cx="5647965" cy="2567324"/>
          </a:xfrm>
          <a:prstGeom prst="rect">
            <a:avLst/>
          </a:prstGeom>
          <a:noFill/>
          <a:ln>
            <a:noFill/>
          </a:ln>
        </p:spPr>
      </p:pic>
      <p:pic>
        <p:nvPicPr>
          <p:cNvPr id="473" name="Google Shape;473;p32" descr="A graph showing different differences&#10;&#10;Description automatically generated"/>
          <p:cNvPicPr preferRelativeResize="0"/>
          <p:nvPr/>
        </p:nvPicPr>
        <p:blipFill rotWithShape="1">
          <a:blip r:embed="rId6">
            <a:alphaModFix/>
          </a:blip>
          <a:srcRect/>
          <a:stretch/>
        </p:blipFill>
        <p:spPr>
          <a:xfrm>
            <a:off x="5988204" y="1187223"/>
            <a:ext cx="5650992" cy="2568633"/>
          </a:xfrm>
          <a:prstGeom prst="rect">
            <a:avLst/>
          </a:prstGeom>
          <a:noFill/>
          <a:ln>
            <a:noFill/>
          </a:ln>
        </p:spPr>
      </p:pic>
      <p:pic>
        <p:nvPicPr>
          <p:cNvPr id="474" name="Google Shape;474;p32" descr="A graph with red and blue dots&#10;&#10;Description automatically generated"/>
          <p:cNvPicPr preferRelativeResize="0"/>
          <p:nvPr/>
        </p:nvPicPr>
        <p:blipFill rotWithShape="1">
          <a:blip r:embed="rId7">
            <a:alphaModFix/>
          </a:blip>
          <a:srcRect/>
          <a:stretch/>
        </p:blipFill>
        <p:spPr>
          <a:xfrm>
            <a:off x="3359737" y="4086976"/>
            <a:ext cx="3108960" cy="2584775"/>
          </a:xfrm>
          <a:prstGeom prst="rect">
            <a:avLst/>
          </a:prstGeom>
          <a:noFill/>
          <a:ln>
            <a:noFill/>
          </a:ln>
        </p:spPr>
      </p:pic>
      <p:sp>
        <p:nvSpPr>
          <p:cNvPr id="475" name="Google Shape;475;p32"/>
          <p:cNvSpPr txBox="1"/>
          <p:nvPr/>
        </p:nvSpPr>
        <p:spPr>
          <a:xfrm>
            <a:off x="959084" y="3781100"/>
            <a:ext cx="85238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Below reference images are from CWG </a:t>
            </a:r>
            <a:r>
              <a:rPr lang="en-US" sz="1400" b="0" i="0" u="sng" strike="noStrike" cap="none">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webpage</a:t>
            </a:r>
            <a:r>
              <a:rPr lang="en-US" sz="1400" b="0" i="0" u="none" strike="noStrike" cap="none">
                <a:solidFill>
                  <a:schemeClr val="lt1"/>
                </a:solidFill>
                <a:latin typeface="Arial"/>
                <a:ea typeface="Arial"/>
                <a:cs typeface="Arial"/>
                <a:sym typeface="Arial"/>
              </a:rPr>
              <a:t> showing the L1b data calibration results</a:t>
            </a:r>
            <a:endParaRPr/>
          </a:p>
        </p:txBody>
      </p:sp>
      <p:sp>
        <p:nvSpPr>
          <p:cNvPr id="476" name="Google Shape;476;p32"/>
          <p:cNvSpPr txBox="1"/>
          <p:nvPr/>
        </p:nvSpPr>
        <p:spPr>
          <a:xfrm>
            <a:off x="9675354" y="4197368"/>
            <a:ext cx="215462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Our cross-comparison results align well with the results from CWG regarding to the L1b data inter-comparison.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1"/>
          <p:cNvSpPr txBox="1"/>
          <p:nvPr/>
        </p:nvSpPr>
        <p:spPr>
          <a:xfrm>
            <a:off x="1525529" y="421261"/>
            <a:ext cx="7877167" cy="7038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Calibri"/>
              <a:buNone/>
            </a:pPr>
            <a:r>
              <a:rPr lang="en-US" sz="2800" b="0" i="0" u="none" strike="noStrike" cap="none">
                <a:solidFill>
                  <a:schemeClr val="lt1"/>
                </a:solidFill>
                <a:latin typeface="Calibri"/>
                <a:ea typeface="Calibri"/>
                <a:cs typeface="Calibri"/>
                <a:sym typeface="Calibri"/>
              </a:rPr>
              <a:t>              GOES-16 BRF vs. GOES-19 BRF: FD</a:t>
            </a:r>
            <a:endParaRPr sz="1050" b="0" i="0" u="none" strike="noStrike" cap="none">
              <a:solidFill>
                <a:srgbClr val="000000"/>
              </a:solidFill>
              <a:latin typeface="Arial"/>
              <a:ea typeface="Arial"/>
              <a:cs typeface="Arial"/>
              <a:sym typeface="Arial"/>
            </a:endParaRPr>
          </a:p>
        </p:txBody>
      </p:sp>
      <p:sp>
        <p:nvSpPr>
          <p:cNvPr id="483" name="Google Shape;483;p41"/>
          <p:cNvSpPr txBox="1">
            <a:spLocks noGrp="1"/>
          </p:cNvSpPr>
          <p:nvPr>
            <p:ph type="sldNum" idx="12"/>
          </p:nvPr>
        </p:nvSpPr>
        <p:spPr>
          <a:xfrm>
            <a:off x="10823327" y="6294297"/>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36</a:t>
            </a:fld>
            <a:endParaRPr/>
          </a:p>
        </p:txBody>
      </p:sp>
      <p:sp>
        <p:nvSpPr>
          <p:cNvPr id="484" name="Google Shape;484;p41"/>
          <p:cNvSpPr txBox="1"/>
          <p:nvPr/>
        </p:nvSpPr>
        <p:spPr>
          <a:xfrm>
            <a:off x="5988204" y="0"/>
            <a:ext cx="6828984" cy="444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Noto Sans Symbols"/>
              <a:buNone/>
            </a:pPr>
            <a:r>
              <a:rPr lang="en-US" sz="2400" b="1" i="0" u="none" strike="noStrike" cap="none">
                <a:solidFill>
                  <a:srgbClr val="FFC000"/>
                </a:solidFill>
                <a:latin typeface="Calibri"/>
                <a:ea typeface="Calibri"/>
                <a:cs typeface="Calibri"/>
                <a:sym typeface="Calibri"/>
              </a:rPr>
              <a:t>Cross-comparison</a:t>
            </a:r>
            <a:endParaRPr sz="1600" b="0" i="0" u="none" strike="noStrike" cap="none">
              <a:solidFill>
                <a:srgbClr val="000000"/>
              </a:solidFill>
              <a:latin typeface="Arial"/>
              <a:ea typeface="Arial"/>
              <a:cs typeface="Arial"/>
              <a:sym typeface="Arial"/>
            </a:endParaRPr>
          </a:p>
        </p:txBody>
      </p:sp>
      <p:sp>
        <p:nvSpPr>
          <p:cNvPr id="485" name="Google Shape;485;p41"/>
          <p:cNvSpPr txBox="1"/>
          <p:nvPr/>
        </p:nvSpPr>
        <p:spPr>
          <a:xfrm>
            <a:off x="8710400" y="542376"/>
            <a:ext cx="138459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400" b="1" i="0" u="none" strike="noStrike" cap="none">
                <a:solidFill>
                  <a:srgbClr val="FFFF00"/>
                </a:solidFill>
                <a:latin typeface="Arial"/>
                <a:ea typeface="Arial"/>
                <a:cs typeface="Arial"/>
                <a:sym typeface="Arial"/>
              </a:rPr>
              <a:t>BRF2</a:t>
            </a:r>
            <a:endParaRPr sz="1600" b="0" i="0" u="none" strike="noStrike" cap="none">
              <a:solidFill>
                <a:srgbClr val="000000"/>
              </a:solidFill>
              <a:latin typeface="Arial"/>
              <a:ea typeface="Arial"/>
              <a:cs typeface="Arial"/>
              <a:sym typeface="Arial"/>
            </a:endParaRPr>
          </a:p>
        </p:txBody>
      </p:sp>
      <p:pic>
        <p:nvPicPr>
          <p:cNvPr id="486" name="Google Shape;486;p41"/>
          <p:cNvPicPr preferRelativeResize="0"/>
          <p:nvPr/>
        </p:nvPicPr>
        <p:blipFill rotWithShape="1">
          <a:blip r:embed="rId3">
            <a:alphaModFix/>
          </a:blip>
          <a:srcRect/>
          <a:stretch/>
        </p:blipFill>
        <p:spPr>
          <a:xfrm>
            <a:off x="126121" y="4086976"/>
            <a:ext cx="3108960" cy="2584774"/>
          </a:xfrm>
          <a:prstGeom prst="rect">
            <a:avLst/>
          </a:prstGeom>
          <a:noFill/>
          <a:ln>
            <a:noFill/>
          </a:ln>
        </p:spPr>
      </p:pic>
      <p:pic>
        <p:nvPicPr>
          <p:cNvPr id="487" name="Google Shape;487;p41"/>
          <p:cNvPicPr preferRelativeResize="0"/>
          <p:nvPr/>
        </p:nvPicPr>
        <p:blipFill rotWithShape="1">
          <a:blip r:embed="rId4">
            <a:alphaModFix/>
          </a:blip>
          <a:srcRect/>
          <a:stretch/>
        </p:blipFill>
        <p:spPr>
          <a:xfrm>
            <a:off x="6593353" y="4087806"/>
            <a:ext cx="2957345" cy="2583113"/>
          </a:xfrm>
          <a:prstGeom prst="rect">
            <a:avLst/>
          </a:prstGeom>
          <a:noFill/>
          <a:ln>
            <a:noFill/>
          </a:ln>
        </p:spPr>
      </p:pic>
      <p:pic>
        <p:nvPicPr>
          <p:cNvPr id="488" name="Google Shape;488;p41"/>
          <p:cNvPicPr preferRelativeResize="0"/>
          <p:nvPr/>
        </p:nvPicPr>
        <p:blipFill rotWithShape="1">
          <a:blip r:embed="rId5">
            <a:alphaModFix/>
          </a:blip>
          <a:srcRect/>
          <a:stretch/>
        </p:blipFill>
        <p:spPr>
          <a:xfrm>
            <a:off x="126122" y="1178557"/>
            <a:ext cx="5647965" cy="2567256"/>
          </a:xfrm>
          <a:prstGeom prst="rect">
            <a:avLst/>
          </a:prstGeom>
          <a:noFill/>
          <a:ln>
            <a:noFill/>
          </a:ln>
        </p:spPr>
      </p:pic>
      <p:pic>
        <p:nvPicPr>
          <p:cNvPr id="489" name="Google Shape;489;p41"/>
          <p:cNvPicPr preferRelativeResize="0"/>
          <p:nvPr/>
        </p:nvPicPr>
        <p:blipFill rotWithShape="1">
          <a:blip r:embed="rId6">
            <a:alphaModFix/>
          </a:blip>
          <a:srcRect/>
          <a:stretch/>
        </p:blipFill>
        <p:spPr>
          <a:xfrm>
            <a:off x="5988204" y="1187223"/>
            <a:ext cx="5650992" cy="2568632"/>
          </a:xfrm>
          <a:prstGeom prst="rect">
            <a:avLst/>
          </a:prstGeom>
          <a:noFill/>
          <a:ln>
            <a:noFill/>
          </a:ln>
        </p:spPr>
      </p:pic>
      <p:pic>
        <p:nvPicPr>
          <p:cNvPr id="490" name="Google Shape;490;p41"/>
          <p:cNvPicPr preferRelativeResize="0"/>
          <p:nvPr/>
        </p:nvPicPr>
        <p:blipFill rotWithShape="1">
          <a:blip r:embed="rId7">
            <a:alphaModFix/>
          </a:blip>
          <a:srcRect/>
          <a:stretch/>
        </p:blipFill>
        <p:spPr>
          <a:xfrm>
            <a:off x="3359737" y="4086976"/>
            <a:ext cx="3108960" cy="2584774"/>
          </a:xfrm>
          <a:prstGeom prst="rect">
            <a:avLst/>
          </a:prstGeom>
          <a:noFill/>
          <a:ln>
            <a:noFill/>
          </a:ln>
        </p:spPr>
      </p:pic>
      <p:sp>
        <p:nvSpPr>
          <p:cNvPr id="491" name="Google Shape;491;p41"/>
          <p:cNvSpPr txBox="1"/>
          <p:nvPr/>
        </p:nvSpPr>
        <p:spPr>
          <a:xfrm>
            <a:off x="959084" y="3781100"/>
            <a:ext cx="85238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Below reference images are from CWG </a:t>
            </a:r>
            <a:r>
              <a:rPr lang="en-US" sz="1400" b="0" i="0" u="sng" strike="noStrike" cap="none">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webpage</a:t>
            </a:r>
            <a:r>
              <a:rPr lang="en-US" sz="1400" b="0" i="0" u="none" strike="noStrike" cap="none">
                <a:solidFill>
                  <a:schemeClr val="lt1"/>
                </a:solidFill>
                <a:latin typeface="Arial"/>
                <a:ea typeface="Arial"/>
                <a:cs typeface="Arial"/>
                <a:sym typeface="Arial"/>
              </a:rPr>
              <a:t> showing the L1b data calibration results</a:t>
            </a:r>
            <a:endParaRPr/>
          </a:p>
        </p:txBody>
      </p:sp>
      <p:sp>
        <p:nvSpPr>
          <p:cNvPr id="492" name="Google Shape;492;p41"/>
          <p:cNvSpPr txBox="1"/>
          <p:nvPr/>
        </p:nvSpPr>
        <p:spPr>
          <a:xfrm>
            <a:off x="9675354" y="4197368"/>
            <a:ext cx="215462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Our cross-comparison results align well with the results from CWG regarding to the L1b data inter-comparison.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2"/>
          <p:cNvSpPr txBox="1"/>
          <p:nvPr/>
        </p:nvSpPr>
        <p:spPr>
          <a:xfrm>
            <a:off x="1525529" y="421261"/>
            <a:ext cx="7877167" cy="7038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Calibri"/>
              <a:buNone/>
            </a:pPr>
            <a:r>
              <a:rPr lang="en-US" sz="2800" b="0" i="0" u="none" strike="noStrike" cap="none">
                <a:solidFill>
                  <a:schemeClr val="lt1"/>
                </a:solidFill>
                <a:latin typeface="Calibri"/>
                <a:ea typeface="Calibri"/>
                <a:cs typeface="Calibri"/>
                <a:sym typeface="Calibri"/>
              </a:rPr>
              <a:t>              GOES-16 BRF vs. GOES-19 BRF: FD</a:t>
            </a:r>
            <a:endParaRPr sz="1050" b="0" i="0" u="none" strike="noStrike" cap="none">
              <a:solidFill>
                <a:srgbClr val="000000"/>
              </a:solidFill>
              <a:latin typeface="Arial"/>
              <a:ea typeface="Arial"/>
              <a:cs typeface="Arial"/>
              <a:sym typeface="Arial"/>
            </a:endParaRPr>
          </a:p>
        </p:txBody>
      </p:sp>
      <p:sp>
        <p:nvSpPr>
          <p:cNvPr id="499" name="Google Shape;499;p42"/>
          <p:cNvSpPr txBox="1">
            <a:spLocks noGrp="1"/>
          </p:cNvSpPr>
          <p:nvPr>
            <p:ph type="sldNum" idx="12"/>
          </p:nvPr>
        </p:nvSpPr>
        <p:spPr>
          <a:xfrm>
            <a:off x="10823327" y="6294297"/>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37</a:t>
            </a:fld>
            <a:endParaRPr/>
          </a:p>
        </p:txBody>
      </p:sp>
      <p:sp>
        <p:nvSpPr>
          <p:cNvPr id="500" name="Google Shape;500;p42"/>
          <p:cNvSpPr txBox="1"/>
          <p:nvPr/>
        </p:nvSpPr>
        <p:spPr>
          <a:xfrm>
            <a:off x="5988204" y="0"/>
            <a:ext cx="6828984" cy="444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Noto Sans Symbols"/>
              <a:buNone/>
            </a:pPr>
            <a:r>
              <a:rPr lang="en-US" sz="2400" b="1" i="0" u="none" strike="noStrike" cap="none">
                <a:solidFill>
                  <a:srgbClr val="FFC000"/>
                </a:solidFill>
                <a:latin typeface="Calibri"/>
                <a:ea typeface="Calibri"/>
                <a:cs typeface="Calibri"/>
                <a:sym typeface="Calibri"/>
              </a:rPr>
              <a:t>Cross-comparison</a:t>
            </a:r>
            <a:endParaRPr sz="1600" b="0" i="0" u="none" strike="noStrike" cap="none">
              <a:solidFill>
                <a:srgbClr val="000000"/>
              </a:solidFill>
              <a:latin typeface="Arial"/>
              <a:ea typeface="Arial"/>
              <a:cs typeface="Arial"/>
              <a:sym typeface="Arial"/>
            </a:endParaRPr>
          </a:p>
        </p:txBody>
      </p:sp>
      <p:sp>
        <p:nvSpPr>
          <p:cNvPr id="501" name="Google Shape;501;p42"/>
          <p:cNvSpPr txBox="1"/>
          <p:nvPr/>
        </p:nvSpPr>
        <p:spPr>
          <a:xfrm>
            <a:off x="8710400" y="542376"/>
            <a:ext cx="138459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400" b="1" i="0" u="none" strike="noStrike" cap="none">
                <a:solidFill>
                  <a:srgbClr val="FFFF00"/>
                </a:solidFill>
                <a:latin typeface="Arial"/>
                <a:ea typeface="Arial"/>
                <a:cs typeface="Arial"/>
                <a:sym typeface="Arial"/>
              </a:rPr>
              <a:t>BRF3</a:t>
            </a:r>
            <a:endParaRPr sz="1600" b="0" i="0" u="none" strike="noStrike" cap="none">
              <a:solidFill>
                <a:srgbClr val="000000"/>
              </a:solidFill>
              <a:latin typeface="Arial"/>
              <a:ea typeface="Arial"/>
              <a:cs typeface="Arial"/>
              <a:sym typeface="Arial"/>
            </a:endParaRPr>
          </a:p>
        </p:txBody>
      </p:sp>
      <p:pic>
        <p:nvPicPr>
          <p:cNvPr id="502" name="Google Shape;502;p42"/>
          <p:cNvPicPr preferRelativeResize="0"/>
          <p:nvPr/>
        </p:nvPicPr>
        <p:blipFill rotWithShape="1">
          <a:blip r:embed="rId3">
            <a:alphaModFix/>
          </a:blip>
          <a:srcRect/>
          <a:stretch/>
        </p:blipFill>
        <p:spPr>
          <a:xfrm>
            <a:off x="126122" y="4086976"/>
            <a:ext cx="3108958" cy="2584774"/>
          </a:xfrm>
          <a:prstGeom prst="rect">
            <a:avLst/>
          </a:prstGeom>
          <a:noFill/>
          <a:ln>
            <a:noFill/>
          </a:ln>
        </p:spPr>
      </p:pic>
      <p:pic>
        <p:nvPicPr>
          <p:cNvPr id="503" name="Google Shape;503;p42"/>
          <p:cNvPicPr preferRelativeResize="0"/>
          <p:nvPr/>
        </p:nvPicPr>
        <p:blipFill rotWithShape="1">
          <a:blip r:embed="rId4">
            <a:alphaModFix/>
          </a:blip>
          <a:srcRect/>
          <a:stretch/>
        </p:blipFill>
        <p:spPr>
          <a:xfrm>
            <a:off x="6593353" y="4087806"/>
            <a:ext cx="2957344" cy="2583113"/>
          </a:xfrm>
          <a:prstGeom prst="rect">
            <a:avLst/>
          </a:prstGeom>
          <a:noFill/>
          <a:ln>
            <a:noFill/>
          </a:ln>
        </p:spPr>
      </p:pic>
      <p:pic>
        <p:nvPicPr>
          <p:cNvPr id="504" name="Google Shape;504;p42"/>
          <p:cNvPicPr preferRelativeResize="0"/>
          <p:nvPr/>
        </p:nvPicPr>
        <p:blipFill rotWithShape="1">
          <a:blip r:embed="rId5">
            <a:alphaModFix/>
          </a:blip>
          <a:srcRect/>
          <a:stretch/>
        </p:blipFill>
        <p:spPr>
          <a:xfrm>
            <a:off x="126123" y="1178557"/>
            <a:ext cx="5647963" cy="2567256"/>
          </a:xfrm>
          <a:prstGeom prst="rect">
            <a:avLst/>
          </a:prstGeom>
          <a:noFill/>
          <a:ln>
            <a:noFill/>
          </a:ln>
        </p:spPr>
      </p:pic>
      <p:pic>
        <p:nvPicPr>
          <p:cNvPr id="505" name="Google Shape;505;p42"/>
          <p:cNvPicPr preferRelativeResize="0"/>
          <p:nvPr/>
        </p:nvPicPr>
        <p:blipFill rotWithShape="1">
          <a:blip r:embed="rId6">
            <a:alphaModFix/>
          </a:blip>
          <a:srcRect/>
          <a:stretch/>
        </p:blipFill>
        <p:spPr>
          <a:xfrm>
            <a:off x="5988205" y="1187223"/>
            <a:ext cx="5650990" cy="2568632"/>
          </a:xfrm>
          <a:prstGeom prst="rect">
            <a:avLst/>
          </a:prstGeom>
          <a:noFill/>
          <a:ln>
            <a:noFill/>
          </a:ln>
        </p:spPr>
      </p:pic>
      <p:pic>
        <p:nvPicPr>
          <p:cNvPr id="506" name="Google Shape;506;p42"/>
          <p:cNvPicPr preferRelativeResize="0"/>
          <p:nvPr/>
        </p:nvPicPr>
        <p:blipFill rotWithShape="1">
          <a:blip r:embed="rId7">
            <a:alphaModFix/>
          </a:blip>
          <a:srcRect/>
          <a:stretch/>
        </p:blipFill>
        <p:spPr>
          <a:xfrm>
            <a:off x="3359738" y="4086976"/>
            <a:ext cx="3108958" cy="2584774"/>
          </a:xfrm>
          <a:prstGeom prst="rect">
            <a:avLst/>
          </a:prstGeom>
          <a:noFill/>
          <a:ln>
            <a:noFill/>
          </a:ln>
        </p:spPr>
      </p:pic>
      <p:sp>
        <p:nvSpPr>
          <p:cNvPr id="507" name="Google Shape;507;p42"/>
          <p:cNvSpPr txBox="1"/>
          <p:nvPr/>
        </p:nvSpPr>
        <p:spPr>
          <a:xfrm>
            <a:off x="959084" y="3781100"/>
            <a:ext cx="85238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Below reference images are from CWG </a:t>
            </a:r>
            <a:r>
              <a:rPr lang="en-US" sz="1400" b="0" i="0" u="sng" strike="noStrike" cap="none">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webpage</a:t>
            </a:r>
            <a:r>
              <a:rPr lang="en-US" sz="1400" b="0" i="0" u="none" strike="noStrike" cap="none">
                <a:solidFill>
                  <a:schemeClr val="lt1"/>
                </a:solidFill>
                <a:latin typeface="Arial"/>
                <a:ea typeface="Arial"/>
                <a:cs typeface="Arial"/>
                <a:sym typeface="Arial"/>
              </a:rPr>
              <a:t> showing the L1b data calibration results</a:t>
            </a:r>
            <a:endParaRPr/>
          </a:p>
        </p:txBody>
      </p:sp>
      <p:sp>
        <p:nvSpPr>
          <p:cNvPr id="508" name="Google Shape;508;p42"/>
          <p:cNvSpPr txBox="1"/>
          <p:nvPr/>
        </p:nvSpPr>
        <p:spPr>
          <a:xfrm>
            <a:off x="9675354" y="4197368"/>
            <a:ext cx="215462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Our cross-comparison results align well with the results from CWG regarding to the L1b data inter-comparison.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3"/>
          <p:cNvSpPr txBox="1"/>
          <p:nvPr/>
        </p:nvSpPr>
        <p:spPr>
          <a:xfrm>
            <a:off x="1525529" y="421261"/>
            <a:ext cx="7877167" cy="7038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Calibri"/>
              <a:buNone/>
            </a:pPr>
            <a:r>
              <a:rPr lang="en-US" sz="2800" b="0" i="0" u="none" strike="noStrike" cap="none">
                <a:solidFill>
                  <a:schemeClr val="lt1"/>
                </a:solidFill>
                <a:latin typeface="Calibri"/>
                <a:ea typeface="Calibri"/>
                <a:cs typeface="Calibri"/>
                <a:sym typeface="Calibri"/>
              </a:rPr>
              <a:t>              GOES-16 BRF vs. GOES-19 BRF: FD</a:t>
            </a:r>
            <a:endParaRPr sz="1050" b="0" i="0" u="none" strike="noStrike" cap="none">
              <a:solidFill>
                <a:srgbClr val="000000"/>
              </a:solidFill>
              <a:latin typeface="Arial"/>
              <a:ea typeface="Arial"/>
              <a:cs typeface="Arial"/>
              <a:sym typeface="Arial"/>
            </a:endParaRPr>
          </a:p>
        </p:txBody>
      </p:sp>
      <p:sp>
        <p:nvSpPr>
          <p:cNvPr id="515" name="Google Shape;515;p43"/>
          <p:cNvSpPr txBox="1">
            <a:spLocks noGrp="1"/>
          </p:cNvSpPr>
          <p:nvPr>
            <p:ph type="sldNum" idx="12"/>
          </p:nvPr>
        </p:nvSpPr>
        <p:spPr>
          <a:xfrm>
            <a:off x="10823327" y="6294297"/>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38</a:t>
            </a:fld>
            <a:endParaRPr/>
          </a:p>
        </p:txBody>
      </p:sp>
      <p:sp>
        <p:nvSpPr>
          <p:cNvPr id="516" name="Google Shape;516;p43"/>
          <p:cNvSpPr txBox="1"/>
          <p:nvPr/>
        </p:nvSpPr>
        <p:spPr>
          <a:xfrm>
            <a:off x="5988204" y="0"/>
            <a:ext cx="6828984" cy="444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Noto Sans Symbols"/>
              <a:buNone/>
            </a:pPr>
            <a:r>
              <a:rPr lang="en-US" sz="2400" b="1" i="0" u="none" strike="noStrike" cap="none">
                <a:solidFill>
                  <a:srgbClr val="FFC000"/>
                </a:solidFill>
                <a:latin typeface="Calibri"/>
                <a:ea typeface="Calibri"/>
                <a:cs typeface="Calibri"/>
                <a:sym typeface="Calibri"/>
              </a:rPr>
              <a:t>Cross-comparison</a:t>
            </a:r>
            <a:endParaRPr sz="1600" b="0" i="0" u="none" strike="noStrike" cap="none">
              <a:solidFill>
                <a:srgbClr val="000000"/>
              </a:solidFill>
              <a:latin typeface="Arial"/>
              <a:ea typeface="Arial"/>
              <a:cs typeface="Arial"/>
              <a:sym typeface="Arial"/>
            </a:endParaRPr>
          </a:p>
        </p:txBody>
      </p:sp>
      <p:sp>
        <p:nvSpPr>
          <p:cNvPr id="517" name="Google Shape;517;p43"/>
          <p:cNvSpPr txBox="1"/>
          <p:nvPr/>
        </p:nvSpPr>
        <p:spPr>
          <a:xfrm>
            <a:off x="8710400" y="542376"/>
            <a:ext cx="138459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400" b="1" i="0" u="none" strike="noStrike" cap="none">
                <a:solidFill>
                  <a:srgbClr val="FFFF00"/>
                </a:solidFill>
                <a:latin typeface="Arial"/>
                <a:ea typeface="Arial"/>
                <a:cs typeface="Arial"/>
                <a:sym typeface="Arial"/>
              </a:rPr>
              <a:t>BRF5</a:t>
            </a:r>
            <a:endParaRPr sz="1600" b="0" i="0" u="none" strike="noStrike" cap="none">
              <a:solidFill>
                <a:srgbClr val="000000"/>
              </a:solidFill>
              <a:latin typeface="Arial"/>
              <a:ea typeface="Arial"/>
              <a:cs typeface="Arial"/>
              <a:sym typeface="Arial"/>
            </a:endParaRPr>
          </a:p>
        </p:txBody>
      </p:sp>
      <p:pic>
        <p:nvPicPr>
          <p:cNvPr id="518" name="Google Shape;518;p43"/>
          <p:cNvPicPr preferRelativeResize="0"/>
          <p:nvPr/>
        </p:nvPicPr>
        <p:blipFill rotWithShape="1">
          <a:blip r:embed="rId3">
            <a:alphaModFix/>
          </a:blip>
          <a:srcRect/>
          <a:stretch/>
        </p:blipFill>
        <p:spPr>
          <a:xfrm>
            <a:off x="126122" y="4086976"/>
            <a:ext cx="3108958" cy="2584773"/>
          </a:xfrm>
          <a:prstGeom prst="rect">
            <a:avLst/>
          </a:prstGeom>
          <a:noFill/>
          <a:ln>
            <a:noFill/>
          </a:ln>
        </p:spPr>
      </p:pic>
      <p:pic>
        <p:nvPicPr>
          <p:cNvPr id="519" name="Google Shape;519;p43"/>
          <p:cNvPicPr preferRelativeResize="0"/>
          <p:nvPr/>
        </p:nvPicPr>
        <p:blipFill rotWithShape="1">
          <a:blip r:embed="rId4">
            <a:alphaModFix/>
          </a:blip>
          <a:srcRect/>
          <a:stretch/>
        </p:blipFill>
        <p:spPr>
          <a:xfrm>
            <a:off x="6593353" y="4087806"/>
            <a:ext cx="2957344" cy="2583112"/>
          </a:xfrm>
          <a:prstGeom prst="rect">
            <a:avLst/>
          </a:prstGeom>
          <a:noFill/>
          <a:ln>
            <a:noFill/>
          </a:ln>
        </p:spPr>
      </p:pic>
      <p:pic>
        <p:nvPicPr>
          <p:cNvPr id="520" name="Google Shape;520;p43"/>
          <p:cNvPicPr preferRelativeResize="0"/>
          <p:nvPr/>
        </p:nvPicPr>
        <p:blipFill rotWithShape="1">
          <a:blip r:embed="rId5">
            <a:alphaModFix/>
          </a:blip>
          <a:srcRect/>
          <a:stretch/>
        </p:blipFill>
        <p:spPr>
          <a:xfrm>
            <a:off x="126123" y="1178557"/>
            <a:ext cx="5647963" cy="2567255"/>
          </a:xfrm>
          <a:prstGeom prst="rect">
            <a:avLst/>
          </a:prstGeom>
          <a:noFill/>
          <a:ln>
            <a:noFill/>
          </a:ln>
        </p:spPr>
      </p:pic>
      <p:pic>
        <p:nvPicPr>
          <p:cNvPr id="521" name="Google Shape;521;p43"/>
          <p:cNvPicPr preferRelativeResize="0"/>
          <p:nvPr/>
        </p:nvPicPr>
        <p:blipFill rotWithShape="1">
          <a:blip r:embed="rId6">
            <a:alphaModFix/>
          </a:blip>
          <a:srcRect/>
          <a:stretch/>
        </p:blipFill>
        <p:spPr>
          <a:xfrm>
            <a:off x="5988205" y="1187223"/>
            <a:ext cx="5650990" cy="2568631"/>
          </a:xfrm>
          <a:prstGeom prst="rect">
            <a:avLst/>
          </a:prstGeom>
          <a:noFill/>
          <a:ln>
            <a:noFill/>
          </a:ln>
        </p:spPr>
      </p:pic>
      <p:pic>
        <p:nvPicPr>
          <p:cNvPr id="522" name="Google Shape;522;p43"/>
          <p:cNvPicPr preferRelativeResize="0"/>
          <p:nvPr/>
        </p:nvPicPr>
        <p:blipFill rotWithShape="1">
          <a:blip r:embed="rId7">
            <a:alphaModFix/>
          </a:blip>
          <a:srcRect/>
          <a:stretch/>
        </p:blipFill>
        <p:spPr>
          <a:xfrm>
            <a:off x="3359738" y="4086976"/>
            <a:ext cx="3108958" cy="2584773"/>
          </a:xfrm>
          <a:prstGeom prst="rect">
            <a:avLst/>
          </a:prstGeom>
          <a:noFill/>
          <a:ln>
            <a:noFill/>
          </a:ln>
        </p:spPr>
      </p:pic>
      <p:sp>
        <p:nvSpPr>
          <p:cNvPr id="523" name="Google Shape;523;p43"/>
          <p:cNvSpPr txBox="1"/>
          <p:nvPr/>
        </p:nvSpPr>
        <p:spPr>
          <a:xfrm>
            <a:off x="959084" y="3781100"/>
            <a:ext cx="85238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Below reference images are from CWG </a:t>
            </a:r>
            <a:r>
              <a:rPr lang="en-US" sz="1400" b="0" i="0" u="sng" strike="noStrike" cap="none">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webpage</a:t>
            </a:r>
            <a:r>
              <a:rPr lang="en-US" sz="1400" b="0" i="0" u="none" strike="noStrike" cap="none">
                <a:solidFill>
                  <a:schemeClr val="lt1"/>
                </a:solidFill>
                <a:latin typeface="Arial"/>
                <a:ea typeface="Arial"/>
                <a:cs typeface="Arial"/>
                <a:sym typeface="Arial"/>
              </a:rPr>
              <a:t> showing the L1b data calibration results</a:t>
            </a:r>
            <a:endParaRPr/>
          </a:p>
        </p:txBody>
      </p:sp>
      <p:sp>
        <p:nvSpPr>
          <p:cNvPr id="524" name="Google Shape;524;p43"/>
          <p:cNvSpPr txBox="1"/>
          <p:nvPr/>
        </p:nvSpPr>
        <p:spPr>
          <a:xfrm>
            <a:off x="9675354" y="4197368"/>
            <a:ext cx="215462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Our cross-comparison results align well with the results from CWG regarding to the L1b data inter-comparison.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4"/>
          <p:cNvSpPr txBox="1"/>
          <p:nvPr/>
        </p:nvSpPr>
        <p:spPr>
          <a:xfrm>
            <a:off x="1525529" y="421261"/>
            <a:ext cx="7877167" cy="7038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Calibri"/>
              <a:buNone/>
            </a:pPr>
            <a:r>
              <a:rPr lang="en-US" sz="2800" b="0" i="0" u="none" strike="noStrike" cap="none">
                <a:solidFill>
                  <a:schemeClr val="lt1"/>
                </a:solidFill>
                <a:latin typeface="Calibri"/>
                <a:ea typeface="Calibri"/>
                <a:cs typeface="Calibri"/>
                <a:sym typeface="Calibri"/>
              </a:rPr>
              <a:t>              GOES-16 BRF vs. GOES-19 BRF: FD</a:t>
            </a:r>
            <a:endParaRPr sz="1050" b="0" i="0" u="none" strike="noStrike" cap="none">
              <a:solidFill>
                <a:srgbClr val="000000"/>
              </a:solidFill>
              <a:latin typeface="Arial"/>
              <a:ea typeface="Arial"/>
              <a:cs typeface="Arial"/>
              <a:sym typeface="Arial"/>
            </a:endParaRPr>
          </a:p>
        </p:txBody>
      </p:sp>
      <p:sp>
        <p:nvSpPr>
          <p:cNvPr id="531" name="Google Shape;531;p44"/>
          <p:cNvSpPr txBox="1">
            <a:spLocks noGrp="1"/>
          </p:cNvSpPr>
          <p:nvPr>
            <p:ph type="sldNum" idx="12"/>
          </p:nvPr>
        </p:nvSpPr>
        <p:spPr>
          <a:xfrm>
            <a:off x="10823327" y="6294297"/>
            <a:ext cx="90905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39</a:t>
            </a:fld>
            <a:endParaRPr/>
          </a:p>
        </p:txBody>
      </p:sp>
      <p:sp>
        <p:nvSpPr>
          <p:cNvPr id="532" name="Google Shape;532;p44"/>
          <p:cNvSpPr txBox="1"/>
          <p:nvPr/>
        </p:nvSpPr>
        <p:spPr>
          <a:xfrm>
            <a:off x="5988204" y="0"/>
            <a:ext cx="6828984" cy="444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Noto Sans Symbols"/>
              <a:buNone/>
            </a:pPr>
            <a:r>
              <a:rPr lang="en-US" sz="2400" b="1" i="0" u="none" strike="noStrike" cap="none">
                <a:solidFill>
                  <a:srgbClr val="FFC000"/>
                </a:solidFill>
                <a:latin typeface="Calibri"/>
                <a:ea typeface="Calibri"/>
                <a:cs typeface="Calibri"/>
                <a:sym typeface="Calibri"/>
              </a:rPr>
              <a:t>Cross-comparison</a:t>
            </a:r>
            <a:endParaRPr sz="1600" b="0" i="0" u="none" strike="noStrike" cap="none">
              <a:solidFill>
                <a:srgbClr val="000000"/>
              </a:solidFill>
              <a:latin typeface="Arial"/>
              <a:ea typeface="Arial"/>
              <a:cs typeface="Arial"/>
              <a:sym typeface="Arial"/>
            </a:endParaRPr>
          </a:p>
        </p:txBody>
      </p:sp>
      <p:sp>
        <p:nvSpPr>
          <p:cNvPr id="533" name="Google Shape;533;p44"/>
          <p:cNvSpPr txBox="1"/>
          <p:nvPr/>
        </p:nvSpPr>
        <p:spPr>
          <a:xfrm>
            <a:off x="8710400" y="542376"/>
            <a:ext cx="138459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000"/>
              <a:buFont typeface="Arial"/>
              <a:buNone/>
            </a:pPr>
            <a:r>
              <a:rPr lang="en-US" sz="2400" b="1" i="0" u="none" strike="noStrike" cap="none">
                <a:solidFill>
                  <a:srgbClr val="FFFF00"/>
                </a:solidFill>
                <a:latin typeface="Arial"/>
                <a:ea typeface="Arial"/>
                <a:cs typeface="Arial"/>
                <a:sym typeface="Arial"/>
              </a:rPr>
              <a:t>BRF6</a:t>
            </a:r>
            <a:endParaRPr sz="1600" b="0" i="0" u="none" strike="noStrike" cap="none">
              <a:solidFill>
                <a:srgbClr val="000000"/>
              </a:solidFill>
              <a:latin typeface="Arial"/>
              <a:ea typeface="Arial"/>
              <a:cs typeface="Arial"/>
              <a:sym typeface="Arial"/>
            </a:endParaRPr>
          </a:p>
        </p:txBody>
      </p:sp>
      <p:pic>
        <p:nvPicPr>
          <p:cNvPr id="534" name="Google Shape;534;p44"/>
          <p:cNvPicPr preferRelativeResize="0"/>
          <p:nvPr/>
        </p:nvPicPr>
        <p:blipFill rotWithShape="1">
          <a:blip r:embed="rId3">
            <a:alphaModFix/>
          </a:blip>
          <a:srcRect/>
          <a:stretch/>
        </p:blipFill>
        <p:spPr>
          <a:xfrm>
            <a:off x="126122" y="4086976"/>
            <a:ext cx="3108957" cy="2584773"/>
          </a:xfrm>
          <a:prstGeom prst="rect">
            <a:avLst/>
          </a:prstGeom>
          <a:noFill/>
          <a:ln>
            <a:noFill/>
          </a:ln>
        </p:spPr>
      </p:pic>
      <p:pic>
        <p:nvPicPr>
          <p:cNvPr id="535" name="Google Shape;535;p44"/>
          <p:cNvPicPr preferRelativeResize="0"/>
          <p:nvPr/>
        </p:nvPicPr>
        <p:blipFill rotWithShape="1">
          <a:blip r:embed="rId4">
            <a:alphaModFix/>
          </a:blip>
          <a:srcRect/>
          <a:stretch/>
        </p:blipFill>
        <p:spPr>
          <a:xfrm>
            <a:off x="6593353" y="4087806"/>
            <a:ext cx="2957343" cy="2583112"/>
          </a:xfrm>
          <a:prstGeom prst="rect">
            <a:avLst/>
          </a:prstGeom>
          <a:noFill/>
          <a:ln>
            <a:noFill/>
          </a:ln>
        </p:spPr>
      </p:pic>
      <p:pic>
        <p:nvPicPr>
          <p:cNvPr id="536" name="Google Shape;536;p44"/>
          <p:cNvPicPr preferRelativeResize="0"/>
          <p:nvPr/>
        </p:nvPicPr>
        <p:blipFill rotWithShape="1">
          <a:blip r:embed="rId5">
            <a:alphaModFix/>
          </a:blip>
          <a:srcRect/>
          <a:stretch/>
        </p:blipFill>
        <p:spPr>
          <a:xfrm>
            <a:off x="126124" y="1178557"/>
            <a:ext cx="5647961" cy="2567255"/>
          </a:xfrm>
          <a:prstGeom prst="rect">
            <a:avLst/>
          </a:prstGeom>
          <a:noFill/>
          <a:ln>
            <a:noFill/>
          </a:ln>
        </p:spPr>
      </p:pic>
      <p:pic>
        <p:nvPicPr>
          <p:cNvPr id="537" name="Google Shape;537;p44"/>
          <p:cNvPicPr preferRelativeResize="0"/>
          <p:nvPr/>
        </p:nvPicPr>
        <p:blipFill rotWithShape="1">
          <a:blip r:embed="rId6">
            <a:alphaModFix/>
          </a:blip>
          <a:srcRect/>
          <a:stretch/>
        </p:blipFill>
        <p:spPr>
          <a:xfrm>
            <a:off x="5988206" y="1187223"/>
            <a:ext cx="5650988" cy="2568631"/>
          </a:xfrm>
          <a:prstGeom prst="rect">
            <a:avLst/>
          </a:prstGeom>
          <a:noFill/>
          <a:ln>
            <a:noFill/>
          </a:ln>
        </p:spPr>
      </p:pic>
      <p:pic>
        <p:nvPicPr>
          <p:cNvPr id="538" name="Google Shape;538;p44"/>
          <p:cNvPicPr preferRelativeResize="0"/>
          <p:nvPr/>
        </p:nvPicPr>
        <p:blipFill rotWithShape="1">
          <a:blip r:embed="rId7">
            <a:alphaModFix/>
          </a:blip>
          <a:srcRect/>
          <a:stretch/>
        </p:blipFill>
        <p:spPr>
          <a:xfrm>
            <a:off x="3359738" y="4086976"/>
            <a:ext cx="3108957" cy="2584773"/>
          </a:xfrm>
          <a:prstGeom prst="rect">
            <a:avLst/>
          </a:prstGeom>
          <a:noFill/>
          <a:ln>
            <a:noFill/>
          </a:ln>
        </p:spPr>
      </p:pic>
      <p:sp>
        <p:nvSpPr>
          <p:cNvPr id="539" name="Google Shape;539;p44"/>
          <p:cNvSpPr txBox="1"/>
          <p:nvPr/>
        </p:nvSpPr>
        <p:spPr>
          <a:xfrm>
            <a:off x="959084" y="3781100"/>
            <a:ext cx="85238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Below reference images are from CWG </a:t>
            </a:r>
            <a:r>
              <a:rPr lang="en-US" sz="1400" b="0" i="0" u="sng" strike="noStrike" cap="none">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webpage</a:t>
            </a:r>
            <a:r>
              <a:rPr lang="en-US" sz="1400" b="0" i="0" u="none" strike="noStrike" cap="none">
                <a:solidFill>
                  <a:schemeClr val="lt1"/>
                </a:solidFill>
                <a:latin typeface="Arial"/>
                <a:ea typeface="Arial"/>
                <a:cs typeface="Arial"/>
                <a:sym typeface="Arial"/>
              </a:rPr>
              <a:t> showing the L1b data calibration results</a:t>
            </a:r>
            <a:endParaRPr/>
          </a:p>
        </p:txBody>
      </p:sp>
      <p:sp>
        <p:nvSpPr>
          <p:cNvPr id="540" name="Google Shape;540;p44"/>
          <p:cNvSpPr txBox="1"/>
          <p:nvPr/>
        </p:nvSpPr>
        <p:spPr>
          <a:xfrm>
            <a:off x="9675354" y="4197368"/>
            <a:ext cx="215462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Our cross-comparison results align well with the results from CWG regarding to the L1b data inter-comparison.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txBox="1">
            <a:spLocks noGrp="1"/>
          </p:cNvSpPr>
          <p:nvPr>
            <p:ph type="title"/>
          </p:nvPr>
        </p:nvSpPr>
        <p:spPr>
          <a:xfrm>
            <a:off x="1981200" y="-1041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br>
              <a:rPr lang="en-US"/>
            </a:br>
            <a:r>
              <a:rPr lang="en-US"/>
              <a:t>LSA/BRF Product Background</a:t>
            </a:r>
            <a:endParaRPr/>
          </a:p>
        </p:txBody>
      </p:sp>
      <p:sp>
        <p:nvSpPr>
          <p:cNvPr id="116" name="Google Shape;116;p3"/>
          <p:cNvSpPr txBox="1">
            <a:spLocks noGrp="1"/>
          </p:cNvSpPr>
          <p:nvPr>
            <p:ph type="body" idx="1"/>
          </p:nvPr>
        </p:nvSpPr>
        <p:spPr>
          <a:xfrm>
            <a:off x="584975" y="1132600"/>
            <a:ext cx="5770200" cy="5508300"/>
          </a:xfrm>
          <a:prstGeom prst="rect">
            <a:avLst/>
          </a:prstGeom>
          <a:noFill/>
          <a:ln>
            <a:noFill/>
          </a:ln>
          <a:effectLst>
            <a:outerShdw blurRad="57150" dist="19050" dir="5400000" algn="bl" rotWithShape="0">
              <a:srgbClr val="000000">
                <a:alpha val="50000"/>
              </a:srgbClr>
            </a:outerShdw>
            <a:reflection dist="38100" dir="5400000" fadeDir="5400012" sy="-100000" algn="bl" rotWithShape="0"/>
          </a:effectLst>
        </p:spPr>
        <p:txBody>
          <a:bodyPr spcFirstLastPara="1" wrap="square" lIns="91425" tIns="91425" rIns="91425" bIns="457200" anchor="t" anchorCtr="0">
            <a:noAutofit/>
          </a:bodyPr>
          <a:lstStyle/>
          <a:p>
            <a:pPr marL="461962" lvl="0" indent="-227009" algn="l" rtl="0">
              <a:lnSpc>
                <a:spcPct val="100000"/>
              </a:lnSpc>
              <a:spcBef>
                <a:spcPts val="0"/>
              </a:spcBef>
              <a:spcAft>
                <a:spcPts val="600"/>
              </a:spcAft>
              <a:buSzPts val="1900"/>
              <a:buChar char="•"/>
            </a:pPr>
            <a:r>
              <a:rPr lang="en-US" sz="1900" dirty="0"/>
              <a:t>The GOES-R series satellites provide LSA and BRF, which are essential for understanding Earth's energy balance, monitoring vegetation dynamics, and understanding the carbon cycle. Except the EMC users, the products are needed by a broad range of researchers.</a:t>
            </a:r>
            <a:endParaRPr sz="1900" dirty="0"/>
          </a:p>
          <a:p>
            <a:pPr marL="461962" lvl="0" indent="-227009" algn="l" rtl="0">
              <a:lnSpc>
                <a:spcPct val="100000"/>
              </a:lnSpc>
              <a:spcBef>
                <a:spcPts val="0"/>
              </a:spcBef>
              <a:spcAft>
                <a:spcPts val="600"/>
              </a:spcAft>
              <a:buSzPts val="1900"/>
              <a:buChar char="•"/>
            </a:pPr>
            <a:r>
              <a:rPr lang="en-US" sz="1900" dirty="0"/>
              <a:t>Land Surface Albedo (LSA) is one of the Essential Climate Variables (ECVs) identified by the Global Climate Observing System (GCOS), contributing in partitioning reflected solar energy and determining the net radiation budget. Variations in LSA can indicate changes in land cover and land use, influencing climate models and assessments.</a:t>
            </a:r>
            <a:endParaRPr sz="1900" dirty="0"/>
          </a:p>
          <a:p>
            <a:pPr marL="461962" lvl="0" indent="-227009" algn="l" rtl="0">
              <a:lnSpc>
                <a:spcPct val="100000"/>
              </a:lnSpc>
              <a:spcBef>
                <a:spcPts val="0"/>
              </a:spcBef>
              <a:spcAft>
                <a:spcPts val="600"/>
              </a:spcAft>
              <a:buSzPts val="1900"/>
              <a:buChar char="•"/>
            </a:pPr>
            <a:r>
              <a:rPr lang="en-US" sz="1900" dirty="0"/>
              <a:t>Bidirectional Reflectance Factor (BRF), also known as surface reflectance, serves as a fundamental input for vegetation monitoring and studies related to the carbon cycle. </a:t>
            </a:r>
            <a:endParaRPr sz="2000" dirty="0"/>
          </a:p>
        </p:txBody>
      </p:sp>
      <p:sp>
        <p:nvSpPr>
          <p:cNvPr id="117" name="Google Shape;117;p3"/>
          <p:cNvSpPr txBox="1">
            <a:spLocks noGrp="1"/>
          </p:cNvSpPr>
          <p:nvPr>
            <p:ph type="sldNum" idx="12"/>
          </p:nvPr>
        </p:nvSpPr>
        <p:spPr>
          <a:xfrm>
            <a:off x="9790387" y="6366867"/>
            <a:ext cx="213359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a:solidFill>
                  <a:srgbClr val="FFFFFF"/>
                </a:solidFill>
                <a:latin typeface="Calibri"/>
                <a:ea typeface="Calibri"/>
                <a:cs typeface="Calibri"/>
                <a:sym typeface="Calibri"/>
              </a:rPr>
              <a:t>4</a:t>
            </a:fld>
            <a:endParaRPr>
              <a:solidFill>
                <a:srgbClr val="FFFFFF"/>
              </a:solidFill>
              <a:latin typeface="Calibri"/>
              <a:ea typeface="Calibri"/>
              <a:cs typeface="Calibri"/>
              <a:sym typeface="Calibri"/>
            </a:endParaRPr>
          </a:p>
        </p:txBody>
      </p:sp>
      <p:pic>
        <p:nvPicPr>
          <p:cNvPr id="118" name="Google Shape;118;p3"/>
          <p:cNvPicPr preferRelativeResize="0"/>
          <p:nvPr/>
        </p:nvPicPr>
        <p:blipFill>
          <a:blip r:embed="rId3">
            <a:alphaModFix/>
          </a:blip>
          <a:stretch>
            <a:fillRect/>
          </a:stretch>
        </p:blipFill>
        <p:spPr>
          <a:xfrm>
            <a:off x="6563400" y="1387838"/>
            <a:ext cx="5360574" cy="36395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3"/>
          <p:cNvSpPr txBox="1">
            <a:spLocks noGrp="1"/>
          </p:cNvSpPr>
          <p:nvPr>
            <p:ph type="title"/>
          </p:nvPr>
        </p:nvSpPr>
        <p:spPr>
          <a:xfrm>
            <a:off x="838200" y="343340"/>
            <a:ext cx="10515600" cy="95982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600"/>
              <a:buNone/>
            </a:pPr>
            <a:r>
              <a:rPr lang="en-US"/>
              <a:t>Summary of performance</a:t>
            </a:r>
            <a:endParaRPr/>
          </a:p>
        </p:txBody>
      </p:sp>
      <p:sp>
        <p:nvSpPr>
          <p:cNvPr id="547" name="Google Shape;547;p33"/>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40</a:t>
            </a:fld>
            <a:endParaRPr/>
          </a:p>
        </p:txBody>
      </p:sp>
      <p:graphicFrame>
        <p:nvGraphicFramePr>
          <p:cNvPr id="548" name="Google Shape;548;p33"/>
          <p:cNvGraphicFramePr/>
          <p:nvPr/>
        </p:nvGraphicFramePr>
        <p:xfrm>
          <a:off x="1695250" y="1593306"/>
          <a:ext cx="8801475" cy="4763050"/>
        </p:xfrm>
        <a:graphic>
          <a:graphicData uri="http://schemas.openxmlformats.org/drawingml/2006/table">
            <a:tbl>
              <a:tblPr firstRow="1" bandRow="1">
                <a:noFill/>
                <a:tableStyleId>{D437E76E-82FB-4078-800D-62C4ECF1E544}</a:tableStyleId>
              </a:tblPr>
              <a:tblGrid>
                <a:gridCol w="1702725">
                  <a:extLst>
                    <a:ext uri="{9D8B030D-6E8A-4147-A177-3AD203B41FA5}">
                      <a16:colId xmlns:a16="http://schemas.microsoft.com/office/drawing/2014/main" val="20000"/>
                    </a:ext>
                  </a:extLst>
                </a:gridCol>
                <a:gridCol w="1702725">
                  <a:extLst>
                    <a:ext uri="{9D8B030D-6E8A-4147-A177-3AD203B41FA5}">
                      <a16:colId xmlns:a16="http://schemas.microsoft.com/office/drawing/2014/main" val="20001"/>
                    </a:ext>
                  </a:extLst>
                </a:gridCol>
                <a:gridCol w="1679225">
                  <a:extLst>
                    <a:ext uri="{9D8B030D-6E8A-4147-A177-3AD203B41FA5}">
                      <a16:colId xmlns:a16="http://schemas.microsoft.com/office/drawing/2014/main" val="20002"/>
                    </a:ext>
                  </a:extLst>
                </a:gridCol>
                <a:gridCol w="1835325">
                  <a:extLst>
                    <a:ext uri="{9D8B030D-6E8A-4147-A177-3AD203B41FA5}">
                      <a16:colId xmlns:a16="http://schemas.microsoft.com/office/drawing/2014/main" val="20003"/>
                    </a:ext>
                  </a:extLst>
                </a:gridCol>
                <a:gridCol w="1881475">
                  <a:extLst>
                    <a:ext uri="{9D8B030D-6E8A-4147-A177-3AD203B41FA5}">
                      <a16:colId xmlns:a16="http://schemas.microsoft.com/office/drawing/2014/main" val="20004"/>
                    </a:ext>
                  </a:extLst>
                </a:gridCol>
              </a:tblGrid>
              <a:tr h="7265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Metrics</a:t>
                      </a:r>
                      <a:endParaRPr sz="16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Band</a:t>
                      </a:r>
                      <a:endParaRPr sz="16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Requirement</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G19</a:t>
                      </a:r>
                      <a:r>
                        <a:rPr lang="en-US" sz="1400" u="none" strike="noStrike" cap="none"/>
                        <a:t> </a:t>
                      </a:r>
                      <a:r>
                        <a:rPr lang="en-US" sz="1600" u="none" strike="noStrike" cap="none"/>
                        <a:t>FD</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G19</a:t>
                      </a:r>
                      <a:r>
                        <a:rPr lang="en-US" sz="1400" u="none" strike="noStrike" cap="none"/>
                        <a:t> </a:t>
                      </a:r>
                      <a:r>
                        <a:rPr lang="en-US" sz="1600" u="none" strike="noStrike" cap="none"/>
                        <a:t>CONUS</a:t>
                      </a:r>
                      <a:endParaRPr sz="1400" u="none" strike="noStrike" cap="none"/>
                    </a:p>
                  </a:txBody>
                  <a:tcPr marL="91450" marR="91450" marT="45725" marB="45725" anchor="ctr"/>
                </a:tc>
                <a:extLst>
                  <a:ext uri="{0D108BD9-81ED-4DB2-BD59-A6C34878D82A}">
                    <a16:rowId xmlns:a16="http://schemas.microsoft.com/office/drawing/2014/main" val="10000"/>
                  </a:ext>
                </a:extLst>
              </a:tr>
              <a:tr h="403650">
                <a:tc rowSpan="5">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Bias</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1</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00B050"/>
                          </a:solidFill>
                        </a:rPr>
                        <a:t>0.08</a:t>
                      </a:r>
                      <a:endParaRPr sz="1600" u="none" strike="noStrike" cap="none">
                        <a:solidFill>
                          <a:srgbClr val="00B050"/>
                        </a:solidFill>
                      </a:endParaRPr>
                    </a:p>
                  </a:txBody>
                  <a:tcPr marL="91450" marR="91450" marT="45725" marB="45725"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-0.0122</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-0.011</a:t>
                      </a:r>
                      <a:endParaRPr sz="1400" u="none" strike="noStrike" cap="none"/>
                    </a:p>
                  </a:txBody>
                  <a:tcPr marL="9525" marR="9525" marT="9525" marB="0" anchor="ctr">
                    <a:solidFill>
                      <a:srgbClr val="C5D8F1"/>
                    </a:solidFill>
                  </a:tcPr>
                </a:tc>
                <a:extLst>
                  <a:ext uri="{0D108BD9-81ED-4DB2-BD59-A6C34878D82A}">
                    <a16:rowId xmlns:a16="http://schemas.microsoft.com/office/drawing/2014/main" val="10001"/>
                  </a:ext>
                </a:extLst>
              </a:tr>
              <a:tr h="40365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2</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0.0073</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0.0097</a:t>
                      </a:r>
                      <a:endParaRPr sz="1400" u="none" strike="noStrike" cap="none"/>
                    </a:p>
                  </a:txBody>
                  <a:tcPr marL="9525" marR="9525" marT="9525" marB="0" anchor="ctr">
                    <a:solidFill>
                      <a:srgbClr val="C5D8F1"/>
                    </a:solidFill>
                  </a:tcPr>
                </a:tc>
                <a:extLst>
                  <a:ext uri="{0D108BD9-81ED-4DB2-BD59-A6C34878D82A}">
                    <a16:rowId xmlns:a16="http://schemas.microsoft.com/office/drawing/2014/main" val="10002"/>
                  </a:ext>
                </a:extLst>
              </a:tr>
              <a:tr h="40365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3</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0.0085</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a:t>
                      </a:r>
                      <a:endParaRPr sz="1400" u="none" strike="noStrike" cap="none"/>
                    </a:p>
                  </a:txBody>
                  <a:tcPr marL="9525" marR="9525" marT="9525" marB="0" anchor="ctr">
                    <a:solidFill>
                      <a:srgbClr val="C5D8F1"/>
                    </a:solidFill>
                  </a:tcPr>
                </a:tc>
                <a:extLst>
                  <a:ext uri="{0D108BD9-81ED-4DB2-BD59-A6C34878D82A}">
                    <a16:rowId xmlns:a16="http://schemas.microsoft.com/office/drawing/2014/main" val="10003"/>
                  </a:ext>
                </a:extLst>
              </a:tr>
              <a:tr h="40365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5</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0.0073</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0.008</a:t>
                      </a:r>
                      <a:endParaRPr sz="1400" u="none" strike="noStrike" cap="none"/>
                    </a:p>
                  </a:txBody>
                  <a:tcPr marL="9525" marR="9525" marT="9525" marB="0" anchor="ctr">
                    <a:solidFill>
                      <a:srgbClr val="C5D8F1"/>
                    </a:solidFill>
                  </a:tcPr>
                </a:tc>
                <a:extLst>
                  <a:ext uri="{0D108BD9-81ED-4DB2-BD59-A6C34878D82A}">
                    <a16:rowId xmlns:a16="http://schemas.microsoft.com/office/drawing/2014/main" val="10004"/>
                  </a:ext>
                </a:extLst>
              </a:tr>
              <a:tr h="40365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6</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0.0095</a:t>
                      </a:r>
                      <a:endParaRPr sz="1400" u="none" strike="noStrike" cap="none"/>
                    </a:p>
                  </a:txBody>
                  <a:tcPr marL="9525" marR="9525" marT="9525" marB="0" anchor="ctr">
                    <a:solidFill>
                      <a:srgbClr val="C5D8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0.0102</a:t>
                      </a:r>
                      <a:endParaRPr sz="1400" u="none" strike="noStrike" cap="none"/>
                    </a:p>
                  </a:txBody>
                  <a:tcPr marL="9525" marR="9525" marT="9525" marB="0" anchor="ctr">
                    <a:solidFill>
                      <a:srgbClr val="C5D8F1"/>
                    </a:solidFill>
                  </a:tcPr>
                </a:tc>
                <a:extLst>
                  <a:ext uri="{0D108BD9-81ED-4DB2-BD59-A6C34878D82A}">
                    <a16:rowId xmlns:a16="http://schemas.microsoft.com/office/drawing/2014/main" val="10005"/>
                  </a:ext>
                </a:extLst>
              </a:tr>
              <a:tr h="403650">
                <a:tc rowSpan="5">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Precision</a:t>
                      </a:r>
                      <a:endParaRPr sz="1600" b="0" i="0" u="none" strike="noStrike" cap="none">
                        <a:solidFill>
                          <a:schemeClr val="dk1"/>
                        </a:solidFill>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1</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0.028</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0.0291</a:t>
                      </a:r>
                      <a:endParaRPr sz="1400" u="none" strike="noStrike" cap="none"/>
                    </a:p>
                  </a:txBody>
                  <a:tcPr marL="9525" marR="9525" marT="9525" marB="0" anchor="ctr">
                    <a:solidFill>
                      <a:srgbClr val="DAE5F1"/>
                    </a:solidFill>
                  </a:tcPr>
                </a:tc>
                <a:extLst>
                  <a:ext uri="{0D108BD9-81ED-4DB2-BD59-A6C34878D82A}">
                    <a16:rowId xmlns:a16="http://schemas.microsoft.com/office/drawing/2014/main" val="10006"/>
                  </a:ext>
                </a:extLst>
              </a:tr>
              <a:tr h="40365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2</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0.0188</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0.019</a:t>
                      </a:r>
                      <a:endParaRPr sz="1400" u="none" strike="noStrike" cap="none"/>
                    </a:p>
                  </a:txBody>
                  <a:tcPr marL="9525" marR="9525" marT="9525" marB="0" anchor="ctr">
                    <a:solidFill>
                      <a:srgbClr val="DAE5F1"/>
                    </a:solidFill>
                  </a:tcPr>
                </a:tc>
                <a:extLst>
                  <a:ext uri="{0D108BD9-81ED-4DB2-BD59-A6C34878D82A}">
                    <a16:rowId xmlns:a16="http://schemas.microsoft.com/office/drawing/2014/main" val="10007"/>
                  </a:ext>
                </a:extLst>
              </a:tr>
              <a:tr h="40365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3</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0.0229</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0.023</a:t>
                      </a:r>
                      <a:endParaRPr sz="1400" u="none" strike="noStrike" cap="none"/>
                    </a:p>
                  </a:txBody>
                  <a:tcPr marL="9525" marR="9525" marT="9525" marB="0" anchor="ctr">
                    <a:solidFill>
                      <a:srgbClr val="DAE5F1"/>
                    </a:solidFill>
                  </a:tcPr>
                </a:tc>
                <a:extLst>
                  <a:ext uri="{0D108BD9-81ED-4DB2-BD59-A6C34878D82A}">
                    <a16:rowId xmlns:a16="http://schemas.microsoft.com/office/drawing/2014/main" val="10008"/>
                  </a:ext>
                </a:extLst>
              </a:tr>
              <a:tr h="40365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5</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0.0148</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0.0154</a:t>
                      </a:r>
                      <a:endParaRPr sz="1400" u="none" strike="noStrike" cap="none"/>
                    </a:p>
                  </a:txBody>
                  <a:tcPr marL="9525" marR="9525" marT="9525" marB="0" anchor="ctr">
                    <a:solidFill>
                      <a:srgbClr val="DAE5F1"/>
                    </a:solidFill>
                  </a:tcPr>
                </a:tc>
                <a:extLst>
                  <a:ext uri="{0D108BD9-81ED-4DB2-BD59-A6C34878D82A}">
                    <a16:rowId xmlns:a16="http://schemas.microsoft.com/office/drawing/2014/main" val="10009"/>
                  </a:ext>
                </a:extLst>
              </a:tr>
              <a:tr h="40365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Band 6</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B050"/>
                          </a:solidFill>
                          <a:latin typeface="Calibri"/>
                          <a:ea typeface="Calibri"/>
                          <a:cs typeface="Calibri"/>
                          <a:sym typeface="Calibri"/>
                        </a:rPr>
                        <a:t>0.08</a:t>
                      </a:r>
                      <a:endParaRPr sz="1600" b="0" i="0" u="none" strike="noStrike" cap="none">
                        <a:solidFill>
                          <a:srgbClr val="00B050"/>
                        </a:solidFill>
                        <a:latin typeface="Calibri"/>
                        <a:ea typeface="Calibri"/>
                        <a:cs typeface="Calibri"/>
                        <a:sym typeface="Calibri"/>
                      </a:endParaRPr>
                    </a:p>
                  </a:txBody>
                  <a:tcPr marL="91450" marR="91450" marT="45725" marB="45725"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0.0125</a:t>
                      </a:r>
                      <a:endParaRPr sz="1400" u="none" strike="noStrike" cap="none"/>
                    </a:p>
                  </a:txBody>
                  <a:tcPr marL="9525" marR="9525" marT="9525" marB="0" anchor="ctr">
                    <a:solidFill>
                      <a:srgbClr val="DAE5F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0.0132</a:t>
                      </a:r>
                      <a:endParaRPr sz="1400" u="none" strike="noStrike" cap="none"/>
                    </a:p>
                  </a:txBody>
                  <a:tcPr marL="9525" marR="9525" marT="9525" marB="0" anchor="ctr">
                    <a:solidFill>
                      <a:srgbClr val="DAE5F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4"/>
          <p:cNvSpPr txBox="1">
            <a:spLocks noGrp="1"/>
          </p:cNvSpPr>
          <p:nvPr>
            <p:ph type="title"/>
          </p:nvPr>
        </p:nvSpPr>
        <p:spPr>
          <a:xfrm>
            <a:off x="3115350" y="706835"/>
            <a:ext cx="5961300" cy="85379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00"/>
              <a:buNone/>
            </a:pPr>
            <a:r>
              <a:rPr lang="en-US" sz="3600">
                <a:solidFill>
                  <a:schemeClr val="lt1"/>
                </a:solidFill>
                <a:latin typeface="Calibri"/>
                <a:ea typeface="Calibri"/>
                <a:cs typeface="Calibri"/>
                <a:sym typeface="Calibri"/>
              </a:rPr>
              <a:t>Provisional Validation</a:t>
            </a:r>
            <a:endParaRPr/>
          </a:p>
        </p:txBody>
      </p:sp>
      <p:sp>
        <p:nvSpPr>
          <p:cNvPr id="554" name="Google Shape;554;p34"/>
          <p:cNvSpPr txBox="1">
            <a:spLocks noGrp="1"/>
          </p:cNvSpPr>
          <p:nvPr>
            <p:ph type="sldNum" idx="12"/>
          </p:nvPr>
        </p:nvSpPr>
        <p:spPr>
          <a:xfrm>
            <a:off x="11110557" y="6228135"/>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350"/>
              <a:buFont typeface="Arial"/>
              <a:buNone/>
            </a:pPr>
            <a:fld id="{00000000-1234-1234-1234-123412341234}" type="slidenum">
              <a:rPr lang="en-US" sz="1100">
                <a:solidFill>
                  <a:srgbClr val="FFFFFF"/>
                </a:solidFill>
              </a:rPr>
              <a:t>41</a:t>
            </a:fld>
            <a:endParaRPr sz="1100">
              <a:solidFill>
                <a:srgbClr val="FFFFFF"/>
              </a:solidFill>
            </a:endParaRPr>
          </a:p>
        </p:txBody>
      </p:sp>
      <p:graphicFrame>
        <p:nvGraphicFramePr>
          <p:cNvPr id="555" name="Google Shape;555;p34"/>
          <p:cNvGraphicFramePr/>
          <p:nvPr/>
        </p:nvGraphicFramePr>
        <p:xfrm>
          <a:off x="1752600" y="1770829"/>
          <a:ext cx="8686800" cy="4090355"/>
        </p:xfrm>
        <a:graphic>
          <a:graphicData uri="http://schemas.openxmlformats.org/drawingml/2006/table">
            <a:tbl>
              <a:tblPr>
                <a:noFill/>
                <a:tableStyleId>{EF47D877-EEF7-4FDD-85E5-5D229D15D52A}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80325">
                <a:tc>
                  <a:txBody>
                    <a:bodyPr/>
                    <a:lstStyle/>
                    <a:p>
                      <a:pPr marL="0" marR="0" lvl="0" indent="0" algn="ctr" rtl="0">
                        <a:lnSpc>
                          <a:spcPct val="100000"/>
                        </a:lnSpc>
                        <a:spcBef>
                          <a:spcPts val="0"/>
                        </a:spcBef>
                        <a:spcAft>
                          <a:spcPts val="0"/>
                        </a:spcAft>
                        <a:buClr>
                          <a:srgbClr val="000000"/>
                        </a:buClr>
                        <a:buSzPts val="600"/>
                        <a:buFont typeface="Arial"/>
                        <a:buNone/>
                      </a:pPr>
                      <a:r>
                        <a:rPr lang="en-US" sz="2400" b="1" u="none" strike="noStrike" cap="none">
                          <a:solidFill>
                            <a:srgbClr val="FFFFFF"/>
                          </a:solidFill>
                        </a:rPr>
                        <a:t>Preparation Activities</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en-US" sz="2400" b="1" u="none" strike="noStrike" cap="none">
                          <a:solidFill>
                            <a:srgbClr val="FFFFFF"/>
                          </a:solidFill>
                        </a:rPr>
                        <a:t>Assessment</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1160650">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Validation activities are ongoing and the general research community is now encouraged to participate.</a:t>
                      </a:r>
                      <a:endParaRPr sz="1800" u="none" strike="noStrike" cap="none">
                        <a:solidFill>
                          <a:schemeClr val="dk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Agree</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1160650">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Severe algorithm anomalies are identified and under analysis. Solutions to anomalies are in development and testing.</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There are no algorithm anomalies.</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812450">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Incremental product improvements may still be occurring.</a:t>
                      </a:r>
                      <a:endParaRPr sz="1800" u="none" strike="noStrike" cap="none">
                        <a:solidFill>
                          <a:schemeClr val="dk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The results of this review are not dependent upon any planned improvements.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Incremental product improvements are expected.</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35"/>
          <p:cNvSpPr txBox="1">
            <a:spLocks noGrp="1"/>
          </p:cNvSpPr>
          <p:nvPr>
            <p:ph type="title"/>
          </p:nvPr>
        </p:nvSpPr>
        <p:spPr>
          <a:xfrm>
            <a:off x="3123862" y="226432"/>
            <a:ext cx="5961300" cy="85379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00"/>
              <a:buNone/>
            </a:pPr>
            <a:r>
              <a:rPr lang="en-US" sz="3600">
                <a:solidFill>
                  <a:schemeClr val="lt1"/>
                </a:solidFill>
                <a:latin typeface="Calibri"/>
                <a:ea typeface="Calibri"/>
                <a:cs typeface="Calibri"/>
                <a:sym typeface="Calibri"/>
              </a:rPr>
              <a:t>Provisional Validation</a:t>
            </a:r>
            <a:endParaRPr/>
          </a:p>
        </p:txBody>
      </p:sp>
      <p:sp>
        <p:nvSpPr>
          <p:cNvPr id="561" name="Google Shape;561;p35"/>
          <p:cNvSpPr txBox="1">
            <a:spLocks noGrp="1"/>
          </p:cNvSpPr>
          <p:nvPr>
            <p:ph type="sldNum" idx="12"/>
          </p:nvPr>
        </p:nvSpPr>
        <p:spPr>
          <a:xfrm>
            <a:off x="9996460" y="6217624"/>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350"/>
              <a:buFont typeface="Arial"/>
              <a:buNone/>
            </a:pPr>
            <a:fld id="{00000000-1234-1234-1234-123412341234}" type="slidenum">
              <a:rPr lang="en-US" sz="1400">
                <a:solidFill>
                  <a:srgbClr val="FFFFFF"/>
                </a:solidFill>
              </a:rPr>
              <a:t>42</a:t>
            </a:fld>
            <a:endParaRPr sz="1400">
              <a:solidFill>
                <a:srgbClr val="FFFFFF"/>
              </a:solidFill>
            </a:endParaRPr>
          </a:p>
        </p:txBody>
      </p:sp>
      <p:graphicFrame>
        <p:nvGraphicFramePr>
          <p:cNvPr id="562" name="Google Shape;562;p35"/>
          <p:cNvGraphicFramePr/>
          <p:nvPr/>
        </p:nvGraphicFramePr>
        <p:xfrm>
          <a:off x="1333471" y="1197258"/>
          <a:ext cx="9211700" cy="5577900"/>
        </p:xfrm>
        <a:graphic>
          <a:graphicData uri="http://schemas.openxmlformats.org/drawingml/2006/table">
            <a:tbl>
              <a:tblPr>
                <a:noFill/>
                <a:tableStyleId>{EF47D877-EEF7-4FDD-85E5-5D229D15D52A}</a:tableStyleId>
              </a:tblPr>
              <a:tblGrid>
                <a:gridCol w="6060325">
                  <a:extLst>
                    <a:ext uri="{9D8B030D-6E8A-4147-A177-3AD203B41FA5}">
                      <a16:colId xmlns:a16="http://schemas.microsoft.com/office/drawing/2014/main" val="20000"/>
                    </a:ext>
                  </a:extLst>
                </a:gridCol>
                <a:gridCol w="3151375">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End State</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Assessment</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dk1"/>
                          </a:solidFill>
                          <a:latin typeface="Calibri"/>
                          <a:ea typeface="Calibri"/>
                          <a:cs typeface="Calibri"/>
                          <a:sym typeface="Calibri"/>
                        </a:rPr>
                        <a:t>Product performance has been demonstrated through analysis of a small number of independent measurements obtained from select locations, periods, and associated ground truth or field campaign efforts.</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dk1"/>
                          </a:solidFill>
                          <a:latin typeface="Calibri"/>
                          <a:ea typeface="Calibri"/>
                          <a:cs typeface="Calibri"/>
                          <a:sym typeface="Calibri"/>
                        </a:rPr>
                        <a:t>True, the reference data is independent from the validated data and derived from well- maintained ground instruments.</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Product analysis is sufficient to communicate product performance to users relative to expectations (Performance Baseline).</a:t>
                      </a:r>
                      <a:endParaRPr sz="1800" u="none" strike="noStrike" cap="none">
                        <a:solidFill>
                          <a:schemeClr val="dk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dk1"/>
                          </a:solidFill>
                          <a:latin typeface="Calibri"/>
                          <a:ea typeface="Calibri"/>
                          <a:cs typeface="Calibri"/>
                          <a:sym typeface="Calibri"/>
                        </a:rPr>
                        <a:t>Agree</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dk1"/>
                          </a:solidFill>
                          <a:latin typeface="Calibri"/>
                          <a:ea typeface="Calibri"/>
                          <a:cs typeface="Calibri"/>
                          <a:sym typeface="Calibri"/>
                        </a:rPr>
                        <a:t>This has been communicated in in these slides. No frequent or severe anomalies.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dk1"/>
                          </a:solidFill>
                          <a:latin typeface="Calibri"/>
                          <a:ea typeface="Calibri"/>
                          <a:cs typeface="Calibri"/>
                          <a:sym typeface="Calibri"/>
                        </a:rPr>
                        <a:t>Testing has been fully documented.</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dk1"/>
                          </a:solidFill>
                          <a:latin typeface="Calibri"/>
                          <a:ea typeface="Calibri"/>
                          <a:cs typeface="Calibri"/>
                          <a:sym typeface="Calibri"/>
                        </a:rPr>
                        <a:t>This slide set is the documentation for test results.</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4"/>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800" b="0" i="0" u="none" strike="noStrike" cap="none">
                          <a:solidFill>
                            <a:schemeClr val="dk1"/>
                          </a:solidFill>
                          <a:latin typeface="Calibri"/>
                          <a:ea typeface="Calibri"/>
                          <a:cs typeface="Calibri"/>
                          <a:sym typeface="Calibri"/>
                        </a:rPr>
                        <a:t>Product is ready for operational use and for use in comprehensive cal/val activities and product optimization.</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dk1"/>
                          </a:solidFill>
                          <a:latin typeface="Calibri"/>
                          <a:ea typeface="Calibri"/>
                          <a:cs typeface="Calibri"/>
                          <a:sym typeface="Calibri"/>
                        </a:rPr>
                        <a:t>Agree</a:t>
                      </a:r>
                      <a:endParaRPr sz="18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6"/>
          <p:cNvSpPr txBox="1">
            <a:spLocks noGrp="1"/>
          </p:cNvSpPr>
          <p:nvPr>
            <p:ph type="title"/>
          </p:nvPr>
        </p:nvSpPr>
        <p:spPr>
          <a:xfrm>
            <a:off x="1209039" y="909788"/>
            <a:ext cx="9773922" cy="76002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b="1">
                <a:solidFill>
                  <a:srgbClr val="FFFF00"/>
                </a:solidFill>
              </a:rPr>
              <a:t>Summary and Recommendations</a:t>
            </a:r>
            <a:endParaRPr/>
          </a:p>
        </p:txBody>
      </p:sp>
      <p:sp>
        <p:nvSpPr>
          <p:cNvPr id="569" name="Google Shape;569;p36"/>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sz="1200">
                <a:solidFill>
                  <a:srgbClr val="FFFFFF"/>
                </a:solidFill>
              </a:rPr>
              <a:t>43</a:t>
            </a:fld>
            <a:endParaRPr sz="1200">
              <a:solidFill>
                <a:srgbClr val="FFFFFF"/>
              </a:solidFill>
            </a:endParaRPr>
          </a:p>
        </p:txBody>
      </p:sp>
      <p:sp>
        <p:nvSpPr>
          <p:cNvPr id="570" name="Google Shape;570;p36"/>
          <p:cNvSpPr txBox="1"/>
          <p:nvPr/>
        </p:nvSpPr>
        <p:spPr>
          <a:xfrm>
            <a:off x="2101002" y="2028825"/>
            <a:ext cx="8229600" cy="4790096"/>
          </a:xfrm>
          <a:prstGeom prst="rect">
            <a:avLst/>
          </a:prstGeom>
          <a:noFill/>
          <a:ln>
            <a:noFill/>
          </a:ln>
        </p:spPr>
        <p:txBody>
          <a:bodyPr spcFirstLastPara="1" wrap="square" lIns="91425" tIns="91425" rIns="91425" bIns="91425" anchor="t" anchorCtr="0">
            <a:noAutofit/>
          </a:bodyPr>
          <a:lstStyle/>
          <a:p>
            <a:pPr marL="9525" marR="0" lvl="0" indent="0" algn="l" rtl="0">
              <a:lnSpc>
                <a:spcPct val="100000"/>
              </a:lnSpc>
              <a:spcBef>
                <a:spcPts val="0"/>
              </a:spcBef>
              <a:spcAft>
                <a:spcPts val="0"/>
              </a:spcAft>
              <a:buClr>
                <a:schemeClr val="lt1"/>
              </a:buClr>
              <a:buSzPts val="2200"/>
              <a:buFont typeface="Arial"/>
              <a:buNone/>
            </a:pPr>
            <a:r>
              <a:rPr lang="en-US" sz="2200" b="0" i="0" u="none" strike="noStrike" cap="none">
                <a:solidFill>
                  <a:schemeClr val="lt1"/>
                </a:solidFill>
                <a:latin typeface="Calibri"/>
                <a:ea typeface="Calibri"/>
                <a:cs typeface="Calibri"/>
                <a:sym typeface="Calibri"/>
              </a:rPr>
              <a:t>GOES-19 LSA/BRF products generated by the Ground System have been evaluated for four months data in Fall and Winter of 2024. Recommendations are as follows:</a:t>
            </a:r>
            <a:endParaRPr sz="1400" b="0" i="0" u="none" strike="noStrike" cap="none">
              <a:solidFill>
                <a:srgbClr val="000000"/>
              </a:solidFill>
              <a:latin typeface="Arial"/>
              <a:ea typeface="Arial"/>
              <a:cs typeface="Arial"/>
              <a:sym typeface="Arial"/>
            </a:endParaRPr>
          </a:p>
          <a:p>
            <a:pPr marL="346075" marR="0" lvl="0" indent="-336550" algn="l" rtl="0">
              <a:lnSpc>
                <a:spcPct val="100000"/>
              </a:lnSpc>
              <a:spcBef>
                <a:spcPts val="640"/>
              </a:spcBef>
              <a:spcAft>
                <a:spcPts val="0"/>
              </a:spcAft>
              <a:buClr>
                <a:schemeClr val="lt1"/>
              </a:buClr>
              <a:buSzPts val="2200"/>
              <a:buFont typeface="Arial"/>
              <a:buChar char="•"/>
            </a:pPr>
            <a:r>
              <a:rPr lang="en-US" sz="2200" b="0" i="0" u="none" strike="noStrike" cap="none">
                <a:solidFill>
                  <a:srgbClr val="FFFF00"/>
                </a:solidFill>
                <a:latin typeface="Calibri"/>
                <a:ea typeface="Calibri"/>
                <a:cs typeface="Calibri"/>
                <a:sym typeface="Calibri"/>
              </a:rPr>
              <a:t>LSA</a:t>
            </a:r>
            <a:r>
              <a:rPr lang="en-US" sz="2200" b="0" i="0" u="none" strike="noStrike" cap="none">
                <a:solidFill>
                  <a:schemeClr val="lt1"/>
                </a:solidFill>
                <a:latin typeface="Calibri"/>
                <a:ea typeface="Calibri"/>
                <a:cs typeface="Calibri"/>
                <a:sym typeface="Calibri"/>
              </a:rPr>
              <a:t>: The </a:t>
            </a:r>
            <a:r>
              <a:rPr lang="en-US" sz="2200" b="0" i="0" u="none" strike="noStrike" cap="none">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GOES-1</a:t>
            </a:r>
            <a:r>
              <a:rPr lang="en-US" sz="2200" b="0" i="0" u="none" strike="noStrike" cap="none">
                <a:solidFill>
                  <a:schemeClr val="lt1"/>
                </a:solidFill>
                <a:latin typeface="Calibri"/>
                <a:ea typeface="Calibri"/>
                <a:cs typeface="Calibri"/>
                <a:sym typeface="Calibri"/>
              </a:rPr>
              <a:t>9 LSA product meets accuracy and precision requirements and have reached the Provisional Maturity as defined by the GOES-R Program. </a:t>
            </a:r>
            <a:r>
              <a:rPr lang="en-US" sz="2200" b="0" i="0" u="none" strike="noStrike" cap="none">
                <a:solidFill>
                  <a:srgbClr val="00FFFF"/>
                </a:solidFill>
                <a:latin typeface="Calibri"/>
                <a:ea typeface="Calibri"/>
                <a:cs typeface="Calibri"/>
                <a:sym typeface="Calibri"/>
              </a:rPr>
              <a:t>We recommend it for Provisional Maturity status. </a:t>
            </a:r>
            <a:endParaRPr sz="1400" b="0" i="0" u="none" strike="noStrike" cap="none">
              <a:solidFill>
                <a:srgbClr val="000000"/>
              </a:solidFill>
              <a:latin typeface="Arial"/>
              <a:ea typeface="Arial"/>
              <a:cs typeface="Arial"/>
              <a:sym typeface="Arial"/>
            </a:endParaRPr>
          </a:p>
          <a:p>
            <a:pPr marL="346075" marR="0" lvl="0" indent="-336550" algn="l" rtl="0">
              <a:lnSpc>
                <a:spcPct val="100000"/>
              </a:lnSpc>
              <a:spcBef>
                <a:spcPts val="640"/>
              </a:spcBef>
              <a:spcAft>
                <a:spcPts val="0"/>
              </a:spcAft>
              <a:buClr>
                <a:schemeClr val="lt1"/>
              </a:buClr>
              <a:buSzPts val="2200"/>
              <a:buFont typeface="Arial"/>
              <a:buChar char="•"/>
            </a:pPr>
            <a:r>
              <a:rPr lang="en-US" sz="2200" b="0" i="0" u="none" strike="noStrike" cap="none">
                <a:solidFill>
                  <a:srgbClr val="FFFF00"/>
                </a:solidFill>
                <a:latin typeface="Calibri"/>
                <a:ea typeface="Calibri"/>
                <a:cs typeface="Calibri"/>
                <a:sym typeface="Calibri"/>
              </a:rPr>
              <a:t>BRF</a:t>
            </a:r>
            <a:r>
              <a:rPr lang="en-US" sz="2200" b="0" i="0" u="none" strike="noStrike" cap="none">
                <a:solidFill>
                  <a:schemeClr val="lt1"/>
                </a:solidFill>
                <a:latin typeface="Calibri"/>
                <a:ea typeface="Calibri"/>
                <a:cs typeface="Calibri"/>
                <a:sym typeface="Calibri"/>
              </a:rPr>
              <a:t>: The </a:t>
            </a:r>
            <a:r>
              <a:rPr lang="en-US" sz="2200" b="0" i="0" u="none" strike="noStrike" cap="none">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GOES</a:t>
            </a:r>
            <a:r>
              <a:rPr lang="en-US" sz="2200" b="0" i="0" u="none" strike="noStrike" cap="none">
                <a:solidFill>
                  <a:schemeClr val="lt1"/>
                </a:solidFill>
                <a:latin typeface="Calibri"/>
                <a:ea typeface="Calibri"/>
                <a:cs typeface="Calibri"/>
                <a:sym typeface="Calibri"/>
              </a:rPr>
              <a:t>-19 BRF product meets accuracy and precision requirements and have reached the Provisional Maturity as defined by the GOES-R Program. </a:t>
            </a:r>
            <a:r>
              <a:rPr lang="en-US" sz="2200" b="0" i="0" u="none" strike="noStrike" cap="none">
                <a:solidFill>
                  <a:srgbClr val="00FFFF"/>
                </a:solidFill>
                <a:latin typeface="Calibri"/>
                <a:ea typeface="Calibri"/>
                <a:cs typeface="Calibri"/>
                <a:sym typeface="Calibri"/>
              </a:rPr>
              <a:t>We recommend it for Provisional Maturity status. </a:t>
            </a:r>
            <a:endParaRPr sz="2200" b="0" i="0" u="none" strike="noStrike" cap="non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7"/>
          <p:cNvSpPr txBox="1">
            <a:spLocks noGrp="1"/>
          </p:cNvSpPr>
          <p:nvPr>
            <p:ph type="title"/>
          </p:nvPr>
        </p:nvSpPr>
        <p:spPr>
          <a:xfrm>
            <a:off x="1762125" y="640031"/>
            <a:ext cx="8229600" cy="114300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600"/>
              <a:buNone/>
            </a:pPr>
            <a:r>
              <a:rPr lang="en-US"/>
              <a:t>Path to Full Validation Maturity</a:t>
            </a:r>
            <a:endParaRPr/>
          </a:p>
        </p:txBody>
      </p:sp>
      <p:sp>
        <p:nvSpPr>
          <p:cNvPr id="577" name="Google Shape;577;p37"/>
          <p:cNvSpPr txBox="1">
            <a:spLocks noGrp="1"/>
          </p:cNvSpPr>
          <p:nvPr>
            <p:ph type="body" idx="1"/>
          </p:nvPr>
        </p:nvSpPr>
        <p:spPr>
          <a:xfrm>
            <a:off x="1981200" y="1916847"/>
            <a:ext cx="8229600" cy="4804633"/>
          </a:xfrm>
          <a:prstGeom prst="rect">
            <a:avLst/>
          </a:prstGeom>
          <a:noFill/>
          <a:ln>
            <a:noFill/>
          </a:ln>
        </p:spPr>
        <p:txBody>
          <a:bodyPr spcFirstLastPara="1" wrap="square" lIns="91425" tIns="45700" rIns="91425" bIns="45700" anchor="t" anchorCtr="0">
            <a:noAutofit/>
          </a:bodyPr>
          <a:lstStyle/>
          <a:p>
            <a:pPr marL="233363" lvl="0" indent="-233363" algn="l" rtl="0">
              <a:lnSpc>
                <a:spcPct val="100000"/>
              </a:lnSpc>
              <a:spcBef>
                <a:spcPts val="0"/>
              </a:spcBef>
              <a:spcAft>
                <a:spcPts val="0"/>
              </a:spcAft>
              <a:buClr>
                <a:schemeClr val="lt1"/>
              </a:buClr>
              <a:buSzPts val="2600"/>
              <a:buChar char="❖"/>
            </a:pPr>
            <a:r>
              <a:rPr lang="en-US" sz="2600"/>
              <a:t>We expect to carry out the same activities on </a:t>
            </a:r>
            <a:r>
              <a:rPr lang="en-US"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new version OE output</a:t>
            </a:r>
            <a:r>
              <a:rPr lang="en-US" sz="2600"/>
              <a:t> for full validation maturity.</a:t>
            </a:r>
            <a:endParaRPr/>
          </a:p>
          <a:p>
            <a:pPr marL="342900" lvl="0" indent="-342900" algn="l" rtl="0">
              <a:lnSpc>
                <a:spcPct val="100000"/>
              </a:lnSpc>
              <a:spcBef>
                <a:spcPts val="520"/>
              </a:spcBef>
              <a:spcAft>
                <a:spcPts val="0"/>
              </a:spcAft>
              <a:buClr>
                <a:schemeClr val="lt1"/>
              </a:buClr>
              <a:buSzPts val="2600"/>
              <a:buChar char="❖"/>
            </a:pPr>
            <a:r>
              <a:rPr lang="en-US" sz="2600"/>
              <a:t>No major issues have been addressed</a:t>
            </a:r>
            <a:endParaRPr/>
          </a:p>
          <a:p>
            <a:pPr marL="342900" lvl="0" indent="-342900" algn="l" rtl="0">
              <a:lnSpc>
                <a:spcPct val="100000"/>
              </a:lnSpc>
              <a:spcBef>
                <a:spcPts val="520"/>
              </a:spcBef>
              <a:spcAft>
                <a:spcPts val="0"/>
              </a:spcAft>
              <a:buClr>
                <a:schemeClr val="lt1"/>
              </a:buClr>
              <a:buSzPts val="2600"/>
              <a:buChar char="❖"/>
            </a:pPr>
            <a:r>
              <a:rPr lang="en-US" sz="2600"/>
              <a:t>No risks have been identified</a:t>
            </a:r>
            <a:endParaRPr/>
          </a:p>
          <a:p>
            <a:pPr marL="342900" lvl="0" indent="-342900" algn="l" rtl="0">
              <a:lnSpc>
                <a:spcPct val="100000"/>
              </a:lnSpc>
              <a:spcBef>
                <a:spcPts val="400"/>
              </a:spcBef>
              <a:spcAft>
                <a:spcPts val="0"/>
              </a:spcAft>
              <a:buClr>
                <a:schemeClr val="lt1"/>
              </a:buClr>
              <a:buSzPts val="2400"/>
              <a:buNone/>
            </a:pPr>
            <a:endParaRPr sz="2400"/>
          </a:p>
        </p:txBody>
      </p:sp>
      <p:sp>
        <p:nvSpPr>
          <p:cNvPr id="578" name="Google Shape;578;p37"/>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a:solidFill>
                  <a:srgbClr val="FFFFFF"/>
                </a:solidFill>
                <a:latin typeface="Calibri"/>
                <a:ea typeface="Calibri"/>
                <a:cs typeface="Calibri"/>
                <a:sym typeface="Calibri"/>
              </a:rPr>
              <a:t>44</a:t>
            </a:fld>
            <a:endParaRPr>
              <a:solidFill>
                <a:srgbClr val="FFFFFF"/>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38"/>
          <p:cNvSpPr txBox="1">
            <a:spLocks noGrp="1"/>
          </p:cNvSpPr>
          <p:nvPr>
            <p:ph type="title"/>
          </p:nvPr>
        </p:nvSpPr>
        <p:spPr>
          <a:xfrm>
            <a:off x="1981206" y="671671"/>
            <a:ext cx="8229600" cy="103709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600"/>
              <a:buNone/>
            </a:pPr>
            <a:r>
              <a:rPr lang="en-US"/>
              <a:t>Full Validation PLPTs</a:t>
            </a:r>
            <a:endParaRPr/>
          </a:p>
        </p:txBody>
      </p:sp>
      <p:sp>
        <p:nvSpPr>
          <p:cNvPr id="585" name="Google Shape;585;p38"/>
          <p:cNvSpPr txBox="1">
            <a:spLocks noGrp="1"/>
          </p:cNvSpPr>
          <p:nvPr>
            <p:ph type="sldNum" idx="12"/>
          </p:nvPr>
        </p:nvSpPr>
        <p:spPr>
          <a:xfrm>
            <a:off x="9527634" y="6320035"/>
            <a:ext cx="2133599" cy="3650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a:solidFill>
                  <a:srgbClr val="FFFFFF"/>
                </a:solidFill>
                <a:latin typeface="Calibri"/>
                <a:ea typeface="Calibri"/>
                <a:cs typeface="Calibri"/>
                <a:sym typeface="Calibri"/>
              </a:rPr>
              <a:t>45</a:t>
            </a:fld>
            <a:endParaRPr>
              <a:solidFill>
                <a:srgbClr val="FFFFFF"/>
              </a:solidFill>
              <a:latin typeface="Calibri"/>
              <a:ea typeface="Calibri"/>
              <a:cs typeface="Calibri"/>
              <a:sym typeface="Calibri"/>
            </a:endParaRPr>
          </a:p>
        </p:txBody>
      </p:sp>
      <p:sp>
        <p:nvSpPr>
          <p:cNvPr id="586" name="Google Shape;586;p38"/>
          <p:cNvSpPr txBox="1"/>
          <p:nvPr/>
        </p:nvSpPr>
        <p:spPr>
          <a:xfrm>
            <a:off x="1399568" y="1999181"/>
            <a:ext cx="743071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The table below lists the types of tests to be performed.</a:t>
            </a:r>
            <a:endParaRPr sz="1400" b="0" i="0" u="none" strike="noStrike" cap="none">
              <a:solidFill>
                <a:srgbClr val="000000"/>
              </a:solidFill>
              <a:latin typeface="Arial"/>
              <a:ea typeface="Arial"/>
              <a:cs typeface="Arial"/>
              <a:sym typeface="Arial"/>
            </a:endParaRPr>
          </a:p>
        </p:txBody>
      </p:sp>
      <p:graphicFrame>
        <p:nvGraphicFramePr>
          <p:cNvPr id="587" name="Google Shape;587;p38"/>
          <p:cNvGraphicFramePr/>
          <p:nvPr/>
        </p:nvGraphicFramePr>
        <p:xfrm>
          <a:off x="1513839" y="2390708"/>
          <a:ext cx="9164325" cy="1206150"/>
        </p:xfrm>
        <a:graphic>
          <a:graphicData uri="http://schemas.openxmlformats.org/drawingml/2006/table">
            <a:tbl>
              <a:tblPr firstRow="1" firstCol="1" bandRow="1">
                <a:noFill/>
                <a:tableStyleId>{27105BCD-4A74-4511-9FED-FB41F404FD38}</a:tableStyleId>
              </a:tblPr>
              <a:tblGrid>
                <a:gridCol w="2278375">
                  <a:extLst>
                    <a:ext uri="{9D8B030D-6E8A-4147-A177-3AD203B41FA5}">
                      <a16:colId xmlns:a16="http://schemas.microsoft.com/office/drawing/2014/main" val="20000"/>
                    </a:ext>
                  </a:extLst>
                </a:gridCol>
                <a:gridCol w="5431250">
                  <a:extLst>
                    <a:ext uri="{9D8B030D-6E8A-4147-A177-3AD203B41FA5}">
                      <a16:colId xmlns:a16="http://schemas.microsoft.com/office/drawing/2014/main" val="20001"/>
                    </a:ext>
                  </a:extLst>
                </a:gridCol>
                <a:gridCol w="727350">
                  <a:extLst>
                    <a:ext uri="{9D8B030D-6E8A-4147-A177-3AD203B41FA5}">
                      <a16:colId xmlns:a16="http://schemas.microsoft.com/office/drawing/2014/main" val="20002"/>
                    </a:ext>
                  </a:extLst>
                </a:gridCol>
                <a:gridCol w="727350">
                  <a:extLst>
                    <a:ext uri="{9D8B030D-6E8A-4147-A177-3AD203B41FA5}">
                      <a16:colId xmlns:a16="http://schemas.microsoft.com/office/drawing/2014/main" val="20003"/>
                    </a:ext>
                  </a:extLst>
                </a:gridCol>
              </a:tblGrid>
              <a:tr h="402050">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t>Test ID</a:t>
                      </a:r>
                      <a:endParaRPr sz="1800" u="none" strike="noStrike" cap="none">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t>Short description</a:t>
                      </a:r>
                      <a:endParaRPr sz="1800" u="none" strike="noStrike" cap="none">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t>16</a:t>
                      </a:r>
                      <a:endParaRPr sz="1800" u="none" strike="noStrike" cap="none">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t>17</a:t>
                      </a:r>
                      <a:endParaRPr sz="1800" u="none" strike="noStrike" cap="none">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0"/>
                  </a:ext>
                </a:extLst>
              </a:tr>
              <a:tr h="402050">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lt1"/>
                          </a:solidFill>
                        </a:rPr>
                        <a:t>ABI-FD_LSA06</a:t>
                      </a:r>
                      <a:endParaRPr sz="1600" u="none" strike="noStrike" cap="none">
                        <a:solidFill>
                          <a:schemeClr val="lt1"/>
                        </a:solidFill>
                        <a:latin typeface="Times New Roman"/>
                        <a:ea typeface="Times New Roman"/>
                        <a:cs typeface="Times New Roman"/>
                        <a:sym typeface="Times New Roman"/>
                      </a:endParaRPr>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lt1"/>
                          </a:solidFill>
                        </a:rPr>
                        <a:t>FD product accuracy and precision assessment</a:t>
                      </a:r>
                      <a:endParaRPr sz="1600" u="none" strike="noStrike" cap="none">
                        <a:solidFill>
                          <a:schemeClr val="lt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solidFill>
                            <a:schemeClr val="lt1"/>
                          </a:solidFill>
                        </a:rPr>
                        <a:t>F</a:t>
                      </a:r>
                      <a:endParaRPr sz="1600" u="none" strike="noStrike" cap="none">
                        <a:solidFill>
                          <a:schemeClr val="lt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solidFill>
                            <a:schemeClr val="lt1"/>
                          </a:solidFill>
                        </a:rPr>
                        <a:t>F</a:t>
                      </a:r>
                      <a:endParaRPr sz="1600" u="none" strike="noStrike" cap="none">
                        <a:solidFill>
                          <a:schemeClr val="lt1"/>
                        </a:solidFill>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1"/>
                  </a:ext>
                </a:extLst>
              </a:tr>
              <a:tr h="402050">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lt1"/>
                          </a:solidFill>
                        </a:rPr>
                        <a:t>ABI-CONUS_LSA07</a:t>
                      </a:r>
                      <a:endParaRPr sz="1600" u="none" strike="noStrike" cap="none">
                        <a:solidFill>
                          <a:schemeClr val="lt1"/>
                        </a:solidFill>
                        <a:latin typeface="Times New Roman"/>
                        <a:ea typeface="Times New Roman"/>
                        <a:cs typeface="Times New Roman"/>
                        <a:sym typeface="Times New Roman"/>
                      </a:endParaRPr>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solidFill>
                            <a:schemeClr val="lt1"/>
                          </a:solidFill>
                        </a:rPr>
                        <a:t>CONUS product accuracy and precision assessment</a:t>
                      </a:r>
                      <a:endParaRPr sz="1600" u="none" strike="noStrike" cap="none">
                        <a:solidFill>
                          <a:schemeClr val="lt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solidFill>
                            <a:schemeClr val="lt1"/>
                          </a:solidFill>
                        </a:rPr>
                        <a:t>F</a:t>
                      </a:r>
                      <a:endParaRPr sz="1600" u="none" strike="noStrike" cap="none">
                        <a:solidFill>
                          <a:schemeClr val="lt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solidFill>
                            <a:schemeClr val="lt1"/>
                          </a:solidFill>
                        </a:rPr>
                        <a:t>F</a:t>
                      </a:r>
                      <a:endParaRPr sz="1600" u="none" strike="noStrike" cap="none">
                        <a:solidFill>
                          <a:schemeClr val="lt1"/>
                        </a:solidFill>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2"/>
                  </a:ext>
                </a:extLst>
              </a:tr>
            </a:tbl>
          </a:graphicData>
        </a:graphic>
      </p:graphicFrame>
      <p:sp>
        <p:nvSpPr>
          <p:cNvPr id="588" name="Google Shape;588;p38"/>
          <p:cNvSpPr txBox="1"/>
          <p:nvPr/>
        </p:nvSpPr>
        <p:spPr>
          <a:xfrm>
            <a:off x="1671630" y="4278796"/>
            <a:ext cx="8531296" cy="15418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Calibri"/>
              <a:buNone/>
            </a:pPr>
            <a:r>
              <a:rPr lang="en-US" sz="1800" b="0" i="0" u="none" strike="noStrike" cap="none">
                <a:solidFill>
                  <a:srgbClr val="FFFFFF"/>
                </a:solidFill>
                <a:latin typeface="Calibri"/>
                <a:ea typeface="Calibri"/>
                <a:cs typeface="Calibri"/>
                <a:sym typeface="Calibri"/>
              </a:rPr>
              <a:t>AWG LSA Team will conduct these tests to further evaluate the L2 LSA product quality.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450"/>
              <a:buFont typeface="Calibri"/>
              <a:buNone/>
            </a:pPr>
            <a:r>
              <a:rPr lang="en-US" sz="1800" b="0" i="0" u="none" strike="noStrike" cap="none">
                <a:solidFill>
                  <a:srgbClr val="FFFFFF"/>
                </a:solidFill>
                <a:latin typeface="Calibri"/>
                <a:ea typeface="Calibri"/>
                <a:cs typeface="Calibri"/>
                <a:sym typeface="Calibri"/>
              </a:rPr>
              <a:t>Full test plans and procedures are given in the LSA Readiness, Implementation, and Management Plan (RIMP v1.0, April, 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9"/>
          <p:cNvSpPr txBox="1">
            <a:spLocks noGrp="1"/>
          </p:cNvSpPr>
          <p:nvPr>
            <p:ph type="title"/>
          </p:nvPr>
        </p:nvSpPr>
        <p:spPr>
          <a:xfrm>
            <a:off x="963084" y="4406903"/>
            <a:ext cx="10363200" cy="13620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en-US">
                <a:latin typeface="Calibri"/>
                <a:ea typeface="Calibri"/>
                <a:cs typeface="Calibri"/>
                <a:sym typeface="Calibri"/>
              </a:rPr>
              <a:t>BACKUP SLIDES</a:t>
            </a:r>
            <a:endParaRPr/>
          </a:p>
        </p:txBody>
      </p:sp>
      <p:sp>
        <p:nvSpPr>
          <p:cNvPr id="594" name="Google Shape;594;p39"/>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888888"/>
              </a:buClr>
              <a:buSzPts val="2000"/>
              <a:buNone/>
            </a:pPr>
            <a:r>
              <a:rPr lang="en-US"/>
              <a:t>GOES-19 Land Surface Albedo/Surface Reflectance Provisional PS-PVR</a:t>
            </a:r>
            <a:endParaRPr/>
          </a:p>
        </p:txBody>
      </p:sp>
      <p:sp>
        <p:nvSpPr>
          <p:cNvPr id="595" name="Google Shape;595;p39"/>
          <p:cNvSpPr txBox="1">
            <a:spLocks noGrp="1"/>
          </p:cNvSpPr>
          <p:nvPr>
            <p:ph type="sldNum" idx="12"/>
          </p:nvPr>
        </p:nvSpPr>
        <p:spPr>
          <a:xfrm>
            <a:off x="11326284" y="6356353"/>
            <a:ext cx="74531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1400"/>
              <a:buFont typeface="Arial"/>
              <a:buNone/>
            </a:pPr>
            <a:fld id="{00000000-1234-1234-1234-123412341234}" type="slidenum">
              <a:rPr lang="en-US" sz="1100">
                <a:solidFill>
                  <a:srgbClr val="FFFFFF"/>
                </a:solidFill>
              </a:rPr>
              <a:t>46</a:t>
            </a:fld>
            <a:endParaRPr sz="110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5"/>
          <p:cNvSpPr txBox="1">
            <a:spLocks noGrp="1"/>
          </p:cNvSpPr>
          <p:nvPr>
            <p:ph type="title"/>
          </p:nvPr>
        </p:nvSpPr>
        <p:spPr>
          <a:xfrm>
            <a:off x="268389" y="136519"/>
            <a:ext cx="109728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Product application from user</a:t>
            </a:r>
            <a:endParaRPr/>
          </a:p>
        </p:txBody>
      </p:sp>
      <p:sp>
        <p:nvSpPr>
          <p:cNvPr id="601" name="Google Shape;601;p45"/>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300"/>
              <a:buNone/>
            </a:pPr>
            <a:fld id="{00000000-1234-1234-1234-123412341234}" type="slidenum">
              <a:rPr lang="en-US"/>
              <a:t>47</a:t>
            </a:fld>
            <a:endParaRPr/>
          </a:p>
        </p:txBody>
      </p:sp>
      <p:sp>
        <p:nvSpPr>
          <p:cNvPr id="602" name="Google Shape;602;p45"/>
          <p:cNvSpPr txBox="1"/>
          <p:nvPr/>
        </p:nvSpPr>
        <p:spPr>
          <a:xfrm>
            <a:off x="609600" y="1062511"/>
            <a:ext cx="110778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lt1"/>
                </a:solidFill>
                <a:latin typeface="Times New Roman"/>
                <a:ea typeface="Times New Roman"/>
                <a:cs typeface="Times New Roman"/>
                <a:sym typeface="Times New Roman"/>
              </a:rPr>
              <a:t>Figure from user in Smithsonian Astrophysical Observatory (SAO), working in TEMPO group</a:t>
            </a:r>
            <a:endParaRPr/>
          </a:p>
          <a:p>
            <a:pPr marL="0" marR="0" lvl="0" indent="0" algn="l" rtl="0">
              <a:lnSpc>
                <a:spcPct val="100000"/>
              </a:lnSpc>
              <a:spcBef>
                <a:spcPts val="0"/>
              </a:spcBef>
              <a:spcAft>
                <a:spcPts val="0"/>
              </a:spcAft>
              <a:buNone/>
            </a:pPr>
            <a:r>
              <a:rPr lang="en-US" sz="1600" b="0" i="0" u="none" strike="noStrike" cap="none">
                <a:solidFill>
                  <a:schemeClr val="lt1"/>
                </a:solidFill>
                <a:latin typeface="Times New Roman"/>
                <a:ea typeface="Times New Roman"/>
                <a:cs typeface="Times New Roman"/>
                <a:sym typeface="Times New Roman"/>
              </a:rPr>
              <a:t>PI: Dr. Xiong Liu.  Dr. Weizhen Hou</a:t>
            </a:r>
            <a:endParaRPr/>
          </a:p>
          <a:p>
            <a:pPr marL="0" marR="0" lvl="0" indent="0" algn="l" rtl="0">
              <a:lnSpc>
                <a:spcPct val="100000"/>
              </a:lnSpc>
              <a:spcBef>
                <a:spcPts val="0"/>
              </a:spcBef>
              <a:spcAft>
                <a:spcPts val="0"/>
              </a:spcAft>
              <a:buNone/>
            </a:pPr>
            <a:r>
              <a:rPr lang="en-US" sz="1600" b="0" i="0" u="none" strike="noStrike" cap="none">
                <a:solidFill>
                  <a:schemeClr val="lt1"/>
                </a:solidFill>
                <a:latin typeface="Times New Roman"/>
                <a:ea typeface="Times New Roman"/>
                <a:cs typeface="Times New Roman"/>
                <a:sym typeface="Times New Roman"/>
              </a:rPr>
              <a:t>A BRF spectral reconstruction result from 400 to 2400 nm based on only five wavelength bands by our newly developed spectral reconstruction model, which may greatly expand the spectral application range of G</a:t>
            </a:r>
            <a:r>
              <a:rPr lang="en-US" sz="1600">
                <a:solidFill>
                  <a:schemeClr val="lt1"/>
                </a:solidFill>
                <a:latin typeface="Times New Roman"/>
                <a:ea typeface="Times New Roman"/>
                <a:cs typeface="Times New Roman"/>
                <a:sym typeface="Times New Roman"/>
              </a:rPr>
              <a:t>OE</a:t>
            </a:r>
            <a:r>
              <a:rPr lang="en-US" sz="1600" b="0" i="0" u="none" strike="noStrike" cap="none">
                <a:solidFill>
                  <a:schemeClr val="lt1"/>
                </a:solidFill>
                <a:latin typeface="Times New Roman"/>
                <a:ea typeface="Times New Roman"/>
                <a:cs typeface="Times New Roman"/>
                <a:sym typeface="Times New Roman"/>
              </a:rPr>
              <a:t>S-R ABI’s BRF/BRDF data.</a:t>
            </a:r>
            <a:endParaRPr/>
          </a:p>
          <a:p>
            <a:pPr marL="0" marR="0" lvl="0" indent="0" algn="l" rtl="0">
              <a:lnSpc>
                <a:spcPct val="100000"/>
              </a:lnSpc>
              <a:spcBef>
                <a:spcPts val="0"/>
              </a:spcBef>
              <a:spcAft>
                <a:spcPts val="0"/>
              </a:spcAft>
              <a:buNone/>
            </a:pPr>
            <a:endParaRPr sz="16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600" b="0" i="0" u="none" strike="noStrike" cap="none">
                <a:solidFill>
                  <a:schemeClr val="lt1"/>
                </a:solidFill>
                <a:latin typeface="Arial"/>
                <a:ea typeface="Arial"/>
                <a:cs typeface="Arial"/>
                <a:sym typeface="Arial"/>
              </a:rPr>
              <a:t> </a:t>
            </a:r>
            <a:endParaRPr/>
          </a:p>
        </p:txBody>
      </p:sp>
      <p:pic>
        <p:nvPicPr>
          <p:cNvPr id="603" name="Google Shape;603;p45" descr="A group of graphs showing different types of data&#10;&#10;Description automatically generated"/>
          <p:cNvPicPr preferRelativeResize="0"/>
          <p:nvPr/>
        </p:nvPicPr>
        <p:blipFill rotWithShape="1">
          <a:blip r:embed="rId3">
            <a:alphaModFix/>
          </a:blip>
          <a:srcRect/>
          <a:stretch/>
        </p:blipFill>
        <p:spPr>
          <a:xfrm>
            <a:off x="1345323" y="2213401"/>
            <a:ext cx="9374007" cy="450808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0"/>
          <p:cNvSpPr txBox="1">
            <a:spLocks noGrp="1"/>
          </p:cNvSpPr>
          <p:nvPr>
            <p:ph type="title"/>
          </p:nvPr>
        </p:nvSpPr>
        <p:spPr>
          <a:xfrm>
            <a:off x="1981200" y="452003"/>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Definitions of Metrics</a:t>
            </a:r>
            <a:br>
              <a:rPr lang="en-US"/>
            </a:br>
            <a:r>
              <a:rPr lang="en-US"/>
              <a:t>for Quantitative Comparisons</a:t>
            </a:r>
            <a:endParaRPr/>
          </a:p>
        </p:txBody>
      </p:sp>
      <p:sp>
        <p:nvSpPr>
          <p:cNvPr id="610" name="Google Shape;610;p40"/>
          <p:cNvSpPr txBox="1">
            <a:spLocks noGrp="1"/>
          </p:cNvSpPr>
          <p:nvPr>
            <p:ph type="body" idx="1"/>
          </p:nvPr>
        </p:nvSpPr>
        <p:spPr>
          <a:xfrm>
            <a:off x="1981200" y="1777497"/>
            <a:ext cx="8229600" cy="452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2400"/>
              <a:buChar char="•"/>
            </a:pPr>
            <a:r>
              <a:rPr lang="en-US" sz="2400">
                <a:solidFill>
                  <a:srgbClr val="00B050"/>
                </a:solidFill>
              </a:rPr>
              <a:t>Passed</a:t>
            </a:r>
            <a:r>
              <a:rPr lang="en-US" sz="2400"/>
              <a:t>: Accuracy and Precision meet or slightly exceed requirements. Potential contributors for deviations are identified.</a:t>
            </a:r>
            <a:endParaRPr/>
          </a:p>
          <a:p>
            <a:pPr marL="457200" lvl="0" indent="-76200" algn="l" rtl="0">
              <a:lnSpc>
                <a:spcPct val="100000"/>
              </a:lnSpc>
              <a:spcBef>
                <a:spcPts val="0"/>
              </a:spcBef>
              <a:spcAft>
                <a:spcPts val="0"/>
              </a:spcAft>
              <a:buSzPts val="2400"/>
              <a:buNone/>
            </a:pPr>
            <a:endParaRPr sz="2400">
              <a:solidFill>
                <a:srgbClr val="FFFF00"/>
              </a:solidFill>
            </a:endParaRPr>
          </a:p>
          <a:p>
            <a:pPr marL="457200" lvl="0" indent="-228600" algn="l" rtl="0">
              <a:lnSpc>
                <a:spcPct val="100000"/>
              </a:lnSpc>
              <a:spcBef>
                <a:spcPts val="0"/>
              </a:spcBef>
              <a:spcAft>
                <a:spcPts val="0"/>
              </a:spcAft>
              <a:buSzPts val="2400"/>
              <a:buChar char="•"/>
            </a:pPr>
            <a:r>
              <a:rPr lang="en-US" sz="2400">
                <a:solidFill>
                  <a:srgbClr val="FFFF00"/>
                </a:solidFill>
              </a:rPr>
              <a:t>Partial-Passed</a:t>
            </a:r>
            <a:r>
              <a:rPr lang="en-US" sz="2400"/>
              <a:t>: Accuracy/Precision deviates significantly from requirements, but potential contributors for deviations are identified.</a:t>
            </a:r>
            <a:endParaRPr/>
          </a:p>
          <a:p>
            <a:pPr marL="457200" lvl="0" indent="-76200" algn="l" rtl="0">
              <a:lnSpc>
                <a:spcPct val="100000"/>
              </a:lnSpc>
              <a:spcBef>
                <a:spcPts val="0"/>
              </a:spcBef>
              <a:spcAft>
                <a:spcPts val="0"/>
              </a:spcAft>
              <a:buSzPts val="2400"/>
              <a:buNone/>
            </a:pPr>
            <a:endParaRPr sz="2400">
              <a:solidFill>
                <a:srgbClr val="FF0000"/>
              </a:solidFill>
            </a:endParaRPr>
          </a:p>
          <a:p>
            <a:pPr marL="457200" lvl="0" indent="-228600" algn="l" rtl="0">
              <a:lnSpc>
                <a:spcPct val="100000"/>
              </a:lnSpc>
              <a:spcBef>
                <a:spcPts val="0"/>
              </a:spcBef>
              <a:spcAft>
                <a:spcPts val="0"/>
              </a:spcAft>
              <a:buSzPts val="2400"/>
              <a:buChar char="•"/>
            </a:pPr>
            <a:r>
              <a:rPr lang="en-US" sz="2400">
                <a:solidFill>
                  <a:srgbClr val="FF0000"/>
                </a:solidFill>
              </a:rPr>
              <a:t>Failed</a:t>
            </a:r>
            <a:r>
              <a:rPr lang="en-US" sz="2400"/>
              <a:t>: Accuracy/Precision deviates significantly from requirements and source of poor performance is unknown, or source known and correction requires new algorithm.</a:t>
            </a:r>
            <a:endParaRPr/>
          </a:p>
        </p:txBody>
      </p:sp>
      <p:sp>
        <p:nvSpPr>
          <p:cNvPr id="611" name="Google Shape;611;p40"/>
          <p:cNvSpPr txBox="1">
            <a:spLocks noGrp="1"/>
          </p:cNvSpPr>
          <p:nvPr>
            <p:ph type="sldNum" idx="12"/>
          </p:nvPr>
        </p:nvSpPr>
        <p:spPr>
          <a:xfrm>
            <a:off x="883219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300"/>
              <a:buFont typeface="Calibri"/>
              <a:buNone/>
            </a:pPr>
            <a:fld id="{00000000-1234-1234-1234-123412341234}" type="slidenum">
              <a:rPr lang="en-US" sz="1200">
                <a:solidFill>
                  <a:schemeClr val="lt1"/>
                </a:solidFill>
                <a:latin typeface="Calibri"/>
                <a:ea typeface="Calibri"/>
                <a:cs typeface="Calibri"/>
                <a:sym typeface="Calibri"/>
              </a:rPr>
              <a:t>48</a:t>
            </a:fld>
            <a:endParaRPr sz="12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333853b241f_2_0"/>
          <p:cNvSpPr txBox="1">
            <a:spLocks noGrp="1"/>
          </p:cNvSpPr>
          <p:nvPr>
            <p:ph type="title"/>
          </p:nvPr>
        </p:nvSpPr>
        <p:spPr>
          <a:xfrm>
            <a:off x="1981200" y="-10413"/>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br>
              <a:rPr lang="en-US"/>
            </a:br>
            <a:r>
              <a:rPr lang="en-US"/>
              <a:t>LSA/BRF Product Definition </a:t>
            </a:r>
            <a:endParaRPr/>
          </a:p>
        </p:txBody>
      </p:sp>
      <p:sp>
        <p:nvSpPr>
          <p:cNvPr id="125" name="Google Shape;125;g333853b241f_2_0"/>
          <p:cNvSpPr txBox="1">
            <a:spLocks noGrp="1"/>
          </p:cNvSpPr>
          <p:nvPr>
            <p:ph type="body" idx="1"/>
          </p:nvPr>
        </p:nvSpPr>
        <p:spPr>
          <a:xfrm>
            <a:off x="609849" y="1469275"/>
            <a:ext cx="6090300" cy="5040300"/>
          </a:xfrm>
          <a:prstGeom prst="rect">
            <a:avLst/>
          </a:prstGeom>
          <a:noFill/>
          <a:ln>
            <a:noFill/>
          </a:ln>
        </p:spPr>
        <p:txBody>
          <a:bodyPr spcFirstLastPara="1" wrap="square" lIns="91425" tIns="91425" rIns="91425" bIns="91425" anchor="t" anchorCtr="0">
            <a:noAutofit/>
          </a:bodyPr>
          <a:lstStyle/>
          <a:p>
            <a:pPr marL="461962" lvl="0" indent="-246059" algn="l" rtl="0">
              <a:lnSpc>
                <a:spcPct val="100000"/>
              </a:lnSpc>
              <a:spcBef>
                <a:spcPts val="0"/>
              </a:spcBef>
              <a:spcAft>
                <a:spcPts val="0"/>
              </a:spcAft>
              <a:buSzPts val="2200"/>
              <a:buChar char="•"/>
            </a:pPr>
            <a:r>
              <a:rPr lang="en-US" sz="2200" b="1"/>
              <a:t>Land Surface Albedo (LSA) </a:t>
            </a:r>
            <a:r>
              <a:rPr lang="en-US" sz="2200"/>
              <a:t>is defined as the ratio between outgoing and incoming irradiance at the earth surface. It is a shortwave broadband blue-sky Albedo over wavelengths between 0.4 and 3.0 µm. </a:t>
            </a:r>
            <a:endParaRPr sz="3000"/>
          </a:p>
          <a:p>
            <a:pPr marL="461962" lvl="0" indent="-246059" algn="l" rtl="0">
              <a:lnSpc>
                <a:spcPct val="100000"/>
              </a:lnSpc>
              <a:spcBef>
                <a:spcPts val="640"/>
              </a:spcBef>
              <a:spcAft>
                <a:spcPts val="0"/>
              </a:spcAft>
              <a:buSzPts val="2200"/>
              <a:buChar char="•"/>
            </a:pPr>
            <a:r>
              <a:rPr lang="en-US" sz="2200"/>
              <a:t>The </a:t>
            </a:r>
            <a:r>
              <a:rPr lang="en-US" sz="2200" i="1"/>
              <a:t>spectral</a:t>
            </a:r>
            <a:r>
              <a:rPr lang="en-US" sz="2200"/>
              <a:t> </a:t>
            </a:r>
            <a:r>
              <a:rPr lang="en-US" sz="2200" b="1"/>
              <a:t>land surface reflectance (BRF)</a:t>
            </a:r>
            <a:r>
              <a:rPr lang="en-US" sz="2200"/>
              <a:t>,</a:t>
            </a:r>
            <a:r>
              <a:rPr lang="en-US" sz="2200" b="1"/>
              <a:t> </a:t>
            </a:r>
            <a:r>
              <a:rPr lang="en-US" sz="2200"/>
              <a:t>a ratio between outgoing radiance at view direction and incoming radiance is also generated. The BRF is produced at the following wavelengths: 0.47 µm, 0.64 µm, 0.86 µm, 1.61 µm, and 2.26 µm</a:t>
            </a:r>
            <a:endParaRPr sz="3000"/>
          </a:p>
          <a:p>
            <a:pPr marL="0" lvl="0" indent="0" algn="l" rtl="0">
              <a:lnSpc>
                <a:spcPct val="100000"/>
              </a:lnSpc>
              <a:spcBef>
                <a:spcPts val="640"/>
              </a:spcBef>
              <a:spcAft>
                <a:spcPts val="0"/>
              </a:spcAft>
              <a:buNone/>
            </a:pPr>
            <a:r>
              <a:rPr lang="en-US" sz="2200"/>
              <a:t> </a:t>
            </a:r>
            <a:endParaRPr sz="3000"/>
          </a:p>
        </p:txBody>
      </p:sp>
      <p:sp>
        <p:nvSpPr>
          <p:cNvPr id="126" name="Google Shape;126;g333853b241f_2_0"/>
          <p:cNvSpPr txBox="1">
            <a:spLocks noGrp="1"/>
          </p:cNvSpPr>
          <p:nvPr>
            <p:ph type="sldNum" idx="12"/>
          </p:nvPr>
        </p:nvSpPr>
        <p:spPr>
          <a:xfrm>
            <a:off x="9790387" y="636686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a:solidFill>
                  <a:srgbClr val="FFFFFF"/>
                </a:solidFill>
                <a:latin typeface="Calibri"/>
                <a:ea typeface="Calibri"/>
                <a:cs typeface="Calibri"/>
                <a:sym typeface="Calibri"/>
              </a:rPr>
              <a:t>5</a:t>
            </a:fld>
            <a:endParaRPr>
              <a:solidFill>
                <a:srgbClr val="FFFFFF"/>
              </a:solidFill>
              <a:latin typeface="Calibri"/>
              <a:ea typeface="Calibri"/>
              <a:cs typeface="Calibri"/>
              <a:sym typeface="Calibri"/>
            </a:endParaRPr>
          </a:p>
        </p:txBody>
      </p:sp>
      <p:pic>
        <p:nvPicPr>
          <p:cNvPr id="127" name="Google Shape;127;g333853b241f_2_0"/>
          <p:cNvPicPr preferRelativeResize="0"/>
          <p:nvPr/>
        </p:nvPicPr>
        <p:blipFill rotWithShape="1">
          <a:blip r:embed="rId3">
            <a:alphaModFix/>
          </a:blip>
          <a:srcRect/>
          <a:stretch/>
        </p:blipFill>
        <p:spPr>
          <a:xfrm>
            <a:off x="6894924" y="1749950"/>
            <a:ext cx="5029051" cy="2536647"/>
          </a:xfrm>
          <a:prstGeom prst="rect">
            <a:avLst/>
          </a:prstGeom>
          <a:noFill/>
          <a:ln>
            <a:noFill/>
          </a:ln>
        </p:spPr>
      </p:pic>
      <p:sp>
        <p:nvSpPr>
          <p:cNvPr id="128" name="Google Shape;128;g333853b241f_2_0"/>
          <p:cNvSpPr txBox="1"/>
          <p:nvPr/>
        </p:nvSpPr>
        <p:spPr>
          <a:xfrm>
            <a:off x="609000" y="5405325"/>
            <a:ext cx="11175000" cy="861900"/>
          </a:xfrm>
          <a:prstGeom prst="rect">
            <a:avLst/>
          </a:prstGeom>
          <a:noFill/>
          <a:ln>
            <a:noFill/>
          </a:ln>
        </p:spPr>
        <p:txBody>
          <a:bodyPr spcFirstLastPara="1" wrap="square" lIns="91425" tIns="91425" rIns="91425" bIns="91425" anchor="t" anchorCtr="0">
            <a:spAutoFit/>
          </a:bodyPr>
          <a:lstStyle/>
          <a:p>
            <a:pPr marL="461962" lvl="0" indent="-246059" algn="l" rtl="0">
              <a:spcBef>
                <a:spcPts val="640"/>
              </a:spcBef>
              <a:spcAft>
                <a:spcPts val="0"/>
              </a:spcAft>
              <a:buClr>
                <a:schemeClr val="lt1"/>
              </a:buClr>
              <a:buSzPts val="2200"/>
              <a:buChar char="•"/>
            </a:pPr>
            <a:r>
              <a:rPr lang="en-US" sz="2200">
                <a:solidFill>
                  <a:schemeClr val="lt1"/>
                </a:solidFill>
                <a:latin typeface="Calibri"/>
                <a:ea typeface="Calibri"/>
                <a:cs typeface="Calibri"/>
                <a:sym typeface="Calibri"/>
              </a:rPr>
              <a:t>The LSA/BRF algorithm generates 2 km product files for Full Disk (FD), Contiguous United States (CONUS), and mesoscale (MESO) regions.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title"/>
          </p:nvPr>
        </p:nvSpPr>
        <p:spPr>
          <a:xfrm>
            <a:off x="2171700" y="424244"/>
            <a:ext cx="7848600" cy="71624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GOESR LSA/BRF Processing Flow</a:t>
            </a:r>
            <a:endParaRPr/>
          </a:p>
        </p:txBody>
      </p:sp>
      <p:sp>
        <p:nvSpPr>
          <p:cNvPr id="135" name="Google Shape;135;p4"/>
          <p:cNvSpPr txBox="1">
            <a:spLocks noGrp="1"/>
          </p:cNvSpPr>
          <p:nvPr>
            <p:ph type="sldNum" idx="12"/>
          </p:nvPr>
        </p:nvSpPr>
        <p:spPr>
          <a:xfrm>
            <a:off x="9048698" y="6377533"/>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6</a:t>
            </a:fld>
            <a:endParaRPr/>
          </a:p>
        </p:txBody>
      </p:sp>
      <p:sp>
        <p:nvSpPr>
          <p:cNvPr id="136" name="Google Shape;136;p4"/>
          <p:cNvSpPr/>
          <p:nvPr/>
        </p:nvSpPr>
        <p:spPr>
          <a:xfrm>
            <a:off x="711101" y="1266790"/>
            <a:ext cx="3345900" cy="4770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BFAF8"/>
              </a:buClr>
              <a:buSzPts val="1600"/>
              <a:buFont typeface="Arial"/>
              <a:buChar char="•"/>
            </a:pPr>
            <a:r>
              <a:rPr lang="en-US" sz="1600" b="0" i="0" u="none" strike="noStrike" cap="none">
                <a:solidFill>
                  <a:srgbClr val="FBFAF8"/>
                </a:solidFill>
                <a:latin typeface="Arial"/>
                <a:ea typeface="Arial"/>
                <a:cs typeface="Arial"/>
                <a:sym typeface="Arial"/>
              </a:rPr>
              <a:t>The LSA/BRF algorithm provides spatial and temporal continuous surface albedo/reflectance information by using main/backup retrieval paths for different conditions.</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rgbClr val="FBFAF8"/>
              </a:solidFill>
              <a:latin typeface="Arial"/>
              <a:ea typeface="Arial"/>
              <a:cs typeface="Arial"/>
              <a:sym typeface="Arial"/>
            </a:endParaRPr>
          </a:p>
          <a:p>
            <a:pPr marL="285750" marR="0" lvl="0" indent="-285750" algn="l" rtl="0">
              <a:lnSpc>
                <a:spcPct val="100000"/>
              </a:lnSpc>
              <a:spcBef>
                <a:spcPts val="0"/>
              </a:spcBef>
              <a:spcAft>
                <a:spcPts val="0"/>
              </a:spcAft>
              <a:buClr>
                <a:srgbClr val="FBFAF8"/>
              </a:buClr>
              <a:buSzPts val="1600"/>
              <a:buFont typeface="Arial"/>
              <a:buChar char="•"/>
            </a:pPr>
            <a:r>
              <a:rPr lang="en-US" sz="1600" b="0" i="0" u="none" strike="noStrike" cap="none">
                <a:solidFill>
                  <a:srgbClr val="FBFAF8"/>
                </a:solidFill>
                <a:latin typeface="Arial"/>
                <a:ea typeface="Arial"/>
                <a:cs typeface="Arial"/>
                <a:sym typeface="Arial"/>
              </a:rPr>
              <a:t>LSA/BRF under clear-sky condition is comparable with the ground measurements.</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rgbClr val="FBFAF8"/>
              </a:solidFill>
              <a:latin typeface="Arial"/>
              <a:ea typeface="Arial"/>
              <a:cs typeface="Arial"/>
              <a:sym typeface="Arial"/>
            </a:endParaRPr>
          </a:p>
          <a:p>
            <a:pPr marL="285750" marR="0" lvl="0" indent="-285750" algn="l" rtl="0">
              <a:lnSpc>
                <a:spcPct val="100000"/>
              </a:lnSpc>
              <a:spcBef>
                <a:spcPts val="0"/>
              </a:spcBef>
              <a:spcAft>
                <a:spcPts val="0"/>
              </a:spcAft>
              <a:buClr>
                <a:srgbClr val="FBFAF8"/>
              </a:buClr>
              <a:buSzPts val="1600"/>
              <a:buFont typeface="Arial"/>
              <a:buChar char="•"/>
            </a:pPr>
            <a:r>
              <a:rPr lang="en-US" sz="1600" b="0" i="0" u="none" strike="noStrike" cap="none">
                <a:solidFill>
                  <a:srgbClr val="FBFAF8"/>
                </a:solidFill>
                <a:latin typeface="Arial"/>
                <a:ea typeface="Arial"/>
                <a:cs typeface="Arial"/>
                <a:sym typeface="Arial"/>
              </a:rPr>
              <a:t>LSA/BRF under cloudy-sky conditions provides the contemporary surface status under clear-sky condition, not comparable with the ground reference influenced by the cloud.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BFAF8"/>
              </a:buClr>
              <a:buSzPts val="1600"/>
              <a:buFont typeface="Arial"/>
              <a:buNone/>
            </a:pPr>
            <a:r>
              <a:rPr lang="en-US" sz="1600" b="0" i="0" u="none" strike="noStrike" cap="none">
                <a:solidFill>
                  <a:srgbClr val="FBFAF8"/>
                </a:solidFill>
                <a:latin typeface="Arial"/>
                <a:ea typeface="Arial"/>
                <a:cs typeface="Arial"/>
                <a:sym typeface="Arial"/>
              </a:rPr>
              <a:t>.</a:t>
            </a:r>
            <a:endParaRPr sz="1600" b="0" i="0" u="none" strike="noStrike" cap="none">
              <a:solidFill>
                <a:srgbClr val="FBFAF8"/>
              </a:solidFill>
              <a:latin typeface="Arial"/>
              <a:ea typeface="Arial"/>
              <a:cs typeface="Arial"/>
              <a:sym typeface="Arial"/>
            </a:endParaRPr>
          </a:p>
        </p:txBody>
      </p:sp>
      <p:sp>
        <p:nvSpPr>
          <p:cNvPr id="137" name="Google Shape;137;p4"/>
          <p:cNvSpPr/>
          <p:nvPr/>
        </p:nvSpPr>
        <p:spPr>
          <a:xfrm>
            <a:off x="4876800" y="5663859"/>
            <a:ext cx="597374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600"/>
              <a:buFont typeface="Arial"/>
              <a:buNone/>
            </a:pPr>
            <a:r>
              <a:rPr lang="en-US" sz="1600" b="0" i="0" u="none" strike="noStrike" cap="none">
                <a:solidFill>
                  <a:srgbClr val="FFFF00"/>
                </a:solidFill>
                <a:latin typeface="Arial"/>
                <a:ea typeface="Arial"/>
                <a:cs typeface="Arial"/>
                <a:sym typeface="Arial"/>
              </a:rPr>
              <a:t>High level flowchart of the online mode of ABI LSA algorithm, illustrating the main processing components </a:t>
            </a:r>
            <a:endParaRPr sz="1400" b="0" i="0" u="none" strike="noStrike" cap="none">
              <a:solidFill>
                <a:srgbClr val="000000"/>
              </a:solidFill>
              <a:latin typeface="Arial"/>
              <a:ea typeface="Arial"/>
              <a:cs typeface="Arial"/>
              <a:sym typeface="Arial"/>
            </a:endParaRPr>
          </a:p>
        </p:txBody>
      </p:sp>
      <p:pic>
        <p:nvPicPr>
          <p:cNvPr id="138" name="Google Shape;138;p4"/>
          <p:cNvPicPr preferRelativeResize="0"/>
          <p:nvPr/>
        </p:nvPicPr>
        <p:blipFill rotWithShape="1">
          <a:blip r:embed="rId3">
            <a:alphaModFix/>
          </a:blip>
          <a:srcRect/>
          <a:stretch/>
        </p:blipFill>
        <p:spPr>
          <a:xfrm>
            <a:off x="4744848" y="1266804"/>
            <a:ext cx="5726248" cy="43684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p:cNvSpPr txBox="1">
            <a:spLocks noGrp="1"/>
          </p:cNvSpPr>
          <p:nvPr>
            <p:ph type="title"/>
          </p:nvPr>
        </p:nvSpPr>
        <p:spPr>
          <a:xfrm>
            <a:off x="2433019" y="288505"/>
            <a:ext cx="8046682" cy="86868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Calibri"/>
              <a:buNone/>
            </a:pPr>
            <a:r>
              <a:rPr lang="en-US" sz="4000"/>
              <a:t>LSA/BRF </a:t>
            </a:r>
            <a:r>
              <a:rPr lang="en-US"/>
              <a:t>Retrieval Paths</a:t>
            </a:r>
            <a:endParaRPr/>
          </a:p>
        </p:txBody>
      </p:sp>
      <p:sp>
        <p:nvSpPr>
          <p:cNvPr id="145" name="Google Shape;145;p5"/>
          <p:cNvSpPr txBox="1">
            <a:spLocks noGrp="1"/>
          </p:cNvSpPr>
          <p:nvPr>
            <p:ph type="sldNum" idx="12"/>
          </p:nvPr>
        </p:nvSpPr>
        <p:spPr>
          <a:xfrm>
            <a:off x="9042398" y="636686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200"/>
              <a:buFont typeface="Arial"/>
              <a:buNone/>
            </a:pPr>
            <a:fld id="{00000000-1234-1234-1234-123412341234}" type="slidenum">
              <a:rPr lang="en-US"/>
              <a:t>7</a:t>
            </a:fld>
            <a:endParaRPr/>
          </a:p>
        </p:txBody>
      </p:sp>
      <p:graphicFrame>
        <p:nvGraphicFramePr>
          <p:cNvPr id="146" name="Google Shape;146;p5"/>
          <p:cNvGraphicFramePr/>
          <p:nvPr/>
        </p:nvGraphicFramePr>
        <p:xfrm>
          <a:off x="248828" y="1084570"/>
          <a:ext cx="3000000" cy="3000000"/>
        </p:xfrm>
        <a:graphic>
          <a:graphicData uri="http://schemas.openxmlformats.org/drawingml/2006/table">
            <a:tbl>
              <a:tblPr firstRow="1" bandRow="1">
                <a:noFill/>
                <a:tableStyleId>{D437E76E-82FB-4078-800D-62C4ECF1E544}</a:tableStyleId>
              </a:tblPr>
              <a:tblGrid>
                <a:gridCol w="1201600">
                  <a:extLst>
                    <a:ext uri="{9D8B030D-6E8A-4147-A177-3AD203B41FA5}">
                      <a16:colId xmlns:a16="http://schemas.microsoft.com/office/drawing/2014/main" val="20000"/>
                    </a:ext>
                  </a:extLst>
                </a:gridCol>
                <a:gridCol w="2313750">
                  <a:extLst>
                    <a:ext uri="{9D8B030D-6E8A-4147-A177-3AD203B41FA5}">
                      <a16:colId xmlns:a16="http://schemas.microsoft.com/office/drawing/2014/main" val="20001"/>
                    </a:ext>
                  </a:extLst>
                </a:gridCol>
                <a:gridCol w="1566050">
                  <a:extLst>
                    <a:ext uri="{9D8B030D-6E8A-4147-A177-3AD203B41FA5}">
                      <a16:colId xmlns:a16="http://schemas.microsoft.com/office/drawing/2014/main" val="20002"/>
                    </a:ext>
                  </a:extLst>
                </a:gridCol>
              </a:tblGrid>
              <a:tr h="454525">
                <a:tc gridSpan="3">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LSA Retrieval Algorithm</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D9B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8050">
                <a:tc>
                  <a:txBody>
                    <a:bodyPr/>
                    <a:lstStyle/>
                    <a:p>
                      <a:pPr marL="0" marR="0" lvl="0" indent="0" algn="l" rtl="0">
                        <a:lnSpc>
                          <a:spcPct val="100000"/>
                        </a:lnSpc>
                        <a:spcBef>
                          <a:spcPts val="0"/>
                        </a:spcBef>
                        <a:spcAft>
                          <a:spcPts val="0"/>
                        </a:spcAft>
                        <a:buClr>
                          <a:srgbClr val="000000"/>
                        </a:buClr>
                        <a:buSzPts val="1400"/>
                        <a:buFont typeface="Arial"/>
                        <a:buNone/>
                      </a:pPr>
                      <a:r>
                        <a:rPr lang="en-US" sz="1400" b="0" u="sng" strike="noStrike" cap="none">
                          <a:solidFill>
                            <a:srgbClr val="7030A0"/>
                          </a:solidFill>
                        </a:rPr>
                        <a:t>Case1:</a:t>
                      </a:r>
                      <a:endParaRPr sz="1400" b="0" u="sng" strike="noStrike" cap="none">
                        <a:solidFill>
                          <a:srgbClr val="7030A0"/>
                        </a:solidFill>
                      </a:endParaRPr>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Good BRDF;</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Snow-free</a:t>
                      </a:r>
                      <a:endParaRPr sz="1400" b="1" u="none" strike="noStrike" cap="none">
                        <a:solidFill>
                          <a:srgbClr val="7030A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D9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sng" strike="noStrike" cap="none">
                          <a:solidFill>
                            <a:srgbClr val="7030A0"/>
                          </a:solidFill>
                        </a:rPr>
                        <a:t>Case2:</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BRDF unavailable or snow-covered,</a:t>
                      </a:r>
                      <a:endParaRPr/>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but with Good Clear-sky obs</a:t>
                      </a:r>
                      <a:endParaRPr sz="1400" b="1" u="none" strike="noStrike" cap="none">
                        <a:solidFill>
                          <a:srgbClr val="7030A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D9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7030A0"/>
                          </a:solidFill>
                        </a:rPr>
                        <a:t>Case3:</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Bad BRDF;</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No Clear-sky obs</a:t>
                      </a:r>
                      <a:endParaRPr sz="1400" b="1" u="none" strike="noStrike" cap="none">
                        <a:solidFill>
                          <a:srgbClr val="7030A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D9BE"/>
                    </a:solidFill>
                  </a:tcPr>
                </a:tc>
                <a:extLst>
                  <a:ext uri="{0D108BD9-81ED-4DB2-BD59-A6C34878D82A}">
                    <a16:rowId xmlns:a16="http://schemas.microsoft.com/office/drawing/2014/main" val="10001"/>
                  </a:ext>
                </a:extLst>
              </a:tr>
              <a:tr h="382175">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17365D"/>
                          </a:solidFill>
                          <a:latin typeface="Calibri"/>
                          <a:ea typeface="Calibri"/>
                          <a:cs typeface="Calibri"/>
                          <a:sym typeface="Calibri"/>
                        </a:rPr>
                        <a:t>rp=0: </a:t>
                      </a:r>
                      <a:r>
                        <a:rPr lang="en-US" sz="1400" u="none" strike="noStrike" cap="none">
                          <a:solidFill>
                            <a:srgbClr val="002060"/>
                          </a:solidFill>
                        </a:rPr>
                        <a:t>BRDF Algorithm</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FAF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17365D"/>
                          </a:solidFill>
                          <a:latin typeface="Calibri"/>
                          <a:ea typeface="Calibri"/>
                          <a:cs typeface="Calibri"/>
                          <a:sym typeface="Calibri"/>
                        </a:rPr>
                        <a:t>rp=1: </a:t>
                      </a:r>
                      <a:endParaRPr/>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002060"/>
                          </a:solidFill>
                        </a:rPr>
                        <a:t>Direct Estimation</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FAF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17365D"/>
                          </a:solidFill>
                          <a:latin typeface="Calibri"/>
                          <a:ea typeface="Calibri"/>
                          <a:cs typeface="Calibri"/>
                          <a:sym typeface="Calibri"/>
                        </a:rPr>
                        <a:t>rp=2: </a:t>
                      </a:r>
                      <a:r>
                        <a:rPr lang="en-US" sz="1400" u="none" strike="noStrike" cap="none">
                          <a:solidFill>
                            <a:srgbClr val="002060"/>
                          </a:solidFill>
                        </a:rPr>
                        <a:t>Graceful Degradation</a:t>
                      </a:r>
                      <a:endParaRPr sz="1400" u="none" strike="noStrike" cap="none">
                        <a:solidFill>
                          <a:srgbClr val="00206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FAF9"/>
                    </a:solidFill>
                  </a:tcPr>
                </a:tc>
                <a:extLst>
                  <a:ext uri="{0D108BD9-81ED-4DB2-BD59-A6C34878D82A}">
                    <a16:rowId xmlns:a16="http://schemas.microsoft.com/office/drawing/2014/main" val="10002"/>
                  </a:ext>
                </a:extLst>
              </a:tr>
            </a:tbl>
          </a:graphicData>
        </a:graphic>
      </p:graphicFrame>
      <p:sp>
        <p:nvSpPr>
          <p:cNvPr id="147" name="Google Shape;147;p5"/>
          <p:cNvSpPr txBox="1"/>
          <p:nvPr/>
        </p:nvSpPr>
        <p:spPr>
          <a:xfrm>
            <a:off x="164747" y="3032190"/>
            <a:ext cx="6579308" cy="3802579"/>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Clr>
                <a:srgbClr val="FFFF00"/>
              </a:buClr>
              <a:buSzPts val="2000"/>
              <a:buFont typeface="Arial"/>
              <a:buNone/>
            </a:pPr>
            <a:r>
              <a:rPr lang="en-US" sz="2000" b="0" i="0" u="none" strike="noStrike" cap="none">
                <a:solidFill>
                  <a:srgbClr val="FFFF00"/>
                </a:solidFill>
                <a:latin typeface="Arial"/>
                <a:ea typeface="Arial"/>
                <a:cs typeface="Arial"/>
                <a:sym typeface="Arial"/>
              </a:rPr>
              <a:t>LSA retrieval paths:</a:t>
            </a:r>
            <a:endParaRPr sz="1400" b="0" i="0" u="none" strike="noStrike" cap="none">
              <a:solidFill>
                <a:srgbClr val="000000"/>
              </a:solidFill>
              <a:latin typeface="Arial"/>
              <a:ea typeface="Arial"/>
              <a:cs typeface="Arial"/>
              <a:sym typeface="Arial"/>
            </a:endParaRPr>
          </a:p>
          <a:p>
            <a:pPr marL="342900" marR="0" lvl="0" indent="-342900" algn="l" rtl="0">
              <a:lnSpc>
                <a:spcPct val="95000"/>
              </a:lnSpc>
              <a:spcBef>
                <a:spcPts val="600"/>
              </a:spcBef>
              <a:spcAft>
                <a:spcPts val="0"/>
              </a:spcAft>
              <a:buClr>
                <a:srgbClr val="FAFD00"/>
              </a:buClr>
              <a:buSzPts val="1800"/>
              <a:buFont typeface="Noto Sans Symbols"/>
              <a:buChar char="∙"/>
            </a:pPr>
            <a:r>
              <a:rPr lang="en-US" sz="1800" b="0" i="0" u="none" strike="noStrike" cap="none">
                <a:solidFill>
                  <a:srgbClr val="FFFF00"/>
                </a:solidFill>
                <a:latin typeface="Arial"/>
                <a:ea typeface="Arial"/>
                <a:cs typeface="Arial"/>
                <a:sym typeface="Arial"/>
              </a:rPr>
              <a:t>Routine Algorithm</a:t>
            </a:r>
            <a:endParaRPr sz="1400" b="0" i="0" u="none" strike="noStrike" cap="none">
              <a:solidFill>
                <a:srgbClr val="000000"/>
              </a:solidFill>
              <a:latin typeface="Arial"/>
              <a:ea typeface="Arial"/>
              <a:cs typeface="Arial"/>
              <a:sym typeface="Arial"/>
            </a:endParaRPr>
          </a:p>
          <a:p>
            <a:pPr marL="742950" marR="0" lvl="1" indent="-285750" algn="l" rtl="0">
              <a:lnSpc>
                <a:spcPct val="95000"/>
              </a:lnSpc>
              <a:spcBef>
                <a:spcPts val="0"/>
              </a:spcBef>
              <a:spcAft>
                <a:spcPts val="0"/>
              </a:spcAft>
              <a:buClr>
                <a:srgbClr val="A2D7FF"/>
              </a:buClr>
              <a:buSzPts val="1600"/>
              <a:buFont typeface="Arial"/>
              <a:buChar char="»"/>
            </a:pPr>
            <a:r>
              <a:rPr lang="en-US" sz="1600" b="0" i="0" u="none" strike="noStrike" cap="none">
                <a:solidFill>
                  <a:srgbClr val="FBFAF8"/>
                </a:solidFill>
                <a:latin typeface="Arial"/>
                <a:ea typeface="Arial"/>
                <a:cs typeface="Arial"/>
                <a:sym typeface="Arial"/>
              </a:rPr>
              <a:t>Obtain both black-sky and white-sky spectral albedos. Then the blue-sky broadband albedo could be obtained through narrowband-to-broadband conversion and diffuse skylight fraction regulating. </a:t>
            </a:r>
            <a:endParaRPr sz="1400" b="0" i="0" u="none" strike="noStrike" cap="none">
              <a:solidFill>
                <a:srgbClr val="000000"/>
              </a:solidFill>
              <a:latin typeface="Arial"/>
              <a:ea typeface="Arial"/>
              <a:cs typeface="Arial"/>
              <a:sym typeface="Arial"/>
            </a:endParaRPr>
          </a:p>
          <a:p>
            <a:pPr marL="342900" marR="0" lvl="0" indent="-342900" algn="l" rtl="0">
              <a:lnSpc>
                <a:spcPct val="95000"/>
              </a:lnSpc>
              <a:spcBef>
                <a:spcPts val="600"/>
              </a:spcBef>
              <a:spcAft>
                <a:spcPts val="0"/>
              </a:spcAft>
              <a:buClr>
                <a:srgbClr val="FAFD00"/>
              </a:buClr>
              <a:buSzPts val="1800"/>
              <a:buFont typeface="Noto Sans Symbols"/>
              <a:buChar char="∙"/>
            </a:pPr>
            <a:r>
              <a:rPr lang="en-US" sz="1800" b="0" i="0" u="none" strike="noStrike" cap="none">
                <a:solidFill>
                  <a:srgbClr val="FFFF00"/>
                </a:solidFill>
                <a:latin typeface="Arial"/>
                <a:ea typeface="Arial"/>
                <a:cs typeface="Arial"/>
                <a:sym typeface="Arial"/>
              </a:rPr>
              <a:t>Direct Estimation</a:t>
            </a:r>
            <a:endParaRPr sz="1400" b="0" i="0" u="none" strike="noStrike" cap="none">
              <a:solidFill>
                <a:srgbClr val="000000"/>
              </a:solidFill>
              <a:latin typeface="Arial"/>
              <a:ea typeface="Arial"/>
              <a:cs typeface="Arial"/>
              <a:sym typeface="Arial"/>
            </a:endParaRPr>
          </a:p>
          <a:p>
            <a:pPr marL="742950" marR="0" lvl="1" indent="-285750" algn="l" rtl="0">
              <a:lnSpc>
                <a:spcPct val="95000"/>
              </a:lnSpc>
              <a:spcBef>
                <a:spcPts val="0"/>
              </a:spcBef>
              <a:spcAft>
                <a:spcPts val="0"/>
              </a:spcAft>
              <a:buClr>
                <a:srgbClr val="A2D7FF"/>
              </a:buClr>
              <a:buSzPts val="1600"/>
              <a:buFont typeface="Arial"/>
              <a:buChar char="»"/>
            </a:pPr>
            <a:r>
              <a:rPr lang="en-US" sz="1600" b="0" i="0" u="none" strike="noStrike" cap="none">
                <a:solidFill>
                  <a:srgbClr val="FBFAF8"/>
                </a:solidFill>
                <a:latin typeface="Arial"/>
                <a:ea typeface="Arial"/>
                <a:cs typeface="Arial"/>
                <a:sym typeface="Arial"/>
              </a:rPr>
              <a:t>The direct estimation approach directly calculate the surface albedo from TOA signals. Surface albedo is calculated from TOA spectral reflectance at five bands using regression coefficients</a:t>
            </a:r>
            <a:endParaRPr sz="1600" b="0" i="0" u="none" strike="noStrike" cap="none">
              <a:solidFill>
                <a:srgbClr val="FFFF00"/>
              </a:solidFill>
              <a:latin typeface="Arial"/>
              <a:ea typeface="Arial"/>
              <a:cs typeface="Arial"/>
              <a:sym typeface="Arial"/>
            </a:endParaRPr>
          </a:p>
          <a:p>
            <a:pPr marL="342900" marR="0" lvl="0" indent="-342900" algn="l" rtl="0">
              <a:lnSpc>
                <a:spcPct val="95000"/>
              </a:lnSpc>
              <a:spcBef>
                <a:spcPts val="600"/>
              </a:spcBef>
              <a:spcAft>
                <a:spcPts val="0"/>
              </a:spcAft>
              <a:buClr>
                <a:srgbClr val="FAFD00"/>
              </a:buClr>
              <a:buSzPts val="1800"/>
              <a:buFont typeface="Noto Sans Symbols"/>
              <a:buChar char="∙"/>
            </a:pPr>
            <a:r>
              <a:rPr lang="en-US" sz="1800" b="0" i="0" u="none" strike="noStrike" cap="none">
                <a:solidFill>
                  <a:srgbClr val="FFFF00"/>
                </a:solidFill>
                <a:latin typeface="Arial"/>
                <a:ea typeface="Arial"/>
                <a:cs typeface="Arial"/>
                <a:sym typeface="Arial"/>
              </a:rPr>
              <a:t>Graceful Degradation</a:t>
            </a:r>
            <a:endParaRPr sz="1400" b="0" i="0" u="none" strike="noStrike" cap="none">
              <a:solidFill>
                <a:srgbClr val="000000"/>
              </a:solidFill>
              <a:latin typeface="Arial"/>
              <a:ea typeface="Arial"/>
              <a:cs typeface="Arial"/>
              <a:sym typeface="Arial"/>
            </a:endParaRPr>
          </a:p>
          <a:p>
            <a:pPr marL="742950" marR="0" lvl="1" indent="-285750" algn="l" rtl="0">
              <a:lnSpc>
                <a:spcPct val="95000"/>
              </a:lnSpc>
              <a:spcBef>
                <a:spcPts val="0"/>
              </a:spcBef>
              <a:spcAft>
                <a:spcPts val="0"/>
              </a:spcAft>
              <a:buClr>
                <a:srgbClr val="A2D7FF"/>
              </a:buClr>
              <a:buSzPts val="1600"/>
              <a:buFont typeface="Arial"/>
              <a:buChar char="»"/>
            </a:pPr>
            <a:r>
              <a:rPr lang="en-US" sz="1600" b="0" i="0" u="none" strike="noStrike" cap="none">
                <a:solidFill>
                  <a:srgbClr val="FBFAF8"/>
                </a:solidFill>
                <a:latin typeface="Arial"/>
                <a:ea typeface="Arial"/>
                <a:cs typeface="Arial"/>
                <a:sym typeface="Arial"/>
              </a:rPr>
              <a:t>This is used to compute instantaneous albedo from the climatological white-sky albedo</a:t>
            </a:r>
            <a:endParaRPr sz="1600" b="0" i="0" u="none" strike="noStrike" cap="none">
              <a:solidFill>
                <a:srgbClr val="FBFAF8"/>
              </a:solidFill>
              <a:latin typeface="Arial"/>
              <a:ea typeface="Arial"/>
              <a:cs typeface="Arial"/>
              <a:sym typeface="Arial"/>
            </a:endParaRPr>
          </a:p>
        </p:txBody>
      </p:sp>
      <p:sp>
        <p:nvSpPr>
          <p:cNvPr id="148" name="Google Shape;148;p5"/>
          <p:cNvSpPr txBox="1"/>
          <p:nvPr/>
        </p:nvSpPr>
        <p:spPr>
          <a:xfrm>
            <a:off x="6744055" y="3185482"/>
            <a:ext cx="5447945" cy="2569934"/>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Clr>
                <a:srgbClr val="FFFF00"/>
              </a:buClr>
              <a:buSzPts val="2000"/>
              <a:buFont typeface="Arial"/>
              <a:buNone/>
            </a:pPr>
            <a:r>
              <a:rPr lang="en-US" sz="2000" b="0" i="0" u="none" strike="noStrike" cap="none">
                <a:solidFill>
                  <a:srgbClr val="FFFF00"/>
                </a:solidFill>
                <a:latin typeface="Arial"/>
                <a:ea typeface="Arial"/>
                <a:cs typeface="Arial"/>
                <a:sym typeface="Arial"/>
              </a:rPr>
              <a:t>BRF retrieval paths: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FAFD00"/>
              </a:buClr>
              <a:buSzPts val="1800"/>
              <a:buFont typeface="Noto Sans Symbols"/>
              <a:buChar char="∙"/>
            </a:pPr>
            <a:r>
              <a:rPr lang="en-US" sz="1800" b="0" i="0" u="none" strike="noStrike" cap="none">
                <a:solidFill>
                  <a:srgbClr val="FFFF00"/>
                </a:solidFill>
                <a:latin typeface="Arial"/>
                <a:ea typeface="Arial"/>
                <a:cs typeface="Arial"/>
                <a:sym typeface="Arial"/>
              </a:rPr>
              <a:t>Atmospheric Correction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A2D7FF"/>
              </a:buClr>
              <a:buSzPts val="1600"/>
              <a:buFont typeface="Arial"/>
              <a:buChar char="»"/>
            </a:pPr>
            <a:r>
              <a:rPr lang="en-US" sz="1600" b="0" i="0" u="none" strike="noStrike" cap="none">
                <a:solidFill>
                  <a:srgbClr val="FBFAF8"/>
                </a:solidFill>
                <a:latin typeface="Arial"/>
                <a:ea typeface="Arial"/>
                <a:cs typeface="Arial"/>
                <a:sym typeface="Arial"/>
              </a:rPr>
              <a:t>Surface Reflectance calculated by inverting TOA reflectance formulation and assuming the Lambertian surface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FAFD00"/>
              </a:buClr>
              <a:buSzPts val="1800"/>
              <a:buFont typeface="Noto Sans Symbols"/>
              <a:buChar char="∙"/>
            </a:pPr>
            <a:r>
              <a:rPr lang="en-US" sz="1800" b="0" i="0" u="none" strike="noStrike" cap="none">
                <a:solidFill>
                  <a:srgbClr val="FFFF00"/>
                </a:solidFill>
                <a:latin typeface="Arial"/>
                <a:ea typeface="Arial"/>
                <a:cs typeface="Arial"/>
                <a:sym typeface="Arial"/>
              </a:rPr>
              <a:t>BRDF</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A2D7FF"/>
              </a:buClr>
              <a:buSzPts val="1600"/>
              <a:buFont typeface="Arial"/>
              <a:buChar char="»"/>
            </a:pPr>
            <a:r>
              <a:rPr lang="en-US" sz="1600" b="0" i="0" u="none" strike="noStrike" cap="none">
                <a:solidFill>
                  <a:srgbClr val="FBFAF8"/>
                </a:solidFill>
                <a:latin typeface="Arial"/>
                <a:ea typeface="Arial"/>
                <a:cs typeface="Arial"/>
                <a:sym typeface="Arial"/>
              </a:rPr>
              <a:t>Surface Reflectance calculated from the BRDF model, given BRDF parameters and viewing geometry</a:t>
            </a:r>
            <a:endParaRPr sz="1400" b="0" i="0" u="none" strike="noStrike" cap="none">
              <a:solidFill>
                <a:srgbClr val="000000"/>
              </a:solidFill>
              <a:latin typeface="Arial"/>
              <a:ea typeface="Arial"/>
              <a:cs typeface="Arial"/>
              <a:sym typeface="Arial"/>
            </a:endParaRPr>
          </a:p>
        </p:txBody>
      </p:sp>
      <p:graphicFrame>
        <p:nvGraphicFramePr>
          <p:cNvPr id="149" name="Google Shape;149;p5"/>
          <p:cNvGraphicFramePr/>
          <p:nvPr/>
        </p:nvGraphicFramePr>
        <p:xfrm>
          <a:off x="6744054" y="1084569"/>
          <a:ext cx="3000000" cy="3000000"/>
        </p:xfrm>
        <a:graphic>
          <a:graphicData uri="http://schemas.openxmlformats.org/drawingml/2006/table">
            <a:tbl>
              <a:tblPr firstRow="1" bandRow="1">
                <a:noFill/>
                <a:tableStyleId>{D437E76E-82FB-4078-800D-62C4ECF1E544}</a:tableStyleId>
              </a:tblPr>
              <a:tblGrid>
                <a:gridCol w="1726400">
                  <a:extLst>
                    <a:ext uri="{9D8B030D-6E8A-4147-A177-3AD203B41FA5}">
                      <a16:colId xmlns:a16="http://schemas.microsoft.com/office/drawing/2014/main" val="20000"/>
                    </a:ext>
                  </a:extLst>
                </a:gridCol>
                <a:gridCol w="1753225">
                  <a:extLst>
                    <a:ext uri="{9D8B030D-6E8A-4147-A177-3AD203B41FA5}">
                      <a16:colId xmlns:a16="http://schemas.microsoft.com/office/drawing/2014/main" val="20001"/>
                    </a:ext>
                  </a:extLst>
                </a:gridCol>
                <a:gridCol w="1719475">
                  <a:extLst>
                    <a:ext uri="{9D8B030D-6E8A-4147-A177-3AD203B41FA5}">
                      <a16:colId xmlns:a16="http://schemas.microsoft.com/office/drawing/2014/main" val="20002"/>
                    </a:ext>
                  </a:extLst>
                </a:gridCol>
              </a:tblGrid>
              <a:tr h="489450">
                <a:tc gridSpan="3">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BRF Retrieval Algorithm</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D9B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70150">
                <a:tc>
                  <a:txBody>
                    <a:bodyPr/>
                    <a:lstStyle/>
                    <a:p>
                      <a:pPr marL="0" marR="0" lvl="0" indent="0" algn="l" rtl="0">
                        <a:lnSpc>
                          <a:spcPct val="100000"/>
                        </a:lnSpc>
                        <a:spcBef>
                          <a:spcPts val="0"/>
                        </a:spcBef>
                        <a:spcAft>
                          <a:spcPts val="0"/>
                        </a:spcAft>
                        <a:buClr>
                          <a:srgbClr val="000000"/>
                        </a:buClr>
                        <a:buSzPts val="1400"/>
                        <a:buFont typeface="Arial"/>
                        <a:buNone/>
                      </a:pPr>
                      <a:r>
                        <a:rPr lang="en-US" sz="1400" b="0" u="sng" strike="noStrike" cap="none">
                          <a:solidFill>
                            <a:srgbClr val="7030A0"/>
                          </a:solidFill>
                        </a:rPr>
                        <a:t>Case1:</a:t>
                      </a:r>
                      <a:endParaRPr sz="1400" b="0" u="sng" strike="noStrike" cap="none">
                        <a:solidFill>
                          <a:srgbClr val="7030A0"/>
                        </a:solidFill>
                      </a:endParaRPr>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Good Clear-sky obs</a:t>
                      </a:r>
                      <a:endParaRPr sz="1400" b="1" u="none" strike="noStrike" cap="none">
                        <a:solidFill>
                          <a:srgbClr val="7030A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D9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sng" strike="noStrike" cap="none">
                          <a:solidFill>
                            <a:srgbClr val="7030A0"/>
                          </a:solidFill>
                        </a:rPr>
                        <a:t>Case2:</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No Clear-sky obs, but with good BRDF</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D9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sng" strike="noStrike" cap="none">
                          <a:solidFill>
                            <a:srgbClr val="7030A0"/>
                          </a:solidFill>
                        </a:rPr>
                        <a:t>Case3:</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Bad BRDF;</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7030A0"/>
                          </a:solidFill>
                        </a:rPr>
                        <a:t>Bad Clear-sky obs</a:t>
                      </a:r>
                      <a:endParaRPr sz="1400" b="1" u="none" strike="noStrike" cap="none">
                        <a:solidFill>
                          <a:srgbClr val="7030A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D9BE"/>
                    </a:solidFill>
                  </a:tcPr>
                </a:tc>
                <a:extLst>
                  <a:ext uri="{0D108BD9-81ED-4DB2-BD59-A6C34878D82A}">
                    <a16:rowId xmlns:a16="http://schemas.microsoft.com/office/drawing/2014/main" val="10001"/>
                  </a:ext>
                </a:extLst>
              </a:tr>
              <a:tr h="558000">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17365D"/>
                          </a:solidFill>
                        </a:rPr>
                        <a:t>rp=2: </a:t>
                      </a:r>
                      <a:r>
                        <a:rPr lang="en-US" sz="1400" u="none" strike="noStrike" cap="none">
                          <a:solidFill>
                            <a:srgbClr val="002060"/>
                          </a:solidFill>
                        </a:rPr>
                        <a:t>Atmospheric Correction</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FAF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17365D"/>
                          </a:solidFill>
                          <a:latin typeface="Calibri"/>
                          <a:ea typeface="Calibri"/>
                          <a:cs typeface="Calibri"/>
                          <a:sym typeface="Calibri"/>
                        </a:rPr>
                        <a:t>rp=1: </a:t>
                      </a:r>
                      <a:r>
                        <a:rPr lang="en-US" sz="1400" u="none" strike="noStrike" cap="none">
                          <a:solidFill>
                            <a:srgbClr val="002060"/>
                          </a:solidFill>
                        </a:rPr>
                        <a:t>BRDF Model</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FAF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002060"/>
                          </a:solidFill>
                        </a:rPr>
                        <a:t>N/A</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FAF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6"/>
          <p:cNvSpPr txBox="1">
            <a:spLocks noGrp="1"/>
          </p:cNvSpPr>
          <p:nvPr>
            <p:ph type="title"/>
          </p:nvPr>
        </p:nvSpPr>
        <p:spPr>
          <a:xfrm>
            <a:off x="609597" y="136519"/>
            <a:ext cx="109728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Mission Requirements: LSA &amp; BRF</a:t>
            </a:r>
            <a:endParaRPr/>
          </a:p>
        </p:txBody>
      </p:sp>
      <p:sp>
        <p:nvSpPr>
          <p:cNvPr id="156" name="Google Shape;156;p6"/>
          <p:cNvSpPr txBox="1">
            <a:spLocks noGrp="1"/>
          </p:cNvSpPr>
          <p:nvPr>
            <p:ph type="sldNum" idx="12"/>
          </p:nvPr>
        </p:nvSpPr>
        <p:spPr>
          <a:xfrm>
            <a:off x="8737600" y="6356356"/>
            <a:ext cx="284479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300"/>
              <a:buFont typeface="Calibri"/>
              <a:buNone/>
            </a:pPr>
            <a:fld id="{00000000-1234-1234-1234-123412341234}" type="slidenum">
              <a:rPr lang="en-US">
                <a:solidFill>
                  <a:schemeClr val="lt1"/>
                </a:solidFill>
                <a:latin typeface="Calibri"/>
                <a:ea typeface="Calibri"/>
                <a:cs typeface="Calibri"/>
                <a:sym typeface="Calibri"/>
              </a:rPr>
              <a:t>8</a:t>
            </a:fld>
            <a:endParaRPr>
              <a:solidFill>
                <a:schemeClr val="lt1"/>
              </a:solidFill>
              <a:latin typeface="Calibri"/>
              <a:ea typeface="Calibri"/>
              <a:cs typeface="Calibri"/>
              <a:sym typeface="Calibri"/>
            </a:endParaRPr>
          </a:p>
        </p:txBody>
      </p:sp>
      <p:graphicFrame>
        <p:nvGraphicFramePr>
          <p:cNvPr id="157" name="Google Shape;157;p6"/>
          <p:cNvGraphicFramePr/>
          <p:nvPr/>
        </p:nvGraphicFramePr>
        <p:xfrm>
          <a:off x="155174" y="1392382"/>
          <a:ext cx="3000000" cy="3000000"/>
        </p:xfrm>
        <a:graphic>
          <a:graphicData uri="http://schemas.openxmlformats.org/drawingml/2006/table">
            <a:tbl>
              <a:tblPr firstRow="1" bandRow="1">
                <a:noFill/>
                <a:tableStyleId>{D437E76E-82FB-4078-800D-62C4ECF1E544}</a:tableStyleId>
              </a:tblPr>
              <a:tblGrid>
                <a:gridCol w="1956125">
                  <a:extLst>
                    <a:ext uri="{9D8B030D-6E8A-4147-A177-3AD203B41FA5}">
                      <a16:colId xmlns:a16="http://schemas.microsoft.com/office/drawing/2014/main" val="20000"/>
                    </a:ext>
                  </a:extLst>
                </a:gridCol>
                <a:gridCol w="3632800">
                  <a:extLst>
                    <a:ext uri="{9D8B030D-6E8A-4147-A177-3AD203B41FA5}">
                      <a16:colId xmlns:a16="http://schemas.microsoft.com/office/drawing/2014/main" val="20001"/>
                    </a:ext>
                  </a:extLst>
                </a:gridCol>
              </a:tblGrid>
              <a:tr h="302575">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Specification: GOES-R ABI Surface Albedo product</a:t>
                      </a:r>
                      <a:endParaRPr sz="1600" u="none" strike="noStrike" cap="none">
                        <a:solidFill>
                          <a:schemeClr val="dk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Satellite Source</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GOES-R ABI</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1"/>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Measurement Range</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FAFD00"/>
                        </a:buClr>
                        <a:buSzPts val="1400"/>
                        <a:buFont typeface="Noto Sans Symbols"/>
                        <a:buNone/>
                      </a:pPr>
                      <a:r>
                        <a:rPr lang="en-US" sz="1400" u="none" strike="noStrike" cap="none">
                          <a:solidFill>
                            <a:srgbClr val="244061"/>
                          </a:solidFill>
                          <a:latin typeface="Calibri"/>
                          <a:ea typeface="Calibri"/>
                          <a:cs typeface="Calibri"/>
                          <a:sym typeface="Calibri"/>
                        </a:rPr>
                        <a:t>0 to 1 Albedo Units</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2"/>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Accuracy</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FAFD00"/>
                        </a:buClr>
                        <a:buSzPts val="1400"/>
                        <a:buFont typeface="Noto Sans Symbols"/>
                        <a:buNone/>
                      </a:pPr>
                      <a:r>
                        <a:rPr lang="en-US" sz="1400" u="none" strike="noStrike" cap="none">
                          <a:solidFill>
                            <a:srgbClr val="244061"/>
                          </a:solidFill>
                          <a:latin typeface="Calibri"/>
                          <a:ea typeface="Calibri"/>
                          <a:cs typeface="Calibri"/>
                          <a:sym typeface="Calibri"/>
                        </a:rPr>
                        <a:t>0.08 Albedo Units</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3"/>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Precision</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FAFD00"/>
                        </a:buClr>
                        <a:buSzPts val="1400"/>
                        <a:buFont typeface="Noto Sans Symbols"/>
                        <a:buNone/>
                      </a:pPr>
                      <a:r>
                        <a:rPr lang="en-US" sz="1400" u="none" strike="noStrike" cap="none">
                          <a:solidFill>
                            <a:srgbClr val="244061"/>
                          </a:solidFill>
                          <a:latin typeface="Calibri"/>
                          <a:ea typeface="Calibri"/>
                          <a:cs typeface="Calibri"/>
                          <a:sym typeface="Calibri"/>
                        </a:rPr>
                        <a:t>10%</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4"/>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Latency</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latin typeface="Calibri"/>
                          <a:ea typeface="Calibri"/>
                          <a:cs typeface="Calibri"/>
                          <a:sym typeface="Calibri"/>
                        </a:rPr>
                        <a:t>3236 s</a:t>
                      </a:r>
                      <a:endParaRPr sz="1400" u="none" strike="noStrike" cap="none">
                        <a:solidFill>
                          <a:srgbClr val="244061"/>
                        </a:solidFill>
                        <a:latin typeface="Calibri"/>
                        <a:ea typeface="Calibri"/>
                        <a:cs typeface="Calibri"/>
                        <a:sym typeface="Calibri"/>
                      </a:endParaRPr>
                    </a:p>
                  </a:txBody>
                  <a:tcPr marL="91450" marR="91450" marT="45725" marB="45725">
                    <a:solidFill>
                      <a:srgbClr val="DAE5F1"/>
                    </a:solidFill>
                  </a:tcPr>
                </a:tc>
                <a:extLst>
                  <a:ext uri="{0D108BD9-81ED-4DB2-BD59-A6C34878D82A}">
                    <a16:rowId xmlns:a16="http://schemas.microsoft.com/office/drawing/2014/main" val="10005"/>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Timeliness</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latin typeface="Calibri"/>
                          <a:ea typeface="Calibri"/>
                          <a:cs typeface="Calibri"/>
                          <a:sym typeface="Calibri"/>
                        </a:rPr>
                        <a:t>--</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6"/>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Refresh</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latin typeface="Calibri"/>
                          <a:ea typeface="Calibri"/>
                          <a:cs typeface="Calibri"/>
                          <a:sym typeface="Calibri"/>
                        </a:rPr>
                        <a:t>10 minutes for FD, and 5 minutes for CONUS</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7"/>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Coverage</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244061"/>
                        </a:buClr>
                        <a:buSzPts val="1400"/>
                        <a:buFont typeface="Calibri"/>
                        <a:buNone/>
                      </a:pPr>
                      <a:r>
                        <a:rPr lang="en-US" sz="1400" u="none" strike="noStrike" cap="none">
                          <a:solidFill>
                            <a:srgbClr val="244061"/>
                          </a:solidFill>
                          <a:latin typeface="Calibri"/>
                          <a:ea typeface="Calibri"/>
                          <a:cs typeface="Calibri"/>
                          <a:sym typeface="Calibri"/>
                        </a:rPr>
                        <a:t>Full Disk, CONUS, Meso</a:t>
                      </a:r>
                      <a:endParaRPr sz="1400" u="none" strike="noStrike" cap="none">
                        <a:solidFill>
                          <a:srgbClr val="244061"/>
                        </a:solidFill>
                        <a:latin typeface="Calibri"/>
                        <a:ea typeface="Calibri"/>
                        <a:cs typeface="Calibri"/>
                        <a:sym typeface="Calibri"/>
                      </a:endParaRPr>
                    </a:p>
                  </a:txBody>
                  <a:tcPr marL="91450" marR="91450" marT="45725" marB="45725">
                    <a:solidFill>
                      <a:srgbClr val="DAE5F1"/>
                    </a:solidFill>
                  </a:tcPr>
                </a:tc>
                <a:extLst>
                  <a:ext uri="{0D108BD9-81ED-4DB2-BD59-A6C34878D82A}">
                    <a16:rowId xmlns:a16="http://schemas.microsoft.com/office/drawing/2014/main" val="10008"/>
                  </a:ext>
                </a:extLst>
              </a:tr>
              <a:tr h="228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Horizontal Resolution</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2 km</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9"/>
                  </a:ext>
                </a:extLst>
              </a:tr>
              <a:tr h="22842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Mapping Accuracy</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2 km</a:t>
                      </a:r>
                      <a:endParaRPr sz="1400" u="none" strike="noStrike" cap="none"/>
                    </a:p>
                  </a:txBody>
                  <a:tcPr marL="91450" marR="91450" marT="45725" marB="45725">
                    <a:solidFill>
                      <a:srgbClr val="DAE5F1"/>
                    </a:solidFill>
                  </a:tcPr>
                </a:tc>
                <a:extLst>
                  <a:ext uri="{0D108BD9-81ED-4DB2-BD59-A6C34878D82A}">
                    <a16:rowId xmlns:a16="http://schemas.microsoft.com/office/drawing/2014/main" val="10010"/>
                  </a:ext>
                </a:extLst>
              </a:tr>
              <a:tr h="22842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Cloud Cover Conditions Qualifier</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Clear conditions associated with threshold accuracy</a:t>
                      </a:r>
                      <a:endParaRPr sz="1400" u="none" strike="noStrike" cap="none"/>
                    </a:p>
                  </a:txBody>
                  <a:tcPr marL="91450" marR="91450" marT="45725" marB="45725">
                    <a:solidFill>
                      <a:srgbClr val="DAE5F1"/>
                    </a:solidFill>
                  </a:tcPr>
                </a:tc>
                <a:extLst>
                  <a:ext uri="{0D108BD9-81ED-4DB2-BD59-A6C34878D82A}">
                    <a16:rowId xmlns:a16="http://schemas.microsoft.com/office/drawing/2014/main" val="10011"/>
                  </a:ext>
                </a:extLst>
              </a:tr>
              <a:tr h="22842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Temporal Coverage Qualifier</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Sun at &lt; 67 deg. Daytime solar zenith angle</a:t>
                      </a:r>
                      <a:endParaRPr sz="1400" u="none" strike="noStrike" cap="none">
                        <a:solidFill>
                          <a:srgbClr val="244061"/>
                        </a:solidFill>
                      </a:endParaRPr>
                    </a:p>
                  </a:txBody>
                  <a:tcPr marL="91450" marR="91450" marT="45725" marB="45725">
                    <a:solidFill>
                      <a:srgbClr val="DAE5F1"/>
                    </a:solidFill>
                  </a:tcPr>
                </a:tc>
                <a:extLst>
                  <a:ext uri="{0D108BD9-81ED-4DB2-BD59-A6C34878D82A}">
                    <a16:rowId xmlns:a16="http://schemas.microsoft.com/office/drawing/2014/main" val="10012"/>
                  </a:ext>
                </a:extLst>
              </a:tr>
              <a:tr h="293000">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Product Extent Qualifier</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244061"/>
                        </a:buClr>
                        <a:buSzPts val="1400"/>
                        <a:buFont typeface="Calibri"/>
                        <a:buNone/>
                      </a:pPr>
                      <a:r>
                        <a:rPr lang="en-US" sz="1400" u="none" strike="noStrike" cap="none">
                          <a:solidFill>
                            <a:srgbClr val="244061"/>
                          </a:solidFill>
                          <a:latin typeface="Calibri"/>
                          <a:ea typeface="Calibri"/>
                          <a:cs typeface="Calibri"/>
                          <a:sym typeface="Calibri"/>
                        </a:rPr>
                        <a:t>Quantitative out to at least 70° and LZA and qualitative at larger LZA</a:t>
                      </a:r>
                      <a:endParaRPr sz="1400" u="none" strike="noStrike" cap="none"/>
                    </a:p>
                  </a:txBody>
                  <a:tcPr marL="91450" marR="91450" marT="45725" marB="45725">
                    <a:solidFill>
                      <a:srgbClr val="DAE5F1"/>
                    </a:solidFill>
                  </a:tcPr>
                </a:tc>
                <a:extLst>
                  <a:ext uri="{0D108BD9-81ED-4DB2-BD59-A6C34878D82A}">
                    <a16:rowId xmlns:a16="http://schemas.microsoft.com/office/drawing/2014/main" val="10013"/>
                  </a:ext>
                </a:extLst>
              </a:tr>
              <a:tr h="22842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Other Attributes</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netCDF4 format</a:t>
                      </a:r>
                      <a:endParaRPr sz="1400" u="none" strike="noStrike" cap="none"/>
                    </a:p>
                  </a:txBody>
                  <a:tcPr marL="91450" marR="91450" marT="45725" marB="45725">
                    <a:solidFill>
                      <a:srgbClr val="DAE5F1"/>
                    </a:solidFill>
                  </a:tcPr>
                </a:tc>
                <a:extLst>
                  <a:ext uri="{0D108BD9-81ED-4DB2-BD59-A6C34878D82A}">
                    <a16:rowId xmlns:a16="http://schemas.microsoft.com/office/drawing/2014/main" val="10014"/>
                  </a:ext>
                </a:extLst>
              </a:tr>
            </a:tbl>
          </a:graphicData>
        </a:graphic>
      </p:graphicFrame>
      <p:graphicFrame>
        <p:nvGraphicFramePr>
          <p:cNvPr id="158" name="Google Shape;158;p6"/>
          <p:cNvGraphicFramePr/>
          <p:nvPr/>
        </p:nvGraphicFramePr>
        <p:xfrm>
          <a:off x="6204065" y="1392382"/>
          <a:ext cx="3000000" cy="3000000"/>
        </p:xfrm>
        <a:graphic>
          <a:graphicData uri="http://schemas.openxmlformats.org/drawingml/2006/table">
            <a:tbl>
              <a:tblPr firstRow="1" bandRow="1">
                <a:noFill/>
                <a:tableStyleId>{D437E76E-82FB-4078-800D-62C4ECF1E544}</a:tableStyleId>
              </a:tblPr>
              <a:tblGrid>
                <a:gridCol w="1896925">
                  <a:extLst>
                    <a:ext uri="{9D8B030D-6E8A-4147-A177-3AD203B41FA5}">
                      <a16:colId xmlns:a16="http://schemas.microsoft.com/office/drawing/2014/main" val="20000"/>
                    </a:ext>
                  </a:extLst>
                </a:gridCol>
                <a:gridCol w="3603325">
                  <a:extLst>
                    <a:ext uri="{9D8B030D-6E8A-4147-A177-3AD203B41FA5}">
                      <a16:colId xmlns:a16="http://schemas.microsoft.com/office/drawing/2014/main" val="20001"/>
                    </a:ext>
                  </a:extLst>
                </a:gridCol>
              </a:tblGrid>
              <a:tr h="383850">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Specification: GOES-R ABI BRF product</a:t>
                      </a:r>
                      <a:endParaRPr sz="1600" u="none" strike="noStrike" cap="none">
                        <a:solidFill>
                          <a:schemeClr val="dk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285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Satellite Source</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GOES-R ABI</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1"/>
                  </a:ext>
                </a:extLst>
              </a:tr>
              <a:tr h="285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Measurement Range</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FAFD00"/>
                        </a:buClr>
                        <a:buSzPts val="1400"/>
                        <a:buFont typeface="Noto Sans Symbols"/>
                        <a:buNone/>
                      </a:pPr>
                      <a:r>
                        <a:rPr lang="en-US" sz="1400" u="none" strike="noStrike" cap="none">
                          <a:solidFill>
                            <a:srgbClr val="244061"/>
                          </a:solidFill>
                          <a:latin typeface="Calibri"/>
                          <a:ea typeface="Calibri"/>
                          <a:cs typeface="Calibri"/>
                          <a:sym typeface="Calibri"/>
                        </a:rPr>
                        <a:t>0 to 2 Albedo Units</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2"/>
                  </a:ext>
                </a:extLst>
              </a:tr>
              <a:tr h="285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Accuracy</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FAFD00"/>
                        </a:buClr>
                        <a:buSzPts val="1400"/>
                        <a:buFont typeface="Noto Sans Symbols"/>
                        <a:buNone/>
                      </a:pPr>
                      <a:r>
                        <a:rPr lang="en-US" sz="1400" u="none" strike="noStrike" cap="none">
                          <a:solidFill>
                            <a:srgbClr val="244061"/>
                          </a:solidFill>
                          <a:latin typeface="Calibri"/>
                          <a:ea typeface="Calibri"/>
                          <a:cs typeface="Calibri"/>
                          <a:sym typeface="Calibri"/>
                        </a:rPr>
                        <a:t>0.08 Albedo Units</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3"/>
                  </a:ext>
                </a:extLst>
              </a:tr>
              <a:tr h="285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Precision</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FAFD00"/>
                        </a:buClr>
                        <a:buSzPts val="1400"/>
                        <a:buFont typeface="Noto Sans Symbols"/>
                        <a:buNone/>
                      </a:pPr>
                      <a:r>
                        <a:rPr lang="en-US" sz="1400" u="none" strike="noStrike" cap="none">
                          <a:solidFill>
                            <a:srgbClr val="244061"/>
                          </a:solidFill>
                          <a:latin typeface="Calibri"/>
                          <a:ea typeface="Calibri"/>
                          <a:cs typeface="Calibri"/>
                          <a:sym typeface="Calibri"/>
                        </a:rPr>
                        <a:t>0.08</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4"/>
                  </a:ext>
                </a:extLst>
              </a:tr>
              <a:tr h="285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Latency</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latin typeface="Calibri"/>
                          <a:ea typeface="Calibri"/>
                          <a:cs typeface="Calibri"/>
                          <a:sym typeface="Calibri"/>
                        </a:rPr>
                        <a:t>3236 s</a:t>
                      </a:r>
                      <a:endParaRPr sz="1400" u="none" strike="noStrike" cap="none">
                        <a:solidFill>
                          <a:srgbClr val="7030A0"/>
                        </a:solidFill>
                        <a:latin typeface="Calibri"/>
                        <a:ea typeface="Calibri"/>
                        <a:cs typeface="Calibri"/>
                        <a:sym typeface="Calibri"/>
                      </a:endParaRPr>
                    </a:p>
                  </a:txBody>
                  <a:tcPr marL="91450" marR="91450" marT="45725" marB="45725">
                    <a:solidFill>
                      <a:srgbClr val="DAE5F1"/>
                    </a:solidFill>
                  </a:tcPr>
                </a:tc>
                <a:extLst>
                  <a:ext uri="{0D108BD9-81ED-4DB2-BD59-A6C34878D82A}">
                    <a16:rowId xmlns:a16="http://schemas.microsoft.com/office/drawing/2014/main" val="10005"/>
                  </a:ext>
                </a:extLst>
              </a:tr>
              <a:tr h="319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Timeliness</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latin typeface="Calibri"/>
                          <a:ea typeface="Calibri"/>
                          <a:cs typeface="Calibri"/>
                          <a:sym typeface="Calibri"/>
                        </a:rPr>
                        <a:t>--</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6"/>
                  </a:ext>
                </a:extLst>
              </a:tr>
              <a:tr h="285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Refresh</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latin typeface="Calibri"/>
                          <a:ea typeface="Calibri"/>
                          <a:cs typeface="Calibri"/>
                          <a:sym typeface="Calibri"/>
                        </a:rPr>
                        <a:t>10 minutes for FD, and 5 minutes for CONUS</a:t>
                      </a:r>
                      <a:endParaRPr sz="1400" u="none" strike="noStrike" cap="none"/>
                    </a:p>
                  </a:txBody>
                  <a:tcPr marL="91450" marR="91450" marT="45725" marB="45725">
                    <a:solidFill>
                      <a:srgbClr val="DAE5F1"/>
                    </a:solidFill>
                  </a:tcPr>
                </a:tc>
                <a:extLst>
                  <a:ext uri="{0D108BD9-81ED-4DB2-BD59-A6C34878D82A}">
                    <a16:rowId xmlns:a16="http://schemas.microsoft.com/office/drawing/2014/main" val="10007"/>
                  </a:ext>
                </a:extLst>
              </a:tr>
              <a:tr h="285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Coverage</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244061"/>
                        </a:buClr>
                        <a:buSzPts val="1400"/>
                        <a:buFont typeface="Calibri"/>
                        <a:buNone/>
                      </a:pPr>
                      <a:r>
                        <a:rPr lang="en-US" sz="1400" u="none" strike="noStrike" cap="none">
                          <a:solidFill>
                            <a:srgbClr val="244061"/>
                          </a:solidFill>
                          <a:latin typeface="Calibri"/>
                          <a:ea typeface="Calibri"/>
                          <a:cs typeface="Calibri"/>
                          <a:sym typeface="Calibri"/>
                        </a:rPr>
                        <a:t>Full Disk, CONUS, Meso</a:t>
                      </a:r>
                      <a:endParaRPr sz="1400" u="none" strike="noStrike" cap="none">
                        <a:solidFill>
                          <a:srgbClr val="7030A0"/>
                        </a:solidFill>
                        <a:latin typeface="Calibri"/>
                        <a:ea typeface="Calibri"/>
                        <a:cs typeface="Calibri"/>
                        <a:sym typeface="Calibri"/>
                      </a:endParaRPr>
                    </a:p>
                  </a:txBody>
                  <a:tcPr marL="91450" marR="91450" marT="45725" marB="45725">
                    <a:solidFill>
                      <a:srgbClr val="DAE5F1"/>
                    </a:solidFill>
                  </a:tcPr>
                </a:tc>
                <a:extLst>
                  <a:ext uri="{0D108BD9-81ED-4DB2-BD59-A6C34878D82A}">
                    <a16:rowId xmlns:a16="http://schemas.microsoft.com/office/drawing/2014/main" val="10008"/>
                  </a:ext>
                </a:extLst>
              </a:tr>
              <a:tr h="285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Horizontal Resolution</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2 km </a:t>
                      </a:r>
                      <a:endParaRPr sz="1400" u="none" strike="noStrike" cap="none">
                        <a:solidFill>
                          <a:srgbClr val="7030A0"/>
                        </a:solidFill>
                      </a:endParaRPr>
                    </a:p>
                  </a:txBody>
                  <a:tcPr marL="91450" marR="91450" marT="45725" marB="45725">
                    <a:solidFill>
                      <a:srgbClr val="DAE5F1"/>
                    </a:solidFill>
                  </a:tcPr>
                </a:tc>
                <a:extLst>
                  <a:ext uri="{0D108BD9-81ED-4DB2-BD59-A6C34878D82A}">
                    <a16:rowId xmlns:a16="http://schemas.microsoft.com/office/drawing/2014/main" val="10009"/>
                  </a:ext>
                </a:extLst>
              </a:tr>
              <a:tr h="28562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Mapping Accuracy</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2 km</a:t>
                      </a:r>
                      <a:endParaRPr sz="1400" u="none" strike="noStrike" cap="none"/>
                    </a:p>
                  </a:txBody>
                  <a:tcPr marL="91450" marR="91450" marT="45725" marB="45725">
                    <a:solidFill>
                      <a:srgbClr val="DAE5F1"/>
                    </a:solidFill>
                  </a:tcPr>
                </a:tc>
                <a:extLst>
                  <a:ext uri="{0D108BD9-81ED-4DB2-BD59-A6C34878D82A}">
                    <a16:rowId xmlns:a16="http://schemas.microsoft.com/office/drawing/2014/main" val="10010"/>
                  </a:ext>
                </a:extLst>
              </a:tr>
              <a:tr h="48557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Cloud Cover Conditions Qualifier</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Clear conditions associated with threshold accuracy</a:t>
                      </a:r>
                      <a:endParaRPr sz="1400" u="none" strike="noStrike" cap="none"/>
                    </a:p>
                  </a:txBody>
                  <a:tcPr marL="91450" marR="91450" marT="45725" marB="45725">
                    <a:solidFill>
                      <a:srgbClr val="DAE5F1"/>
                    </a:solidFill>
                  </a:tcPr>
                </a:tc>
                <a:extLst>
                  <a:ext uri="{0D108BD9-81ED-4DB2-BD59-A6C34878D82A}">
                    <a16:rowId xmlns:a16="http://schemas.microsoft.com/office/drawing/2014/main" val="10011"/>
                  </a:ext>
                </a:extLst>
              </a:tr>
              <a:tr h="48557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Temporal Coverage Qualifier</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Sun at &lt; 67 deg. Daytime solar zenith angle</a:t>
                      </a:r>
                      <a:endParaRPr sz="1400" u="none" strike="noStrike" cap="none">
                        <a:solidFill>
                          <a:srgbClr val="244061"/>
                        </a:solidFill>
                      </a:endParaRPr>
                    </a:p>
                  </a:txBody>
                  <a:tcPr marL="91450" marR="91450" marT="45725" marB="45725">
                    <a:solidFill>
                      <a:srgbClr val="DAE5F1"/>
                    </a:solidFill>
                  </a:tcPr>
                </a:tc>
                <a:extLst>
                  <a:ext uri="{0D108BD9-81ED-4DB2-BD59-A6C34878D82A}">
                    <a16:rowId xmlns:a16="http://schemas.microsoft.com/office/drawing/2014/main" val="10012"/>
                  </a:ext>
                </a:extLst>
              </a:tr>
              <a:tr h="48557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Product Extent Qualifier</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244061"/>
                        </a:buClr>
                        <a:buSzPts val="1400"/>
                        <a:buFont typeface="Calibri"/>
                        <a:buNone/>
                      </a:pPr>
                      <a:r>
                        <a:rPr lang="en-US" sz="1400" u="none" strike="noStrike" cap="none">
                          <a:solidFill>
                            <a:srgbClr val="244061"/>
                          </a:solidFill>
                          <a:latin typeface="Calibri"/>
                          <a:ea typeface="Calibri"/>
                          <a:cs typeface="Calibri"/>
                          <a:sym typeface="Calibri"/>
                        </a:rPr>
                        <a:t>Quantitative out to at least 70° LZA; qualitative at larger LZA </a:t>
                      </a:r>
                      <a:endParaRPr sz="1400" u="none" strike="noStrike" cap="none"/>
                    </a:p>
                  </a:txBody>
                  <a:tcPr marL="91450" marR="91450" marT="45725" marB="45725">
                    <a:solidFill>
                      <a:srgbClr val="DAE5F1"/>
                    </a:solidFill>
                  </a:tcPr>
                </a:tc>
                <a:extLst>
                  <a:ext uri="{0D108BD9-81ED-4DB2-BD59-A6C34878D82A}">
                    <a16:rowId xmlns:a16="http://schemas.microsoft.com/office/drawing/2014/main" val="10013"/>
                  </a:ext>
                </a:extLst>
              </a:tr>
              <a:tr h="28562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Other Attributes</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244061"/>
                          </a:solidFill>
                        </a:rPr>
                        <a:t>netCDF4 format</a:t>
                      </a:r>
                      <a:endParaRPr sz="1400" u="none" strike="noStrike" cap="none"/>
                    </a:p>
                  </a:txBody>
                  <a:tcPr marL="91450" marR="91450" marT="45725" marB="45725">
                    <a:solidFill>
                      <a:srgbClr val="DAE5F1"/>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1981200" y="268170"/>
            <a:ext cx="8229600" cy="103709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a:t>PLPTs Under Review: Provisional</a:t>
            </a:r>
            <a:endParaRPr/>
          </a:p>
        </p:txBody>
      </p:sp>
      <p:sp>
        <p:nvSpPr>
          <p:cNvPr id="165" name="Google Shape;165;p7"/>
          <p:cNvSpPr txBox="1">
            <a:spLocks noGrp="1"/>
          </p:cNvSpPr>
          <p:nvPr>
            <p:ph type="sldNum" idx="12"/>
          </p:nvPr>
        </p:nvSpPr>
        <p:spPr>
          <a:xfrm>
            <a:off x="9727328" y="6356356"/>
            <a:ext cx="2133599" cy="3650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a:solidFill>
                  <a:srgbClr val="FFFFFF"/>
                </a:solidFill>
                <a:latin typeface="Calibri"/>
                <a:ea typeface="Calibri"/>
                <a:cs typeface="Calibri"/>
                <a:sym typeface="Calibri"/>
              </a:rPr>
              <a:t>9</a:t>
            </a:fld>
            <a:endParaRPr>
              <a:solidFill>
                <a:srgbClr val="FFFFFF"/>
              </a:solidFill>
              <a:latin typeface="Calibri"/>
              <a:ea typeface="Calibri"/>
              <a:cs typeface="Calibri"/>
              <a:sym typeface="Calibri"/>
            </a:endParaRPr>
          </a:p>
        </p:txBody>
      </p:sp>
      <p:graphicFrame>
        <p:nvGraphicFramePr>
          <p:cNvPr id="166" name="Google Shape;166;p7"/>
          <p:cNvGraphicFramePr/>
          <p:nvPr/>
        </p:nvGraphicFramePr>
        <p:xfrm>
          <a:off x="1632835" y="1269519"/>
          <a:ext cx="3000000" cy="3000000"/>
        </p:xfrm>
        <a:graphic>
          <a:graphicData uri="http://schemas.openxmlformats.org/drawingml/2006/table">
            <a:tbl>
              <a:tblPr firstRow="1" firstCol="1" bandRow="1">
                <a:gradFill>
                  <a:gsLst>
                    <a:gs pos="0">
                      <a:srgbClr val="9FC3FF"/>
                    </a:gs>
                    <a:gs pos="35000">
                      <a:srgbClr val="BDD5FF"/>
                    </a:gs>
                    <a:gs pos="100000">
                      <a:srgbClr val="E4EEFF"/>
                    </a:gs>
                  </a:gsLst>
                  <a:lin ang="16200000" scaled="0"/>
                </a:gradFill>
                <a:tableStyleId>{27105BCD-4A74-4511-9FED-FB41F404FD38}</a:tableStyleId>
              </a:tblPr>
              <a:tblGrid>
                <a:gridCol w="2278375">
                  <a:extLst>
                    <a:ext uri="{9D8B030D-6E8A-4147-A177-3AD203B41FA5}">
                      <a16:colId xmlns:a16="http://schemas.microsoft.com/office/drawing/2014/main" val="20000"/>
                    </a:ext>
                  </a:extLst>
                </a:gridCol>
                <a:gridCol w="5431250">
                  <a:extLst>
                    <a:ext uri="{9D8B030D-6E8A-4147-A177-3AD203B41FA5}">
                      <a16:colId xmlns:a16="http://schemas.microsoft.com/office/drawing/2014/main" val="20001"/>
                    </a:ext>
                  </a:extLst>
                </a:gridCol>
                <a:gridCol w="727350">
                  <a:extLst>
                    <a:ext uri="{9D8B030D-6E8A-4147-A177-3AD203B41FA5}">
                      <a16:colId xmlns:a16="http://schemas.microsoft.com/office/drawing/2014/main" val="20002"/>
                    </a:ext>
                  </a:extLst>
                </a:gridCol>
              </a:tblGrid>
              <a:tr h="372875">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Test ID</a:t>
                      </a:r>
                      <a:endParaRPr sz="180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Short description</a:t>
                      </a:r>
                      <a:endParaRPr sz="180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solidFill>
                            <a:schemeClr val="dk1"/>
                          </a:solidFill>
                        </a:rPr>
                        <a:t>G-19</a:t>
                      </a:r>
                      <a:endParaRPr sz="1800" u="none" strike="noStrike" cap="none">
                        <a:solidFill>
                          <a:schemeClr val="dk1"/>
                        </a:solidFill>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0"/>
                  </a:ext>
                </a:extLst>
              </a:tr>
              <a:tr h="693450">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ABI-FD_LSA01</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Verify that Mode 6 FD products are generated with correct cadence and within correct measurement range</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P</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1"/>
                  </a:ext>
                </a:extLst>
              </a:tr>
              <a:tr h="693450">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ABI-CONUS_LSA02</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Verify that Mode 6 CONUS products are generated with correct cadence and within correct measurement range</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P</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2"/>
                  </a:ext>
                </a:extLst>
              </a:tr>
              <a:tr h="693450">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ABI-MESO_LSA03</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Verify that Mode 6 MESO products are generated with correct cadence and within correct measurement range</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P</a:t>
                      </a:r>
                      <a:endParaRPr sz="1800" b="0" u="none" strike="noStrike" cap="none">
                        <a:solidFill>
                          <a:schemeClr val="dk1"/>
                        </a:solidFill>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3"/>
                  </a:ext>
                </a:extLst>
              </a:tr>
              <a:tr h="693450">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latin typeface="Calibri"/>
                          <a:ea typeface="Calibri"/>
                          <a:cs typeface="Calibri"/>
                          <a:sym typeface="Calibri"/>
                        </a:rPr>
                        <a:t>ABI-FD_LSA04</a:t>
                      </a:r>
                      <a:endParaRPr sz="1400" u="none" strike="noStrike" cap="none"/>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latin typeface="Calibri"/>
                          <a:ea typeface="Calibri"/>
                          <a:cs typeface="Calibri"/>
                          <a:sym typeface="Calibri"/>
                        </a:rPr>
                        <a:t>Verify that Mode 4 FD products are generated with correct cadence and within correct measurement range</a:t>
                      </a:r>
                      <a:endParaRPr sz="1400" u="none" strike="noStrike" cap="none"/>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0" u="none" strike="noStrike" cap="none">
                          <a:solidFill>
                            <a:schemeClr val="dk1"/>
                          </a:solidFill>
                          <a:latin typeface="Calibri"/>
                          <a:ea typeface="Calibri"/>
                          <a:cs typeface="Calibri"/>
                          <a:sym typeface="Calibri"/>
                        </a:rPr>
                        <a:t>P</a:t>
                      </a:r>
                      <a:endParaRPr sz="1400" u="none" strike="noStrike" cap="none"/>
                    </a:p>
                  </a:txBody>
                  <a:tcPr marL="28575" marR="28575" marT="19050" marB="19050" anchor="ctr"/>
                </a:tc>
                <a:extLst>
                  <a:ext uri="{0D108BD9-81ED-4DB2-BD59-A6C34878D82A}">
                    <a16:rowId xmlns:a16="http://schemas.microsoft.com/office/drawing/2014/main" val="10004"/>
                  </a:ext>
                </a:extLst>
              </a:tr>
              <a:tr h="693450">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latin typeface="Calibri"/>
                          <a:ea typeface="Calibri"/>
                          <a:cs typeface="Calibri"/>
                          <a:sym typeface="Calibri"/>
                        </a:rPr>
                        <a:t>ABI-CONUS_LSA05</a:t>
                      </a:r>
                      <a:endParaRPr sz="1400" u="none" strike="noStrike" cap="none"/>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latin typeface="Calibri"/>
                          <a:ea typeface="Calibri"/>
                          <a:cs typeface="Calibri"/>
                          <a:sym typeface="Calibri"/>
                        </a:rPr>
                        <a:t>Verify that Mode 4 CONUS products are generated with correct cadence and within correct measurement range</a:t>
                      </a:r>
                      <a:endParaRPr sz="1400" u="none" strike="noStrike" cap="none"/>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0" u="none" strike="noStrike" cap="none">
                          <a:solidFill>
                            <a:schemeClr val="dk1"/>
                          </a:solidFill>
                          <a:latin typeface="Calibri"/>
                          <a:ea typeface="Calibri"/>
                          <a:cs typeface="Calibri"/>
                          <a:sym typeface="Calibri"/>
                        </a:rPr>
                        <a:t>P</a:t>
                      </a:r>
                      <a:endParaRPr sz="1400" u="none" strike="noStrike" cap="none"/>
                    </a:p>
                  </a:txBody>
                  <a:tcPr marL="28575" marR="28575" marT="19050" marB="19050" anchor="ctr"/>
                </a:tc>
                <a:extLst>
                  <a:ext uri="{0D108BD9-81ED-4DB2-BD59-A6C34878D82A}">
                    <a16:rowId xmlns:a16="http://schemas.microsoft.com/office/drawing/2014/main" val="10005"/>
                  </a:ext>
                </a:extLst>
              </a:tr>
              <a:tr h="372875">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ABI-FD_LSA06</a:t>
                      </a:r>
                      <a:endParaRPr sz="16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FD product accuracy and precision assessment</a:t>
                      </a:r>
                      <a:endParaRPr sz="16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P</a:t>
                      </a:r>
                      <a:endParaRPr sz="1600" b="0" u="none" strike="noStrike" cap="none">
                        <a:solidFill>
                          <a:schemeClr val="dk1"/>
                        </a:solidFill>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6"/>
                  </a:ext>
                </a:extLst>
              </a:tr>
              <a:tr h="372875">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ABI-CONUS_LSA07</a:t>
                      </a:r>
                      <a:endParaRPr sz="16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CONUS product accuracy and precision assessment</a:t>
                      </a:r>
                      <a:endParaRPr sz="1600" b="0" u="none" strike="noStrike" cap="none">
                        <a:solidFill>
                          <a:schemeClr val="dk1"/>
                        </a:solidFill>
                        <a:latin typeface="Times New Roman"/>
                        <a:ea typeface="Times New Roman"/>
                        <a:cs typeface="Times New Roman"/>
                        <a:sym typeface="Times New Roman"/>
                      </a:endParaRPr>
                    </a:p>
                  </a:txBody>
                  <a:tcPr marL="28575" marR="28575" marT="19050" marB="19050" anchor="ct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0" u="none" strike="noStrike" cap="none">
                          <a:solidFill>
                            <a:schemeClr val="dk1"/>
                          </a:solidFill>
                        </a:rPr>
                        <a:t>P</a:t>
                      </a:r>
                      <a:endParaRPr sz="1600" b="0" u="none" strike="noStrike" cap="none">
                        <a:solidFill>
                          <a:schemeClr val="dk1"/>
                        </a:solidFill>
                        <a:latin typeface="Times New Roman"/>
                        <a:ea typeface="Times New Roman"/>
                        <a:cs typeface="Times New Roman"/>
                        <a:sym typeface="Times New Roman"/>
                      </a:endParaRPr>
                    </a:p>
                  </a:txBody>
                  <a:tcPr marL="28575" marR="28575" marT="19050" marB="19050" anchor="ctr"/>
                </a:tc>
                <a:extLst>
                  <a:ext uri="{0D108BD9-81ED-4DB2-BD59-A6C34878D82A}">
                    <a16:rowId xmlns:a16="http://schemas.microsoft.com/office/drawing/2014/main" val="10007"/>
                  </a:ext>
                </a:extLst>
              </a:tr>
            </a:tbl>
          </a:graphicData>
        </a:graphic>
      </p:graphicFrame>
      <p:sp>
        <p:nvSpPr>
          <p:cNvPr id="167" name="Google Shape;167;p7"/>
          <p:cNvSpPr txBox="1"/>
          <p:nvPr/>
        </p:nvSpPr>
        <p:spPr>
          <a:xfrm>
            <a:off x="1632834" y="5987024"/>
            <a:ext cx="880656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Details refer to ‘ABI L2+ Land Surface Albedo/Bi-directional Reflectance Factor (LSA/BRF) Beta, Provisional and Full Validation Readiness, Implementation and Management Plan (RIMP)’, April, 2022 version.</a:t>
            </a: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3955</Words>
  <Application>Microsoft Office PowerPoint</Application>
  <PresentationFormat>Widescreen</PresentationFormat>
  <Paragraphs>576</Paragraphs>
  <Slides>48</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Noto Sans Symbols</vt:lpstr>
      <vt:lpstr>Times New Roman</vt:lpstr>
      <vt:lpstr>Custom Design</vt:lpstr>
      <vt:lpstr>PowerPoint Presentation</vt:lpstr>
      <vt:lpstr>Outline</vt:lpstr>
      <vt:lpstr>PRODUCT OVERVIEW</vt:lpstr>
      <vt:lpstr> LSA/BRF Product Background</vt:lpstr>
      <vt:lpstr> LSA/BRF Product Definition </vt:lpstr>
      <vt:lpstr>GOESR LSA/BRF Processing Flow</vt:lpstr>
      <vt:lpstr>LSA/BRF Retrieval Paths</vt:lpstr>
      <vt:lpstr>Mission Requirements: LSA &amp; BRF</vt:lpstr>
      <vt:lpstr>PLPTs Under Review: Provisional</vt:lpstr>
      <vt:lpstr>Related ADRs (Since GOES-18 LSA/BRF Provisional Maturity. 2 closed) </vt:lpstr>
      <vt:lpstr>Updates in GOES-19 DAP</vt:lpstr>
      <vt:lpstr>PROVISIONAL VALIDATION PRODUCT MATURITY ASSESSMENT</vt:lpstr>
      <vt:lpstr>Top Level Summary of Product Quality</vt:lpstr>
      <vt:lpstr>PowerPoint Presentation</vt:lpstr>
      <vt:lpstr>GOESR G19 vs. G16/G18 CONUS LSA</vt:lpstr>
      <vt:lpstr>GOESR G19 MESOSCALE LSA</vt:lpstr>
      <vt:lpstr>GOES-19 LSA validation Datasets</vt:lpstr>
      <vt:lpstr>PowerPoint Presentation</vt:lpstr>
      <vt:lpstr>PowerPoint Presentation</vt:lpstr>
      <vt:lpstr>Cross-comparison of G19 vs. G16 LSA </vt:lpstr>
      <vt:lpstr>Cross-comparison of G19 vs. G18 LSA </vt:lpstr>
      <vt:lpstr>PowerPoint Presentation</vt:lpstr>
      <vt:lpstr>PowerPoint Presentation</vt:lpstr>
      <vt:lpstr>Summary of performance</vt:lpstr>
      <vt:lpstr>Top Level Summary of  Product Quality</vt:lpstr>
      <vt:lpstr>GOESR G19 vs. G16 FD BRF</vt:lpstr>
      <vt:lpstr>GOESR G19 vs. G16 FD BRF</vt:lpstr>
      <vt:lpstr>GOESR G19 vs. G16 FD BRF</vt:lpstr>
      <vt:lpstr>PowerPoint Presentation</vt:lpstr>
      <vt:lpstr>PowerPoint Presentation</vt:lpstr>
      <vt:lpstr>GOES-19 BRF validation Datasets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performance</vt:lpstr>
      <vt:lpstr>Provisional Validation</vt:lpstr>
      <vt:lpstr>Provisional Validation</vt:lpstr>
      <vt:lpstr>Summary and Recommendations</vt:lpstr>
      <vt:lpstr>Path to Full Validation Maturity</vt:lpstr>
      <vt:lpstr>Full Validation PLPTs</vt:lpstr>
      <vt:lpstr>BACKUP SLIDES</vt:lpstr>
      <vt:lpstr>Product application from user</vt:lpstr>
      <vt:lpstr>Definitions of Metrics for Quantitative Comparisons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Yunyue Yu</cp:lastModifiedBy>
  <cp:revision>3</cp:revision>
  <dcterms:modified xsi:type="dcterms:W3CDTF">2025-02-11T16:34:32Z</dcterms:modified>
</cp:coreProperties>
</file>