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 SemiBold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SemiBold-bold.fntdata"/><Relationship Id="rId16" Type="http://schemas.openxmlformats.org/officeDocument/2006/relationships/font" Target="fonts/Raleway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a1e204ab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5a1e204a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00B050"/>
              </a:solidFill>
            </a:endParaRPr>
          </a:p>
        </p:txBody>
      </p:sp>
      <p:sp>
        <p:nvSpPr>
          <p:cNvPr id="59" name="Google Shape;59;g15a1e204ab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6a8037b9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6a8037b9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6a8037b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6a8037b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f6dbd63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f6dbd63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f6dbd63c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f6dbd63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7352a3b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7352a3b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7352a3b7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7352a3b7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f6dbd63c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f6dbd63c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7352a3b7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7352a3b7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7352a3b7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37352a3b7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gradFill>
          <a:gsLst>
            <a:gs pos="0">
              <a:srgbClr val="90CBF3">
                <a:alpha val="42352"/>
              </a:srgbClr>
            </a:gs>
            <a:gs pos="100000">
              <a:srgbClr val="350FF5">
                <a:alpha val="18039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indent="-3619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NOAA_logo.png"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897" y="56862"/>
            <a:ext cx="806505" cy="78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2209" y="56868"/>
            <a:ext cx="827495" cy="8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123475" y="838200"/>
            <a:ext cx="88833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GOES-19 L2 (Group 4) </a:t>
            </a:r>
            <a:r>
              <a:rPr lang="en" sz="2700"/>
              <a:t>Provisional Validation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50000"/>
              <a:buFont typeface="Calibri"/>
              <a:buNone/>
            </a:pPr>
            <a:r>
              <a:rPr lang="en" sz="2000"/>
              <a:t>Peer/Stakeholder Product Validation Review (PS-PVR)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rPr lang="en" sz="1800"/>
              <a:t>Feb. 19, 2025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NWS Perspective / AWIPS Verification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Derek Van Pelt / TOWR-S team</a:t>
            </a:r>
            <a:endParaRPr sz="1466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NWS Office of Observations</a:t>
            </a:r>
            <a:endParaRPr sz="2366">
              <a:solidFill>
                <a:srgbClr val="66666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">
                <a:solidFill>
                  <a:srgbClr val="666666"/>
                </a:solidFill>
              </a:rPr>
              <a:t>AWIPS ingests all G19 variables using baseline GOES-16/17/18 configurations. </a:t>
            </a:r>
            <a:endParaRPr i="1" sz="1200"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No fielding issues encountered or expected</a:t>
            </a:r>
            <a:endParaRPr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G-19 products conform closely to G-16,17,18 conventions (GOES-R Product User Guide)</a:t>
            </a:r>
            <a:endParaRPr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AWIPS’ configurations </a:t>
            </a:r>
            <a:r>
              <a:rPr lang="en">
                <a:solidFill>
                  <a:srgbClr val="666666"/>
                </a:solidFill>
              </a:rPr>
              <a:t>for G16 and G18 are extensible for G19+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991424" y="953300"/>
            <a:ext cx="7877700" cy="369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Sea</a:t>
            </a:r>
            <a:r>
              <a:rPr lang="en"/>
              <a:t> Surface Temperature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Fractional Snow Cover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Ice Concentration and Extent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Ice Age and Thickness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4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9282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 Surface Temperature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4537450" y="4788700"/>
            <a:ext cx="324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lang="en" sz="1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0" i="0" lang="en" sz="1200" u="none" cap="none" strike="no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Preliminary, Non-Operational Data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550012"/>
            <a:ext cx="5029200" cy="404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1" y="550012"/>
            <a:ext cx="5029199" cy="404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9282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Fractional Snow Cover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4537450" y="4788700"/>
            <a:ext cx="324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lang="en" sz="1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0" i="0" lang="en" sz="1200" u="none" cap="none" strike="no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Preliminary, Non-Operational Data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255" y="534400"/>
            <a:ext cx="5047490" cy="407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9282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Concentration and Extent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4537450" y="4788700"/>
            <a:ext cx="324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lang="en" sz="1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0" i="0" lang="en" sz="1200" u="none" cap="none" strike="no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Preliminary, Non-Operational Data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544982"/>
            <a:ext cx="5029200" cy="405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9282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Surface Temperature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544982"/>
            <a:ext cx="5029199" cy="405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9282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Age (Cat 3)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4537450" y="4788700"/>
            <a:ext cx="324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lang="en" sz="1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0" i="0" lang="en" sz="1200" u="none" cap="none" strike="no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Preliminary, Non-Operational Data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1" y="544982"/>
            <a:ext cx="5029199" cy="405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550012"/>
            <a:ext cx="5029200" cy="4043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type="title"/>
          </p:nvPr>
        </p:nvSpPr>
        <p:spPr>
          <a:xfrm>
            <a:off x="9282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Age (Cat 8)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9282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Thickness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1" y="550012"/>
            <a:ext cx="5029199" cy="404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