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5" r:id="rId2"/>
    <p:sldMasterId id="2147483658" r:id="rId3"/>
    <p:sldMasterId id="2147483671" r:id="rId4"/>
    <p:sldMasterId id="2147483683" r:id="rId5"/>
    <p:sldMasterId id="2147483694" r:id="rId6"/>
    <p:sldMasterId id="2147483696" r:id="rId7"/>
  </p:sldMasterIdLst>
  <p:notesMasterIdLst>
    <p:notesMasterId r:id="rId58"/>
  </p:notesMasterIdLst>
  <p:sldIdLst>
    <p:sldId id="256" r:id="rId8"/>
    <p:sldId id="257" r:id="rId9"/>
    <p:sldId id="258" r:id="rId10"/>
    <p:sldId id="259" r:id="rId11"/>
    <p:sldId id="1247" r:id="rId12"/>
    <p:sldId id="260" r:id="rId13"/>
    <p:sldId id="261" r:id="rId14"/>
    <p:sldId id="262" r:id="rId15"/>
    <p:sldId id="263" r:id="rId16"/>
    <p:sldId id="264" r:id="rId17"/>
    <p:sldId id="265" r:id="rId18"/>
    <p:sldId id="266" r:id="rId19"/>
    <p:sldId id="267" r:id="rId20"/>
    <p:sldId id="268" r:id="rId21"/>
    <p:sldId id="269" r:id="rId22"/>
    <p:sldId id="295" r:id="rId23"/>
    <p:sldId id="270" r:id="rId24"/>
    <p:sldId id="271" r:id="rId25"/>
    <p:sldId id="272" r:id="rId26"/>
    <p:sldId id="273" r:id="rId27"/>
    <p:sldId id="316" r:id="rId28"/>
    <p:sldId id="1248" r:id="rId29"/>
    <p:sldId id="275" r:id="rId30"/>
    <p:sldId id="276" r:id="rId31"/>
    <p:sldId id="277" r:id="rId32"/>
    <p:sldId id="280" r:id="rId33"/>
    <p:sldId id="281" r:id="rId34"/>
    <p:sldId id="1246" r:id="rId35"/>
    <p:sldId id="1164" r:id="rId36"/>
    <p:sldId id="1167" r:id="rId37"/>
    <p:sldId id="1166" r:id="rId38"/>
    <p:sldId id="1165" r:id="rId39"/>
    <p:sldId id="284" r:id="rId40"/>
    <p:sldId id="1174" r:id="rId41"/>
    <p:sldId id="1245" r:id="rId42"/>
    <p:sldId id="317" r:id="rId43"/>
    <p:sldId id="319" r:id="rId44"/>
    <p:sldId id="294" r:id="rId45"/>
    <p:sldId id="1163" r:id="rId46"/>
    <p:sldId id="296" r:id="rId47"/>
    <p:sldId id="297" r:id="rId48"/>
    <p:sldId id="298" r:id="rId49"/>
    <p:sldId id="1173" r:id="rId50"/>
    <p:sldId id="1244" r:id="rId51"/>
    <p:sldId id="1161" r:id="rId52"/>
    <p:sldId id="1170" r:id="rId53"/>
    <p:sldId id="1168" r:id="rId54"/>
    <p:sldId id="1169" r:id="rId55"/>
    <p:sldId id="1171" r:id="rId56"/>
    <p:sldId id="1238" r:id="rId5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gkTVuu7kG5C7MLRk7hz8elO5Qa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8CE"/>
    <a:srgbClr val="79A567"/>
    <a:srgbClr val="4DB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F3FA21-3AA2-4F11-8848-764A1D4A788C}">
  <a:tblStyle styleId="{E1F3FA21-3AA2-4F11-8848-764A1D4A788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D5CD1CC-F514-4BA3-A51B-E7658FDEDC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94" autoAdjust="0"/>
  </p:normalViewPr>
  <p:slideViewPr>
    <p:cSldViewPr snapToGrid="0">
      <p:cViewPr varScale="1">
        <p:scale>
          <a:sx n="124" d="100"/>
          <a:sy n="124" d="100"/>
        </p:scale>
        <p:origin x="123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84"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82"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8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22" name="Google Shape;322;p1: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200"/>
              <a:buNone/>
            </a:pPr>
            <a:endParaRPr/>
          </a:p>
        </p:txBody>
      </p:sp>
      <p:sp>
        <p:nvSpPr>
          <p:cNvPr id="396" name="Google Shape;396;p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4" name="Google Shape;404;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417" name="Google Shape;417;p1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424" name="Google Shape;424;p1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32" name="Google Shape;432;p1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440" name="Google Shape;44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93" name="Google Shape;99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47" name="Google Shape;44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53" name="Google Shape;453;p1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18</a:t>
            </a:fld>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61" name="Google Shape;461;p1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19</a:t>
            </a:fld>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r>
            <a:br>
              <a:rPr lang="en-US"/>
            </a:br>
            <a:endParaRPr/>
          </a:p>
        </p:txBody>
      </p:sp>
      <p:sp>
        <p:nvSpPr>
          <p:cNvPr id="330" name="Google Shape;330;p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69" name="Google Shape;469;p1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20</a:t>
            </a:fld>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7" name="Google Shape;477;p1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21</a:t>
            </a:fld>
            <a:endParaRPr sz="1200">
              <a:latin typeface="Calibri"/>
              <a:ea typeface="Calibri"/>
              <a:cs typeface="Calibri"/>
              <a:sym typeface="Calibri"/>
            </a:endParaRPr>
          </a:p>
        </p:txBody>
      </p:sp>
    </p:spTree>
    <p:extLst>
      <p:ext uri="{BB962C8B-B14F-4D97-AF65-F5344CB8AC3E}">
        <p14:creationId xmlns:p14="http://schemas.microsoft.com/office/powerpoint/2010/main" val="2256388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a:extLst>
            <a:ext uri="{FF2B5EF4-FFF2-40B4-BE49-F238E27FC236}">
              <a16:creationId xmlns:a16="http://schemas.microsoft.com/office/drawing/2014/main" id="{21E56A57-43B7-351C-7B8D-2AA469580C1C}"/>
            </a:ext>
          </a:extLst>
        </p:cNvPr>
        <p:cNvGrpSpPr/>
        <p:nvPr/>
      </p:nvGrpSpPr>
      <p:grpSpPr>
        <a:xfrm>
          <a:off x="0" y="0"/>
          <a:ext cx="0" cy="0"/>
          <a:chOff x="0" y="0"/>
          <a:chExt cx="0" cy="0"/>
        </a:xfrm>
      </p:grpSpPr>
      <p:sp>
        <p:nvSpPr>
          <p:cNvPr id="475" name="Google Shape;475;p19:notes">
            <a:extLst>
              <a:ext uri="{FF2B5EF4-FFF2-40B4-BE49-F238E27FC236}">
                <a16:creationId xmlns:a16="http://schemas.microsoft.com/office/drawing/2014/main" id="{668529B6-812C-E7A2-DC14-F98CCFF1DC5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a:extLst>
              <a:ext uri="{FF2B5EF4-FFF2-40B4-BE49-F238E27FC236}">
                <a16:creationId xmlns:a16="http://schemas.microsoft.com/office/drawing/2014/main" id="{438CD234-7591-E620-BE48-AC26FBDCE839}"/>
              </a:ext>
            </a:extLst>
          </p:cNvPr>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7" name="Google Shape;477;p19:notes">
            <a:extLst>
              <a:ext uri="{FF2B5EF4-FFF2-40B4-BE49-F238E27FC236}">
                <a16:creationId xmlns:a16="http://schemas.microsoft.com/office/drawing/2014/main" id="{8BB33212-66AC-81EB-E869-9208AB2042E5}"/>
              </a:ext>
            </a:extLst>
          </p:cNvPr>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22</a:t>
            </a:fld>
            <a:endParaRPr sz="1200">
              <a:latin typeface="Calibri"/>
              <a:ea typeface="Calibri"/>
              <a:cs typeface="Calibri"/>
              <a:sym typeface="Calibri"/>
            </a:endParaRPr>
          </a:p>
        </p:txBody>
      </p:sp>
    </p:spTree>
    <p:extLst>
      <p:ext uri="{BB962C8B-B14F-4D97-AF65-F5344CB8AC3E}">
        <p14:creationId xmlns:p14="http://schemas.microsoft.com/office/powerpoint/2010/main" val="664667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84" name="Google Shape;48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90" name="Google Shape;49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96" name="Google Shape;49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2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854" name="Google Shape;854;p2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2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862" name="Google Shape;862;p2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a:extLst>
            <a:ext uri="{FF2B5EF4-FFF2-40B4-BE49-F238E27FC236}">
              <a16:creationId xmlns:a16="http://schemas.microsoft.com/office/drawing/2014/main" id="{81AEF840-8120-4DC5-19DB-C7CCEF81928B}"/>
            </a:ext>
          </a:extLst>
        </p:cNvPr>
        <p:cNvGrpSpPr/>
        <p:nvPr/>
      </p:nvGrpSpPr>
      <p:grpSpPr>
        <a:xfrm>
          <a:off x="0" y="0"/>
          <a:ext cx="0" cy="0"/>
          <a:chOff x="0" y="0"/>
          <a:chExt cx="0" cy="0"/>
        </a:xfrm>
      </p:grpSpPr>
      <p:sp>
        <p:nvSpPr>
          <p:cNvPr id="959" name="Google Shape;959;p35:notes">
            <a:extLst>
              <a:ext uri="{FF2B5EF4-FFF2-40B4-BE49-F238E27FC236}">
                <a16:creationId xmlns:a16="http://schemas.microsoft.com/office/drawing/2014/main" id="{09DFDFEE-89CD-DDA7-637D-CFC98BFC268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35:notes">
            <a:extLst>
              <a:ext uri="{FF2B5EF4-FFF2-40B4-BE49-F238E27FC236}">
                <a16:creationId xmlns:a16="http://schemas.microsoft.com/office/drawing/2014/main" id="{9E166A5F-67F5-AC2D-883E-BA44CCD6A26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61" name="Google Shape;961;p35:notes">
            <a:extLst>
              <a:ext uri="{FF2B5EF4-FFF2-40B4-BE49-F238E27FC236}">
                <a16:creationId xmlns:a16="http://schemas.microsoft.com/office/drawing/2014/main" id="{AEB3DC4D-99D2-7C2D-6F29-CD99DAE6443A}"/>
              </a:ext>
            </a:extLst>
          </p:cNvPr>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746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225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338" name="Google Shape;338;p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4726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903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3481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3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890" name="Google Shape;890;p31: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a:extLst>
            <a:ext uri="{FF2B5EF4-FFF2-40B4-BE49-F238E27FC236}">
              <a16:creationId xmlns:a16="http://schemas.microsoft.com/office/drawing/2014/main" id="{1F88C057-D6C6-7225-8D1B-F0513AEED251}"/>
            </a:ext>
          </a:extLst>
        </p:cNvPr>
        <p:cNvGrpSpPr/>
        <p:nvPr/>
      </p:nvGrpSpPr>
      <p:grpSpPr>
        <a:xfrm>
          <a:off x="0" y="0"/>
          <a:ext cx="0" cy="0"/>
          <a:chOff x="0" y="0"/>
          <a:chExt cx="0" cy="0"/>
        </a:xfrm>
      </p:grpSpPr>
      <p:sp>
        <p:nvSpPr>
          <p:cNvPr id="888" name="Google Shape;888;p31:notes">
            <a:extLst>
              <a:ext uri="{FF2B5EF4-FFF2-40B4-BE49-F238E27FC236}">
                <a16:creationId xmlns:a16="http://schemas.microsoft.com/office/drawing/2014/main" id="{FACA3F33-B567-E859-281B-74204152DF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31:notes">
            <a:extLst>
              <a:ext uri="{FF2B5EF4-FFF2-40B4-BE49-F238E27FC236}">
                <a16:creationId xmlns:a16="http://schemas.microsoft.com/office/drawing/2014/main" id="{C82BD804-67EE-34F6-11D8-708D3637A627}"/>
              </a:ext>
            </a:extLst>
          </p:cNvPr>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890" name="Google Shape;890;p31:notes">
            <a:extLst>
              <a:ext uri="{FF2B5EF4-FFF2-40B4-BE49-F238E27FC236}">
                <a16:creationId xmlns:a16="http://schemas.microsoft.com/office/drawing/2014/main" id="{989BAAAD-646D-3939-46BA-EC0717B36A40}"/>
              </a:ext>
            </a:extLst>
          </p:cNvPr>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5049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4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00" name="Google Shape;100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7023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07" name="Google Shape;100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108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4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985" name="Google Shape;985;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135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4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00" name="Google Shape;100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4: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dirty="0"/>
          </a:p>
        </p:txBody>
      </p:sp>
      <p:sp>
        <p:nvSpPr>
          <p:cNvPr id="347" name="Google Shape;347;p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07" name="Google Shape;100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5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14" name="Google Shape;1014;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4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985" name="Google Shape;985;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6844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52" name="Google Shape;952;p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4516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8119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940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719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a:t>
            </a: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705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338" name="Google Shape;338;p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18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b="1"/>
          </a:p>
        </p:txBody>
      </p:sp>
      <p:sp>
        <p:nvSpPr>
          <p:cNvPr id="357" name="Google Shape;357;p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b="1"/>
          </a:p>
        </p:txBody>
      </p:sp>
      <p:sp>
        <p:nvSpPr>
          <p:cNvPr id="369" name="Google Shape;369;p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7: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381" name="Google Shape;381;p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88" name="Google Shape;38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3"/>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Google Shape;18;p53"/>
          <p:cNvSpPr txBox="1">
            <a:spLocks noGrp="1"/>
          </p:cNvSpPr>
          <p:nvPr>
            <p:ph type="subTitle" idx="1"/>
          </p:nvPr>
        </p:nvSpPr>
        <p:spPr>
          <a:xfrm>
            <a:off x="1371602"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Google Shape;19;p53"/>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53"/>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53"/>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64"/>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3" name="Google Shape;83;p64"/>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4" name="Google Shape;84;p6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6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6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9" name="Google Shape;89;p65"/>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6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6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5" name="Google Shape;95;p6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6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94"/>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Google Shape;100;p94"/>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1" name="Google Shape;101;p9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9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9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9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6" name="Google Shape;106;p95"/>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95"/>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9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9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9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9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3" name="Google Shape;113;p96"/>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96"/>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5" name="Google Shape;115;p96"/>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96"/>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7" name="Google Shape;117;p9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9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9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9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9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9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98"/>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6" name="Google Shape;126;p98"/>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Google Shape;127;p98"/>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8" name="Google Shape;128;p9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9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9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
        <p:cNvGrpSpPr/>
        <p:nvPr/>
      </p:nvGrpSpPr>
      <p:grpSpPr>
        <a:xfrm>
          <a:off x="0" y="0"/>
          <a:ext cx="0" cy="0"/>
          <a:chOff x="0" y="0"/>
          <a:chExt cx="0" cy="0"/>
        </a:xfrm>
      </p:grpSpPr>
      <p:sp>
        <p:nvSpPr>
          <p:cNvPr id="132" name="Google Shape;132;p99"/>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3" name="Google Shape;133;p99"/>
          <p:cNvSpPr>
            <a:spLocks noGrp="1"/>
          </p:cNvSpPr>
          <p:nvPr>
            <p:ph type="pic" idx="2"/>
          </p:nvPr>
        </p:nvSpPr>
        <p:spPr>
          <a:xfrm>
            <a:off x="1792288" y="612775"/>
            <a:ext cx="5486399" cy="4114800"/>
          </a:xfrm>
          <a:prstGeom prst="rect">
            <a:avLst/>
          </a:prstGeom>
          <a:noFill/>
          <a:ln>
            <a:noFill/>
          </a:ln>
        </p:spPr>
      </p:sp>
      <p:sp>
        <p:nvSpPr>
          <p:cNvPr id="134" name="Google Shape;134;p99"/>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5" name="Google Shape;135;p9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9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9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
        <p:cNvGrpSpPr/>
        <p:nvPr/>
      </p:nvGrpSpPr>
      <p:grpSpPr>
        <a:xfrm>
          <a:off x="0" y="0"/>
          <a:ext cx="0" cy="0"/>
          <a:chOff x="0" y="0"/>
          <a:chExt cx="0" cy="0"/>
        </a:xfrm>
      </p:grpSpPr>
      <p:sp>
        <p:nvSpPr>
          <p:cNvPr id="139" name="Google Shape;139;p100"/>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0" name="Google Shape;140;p100"/>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Google Shape;141;p10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10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10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54"/>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24" name="Google Shape;24;p54"/>
          <p:cNvSpPr txBox="1">
            <a:spLocks noGrp="1"/>
          </p:cNvSpPr>
          <p:nvPr>
            <p:ph type="body" idx="1"/>
          </p:nvPr>
        </p:nvSpPr>
        <p:spPr>
          <a:xfrm>
            <a:off x="457200" y="1465264"/>
            <a:ext cx="8229600" cy="45261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40"/>
              </a:spcBef>
              <a:spcAft>
                <a:spcPts val="0"/>
              </a:spcAft>
              <a:buSzPts val="1800"/>
              <a:buChar char="•"/>
              <a:defRPr/>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25" name="Google Shape;25;p54"/>
          <p:cNvSpPr txBox="1">
            <a:spLocks noGrp="1"/>
          </p:cNvSpPr>
          <p:nvPr>
            <p:ph type="dt" idx="10"/>
          </p:nvPr>
        </p:nvSpPr>
        <p:spPr>
          <a:xfrm>
            <a:off x="240632" y="6356350"/>
            <a:ext cx="914400" cy="365125"/>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6" name="Google Shape;26;p54"/>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101"/>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6" name="Google Shape;146;p101"/>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0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10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10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6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9" name="Google Shape;159;p61"/>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6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6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6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84"/>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5" name="Google Shape;165;p84"/>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6" name="Google Shape;166;p8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8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8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85"/>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1" name="Google Shape;171;p8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72" name="Google Shape;172;p8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8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8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5"/>
        <p:cNvGrpSpPr/>
        <p:nvPr/>
      </p:nvGrpSpPr>
      <p:grpSpPr>
        <a:xfrm>
          <a:off x="0" y="0"/>
          <a:ext cx="0" cy="0"/>
          <a:chOff x="0" y="0"/>
          <a:chExt cx="0" cy="0"/>
        </a:xfrm>
      </p:grpSpPr>
      <p:sp>
        <p:nvSpPr>
          <p:cNvPr id="176" name="Google Shape;176;p8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7" name="Google Shape;177;p86"/>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86"/>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8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8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1" name="Google Shape;181;p8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2"/>
        <p:cNvGrpSpPr/>
        <p:nvPr/>
      </p:nvGrpSpPr>
      <p:grpSpPr>
        <a:xfrm>
          <a:off x="0" y="0"/>
          <a:ext cx="0" cy="0"/>
          <a:chOff x="0" y="0"/>
          <a:chExt cx="0" cy="0"/>
        </a:xfrm>
      </p:grpSpPr>
      <p:sp>
        <p:nvSpPr>
          <p:cNvPr id="183" name="Google Shape;183;p8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4" name="Google Shape;184;p87"/>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5" name="Google Shape;185;p87"/>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6" name="Google Shape;186;p87"/>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7" name="Google Shape;187;p87"/>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8" name="Google Shape;188;p8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8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8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1"/>
        <p:cNvGrpSpPr/>
        <p:nvPr/>
      </p:nvGrpSpPr>
      <p:grpSpPr>
        <a:xfrm>
          <a:off x="0" y="0"/>
          <a:ext cx="0" cy="0"/>
          <a:chOff x="0" y="0"/>
          <a:chExt cx="0" cy="0"/>
        </a:xfrm>
      </p:grpSpPr>
      <p:sp>
        <p:nvSpPr>
          <p:cNvPr id="192" name="Google Shape;192;p8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3" name="Google Shape;193;p8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Google Shape;194;p8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8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
        <p:cNvGrpSpPr/>
        <p:nvPr/>
      </p:nvGrpSpPr>
      <p:grpSpPr>
        <a:xfrm>
          <a:off x="0" y="0"/>
          <a:ext cx="0" cy="0"/>
          <a:chOff x="0" y="0"/>
          <a:chExt cx="0" cy="0"/>
        </a:xfrm>
      </p:grpSpPr>
      <p:sp>
        <p:nvSpPr>
          <p:cNvPr id="197" name="Google Shape;197;p8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8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8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0"/>
        <p:cNvGrpSpPr/>
        <p:nvPr/>
      </p:nvGrpSpPr>
      <p:grpSpPr>
        <a:xfrm>
          <a:off x="0" y="0"/>
          <a:ext cx="0" cy="0"/>
          <a:chOff x="0" y="0"/>
          <a:chExt cx="0" cy="0"/>
        </a:xfrm>
      </p:grpSpPr>
      <p:sp>
        <p:nvSpPr>
          <p:cNvPr id="201" name="Google Shape;201;p9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2" name="Google Shape;202;p90"/>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90"/>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4" name="Google Shape;204;p9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5" name="Google Shape;205;p9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9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7"/>
        <p:cNvGrpSpPr/>
        <p:nvPr/>
      </p:nvGrpSpPr>
      <p:grpSpPr>
        <a:xfrm>
          <a:off x="0" y="0"/>
          <a:ext cx="0" cy="0"/>
          <a:chOff x="0" y="0"/>
          <a:chExt cx="0" cy="0"/>
        </a:xfrm>
      </p:grpSpPr>
      <p:sp>
        <p:nvSpPr>
          <p:cNvPr id="208" name="Google Shape;208;p91"/>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9" name="Google Shape;209;p91"/>
          <p:cNvSpPr>
            <a:spLocks noGrp="1"/>
          </p:cNvSpPr>
          <p:nvPr>
            <p:ph type="pic" idx="2"/>
          </p:nvPr>
        </p:nvSpPr>
        <p:spPr>
          <a:xfrm>
            <a:off x="1792288" y="612775"/>
            <a:ext cx="5486399" cy="4114800"/>
          </a:xfrm>
          <a:prstGeom prst="rect">
            <a:avLst/>
          </a:prstGeom>
          <a:noFill/>
          <a:ln>
            <a:noFill/>
          </a:ln>
        </p:spPr>
      </p:sp>
      <p:sp>
        <p:nvSpPr>
          <p:cNvPr id="210" name="Google Shape;210;p91"/>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1" name="Google Shape;211;p9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9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9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
        <p:cNvGrpSpPr/>
        <p:nvPr/>
      </p:nvGrpSpPr>
      <p:grpSpPr>
        <a:xfrm>
          <a:off x="0" y="0"/>
          <a:ext cx="0" cy="0"/>
          <a:chOff x="0" y="0"/>
          <a:chExt cx="0" cy="0"/>
        </a:xfrm>
      </p:grpSpPr>
      <p:sp>
        <p:nvSpPr>
          <p:cNvPr id="28" name="Google Shape;28;p71"/>
          <p:cNvSpPr txBox="1">
            <a:spLocks noGrp="1"/>
          </p:cNvSpPr>
          <p:nvPr>
            <p:ph type="title"/>
          </p:nvPr>
        </p:nvSpPr>
        <p:spPr>
          <a:xfrm>
            <a:off x="457202" y="273050"/>
            <a:ext cx="3008399" cy="1161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 name="Google Shape;29;p71"/>
          <p:cNvSpPr txBox="1">
            <a:spLocks noGrp="1"/>
          </p:cNvSpPr>
          <p:nvPr>
            <p:ph type="body" idx="1"/>
          </p:nvPr>
        </p:nvSpPr>
        <p:spPr>
          <a:xfrm>
            <a:off x="3575053" y="273052"/>
            <a:ext cx="5111699" cy="58529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71"/>
          <p:cNvSpPr txBox="1">
            <a:spLocks noGrp="1"/>
          </p:cNvSpPr>
          <p:nvPr>
            <p:ph type="body" idx="2"/>
          </p:nvPr>
        </p:nvSpPr>
        <p:spPr>
          <a:xfrm>
            <a:off x="457202" y="1435102"/>
            <a:ext cx="3008399" cy="46910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1" name="Google Shape;31;p71"/>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71"/>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71"/>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4"/>
        <p:cNvGrpSpPr/>
        <p:nvPr/>
      </p:nvGrpSpPr>
      <p:grpSpPr>
        <a:xfrm>
          <a:off x="0" y="0"/>
          <a:ext cx="0" cy="0"/>
          <a:chOff x="0" y="0"/>
          <a:chExt cx="0" cy="0"/>
        </a:xfrm>
      </p:grpSpPr>
      <p:sp>
        <p:nvSpPr>
          <p:cNvPr id="215" name="Google Shape;215;p9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6" name="Google Shape;216;p92"/>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9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9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9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0"/>
        <p:cNvGrpSpPr/>
        <p:nvPr/>
      </p:nvGrpSpPr>
      <p:grpSpPr>
        <a:xfrm>
          <a:off x="0" y="0"/>
          <a:ext cx="0" cy="0"/>
          <a:chOff x="0" y="0"/>
          <a:chExt cx="0" cy="0"/>
        </a:xfrm>
      </p:grpSpPr>
      <p:sp>
        <p:nvSpPr>
          <p:cNvPr id="221" name="Google Shape;221;p93"/>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2" name="Google Shape;222;p93"/>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3" name="Google Shape;223;p9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p9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9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3"/>
        <p:cNvGrpSpPr/>
        <p:nvPr/>
      </p:nvGrpSpPr>
      <p:grpSpPr>
        <a:xfrm>
          <a:off x="0" y="0"/>
          <a:ext cx="0" cy="0"/>
          <a:chOff x="0" y="0"/>
          <a:chExt cx="0" cy="0"/>
        </a:xfrm>
      </p:grpSpPr>
      <p:sp>
        <p:nvSpPr>
          <p:cNvPr id="234" name="Google Shape;234;p6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5" name="Google Shape;235;p63"/>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6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9"/>
        <p:cNvGrpSpPr/>
        <p:nvPr/>
      </p:nvGrpSpPr>
      <p:grpSpPr>
        <a:xfrm>
          <a:off x="0" y="0"/>
          <a:ext cx="0" cy="0"/>
          <a:chOff x="0" y="0"/>
          <a:chExt cx="0" cy="0"/>
        </a:xfrm>
      </p:grpSpPr>
      <p:sp>
        <p:nvSpPr>
          <p:cNvPr id="240" name="Google Shape;240;p75"/>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1" name="Google Shape;241;p75"/>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2" name="Google Shape;242;p7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7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7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5"/>
        <p:cNvGrpSpPr/>
        <p:nvPr/>
      </p:nvGrpSpPr>
      <p:grpSpPr>
        <a:xfrm>
          <a:off x="0" y="0"/>
          <a:ext cx="0" cy="0"/>
          <a:chOff x="0" y="0"/>
          <a:chExt cx="0" cy="0"/>
        </a:xfrm>
      </p:grpSpPr>
      <p:sp>
        <p:nvSpPr>
          <p:cNvPr id="246" name="Google Shape;246;p76"/>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7" name="Google Shape;247;p76"/>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8" name="Google Shape;248;p7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7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7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1"/>
        <p:cNvGrpSpPr/>
        <p:nvPr/>
      </p:nvGrpSpPr>
      <p:grpSpPr>
        <a:xfrm>
          <a:off x="0" y="0"/>
          <a:ext cx="0" cy="0"/>
          <a:chOff x="0" y="0"/>
          <a:chExt cx="0" cy="0"/>
        </a:xfrm>
      </p:grpSpPr>
      <p:sp>
        <p:nvSpPr>
          <p:cNvPr id="252" name="Google Shape;252;p7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3" name="Google Shape;253;p77"/>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4" name="Google Shape;254;p77"/>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5" name="Google Shape;255;p77"/>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6" name="Google Shape;256;p77"/>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7" name="Google Shape;257;p7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8" name="Google Shape;258;p7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7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0"/>
        <p:cNvGrpSpPr/>
        <p:nvPr/>
      </p:nvGrpSpPr>
      <p:grpSpPr>
        <a:xfrm>
          <a:off x="0" y="0"/>
          <a:ext cx="0" cy="0"/>
          <a:chOff x="0" y="0"/>
          <a:chExt cx="0" cy="0"/>
        </a:xfrm>
      </p:grpSpPr>
      <p:sp>
        <p:nvSpPr>
          <p:cNvPr id="261" name="Google Shape;261;p7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2" name="Google Shape;262;p7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7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4" name="Google Shape;264;p7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7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7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8" name="Google Shape;268;p7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9"/>
        <p:cNvGrpSpPr/>
        <p:nvPr/>
      </p:nvGrpSpPr>
      <p:grpSpPr>
        <a:xfrm>
          <a:off x="0" y="0"/>
          <a:ext cx="0" cy="0"/>
          <a:chOff x="0" y="0"/>
          <a:chExt cx="0" cy="0"/>
        </a:xfrm>
      </p:grpSpPr>
      <p:sp>
        <p:nvSpPr>
          <p:cNvPr id="270" name="Google Shape;270;p8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1" name="Google Shape;271;p80"/>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2" name="Google Shape;272;p80"/>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73" name="Google Shape;273;p8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4" name="Google Shape;274;p8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5" name="Google Shape;275;p8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6"/>
        <p:cNvGrpSpPr/>
        <p:nvPr/>
      </p:nvGrpSpPr>
      <p:grpSpPr>
        <a:xfrm>
          <a:off x="0" y="0"/>
          <a:ext cx="0" cy="0"/>
          <a:chOff x="0" y="0"/>
          <a:chExt cx="0" cy="0"/>
        </a:xfrm>
      </p:grpSpPr>
      <p:sp>
        <p:nvSpPr>
          <p:cNvPr id="277" name="Google Shape;277;p81"/>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8" name="Google Shape;278;p81"/>
          <p:cNvSpPr>
            <a:spLocks noGrp="1"/>
          </p:cNvSpPr>
          <p:nvPr>
            <p:ph type="pic" idx="2"/>
          </p:nvPr>
        </p:nvSpPr>
        <p:spPr>
          <a:xfrm>
            <a:off x="1792288" y="612775"/>
            <a:ext cx="5486399" cy="4114800"/>
          </a:xfrm>
          <a:prstGeom prst="rect">
            <a:avLst/>
          </a:prstGeom>
          <a:noFill/>
          <a:ln>
            <a:noFill/>
          </a:ln>
        </p:spPr>
      </p:sp>
      <p:sp>
        <p:nvSpPr>
          <p:cNvPr id="279" name="Google Shape;279;p81"/>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0" name="Google Shape;280;p8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1" name="Google Shape;281;p8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8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72"/>
          <p:cNvSpPr txBox="1">
            <a:spLocks noGrp="1"/>
          </p:cNvSpPr>
          <p:nvPr>
            <p:ph type="title"/>
          </p:nvPr>
        </p:nvSpPr>
        <p:spPr>
          <a:xfrm>
            <a:off x="1792291" y="4800602"/>
            <a:ext cx="5486399" cy="5666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Google Shape;36;p72"/>
          <p:cNvSpPr>
            <a:spLocks noGrp="1"/>
          </p:cNvSpPr>
          <p:nvPr>
            <p:ph type="pic" idx="2"/>
          </p:nvPr>
        </p:nvSpPr>
        <p:spPr>
          <a:xfrm>
            <a:off x="1792291" y="612775"/>
            <a:ext cx="5486399" cy="4114800"/>
          </a:xfrm>
          <a:prstGeom prst="rect">
            <a:avLst/>
          </a:prstGeom>
          <a:noFill/>
          <a:ln>
            <a:noFill/>
          </a:ln>
        </p:spPr>
      </p:sp>
      <p:sp>
        <p:nvSpPr>
          <p:cNvPr id="37" name="Google Shape;37;p72"/>
          <p:cNvSpPr txBox="1">
            <a:spLocks noGrp="1"/>
          </p:cNvSpPr>
          <p:nvPr>
            <p:ph type="body" idx="1"/>
          </p:nvPr>
        </p:nvSpPr>
        <p:spPr>
          <a:xfrm>
            <a:off x="1792291" y="5367338"/>
            <a:ext cx="5486399" cy="8048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8" name="Google Shape;38;p72"/>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72"/>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72"/>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3"/>
        <p:cNvGrpSpPr/>
        <p:nvPr/>
      </p:nvGrpSpPr>
      <p:grpSpPr>
        <a:xfrm>
          <a:off x="0" y="0"/>
          <a:ext cx="0" cy="0"/>
          <a:chOff x="0" y="0"/>
          <a:chExt cx="0" cy="0"/>
        </a:xfrm>
      </p:grpSpPr>
      <p:sp>
        <p:nvSpPr>
          <p:cNvPr id="284" name="Google Shape;284;p8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5" name="Google Shape;285;p82"/>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6" name="Google Shape;286;p8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7" name="Google Shape;287;p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8" name="Google Shape;288;p8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9"/>
        <p:cNvGrpSpPr/>
        <p:nvPr/>
      </p:nvGrpSpPr>
      <p:grpSpPr>
        <a:xfrm>
          <a:off x="0" y="0"/>
          <a:ext cx="0" cy="0"/>
          <a:chOff x="0" y="0"/>
          <a:chExt cx="0" cy="0"/>
        </a:xfrm>
      </p:grpSpPr>
      <p:sp>
        <p:nvSpPr>
          <p:cNvPr id="290" name="Google Shape;290;p83"/>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1" name="Google Shape;291;p83"/>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8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3" name="Google Shape;293;p8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4" name="Google Shape;294;p8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2"/>
        <p:cNvGrpSpPr/>
        <p:nvPr/>
      </p:nvGrpSpPr>
      <p:grpSpPr>
        <a:xfrm>
          <a:off x="0" y="0"/>
          <a:ext cx="0" cy="0"/>
          <a:chOff x="0" y="0"/>
          <a:chExt cx="0" cy="0"/>
        </a:xfrm>
      </p:grpSpPr>
      <p:sp>
        <p:nvSpPr>
          <p:cNvPr id="303" name="Google Shape;303;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4" name="Google Shape;304;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5" name="Google Shape;305;p68"/>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6" name="Google Shape;306;p6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4"/>
        <p:cNvGrpSpPr/>
        <p:nvPr/>
      </p:nvGrpSpPr>
      <p:grpSpPr>
        <a:xfrm>
          <a:off x="0" y="0"/>
          <a:ext cx="0" cy="0"/>
          <a:chOff x="0" y="0"/>
          <a:chExt cx="0" cy="0"/>
        </a:xfrm>
      </p:grpSpPr>
      <p:sp>
        <p:nvSpPr>
          <p:cNvPr id="315" name="Google Shape;315;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6" name="Google Shape;316;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17" name="Google Shape;317;p70"/>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8" name="Google Shape;318;p70"/>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73"/>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3" name="Google Shape;43;p73"/>
          <p:cNvSpPr txBox="1">
            <a:spLocks noGrp="1"/>
          </p:cNvSpPr>
          <p:nvPr>
            <p:ph type="body" idx="1"/>
          </p:nvPr>
        </p:nvSpPr>
        <p:spPr>
          <a:xfrm rot="5400000">
            <a:off x="2308950" y="-386486"/>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Google Shape;44;p73"/>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3"/>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73"/>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74"/>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9" name="Google Shape;49;p74"/>
          <p:cNvSpPr txBox="1">
            <a:spLocks noGrp="1"/>
          </p:cNvSpPr>
          <p:nvPr>
            <p:ph type="body" idx="1"/>
          </p:nvPr>
        </p:nvSpPr>
        <p:spPr>
          <a:xfrm rot="5400000">
            <a:off x="541350" y="190488"/>
            <a:ext cx="5851500"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74"/>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4"/>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4"/>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5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56"/>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3" name="Google Shape;63;p56"/>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4" name="Google Shape;64;p56"/>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68" name="Google Shape;68;p57"/>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9" name="Google Shape;69;p5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59"/>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lgn="ctr">
              <a:lnSpc>
                <a:spcPct val="100000"/>
              </a:lnSpc>
              <a:spcBef>
                <a:spcPts val="0"/>
              </a:spcBef>
              <a:spcAft>
                <a:spcPts val="0"/>
              </a:spcAft>
              <a:buClr>
                <a:srgbClr val="FFFFFF"/>
              </a:buClr>
              <a:buSzPts val="2800"/>
              <a:buFont typeface="Arial"/>
              <a:buNone/>
              <a:defRPr sz="2800">
                <a:solidFill>
                  <a:srgbClr val="FFFFFF"/>
                </a:solidFill>
              </a:defRPr>
            </a:lvl2pPr>
            <a:lvl3pPr lvl="2" algn="ctr">
              <a:lnSpc>
                <a:spcPct val="100000"/>
              </a:lnSpc>
              <a:spcBef>
                <a:spcPts val="0"/>
              </a:spcBef>
              <a:spcAft>
                <a:spcPts val="0"/>
              </a:spcAft>
              <a:buClr>
                <a:srgbClr val="FFFFFF"/>
              </a:buClr>
              <a:buSzPts val="2800"/>
              <a:buFont typeface="Arial"/>
              <a:buNone/>
              <a:defRPr sz="2800">
                <a:solidFill>
                  <a:srgbClr val="FFFFFF"/>
                </a:solidFill>
              </a:defRPr>
            </a:lvl3pPr>
            <a:lvl4pPr lvl="3" algn="ctr">
              <a:lnSpc>
                <a:spcPct val="100000"/>
              </a:lnSpc>
              <a:spcBef>
                <a:spcPts val="0"/>
              </a:spcBef>
              <a:spcAft>
                <a:spcPts val="0"/>
              </a:spcAft>
              <a:buClr>
                <a:srgbClr val="FFFFFF"/>
              </a:buClr>
              <a:buSzPts val="2800"/>
              <a:buFont typeface="Arial"/>
              <a:buNone/>
              <a:defRPr sz="2800">
                <a:solidFill>
                  <a:srgbClr val="FFFFFF"/>
                </a:solidFill>
              </a:defRPr>
            </a:lvl4pPr>
            <a:lvl5pPr lvl="4" algn="ctr">
              <a:lnSpc>
                <a:spcPct val="100000"/>
              </a:lnSpc>
              <a:spcBef>
                <a:spcPts val="0"/>
              </a:spcBef>
              <a:spcAft>
                <a:spcPts val="0"/>
              </a:spcAft>
              <a:buClr>
                <a:srgbClr val="FFFFFF"/>
              </a:buClr>
              <a:buSzPts val="2800"/>
              <a:buFont typeface="Arial"/>
              <a:buNone/>
              <a:defRPr sz="2800">
                <a:solidFill>
                  <a:srgbClr val="FFFFFF"/>
                </a:solidFill>
              </a:defRPr>
            </a:lvl5pPr>
            <a:lvl6pPr lvl="5" algn="ctr">
              <a:lnSpc>
                <a:spcPct val="100000"/>
              </a:lnSpc>
              <a:spcBef>
                <a:spcPts val="0"/>
              </a:spcBef>
              <a:spcAft>
                <a:spcPts val="0"/>
              </a:spcAft>
              <a:buClr>
                <a:srgbClr val="FFFFFF"/>
              </a:buClr>
              <a:buSzPts val="2800"/>
              <a:buFont typeface="Arial"/>
              <a:buNone/>
              <a:defRPr sz="2800">
                <a:solidFill>
                  <a:srgbClr val="FFFFFF"/>
                </a:solidFill>
              </a:defRPr>
            </a:lvl6pPr>
            <a:lvl7pPr lvl="6" algn="ctr">
              <a:lnSpc>
                <a:spcPct val="100000"/>
              </a:lnSpc>
              <a:spcBef>
                <a:spcPts val="0"/>
              </a:spcBef>
              <a:spcAft>
                <a:spcPts val="0"/>
              </a:spcAft>
              <a:buClr>
                <a:srgbClr val="FFFFFF"/>
              </a:buClr>
              <a:buSzPts val="2800"/>
              <a:buFont typeface="Arial"/>
              <a:buNone/>
              <a:defRPr sz="2800">
                <a:solidFill>
                  <a:srgbClr val="FFFFFF"/>
                </a:solidFill>
              </a:defRPr>
            </a:lvl7pPr>
            <a:lvl8pPr lvl="7" algn="ctr">
              <a:lnSpc>
                <a:spcPct val="100000"/>
              </a:lnSpc>
              <a:spcBef>
                <a:spcPts val="0"/>
              </a:spcBef>
              <a:spcAft>
                <a:spcPts val="0"/>
              </a:spcAft>
              <a:buClr>
                <a:srgbClr val="FFFFFF"/>
              </a:buClr>
              <a:buSzPts val="2800"/>
              <a:buFont typeface="Arial"/>
              <a:buNone/>
              <a:defRPr sz="2800">
                <a:solidFill>
                  <a:srgbClr val="FFFFFF"/>
                </a:solidFill>
              </a:defRPr>
            </a:lvl8pPr>
            <a:lvl9pPr lvl="8" algn="ctr">
              <a:lnSpc>
                <a:spcPct val="100000"/>
              </a:lnSpc>
              <a:spcBef>
                <a:spcPts val="0"/>
              </a:spcBef>
              <a:spcAft>
                <a:spcPts val="0"/>
              </a:spcAft>
              <a:buClr>
                <a:srgbClr val="FFFFFF"/>
              </a:buClr>
              <a:buSzPts val="2800"/>
              <a:buFont typeface="Arial"/>
              <a:buNone/>
              <a:defRPr sz="2800">
                <a:solidFill>
                  <a:srgbClr val="FFFFFF"/>
                </a:solidFill>
              </a:defRPr>
            </a:lvl9pPr>
          </a:lstStyle>
          <a:p>
            <a:endParaRPr/>
          </a:p>
        </p:txBody>
      </p:sp>
      <p:sp>
        <p:nvSpPr>
          <p:cNvPr id="79" name="Google Shape;79;p59"/>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80" name="Google Shape;80;p59"/>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pic>
        <p:nvPicPr>
          <p:cNvPr id="10" name="Google Shape;10;p52"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Google Shape;11;p52"/>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Google Shape;12;p52"/>
          <p:cNvSpPr txBox="1">
            <a:spLocks noGrp="1"/>
          </p:cNvSpPr>
          <p:nvPr>
            <p:ph type="body" idx="1"/>
          </p:nvPr>
        </p:nvSpPr>
        <p:spPr>
          <a:xfrm>
            <a:off x="457200" y="1465264"/>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52"/>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pic>
        <p:nvPicPr>
          <p:cNvPr id="54" name="Google Shape;54;p55" descr="Mandt_SOO-DOH-Presentation_NO-TEXT_5.jp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55" name="Google Shape;55;p55"/>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56" name="Google Shape;56;p55"/>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55"/>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55"/>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5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58" descr="Mandt_SOO-DOH-Presentation_NO-TEXT_5.jpg"/>
          <p:cNvPicPr preferRelativeResize="0"/>
          <p:nvPr/>
        </p:nvPicPr>
        <p:blipFill rotWithShape="1">
          <a:blip r:embed="rId14">
            <a:alphaModFix/>
          </a:blip>
          <a:srcRect/>
          <a:stretch/>
        </p:blipFill>
        <p:spPr>
          <a:xfrm>
            <a:off x="0" y="0"/>
            <a:ext cx="9144000" cy="6858000"/>
          </a:xfrm>
          <a:prstGeom prst="rect">
            <a:avLst/>
          </a:prstGeom>
          <a:noFill/>
          <a:ln>
            <a:noFill/>
          </a:ln>
        </p:spPr>
      </p:pic>
      <p:sp>
        <p:nvSpPr>
          <p:cNvPr id="72" name="Google Shape;72;p5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3" name="Google Shape;73;p58"/>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5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5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5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pic>
        <p:nvPicPr>
          <p:cNvPr id="151" name="Google Shape;151;p6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52" name="Google Shape;152;p60"/>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3" name="Google Shape;153;p60"/>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6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6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6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pic>
        <p:nvPicPr>
          <p:cNvPr id="227" name="Google Shape;227;p62"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228" name="Google Shape;228;p6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9" name="Google Shape;229;p62"/>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6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6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6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pic>
        <p:nvPicPr>
          <p:cNvPr id="296" name="Google Shape;296;p67" descr="Mandt_SOO-DOH-Presentation_NO-TEXT_5.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7" name="Google Shape;297;p67"/>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98" name="Google Shape;298;p67"/>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9" name="Google Shape;299;p67"/>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67"/>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1" name="Google Shape;301;p6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pic>
        <p:nvPicPr>
          <p:cNvPr id="308" name="Google Shape;308;p69" descr="Mandt_SOO-DOH-Presentation_NO-TEXT_5.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69"/>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310" name="Google Shape;310;p69"/>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69"/>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2" name="Google Shape;312;p69"/>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3" name="Google Shape;313;p6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 descr="Picture1.jpg"/>
          <p:cNvPicPr preferRelativeResize="0"/>
          <p:nvPr/>
        </p:nvPicPr>
        <p:blipFill rotWithShape="1">
          <a:blip r:embed="rId3">
            <a:alphaModFix/>
          </a:blip>
          <a:srcRect/>
          <a:stretch/>
        </p:blipFill>
        <p:spPr>
          <a:xfrm>
            <a:off x="12" y="15851"/>
            <a:ext cx="9143983" cy="6858000"/>
          </a:xfrm>
          <a:prstGeom prst="rect">
            <a:avLst/>
          </a:prstGeom>
          <a:noFill/>
          <a:ln>
            <a:noFill/>
          </a:ln>
        </p:spPr>
      </p:pic>
      <p:sp>
        <p:nvSpPr>
          <p:cNvPr id="325" name="Google Shape;325;p1"/>
          <p:cNvSpPr txBox="1"/>
          <p:nvPr/>
        </p:nvSpPr>
        <p:spPr>
          <a:xfrm>
            <a:off x="5878279" y="1634854"/>
            <a:ext cx="2706599"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GOES-19 ABI L2+ Fire Detection and Characterization</a:t>
            </a:r>
            <a:br>
              <a:rPr lang="en-US" sz="2400" b="0" i="0" u="none" strike="noStrike" cap="none" dirty="0">
                <a:solidFill>
                  <a:schemeClr val="lt1"/>
                </a:solidFill>
                <a:latin typeface="Calibri"/>
                <a:ea typeface="Calibri"/>
                <a:cs typeface="Calibri"/>
                <a:sym typeface="Calibri"/>
              </a:rPr>
            </a:br>
            <a:r>
              <a:rPr lang="en-US" sz="2400" b="0" i="0" u="none" strike="noStrike" cap="none" dirty="0">
                <a:solidFill>
                  <a:schemeClr val="lt1"/>
                </a:solidFill>
                <a:latin typeface="Calibri"/>
                <a:ea typeface="Calibri"/>
                <a:cs typeface="Calibri"/>
                <a:sym typeface="Calibri"/>
              </a:rPr>
              <a:t>Provisional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PS-PVR</a:t>
            </a:r>
            <a:endParaRPr sz="1400" b="0" i="0" u="none" strike="noStrike" cap="none" dirty="0">
              <a:solidFill>
                <a:srgbClr val="000000"/>
              </a:solidFill>
              <a:latin typeface="Arial"/>
              <a:ea typeface="Arial"/>
              <a:cs typeface="Arial"/>
              <a:sym typeface="Arial"/>
            </a:endParaRPr>
          </a:p>
        </p:txBody>
      </p:sp>
      <p:sp>
        <p:nvSpPr>
          <p:cNvPr id="326" name="Google Shape;326;p1"/>
          <p:cNvSpPr txBox="1"/>
          <p:nvPr/>
        </p:nvSpPr>
        <p:spPr>
          <a:xfrm>
            <a:off x="5446643" y="3505949"/>
            <a:ext cx="3498574"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500"/>
              <a:buFont typeface="Arial"/>
              <a:buNone/>
            </a:pPr>
            <a:r>
              <a:rPr lang="en-US" sz="2000" b="1" i="0" u="none" strike="noStrike" cap="none" dirty="0">
                <a:solidFill>
                  <a:srgbClr val="FFFF00"/>
                </a:solidFill>
                <a:latin typeface="Calibri"/>
                <a:ea typeface="Calibri"/>
                <a:cs typeface="Calibri"/>
                <a:sym typeface="Calibri"/>
              </a:rPr>
              <a:t>March 5, 2025</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500"/>
              <a:buFont typeface="Arial"/>
              <a:buNone/>
            </a:pPr>
            <a:r>
              <a:rPr lang="en-US" sz="2000" b="0" i="0" u="none" strike="noStrike" cap="none" dirty="0">
                <a:solidFill>
                  <a:srgbClr val="FFFF00"/>
                </a:solidFill>
                <a:latin typeface="Calibri"/>
                <a:ea typeface="Calibri"/>
                <a:cs typeface="Calibri"/>
                <a:sym typeface="Calibri"/>
              </a:rPr>
              <a:t>GOES-R AWG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240"/>
              </a:spcBef>
              <a:spcAft>
                <a:spcPts val="0"/>
              </a:spcAft>
              <a:buClr>
                <a:srgbClr val="888888"/>
              </a:buClr>
              <a:buSzPts val="450"/>
              <a:buFont typeface="Calibri"/>
              <a:buNone/>
            </a:pPr>
            <a:r>
              <a:rPr lang="en-US" sz="1800" b="0" i="0" u="none" strike="noStrike" cap="none" dirty="0">
                <a:solidFill>
                  <a:schemeClr val="lt1"/>
                </a:solidFill>
                <a:latin typeface="Calibri"/>
                <a:ea typeface="Calibri"/>
                <a:cs typeface="Calibri"/>
                <a:sym typeface="Calibri"/>
              </a:rPr>
              <a:t>Christopher Schmidt</a:t>
            </a:r>
            <a:r>
              <a:rPr lang="en-US" sz="1800" b="0" i="0" u="none" strike="noStrike" cap="none" baseline="30000" dirty="0">
                <a:solidFill>
                  <a:schemeClr val="lt1"/>
                </a:solidFill>
                <a:latin typeface="Calibri"/>
                <a:ea typeface="Calibri"/>
                <a:cs typeface="Calibri"/>
                <a:sym typeface="Calibri"/>
              </a:rPr>
              <a:t>1</a:t>
            </a:r>
            <a:r>
              <a:rPr lang="en-US" sz="18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50"/>
              <a:buFont typeface="Calibri"/>
              <a:buNone/>
            </a:pPr>
            <a:r>
              <a:rPr lang="en-US" sz="1800" b="0" i="0" u="none" strike="noStrike" cap="none" dirty="0">
                <a:solidFill>
                  <a:schemeClr val="lt1"/>
                </a:solidFill>
                <a:latin typeface="Calibri"/>
                <a:ea typeface="Calibri"/>
                <a:cs typeface="Calibri"/>
                <a:sym typeface="Calibri"/>
              </a:rPr>
              <a:t>Ivan Csiszar</a:t>
            </a:r>
            <a:r>
              <a:rPr lang="en-US" sz="1800" b="0" i="0" u="none" strike="noStrike" cap="none" baseline="30000" dirty="0">
                <a:solidFill>
                  <a:schemeClr val="lt1"/>
                </a:solidFill>
                <a:latin typeface="Calibri"/>
                <a:ea typeface="Calibri"/>
                <a:cs typeface="Calibri"/>
                <a:sym typeface="Calibri"/>
              </a:rPr>
              <a:t>2</a:t>
            </a:r>
            <a:r>
              <a:rPr lang="en-US" sz="1800" b="0" i="0" u="none" strike="noStrike" cap="none" dirty="0">
                <a:solidFill>
                  <a:schemeClr val="lt1"/>
                </a:solidFill>
                <a:latin typeface="Calibri"/>
                <a:ea typeface="Calibri"/>
                <a:cs typeface="Calibri"/>
                <a:sym typeface="Calibri"/>
              </a:rPr>
              <a:t>, Wei Guo</a:t>
            </a:r>
            <a:r>
              <a:rPr lang="en-US" sz="1800" b="0" i="0" u="none" strike="noStrike" cap="none" baseline="30000" dirty="0">
                <a:solidFill>
                  <a:schemeClr val="lt1"/>
                </a:solidFill>
                <a:latin typeface="Calibri"/>
                <a:ea typeface="Calibri"/>
                <a:cs typeface="Calibri"/>
                <a:sym typeface="Calibri"/>
              </a:rPr>
              <a:t>3</a:t>
            </a:r>
            <a:endParaRPr sz="18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888888"/>
              </a:buClr>
              <a:buSzPts val="300"/>
              <a:buFont typeface="Arial"/>
              <a:buNone/>
            </a:pPr>
            <a:endParaRPr sz="12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888888"/>
              </a:buClr>
              <a:buSzPts val="350"/>
              <a:buFont typeface="Calibri"/>
              <a:buNone/>
            </a:pPr>
            <a:r>
              <a:rPr lang="en-US" sz="1400" b="0" i="0" u="none" strike="noStrike" cap="none" baseline="30000" dirty="0">
                <a:solidFill>
                  <a:schemeClr val="lt1"/>
                </a:solidFill>
                <a:latin typeface="Calibri"/>
                <a:ea typeface="Calibri"/>
                <a:cs typeface="Calibri"/>
                <a:sym typeface="Calibri"/>
              </a:rPr>
              <a:t>1</a:t>
            </a:r>
            <a:r>
              <a:rPr lang="en-US" sz="1400" b="0" i="0" u="none" strike="noStrike" cap="none" dirty="0">
                <a:solidFill>
                  <a:schemeClr val="lt1"/>
                </a:solidFill>
                <a:latin typeface="Calibri"/>
                <a:ea typeface="Calibri"/>
                <a:cs typeface="Calibri"/>
                <a:sym typeface="Calibri"/>
              </a:rPr>
              <a:t>CIMSS/UW-Madison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350"/>
              <a:buFont typeface="Calibri"/>
              <a:buNone/>
            </a:pPr>
            <a:r>
              <a:rPr lang="en-US" sz="1400" b="0" i="0" u="none" strike="noStrike" cap="none" baseline="30000" dirty="0">
                <a:solidFill>
                  <a:schemeClr val="lt1"/>
                </a:solidFill>
                <a:latin typeface="Calibri"/>
                <a:ea typeface="Calibri"/>
                <a:cs typeface="Calibri"/>
                <a:sym typeface="Calibri"/>
              </a:rPr>
              <a:t>2</a:t>
            </a:r>
            <a:r>
              <a:rPr lang="en-US" sz="1400" b="0" i="0" u="none" strike="noStrike" cap="none" dirty="0">
                <a:solidFill>
                  <a:schemeClr val="lt1"/>
                </a:solidFill>
                <a:latin typeface="Calibri"/>
                <a:ea typeface="Calibri"/>
                <a:cs typeface="Calibri"/>
                <a:sym typeface="Calibri"/>
              </a:rPr>
              <a:t>NOAA/NESDIS/STAR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350"/>
              <a:buFont typeface="Calibri"/>
              <a:buNone/>
            </a:pPr>
            <a:r>
              <a:rPr lang="en-US" sz="1400" b="0" i="0" u="none" strike="noStrike" cap="none" baseline="30000" dirty="0">
                <a:solidFill>
                  <a:schemeClr val="lt1"/>
                </a:solidFill>
                <a:latin typeface="Calibri"/>
                <a:ea typeface="Calibri"/>
                <a:cs typeface="Calibri"/>
                <a:sym typeface="Calibri"/>
              </a:rPr>
              <a:t>3</a:t>
            </a:r>
            <a:r>
              <a:rPr lang="en-US" sz="1400" b="0" i="0" u="none" strike="noStrike" cap="none" dirty="0">
                <a:solidFill>
                  <a:schemeClr val="lt1"/>
                </a:solidFill>
                <a:latin typeface="Calibri"/>
                <a:ea typeface="Calibri"/>
                <a:cs typeface="Calibri"/>
                <a:sym typeface="Calibri"/>
              </a:rPr>
              <a:t>STC at STAR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9"/>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t>Top Level Evaluation</a:t>
            </a:r>
            <a:endParaRPr/>
          </a:p>
        </p:txBody>
      </p:sp>
      <p:graphicFrame>
        <p:nvGraphicFramePr>
          <p:cNvPr id="399" name="Google Shape;399;p9"/>
          <p:cNvGraphicFramePr/>
          <p:nvPr>
            <p:extLst>
              <p:ext uri="{D42A27DB-BD31-4B8C-83A1-F6EECF244321}">
                <p14:modId xmlns:p14="http://schemas.microsoft.com/office/powerpoint/2010/main" val="2116409021"/>
              </p:ext>
            </p:extLst>
          </p:nvPr>
        </p:nvGraphicFramePr>
        <p:xfrm>
          <a:off x="1325589" y="1017919"/>
          <a:ext cx="6459550" cy="4053580"/>
        </p:xfrm>
        <a:graphic>
          <a:graphicData uri="http://schemas.openxmlformats.org/drawingml/2006/table">
            <a:tbl>
              <a:tblPr firstRow="1" bandRow="1">
                <a:noFill/>
                <a:tableStyleId>{E1F3FA21-3AA2-4F11-8848-764A1D4A788C}</a:tableStyleId>
              </a:tblPr>
              <a:tblGrid>
                <a:gridCol w="150655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373100">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Current Status</a:t>
                      </a:r>
                      <a:endParaRPr sz="14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Future Outlook</a:t>
                      </a:r>
                      <a:endParaRPr sz="14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93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Visual</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Inspection:</a:t>
                      </a:r>
                      <a:endParaRPr sz="1400" u="none" strike="noStrike" cap="none"/>
                    </a:p>
                    <a:p>
                      <a:pPr marL="0" marR="0" lvl="0" indent="0" algn="ctr" rtl="0">
                        <a:lnSpc>
                          <a:spcPct val="100000"/>
                        </a:lnSpc>
                        <a:spcBef>
                          <a:spcPts val="0"/>
                        </a:spcBef>
                        <a:spcAft>
                          <a:spcPts val="0"/>
                        </a:spcAft>
                        <a:buClr>
                          <a:srgbClr val="000000"/>
                        </a:buClr>
                        <a:buSzPts val="500"/>
                        <a:buFont typeface="Arial"/>
                        <a:buNone/>
                      </a:pPr>
                      <a:endParaRPr sz="5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i="1" u="none" strike="noStrike" cap="none"/>
                        <a:t>(Cadence, Availability)</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Performance is in-line with experience with other ABIs</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Replacement by NGFS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00"/>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t>Quantitative</a:t>
                      </a:r>
                      <a:endParaRPr sz="1400" u="none" strike="noStrike" cap="none" dirty="0"/>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t>Performance:</a:t>
                      </a:r>
                      <a:endParaRPr sz="1400" u="none" strike="noStrike" cap="none" dirty="0"/>
                    </a:p>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t>(Accuracy, </a:t>
                      </a:r>
                      <a:endParaRPr sz="1400" u="none" strike="noStrike" cap="none" dirty="0"/>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t>Precision)</a:t>
                      </a:r>
                      <a:endParaRPr sz="14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Performance of algorithm since the 2022 science update continues.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GOES-19 FDCA product compares well to the GOES-16 and GOES-18 FDCA products.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Application of terrain correction improves validation statistics.*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solidFill>
                          <a:schemeClr val="dk1"/>
                        </a:solidFill>
                      </a:endParaRPr>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Water clouds produce a large number of false alarms.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solidFill>
                          <a:schemeClr val="dk1"/>
                        </a:solidFill>
                      </a:endParaRPr>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Solar farms are producing persistent false alarms.</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Replacement by NGFS</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00"/>
                    </a:solidFill>
                  </a:tcPr>
                </a:tc>
                <a:extLst>
                  <a:ext uri="{0D108BD9-81ED-4DB2-BD59-A6C34878D82A}">
                    <a16:rowId xmlns:a16="http://schemas.microsoft.com/office/drawing/2014/main" val="10002"/>
                  </a:ext>
                </a:extLst>
              </a:tr>
            </a:tbl>
          </a:graphicData>
        </a:graphic>
      </p:graphicFrame>
      <p:sp>
        <p:nvSpPr>
          <p:cNvPr id="400" name="Google Shape;400;p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10</a:t>
            </a:fld>
            <a:endParaRPr sz="1200">
              <a:solidFill>
                <a:srgbClr val="FFFFFF"/>
              </a:solidFill>
              <a:latin typeface="Calibri"/>
              <a:ea typeface="Calibri"/>
              <a:cs typeface="Calibri"/>
              <a:sym typeface="Calibri"/>
            </a:endParaRPr>
          </a:p>
        </p:txBody>
      </p:sp>
      <p:sp>
        <p:nvSpPr>
          <p:cNvPr id="2" name="TextBox 1"/>
          <p:cNvSpPr txBox="1"/>
          <p:nvPr/>
        </p:nvSpPr>
        <p:spPr>
          <a:xfrm>
            <a:off x="216878" y="5887427"/>
            <a:ext cx="7977554" cy="307777"/>
          </a:xfrm>
          <a:prstGeom prst="rect">
            <a:avLst/>
          </a:prstGeom>
          <a:noFill/>
        </p:spPr>
        <p:txBody>
          <a:bodyPr wrap="square" rtlCol="0">
            <a:spAutoFit/>
          </a:bodyPr>
          <a:lstStyle/>
          <a:p>
            <a:r>
              <a:rPr lang="en-US" dirty="0">
                <a:solidFill>
                  <a:schemeClr val="bg1"/>
                </a:solidFill>
              </a:rPr>
              <a:t>* While developed under AWG for the FDC, Terrain Correction hasn’t been integrated into the FDC.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rgbClr val="FF9900"/>
                </a:solidFill>
                <a:latin typeface="Calibri"/>
                <a:ea typeface="Calibri"/>
                <a:cs typeface="Calibri"/>
                <a:sym typeface="Calibri"/>
              </a:rPr>
              <a:t>Qualitative Success Definitions</a:t>
            </a:r>
            <a:endParaRPr>
              <a:solidFill>
                <a:srgbClr val="FF9900"/>
              </a:solidFill>
            </a:endParaRPr>
          </a:p>
        </p:txBody>
      </p:sp>
      <p:sp>
        <p:nvSpPr>
          <p:cNvPr id="407" name="Google Shape;407;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
        <p:nvSpPr>
          <p:cNvPr id="408" name="Google Shape;408;p10"/>
          <p:cNvSpPr txBox="1"/>
          <p:nvPr/>
        </p:nvSpPr>
        <p:spPr>
          <a:xfrm>
            <a:off x="969225" y="1818050"/>
            <a:ext cx="1905900"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409" name="Google Shape;409;p10"/>
          <p:cNvSpPr txBox="1"/>
          <p:nvPr/>
        </p:nvSpPr>
        <p:spPr>
          <a:xfrm>
            <a:off x="969225" y="495667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sz="1400" b="0" i="0" u="none" strike="noStrike" cap="none">
              <a:solidFill>
                <a:srgbClr val="000000"/>
              </a:solidFill>
              <a:latin typeface="Arial"/>
              <a:ea typeface="Arial"/>
              <a:cs typeface="Arial"/>
              <a:sym typeface="Arial"/>
            </a:endParaRPr>
          </a:p>
        </p:txBody>
      </p:sp>
      <p:sp>
        <p:nvSpPr>
          <p:cNvPr id="410" name="Google Shape;410;p10"/>
          <p:cNvSpPr txBox="1"/>
          <p:nvPr/>
        </p:nvSpPr>
        <p:spPr>
          <a:xfrm>
            <a:off x="969225" y="3398938"/>
            <a:ext cx="2941500" cy="5583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750"/>
              <a:buFont typeface="Calibri"/>
              <a:buNone/>
            </a:pPr>
            <a:r>
              <a:rPr lang="en-US" sz="3000" b="0" i="0" u="none" strike="noStrike" cap="none">
                <a:solidFill>
                  <a:schemeClr val="dk1"/>
                </a:solidFill>
                <a:latin typeface="Calibri"/>
                <a:ea typeface="Calibri"/>
                <a:cs typeface="Calibri"/>
                <a:sym typeface="Calibri"/>
              </a:rPr>
              <a:t>PARTIAL-PASSED</a:t>
            </a:r>
            <a:endParaRPr sz="1400" b="0" i="0" u="none" strike="noStrike" cap="none">
              <a:solidFill>
                <a:srgbClr val="000000"/>
              </a:solidFill>
              <a:latin typeface="Arial"/>
              <a:ea typeface="Arial"/>
              <a:cs typeface="Arial"/>
              <a:sym typeface="Arial"/>
            </a:endParaRPr>
          </a:p>
        </p:txBody>
      </p:sp>
      <p:sp>
        <p:nvSpPr>
          <p:cNvPr id="411" name="Google Shape;411;p10"/>
          <p:cNvSpPr txBox="1"/>
          <p:nvPr/>
        </p:nvSpPr>
        <p:spPr>
          <a:xfrm>
            <a:off x="3062900" y="1717400"/>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met</a:t>
            </a:r>
            <a:r>
              <a:rPr lang="en-US" sz="2000" b="0" i="0" u="none" strike="noStrike" cap="none">
                <a:solidFill>
                  <a:srgbClr val="FFFFFF"/>
                </a:solidFill>
                <a:latin typeface="Calibri"/>
                <a:ea typeface="Calibri"/>
                <a:cs typeface="Calibri"/>
                <a:sym typeface="Calibri"/>
              </a:rPr>
              <a:t> for product performance.</a:t>
            </a:r>
            <a:endParaRPr sz="1400" b="0" i="0" u="none" strike="noStrike" cap="none">
              <a:solidFill>
                <a:srgbClr val="000000"/>
              </a:solidFill>
              <a:latin typeface="Arial"/>
              <a:ea typeface="Arial"/>
              <a:cs typeface="Arial"/>
              <a:sym typeface="Arial"/>
            </a:endParaRPr>
          </a:p>
        </p:txBody>
      </p:sp>
      <p:sp>
        <p:nvSpPr>
          <p:cNvPr id="412" name="Google Shape;412;p10"/>
          <p:cNvSpPr txBox="1"/>
          <p:nvPr/>
        </p:nvSpPr>
        <p:spPr>
          <a:xfrm>
            <a:off x="2937000" y="4874175"/>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far from being met</a:t>
            </a:r>
            <a:r>
              <a:rPr lang="en-US" sz="2000" b="0" i="0" u="none" strike="noStrike" cap="none">
                <a:solidFill>
                  <a:srgbClr val="FFFFFF"/>
                </a:solidFill>
                <a:latin typeface="Calibri"/>
                <a:ea typeface="Calibri"/>
                <a:cs typeface="Calibri"/>
                <a:sym typeface="Calibri"/>
              </a:rPr>
              <a:t> </a:t>
            </a:r>
            <a:r>
              <a:rPr lang="en-US" sz="2000" b="0" i="0" u="none" strike="noStrike" cap="none">
                <a:solidFill>
                  <a:schemeClr val="lt1"/>
                </a:solidFill>
                <a:latin typeface="Calibri"/>
                <a:ea typeface="Calibri"/>
                <a:cs typeface="Calibri"/>
                <a:sym typeface="Calibri"/>
              </a:rPr>
              <a:t>for product performance.</a:t>
            </a:r>
            <a:endParaRPr sz="1400" b="0" i="0" u="none" strike="noStrike" cap="none">
              <a:solidFill>
                <a:srgbClr val="000000"/>
              </a:solidFill>
              <a:latin typeface="Arial"/>
              <a:ea typeface="Arial"/>
              <a:cs typeface="Arial"/>
              <a:sym typeface="Arial"/>
            </a:endParaRPr>
          </a:p>
        </p:txBody>
      </p:sp>
      <p:sp>
        <p:nvSpPr>
          <p:cNvPr id="413" name="Google Shape;413;p10"/>
          <p:cNvSpPr txBox="1"/>
          <p:nvPr/>
        </p:nvSpPr>
        <p:spPr>
          <a:xfrm>
            <a:off x="3999200" y="3337038"/>
            <a:ext cx="5004000" cy="8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close to being met </a:t>
            </a:r>
            <a:r>
              <a:rPr lang="en-US" sz="2000" b="0" i="0" u="none" strike="noStrike" cap="none">
                <a:solidFill>
                  <a:schemeClr val="lt1"/>
                </a:solidFill>
                <a:latin typeface="Calibri"/>
                <a:ea typeface="Calibri"/>
                <a:cs typeface="Calibri"/>
                <a:sym typeface="Calibri"/>
              </a:rPr>
              <a:t>for product performance.</a:t>
            </a:r>
            <a:r>
              <a:rPr lang="en-US" sz="2000" b="0" i="0" u="none" strike="noStrike" cap="none">
                <a:solidFill>
                  <a:srgbClr val="FFFFFF"/>
                </a:solidFill>
                <a:latin typeface="Calibri"/>
                <a:ea typeface="Calibri"/>
                <a:cs typeface="Calibri"/>
                <a:sym typeface="Calibri"/>
              </a:rPr>
              <a:t> Example:  Not meeting false positive requirement, but being within reason.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1"/>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dirty="0">
                <a:solidFill>
                  <a:schemeClr val="lt1"/>
                </a:solidFill>
                <a:latin typeface="Calibri"/>
                <a:ea typeface="Calibri"/>
                <a:cs typeface="Calibri"/>
                <a:sym typeface="Calibri"/>
              </a:rPr>
              <a:t>Review of GOES-19 Provisional PLPTs</a:t>
            </a:r>
            <a:endParaRPr dirty="0"/>
          </a:p>
        </p:txBody>
      </p:sp>
      <p:graphicFrame>
        <p:nvGraphicFramePr>
          <p:cNvPr id="420" name="Google Shape;420;p11"/>
          <p:cNvGraphicFramePr/>
          <p:nvPr/>
        </p:nvGraphicFramePr>
        <p:xfrm>
          <a:off x="60158" y="1667372"/>
          <a:ext cx="9039725" cy="4907390"/>
        </p:xfrm>
        <a:graphic>
          <a:graphicData uri="http://schemas.openxmlformats.org/drawingml/2006/table">
            <a:tbl>
              <a:tblPr>
                <a:noFill/>
                <a:tableStyleId>{CD5CD1CC-F514-4BA3-A51B-E7658FDEDC66}</a:tableStyleId>
              </a:tblPr>
              <a:tblGrid>
                <a:gridCol w="1572125">
                  <a:extLst>
                    <a:ext uri="{9D8B030D-6E8A-4147-A177-3AD203B41FA5}">
                      <a16:colId xmlns:a16="http://schemas.microsoft.com/office/drawing/2014/main" val="20000"/>
                    </a:ext>
                  </a:extLst>
                </a:gridCol>
                <a:gridCol w="3934325">
                  <a:extLst>
                    <a:ext uri="{9D8B030D-6E8A-4147-A177-3AD203B41FA5}">
                      <a16:colId xmlns:a16="http://schemas.microsoft.com/office/drawing/2014/main" val="20001"/>
                    </a:ext>
                  </a:extLst>
                </a:gridCol>
                <a:gridCol w="2983825">
                  <a:extLst>
                    <a:ext uri="{9D8B030D-6E8A-4147-A177-3AD203B41FA5}">
                      <a16:colId xmlns:a16="http://schemas.microsoft.com/office/drawing/2014/main" val="20002"/>
                    </a:ext>
                  </a:extLst>
                </a:gridCol>
                <a:gridCol w="549450">
                  <a:extLst>
                    <a:ext uri="{9D8B030D-6E8A-4147-A177-3AD203B41FA5}">
                      <a16:colId xmlns:a16="http://schemas.microsoft.com/office/drawing/2014/main" val="20003"/>
                    </a:ext>
                  </a:extLst>
                </a:gridCol>
              </a:tblGrid>
              <a:tr h="301800">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Criteria</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Pass</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ABI-FD_FHS01</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 activity detected in FD products generated every 10 min is in accordance with expected measurement range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1"/>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ABI-CONUS_FHS02</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 activity detected in CONUS products generated every 5 min is in accordance with expected measurement range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2"/>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ABI-MESO_FHS03</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 activity detected in MESO products generated every 30 seconds is in accordance with expected measurement range </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ABI-FD_FHS04</a:t>
                      </a:r>
                      <a:endParaRPr sz="12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FD products generated every 10 min are classified accordingly (Mode 6) *</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4"/>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ABI-CONUS_FHS05</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CONUS products generated every 5 min are classified accordingly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5"/>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ABI-MESO_FHS06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MESO products generated every 30 seconds are classified accordingly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ABI-FD_FHS07</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FD products generated every 15 min are classified accordingly (Mode 4) </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ABI-CONUS_FHS08</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Verify that fire activity is detected in CONUS products generated every 5 min in accordance with expected measurement range (Mode 4)</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ABI-FD_FHS09</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Verify that fire-free pixels in FD products generated every 5 min are classified accordingly (Mode 4)</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9"/>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ABI-CONUS_FHS10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Verify that fire-free pixels in CONUS products generated every 5 min are classified accordingly (Mode 4)</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2"/>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dirty="0">
                <a:solidFill>
                  <a:schemeClr val="lt1"/>
                </a:solidFill>
                <a:latin typeface="Calibri"/>
                <a:ea typeface="Calibri"/>
                <a:cs typeface="Calibri"/>
                <a:sym typeface="Calibri"/>
              </a:rPr>
              <a:t>Review of GOES-19 Provisional PLPTs</a:t>
            </a:r>
            <a:endParaRPr dirty="0"/>
          </a:p>
        </p:txBody>
      </p:sp>
      <p:graphicFrame>
        <p:nvGraphicFramePr>
          <p:cNvPr id="427" name="Google Shape;427;p12"/>
          <p:cNvGraphicFramePr/>
          <p:nvPr/>
        </p:nvGraphicFramePr>
        <p:xfrm>
          <a:off x="60158" y="1041726"/>
          <a:ext cx="9039725" cy="4312960"/>
        </p:xfrm>
        <a:graphic>
          <a:graphicData uri="http://schemas.openxmlformats.org/drawingml/2006/table">
            <a:tbl>
              <a:tblPr>
                <a:noFill/>
                <a:tableStyleId>{CD5CD1CC-F514-4BA3-A51B-E7658FDEDC66}</a:tableStyleId>
              </a:tblPr>
              <a:tblGrid>
                <a:gridCol w="1572125">
                  <a:extLst>
                    <a:ext uri="{9D8B030D-6E8A-4147-A177-3AD203B41FA5}">
                      <a16:colId xmlns:a16="http://schemas.microsoft.com/office/drawing/2014/main" val="20000"/>
                    </a:ext>
                  </a:extLst>
                </a:gridCol>
                <a:gridCol w="3934325">
                  <a:extLst>
                    <a:ext uri="{9D8B030D-6E8A-4147-A177-3AD203B41FA5}">
                      <a16:colId xmlns:a16="http://schemas.microsoft.com/office/drawing/2014/main" val="20001"/>
                    </a:ext>
                  </a:extLst>
                </a:gridCol>
                <a:gridCol w="2983825">
                  <a:extLst>
                    <a:ext uri="{9D8B030D-6E8A-4147-A177-3AD203B41FA5}">
                      <a16:colId xmlns:a16="http://schemas.microsoft.com/office/drawing/2014/main" val="20002"/>
                    </a:ext>
                  </a:extLst>
                </a:gridCol>
                <a:gridCol w="549450">
                  <a:extLst>
                    <a:ext uri="{9D8B030D-6E8A-4147-A177-3AD203B41FA5}">
                      <a16:colId xmlns:a16="http://schemas.microsoft.com/office/drawing/2014/main" val="20003"/>
                    </a:ext>
                  </a:extLst>
                </a:gridCol>
              </a:tblGrid>
              <a:tr h="301800">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Criteria</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Pass</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ABI-FD_FHS11</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Assess performance of FD product for an extended period that includes some but not all seasonal variability, to demonstrate operational readiness.</a:t>
                      </a:r>
                      <a:endParaRPr sz="1400" u="none" strike="noStrike" cap="none"/>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ts val="225"/>
                        <a:buFont typeface="Calibri"/>
                        <a:buNone/>
                      </a:pPr>
                      <a:r>
                        <a:rPr lang="en-US" sz="900" u="none" strike="noStrike" cap="none"/>
                        <a:t>• Performance assessment documented in terms of the probability of fire detection, as a function of sub-pixel characteristics and omission and commission error rates for a large and wide range of representative conditions.  Representative conditions include the full range of biomes and surface types and seasons present within the Full Disk, including but not limited to wildfires in boreal forest, rainforest, wooded mountains, grassy plains, and agricultural burning during the seasons present during the Provisional period.</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Product deficiencies documented and remediation strategies in place for known issues.</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Impacts from challenges with upstream dependencies documented.</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Feedback from the primary users (NWS, NESDIS, NRL, etc.) is summarized and documented.</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Product is ready for operational use and for use in scientific publications to document product performance.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1"/>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ABI-CONUS_FHS12</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Assess performance of FD product for an extended period that includes some but not all seasonal variability, to demonstrate operational readiness.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25"/>
                        <a:buFont typeface="Calibri"/>
                        <a:buNone/>
                      </a:pPr>
                      <a:r>
                        <a:rPr lang="en-US" sz="900" u="none" strike="noStrike" cap="none"/>
                        <a:t>Same as ABI-FD_FHS11 but for CONUS products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2"/>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ABI-MESO_FHS13</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Assess performance of FD product for an extended period that includes some but not all seasonal variability, to demonstrate operational readiness.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25"/>
                        <a:buFont typeface="Calibri"/>
                        <a:buNone/>
                      </a:pPr>
                      <a:r>
                        <a:rPr lang="en-US" sz="900" u="none" strike="noStrike" cap="none"/>
                        <a:t>Same as ABI-FD_FHS11 but for MESO products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3"/>
                  </a:ext>
                </a:extLst>
              </a:tr>
            </a:tbl>
          </a:graphicData>
        </a:graphic>
      </p:graphicFrame>
      <p:sp>
        <p:nvSpPr>
          <p:cNvPr id="428" name="Google Shape;428;p12"/>
          <p:cNvSpPr txBox="1"/>
          <p:nvPr/>
        </p:nvSpPr>
        <p:spPr>
          <a:xfrm>
            <a:off x="306976" y="5313946"/>
            <a:ext cx="4950824" cy="12466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Calibri"/>
              <a:buNone/>
            </a:pPr>
            <a:r>
              <a:rPr lang="en-US" sz="1400" b="0" i="0" u="none" strike="noStrike" cap="none" dirty="0">
                <a:solidFill>
                  <a:schemeClr val="lt1"/>
                </a:solidFill>
                <a:latin typeface="Calibri"/>
                <a:ea typeface="Calibri"/>
                <a:cs typeface="Calibri"/>
                <a:sym typeface="Calibri"/>
              </a:rPr>
              <a:t>Full test plans and procedures are given in the ABI L2+ Fire Hot Spot (FHS) Readiness, Implementation, and Management Plan (RIMP v2.0; 410-R-RIMP-0328)</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400"/>
              <a:t>Issues requiring resolution</a:t>
            </a:r>
            <a:endParaRPr/>
          </a:p>
        </p:txBody>
      </p:sp>
      <p:sp>
        <p:nvSpPr>
          <p:cNvPr id="435" name="Google Shape;435;p13"/>
          <p:cNvSpPr txBox="1"/>
          <p:nvPr/>
        </p:nvSpPr>
        <p:spPr>
          <a:xfrm>
            <a:off x="213714" y="1139767"/>
            <a:ext cx="8726604" cy="378561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Algorithm delays at night due apparently to warm, moist air: the brightness temperature difference between bands 7 and 14 remains elevated after the solar correction is no longer applied due to atmospheric conditions, causing large areas where all non-cloud pixels require more than 20 loops to find a background temperature.  This leads to large delays and data drop-outs in the ground system.  A similar issue during the day due to reflected solar radiation was resolved with threshold corrections.  This requires a reworking of the background temperature calculation.  (a more inclusive fix in any case)  This also causes large areas of low possibility false alarms at times.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Reflections due to solar farms and water clouds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Isolated urban heat islands and bare soil that can look like hotspots (can cause code 10 “processed” false alarms, particularly vexing for HMS operators)</a:t>
            </a:r>
            <a:endParaRPr sz="1400" b="0" i="0" u="none" strike="noStrike" cap="none" dirty="0">
              <a:solidFill>
                <a:srgbClr val="000000"/>
              </a:solidFill>
              <a:latin typeface="Arial"/>
              <a:ea typeface="Arial"/>
              <a:cs typeface="Arial"/>
              <a:sym typeface="Arial"/>
            </a:endParaRPr>
          </a:p>
        </p:txBody>
      </p:sp>
      <p:sp>
        <p:nvSpPr>
          <p:cNvPr id="436" name="Google Shape;436;p13"/>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7" name="Google Shape;437;p1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14</a:t>
            </a:fld>
            <a:endParaRPr sz="1200">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4"/>
          <p:cNvSpPr txBox="1">
            <a:spLocks noGrp="1"/>
          </p:cNvSpPr>
          <p:nvPr>
            <p:ph type="title"/>
          </p:nvPr>
        </p:nvSpPr>
        <p:spPr>
          <a:xfrm>
            <a:off x="1564350" y="288575"/>
            <a:ext cx="5961300" cy="113070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Calibri"/>
                <a:ea typeface="Calibri"/>
                <a:cs typeface="Calibri"/>
                <a:sym typeface="Calibri"/>
              </a:rPr>
              <a:t>User Feedback</a:t>
            </a:r>
            <a:br>
              <a:rPr lang="en-US">
                <a:latin typeface="Calibri"/>
                <a:ea typeface="Calibri"/>
                <a:cs typeface="Calibri"/>
                <a:sym typeface="Calibri"/>
              </a:rPr>
            </a:br>
            <a:r>
              <a:rPr lang="en-US" sz="2000">
                <a:latin typeface="Calibri"/>
                <a:ea typeface="Calibri"/>
                <a:cs typeface="Calibri"/>
                <a:sym typeface="Calibri"/>
              </a:rPr>
              <a:t>(all ABIs)</a:t>
            </a:r>
            <a:endParaRPr>
              <a:latin typeface="Calibri"/>
              <a:ea typeface="Calibri"/>
              <a:cs typeface="Calibri"/>
              <a:sym typeface="Calibri"/>
            </a:endParaRPr>
          </a:p>
        </p:txBody>
      </p:sp>
      <p:sp>
        <p:nvSpPr>
          <p:cNvPr id="443" name="Google Shape;443;p14"/>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rmAutofit fontScale="92500"/>
          </a:bodyPr>
          <a:lstStyle/>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Feedback has slowed with the introduction of the NGFS to NWS offices and other users</a:t>
            </a:r>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There is no GOES-19 specific feedback</a:t>
            </a:r>
            <a:endParaRPr dirty="0"/>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Some NWS WFOs do use the L2 FHS product, there are shortcomings with AWIPS displays</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Production of the mesoscale FDCA was received very positively</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Introduction of the metadata mask into AWIPS was received very well, some forecasters stated they preferred having access to it despite the visibility of false alarms </a:t>
            </a:r>
            <a:endParaRPr dirty="0"/>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Smoke/aerosol work is underway</a:t>
            </a:r>
            <a:endParaRPr dirty="0">
              <a:solidFill>
                <a:srgbClr val="FF0000"/>
              </a:solidFill>
            </a:endParaRPr>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Very good results for known fires</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FDCA is key to the Regional ABI and VIIRS Emissions (RAVE) product, validation paper “Hourly Biomass Burning Emission Product from Blended Geostationary and Polar-orbiting Satellites for Air Quality Forecasting Applications” has been published (https://doi.org/10.1016/j.rse.2022.113237)</a:t>
            </a:r>
            <a:endParaRPr dirty="0"/>
          </a:p>
          <a:p>
            <a:pPr marL="742950" lvl="1" indent="-285750" algn="l" rtl="0">
              <a:lnSpc>
                <a:spcPct val="115000"/>
              </a:lnSpc>
              <a:spcBef>
                <a:spcPts val="0"/>
              </a:spcBef>
              <a:spcAft>
                <a:spcPts val="0"/>
              </a:spcAft>
              <a:buSzPct val="108108"/>
              <a:buFont typeface="Arial"/>
              <a:buChar char="•"/>
            </a:pPr>
            <a:r>
              <a:rPr lang="en-US" dirty="0">
                <a:solidFill>
                  <a:schemeClr val="lt1"/>
                </a:solidFill>
              </a:rPr>
              <a:t>Additional validation underway, initial results are very positive showing good correlation between emissions generated using the FDCA and ground sensors</a:t>
            </a:r>
            <a:endParaRPr dirty="0">
              <a:solidFill>
                <a:schemeClr val="lt1"/>
              </a:solidFill>
            </a:endParaRPr>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Low detection rate at night: FIREX-AQ researchers noted that the detection rate at night seemed low; this was a side-effect of the sensitivity reductions made during previous updates</a:t>
            </a:r>
          </a:p>
        </p:txBody>
      </p:sp>
      <p:sp>
        <p:nvSpPr>
          <p:cNvPr id="444" name="Google Shape;444;p14"/>
          <p:cNvSpPr txBox="1">
            <a:spLocks noGrp="1"/>
          </p:cNvSpPr>
          <p:nvPr>
            <p:ph type="sldNum" idx="12"/>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15</a:t>
            </a:fld>
            <a:endParaRPr sz="1200">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8"/>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US" sz="3600" b="0" i="0" u="none" strike="noStrike" cap="none">
                <a:solidFill>
                  <a:srgbClr val="FFFFFF"/>
                </a:solidFill>
                <a:latin typeface="Calibri"/>
                <a:ea typeface="Calibri"/>
                <a:cs typeface="Calibri"/>
                <a:sym typeface="Calibri"/>
              </a:rPr>
              <a:t>Provisional Validation</a:t>
            </a:r>
            <a:br>
              <a:rPr lang="en-US" sz="3600" b="0" i="0" u="none" strike="noStrike" cap="none">
                <a:solidFill>
                  <a:srgbClr val="FFFFFF"/>
                </a:solidFill>
                <a:latin typeface="Calibri"/>
                <a:ea typeface="Calibri"/>
                <a:cs typeface="Calibri"/>
                <a:sym typeface="Calibri"/>
              </a:rPr>
            </a:br>
            <a:r>
              <a:rPr lang="en-US" sz="3600" b="0" i="0" u="none" strike="noStrike" cap="none">
                <a:solidFill>
                  <a:srgbClr val="FFFFFF"/>
                </a:solidFill>
                <a:latin typeface="Calibri"/>
                <a:ea typeface="Calibri"/>
                <a:cs typeface="Calibri"/>
                <a:sym typeface="Calibri"/>
              </a:rPr>
              <a:t>Assessment</a:t>
            </a:r>
            <a:endParaRPr/>
          </a:p>
        </p:txBody>
      </p:sp>
      <p:graphicFrame>
        <p:nvGraphicFramePr>
          <p:cNvPr id="996" name="Google Shape;996;p48"/>
          <p:cNvGraphicFramePr/>
          <p:nvPr>
            <p:extLst>
              <p:ext uri="{D42A27DB-BD31-4B8C-83A1-F6EECF244321}">
                <p14:modId xmlns:p14="http://schemas.microsoft.com/office/powerpoint/2010/main" val="2470969203"/>
              </p:ext>
            </p:extLst>
          </p:nvPr>
        </p:nvGraphicFramePr>
        <p:xfrm>
          <a:off x="232389" y="1298952"/>
          <a:ext cx="8691523" cy="4354610"/>
        </p:xfrm>
        <a:graphic>
          <a:graphicData uri="http://schemas.openxmlformats.org/drawingml/2006/table">
            <a:tbl>
              <a:tblPr>
                <a:noFill/>
                <a:tableStyleId>{CD5CD1CC-F514-4BA3-A51B-E7658FDEDC66}</a:tableStyleId>
              </a:tblPr>
              <a:tblGrid>
                <a:gridCol w="4348123">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500"/>
                        <a:buFont typeface="Arial"/>
                        <a:buNone/>
                      </a:pPr>
                      <a:r>
                        <a:rPr lang="en-US" sz="2000" b="1" u="none" strike="noStrike" cap="none" dirty="0">
                          <a:solidFill>
                            <a:srgbClr val="FFFFFF"/>
                          </a:solidFill>
                          <a:latin typeface="Calibri"/>
                          <a:ea typeface="Calibri"/>
                          <a:cs typeface="Calibri"/>
                          <a:sym typeface="Calibri"/>
                        </a:rPr>
                        <a:t>Performance PLPT Success Criteria</a:t>
                      </a:r>
                      <a:endParaRPr sz="2000" b="1" u="none" strike="noStrike" cap="none" dirty="0">
                        <a:solidFill>
                          <a:srgbClr val="FFFFFF"/>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9A567"/>
                    </a:solidFill>
                  </a:tcPr>
                </a:tc>
                <a:tc>
                  <a:txBody>
                    <a:bodyPr/>
                    <a:lstStyle/>
                    <a:p>
                      <a:pPr marL="0" marR="0" lvl="0" indent="0" algn="ctr" rtl="0">
                        <a:lnSpc>
                          <a:spcPct val="100000"/>
                        </a:lnSpc>
                        <a:spcBef>
                          <a:spcPts val="0"/>
                        </a:spcBef>
                        <a:spcAft>
                          <a:spcPts val="0"/>
                        </a:spcAft>
                        <a:buClr>
                          <a:srgbClr val="000000"/>
                        </a:buClr>
                        <a:buSzPts val="500"/>
                        <a:buFont typeface="Arial"/>
                        <a:buNone/>
                      </a:pPr>
                      <a:r>
                        <a:rPr lang="en-US" sz="2000" b="1" u="none" strike="noStrike" cap="none" dirty="0">
                          <a:solidFill>
                            <a:srgbClr val="FFFFFF"/>
                          </a:solidFill>
                          <a:latin typeface="Calibri"/>
                          <a:ea typeface="Calibri"/>
                          <a:cs typeface="Calibri"/>
                          <a:sym typeface="Calibri"/>
                        </a:rPr>
                        <a:t>Assessment</a:t>
                      </a:r>
                      <a:endParaRPr sz="1400" u="none" strike="noStrike" cap="none"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79A567"/>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Calibri"/>
                          <a:ea typeface="Calibri"/>
                          <a:cs typeface="Calibri"/>
                          <a:sym typeface="Calibri"/>
                        </a:rPr>
                        <a:t>Performance assessment documented in terms of the probability of fire detection, as a function of sub-pixel characteristics and omission and commission error rates for a large and wide range of representative conditions. Representative conditions include the full range of biomes and surface types and seasons present within the Full Disk, including but not limited to wildfires in boreal forest, rainforest, wooded mountains, grassy plains, and agricultural burning during the seasons present during the Provisional period.</a:t>
                      </a:r>
                      <a:endParaRPr sz="12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3E8CE"/>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dirty="0">
                          <a:solidFill>
                            <a:schemeClr val="dk1"/>
                          </a:solidFill>
                          <a:latin typeface="Calibri"/>
                          <a:ea typeface="Calibri"/>
                          <a:cs typeface="Calibri"/>
                          <a:sym typeface="Calibri"/>
                        </a:rPr>
                        <a:t>Commission rates are low to moderate depending on basis for comparison for highest confidence fire class.  Omission rates appear to be as expected based on intensity of omitted fires.  Commission rates are high for lowest possibility classes, most are caused by reflective clouds, solar farms, and surface features that mimic hotspots (urban areas, bare ground).</a:t>
                      </a:r>
                      <a:endParaRPr sz="12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3E8CE"/>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Calibri"/>
                          <a:ea typeface="Calibri"/>
                          <a:cs typeface="Calibri"/>
                          <a:sym typeface="Calibri"/>
                        </a:rPr>
                        <a:t>Product deficiencies documented and remediation strategies in place for known issues.</a:t>
                      </a:r>
                      <a:endParaRPr sz="1200" b="0" i="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Calibri"/>
                          <a:ea typeface="Calibri"/>
                          <a:cs typeface="Calibri"/>
                          <a:sym typeface="Calibri"/>
                        </a:rPr>
                        <a:t>Pathway for algorithm updates are known but algorithm will be retired</a:t>
                      </a:r>
                      <a:endParaRPr sz="1200" b="0" i="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Calibri"/>
                          <a:ea typeface="Calibri"/>
                          <a:cs typeface="Calibri"/>
                          <a:sym typeface="Calibri"/>
                        </a:rPr>
                        <a:t>Impacts from challenges with upstream dependencies documented.</a:t>
                      </a:r>
                      <a:endParaRPr sz="12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3E8CE"/>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dirty="0">
                          <a:solidFill>
                            <a:schemeClr val="dk1"/>
                          </a:solidFill>
                          <a:latin typeface="Calibri"/>
                          <a:ea typeface="Calibri"/>
                          <a:cs typeface="Calibri"/>
                          <a:sym typeface="Calibri"/>
                        </a:rPr>
                        <a:t>No L2 upstream dependencies.</a:t>
                      </a:r>
                      <a:endParaRPr sz="12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3E8CE"/>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Feedback from the primary users (NWS, NESDIS, NRL, etc.) is summarized and documented.</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solidFill>
                            <a:schemeClr val="dk1"/>
                          </a:solidFill>
                          <a:latin typeface="Calibri"/>
                          <a:ea typeface="Calibri"/>
                          <a:cs typeface="Calibri"/>
                          <a:sym typeface="Calibri"/>
                        </a:rPr>
                        <a:t>Positive feedback from NWS for mesoscale product and fire metadata mask. NESDIS users reported improved false alarms. Air quality modelers report that for known fires performance is very good, dealing with the false alarms.</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40910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Calibri"/>
                          <a:ea typeface="Calibri"/>
                          <a:cs typeface="Calibri"/>
                          <a:sym typeface="Calibri"/>
                        </a:rPr>
                        <a:t>Product is ready for potential operational use (user decision based on the user's established criteria) and for use in scientific publications to document product performance.</a:t>
                      </a:r>
                      <a:endParaRPr sz="1200" b="0" i="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3E8CE"/>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dirty="0">
                          <a:solidFill>
                            <a:schemeClr val="dk1"/>
                          </a:solidFill>
                          <a:latin typeface="Calibri"/>
                          <a:ea typeface="Calibri"/>
                          <a:cs typeface="Calibri"/>
                          <a:sym typeface="Calibri"/>
                        </a:rPr>
                        <a:t>NWS WFOs are using L2 product, smoke/aerosol modelers are using L2 product</a:t>
                      </a:r>
                      <a:endParaRPr sz="1200" b="0" i="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3E8CE"/>
                    </a:solidFill>
                  </a:tcPr>
                </a:tc>
                <a:extLst>
                  <a:ext uri="{0D108BD9-81ED-4DB2-BD59-A6C34878D82A}">
                    <a16:rowId xmlns:a16="http://schemas.microsoft.com/office/drawing/2014/main" val="10005"/>
                  </a:ext>
                </a:extLst>
              </a:tr>
            </a:tbl>
          </a:graphicData>
        </a:graphic>
      </p:graphicFrame>
      <p:sp>
        <p:nvSpPr>
          <p:cNvPr id="997" name="Google Shape;997;p48"/>
          <p:cNvSpPr txBox="1">
            <a:spLocks noGrp="1"/>
          </p:cNvSpPr>
          <p:nvPr>
            <p:ph type="sldNum" idx="12"/>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16</a:t>
            </a:fld>
            <a:endParaRPr sz="120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5"/>
          <p:cNvSpPr txBox="1">
            <a:spLocks noGrp="1"/>
          </p:cNvSpPr>
          <p:nvPr>
            <p:ph type="title"/>
          </p:nvPr>
        </p:nvSpPr>
        <p:spPr>
          <a:xfrm>
            <a:off x="457200" y="297917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dirty="0"/>
              <a:t>Visual Inspection</a:t>
            </a:r>
            <a:r>
              <a:rPr lang="en-US"/>
              <a:t/>
            </a:r>
            <a:br>
              <a:rPr lang="en-US"/>
            </a:br>
            <a:r>
              <a:rPr lang="en-US"/>
              <a:t>FDC </a:t>
            </a:r>
            <a:r>
              <a:rPr lang="en-US" dirty="0"/>
              <a:t>Detection Mask</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6"/>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Purpose of Mask</a:t>
            </a:r>
            <a:endParaRPr/>
          </a:p>
        </p:txBody>
      </p:sp>
      <p:sp>
        <p:nvSpPr>
          <p:cNvPr id="456" name="Google Shape;456;p16"/>
          <p:cNvSpPr txBox="1">
            <a:spLocks noGrp="1"/>
          </p:cNvSpPr>
          <p:nvPr>
            <p:ph type="body" idx="1"/>
          </p:nvPr>
        </p:nvSpPr>
        <p:spPr>
          <a:xfrm>
            <a:off x="457200" y="1258426"/>
            <a:ext cx="8229600" cy="5097900"/>
          </a:xfrm>
          <a:prstGeom prst="rect">
            <a:avLst/>
          </a:prstGeom>
          <a:noFill/>
          <a:ln>
            <a:noFill/>
          </a:ln>
        </p:spPr>
        <p:txBody>
          <a:bodyPr spcFirstLastPara="1" wrap="square" lIns="91425" tIns="45700" rIns="91425" bIns="45700" anchor="t" anchorCtr="0">
            <a:noAutofit/>
          </a:bodyPr>
          <a:lstStyle/>
          <a:p>
            <a:pPr marL="233363" marR="0" lvl="0" indent="-233363" algn="l" rtl="0">
              <a:lnSpc>
                <a:spcPct val="100000"/>
              </a:lnSpc>
              <a:spcBef>
                <a:spcPts val="0"/>
              </a:spcBef>
              <a:spcAft>
                <a:spcPts val="0"/>
              </a:spcAft>
              <a:buClr>
                <a:schemeClr val="lt1"/>
              </a:buClr>
              <a:buSzPts val="2000"/>
              <a:buFont typeface="Arial"/>
              <a:buChar char="•"/>
            </a:pPr>
            <a:r>
              <a:rPr lang="en-US" sz="2000" dirty="0"/>
              <a:t>The mask provides the disposition, per the algorithm, of every pixel in the image</a:t>
            </a:r>
            <a:endParaRPr dirty="0"/>
          </a:p>
          <a:p>
            <a:pPr marL="233363" marR="0" lvl="0" indent="-233363" algn="l" rtl="0">
              <a:lnSpc>
                <a:spcPct val="100000"/>
              </a:lnSpc>
              <a:spcBef>
                <a:spcPts val="0"/>
              </a:spcBef>
              <a:spcAft>
                <a:spcPts val="0"/>
              </a:spcAft>
              <a:buClr>
                <a:schemeClr val="lt1"/>
              </a:buClr>
              <a:buSzPts val="2000"/>
              <a:buFont typeface="Arial"/>
              <a:buChar char="•"/>
            </a:pPr>
            <a:r>
              <a:rPr lang="en-US" sz="2000" dirty="0"/>
              <a:t>Includes the 6 fire classes and their temporally filtered equivalents, codes for cloud tests and ecosystem and glint screens</a:t>
            </a:r>
            <a:endParaRPr dirty="0"/>
          </a:p>
          <a:p>
            <a:pPr marL="233363" marR="0" lvl="0" indent="-233363" algn="l" rtl="0">
              <a:lnSpc>
                <a:spcPct val="100000"/>
              </a:lnSpc>
              <a:spcBef>
                <a:spcPts val="0"/>
              </a:spcBef>
              <a:spcAft>
                <a:spcPts val="0"/>
              </a:spcAft>
              <a:buClr>
                <a:schemeClr val="lt1"/>
              </a:buClr>
              <a:buSzPts val="2000"/>
              <a:buFont typeface="Arial"/>
              <a:buChar char="•"/>
            </a:pPr>
            <a:r>
              <a:rPr lang="en-US" sz="2000" dirty="0"/>
              <a:t>DQFs are derived from the mask, so discussion here is about the mask</a:t>
            </a:r>
            <a:endParaRPr dirty="0"/>
          </a:p>
          <a:p>
            <a:pPr marL="233363" marR="0" lvl="0" indent="-233363" algn="l" rtl="0">
              <a:lnSpc>
                <a:spcPct val="100000"/>
              </a:lnSpc>
              <a:spcBef>
                <a:spcPts val="0"/>
              </a:spcBef>
              <a:spcAft>
                <a:spcPts val="0"/>
              </a:spcAft>
              <a:buClr>
                <a:schemeClr val="lt1"/>
              </a:buClr>
              <a:buSzPts val="2000"/>
              <a:buFont typeface="Arial"/>
              <a:buChar char="•"/>
            </a:pPr>
            <a:r>
              <a:rPr lang="en-US" sz="2000" dirty="0"/>
              <a:t>Codes 20-25 do not apply to ABI-class instruments at this time</a:t>
            </a:r>
            <a:endParaRPr sz="1800" dirty="0"/>
          </a:p>
          <a:p>
            <a:pPr marL="690563" marR="0" lvl="1" indent="-144461" algn="l" rtl="0">
              <a:lnSpc>
                <a:spcPct val="100000"/>
              </a:lnSpc>
              <a:spcBef>
                <a:spcPts val="360"/>
              </a:spcBef>
              <a:spcAft>
                <a:spcPts val="0"/>
              </a:spcAft>
              <a:buClr>
                <a:schemeClr val="lt1"/>
              </a:buClr>
              <a:buSzPts val="1400"/>
              <a:buFont typeface="Arial"/>
              <a:buNone/>
            </a:pPr>
            <a:endParaRPr sz="1400" dirty="0"/>
          </a:p>
          <a:p>
            <a:pPr marL="342900" marR="0" lvl="0" indent="-342900" algn="l" rtl="0">
              <a:lnSpc>
                <a:spcPct val="100000"/>
              </a:lnSpc>
              <a:spcBef>
                <a:spcPts val="400"/>
              </a:spcBef>
              <a:spcAft>
                <a:spcPts val="0"/>
              </a:spcAft>
              <a:buClr>
                <a:schemeClr val="lt1"/>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457" name="Google Shape;457;p1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18</a:t>
            </a:fld>
            <a:endParaRPr sz="1200">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7"/>
          <p:cNvSpPr txBox="1">
            <a:spLocks noGrp="1"/>
          </p:cNvSpPr>
          <p:nvPr>
            <p:ph type="title"/>
          </p:nvPr>
        </p:nvSpPr>
        <p:spPr>
          <a:xfrm>
            <a:off x="457200" y="0"/>
            <a:ext cx="8229600" cy="109696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Definition of Mask Codes</a:t>
            </a:r>
            <a:endParaRPr/>
          </a:p>
        </p:txBody>
      </p:sp>
      <p:graphicFrame>
        <p:nvGraphicFramePr>
          <p:cNvPr id="464" name="Google Shape;464;p17"/>
          <p:cNvGraphicFramePr/>
          <p:nvPr/>
        </p:nvGraphicFramePr>
        <p:xfrm>
          <a:off x="2402890" y="887818"/>
          <a:ext cx="4338200" cy="5715705"/>
        </p:xfrm>
        <a:graphic>
          <a:graphicData uri="http://schemas.openxmlformats.org/drawingml/2006/table">
            <a:tbl>
              <a:tblPr>
                <a:noFill/>
                <a:tableStyleId>{CD5CD1CC-F514-4BA3-A51B-E7658FDEDC66}</a:tableStyleId>
              </a:tblPr>
              <a:tblGrid>
                <a:gridCol w="823450">
                  <a:extLst>
                    <a:ext uri="{9D8B030D-6E8A-4147-A177-3AD203B41FA5}">
                      <a16:colId xmlns:a16="http://schemas.microsoft.com/office/drawing/2014/main" val="20000"/>
                    </a:ext>
                  </a:extLst>
                </a:gridCol>
                <a:gridCol w="3514750">
                  <a:extLst>
                    <a:ext uri="{9D8B030D-6E8A-4147-A177-3AD203B41FA5}">
                      <a16:colId xmlns:a16="http://schemas.microsoft.com/office/drawing/2014/main" val="20001"/>
                    </a:ext>
                  </a:extLst>
                </a:gridCol>
              </a:tblGrid>
              <a:tr h="211700">
                <a:tc gridSpan="2">
                  <a:txBody>
                    <a:bodyPr/>
                    <a:lstStyle/>
                    <a:p>
                      <a:pPr marL="0" marR="0" lvl="0" indent="0" algn="ctr" rtl="0">
                        <a:lnSpc>
                          <a:spcPct val="115000"/>
                        </a:lnSpc>
                        <a:spcBef>
                          <a:spcPts val="0"/>
                        </a:spcBef>
                        <a:spcAft>
                          <a:spcPts val="0"/>
                        </a:spcAft>
                        <a:buClr>
                          <a:srgbClr val="000000"/>
                        </a:buClr>
                        <a:buSzPts val="1000"/>
                        <a:buFont typeface="Times New Roman"/>
                        <a:buNone/>
                      </a:pPr>
                      <a:r>
                        <a:rPr lang="en-US" sz="1000" b="1" u="none" strike="noStrike" cap="none">
                          <a:latin typeface="Times New Roman"/>
                          <a:ea typeface="Times New Roman"/>
                          <a:cs typeface="Times New Roman"/>
                          <a:sym typeface="Times New Roman"/>
                        </a:rPr>
                        <a:t>WF_ABBA final output fire mask codes v6.5.011g</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b="1" u="none" strike="noStrike" cap="none">
                          <a:latin typeface="Times New Roman"/>
                          <a:ea typeface="Times New Roman"/>
                          <a:cs typeface="Times New Roman"/>
                          <a:sym typeface="Times New Roman"/>
                        </a:rPr>
                        <a:t>Mask Codes</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b="1" u="none" strike="noStrike" cap="none">
                          <a:latin typeface="Times New Roman"/>
                          <a:ea typeface="Times New Roman"/>
                          <a:cs typeface="Times New Roman"/>
                          <a:sym typeface="Times New Roman"/>
                        </a:rPr>
                        <a:t>Definition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69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-99</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Non-processed region of input/output image (algorithm did not start)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143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0</a:t>
                      </a:r>
                      <a:endParaRPr sz="1400" u="none" strike="noStrike" cap="none"/>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Non-processed region of input/output image (algorithm initialized pixel)</a:t>
                      </a:r>
                      <a:endParaRPr sz="1400" u="none" strike="noStrike" cap="none"/>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Processed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4"/>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Saturated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5"/>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Cloud contaminated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6"/>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High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7"/>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Medium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8"/>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Low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9"/>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Processed fire pixel removed by sampling screen</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Saturated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Cloud contaminated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High probability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Medium probability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Low probability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Processed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6"/>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Saturated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7"/>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Cloud contaminated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8"/>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High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9"/>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Medium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20"/>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Low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21"/>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40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Space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2"/>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50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Satellite zenith angle block-out zone, greater than threshold of 80°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3"/>
                  </a:ext>
                </a:extLst>
              </a:tr>
              <a:tr h="3476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60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Reflectance (glint) angle or solar zenith angle block-out zone, within respective thresholds, 10° and 10° respectively</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4"/>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100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Processed region of image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5"/>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missing data, 4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6"/>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missing data, 11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7"/>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saturation, 4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8"/>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saturation, 11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9"/>
                  </a:ext>
                </a:extLst>
              </a:tr>
              <a:tr h="3476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reflectivity product input (value &lt;0).  Can be indicative of localized spikes in the reflectivity product/bad data</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30"/>
                  </a:ext>
                </a:extLst>
              </a:tr>
            </a:tbl>
          </a:graphicData>
        </a:graphic>
      </p:graphicFrame>
      <p:sp>
        <p:nvSpPr>
          <p:cNvPr id="465" name="Google Shape;465;p1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19</a:t>
            </a:fld>
            <a:endParaRPr sz="120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t>Outline</a:t>
            </a:r>
            <a:endParaRPr/>
          </a:p>
        </p:txBody>
      </p:sp>
      <p:sp>
        <p:nvSpPr>
          <p:cNvPr id="333" name="Google Shape;333;p2"/>
          <p:cNvSpPr txBox="1">
            <a:spLocks noGrp="1"/>
          </p:cNvSpPr>
          <p:nvPr>
            <p:ph type="body" idx="1"/>
          </p:nvPr>
        </p:nvSpPr>
        <p:spPr>
          <a:xfrm>
            <a:off x="457200" y="1465262"/>
            <a:ext cx="8229600" cy="5011738"/>
          </a:xfrm>
          <a:prstGeom prst="rect">
            <a:avLst/>
          </a:prstGeom>
          <a:noFill/>
          <a:ln>
            <a:noFill/>
          </a:ln>
        </p:spPr>
        <p:txBody>
          <a:bodyPr spcFirstLastPara="1" wrap="square" lIns="91425" tIns="91425" rIns="91425" bIns="91425" anchor="t" anchorCtr="0">
            <a:normAutofit/>
          </a:bodyPr>
          <a:lstStyle/>
          <a:p>
            <a:pPr marL="461963" lvl="0" indent="-461963" algn="l" rtl="0">
              <a:lnSpc>
                <a:spcPct val="100000"/>
              </a:lnSpc>
              <a:spcBef>
                <a:spcPts val="0"/>
              </a:spcBef>
              <a:spcAft>
                <a:spcPts val="0"/>
              </a:spcAft>
              <a:buSzPts val="3200"/>
              <a:buChar char="•"/>
            </a:pPr>
            <a:r>
              <a:rPr lang="en-US" dirty="0">
                <a:solidFill>
                  <a:schemeClr val="lt1"/>
                </a:solidFill>
              </a:rPr>
              <a:t>Provisional Validation Product Maturity Assessment</a:t>
            </a:r>
            <a:endParaRPr dirty="0"/>
          </a:p>
          <a:p>
            <a:pPr marL="862013" lvl="1" indent="-461963" algn="l" rtl="0">
              <a:lnSpc>
                <a:spcPct val="100000"/>
              </a:lnSpc>
              <a:spcBef>
                <a:spcPts val="560"/>
              </a:spcBef>
              <a:spcAft>
                <a:spcPts val="0"/>
              </a:spcAft>
              <a:buSzPts val="2800"/>
              <a:buChar char="–"/>
            </a:pPr>
            <a:r>
              <a:rPr lang="en-US" dirty="0">
                <a:solidFill>
                  <a:schemeClr val="lt1"/>
                </a:solidFill>
              </a:rPr>
              <a:t>Product Overview</a:t>
            </a:r>
            <a:endParaRPr dirty="0"/>
          </a:p>
          <a:p>
            <a:pPr marL="862013" lvl="1" indent="-461963" algn="l" rtl="0">
              <a:lnSpc>
                <a:spcPct val="100000"/>
              </a:lnSpc>
              <a:spcBef>
                <a:spcPts val="560"/>
              </a:spcBef>
              <a:spcAft>
                <a:spcPts val="0"/>
              </a:spcAft>
              <a:buSzPts val="2800"/>
              <a:buChar char="–"/>
            </a:pPr>
            <a:r>
              <a:rPr lang="en-US" dirty="0"/>
              <a:t>Status of FDC product related ADRs</a:t>
            </a:r>
            <a:endParaRPr dirty="0"/>
          </a:p>
          <a:p>
            <a:pPr marL="862013" lvl="1" indent="-461963" algn="l" rtl="0">
              <a:lnSpc>
                <a:spcPct val="100000"/>
              </a:lnSpc>
              <a:spcBef>
                <a:spcPts val="560"/>
              </a:spcBef>
              <a:spcAft>
                <a:spcPts val="0"/>
              </a:spcAft>
              <a:buSzPts val="2800"/>
              <a:buChar char="–"/>
            </a:pPr>
            <a:r>
              <a:rPr lang="en-US" dirty="0"/>
              <a:t>Assessment results</a:t>
            </a:r>
            <a:endParaRPr dirty="0"/>
          </a:p>
          <a:p>
            <a:pPr marL="461963" lvl="0" indent="-461963" algn="l" rtl="0">
              <a:lnSpc>
                <a:spcPct val="100000"/>
              </a:lnSpc>
              <a:spcBef>
                <a:spcPts val="640"/>
              </a:spcBef>
              <a:spcAft>
                <a:spcPts val="0"/>
              </a:spcAft>
              <a:buSzPts val="3200"/>
              <a:buChar char="•"/>
            </a:pPr>
            <a:r>
              <a:rPr lang="en-US" dirty="0"/>
              <a:t>Path to Full Maturity</a:t>
            </a:r>
            <a:endParaRPr dirty="0"/>
          </a:p>
          <a:p>
            <a:pPr marL="461963" lvl="0" indent="-461963" algn="l" rtl="0">
              <a:lnSpc>
                <a:spcPct val="100000"/>
              </a:lnSpc>
              <a:spcBef>
                <a:spcPts val="640"/>
              </a:spcBef>
              <a:spcAft>
                <a:spcPts val="0"/>
              </a:spcAft>
              <a:buSzPts val="3200"/>
              <a:buChar char="•"/>
            </a:pPr>
            <a:r>
              <a:rPr lang="en-US" dirty="0"/>
              <a:t>Summary and Recommendations</a:t>
            </a:r>
            <a:endParaRPr dirty="0"/>
          </a:p>
        </p:txBody>
      </p:sp>
      <p:sp>
        <p:nvSpPr>
          <p:cNvPr id="334" name="Google Shape;334;p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a:t>
            </a:fld>
            <a:endParaRPr sz="120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8"/>
          <p:cNvSpPr txBox="1">
            <a:spLocks noGrp="1"/>
          </p:cNvSpPr>
          <p:nvPr>
            <p:ph type="title"/>
          </p:nvPr>
        </p:nvSpPr>
        <p:spPr>
          <a:xfrm>
            <a:off x="457200" y="0"/>
            <a:ext cx="8229600" cy="109696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Definition of Mask Codes</a:t>
            </a:r>
            <a:endParaRPr/>
          </a:p>
        </p:txBody>
      </p:sp>
      <p:graphicFrame>
        <p:nvGraphicFramePr>
          <p:cNvPr id="472" name="Google Shape;472;p18"/>
          <p:cNvGraphicFramePr/>
          <p:nvPr/>
        </p:nvGraphicFramePr>
        <p:xfrm>
          <a:off x="2512673" y="1062990"/>
          <a:ext cx="4118650" cy="4403484"/>
        </p:xfrm>
        <a:graphic>
          <a:graphicData uri="http://schemas.openxmlformats.org/drawingml/2006/table">
            <a:tbl>
              <a:tblPr>
                <a:noFill/>
                <a:tableStyleId>{CD5CD1CC-F514-4BA3-A51B-E7658FDEDC66}</a:tableStyleId>
              </a:tblPr>
              <a:tblGrid>
                <a:gridCol w="781775">
                  <a:extLst>
                    <a:ext uri="{9D8B030D-6E8A-4147-A177-3AD203B41FA5}">
                      <a16:colId xmlns:a16="http://schemas.microsoft.com/office/drawing/2014/main" val="20000"/>
                    </a:ext>
                  </a:extLst>
                </a:gridCol>
                <a:gridCol w="3336875">
                  <a:extLst>
                    <a:ext uri="{9D8B030D-6E8A-4147-A177-3AD203B41FA5}">
                      <a16:colId xmlns:a16="http://schemas.microsoft.com/office/drawing/2014/main" val="20001"/>
                    </a:ext>
                  </a:extLst>
                </a:gridCol>
              </a:tblGrid>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126</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Unusable input data: 4 µm less than minimum threshold (200 K)</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127</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Unusable input data: 11 µm less than minimum threshold (200 K)</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130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Reserved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ecosystem type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Sea water</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Coastline Fringe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Inland Water and other Land/water mix</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Reserved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160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emissivity value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170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DFEC"/>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No background value could be computed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DFEC"/>
                    </a:solidFill>
                  </a:tcPr>
                </a:tc>
                <a:extLst>
                  <a:ext uri="{0D108BD9-81ED-4DB2-BD59-A6C34878D82A}">
                    <a16:rowId xmlns:a16="http://schemas.microsoft.com/office/drawing/2014/main" val="10009"/>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 in converting between temperature and radiance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4475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 in converting adjusted temperatures to radiance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76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Values used for bisection technique to hone in on solutions for Dozier technique are invalid. </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186</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radiances computed for Newton’s method for solving Dozier equations</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187</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Errors in Newton’s method processing</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188</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 in computing pixel area for Dozier technique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 µm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Band 7 minus 14 difference below threshold and below freezing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4 µm minus 11 µm negative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8"/>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210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4 µm minus 11 µm positive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9"/>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215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Albedo threshold cloud test (daytime only)</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0"/>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220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 µm threshold cloud test (only used when data available)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1"/>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225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 µm minus 12 µm negative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2"/>
                  </a:ext>
                </a:extLst>
              </a:tr>
              <a:tr h="14475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230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 µm minus 12 µm positive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3"/>
                  </a:ext>
                </a:extLst>
              </a:tr>
              <a:tr h="176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240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Along scan reflectivity product test to identify and screen for cloud edge used in conjunction with 4 µm threshold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4"/>
                  </a:ext>
                </a:extLst>
              </a:tr>
              <a:tr h="213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245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Along scan reflectivity product test to identify and screen for cloud edge used in conjunction with albedo threshold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5"/>
                  </a:ext>
                </a:extLst>
              </a:tr>
            </a:tbl>
          </a:graphicData>
        </a:graphic>
      </p:graphicFrame>
      <p:sp>
        <p:nvSpPr>
          <p:cNvPr id="473" name="Google Shape;473;p1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20</a:t>
            </a:fld>
            <a:endParaRPr sz="12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 name="G16G19G18compare">
            <a:hlinkClick r:id="" action="ppaction://media"/>
            <a:extLst>
              <a:ext uri="{FF2B5EF4-FFF2-40B4-BE49-F238E27FC236}">
                <a16:creationId xmlns:a16="http://schemas.microsoft.com/office/drawing/2014/main" id="{0964819C-7BC5-D4E9-5C83-11F7D73E1B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17068"/>
            <a:ext cx="9144000" cy="5486400"/>
          </a:xfrm>
          <a:prstGeom prst="rect">
            <a:avLst/>
          </a:prstGeom>
        </p:spPr>
      </p:pic>
      <p:sp>
        <p:nvSpPr>
          <p:cNvPr id="479" name="Google Shape;479;p19"/>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Visual Inspection</a:t>
            </a:r>
            <a:endParaRPr/>
          </a:p>
        </p:txBody>
      </p:sp>
      <p:sp>
        <p:nvSpPr>
          <p:cNvPr id="2" name="Google Shape;456;p16">
            <a:extLst>
              <a:ext uri="{FF2B5EF4-FFF2-40B4-BE49-F238E27FC236}">
                <a16:creationId xmlns:a16="http://schemas.microsoft.com/office/drawing/2014/main" id="{2425E319-11CA-FFAF-ABC8-2542DD4620BA}"/>
              </a:ext>
            </a:extLst>
          </p:cNvPr>
          <p:cNvSpPr txBox="1">
            <a:spLocks noGrp="1"/>
          </p:cNvSpPr>
          <p:nvPr>
            <p:ph type="body" idx="1"/>
          </p:nvPr>
        </p:nvSpPr>
        <p:spPr>
          <a:xfrm>
            <a:off x="0" y="1040697"/>
            <a:ext cx="9144000" cy="500143"/>
          </a:xfrm>
          <a:prstGeom prst="rect">
            <a:avLst/>
          </a:prstGeom>
          <a:noFill/>
          <a:ln>
            <a:noFill/>
          </a:ln>
        </p:spPr>
        <p:txBody>
          <a:bodyPr spcFirstLastPara="1" wrap="square" lIns="91425" tIns="45700" rIns="91425" bIns="45700" anchor="t" anchorCtr="0">
            <a:noAutofit/>
          </a:bodyPr>
          <a:lstStyle/>
          <a:p>
            <a:pPr marL="0" indent="0" algn="ctr">
              <a:spcBef>
                <a:spcPts val="0"/>
              </a:spcBef>
              <a:buSzPts val="2000"/>
              <a:buNone/>
            </a:pPr>
            <a:r>
              <a:rPr lang="en-US" sz="1600" dirty="0"/>
              <a:t>Visual inspection of the FDCA mask showed that GOES-19 is in family with GOES-16 and GOES-18.</a:t>
            </a:r>
          </a:p>
          <a:p>
            <a:pPr marL="0" indent="0" algn="ctr">
              <a:spcBef>
                <a:spcPts val="0"/>
              </a:spcBef>
              <a:buSzPts val="2000"/>
              <a:buNone/>
            </a:pPr>
            <a:endParaRPr lang="en-US" sz="1600" dirty="0"/>
          </a:p>
        </p:txBody>
      </p:sp>
      <p:pic>
        <p:nvPicPr>
          <p:cNvPr id="4" name="Picture 3" descr="A picture containing icon&#10;&#10;Description automatically generated">
            <a:extLst>
              <a:ext uri="{FF2B5EF4-FFF2-40B4-BE49-F238E27FC236}">
                <a16:creationId xmlns:a16="http://schemas.microsoft.com/office/drawing/2014/main" id="{43025A3E-FAA6-DBDD-FF23-599246413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878" y="6354529"/>
            <a:ext cx="3261122" cy="503471"/>
          </a:xfrm>
          <a:prstGeom prst="rect">
            <a:avLst/>
          </a:prstGeom>
          <a:solidFill>
            <a:schemeClr val="bg1"/>
          </a:solidFill>
        </p:spPr>
      </p:pic>
      <p:sp>
        <p:nvSpPr>
          <p:cNvPr id="6" name="TextBox 5">
            <a:extLst>
              <a:ext uri="{FF2B5EF4-FFF2-40B4-BE49-F238E27FC236}">
                <a16:creationId xmlns:a16="http://schemas.microsoft.com/office/drawing/2014/main" id="{A6922E85-8C37-3B2A-E459-DF0839737253}"/>
              </a:ext>
            </a:extLst>
          </p:cNvPr>
          <p:cNvSpPr txBox="1"/>
          <p:nvPr/>
        </p:nvSpPr>
        <p:spPr>
          <a:xfrm>
            <a:off x="-128995" y="6421598"/>
            <a:ext cx="2046956" cy="369332"/>
          </a:xfrm>
          <a:prstGeom prst="rect">
            <a:avLst/>
          </a:prstGeom>
          <a:noFill/>
        </p:spPr>
        <p:txBody>
          <a:bodyPr wrap="square" rtlCol="0">
            <a:spAutoFit/>
          </a:bodyPr>
          <a:lstStyle/>
          <a:p>
            <a:pPr lvl="0" algn="ctr" defTabSz="914400">
              <a:defRPr/>
            </a:pPr>
            <a:r>
              <a:rPr lang="en-US" sz="900" dirty="0">
                <a:solidFill>
                  <a:schemeClr val="bg1"/>
                </a:solidFill>
                <a:latin typeface="Franklin Gothic Medium" panose="020B0603020102020204" pitchFamily="34" charset="0"/>
              </a:rPr>
              <a:t>GOES-19 data is preliminary</a:t>
            </a:r>
          </a:p>
          <a:p>
            <a:pPr lvl="0" algn="ctr" defTabSz="914400">
              <a:defRPr/>
            </a:pPr>
            <a:r>
              <a:rPr lang="en-US" sz="900" dirty="0">
                <a:solidFill>
                  <a:schemeClr val="bg1"/>
                </a:solidFill>
                <a:latin typeface="Franklin Gothic Medium" panose="020B0603020102020204" pitchFamily="34" charset="0"/>
              </a:rPr>
              <a:t>and non-operational.</a:t>
            </a:r>
          </a:p>
        </p:txBody>
      </p:sp>
    </p:spTree>
    <p:extLst>
      <p:ext uri="{BB962C8B-B14F-4D97-AF65-F5344CB8AC3E}">
        <p14:creationId xmlns:p14="http://schemas.microsoft.com/office/powerpoint/2010/main" val="32744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a:extLst>
            <a:ext uri="{FF2B5EF4-FFF2-40B4-BE49-F238E27FC236}">
              <a16:creationId xmlns:a16="http://schemas.microsoft.com/office/drawing/2014/main" id="{87B29B0B-BB61-3451-8638-D35A9EA8E977}"/>
            </a:ext>
          </a:extLst>
        </p:cNvPr>
        <p:cNvGrpSpPr/>
        <p:nvPr/>
      </p:nvGrpSpPr>
      <p:grpSpPr>
        <a:xfrm>
          <a:off x="0" y="0"/>
          <a:ext cx="0" cy="0"/>
          <a:chOff x="0" y="0"/>
          <a:chExt cx="0" cy="0"/>
        </a:xfrm>
      </p:grpSpPr>
      <p:sp>
        <p:nvSpPr>
          <p:cNvPr id="479" name="Google Shape;479;p19">
            <a:extLst>
              <a:ext uri="{FF2B5EF4-FFF2-40B4-BE49-F238E27FC236}">
                <a16:creationId xmlns:a16="http://schemas.microsoft.com/office/drawing/2014/main" id="{CCED515E-AB83-7F1E-5721-E9A67F21D450}"/>
              </a:ext>
            </a:extLst>
          </p:cNvPr>
          <p:cNvSpPr txBox="1">
            <a:spLocks noGrp="1"/>
          </p:cNvSpPr>
          <p:nvPr>
            <p:ph type="title"/>
          </p:nvPr>
        </p:nvSpPr>
        <p:spPr>
          <a:xfrm>
            <a:off x="1384788" y="-10413"/>
            <a:ext cx="2876947"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2400" dirty="0"/>
              <a:t>Visual Inspection</a:t>
            </a:r>
            <a:endParaRPr sz="2400" dirty="0"/>
          </a:p>
        </p:txBody>
      </p:sp>
      <p:sp>
        <p:nvSpPr>
          <p:cNvPr id="2" name="Google Shape;456;p16">
            <a:extLst>
              <a:ext uri="{FF2B5EF4-FFF2-40B4-BE49-F238E27FC236}">
                <a16:creationId xmlns:a16="http://schemas.microsoft.com/office/drawing/2014/main" id="{11E90424-FFD8-19F8-CE64-EBB29B696214}"/>
              </a:ext>
            </a:extLst>
          </p:cNvPr>
          <p:cNvSpPr txBox="1">
            <a:spLocks noGrp="1"/>
          </p:cNvSpPr>
          <p:nvPr>
            <p:ph type="body" idx="1"/>
          </p:nvPr>
        </p:nvSpPr>
        <p:spPr>
          <a:xfrm>
            <a:off x="92319" y="1159390"/>
            <a:ext cx="4088423" cy="5012810"/>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US" sz="1600" dirty="0"/>
              <a:t>On 9 January 2025 the Kenneth Fire started northwest of the already extensive Palisades Fire in Pacific Palisades, CA.  Due to lower winds at the start of the fire, it was brought under control within hours.  These panels compare the three GOES views of the Kenneth Fire and show that GOES-19 is in family with GOES-16 and GOES-18.  Differences are to be expected due to the viewing angle, terrain, and where the fires occurs relative to the original samples and resampled pixels.</a:t>
            </a:r>
          </a:p>
          <a:p>
            <a:pPr marL="0" indent="0">
              <a:spcBef>
                <a:spcPts val="0"/>
              </a:spcBef>
              <a:buSzPts val="2000"/>
              <a:buNone/>
            </a:pPr>
            <a:endParaRPr lang="en-US" sz="1600" dirty="0"/>
          </a:p>
          <a:p>
            <a:pPr marL="0" indent="0">
              <a:spcBef>
                <a:spcPts val="0"/>
              </a:spcBef>
              <a:buSzPts val="2000"/>
              <a:buNone/>
            </a:pPr>
            <a:r>
              <a:rPr lang="en-US" sz="1600" dirty="0"/>
              <a:t>The top row is band 7 (3.9 µm) brightness temperature (darker is hotter).  The second row is the radiance difference between bands 7 and 14 (3.9 µm and 11.2 µm) in 3.9 µm radiance space.  This highlights fires, solar reflectance, and fog.  The third row is FDC FRP, with the total for the panel.  The bottom row is the FDC metadata mask described earlier.</a:t>
            </a:r>
          </a:p>
        </p:txBody>
      </p:sp>
      <p:pic>
        <p:nvPicPr>
          <p:cNvPr id="4" name="Picture 3" descr="A picture containing icon&#10;&#10;Description automatically generated">
            <a:extLst>
              <a:ext uri="{FF2B5EF4-FFF2-40B4-BE49-F238E27FC236}">
                <a16:creationId xmlns:a16="http://schemas.microsoft.com/office/drawing/2014/main" id="{D3937A3B-80FD-8294-1E0C-4689D6A71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13" y="6354529"/>
            <a:ext cx="3261122" cy="503471"/>
          </a:xfrm>
          <a:prstGeom prst="rect">
            <a:avLst/>
          </a:prstGeom>
          <a:solidFill>
            <a:schemeClr val="bg1"/>
          </a:solidFill>
        </p:spPr>
      </p:pic>
      <p:pic>
        <p:nvPicPr>
          <p:cNvPr id="5" name="G16G18G19_KennethFire">
            <a:hlinkClick r:id="" action="ppaction://media"/>
            <a:extLst>
              <a:ext uri="{FF2B5EF4-FFF2-40B4-BE49-F238E27FC236}">
                <a16:creationId xmlns:a16="http://schemas.microsoft.com/office/drawing/2014/main" id="{EFB34D70-5CD0-47E6-6CBA-55BBD55FBA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1735" y="0"/>
            <a:ext cx="4899025" cy="6858000"/>
          </a:xfrm>
          <a:prstGeom prst="rect">
            <a:avLst/>
          </a:prstGeom>
        </p:spPr>
      </p:pic>
      <p:sp>
        <p:nvSpPr>
          <p:cNvPr id="6" name="TextBox 5">
            <a:extLst>
              <a:ext uri="{FF2B5EF4-FFF2-40B4-BE49-F238E27FC236}">
                <a16:creationId xmlns:a16="http://schemas.microsoft.com/office/drawing/2014/main" id="{A6922E85-8C37-3B2A-E459-DF0839737253}"/>
              </a:ext>
            </a:extLst>
          </p:cNvPr>
          <p:cNvSpPr txBox="1"/>
          <p:nvPr/>
        </p:nvSpPr>
        <p:spPr>
          <a:xfrm>
            <a:off x="5687769" y="290753"/>
            <a:ext cx="2046956" cy="369332"/>
          </a:xfrm>
          <a:prstGeom prst="rect">
            <a:avLst/>
          </a:prstGeom>
          <a:noFill/>
        </p:spPr>
        <p:txBody>
          <a:bodyPr wrap="square" rtlCol="0">
            <a:spAutoFit/>
          </a:bodyPr>
          <a:lstStyle/>
          <a:p>
            <a:pPr lvl="0" algn="ctr" defTabSz="914400">
              <a:defRPr/>
            </a:pPr>
            <a:r>
              <a:rPr lang="en-US" sz="900" dirty="0">
                <a:solidFill>
                  <a:schemeClr val="bg1">
                    <a:lumMod val="75000"/>
                  </a:schemeClr>
                </a:solidFill>
                <a:latin typeface="Franklin Gothic Medium" panose="020B0603020102020204" pitchFamily="34" charset="0"/>
              </a:rPr>
              <a:t>GOES-19 data is preliminary</a:t>
            </a:r>
          </a:p>
          <a:p>
            <a:pPr lvl="0" algn="ctr" defTabSz="914400">
              <a:defRPr/>
            </a:pPr>
            <a:r>
              <a:rPr lang="en-US" sz="900" dirty="0">
                <a:solidFill>
                  <a:schemeClr val="bg1">
                    <a:lumMod val="75000"/>
                  </a:schemeClr>
                </a:solidFill>
                <a:latin typeface="Franklin Gothic Medium" panose="020B0603020102020204" pitchFamily="34" charset="0"/>
              </a:rPr>
              <a:t>and non-operational</a:t>
            </a:r>
            <a:r>
              <a:rPr lang="en-US" sz="900" dirty="0">
                <a:solidFill>
                  <a:schemeClr val="bg1"/>
                </a:solidFill>
                <a:latin typeface="Franklin Gothic Medium" panose="020B0603020102020204" pitchFamily="34" charset="0"/>
              </a:rPr>
              <a:t>.</a:t>
            </a:r>
          </a:p>
        </p:txBody>
      </p:sp>
    </p:spTree>
    <p:extLst>
      <p:ext uri="{BB962C8B-B14F-4D97-AF65-F5344CB8AC3E}">
        <p14:creationId xmlns:p14="http://schemas.microsoft.com/office/powerpoint/2010/main" val="27242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0"/>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200"/>
              <a:buFont typeface="Calibri"/>
              <a:buNone/>
            </a:pPr>
            <a:r>
              <a:rPr lang="en-US" sz="3200" dirty="0"/>
              <a:t>Using Landsat-8 and -9 OLI reference data</a:t>
            </a:r>
            <a:br>
              <a:rPr lang="en-US" sz="3200" dirty="0"/>
            </a:br>
            <a:endParaRPr sz="3200" dirty="0"/>
          </a:p>
        </p:txBody>
      </p:sp>
      <p:sp>
        <p:nvSpPr>
          <p:cNvPr id="487" name="Google Shape;487;p20"/>
          <p:cNvSpPr txBox="1"/>
          <p:nvPr/>
        </p:nvSpPr>
        <p:spPr>
          <a:xfrm>
            <a:off x="457200" y="2979173"/>
            <a:ext cx="8229600" cy="11430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Deep-Dive Validation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Methodology</a:t>
            </a:r>
            <a:endParaRPr/>
          </a:p>
        </p:txBody>
      </p:sp>
      <p:sp>
        <p:nvSpPr>
          <p:cNvPr id="493" name="Google Shape;493;p21"/>
          <p:cNvSpPr txBox="1">
            <a:spLocks noGrp="1"/>
          </p:cNvSpPr>
          <p:nvPr>
            <p:ph type="body" idx="1"/>
          </p:nvPr>
        </p:nvSpPr>
        <p:spPr>
          <a:xfrm>
            <a:off x="457200" y="1205890"/>
            <a:ext cx="8229600" cy="5265248"/>
          </a:xfrm>
          <a:prstGeom prst="rect">
            <a:avLst/>
          </a:prstGeom>
          <a:noFill/>
          <a:ln>
            <a:noFill/>
          </a:ln>
        </p:spPr>
        <p:txBody>
          <a:bodyPr spcFirstLastPara="1" wrap="square" lIns="91425" tIns="91425" rIns="91425" bIns="91425" anchor="t" anchorCtr="0">
            <a:normAutofit fontScale="62500" lnSpcReduction="20000"/>
          </a:bodyPr>
          <a:lstStyle/>
          <a:p>
            <a:pPr marL="342900" marR="0" lvl="0" indent="-187960" algn="l" rtl="0">
              <a:lnSpc>
                <a:spcPct val="100000"/>
              </a:lnSpc>
              <a:spcBef>
                <a:spcPts val="0"/>
              </a:spcBef>
              <a:spcAft>
                <a:spcPts val="0"/>
              </a:spcAft>
              <a:buClr>
                <a:schemeClr val="lt1"/>
              </a:buClr>
              <a:buSzPct val="100000"/>
              <a:buFont typeface="Arial"/>
              <a:buChar char="•"/>
            </a:pPr>
            <a:r>
              <a:rPr lang="en-US" dirty="0"/>
              <a:t>Using near-coincident Landsat-8 and -9 OLI (L8/L9 OLI) data to assess sub-pixel GOES-19 ABI fire activity</a:t>
            </a:r>
            <a:endParaRPr dirty="0"/>
          </a:p>
          <a:p>
            <a:pPr marL="742950" lvl="1" indent="-164465">
              <a:buSzPct val="100000"/>
            </a:pPr>
            <a:r>
              <a:rPr lang="en-US" sz="2800" dirty="0"/>
              <a:t>Validation was performed for GOES-16, GOES-18, and GOES-19 from 27 September 2024 to 30 January 2025 (DOY: 2024271-2025030)</a:t>
            </a:r>
            <a:endParaRPr lang="en-US" dirty="0"/>
          </a:p>
          <a:p>
            <a:pPr marL="742950" lvl="1" indent="-164465" algn="l" rtl="0">
              <a:lnSpc>
                <a:spcPct val="100000"/>
              </a:lnSpc>
              <a:spcBef>
                <a:spcPts val="560"/>
              </a:spcBef>
              <a:spcAft>
                <a:spcPts val="0"/>
              </a:spcAft>
              <a:buSzPct val="100000"/>
              <a:buChar char="–"/>
            </a:pPr>
            <a:r>
              <a:rPr lang="en-US" dirty="0"/>
              <a:t>One “reference fire pixel” is one 30x30m L8/L9 OLI active fire pixel</a:t>
            </a:r>
          </a:p>
          <a:p>
            <a:pPr marL="742950" lvl="1" indent="-164465" algn="l" rtl="0">
              <a:lnSpc>
                <a:spcPct val="100000"/>
              </a:lnSpc>
              <a:spcBef>
                <a:spcPts val="560"/>
              </a:spcBef>
              <a:spcAft>
                <a:spcPts val="0"/>
              </a:spcAft>
              <a:buSzPct val="100000"/>
              <a:buChar char="–"/>
            </a:pPr>
            <a:r>
              <a:rPr lang="en-US" dirty="0"/>
              <a:t>Limited to fires within GOES 65° SZA</a:t>
            </a:r>
          </a:p>
          <a:p>
            <a:pPr marL="742950" lvl="1" indent="-164465" algn="l" rtl="0">
              <a:lnSpc>
                <a:spcPct val="100000"/>
              </a:lnSpc>
              <a:spcBef>
                <a:spcPts val="560"/>
              </a:spcBef>
              <a:spcAft>
                <a:spcPts val="0"/>
              </a:spcAft>
              <a:buSzPct val="100000"/>
              <a:buChar char="–"/>
            </a:pPr>
            <a:r>
              <a:rPr lang="en-US" dirty="0"/>
              <a:t>Temporal separation between L8/L9 OLI and GOES limited to &lt; 5 minutes</a:t>
            </a:r>
          </a:p>
          <a:p>
            <a:pPr marL="742950" lvl="1" indent="-164465" algn="l" rtl="0">
              <a:lnSpc>
                <a:spcPct val="100000"/>
              </a:lnSpc>
              <a:spcBef>
                <a:spcPts val="560"/>
              </a:spcBef>
              <a:spcAft>
                <a:spcPts val="0"/>
              </a:spcAft>
              <a:buSzPct val="100000"/>
              <a:buChar char="–"/>
            </a:pPr>
            <a:r>
              <a:rPr lang="en-US" dirty="0">
                <a:solidFill>
                  <a:srgbClr val="FFFF00"/>
                </a:solidFill>
              </a:rPr>
              <a:t>Matches occur when Landsat pixels fall within estimated ABI pixel polygon</a:t>
            </a:r>
            <a:endParaRPr dirty="0">
              <a:solidFill>
                <a:srgbClr val="FFFF00"/>
              </a:solidFill>
            </a:endParaRPr>
          </a:p>
          <a:p>
            <a:pPr marL="742950" lvl="1" indent="-164465" algn="l" rtl="0">
              <a:lnSpc>
                <a:spcPct val="100000"/>
              </a:lnSpc>
              <a:spcBef>
                <a:spcPts val="560"/>
              </a:spcBef>
              <a:spcAft>
                <a:spcPts val="0"/>
              </a:spcAft>
              <a:buSzPct val="100000"/>
              <a:buChar char="–"/>
            </a:pPr>
            <a:r>
              <a:rPr lang="en-US" dirty="0"/>
              <a:t>L8/L9 OLI 30-m fire masks provide quantitative measure of fire activity within ABI’s effective pixel footprint</a:t>
            </a:r>
            <a:endParaRPr dirty="0"/>
          </a:p>
          <a:p>
            <a:pPr marL="742950" lvl="1" indent="-164465" algn="l" rtl="0">
              <a:lnSpc>
                <a:spcPct val="100000"/>
              </a:lnSpc>
              <a:spcBef>
                <a:spcPts val="560"/>
              </a:spcBef>
              <a:spcAft>
                <a:spcPts val="0"/>
              </a:spcAft>
              <a:buSzPct val="100000"/>
              <a:buChar char="–"/>
            </a:pPr>
            <a:r>
              <a:rPr lang="en-US" dirty="0"/>
              <a:t>Sub-pixel fire characterization (Fire Radiative Power) assessment was not performed for GOES-19 data</a:t>
            </a:r>
          </a:p>
          <a:p>
            <a:pPr marL="742950" lvl="1" indent="-164465" algn="l" rtl="0">
              <a:lnSpc>
                <a:spcPct val="100000"/>
              </a:lnSpc>
              <a:spcBef>
                <a:spcPts val="560"/>
              </a:spcBef>
              <a:spcAft>
                <a:spcPts val="0"/>
              </a:spcAft>
              <a:buSzPct val="100000"/>
              <a:buChar char="–"/>
            </a:pPr>
            <a:r>
              <a:rPr lang="en-US" dirty="0"/>
              <a:t>All validation is for northern hemisphere cold season</a:t>
            </a:r>
          </a:p>
          <a:p>
            <a:pPr marL="742950" lvl="1" indent="-164465" algn="l" rtl="0">
              <a:lnSpc>
                <a:spcPct val="100000"/>
              </a:lnSpc>
              <a:spcBef>
                <a:spcPts val="560"/>
              </a:spcBef>
              <a:spcAft>
                <a:spcPts val="0"/>
              </a:spcAft>
              <a:buSzPct val="100000"/>
              <a:buChar char="–"/>
            </a:pPr>
            <a:r>
              <a:rPr lang="en-US" dirty="0"/>
              <a:t>Landsat fire pixels in ABI pixels adjacent to ABI detected fires are considered misses – heat signature may have been attributed to </a:t>
            </a:r>
            <a:r>
              <a:rPr lang="en-US" dirty="0" err="1"/>
              <a:t>remapper</a:t>
            </a:r>
            <a:r>
              <a:rPr lang="en-US" dirty="0"/>
              <a:t> smearing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Methodology - Landsat-8/OLI </a:t>
            </a:r>
            <a:br>
              <a:rPr lang="en-US"/>
            </a:br>
            <a:r>
              <a:rPr lang="en-US"/>
              <a:t>Fire Detection Data Matching</a:t>
            </a:r>
            <a:endParaRPr/>
          </a:p>
        </p:txBody>
      </p:sp>
      <p:grpSp>
        <p:nvGrpSpPr>
          <p:cNvPr id="2" name="Group 1">
            <a:extLst>
              <a:ext uri="{FF2B5EF4-FFF2-40B4-BE49-F238E27FC236}">
                <a16:creationId xmlns:a16="http://schemas.microsoft.com/office/drawing/2014/main" id="{4893A268-5302-D4DA-1CF6-93F582369129}"/>
              </a:ext>
            </a:extLst>
          </p:cNvPr>
          <p:cNvGrpSpPr/>
          <p:nvPr/>
        </p:nvGrpSpPr>
        <p:grpSpPr>
          <a:xfrm>
            <a:off x="314793" y="1090302"/>
            <a:ext cx="8454453" cy="4766872"/>
            <a:chOff x="314793" y="1454046"/>
            <a:chExt cx="8454453" cy="4766872"/>
          </a:xfrm>
        </p:grpSpPr>
        <p:sp>
          <p:nvSpPr>
            <p:cNvPr id="499" name="Google Shape;499;p22"/>
            <p:cNvSpPr/>
            <p:nvPr/>
          </p:nvSpPr>
          <p:spPr>
            <a:xfrm>
              <a:off x="314793" y="1454046"/>
              <a:ext cx="8454453" cy="4766872"/>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00" name="Google Shape;500;p22"/>
            <p:cNvPicPr preferRelativeResize="0"/>
            <p:nvPr/>
          </p:nvPicPr>
          <p:blipFill rotWithShape="1">
            <a:blip r:embed="rId3">
              <a:alphaModFix/>
            </a:blip>
            <a:srcRect/>
            <a:stretch/>
          </p:blipFill>
          <p:spPr>
            <a:xfrm>
              <a:off x="635624" y="3763842"/>
              <a:ext cx="4401070" cy="2151815"/>
            </a:xfrm>
            <a:prstGeom prst="rect">
              <a:avLst/>
            </a:prstGeom>
            <a:noFill/>
            <a:ln>
              <a:noFill/>
            </a:ln>
          </p:spPr>
        </p:pic>
        <p:pic>
          <p:nvPicPr>
            <p:cNvPr id="501" name="Google Shape;501;p22"/>
            <p:cNvPicPr preferRelativeResize="0"/>
            <p:nvPr/>
          </p:nvPicPr>
          <p:blipFill rotWithShape="1">
            <a:blip r:embed="rId4">
              <a:alphaModFix/>
            </a:blip>
            <a:srcRect/>
            <a:stretch/>
          </p:blipFill>
          <p:spPr>
            <a:xfrm>
              <a:off x="5698957" y="4193027"/>
              <a:ext cx="2895600" cy="1549400"/>
            </a:xfrm>
            <a:prstGeom prst="rect">
              <a:avLst/>
            </a:prstGeom>
            <a:noFill/>
            <a:ln>
              <a:noFill/>
            </a:ln>
          </p:spPr>
        </p:pic>
        <p:sp>
          <p:nvSpPr>
            <p:cNvPr id="502" name="Google Shape;502;p22"/>
            <p:cNvSpPr txBox="1"/>
            <p:nvPr/>
          </p:nvSpPr>
          <p:spPr>
            <a:xfrm>
              <a:off x="944380" y="5742427"/>
              <a:ext cx="31629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Data co-location</a:t>
              </a:r>
              <a:endParaRPr sz="1400" b="0" i="0" u="none" strike="noStrike" cap="none">
                <a:solidFill>
                  <a:srgbClr val="000000"/>
                </a:solidFill>
                <a:latin typeface="Arial"/>
                <a:ea typeface="Arial"/>
                <a:cs typeface="Arial"/>
                <a:sym typeface="Arial"/>
              </a:endParaRPr>
            </a:p>
          </p:txBody>
        </p:sp>
        <p:sp>
          <p:nvSpPr>
            <p:cNvPr id="503" name="Google Shape;503;p22"/>
            <p:cNvSpPr txBox="1"/>
            <p:nvPr/>
          </p:nvSpPr>
          <p:spPr>
            <a:xfrm>
              <a:off x="5195667" y="5742427"/>
              <a:ext cx="31629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Sub-pixel active fire quantification</a:t>
              </a:r>
              <a:endParaRPr sz="1400" b="0" i="0" u="none" strike="noStrike" cap="none">
                <a:solidFill>
                  <a:srgbClr val="000000"/>
                </a:solidFill>
                <a:latin typeface="Arial"/>
                <a:ea typeface="Arial"/>
                <a:cs typeface="Arial"/>
                <a:sym typeface="Arial"/>
              </a:endParaRPr>
            </a:p>
          </p:txBody>
        </p:sp>
        <p:sp>
          <p:nvSpPr>
            <p:cNvPr id="504" name="Google Shape;504;p22"/>
            <p:cNvSpPr/>
            <p:nvPr/>
          </p:nvSpPr>
          <p:spPr>
            <a:xfrm>
              <a:off x="6440345" y="4492675"/>
              <a:ext cx="158248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(Fire Count</a:t>
              </a:r>
              <a:r>
                <a:rPr lang="en-US" sz="1200" b="0" i="0" u="none" strike="noStrike" cap="none" baseline="-25000">
                  <a:solidFill>
                    <a:srgbClr val="000000"/>
                  </a:solidFill>
                  <a:latin typeface="Arial"/>
                  <a:ea typeface="Arial"/>
                  <a:cs typeface="Arial"/>
                  <a:sym typeface="Arial"/>
                </a:rPr>
                <a:t>Landsat8</a:t>
              </a:r>
              <a:r>
                <a:rPr lang="en-US" sz="12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505" name="Google Shape;505;p22"/>
            <p:cNvGrpSpPr/>
            <p:nvPr/>
          </p:nvGrpSpPr>
          <p:grpSpPr>
            <a:xfrm>
              <a:off x="452438" y="1604963"/>
              <a:ext cx="8202613" cy="2082800"/>
              <a:chOff x="285" y="1011"/>
              <a:chExt cx="5167" cy="1312"/>
            </a:xfrm>
          </p:grpSpPr>
          <p:sp>
            <p:nvSpPr>
              <p:cNvPr id="506" name="Google Shape;506;p22"/>
              <p:cNvSpPr/>
              <p:nvPr/>
            </p:nvSpPr>
            <p:spPr>
              <a:xfrm>
                <a:off x="285" y="1011"/>
                <a:ext cx="5152" cy="1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7" name="Google Shape;507;p22"/>
              <p:cNvGrpSpPr/>
              <p:nvPr/>
            </p:nvGrpSpPr>
            <p:grpSpPr>
              <a:xfrm>
                <a:off x="293" y="1013"/>
                <a:ext cx="5145" cy="868"/>
                <a:chOff x="293" y="1013"/>
                <a:chExt cx="5145" cy="868"/>
              </a:xfrm>
            </p:grpSpPr>
            <p:sp>
              <p:nvSpPr>
                <p:cNvPr id="508" name="Google Shape;508;p22"/>
                <p:cNvSpPr/>
                <p:nvPr/>
              </p:nvSpPr>
              <p:spPr>
                <a:xfrm>
                  <a:off x="293" y="1495"/>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moveTo>
                        <a:pt x="13" y="56"/>
                      </a:move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moveTo>
                        <a:pt x="49" y="17"/>
                      </a:moveTo>
                      <a:lnTo>
                        <a:pt x="49" y="17"/>
                      </a:lnTo>
                      <a:lnTo>
                        <a:pt x="49" y="17"/>
                      </a:lnTo>
                      <a:lnTo>
                        <a:pt x="49" y="17"/>
                      </a:lnTo>
                      <a:lnTo>
                        <a:pt x="50" y="17"/>
                      </a:lnTo>
                      <a:lnTo>
                        <a:pt x="50" y="16"/>
                      </a:lnTo>
                      <a:lnTo>
                        <a:pt x="50" y="16"/>
                      </a:lnTo>
                      <a:lnTo>
                        <a:pt x="50" y="16"/>
                      </a:lnTo>
                      <a:lnTo>
                        <a:pt x="51" y="16"/>
                      </a:lnTo>
                      <a:lnTo>
                        <a:pt x="51" y="16"/>
                      </a:lnTo>
                      <a:lnTo>
                        <a:pt x="51" y="16"/>
                      </a:lnTo>
                      <a:lnTo>
                        <a:pt x="52" y="15"/>
                      </a:lnTo>
                      <a:lnTo>
                        <a:pt x="52" y="15"/>
                      </a:lnTo>
                      <a:lnTo>
                        <a:pt x="52" y="15"/>
                      </a:lnTo>
                      <a:lnTo>
                        <a:pt x="52" y="15"/>
                      </a:lnTo>
                      <a:lnTo>
                        <a:pt x="53" y="15"/>
                      </a:lnTo>
                      <a:lnTo>
                        <a:pt x="53" y="15"/>
                      </a:lnTo>
                      <a:lnTo>
                        <a:pt x="53" y="14"/>
                      </a:lnTo>
                      <a:lnTo>
                        <a:pt x="54" y="14"/>
                      </a:lnTo>
                      <a:lnTo>
                        <a:pt x="54" y="14"/>
                      </a:lnTo>
                      <a:lnTo>
                        <a:pt x="54" y="14"/>
                      </a:lnTo>
                      <a:lnTo>
                        <a:pt x="54" y="14"/>
                      </a:lnTo>
                      <a:lnTo>
                        <a:pt x="55" y="14"/>
                      </a:lnTo>
                      <a:lnTo>
                        <a:pt x="55" y="13"/>
                      </a:lnTo>
                      <a:lnTo>
                        <a:pt x="55" y="13"/>
                      </a:lnTo>
                      <a:lnTo>
                        <a:pt x="56" y="13"/>
                      </a:lnTo>
                      <a:lnTo>
                        <a:pt x="56" y="13"/>
                      </a:lnTo>
                      <a:lnTo>
                        <a:pt x="56" y="13"/>
                      </a:lnTo>
                      <a:lnTo>
                        <a:pt x="57" y="13"/>
                      </a:lnTo>
                      <a:lnTo>
                        <a:pt x="57" y="12"/>
                      </a:lnTo>
                      <a:lnTo>
                        <a:pt x="57" y="12"/>
                      </a:lnTo>
                      <a:lnTo>
                        <a:pt x="57" y="12"/>
                      </a:lnTo>
                      <a:lnTo>
                        <a:pt x="58" y="12"/>
                      </a:lnTo>
                      <a:lnTo>
                        <a:pt x="58" y="12"/>
                      </a:lnTo>
                      <a:lnTo>
                        <a:pt x="58" y="12"/>
                      </a:lnTo>
                      <a:lnTo>
                        <a:pt x="59" y="12"/>
                      </a:lnTo>
                      <a:lnTo>
                        <a:pt x="59" y="11"/>
                      </a:lnTo>
                      <a:lnTo>
                        <a:pt x="59" y="11"/>
                      </a:lnTo>
                      <a:lnTo>
                        <a:pt x="59" y="11"/>
                      </a:lnTo>
                      <a:lnTo>
                        <a:pt x="60" y="11"/>
                      </a:lnTo>
                      <a:lnTo>
                        <a:pt x="60" y="11"/>
                      </a:lnTo>
                      <a:lnTo>
                        <a:pt x="60" y="11"/>
                      </a:lnTo>
                      <a:lnTo>
                        <a:pt x="61" y="10"/>
                      </a:lnTo>
                      <a:lnTo>
                        <a:pt x="61" y="10"/>
                      </a:lnTo>
                      <a:lnTo>
                        <a:pt x="61" y="10"/>
                      </a:lnTo>
                      <a:lnTo>
                        <a:pt x="62" y="10"/>
                      </a:lnTo>
                      <a:lnTo>
                        <a:pt x="62" y="10"/>
                      </a:lnTo>
                      <a:lnTo>
                        <a:pt x="62" y="10"/>
                      </a:lnTo>
                      <a:lnTo>
                        <a:pt x="62" y="10"/>
                      </a:lnTo>
                      <a:lnTo>
                        <a:pt x="63" y="10"/>
                      </a:lnTo>
                      <a:lnTo>
                        <a:pt x="63" y="9"/>
                      </a:lnTo>
                      <a:lnTo>
                        <a:pt x="63" y="9"/>
                      </a:lnTo>
                      <a:lnTo>
                        <a:pt x="64" y="9"/>
                      </a:lnTo>
                      <a:lnTo>
                        <a:pt x="64" y="9"/>
                      </a:lnTo>
                      <a:lnTo>
                        <a:pt x="64" y="9"/>
                      </a:lnTo>
                      <a:lnTo>
                        <a:pt x="65" y="9"/>
                      </a:lnTo>
                      <a:lnTo>
                        <a:pt x="65" y="9"/>
                      </a:lnTo>
                      <a:lnTo>
                        <a:pt x="65" y="8"/>
                      </a:lnTo>
                      <a:lnTo>
                        <a:pt x="66" y="8"/>
                      </a:lnTo>
                      <a:lnTo>
                        <a:pt x="66" y="8"/>
                      </a:lnTo>
                      <a:lnTo>
                        <a:pt x="66" y="8"/>
                      </a:lnTo>
                      <a:lnTo>
                        <a:pt x="66" y="8"/>
                      </a:lnTo>
                      <a:lnTo>
                        <a:pt x="67" y="8"/>
                      </a:lnTo>
                      <a:lnTo>
                        <a:pt x="67" y="8"/>
                      </a:lnTo>
                      <a:lnTo>
                        <a:pt x="67" y="8"/>
                      </a:lnTo>
                      <a:lnTo>
                        <a:pt x="68" y="7"/>
                      </a:lnTo>
                      <a:lnTo>
                        <a:pt x="68" y="7"/>
                      </a:lnTo>
                      <a:lnTo>
                        <a:pt x="68" y="7"/>
                      </a:lnTo>
                      <a:lnTo>
                        <a:pt x="69" y="7"/>
                      </a:lnTo>
                      <a:lnTo>
                        <a:pt x="69" y="7"/>
                      </a:lnTo>
                      <a:lnTo>
                        <a:pt x="69" y="7"/>
                      </a:lnTo>
                      <a:lnTo>
                        <a:pt x="70" y="7"/>
                      </a:lnTo>
                      <a:lnTo>
                        <a:pt x="70" y="7"/>
                      </a:lnTo>
                      <a:lnTo>
                        <a:pt x="70" y="7"/>
                      </a:lnTo>
                      <a:lnTo>
                        <a:pt x="71" y="6"/>
                      </a:lnTo>
                      <a:lnTo>
                        <a:pt x="71" y="6"/>
                      </a:lnTo>
                      <a:lnTo>
                        <a:pt x="71" y="6"/>
                      </a:lnTo>
                      <a:lnTo>
                        <a:pt x="71" y="6"/>
                      </a:lnTo>
                      <a:lnTo>
                        <a:pt x="72" y="6"/>
                      </a:lnTo>
                      <a:lnTo>
                        <a:pt x="72" y="6"/>
                      </a:lnTo>
                      <a:lnTo>
                        <a:pt x="72" y="6"/>
                      </a:lnTo>
                      <a:lnTo>
                        <a:pt x="73" y="6"/>
                      </a:lnTo>
                      <a:lnTo>
                        <a:pt x="73" y="6"/>
                      </a:lnTo>
                      <a:moveTo>
                        <a:pt x="99" y="0"/>
                      </a:moveTo>
                      <a:lnTo>
                        <a:pt x="99" y="0"/>
                      </a:lnTo>
                      <a:lnTo>
                        <a:pt x="99" y="0"/>
                      </a:lnTo>
                      <a:lnTo>
                        <a:pt x="99" y="0"/>
                      </a:lnTo>
                      <a:lnTo>
                        <a:pt x="100" y="0"/>
                      </a:lnTo>
                      <a:lnTo>
                        <a:pt x="100" y="0"/>
                      </a:lnTo>
                      <a:lnTo>
                        <a:pt x="101" y="0"/>
                      </a:lnTo>
                      <a:lnTo>
                        <a:pt x="101" y="0"/>
                      </a:lnTo>
                      <a:lnTo>
                        <a:pt x="101" y="0"/>
                      </a:lnTo>
                      <a:lnTo>
                        <a:pt x="102" y="0"/>
                      </a:lnTo>
                      <a:lnTo>
                        <a:pt x="102" y="0"/>
                      </a:lnTo>
                      <a:lnTo>
                        <a:pt x="102" y="0"/>
                      </a:lnTo>
                      <a:lnTo>
                        <a:pt x="103" y="0"/>
                      </a:lnTo>
                      <a:lnTo>
                        <a:pt x="103" y="0"/>
                      </a:lnTo>
                      <a:lnTo>
                        <a:pt x="103" y="0"/>
                      </a:lnTo>
                      <a:lnTo>
                        <a:pt x="104" y="0"/>
                      </a:lnTo>
                      <a:lnTo>
                        <a:pt x="104" y="0"/>
                      </a:lnTo>
                      <a:lnTo>
                        <a:pt x="104" y="0"/>
                      </a:lnTo>
                      <a:lnTo>
                        <a:pt x="105" y="0"/>
                      </a:lnTo>
                      <a:lnTo>
                        <a:pt x="105" y="0"/>
                      </a:lnTo>
                      <a:lnTo>
                        <a:pt x="105" y="0"/>
                      </a:lnTo>
                      <a:lnTo>
                        <a:pt x="106" y="0"/>
                      </a:lnTo>
                      <a:lnTo>
                        <a:pt x="106" y="0"/>
                      </a:lnTo>
                      <a:lnTo>
                        <a:pt x="107" y="0"/>
                      </a:lnTo>
                      <a:lnTo>
                        <a:pt x="126" y="0"/>
                      </a:lnTo>
                      <a:moveTo>
                        <a:pt x="152" y="0"/>
                      </a:moveTo>
                      <a:lnTo>
                        <a:pt x="152" y="0"/>
                      </a:lnTo>
                      <a:lnTo>
                        <a:pt x="179" y="0"/>
                      </a:lnTo>
                      <a:moveTo>
                        <a:pt x="206" y="0"/>
                      </a:moveTo>
                      <a:lnTo>
                        <a:pt x="206" y="0"/>
                      </a:lnTo>
                      <a:lnTo>
                        <a:pt x="232" y="0"/>
                      </a:lnTo>
                      <a:moveTo>
                        <a:pt x="259" y="0"/>
                      </a:moveTo>
                      <a:lnTo>
                        <a:pt x="259" y="0"/>
                      </a:lnTo>
                      <a:lnTo>
                        <a:pt x="286" y="0"/>
                      </a:lnTo>
                      <a:moveTo>
                        <a:pt x="312" y="0"/>
                      </a:moveTo>
                      <a:lnTo>
                        <a:pt x="312" y="0"/>
                      </a:lnTo>
                      <a:lnTo>
                        <a:pt x="339" y="0"/>
                      </a:lnTo>
                      <a:moveTo>
                        <a:pt x="366" y="0"/>
                      </a:moveTo>
                      <a:lnTo>
                        <a:pt x="366" y="0"/>
                      </a:lnTo>
                      <a:lnTo>
                        <a:pt x="392" y="0"/>
                      </a:lnTo>
                      <a:moveTo>
                        <a:pt x="419" y="0"/>
                      </a:moveTo>
                      <a:lnTo>
                        <a:pt x="419" y="0"/>
                      </a:lnTo>
                      <a:lnTo>
                        <a:pt x="446" y="0"/>
                      </a:lnTo>
                      <a:moveTo>
                        <a:pt x="472" y="0"/>
                      </a:moveTo>
                      <a:lnTo>
                        <a:pt x="472" y="0"/>
                      </a:lnTo>
                      <a:lnTo>
                        <a:pt x="499" y="0"/>
                      </a:lnTo>
                      <a:moveTo>
                        <a:pt x="526" y="0"/>
                      </a:moveTo>
                      <a:lnTo>
                        <a:pt x="526" y="0"/>
                      </a:lnTo>
                      <a:lnTo>
                        <a:pt x="552" y="0"/>
                      </a:lnTo>
                      <a:moveTo>
                        <a:pt x="579" y="0"/>
                      </a:moveTo>
                      <a:lnTo>
                        <a:pt x="579" y="0"/>
                      </a:lnTo>
                      <a:lnTo>
                        <a:pt x="606" y="0"/>
                      </a:lnTo>
                      <a:moveTo>
                        <a:pt x="632" y="0"/>
                      </a:moveTo>
                      <a:lnTo>
                        <a:pt x="632" y="0"/>
                      </a:lnTo>
                      <a:lnTo>
                        <a:pt x="659" y="0"/>
                      </a:lnTo>
                      <a:moveTo>
                        <a:pt x="686" y="0"/>
                      </a:moveTo>
                      <a:lnTo>
                        <a:pt x="686" y="0"/>
                      </a:lnTo>
                      <a:lnTo>
                        <a:pt x="712" y="0"/>
                      </a:lnTo>
                      <a:moveTo>
                        <a:pt x="739" y="0"/>
                      </a:moveTo>
                      <a:lnTo>
                        <a:pt x="739" y="0"/>
                      </a:lnTo>
                      <a:lnTo>
                        <a:pt x="766" y="0"/>
                      </a:lnTo>
                      <a:moveTo>
                        <a:pt x="792" y="0"/>
                      </a:moveTo>
                      <a:lnTo>
                        <a:pt x="792" y="0"/>
                      </a:lnTo>
                      <a:lnTo>
                        <a:pt x="819" y="0"/>
                      </a:lnTo>
                      <a:moveTo>
                        <a:pt x="846" y="0"/>
                      </a:moveTo>
                      <a:lnTo>
                        <a:pt x="846" y="0"/>
                      </a:lnTo>
                      <a:lnTo>
                        <a:pt x="872" y="0"/>
                      </a:lnTo>
                      <a:moveTo>
                        <a:pt x="899" y="0"/>
                      </a:moveTo>
                      <a:lnTo>
                        <a:pt x="899" y="0"/>
                      </a:lnTo>
                      <a:lnTo>
                        <a:pt x="926" y="0"/>
                      </a:lnTo>
                      <a:moveTo>
                        <a:pt x="952" y="0"/>
                      </a:moveTo>
                      <a:lnTo>
                        <a:pt x="952" y="0"/>
                      </a:lnTo>
                      <a:lnTo>
                        <a:pt x="979" y="0"/>
                      </a:lnTo>
                      <a:moveTo>
                        <a:pt x="1006" y="0"/>
                      </a:moveTo>
                      <a:lnTo>
                        <a:pt x="1006" y="0"/>
                      </a:lnTo>
                      <a:lnTo>
                        <a:pt x="1032" y="0"/>
                      </a:lnTo>
                      <a:moveTo>
                        <a:pt x="1059" y="0"/>
                      </a:moveTo>
                      <a:lnTo>
                        <a:pt x="1059" y="0"/>
                      </a:lnTo>
                      <a:lnTo>
                        <a:pt x="1086" y="0"/>
                      </a:lnTo>
                      <a:moveTo>
                        <a:pt x="1112" y="0"/>
                      </a:moveTo>
                      <a:lnTo>
                        <a:pt x="1112" y="0"/>
                      </a:lnTo>
                      <a:lnTo>
                        <a:pt x="1139" y="0"/>
                      </a:lnTo>
                      <a:moveTo>
                        <a:pt x="1166" y="0"/>
                      </a:moveTo>
                      <a:lnTo>
                        <a:pt x="1166" y="0"/>
                      </a:lnTo>
                      <a:lnTo>
                        <a:pt x="1192" y="0"/>
                      </a:lnTo>
                      <a:moveTo>
                        <a:pt x="1219" y="0"/>
                      </a:moveTo>
                      <a:lnTo>
                        <a:pt x="1219" y="0"/>
                      </a:lnTo>
                      <a:lnTo>
                        <a:pt x="1246" y="0"/>
                      </a:lnTo>
                      <a:moveTo>
                        <a:pt x="1272" y="0"/>
                      </a:moveTo>
                      <a:lnTo>
                        <a:pt x="1272" y="0"/>
                      </a:lnTo>
                      <a:lnTo>
                        <a:pt x="1299" y="0"/>
                      </a:lnTo>
                      <a:moveTo>
                        <a:pt x="1326" y="0"/>
                      </a:moveTo>
                      <a:lnTo>
                        <a:pt x="132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0" y="2"/>
                      </a:lnTo>
                      <a:lnTo>
                        <a:pt x="1351" y="2"/>
                      </a:lnTo>
                      <a:lnTo>
                        <a:pt x="1351" y="2"/>
                      </a:lnTo>
                      <a:lnTo>
                        <a:pt x="1352" y="2"/>
                      </a:lnTo>
                      <a:lnTo>
                        <a:pt x="1352" y="2"/>
                      </a:lnTo>
                      <a:lnTo>
                        <a:pt x="1352" y="2"/>
                      </a:lnTo>
                      <a:moveTo>
                        <a:pt x="1378" y="10"/>
                      </a:moveTo>
                      <a:lnTo>
                        <a:pt x="1378" y="10"/>
                      </a:lnTo>
                      <a:lnTo>
                        <a:pt x="1378" y="10"/>
                      </a:lnTo>
                      <a:lnTo>
                        <a:pt x="1378" y="10"/>
                      </a:lnTo>
                      <a:lnTo>
                        <a:pt x="1378" y="10"/>
                      </a:lnTo>
                      <a:lnTo>
                        <a:pt x="1379" y="10"/>
                      </a:lnTo>
                      <a:lnTo>
                        <a:pt x="1379" y="10"/>
                      </a:lnTo>
                      <a:lnTo>
                        <a:pt x="1379" y="11"/>
                      </a:lnTo>
                      <a:lnTo>
                        <a:pt x="1380" y="11"/>
                      </a:lnTo>
                      <a:lnTo>
                        <a:pt x="1380" y="11"/>
                      </a:lnTo>
                      <a:lnTo>
                        <a:pt x="1380" y="11"/>
                      </a:lnTo>
                      <a:lnTo>
                        <a:pt x="1380" y="11"/>
                      </a:lnTo>
                      <a:lnTo>
                        <a:pt x="1381" y="11"/>
                      </a:lnTo>
                      <a:lnTo>
                        <a:pt x="1381" y="12"/>
                      </a:lnTo>
                      <a:lnTo>
                        <a:pt x="1381" y="12"/>
                      </a:lnTo>
                      <a:lnTo>
                        <a:pt x="1382" y="12"/>
                      </a:lnTo>
                      <a:lnTo>
                        <a:pt x="1382" y="12"/>
                      </a:lnTo>
                      <a:lnTo>
                        <a:pt x="1382" y="12"/>
                      </a:lnTo>
                      <a:lnTo>
                        <a:pt x="1383" y="12"/>
                      </a:lnTo>
                      <a:lnTo>
                        <a:pt x="1383" y="12"/>
                      </a:lnTo>
                      <a:lnTo>
                        <a:pt x="1383" y="13"/>
                      </a:lnTo>
                      <a:lnTo>
                        <a:pt x="1383" y="13"/>
                      </a:lnTo>
                      <a:lnTo>
                        <a:pt x="1384" y="13"/>
                      </a:lnTo>
                      <a:lnTo>
                        <a:pt x="1384" y="13"/>
                      </a:lnTo>
                      <a:lnTo>
                        <a:pt x="1384" y="13"/>
                      </a:lnTo>
                      <a:lnTo>
                        <a:pt x="1385" y="13"/>
                      </a:lnTo>
                      <a:lnTo>
                        <a:pt x="1385" y="14"/>
                      </a:lnTo>
                      <a:lnTo>
                        <a:pt x="1385" y="14"/>
                      </a:lnTo>
                      <a:lnTo>
                        <a:pt x="1385" y="14"/>
                      </a:lnTo>
                      <a:lnTo>
                        <a:pt x="1386" y="14"/>
                      </a:lnTo>
                      <a:lnTo>
                        <a:pt x="1386" y="14"/>
                      </a:lnTo>
                      <a:lnTo>
                        <a:pt x="1386" y="14"/>
                      </a:lnTo>
                      <a:lnTo>
                        <a:pt x="1387" y="15"/>
                      </a:lnTo>
                      <a:lnTo>
                        <a:pt x="1387" y="15"/>
                      </a:lnTo>
                      <a:lnTo>
                        <a:pt x="1387" y="15"/>
                      </a:lnTo>
                      <a:lnTo>
                        <a:pt x="1387" y="15"/>
                      </a:lnTo>
                      <a:lnTo>
                        <a:pt x="1388" y="15"/>
                      </a:lnTo>
                      <a:lnTo>
                        <a:pt x="1388" y="15"/>
                      </a:lnTo>
                      <a:lnTo>
                        <a:pt x="1388" y="16"/>
                      </a:lnTo>
                      <a:lnTo>
                        <a:pt x="1389" y="16"/>
                      </a:lnTo>
                      <a:lnTo>
                        <a:pt x="1389" y="16"/>
                      </a:lnTo>
                      <a:lnTo>
                        <a:pt x="1389" y="16"/>
                      </a:lnTo>
                      <a:lnTo>
                        <a:pt x="1389" y="16"/>
                      </a:lnTo>
                      <a:lnTo>
                        <a:pt x="1390" y="16"/>
                      </a:lnTo>
                      <a:lnTo>
                        <a:pt x="1390" y="17"/>
                      </a:lnTo>
                      <a:lnTo>
                        <a:pt x="1390" y="17"/>
                      </a:lnTo>
                      <a:lnTo>
                        <a:pt x="1391" y="17"/>
                      </a:lnTo>
                      <a:lnTo>
                        <a:pt x="1391" y="17"/>
                      </a:lnTo>
                      <a:lnTo>
                        <a:pt x="1391" y="17"/>
                      </a:lnTo>
                      <a:lnTo>
                        <a:pt x="1391" y="17"/>
                      </a:lnTo>
                      <a:lnTo>
                        <a:pt x="1392" y="18"/>
                      </a:lnTo>
                      <a:lnTo>
                        <a:pt x="1392" y="18"/>
                      </a:lnTo>
                      <a:lnTo>
                        <a:pt x="1392" y="18"/>
                      </a:lnTo>
                      <a:lnTo>
                        <a:pt x="1392" y="18"/>
                      </a:lnTo>
                      <a:lnTo>
                        <a:pt x="1393" y="18"/>
                      </a:lnTo>
                      <a:lnTo>
                        <a:pt x="1393" y="19"/>
                      </a:lnTo>
                      <a:lnTo>
                        <a:pt x="1393" y="19"/>
                      </a:lnTo>
                      <a:lnTo>
                        <a:pt x="1394" y="19"/>
                      </a:lnTo>
                      <a:lnTo>
                        <a:pt x="1394" y="19"/>
                      </a:lnTo>
                      <a:lnTo>
                        <a:pt x="1394" y="19"/>
                      </a:lnTo>
                      <a:lnTo>
                        <a:pt x="1394" y="19"/>
                      </a:lnTo>
                      <a:lnTo>
                        <a:pt x="1395" y="20"/>
                      </a:lnTo>
                      <a:lnTo>
                        <a:pt x="1395" y="20"/>
                      </a:lnTo>
                      <a:lnTo>
                        <a:pt x="1395" y="20"/>
                      </a:lnTo>
                      <a:lnTo>
                        <a:pt x="1395" y="20"/>
                      </a:lnTo>
                      <a:lnTo>
                        <a:pt x="1396" y="20"/>
                      </a:lnTo>
                      <a:lnTo>
                        <a:pt x="1396" y="21"/>
                      </a:lnTo>
                      <a:lnTo>
                        <a:pt x="1396" y="21"/>
                      </a:lnTo>
                      <a:lnTo>
                        <a:pt x="1397" y="21"/>
                      </a:lnTo>
                      <a:lnTo>
                        <a:pt x="1397" y="21"/>
                      </a:lnTo>
                      <a:lnTo>
                        <a:pt x="1397" y="21"/>
                      </a:lnTo>
                      <a:lnTo>
                        <a:pt x="1397" y="22"/>
                      </a:lnTo>
                      <a:lnTo>
                        <a:pt x="1398" y="22"/>
                      </a:lnTo>
                      <a:lnTo>
                        <a:pt x="1398" y="22"/>
                      </a:lnTo>
                      <a:lnTo>
                        <a:pt x="1398" y="22"/>
                      </a:lnTo>
                      <a:lnTo>
                        <a:pt x="1398" y="22"/>
                      </a:lnTo>
                      <a:lnTo>
                        <a:pt x="1399" y="23"/>
                      </a:lnTo>
                      <a:lnTo>
                        <a:pt x="1399" y="23"/>
                      </a:lnTo>
                      <a:lnTo>
                        <a:pt x="1399" y="23"/>
                      </a:lnTo>
                      <a:lnTo>
                        <a:pt x="1399" y="23"/>
                      </a:lnTo>
                      <a:lnTo>
                        <a:pt x="1400" y="23"/>
                      </a:lnTo>
                      <a:lnTo>
                        <a:pt x="1400" y="24"/>
                      </a:lnTo>
                      <a:lnTo>
                        <a:pt x="1400" y="24"/>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moveTo>
                        <a:pt x="1439" y="92"/>
                      </a:move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18"/>
                      </a:lnTo>
                      <a:moveTo>
                        <a:pt x="1440" y="145"/>
                      </a:moveTo>
                      <a:lnTo>
                        <a:pt x="1440" y="145"/>
                      </a:lnTo>
                      <a:lnTo>
                        <a:pt x="1440" y="172"/>
                      </a:lnTo>
                      <a:moveTo>
                        <a:pt x="1440" y="198"/>
                      </a:moveTo>
                      <a:lnTo>
                        <a:pt x="1440" y="198"/>
                      </a:lnTo>
                      <a:lnTo>
                        <a:pt x="1440" y="225"/>
                      </a:lnTo>
                      <a:moveTo>
                        <a:pt x="1440" y="252"/>
                      </a:moveTo>
                      <a:lnTo>
                        <a:pt x="1440" y="252"/>
                      </a:lnTo>
                      <a:lnTo>
                        <a:pt x="1440" y="278"/>
                      </a:lnTo>
                      <a:moveTo>
                        <a:pt x="1440" y="305"/>
                      </a:moveTo>
                      <a:lnTo>
                        <a:pt x="1440" y="305"/>
                      </a:lnTo>
                      <a:lnTo>
                        <a:pt x="1440" y="332"/>
                      </a:lnTo>
                      <a:moveTo>
                        <a:pt x="1440" y="358"/>
                      </a:moveTo>
                      <a:lnTo>
                        <a:pt x="1440" y="358"/>
                      </a:lnTo>
                      <a:lnTo>
                        <a:pt x="1440" y="385"/>
                      </a:lnTo>
                      <a:moveTo>
                        <a:pt x="1440" y="412"/>
                      </a:moveTo>
                      <a:lnTo>
                        <a:pt x="1440" y="412"/>
                      </a:lnTo>
                      <a:lnTo>
                        <a:pt x="1440" y="438"/>
                      </a:lnTo>
                      <a:moveTo>
                        <a:pt x="1440" y="465"/>
                      </a:moveTo>
                      <a:lnTo>
                        <a:pt x="1440" y="465"/>
                      </a:lnTo>
                      <a:lnTo>
                        <a:pt x="1440" y="492"/>
                      </a:lnTo>
                      <a:moveTo>
                        <a:pt x="1440" y="518"/>
                      </a:moveTo>
                      <a:lnTo>
                        <a:pt x="1440" y="518"/>
                      </a:lnTo>
                      <a:lnTo>
                        <a:pt x="1440" y="533"/>
                      </a:lnTo>
                      <a:lnTo>
                        <a:pt x="1440" y="534"/>
                      </a:lnTo>
                      <a:lnTo>
                        <a:pt x="1440" y="534"/>
                      </a:lnTo>
                      <a:lnTo>
                        <a:pt x="1440" y="535"/>
                      </a:lnTo>
                      <a:lnTo>
                        <a:pt x="1440" y="535"/>
                      </a:lnTo>
                      <a:lnTo>
                        <a:pt x="1440" y="535"/>
                      </a:lnTo>
                      <a:lnTo>
                        <a:pt x="1440" y="536"/>
                      </a:lnTo>
                      <a:lnTo>
                        <a:pt x="1440" y="536"/>
                      </a:lnTo>
                      <a:lnTo>
                        <a:pt x="1440" y="536"/>
                      </a:lnTo>
                      <a:lnTo>
                        <a:pt x="1440" y="537"/>
                      </a:lnTo>
                      <a:lnTo>
                        <a:pt x="1440" y="537"/>
                      </a:lnTo>
                      <a:lnTo>
                        <a:pt x="1440" y="537"/>
                      </a:lnTo>
                      <a:lnTo>
                        <a:pt x="1440" y="538"/>
                      </a:lnTo>
                      <a:lnTo>
                        <a:pt x="1440" y="538"/>
                      </a:lnTo>
                      <a:lnTo>
                        <a:pt x="1440" y="538"/>
                      </a:lnTo>
                      <a:lnTo>
                        <a:pt x="1440" y="539"/>
                      </a:lnTo>
                      <a:lnTo>
                        <a:pt x="1440" y="539"/>
                      </a:lnTo>
                      <a:lnTo>
                        <a:pt x="1440" y="539"/>
                      </a:lnTo>
                      <a:lnTo>
                        <a:pt x="1440" y="540"/>
                      </a:lnTo>
                      <a:lnTo>
                        <a:pt x="1440" y="540"/>
                      </a:lnTo>
                      <a:lnTo>
                        <a:pt x="1440" y="541"/>
                      </a:lnTo>
                      <a:lnTo>
                        <a:pt x="1440" y="541"/>
                      </a:lnTo>
                      <a:lnTo>
                        <a:pt x="1440" y="541"/>
                      </a:lnTo>
                      <a:lnTo>
                        <a:pt x="1440" y="542"/>
                      </a:lnTo>
                      <a:lnTo>
                        <a:pt x="1440" y="542"/>
                      </a:lnTo>
                      <a:lnTo>
                        <a:pt x="1439" y="542"/>
                      </a:lnTo>
                      <a:lnTo>
                        <a:pt x="1439" y="543"/>
                      </a:lnTo>
                      <a:lnTo>
                        <a:pt x="1439" y="543"/>
                      </a:lnTo>
                      <a:lnTo>
                        <a:pt x="1439" y="543"/>
                      </a:lnTo>
                      <a:lnTo>
                        <a:pt x="1439" y="544"/>
                      </a:lnTo>
                      <a:lnTo>
                        <a:pt x="1439" y="544"/>
                      </a:lnTo>
                      <a:lnTo>
                        <a:pt x="1439" y="544"/>
                      </a:lnTo>
                      <a:lnTo>
                        <a:pt x="1439" y="545"/>
                      </a:lnTo>
                      <a:lnTo>
                        <a:pt x="1439" y="545"/>
                      </a:lnTo>
                      <a:moveTo>
                        <a:pt x="1433" y="571"/>
                      </a:moveTo>
                      <a:lnTo>
                        <a:pt x="1433" y="571"/>
                      </a:lnTo>
                      <a:lnTo>
                        <a:pt x="1433" y="571"/>
                      </a:lnTo>
                      <a:lnTo>
                        <a:pt x="1433" y="571"/>
                      </a:lnTo>
                      <a:lnTo>
                        <a:pt x="1433" y="572"/>
                      </a:lnTo>
                      <a:lnTo>
                        <a:pt x="1433" y="572"/>
                      </a:lnTo>
                      <a:lnTo>
                        <a:pt x="1433" y="572"/>
                      </a:lnTo>
                      <a:lnTo>
                        <a:pt x="1432" y="573"/>
                      </a:lnTo>
                      <a:lnTo>
                        <a:pt x="1432" y="573"/>
                      </a:lnTo>
                      <a:lnTo>
                        <a:pt x="1432" y="573"/>
                      </a:lnTo>
                      <a:lnTo>
                        <a:pt x="1432" y="574"/>
                      </a:lnTo>
                      <a:lnTo>
                        <a:pt x="1432" y="574"/>
                      </a:lnTo>
                      <a:lnTo>
                        <a:pt x="1432" y="574"/>
                      </a:lnTo>
                      <a:lnTo>
                        <a:pt x="1432" y="574"/>
                      </a:lnTo>
                      <a:lnTo>
                        <a:pt x="1432" y="575"/>
                      </a:lnTo>
                      <a:lnTo>
                        <a:pt x="1431" y="575"/>
                      </a:lnTo>
                      <a:lnTo>
                        <a:pt x="1431" y="575"/>
                      </a:lnTo>
                      <a:lnTo>
                        <a:pt x="1431" y="576"/>
                      </a:lnTo>
                      <a:lnTo>
                        <a:pt x="1431" y="576"/>
                      </a:lnTo>
                      <a:lnTo>
                        <a:pt x="1431" y="576"/>
                      </a:lnTo>
                      <a:lnTo>
                        <a:pt x="1431" y="577"/>
                      </a:lnTo>
                      <a:lnTo>
                        <a:pt x="1431" y="577"/>
                      </a:lnTo>
                      <a:lnTo>
                        <a:pt x="1430" y="577"/>
                      </a:lnTo>
                      <a:lnTo>
                        <a:pt x="1430" y="578"/>
                      </a:lnTo>
                      <a:lnTo>
                        <a:pt x="1430" y="578"/>
                      </a:lnTo>
                      <a:lnTo>
                        <a:pt x="1430" y="578"/>
                      </a:lnTo>
                      <a:lnTo>
                        <a:pt x="1430" y="578"/>
                      </a:lnTo>
                      <a:lnTo>
                        <a:pt x="1430" y="579"/>
                      </a:lnTo>
                      <a:lnTo>
                        <a:pt x="1430" y="579"/>
                      </a:lnTo>
                      <a:lnTo>
                        <a:pt x="1430" y="579"/>
                      </a:lnTo>
                      <a:lnTo>
                        <a:pt x="1429" y="580"/>
                      </a:lnTo>
                      <a:lnTo>
                        <a:pt x="1429" y="580"/>
                      </a:lnTo>
                      <a:lnTo>
                        <a:pt x="1429" y="580"/>
                      </a:lnTo>
                      <a:lnTo>
                        <a:pt x="1429" y="581"/>
                      </a:lnTo>
                      <a:lnTo>
                        <a:pt x="1429" y="581"/>
                      </a:lnTo>
                      <a:lnTo>
                        <a:pt x="1429" y="581"/>
                      </a:lnTo>
                      <a:lnTo>
                        <a:pt x="1428" y="581"/>
                      </a:lnTo>
                      <a:lnTo>
                        <a:pt x="1428" y="582"/>
                      </a:lnTo>
                      <a:lnTo>
                        <a:pt x="1428" y="582"/>
                      </a:lnTo>
                      <a:lnTo>
                        <a:pt x="1428" y="582"/>
                      </a:lnTo>
                      <a:lnTo>
                        <a:pt x="1428" y="583"/>
                      </a:lnTo>
                      <a:lnTo>
                        <a:pt x="1428" y="583"/>
                      </a:lnTo>
                      <a:lnTo>
                        <a:pt x="1428" y="583"/>
                      </a:lnTo>
                      <a:lnTo>
                        <a:pt x="1427" y="583"/>
                      </a:lnTo>
                      <a:lnTo>
                        <a:pt x="1427" y="584"/>
                      </a:lnTo>
                      <a:lnTo>
                        <a:pt x="1427" y="584"/>
                      </a:lnTo>
                      <a:lnTo>
                        <a:pt x="1427" y="584"/>
                      </a:lnTo>
                      <a:lnTo>
                        <a:pt x="1427" y="585"/>
                      </a:lnTo>
                      <a:lnTo>
                        <a:pt x="1427" y="585"/>
                      </a:lnTo>
                      <a:lnTo>
                        <a:pt x="1426" y="585"/>
                      </a:lnTo>
                      <a:lnTo>
                        <a:pt x="1426" y="586"/>
                      </a:lnTo>
                      <a:lnTo>
                        <a:pt x="1426" y="586"/>
                      </a:lnTo>
                      <a:lnTo>
                        <a:pt x="1426" y="586"/>
                      </a:lnTo>
                      <a:lnTo>
                        <a:pt x="1426" y="586"/>
                      </a:lnTo>
                      <a:lnTo>
                        <a:pt x="1426" y="587"/>
                      </a:lnTo>
                      <a:lnTo>
                        <a:pt x="1425" y="587"/>
                      </a:lnTo>
                      <a:lnTo>
                        <a:pt x="1425" y="587"/>
                      </a:lnTo>
                      <a:lnTo>
                        <a:pt x="1425" y="588"/>
                      </a:lnTo>
                      <a:lnTo>
                        <a:pt x="1425" y="588"/>
                      </a:lnTo>
                      <a:lnTo>
                        <a:pt x="1425" y="588"/>
                      </a:lnTo>
                      <a:lnTo>
                        <a:pt x="1425" y="588"/>
                      </a:lnTo>
                      <a:lnTo>
                        <a:pt x="1424" y="589"/>
                      </a:lnTo>
                      <a:lnTo>
                        <a:pt x="1424" y="589"/>
                      </a:lnTo>
                      <a:lnTo>
                        <a:pt x="1424" y="589"/>
                      </a:lnTo>
                      <a:lnTo>
                        <a:pt x="1424" y="590"/>
                      </a:lnTo>
                      <a:lnTo>
                        <a:pt x="1424" y="590"/>
                      </a:lnTo>
                      <a:lnTo>
                        <a:pt x="1424" y="590"/>
                      </a:lnTo>
                      <a:lnTo>
                        <a:pt x="1423" y="590"/>
                      </a:lnTo>
                      <a:lnTo>
                        <a:pt x="1423" y="591"/>
                      </a:lnTo>
                      <a:lnTo>
                        <a:pt x="1423" y="591"/>
                      </a:lnTo>
                      <a:lnTo>
                        <a:pt x="1423" y="591"/>
                      </a:lnTo>
                      <a:lnTo>
                        <a:pt x="1423" y="591"/>
                      </a:lnTo>
                      <a:lnTo>
                        <a:pt x="1423" y="592"/>
                      </a:lnTo>
                      <a:lnTo>
                        <a:pt x="1422" y="592"/>
                      </a:lnTo>
                      <a:lnTo>
                        <a:pt x="1422" y="592"/>
                      </a:lnTo>
                      <a:lnTo>
                        <a:pt x="1422" y="593"/>
                      </a:lnTo>
                      <a:lnTo>
                        <a:pt x="1422" y="593"/>
                      </a:lnTo>
                      <a:lnTo>
                        <a:pt x="1422" y="593"/>
                      </a:lnTo>
                      <a:lnTo>
                        <a:pt x="1421" y="593"/>
                      </a:lnTo>
                      <a:lnTo>
                        <a:pt x="1421" y="594"/>
                      </a:lnTo>
                      <a:lnTo>
                        <a:pt x="1421" y="594"/>
                      </a:lnTo>
                      <a:lnTo>
                        <a:pt x="1421" y="594"/>
                      </a:lnTo>
                      <a:lnTo>
                        <a:pt x="1421" y="594"/>
                      </a:lnTo>
                      <a:moveTo>
                        <a:pt x="1403" y="614"/>
                      </a:move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moveTo>
                        <a:pt x="1356" y="638"/>
                      </a:move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0"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303" y="640"/>
                      </a:moveTo>
                      <a:lnTo>
                        <a:pt x="1303" y="640"/>
                      </a:lnTo>
                      <a:lnTo>
                        <a:pt x="1276" y="640"/>
                      </a:lnTo>
                      <a:moveTo>
                        <a:pt x="1249" y="640"/>
                      </a:moveTo>
                      <a:lnTo>
                        <a:pt x="1249" y="640"/>
                      </a:lnTo>
                      <a:lnTo>
                        <a:pt x="1223" y="640"/>
                      </a:lnTo>
                      <a:moveTo>
                        <a:pt x="1196" y="640"/>
                      </a:moveTo>
                      <a:lnTo>
                        <a:pt x="1196" y="640"/>
                      </a:lnTo>
                      <a:lnTo>
                        <a:pt x="1169" y="640"/>
                      </a:lnTo>
                      <a:moveTo>
                        <a:pt x="1143" y="640"/>
                      </a:moveTo>
                      <a:lnTo>
                        <a:pt x="1143" y="640"/>
                      </a:lnTo>
                      <a:lnTo>
                        <a:pt x="1116" y="640"/>
                      </a:lnTo>
                      <a:moveTo>
                        <a:pt x="1089" y="640"/>
                      </a:moveTo>
                      <a:lnTo>
                        <a:pt x="1089" y="640"/>
                      </a:lnTo>
                      <a:lnTo>
                        <a:pt x="1063" y="640"/>
                      </a:lnTo>
                      <a:moveTo>
                        <a:pt x="1036" y="640"/>
                      </a:moveTo>
                      <a:lnTo>
                        <a:pt x="1036" y="640"/>
                      </a:lnTo>
                      <a:lnTo>
                        <a:pt x="1009" y="640"/>
                      </a:lnTo>
                      <a:moveTo>
                        <a:pt x="983" y="640"/>
                      </a:moveTo>
                      <a:lnTo>
                        <a:pt x="983" y="640"/>
                      </a:lnTo>
                      <a:lnTo>
                        <a:pt x="956" y="640"/>
                      </a:lnTo>
                      <a:moveTo>
                        <a:pt x="929" y="640"/>
                      </a:moveTo>
                      <a:lnTo>
                        <a:pt x="929" y="640"/>
                      </a:lnTo>
                      <a:lnTo>
                        <a:pt x="903" y="640"/>
                      </a:lnTo>
                      <a:moveTo>
                        <a:pt x="876" y="640"/>
                      </a:moveTo>
                      <a:lnTo>
                        <a:pt x="876" y="640"/>
                      </a:lnTo>
                      <a:lnTo>
                        <a:pt x="849" y="640"/>
                      </a:lnTo>
                      <a:moveTo>
                        <a:pt x="823" y="640"/>
                      </a:moveTo>
                      <a:lnTo>
                        <a:pt x="823" y="640"/>
                      </a:lnTo>
                      <a:lnTo>
                        <a:pt x="796" y="640"/>
                      </a:lnTo>
                      <a:moveTo>
                        <a:pt x="769" y="640"/>
                      </a:moveTo>
                      <a:lnTo>
                        <a:pt x="769" y="640"/>
                      </a:lnTo>
                      <a:lnTo>
                        <a:pt x="743" y="640"/>
                      </a:lnTo>
                      <a:moveTo>
                        <a:pt x="716" y="640"/>
                      </a:moveTo>
                      <a:lnTo>
                        <a:pt x="716" y="640"/>
                      </a:lnTo>
                      <a:lnTo>
                        <a:pt x="689" y="640"/>
                      </a:lnTo>
                      <a:moveTo>
                        <a:pt x="663" y="640"/>
                      </a:moveTo>
                      <a:lnTo>
                        <a:pt x="663" y="640"/>
                      </a:lnTo>
                      <a:lnTo>
                        <a:pt x="636" y="640"/>
                      </a:lnTo>
                      <a:moveTo>
                        <a:pt x="609" y="640"/>
                      </a:moveTo>
                      <a:lnTo>
                        <a:pt x="609" y="640"/>
                      </a:lnTo>
                      <a:lnTo>
                        <a:pt x="583" y="640"/>
                      </a:lnTo>
                      <a:moveTo>
                        <a:pt x="556" y="640"/>
                      </a:moveTo>
                      <a:lnTo>
                        <a:pt x="556" y="640"/>
                      </a:lnTo>
                      <a:lnTo>
                        <a:pt x="529" y="640"/>
                      </a:lnTo>
                      <a:moveTo>
                        <a:pt x="503" y="640"/>
                      </a:moveTo>
                      <a:lnTo>
                        <a:pt x="503" y="640"/>
                      </a:lnTo>
                      <a:lnTo>
                        <a:pt x="476" y="640"/>
                      </a:lnTo>
                      <a:moveTo>
                        <a:pt x="449" y="640"/>
                      </a:moveTo>
                      <a:lnTo>
                        <a:pt x="449" y="640"/>
                      </a:lnTo>
                      <a:lnTo>
                        <a:pt x="423" y="640"/>
                      </a:lnTo>
                      <a:moveTo>
                        <a:pt x="396" y="640"/>
                      </a:moveTo>
                      <a:lnTo>
                        <a:pt x="396" y="640"/>
                      </a:lnTo>
                      <a:lnTo>
                        <a:pt x="369" y="640"/>
                      </a:lnTo>
                      <a:moveTo>
                        <a:pt x="343" y="640"/>
                      </a:moveTo>
                      <a:lnTo>
                        <a:pt x="343" y="640"/>
                      </a:lnTo>
                      <a:lnTo>
                        <a:pt x="316" y="640"/>
                      </a:lnTo>
                      <a:moveTo>
                        <a:pt x="289" y="640"/>
                      </a:moveTo>
                      <a:lnTo>
                        <a:pt x="289" y="640"/>
                      </a:lnTo>
                      <a:lnTo>
                        <a:pt x="263" y="640"/>
                      </a:lnTo>
                      <a:moveTo>
                        <a:pt x="236" y="640"/>
                      </a:moveTo>
                      <a:lnTo>
                        <a:pt x="236" y="640"/>
                      </a:lnTo>
                      <a:lnTo>
                        <a:pt x="209" y="640"/>
                      </a:lnTo>
                      <a:moveTo>
                        <a:pt x="183" y="640"/>
                      </a:moveTo>
                      <a:lnTo>
                        <a:pt x="183" y="640"/>
                      </a:lnTo>
                      <a:lnTo>
                        <a:pt x="156"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3" y="640"/>
                      </a:lnTo>
                      <a:moveTo>
                        <a:pt x="76" y="636"/>
                      </a:moveTo>
                      <a:lnTo>
                        <a:pt x="76"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moveTo>
                        <a:pt x="31" y="609"/>
                      </a:moveTo>
                      <a:lnTo>
                        <a:pt x="31" y="609"/>
                      </a:lnTo>
                      <a:lnTo>
                        <a:pt x="31" y="609"/>
                      </a:lnTo>
                      <a:lnTo>
                        <a:pt x="31" y="609"/>
                      </a:lnTo>
                      <a:lnTo>
                        <a:pt x="30" y="608"/>
                      </a:lnTo>
                      <a:lnTo>
                        <a:pt x="30" y="608"/>
                      </a:lnTo>
                      <a:lnTo>
                        <a:pt x="30" y="608"/>
                      </a:lnTo>
                      <a:lnTo>
                        <a:pt x="30" y="608"/>
                      </a:lnTo>
                      <a:lnTo>
                        <a:pt x="30" y="607"/>
                      </a:lnTo>
                      <a:lnTo>
                        <a:pt x="29" y="607"/>
                      </a:lnTo>
                      <a:lnTo>
                        <a:pt x="29" y="607"/>
                      </a:lnTo>
                      <a:lnTo>
                        <a:pt x="29" y="607"/>
                      </a:lnTo>
                      <a:lnTo>
                        <a:pt x="29" y="606"/>
                      </a:lnTo>
                      <a:lnTo>
                        <a:pt x="28" y="606"/>
                      </a:lnTo>
                      <a:lnTo>
                        <a:pt x="28" y="606"/>
                      </a:lnTo>
                      <a:lnTo>
                        <a:pt x="28" y="606"/>
                      </a:lnTo>
                      <a:lnTo>
                        <a:pt x="28" y="605"/>
                      </a:lnTo>
                      <a:lnTo>
                        <a:pt x="28" y="605"/>
                      </a:lnTo>
                      <a:lnTo>
                        <a:pt x="27" y="605"/>
                      </a:lnTo>
                      <a:lnTo>
                        <a:pt x="27" y="605"/>
                      </a:lnTo>
                      <a:lnTo>
                        <a:pt x="27" y="605"/>
                      </a:lnTo>
                      <a:lnTo>
                        <a:pt x="27" y="604"/>
                      </a:lnTo>
                      <a:lnTo>
                        <a:pt x="26" y="604"/>
                      </a:lnTo>
                      <a:lnTo>
                        <a:pt x="26" y="604"/>
                      </a:lnTo>
                      <a:lnTo>
                        <a:pt x="26" y="604"/>
                      </a:lnTo>
                      <a:lnTo>
                        <a:pt x="26" y="603"/>
                      </a:lnTo>
                      <a:lnTo>
                        <a:pt x="26" y="603"/>
                      </a:lnTo>
                      <a:lnTo>
                        <a:pt x="25" y="603"/>
                      </a:lnTo>
                      <a:lnTo>
                        <a:pt x="25" y="603"/>
                      </a:lnTo>
                      <a:lnTo>
                        <a:pt x="25" y="602"/>
                      </a:lnTo>
                      <a:lnTo>
                        <a:pt x="25" y="602"/>
                      </a:lnTo>
                      <a:lnTo>
                        <a:pt x="25" y="602"/>
                      </a:lnTo>
                      <a:lnTo>
                        <a:pt x="24" y="602"/>
                      </a:lnTo>
                      <a:lnTo>
                        <a:pt x="24" y="601"/>
                      </a:lnTo>
                      <a:lnTo>
                        <a:pt x="24" y="601"/>
                      </a:lnTo>
                      <a:lnTo>
                        <a:pt x="24" y="601"/>
                      </a:lnTo>
                      <a:lnTo>
                        <a:pt x="24" y="601"/>
                      </a:lnTo>
                      <a:lnTo>
                        <a:pt x="23" y="600"/>
                      </a:lnTo>
                      <a:lnTo>
                        <a:pt x="23" y="600"/>
                      </a:lnTo>
                      <a:lnTo>
                        <a:pt x="23" y="600"/>
                      </a:lnTo>
                      <a:lnTo>
                        <a:pt x="23" y="599"/>
                      </a:lnTo>
                      <a:lnTo>
                        <a:pt x="22" y="599"/>
                      </a:lnTo>
                      <a:lnTo>
                        <a:pt x="22" y="599"/>
                      </a:lnTo>
                      <a:lnTo>
                        <a:pt x="22" y="599"/>
                      </a:lnTo>
                      <a:lnTo>
                        <a:pt x="22" y="598"/>
                      </a:lnTo>
                      <a:lnTo>
                        <a:pt x="22" y="598"/>
                      </a:lnTo>
                      <a:lnTo>
                        <a:pt x="21" y="598"/>
                      </a:lnTo>
                      <a:lnTo>
                        <a:pt x="21" y="598"/>
                      </a:lnTo>
                      <a:lnTo>
                        <a:pt x="21" y="597"/>
                      </a:lnTo>
                      <a:lnTo>
                        <a:pt x="21" y="597"/>
                      </a:lnTo>
                      <a:lnTo>
                        <a:pt x="21" y="597"/>
                      </a:lnTo>
                      <a:lnTo>
                        <a:pt x="20" y="597"/>
                      </a:lnTo>
                      <a:lnTo>
                        <a:pt x="20" y="596"/>
                      </a:lnTo>
                      <a:lnTo>
                        <a:pt x="20" y="596"/>
                      </a:lnTo>
                      <a:lnTo>
                        <a:pt x="20" y="596"/>
                      </a:lnTo>
                      <a:lnTo>
                        <a:pt x="20" y="596"/>
                      </a:lnTo>
                      <a:lnTo>
                        <a:pt x="20" y="595"/>
                      </a:lnTo>
                      <a:lnTo>
                        <a:pt x="19" y="595"/>
                      </a:lnTo>
                      <a:lnTo>
                        <a:pt x="19" y="595"/>
                      </a:lnTo>
                      <a:lnTo>
                        <a:pt x="19" y="594"/>
                      </a:lnTo>
                      <a:lnTo>
                        <a:pt x="19" y="594"/>
                      </a:lnTo>
                      <a:lnTo>
                        <a:pt x="19" y="594"/>
                      </a:lnTo>
                      <a:lnTo>
                        <a:pt x="18" y="594"/>
                      </a:lnTo>
                      <a:lnTo>
                        <a:pt x="18" y="593"/>
                      </a:lnTo>
                      <a:lnTo>
                        <a:pt x="18" y="593"/>
                      </a:lnTo>
                      <a:lnTo>
                        <a:pt x="18" y="593"/>
                      </a:lnTo>
                      <a:lnTo>
                        <a:pt x="18" y="593"/>
                      </a:lnTo>
                      <a:lnTo>
                        <a:pt x="17" y="592"/>
                      </a:lnTo>
                      <a:lnTo>
                        <a:pt x="17" y="592"/>
                      </a:lnTo>
                      <a:lnTo>
                        <a:pt x="17" y="592"/>
                      </a:lnTo>
                      <a:lnTo>
                        <a:pt x="17" y="591"/>
                      </a:lnTo>
                      <a:lnTo>
                        <a:pt x="17" y="591"/>
                      </a:lnTo>
                      <a:lnTo>
                        <a:pt x="17" y="591"/>
                      </a:lnTo>
                      <a:lnTo>
                        <a:pt x="16" y="591"/>
                      </a:lnTo>
                      <a:lnTo>
                        <a:pt x="16" y="590"/>
                      </a:lnTo>
                      <a:lnTo>
                        <a:pt x="16" y="590"/>
                      </a:lnTo>
                      <a:lnTo>
                        <a:pt x="16" y="590"/>
                      </a:lnTo>
                      <a:lnTo>
                        <a:pt x="16" y="590"/>
                      </a:lnTo>
                      <a:lnTo>
                        <a:pt x="16" y="589"/>
                      </a:lnTo>
                      <a:lnTo>
                        <a:pt x="15" y="589"/>
                      </a:lnTo>
                      <a:lnTo>
                        <a:pt x="15" y="589"/>
                      </a:lnTo>
                      <a:lnTo>
                        <a:pt x="15" y="588"/>
                      </a:lnTo>
                      <a:lnTo>
                        <a:pt x="15" y="588"/>
                      </a:lnTo>
                      <a:lnTo>
                        <a:pt x="15" y="588"/>
                      </a:lnTo>
                      <a:lnTo>
                        <a:pt x="15" y="588"/>
                      </a:lnTo>
                      <a:moveTo>
                        <a:pt x="4" y="563"/>
                      </a:moveTo>
                      <a:lnTo>
                        <a:pt x="4" y="563"/>
                      </a:lnTo>
                      <a:lnTo>
                        <a:pt x="4" y="563"/>
                      </a:lnTo>
                      <a:lnTo>
                        <a:pt x="4" y="563"/>
                      </a:lnTo>
                      <a:lnTo>
                        <a:pt x="4" y="562"/>
                      </a:lnTo>
                      <a:lnTo>
                        <a:pt x="4" y="562"/>
                      </a:lnTo>
                      <a:lnTo>
                        <a:pt x="4" y="562"/>
                      </a:lnTo>
                      <a:lnTo>
                        <a:pt x="4" y="561"/>
                      </a:lnTo>
                      <a:lnTo>
                        <a:pt x="3" y="561"/>
                      </a:lnTo>
                      <a:lnTo>
                        <a:pt x="3" y="561"/>
                      </a:lnTo>
                      <a:lnTo>
                        <a:pt x="3" y="560"/>
                      </a:lnTo>
                      <a:lnTo>
                        <a:pt x="3" y="560"/>
                      </a:lnTo>
                      <a:lnTo>
                        <a:pt x="3" y="560"/>
                      </a:lnTo>
                      <a:lnTo>
                        <a:pt x="3" y="560"/>
                      </a:lnTo>
                      <a:lnTo>
                        <a:pt x="3" y="559"/>
                      </a:lnTo>
                      <a:lnTo>
                        <a:pt x="3" y="559"/>
                      </a:lnTo>
                      <a:lnTo>
                        <a:pt x="3" y="559"/>
                      </a:lnTo>
                      <a:lnTo>
                        <a:pt x="3" y="558"/>
                      </a:lnTo>
                      <a:lnTo>
                        <a:pt x="3" y="558"/>
                      </a:lnTo>
                      <a:lnTo>
                        <a:pt x="3" y="558"/>
                      </a:lnTo>
                      <a:lnTo>
                        <a:pt x="2" y="557"/>
                      </a:lnTo>
                      <a:lnTo>
                        <a:pt x="2" y="557"/>
                      </a:lnTo>
                      <a:lnTo>
                        <a:pt x="2" y="557"/>
                      </a:lnTo>
                      <a:lnTo>
                        <a:pt x="2" y="556"/>
                      </a:lnTo>
                      <a:lnTo>
                        <a:pt x="2" y="556"/>
                      </a:lnTo>
                      <a:lnTo>
                        <a:pt x="2" y="556"/>
                      </a:lnTo>
                      <a:lnTo>
                        <a:pt x="2" y="555"/>
                      </a:lnTo>
                      <a:lnTo>
                        <a:pt x="2" y="555"/>
                      </a:lnTo>
                      <a:lnTo>
                        <a:pt x="2" y="555"/>
                      </a:lnTo>
                      <a:lnTo>
                        <a:pt x="2" y="554"/>
                      </a:lnTo>
                      <a:lnTo>
                        <a:pt x="2" y="554"/>
                      </a:lnTo>
                      <a:lnTo>
                        <a:pt x="2" y="554"/>
                      </a:lnTo>
                      <a:lnTo>
                        <a:pt x="2" y="553"/>
                      </a:lnTo>
                      <a:lnTo>
                        <a:pt x="2" y="553"/>
                      </a:lnTo>
                      <a:lnTo>
                        <a:pt x="2" y="553"/>
                      </a:lnTo>
                      <a:lnTo>
                        <a:pt x="1" y="552"/>
                      </a:lnTo>
                      <a:lnTo>
                        <a:pt x="1" y="552"/>
                      </a:lnTo>
                      <a:lnTo>
                        <a:pt x="1" y="552"/>
                      </a:lnTo>
                      <a:lnTo>
                        <a:pt x="1" y="551"/>
                      </a:lnTo>
                      <a:lnTo>
                        <a:pt x="1" y="551"/>
                      </a:lnTo>
                      <a:lnTo>
                        <a:pt x="1" y="550"/>
                      </a:lnTo>
                      <a:lnTo>
                        <a:pt x="1" y="550"/>
                      </a:lnTo>
                      <a:lnTo>
                        <a:pt x="1" y="550"/>
                      </a:lnTo>
                      <a:lnTo>
                        <a:pt x="1" y="549"/>
                      </a:lnTo>
                      <a:lnTo>
                        <a:pt x="1" y="549"/>
                      </a:lnTo>
                      <a:lnTo>
                        <a:pt x="1" y="549"/>
                      </a:lnTo>
                      <a:lnTo>
                        <a:pt x="1" y="548"/>
                      </a:lnTo>
                      <a:lnTo>
                        <a:pt x="1" y="548"/>
                      </a:lnTo>
                      <a:lnTo>
                        <a:pt x="1" y="548"/>
                      </a:lnTo>
                      <a:lnTo>
                        <a:pt x="1" y="547"/>
                      </a:lnTo>
                      <a:lnTo>
                        <a:pt x="1" y="547"/>
                      </a:lnTo>
                      <a:lnTo>
                        <a:pt x="1" y="547"/>
                      </a:lnTo>
                      <a:lnTo>
                        <a:pt x="1" y="546"/>
                      </a:lnTo>
                      <a:lnTo>
                        <a:pt x="1" y="546"/>
                      </a:lnTo>
                      <a:lnTo>
                        <a:pt x="1" y="546"/>
                      </a:lnTo>
                      <a:lnTo>
                        <a:pt x="0" y="545"/>
                      </a:lnTo>
                      <a:lnTo>
                        <a:pt x="0" y="545"/>
                      </a:lnTo>
                      <a:lnTo>
                        <a:pt x="0" y="545"/>
                      </a:lnTo>
                      <a:lnTo>
                        <a:pt x="0" y="544"/>
                      </a:lnTo>
                      <a:lnTo>
                        <a:pt x="0" y="544"/>
                      </a:lnTo>
                      <a:lnTo>
                        <a:pt x="0" y="544"/>
                      </a:lnTo>
                      <a:lnTo>
                        <a:pt x="0" y="543"/>
                      </a:lnTo>
                      <a:lnTo>
                        <a:pt x="0" y="543"/>
                      </a:lnTo>
                      <a:lnTo>
                        <a:pt x="0" y="543"/>
                      </a:lnTo>
                      <a:lnTo>
                        <a:pt x="0" y="542"/>
                      </a:lnTo>
                      <a:lnTo>
                        <a:pt x="0" y="542"/>
                      </a:lnTo>
                      <a:lnTo>
                        <a:pt x="0" y="542"/>
                      </a:lnTo>
                      <a:lnTo>
                        <a:pt x="0" y="541"/>
                      </a:lnTo>
                      <a:lnTo>
                        <a:pt x="0" y="541"/>
                      </a:lnTo>
                      <a:lnTo>
                        <a:pt x="0" y="541"/>
                      </a:lnTo>
                      <a:lnTo>
                        <a:pt x="0" y="540"/>
                      </a:lnTo>
                      <a:lnTo>
                        <a:pt x="0" y="540"/>
                      </a:lnTo>
                      <a:lnTo>
                        <a:pt x="0" y="539"/>
                      </a:lnTo>
                      <a:lnTo>
                        <a:pt x="0" y="539"/>
                      </a:lnTo>
                      <a:lnTo>
                        <a:pt x="0" y="539"/>
                      </a:lnTo>
                      <a:lnTo>
                        <a:pt x="0" y="538"/>
                      </a:lnTo>
                      <a:lnTo>
                        <a:pt x="0" y="538"/>
                      </a:lnTo>
                      <a:lnTo>
                        <a:pt x="0" y="538"/>
                      </a:lnTo>
                      <a:lnTo>
                        <a:pt x="0" y="537"/>
                      </a:lnTo>
                      <a:lnTo>
                        <a:pt x="0" y="537"/>
                      </a:lnTo>
                      <a:moveTo>
                        <a:pt x="0" y="510"/>
                      </a:moveTo>
                      <a:lnTo>
                        <a:pt x="0" y="510"/>
                      </a:lnTo>
                      <a:lnTo>
                        <a:pt x="0" y="484"/>
                      </a:lnTo>
                      <a:moveTo>
                        <a:pt x="0" y="457"/>
                      </a:moveTo>
                      <a:lnTo>
                        <a:pt x="0" y="457"/>
                      </a:lnTo>
                      <a:lnTo>
                        <a:pt x="0" y="430"/>
                      </a:lnTo>
                      <a:moveTo>
                        <a:pt x="0" y="404"/>
                      </a:moveTo>
                      <a:lnTo>
                        <a:pt x="0" y="404"/>
                      </a:lnTo>
                      <a:lnTo>
                        <a:pt x="0" y="377"/>
                      </a:lnTo>
                      <a:moveTo>
                        <a:pt x="0" y="350"/>
                      </a:moveTo>
                      <a:lnTo>
                        <a:pt x="0" y="350"/>
                      </a:lnTo>
                      <a:lnTo>
                        <a:pt x="0" y="324"/>
                      </a:lnTo>
                      <a:moveTo>
                        <a:pt x="0" y="297"/>
                      </a:moveTo>
                      <a:lnTo>
                        <a:pt x="0" y="297"/>
                      </a:lnTo>
                      <a:lnTo>
                        <a:pt x="0" y="270"/>
                      </a:lnTo>
                      <a:moveTo>
                        <a:pt x="0" y="244"/>
                      </a:moveTo>
                      <a:lnTo>
                        <a:pt x="0" y="244"/>
                      </a:lnTo>
                      <a:lnTo>
                        <a:pt x="0" y="217"/>
                      </a:lnTo>
                      <a:moveTo>
                        <a:pt x="0" y="190"/>
                      </a:moveTo>
                      <a:lnTo>
                        <a:pt x="0" y="190"/>
                      </a:lnTo>
                      <a:lnTo>
                        <a:pt x="0" y="164"/>
                      </a:lnTo>
                      <a:moveTo>
                        <a:pt x="0" y="137"/>
                      </a:moveTo>
                      <a:lnTo>
                        <a:pt x="0" y="137"/>
                      </a:lnTo>
                      <a:lnTo>
                        <a:pt x="0" y="110"/>
                      </a:lnTo>
                    </a:path>
                  </a:pathLst>
                </a:custGeom>
                <a:noFill/>
                <a:ln w="254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2"/>
                <p:cNvSpPr/>
                <p:nvPr/>
              </p:nvSpPr>
              <p:spPr>
                <a:xfrm>
                  <a:off x="370" y="1579"/>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10" name="Google Shape;510;p22"/>
                <p:cNvSpPr/>
                <p:nvPr/>
              </p:nvSpPr>
              <p:spPr>
                <a:xfrm>
                  <a:off x="394"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11" name="Google Shape;511;p22"/>
                <p:cNvSpPr/>
                <p:nvPr/>
              </p:nvSpPr>
              <p:spPr>
                <a:xfrm>
                  <a:off x="442"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512" name="Google Shape;512;p22"/>
                <p:cNvSpPr/>
                <p:nvPr/>
              </p:nvSpPr>
              <p:spPr>
                <a:xfrm>
                  <a:off x="490"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513" name="Google Shape;513;p22"/>
                <p:cNvSpPr/>
                <p:nvPr/>
              </p:nvSpPr>
              <p:spPr>
                <a:xfrm>
                  <a:off x="538" y="1579"/>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14" name="Google Shape;514;p22"/>
                <p:cNvSpPr/>
                <p:nvPr/>
              </p:nvSpPr>
              <p:spPr>
                <a:xfrm>
                  <a:off x="570"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5" name="Google Shape;515;p22"/>
                <p:cNvSpPr/>
                <p:nvPr/>
              </p:nvSpPr>
              <p:spPr>
                <a:xfrm>
                  <a:off x="586" y="1579"/>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516" name="Google Shape;516;p22"/>
                <p:cNvSpPr/>
                <p:nvPr/>
              </p:nvSpPr>
              <p:spPr>
                <a:xfrm>
                  <a:off x="626" y="1579"/>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17" name="Google Shape;517;p22"/>
                <p:cNvSpPr/>
                <p:nvPr/>
              </p:nvSpPr>
              <p:spPr>
                <a:xfrm>
                  <a:off x="666"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18" name="Google Shape;518;p22"/>
                <p:cNvSpPr/>
                <p:nvPr/>
              </p:nvSpPr>
              <p:spPr>
                <a:xfrm>
                  <a:off x="714"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519" name="Google Shape;519;p22"/>
                <p:cNvSpPr/>
                <p:nvPr/>
              </p:nvSpPr>
              <p:spPr>
                <a:xfrm>
                  <a:off x="762" y="1579"/>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520" name="Google Shape;520;p22"/>
                <p:cNvSpPr/>
                <p:nvPr/>
              </p:nvSpPr>
              <p:spPr>
                <a:xfrm>
                  <a:off x="795" y="1579"/>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21" name="Google Shape;521;p22"/>
                <p:cNvSpPr/>
                <p:nvPr/>
              </p:nvSpPr>
              <p:spPr>
                <a:xfrm>
                  <a:off x="834" y="1579"/>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22" name="Google Shape;522;p22"/>
                <p:cNvSpPr/>
                <p:nvPr/>
              </p:nvSpPr>
              <p:spPr>
                <a:xfrm>
                  <a:off x="867" y="1579"/>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523" name="Google Shape;523;p22"/>
                <p:cNvSpPr/>
                <p:nvPr/>
              </p:nvSpPr>
              <p:spPr>
                <a:xfrm>
                  <a:off x="891"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8</a:t>
                  </a:r>
                  <a:endParaRPr sz="1800" b="0" i="0" u="none" strike="noStrike" cap="none">
                    <a:solidFill>
                      <a:schemeClr val="dk1"/>
                    </a:solidFill>
                    <a:latin typeface="Arial"/>
                    <a:ea typeface="Arial"/>
                    <a:cs typeface="Arial"/>
                    <a:sym typeface="Arial"/>
                  </a:endParaRPr>
                </a:p>
              </p:txBody>
            </p:sp>
            <p:sp>
              <p:nvSpPr>
                <p:cNvPr id="524" name="Google Shape;524;p22"/>
                <p:cNvSpPr/>
                <p:nvPr/>
              </p:nvSpPr>
              <p:spPr>
                <a:xfrm>
                  <a:off x="939" y="1579"/>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525" name="Google Shape;525;p22"/>
                <p:cNvSpPr/>
                <p:nvPr/>
              </p:nvSpPr>
              <p:spPr>
                <a:xfrm>
                  <a:off x="971" y="1579"/>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526" name="Google Shape;526;p22"/>
                <p:cNvSpPr/>
                <p:nvPr/>
              </p:nvSpPr>
              <p:spPr>
                <a:xfrm>
                  <a:off x="1027" y="1579"/>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527" name="Google Shape;527;p22"/>
                <p:cNvSpPr/>
                <p:nvPr/>
              </p:nvSpPr>
              <p:spPr>
                <a:xfrm>
                  <a:off x="1059" y="1579"/>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28" name="Google Shape;528;p22"/>
                <p:cNvSpPr/>
                <p:nvPr/>
              </p:nvSpPr>
              <p:spPr>
                <a:xfrm>
                  <a:off x="1083"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9" name="Google Shape;529;p22"/>
                <p:cNvSpPr/>
                <p:nvPr/>
              </p:nvSpPr>
              <p:spPr>
                <a:xfrm>
                  <a:off x="442" y="1683"/>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30" name="Google Shape;530;p22"/>
                <p:cNvSpPr/>
                <p:nvPr/>
              </p:nvSpPr>
              <p:spPr>
                <a:xfrm>
                  <a:off x="490" y="1683"/>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31" name="Google Shape;531;p22"/>
                <p:cNvSpPr/>
                <p:nvPr/>
              </p:nvSpPr>
              <p:spPr>
                <a:xfrm>
                  <a:off x="530"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32" name="Google Shape;532;p22"/>
                <p:cNvSpPr/>
                <p:nvPr/>
              </p:nvSpPr>
              <p:spPr>
                <a:xfrm>
                  <a:off x="562"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33" name="Google Shape;533;p22"/>
                <p:cNvSpPr/>
                <p:nvPr/>
              </p:nvSpPr>
              <p:spPr>
                <a:xfrm>
                  <a:off x="586" y="1683"/>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534" name="Google Shape;534;p22"/>
                <p:cNvSpPr/>
                <p:nvPr/>
              </p:nvSpPr>
              <p:spPr>
                <a:xfrm>
                  <a:off x="626"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35" name="Google Shape;535;p22"/>
                <p:cNvSpPr/>
                <p:nvPr/>
              </p:nvSpPr>
              <p:spPr>
                <a:xfrm>
                  <a:off x="666"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6" name="Google Shape;536;p22"/>
                <p:cNvSpPr/>
                <p:nvPr/>
              </p:nvSpPr>
              <p:spPr>
                <a:xfrm>
                  <a:off x="682" y="1683"/>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537" name="Google Shape;537;p22"/>
                <p:cNvSpPr/>
                <p:nvPr/>
              </p:nvSpPr>
              <p:spPr>
                <a:xfrm>
                  <a:off x="723"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38" name="Google Shape;538;p22"/>
                <p:cNvSpPr/>
                <p:nvPr/>
              </p:nvSpPr>
              <p:spPr>
                <a:xfrm>
                  <a:off x="746" y="1683"/>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539" name="Google Shape;539;p22"/>
                <p:cNvSpPr/>
                <p:nvPr/>
              </p:nvSpPr>
              <p:spPr>
                <a:xfrm>
                  <a:off x="778"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40" name="Google Shape;540;p22"/>
                <p:cNvSpPr/>
                <p:nvPr/>
              </p:nvSpPr>
              <p:spPr>
                <a:xfrm>
                  <a:off x="818"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1" name="Google Shape;541;p22"/>
                <p:cNvSpPr/>
                <p:nvPr/>
              </p:nvSpPr>
              <p:spPr>
                <a:xfrm>
                  <a:off x="842" y="1683"/>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542" name="Google Shape;542;p22"/>
                <p:cNvSpPr/>
                <p:nvPr/>
              </p:nvSpPr>
              <p:spPr>
                <a:xfrm>
                  <a:off x="899" y="1683"/>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43" name="Google Shape;543;p22"/>
                <p:cNvSpPr/>
                <p:nvPr/>
              </p:nvSpPr>
              <p:spPr>
                <a:xfrm>
                  <a:off x="938"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44" name="Google Shape;544;p22"/>
                <p:cNvSpPr/>
                <p:nvPr/>
              </p:nvSpPr>
              <p:spPr>
                <a:xfrm>
                  <a:off x="971" y="1683"/>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45" name="Google Shape;545;p22"/>
                <p:cNvSpPr/>
                <p:nvPr/>
              </p:nvSpPr>
              <p:spPr>
                <a:xfrm>
                  <a:off x="1162" y="1178"/>
                  <a:ext cx="241" cy="65"/>
                </a:xfrm>
                <a:custGeom>
                  <a:avLst/>
                  <a:gdLst/>
                  <a:ahLst/>
                  <a:cxnLst/>
                  <a:rect l="l" t="t" r="r" b="b"/>
                  <a:pathLst>
                    <a:path w="401" h="108" extrusionOk="0">
                      <a:moveTo>
                        <a:pt x="311" y="1"/>
                      </a:moveTo>
                      <a:lnTo>
                        <a:pt x="311" y="1"/>
                      </a:lnTo>
                      <a:lnTo>
                        <a:pt x="401" y="54"/>
                      </a:lnTo>
                      <a:lnTo>
                        <a:pt x="311" y="106"/>
                      </a:lnTo>
                      <a:cubicBezTo>
                        <a:pt x="307" y="108"/>
                        <a:pt x="303" y="107"/>
                        <a:pt x="302" y="104"/>
                      </a:cubicBezTo>
                      <a:cubicBezTo>
                        <a:pt x="300" y="101"/>
                        <a:pt x="301" y="97"/>
                        <a:pt x="304" y="95"/>
                      </a:cubicBezTo>
                      <a:lnTo>
                        <a:pt x="363" y="61"/>
                      </a:lnTo>
                      <a:lnTo>
                        <a:pt x="0" y="61"/>
                      </a:lnTo>
                      <a:lnTo>
                        <a:pt x="0" y="47"/>
                      </a:lnTo>
                      <a:lnTo>
                        <a:pt x="363" y="47"/>
                      </a:lnTo>
                      <a:lnTo>
                        <a:pt x="304" y="13"/>
                      </a:lnTo>
                      <a:cubicBezTo>
                        <a:pt x="301" y="11"/>
                        <a:pt x="300" y="7"/>
                        <a:pt x="302" y="4"/>
                      </a:cubicBezTo>
                      <a:cubicBezTo>
                        <a:pt x="303" y="1"/>
                        <a:pt x="307" y="0"/>
                        <a:pt x="311" y="1"/>
                      </a:cubicBezTo>
                      <a:lnTo>
                        <a:pt x="31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2"/>
                <p:cNvSpPr/>
                <p:nvPr/>
              </p:nvSpPr>
              <p:spPr>
                <a:xfrm>
                  <a:off x="293" y="1013"/>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moveTo>
                        <a:pt x="13" y="56"/>
                      </a:move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moveTo>
                        <a:pt x="49" y="17"/>
                      </a:moveTo>
                      <a:lnTo>
                        <a:pt x="49" y="17"/>
                      </a:lnTo>
                      <a:lnTo>
                        <a:pt x="49" y="17"/>
                      </a:lnTo>
                      <a:lnTo>
                        <a:pt x="49" y="17"/>
                      </a:lnTo>
                      <a:lnTo>
                        <a:pt x="50" y="17"/>
                      </a:lnTo>
                      <a:lnTo>
                        <a:pt x="50" y="16"/>
                      </a:lnTo>
                      <a:lnTo>
                        <a:pt x="50" y="16"/>
                      </a:lnTo>
                      <a:lnTo>
                        <a:pt x="50" y="16"/>
                      </a:lnTo>
                      <a:lnTo>
                        <a:pt x="51" y="16"/>
                      </a:lnTo>
                      <a:lnTo>
                        <a:pt x="51" y="16"/>
                      </a:lnTo>
                      <a:lnTo>
                        <a:pt x="51" y="16"/>
                      </a:lnTo>
                      <a:lnTo>
                        <a:pt x="52" y="15"/>
                      </a:lnTo>
                      <a:lnTo>
                        <a:pt x="52" y="15"/>
                      </a:lnTo>
                      <a:lnTo>
                        <a:pt x="52" y="15"/>
                      </a:lnTo>
                      <a:lnTo>
                        <a:pt x="52" y="15"/>
                      </a:lnTo>
                      <a:lnTo>
                        <a:pt x="53" y="15"/>
                      </a:lnTo>
                      <a:lnTo>
                        <a:pt x="53" y="15"/>
                      </a:lnTo>
                      <a:lnTo>
                        <a:pt x="53" y="14"/>
                      </a:lnTo>
                      <a:lnTo>
                        <a:pt x="54" y="14"/>
                      </a:lnTo>
                      <a:lnTo>
                        <a:pt x="54" y="14"/>
                      </a:lnTo>
                      <a:lnTo>
                        <a:pt x="54" y="14"/>
                      </a:lnTo>
                      <a:lnTo>
                        <a:pt x="54" y="14"/>
                      </a:lnTo>
                      <a:lnTo>
                        <a:pt x="55" y="14"/>
                      </a:lnTo>
                      <a:lnTo>
                        <a:pt x="55" y="13"/>
                      </a:lnTo>
                      <a:lnTo>
                        <a:pt x="55" y="13"/>
                      </a:lnTo>
                      <a:lnTo>
                        <a:pt x="56" y="13"/>
                      </a:lnTo>
                      <a:lnTo>
                        <a:pt x="56" y="13"/>
                      </a:lnTo>
                      <a:lnTo>
                        <a:pt x="56" y="13"/>
                      </a:lnTo>
                      <a:lnTo>
                        <a:pt x="57" y="13"/>
                      </a:lnTo>
                      <a:lnTo>
                        <a:pt x="57" y="12"/>
                      </a:lnTo>
                      <a:lnTo>
                        <a:pt x="57" y="12"/>
                      </a:lnTo>
                      <a:lnTo>
                        <a:pt x="57" y="12"/>
                      </a:lnTo>
                      <a:lnTo>
                        <a:pt x="58" y="12"/>
                      </a:lnTo>
                      <a:lnTo>
                        <a:pt x="58" y="12"/>
                      </a:lnTo>
                      <a:lnTo>
                        <a:pt x="58" y="12"/>
                      </a:lnTo>
                      <a:lnTo>
                        <a:pt x="59" y="12"/>
                      </a:lnTo>
                      <a:lnTo>
                        <a:pt x="59" y="11"/>
                      </a:lnTo>
                      <a:lnTo>
                        <a:pt x="59" y="11"/>
                      </a:lnTo>
                      <a:lnTo>
                        <a:pt x="59" y="11"/>
                      </a:lnTo>
                      <a:lnTo>
                        <a:pt x="60" y="11"/>
                      </a:lnTo>
                      <a:lnTo>
                        <a:pt x="60" y="11"/>
                      </a:lnTo>
                      <a:lnTo>
                        <a:pt x="60" y="11"/>
                      </a:lnTo>
                      <a:lnTo>
                        <a:pt x="61" y="10"/>
                      </a:lnTo>
                      <a:lnTo>
                        <a:pt x="61" y="10"/>
                      </a:lnTo>
                      <a:lnTo>
                        <a:pt x="61" y="10"/>
                      </a:lnTo>
                      <a:lnTo>
                        <a:pt x="62" y="10"/>
                      </a:lnTo>
                      <a:lnTo>
                        <a:pt x="62" y="10"/>
                      </a:lnTo>
                      <a:lnTo>
                        <a:pt x="62" y="10"/>
                      </a:lnTo>
                      <a:lnTo>
                        <a:pt x="62" y="10"/>
                      </a:lnTo>
                      <a:lnTo>
                        <a:pt x="63" y="10"/>
                      </a:lnTo>
                      <a:lnTo>
                        <a:pt x="63" y="9"/>
                      </a:lnTo>
                      <a:lnTo>
                        <a:pt x="63" y="9"/>
                      </a:lnTo>
                      <a:lnTo>
                        <a:pt x="64" y="9"/>
                      </a:lnTo>
                      <a:lnTo>
                        <a:pt x="64" y="9"/>
                      </a:lnTo>
                      <a:lnTo>
                        <a:pt x="64" y="9"/>
                      </a:lnTo>
                      <a:lnTo>
                        <a:pt x="65" y="9"/>
                      </a:lnTo>
                      <a:lnTo>
                        <a:pt x="65" y="9"/>
                      </a:lnTo>
                      <a:lnTo>
                        <a:pt x="65" y="8"/>
                      </a:lnTo>
                      <a:lnTo>
                        <a:pt x="66" y="8"/>
                      </a:lnTo>
                      <a:lnTo>
                        <a:pt x="66" y="8"/>
                      </a:lnTo>
                      <a:lnTo>
                        <a:pt x="66" y="8"/>
                      </a:lnTo>
                      <a:lnTo>
                        <a:pt x="66" y="8"/>
                      </a:lnTo>
                      <a:lnTo>
                        <a:pt x="67" y="8"/>
                      </a:lnTo>
                      <a:lnTo>
                        <a:pt x="67" y="8"/>
                      </a:lnTo>
                      <a:lnTo>
                        <a:pt x="67" y="8"/>
                      </a:lnTo>
                      <a:lnTo>
                        <a:pt x="68" y="7"/>
                      </a:lnTo>
                      <a:lnTo>
                        <a:pt x="68" y="7"/>
                      </a:lnTo>
                      <a:lnTo>
                        <a:pt x="68" y="7"/>
                      </a:lnTo>
                      <a:lnTo>
                        <a:pt x="69" y="7"/>
                      </a:lnTo>
                      <a:lnTo>
                        <a:pt x="69" y="7"/>
                      </a:lnTo>
                      <a:lnTo>
                        <a:pt x="69" y="7"/>
                      </a:lnTo>
                      <a:lnTo>
                        <a:pt x="70" y="7"/>
                      </a:lnTo>
                      <a:lnTo>
                        <a:pt x="70" y="7"/>
                      </a:lnTo>
                      <a:lnTo>
                        <a:pt x="70" y="7"/>
                      </a:lnTo>
                      <a:lnTo>
                        <a:pt x="71" y="6"/>
                      </a:lnTo>
                      <a:lnTo>
                        <a:pt x="71" y="6"/>
                      </a:lnTo>
                      <a:lnTo>
                        <a:pt x="71" y="6"/>
                      </a:lnTo>
                      <a:lnTo>
                        <a:pt x="71" y="6"/>
                      </a:lnTo>
                      <a:lnTo>
                        <a:pt x="72" y="6"/>
                      </a:lnTo>
                      <a:lnTo>
                        <a:pt x="72" y="6"/>
                      </a:lnTo>
                      <a:lnTo>
                        <a:pt x="72" y="6"/>
                      </a:lnTo>
                      <a:lnTo>
                        <a:pt x="73" y="6"/>
                      </a:lnTo>
                      <a:lnTo>
                        <a:pt x="73" y="6"/>
                      </a:lnTo>
                      <a:moveTo>
                        <a:pt x="99" y="0"/>
                      </a:moveTo>
                      <a:lnTo>
                        <a:pt x="99" y="0"/>
                      </a:lnTo>
                      <a:lnTo>
                        <a:pt x="99" y="0"/>
                      </a:lnTo>
                      <a:lnTo>
                        <a:pt x="99" y="0"/>
                      </a:lnTo>
                      <a:lnTo>
                        <a:pt x="100" y="0"/>
                      </a:lnTo>
                      <a:lnTo>
                        <a:pt x="100" y="0"/>
                      </a:lnTo>
                      <a:lnTo>
                        <a:pt x="101" y="0"/>
                      </a:lnTo>
                      <a:lnTo>
                        <a:pt x="101" y="0"/>
                      </a:lnTo>
                      <a:lnTo>
                        <a:pt x="101" y="0"/>
                      </a:lnTo>
                      <a:lnTo>
                        <a:pt x="102" y="0"/>
                      </a:lnTo>
                      <a:lnTo>
                        <a:pt x="102" y="0"/>
                      </a:lnTo>
                      <a:lnTo>
                        <a:pt x="102" y="0"/>
                      </a:lnTo>
                      <a:lnTo>
                        <a:pt x="103" y="0"/>
                      </a:lnTo>
                      <a:lnTo>
                        <a:pt x="103" y="0"/>
                      </a:lnTo>
                      <a:lnTo>
                        <a:pt x="103" y="0"/>
                      </a:lnTo>
                      <a:lnTo>
                        <a:pt x="104" y="0"/>
                      </a:lnTo>
                      <a:lnTo>
                        <a:pt x="104" y="0"/>
                      </a:lnTo>
                      <a:lnTo>
                        <a:pt x="104" y="0"/>
                      </a:lnTo>
                      <a:lnTo>
                        <a:pt x="105" y="0"/>
                      </a:lnTo>
                      <a:lnTo>
                        <a:pt x="105" y="0"/>
                      </a:lnTo>
                      <a:lnTo>
                        <a:pt x="105" y="0"/>
                      </a:lnTo>
                      <a:lnTo>
                        <a:pt x="106" y="0"/>
                      </a:lnTo>
                      <a:lnTo>
                        <a:pt x="106" y="0"/>
                      </a:lnTo>
                      <a:lnTo>
                        <a:pt x="107" y="0"/>
                      </a:lnTo>
                      <a:lnTo>
                        <a:pt x="126" y="0"/>
                      </a:lnTo>
                      <a:moveTo>
                        <a:pt x="152" y="0"/>
                      </a:moveTo>
                      <a:lnTo>
                        <a:pt x="152" y="0"/>
                      </a:lnTo>
                      <a:lnTo>
                        <a:pt x="179" y="0"/>
                      </a:lnTo>
                      <a:moveTo>
                        <a:pt x="206" y="0"/>
                      </a:moveTo>
                      <a:lnTo>
                        <a:pt x="206" y="0"/>
                      </a:lnTo>
                      <a:lnTo>
                        <a:pt x="232" y="0"/>
                      </a:lnTo>
                      <a:moveTo>
                        <a:pt x="259" y="0"/>
                      </a:moveTo>
                      <a:lnTo>
                        <a:pt x="259" y="0"/>
                      </a:lnTo>
                      <a:lnTo>
                        <a:pt x="286" y="0"/>
                      </a:lnTo>
                      <a:moveTo>
                        <a:pt x="312" y="0"/>
                      </a:moveTo>
                      <a:lnTo>
                        <a:pt x="312" y="0"/>
                      </a:lnTo>
                      <a:lnTo>
                        <a:pt x="339" y="0"/>
                      </a:lnTo>
                      <a:moveTo>
                        <a:pt x="366" y="0"/>
                      </a:moveTo>
                      <a:lnTo>
                        <a:pt x="366" y="0"/>
                      </a:lnTo>
                      <a:lnTo>
                        <a:pt x="392" y="0"/>
                      </a:lnTo>
                      <a:moveTo>
                        <a:pt x="419" y="0"/>
                      </a:moveTo>
                      <a:lnTo>
                        <a:pt x="419" y="0"/>
                      </a:lnTo>
                      <a:lnTo>
                        <a:pt x="446" y="0"/>
                      </a:lnTo>
                      <a:moveTo>
                        <a:pt x="472" y="0"/>
                      </a:moveTo>
                      <a:lnTo>
                        <a:pt x="472" y="0"/>
                      </a:lnTo>
                      <a:lnTo>
                        <a:pt x="499" y="0"/>
                      </a:lnTo>
                      <a:moveTo>
                        <a:pt x="526" y="0"/>
                      </a:moveTo>
                      <a:lnTo>
                        <a:pt x="526" y="0"/>
                      </a:lnTo>
                      <a:lnTo>
                        <a:pt x="552" y="0"/>
                      </a:lnTo>
                      <a:moveTo>
                        <a:pt x="579" y="0"/>
                      </a:moveTo>
                      <a:lnTo>
                        <a:pt x="579" y="0"/>
                      </a:lnTo>
                      <a:lnTo>
                        <a:pt x="606" y="0"/>
                      </a:lnTo>
                      <a:moveTo>
                        <a:pt x="632" y="0"/>
                      </a:moveTo>
                      <a:lnTo>
                        <a:pt x="632" y="0"/>
                      </a:lnTo>
                      <a:lnTo>
                        <a:pt x="659" y="0"/>
                      </a:lnTo>
                      <a:moveTo>
                        <a:pt x="686" y="0"/>
                      </a:moveTo>
                      <a:lnTo>
                        <a:pt x="686" y="0"/>
                      </a:lnTo>
                      <a:lnTo>
                        <a:pt x="712" y="0"/>
                      </a:lnTo>
                      <a:moveTo>
                        <a:pt x="739" y="0"/>
                      </a:moveTo>
                      <a:lnTo>
                        <a:pt x="739" y="0"/>
                      </a:lnTo>
                      <a:lnTo>
                        <a:pt x="766" y="0"/>
                      </a:lnTo>
                      <a:moveTo>
                        <a:pt x="792" y="0"/>
                      </a:moveTo>
                      <a:lnTo>
                        <a:pt x="792" y="0"/>
                      </a:lnTo>
                      <a:lnTo>
                        <a:pt x="819" y="0"/>
                      </a:lnTo>
                      <a:moveTo>
                        <a:pt x="846" y="0"/>
                      </a:moveTo>
                      <a:lnTo>
                        <a:pt x="846" y="0"/>
                      </a:lnTo>
                      <a:lnTo>
                        <a:pt x="872" y="0"/>
                      </a:lnTo>
                      <a:moveTo>
                        <a:pt x="899" y="0"/>
                      </a:moveTo>
                      <a:lnTo>
                        <a:pt x="899" y="0"/>
                      </a:lnTo>
                      <a:lnTo>
                        <a:pt x="926" y="0"/>
                      </a:lnTo>
                      <a:moveTo>
                        <a:pt x="952" y="0"/>
                      </a:moveTo>
                      <a:lnTo>
                        <a:pt x="952" y="0"/>
                      </a:lnTo>
                      <a:lnTo>
                        <a:pt x="979" y="0"/>
                      </a:lnTo>
                      <a:moveTo>
                        <a:pt x="1006" y="0"/>
                      </a:moveTo>
                      <a:lnTo>
                        <a:pt x="1006" y="0"/>
                      </a:lnTo>
                      <a:lnTo>
                        <a:pt x="1032" y="0"/>
                      </a:lnTo>
                      <a:moveTo>
                        <a:pt x="1059" y="0"/>
                      </a:moveTo>
                      <a:lnTo>
                        <a:pt x="1059" y="0"/>
                      </a:lnTo>
                      <a:lnTo>
                        <a:pt x="1086" y="0"/>
                      </a:lnTo>
                      <a:moveTo>
                        <a:pt x="1112" y="0"/>
                      </a:moveTo>
                      <a:lnTo>
                        <a:pt x="1112" y="0"/>
                      </a:lnTo>
                      <a:lnTo>
                        <a:pt x="1139" y="0"/>
                      </a:lnTo>
                      <a:moveTo>
                        <a:pt x="1166" y="0"/>
                      </a:moveTo>
                      <a:lnTo>
                        <a:pt x="1166" y="0"/>
                      </a:lnTo>
                      <a:lnTo>
                        <a:pt x="1192" y="0"/>
                      </a:lnTo>
                      <a:moveTo>
                        <a:pt x="1219" y="0"/>
                      </a:moveTo>
                      <a:lnTo>
                        <a:pt x="1219" y="0"/>
                      </a:lnTo>
                      <a:lnTo>
                        <a:pt x="1246" y="0"/>
                      </a:lnTo>
                      <a:moveTo>
                        <a:pt x="1272" y="0"/>
                      </a:moveTo>
                      <a:lnTo>
                        <a:pt x="1272" y="0"/>
                      </a:lnTo>
                      <a:lnTo>
                        <a:pt x="1299" y="0"/>
                      </a:lnTo>
                      <a:moveTo>
                        <a:pt x="1326" y="0"/>
                      </a:moveTo>
                      <a:lnTo>
                        <a:pt x="132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0" y="2"/>
                      </a:lnTo>
                      <a:lnTo>
                        <a:pt x="1351" y="2"/>
                      </a:lnTo>
                      <a:lnTo>
                        <a:pt x="1351" y="2"/>
                      </a:lnTo>
                      <a:lnTo>
                        <a:pt x="1352" y="2"/>
                      </a:lnTo>
                      <a:lnTo>
                        <a:pt x="1352" y="2"/>
                      </a:lnTo>
                      <a:lnTo>
                        <a:pt x="1352" y="2"/>
                      </a:lnTo>
                      <a:moveTo>
                        <a:pt x="1378" y="10"/>
                      </a:moveTo>
                      <a:lnTo>
                        <a:pt x="1378" y="10"/>
                      </a:lnTo>
                      <a:lnTo>
                        <a:pt x="1378" y="10"/>
                      </a:lnTo>
                      <a:lnTo>
                        <a:pt x="1378" y="10"/>
                      </a:lnTo>
                      <a:lnTo>
                        <a:pt x="1378" y="10"/>
                      </a:lnTo>
                      <a:lnTo>
                        <a:pt x="1379" y="10"/>
                      </a:lnTo>
                      <a:lnTo>
                        <a:pt x="1379" y="10"/>
                      </a:lnTo>
                      <a:lnTo>
                        <a:pt x="1379" y="11"/>
                      </a:lnTo>
                      <a:lnTo>
                        <a:pt x="1380" y="11"/>
                      </a:lnTo>
                      <a:lnTo>
                        <a:pt x="1380" y="11"/>
                      </a:lnTo>
                      <a:lnTo>
                        <a:pt x="1380" y="11"/>
                      </a:lnTo>
                      <a:lnTo>
                        <a:pt x="1380" y="11"/>
                      </a:lnTo>
                      <a:lnTo>
                        <a:pt x="1381" y="11"/>
                      </a:lnTo>
                      <a:lnTo>
                        <a:pt x="1381" y="12"/>
                      </a:lnTo>
                      <a:lnTo>
                        <a:pt x="1381" y="12"/>
                      </a:lnTo>
                      <a:lnTo>
                        <a:pt x="1382" y="12"/>
                      </a:lnTo>
                      <a:lnTo>
                        <a:pt x="1382" y="12"/>
                      </a:lnTo>
                      <a:lnTo>
                        <a:pt x="1382" y="12"/>
                      </a:lnTo>
                      <a:lnTo>
                        <a:pt x="1383" y="12"/>
                      </a:lnTo>
                      <a:lnTo>
                        <a:pt x="1383" y="12"/>
                      </a:lnTo>
                      <a:lnTo>
                        <a:pt x="1383" y="13"/>
                      </a:lnTo>
                      <a:lnTo>
                        <a:pt x="1383" y="13"/>
                      </a:lnTo>
                      <a:lnTo>
                        <a:pt x="1384" y="13"/>
                      </a:lnTo>
                      <a:lnTo>
                        <a:pt x="1384" y="13"/>
                      </a:lnTo>
                      <a:lnTo>
                        <a:pt x="1384" y="13"/>
                      </a:lnTo>
                      <a:lnTo>
                        <a:pt x="1385" y="13"/>
                      </a:lnTo>
                      <a:lnTo>
                        <a:pt x="1385" y="14"/>
                      </a:lnTo>
                      <a:lnTo>
                        <a:pt x="1385" y="14"/>
                      </a:lnTo>
                      <a:lnTo>
                        <a:pt x="1385" y="14"/>
                      </a:lnTo>
                      <a:lnTo>
                        <a:pt x="1386" y="14"/>
                      </a:lnTo>
                      <a:lnTo>
                        <a:pt x="1386" y="14"/>
                      </a:lnTo>
                      <a:lnTo>
                        <a:pt x="1386" y="14"/>
                      </a:lnTo>
                      <a:lnTo>
                        <a:pt x="1387" y="15"/>
                      </a:lnTo>
                      <a:lnTo>
                        <a:pt x="1387" y="15"/>
                      </a:lnTo>
                      <a:lnTo>
                        <a:pt x="1387" y="15"/>
                      </a:lnTo>
                      <a:lnTo>
                        <a:pt x="1387" y="15"/>
                      </a:lnTo>
                      <a:lnTo>
                        <a:pt x="1388" y="15"/>
                      </a:lnTo>
                      <a:lnTo>
                        <a:pt x="1388" y="15"/>
                      </a:lnTo>
                      <a:lnTo>
                        <a:pt x="1388" y="16"/>
                      </a:lnTo>
                      <a:lnTo>
                        <a:pt x="1389" y="16"/>
                      </a:lnTo>
                      <a:lnTo>
                        <a:pt x="1389" y="16"/>
                      </a:lnTo>
                      <a:lnTo>
                        <a:pt x="1389" y="16"/>
                      </a:lnTo>
                      <a:lnTo>
                        <a:pt x="1389" y="16"/>
                      </a:lnTo>
                      <a:lnTo>
                        <a:pt x="1390" y="16"/>
                      </a:lnTo>
                      <a:lnTo>
                        <a:pt x="1390" y="17"/>
                      </a:lnTo>
                      <a:lnTo>
                        <a:pt x="1390" y="17"/>
                      </a:lnTo>
                      <a:lnTo>
                        <a:pt x="1391" y="17"/>
                      </a:lnTo>
                      <a:lnTo>
                        <a:pt x="1391" y="17"/>
                      </a:lnTo>
                      <a:lnTo>
                        <a:pt x="1391" y="17"/>
                      </a:lnTo>
                      <a:lnTo>
                        <a:pt x="1391" y="17"/>
                      </a:lnTo>
                      <a:lnTo>
                        <a:pt x="1392" y="18"/>
                      </a:lnTo>
                      <a:lnTo>
                        <a:pt x="1392" y="18"/>
                      </a:lnTo>
                      <a:lnTo>
                        <a:pt x="1392" y="18"/>
                      </a:lnTo>
                      <a:lnTo>
                        <a:pt x="1392" y="18"/>
                      </a:lnTo>
                      <a:lnTo>
                        <a:pt x="1393" y="18"/>
                      </a:lnTo>
                      <a:lnTo>
                        <a:pt x="1393" y="19"/>
                      </a:lnTo>
                      <a:lnTo>
                        <a:pt x="1393" y="19"/>
                      </a:lnTo>
                      <a:lnTo>
                        <a:pt x="1394" y="19"/>
                      </a:lnTo>
                      <a:lnTo>
                        <a:pt x="1394" y="19"/>
                      </a:lnTo>
                      <a:lnTo>
                        <a:pt x="1394" y="19"/>
                      </a:lnTo>
                      <a:lnTo>
                        <a:pt x="1394" y="19"/>
                      </a:lnTo>
                      <a:lnTo>
                        <a:pt x="1395" y="20"/>
                      </a:lnTo>
                      <a:lnTo>
                        <a:pt x="1395" y="20"/>
                      </a:lnTo>
                      <a:lnTo>
                        <a:pt x="1395" y="20"/>
                      </a:lnTo>
                      <a:lnTo>
                        <a:pt x="1395" y="20"/>
                      </a:lnTo>
                      <a:lnTo>
                        <a:pt x="1396" y="20"/>
                      </a:lnTo>
                      <a:lnTo>
                        <a:pt x="1396" y="21"/>
                      </a:lnTo>
                      <a:lnTo>
                        <a:pt x="1396" y="21"/>
                      </a:lnTo>
                      <a:lnTo>
                        <a:pt x="1397" y="21"/>
                      </a:lnTo>
                      <a:lnTo>
                        <a:pt x="1397" y="21"/>
                      </a:lnTo>
                      <a:lnTo>
                        <a:pt x="1397" y="21"/>
                      </a:lnTo>
                      <a:lnTo>
                        <a:pt x="1397" y="22"/>
                      </a:lnTo>
                      <a:lnTo>
                        <a:pt x="1398" y="22"/>
                      </a:lnTo>
                      <a:lnTo>
                        <a:pt x="1398" y="22"/>
                      </a:lnTo>
                      <a:lnTo>
                        <a:pt x="1398" y="22"/>
                      </a:lnTo>
                      <a:lnTo>
                        <a:pt x="1398" y="22"/>
                      </a:lnTo>
                      <a:lnTo>
                        <a:pt x="1399" y="23"/>
                      </a:lnTo>
                      <a:lnTo>
                        <a:pt x="1399" y="23"/>
                      </a:lnTo>
                      <a:lnTo>
                        <a:pt x="1399" y="23"/>
                      </a:lnTo>
                      <a:lnTo>
                        <a:pt x="1399" y="23"/>
                      </a:lnTo>
                      <a:lnTo>
                        <a:pt x="1400" y="23"/>
                      </a:lnTo>
                      <a:lnTo>
                        <a:pt x="1400" y="24"/>
                      </a:lnTo>
                      <a:lnTo>
                        <a:pt x="1400" y="24"/>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moveTo>
                        <a:pt x="1439" y="92"/>
                      </a:move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18"/>
                      </a:lnTo>
                      <a:moveTo>
                        <a:pt x="1440" y="145"/>
                      </a:moveTo>
                      <a:lnTo>
                        <a:pt x="1440" y="145"/>
                      </a:lnTo>
                      <a:lnTo>
                        <a:pt x="1440" y="172"/>
                      </a:lnTo>
                      <a:moveTo>
                        <a:pt x="1440" y="198"/>
                      </a:moveTo>
                      <a:lnTo>
                        <a:pt x="1440" y="198"/>
                      </a:lnTo>
                      <a:lnTo>
                        <a:pt x="1440" y="225"/>
                      </a:lnTo>
                      <a:moveTo>
                        <a:pt x="1440" y="252"/>
                      </a:moveTo>
                      <a:lnTo>
                        <a:pt x="1440" y="252"/>
                      </a:lnTo>
                      <a:lnTo>
                        <a:pt x="1440" y="278"/>
                      </a:lnTo>
                      <a:moveTo>
                        <a:pt x="1440" y="305"/>
                      </a:moveTo>
                      <a:lnTo>
                        <a:pt x="1440" y="305"/>
                      </a:lnTo>
                      <a:lnTo>
                        <a:pt x="1440" y="332"/>
                      </a:lnTo>
                      <a:moveTo>
                        <a:pt x="1440" y="358"/>
                      </a:moveTo>
                      <a:lnTo>
                        <a:pt x="1440" y="358"/>
                      </a:lnTo>
                      <a:lnTo>
                        <a:pt x="1440" y="385"/>
                      </a:lnTo>
                      <a:moveTo>
                        <a:pt x="1440" y="412"/>
                      </a:moveTo>
                      <a:lnTo>
                        <a:pt x="1440" y="412"/>
                      </a:lnTo>
                      <a:lnTo>
                        <a:pt x="1440" y="438"/>
                      </a:lnTo>
                      <a:moveTo>
                        <a:pt x="1440" y="465"/>
                      </a:moveTo>
                      <a:lnTo>
                        <a:pt x="1440" y="465"/>
                      </a:lnTo>
                      <a:lnTo>
                        <a:pt x="1440" y="492"/>
                      </a:lnTo>
                      <a:moveTo>
                        <a:pt x="1440" y="518"/>
                      </a:moveTo>
                      <a:lnTo>
                        <a:pt x="1440" y="518"/>
                      </a:lnTo>
                      <a:lnTo>
                        <a:pt x="1440" y="533"/>
                      </a:lnTo>
                      <a:lnTo>
                        <a:pt x="1440" y="534"/>
                      </a:lnTo>
                      <a:lnTo>
                        <a:pt x="1440" y="534"/>
                      </a:lnTo>
                      <a:lnTo>
                        <a:pt x="1440" y="535"/>
                      </a:lnTo>
                      <a:lnTo>
                        <a:pt x="1440" y="535"/>
                      </a:lnTo>
                      <a:lnTo>
                        <a:pt x="1440" y="535"/>
                      </a:lnTo>
                      <a:lnTo>
                        <a:pt x="1440" y="536"/>
                      </a:lnTo>
                      <a:lnTo>
                        <a:pt x="1440" y="536"/>
                      </a:lnTo>
                      <a:lnTo>
                        <a:pt x="1440" y="536"/>
                      </a:lnTo>
                      <a:lnTo>
                        <a:pt x="1440" y="537"/>
                      </a:lnTo>
                      <a:lnTo>
                        <a:pt x="1440" y="537"/>
                      </a:lnTo>
                      <a:lnTo>
                        <a:pt x="1440" y="537"/>
                      </a:lnTo>
                      <a:lnTo>
                        <a:pt x="1440" y="538"/>
                      </a:lnTo>
                      <a:lnTo>
                        <a:pt x="1440" y="538"/>
                      </a:lnTo>
                      <a:lnTo>
                        <a:pt x="1440" y="538"/>
                      </a:lnTo>
                      <a:lnTo>
                        <a:pt x="1440" y="539"/>
                      </a:lnTo>
                      <a:lnTo>
                        <a:pt x="1440" y="539"/>
                      </a:lnTo>
                      <a:lnTo>
                        <a:pt x="1440" y="539"/>
                      </a:lnTo>
                      <a:lnTo>
                        <a:pt x="1440" y="540"/>
                      </a:lnTo>
                      <a:lnTo>
                        <a:pt x="1440" y="540"/>
                      </a:lnTo>
                      <a:lnTo>
                        <a:pt x="1440" y="541"/>
                      </a:lnTo>
                      <a:lnTo>
                        <a:pt x="1440" y="541"/>
                      </a:lnTo>
                      <a:lnTo>
                        <a:pt x="1440" y="541"/>
                      </a:lnTo>
                      <a:lnTo>
                        <a:pt x="1440" y="542"/>
                      </a:lnTo>
                      <a:lnTo>
                        <a:pt x="1440" y="542"/>
                      </a:lnTo>
                      <a:lnTo>
                        <a:pt x="1439" y="542"/>
                      </a:lnTo>
                      <a:lnTo>
                        <a:pt x="1439" y="543"/>
                      </a:lnTo>
                      <a:lnTo>
                        <a:pt x="1439" y="543"/>
                      </a:lnTo>
                      <a:lnTo>
                        <a:pt x="1439" y="543"/>
                      </a:lnTo>
                      <a:lnTo>
                        <a:pt x="1439" y="544"/>
                      </a:lnTo>
                      <a:lnTo>
                        <a:pt x="1439" y="544"/>
                      </a:lnTo>
                      <a:lnTo>
                        <a:pt x="1439" y="544"/>
                      </a:lnTo>
                      <a:lnTo>
                        <a:pt x="1439" y="545"/>
                      </a:lnTo>
                      <a:lnTo>
                        <a:pt x="1439" y="545"/>
                      </a:lnTo>
                      <a:moveTo>
                        <a:pt x="1433" y="571"/>
                      </a:moveTo>
                      <a:lnTo>
                        <a:pt x="1433" y="571"/>
                      </a:lnTo>
                      <a:lnTo>
                        <a:pt x="1433" y="571"/>
                      </a:lnTo>
                      <a:lnTo>
                        <a:pt x="1433" y="571"/>
                      </a:lnTo>
                      <a:lnTo>
                        <a:pt x="1433" y="572"/>
                      </a:lnTo>
                      <a:lnTo>
                        <a:pt x="1433" y="572"/>
                      </a:lnTo>
                      <a:lnTo>
                        <a:pt x="1433" y="572"/>
                      </a:lnTo>
                      <a:lnTo>
                        <a:pt x="1432" y="573"/>
                      </a:lnTo>
                      <a:lnTo>
                        <a:pt x="1432" y="573"/>
                      </a:lnTo>
                      <a:lnTo>
                        <a:pt x="1432" y="573"/>
                      </a:lnTo>
                      <a:lnTo>
                        <a:pt x="1432" y="574"/>
                      </a:lnTo>
                      <a:lnTo>
                        <a:pt x="1432" y="574"/>
                      </a:lnTo>
                      <a:lnTo>
                        <a:pt x="1432" y="574"/>
                      </a:lnTo>
                      <a:lnTo>
                        <a:pt x="1432" y="574"/>
                      </a:lnTo>
                      <a:lnTo>
                        <a:pt x="1432" y="575"/>
                      </a:lnTo>
                      <a:lnTo>
                        <a:pt x="1431" y="575"/>
                      </a:lnTo>
                      <a:lnTo>
                        <a:pt x="1431" y="575"/>
                      </a:lnTo>
                      <a:lnTo>
                        <a:pt x="1431" y="576"/>
                      </a:lnTo>
                      <a:lnTo>
                        <a:pt x="1431" y="576"/>
                      </a:lnTo>
                      <a:lnTo>
                        <a:pt x="1431" y="576"/>
                      </a:lnTo>
                      <a:lnTo>
                        <a:pt x="1431" y="577"/>
                      </a:lnTo>
                      <a:lnTo>
                        <a:pt x="1431" y="577"/>
                      </a:lnTo>
                      <a:lnTo>
                        <a:pt x="1430" y="577"/>
                      </a:lnTo>
                      <a:lnTo>
                        <a:pt x="1430" y="578"/>
                      </a:lnTo>
                      <a:lnTo>
                        <a:pt x="1430" y="578"/>
                      </a:lnTo>
                      <a:lnTo>
                        <a:pt x="1430" y="578"/>
                      </a:lnTo>
                      <a:lnTo>
                        <a:pt x="1430" y="578"/>
                      </a:lnTo>
                      <a:lnTo>
                        <a:pt x="1430" y="579"/>
                      </a:lnTo>
                      <a:lnTo>
                        <a:pt x="1430" y="579"/>
                      </a:lnTo>
                      <a:lnTo>
                        <a:pt x="1430" y="579"/>
                      </a:lnTo>
                      <a:lnTo>
                        <a:pt x="1429" y="580"/>
                      </a:lnTo>
                      <a:lnTo>
                        <a:pt x="1429" y="580"/>
                      </a:lnTo>
                      <a:lnTo>
                        <a:pt x="1429" y="580"/>
                      </a:lnTo>
                      <a:lnTo>
                        <a:pt x="1429" y="581"/>
                      </a:lnTo>
                      <a:lnTo>
                        <a:pt x="1429" y="581"/>
                      </a:lnTo>
                      <a:lnTo>
                        <a:pt x="1429" y="581"/>
                      </a:lnTo>
                      <a:lnTo>
                        <a:pt x="1428" y="581"/>
                      </a:lnTo>
                      <a:lnTo>
                        <a:pt x="1428" y="582"/>
                      </a:lnTo>
                      <a:lnTo>
                        <a:pt x="1428" y="582"/>
                      </a:lnTo>
                      <a:lnTo>
                        <a:pt x="1428" y="582"/>
                      </a:lnTo>
                      <a:lnTo>
                        <a:pt x="1428" y="583"/>
                      </a:lnTo>
                      <a:lnTo>
                        <a:pt x="1428" y="583"/>
                      </a:lnTo>
                      <a:lnTo>
                        <a:pt x="1428" y="583"/>
                      </a:lnTo>
                      <a:lnTo>
                        <a:pt x="1427" y="583"/>
                      </a:lnTo>
                      <a:lnTo>
                        <a:pt x="1427" y="584"/>
                      </a:lnTo>
                      <a:lnTo>
                        <a:pt x="1427" y="584"/>
                      </a:lnTo>
                      <a:lnTo>
                        <a:pt x="1427" y="584"/>
                      </a:lnTo>
                      <a:lnTo>
                        <a:pt x="1427" y="585"/>
                      </a:lnTo>
                      <a:lnTo>
                        <a:pt x="1427" y="585"/>
                      </a:lnTo>
                      <a:lnTo>
                        <a:pt x="1426" y="585"/>
                      </a:lnTo>
                      <a:lnTo>
                        <a:pt x="1426" y="586"/>
                      </a:lnTo>
                      <a:lnTo>
                        <a:pt x="1426" y="586"/>
                      </a:lnTo>
                      <a:lnTo>
                        <a:pt x="1426" y="586"/>
                      </a:lnTo>
                      <a:lnTo>
                        <a:pt x="1426" y="586"/>
                      </a:lnTo>
                      <a:lnTo>
                        <a:pt x="1426" y="587"/>
                      </a:lnTo>
                      <a:lnTo>
                        <a:pt x="1425" y="587"/>
                      </a:lnTo>
                      <a:lnTo>
                        <a:pt x="1425" y="587"/>
                      </a:lnTo>
                      <a:lnTo>
                        <a:pt x="1425" y="588"/>
                      </a:lnTo>
                      <a:lnTo>
                        <a:pt x="1425" y="588"/>
                      </a:lnTo>
                      <a:lnTo>
                        <a:pt x="1425" y="588"/>
                      </a:lnTo>
                      <a:lnTo>
                        <a:pt x="1425" y="588"/>
                      </a:lnTo>
                      <a:lnTo>
                        <a:pt x="1424" y="589"/>
                      </a:lnTo>
                      <a:lnTo>
                        <a:pt x="1424" y="589"/>
                      </a:lnTo>
                      <a:lnTo>
                        <a:pt x="1424" y="589"/>
                      </a:lnTo>
                      <a:lnTo>
                        <a:pt x="1424" y="590"/>
                      </a:lnTo>
                      <a:lnTo>
                        <a:pt x="1424" y="590"/>
                      </a:lnTo>
                      <a:lnTo>
                        <a:pt x="1424" y="590"/>
                      </a:lnTo>
                      <a:lnTo>
                        <a:pt x="1423" y="590"/>
                      </a:lnTo>
                      <a:lnTo>
                        <a:pt x="1423" y="591"/>
                      </a:lnTo>
                      <a:lnTo>
                        <a:pt x="1423" y="591"/>
                      </a:lnTo>
                      <a:lnTo>
                        <a:pt x="1423" y="591"/>
                      </a:lnTo>
                      <a:lnTo>
                        <a:pt x="1423" y="591"/>
                      </a:lnTo>
                      <a:lnTo>
                        <a:pt x="1423" y="592"/>
                      </a:lnTo>
                      <a:lnTo>
                        <a:pt x="1422" y="592"/>
                      </a:lnTo>
                      <a:lnTo>
                        <a:pt x="1422" y="592"/>
                      </a:lnTo>
                      <a:lnTo>
                        <a:pt x="1422" y="593"/>
                      </a:lnTo>
                      <a:lnTo>
                        <a:pt x="1422" y="593"/>
                      </a:lnTo>
                      <a:lnTo>
                        <a:pt x="1422" y="593"/>
                      </a:lnTo>
                      <a:lnTo>
                        <a:pt x="1421" y="593"/>
                      </a:lnTo>
                      <a:lnTo>
                        <a:pt x="1421" y="594"/>
                      </a:lnTo>
                      <a:lnTo>
                        <a:pt x="1421" y="594"/>
                      </a:lnTo>
                      <a:lnTo>
                        <a:pt x="1421" y="594"/>
                      </a:lnTo>
                      <a:lnTo>
                        <a:pt x="1421" y="594"/>
                      </a:lnTo>
                      <a:moveTo>
                        <a:pt x="1403" y="614"/>
                      </a:move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moveTo>
                        <a:pt x="1356" y="638"/>
                      </a:move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0"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303" y="640"/>
                      </a:moveTo>
                      <a:lnTo>
                        <a:pt x="1303" y="640"/>
                      </a:lnTo>
                      <a:lnTo>
                        <a:pt x="1276" y="640"/>
                      </a:lnTo>
                      <a:moveTo>
                        <a:pt x="1249" y="640"/>
                      </a:moveTo>
                      <a:lnTo>
                        <a:pt x="1249" y="640"/>
                      </a:lnTo>
                      <a:lnTo>
                        <a:pt x="1223" y="640"/>
                      </a:lnTo>
                      <a:moveTo>
                        <a:pt x="1196" y="640"/>
                      </a:moveTo>
                      <a:lnTo>
                        <a:pt x="1196" y="640"/>
                      </a:lnTo>
                      <a:lnTo>
                        <a:pt x="1169" y="640"/>
                      </a:lnTo>
                      <a:moveTo>
                        <a:pt x="1143" y="640"/>
                      </a:moveTo>
                      <a:lnTo>
                        <a:pt x="1143" y="640"/>
                      </a:lnTo>
                      <a:lnTo>
                        <a:pt x="1116" y="640"/>
                      </a:lnTo>
                      <a:moveTo>
                        <a:pt x="1089" y="640"/>
                      </a:moveTo>
                      <a:lnTo>
                        <a:pt x="1089" y="640"/>
                      </a:lnTo>
                      <a:lnTo>
                        <a:pt x="1063" y="640"/>
                      </a:lnTo>
                      <a:moveTo>
                        <a:pt x="1036" y="640"/>
                      </a:moveTo>
                      <a:lnTo>
                        <a:pt x="1036" y="640"/>
                      </a:lnTo>
                      <a:lnTo>
                        <a:pt x="1009" y="640"/>
                      </a:lnTo>
                      <a:moveTo>
                        <a:pt x="983" y="640"/>
                      </a:moveTo>
                      <a:lnTo>
                        <a:pt x="983" y="640"/>
                      </a:lnTo>
                      <a:lnTo>
                        <a:pt x="956" y="640"/>
                      </a:lnTo>
                      <a:moveTo>
                        <a:pt x="929" y="640"/>
                      </a:moveTo>
                      <a:lnTo>
                        <a:pt x="929" y="640"/>
                      </a:lnTo>
                      <a:lnTo>
                        <a:pt x="903" y="640"/>
                      </a:lnTo>
                      <a:moveTo>
                        <a:pt x="876" y="640"/>
                      </a:moveTo>
                      <a:lnTo>
                        <a:pt x="876" y="640"/>
                      </a:lnTo>
                      <a:lnTo>
                        <a:pt x="849" y="640"/>
                      </a:lnTo>
                      <a:moveTo>
                        <a:pt x="823" y="640"/>
                      </a:moveTo>
                      <a:lnTo>
                        <a:pt x="823" y="640"/>
                      </a:lnTo>
                      <a:lnTo>
                        <a:pt x="796" y="640"/>
                      </a:lnTo>
                      <a:moveTo>
                        <a:pt x="769" y="640"/>
                      </a:moveTo>
                      <a:lnTo>
                        <a:pt x="769" y="640"/>
                      </a:lnTo>
                      <a:lnTo>
                        <a:pt x="743" y="640"/>
                      </a:lnTo>
                      <a:moveTo>
                        <a:pt x="716" y="640"/>
                      </a:moveTo>
                      <a:lnTo>
                        <a:pt x="716" y="640"/>
                      </a:lnTo>
                      <a:lnTo>
                        <a:pt x="689" y="640"/>
                      </a:lnTo>
                      <a:moveTo>
                        <a:pt x="663" y="640"/>
                      </a:moveTo>
                      <a:lnTo>
                        <a:pt x="663" y="640"/>
                      </a:lnTo>
                      <a:lnTo>
                        <a:pt x="636" y="640"/>
                      </a:lnTo>
                      <a:moveTo>
                        <a:pt x="609" y="640"/>
                      </a:moveTo>
                      <a:lnTo>
                        <a:pt x="609" y="640"/>
                      </a:lnTo>
                      <a:lnTo>
                        <a:pt x="583" y="640"/>
                      </a:lnTo>
                      <a:moveTo>
                        <a:pt x="556" y="640"/>
                      </a:moveTo>
                      <a:lnTo>
                        <a:pt x="556" y="640"/>
                      </a:lnTo>
                      <a:lnTo>
                        <a:pt x="529" y="640"/>
                      </a:lnTo>
                      <a:moveTo>
                        <a:pt x="503" y="640"/>
                      </a:moveTo>
                      <a:lnTo>
                        <a:pt x="503" y="640"/>
                      </a:lnTo>
                      <a:lnTo>
                        <a:pt x="476" y="640"/>
                      </a:lnTo>
                      <a:moveTo>
                        <a:pt x="449" y="640"/>
                      </a:moveTo>
                      <a:lnTo>
                        <a:pt x="449" y="640"/>
                      </a:lnTo>
                      <a:lnTo>
                        <a:pt x="423" y="640"/>
                      </a:lnTo>
                      <a:moveTo>
                        <a:pt x="396" y="640"/>
                      </a:moveTo>
                      <a:lnTo>
                        <a:pt x="396" y="640"/>
                      </a:lnTo>
                      <a:lnTo>
                        <a:pt x="369" y="640"/>
                      </a:lnTo>
                      <a:moveTo>
                        <a:pt x="343" y="640"/>
                      </a:moveTo>
                      <a:lnTo>
                        <a:pt x="343" y="640"/>
                      </a:lnTo>
                      <a:lnTo>
                        <a:pt x="316" y="640"/>
                      </a:lnTo>
                      <a:moveTo>
                        <a:pt x="289" y="640"/>
                      </a:moveTo>
                      <a:lnTo>
                        <a:pt x="289" y="640"/>
                      </a:lnTo>
                      <a:lnTo>
                        <a:pt x="263" y="640"/>
                      </a:lnTo>
                      <a:moveTo>
                        <a:pt x="236" y="640"/>
                      </a:moveTo>
                      <a:lnTo>
                        <a:pt x="236" y="640"/>
                      </a:lnTo>
                      <a:lnTo>
                        <a:pt x="209" y="640"/>
                      </a:lnTo>
                      <a:moveTo>
                        <a:pt x="183" y="640"/>
                      </a:moveTo>
                      <a:lnTo>
                        <a:pt x="183" y="640"/>
                      </a:lnTo>
                      <a:lnTo>
                        <a:pt x="156"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3" y="640"/>
                      </a:lnTo>
                      <a:moveTo>
                        <a:pt x="76" y="636"/>
                      </a:moveTo>
                      <a:lnTo>
                        <a:pt x="76"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moveTo>
                        <a:pt x="31" y="609"/>
                      </a:moveTo>
                      <a:lnTo>
                        <a:pt x="31" y="609"/>
                      </a:lnTo>
                      <a:lnTo>
                        <a:pt x="31" y="609"/>
                      </a:lnTo>
                      <a:lnTo>
                        <a:pt x="31" y="609"/>
                      </a:lnTo>
                      <a:lnTo>
                        <a:pt x="30" y="608"/>
                      </a:lnTo>
                      <a:lnTo>
                        <a:pt x="30" y="608"/>
                      </a:lnTo>
                      <a:lnTo>
                        <a:pt x="30" y="608"/>
                      </a:lnTo>
                      <a:lnTo>
                        <a:pt x="30" y="608"/>
                      </a:lnTo>
                      <a:lnTo>
                        <a:pt x="30" y="607"/>
                      </a:lnTo>
                      <a:lnTo>
                        <a:pt x="29" y="607"/>
                      </a:lnTo>
                      <a:lnTo>
                        <a:pt x="29" y="607"/>
                      </a:lnTo>
                      <a:lnTo>
                        <a:pt x="29" y="607"/>
                      </a:lnTo>
                      <a:lnTo>
                        <a:pt x="29" y="606"/>
                      </a:lnTo>
                      <a:lnTo>
                        <a:pt x="28" y="606"/>
                      </a:lnTo>
                      <a:lnTo>
                        <a:pt x="28" y="606"/>
                      </a:lnTo>
                      <a:lnTo>
                        <a:pt x="28" y="606"/>
                      </a:lnTo>
                      <a:lnTo>
                        <a:pt x="28" y="605"/>
                      </a:lnTo>
                      <a:lnTo>
                        <a:pt x="28" y="605"/>
                      </a:lnTo>
                      <a:lnTo>
                        <a:pt x="27" y="605"/>
                      </a:lnTo>
                      <a:lnTo>
                        <a:pt x="27" y="605"/>
                      </a:lnTo>
                      <a:lnTo>
                        <a:pt x="27" y="605"/>
                      </a:lnTo>
                      <a:lnTo>
                        <a:pt x="27" y="604"/>
                      </a:lnTo>
                      <a:lnTo>
                        <a:pt x="26" y="604"/>
                      </a:lnTo>
                      <a:lnTo>
                        <a:pt x="26" y="604"/>
                      </a:lnTo>
                      <a:lnTo>
                        <a:pt x="26" y="604"/>
                      </a:lnTo>
                      <a:lnTo>
                        <a:pt x="26" y="603"/>
                      </a:lnTo>
                      <a:lnTo>
                        <a:pt x="26" y="603"/>
                      </a:lnTo>
                      <a:lnTo>
                        <a:pt x="25" y="603"/>
                      </a:lnTo>
                      <a:lnTo>
                        <a:pt x="25" y="603"/>
                      </a:lnTo>
                      <a:lnTo>
                        <a:pt x="25" y="602"/>
                      </a:lnTo>
                      <a:lnTo>
                        <a:pt x="25" y="602"/>
                      </a:lnTo>
                      <a:lnTo>
                        <a:pt x="25" y="602"/>
                      </a:lnTo>
                      <a:lnTo>
                        <a:pt x="24" y="602"/>
                      </a:lnTo>
                      <a:lnTo>
                        <a:pt x="24" y="601"/>
                      </a:lnTo>
                      <a:lnTo>
                        <a:pt x="24" y="601"/>
                      </a:lnTo>
                      <a:lnTo>
                        <a:pt x="24" y="601"/>
                      </a:lnTo>
                      <a:lnTo>
                        <a:pt x="24" y="601"/>
                      </a:lnTo>
                      <a:lnTo>
                        <a:pt x="23" y="600"/>
                      </a:lnTo>
                      <a:lnTo>
                        <a:pt x="23" y="600"/>
                      </a:lnTo>
                      <a:lnTo>
                        <a:pt x="23" y="600"/>
                      </a:lnTo>
                      <a:lnTo>
                        <a:pt x="23" y="599"/>
                      </a:lnTo>
                      <a:lnTo>
                        <a:pt x="22" y="599"/>
                      </a:lnTo>
                      <a:lnTo>
                        <a:pt x="22" y="599"/>
                      </a:lnTo>
                      <a:lnTo>
                        <a:pt x="22" y="599"/>
                      </a:lnTo>
                      <a:lnTo>
                        <a:pt x="22" y="598"/>
                      </a:lnTo>
                      <a:lnTo>
                        <a:pt x="22" y="598"/>
                      </a:lnTo>
                      <a:lnTo>
                        <a:pt x="21" y="598"/>
                      </a:lnTo>
                      <a:lnTo>
                        <a:pt x="21" y="598"/>
                      </a:lnTo>
                      <a:lnTo>
                        <a:pt x="21" y="597"/>
                      </a:lnTo>
                      <a:lnTo>
                        <a:pt x="21" y="597"/>
                      </a:lnTo>
                      <a:lnTo>
                        <a:pt x="21" y="597"/>
                      </a:lnTo>
                      <a:lnTo>
                        <a:pt x="20" y="597"/>
                      </a:lnTo>
                      <a:lnTo>
                        <a:pt x="20" y="596"/>
                      </a:lnTo>
                      <a:lnTo>
                        <a:pt x="20" y="596"/>
                      </a:lnTo>
                      <a:lnTo>
                        <a:pt x="20" y="596"/>
                      </a:lnTo>
                      <a:lnTo>
                        <a:pt x="20" y="596"/>
                      </a:lnTo>
                      <a:lnTo>
                        <a:pt x="20" y="595"/>
                      </a:lnTo>
                      <a:lnTo>
                        <a:pt x="19" y="595"/>
                      </a:lnTo>
                      <a:lnTo>
                        <a:pt x="19" y="595"/>
                      </a:lnTo>
                      <a:lnTo>
                        <a:pt x="19" y="594"/>
                      </a:lnTo>
                      <a:lnTo>
                        <a:pt x="19" y="594"/>
                      </a:lnTo>
                      <a:lnTo>
                        <a:pt x="19" y="594"/>
                      </a:lnTo>
                      <a:lnTo>
                        <a:pt x="18" y="594"/>
                      </a:lnTo>
                      <a:lnTo>
                        <a:pt x="18" y="593"/>
                      </a:lnTo>
                      <a:lnTo>
                        <a:pt x="18" y="593"/>
                      </a:lnTo>
                      <a:lnTo>
                        <a:pt x="18" y="593"/>
                      </a:lnTo>
                      <a:lnTo>
                        <a:pt x="18" y="593"/>
                      </a:lnTo>
                      <a:lnTo>
                        <a:pt x="17" y="592"/>
                      </a:lnTo>
                      <a:lnTo>
                        <a:pt x="17" y="592"/>
                      </a:lnTo>
                      <a:lnTo>
                        <a:pt x="17" y="592"/>
                      </a:lnTo>
                      <a:lnTo>
                        <a:pt x="17" y="591"/>
                      </a:lnTo>
                      <a:lnTo>
                        <a:pt x="17" y="591"/>
                      </a:lnTo>
                      <a:lnTo>
                        <a:pt x="17" y="591"/>
                      </a:lnTo>
                      <a:lnTo>
                        <a:pt x="16" y="591"/>
                      </a:lnTo>
                      <a:lnTo>
                        <a:pt x="16" y="590"/>
                      </a:lnTo>
                      <a:lnTo>
                        <a:pt x="16" y="590"/>
                      </a:lnTo>
                      <a:lnTo>
                        <a:pt x="16" y="590"/>
                      </a:lnTo>
                      <a:lnTo>
                        <a:pt x="16" y="590"/>
                      </a:lnTo>
                      <a:lnTo>
                        <a:pt x="16" y="589"/>
                      </a:lnTo>
                      <a:lnTo>
                        <a:pt x="15" y="589"/>
                      </a:lnTo>
                      <a:lnTo>
                        <a:pt x="15" y="589"/>
                      </a:lnTo>
                      <a:lnTo>
                        <a:pt x="15" y="588"/>
                      </a:lnTo>
                      <a:lnTo>
                        <a:pt x="15" y="588"/>
                      </a:lnTo>
                      <a:lnTo>
                        <a:pt x="15" y="588"/>
                      </a:lnTo>
                      <a:lnTo>
                        <a:pt x="15" y="588"/>
                      </a:lnTo>
                      <a:moveTo>
                        <a:pt x="4" y="563"/>
                      </a:moveTo>
                      <a:lnTo>
                        <a:pt x="4" y="563"/>
                      </a:lnTo>
                      <a:lnTo>
                        <a:pt x="4" y="563"/>
                      </a:lnTo>
                      <a:lnTo>
                        <a:pt x="4" y="563"/>
                      </a:lnTo>
                      <a:lnTo>
                        <a:pt x="4" y="562"/>
                      </a:lnTo>
                      <a:lnTo>
                        <a:pt x="4" y="562"/>
                      </a:lnTo>
                      <a:lnTo>
                        <a:pt x="4" y="562"/>
                      </a:lnTo>
                      <a:lnTo>
                        <a:pt x="4" y="561"/>
                      </a:lnTo>
                      <a:lnTo>
                        <a:pt x="3" y="561"/>
                      </a:lnTo>
                      <a:lnTo>
                        <a:pt x="3" y="561"/>
                      </a:lnTo>
                      <a:lnTo>
                        <a:pt x="3" y="560"/>
                      </a:lnTo>
                      <a:lnTo>
                        <a:pt x="3" y="560"/>
                      </a:lnTo>
                      <a:lnTo>
                        <a:pt x="3" y="560"/>
                      </a:lnTo>
                      <a:lnTo>
                        <a:pt x="3" y="560"/>
                      </a:lnTo>
                      <a:lnTo>
                        <a:pt x="3" y="559"/>
                      </a:lnTo>
                      <a:lnTo>
                        <a:pt x="3" y="559"/>
                      </a:lnTo>
                      <a:lnTo>
                        <a:pt x="3" y="559"/>
                      </a:lnTo>
                      <a:lnTo>
                        <a:pt x="3" y="558"/>
                      </a:lnTo>
                      <a:lnTo>
                        <a:pt x="3" y="558"/>
                      </a:lnTo>
                      <a:lnTo>
                        <a:pt x="3" y="558"/>
                      </a:lnTo>
                      <a:lnTo>
                        <a:pt x="2" y="557"/>
                      </a:lnTo>
                      <a:lnTo>
                        <a:pt x="2" y="557"/>
                      </a:lnTo>
                      <a:lnTo>
                        <a:pt x="2" y="557"/>
                      </a:lnTo>
                      <a:lnTo>
                        <a:pt x="2" y="556"/>
                      </a:lnTo>
                      <a:lnTo>
                        <a:pt x="2" y="556"/>
                      </a:lnTo>
                      <a:lnTo>
                        <a:pt x="2" y="556"/>
                      </a:lnTo>
                      <a:lnTo>
                        <a:pt x="2" y="555"/>
                      </a:lnTo>
                      <a:lnTo>
                        <a:pt x="2" y="555"/>
                      </a:lnTo>
                      <a:lnTo>
                        <a:pt x="2" y="555"/>
                      </a:lnTo>
                      <a:lnTo>
                        <a:pt x="2" y="554"/>
                      </a:lnTo>
                      <a:lnTo>
                        <a:pt x="2" y="554"/>
                      </a:lnTo>
                      <a:lnTo>
                        <a:pt x="2" y="554"/>
                      </a:lnTo>
                      <a:lnTo>
                        <a:pt x="2" y="553"/>
                      </a:lnTo>
                      <a:lnTo>
                        <a:pt x="2" y="553"/>
                      </a:lnTo>
                      <a:lnTo>
                        <a:pt x="2" y="553"/>
                      </a:lnTo>
                      <a:lnTo>
                        <a:pt x="1" y="552"/>
                      </a:lnTo>
                      <a:lnTo>
                        <a:pt x="1" y="552"/>
                      </a:lnTo>
                      <a:lnTo>
                        <a:pt x="1" y="552"/>
                      </a:lnTo>
                      <a:lnTo>
                        <a:pt x="1" y="551"/>
                      </a:lnTo>
                      <a:lnTo>
                        <a:pt x="1" y="551"/>
                      </a:lnTo>
                      <a:lnTo>
                        <a:pt x="1" y="550"/>
                      </a:lnTo>
                      <a:lnTo>
                        <a:pt x="1" y="550"/>
                      </a:lnTo>
                      <a:lnTo>
                        <a:pt x="1" y="550"/>
                      </a:lnTo>
                      <a:lnTo>
                        <a:pt x="1" y="549"/>
                      </a:lnTo>
                      <a:lnTo>
                        <a:pt x="1" y="549"/>
                      </a:lnTo>
                      <a:lnTo>
                        <a:pt x="1" y="549"/>
                      </a:lnTo>
                      <a:lnTo>
                        <a:pt x="1" y="548"/>
                      </a:lnTo>
                      <a:lnTo>
                        <a:pt x="1" y="548"/>
                      </a:lnTo>
                      <a:lnTo>
                        <a:pt x="1" y="548"/>
                      </a:lnTo>
                      <a:lnTo>
                        <a:pt x="1" y="547"/>
                      </a:lnTo>
                      <a:lnTo>
                        <a:pt x="1" y="547"/>
                      </a:lnTo>
                      <a:lnTo>
                        <a:pt x="1" y="547"/>
                      </a:lnTo>
                      <a:lnTo>
                        <a:pt x="1" y="546"/>
                      </a:lnTo>
                      <a:lnTo>
                        <a:pt x="1" y="546"/>
                      </a:lnTo>
                      <a:lnTo>
                        <a:pt x="1" y="546"/>
                      </a:lnTo>
                      <a:lnTo>
                        <a:pt x="0" y="545"/>
                      </a:lnTo>
                      <a:lnTo>
                        <a:pt x="0" y="545"/>
                      </a:lnTo>
                      <a:lnTo>
                        <a:pt x="0" y="545"/>
                      </a:lnTo>
                      <a:lnTo>
                        <a:pt x="0" y="544"/>
                      </a:lnTo>
                      <a:lnTo>
                        <a:pt x="0" y="544"/>
                      </a:lnTo>
                      <a:lnTo>
                        <a:pt x="0" y="544"/>
                      </a:lnTo>
                      <a:lnTo>
                        <a:pt x="0" y="543"/>
                      </a:lnTo>
                      <a:lnTo>
                        <a:pt x="0" y="543"/>
                      </a:lnTo>
                      <a:lnTo>
                        <a:pt x="0" y="543"/>
                      </a:lnTo>
                      <a:lnTo>
                        <a:pt x="0" y="542"/>
                      </a:lnTo>
                      <a:lnTo>
                        <a:pt x="0" y="542"/>
                      </a:lnTo>
                      <a:lnTo>
                        <a:pt x="0" y="542"/>
                      </a:lnTo>
                      <a:lnTo>
                        <a:pt x="0" y="541"/>
                      </a:lnTo>
                      <a:lnTo>
                        <a:pt x="0" y="541"/>
                      </a:lnTo>
                      <a:lnTo>
                        <a:pt x="0" y="541"/>
                      </a:lnTo>
                      <a:lnTo>
                        <a:pt x="0" y="540"/>
                      </a:lnTo>
                      <a:lnTo>
                        <a:pt x="0" y="540"/>
                      </a:lnTo>
                      <a:lnTo>
                        <a:pt x="0" y="539"/>
                      </a:lnTo>
                      <a:lnTo>
                        <a:pt x="0" y="539"/>
                      </a:lnTo>
                      <a:lnTo>
                        <a:pt x="0" y="539"/>
                      </a:lnTo>
                      <a:lnTo>
                        <a:pt x="0" y="538"/>
                      </a:lnTo>
                      <a:lnTo>
                        <a:pt x="0" y="538"/>
                      </a:lnTo>
                      <a:lnTo>
                        <a:pt x="0" y="538"/>
                      </a:lnTo>
                      <a:lnTo>
                        <a:pt x="0" y="537"/>
                      </a:lnTo>
                      <a:lnTo>
                        <a:pt x="0" y="537"/>
                      </a:lnTo>
                      <a:moveTo>
                        <a:pt x="0" y="510"/>
                      </a:moveTo>
                      <a:lnTo>
                        <a:pt x="0" y="510"/>
                      </a:lnTo>
                      <a:lnTo>
                        <a:pt x="0" y="484"/>
                      </a:lnTo>
                      <a:moveTo>
                        <a:pt x="0" y="457"/>
                      </a:moveTo>
                      <a:lnTo>
                        <a:pt x="0" y="457"/>
                      </a:lnTo>
                      <a:lnTo>
                        <a:pt x="0" y="430"/>
                      </a:lnTo>
                      <a:moveTo>
                        <a:pt x="0" y="404"/>
                      </a:moveTo>
                      <a:lnTo>
                        <a:pt x="0" y="404"/>
                      </a:lnTo>
                      <a:lnTo>
                        <a:pt x="0" y="377"/>
                      </a:lnTo>
                      <a:moveTo>
                        <a:pt x="0" y="350"/>
                      </a:moveTo>
                      <a:lnTo>
                        <a:pt x="0" y="350"/>
                      </a:lnTo>
                      <a:lnTo>
                        <a:pt x="0" y="324"/>
                      </a:lnTo>
                      <a:moveTo>
                        <a:pt x="0" y="297"/>
                      </a:moveTo>
                      <a:lnTo>
                        <a:pt x="0" y="297"/>
                      </a:lnTo>
                      <a:lnTo>
                        <a:pt x="0" y="270"/>
                      </a:lnTo>
                      <a:moveTo>
                        <a:pt x="0" y="244"/>
                      </a:moveTo>
                      <a:lnTo>
                        <a:pt x="0" y="244"/>
                      </a:lnTo>
                      <a:lnTo>
                        <a:pt x="0" y="217"/>
                      </a:lnTo>
                      <a:moveTo>
                        <a:pt x="0" y="190"/>
                      </a:moveTo>
                      <a:lnTo>
                        <a:pt x="0" y="190"/>
                      </a:lnTo>
                      <a:lnTo>
                        <a:pt x="0" y="164"/>
                      </a:lnTo>
                      <a:moveTo>
                        <a:pt x="0" y="137"/>
                      </a:moveTo>
                      <a:lnTo>
                        <a:pt x="0" y="137"/>
                      </a:lnTo>
                      <a:lnTo>
                        <a:pt x="0" y="110"/>
                      </a:lnTo>
                    </a:path>
                  </a:pathLst>
                </a:custGeom>
                <a:noFill/>
                <a:ln w="254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2"/>
                <p:cNvSpPr/>
                <p:nvPr/>
              </p:nvSpPr>
              <p:spPr>
                <a:xfrm>
                  <a:off x="386" y="1097"/>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48" name="Google Shape;548;p22"/>
                <p:cNvSpPr/>
                <p:nvPr/>
              </p:nvSpPr>
              <p:spPr>
                <a:xfrm>
                  <a:off x="410"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49" name="Google Shape;549;p22"/>
                <p:cNvSpPr/>
                <p:nvPr/>
              </p:nvSpPr>
              <p:spPr>
                <a:xfrm>
                  <a:off x="458"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550" name="Google Shape;550;p22"/>
                <p:cNvSpPr/>
                <p:nvPr/>
              </p:nvSpPr>
              <p:spPr>
                <a:xfrm>
                  <a:off x="506"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551" name="Google Shape;551;p22"/>
                <p:cNvSpPr/>
                <p:nvPr/>
              </p:nvSpPr>
              <p:spPr>
                <a:xfrm>
                  <a:off x="554"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52" name="Google Shape;552;p22"/>
                <p:cNvSpPr/>
                <p:nvPr/>
              </p:nvSpPr>
              <p:spPr>
                <a:xfrm>
                  <a:off x="586"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 name="Google Shape;553;p22"/>
                <p:cNvSpPr/>
                <p:nvPr/>
              </p:nvSpPr>
              <p:spPr>
                <a:xfrm>
                  <a:off x="602" y="1097"/>
                  <a:ext cx="10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554" name="Google Shape;554;p22"/>
                <p:cNvSpPr/>
                <p:nvPr/>
              </p:nvSpPr>
              <p:spPr>
                <a:xfrm>
                  <a:off x="658" y="1097"/>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555" name="Google Shape;555;p22"/>
                <p:cNvSpPr/>
                <p:nvPr/>
              </p:nvSpPr>
              <p:spPr>
                <a:xfrm>
                  <a:off x="714" y="1097"/>
                  <a:ext cx="89"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56" name="Google Shape;556;p22"/>
                <p:cNvSpPr/>
                <p:nvPr/>
              </p:nvSpPr>
              <p:spPr>
                <a:xfrm>
                  <a:off x="754" y="1097"/>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557" name="Google Shape;557;p22"/>
                <p:cNvSpPr/>
                <p:nvPr/>
              </p:nvSpPr>
              <p:spPr>
                <a:xfrm>
                  <a:off x="829" y="1097"/>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58" name="Google Shape;558;p22"/>
                <p:cNvSpPr/>
                <p:nvPr/>
              </p:nvSpPr>
              <p:spPr>
                <a:xfrm>
                  <a:off x="880" y="1097"/>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B</a:t>
                  </a:r>
                  <a:endParaRPr sz="1800" b="0" i="0" u="none" strike="noStrike" cap="none">
                    <a:solidFill>
                      <a:schemeClr val="dk1"/>
                    </a:solidFill>
                    <a:latin typeface="Arial"/>
                    <a:ea typeface="Arial"/>
                    <a:cs typeface="Arial"/>
                    <a:sym typeface="Arial"/>
                  </a:endParaRPr>
                </a:p>
              </p:txBody>
            </p:sp>
            <p:sp>
              <p:nvSpPr>
                <p:cNvPr id="559" name="Google Shape;559;p22"/>
                <p:cNvSpPr/>
                <p:nvPr/>
              </p:nvSpPr>
              <p:spPr>
                <a:xfrm>
                  <a:off x="932" y="1097"/>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60" name="Google Shape;560;p22"/>
                <p:cNvSpPr/>
                <p:nvPr/>
              </p:nvSpPr>
              <p:spPr>
                <a:xfrm>
                  <a:off x="1067"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1" name="Google Shape;561;p22"/>
                <p:cNvSpPr/>
                <p:nvPr/>
              </p:nvSpPr>
              <p:spPr>
                <a:xfrm>
                  <a:off x="442" y="1201"/>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62" name="Google Shape;562;p22"/>
                <p:cNvSpPr/>
                <p:nvPr/>
              </p:nvSpPr>
              <p:spPr>
                <a:xfrm>
                  <a:off x="490" y="1201"/>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63" name="Google Shape;563;p22"/>
                <p:cNvSpPr/>
                <p:nvPr/>
              </p:nvSpPr>
              <p:spPr>
                <a:xfrm>
                  <a:off x="530"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64" name="Google Shape;564;p22"/>
                <p:cNvSpPr/>
                <p:nvPr/>
              </p:nvSpPr>
              <p:spPr>
                <a:xfrm>
                  <a:off x="562"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65" name="Google Shape;565;p22"/>
                <p:cNvSpPr/>
                <p:nvPr/>
              </p:nvSpPr>
              <p:spPr>
                <a:xfrm>
                  <a:off x="586" y="1201"/>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566" name="Google Shape;566;p22"/>
                <p:cNvSpPr/>
                <p:nvPr/>
              </p:nvSpPr>
              <p:spPr>
                <a:xfrm>
                  <a:off x="626"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67" name="Google Shape;567;p22"/>
                <p:cNvSpPr/>
                <p:nvPr/>
              </p:nvSpPr>
              <p:spPr>
                <a:xfrm>
                  <a:off x="666"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8" name="Google Shape;568;p22"/>
                <p:cNvSpPr/>
                <p:nvPr/>
              </p:nvSpPr>
              <p:spPr>
                <a:xfrm>
                  <a:off x="682" y="1201"/>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569" name="Google Shape;569;p22"/>
                <p:cNvSpPr/>
                <p:nvPr/>
              </p:nvSpPr>
              <p:spPr>
                <a:xfrm>
                  <a:off x="722"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70" name="Google Shape;570;p22"/>
                <p:cNvSpPr/>
                <p:nvPr/>
              </p:nvSpPr>
              <p:spPr>
                <a:xfrm>
                  <a:off x="746" y="1201"/>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571" name="Google Shape;571;p22"/>
                <p:cNvSpPr/>
                <p:nvPr/>
              </p:nvSpPr>
              <p:spPr>
                <a:xfrm>
                  <a:off x="778"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72" name="Google Shape;572;p22"/>
                <p:cNvSpPr/>
                <p:nvPr/>
              </p:nvSpPr>
              <p:spPr>
                <a:xfrm>
                  <a:off x="818"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3" name="Google Shape;573;p22"/>
                <p:cNvSpPr/>
                <p:nvPr/>
              </p:nvSpPr>
              <p:spPr>
                <a:xfrm>
                  <a:off x="842" y="1201"/>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574" name="Google Shape;574;p22"/>
                <p:cNvSpPr/>
                <p:nvPr/>
              </p:nvSpPr>
              <p:spPr>
                <a:xfrm>
                  <a:off x="899"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75" name="Google Shape;575;p22"/>
                <p:cNvSpPr/>
                <p:nvPr/>
              </p:nvSpPr>
              <p:spPr>
                <a:xfrm>
                  <a:off x="938"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76" name="Google Shape;576;p22"/>
                <p:cNvSpPr/>
                <p:nvPr/>
              </p:nvSpPr>
              <p:spPr>
                <a:xfrm>
                  <a:off x="971"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77" name="Google Shape;577;p22"/>
                <p:cNvSpPr/>
                <p:nvPr/>
              </p:nvSpPr>
              <p:spPr>
                <a:xfrm>
                  <a:off x="1399" y="1013"/>
                  <a:ext cx="865"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2"/>
                <p:cNvSpPr/>
                <p:nvPr/>
              </p:nvSpPr>
              <p:spPr>
                <a:xfrm>
                  <a:off x="1500" y="1097"/>
                  <a:ext cx="12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579" name="Google Shape;579;p22"/>
                <p:cNvSpPr/>
                <p:nvPr/>
              </p:nvSpPr>
              <p:spPr>
                <a:xfrm>
                  <a:off x="1572"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80" name="Google Shape;580;p22"/>
                <p:cNvSpPr/>
                <p:nvPr/>
              </p:nvSpPr>
              <p:spPr>
                <a:xfrm>
                  <a:off x="1612"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81" name="Google Shape;581;p22"/>
                <p:cNvSpPr/>
                <p:nvPr/>
              </p:nvSpPr>
              <p:spPr>
                <a:xfrm>
                  <a:off x="1644" y="1097"/>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82" name="Google Shape;582;p22"/>
                <p:cNvSpPr/>
                <p:nvPr/>
              </p:nvSpPr>
              <p:spPr>
                <a:xfrm>
                  <a:off x="1684"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583" name="Google Shape;583;p22"/>
                <p:cNvSpPr/>
                <p:nvPr/>
              </p:nvSpPr>
              <p:spPr>
                <a:xfrm>
                  <a:off x="1732"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4" name="Google Shape;584;p22"/>
                <p:cNvSpPr/>
                <p:nvPr/>
              </p:nvSpPr>
              <p:spPr>
                <a:xfrm>
                  <a:off x="1748" y="1097"/>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85" name="Google Shape;585;p22"/>
                <p:cNvSpPr/>
                <p:nvPr/>
              </p:nvSpPr>
              <p:spPr>
                <a:xfrm>
                  <a:off x="1796" y="1097"/>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86" name="Google Shape;586;p22"/>
                <p:cNvSpPr/>
                <p:nvPr/>
              </p:nvSpPr>
              <p:spPr>
                <a:xfrm>
                  <a:off x="1836"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q</a:t>
                  </a:r>
                  <a:endParaRPr sz="1800" b="0" i="0" u="none" strike="noStrike" cap="none">
                    <a:solidFill>
                      <a:schemeClr val="dk1"/>
                    </a:solidFill>
                    <a:latin typeface="Arial"/>
                    <a:ea typeface="Arial"/>
                    <a:cs typeface="Arial"/>
                    <a:sym typeface="Arial"/>
                  </a:endParaRPr>
                </a:p>
              </p:txBody>
            </p:sp>
            <p:sp>
              <p:nvSpPr>
                <p:cNvPr id="587" name="Google Shape;587;p22"/>
                <p:cNvSpPr/>
                <p:nvPr/>
              </p:nvSpPr>
              <p:spPr>
                <a:xfrm>
                  <a:off x="1884"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588" name="Google Shape;588;p22"/>
                <p:cNvSpPr/>
                <p:nvPr/>
              </p:nvSpPr>
              <p:spPr>
                <a:xfrm>
                  <a:off x="1933"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89" name="Google Shape;589;p22"/>
                <p:cNvSpPr/>
                <p:nvPr/>
              </p:nvSpPr>
              <p:spPr>
                <a:xfrm>
                  <a:off x="1957" y="1097"/>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590" name="Google Shape;590;p22"/>
                <p:cNvSpPr/>
                <p:nvPr/>
              </p:nvSpPr>
              <p:spPr>
                <a:xfrm>
                  <a:off x="1988"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91" name="Google Shape;591;p22"/>
                <p:cNvSpPr/>
                <p:nvPr/>
              </p:nvSpPr>
              <p:spPr>
                <a:xfrm>
                  <a:off x="2012"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92" name="Google Shape;592;p22"/>
                <p:cNvSpPr/>
                <p:nvPr/>
              </p:nvSpPr>
              <p:spPr>
                <a:xfrm>
                  <a:off x="2044"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93" name="Google Shape;593;p22"/>
                <p:cNvSpPr/>
                <p:nvPr/>
              </p:nvSpPr>
              <p:spPr>
                <a:xfrm>
                  <a:off x="2068"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594" name="Google Shape;594;p22"/>
                <p:cNvSpPr/>
                <p:nvPr/>
              </p:nvSpPr>
              <p:spPr>
                <a:xfrm>
                  <a:off x="2116"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95" name="Google Shape;595;p22"/>
                <p:cNvSpPr/>
                <p:nvPr/>
              </p:nvSpPr>
              <p:spPr>
                <a:xfrm>
                  <a:off x="2165"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6" name="Google Shape;596;p22"/>
                <p:cNvSpPr/>
                <p:nvPr/>
              </p:nvSpPr>
              <p:spPr>
                <a:xfrm>
                  <a:off x="1556" y="1210"/>
                  <a:ext cx="89"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97" name="Google Shape;597;p22"/>
                <p:cNvSpPr/>
                <p:nvPr/>
              </p:nvSpPr>
              <p:spPr>
                <a:xfrm>
                  <a:off x="1596" y="121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98" name="Google Shape;598;p22"/>
                <p:cNvSpPr/>
                <p:nvPr/>
              </p:nvSpPr>
              <p:spPr>
                <a:xfrm>
                  <a:off x="1620" y="121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599" name="Google Shape;599;p22"/>
                <p:cNvSpPr/>
                <p:nvPr/>
              </p:nvSpPr>
              <p:spPr>
                <a:xfrm>
                  <a:off x="1692" y="121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00" name="Google Shape;600;p22"/>
                <p:cNvSpPr/>
                <p:nvPr/>
              </p:nvSpPr>
              <p:spPr>
                <a:xfrm>
                  <a:off x="1732" y="121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601" name="Google Shape;601;p22"/>
                <p:cNvSpPr/>
                <p:nvPr/>
              </p:nvSpPr>
              <p:spPr>
                <a:xfrm>
                  <a:off x="1764" y="121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2" name="Google Shape;602;p22"/>
                <p:cNvSpPr/>
                <p:nvPr/>
              </p:nvSpPr>
              <p:spPr>
                <a:xfrm>
                  <a:off x="1788" y="1210"/>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03" name="Google Shape;603;p22"/>
                <p:cNvSpPr/>
                <p:nvPr/>
              </p:nvSpPr>
              <p:spPr>
                <a:xfrm>
                  <a:off x="1812" y="1205"/>
                  <a:ext cx="101" cy="12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Noto Sans Symbols"/>
                    <a:buNone/>
                  </a:pPr>
                  <a:r>
                    <a:rPr lang="en-US" sz="1100" b="0" i="0" u="none" strike="noStrike" cap="none">
                      <a:solidFill>
                        <a:srgbClr val="404040"/>
                      </a:solidFill>
                      <a:latin typeface="Noto Sans Symbols"/>
                      <a:ea typeface="Noto Sans Symbols"/>
                      <a:cs typeface="Noto Sans Symbols"/>
                      <a:sym typeface="Noto Sans Symbols"/>
                    </a:rPr>
                    <a:t>≤</a:t>
                  </a:r>
                  <a:endParaRPr sz="1800" b="0" i="0" u="none" strike="noStrike" cap="none">
                    <a:solidFill>
                      <a:schemeClr val="dk1"/>
                    </a:solidFill>
                    <a:latin typeface="Arial"/>
                    <a:ea typeface="Arial"/>
                    <a:cs typeface="Arial"/>
                    <a:sym typeface="Arial"/>
                  </a:endParaRPr>
                </a:p>
              </p:txBody>
            </p:sp>
            <p:sp>
              <p:nvSpPr>
                <p:cNvPr id="604" name="Google Shape;604;p22"/>
                <p:cNvSpPr/>
                <p:nvPr/>
              </p:nvSpPr>
              <p:spPr>
                <a:xfrm>
                  <a:off x="1884" y="121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5</a:t>
                  </a:r>
                  <a:endParaRPr sz="1800" b="0" i="0" u="none" strike="noStrike" cap="none">
                    <a:solidFill>
                      <a:schemeClr val="dk1"/>
                    </a:solidFill>
                    <a:latin typeface="Arial"/>
                    <a:ea typeface="Arial"/>
                    <a:cs typeface="Arial"/>
                    <a:sym typeface="Arial"/>
                  </a:endParaRPr>
                </a:p>
              </p:txBody>
            </p:sp>
            <p:sp>
              <p:nvSpPr>
                <p:cNvPr id="605" name="Google Shape;605;p22"/>
                <p:cNvSpPr/>
                <p:nvPr/>
              </p:nvSpPr>
              <p:spPr>
                <a:xfrm>
                  <a:off x="1933" y="121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606" name="Google Shape;606;p22"/>
                <p:cNvSpPr/>
                <p:nvPr/>
              </p:nvSpPr>
              <p:spPr>
                <a:xfrm>
                  <a:off x="2005" y="121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07" name="Google Shape;607;p22"/>
                <p:cNvSpPr/>
                <p:nvPr/>
              </p:nvSpPr>
              <p:spPr>
                <a:xfrm>
                  <a:off x="2029" y="121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08" name="Google Shape;608;p22"/>
                <p:cNvSpPr/>
                <p:nvPr/>
              </p:nvSpPr>
              <p:spPr>
                <a:xfrm>
                  <a:off x="2077" y="1210"/>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09" name="Google Shape;609;p22"/>
                <p:cNvSpPr/>
                <p:nvPr/>
              </p:nvSpPr>
              <p:spPr>
                <a:xfrm>
                  <a:off x="2457" y="1013"/>
                  <a:ext cx="865"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2"/>
                <p:cNvSpPr/>
                <p:nvPr/>
              </p:nvSpPr>
              <p:spPr>
                <a:xfrm>
                  <a:off x="2541" y="1097"/>
                  <a:ext cx="9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611" name="Google Shape;611;p22"/>
                <p:cNvSpPr/>
                <p:nvPr/>
              </p:nvSpPr>
              <p:spPr>
                <a:xfrm>
                  <a:off x="2590"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12" name="Google Shape;612;p22"/>
                <p:cNvSpPr/>
                <p:nvPr/>
              </p:nvSpPr>
              <p:spPr>
                <a:xfrm>
                  <a:off x="2630" y="1097"/>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13" name="Google Shape;613;p22"/>
                <p:cNvSpPr/>
                <p:nvPr/>
              </p:nvSpPr>
              <p:spPr>
                <a:xfrm>
                  <a:off x="2662"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14" name="Google Shape;614;p22"/>
                <p:cNvSpPr/>
                <p:nvPr/>
              </p:nvSpPr>
              <p:spPr>
                <a:xfrm>
                  <a:off x="2686" y="1097"/>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615" name="Google Shape;615;p22"/>
                <p:cNvSpPr/>
                <p:nvPr/>
              </p:nvSpPr>
              <p:spPr>
                <a:xfrm>
                  <a:off x="2710" y="1097"/>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y</a:t>
                  </a:r>
                  <a:endParaRPr sz="1800" b="0" i="0" u="none" strike="noStrike" cap="none">
                    <a:solidFill>
                      <a:schemeClr val="dk1"/>
                    </a:solidFill>
                    <a:latin typeface="Arial"/>
                    <a:ea typeface="Arial"/>
                    <a:cs typeface="Arial"/>
                    <a:sym typeface="Arial"/>
                  </a:endParaRPr>
                </a:p>
              </p:txBody>
            </p:sp>
            <p:sp>
              <p:nvSpPr>
                <p:cNvPr id="616" name="Google Shape;616;p22"/>
                <p:cNvSpPr/>
                <p:nvPr/>
              </p:nvSpPr>
              <p:spPr>
                <a:xfrm>
                  <a:off x="2774" y="1097"/>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17" name="Google Shape;617;p22"/>
                <p:cNvSpPr/>
                <p:nvPr/>
              </p:nvSpPr>
              <p:spPr>
                <a:xfrm>
                  <a:off x="2830"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18" name="Google Shape;618;p22"/>
                <p:cNvSpPr/>
                <p:nvPr/>
              </p:nvSpPr>
              <p:spPr>
                <a:xfrm>
                  <a:off x="2870"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19" name="Google Shape;619;p22"/>
                <p:cNvSpPr/>
                <p:nvPr/>
              </p:nvSpPr>
              <p:spPr>
                <a:xfrm>
                  <a:off x="2902"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20" name="Google Shape;620;p22"/>
                <p:cNvSpPr/>
                <p:nvPr/>
              </p:nvSpPr>
              <p:spPr>
                <a:xfrm>
                  <a:off x="2942"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1" name="Google Shape;621;p22"/>
                <p:cNvSpPr/>
                <p:nvPr/>
              </p:nvSpPr>
              <p:spPr>
                <a:xfrm>
                  <a:off x="2959" y="1097"/>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622" name="Google Shape;622;p22"/>
                <p:cNvSpPr/>
                <p:nvPr/>
              </p:nvSpPr>
              <p:spPr>
                <a:xfrm>
                  <a:off x="3014" y="1097"/>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623" name="Google Shape;623;p22"/>
                <p:cNvSpPr/>
                <p:nvPr/>
              </p:nvSpPr>
              <p:spPr>
                <a:xfrm>
                  <a:off x="3055"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24" name="Google Shape;624;p22"/>
                <p:cNvSpPr/>
                <p:nvPr/>
              </p:nvSpPr>
              <p:spPr>
                <a:xfrm>
                  <a:off x="3094" y="1097"/>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25" name="Google Shape;625;p22"/>
                <p:cNvSpPr/>
                <p:nvPr/>
              </p:nvSpPr>
              <p:spPr>
                <a:xfrm>
                  <a:off x="3126"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26" name="Google Shape;626;p22"/>
                <p:cNvSpPr/>
                <p:nvPr/>
              </p:nvSpPr>
              <p:spPr>
                <a:xfrm>
                  <a:off x="3150"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27" name="Google Shape;627;p22"/>
                <p:cNvSpPr/>
                <p:nvPr/>
              </p:nvSpPr>
              <p:spPr>
                <a:xfrm>
                  <a:off x="3191"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628" name="Google Shape;628;p22"/>
                <p:cNvSpPr/>
                <p:nvPr/>
              </p:nvSpPr>
              <p:spPr>
                <a:xfrm>
                  <a:off x="2558" y="1201"/>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29" name="Google Shape;629;p22"/>
                <p:cNvSpPr/>
                <p:nvPr/>
              </p:nvSpPr>
              <p:spPr>
                <a:xfrm>
                  <a:off x="2582" y="1201"/>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630" name="Google Shape;630;p22"/>
                <p:cNvSpPr/>
                <p:nvPr/>
              </p:nvSpPr>
              <p:spPr>
                <a:xfrm>
                  <a:off x="2622" y="120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631" name="Google Shape;631;p22"/>
                <p:cNvSpPr/>
                <p:nvPr/>
              </p:nvSpPr>
              <p:spPr>
                <a:xfrm>
                  <a:off x="2670"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32" name="Google Shape;632;p22"/>
                <p:cNvSpPr/>
                <p:nvPr/>
              </p:nvSpPr>
              <p:spPr>
                <a:xfrm>
                  <a:off x="2710"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33" name="Google Shape;633;p22"/>
                <p:cNvSpPr/>
                <p:nvPr/>
              </p:nvSpPr>
              <p:spPr>
                <a:xfrm>
                  <a:off x="2742"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34" name="Google Shape;634;p22"/>
                <p:cNvSpPr/>
                <p:nvPr/>
              </p:nvSpPr>
              <p:spPr>
                <a:xfrm>
                  <a:off x="2766"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35" name="Google Shape;635;p22"/>
                <p:cNvSpPr/>
                <p:nvPr/>
              </p:nvSpPr>
              <p:spPr>
                <a:xfrm>
                  <a:off x="2806"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36" name="Google Shape;636;p22"/>
                <p:cNvSpPr/>
                <p:nvPr/>
              </p:nvSpPr>
              <p:spPr>
                <a:xfrm>
                  <a:off x="2846" y="1201"/>
                  <a:ext cx="12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637" name="Google Shape;637;p22"/>
                <p:cNvSpPr/>
                <p:nvPr/>
              </p:nvSpPr>
              <p:spPr>
                <a:xfrm>
                  <a:off x="2918"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38" name="Google Shape;638;p22"/>
                <p:cNvSpPr/>
                <p:nvPr/>
              </p:nvSpPr>
              <p:spPr>
                <a:xfrm>
                  <a:off x="2958"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39" name="Google Shape;639;p22"/>
                <p:cNvSpPr/>
                <p:nvPr/>
              </p:nvSpPr>
              <p:spPr>
                <a:xfrm>
                  <a:off x="2990" y="1201"/>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40" name="Google Shape;640;p22"/>
                <p:cNvSpPr/>
                <p:nvPr/>
              </p:nvSpPr>
              <p:spPr>
                <a:xfrm>
                  <a:off x="3030" y="120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641" name="Google Shape;641;p22"/>
                <p:cNvSpPr/>
                <p:nvPr/>
              </p:nvSpPr>
              <p:spPr>
                <a:xfrm>
                  <a:off x="3078"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42" name="Google Shape;642;p22"/>
                <p:cNvSpPr/>
                <p:nvPr/>
              </p:nvSpPr>
              <p:spPr>
                <a:xfrm>
                  <a:off x="3102" y="120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43" name="Google Shape;643;p22"/>
                <p:cNvSpPr/>
                <p:nvPr/>
              </p:nvSpPr>
              <p:spPr>
                <a:xfrm>
                  <a:off x="3150" y="1201"/>
                  <a:ext cx="8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644" name="Google Shape;644;p22"/>
                <p:cNvSpPr/>
                <p:nvPr/>
              </p:nvSpPr>
              <p:spPr>
                <a:xfrm>
                  <a:off x="3191" y="1201"/>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45" name="Google Shape;645;p22"/>
                <p:cNvSpPr/>
                <p:nvPr/>
              </p:nvSpPr>
              <p:spPr>
                <a:xfrm>
                  <a:off x="3515" y="1013"/>
                  <a:ext cx="865"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2"/>
                <p:cNvSpPr/>
                <p:nvPr/>
              </p:nvSpPr>
              <p:spPr>
                <a:xfrm>
                  <a:off x="3592" y="1044"/>
                  <a:ext cx="9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47" name="Google Shape;647;p22"/>
                <p:cNvSpPr/>
                <p:nvPr/>
              </p:nvSpPr>
              <p:spPr>
                <a:xfrm>
                  <a:off x="3640"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648" name="Google Shape;648;p22"/>
                <p:cNvSpPr/>
                <p:nvPr/>
              </p:nvSpPr>
              <p:spPr>
                <a:xfrm>
                  <a:off x="3688" y="1044"/>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49" name="Google Shape;649;p22"/>
                <p:cNvSpPr/>
                <p:nvPr/>
              </p:nvSpPr>
              <p:spPr>
                <a:xfrm>
                  <a:off x="3712"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50" name="Google Shape;650;p22"/>
                <p:cNvSpPr/>
                <p:nvPr/>
              </p:nvSpPr>
              <p:spPr>
                <a:xfrm>
                  <a:off x="3736"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651" name="Google Shape;651;p22"/>
                <p:cNvSpPr/>
                <p:nvPr/>
              </p:nvSpPr>
              <p:spPr>
                <a:xfrm>
                  <a:off x="3784" y="1044"/>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52" name="Google Shape;652;p22"/>
                <p:cNvSpPr/>
                <p:nvPr/>
              </p:nvSpPr>
              <p:spPr>
                <a:xfrm>
                  <a:off x="3824" y="104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53" name="Google Shape;653;p22"/>
                <p:cNvSpPr/>
                <p:nvPr/>
              </p:nvSpPr>
              <p:spPr>
                <a:xfrm>
                  <a:off x="3864" y="10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54" name="Google Shape;654;p22"/>
                <p:cNvSpPr/>
                <p:nvPr/>
              </p:nvSpPr>
              <p:spPr>
                <a:xfrm>
                  <a:off x="3896" y="1044"/>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55" name="Google Shape;655;p22"/>
                <p:cNvSpPr/>
                <p:nvPr/>
              </p:nvSpPr>
              <p:spPr>
                <a:xfrm>
                  <a:off x="3936" y="1044"/>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6" name="Google Shape;656;p22"/>
                <p:cNvSpPr/>
                <p:nvPr/>
              </p:nvSpPr>
              <p:spPr>
                <a:xfrm>
                  <a:off x="3952" y="1044"/>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57" name="Google Shape;657;p22"/>
                <p:cNvSpPr/>
                <p:nvPr/>
              </p:nvSpPr>
              <p:spPr>
                <a:xfrm>
                  <a:off x="3976"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58" name="Google Shape;658;p22"/>
                <p:cNvSpPr/>
                <p:nvPr/>
              </p:nvSpPr>
              <p:spPr>
                <a:xfrm>
                  <a:off x="4024"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59" name="Google Shape;659;p22"/>
                <p:cNvSpPr/>
                <p:nvPr/>
              </p:nvSpPr>
              <p:spPr>
                <a:xfrm>
                  <a:off x="4072"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60" name="Google Shape;660;p22"/>
                <p:cNvSpPr/>
                <p:nvPr/>
              </p:nvSpPr>
              <p:spPr>
                <a:xfrm>
                  <a:off x="4096" y="1044"/>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661" name="Google Shape;661;p22"/>
                <p:cNvSpPr/>
                <p:nvPr/>
              </p:nvSpPr>
              <p:spPr>
                <a:xfrm>
                  <a:off x="4137"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62" name="Google Shape;662;p22"/>
                <p:cNvSpPr/>
                <p:nvPr/>
              </p:nvSpPr>
              <p:spPr>
                <a:xfrm>
                  <a:off x="4161"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63" name="Google Shape;663;p22"/>
                <p:cNvSpPr/>
                <p:nvPr/>
              </p:nvSpPr>
              <p:spPr>
                <a:xfrm>
                  <a:off x="4209"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664" name="Google Shape;664;p22"/>
                <p:cNvSpPr/>
                <p:nvPr/>
              </p:nvSpPr>
              <p:spPr>
                <a:xfrm>
                  <a:off x="4249" y="104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65" name="Google Shape;665;p22"/>
                <p:cNvSpPr/>
                <p:nvPr/>
              </p:nvSpPr>
              <p:spPr>
                <a:xfrm>
                  <a:off x="4281"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66" name="Google Shape;666;p22"/>
                <p:cNvSpPr/>
                <p:nvPr/>
              </p:nvSpPr>
              <p:spPr>
                <a:xfrm>
                  <a:off x="4305" y="1044"/>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7" name="Google Shape;667;p22"/>
                <p:cNvSpPr/>
                <p:nvPr/>
              </p:nvSpPr>
              <p:spPr>
                <a:xfrm>
                  <a:off x="3671" y="1148"/>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68" name="Google Shape;668;p22"/>
                <p:cNvSpPr/>
                <p:nvPr/>
              </p:nvSpPr>
              <p:spPr>
                <a:xfrm>
                  <a:off x="3720" y="1148"/>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B</a:t>
                  </a:r>
                  <a:endParaRPr sz="1800" b="0" i="0" u="none" strike="noStrike" cap="none">
                    <a:solidFill>
                      <a:schemeClr val="dk1"/>
                    </a:solidFill>
                    <a:latin typeface="Arial"/>
                    <a:ea typeface="Arial"/>
                    <a:cs typeface="Arial"/>
                    <a:sym typeface="Arial"/>
                  </a:endParaRPr>
                </a:p>
              </p:txBody>
            </p:sp>
            <p:sp>
              <p:nvSpPr>
                <p:cNvPr id="669" name="Google Shape;669;p22"/>
                <p:cNvSpPr/>
                <p:nvPr/>
              </p:nvSpPr>
              <p:spPr>
                <a:xfrm>
                  <a:off x="3768" y="1148"/>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70" name="Google Shape;670;p22"/>
                <p:cNvSpPr/>
                <p:nvPr/>
              </p:nvSpPr>
              <p:spPr>
                <a:xfrm>
                  <a:off x="3792"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1" name="Google Shape;671;p22"/>
                <p:cNvSpPr/>
                <p:nvPr/>
              </p:nvSpPr>
              <p:spPr>
                <a:xfrm>
                  <a:off x="3816" y="1148"/>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672" name="Google Shape;672;p22"/>
                <p:cNvSpPr/>
                <p:nvPr/>
              </p:nvSpPr>
              <p:spPr>
                <a:xfrm>
                  <a:off x="3864"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73" name="Google Shape;673;p22"/>
                <p:cNvSpPr/>
                <p:nvPr/>
              </p:nvSpPr>
              <p:spPr>
                <a:xfrm>
                  <a:off x="3888" y="1148"/>
                  <a:ext cx="8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x</a:t>
                  </a:r>
                  <a:endParaRPr sz="1800" b="0" i="0" u="none" strike="noStrike" cap="none">
                    <a:solidFill>
                      <a:schemeClr val="dk1"/>
                    </a:solidFill>
                    <a:latin typeface="Arial"/>
                    <a:ea typeface="Arial"/>
                    <a:cs typeface="Arial"/>
                    <a:sym typeface="Arial"/>
                  </a:endParaRPr>
                </a:p>
              </p:txBody>
            </p:sp>
            <p:sp>
              <p:nvSpPr>
                <p:cNvPr id="674" name="Google Shape;674;p22"/>
                <p:cNvSpPr/>
                <p:nvPr/>
              </p:nvSpPr>
              <p:spPr>
                <a:xfrm>
                  <a:off x="3928"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75" name="Google Shape;675;p22"/>
                <p:cNvSpPr/>
                <p:nvPr/>
              </p:nvSpPr>
              <p:spPr>
                <a:xfrm>
                  <a:off x="3968"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76" name="Google Shape;676;p22"/>
                <p:cNvSpPr/>
                <p:nvPr/>
              </p:nvSpPr>
              <p:spPr>
                <a:xfrm>
                  <a:off x="3992" y="1148"/>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677" name="Google Shape;677;p22"/>
                <p:cNvSpPr/>
                <p:nvPr/>
              </p:nvSpPr>
              <p:spPr>
                <a:xfrm>
                  <a:off x="4024"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8" name="Google Shape;678;p22"/>
                <p:cNvSpPr/>
                <p:nvPr/>
              </p:nvSpPr>
              <p:spPr>
                <a:xfrm>
                  <a:off x="4040" y="1148"/>
                  <a:ext cx="12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W</a:t>
                  </a:r>
                  <a:endParaRPr sz="1800" b="0" i="0" u="none" strike="noStrike" cap="none">
                    <a:solidFill>
                      <a:schemeClr val="dk1"/>
                    </a:solidFill>
                    <a:latin typeface="Arial"/>
                    <a:ea typeface="Arial"/>
                    <a:cs typeface="Arial"/>
                    <a:sym typeface="Arial"/>
                  </a:endParaRPr>
                </a:p>
              </p:txBody>
            </p:sp>
            <p:sp>
              <p:nvSpPr>
                <p:cNvPr id="679" name="Google Shape;679;p22"/>
                <p:cNvSpPr/>
                <p:nvPr/>
              </p:nvSpPr>
              <p:spPr>
                <a:xfrm>
                  <a:off x="4120"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80" name="Google Shape;680;p22"/>
                <p:cNvSpPr/>
                <p:nvPr/>
              </p:nvSpPr>
              <p:spPr>
                <a:xfrm>
                  <a:off x="4145" y="1148"/>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81" name="Google Shape;681;p22"/>
                <p:cNvSpPr/>
                <p:nvPr/>
              </p:nvSpPr>
              <p:spPr>
                <a:xfrm>
                  <a:off x="4176" y="1148"/>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682" name="Google Shape;682;p22"/>
                <p:cNvSpPr/>
                <p:nvPr/>
              </p:nvSpPr>
              <p:spPr>
                <a:xfrm>
                  <a:off x="4224"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3" name="Google Shape;683;p22"/>
                <p:cNvSpPr/>
                <p:nvPr/>
              </p:nvSpPr>
              <p:spPr>
                <a:xfrm>
                  <a:off x="3671" y="1261"/>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84" name="Google Shape;684;p22"/>
                <p:cNvSpPr/>
                <p:nvPr/>
              </p:nvSpPr>
              <p:spPr>
                <a:xfrm>
                  <a:off x="3720"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85" name="Google Shape;685;p22"/>
                <p:cNvSpPr/>
                <p:nvPr/>
              </p:nvSpPr>
              <p:spPr>
                <a:xfrm>
                  <a:off x="3760" y="1261"/>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686" name="Google Shape;686;p22"/>
                <p:cNvSpPr/>
                <p:nvPr/>
              </p:nvSpPr>
              <p:spPr>
                <a:xfrm>
                  <a:off x="3784"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87" name="Google Shape;687;p22"/>
                <p:cNvSpPr/>
                <p:nvPr/>
              </p:nvSpPr>
              <p:spPr>
                <a:xfrm>
                  <a:off x="3824" y="1261"/>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88" name="Google Shape;688;p22"/>
                <p:cNvSpPr/>
                <p:nvPr/>
              </p:nvSpPr>
              <p:spPr>
                <a:xfrm>
                  <a:off x="3856"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89" name="Google Shape;689;p22"/>
                <p:cNvSpPr/>
                <p:nvPr/>
              </p:nvSpPr>
              <p:spPr>
                <a:xfrm>
                  <a:off x="3896" y="126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90" name="Google Shape;690;p22"/>
                <p:cNvSpPr/>
                <p:nvPr/>
              </p:nvSpPr>
              <p:spPr>
                <a:xfrm>
                  <a:off x="3944" y="1261"/>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91" name="Google Shape;691;p22"/>
                <p:cNvSpPr/>
                <p:nvPr/>
              </p:nvSpPr>
              <p:spPr>
                <a:xfrm>
                  <a:off x="3984"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92" name="Google Shape;692;p22"/>
                <p:cNvSpPr/>
                <p:nvPr/>
              </p:nvSpPr>
              <p:spPr>
                <a:xfrm>
                  <a:off x="4024"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3" name="Google Shape;693;p22"/>
                <p:cNvSpPr/>
                <p:nvPr/>
              </p:nvSpPr>
              <p:spPr>
                <a:xfrm>
                  <a:off x="4056" y="1261"/>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94" name="Google Shape;694;p22"/>
                <p:cNvSpPr/>
                <p:nvPr/>
              </p:nvSpPr>
              <p:spPr>
                <a:xfrm>
                  <a:off x="4112" y="126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95" name="Google Shape;695;p22"/>
                <p:cNvSpPr/>
                <p:nvPr/>
              </p:nvSpPr>
              <p:spPr>
                <a:xfrm>
                  <a:off x="4152" y="126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96" name="Google Shape;696;p22"/>
                <p:cNvSpPr/>
                <p:nvPr/>
              </p:nvSpPr>
              <p:spPr>
                <a:xfrm>
                  <a:off x="4184" y="126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97" name="Google Shape;697;p22"/>
                <p:cNvSpPr/>
                <p:nvPr/>
              </p:nvSpPr>
              <p:spPr>
                <a:xfrm>
                  <a:off x="4572" y="1013"/>
                  <a:ext cx="866"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2"/>
                <p:cNvSpPr/>
                <p:nvPr/>
              </p:nvSpPr>
              <p:spPr>
                <a:xfrm>
                  <a:off x="4649" y="1052"/>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99" name="Google Shape;699;p22"/>
                <p:cNvSpPr/>
                <p:nvPr/>
              </p:nvSpPr>
              <p:spPr>
                <a:xfrm>
                  <a:off x="4705"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00" name="Google Shape;700;p22"/>
                <p:cNvSpPr/>
                <p:nvPr/>
              </p:nvSpPr>
              <p:spPr>
                <a:xfrm>
                  <a:off x="4746" y="1052"/>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01" name="Google Shape;701;p22"/>
                <p:cNvSpPr/>
                <p:nvPr/>
              </p:nvSpPr>
              <p:spPr>
                <a:xfrm>
                  <a:off x="4777" y="1052"/>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02" name="Google Shape;702;p22"/>
                <p:cNvSpPr/>
                <p:nvPr/>
              </p:nvSpPr>
              <p:spPr>
                <a:xfrm>
                  <a:off x="4802" y="1052"/>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703" name="Google Shape;703;p22"/>
                <p:cNvSpPr/>
                <p:nvPr/>
              </p:nvSpPr>
              <p:spPr>
                <a:xfrm>
                  <a:off x="4842"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grpSp>
          <p:sp>
            <p:nvSpPr>
              <p:cNvPr id="704" name="Google Shape;704;p22"/>
              <p:cNvSpPr/>
              <p:nvPr/>
            </p:nvSpPr>
            <p:spPr>
              <a:xfrm>
                <a:off x="4881"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5" name="Google Shape;705;p22"/>
              <p:cNvSpPr/>
              <p:nvPr/>
            </p:nvSpPr>
            <p:spPr>
              <a:xfrm>
                <a:off x="4905" y="1052"/>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06" name="Google Shape;706;p22"/>
              <p:cNvSpPr/>
              <p:nvPr/>
            </p:nvSpPr>
            <p:spPr>
              <a:xfrm>
                <a:off x="4954" y="1052"/>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B</a:t>
                </a:r>
                <a:endParaRPr sz="1800" b="0" i="0" u="none" strike="noStrike" cap="none">
                  <a:solidFill>
                    <a:schemeClr val="dk1"/>
                  </a:solidFill>
                  <a:latin typeface="Arial"/>
                  <a:ea typeface="Arial"/>
                  <a:cs typeface="Arial"/>
                  <a:sym typeface="Arial"/>
                </a:endParaRPr>
              </a:p>
            </p:txBody>
          </p:sp>
          <p:sp>
            <p:nvSpPr>
              <p:cNvPr id="707" name="Google Shape;707;p22"/>
              <p:cNvSpPr/>
              <p:nvPr/>
            </p:nvSpPr>
            <p:spPr>
              <a:xfrm>
                <a:off x="5002" y="1052"/>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08" name="Google Shape;708;p22"/>
              <p:cNvSpPr/>
              <p:nvPr/>
            </p:nvSpPr>
            <p:spPr>
              <a:xfrm>
                <a:off x="5026"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9" name="Google Shape;709;p22"/>
              <p:cNvSpPr/>
              <p:nvPr/>
            </p:nvSpPr>
            <p:spPr>
              <a:xfrm>
                <a:off x="5042" y="1052"/>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10" name="Google Shape;710;p22"/>
              <p:cNvSpPr/>
              <p:nvPr/>
            </p:nvSpPr>
            <p:spPr>
              <a:xfrm>
                <a:off x="5090"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11" name="Google Shape;711;p22"/>
              <p:cNvSpPr/>
              <p:nvPr/>
            </p:nvSpPr>
            <p:spPr>
              <a:xfrm>
                <a:off x="5130" y="1052"/>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12" name="Google Shape;712;p22"/>
              <p:cNvSpPr/>
              <p:nvPr/>
            </p:nvSpPr>
            <p:spPr>
              <a:xfrm>
                <a:off x="5162" y="1052"/>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713" name="Google Shape;713;p22"/>
              <p:cNvSpPr/>
              <p:nvPr/>
            </p:nvSpPr>
            <p:spPr>
              <a:xfrm>
                <a:off x="5186" y="1052"/>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14" name="Google Shape;714;p22"/>
              <p:cNvSpPr/>
              <p:nvPr/>
            </p:nvSpPr>
            <p:spPr>
              <a:xfrm>
                <a:off x="5234" y="1052"/>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15" name="Google Shape;715;p22"/>
              <p:cNvSpPr/>
              <p:nvPr/>
            </p:nvSpPr>
            <p:spPr>
              <a:xfrm>
                <a:off x="5258" y="1052"/>
                <a:ext cx="8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x</a:t>
                </a:r>
                <a:endParaRPr sz="1800" b="0" i="0" u="none" strike="noStrike" cap="none">
                  <a:solidFill>
                    <a:schemeClr val="dk1"/>
                  </a:solidFill>
                  <a:latin typeface="Arial"/>
                  <a:ea typeface="Arial"/>
                  <a:cs typeface="Arial"/>
                  <a:sym typeface="Arial"/>
                </a:endParaRPr>
              </a:p>
            </p:txBody>
          </p:sp>
          <p:sp>
            <p:nvSpPr>
              <p:cNvPr id="716" name="Google Shape;716;p22"/>
              <p:cNvSpPr/>
              <p:nvPr/>
            </p:nvSpPr>
            <p:spPr>
              <a:xfrm>
                <a:off x="5299"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17" name="Google Shape;717;p22"/>
              <p:cNvSpPr/>
              <p:nvPr/>
            </p:nvSpPr>
            <p:spPr>
              <a:xfrm>
                <a:off x="5338" y="1052"/>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18" name="Google Shape;718;p22"/>
              <p:cNvSpPr/>
              <p:nvPr/>
            </p:nvSpPr>
            <p:spPr>
              <a:xfrm>
                <a:off x="5362"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9" name="Google Shape;719;p22"/>
              <p:cNvSpPr/>
              <p:nvPr/>
            </p:nvSpPr>
            <p:spPr>
              <a:xfrm>
                <a:off x="4753" y="1148"/>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20" name="Google Shape;720;p22"/>
              <p:cNvSpPr/>
              <p:nvPr/>
            </p:nvSpPr>
            <p:spPr>
              <a:xfrm>
                <a:off x="4794" y="1148"/>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21" name="Google Shape;721;p22"/>
              <p:cNvSpPr/>
              <p:nvPr/>
            </p:nvSpPr>
            <p:spPr>
              <a:xfrm>
                <a:off x="4842" y="1148"/>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22" name="Google Shape;722;p22"/>
              <p:cNvSpPr/>
              <p:nvPr/>
            </p:nvSpPr>
            <p:spPr>
              <a:xfrm>
                <a:off x="4914" y="1148"/>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23" name="Google Shape;723;p22"/>
              <p:cNvSpPr/>
              <p:nvPr/>
            </p:nvSpPr>
            <p:spPr>
              <a:xfrm>
                <a:off x="4986" y="1148"/>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24" name="Google Shape;724;p22"/>
              <p:cNvSpPr/>
              <p:nvPr/>
            </p:nvSpPr>
            <p:spPr>
              <a:xfrm>
                <a:off x="5026" y="1148"/>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25" name="Google Shape;725;p22"/>
              <p:cNvSpPr/>
              <p:nvPr/>
            </p:nvSpPr>
            <p:spPr>
              <a:xfrm>
                <a:off x="5058" y="1148"/>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y</a:t>
                </a:r>
                <a:endParaRPr sz="1800" b="0" i="0" u="none" strike="noStrike" cap="none">
                  <a:solidFill>
                    <a:schemeClr val="dk1"/>
                  </a:solidFill>
                  <a:latin typeface="Arial"/>
                  <a:ea typeface="Arial"/>
                  <a:cs typeface="Arial"/>
                  <a:sym typeface="Arial"/>
                </a:endParaRPr>
              </a:p>
            </p:txBody>
          </p:sp>
          <p:sp>
            <p:nvSpPr>
              <p:cNvPr id="726" name="Google Shape;726;p22"/>
              <p:cNvSpPr/>
              <p:nvPr/>
            </p:nvSpPr>
            <p:spPr>
              <a:xfrm>
                <a:off x="5098"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7" name="Google Shape;727;p22"/>
              <p:cNvSpPr/>
              <p:nvPr/>
            </p:nvSpPr>
            <p:spPr>
              <a:xfrm>
                <a:off x="5114" y="1148"/>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728" name="Google Shape;728;p22"/>
              <p:cNvSpPr/>
              <p:nvPr/>
            </p:nvSpPr>
            <p:spPr>
              <a:xfrm>
                <a:off x="5154"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29" name="Google Shape;729;p22"/>
              <p:cNvSpPr/>
              <p:nvPr/>
            </p:nvSpPr>
            <p:spPr>
              <a:xfrm>
                <a:off x="5178" y="1148"/>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30" name="Google Shape;730;p22"/>
              <p:cNvSpPr/>
              <p:nvPr/>
            </p:nvSpPr>
            <p:spPr>
              <a:xfrm>
                <a:off x="5210"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31" name="Google Shape;731;p22"/>
              <p:cNvSpPr/>
              <p:nvPr/>
            </p:nvSpPr>
            <p:spPr>
              <a:xfrm>
                <a:off x="5251"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2" name="Google Shape;732;p22"/>
              <p:cNvSpPr/>
              <p:nvPr/>
            </p:nvSpPr>
            <p:spPr>
              <a:xfrm>
                <a:off x="4842" y="1244"/>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33" name="Google Shape;733;p22"/>
              <p:cNvSpPr/>
              <p:nvPr/>
            </p:nvSpPr>
            <p:spPr>
              <a:xfrm>
                <a:off x="4882" y="12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34" name="Google Shape;734;p22"/>
              <p:cNvSpPr/>
              <p:nvPr/>
            </p:nvSpPr>
            <p:spPr>
              <a:xfrm>
                <a:off x="4914" y="124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35" name="Google Shape;735;p22"/>
              <p:cNvSpPr/>
              <p:nvPr/>
            </p:nvSpPr>
            <p:spPr>
              <a:xfrm>
                <a:off x="4954" y="12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36" name="Google Shape;736;p22"/>
              <p:cNvSpPr/>
              <p:nvPr/>
            </p:nvSpPr>
            <p:spPr>
              <a:xfrm>
                <a:off x="4986" y="12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37" name="Google Shape;737;p22"/>
              <p:cNvSpPr/>
              <p:nvPr/>
            </p:nvSpPr>
            <p:spPr>
              <a:xfrm>
                <a:off x="5010" y="124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38" name="Google Shape;738;p22"/>
              <p:cNvSpPr/>
              <p:nvPr/>
            </p:nvSpPr>
            <p:spPr>
              <a:xfrm>
                <a:off x="5042" y="12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39" name="Google Shape;739;p22"/>
              <p:cNvSpPr/>
              <p:nvPr/>
            </p:nvSpPr>
            <p:spPr>
              <a:xfrm>
                <a:off x="5074" y="12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40" name="Google Shape;740;p22"/>
              <p:cNvSpPr/>
              <p:nvPr/>
            </p:nvSpPr>
            <p:spPr>
              <a:xfrm>
                <a:off x="5098" y="1244"/>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741" name="Google Shape;741;p22"/>
              <p:cNvSpPr/>
              <p:nvPr/>
            </p:nvSpPr>
            <p:spPr>
              <a:xfrm>
                <a:off x="5138" y="124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42" name="Google Shape;742;p22"/>
              <p:cNvSpPr/>
              <p:nvPr/>
            </p:nvSpPr>
            <p:spPr>
              <a:xfrm>
                <a:off x="2268" y="1178"/>
                <a:ext cx="193" cy="65"/>
              </a:xfrm>
              <a:custGeom>
                <a:avLst/>
                <a:gdLst/>
                <a:ahLst/>
                <a:cxnLst/>
                <a:rect l="l" t="t" r="r" b="b"/>
                <a:pathLst>
                  <a:path w="321" h="108" extrusionOk="0">
                    <a:moveTo>
                      <a:pt x="231" y="1"/>
                    </a:moveTo>
                    <a:lnTo>
                      <a:pt x="231" y="1"/>
                    </a:lnTo>
                    <a:lnTo>
                      <a:pt x="321" y="54"/>
                    </a:lnTo>
                    <a:lnTo>
                      <a:pt x="231" y="106"/>
                    </a:lnTo>
                    <a:cubicBezTo>
                      <a:pt x="227" y="108"/>
                      <a:pt x="223" y="107"/>
                      <a:pt x="222" y="104"/>
                    </a:cubicBezTo>
                    <a:cubicBezTo>
                      <a:pt x="220" y="101"/>
                      <a:pt x="221" y="97"/>
                      <a:pt x="224" y="95"/>
                    </a:cubicBezTo>
                    <a:lnTo>
                      <a:pt x="283" y="61"/>
                    </a:lnTo>
                    <a:lnTo>
                      <a:pt x="0" y="61"/>
                    </a:lnTo>
                    <a:lnTo>
                      <a:pt x="0" y="47"/>
                    </a:lnTo>
                    <a:lnTo>
                      <a:pt x="283" y="47"/>
                    </a:lnTo>
                    <a:lnTo>
                      <a:pt x="224" y="13"/>
                    </a:lnTo>
                    <a:cubicBezTo>
                      <a:pt x="221" y="11"/>
                      <a:pt x="220" y="7"/>
                      <a:pt x="222" y="4"/>
                    </a:cubicBezTo>
                    <a:cubicBezTo>
                      <a:pt x="223" y="1"/>
                      <a:pt x="227" y="0"/>
                      <a:pt x="231" y="1"/>
                    </a:cubicBezTo>
                    <a:lnTo>
                      <a:pt x="23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2"/>
              <p:cNvSpPr/>
              <p:nvPr/>
            </p:nvSpPr>
            <p:spPr>
              <a:xfrm>
                <a:off x="3326" y="1178"/>
                <a:ext cx="193" cy="65"/>
              </a:xfrm>
              <a:custGeom>
                <a:avLst/>
                <a:gdLst/>
                <a:ahLst/>
                <a:cxnLst/>
                <a:rect l="l" t="t" r="r" b="b"/>
                <a:pathLst>
                  <a:path w="321" h="108" extrusionOk="0">
                    <a:moveTo>
                      <a:pt x="231" y="1"/>
                    </a:moveTo>
                    <a:lnTo>
                      <a:pt x="231" y="1"/>
                    </a:lnTo>
                    <a:lnTo>
                      <a:pt x="321" y="54"/>
                    </a:lnTo>
                    <a:lnTo>
                      <a:pt x="231" y="106"/>
                    </a:lnTo>
                    <a:cubicBezTo>
                      <a:pt x="227" y="108"/>
                      <a:pt x="223" y="107"/>
                      <a:pt x="222" y="104"/>
                    </a:cubicBezTo>
                    <a:cubicBezTo>
                      <a:pt x="220" y="101"/>
                      <a:pt x="221" y="97"/>
                      <a:pt x="224" y="95"/>
                    </a:cubicBezTo>
                    <a:lnTo>
                      <a:pt x="283" y="61"/>
                    </a:lnTo>
                    <a:lnTo>
                      <a:pt x="0" y="61"/>
                    </a:lnTo>
                    <a:lnTo>
                      <a:pt x="0" y="47"/>
                    </a:lnTo>
                    <a:lnTo>
                      <a:pt x="283" y="47"/>
                    </a:lnTo>
                    <a:lnTo>
                      <a:pt x="224" y="13"/>
                    </a:lnTo>
                    <a:cubicBezTo>
                      <a:pt x="221" y="11"/>
                      <a:pt x="220" y="7"/>
                      <a:pt x="222" y="4"/>
                    </a:cubicBezTo>
                    <a:cubicBezTo>
                      <a:pt x="223" y="1"/>
                      <a:pt x="227" y="0"/>
                      <a:pt x="231" y="1"/>
                    </a:cubicBezTo>
                    <a:lnTo>
                      <a:pt x="23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2"/>
              <p:cNvSpPr/>
              <p:nvPr/>
            </p:nvSpPr>
            <p:spPr>
              <a:xfrm>
                <a:off x="4384" y="1178"/>
                <a:ext cx="193" cy="65"/>
              </a:xfrm>
              <a:custGeom>
                <a:avLst/>
                <a:gdLst/>
                <a:ahLst/>
                <a:cxnLst/>
                <a:rect l="l" t="t" r="r" b="b"/>
                <a:pathLst>
                  <a:path w="321" h="108" extrusionOk="0">
                    <a:moveTo>
                      <a:pt x="231" y="1"/>
                    </a:moveTo>
                    <a:lnTo>
                      <a:pt x="231" y="1"/>
                    </a:lnTo>
                    <a:lnTo>
                      <a:pt x="321" y="54"/>
                    </a:lnTo>
                    <a:lnTo>
                      <a:pt x="231" y="106"/>
                    </a:lnTo>
                    <a:cubicBezTo>
                      <a:pt x="227" y="108"/>
                      <a:pt x="223" y="107"/>
                      <a:pt x="222" y="104"/>
                    </a:cubicBezTo>
                    <a:cubicBezTo>
                      <a:pt x="220" y="101"/>
                      <a:pt x="221" y="97"/>
                      <a:pt x="224" y="95"/>
                    </a:cubicBezTo>
                    <a:lnTo>
                      <a:pt x="283" y="61"/>
                    </a:lnTo>
                    <a:lnTo>
                      <a:pt x="0" y="61"/>
                    </a:lnTo>
                    <a:lnTo>
                      <a:pt x="0" y="47"/>
                    </a:lnTo>
                    <a:lnTo>
                      <a:pt x="283" y="47"/>
                    </a:lnTo>
                    <a:lnTo>
                      <a:pt x="224" y="13"/>
                    </a:lnTo>
                    <a:cubicBezTo>
                      <a:pt x="221" y="11"/>
                      <a:pt x="220" y="7"/>
                      <a:pt x="222" y="4"/>
                    </a:cubicBezTo>
                    <a:cubicBezTo>
                      <a:pt x="223" y="1"/>
                      <a:pt x="227" y="0"/>
                      <a:pt x="231" y="1"/>
                    </a:cubicBezTo>
                    <a:lnTo>
                      <a:pt x="23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2"/>
              <p:cNvSpPr/>
              <p:nvPr/>
            </p:nvSpPr>
            <p:spPr>
              <a:xfrm>
                <a:off x="4572" y="1688"/>
                <a:ext cx="866"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lnTo>
                      <a:pt x="3" y="80"/>
                    </a:lnTo>
                    <a:lnTo>
                      <a:pt x="3" y="80"/>
                    </a:lnTo>
                    <a:lnTo>
                      <a:pt x="3" y="79"/>
                    </a:lnTo>
                    <a:lnTo>
                      <a:pt x="4" y="79"/>
                    </a:lnTo>
                    <a:lnTo>
                      <a:pt x="4" y="79"/>
                    </a:lnTo>
                    <a:lnTo>
                      <a:pt x="4" y="78"/>
                    </a:lnTo>
                    <a:lnTo>
                      <a:pt x="4" y="78"/>
                    </a:lnTo>
                    <a:lnTo>
                      <a:pt x="4" y="78"/>
                    </a:lnTo>
                    <a:lnTo>
                      <a:pt x="4" y="77"/>
                    </a:lnTo>
                    <a:lnTo>
                      <a:pt x="4" y="77"/>
                    </a:lnTo>
                    <a:lnTo>
                      <a:pt x="4" y="77"/>
                    </a:lnTo>
                    <a:lnTo>
                      <a:pt x="4" y="76"/>
                    </a:lnTo>
                    <a:lnTo>
                      <a:pt x="4" y="76"/>
                    </a:lnTo>
                    <a:lnTo>
                      <a:pt x="4" y="76"/>
                    </a:lnTo>
                    <a:lnTo>
                      <a:pt x="5" y="75"/>
                    </a:lnTo>
                    <a:lnTo>
                      <a:pt x="5" y="75"/>
                    </a:lnTo>
                    <a:lnTo>
                      <a:pt x="5" y="75"/>
                    </a:lnTo>
                    <a:lnTo>
                      <a:pt x="5" y="74"/>
                    </a:lnTo>
                    <a:lnTo>
                      <a:pt x="5" y="74"/>
                    </a:lnTo>
                    <a:lnTo>
                      <a:pt x="5" y="74"/>
                    </a:lnTo>
                    <a:lnTo>
                      <a:pt x="5" y="73"/>
                    </a:lnTo>
                    <a:lnTo>
                      <a:pt x="5" y="73"/>
                    </a:lnTo>
                    <a:lnTo>
                      <a:pt x="5" y="73"/>
                    </a:lnTo>
                    <a:lnTo>
                      <a:pt x="6" y="72"/>
                    </a:lnTo>
                    <a:lnTo>
                      <a:pt x="6" y="72"/>
                    </a:lnTo>
                    <a:lnTo>
                      <a:pt x="6" y="72"/>
                    </a:lnTo>
                    <a:lnTo>
                      <a:pt x="6" y="71"/>
                    </a:lnTo>
                    <a:lnTo>
                      <a:pt x="6" y="71"/>
                    </a:lnTo>
                    <a:lnTo>
                      <a:pt x="6" y="71"/>
                    </a:lnTo>
                    <a:lnTo>
                      <a:pt x="6" y="71"/>
                    </a:lnTo>
                    <a:lnTo>
                      <a:pt x="6" y="70"/>
                    </a:lnTo>
                    <a:lnTo>
                      <a:pt x="6" y="70"/>
                    </a:lnTo>
                    <a:lnTo>
                      <a:pt x="7" y="70"/>
                    </a:lnTo>
                    <a:lnTo>
                      <a:pt x="7" y="69"/>
                    </a:lnTo>
                    <a:lnTo>
                      <a:pt x="7" y="69"/>
                    </a:lnTo>
                    <a:lnTo>
                      <a:pt x="7" y="69"/>
                    </a:lnTo>
                    <a:lnTo>
                      <a:pt x="7" y="68"/>
                    </a:lnTo>
                    <a:lnTo>
                      <a:pt x="7" y="68"/>
                    </a:lnTo>
                    <a:lnTo>
                      <a:pt x="7" y="68"/>
                    </a:lnTo>
                    <a:lnTo>
                      <a:pt x="7" y="67"/>
                    </a:lnTo>
                    <a:lnTo>
                      <a:pt x="7" y="67"/>
                    </a:lnTo>
                    <a:lnTo>
                      <a:pt x="8" y="67"/>
                    </a:lnTo>
                    <a:lnTo>
                      <a:pt x="8" y="66"/>
                    </a:lnTo>
                    <a:lnTo>
                      <a:pt x="8" y="66"/>
                    </a:lnTo>
                    <a:lnTo>
                      <a:pt x="8" y="66"/>
                    </a:lnTo>
                    <a:lnTo>
                      <a:pt x="8" y="66"/>
                    </a:lnTo>
                    <a:lnTo>
                      <a:pt x="8" y="65"/>
                    </a:lnTo>
                    <a:lnTo>
                      <a:pt x="8" y="65"/>
                    </a:lnTo>
                    <a:lnTo>
                      <a:pt x="9" y="65"/>
                    </a:lnTo>
                    <a:lnTo>
                      <a:pt x="9" y="64"/>
                    </a:lnTo>
                    <a:lnTo>
                      <a:pt x="9" y="64"/>
                    </a:lnTo>
                    <a:lnTo>
                      <a:pt x="9" y="64"/>
                    </a:lnTo>
                    <a:lnTo>
                      <a:pt x="9" y="63"/>
                    </a:lnTo>
                    <a:lnTo>
                      <a:pt x="9" y="63"/>
                    </a:lnTo>
                    <a:lnTo>
                      <a:pt x="9" y="63"/>
                    </a:lnTo>
                    <a:lnTo>
                      <a:pt x="9" y="62"/>
                    </a:lnTo>
                    <a:lnTo>
                      <a:pt x="10" y="62"/>
                    </a:lnTo>
                    <a:lnTo>
                      <a:pt x="10" y="62"/>
                    </a:lnTo>
                    <a:lnTo>
                      <a:pt x="10" y="62"/>
                    </a:lnTo>
                    <a:lnTo>
                      <a:pt x="10" y="61"/>
                    </a:lnTo>
                    <a:lnTo>
                      <a:pt x="10" y="61"/>
                    </a:lnTo>
                    <a:lnTo>
                      <a:pt x="10" y="61"/>
                    </a:lnTo>
                    <a:lnTo>
                      <a:pt x="10" y="60"/>
                    </a:lnTo>
                    <a:lnTo>
                      <a:pt x="11" y="60"/>
                    </a:lnTo>
                    <a:lnTo>
                      <a:pt x="11" y="60"/>
                    </a:lnTo>
                    <a:lnTo>
                      <a:pt x="11" y="60"/>
                    </a:lnTo>
                    <a:lnTo>
                      <a:pt x="11" y="59"/>
                    </a:lnTo>
                    <a:lnTo>
                      <a:pt x="11" y="59"/>
                    </a:lnTo>
                    <a:lnTo>
                      <a:pt x="11" y="59"/>
                    </a:lnTo>
                    <a:lnTo>
                      <a:pt x="11" y="58"/>
                    </a:lnTo>
                    <a:lnTo>
                      <a:pt x="12" y="58"/>
                    </a:lnTo>
                    <a:lnTo>
                      <a:pt x="12" y="58"/>
                    </a:lnTo>
                    <a:lnTo>
                      <a:pt x="12" y="57"/>
                    </a:lnTo>
                    <a:lnTo>
                      <a:pt x="12" y="57"/>
                    </a:lnTo>
                    <a:lnTo>
                      <a:pt x="12" y="57"/>
                    </a:lnTo>
                    <a:lnTo>
                      <a:pt x="12" y="57"/>
                    </a:lnTo>
                    <a:lnTo>
                      <a:pt x="13" y="56"/>
                    </a:ln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lnTo>
                      <a:pt x="29" y="34"/>
                    </a:lnTo>
                    <a:lnTo>
                      <a:pt x="29" y="34"/>
                    </a:lnTo>
                    <a:lnTo>
                      <a:pt x="29" y="33"/>
                    </a:lnTo>
                    <a:lnTo>
                      <a:pt x="29" y="33"/>
                    </a:lnTo>
                    <a:lnTo>
                      <a:pt x="30" y="33"/>
                    </a:lnTo>
                    <a:lnTo>
                      <a:pt x="30" y="33"/>
                    </a:lnTo>
                    <a:lnTo>
                      <a:pt x="30" y="32"/>
                    </a:lnTo>
                    <a:lnTo>
                      <a:pt x="30" y="32"/>
                    </a:lnTo>
                    <a:lnTo>
                      <a:pt x="30" y="32"/>
                    </a:lnTo>
                    <a:lnTo>
                      <a:pt x="31" y="32"/>
                    </a:lnTo>
                    <a:lnTo>
                      <a:pt x="31" y="32"/>
                    </a:lnTo>
                    <a:lnTo>
                      <a:pt x="31" y="31"/>
                    </a:lnTo>
                    <a:lnTo>
                      <a:pt x="31" y="31"/>
                    </a:lnTo>
                    <a:lnTo>
                      <a:pt x="32" y="31"/>
                    </a:lnTo>
                    <a:lnTo>
                      <a:pt x="32" y="31"/>
                    </a:lnTo>
                    <a:lnTo>
                      <a:pt x="32" y="30"/>
                    </a:lnTo>
                    <a:lnTo>
                      <a:pt x="32" y="30"/>
                    </a:lnTo>
                    <a:lnTo>
                      <a:pt x="33" y="30"/>
                    </a:lnTo>
                    <a:lnTo>
                      <a:pt x="33" y="30"/>
                    </a:lnTo>
                    <a:lnTo>
                      <a:pt x="33" y="29"/>
                    </a:lnTo>
                    <a:lnTo>
                      <a:pt x="33" y="29"/>
                    </a:lnTo>
                    <a:lnTo>
                      <a:pt x="34" y="29"/>
                    </a:lnTo>
                    <a:lnTo>
                      <a:pt x="34" y="29"/>
                    </a:lnTo>
                    <a:lnTo>
                      <a:pt x="34" y="29"/>
                    </a:lnTo>
                    <a:lnTo>
                      <a:pt x="34" y="28"/>
                    </a:lnTo>
                    <a:lnTo>
                      <a:pt x="35" y="28"/>
                    </a:lnTo>
                    <a:lnTo>
                      <a:pt x="35" y="28"/>
                    </a:lnTo>
                    <a:lnTo>
                      <a:pt x="35" y="28"/>
                    </a:lnTo>
                    <a:lnTo>
                      <a:pt x="35" y="27"/>
                    </a:lnTo>
                    <a:lnTo>
                      <a:pt x="35" y="27"/>
                    </a:lnTo>
                    <a:lnTo>
                      <a:pt x="36" y="27"/>
                    </a:lnTo>
                    <a:lnTo>
                      <a:pt x="36" y="27"/>
                    </a:lnTo>
                    <a:lnTo>
                      <a:pt x="36" y="27"/>
                    </a:lnTo>
                    <a:lnTo>
                      <a:pt x="36" y="26"/>
                    </a:lnTo>
                    <a:lnTo>
                      <a:pt x="37" y="26"/>
                    </a:lnTo>
                    <a:lnTo>
                      <a:pt x="37" y="26"/>
                    </a:lnTo>
                    <a:lnTo>
                      <a:pt x="37" y="26"/>
                    </a:lnTo>
                    <a:lnTo>
                      <a:pt x="37" y="26"/>
                    </a:lnTo>
                    <a:lnTo>
                      <a:pt x="38" y="25"/>
                    </a:lnTo>
                    <a:lnTo>
                      <a:pt x="38" y="25"/>
                    </a:lnTo>
                    <a:lnTo>
                      <a:pt x="38" y="25"/>
                    </a:lnTo>
                    <a:lnTo>
                      <a:pt x="38" y="25"/>
                    </a:lnTo>
                    <a:lnTo>
                      <a:pt x="39" y="24"/>
                    </a:lnTo>
                    <a:lnTo>
                      <a:pt x="39" y="24"/>
                    </a:lnTo>
                    <a:lnTo>
                      <a:pt x="39" y="24"/>
                    </a:lnTo>
                    <a:lnTo>
                      <a:pt x="39" y="24"/>
                    </a:lnTo>
                    <a:lnTo>
                      <a:pt x="40" y="24"/>
                    </a:lnTo>
                    <a:lnTo>
                      <a:pt x="40" y="23"/>
                    </a:lnTo>
                    <a:lnTo>
                      <a:pt x="40" y="23"/>
                    </a:lnTo>
                    <a:lnTo>
                      <a:pt x="41" y="23"/>
                    </a:lnTo>
                    <a:lnTo>
                      <a:pt x="41" y="23"/>
                    </a:lnTo>
                    <a:lnTo>
                      <a:pt x="41" y="23"/>
                    </a:lnTo>
                    <a:lnTo>
                      <a:pt x="41" y="22"/>
                    </a:lnTo>
                    <a:lnTo>
                      <a:pt x="42" y="22"/>
                    </a:lnTo>
                    <a:lnTo>
                      <a:pt x="42" y="22"/>
                    </a:lnTo>
                    <a:lnTo>
                      <a:pt x="42" y="22"/>
                    </a:lnTo>
                    <a:lnTo>
                      <a:pt x="42" y="22"/>
                    </a:lnTo>
                    <a:lnTo>
                      <a:pt x="43" y="21"/>
                    </a:lnTo>
                    <a:lnTo>
                      <a:pt x="43" y="21"/>
                    </a:lnTo>
                    <a:lnTo>
                      <a:pt x="43" y="21"/>
                    </a:lnTo>
                    <a:lnTo>
                      <a:pt x="43" y="21"/>
                    </a:lnTo>
                    <a:lnTo>
                      <a:pt x="44" y="21"/>
                    </a:lnTo>
                    <a:lnTo>
                      <a:pt x="44" y="20"/>
                    </a:lnTo>
                    <a:lnTo>
                      <a:pt x="44" y="20"/>
                    </a:lnTo>
                    <a:lnTo>
                      <a:pt x="44" y="20"/>
                    </a:lnTo>
                    <a:lnTo>
                      <a:pt x="45" y="20"/>
                    </a:lnTo>
                    <a:lnTo>
                      <a:pt x="45" y="20"/>
                    </a:lnTo>
                    <a:lnTo>
                      <a:pt x="45" y="19"/>
                    </a:lnTo>
                    <a:lnTo>
                      <a:pt x="46" y="19"/>
                    </a:lnTo>
                    <a:lnTo>
                      <a:pt x="46" y="19"/>
                    </a:lnTo>
                    <a:lnTo>
                      <a:pt x="46" y="19"/>
                    </a:lnTo>
                    <a:lnTo>
                      <a:pt x="46" y="19"/>
                    </a:lnTo>
                    <a:lnTo>
                      <a:pt x="47" y="19"/>
                    </a:lnTo>
                    <a:lnTo>
                      <a:pt x="47" y="18"/>
                    </a:lnTo>
                    <a:lnTo>
                      <a:pt x="47" y="18"/>
                    </a:lnTo>
                    <a:lnTo>
                      <a:pt x="47" y="18"/>
                    </a:lnTo>
                    <a:lnTo>
                      <a:pt x="48" y="18"/>
                    </a:lnTo>
                    <a:lnTo>
                      <a:pt x="48" y="18"/>
                    </a:lnTo>
                    <a:lnTo>
                      <a:pt x="48" y="17"/>
                    </a:lnTo>
                    <a:lnTo>
                      <a:pt x="49" y="17"/>
                    </a:lnTo>
                    <a:lnTo>
                      <a:pt x="49" y="17"/>
                    </a:lnTo>
                    <a:lnTo>
                      <a:pt x="49" y="17"/>
                    </a:lnTo>
                    <a:moveTo>
                      <a:pt x="126" y="0"/>
                    </a:moveTo>
                    <a:lnTo>
                      <a:pt x="126" y="0"/>
                    </a:lnTo>
                    <a:lnTo>
                      <a:pt x="232" y="0"/>
                    </a:lnTo>
                    <a:moveTo>
                      <a:pt x="312" y="0"/>
                    </a:moveTo>
                    <a:lnTo>
                      <a:pt x="312" y="0"/>
                    </a:lnTo>
                    <a:lnTo>
                      <a:pt x="419" y="0"/>
                    </a:lnTo>
                    <a:moveTo>
                      <a:pt x="499" y="0"/>
                    </a:moveTo>
                    <a:lnTo>
                      <a:pt x="499" y="0"/>
                    </a:lnTo>
                    <a:lnTo>
                      <a:pt x="606" y="0"/>
                    </a:lnTo>
                    <a:moveTo>
                      <a:pt x="686" y="0"/>
                    </a:moveTo>
                    <a:lnTo>
                      <a:pt x="686" y="0"/>
                    </a:lnTo>
                    <a:lnTo>
                      <a:pt x="792" y="0"/>
                    </a:lnTo>
                    <a:moveTo>
                      <a:pt x="872" y="0"/>
                    </a:moveTo>
                    <a:lnTo>
                      <a:pt x="872" y="0"/>
                    </a:lnTo>
                    <a:lnTo>
                      <a:pt x="979" y="0"/>
                    </a:lnTo>
                    <a:moveTo>
                      <a:pt x="1059" y="0"/>
                    </a:moveTo>
                    <a:lnTo>
                      <a:pt x="1059" y="0"/>
                    </a:lnTo>
                    <a:lnTo>
                      <a:pt x="1166" y="0"/>
                    </a:lnTo>
                    <a:moveTo>
                      <a:pt x="1246" y="0"/>
                    </a:moveTo>
                    <a:lnTo>
                      <a:pt x="124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1" y="2"/>
                    </a:lnTo>
                    <a:lnTo>
                      <a:pt x="1351" y="2"/>
                    </a:lnTo>
                    <a:lnTo>
                      <a:pt x="1351" y="2"/>
                    </a:lnTo>
                    <a:lnTo>
                      <a:pt x="1352" y="2"/>
                    </a:lnTo>
                    <a:lnTo>
                      <a:pt x="1352" y="2"/>
                    </a:lnTo>
                    <a:lnTo>
                      <a:pt x="1352" y="2"/>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lnTo>
                      <a:pt x="1432" y="66"/>
                    </a:lnTo>
                    <a:lnTo>
                      <a:pt x="1432" y="67"/>
                    </a:lnTo>
                    <a:lnTo>
                      <a:pt x="1432" y="67"/>
                    </a:lnTo>
                    <a:lnTo>
                      <a:pt x="1432" y="67"/>
                    </a:lnTo>
                    <a:lnTo>
                      <a:pt x="1432" y="68"/>
                    </a:lnTo>
                    <a:lnTo>
                      <a:pt x="1433" y="68"/>
                    </a:lnTo>
                    <a:lnTo>
                      <a:pt x="1433" y="68"/>
                    </a:lnTo>
                    <a:lnTo>
                      <a:pt x="1433" y="69"/>
                    </a:lnTo>
                    <a:lnTo>
                      <a:pt x="1433" y="69"/>
                    </a:lnTo>
                    <a:lnTo>
                      <a:pt x="1433" y="69"/>
                    </a:lnTo>
                    <a:lnTo>
                      <a:pt x="1433" y="70"/>
                    </a:lnTo>
                    <a:lnTo>
                      <a:pt x="1433" y="70"/>
                    </a:lnTo>
                    <a:lnTo>
                      <a:pt x="1433" y="70"/>
                    </a:lnTo>
                    <a:lnTo>
                      <a:pt x="1433" y="71"/>
                    </a:lnTo>
                    <a:lnTo>
                      <a:pt x="1434" y="71"/>
                    </a:lnTo>
                    <a:lnTo>
                      <a:pt x="1434" y="71"/>
                    </a:lnTo>
                    <a:lnTo>
                      <a:pt x="1434" y="71"/>
                    </a:lnTo>
                    <a:lnTo>
                      <a:pt x="1434" y="72"/>
                    </a:lnTo>
                    <a:lnTo>
                      <a:pt x="1434" y="72"/>
                    </a:lnTo>
                    <a:lnTo>
                      <a:pt x="1434" y="72"/>
                    </a:lnTo>
                    <a:lnTo>
                      <a:pt x="1434" y="73"/>
                    </a:lnTo>
                    <a:lnTo>
                      <a:pt x="1434" y="73"/>
                    </a:lnTo>
                    <a:lnTo>
                      <a:pt x="1434" y="73"/>
                    </a:lnTo>
                    <a:lnTo>
                      <a:pt x="1435" y="74"/>
                    </a:lnTo>
                    <a:lnTo>
                      <a:pt x="1435" y="74"/>
                    </a:lnTo>
                    <a:lnTo>
                      <a:pt x="1435" y="74"/>
                    </a:lnTo>
                    <a:lnTo>
                      <a:pt x="1435" y="75"/>
                    </a:lnTo>
                    <a:lnTo>
                      <a:pt x="1435" y="75"/>
                    </a:lnTo>
                    <a:lnTo>
                      <a:pt x="1435" y="75"/>
                    </a:lnTo>
                    <a:lnTo>
                      <a:pt x="1435" y="76"/>
                    </a:lnTo>
                    <a:lnTo>
                      <a:pt x="1435" y="76"/>
                    </a:lnTo>
                    <a:lnTo>
                      <a:pt x="1435" y="76"/>
                    </a:lnTo>
                    <a:lnTo>
                      <a:pt x="1435" y="77"/>
                    </a:lnTo>
                    <a:lnTo>
                      <a:pt x="1436" y="77"/>
                    </a:lnTo>
                    <a:lnTo>
                      <a:pt x="1436" y="77"/>
                    </a:lnTo>
                    <a:lnTo>
                      <a:pt x="1436" y="78"/>
                    </a:lnTo>
                    <a:lnTo>
                      <a:pt x="1436" y="78"/>
                    </a:lnTo>
                    <a:lnTo>
                      <a:pt x="1436" y="78"/>
                    </a:lnTo>
                    <a:lnTo>
                      <a:pt x="1436" y="79"/>
                    </a:lnTo>
                    <a:lnTo>
                      <a:pt x="1436" y="79"/>
                    </a:lnTo>
                    <a:lnTo>
                      <a:pt x="1436" y="79"/>
                    </a:lnTo>
                    <a:lnTo>
                      <a:pt x="1436" y="80"/>
                    </a:lnTo>
                    <a:lnTo>
                      <a:pt x="1436" y="80"/>
                    </a:lnTo>
                    <a:lnTo>
                      <a:pt x="1436" y="80"/>
                    </a:lnTo>
                    <a:lnTo>
                      <a:pt x="1437" y="80"/>
                    </a:lnTo>
                    <a:lnTo>
                      <a:pt x="1437" y="81"/>
                    </a:lnTo>
                    <a:lnTo>
                      <a:pt x="1437" y="81"/>
                    </a:lnTo>
                    <a:lnTo>
                      <a:pt x="1437" y="81"/>
                    </a:lnTo>
                    <a:lnTo>
                      <a:pt x="1437" y="82"/>
                    </a:lnTo>
                    <a:lnTo>
                      <a:pt x="1437" y="82"/>
                    </a:lnTo>
                    <a:lnTo>
                      <a:pt x="1437" y="82"/>
                    </a:lnTo>
                    <a:lnTo>
                      <a:pt x="1437" y="83"/>
                    </a:lnTo>
                    <a:lnTo>
                      <a:pt x="1437" y="83"/>
                    </a:lnTo>
                    <a:lnTo>
                      <a:pt x="1437" y="83"/>
                    </a:lnTo>
                    <a:lnTo>
                      <a:pt x="1437" y="84"/>
                    </a:lnTo>
                    <a:lnTo>
                      <a:pt x="1437" y="84"/>
                    </a:lnTo>
                    <a:lnTo>
                      <a:pt x="1437" y="84"/>
                    </a:lnTo>
                    <a:lnTo>
                      <a:pt x="1438" y="85"/>
                    </a:lnTo>
                    <a:lnTo>
                      <a:pt x="1438" y="85"/>
                    </a:lnTo>
                    <a:lnTo>
                      <a:pt x="1438" y="85"/>
                    </a:lnTo>
                    <a:lnTo>
                      <a:pt x="1438" y="86"/>
                    </a:lnTo>
                    <a:lnTo>
                      <a:pt x="1438" y="86"/>
                    </a:lnTo>
                    <a:lnTo>
                      <a:pt x="1438" y="86"/>
                    </a:lnTo>
                    <a:lnTo>
                      <a:pt x="1438" y="87"/>
                    </a:lnTo>
                    <a:lnTo>
                      <a:pt x="1438" y="87"/>
                    </a:lnTo>
                    <a:lnTo>
                      <a:pt x="1438" y="87"/>
                    </a:lnTo>
                    <a:lnTo>
                      <a:pt x="1438" y="88"/>
                    </a:lnTo>
                    <a:lnTo>
                      <a:pt x="1438" y="88"/>
                    </a:lnTo>
                    <a:lnTo>
                      <a:pt x="1438" y="88"/>
                    </a:lnTo>
                    <a:lnTo>
                      <a:pt x="1438" y="89"/>
                    </a:lnTo>
                    <a:lnTo>
                      <a:pt x="1438" y="89"/>
                    </a:lnTo>
                    <a:lnTo>
                      <a:pt x="1438" y="89"/>
                    </a:lnTo>
                    <a:lnTo>
                      <a:pt x="1438" y="90"/>
                    </a:lnTo>
                    <a:lnTo>
                      <a:pt x="1439" y="90"/>
                    </a:lnTo>
                    <a:lnTo>
                      <a:pt x="1439" y="91"/>
                    </a:lnTo>
                    <a:lnTo>
                      <a:pt x="1439" y="91"/>
                    </a:lnTo>
                    <a:lnTo>
                      <a:pt x="1439" y="91"/>
                    </a:ln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45"/>
                    </a:lnTo>
                    <a:moveTo>
                      <a:pt x="1440" y="225"/>
                    </a:moveTo>
                    <a:lnTo>
                      <a:pt x="1440" y="225"/>
                    </a:lnTo>
                    <a:lnTo>
                      <a:pt x="1440" y="332"/>
                    </a:lnTo>
                    <a:moveTo>
                      <a:pt x="1440" y="412"/>
                    </a:moveTo>
                    <a:lnTo>
                      <a:pt x="1440" y="412"/>
                    </a:lnTo>
                    <a:lnTo>
                      <a:pt x="1440" y="518"/>
                    </a:lnTo>
                    <a:moveTo>
                      <a:pt x="1421" y="594"/>
                    </a:moveTo>
                    <a:lnTo>
                      <a:pt x="1421" y="594"/>
                    </a:lnTo>
                    <a:lnTo>
                      <a:pt x="1421" y="594"/>
                    </a:lnTo>
                    <a:lnTo>
                      <a:pt x="1421" y="595"/>
                    </a:lnTo>
                    <a:lnTo>
                      <a:pt x="1420" y="595"/>
                    </a:lnTo>
                    <a:lnTo>
                      <a:pt x="1420" y="595"/>
                    </a:lnTo>
                    <a:lnTo>
                      <a:pt x="1420" y="596"/>
                    </a:lnTo>
                    <a:lnTo>
                      <a:pt x="1420" y="596"/>
                    </a:lnTo>
                    <a:lnTo>
                      <a:pt x="1420" y="596"/>
                    </a:lnTo>
                    <a:lnTo>
                      <a:pt x="1419" y="596"/>
                    </a:lnTo>
                    <a:lnTo>
                      <a:pt x="1419" y="597"/>
                    </a:lnTo>
                    <a:lnTo>
                      <a:pt x="1419" y="597"/>
                    </a:lnTo>
                    <a:lnTo>
                      <a:pt x="1419" y="597"/>
                    </a:lnTo>
                    <a:lnTo>
                      <a:pt x="1419" y="597"/>
                    </a:lnTo>
                    <a:lnTo>
                      <a:pt x="1418" y="598"/>
                    </a:lnTo>
                    <a:lnTo>
                      <a:pt x="1418" y="598"/>
                    </a:lnTo>
                    <a:lnTo>
                      <a:pt x="1418" y="598"/>
                    </a:lnTo>
                    <a:lnTo>
                      <a:pt x="1418" y="598"/>
                    </a:lnTo>
                    <a:lnTo>
                      <a:pt x="1418" y="599"/>
                    </a:lnTo>
                    <a:lnTo>
                      <a:pt x="1417" y="599"/>
                    </a:lnTo>
                    <a:lnTo>
                      <a:pt x="1417" y="599"/>
                    </a:lnTo>
                    <a:lnTo>
                      <a:pt x="1417" y="599"/>
                    </a:lnTo>
                    <a:lnTo>
                      <a:pt x="1417" y="600"/>
                    </a:lnTo>
                    <a:lnTo>
                      <a:pt x="1417" y="600"/>
                    </a:lnTo>
                    <a:lnTo>
                      <a:pt x="1416" y="600"/>
                    </a:lnTo>
                    <a:lnTo>
                      <a:pt x="1416" y="601"/>
                    </a:lnTo>
                    <a:lnTo>
                      <a:pt x="1416" y="601"/>
                    </a:lnTo>
                    <a:lnTo>
                      <a:pt x="1416" y="601"/>
                    </a:lnTo>
                    <a:lnTo>
                      <a:pt x="1416" y="601"/>
                    </a:lnTo>
                    <a:lnTo>
                      <a:pt x="1415" y="602"/>
                    </a:lnTo>
                    <a:lnTo>
                      <a:pt x="1415" y="602"/>
                    </a:lnTo>
                    <a:lnTo>
                      <a:pt x="1415" y="602"/>
                    </a:lnTo>
                    <a:lnTo>
                      <a:pt x="1415" y="602"/>
                    </a:lnTo>
                    <a:lnTo>
                      <a:pt x="1414" y="603"/>
                    </a:lnTo>
                    <a:lnTo>
                      <a:pt x="1414" y="603"/>
                    </a:lnTo>
                    <a:lnTo>
                      <a:pt x="1414" y="603"/>
                    </a:lnTo>
                    <a:lnTo>
                      <a:pt x="1414" y="603"/>
                    </a:lnTo>
                    <a:lnTo>
                      <a:pt x="1414" y="604"/>
                    </a:lnTo>
                    <a:lnTo>
                      <a:pt x="1413" y="604"/>
                    </a:lnTo>
                    <a:lnTo>
                      <a:pt x="1413" y="604"/>
                    </a:lnTo>
                    <a:lnTo>
                      <a:pt x="1413" y="604"/>
                    </a:lnTo>
                    <a:lnTo>
                      <a:pt x="1413" y="605"/>
                    </a:lnTo>
                    <a:lnTo>
                      <a:pt x="1413" y="605"/>
                    </a:lnTo>
                    <a:lnTo>
                      <a:pt x="1412" y="605"/>
                    </a:lnTo>
                    <a:lnTo>
                      <a:pt x="1412" y="605"/>
                    </a:lnTo>
                    <a:lnTo>
                      <a:pt x="1412" y="605"/>
                    </a:lnTo>
                    <a:lnTo>
                      <a:pt x="1412" y="606"/>
                    </a:lnTo>
                    <a:lnTo>
                      <a:pt x="1411" y="606"/>
                    </a:lnTo>
                    <a:lnTo>
                      <a:pt x="1411" y="606"/>
                    </a:lnTo>
                    <a:lnTo>
                      <a:pt x="1411" y="606"/>
                    </a:lnTo>
                    <a:lnTo>
                      <a:pt x="1411" y="607"/>
                    </a:lnTo>
                    <a:lnTo>
                      <a:pt x="1411" y="607"/>
                    </a:lnTo>
                    <a:lnTo>
                      <a:pt x="1410" y="607"/>
                    </a:lnTo>
                    <a:lnTo>
                      <a:pt x="1410" y="607"/>
                    </a:lnTo>
                    <a:lnTo>
                      <a:pt x="1410" y="608"/>
                    </a:lnTo>
                    <a:lnTo>
                      <a:pt x="1410" y="608"/>
                    </a:lnTo>
                    <a:lnTo>
                      <a:pt x="1409" y="608"/>
                    </a:lnTo>
                    <a:lnTo>
                      <a:pt x="1409" y="608"/>
                    </a:lnTo>
                    <a:lnTo>
                      <a:pt x="1409" y="609"/>
                    </a:lnTo>
                    <a:lnTo>
                      <a:pt x="1409" y="609"/>
                    </a:lnTo>
                    <a:lnTo>
                      <a:pt x="1408" y="609"/>
                    </a:lnTo>
                    <a:lnTo>
                      <a:pt x="1408" y="609"/>
                    </a:lnTo>
                    <a:lnTo>
                      <a:pt x="1408" y="610"/>
                    </a:lnTo>
                    <a:lnTo>
                      <a:pt x="1408" y="610"/>
                    </a:lnTo>
                    <a:lnTo>
                      <a:pt x="1408" y="610"/>
                    </a:lnTo>
                    <a:lnTo>
                      <a:pt x="1407" y="610"/>
                    </a:lnTo>
                    <a:lnTo>
                      <a:pt x="1407" y="610"/>
                    </a:lnTo>
                    <a:lnTo>
                      <a:pt x="1407" y="611"/>
                    </a:lnTo>
                    <a:lnTo>
                      <a:pt x="1407" y="611"/>
                    </a:lnTo>
                    <a:lnTo>
                      <a:pt x="1406" y="611"/>
                    </a:lnTo>
                    <a:lnTo>
                      <a:pt x="1406" y="611"/>
                    </a:lnTo>
                    <a:lnTo>
                      <a:pt x="1406" y="612"/>
                    </a:lnTo>
                    <a:lnTo>
                      <a:pt x="1406" y="612"/>
                    </a:lnTo>
                    <a:lnTo>
                      <a:pt x="1405" y="612"/>
                    </a:lnTo>
                    <a:lnTo>
                      <a:pt x="1405" y="612"/>
                    </a:lnTo>
                    <a:lnTo>
                      <a:pt x="1405" y="612"/>
                    </a:lnTo>
                    <a:lnTo>
                      <a:pt x="1405" y="613"/>
                    </a:lnTo>
                    <a:lnTo>
                      <a:pt x="1404" y="613"/>
                    </a:lnTo>
                    <a:lnTo>
                      <a:pt x="1404" y="613"/>
                    </a:lnTo>
                    <a:lnTo>
                      <a:pt x="1404" y="613"/>
                    </a:lnTo>
                    <a:lnTo>
                      <a:pt x="1404" y="614"/>
                    </a:lnTo>
                    <a:lnTo>
                      <a:pt x="1403" y="614"/>
                    </a:lnTo>
                    <a:lnTo>
                      <a:pt x="1403" y="614"/>
                    </a:ln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lnTo>
                      <a:pt x="1380" y="629"/>
                    </a:lnTo>
                    <a:lnTo>
                      <a:pt x="1380" y="629"/>
                    </a:lnTo>
                    <a:lnTo>
                      <a:pt x="1380" y="629"/>
                    </a:lnTo>
                    <a:lnTo>
                      <a:pt x="1380" y="630"/>
                    </a:lnTo>
                    <a:lnTo>
                      <a:pt x="1379" y="630"/>
                    </a:lnTo>
                    <a:lnTo>
                      <a:pt x="1379" y="630"/>
                    </a:lnTo>
                    <a:lnTo>
                      <a:pt x="1379" y="630"/>
                    </a:lnTo>
                    <a:lnTo>
                      <a:pt x="1378" y="630"/>
                    </a:lnTo>
                    <a:lnTo>
                      <a:pt x="1378" y="630"/>
                    </a:lnTo>
                    <a:lnTo>
                      <a:pt x="1378" y="630"/>
                    </a:lnTo>
                    <a:lnTo>
                      <a:pt x="1378" y="631"/>
                    </a:lnTo>
                    <a:lnTo>
                      <a:pt x="1377" y="631"/>
                    </a:lnTo>
                    <a:lnTo>
                      <a:pt x="1377" y="631"/>
                    </a:lnTo>
                    <a:lnTo>
                      <a:pt x="1377" y="631"/>
                    </a:lnTo>
                    <a:lnTo>
                      <a:pt x="1376" y="631"/>
                    </a:lnTo>
                    <a:lnTo>
                      <a:pt x="1376" y="631"/>
                    </a:lnTo>
                    <a:lnTo>
                      <a:pt x="1376" y="631"/>
                    </a:lnTo>
                    <a:lnTo>
                      <a:pt x="1375" y="631"/>
                    </a:lnTo>
                    <a:lnTo>
                      <a:pt x="1375" y="632"/>
                    </a:lnTo>
                    <a:lnTo>
                      <a:pt x="1375" y="632"/>
                    </a:lnTo>
                    <a:lnTo>
                      <a:pt x="1374" y="632"/>
                    </a:lnTo>
                    <a:lnTo>
                      <a:pt x="1374" y="632"/>
                    </a:lnTo>
                    <a:lnTo>
                      <a:pt x="1374" y="632"/>
                    </a:lnTo>
                    <a:lnTo>
                      <a:pt x="1374" y="632"/>
                    </a:lnTo>
                    <a:lnTo>
                      <a:pt x="1373" y="632"/>
                    </a:lnTo>
                    <a:lnTo>
                      <a:pt x="1373" y="633"/>
                    </a:lnTo>
                    <a:lnTo>
                      <a:pt x="1373" y="633"/>
                    </a:lnTo>
                    <a:lnTo>
                      <a:pt x="1372" y="633"/>
                    </a:lnTo>
                    <a:lnTo>
                      <a:pt x="1372" y="633"/>
                    </a:lnTo>
                    <a:lnTo>
                      <a:pt x="1372" y="633"/>
                    </a:lnTo>
                    <a:lnTo>
                      <a:pt x="1371" y="633"/>
                    </a:lnTo>
                    <a:lnTo>
                      <a:pt x="1371" y="633"/>
                    </a:lnTo>
                    <a:lnTo>
                      <a:pt x="1371" y="633"/>
                    </a:lnTo>
                    <a:lnTo>
                      <a:pt x="1370" y="633"/>
                    </a:lnTo>
                    <a:lnTo>
                      <a:pt x="1370" y="634"/>
                    </a:lnTo>
                    <a:lnTo>
                      <a:pt x="1370" y="634"/>
                    </a:lnTo>
                    <a:lnTo>
                      <a:pt x="1369" y="634"/>
                    </a:lnTo>
                    <a:lnTo>
                      <a:pt x="1369" y="634"/>
                    </a:lnTo>
                    <a:lnTo>
                      <a:pt x="1369" y="634"/>
                    </a:lnTo>
                    <a:lnTo>
                      <a:pt x="1369" y="634"/>
                    </a:lnTo>
                    <a:lnTo>
                      <a:pt x="1368" y="634"/>
                    </a:lnTo>
                    <a:lnTo>
                      <a:pt x="1368" y="634"/>
                    </a:lnTo>
                    <a:lnTo>
                      <a:pt x="1368" y="634"/>
                    </a:lnTo>
                    <a:lnTo>
                      <a:pt x="1367" y="635"/>
                    </a:lnTo>
                    <a:lnTo>
                      <a:pt x="1367" y="635"/>
                    </a:lnTo>
                    <a:lnTo>
                      <a:pt x="1367" y="635"/>
                    </a:lnTo>
                    <a:lnTo>
                      <a:pt x="1366" y="635"/>
                    </a:lnTo>
                    <a:lnTo>
                      <a:pt x="1366" y="635"/>
                    </a:lnTo>
                    <a:lnTo>
                      <a:pt x="1366" y="635"/>
                    </a:lnTo>
                    <a:lnTo>
                      <a:pt x="1365" y="635"/>
                    </a:lnTo>
                    <a:lnTo>
                      <a:pt x="1365" y="635"/>
                    </a:lnTo>
                    <a:lnTo>
                      <a:pt x="1365" y="635"/>
                    </a:lnTo>
                    <a:lnTo>
                      <a:pt x="1364" y="636"/>
                    </a:lnTo>
                    <a:lnTo>
                      <a:pt x="1364" y="636"/>
                    </a:lnTo>
                    <a:lnTo>
                      <a:pt x="1364" y="636"/>
                    </a:lnTo>
                    <a:lnTo>
                      <a:pt x="1363" y="636"/>
                    </a:lnTo>
                    <a:lnTo>
                      <a:pt x="1363" y="636"/>
                    </a:lnTo>
                    <a:lnTo>
                      <a:pt x="1363" y="636"/>
                    </a:lnTo>
                    <a:lnTo>
                      <a:pt x="1362" y="636"/>
                    </a:lnTo>
                    <a:lnTo>
                      <a:pt x="1362" y="636"/>
                    </a:lnTo>
                    <a:lnTo>
                      <a:pt x="1362" y="636"/>
                    </a:lnTo>
                    <a:lnTo>
                      <a:pt x="1361" y="636"/>
                    </a:lnTo>
                    <a:lnTo>
                      <a:pt x="1361" y="636"/>
                    </a:lnTo>
                    <a:lnTo>
                      <a:pt x="1361" y="637"/>
                    </a:lnTo>
                    <a:lnTo>
                      <a:pt x="1360" y="637"/>
                    </a:lnTo>
                    <a:lnTo>
                      <a:pt x="1360" y="637"/>
                    </a:lnTo>
                    <a:lnTo>
                      <a:pt x="1360" y="637"/>
                    </a:lnTo>
                    <a:lnTo>
                      <a:pt x="1360" y="637"/>
                    </a:lnTo>
                    <a:lnTo>
                      <a:pt x="1359" y="637"/>
                    </a:lnTo>
                    <a:lnTo>
                      <a:pt x="1359" y="637"/>
                    </a:lnTo>
                    <a:lnTo>
                      <a:pt x="1359" y="637"/>
                    </a:lnTo>
                    <a:lnTo>
                      <a:pt x="1358" y="637"/>
                    </a:lnTo>
                    <a:lnTo>
                      <a:pt x="1358" y="637"/>
                    </a:lnTo>
                    <a:lnTo>
                      <a:pt x="1358" y="637"/>
                    </a:lnTo>
                    <a:lnTo>
                      <a:pt x="1357" y="637"/>
                    </a:lnTo>
                    <a:lnTo>
                      <a:pt x="1357" y="638"/>
                    </a:lnTo>
                    <a:lnTo>
                      <a:pt x="1357" y="638"/>
                    </a:lnTo>
                    <a:lnTo>
                      <a:pt x="1356" y="638"/>
                    </a:ln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1"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249" y="640"/>
                    </a:moveTo>
                    <a:lnTo>
                      <a:pt x="1249" y="640"/>
                    </a:lnTo>
                    <a:lnTo>
                      <a:pt x="1143" y="640"/>
                    </a:lnTo>
                    <a:moveTo>
                      <a:pt x="1063" y="640"/>
                    </a:moveTo>
                    <a:lnTo>
                      <a:pt x="1063" y="640"/>
                    </a:lnTo>
                    <a:lnTo>
                      <a:pt x="956" y="640"/>
                    </a:lnTo>
                    <a:moveTo>
                      <a:pt x="876" y="640"/>
                    </a:moveTo>
                    <a:lnTo>
                      <a:pt x="876" y="640"/>
                    </a:lnTo>
                    <a:lnTo>
                      <a:pt x="769" y="640"/>
                    </a:lnTo>
                    <a:moveTo>
                      <a:pt x="689" y="640"/>
                    </a:moveTo>
                    <a:lnTo>
                      <a:pt x="689" y="640"/>
                    </a:lnTo>
                    <a:lnTo>
                      <a:pt x="583" y="640"/>
                    </a:lnTo>
                    <a:moveTo>
                      <a:pt x="503" y="640"/>
                    </a:moveTo>
                    <a:lnTo>
                      <a:pt x="503" y="640"/>
                    </a:lnTo>
                    <a:lnTo>
                      <a:pt x="396" y="640"/>
                    </a:lnTo>
                    <a:moveTo>
                      <a:pt x="316" y="640"/>
                    </a:moveTo>
                    <a:lnTo>
                      <a:pt x="316" y="640"/>
                    </a:lnTo>
                    <a:lnTo>
                      <a:pt x="209"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2" y="640"/>
                    </a:lnTo>
                    <a:lnTo>
                      <a:pt x="102" y="640"/>
                    </a:lnTo>
                    <a:lnTo>
                      <a:pt x="102" y="640"/>
                    </a:lnTo>
                    <a:lnTo>
                      <a:pt x="101" y="640"/>
                    </a:lnTo>
                    <a:lnTo>
                      <a:pt x="101" y="640"/>
                    </a:lnTo>
                    <a:lnTo>
                      <a:pt x="101" y="640"/>
                    </a:lnTo>
                    <a:lnTo>
                      <a:pt x="100" y="640"/>
                    </a:lnTo>
                    <a:lnTo>
                      <a:pt x="100" y="640"/>
                    </a:lnTo>
                    <a:lnTo>
                      <a:pt x="99" y="640"/>
                    </a:lnTo>
                    <a:lnTo>
                      <a:pt x="99" y="640"/>
                    </a:lnTo>
                    <a:lnTo>
                      <a:pt x="99" y="640"/>
                    </a:lnTo>
                    <a:lnTo>
                      <a:pt x="98" y="640"/>
                    </a:lnTo>
                    <a:lnTo>
                      <a:pt x="98" y="640"/>
                    </a:lnTo>
                    <a:lnTo>
                      <a:pt x="98" y="640"/>
                    </a:lnTo>
                    <a:lnTo>
                      <a:pt x="97" y="640"/>
                    </a:lnTo>
                    <a:lnTo>
                      <a:pt x="97" y="640"/>
                    </a:lnTo>
                    <a:lnTo>
                      <a:pt x="97" y="640"/>
                    </a:lnTo>
                    <a:lnTo>
                      <a:pt x="96" y="640"/>
                    </a:lnTo>
                    <a:lnTo>
                      <a:pt x="96" y="640"/>
                    </a:lnTo>
                    <a:lnTo>
                      <a:pt x="96" y="640"/>
                    </a:lnTo>
                    <a:lnTo>
                      <a:pt x="95" y="640"/>
                    </a:lnTo>
                    <a:lnTo>
                      <a:pt x="95" y="640"/>
                    </a:lnTo>
                    <a:lnTo>
                      <a:pt x="95" y="640"/>
                    </a:lnTo>
                    <a:lnTo>
                      <a:pt x="94" y="639"/>
                    </a:lnTo>
                    <a:lnTo>
                      <a:pt x="94" y="639"/>
                    </a:lnTo>
                    <a:lnTo>
                      <a:pt x="94" y="639"/>
                    </a:lnTo>
                    <a:lnTo>
                      <a:pt x="93" y="639"/>
                    </a:lnTo>
                    <a:lnTo>
                      <a:pt x="93" y="639"/>
                    </a:lnTo>
                    <a:lnTo>
                      <a:pt x="93" y="639"/>
                    </a:lnTo>
                    <a:lnTo>
                      <a:pt x="92" y="639"/>
                    </a:lnTo>
                    <a:lnTo>
                      <a:pt x="92" y="639"/>
                    </a:lnTo>
                    <a:lnTo>
                      <a:pt x="92" y="639"/>
                    </a:lnTo>
                    <a:lnTo>
                      <a:pt x="91" y="639"/>
                    </a:lnTo>
                    <a:lnTo>
                      <a:pt x="91" y="639"/>
                    </a:lnTo>
                    <a:lnTo>
                      <a:pt x="91" y="639"/>
                    </a:lnTo>
                    <a:lnTo>
                      <a:pt x="90" y="639"/>
                    </a:lnTo>
                    <a:lnTo>
                      <a:pt x="90" y="639"/>
                    </a:lnTo>
                    <a:lnTo>
                      <a:pt x="90" y="639"/>
                    </a:lnTo>
                    <a:lnTo>
                      <a:pt x="89" y="639"/>
                    </a:lnTo>
                    <a:lnTo>
                      <a:pt x="89" y="639"/>
                    </a:lnTo>
                    <a:lnTo>
                      <a:pt x="88" y="639"/>
                    </a:lnTo>
                    <a:lnTo>
                      <a:pt x="88" y="639"/>
                    </a:lnTo>
                    <a:lnTo>
                      <a:pt x="88" y="639"/>
                    </a:lnTo>
                    <a:lnTo>
                      <a:pt x="87" y="638"/>
                    </a:lnTo>
                    <a:lnTo>
                      <a:pt x="87" y="638"/>
                    </a:lnTo>
                    <a:lnTo>
                      <a:pt x="87" y="638"/>
                    </a:lnTo>
                    <a:lnTo>
                      <a:pt x="86" y="638"/>
                    </a:lnTo>
                    <a:lnTo>
                      <a:pt x="86" y="638"/>
                    </a:lnTo>
                    <a:lnTo>
                      <a:pt x="86" y="638"/>
                    </a:lnTo>
                    <a:lnTo>
                      <a:pt x="85" y="638"/>
                    </a:lnTo>
                    <a:lnTo>
                      <a:pt x="85" y="638"/>
                    </a:lnTo>
                    <a:lnTo>
                      <a:pt x="85" y="638"/>
                    </a:lnTo>
                    <a:lnTo>
                      <a:pt x="84" y="638"/>
                    </a:lnTo>
                    <a:lnTo>
                      <a:pt x="84" y="638"/>
                    </a:lnTo>
                    <a:lnTo>
                      <a:pt x="84" y="638"/>
                    </a:lnTo>
                    <a:lnTo>
                      <a:pt x="83" y="638"/>
                    </a:lnTo>
                    <a:lnTo>
                      <a:pt x="83" y="638"/>
                    </a:lnTo>
                    <a:lnTo>
                      <a:pt x="83" y="638"/>
                    </a:lnTo>
                    <a:lnTo>
                      <a:pt x="82" y="637"/>
                    </a:lnTo>
                    <a:lnTo>
                      <a:pt x="82" y="637"/>
                    </a:lnTo>
                    <a:lnTo>
                      <a:pt x="82" y="637"/>
                    </a:lnTo>
                    <a:lnTo>
                      <a:pt x="81" y="637"/>
                    </a:lnTo>
                    <a:lnTo>
                      <a:pt x="81" y="637"/>
                    </a:lnTo>
                    <a:lnTo>
                      <a:pt x="81" y="637"/>
                    </a:lnTo>
                    <a:lnTo>
                      <a:pt x="80" y="637"/>
                    </a:lnTo>
                    <a:lnTo>
                      <a:pt x="80" y="637"/>
                    </a:lnTo>
                    <a:lnTo>
                      <a:pt x="80" y="637"/>
                    </a:lnTo>
                    <a:lnTo>
                      <a:pt x="80" y="637"/>
                    </a:lnTo>
                    <a:lnTo>
                      <a:pt x="79" y="637"/>
                    </a:lnTo>
                    <a:lnTo>
                      <a:pt x="79" y="637"/>
                    </a:lnTo>
                    <a:lnTo>
                      <a:pt x="79" y="636"/>
                    </a:lnTo>
                    <a:lnTo>
                      <a:pt x="78" y="636"/>
                    </a:lnTo>
                    <a:lnTo>
                      <a:pt x="78" y="636"/>
                    </a:lnTo>
                    <a:lnTo>
                      <a:pt x="78" y="636"/>
                    </a:lnTo>
                    <a:lnTo>
                      <a:pt x="77" y="636"/>
                    </a:lnTo>
                    <a:lnTo>
                      <a:pt x="77" y="636"/>
                    </a:lnTo>
                    <a:lnTo>
                      <a:pt x="77"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lnTo>
                      <a:pt x="52" y="625"/>
                    </a:lnTo>
                    <a:lnTo>
                      <a:pt x="51" y="625"/>
                    </a:lnTo>
                    <a:lnTo>
                      <a:pt x="51" y="625"/>
                    </a:lnTo>
                    <a:lnTo>
                      <a:pt x="51" y="624"/>
                    </a:lnTo>
                    <a:lnTo>
                      <a:pt x="50" y="624"/>
                    </a:lnTo>
                    <a:lnTo>
                      <a:pt x="50" y="624"/>
                    </a:lnTo>
                    <a:lnTo>
                      <a:pt x="50" y="624"/>
                    </a:lnTo>
                    <a:lnTo>
                      <a:pt x="50" y="624"/>
                    </a:lnTo>
                    <a:lnTo>
                      <a:pt x="49" y="624"/>
                    </a:lnTo>
                    <a:lnTo>
                      <a:pt x="49" y="623"/>
                    </a:lnTo>
                    <a:lnTo>
                      <a:pt x="49" y="623"/>
                    </a:lnTo>
                    <a:lnTo>
                      <a:pt x="49" y="623"/>
                    </a:lnTo>
                    <a:lnTo>
                      <a:pt x="48" y="623"/>
                    </a:lnTo>
                    <a:lnTo>
                      <a:pt x="48" y="623"/>
                    </a:lnTo>
                    <a:lnTo>
                      <a:pt x="48" y="623"/>
                    </a:lnTo>
                    <a:lnTo>
                      <a:pt x="47" y="622"/>
                    </a:lnTo>
                    <a:lnTo>
                      <a:pt x="47" y="622"/>
                    </a:lnTo>
                    <a:lnTo>
                      <a:pt x="47" y="622"/>
                    </a:lnTo>
                    <a:lnTo>
                      <a:pt x="47" y="622"/>
                    </a:lnTo>
                    <a:lnTo>
                      <a:pt x="46" y="622"/>
                    </a:lnTo>
                    <a:lnTo>
                      <a:pt x="46" y="621"/>
                    </a:lnTo>
                    <a:lnTo>
                      <a:pt x="46" y="621"/>
                    </a:lnTo>
                    <a:lnTo>
                      <a:pt x="46" y="621"/>
                    </a:lnTo>
                    <a:lnTo>
                      <a:pt x="45" y="621"/>
                    </a:lnTo>
                    <a:lnTo>
                      <a:pt x="45" y="621"/>
                    </a:lnTo>
                    <a:lnTo>
                      <a:pt x="45" y="620"/>
                    </a:lnTo>
                    <a:lnTo>
                      <a:pt x="44" y="620"/>
                    </a:lnTo>
                    <a:lnTo>
                      <a:pt x="44" y="620"/>
                    </a:lnTo>
                    <a:lnTo>
                      <a:pt x="44" y="620"/>
                    </a:lnTo>
                    <a:lnTo>
                      <a:pt x="44" y="620"/>
                    </a:lnTo>
                    <a:lnTo>
                      <a:pt x="43" y="620"/>
                    </a:lnTo>
                    <a:lnTo>
                      <a:pt x="43" y="619"/>
                    </a:lnTo>
                    <a:lnTo>
                      <a:pt x="43" y="619"/>
                    </a:lnTo>
                    <a:lnTo>
                      <a:pt x="43" y="619"/>
                    </a:lnTo>
                    <a:lnTo>
                      <a:pt x="42" y="619"/>
                    </a:lnTo>
                    <a:lnTo>
                      <a:pt x="42" y="619"/>
                    </a:lnTo>
                    <a:lnTo>
                      <a:pt x="42" y="618"/>
                    </a:lnTo>
                    <a:lnTo>
                      <a:pt x="42" y="618"/>
                    </a:lnTo>
                    <a:lnTo>
                      <a:pt x="41" y="618"/>
                    </a:lnTo>
                    <a:lnTo>
                      <a:pt x="41" y="618"/>
                    </a:lnTo>
                    <a:lnTo>
                      <a:pt x="41" y="618"/>
                    </a:lnTo>
                    <a:lnTo>
                      <a:pt x="41" y="617"/>
                    </a:lnTo>
                    <a:lnTo>
                      <a:pt x="40" y="617"/>
                    </a:lnTo>
                    <a:lnTo>
                      <a:pt x="40" y="617"/>
                    </a:lnTo>
                    <a:lnTo>
                      <a:pt x="40" y="617"/>
                    </a:lnTo>
                    <a:lnTo>
                      <a:pt x="39" y="616"/>
                    </a:lnTo>
                    <a:lnTo>
                      <a:pt x="39" y="616"/>
                    </a:lnTo>
                    <a:lnTo>
                      <a:pt x="39" y="616"/>
                    </a:lnTo>
                    <a:lnTo>
                      <a:pt x="39" y="616"/>
                    </a:lnTo>
                    <a:lnTo>
                      <a:pt x="38" y="616"/>
                    </a:lnTo>
                    <a:lnTo>
                      <a:pt x="38" y="615"/>
                    </a:lnTo>
                    <a:lnTo>
                      <a:pt x="38" y="615"/>
                    </a:lnTo>
                    <a:lnTo>
                      <a:pt x="38" y="615"/>
                    </a:lnTo>
                    <a:lnTo>
                      <a:pt x="37" y="615"/>
                    </a:lnTo>
                    <a:lnTo>
                      <a:pt x="37" y="615"/>
                    </a:lnTo>
                    <a:lnTo>
                      <a:pt x="37" y="614"/>
                    </a:lnTo>
                    <a:lnTo>
                      <a:pt x="37" y="614"/>
                    </a:lnTo>
                    <a:lnTo>
                      <a:pt x="36" y="614"/>
                    </a:lnTo>
                    <a:lnTo>
                      <a:pt x="36" y="614"/>
                    </a:lnTo>
                    <a:lnTo>
                      <a:pt x="36" y="614"/>
                    </a:lnTo>
                    <a:lnTo>
                      <a:pt x="36" y="613"/>
                    </a:lnTo>
                    <a:lnTo>
                      <a:pt x="35" y="613"/>
                    </a:lnTo>
                    <a:lnTo>
                      <a:pt x="35" y="613"/>
                    </a:lnTo>
                    <a:lnTo>
                      <a:pt x="35" y="613"/>
                    </a:lnTo>
                    <a:lnTo>
                      <a:pt x="35" y="612"/>
                    </a:lnTo>
                    <a:lnTo>
                      <a:pt x="35" y="612"/>
                    </a:lnTo>
                    <a:lnTo>
                      <a:pt x="34" y="612"/>
                    </a:lnTo>
                    <a:lnTo>
                      <a:pt x="34" y="612"/>
                    </a:lnTo>
                    <a:lnTo>
                      <a:pt x="34" y="612"/>
                    </a:lnTo>
                    <a:lnTo>
                      <a:pt x="34" y="611"/>
                    </a:lnTo>
                    <a:lnTo>
                      <a:pt x="33" y="611"/>
                    </a:lnTo>
                    <a:lnTo>
                      <a:pt x="33" y="611"/>
                    </a:lnTo>
                    <a:lnTo>
                      <a:pt x="33" y="611"/>
                    </a:lnTo>
                    <a:lnTo>
                      <a:pt x="33" y="610"/>
                    </a:lnTo>
                    <a:lnTo>
                      <a:pt x="32" y="610"/>
                    </a:lnTo>
                    <a:lnTo>
                      <a:pt x="32" y="610"/>
                    </a:lnTo>
                    <a:lnTo>
                      <a:pt x="32" y="610"/>
                    </a:lnTo>
                    <a:lnTo>
                      <a:pt x="32" y="610"/>
                    </a:lnTo>
                    <a:lnTo>
                      <a:pt x="31" y="609"/>
                    </a:lnTo>
                    <a:lnTo>
                      <a:pt x="31" y="609"/>
                    </a:lnTo>
                    <a:lnTo>
                      <a:pt x="31" y="609"/>
                    </a:lnTo>
                    <a:moveTo>
                      <a:pt x="0" y="537"/>
                    </a:moveTo>
                    <a:lnTo>
                      <a:pt x="0" y="537"/>
                    </a:lnTo>
                    <a:lnTo>
                      <a:pt x="0" y="537"/>
                    </a:lnTo>
                    <a:lnTo>
                      <a:pt x="0" y="537"/>
                    </a:lnTo>
                    <a:lnTo>
                      <a:pt x="0" y="536"/>
                    </a:lnTo>
                    <a:lnTo>
                      <a:pt x="0" y="536"/>
                    </a:lnTo>
                    <a:lnTo>
                      <a:pt x="0" y="536"/>
                    </a:lnTo>
                    <a:lnTo>
                      <a:pt x="0" y="535"/>
                    </a:lnTo>
                    <a:lnTo>
                      <a:pt x="0" y="535"/>
                    </a:lnTo>
                    <a:lnTo>
                      <a:pt x="0" y="535"/>
                    </a:lnTo>
                    <a:lnTo>
                      <a:pt x="0" y="534"/>
                    </a:lnTo>
                    <a:lnTo>
                      <a:pt x="0" y="534"/>
                    </a:lnTo>
                    <a:lnTo>
                      <a:pt x="0" y="533"/>
                    </a:lnTo>
                    <a:lnTo>
                      <a:pt x="0" y="430"/>
                    </a:lnTo>
                    <a:moveTo>
                      <a:pt x="0" y="350"/>
                    </a:moveTo>
                    <a:lnTo>
                      <a:pt x="0" y="350"/>
                    </a:lnTo>
                    <a:lnTo>
                      <a:pt x="0" y="244"/>
                    </a:lnTo>
                    <a:moveTo>
                      <a:pt x="0" y="164"/>
                    </a:moveTo>
                    <a:lnTo>
                      <a:pt x="0" y="164"/>
                    </a:lnTo>
                    <a:lnTo>
                      <a:pt x="0" y="107"/>
                    </a:lnTo>
                  </a:path>
                </a:pathLst>
              </a:cu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2"/>
              <p:cNvSpPr/>
              <p:nvPr/>
            </p:nvSpPr>
            <p:spPr>
              <a:xfrm>
                <a:off x="4657" y="1825"/>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47" name="Google Shape;747;p22"/>
              <p:cNvSpPr/>
              <p:nvPr/>
            </p:nvSpPr>
            <p:spPr>
              <a:xfrm>
                <a:off x="4705"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48" name="Google Shape;748;p22"/>
              <p:cNvSpPr/>
              <p:nvPr/>
            </p:nvSpPr>
            <p:spPr>
              <a:xfrm>
                <a:off x="4746" y="1825"/>
                <a:ext cx="9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749" name="Google Shape;749;p22"/>
              <p:cNvSpPr/>
              <p:nvPr/>
            </p:nvSpPr>
            <p:spPr>
              <a:xfrm>
                <a:off x="4794" y="1825"/>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50" name="Google Shape;750;p22"/>
              <p:cNvSpPr/>
              <p:nvPr/>
            </p:nvSpPr>
            <p:spPr>
              <a:xfrm>
                <a:off x="4818" y="1825"/>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51" name="Google Shape;751;p22"/>
              <p:cNvSpPr/>
              <p:nvPr/>
            </p:nvSpPr>
            <p:spPr>
              <a:xfrm>
                <a:off x="4842" y="1825"/>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2" name="Google Shape;752;p22"/>
              <p:cNvSpPr/>
              <p:nvPr/>
            </p:nvSpPr>
            <p:spPr>
              <a:xfrm>
                <a:off x="4857"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53" name="Google Shape;753;p22"/>
              <p:cNvSpPr/>
              <p:nvPr/>
            </p:nvSpPr>
            <p:spPr>
              <a:xfrm>
                <a:off x="4898" y="1825"/>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54" name="Google Shape;754;p22"/>
              <p:cNvSpPr/>
              <p:nvPr/>
            </p:nvSpPr>
            <p:spPr>
              <a:xfrm>
                <a:off x="4946" y="1825"/>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55" name="Google Shape;755;p22"/>
              <p:cNvSpPr/>
              <p:nvPr/>
            </p:nvSpPr>
            <p:spPr>
              <a:xfrm>
                <a:off x="5018" y="1825"/>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56" name="Google Shape;756;p22"/>
              <p:cNvSpPr/>
              <p:nvPr/>
            </p:nvSpPr>
            <p:spPr>
              <a:xfrm>
                <a:off x="5090" y="1825"/>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57" name="Google Shape;757;p22"/>
              <p:cNvSpPr/>
              <p:nvPr/>
            </p:nvSpPr>
            <p:spPr>
              <a:xfrm>
                <a:off x="5130" y="1825"/>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58" name="Google Shape;758;p22"/>
              <p:cNvSpPr/>
              <p:nvPr/>
            </p:nvSpPr>
            <p:spPr>
              <a:xfrm>
                <a:off x="5162"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y</a:t>
                </a:r>
                <a:endParaRPr sz="1800" b="0" i="0" u="none" strike="noStrike" cap="none">
                  <a:solidFill>
                    <a:schemeClr val="dk1"/>
                  </a:solidFill>
                  <a:latin typeface="Arial"/>
                  <a:ea typeface="Arial"/>
                  <a:cs typeface="Arial"/>
                  <a:sym typeface="Arial"/>
                </a:endParaRPr>
              </a:p>
            </p:txBody>
          </p:sp>
          <p:sp>
            <p:nvSpPr>
              <p:cNvPr id="759" name="Google Shape;759;p22"/>
              <p:cNvSpPr/>
              <p:nvPr/>
            </p:nvSpPr>
            <p:spPr>
              <a:xfrm>
                <a:off x="5202" y="1825"/>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0" name="Google Shape;760;p22"/>
              <p:cNvSpPr/>
              <p:nvPr/>
            </p:nvSpPr>
            <p:spPr>
              <a:xfrm>
                <a:off x="5219"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761" name="Google Shape;761;p22"/>
              <p:cNvSpPr/>
              <p:nvPr/>
            </p:nvSpPr>
            <p:spPr>
              <a:xfrm>
                <a:off x="5258" y="1825"/>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62" name="Google Shape;762;p22"/>
              <p:cNvSpPr/>
              <p:nvPr/>
            </p:nvSpPr>
            <p:spPr>
              <a:xfrm>
                <a:off x="5282" y="1825"/>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63" name="Google Shape;763;p22"/>
              <p:cNvSpPr/>
              <p:nvPr/>
            </p:nvSpPr>
            <p:spPr>
              <a:xfrm>
                <a:off x="5306" y="1825"/>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64" name="Google Shape;764;p22"/>
              <p:cNvSpPr/>
              <p:nvPr/>
            </p:nvSpPr>
            <p:spPr>
              <a:xfrm>
                <a:off x="3515" y="1495"/>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lnTo>
                      <a:pt x="3" y="80"/>
                    </a:lnTo>
                    <a:lnTo>
                      <a:pt x="3" y="80"/>
                    </a:lnTo>
                    <a:lnTo>
                      <a:pt x="3" y="79"/>
                    </a:lnTo>
                    <a:lnTo>
                      <a:pt x="4" y="79"/>
                    </a:lnTo>
                    <a:lnTo>
                      <a:pt x="4" y="79"/>
                    </a:lnTo>
                    <a:lnTo>
                      <a:pt x="4" y="78"/>
                    </a:lnTo>
                    <a:lnTo>
                      <a:pt x="4" y="78"/>
                    </a:lnTo>
                    <a:lnTo>
                      <a:pt x="4" y="78"/>
                    </a:lnTo>
                    <a:lnTo>
                      <a:pt x="4" y="77"/>
                    </a:lnTo>
                    <a:lnTo>
                      <a:pt x="4" y="77"/>
                    </a:lnTo>
                    <a:lnTo>
                      <a:pt x="4" y="77"/>
                    </a:lnTo>
                    <a:lnTo>
                      <a:pt x="4" y="76"/>
                    </a:lnTo>
                    <a:lnTo>
                      <a:pt x="4" y="76"/>
                    </a:lnTo>
                    <a:lnTo>
                      <a:pt x="4" y="76"/>
                    </a:lnTo>
                    <a:lnTo>
                      <a:pt x="5" y="75"/>
                    </a:lnTo>
                    <a:lnTo>
                      <a:pt x="5" y="75"/>
                    </a:lnTo>
                    <a:lnTo>
                      <a:pt x="5" y="75"/>
                    </a:lnTo>
                    <a:lnTo>
                      <a:pt x="5" y="74"/>
                    </a:lnTo>
                    <a:lnTo>
                      <a:pt x="5" y="74"/>
                    </a:lnTo>
                    <a:lnTo>
                      <a:pt x="5" y="74"/>
                    </a:lnTo>
                    <a:lnTo>
                      <a:pt x="5" y="73"/>
                    </a:lnTo>
                    <a:lnTo>
                      <a:pt x="5" y="73"/>
                    </a:lnTo>
                    <a:lnTo>
                      <a:pt x="5" y="73"/>
                    </a:lnTo>
                    <a:lnTo>
                      <a:pt x="6" y="72"/>
                    </a:lnTo>
                    <a:lnTo>
                      <a:pt x="6" y="72"/>
                    </a:lnTo>
                    <a:lnTo>
                      <a:pt x="6" y="72"/>
                    </a:lnTo>
                    <a:lnTo>
                      <a:pt x="6" y="71"/>
                    </a:lnTo>
                    <a:lnTo>
                      <a:pt x="6" y="71"/>
                    </a:lnTo>
                    <a:lnTo>
                      <a:pt x="6" y="71"/>
                    </a:lnTo>
                    <a:lnTo>
                      <a:pt x="6" y="71"/>
                    </a:lnTo>
                    <a:lnTo>
                      <a:pt x="6" y="70"/>
                    </a:lnTo>
                    <a:lnTo>
                      <a:pt x="6" y="70"/>
                    </a:lnTo>
                    <a:lnTo>
                      <a:pt x="7" y="70"/>
                    </a:lnTo>
                    <a:lnTo>
                      <a:pt x="7" y="69"/>
                    </a:lnTo>
                    <a:lnTo>
                      <a:pt x="7" y="69"/>
                    </a:lnTo>
                    <a:lnTo>
                      <a:pt x="7" y="69"/>
                    </a:lnTo>
                    <a:lnTo>
                      <a:pt x="7" y="68"/>
                    </a:lnTo>
                    <a:lnTo>
                      <a:pt x="7" y="68"/>
                    </a:lnTo>
                    <a:lnTo>
                      <a:pt x="7" y="68"/>
                    </a:lnTo>
                    <a:lnTo>
                      <a:pt x="7" y="67"/>
                    </a:lnTo>
                    <a:lnTo>
                      <a:pt x="7" y="67"/>
                    </a:lnTo>
                    <a:lnTo>
                      <a:pt x="8" y="67"/>
                    </a:lnTo>
                    <a:lnTo>
                      <a:pt x="8" y="66"/>
                    </a:lnTo>
                    <a:lnTo>
                      <a:pt x="8" y="66"/>
                    </a:lnTo>
                    <a:lnTo>
                      <a:pt x="8" y="66"/>
                    </a:lnTo>
                    <a:lnTo>
                      <a:pt x="8" y="66"/>
                    </a:lnTo>
                    <a:lnTo>
                      <a:pt x="8" y="65"/>
                    </a:lnTo>
                    <a:lnTo>
                      <a:pt x="8" y="65"/>
                    </a:lnTo>
                    <a:lnTo>
                      <a:pt x="9" y="65"/>
                    </a:lnTo>
                    <a:lnTo>
                      <a:pt x="9" y="64"/>
                    </a:lnTo>
                    <a:lnTo>
                      <a:pt x="9" y="64"/>
                    </a:lnTo>
                    <a:lnTo>
                      <a:pt x="9" y="64"/>
                    </a:lnTo>
                    <a:lnTo>
                      <a:pt x="9" y="63"/>
                    </a:lnTo>
                    <a:lnTo>
                      <a:pt x="9" y="63"/>
                    </a:lnTo>
                    <a:lnTo>
                      <a:pt x="9" y="63"/>
                    </a:lnTo>
                    <a:lnTo>
                      <a:pt x="9" y="62"/>
                    </a:lnTo>
                    <a:lnTo>
                      <a:pt x="10" y="62"/>
                    </a:lnTo>
                    <a:lnTo>
                      <a:pt x="10" y="62"/>
                    </a:lnTo>
                    <a:lnTo>
                      <a:pt x="10" y="62"/>
                    </a:lnTo>
                    <a:lnTo>
                      <a:pt x="10" y="61"/>
                    </a:lnTo>
                    <a:lnTo>
                      <a:pt x="10" y="61"/>
                    </a:lnTo>
                    <a:lnTo>
                      <a:pt x="10" y="61"/>
                    </a:lnTo>
                    <a:lnTo>
                      <a:pt x="10" y="60"/>
                    </a:lnTo>
                    <a:lnTo>
                      <a:pt x="11" y="60"/>
                    </a:lnTo>
                    <a:lnTo>
                      <a:pt x="11" y="60"/>
                    </a:lnTo>
                    <a:lnTo>
                      <a:pt x="11" y="60"/>
                    </a:lnTo>
                    <a:lnTo>
                      <a:pt x="11" y="59"/>
                    </a:lnTo>
                    <a:lnTo>
                      <a:pt x="11" y="59"/>
                    </a:lnTo>
                    <a:lnTo>
                      <a:pt x="11" y="59"/>
                    </a:lnTo>
                    <a:lnTo>
                      <a:pt x="11" y="58"/>
                    </a:lnTo>
                    <a:lnTo>
                      <a:pt x="12" y="58"/>
                    </a:lnTo>
                    <a:lnTo>
                      <a:pt x="12" y="58"/>
                    </a:lnTo>
                    <a:lnTo>
                      <a:pt x="12" y="57"/>
                    </a:lnTo>
                    <a:lnTo>
                      <a:pt x="12" y="57"/>
                    </a:lnTo>
                    <a:lnTo>
                      <a:pt x="12" y="57"/>
                    </a:lnTo>
                    <a:lnTo>
                      <a:pt x="12" y="57"/>
                    </a:lnTo>
                    <a:lnTo>
                      <a:pt x="13" y="56"/>
                    </a:ln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lnTo>
                      <a:pt x="29" y="34"/>
                    </a:lnTo>
                    <a:lnTo>
                      <a:pt x="29" y="34"/>
                    </a:lnTo>
                    <a:lnTo>
                      <a:pt x="29" y="33"/>
                    </a:lnTo>
                    <a:lnTo>
                      <a:pt x="29" y="33"/>
                    </a:lnTo>
                    <a:lnTo>
                      <a:pt x="30" y="33"/>
                    </a:lnTo>
                    <a:lnTo>
                      <a:pt x="30" y="33"/>
                    </a:lnTo>
                    <a:lnTo>
                      <a:pt x="30" y="32"/>
                    </a:lnTo>
                    <a:lnTo>
                      <a:pt x="30" y="32"/>
                    </a:lnTo>
                    <a:lnTo>
                      <a:pt x="30" y="32"/>
                    </a:lnTo>
                    <a:lnTo>
                      <a:pt x="31" y="32"/>
                    </a:lnTo>
                    <a:lnTo>
                      <a:pt x="31" y="32"/>
                    </a:lnTo>
                    <a:lnTo>
                      <a:pt x="31" y="31"/>
                    </a:lnTo>
                    <a:lnTo>
                      <a:pt x="31" y="31"/>
                    </a:lnTo>
                    <a:lnTo>
                      <a:pt x="32" y="31"/>
                    </a:lnTo>
                    <a:lnTo>
                      <a:pt x="32" y="31"/>
                    </a:lnTo>
                    <a:lnTo>
                      <a:pt x="32" y="30"/>
                    </a:lnTo>
                    <a:lnTo>
                      <a:pt x="32" y="30"/>
                    </a:lnTo>
                    <a:lnTo>
                      <a:pt x="33" y="30"/>
                    </a:lnTo>
                    <a:lnTo>
                      <a:pt x="33" y="30"/>
                    </a:lnTo>
                    <a:lnTo>
                      <a:pt x="33" y="29"/>
                    </a:lnTo>
                    <a:lnTo>
                      <a:pt x="33" y="29"/>
                    </a:lnTo>
                    <a:lnTo>
                      <a:pt x="34" y="29"/>
                    </a:lnTo>
                    <a:lnTo>
                      <a:pt x="34" y="29"/>
                    </a:lnTo>
                    <a:lnTo>
                      <a:pt x="34" y="29"/>
                    </a:lnTo>
                    <a:lnTo>
                      <a:pt x="34" y="28"/>
                    </a:lnTo>
                    <a:lnTo>
                      <a:pt x="35" y="28"/>
                    </a:lnTo>
                    <a:lnTo>
                      <a:pt x="35" y="28"/>
                    </a:lnTo>
                    <a:lnTo>
                      <a:pt x="35" y="28"/>
                    </a:lnTo>
                    <a:lnTo>
                      <a:pt x="35" y="27"/>
                    </a:lnTo>
                    <a:lnTo>
                      <a:pt x="35" y="27"/>
                    </a:lnTo>
                    <a:lnTo>
                      <a:pt x="36" y="27"/>
                    </a:lnTo>
                    <a:lnTo>
                      <a:pt x="36" y="27"/>
                    </a:lnTo>
                    <a:lnTo>
                      <a:pt x="36" y="27"/>
                    </a:lnTo>
                    <a:lnTo>
                      <a:pt x="36" y="26"/>
                    </a:lnTo>
                    <a:lnTo>
                      <a:pt x="37" y="26"/>
                    </a:lnTo>
                    <a:lnTo>
                      <a:pt x="37" y="26"/>
                    </a:lnTo>
                    <a:lnTo>
                      <a:pt x="37" y="26"/>
                    </a:lnTo>
                    <a:lnTo>
                      <a:pt x="37" y="26"/>
                    </a:lnTo>
                    <a:lnTo>
                      <a:pt x="38" y="25"/>
                    </a:lnTo>
                    <a:lnTo>
                      <a:pt x="38" y="25"/>
                    </a:lnTo>
                    <a:lnTo>
                      <a:pt x="38" y="25"/>
                    </a:lnTo>
                    <a:lnTo>
                      <a:pt x="38" y="25"/>
                    </a:lnTo>
                    <a:lnTo>
                      <a:pt x="39" y="24"/>
                    </a:lnTo>
                    <a:lnTo>
                      <a:pt x="39" y="24"/>
                    </a:lnTo>
                    <a:lnTo>
                      <a:pt x="39" y="24"/>
                    </a:lnTo>
                    <a:lnTo>
                      <a:pt x="39" y="24"/>
                    </a:lnTo>
                    <a:lnTo>
                      <a:pt x="40" y="24"/>
                    </a:lnTo>
                    <a:lnTo>
                      <a:pt x="40" y="23"/>
                    </a:lnTo>
                    <a:lnTo>
                      <a:pt x="40" y="23"/>
                    </a:lnTo>
                    <a:lnTo>
                      <a:pt x="41" y="23"/>
                    </a:lnTo>
                    <a:lnTo>
                      <a:pt x="41" y="23"/>
                    </a:lnTo>
                    <a:lnTo>
                      <a:pt x="41" y="23"/>
                    </a:lnTo>
                    <a:lnTo>
                      <a:pt x="41" y="22"/>
                    </a:lnTo>
                    <a:lnTo>
                      <a:pt x="42" y="22"/>
                    </a:lnTo>
                    <a:lnTo>
                      <a:pt x="42" y="22"/>
                    </a:lnTo>
                    <a:lnTo>
                      <a:pt x="42" y="22"/>
                    </a:lnTo>
                    <a:lnTo>
                      <a:pt x="42" y="22"/>
                    </a:lnTo>
                    <a:lnTo>
                      <a:pt x="43" y="21"/>
                    </a:lnTo>
                    <a:lnTo>
                      <a:pt x="43" y="21"/>
                    </a:lnTo>
                    <a:lnTo>
                      <a:pt x="43" y="21"/>
                    </a:lnTo>
                    <a:lnTo>
                      <a:pt x="43" y="21"/>
                    </a:lnTo>
                    <a:lnTo>
                      <a:pt x="44" y="21"/>
                    </a:lnTo>
                    <a:lnTo>
                      <a:pt x="44" y="20"/>
                    </a:lnTo>
                    <a:lnTo>
                      <a:pt x="44" y="20"/>
                    </a:lnTo>
                    <a:lnTo>
                      <a:pt x="44" y="20"/>
                    </a:lnTo>
                    <a:lnTo>
                      <a:pt x="45" y="20"/>
                    </a:lnTo>
                    <a:lnTo>
                      <a:pt x="45" y="20"/>
                    </a:lnTo>
                    <a:lnTo>
                      <a:pt x="45" y="19"/>
                    </a:lnTo>
                    <a:lnTo>
                      <a:pt x="46" y="19"/>
                    </a:lnTo>
                    <a:lnTo>
                      <a:pt x="46" y="19"/>
                    </a:lnTo>
                    <a:lnTo>
                      <a:pt x="46" y="19"/>
                    </a:lnTo>
                    <a:lnTo>
                      <a:pt x="46" y="19"/>
                    </a:lnTo>
                    <a:lnTo>
                      <a:pt x="47" y="19"/>
                    </a:lnTo>
                    <a:lnTo>
                      <a:pt x="47" y="18"/>
                    </a:lnTo>
                    <a:lnTo>
                      <a:pt x="47" y="18"/>
                    </a:lnTo>
                    <a:lnTo>
                      <a:pt x="47" y="18"/>
                    </a:lnTo>
                    <a:lnTo>
                      <a:pt x="48" y="18"/>
                    </a:lnTo>
                    <a:lnTo>
                      <a:pt x="48" y="18"/>
                    </a:lnTo>
                    <a:lnTo>
                      <a:pt x="48" y="17"/>
                    </a:lnTo>
                    <a:lnTo>
                      <a:pt x="49" y="17"/>
                    </a:lnTo>
                    <a:lnTo>
                      <a:pt x="49" y="17"/>
                    </a:lnTo>
                    <a:lnTo>
                      <a:pt x="49" y="17"/>
                    </a:lnTo>
                    <a:moveTo>
                      <a:pt x="126" y="0"/>
                    </a:moveTo>
                    <a:lnTo>
                      <a:pt x="126" y="0"/>
                    </a:lnTo>
                    <a:lnTo>
                      <a:pt x="232" y="0"/>
                    </a:lnTo>
                    <a:moveTo>
                      <a:pt x="312" y="0"/>
                    </a:moveTo>
                    <a:lnTo>
                      <a:pt x="312" y="0"/>
                    </a:lnTo>
                    <a:lnTo>
                      <a:pt x="419" y="0"/>
                    </a:lnTo>
                    <a:moveTo>
                      <a:pt x="499" y="0"/>
                    </a:moveTo>
                    <a:lnTo>
                      <a:pt x="499" y="0"/>
                    </a:lnTo>
                    <a:lnTo>
                      <a:pt x="606" y="0"/>
                    </a:lnTo>
                    <a:moveTo>
                      <a:pt x="686" y="0"/>
                    </a:moveTo>
                    <a:lnTo>
                      <a:pt x="686" y="0"/>
                    </a:lnTo>
                    <a:lnTo>
                      <a:pt x="792" y="0"/>
                    </a:lnTo>
                    <a:moveTo>
                      <a:pt x="872" y="0"/>
                    </a:moveTo>
                    <a:lnTo>
                      <a:pt x="872" y="0"/>
                    </a:lnTo>
                    <a:lnTo>
                      <a:pt x="979" y="0"/>
                    </a:lnTo>
                    <a:moveTo>
                      <a:pt x="1059" y="0"/>
                    </a:moveTo>
                    <a:lnTo>
                      <a:pt x="1059" y="0"/>
                    </a:lnTo>
                    <a:lnTo>
                      <a:pt x="1166" y="0"/>
                    </a:lnTo>
                    <a:moveTo>
                      <a:pt x="1246" y="0"/>
                    </a:moveTo>
                    <a:lnTo>
                      <a:pt x="124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1" y="2"/>
                    </a:lnTo>
                    <a:lnTo>
                      <a:pt x="1351" y="2"/>
                    </a:lnTo>
                    <a:lnTo>
                      <a:pt x="1351" y="2"/>
                    </a:lnTo>
                    <a:lnTo>
                      <a:pt x="1352" y="2"/>
                    </a:lnTo>
                    <a:lnTo>
                      <a:pt x="1352" y="2"/>
                    </a:lnTo>
                    <a:lnTo>
                      <a:pt x="1352" y="2"/>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lnTo>
                      <a:pt x="1432" y="66"/>
                    </a:lnTo>
                    <a:lnTo>
                      <a:pt x="1432" y="67"/>
                    </a:lnTo>
                    <a:lnTo>
                      <a:pt x="1432" y="67"/>
                    </a:lnTo>
                    <a:lnTo>
                      <a:pt x="1432" y="67"/>
                    </a:lnTo>
                    <a:lnTo>
                      <a:pt x="1432" y="68"/>
                    </a:lnTo>
                    <a:lnTo>
                      <a:pt x="1433" y="68"/>
                    </a:lnTo>
                    <a:lnTo>
                      <a:pt x="1433" y="68"/>
                    </a:lnTo>
                    <a:lnTo>
                      <a:pt x="1433" y="69"/>
                    </a:lnTo>
                    <a:lnTo>
                      <a:pt x="1433" y="69"/>
                    </a:lnTo>
                    <a:lnTo>
                      <a:pt x="1433" y="69"/>
                    </a:lnTo>
                    <a:lnTo>
                      <a:pt x="1433" y="70"/>
                    </a:lnTo>
                    <a:lnTo>
                      <a:pt x="1433" y="70"/>
                    </a:lnTo>
                    <a:lnTo>
                      <a:pt x="1433" y="70"/>
                    </a:lnTo>
                    <a:lnTo>
                      <a:pt x="1433" y="71"/>
                    </a:lnTo>
                    <a:lnTo>
                      <a:pt x="1434" y="71"/>
                    </a:lnTo>
                    <a:lnTo>
                      <a:pt x="1434" y="71"/>
                    </a:lnTo>
                    <a:lnTo>
                      <a:pt x="1434" y="71"/>
                    </a:lnTo>
                    <a:lnTo>
                      <a:pt x="1434" y="72"/>
                    </a:lnTo>
                    <a:lnTo>
                      <a:pt x="1434" y="72"/>
                    </a:lnTo>
                    <a:lnTo>
                      <a:pt x="1434" y="72"/>
                    </a:lnTo>
                    <a:lnTo>
                      <a:pt x="1434" y="73"/>
                    </a:lnTo>
                    <a:lnTo>
                      <a:pt x="1434" y="73"/>
                    </a:lnTo>
                    <a:lnTo>
                      <a:pt x="1434" y="73"/>
                    </a:lnTo>
                    <a:lnTo>
                      <a:pt x="1435" y="74"/>
                    </a:lnTo>
                    <a:lnTo>
                      <a:pt x="1435" y="74"/>
                    </a:lnTo>
                    <a:lnTo>
                      <a:pt x="1435" y="74"/>
                    </a:lnTo>
                    <a:lnTo>
                      <a:pt x="1435" y="75"/>
                    </a:lnTo>
                    <a:lnTo>
                      <a:pt x="1435" y="75"/>
                    </a:lnTo>
                    <a:lnTo>
                      <a:pt x="1435" y="75"/>
                    </a:lnTo>
                    <a:lnTo>
                      <a:pt x="1435" y="76"/>
                    </a:lnTo>
                    <a:lnTo>
                      <a:pt x="1435" y="76"/>
                    </a:lnTo>
                    <a:lnTo>
                      <a:pt x="1435" y="76"/>
                    </a:lnTo>
                    <a:lnTo>
                      <a:pt x="1435" y="77"/>
                    </a:lnTo>
                    <a:lnTo>
                      <a:pt x="1436" y="77"/>
                    </a:lnTo>
                    <a:lnTo>
                      <a:pt x="1436" y="77"/>
                    </a:lnTo>
                    <a:lnTo>
                      <a:pt x="1436" y="78"/>
                    </a:lnTo>
                    <a:lnTo>
                      <a:pt x="1436" y="78"/>
                    </a:lnTo>
                    <a:lnTo>
                      <a:pt x="1436" y="78"/>
                    </a:lnTo>
                    <a:lnTo>
                      <a:pt x="1436" y="79"/>
                    </a:lnTo>
                    <a:lnTo>
                      <a:pt x="1436" y="79"/>
                    </a:lnTo>
                    <a:lnTo>
                      <a:pt x="1436" y="79"/>
                    </a:lnTo>
                    <a:lnTo>
                      <a:pt x="1436" y="80"/>
                    </a:lnTo>
                    <a:lnTo>
                      <a:pt x="1436" y="80"/>
                    </a:lnTo>
                    <a:lnTo>
                      <a:pt x="1436" y="80"/>
                    </a:lnTo>
                    <a:lnTo>
                      <a:pt x="1437" y="80"/>
                    </a:lnTo>
                    <a:lnTo>
                      <a:pt x="1437" y="81"/>
                    </a:lnTo>
                    <a:lnTo>
                      <a:pt x="1437" y="81"/>
                    </a:lnTo>
                    <a:lnTo>
                      <a:pt x="1437" y="81"/>
                    </a:lnTo>
                    <a:lnTo>
                      <a:pt x="1437" y="82"/>
                    </a:lnTo>
                    <a:lnTo>
                      <a:pt x="1437" y="82"/>
                    </a:lnTo>
                    <a:lnTo>
                      <a:pt x="1437" y="82"/>
                    </a:lnTo>
                    <a:lnTo>
                      <a:pt x="1437" y="83"/>
                    </a:lnTo>
                    <a:lnTo>
                      <a:pt x="1437" y="83"/>
                    </a:lnTo>
                    <a:lnTo>
                      <a:pt x="1437" y="83"/>
                    </a:lnTo>
                    <a:lnTo>
                      <a:pt x="1437" y="84"/>
                    </a:lnTo>
                    <a:lnTo>
                      <a:pt x="1437" y="84"/>
                    </a:lnTo>
                    <a:lnTo>
                      <a:pt x="1437" y="84"/>
                    </a:lnTo>
                    <a:lnTo>
                      <a:pt x="1438" y="85"/>
                    </a:lnTo>
                    <a:lnTo>
                      <a:pt x="1438" y="85"/>
                    </a:lnTo>
                    <a:lnTo>
                      <a:pt x="1438" y="85"/>
                    </a:lnTo>
                    <a:lnTo>
                      <a:pt x="1438" y="86"/>
                    </a:lnTo>
                    <a:lnTo>
                      <a:pt x="1438" y="86"/>
                    </a:lnTo>
                    <a:lnTo>
                      <a:pt x="1438" y="86"/>
                    </a:lnTo>
                    <a:lnTo>
                      <a:pt x="1438" y="87"/>
                    </a:lnTo>
                    <a:lnTo>
                      <a:pt x="1438" y="87"/>
                    </a:lnTo>
                    <a:lnTo>
                      <a:pt x="1438" y="87"/>
                    </a:lnTo>
                    <a:lnTo>
                      <a:pt x="1438" y="88"/>
                    </a:lnTo>
                    <a:lnTo>
                      <a:pt x="1438" y="88"/>
                    </a:lnTo>
                    <a:lnTo>
                      <a:pt x="1438" y="88"/>
                    </a:lnTo>
                    <a:lnTo>
                      <a:pt x="1438" y="89"/>
                    </a:lnTo>
                    <a:lnTo>
                      <a:pt x="1438" y="89"/>
                    </a:lnTo>
                    <a:lnTo>
                      <a:pt x="1438" y="89"/>
                    </a:lnTo>
                    <a:lnTo>
                      <a:pt x="1438" y="90"/>
                    </a:lnTo>
                    <a:lnTo>
                      <a:pt x="1439" y="90"/>
                    </a:lnTo>
                    <a:lnTo>
                      <a:pt x="1439" y="91"/>
                    </a:lnTo>
                    <a:lnTo>
                      <a:pt x="1439" y="91"/>
                    </a:lnTo>
                    <a:lnTo>
                      <a:pt x="1439" y="91"/>
                    </a:ln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45"/>
                    </a:lnTo>
                    <a:moveTo>
                      <a:pt x="1440" y="225"/>
                    </a:moveTo>
                    <a:lnTo>
                      <a:pt x="1440" y="225"/>
                    </a:lnTo>
                    <a:lnTo>
                      <a:pt x="1440" y="332"/>
                    </a:lnTo>
                    <a:moveTo>
                      <a:pt x="1440" y="412"/>
                    </a:moveTo>
                    <a:lnTo>
                      <a:pt x="1440" y="412"/>
                    </a:lnTo>
                    <a:lnTo>
                      <a:pt x="1440" y="518"/>
                    </a:lnTo>
                    <a:moveTo>
                      <a:pt x="1421" y="594"/>
                    </a:moveTo>
                    <a:lnTo>
                      <a:pt x="1421" y="594"/>
                    </a:lnTo>
                    <a:lnTo>
                      <a:pt x="1421" y="594"/>
                    </a:lnTo>
                    <a:lnTo>
                      <a:pt x="1421" y="595"/>
                    </a:lnTo>
                    <a:lnTo>
                      <a:pt x="1420" y="595"/>
                    </a:lnTo>
                    <a:lnTo>
                      <a:pt x="1420" y="595"/>
                    </a:lnTo>
                    <a:lnTo>
                      <a:pt x="1420" y="596"/>
                    </a:lnTo>
                    <a:lnTo>
                      <a:pt x="1420" y="596"/>
                    </a:lnTo>
                    <a:lnTo>
                      <a:pt x="1420" y="596"/>
                    </a:lnTo>
                    <a:lnTo>
                      <a:pt x="1419" y="596"/>
                    </a:lnTo>
                    <a:lnTo>
                      <a:pt x="1419" y="597"/>
                    </a:lnTo>
                    <a:lnTo>
                      <a:pt x="1419" y="597"/>
                    </a:lnTo>
                    <a:lnTo>
                      <a:pt x="1419" y="597"/>
                    </a:lnTo>
                    <a:lnTo>
                      <a:pt x="1419" y="597"/>
                    </a:lnTo>
                    <a:lnTo>
                      <a:pt x="1418" y="598"/>
                    </a:lnTo>
                    <a:lnTo>
                      <a:pt x="1418" y="598"/>
                    </a:lnTo>
                    <a:lnTo>
                      <a:pt x="1418" y="598"/>
                    </a:lnTo>
                    <a:lnTo>
                      <a:pt x="1418" y="598"/>
                    </a:lnTo>
                    <a:lnTo>
                      <a:pt x="1418" y="599"/>
                    </a:lnTo>
                    <a:lnTo>
                      <a:pt x="1417" y="599"/>
                    </a:lnTo>
                    <a:lnTo>
                      <a:pt x="1417" y="599"/>
                    </a:lnTo>
                    <a:lnTo>
                      <a:pt x="1417" y="599"/>
                    </a:lnTo>
                    <a:lnTo>
                      <a:pt x="1417" y="600"/>
                    </a:lnTo>
                    <a:lnTo>
                      <a:pt x="1417" y="600"/>
                    </a:lnTo>
                    <a:lnTo>
                      <a:pt x="1416" y="600"/>
                    </a:lnTo>
                    <a:lnTo>
                      <a:pt x="1416" y="601"/>
                    </a:lnTo>
                    <a:lnTo>
                      <a:pt x="1416" y="601"/>
                    </a:lnTo>
                    <a:lnTo>
                      <a:pt x="1416" y="601"/>
                    </a:lnTo>
                    <a:lnTo>
                      <a:pt x="1416" y="601"/>
                    </a:lnTo>
                    <a:lnTo>
                      <a:pt x="1415" y="602"/>
                    </a:lnTo>
                    <a:lnTo>
                      <a:pt x="1415" y="602"/>
                    </a:lnTo>
                    <a:lnTo>
                      <a:pt x="1415" y="602"/>
                    </a:lnTo>
                    <a:lnTo>
                      <a:pt x="1415" y="602"/>
                    </a:lnTo>
                    <a:lnTo>
                      <a:pt x="1414" y="603"/>
                    </a:lnTo>
                    <a:lnTo>
                      <a:pt x="1414" y="603"/>
                    </a:lnTo>
                    <a:lnTo>
                      <a:pt x="1414" y="603"/>
                    </a:lnTo>
                    <a:lnTo>
                      <a:pt x="1414" y="603"/>
                    </a:lnTo>
                    <a:lnTo>
                      <a:pt x="1414" y="604"/>
                    </a:lnTo>
                    <a:lnTo>
                      <a:pt x="1413" y="604"/>
                    </a:lnTo>
                    <a:lnTo>
                      <a:pt x="1413" y="604"/>
                    </a:lnTo>
                    <a:lnTo>
                      <a:pt x="1413" y="604"/>
                    </a:lnTo>
                    <a:lnTo>
                      <a:pt x="1413" y="605"/>
                    </a:lnTo>
                    <a:lnTo>
                      <a:pt x="1413" y="605"/>
                    </a:lnTo>
                    <a:lnTo>
                      <a:pt x="1412" y="605"/>
                    </a:lnTo>
                    <a:lnTo>
                      <a:pt x="1412" y="605"/>
                    </a:lnTo>
                    <a:lnTo>
                      <a:pt x="1412" y="605"/>
                    </a:lnTo>
                    <a:lnTo>
                      <a:pt x="1412" y="606"/>
                    </a:lnTo>
                    <a:lnTo>
                      <a:pt x="1411" y="606"/>
                    </a:lnTo>
                    <a:lnTo>
                      <a:pt x="1411" y="606"/>
                    </a:lnTo>
                    <a:lnTo>
                      <a:pt x="1411" y="606"/>
                    </a:lnTo>
                    <a:lnTo>
                      <a:pt x="1411" y="607"/>
                    </a:lnTo>
                    <a:lnTo>
                      <a:pt x="1411" y="607"/>
                    </a:lnTo>
                    <a:lnTo>
                      <a:pt x="1410" y="607"/>
                    </a:lnTo>
                    <a:lnTo>
                      <a:pt x="1410" y="607"/>
                    </a:lnTo>
                    <a:lnTo>
                      <a:pt x="1410" y="608"/>
                    </a:lnTo>
                    <a:lnTo>
                      <a:pt x="1410" y="608"/>
                    </a:lnTo>
                    <a:lnTo>
                      <a:pt x="1409" y="608"/>
                    </a:lnTo>
                    <a:lnTo>
                      <a:pt x="1409" y="608"/>
                    </a:lnTo>
                    <a:lnTo>
                      <a:pt x="1409" y="609"/>
                    </a:lnTo>
                    <a:lnTo>
                      <a:pt x="1409" y="609"/>
                    </a:lnTo>
                    <a:lnTo>
                      <a:pt x="1408" y="609"/>
                    </a:lnTo>
                    <a:lnTo>
                      <a:pt x="1408" y="609"/>
                    </a:lnTo>
                    <a:lnTo>
                      <a:pt x="1408" y="610"/>
                    </a:lnTo>
                    <a:lnTo>
                      <a:pt x="1408" y="610"/>
                    </a:lnTo>
                    <a:lnTo>
                      <a:pt x="1408" y="610"/>
                    </a:lnTo>
                    <a:lnTo>
                      <a:pt x="1407" y="610"/>
                    </a:lnTo>
                    <a:lnTo>
                      <a:pt x="1407" y="610"/>
                    </a:lnTo>
                    <a:lnTo>
                      <a:pt x="1407" y="611"/>
                    </a:lnTo>
                    <a:lnTo>
                      <a:pt x="1407" y="611"/>
                    </a:lnTo>
                    <a:lnTo>
                      <a:pt x="1406" y="611"/>
                    </a:lnTo>
                    <a:lnTo>
                      <a:pt x="1406" y="611"/>
                    </a:lnTo>
                    <a:lnTo>
                      <a:pt x="1406" y="612"/>
                    </a:lnTo>
                    <a:lnTo>
                      <a:pt x="1406" y="612"/>
                    </a:lnTo>
                    <a:lnTo>
                      <a:pt x="1405" y="612"/>
                    </a:lnTo>
                    <a:lnTo>
                      <a:pt x="1405" y="612"/>
                    </a:lnTo>
                    <a:lnTo>
                      <a:pt x="1405" y="612"/>
                    </a:lnTo>
                    <a:lnTo>
                      <a:pt x="1405" y="613"/>
                    </a:lnTo>
                    <a:lnTo>
                      <a:pt x="1404" y="613"/>
                    </a:lnTo>
                    <a:lnTo>
                      <a:pt x="1404" y="613"/>
                    </a:lnTo>
                    <a:lnTo>
                      <a:pt x="1404" y="613"/>
                    </a:lnTo>
                    <a:lnTo>
                      <a:pt x="1404" y="614"/>
                    </a:lnTo>
                    <a:lnTo>
                      <a:pt x="1403" y="614"/>
                    </a:lnTo>
                    <a:lnTo>
                      <a:pt x="1403" y="614"/>
                    </a:ln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lnTo>
                      <a:pt x="1380" y="629"/>
                    </a:lnTo>
                    <a:lnTo>
                      <a:pt x="1380" y="629"/>
                    </a:lnTo>
                    <a:lnTo>
                      <a:pt x="1380" y="629"/>
                    </a:lnTo>
                    <a:lnTo>
                      <a:pt x="1380" y="630"/>
                    </a:lnTo>
                    <a:lnTo>
                      <a:pt x="1379" y="630"/>
                    </a:lnTo>
                    <a:lnTo>
                      <a:pt x="1379" y="630"/>
                    </a:lnTo>
                    <a:lnTo>
                      <a:pt x="1379" y="630"/>
                    </a:lnTo>
                    <a:lnTo>
                      <a:pt x="1378" y="630"/>
                    </a:lnTo>
                    <a:lnTo>
                      <a:pt x="1378" y="630"/>
                    </a:lnTo>
                    <a:lnTo>
                      <a:pt x="1378" y="630"/>
                    </a:lnTo>
                    <a:lnTo>
                      <a:pt x="1378" y="631"/>
                    </a:lnTo>
                    <a:lnTo>
                      <a:pt x="1377" y="631"/>
                    </a:lnTo>
                    <a:lnTo>
                      <a:pt x="1377" y="631"/>
                    </a:lnTo>
                    <a:lnTo>
                      <a:pt x="1377" y="631"/>
                    </a:lnTo>
                    <a:lnTo>
                      <a:pt x="1376" y="631"/>
                    </a:lnTo>
                    <a:lnTo>
                      <a:pt x="1376" y="631"/>
                    </a:lnTo>
                    <a:lnTo>
                      <a:pt x="1376" y="631"/>
                    </a:lnTo>
                    <a:lnTo>
                      <a:pt x="1375" y="631"/>
                    </a:lnTo>
                    <a:lnTo>
                      <a:pt x="1375" y="632"/>
                    </a:lnTo>
                    <a:lnTo>
                      <a:pt x="1375" y="632"/>
                    </a:lnTo>
                    <a:lnTo>
                      <a:pt x="1374" y="632"/>
                    </a:lnTo>
                    <a:lnTo>
                      <a:pt x="1374" y="632"/>
                    </a:lnTo>
                    <a:lnTo>
                      <a:pt x="1374" y="632"/>
                    </a:lnTo>
                    <a:lnTo>
                      <a:pt x="1374" y="632"/>
                    </a:lnTo>
                    <a:lnTo>
                      <a:pt x="1373" y="632"/>
                    </a:lnTo>
                    <a:lnTo>
                      <a:pt x="1373" y="633"/>
                    </a:lnTo>
                    <a:lnTo>
                      <a:pt x="1373" y="633"/>
                    </a:lnTo>
                    <a:lnTo>
                      <a:pt x="1372" y="633"/>
                    </a:lnTo>
                    <a:lnTo>
                      <a:pt x="1372" y="633"/>
                    </a:lnTo>
                    <a:lnTo>
                      <a:pt x="1372" y="633"/>
                    </a:lnTo>
                    <a:lnTo>
                      <a:pt x="1371" y="633"/>
                    </a:lnTo>
                    <a:lnTo>
                      <a:pt x="1371" y="633"/>
                    </a:lnTo>
                    <a:lnTo>
                      <a:pt x="1371" y="633"/>
                    </a:lnTo>
                    <a:lnTo>
                      <a:pt x="1370" y="633"/>
                    </a:lnTo>
                    <a:lnTo>
                      <a:pt x="1370" y="634"/>
                    </a:lnTo>
                    <a:lnTo>
                      <a:pt x="1370" y="634"/>
                    </a:lnTo>
                    <a:lnTo>
                      <a:pt x="1369" y="634"/>
                    </a:lnTo>
                    <a:lnTo>
                      <a:pt x="1369" y="634"/>
                    </a:lnTo>
                    <a:lnTo>
                      <a:pt x="1369" y="634"/>
                    </a:lnTo>
                    <a:lnTo>
                      <a:pt x="1369" y="634"/>
                    </a:lnTo>
                    <a:lnTo>
                      <a:pt x="1368" y="634"/>
                    </a:lnTo>
                    <a:lnTo>
                      <a:pt x="1368" y="634"/>
                    </a:lnTo>
                    <a:lnTo>
                      <a:pt x="1368" y="634"/>
                    </a:lnTo>
                    <a:lnTo>
                      <a:pt x="1367" y="635"/>
                    </a:lnTo>
                    <a:lnTo>
                      <a:pt x="1367" y="635"/>
                    </a:lnTo>
                    <a:lnTo>
                      <a:pt x="1367" y="635"/>
                    </a:lnTo>
                    <a:lnTo>
                      <a:pt x="1366" y="635"/>
                    </a:lnTo>
                    <a:lnTo>
                      <a:pt x="1366" y="635"/>
                    </a:lnTo>
                    <a:lnTo>
                      <a:pt x="1366" y="635"/>
                    </a:lnTo>
                    <a:lnTo>
                      <a:pt x="1365" y="635"/>
                    </a:lnTo>
                    <a:lnTo>
                      <a:pt x="1365" y="635"/>
                    </a:lnTo>
                    <a:lnTo>
                      <a:pt x="1365" y="635"/>
                    </a:lnTo>
                    <a:lnTo>
                      <a:pt x="1364" y="636"/>
                    </a:lnTo>
                    <a:lnTo>
                      <a:pt x="1364" y="636"/>
                    </a:lnTo>
                    <a:lnTo>
                      <a:pt x="1364" y="636"/>
                    </a:lnTo>
                    <a:lnTo>
                      <a:pt x="1363" y="636"/>
                    </a:lnTo>
                    <a:lnTo>
                      <a:pt x="1363" y="636"/>
                    </a:lnTo>
                    <a:lnTo>
                      <a:pt x="1363" y="636"/>
                    </a:lnTo>
                    <a:lnTo>
                      <a:pt x="1362" y="636"/>
                    </a:lnTo>
                    <a:lnTo>
                      <a:pt x="1362" y="636"/>
                    </a:lnTo>
                    <a:lnTo>
                      <a:pt x="1362" y="636"/>
                    </a:lnTo>
                    <a:lnTo>
                      <a:pt x="1361" y="636"/>
                    </a:lnTo>
                    <a:lnTo>
                      <a:pt x="1361" y="636"/>
                    </a:lnTo>
                    <a:lnTo>
                      <a:pt x="1361" y="637"/>
                    </a:lnTo>
                    <a:lnTo>
                      <a:pt x="1360" y="637"/>
                    </a:lnTo>
                    <a:lnTo>
                      <a:pt x="1360" y="637"/>
                    </a:lnTo>
                    <a:lnTo>
                      <a:pt x="1360" y="637"/>
                    </a:lnTo>
                    <a:lnTo>
                      <a:pt x="1360" y="637"/>
                    </a:lnTo>
                    <a:lnTo>
                      <a:pt x="1359" y="637"/>
                    </a:lnTo>
                    <a:lnTo>
                      <a:pt x="1359" y="637"/>
                    </a:lnTo>
                    <a:lnTo>
                      <a:pt x="1359" y="637"/>
                    </a:lnTo>
                    <a:lnTo>
                      <a:pt x="1358" y="637"/>
                    </a:lnTo>
                    <a:lnTo>
                      <a:pt x="1358" y="637"/>
                    </a:lnTo>
                    <a:lnTo>
                      <a:pt x="1358" y="637"/>
                    </a:lnTo>
                    <a:lnTo>
                      <a:pt x="1357" y="637"/>
                    </a:lnTo>
                    <a:lnTo>
                      <a:pt x="1357" y="638"/>
                    </a:lnTo>
                    <a:lnTo>
                      <a:pt x="1357" y="638"/>
                    </a:lnTo>
                    <a:lnTo>
                      <a:pt x="1356" y="638"/>
                    </a:ln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1"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249" y="640"/>
                    </a:moveTo>
                    <a:lnTo>
                      <a:pt x="1249" y="640"/>
                    </a:lnTo>
                    <a:lnTo>
                      <a:pt x="1143" y="640"/>
                    </a:lnTo>
                    <a:moveTo>
                      <a:pt x="1063" y="640"/>
                    </a:moveTo>
                    <a:lnTo>
                      <a:pt x="1063" y="640"/>
                    </a:lnTo>
                    <a:lnTo>
                      <a:pt x="956" y="640"/>
                    </a:lnTo>
                    <a:moveTo>
                      <a:pt x="876" y="640"/>
                    </a:moveTo>
                    <a:lnTo>
                      <a:pt x="876" y="640"/>
                    </a:lnTo>
                    <a:lnTo>
                      <a:pt x="769" y="640"/>
                    </a:lnTo>
                    <a:moveTo>
                      <a:pt x="689" y="640"/>
                    </a:moveTo>
                    <a:lnTo>
                      <a:pt x="689" y="640"/>
                    </a:lnTo>
                    <a:lnTo>
                      <a:pt x="583" y="640"/>
                    </a:lnTo>
                    <a:moveTo>
                      <a:pt x="503" y="640"/>
                    </a:moveTo>
                    <a:lnTo>
                      <a:pt x="503" y="640"/>
                    </a:lnTo>
                    <a:lnTo>
                      <a:pt x="396" y="640"/>
                    </a:lnTo>
                    <a:moveTo>
                      <a:pt x="316" y="640"/>
                    </a:moveTo>
                    <a:lnTo>
                      <a:pt x="316" y="640"/>
                    </a:lnTo>
                    <a:lnTo>
                      <a:pt x="209"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2" y="640"/>
                    </a:lnTo>
                    <a:lnTo>
                      <a:pt x="102" y="640"/>
                    </a:lnTo>
                    <a:lnTo>
                      <a:pt x="102" y="640"/>
                    </a:lnTo>
                    <a:lnTo>
                      <a:pt x="101" y="640"/>
                    </a:lnTo>
                    <a:lnTo>
                      <a:pt x="101" y="640"/>
                    </a:lnTo>
                    <a:lnTo>
                      <a:pt x="101" y="640"/>
                    </a:lnTo>
                    <a:lnTo>
                      <a:pt x="100" y="640"/>
                    </a:lnTo>
                    <a:lnTo>
                      <a:pt x="100" y="640"/>
                    </a:lnTo>
                    <a:lnTo>
                      <a:pt x="99" y="640"/>
                    </a:lnTo>
                    <a:lnTo>
                      <a:pt x="99" y="640"/>
                    </a:lnTo>
                    <a:lnTo>
                      <a:pt x="99" y="640"/>
                    </a:lnTo>
                    <a:lnTo>
                      <a:pt x="98" y="640"/>
                    </a:lnTo>
                    <a:lnTo>
                      <a:pt x="98" y="640"/>
                    </a:lnTo>
                    <a:lnTo>
                      <a:pt x="98" y="640"/>
                    </a:lnTo>
                    <a:lnTo>
                      <a:pt x="97" y="640"/>
                    </a:lnTo>
                    <a:lnTo>
                      <a:pt x="97" y="640"/>
                    </a:lnTo>
                    <a:lnTo>
                      <a:pt x="97" y="640"/>
                    </a:lnTo>
                    <a:lnTo>
                      <a:pt x="96" y="640"/>
                    </a:lnTo>
                    <a:lnTo>
                      <a:pt x="96" y="640"/>
                    </a:lnTo>
                    <a:lnTo>
                      <a:pt x="96" y="640"/>
                    </a:lnTo>
                    <a:lnTo>
                      <a:pt x="95" y="640"/>
                    </a:lnTo>
                    <a:lnTo>
                      <a:pt x="95" y="640"/>
                    </a:lnTo>
                    <a:lnTo>
                      <a:pt x="95" y="640"/>
                    </a:lnTo>
                    <a:lnTo>
                      <a:pt x="94" y="639"/>
                    </a:lnTo>
                    <a:lnTo>
                      <a:pt x="94" y="639"/>
                    </a:lnTo>
                    <a:lnTo>
                      <a:pt x="94" y="639"/>
                    </a:lnTo>
                    <a:lnTo>
                      <a:pt x="93" y="639"/>
                    </a:lnTo>
                    <a:lnTo>
                      <a:pt x="93" y="639"/>
                    </a:lnTo>
                    <a:lnTo>
                      <a:pt x="93" y="639"/>
                    </a:lnTo>
                    <a:lnTo>
                      <a:pt x="92" y="639"/>
                    </a:lnTo>
                    <a:lnTo>
                      <a:pt x="92" y="639"/>
                    </a:lnTo>
                    <a:lnTo>
                      <a:pt x="92" y="639"/>
                    </a:lnTo>
                    <a:lnTo>
                      <a:pt x="91" y="639"/>
                    </a:lnTo>
                    <a:lnTo>
                      <a:pt x="91" y="639"/>
                    </a:lnTo>
                    <a:lnTo>
                      <a:pt x="91" y="639"/>
                    </a:lnTo>
                    <a:lnTo>
                      <a:pt x="90" y="639"/>
                    </a:lnTo>
                    <a:lnTo>
                      <a:pt x="90" y="639"/>
                    </a:lnTo>
                    <a:lnTo>
                      <a:pt x="90" y="639"/>
                    </a:lnTo>
                    <a:lnTo>
                      <a:pt x="89" y="639"/>
                    </a:lnTo>
                    <a:lnTo>
                      <a:pt x="89" y="639"/>
                    </a:lnTo>
                    <a:lnTo>
                      <a:pt x="88" y="639"/>
                    </a:lnTo>
                    <a:lnTo>
                      <a:pt x="88" y="639"/>
                    </a:lnTo>
                    <a:lnTo>
                      <a:pt x="88" y="639"/>
                    </a:lnTo>
                    <a:lnTo>
                      <a:pt x="87" y="638"/>
                    </a:lnTo>
                    <a:lnTo>
                      <a:pt x="87" y="638"/>
                    </a:lnTo>
                    <a:lnTo>
                      <a:pt x="87" y="638"/>
                    </a:lnTo>
                    <a:lnTo>
                      <a:pt x="86" y="638"/>
                    </a:lnTo>
                    <a:lnTo>
                      <a:pt x="86" y="638"/>
                    </a:lnTo>
                    <a:lnTo>
                      <a:pt x="86" y="638"/>
                    </a:lnTo>
                    <a:lnTo>
                      <a:pt x="85" y="638"/>
                    </a:lnTo>
                    <a:lnTo>
                      <a:pt x="85" y="638"/>
                    </a:lnTo>
                    <a:lnTo>
                      <a:pt x="85" y="638"/>
                    </a:lnTo>
                    <a:lnTo>
                      <a:pt x="84" y="638"/>
                    </a:lnTo>
                    <a:lnTo>
                      <a:pt x="84" y="638"/>
                    </a:lnTo>
                    <a:lnTo>
                      <a:pt x="84" y="638"/>
                    </a:lnTo>
                    <a:lnTo>
                      <a:pt x="83" y="638"/>
                    </a:lnTo>
                    <a:lnTo>
                      <a:pt x="83" y="638"/>
                    </a:lnTo>
                    <a:lnTo>
                      <a:pt x="83" y="638"/>
                    </a:lnTo>
                    <a:lnTo>
                      <a:pt x="82" y="637"/>
                    </a:lnTo>
                    <a:lnTo>
                      <a:pt x="82" y="637"/>
                    </a:lnTo>
                    <a:lnTo>
                      <a:pt x="82" y="637"/>
                    </a:lnTo>
                    <a:lnTo>
                      <a:pt x="81" y="637"/>
                    </a:lnTo>
                    <a:lnTo>
                      <a:pt x="81" y="637"/>
                    </a:lnTo>
                    <a:lnTo>
                      <a:pt x="81" y="637"/>
                    </a:lnTo>
                    <a:lnTo>
                      <a:pt x="80" y="637"/>
                    </a:lnTo>
                    <a:lnTo>
                      <a:pt x="80" y="637"/>
                    </a:lnTo>
                    <a:lnTo>
                      <a:pt x="80" y="637"/>
                    </a:lnTo>
                    <a:lnTo>
                      <a:pt x="80" y="637"/>
                    </a:lnTo>
                    <a:lnTo>
                      <a:pt x="79" y="637"/>
                    </a:lnTo>
                    <a:lnTo>
                      <a:pt x="79" y="637"/>
                    </a:lnTo>
                    <a:lnTo>
                      <a:pt x="79" y="636"/>
                    </a:lnTo>
                    <a:lnTo>
                      <a:pt x="78" y="636"/>
                    </a:lnTo>
                    <a:lnTo>
                      <a:pt x="78" y="636"/>
                    </a:lnTo>
                    <a:lnTo>
                      <a:pt x="78" y="636"/>
                    </a:lnTo>
                    <a:lnTo>
                      <a:pt x="77" y="636"/>
                    </a:lnTo>
                    <a:lnTo>
                      <a:pt x="77" y="636"/>
                    </a:lnTo>
                    <a:lnTo>
                      <a:pt x="77"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lnTo>
                      <a:pt x="52" y="625"/>
                    </a:lnTo>
                    <a:lnTo>
                      <a:pt x="51" y="625"/>
                    </a:lnTo>
                    <a:lnTo>
                      <a:pt x="51" y="625"/>
                    </a:lnTo>
                    <a:lnTo>
                      <a:pt x="51" y="624"/>
                    </a:lnTo>
                    <a:lnTo>
                      <a:pt x="50" y="624"/>
                    </a:lnTo>
                    <a:lnTo>
                      <a:pt x="50" y="624"/>
                    </a:lnTo>
                    <a:lnTo>
                      <a:pt x="50" y="624"/>
                    </a:lnTo>
                    <a:lnTo>
                      <a:pt x="50" y="624"/>
                    </a:lnTo>
                    <a:lnTo>
                      <a:pt x="49" y="624"/>
                    </a:lnTo>
                    <a:lnTo>
                      <a:pt x="49" y="623"/>
                    </a:lnTo>
                    <a:lnTo>
                      <a:pt x="49" y="623"/>
                    </a:lnTo>
                    <a:lnTo>
                      <a:pt x="49" y="623"/>
                    </a:lnTo>
                    <a:lnTo>
                      <a:pt x="48" y="623"/>
                    </a:lnTo>
                    <a:lnTo>
                      <a:pt x="48" y="623"/>
                    </a:lnTo>
                    <a:lnTo>
                      <a:pt x="48" y="623"/>
                    </a:lnTo>
                    <a:lnTo>
                      <a:pt x="47" y="622"/>
                    </a:lnTo>
                    <a:lnTo>
                      <a:pt x="47" y="622"/>
                    </a:lnTo>
                    <a:lnTo>
                      <a:pt x="47" y="622"/>
                    </a:lnTo>
                    <a:lnTo>
                      <a:pt x="47" y="622"/>
                    </a:lnTo>
                    <a:lnTo>
                      <a:pt x="46" y="622"/>
                    </a:lnTo>
                    <a:lnTo>
                      <a:pt x="46" y="621"/>
                    </a:lnTo>
                    <a:lnTo>
                      <a:pt x="46" y="621"/>
                    </a:lnTo>
                    <a:lnTo>
                      <a:pt x="46" y="621"/>
                    </a:lnTo>
                    <a:lnTo>
                      <a:pt x="45" y="621"/>
                    </a:lnTo>
                    <a:lnTo>
                      <a:pt x="45" y="621"/>
                    </a:lnTo>
                    <a:lnTo>
                      <a:pt x="45" y="620"/>
                    </a:lnTo>
                    <a:lnTo>
                      <a:pt x="44" y="620"/>
                    </a:lnTo>
                    <a:lnTo>
                      <a:pt x="44" y="620"/>
                    </a:lnTo>
                    <a:lnTo>
                      <a:pt x="44" y="620"/>
                    </a:lnTo>
                    <a:lnTo>
                      <a:pt x="44" y="620"/>
                    </a:lnTo>
                    <a:lnTo>
                      <a:pt x="43" y="620"/>
                    </a:lnTo>
                    <a:lnTo>
                      <a:pt x="43" y="619"/>
                    </a:lnTo>
                    <a:lnTo>
                      <a:pt x="43" y="619"/>
                    </a:lnTo>
                    <a:lnTo>
                      <a:pt x="43" y="619"/>
                    </a:lnTo>
                    <a:lnTo>
                      <a:pt x="42" y="619"/>
                    </a:lnTo>
                    <a:lnTo>
                      <a:pt x="42" y="619"/>
                    </a:lnTo>
                    <a:lnTo>
                      <a:pt x="42" y="618"/>
                    </a:lnTo>
                    <a:lnTo>
                      <a:pt x="42" y="618"/>
                    </a:lnTo>
                    <a:lnTo>
                      <a:pt x="41" y="618"/>
                    </a:lnTo>
                    <a:lnTo>
                      <a:pt x="41" y="618"/>
                    </a:lnTo>
                    <a:lnTo>
                      <a:pt x="41" y="618"/>
                    </a:lnTo>
                    <a:lnTo>
                      <a:pt x="41" y="617"/>
                    </a:lnTo>
                    <a:lnTo>
                      <a:pt x="40" y="617"/>
                    </a:lnTo>
                    <a:lnTo>
                      <a:pt x="40" y="617"/>
                    </a:lnTo>
                    <a:lnTo>
                      <a:pt x="40" y="617"/>
                    </a:lnTo>
                    <a:lnTo>
                      <a:pt x="39" y="616"/>
                    </a:lnTo>
                    <a:lnTo>
                      <a:pt x="39" y="616"/>
                    </a:lnTo>
                    <a:lnTo>
                      <a:pt x="39" y="616"/>
                    </a:lnTo>
                    <a:lnTo>
                      <a:pt x="39" y="616"/>
                    </a:lnTo>
                    <a:lnTo>
                      <a:pt x="38" y="616"/>
                    </a:lnTo>
                    <a:lnTo>
                      <a:pt x="38" y="615"/>
                    </a:lnTo>
                    <a:lnTo>
                      <a:pt x="38" y="615"/>
                    </a:lnTo>
                    <a:lnTo>
                      <a:pt x="38" y="615"/>
                    </a:lnTo>
                    <a:lnTo>
                      <a:pt x="37" y="615"/>
                    </a:lnTo>
                    <a:lnTo>
                      <a:pt x="37" y="615"/>
                    </a:lnTo>
                    <a:lnTo>
                      <a:pt x="37" y="614"/>
                    </a:lnTo>
                    <a:lnTo>
                      <a:pt x="37" y="614"/>
                    </a:lnTo>
                    <a:lnTo>
                      <a:pt x="36" y="614"/>
                    </a:lnTo>
                    <a:lnTo>
                      <a:pt x="36" y="614"/>
                    </a:lnTo>
                    <a:lnTo>
                      <a:pt x="36" y="614"/>
                    </a:lnTo>
                    <a:lnTo>
                      <a:pt x="36" y="613"/>
                    </a:lnTo>
                    <a:lnTo>
                      <a:pt x="35" y="613"/>
                    </a:lnTo>
                    <a:lnTo>
                      <a:pt x="35" y="613"/>
                    </a:lnTo>
                    <a:lnTo>
                      <a:pt x="35" y="613"/>
                    </a:lnTo>
                    <a:lnTo>
                      <a:pt x="35" y="612"/>
                    </a:lnTo>
                    <a:lnTo>
                      <a:pt x="35" y="612"/>
                    </a:lnTo>
                    <a:lnTo>
                      <a:pt x="34" y="612"/>
                    </a:lnTo>
                    <a:lnTo>
                      <a:pt x="34" y="612"/>
                    </a:lnTo>
                    <a:lnTo>
                      <a:pt x="34" y="612"/>
                    </a:lnTo>
                    <a:lnTo>
                      <a:pt x="34" y="611"/>
                    </a:lnTo>
                    <a:lnTo>
                      <a:pt x="33" y="611"/>
                    </a:lnTo>
                    <a:lnTo>
                      <a:pt x="33" y="611"/>
                    </a:lnTo>
                    <a:lnTo>
                      <a:pt x="33" y="611"/>
                    </a:lnTo>
                    <a:lnTo>
                      <a:pt x="33" y="610"/>
                    </a:lnTo>
                    <a:lnTo>
                      <a:pt x="32" y="610"/>
                    </a:lnTo>
                    <a:lnTo>
                      <a:pt x="32" y="610"/>
                    </a:lnTo>
                    <a:lnTo>
                      <a:pt x="32" y="610"/>
                    </a:lnTo>
                    <a:lnTo>
                      <a:pt x="32" y="610"/>
                    </a:lnTo>
                    <a:lnTo>
                      <a:pt x="31" y="609"/>
                    </a:lnTo>
                    <a:lnTo>
                      <a:pt x="31" y="609"/>
                    </a:lnTo>
                    <a:lnTo>
                      <a:pt x="31" y="609"/>
                    </a:lnTo>
                    <a:moveTo>
                      <a:pt x="0" y="537"/>
                    </a:moveTo>
                    <a:lnTo>
                      <a:pt x="0" y="537"/>
                    </a:lnTo>
                    <a:lnTo>
                      <a:pt x="0" y="537"/>
                    </a:lnTo>
                    <a:lnTo>
                      <a:pt x="0" y="537"/>
                    </a:lnTo>
                    <a:lnTo>
                      <a:pt x="0" y="536"/>
                    </a:lnTo>
                    <a:lnTo>
                      <a:pt x="0" y="536"/>
                    </a:lnTo>
                    <a:lnTo>
                      <a:pt x="0" y="536"/>
                    </a:lnTo>
                    <a:lnTo>
                      <a:pt x="0" y="535"/>
                    </a:lnTo>
                    <a:lnTo>
                      <a:pt x="0" y="535"/>
                    </a:lnTo>
                    <a:lnTo>
                      <a:pt x="0" y="535"/>
                    </a:lnTo>
                    <a:lnTo>
                      <a:pt x="0" y="534"/>
                    </a:lnTo>
                    <a:lnTo>
                      <a:pt x="0" y="534"/>
                    </a:lnTo>
                    <a:lnTo>
                      <a:pt x="0" y="533"/>
                    </a:lnTo>
                    <a:lnTo>
                      <a:pt x="0" y="430"/>
                    </a:lnTo>
                    <a:moveTo>
                      <a:pt x="0" y="350"/>
                    </a:moveTo>
                    <a:lnTo>
                      <a:pt x="0" y="350"/>
                    </a:lnTo>
                    <a:lnTo>
                      <a:pt x="0" y="244"/>
                    </a:lnTo>
                    <a:moveTo>
                      <a:pt x="0" y="164"/>
                    </a:moveTo>
                    <a:lnTo>
                      <a:pt x="0" y="164"/>
                    </a:lnTo>
                    <a:lnTo>
                      <a:pt x="0" y="107"/>
                    </a:lnTo>
                  </a:path>
                </a:pathLst>
              </a:cu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2"/>
              <p:cNvSpPr/>
              <p:nvPr/>
            </p:nvSpPr>
            <p:spPr>
              <a:xfrm>
                <a:off x="3728" y="1579"/>
                <a:ext cx="9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766" name="Google Shape;766;p22"/>
              <p:cNvSpPr/>
              <p:nvPr/>
            </p:nvSpPr>
            <p:spPr>
              <a:xfrm>
                <a:off x="3776" y="1579"/>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67" name="Google Shape;767;p22"/>
              <p:cNvSpPr/>
              <p:nvPr/>
            </p:nvSpPr>
            <p:spPr>
              <a:xfrm>
                <a:off x="3800" y="1579"/>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68" name="Google Shape;768;p22"/>
              <p:cNvSpPr/>
              <p:nvPr/>
            </p:nvSpPr>
            <p:spPr>
              <a:xfrm>
                <a:off x="3832"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69" name="Google Shape;769;p22"/>
              <p:cNvSpPr/>
              <p:nvPr/>
            </p:nvSpPr>
            <p:spPr>
              <a:xfrm>
                <a:off x="3880" y="1579"/>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70" name="Google Shape;770;p22"/>
              <p:cNvSpPr/>
              <p:nvPr/>
            </p:nvSpPr>
            <p:spPr>
              <a:xfrm>
                <a:off x="3920" y="1579"/>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71" name="Google Shape;771;p22"/>
              <p:cNvSpPr/>
              <p:nvPr/>
            </p:nvSpPr>
            <p:spPr>
              <a:xfrm>
                <a:off x="3944"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2" name="Google Shape;772;p22"/>
              <p:cNvSpPr/>
              <p:nvPr/>
            </p:nvSpPr>
            <p:spPr>
              <a:xfrm>
                <a:off x="3960" y="1579"/>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773" name="Google Shape;773;p22"/>
              <p:cNvSpPr/>
              <p:nvPr/>
            </p:nvSpPr>
            <p:spPr>
              <a:xfrm>
                <a:off x="3984" y="1579"/>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74" name="Google Shape;774;p22"/>
              <p:cNvSpPr/>
              <p:nvPr/>
            </p:nvSpPr>
            <p:spPr>
              <a:xfrm>
                <a:off x="4032" y="1579"/>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775" name="Google Shape;775;p22"/>
              <p:cNvSpPr/>
              <p:nvPr/>
            </p:nvSpPr>
            <p:spPr>
              <a:xfrm>
                <a:off x="4088" y="1579"/>
                <a:ext cx="10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776" name="Google Shape;776;p22"/>
              <p:cNvSpPr/>
              <p:nvPr/>
            </p:nvSpPr>
            <p:spPr>
              <a:xfrm>
                <a:off x="4145" y="1579"/>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777" name="Google Shape;777;p22"/>
              <p:cNvSpPr/>
              <p:nvPr/>
            </p:nvSpPr>
            <p:spPr>
              <a:xfrm>
                <a:off x="4169"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8" name="Google Shape;778;p22"/>
              <p:cNvSpPr/>
              <p:nvPr/>
            </p:nvSpPr>
            <p:spPr>
              <a:xfrm>
                <a:off x="3744" y="1683"/>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779" name="Google Shape;779;p22"/>
              <p:cNvSpPr/>
              <p:nvPr/>
            </p:nvSpPr>
            <p:spPr>
              <a:xfrm>
                <a:off x="3800" y="1683"/>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80" name="Google Shape;780;p22"/>
              <p:cNvSpPr/>
              <p:nvPr/>
            </p:nvSpPr>
            <p:spPr>
              <a:xfrm>
                <a:off x="3848"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81" name="Google Shape;781;p22"/>
              <p:cNvSpPr/>
              <p:nvPr/>
            </p:nvSpPr>
            <p:spPr>
              <a:xfrm>
                <a:off x="3880" y="1683"/>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82" name="Google Shape;782;p22"/>
              <p:cNvSpPr/>
              <p:nvPr/>
            </p:nvSpPr>
            <p:spPr>
              <a:xfrm>
                <a:off x="3928" y="1683"/>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83" name="Google Shape;783;p22"/>
              <p:cNvSpPr/>
              <p:nvPr/>
            </p:nvSpPr>
            <p:spPr>
              <a:xfrm>
                <a:off x="3976"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84" name="Google Shape;784;p22"/>
              <p:cNvSpPr/>
              <p:nvPr/>
            </p:nvSpPr>
            <p:spPr>
              <a:xfrm>
                <a:off x="4008"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5" name="Google Shape;785;p22"/>
              <p:cNvSpPr/>
              <p:nvPr/>
            </p:nvSpPr>
            <p:spPr>
              <a:xfrm>
                <a:off x="4024" y="1683"/>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786" name="Google Shape;786;p22"/>
              <p:cNvSpPr/>
              <p:nvPr/>
            </p:nvSpPr>
            <p:spPr>
              <a:xfrm>
                <a:off x="4064"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87" name="Google Shape;787;p22"/>
              <p:cNvSpPr/>
              <p:nvPr/>
            </p:nvSpPr>
            <p:spPr>
              <a:xfrm>
                <a:off x="4088"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88" name="Google Shape;788;p22"/>
              <p:cNvSpPr/>
              <p:nvPr/>
            </p:nvSpPr>
            <p:spPr>
              <a:xfrm>
                <a:off x="4112"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89" name="Google Shape;789;p22"/>
              <p:cNvSpPr/>
              <p:nvPr/>
            </p:nvSpPr>
            <p:spPr>
              <a:xfrm>
                <a:off x="4976" y="1403"/>
                <a:ext cx="66" cy="289"/>
              </a:xfrm>
              <a:custGeom>
                <a:avLst/>
                <a:gdLst/>
                <a:ahLst/>
                <a:cxnLst/>
                <a:rect l="l" t="t" r="r" b="b"/>
                <a:pathLst>
                  <a:path w="109" h="480" extrusionOk="0">
                    <a:moveTo>
                      <a:pt x="61" y="0"/>
                    </a:moveTo>
                    <a:lnTo>
                      <a:pt x="61" y="0"/>
                    </a:lnTo>
                    <a:lnTo>
                      <a:pt x="61" y="442"/>
                    </a:lnTo>
                    <a:lnTo>
                      <a:pt x="95" y="383"/>
                    </a:lnTo>
                    <a:cubicBezTo>
                      <a:pt x="97" y="380"/>
                      <a:pt x="101" y="379"/>
                      <a:pt x="105" y="381"/>
                    </a:cubicBezTo>
                    <a:cubicBezTo>
                      <a:pt x="108" y="383"/>
                      <a:pt x="109" y="387"/>
                      <a:pt x="107" y="390"/>
                    </a:cubicBezTo>
                    <a:lnTo>
                      <a:pt x="55" y="480"/>
                    </a:lnTo>
                    <a:lnTo>
                      <a:pt x="2" y="390"/>
                    </a:lnTo>
                    <a:cubicBezTo>
                      <a:pt x="0" y="387"/>
                      <a:pt x="1" y="383"/>
                      <a:pt x="4" y="381"/>
                    </a:cubicBezTo>
                    <a:cubicBezTo>
                      <a:pt x="8" y="379"/>
                      <a:pt x="12" y="380"/>
                      <a:pt x="14" y="383"/>
                    </a:cubicBezTo>
                    <a:lnTo>
                      <a:pt x="48" y="442"/>
                    </a:lnTo>
                    <a:lnTo>
                      <a:pt x="48" y="0"/>
                    </a:lnTo>
                    <a:lnTo>
                      <a:pt x="61" y="0"/>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2"/>
              <p:cNvSpPr/>
              <p:nvPr/>
            </p:nvSpPr>
            <p:spPr>
              <a:xfrm>
                <a:off x="4384" y="1692"/>
                <a:ext cx="195" cy="196"/>
              </a:xfrm>
              <a:custGeom>
                <a:avLst/>
                <a:gdLst/>
                <a:ahLst/>
                <a:cxnLst/>
                <a:rect l="l" t="t" r="r" b="b"/>
                <a:pathLst>
                  <a:path w="325" h="325" extrusionOk="0">
                    <a:moveTo>
                      <a:pt x="316" y="325"/>
                    </a:moveTo>
                    <a:lnTo>
                      <a:pt x="316" y="325"/>
                    </a:lnTo>
                    <a:lnTo>
                      <a:pt x="23" y="31"/>
                    </a:lnTo>
                    <a:lnTo>
                      <a:pt x="40" y="97"/>
                    </a:lnTo>
                    <a:cubicBezTo>
                      <a:pt x="41" y="101"/>
                      <a:pt x="39" y="104"/>
                      <a:pt x="35" y="105"/>
                    </a:cubicBezTo>
                    <a:cubicBezTo>
                      <a:pt x="32" y="106"/>
                      <a:pt x="28" y="104"/>
                      <a:pt x="27" y="100"/>
                    </a:cubicBezTo>
                    <a:lnTo>
                      <a:pt x="0" y="0"/>
                    </a:lnTo>
                    <a:lnTo>
                      <a:pt x="101" y="26"/>
                    </a:lnTo>
                    <a:cubicBezTo>
                      <a:pt x="105" y="27"/>
                      <a:pt x="107" y="31"/>
                      <a:pt x="106" y="34"/>
                    </a:cubicBezTo>
                    <a:cubicBezTo>
                      <a:pt x="105" y="38"/>
                      <a:pt x="101" y="40"/>
                      <a:pt x="98" y="39"/>
                    </a:cubicBezTo>
                    <a:lnTo>
                      <a:pt x="32" y="22"/>
                    </a:lnTo>
                    <a:lnTo>
                      <a:pt x="325" y="315"/>
                    </a:lnTo>
                    <a:lnTo>
                      <a:pt x="316" y="325"/>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2"/>
              <p:cNvSpPr/>
              <p:nvPr/>
            </p:nvSpPr>
            <p:spPr>
              <a:xfrm>
                <a:off x="3515" y="1929"/>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lnTo>
                      <a:pt x="3" y="80"/>
                    </a:lnTo>
                    <a:lnTo>
                      <a:pt x="3" y="80"/>
                    </a:lnTo>
                    <a:lnTo>
                      <a:pt x="3" y="79"/>
                    </a:lnTo>
                    <a:lnTo>
                      <a:pt x="4" y="79"/>
                    </a:lnTo>
                    <a:lnTo>
                      <a:pt x="4" y="79"/>
                    </a:lnTo>
                    <a:lnTo>
                      <a:pt x="4" y="78"/>
                    </a:lnTo>
                    <a:lnTo>
                      <a:pt x="4" y="78"/>
                    </a:lnTo>
                    <a:lnTo>
                      <a:pt x="4" y="78"/>
                    </a:lnTo>
                    <a:lnTo>
                      <a:pt x="4" y="77"/>
                    </a:lnTo>
                    <a:lnTo>
                      <a:pt x="4" y="77"/>
                    </a:lnTo>
                    <a:lnTo>
                      <a:pt x="4" y="77"/>
                    </a:lnTo>
                    <a:lnTo>
                      <a:pt x="4" y="76"/>
                    </a:lnTo>
                    <a:lnTo>
                      <a:pt x="4" y="76"/>
                    </a:lnTo>
                    <a:lnTo>
                      <a:pt x="4" y="76"/>
                    </a:lnTo>
                    <a:lnTo>
                      <a:pt x="5" y="75"/>
                    </a:lnTo>
                    <a:lnTo>
                      <a:pt x="5" y="75"/>
                    </a:lnTo>
                    <a:lnTo>
                      <a:pt x="5" y="75"/>
                    </a:lnTo>
                    <a:lnTo>
                      <a:pt x="5" y="74"/>
                    </a:lnTo>
                    <a:lnTo>
                      <a:pt x="5" y="74"/>
                    </a:lnTo>
                    <a:lnTo>
                      <a:pt x="5" y="74"/>
                    </a:lnTo>
                    <a:lnTo>
                      <a:pt x="5" y="73"/>
                    </a:lnTo>
                    <a:lnTo>
                      <a:pt x="5" y="73"/>
                    </a:lnTo>
                    <a:lnTo>
                      <a:pt x="5" y="73"/>
                    </a:lnTo>
                    <a:lnTo>
                      <a:pt x="6" y="72"/>
                    </a:lnTo>
                    <a:lnTo>
                      <a:pt x="6" y="72"/>
                    </a:lnTo>
                    <a:lnTo>
                      <a:pt x="6" y="72"/>
                    </a:lnTo>
                    <a:lnTo>
                      <a:pt x="6" y="71"/>
                    </a:lnTo>
                    <a:lnTo>
                      <a:pt x="6" y="71"/>
                    </a:lnTo>
                    <a:lnTo>
                      <a:pt x="6" y="71"/>
                    </a:lnTo>
                    <a:lnTo>
                      <a:pt x="6" y="71"/>
                    </a:lnTo>
                    <a:lnTo>
                      <a:pt x="6" y="70"/>
                    </a:lnTo>
                    <a:lnTo>
                      <a:pt x="6" y="70"/>
                    </a:lnTo>
                    <a:lnTo>
                      <a:pt x="7" y="70"/>
                    </a:lnTo>
                    <a:lnTo>
                      <a:pt x="7" y="69"/>
                    </a:lnTo>
                    <a:lnTo>
                      <a:pt x="7" y="69"/>
                    </a:lnTo>
                    <a:lnTo>
                      <a:pt x="7" y="69"/>
                    </a:lnTo>
                    <a:lnTo>
                      <a:pt x="7" y="68"/>
                    </a:lnTo>
                    <a:lnTo>
                      <a:pt x="7" y="68"/>
                    </a:lnTo>
                    <a:lnTo>
                      <a:pt x="7" y="68"/>
                    </a:lnTo>
                    <a:lnTo>
                      <a:pt x="7" y="67"/>
                    </a:lnTo>
                    <a:lnTo>
                      <a:pt x="7" y="67"/>
                    </a:lnTo>
                    <a:lnTo>
                      <a:pt x="8" y="67"/>
                    </a:lnTo>
                    <a:lnTo>
                      <a:pt x="8" y="66"/>
                    </a:lnTo>
                    <a:lnTo>
                      <a:pt x="8" y="66"/>
                    </a:lnTo>
                    <a:lnTo>
                      <a:pt x="8" y="66"/>
                    </a:lnTo>
                    <a:lnTo>
                      <a:pt x="8" y="66"/>
                    </a:lnTo>
                    <a:lnTo>
                      <a:pt x="8" y="65"/>
                    </a:lnTo>
                    <a:lnTo>
                      <a:pt x="8" y="65"/>
                    </a:lnTo>
                    <a:lnTo>
                      <a:pt x="9" y="65"/>
                    </a:lnTo>
                    <a:lnTo>
                      <a:pt x="9" y="64"/>
                    </a:lnTo>
                    <a:lnTo>
                      <a:pt x="9" y="64"/>
                    </a:lnTo>
                    <a:lnTo>
                      <a:pt x="9" y="64"/>
                    </a:lnTo>
                    <a:lnTo>
                      <a:pt x="9" y="63"/>
                    </a:lnTo>
                    <a:lnTo>
                      <a:pt x="9" y="63"/>
                    </a:lnTo>
                    <a:lnTo>
                      <a:pt x="9" y="63"/>
                    </a:lnTo>
                    <a:lnTo>
                      <a:pt x="9" y="62"/>
                    </a:lnTo>
                    <a:lnTo>
                      <a:pt x="10" y="62"/>
                    </a:lnTo>
                    <a:lnTo>
                      <a:pt x="10" y="62"/>
                    </a:lnTo>
                    <a:lnTo>
                      <a:pt x="10" y="62"/>
                    </a:lnTo>
                    <a:lnTo>
                      <a:pt x="10" y="61"/>
                    </a:lnTo>
                    <a:lnTo>
                      <a:pt x="10" y="61"/>
                    </a:lnTo>
                    <a:lnTo>
                      <a:pt x="10" y="61"/>
                    </a:lnTo>
                    <a:lnTo>
                      <a:pt x="10" y="60"/>
                    </a:lnTo>
                    <a:lnTo>
                      <a:pt x="11" y="60"/>
                    </a:lnTo>
                    <a:lnTo>
                      <a:pt x="11" y="60"/>
                    </a:lnTo>
                    <a:lnTo>
                      <a:pt x="11" y="60"/>
                    </a:lnTo>
                    <a:lnTo>
                      <a:pt x="11" y="59"/>
                    </a:lnTo>
                    <a:lnTo>
                      <a:pt x="11" y="59"/>
                    </a:lnTo>
                    <a:lnTo>
                      <a:pt x="11" y="59"/>
                    </a:lnTo>
                    <a:lnTo>
                      <a:pt x="11" y="58"/>
                    </a:lnTo>
                    <a:lnTo>
                      <a:pt x="12" y="58"/>
                    </a:lnTo>
                    <a:lnTo>
                      <a:pt x="12" y="58"/>
                    </a:lnTo>
                    <a:lnTo>
                      <a:pt x="12" y="57"/>
                    </a:lnTo>
                    <a:lnTo>
                      <a:pt x="12" y="57"/>
                    </a:lnTo>
                    <a:lnTo>
                      <a:pt x="12" y="57"/>
                    </a:lnTo>
                    <a:lnTo>
                      <a:pt x="12" y="57"/>
                    </a:lnTo>
                    <a:lnTo>
                      <a:pt x="13" y="56"/>
                    </a:ln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lnTo>
                      <a:pt x="29" y="34"/>
                    </a:lnTo>
                    <a:lnTo>
                      <a:pt x="29" y="34"/>
                    </a:lnTo>
                    <a:lnTo>
                      <a:pt x="29" y="33"/>
                    </a:lnTo>
                    <a:lnTo>
                      <a:pt x="29" y="33"/>
                    </a:lnTo>
                    <a:lnTo>
                      <a:pt x="30" y="33"/>
                    </a:lnTo>
                    <a:lnTo>
                      <a:pt x="30" y="33"/>
                    </a:lnTo>
                    <a:lnTo>
                      <a:pt x="30" y="32"/>
                    </a:lnTo>
                    <a:lnTo>
                      <a:pt x="30" y="32"/>
                    </a:lnTo>
                    <a:lnTo>
                      <a:pt x="30" y="32"/>
                    </a:lnTo>
                    <a:lnTo>
                      <a:pt x="31" y="32"/>
                    </a:lnTo>
                    <a:lnTo>
                      <a:pt x="31" y="32"/>
                    </a:lnTo>
                    <a:lnTo>
                      <a:pt x="31" y="31"/>
                    </a:lnTo>
                    <a:lnTo>
                      <a:pt x="31" y="31"/>
                    </a:lnTo>
                    <a:lnTo>
                      <a:pt x="32" y="31"/>
                    </a:lnTo>
                    <a:lnTo>
                      <a:pt x="32" y="31"/>
                    </a:lnTo>
                    <a:lnTo>
                      <a:pt x="32" y="30"/>
                    </a:lnTo>
                    <a:lnTo>
                      <a:pt x="32" y="30"/>
                    </a:lnTo>
                    <a:lnTo>
                      <a:pt x="33" y="30"/>
                    </a:lnTo>
                    <a:lnTo>
                      <a:pt x="33" y="30"/>
                    </a:lnTo>
                    <a:lnTo>
                      <a:pt x="33" y="29"/>
                    </a:lnTo>
                    <a:lnTo>
                      <a:pt x="33" y="29"/>
                    </a:lnTo>
                    <a:lnTo>
                      <a:pt x="34" y="29"/>
                    </a:lnTo>
                    <a:lnTo>
                      <a:pt x="34" y="29"/>
                    </a:lnTo>
                    <a:lnTo>
                      <a:pt x="34" y="29"/>
                    </a:lnTo>
                    <a:lnTo>
                      <a:pt x="34" y="28"/>
                    </a:lnTo>
                    <a:lnTo>
                      <a:pt x="35" y="28"/>
                    </a:lnTo>
                    <a:lnTo>
                      <a:pt x="35" y="28"/>
                    </a:lnTo>
                    <a:lnTo>
                      <a:pt x="35" y="28"/>
                    </a:lnTo>
                    <a:lnTo>
                      <a:pt x="35" y="27"/>
                    </a:lnTo>
                    <a:lnTo>
                      <a:pt x="35" y="27"/>
                    </a:lnTo>
                    <a:lnTo>
                      <a:pt x="36" y="27"/>
                    </a:lnTo>
                    <a:lnTo>
                      <a:pt x="36" y="27"/>
                    </a:lnTo>
                    <a:lnTo>
                      <a:pt x="36" y="27"/>
                    </a:lnTo>
                    <a:lnTo>
                      <a:pt x="36" y="26"/>
                    </a:lnTo>
                    <a:lnTo>
                      <a:pt x="37" y="26"/>
                    </a:lnTo>
                    <a:lnTo>
                      <a:pt x="37" y="26"/>
                    </a:lnTo>
                    <a:lnTo>
                      <a:pt x="37" y="26"/>
                    </a:lnTo>
                    <a:lnTo>
                      <a:pt x="37" y="26"/>
                    </a:lnTo>
                    <a:lnTo>
                      <a:pt x="38" y="25"/>
                    </a:lnTo>
                    <a:lnTo>
                      <a:pt x="38" y="25"/>
                    </a:lnTo>
                    <a:lnTo>
                      <a:pt x="38" y="25"/>
                    </a:lnTo>
                    <a:lnTo>
                      <a:pt x="38" y="25"/>
                    </a:lnTo>
                    <a:lnTo>
                      <a:pt x="39" y="24"/>
                    </a:lnTo>
                    <a:lnTo>
                      <a:pt x="39" y="24"/>
                    </a:lnTo>
                    <a:lnTo>
                      <a:pt x="39" y="24"/>
                    </a:lnTo>
                    <a:lnTo>
                      <a:pt x="39" y="24"/>
                    </a:lnTo>
                    <a:lnTo>
                      <a:pt x="40" y="24"/>
                    </a:lnTo>
                    <a:lnTo>
                      <a:pt x="40" y="23"/>
                    </a:lnTo>
                    <a:lnTo>
                      <a:pt x="40" y="23"/>
                    </a:lnTo>
                    <a:lnTo>
                      <a:pt x="41" y="23"/>
                    </a:lnTo>
                    <a:lnTo>
                      <a:pt x="41" y="23"/>
                    </a:lnTo>
                    <a:lnTo>
                      <a:pt x="41" y="23"/>
                    </a:lnTo>
                    <a:lnTo>
                      <a:pt x="41" y="22"/>
                    </a:lnTo>
                    <a:lnTo>
                      <a:pt x="42" y="22"/>
                    </a:lnTo>
                    <a:lnTo>
                      <a:pt x="42" y="22"/>
                    </a:lnTo>
                    <a:lnTo>
                      <a:pt x="42" y="22"/>
                    </a:lnTo>
                    <a:lnTo>
                      <a:pt x="42" y="22"/>
                    </a:lnTo>
                    <a:lnTo>
                      <a:pt x="43" y="21"/>
                    </a:lnTo>
                    <a:lnTo>
                      <a:pt x="43" y="21"/>
                    </a:lnTo>
                    <a:lnTo>
                      <a:pt x="43" y="21"/>
                    </a:lnTo>
                    <a:lnTo>
                      <a:pt x="43" y="21"/>
                    </a:lnTo>
                    <a:lnTo>
                      <a:pt x="44" y="21"/>
                    </a:lnTo>
                    <a:lnTo>
                      <a:pt x="44" y="20"/>
                    </a:lnTo>
                    <a:lnTo>
                      <a:pt x="44" y="20"/>
                    </a:lnTo>
                    <a:lnTo>
                      <a:pt x="44" y="20"/>
                    </a:lnTo>
                    <a:lnTo>
                      <a:pt x="45" y="20"/>
                    </a:lnTo>
                    <a:lnTo>
                      <a:pt x="45" y="20"/>
                    </a:lnTo>
                    <a:lnTo>
                      <a:pt x="45" y="19"/>
                    </a:lnTo>
                    <a:lnTo>
                      <a:pt x="46" y="19"/>
                    </a:lnTo>
                    <a:lnTo>
                      <a:pt x="46" y="19"/>
                    </a:lnTo>
                    <a:lnTo>
                      <a:pt x="46" y="19"/>
                    </a:lnTo>
                    <a:lnTo>
                      <a:pt x="46" y="19"/>
                    </a:lnTo>
                    <a:lnTo>
                      <a:pt x="47" y="19"/>
                    </a:lnTo>
                    <a:lnTo>
                      <a:pt x="47" y="18"/>
                    </a:lnTo>
                    <a:lnTo>
                      <a:pt x="47" y="18"/>
                    </a:lnTo>
                    <a:lnTo>
                      <a:pt x="47" y="18"/>
                    </a:lnTo>
                    <a:lnTo>
                      <a:pt x="48" y="18"/>
                    </a:lnTo>
                    <a:lnTo>
                      <a:pt x="48" y="18"/>
                    </a:lnTo>
                    <a:lnTo>
                      <a:pt x="48" y="17"/>
                    </a:lnTo>
                    <a:lnTo>
                      <a:pt x="49" y="17"/>
                    </a:lnTo>
                    <a:lnTo>
                      <a:pt x="49" y="17"/>
                    </a:lnTo>
                    <a:lnTo>
                      <a:pt x="49" y="17"/>
                    </a:lnTo>
                    <a:moveTo>
                      <a:pt x="126" y="0"/>
                    </a:moveTo>
                    <a:lnTo>
                      <a:pt x="126" y="0"/>
                    </a:lnTo>
                    <a:lnTo>
                      <a:pt x="232" y="0"/>
                    </a:lnTo>
                    <a:moveTo>
                      <a:pt x="312" y="0"/>
                    </a:moveTo>
                    <a:lnTo>
                      <a:pt x="312" y="0"/>
                    </a:lnTo>
                    <a:lnTo>
                      <a:pt x="419" y="0"/>
                    </a:lnTo>
                    <a:moveTo>
                      <a:pt x="499" y="0"/>
                    </a:moveTo>
                    <a:lnTo>
                      <a:pt x="499" y="0"/>
                    </a:lnTo>
                    <a:lnTo>
                      <a:pt x="606" y="0"/>
                    </a:lnTo>
                    <a:moveTo>
                      <a:pt x="686" y="0"/>
                    </a:moveTo>
                    <a:lnTo>
                      <a:pt x="686" y="0"/>
                    </a:lnTo>
                    <a:lnTo>
                      <a:pt x="792" y="0"/>
                    </a:lnTo>
                    <a:moveTo>
                      <a:pt x="872" y="0"/>
                    </a:moveTo>
                    <a:lnTo>
                      <a:pt x="872" y="0"/>
                    </a:lnTo>
                    <a:lnTo>
                      <a:pt x="979" y="0"/>
                    </a:lnTo>
                    <a:moveTo>
                      <a:pt x="1059" y="0"/>
                    </a:moveTo>
                    <a:lnTo>
                      <a:pt x="1059" y="0"/>
                    </a:lnTo>
                    <a:lnTo>
                      <a:pt x="1166" y="0"/>
                    </a:lnTo>
                    <a:moveTo>
                      <a:pt x="1246" y="0"/>
                    </a:moveTo>
                    <a:lnTo>
                      <a:pt x="124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1" y="2"/>
                    </a:lnTo>
                    <a:lnTo>
                      <a:pt x="1351" y="2"/>
                    </a:lnTo>
                    <a:lnTo>
                      <a:pt x="1351" y="2"/>
                    </a:lnTo>
                    <a:lnTo>
                      <a:pt x="1352" y="2"/>
                    </a:lnTo>
                    <a:lnTo>
                      <a:pt x="1352" y="2"/>
                    </a:lnTo>
                    <a:lnTo>
                      <a:pt x="1352" y="2"/>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lnTo>
                      <a:pt x="1432" y="66"/>
                    </a:lnTo>
                    <a:lnTo>
                      <a:pt x="1432" y="67"/>
                    </a:lnTo>
                    <a:lnTo>
                      <a:pt x="1432" y="67"/>
                    </a:lnTo>
                    <a:lnTo>
                      <a:pt x="1432" y="67"/>
                    </a:lnTo>
                    <a:lnTo>
                      <a:pt x="1432" y="68"/>
                    </a:lnTo>
                    <a:lnTo>
                      <a:pt x="1433" y="68"/>
                    </a:lnTo>
                    <a:lnTo>
                      <a:pt x="1433" y="68"/>
                    </a:lnTo>
                    <a:lnTo>
                      <a:pt x="1433" y="69"/>
                    </a:lnTo>
                    <a:lnTo>
                      <a:pt x="1433" y="69"/>
                    </a:lnTo>
                    <a:lnTo>
                      <a:pt x="1433" y="69"/>
                    </a:lnTo>
                    <a:lnTo>
                      <a:pt x="1433" y="70"/>
                    </a:lnTo>
                    <a:lnTo>
                      <a:pt x="1433" y="70"/>
                    </a:lnTo>
                    <a:lnTo>
                      <a:pt x="1433" y="70"/>
                    </a:lnTo>
                    <a:lnTo>
                      <a:pt x="1433" y="71"/>
                    </a:lnTo>
                    <a:lnTo>
                      <a:pt x="1434" y="71"/>
                    </a:lnTo>
                    <a:lnTo>
                      <a:pt x="1434" y="71"/>
                    </a:lnTo>
                    <a:lnTo>
                      <a:pt x="1434" y="71"/>
                    </a:lnTo>
                    <a:lnTo>
                      <a:pt x="1434" y="72"/>
                    </a:lnTo>
                    <a:lnTo>
                      <a:pt x="1434" y="72"/>
                    </a:lnTo>
                    <a:lnTo>
                      <a:pt x="1434" y="72"/>
                    </a:lnTo>
                    <a:lnTo>
                      <a:pt x="1434" y="73"/>
                    </a:lnTo>
                    <a:lnTo>
                      <a:pt x="1434" y="73"/>
                    </a:lnTo>
                    <a:lnTo>
                      <a:pt x="1434" y="73"/>
                    </a:lnTo>
                    <a:lnTo>
                      <a:pt x="1435" y="74"/>
                    </a:lnTo>
                    <a:lnTo>
                      <a:pt x="1435" y="74"/>
                    </a:lnTo>
                    <a:lnTo>
                      <a:pt x="1435" y="74"/>
                    </a:lnTo>
                    <a:lnTo>
                      <a:pt x="1435" y="75"/>
                    </a:lnTo>
                    <a:lnTo>
                      <a:pt x="1435" y="75"/>
                    </a:lnTo>
                    <a:lnTo>
                      <a:pt x="1435" y="75"/>
                    </a:lnTo>
                    <a:lnTo>
                      <a:pt x="1435" y="76"/>
                    </a:lnTo>
                    <a:lnTo>
                      <a:pt x="1435" y="76"/>
                    </a:lnTo>
                    <a:lnTo>
                      <a:pt x="1435" y="76"/>
                    </a:lnTo>
                    <a:lnTo>
                      <a:pt x="1435" y="77"/>
                    </a:lnTo>
                    <a:lnTo>
                      <a:pt x="1436" y="77"/>
                    </a:lnTo>
                    <a:lnTo>
                      <a:pt x="1436" y="77"/>
                    </a:lnTo>
                    <a:lnTo>
                      <a:pt x="1436" y="78"/>
                    </a:lnTo>
                    <a:lnTo>
                      <a:pt x="1436" y="78"/>
                    </a:lnTo>
                    <a:lnTo>
                      <a:pt x="1436" y="78"/>
                    </a:lnTo>
                    <a:lnTo>
                      <a:pt x="1436" y="79"/>
                    </a:lnTo>
                    <a:lnTo>
                      <a:pt x="1436" y="79"/>
                    </a:lnTo>
                    <a:lnTo>
                      <a:pt x="1436" y="79"/>
                    </a:lnTo>
                    <a:lnTo>
                      <a:pt x="1436" y="80"/>
                    </a:lnTo>
                    <a:lnTo>
                      <a:pt x="1436" y="80"/>
                    </a:lnTo>
                    <a:lnTo>
                      <a:pt x="1436" y="80"/>
                    </a:lnTo>
                    <a:lnTo>
                      <a:pt x="1437" y="80"/>
                    </a:lnTo>
                    <a:lnTo>
                      <a:pt x="1437" y="81"/>
                    </a:lnTo>
                    <a:lnTo>
                      <a:pt x="1437" y="81"/>
                    </a:lnTo>
                    <a:lnTo>
                      <a:pt x="1437" y="81"/>
                    </a:lnTo>
                    <a:lnTo>
                      <a:pt x="1437" y="82"/>
                    </a:lnTo>
                    <a:lnTo>
                      <a:pt x="1437" y="82"/>
                    </a:lnTo>
                    <a:lnTo>
                      <a:pt x="1437" y="82"/>
                    </a:lnTo>
                    <a:lnTo>
                      <a:pt x="1437" y="83"/>
                    </a:lnTo>
                    <a:lnTo>
                      <a:pt x="1437" y="83"/>
                    </a:lnTo>
                    <a:lnTo>
                      <a:pt x="1437" y="83"/>
                    </a:lnTo>
                    <a:lnTo>
                      <a:pt x="1437" y="84"/>
                    </a:lnTo>
                    <a:lnTo>
                      <a:pt x="1437" y="84"/>
                    </a:lnTo>
                    <a:lnTo>
                      <a:pt x="1437" y="84"/>
                    </a:lnTo>
                    <a:lnTo>
                      <a:pt x="1438" y="85"/>
                    </a:lnTo>
                    <a:lnTo>
                      <a:pt x="1438" y="85"/>
                    </a:lnTo>
                    <a:lnTo>
                      <a:pt x="1438" y="85"/>
                    </a:lnTo>
                    <a:lnTo>
                      <a:pt x="1438" y="86"/>
                    </a:lnTo>
                    <a:lnTo>
                      <a:pt x="1438" y="86"/>
                    </a:lnTo>
                    <a:lnTo>
                      <a:pt x="1438" y="86"/>
                    </a:lnTo>
                    <a:lnTo>
                      <a:pt x="1438" y="87"/>
                    </a:lnTo>
                    <a:lnTo>
                      <a:pt x="1438" y="87"/>
                    </a:lnTo>
                    <a:lnTo>
                      <a:pt x="1438" y="87"/>
                    </a:lnTo>
                    <a:lnTo>
                      <a:pt x="1438" y="88"/>
                    </a:lnTo>
                    <a:lnTo>
                      <a:pt x="1438" y="88"/>
                    </a:lnTo>
                    <a:lnTo>
                      <a:pt x="1438" y="88"/>
                    </a:lnTo>
                    <a:lnTo>
                      <a:pt x="1438" y="89"/>
                    </a:lnTo>
                    <a:lnTo>
                      <a:pt x="1438" y="89"/>
                    </a:lnTo>
                    <a:lnTo>
                      <a:pt x="1438" y="89"/>
                    </a:lnTo>
                    <a:lnTo>
                      <a:pt x="1438" y="90"/>
                    </a:lnTo>
                    <a:lnTo>
                      <a:pt x="1439" y="90"/>
                    </a:lnTo>
                    <a:lnTo>
                      <a:pt x="1439" y="91"/>
                    </a:lnTo>
                    <a:lnTo>
                      <a:pt x="1439" y="91"/>
                    </a:lnTo>
                    <a:lnTo>
                      <a:pt x="1439" y="91"/>
                    </a:ln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45"/>
                    </a:lnTo>
                    <a:moveTo>
                      <a:pt x="1440" y="225"/>
                    </a:moveTo>
                    <a:lnTo>
                      <a:pt x="1440" y="225"/>
                    </a:lnTo>
                    <a:lnTo>
                      <a:pt x="1440" y="332"/>
                    </a:lnTo>
                    <a:moveTo>
                      <a:pt x="1440" y="412"/>
                    </a:moveTo>
                    <a:lnTo>
                      <a:pt x="1440" y="412"/>
                    </a:lnTo>
                    <a:lnTo>
                      <a:pt x="1440" y="518"/>
                    </a:lnTo>
                    <a:moveTo>
                      <a:pt x="1421" y="594"/>
                    </a:moveTo>
                    <a:lnTo>
                      <a:pt x="1421" y="594"/>
                    </a:lnTo>
                    <a:lnTo>
                      <a:pt x="1421" y="594"/>
                    </a:lnTo>
                    <a:lnTo>
                      <a:pt x="1421" y="595"/>
                    </a:lnTo>
                    <a:lnTo>
                      <a:pt x="1420" y="595"/>
                    </a:lnTo>
                    <a:lnTo>
                      <a:pt x="1420" y="595"/>
                    </a:lnTo>
                    <a:lnTo>
                      <a:pt x="1420" y="596"/>
                    </a:lnTo>
                    <a:lnTo>
                      <a:pt x="1420" y="596"/>
                    </a:lnTo>
                    <a:lnTo>
                      <a:pt x="1420" y="596"/>
                    </a:lnTo>
                    <a:lnTo>
                      <a:pt x="1419" y="596"/>
                    </a:lnTo>
                    <a:lnTo>
                      <a:pt x="1419" y="597"/>
                    </a:lnTo>
                    <a:lnTo>
                      <a:pt x="1419" y="597"/>
                    </a:lnTo>
                    <a:lnTo>
                      <a:pt x="1419" y="597"/>
                    </a:lnTo>
                    <a:lnTo>
                      <a:pt x="1419" y="597"/>
                    </a:lnTo>
                    <a:lnTo>
                      <a:pt x="1418" y="598"/>
                    </a:lnTo>
                    <a:lnTo>
                      <a:pt x="1418" y="598"/>
                    </a:lnTo>
                    <a:lnTo>
                      <a:pt x="1418" y="598"/>
                    </a:lnTo>
                    <a:lnTo>
                      <a:pt x="1418" y="598"/>
                    </a:lnTo>
                    <a:lnTo>
                      <a:pt x="1418" y="599"/>
                    </a:lnTo>
                    <a:lnTo>
                      <a:pt x="1417" y="599"/>
                    </a:lnTo>
                    <a:lnTo>
                      <a:pt x="1417" y="599"/>
                    </a:lnTo>
                    <a:lnTo>
                      <a:pt x="1417" y="599"/>
                    </a:lnTo>
                    <a:lnTo>
                      <a:pt x="1417" y="600"/>
                    </a:lnTo>
                    <a:lnTo>
                      <a:pt x="1417" y="600"/>
                    </a:lnTo>
                    <a:lnTo>
                      <a:pt x="1416" y="600"/>
                    </a:lnTo>
                    <a:lnTo>
                      <a:pt x="1416" y="601"/>
                    </a:lnTo>
                    <a:lnTo>
                      <a:pt x="1416" y="601"/>
                    </a:lnTo>
                    <a:lnTo>
                      <a:pt x="1416" y="601"/>
                    </a:lnTo>
                    <a:lnTo>
                      <a:pt x="1416" y="601"/>
                    </a:lnTo>
                    <a:lnTo>
                      <a:pt x="1415" y="602"/>
                    </a:lnTo>
                    <a:lnTo>
                      <a:pt x="1415" y="602"/>
                    </a:lnTo>
                    <a:lnTo>
                      <a:pt x="1415" y="602"/>
                    </a:lnTo>
                    <a:lnTo>
                      <a:pt x="1415" y="602"/>
                    </a:lnTo>
                    <a:lnTo>
                      <a:pt x="1414" y="603"/>
                    </a:lnTo>
                    <a:lnTo>
                      <a:pt x="1414" y="603"/>
                    </a:lnTo>
                    <a:lnTo>
                      <a:pt x="1414" y="603"/>
                    </a:lnTo>
                    <a:lnTo>
                      <a:pt x="1414" y="603"/>
                    </a:lnTo>
                    <a:lnTo>
                      <a:pt x="1414" y="604"/>
                    </a:lnTo>
                    <a:lnTo>
                      <a:pt x="1413" y="604"/>
                    </a:lnTo>
                    <a:lnTo>
                      <a:pt x="1413" y="604"/>
                    </a:lnTo>
                    <a:lnTo>
                      <a:pt x="1413" y="604"/>
                    </a:lnTo>
                    <a:lnTo>
                      <a:pt x="1413" y="605"/>
                    </a:lnTo>
                    <a:lnTo>
                      <a:pt x="1413" y="605"/>
                    </a:lnTo>
                    <a:lnTo>
                      <a:pt x="1412" y="605"/>
                    </a:lnTo>
                    <a:lnTo>
                      <a:pt x="1412" y="605"/>
                    </a:lnTo>
                    <a:lnTo>
                      <a:pt x="1412" y="605"/>
                    </a:lnTo>
                    <a:lnTo>
                      <a:pt x="1412" y="606"/>
                    </a:lnTo>
                    <a:lnTo>
                      <a:pt x="1411" y="606"/>
                    </a:lnTo>
                    <a:lnTo>
                      <a:pt x="1411" y="606"/>
                    </a:lnTo>
                    <a:lnTo>
                      <a:pt x="1411" y="606"/>
                    </a:lnTo>
                    <a:lnTo>
                      <a:pt x="1411" y="607"/>
                    </a:lnTo>
                    <a:lnTo>
                      <a:pt x="1411" y="607"/>
                    </a:lnTo>
                    <a:lnTo>
                      <a:pt x="1410" y="607"/>
                    </a:lnTo>
                    <a:lnTo>
                      <a:pt x="1410" y="607"/>
                    </a:lnTo>
                    <a:lnTo>
                      <a:pt x="1410" y="608"/>
                    </a:lnTo>
                    <a:lnTo>
                      <a:pt x="1410" y="608"/>
                    </a:lnTo>
                    <a:lnTo>
                      <a:pt x="1409" y="608"/>
                    </a:lnTo>
                    <a:lnTo>
                      <a:pt x="1409" y="608"/>
                    </a:lnTo>
                    <a:lnTo>
                      <a:pt x="1409" y="609"/>
                    </a:lnTo>
                    <a:lnTo>
                      <a:pt x="1409" y="609"/>
                    </a:lnTo>
                    <a:lnTo>
                      <a:pt x="1408" y="609"/>
                    </a:lnTo>
                    <a:lnTo>
                      <a:pt x="1408" y="609"/>
                    </a:lnTo>
                    <a:lnTo>
                      <a:pt x="1408" y="610"/>
                    </a:lnTo>
                    <a:lnTo>
                      <a:pt x="1408" y="610"/>
                    </a:lnTo>
                    <a:lnTo>
                      <a:pt x="1408" y="610"/>
                    </a:lnTo>
                    <a:lnTo>
                      <a:pt x="1407" y="610"/>
                    </a:lnTo>
                    <a:lnTo>
                      <a:pt x="1407" y="610"/>
                    </a:lnTo>
                    <a:lnTo>
                      <a:pt x="1407" y="611"/>
                    </a:lnTo>
                    <a:lnTo>
                      <a:pt x="1407" y="611"/>
                    </a:lnTo>
                    <a:lnTo>
                      <a:pt x="1406" y="611"/>
                    </a:lnTo>
                    <a:lnTo>
                      <a:pt x="1406" y="611"/>
                    </a:lnTo>
                    <a:lnTo>
                      <a:pt x="1406" y="612"/>
                    </a:lnTo>
                    <a:lnTo>
                      <a:pt x="1406" y="612"/>
                    </a:lnTo>
                    <a:lnTo>
                      <a:pt x="1405" y="612"/>
                    </a:lnTo>
                    <a:lnTo>
                      <a:pt x="1405" y="612"/>
                    </a:lnTo>
                    <a:lnTo>
                      <a:pt x="1405" y="612"/>
                    </a:lnTo>
                    <a:lnTo>
                      <a:pt x="1405" y="613"/>
                    </a:lnTo>
                    <a:lnTo>
                      <a:pt x="1404" y="613"/>
                    </a:lnTo>
                    <a:lnTo>
                      <a:pt x="1404" y="613"/>
                    </a:lnTo>
                    <a:lnTo>
                      <a:pt x="1404" y="613"/>
                    </a:lnTo>
                    <a:lnTo>
                      <a:pt x="1404" y="614"/>
                    </a:lnTo>
                    <a:lnTo>
                      <a:pt x="1403" y="614"/>
                    </a:lnTo>
                    <a:lnTo>
                      <a:pt x="1403" y="614"/>
                    </a:ln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lnTo>
                      <a:pt x="1380" y="629"/>
                    </a:lnTo>
                    <a:lnTo>
                      <a:pt x="1380" y="629"/>
                    </a:lnTo>
                    <a:lnTo>
                      <a:pt x="1380" y="629"/>
                    </a:lnTo>
                    <a:lnTo>
                      <a:pt x="1380" y="630"/>
                    </a:lnTo>
                    <a:lnTo>
                      <a:pt x="1379" y="630"/>
                    </a:lnTo>
                    <a:lnTo>
                      <a:pt x="1379" y="630"/>
                    </a:lnTo>
                    <a:lnTo>
                      <a:pt x="1379" y="630"/>
                    </a:lnTo>
                    <a:lnTo>
                      <a:pt x="1378" y="630"/>
                    </a:lnTo>
                    <a:lnTo>
                      <a:pt x="1378" y="630"/>
                    </a:lnTo>
                    <a:lnTo>
                      <a:pt x="1378" y="630"/>
                    </a:lnTo>
                    <a:lnTo>
                      <a:pt x="1378" y="631"/>
                    </a:lnTo>
                    <a:lnTo>
                      <a:pt x="1377" y="631"/>
                    </a:lnTo>
                    <a:lnTo>
                      <a:pt x="1377" y="631"/>
                    </a:lnTo>
                    <a:lnTo>
                      <a:pt x="1377" y="631"/>
                    </a:lnTo>
                    <a:lnTo>
                      <a:pt x="1376" y="631"/>
                    </a:lnTo>
                    <a:lnTo>
                      <a:pt x="1376" y="631"/>
                    </a:lnTo>
                    <a:lnTo>
                      <a:pt x="1376" y="631"/>
                    </a:lnTo>
                    <a:lnTo>
                      <a:pt x="1375" y="631"/>
                    </a:lnTo>
                    <a:lnTo>
                      <a:pt x="1375" y="632"/>
                    </a:lnTo>
                    <a:lnTo>
                      <a:pt x="1375" y="632"/>
                    </a:lnTo>
                    <a:lnTo>
                      <a:pt x="1374" y="632"/>
                    </a:lnTo>
                    <a:lnTo>
                      <a:pt x="1374" y="632"/>
                    </a:lnTo>
                    <a:lnTo>
                      <a:pt x="1374" y="632"/>
                    </a:lnTo>
                    <a:lnTo>
                      <a:pt x="1374" y="632"/>
                    </a:lnTo>
                    <a:lnTo>
                      <a:pt x="1373" y="632"/>
                    </a:lnTo>
                    <a:lnTo>
                      <a:pt x="1373" y="633"/>
                    </a:lnTo>
                    <a:lnTo>
                      <a:pt x="1373" y="633"/>
                    </a:lnTo>
                    <a:lnTo>
                      <a:pt x="1372" y="633"/>
                    </a:lnTo>
                    <a:lnTo>
                      <a:pt x="1372" y="633"/>
                    </a:lnTo>
                    <a:lnTo>
                      <a:pt x="1372" y="633"/>
                    </a:lnTo>
                    <a:lnTo>
                      <a:pt x="1371" y="633"/>
                    </a:lnTo>
                    <a:lnTo>
                      <a:pt x="1371" y="633"/>
                    </a:lnTo>
                    <a:lnTo>
                      <a:pt x="1371" y="633"/>
                    </a:lnTo>
                    <a:lnTo>
                      <a:pt x="1370" y="633"/>
                    </a:lnTo>
                    <a:lnTo>
                      <a:pt x="1370" y="634"/>
                    </a:lnTo>
                    <a:lnTo>
                      <a:pt x="1370" y="634"/>
                    </a:lnTo>
                    <a:lnTo>
                      <a:pt x="1369" y="634"/>
                    </a:lnTo>
                    <a:lnTo>
                      <a:pt x="1369" y="634"/>
                    </a:lnTo>
                    <a:lnTo>
                      <a:pt x="1369" y="634"/>
                    </a:lnTo>
                    <a:lnTo>
                      <a:pt x="1369" y="634"/>
                    </a:lnTo>
                    <a:lnTo>
                      <a:pt x="1368" y="634"/>
                    </a:lnTo>
                    <a:lnTo>
                      <a:pt x="1368" y="634"/>
                    </a:lnTo>
                    <a:lnTo>
                      <a:pt x="1368" y="634"/>
                    </a:lnTo>
                    <a:lnTo>
                      <a:pt x="1367" y="635"/>
                    </a:lnTo>
                    <a:lnTo>
                      <a:pt x="1367" y="635"/>
                    </a:lnTo>
                    <a:lnTo>
                      <a:pt x="1367" y="635"/>
                    </a:lnTo>
                    <a:lnTo>
                      <a:pt x="1366" y="635"/>
                    </a:lnTo>
                    <a:lnTo>
                      <a:pt x="1366" y="635"/>
                    </a:lnTo>
                    <a:lnTo>
                      <a:pt x="1366" y="635"/>
                    </a:lnTo>
                    <a:lnTo>
                      <a:pt x="1365" y="635"/>
                    </a:lnTo>
                    <a:lnTo>
                      <a:pt x="1365" y="635"/>
                    </a:lnTo>
                    <a:lnTo>
                      <a:pt x="1365" y="635"/>
                    </a:lnTo>
                    <a:lnTo>
                      <a:pt x="1364" y="636"/>
                    </a:lnTo>
                    <a:lnTo>
                      <a:pt x="1364" y="636"/>
                    </a:lnTo>
                    <a:lnTo>
                      <a:pt x="1364" y="636"/>
                    </a:lnTo>
                    <a:lnTo>
                      <a:pt x="1363" y="636"/>
                    </a:lnTo>
                    <a:lnTo>
                      <a:pt x="1363" y="636"/>
                    </a:lnTo>
                    <a:lnTo>
                      <a:pt x="1363" y="636"/>
                    </a:lnTo>
                    <a:lnTo>
                      <a:pt x="1362" y="636"/>
                    </a:lnTo>
                    <a:lnTo>
                      <a:pt x="1362" y="636"/>
                    </a:lnTo>
                    <a:lnTo>
                      <a:pt x="1362" y="636"/>
                    </a:lnTo>
                    <a:lnTo>
                      <a:pt x="1361" y="636"/>
                    </a:lnTo>
                    <a:lnTo>
                      <a:pt x="1361" y="636"/>
                    </a:lnTo>
                    <a:lnTo>
                      <a:pt x="1361" y="637"/>
                    </a:lnTo>
                    <a:lnTo>
                      <a:pt x="1360" y="637"/>
                    </a:lnTo>
                    <a:lnTo>
                      <a:pt x="1360" y="637"/>
                    </a:lnTo>
                    <a:lnTo>
                      <a:pt x="1360" y="637"/>
                    </a:lnTo>
                    <a:lnTo>
                      <a:pt x="1360" y="637"/>
                    </a:lnTo>
                    <a:lnTo>
                      <a:pt x="1359" y="637"/>
                    </a:lnTo>
                    <a:lnTo>
                      <a:pt x="1359" y="637"/>
                    </a:lnTo>
                    <a:lnTo>
                      <a:pt x="1359" y="637"/>
                    </a:lnTo>
                    <a:lnTo>
                      <a:pt x="1358" y="637"/>
                    </a:lnTo>
                    <a:lnTo>
                      <a:pt x="1358" y="637"/>
                    </a:lnTo>
                    <a:lnTo>
                      <a:pt x="1358" y="637"/>
                    </a:lnTo>
                    <a:lnTo>
                      <a:pt x="1357" y="637"/>
                    </a:lnTo>
                    <a:lnTo>
                      <a:pt x="1357" y="638"/>
                    </a:lnTo>
                    <a:lnTo>
                      <a:pt x="1357" y="638"/>
                    </a:lnTo>
                    <a:lnTo>
                      <a:pt x="1356" y="638"/>
                    </a:ln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1"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249" y="640"/>
                    </a:moveTo>
                    <a:lnTo>
                      <a:pt x="1249" y="640"/>
                    </a:lnTo>
                    <a:lnTo>
                      <a:pt x="1143" y="640"/>
                    </a:lnTo>
                    <a:moveTo>
                      <a:pt x="1063" y="640"/>
                    </a:moveTo>
                    <a:lnTo>
                      <a:pt x="1063" y="640"/>
                    </a:lnTo>
                    <a:lnTo>
                      <a:pt x="956" y="640"/>
                    </a:lnTo>
                    <a:moveTo>
                      <a:pt x="876" y="640"/>
                    </a:moveTo>
                    <a:lnTo>
                      <a:pt x="876" y="640"/>
                    </a:lnTo>
                    <a:lnTo>
                      <a:pt x="769" y="640"/>
                    </a:lnTo>
                    <a:moveTo>
                      <a:pt x="689" y="640"/>
                    </a:moveTo>
                    <a:lnTo>
                      <a:pt x="689" y="640"/>
                    </a:lnTo>
                    <a:lnTo>
                      <a:pt x="583" y="640"/>
                    </a:lnTo>
                    <a:moveTo>
                      <a:pt x="503" y="640"/>
                    </a:moveTo>
                    <a:lnTo>
                      <a:pt x="503" y="640"/>
                    </a:lnTo>
                    <a:lnTo>
                      <a:pt x="396" y="640"/>
                    </a:lnTo>
                    <a:moveTo>
                      <a:pt x="316" y="640"/>
                    </a:moveTo>
                    <a:lnTo>
                      <a:pt x="316" y="640"/>
                    </a:lnTo>
                    <a:lnTo>
                      <a:pt x="209"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2" y="640"/>
                    </a:lnTo>
                    <a:lnTo>
                      <a:pt x="102" y="640"/>
                    </a:lnTo>
                    <a:lnTo>
                      <a:pt x="102" y="640"/>
                    </a:lnTo>
                    <a:lnTo>
                      <a:pt x="101" y="640"/>
                    </a:lnTo>
                    <a:lnTo>
                      <a:pt x="101" y="640"/>
                    </a:lnTo>
                    <a:lnTo>
                      <a:pt x="101" y="640"/>
                    </a:lnTo>
                    <a:lnTo>
                      <a:pt x="100" y="640"/>
                    </a:lnTo>
                    <a:lnTo>
                      <a:pt x="100" y="640"/>
                    </a:lnTo>
                    <a:lnTo>
                      <a:pt x="99" y="640"/>
                    </a:lnTo>
                    <a:lnTo>
                      <a:pt x="99" y="640"/>
                    </a:lnTo>
                    <a:lnTo>
                      <a:pt x="99" y="640"/>
                    </a:lnTo>
                    <a:lnTo>
                      <a:pt x="98" y="640"/>
                    </a:lnTo>
                    <a:lnTo>
                      <a:pt x="98" y="640"/>
                    </a:lnTo>
                    <a:lnTo>
                      <a:pt x="98" y="640"/>
                    </a:lnTo>
                    <a:lnTo>
                      <a:pt x="97" y="640"/>
                    </a:lnTo>
                    <a:lnTo>
                      <a:pt x="97" y="640"/>
                    </a:lnTo>
                    <a:lnTo>
                      <a:pt x="97" y="640"/>
                    </a:lnTo>
                    <a:lnTo>
                      <a:pt x="96" y="640"/>
                    </a:lnTo>
                    <a:lnTo>
                      <a:pt x="96" y="640"/>
                    </a:lnTo>
                    <a:lnTo>
                      <a:pt x="96" y="640"/>
                    </a:lnTo>
                    <a:lnTo>
                      <a:pt x="95" y="640"/>
                    </a:lnTo>
                    <a:lnTo>
                      <a:pt x="95" y="640"/>
                    </a:lnTo>
                    <a:lnTo>
                      <a:pt x="95" y="640"/>
                    </a:lnTo>
                    <a:lnTo>
                      <a:pt x="94" y="639"/>
                    </a:lnTo>
                    <a:lnTo>
                      <a:pt x="94" y="639"/>
                    </a:lnTo>
                    <a:lnTo>
                      <a:pt x="94" y="639"/>
                    </a:lnTo>
                    <a:lnTo>
                      <a:pt x="93" y="639"/>
                    </a:lnTo>
                    <a:lnTo>
                      <a:pt x="93" y="639"/>
                    </a:lnTo>
                    <a:lnTo>
                      <a:pt x="93" y="639"/>
                    </a:lnTo>
                    <a:lnTo>
                      <a:pt x="92" y="639"/>
                    </a:lnTo>
                    <a:lnTo>
                      <a:pt x="92" y="639"/>
                    </a:lnTo>
                    <a:lnTo>
                      <a:pt x="92" y="639"/>
                    </a:lnTo>
                    <a:lnTo>
                      <a:pt x="91" y="639"/>
                    </a:lnTo>
                    <a:lnTo>
                      <a:pt x="91" y="639"/>
                    </a:lnTo>
                    <a:lnTo>
                      <a:pt x="91" y="639"/>
                    </a:lnTo>
                    <a:lnTo>
                      <a:pt x="90" y="639"/>
                    </a:lnTo>
                    <a:lnTo>
                      <a:pt x="90" y="639"/>
                    </a:lnTo>
                    <a:lnTo>
                      <a:pt x="90" y="639"/>
                    </a:lnTo>
                    <a:lnTo>
                      <a:pt x="89" y="639"/>
                    </a:lnTo>
                    <a:lnTo>
                      <a:pt x="89" y="639"/>
                    </a:lnTo>
                    <a:lnTo>
                      <a:pt x="88" y="639"/>
                    </a:lnTo>
                    <a:lnTo>
                      <a:pt x="88" y="639"/>
                    </a:lnTo>
                    <a:lnTo>
                      <a:pt x="88" y="639"/>
                    </a:lnTo>
                    <a:lnTo>
                      <a:pt x="87" y="638"/>
                    </a:lnTo>
                    <a:lnTo>
                      <a:pt x="87" y="638"/>
                    </a:lnTo>
                    <a:lnTo>
                      <a:pt x="87" y="638"/>
                    </a:lnTo>
                    <a:lnTo>
                      <a:pt x="86" y="638"/>
                    </a:lnTo>
                    <a:lnTo>
                      <a:pt x="86" y="638"/>
                    </a:lnTo>
                    <a:lnTo>
                      <a:pt x="86" y="638"/>
                    </a:lnTo>
                    <a:lnTo>
                      <a:pt x="85" y="638"/>
                    </a:lnTo>
                    <a:lnTo>
                      <a:pt x="85" y="638"/>
                    </a:lnTo>
                    <a:lnTo>
                      <a:pt x="85" y="638"/>
                    </a:lnTo>
                    <a:lnTo>
                      <a:pt x="84" y="638"/>
                    </a:lnTo>
                    <a:lnTo>
                      <a:pt x="84" y="638"/>
                    </a:lnTo>
                    <a:lnTo>
                      <a:pt x="84" y="638"/>
                    </a:lnTo>
                    <a:lnTo>
                      <a:pt x="83" y="638"/>
                    </a:lnTo>
                    <a:lnTo>
                      <a:pt x="83" y="638"/>
                    </a:lnTo>
                    <a:lnTo>
                      <a:pt x="83" y="638"/>
                    </a:lnTo>
                    <a:lnTo>
                      <a:pt x="82" y="637"/>
                    </a:lnTo>
                    <a:lnTo>
                      <a:pt x="82" y="637"/>
                    </a:lnTo>
                    <a:lnTo>
                      <a:pt x="82" y="637"/>
                    </a:lnTo>
                    <a:lnTo>
                      <a:pt x="81" y="637"/>
                    </a:lnTo>
                    <a:lnTo>
                      <a:pt x="81" y="637"/>
                    </a:lnTo>
                    <a:lnTo>
                      <a:pt x="81" y="637"/>
                    </a:lnTo>
                    <a:lnTo>
                      <a:pt x="80" y="637"/>
                    </a:lnTo>
                    <a:lnTo>
                      <a:pt x="80" y="637"/>
                    </a:lnTo>
                    <a:lnTo>
                      <a:pt x="80" y="637"/>
                    </a:lnTo>
                    <a:lnTo>
                      <a:pt x="80" y="637"/>
                    </a:lnTo>
                    <a:lnTo>
                      <a:pt x="79" y="637"/>
                    </a:lnTo>
                    <a:lnTo>
                      <a:pt x="79" y="637"/>
                    </a:lnTo>
                    <a:lnTo>
                      <a:pt x="79" y="636"/>
                    </a:lnTo>
                    <a:lnTo>
                      <a:pt x="78" y="636"/>
                    </a:lnTo>
                    <a:lnTo>
                      <a:pt x="78" y="636"/>
                    </a:lnTo>
                    <a:lnTo>
                      <a:pt x="78" y="636"/>
                    </a:lnTo>
                    <a:lnTo>
                      <a:pt x="77" y="636"/>
                    </a:lnTo>
                    <a:lnTo>
                      <a:pt x="77" y="636"/>
                    </a:lnTo>
                    <a:lnTo>
                      <a:pt x="77"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lnTo>
                      <a:pt x="52" y="625"/>
                    </a:lnTo>
                    <a:lnTo>
                      <a:pt x="51" y="625"/>
                    </a:lnTo>
                    <a:lnTo>
                      <a:pt x="51" y="625"/>
                    </a:lnTo>
                    <a:lnTo>
                      <a:pt x="51" y="624"/>
                    </a:lnTo>
                    <a:lnTo>
                      <a:pt x="50" y="624"/>
                    </a:lnTo>
                    <a:lnTo>
                      <a:pt x="50" y="624"/>
                    </a:lnTo>
                    <a:lnTo>
                      <a:pt x="50" y="624"/>
                    </a:lnTo>
                    <a:lnTo>
                      <a:pt x="50" y="624"/>
                    </a:lnTo>
                    <a:lnTo>
                      <a:pt x="49" y="624"/>
                    </a:lnTo>
                    <a:lnTo>
                      <a:pt x="49" y="623"/>
                    </a:lnTo>
                    <a:lnTo>
                      <a:pt x="49" y="623"/>
                    </a:lnTo>
                    <a:lnTo>
                      <a:pt x="49" y="623"/>
                    </a:lnTo>
                    <a:lnTo>
                      <a:pt x="48" y="623"/>
                    </a:lnTo>
                    <a:lnTo>
                      <a:pt x="48" y="623"/>
                    </a:lnTo>
                    <a:lnTo>
                      <a:pt x="48" y="623"/>
                    </a:lnTo>
                    <a:lnTo>
                      <a:pt x="47" y="622"/>
                    </a:lnTo>
                    <a:lnTo>
                      <a:pt x="47" y="622"/>
                    </a:lnTo>
                    <a:lnTo>
                      <a:pt x="47" y="622"/>
                    </a:lnTo>
                    <a:lnTo>
                      <a:pt x="47" y="622"/>
                    </a:lnTo>
                    <a:lnTo>
                      <a:pt x="46" y="622"/>
                    </a:lnTo>
                    <a:lnTo>
                      <a:pt x="46" y="621"/>
                    </a:lnTo>
                    <a:lnTo>
                      <a:pt x="46" y="621"/>
                    </a:lnTo>
                    <a:lnTo>
                      <a:pt x="46" y="621"/>
                    </a:lnTo>
                    <a:lnTo>
                      <a:pt x="45" y="621"/>
                    </a:lnTo>
                    <a:lnTo>
                      <a:pt x="45" y="621"/>
                    </a:lnTo>
                    <a:lnTo>
                      <a:pt x="45" y="620"/>
                    </a:lnTo>
                    <a:lnTo>
                      <a:pt x="44" y="620"/>
                    </a:lnTo>
                    <a:lnTo>
                      <a:pt x="44" y="620"/>
                    </a:lnTo>
                    <a:lnTo>
                      <a:pt x="44" y="620"/>
                    </a:lnTo>
                    <a:lnTo>
                      <a:pt x="44" y="620"/>
                    </a:lnTo>
                    <a:lnTo>
                      <a:pt x="43" y="620"/>
                    </a:lnTo>
                    <a:lnTo>
                      <a:pt x="43" y="619"/>
                    </a:lnTo>
                    <a:lnTo>
                      <a:pt x="43" y="619"/>
                    </a:lnTo>
                    <a:lnTo>
                      <a:pt x="43" y="619"/>
                    </a:lnTo>
                    <a:lnTo>
                      <a:pt x="42" y="619"/>
                    </a:lnTo>
                    <a:lnTo>
                      <a:pt x="42" y="619"/>
                    </a:lnTo>
                    <a:lnTo>
                      <a:pt x="42" y="618"/>
                    </a:lnTo>
                    <a:lnTo>
                      <a:pt x="42" y="618"/>
                    </a:lnTo>
                    <a:lnTo>
                      <a:pt x="41" y="618"/>
                    </a:lnTo>
                    <a:lnTo>
                      <a:pt x="41" y="618"/>
                    </a:lnTo>
                    <a:lnTo>
                      <a:pt x="41" y="618"/>
                    </a:lnTo>
                    <a:lnTo>
                      <a:pt x="41" y="617"/>
                    </a:lnTo>
                    <a:lnTo>
                      <a:pt x="40" y="617"/>
                    </a:lnTo>
                    <a:lnTo>
                      <a:pt x="40" y="617"/>
                    </a:lnTo>
                    <a:lnTo>
                      <a:pt x="40" y="617"/>
                    </a:lnTo>
                    <a:lnTo>
                      <a:pt x="39" y="616"/>
                    </a:lnTo>
                    <a:lnTo>
                      <a:pt x="39" y="616"/>
                    </a:lnTo>
                    <a:lnTo>
                      <a:pt x="39" y="616"/>
                    </a:lnTo>
                    <a:lnTo>
                      <a:pt x="39" y="616"/>
                    </a:lnTo>
                    <a:lnTo>
                      <a:pt x="38" y="616"/>
                    </a:lnTo>
                    <a:lnTo>
                      <a:pt x="38" y="615"/>
                    </a:lnTo>
                    <a:lnTo>
                      <a:pt x="38" y="615"/>
                    </a:lnTo>
                    <a:lnTo>
                      <a:pt x="38" y="615"/>
                    </a:lnTo>
                    <a:lnTo>
                      <a:pt x="37" y="615"/>
                    </a:lnTo>
                    <a:lnTo>
                      <a:pt x="37" y="615"/>
                    </a:lnTo>
                    <a:lnTo>
                      <a:pt x="37" y="614"/>
                    </a:lnTo>
                    <a:lnTo>
                      <a:pt x="37" y="614"/>
                    </a:lnTo>
                    <a:lnTo>
                      <a:pt x="36" y="614"/>
                    </a:lnTo>
                    <a:lnTo>
                      <a:pt x="36" y="614"/>
                    </a:lnTo>
                    <a:lnTo>
                      <a:pt x="36" y="614"/>
                    </a:lnTo>
                    <a:lnTo>
                      <a:pt x="36" y="613"/>
                    </a:lnTo>
                    <a:lnTo>
                      <a:pt x="35" y="613"/>
                    </a:lnTo>
                    <a:lnTo>
                      <a:pt x="35" y="613"/>
                    </a:lnTo>
                    <a:lnTo>
                      <a:pt x="35" y="613"/>
                    </a:lnTo>
                    <a:lnTo>
                      <a:pt x="35" y="612"/>
                    </a:lnTo>
                    <a:lnTo>
                      <a:pt x="35" y="612"/>
                    </a:lnTo>
                    <a:lnTo>
                      <a:pt x="34" y="612"/>
                    </a:lnTo>
                    <a:lnTo>
                      <a:pt x="34" y="612"/>
                    </a:lnTo>
                    <a:lnTo>
                      <a:pt x="34" y="612"/>
                    </a:lnTo>
                    <a:lnTo>
                      <a:pt x="34" y="611"/>
                    </a:lnTo>
                    <a:lnTo>
                      <a:pt x="33" y="611"/>
                    </a:lnTo>
                    <a:lnTo>
                      <a:pt x="33" y="611"/>
                    </a:lnTo>
                    <a:lnTo>
                      <a:pt x="33" y="611"/>
                    </a:lnTo>
                    <a:lnTo>
                      <a:pt x="33" y="610"/>
                    </a:lnTo>
                    <a:lnTo>
                      <a:pt x="32" y="610"/>
                    </a:lnTo>
                    <a:lnTo>
                      <a:pt x="32" y="610"/>
                    </a:lnTo>
                    <a:lnTo>
                      <a:pt x="32" y="610"/>
                    </a:lnTo>
                    <a:lnTo>
                      <a:pt x="32" y="610"/>
                    </a:lnTo>
                    <a:lnTo>
                      <a:pt x="31" y="609"/>
                    </a:lnTo>
                    <a:lnTo>
                      <a:pt x="31" y="609"/>
                    </a:lnTo>
                    <a:lnTo>
                      <a:pt x="31" y="609"/>
                    </a:lnTo>
                    <a:moveTo>
                      <a:pt x="0" y="537"/>
                    </a:moveTo>
                    <a:lnTo>
                      <a:pt x="0" y="537"/>
                    </a:lnTo>
                    <a:lnTo>
                      <a:pt x="0" y="537"/>
                    </a:lnTo>
                    <a:lnTo>
                      <a:pt x="0" y="537"/>
                    </a:lnTo>
                    <a:lnTo>
                      <a:pt x="0" y="536"/>
                    </a:lnTo>
                    <a:lnTo>
                      <a:pt x="0" y="536"/>
                    </a:lnTo>
                    <a:lnTo>
                      <a:pt x="0" y="536"/>
                    </a:lnTo>
                    <a:lnTo>
                      <a:pt x="0" y="535"/>
                    </a:lnTo>
                    <a:lnTo>
                      <a:pt x="0" y="535"/>
                    </a:lnTo>
                    <a:lnTo>
                      <a:pt x="0" y="535"/>
                    </a:lnTo>
                    <a:lnTo>
                      <a:pt x="0" y="534"/>
                    </a:lnTo>
                    <a:lnTo>
                      <a:pt x="0" y="534"/>
                    </a:lnTo>
                    <a:lnTo>
                      <a:pt x="0" y="533"/>
                    </a:lnTo>
                    <a:lnTo>
                      <a:pt x="0" y="430"/>
                    </a:lnTo>
                    <a:moveTo>
                      <a:pt x="0" y="350"/>
                    </a:moveTo>
                    <a:lnTo>
                      <a:pt x="0" y="350"/>
                    </a:lnTo>
                    <a:lnTo>
                      <a:pt x="0" y="244"/>
                    </a:lnTo>
                    <a:moveTo>
                      <a:pt x="0" y="164"/>
                    </a:moveTo>
                    <a:lnTo>
                      <a:pt x="0" y="164"/>
                    </a:lnTo>
                    <a:lnTo>
                      <a:pt x="0" y="107"/>
                    </a:lnTo>
                  </a:path>
                </a:pathLst>
              </a:cu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2"/>
              <p:cNvSpPr/>
              <p:nvPr/>
            </p:nvSpPr>
            <p:spPr>
              <a:xfrm>
                <a:off x="3631" y="1967"/>
                <a:ext cx="10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793" name="Google Shape;793;p22"/>
              <p:cNvSpPr/>
              <p:nvPr/>
            </p:nvSpPr>
            <p:spPr>
              <a:xfrm>
                <a:off x="3688" y="1967"/>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94" name="Google Shape;794;p22"/>
              <p:cNvSpPr/>
              <p:nvPr/>
            </p:nvSpPr>
            <p:spPr>
              <a:xfrm>
                <a:off x="3720" y="196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95" name="Google Shape;795;p22"/>
              <p:cNvSpPr/>
              <p:nvPr/>
            </p:nvSpPr>
            <p:spPr>
              <a:xfrm>
                <a:off x="3760"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96" name="Google Shape;796;p22"/>
              <p:cNvSpPr/>
              <p:nvPr/>
            </p:nvSpPr>
            <p:spPr>
              <a:xfrm>
                <a:off x="3808"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797" name="Google Shape;797;p22"/>
              <p:cNvSpPr/>
              <p:nvPr/>
            </p:nvSpPr>
            <p:spPr>
              <a:xfrm>
                <a:off x="3856" y="196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98" name="Google Shape;798;p22"/>
              <p:cNvSpPr/>
              <p:nvPr/>
            </p:nvSpPr>
            <p:spPr>
              <a:xfrm>
                <a:off x="3880" y="1967"/>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799" name="Google Shape;799;p22"/>
              <p:cNvSpPr/>
              <p:nvPr/>
            </p:nvSpPr>
            <p:spPr>
              <a:xfrm>
                <a:off x="3920" y="196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800" name="Google Shape;800;p22"/>
              <p:cNvSpPr/>
              <p:nvPr/>
            </p:nvSpPr>
            <p:spPr>
              <a:xfrm>
                <a:off x="3960" y="196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801" name="Google Shape;801;p22"/>
              <p:cNvSpPr/>
              <p:nvPr/>
            </p:nvSpPr>
            <p:spPr>
              <a:xfrm>
                <a:off x="4000" y="1967"/>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02" name="Google Shape;802;p22"/>
              <p:cNvSpPr/>
              <p:nvPr/>
            </p:nvSpPr>
            <p:spPr>
              <a:xfrm>
                <a:off x="4056"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803" name="Google Shape;803;p22"/>
              <p:cNvSpPr/>
              <p:nvPr/>
            </p:nvSpPr>
            <p:spPr>
              <a:xfrm>
                <a:off x="4104" y="196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804" name="Google Shape;804;p22"/>
              <p:cNvSpPr/>
              <p:nvPr/>
            </p:nvSpPr>
            <p:spPr>
              <a:xfrm>
                <a:off x="4136"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805" name="Google Shape;805;p22"/>
              <p:cNvSpPr/>
              <p:nvPr/>
            </p:nvSpPr>
            <p:spPr>
              <a:xfrm>
                <a:off x="4184"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806" name="Google Shape;806;p22"/>
              <p:cNvSpPr/>
              <p:nvPr/>
            </p:nvSpPr>
            <p:spPr>
              <a:xfrm>
                <a:off x="4232" y="196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807" name="Google Shape;807;p22"/>
              <p:cNvSpPr/>
              <p:nvPr/>
            </p:nvSpPr>
            <p:spPr>
              <a:xfrm>
                <a:off x="4265" y="196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8" name="Google Shape;808;p22"/>
              <p:cNvSpPr/>
              <p:nvPr/>
            </p:nvSpPr>
            <p:spPr>
              <a:xfrm>
                <a:off x="3696" y="2064"/>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809" name="Google Shape;809;p22"/>
              <p:cNvSpPr/>
              <p:nvPr/>
            </p:nvSpPr>
            <p:spPr>
              <a:xfrm>
                <a:off x="3720"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10" name="Google Shape;810;p22"/>
              <p:cNvSpPr/>
              <p:nvPr/>
            </p:nvSpPr>
            <p:spPr>
              <a:xfrm>
                <a:off x="3768" y="2064"/>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811" name="Google Shape;811;p22"/>
              <p:cNvSpPr/>
              <p:nvPr/>
            </p:nvSpPr>
            <p:spPr>
              <a:xfrm>
                <a:off x="3840" y="206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12" name="Google Shape;812;p22"/>
              <p:cNvSpPr/>
              <p:nvPr/>
            </p:nvSpPr>
            <p:spPr>
              <a:xfrm>
                <a:off x="3864" y="206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13" name="Google Shape;813;p22"/>
              <p:cNvSpPr/>
              <p:nvPr/>
            </p:nvSpPr>
            <p:spPr>
              <a:xfrm>
                <a:off x="3896" y="206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14" name="Google Shape;814;p22"/>
              <p:cNvSpPr/>
              <p:nvPr/>
            </p:nvSpPr>
            <p:spPr>
              <a:xfrm>
                <a:off x="3928" y="206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15" name="Google Shape;815;p22"/>
              <p:cNvSpPr/>
              <p:nvPr/>
            </p:nvSpPr>
            <p:spPr>
              <a:xfrm>
                <a:off x="3952"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16" name="Google Shape;816;p22"/>
              <p:cNvSpPr/>
              <p:nvPr/>
            </p:nvSpPr>
            <p:spPr>
              <a:xfrm>
                <a:off x="4000"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817" name="Google Shape;817;p22"/>
              <p:cNvSpPr/>
              <p:nvPr/>
            </p:nvSpPr>
            <p:spPr>
              <a:xfrm>
                <a:off x="4064" y="206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818" name="Google Shape;818;p22"/>
              <p:cNvSpPr/>
              <p:nvPr/>
            </p:nvSpPr>
            <p:spPr>
              <a:xfrm>
                <a:off x="4104"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819" name="Google Shape;819;p22"/>
              <p:cNvSpPr/>
              <p:nvPr/>
            </p:nvSpPr>
            <p:spPr>
              <a:xfrm>
                <a:off x="4152"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820" name="Google Shape;820;p22"/>
              <p:cNvSpPr/>
              <p:nvPr/>
            </p:nvSpPr>
            <p:spPr>
              <a:xfrm>
                <a:off x="3599" y="2160"/>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821" name="Google Shape;821;p22"/>
              <p:cNvSpPr/>
              <p:nvPr/>
            </p:nvSpPr>
            <p:spPr>
              <a:xfrm>
                <a:off x="3640"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22" name="Google Shape;822;p22"/>
              <p:cNvSpPr/>
              <p:nvPr/>
            </p:nvSpPr>
            <p:spPr>
              <a:xfrm>
                <a:off x="3688" y="216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823" name="Google Shape;823;p22"/>
              <p:cNvSpPr/>
              <p:nvPr/>
            </p:nvSpPr>
            <p:spPr>
              <a:xfrm>
                <a:off x="3760" y="216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824" name="Google Shape;824;p22"/>
              <p:cNvSpPr/>
              <p:nvPr/>
            </p:nvSpPr>
            <p:spPr>
              <a:xfrm>
                <a:off x="3832" y="216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25" name="Google Shape;825;p22"/>
              <p:cNvSpPr/>
              <p:nvPr/>
            </p:nvSpPr>
            <p:spPr>
              <a:xfrm>
                <a:off x="3856" y="216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26" name="Google Shape;826;p22"/>
              <p:cNvSpPr/>
              <p:nvPr/>
            </p:nvSpPr>
            <p:spPr>
              <a:xfrm>
                <a:off x="3888" y="216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27" name="Google Shape;827;p22"/>
              <p:cNvSpPr/>
              <p:nvPr/>
            </p:nvSpPr>
            <p:spPr>
              <a:xfrm>
                <a:off x="3920" y="216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28" name="Google Shape;828;p22"/>
              <p:cNvSpPr/>
              <p:nvPr/>
            </p:nvSpPr>
            <p:spPr>
              <a:xfrm>
                <a:off x="3944"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29" name="Google Shape;829;p22"/>
              <p:cNvSpPr/>
              <p:nvPr/>
            </p:nvSpPr>
            <p:spPr>
              <a:xfrm>
                <a:off x="3992"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830" name="Google Shape;830;p22"/>
              <p:cNvSpPr/>
              <p:nvPr/>
            </p:nvSpPr>
            <p:spPr>
              <a:xfrm>
                <a:off x="4056" y="216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831" name="Google Shape;831;p22"/>
              <p:cNvSpPr/>
              <p:nvPr/>
            </p:nvSpPr>
            <p:spPr>
              <a:xfrm>
                <a:off x="4096" y="2160"/>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832" name="Google Shape;832;p22"/>
              <p:cNvSpPr/>
              <p:nvPr/>
            </p:nvSpPr>
            <p:spPr>
              <a:xfrm>
                <a:off x="4128" y="2160"/>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833" name="Google Shape;833;p22"/>
              <p:cNvSpPr/>
              <p:nvPr/>
            </p:nvSpPr>
            <p:spPr>
              <a:xfrm>
                <a:off x="4160"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34" name="Google Shape;834;p22"/>
              <p:cNvSpPr/>
              <p:nvPr/>
            </p:nvSpPr>
            <p:spPr>
              <a:xfrm>
                <a:off x="4208" y="2160"/>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835" name="Google Shape;835;p22"/>
              <p:cNvSpPr/>
              <p:nvPr/>
            </p:nvSpPr>
            <p:spPr>
              <a:xfrm>
                <a:off x="4241" y="216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36" name="Google Shape;836;p22"/>
              <p:cNvSpPr/>
              <p:nvPr/>
            </p:nvSpPr>
            <p:spPr>
              <a:xfrm>
                <a:off x="4273" y="2160"/>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837" name="Google Shape;837;p22"/>
              <p:cNvSpPr/>
              <p:nvPr/>
            </p:nvSpPr>
            <p:spPr>
              <a:xfrm>
                <a:off x="4384" y="1883"/>
                <a:ext cx="196" cy="243"/>
              </a:xfrm>
              <a:custGeom>
                <a:avLst/>
                <a:gdLst/>
                <a:ahLst/>
                <a:cxnLst/>
                <a:rect l="l" t="t" r="r" b="b"/>
                <a:pathLst>
                  <a:path w="326" h="404" extrusionOk="0">
                    <a:moveTo>
                      <a:pt x="315" y="0"/>
                    </a:moveTo>
                    <a:lnTo>
                      <a:pt x="315" y="0"/>
                    </a:lnTo>
                    <a:lnTo>
                      <a:pt x="19" y="370"/>
                    </a:lnTo>
                    <a:lnTo>
                      <a:pt x="29" y="303"/>
                    </a:lnTo>
                    <a:cubicBezTo>
                      <a:pt x="29" y="299"/>
                      <a:pt x="27" y="296"/>
                      <a:pt x="23" y="295"/>
                    </a:cubicBezTo>
                    <a:cubicBezTo>
                      <a:pt x="20" y="295"/>
                      <a:pt x="16" y="297"/>
                      <a:pt x="16" y="301"/>
                    </a:cubicBezTo>
                    <a:lnTo>
                      <a:pt x="0" y="404"/>
                    </a:lnTo>
                    <a:lnTo>
                      <a:pt x="98" y="366"/>
                    </a:lnTo>
                    <a:cubicBezTo>
                      <a:pt x="101" y="365"/>
                      <a:pt x="103" y="361"/>
                      <a:pt x="101" y="358"/>
                    </a:cubicBezTo>
                    <a:cubicBezTo>
                      <a:pt x="100" y="354"/>
                      <a:pt x="96" y="353"/>
                      <a:pt x="93" y="354"/>
                    </a:cubicBezTo>
                    <a:lnTo>
                      <a:pt x="29" y="378"/>
                    </a:lnTo>
                    <a:lnTo>
                      <a:pt x="326" y="8"/>
                    </a:lnTo>
                    <a:lnTo>
                      <a:pt x="315" y="0"/>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22"/>
              <p:cNvSpPr/>
              <p:nvPr/>
            </p:nvSpPr>
            <p:spPr>
              <a:xfrm>
                <a:off x="1162" y="1210"/>
                <a:ext cx="240" cy="482"/>
              </a:xfrm>
              <a:custGeom>
                <a:avLst/>
                <a:gdLst/>
                <a:ahLst/>
                <a:cxnLst/>
                <a:rect l="l" t="t" r="r" b="b"/>
                <a:pathLst>
                  <a:path w="400" h="800" extrusionOk="0">
                    <a:moveTo>
                      <a:pt x="0" y="800"/>
                    </a:moveTo>
                    <a:lnTo>
                      <a:pt x="0" y="800"/>
                    </a:lnTo>
                    <a:lnTo>
                      <a:pt x="200" y="800"/>
                    </a:lnTo>
                    <a:lnTo>
                      <a:pt x="200" y="0"/>
                    </a:lnTo>
                    <a:lnTo>
                      <a:pt x="400" y="0"/>
                    </a:lnTo>
                  </a:path>
                </a:pathLst>
              </a:custGeom>
              <a:noFill/>
              <a:ln w="127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24"/>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Scores</a:t>
            </a:r>
            <a:endParaRPr/>
          </a:p>
        </p:txBody>
      </p:sp>
      <p:sp>
        <p:nvSpPr>
          <p:cNvPr id="857" name="Google Shape;857;p2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26</a:t>
            </a:fld>
            <a:endParaRPr sz="1200">
              <a:solidFill>
                <a:srgbClr val="FFFFFF"/>
              </a:solidFill>
              <a:latin typeface="Calibri"/>
              <a:ea typeface="Calibri"/>
              <a:cs typeface="Calibri"/>
              <a:sym typeface="Calibri"/>
            </a:endParaRPr>
          </a:p>
        </p:txBody>
      </p:sp>
      <p:sp>
        <p:nvSpPr>
          <p:cNvPr id="858" name="Google Shape;858;p24"/>
          <p:cNvSpPr txBox="1"/>
          <p:nvPr/>
        </p:nvSpPr>
        <p:spPr>
          <a:xfrm>
            <a:off x="63795" y="1655906"/>
            <a:ext cx="9016409" cy="41549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Confirm rate</a:t>
            </a:r>
            <a:r>
              <a:rPr lang="en-US" sz="2400" b="0" i="0" u="none" strike="noStrike" cap="none" dirty="0">
                <a:solidFill>
                  <a:schemeClr val="dk1"/>
                </a:solidFill>
                <a:latin typeface="Calibri"/>
                <a:ea typeface="Calibri"/>
                <a:cs typeface="Calibri"/>
                <a:sym typeface="Calibri"/>
              </a:rPr>
              <a:t> indicates the percent of ABI fire pixels that can be verified by Landsat fire (at least 1 Landsat fire pixel falls into a given ABI fire pixel).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False alarm rate</a:t>
            </a:r>
            <a:r>
              <a:rPr lang="en-US" sz="2400" b="0" i="0" u="none" strike="noStrike" cap="none" dirty="0">
                <a:solidFill>
                  <a:schemeClr val="dk1"/>
                </a:solidFill>
                <a:latin typeface="Calibri"/>
                <a:ea typeface="Calibri"/>
                <a:cs typeface="Calibri"/>
                <a:sym typeface="Calibri"/>
              </a:rPr>
              <a:t> is percent of ABI fire pixels that cannot be verified by Landsat fire (at least 1 Landsat cloud free pixel fall into a given ABI fire pixel, but none of them was identified as Landsat fire).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Detection rate</a:t>
            </a:r>
            <a:r>
              <a:rPr lang="en-US" sz="2400" b="0" i="0" u="none" strike="noStrike" cap="none" dirty="0">
                <a:solidFill>
                  <a:schemeClr val="dk1"/>
                </a:solidFill>
                <a:latin typeface="Calibri"/>
                <a:ea typeface="Calibri"/>
                <a:cs typeface="Calibri"/>
                <a:sym typeface="Calibri"/>
              </a:rPr>
              <a:t> evaluates the capability of ABI fire product to catch big fire.  Fire size was defined as the number of Landsat pixels in an ABI pixel.</a:t>
            </a:r>
            <a:endParaRPr sz="2000" b="0" i="0" u="none" strike="noStrike" cap="none"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2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Landsat scenes collected</a:t>
            </a:r>
            <a:endParaRPr/>
          </a:p>
        </p:txBody>
      </p:sp>
      <p:sp>
        <p:nvSpPr>
          <p:cNvPr id="866" name="Google Shape;866;p2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27</a:t>
            </a:fld>
            <a:endParaRPr sz="1200">
              <a:solidFill>
                <a:srgbClr val="FFFFFF"/>
              </a:solidFill>
              <a:latin typeface="Calibri"/>
              <a:ea typeface="Calibri"/>
              <a:cs typeface="Calibri"/>
              <a:sym typeface="Calibri"/>
            </a:endParaRPr>
          </a:p>
        </p:txBody>
      </p:sp>
      <p:sp>
        <p:nvSpPr>
          <p:cNvPr id="8" name="TextBox 7">
            <a:extLst>
              <a:ext uri="{FF2B5EF4-FFF2-40B4-BE49-F238E27FC236}">
                <a16:creationId xmlns:a16="http://schemas.microsoft.com/office/drawing/2014/main" id="{4A9C731A-1E59-4E73-AC5B-9BFB72623697}"/>
              </a:ext>
            </a:extLst>
          </p:cNvPr>
          <p:cNvSpPr txBox="1"/>
          <p:nvPr/>
        </p:nvSpPr>
        <p:spPr>
          <a:xfrm>
            <a:off x="1219200" y="4724400"/>
            <a:ext cx="6934200" cy="1569660"/>
          </a:xfrm>
          <a:prstGeom prst="rect">
            <a:avLst/>
          </a:prstGeom>
          <a:solidFill>
            <a:srgbClr val="FFC000"/>
          </a:solidFill>
        </p:spPr>
        <p:txBody>
          <a:bodyPr wrap="square" rtlCol="0">
            <a:spAutoFit/>
          </a:bodyPr>
          <a:lstStyle/>
          <a:p>
            <a:r>
              <a:rPr lang="en-US" sz="1200" dirty="0"/>
              <a:t>Above: shows the location of Landsat scenes collected for Feb 1~9, 2025, see </a:t>
            </a:r>
            <a:r>
              <a:rPr lang="en-US" sz="1200" dirty="0">
                <a:solidFill>
                  <a:srgbClr val="00B0F0"/>
                </a:solidFill>
              </a:rPr>
              <a:t>Animation</a:t>
            </a:r>
            <a:r>
              <a:rPr lang="en-US" sz="1200" dirty="0"/>
              <a:t>)</a:t>
            </a:r>
          </a:p>
          <a:p>
            <a:endParaRPr lang="en-US" sz="1200" dirty="0"/>
          </a:p>
          <a:p>
            <a:r>
              <a:rPr lang="en-US" sz="1200" dirty="0"/>
              <a:t>Only Landsat scenes with were processed. </a:t>
            </a:r>
          </a:p>
          <a:p>
            <a:r>
              <a:rPr lang="en-US" sz="1200" dirty="0"/>
              <a:t>	Land &gt;50% </a:t>
            </a:r>
          </a:p>
          <a:p>
            <a:r>
              <a:rPr lang="en-US" sz="1200" dirty="0"/>
              <a:t>	Cloud &lt;20% </a:t>
            </a:r>
          </a:p>
          <a:p>
            <a:r>
              <a:rPr lang="en-US" sz="1200" dirty="0"/>
              <a:t>	covered by GOES and MSG(SEVIRI) domain (with above circles)</a:t>
            </a:r>
          </a:p>
          <a:p>
            <a:r>
              <a:rPr lang="en-US" sz="1200" dirty="0"/>
              <a:t>	not over desert in Africa</a:t>
            </a:r>
          </a:p>
          <a:p>
            <a:r>
              <a:rPr lang="en-US" sz="1200" dirty="0"/>
              <a:t>There are about 80-110 Landsat scenes were collected (from USGS) each day.</a:t>
            </a:r>
          </a:p>
        </p:txBody>
      </p:sp>
      <p:pic>
        <p:nvPicPr>
          <p:cNvPr id="9" name="Picture 8">
            <a:extLst>
              <a:ext uri="{FF2B5EF4-FFF2-40B4-BE49-F238E27FC236}">
                <a16:creationId xmlns:a16="http://schemas.microsoft.com/office/drawing/2014/main" id="{185EF8AA-ADC6-44C1-B3DC-278866C67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371599"/>
            <a:ext cx="6019800" cy="31603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2">
          <a:extLst>
            <a:ext uri="{FF2B5EF4-FFF2-40B4-BE49-F238E27FC236}">
              <a16:creationId xmlns:a16="http://schemas.microsoft.com/office/drawing/2014/main" id="{1B60EF88-12E5-BBB0-BCFB-919944124CAB}"/>
            </a:ext>
          </a:extLst>
        </p:cNvPr>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3984FA-9A17-3077-7444-2B930D9CFFBD}"/>
              </a:ext>
            </a:extLst>
          </p:cNvPr>
          <p:cNvPicPr>
            <a:picLocks/>
          </p:cNvPicPr>
          <p:nvPr/>
        </p:nvPicPr>
        <p:blipFill>
          <a:blip r:embed="rId3"/>
          <a:stretch>
            <a:fillRect/>
          </a:stretch>
        </p:blipFill>
        <p:spPr>
          <a:xfrm>
            <a:off x="6049357" y="2432537"/>
            <a:ext cx="2971800" cy="4343400"/>
          </a:xfrm>
          <a:prstGeom prst="rect">
            <a:avLst/>
          </a:prstGeom>
        </p:spPr>
      </p:pic>
      <p:pic>
        <p:nvPicPr>
          <p:cNvPr id="9" name="Content Placeholder 4">
            <a:extLst>
              <a:ext uri="{FF2B5EF4-FFF2-40B4-BE49-F238E27FC236}">
                <a16:creationId xmlns:a16="http://schemas.microsoft.com/office/drawing/2014/main" id="{D969057E-3F80-BC2B-3B30-C292D1D2913F}"/>
              </a:ext>
            </a:extLst>
          </p:cNvPr>
          <p:cNvPicPr>
            <a:picLocks/>
          </p:cNvPicPr>
          <p:nvPr/>
        </p:nvPicPr>
        <p:blipFill>
          <a:blip r:embed="rId4"/>
          <a:stretch>
            <a:fillRect/>
          </a:stretch>
        </p:blipFill>
        <p:spPr>
          <a:xfrm>
            <a:off x="3059100" y="2432537"/>
            <a:ext cx="2971800" cy="4343400"/>
          </a:xfrm>
          <a:prstGeom prst="rect">
            <a:avLst/>
          </a:prstGeom>
        </p:spPr>
      </p:pic>
      <p:sp>
        <p:nvSpPr>
          <p:cNvPr id="965" name="Google Shape;965;p35">
            <a:extLst>
              <a:ext uri="{FF2B5EF4-FFF2-40B4-BE49-F238E27FC236}">
                <a16:creationId xmlns:a16="http://schemas.microsoft.com/office/drawing/2014/main" id="{459FBF69-D47C-F174-AC06-A53F17E5CBAD}"/>
              </a:ext>
            </a:extLst>
          </p:cNvPr>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Validation and Terrain Correction</a:t>
            </a:r>
            <a:endParaRPr dirty="0"/>
          </a:p>
        </p:txBody>
      </p:sp>
      <p:pic>
        <p:nvPicPr>
          <p:cNvPr id="8" name="Content Placeholder 4">
            <a:extLst>
              <a:ext uri="{FF2B5EF4-FFF2-40B4-BE49-F238E27FC236}">
                <a16:creationId xmlns:a16="http://schemas.microsoft.com/office/drawing/2014/main" id="{F525C988-4EBB-2A1D-04CE-5B1D5C2184AD}"/>
              </a:ext>
            </a:extLst>
          </p:cNvPr>
          <p:cNvPicPr>
            <a:picLocks/>
          </p:cNvPicPr>
          <p:nvPr/>
        </p:nvPicPr>
        <p:blipFill>
          <a:blip r:embed="rId5"/>
          <a:stretch>
            <a:fillRect/>
          </a:stretch>
        </p:blipFill>
        <p:spPr>
          <a:xfrm>
            <a:off x="68843" y="2432537"/>
            <a:ext cx="2971800" cy="4343400"/>
          </a:xfrm>
          <a:prstGeom prst="rect">
            <a:avLst/>
          </a:prstGeom>
          <a:noFill/>
          <a:ln>
            <a:noFill/>
          </a:ln>
        </p:spPr>
      </p:pic>
      <p:sp>
        <p:nvSpPr>
          <p:cNvPr id="10" name="Google Shape;974;p36">
            <a:extLst>
              <a:ext uri="{FF2B5EF4-FFF2-40B4-BE49-F238E27FC236}">
                <a16:creationId xmlns:a16="http://schemas.microsoft.com/office/drawing/2014/main" id="{BD303C23-0402-9852-CDAB-DDD70CA15943}"/>
              </a:ext>
            </a:extLst>
          </p:cNvPr>
          <p:cNvSpPr txBox="1"/>
          <p:nvPr/>
        </p:nvSpPr>
        <p:spPr>
          <a:xfrm>
            <a:off x="371554" y="1245035"/>
            <a:ext cx="8375252" cy="1077178"/>
          </a:xfrm>
          <a:prstGeom prst="rect">
            <a:avLst/>
          </a:prstGeom>
          <a:solidFill>
            <a:schemeClr val="bg1">
              <a:lumMod val="65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Terrain corrected geolocation has been applied to the FDCA data to more accurately represent algorithm performance.  The impact is greatest in places with complex terrain and at high satellite zenith angles.  GOES-19 outperforms GOES-16 due to better viewing geometry over CONUS.</a:t>
            </a:r>
            <a:endParaRPr sz="1200" dirty="0"/>
          </a:p>
        </p:txBody>
      </p:sp>
      <p:sp>
        <p:nvSpPr>
          <p:cNvPr id="2" name="TextBox 1"/>
          <p:cNvSpPr txBox="1"/>
          <p:nvPr/>
        </p:nvSpPr>
        <p:spPr>
          <a:xfrm>
            <a:off x="264839" y="2578878"/>
            <a:ext cx="962123" cy="307777"/>
          </a:xfrm>
          <a:prstGeom prst="rect">
            <a:avLst/>
          </a:prstGeom>
          <a:noFill/>
        </p:spPr>
        <p:txBody>
          <a:bodyPr wrap="none" rtlCol="0">
            <a:spAutoFit/>
          </a:bodyPr>
          <a:lstStyle/>
          <a:p>
            <a:r>
              <a:rPr lang="en-US" dirty="0"/>
              <a:t>GOES-18</a:t>
            </a:r>
          </a:p>
        </p:txBody>
      </p:sp>
      <p:sp>
        <p:nvSpPr>
          <p:cNvPr id="11" name="TextBox 10"/>
          <p:cNvSpPr txBox="1"/>
          <p:nvPr/>
        </p:nvSpPr>
        <p:spPr>
          <a:xfrm>
            <a:off x="3273817" y="2586425"/>
            <a:ext cx="962123" cy="307777"/>
          </a:xfrm>
          <a:prstGeom prst="rect">
            <a:avLst/>
          </a:prstGeom>
          <a:noFill/>
        </p:spPr>
        <p:txBody>
          <a:bodyPr wrap="none" rtlCol="0">
            <a:spAutoFit/>
          </a:bodyPr>
          <a:lstStyle/>
          <a:p>
            <a:r>
              <a:rPr lang="en-US" dirty="0"/>
              <a:t>GOES-19</a:t>
            </a:r>
          </a:p>
        </p:txBody>
      </p:sp>
      <p:sp>
        <p:nvSpPr>
          <p:cNvPr id="12" name="TextBox 11"/>
          <p:cNvSpPr txBox="1"/>
          <p:nvPr/>
        </p:nvSpPr>
        <p:spPr>
          <a:xfrm>
            <a:off x="6245617" y="2588982"/>
            <a:ext cx="962123" cy="307777"/>
          </a:xfrm>
          <a:prstGeom prst="rect">
            <a:avLst/>
          </a:prstGeom>
          <a:noFill/>
        </p:spPr>
        <p:txBody>
          <a:bodyPr wrap="none" rtlCol="0">
            <a:spAutoFit/>
          </a:bodyPr>
          <a:lstStyle/>
          <a:p>
            <a:r>
              <a:rPr lang="en-US" dirty="0"/>
              <a:t>GOES-16</a:t>
            </a:r>
          </a:p>
        </p:txBody>
      </p:sp>
      <p:sp>
        <p:nvSpPr>
          <p:cNvPr id="3" name="TextBox 2">
            <a:extLst>
              <a:ext uri="{FF2B5EF4-FFF2-40B4-BE49-F238E27FC236}">
                <a16:creationId xmlns:a16="http://schemas.microsoft.com/office/drawing/2014/main" id="{EDF5FFB4-8C76-885D-8572-7F273AB8CBB0}"/>
              </a:ext>
            </a:extLst>
          </p:cNvPr>
          <p:cNvSpPr txBox="1"/>
          <p:nvPr/>
        </p:nvSpPr>
        <p:spPr>
          <a:xfrm>
            <a:off x="671396" y="3213556"/>
            <a:ext cx="630301" cy="430887"/>
          </a:xfrm>
          <a:prstGeom prst="rect">
            <a:avLst/>
          </a:prstGeom>
          <a:noFill/>
        </p:spPr>
        <p:txBody>
          <a:bodyPr wrap="none" rtlCol="0">
            <a:spAutoFit/>
          </a:bodyPr>
          <a:lstStyle/>
          <a:p>
            <a:pPr algn="ctr"/>
            <a:r>
              <a:rPr lang="en-US" sz="1100" dirty="0">
                <a:solidFill>
                  <a:schemeClr val="bg1"/>
                </a:solidFill>
              </a:rPr>
              <a:t>71.6%</a:t>
            </a:r>
          </a:p>
          <a:p>
            <a:pPr algn="ctr"/>
            <a:r>
              <a:rPr lang="en-US" sz="1100" dirty="0">
                <a:solidFill>
                  <a:schemeClr val="bg1"/>
                </a:solidFill>
              </a:rPr>
              <a:t>(63/88)</a:t>
            </a:r>
          </a:p>
        </p:txBody>
      </p:sp>
      <p:sp>
        <p:nvSpPr>
          <p:cNvPr id="4" name="TextBox 3">
            <a:extLst>
              <a:ext uri="{FF2B5EF4-FFF2-40B4-BE49-F238E27FC236}">
                <a16:creationId xmlns:a16="http://schemas.microsoft.com/office/drawing/2014/main" id="{A529FE12-C720-ED6C-660F-DA77597DA57C}"/>
              </a:ext>
            </a:extLst>
          </p:cNvPr>
          <p:cNvSpPr txBox="1"/>
          <p:nvPr/>
        </p:nvSpPr>
        <p:spPr>
          <a:xfrm>
            <a:off x="1364351" y="3213555"/>
            <a:ext cx="630302" cy="430887"/>
          </a:xfrm>
          <a:prstGeom prst="rect">
            <a:avLst/>
          </a:prstGeom>
          <a:noFill/>
        </p:spPr>
        <p:txBody>
          <a:bodyPr wrap="none" rtlCol="0">
            <a:spAutoFit/>
          </a:bodyPr>
          <a:lstStyle/>
          <a:p>
            <a:pPr algn="ctr"/>
            <a:r>
              <a:rPr lang="en-US" sz="1100" dirty="0">
                <a:solidFill>
                  <a:schemeClr val="bg1"/>
                </a:solidFill>
              </a:rPr>
              <a:t>87.4%</a:t>
            </a:r>
          </a:p>
          <a:p>
            <a:pPr algn="ctr"/>
            <a:r>
              <a:rPr lang="en-US" sz="1100" dirty="0">
                <a:solidFill>
                  <a:schemeClr val="bg1"/>
                </a:solidFill>
              </a:rPr>
              <a:t>(76/87)</a:t>
            </a:r>
          </a:p>
        </p:txBody>
      </p:sp>
      <p:sp>
        <p:nvSpPr>
          <p:cNvPr id="5" name="TextBox 4">
            <a:extLst>
              <a:ext uri="{FF2B5EF4-FFF2-40B4-BE49-F238E27FC236}">
                <a16:creationId xmlns:a16="http://schemas.microsoft.com/office/drawing/2014/main" id="{27437765-51EE-4FB4-854E-0C09634A7C9D}"/>
              </a:ext>
            </a:extLst>
          </p:cNvPr>
          <p:cNvSpPr txBox="1"/>
          <p:nvPr/>
        </p:nvSpPr>
        <p:spPr>
          <a:xfrm>
            <a:off x="3627305" y="3213555"/>
            <a:ext cx="787395" cy="430887"/>
          </a:xfrm>
          <a:prstGeom prst="rect">
            <a:avLst/>
          </a:prstGeom>
          <a:noFill/>
        </p:spPr>
        <p:txBody>
          <a:bodyPr wrap="none" rtlCol="0">
            <a:spAutoFit/>
          </a:bodyPr>
          <a:lstStyle/>
          <a:p>
            <a:pPr algn="ctr"/>
            <a:r>
              <a:rPr lang="en-US" sz="1100" dirty="0">
                <a:solidFill>
                  <a:schemeClr val="bg1"/>
                </a:solidFill>
              </a:rPr>
              <a:t>69.4%</a:t>
            </a:r>
          </a:p>
          <a:p>
            <a:pPr algn="ctr"/>
            <a:r>
              <a:rPr lang="en-US" sz="1100" dirty="0">
                <a:solidFill>
                  <a:schemeClr val="bg1"/>
                </a:solidFill>
              </a:rPr>
              <a:t>(632/911)</a:t>
            </a:r>
          </a:p>
        </p:txBody>
      </p:sp>
      <p:sp>
        <p:nvSpPr>
          <p:cNvPr id="6" name="TextBox 5">
            <a:extLst>
              <a:ext uri="{FF2B5EF4-FFF2-40B4-BE49-F238E27FC236}">
                <a16:creationId xmlns:a16="http://schemas.microsoft.com/office/drawing/2014/main" id="{556FFB9B-AB67-93BC-E497-46D270AFB2E3}"/>
              </a:ext>
            </a:extLst>
          </p:cNvPr>
          <p:cNvSpPr txBox="1"/>
          <p:nvPr/>
        </p:nvSpPr>
        <p:spPr>
          <a:xfrm>
            <a:off x="4257605" y="3213554"/>
            <a:ext cx="787395" cy="430887"/>
          </a:xfrm>
          <a:prstGeom prst="rect">
            <a:avLst/>
          </a:prstGeom>
          <a:noFill/>
        </p:spPr>
        <p:txBody>
          <a:bodyPr wrap="none" rtlCol="0">
            <a:spAutoFit/>
          </a:bodyPr>
          <a:lstStyle/>
          <a:p>
            <a:pPr algn="ctr"/>
            <a:r>
              <a:rPr lang="en-US" sz="1100" dirty="0">
                <a:solidFill>
                  <a:schemeClr val="bg1"/>
                </a:solidFill>
              </a:rPr>
              <a:t>72.9%</a:t>
            </a:r>
          </a:p>
          <a:p>
            <a:pPr algn="ctr"/>
            <a:r>
              <a:rPr lang="en-US" sz="1100" dirty="0">
                <a:solidFill>
                  <a:schemeClr val="bg1"/>
                </a:solidFill>
              </a:rPr>
              <a:t>(666/914)</a:t>
            </a:r>
          </a:p>
        </p:txBody>
      </p:sp>
      <p:sp>
        <p:nvSpPr>
          <p:cNvPr id="13" name="TextBox 12">
            <a:extLst>
              <a:ext uri="{FF2B5EF4-FFF2-40B4-BE49-F238E27FC236}">
                <a16:creationId xmlns:a16="http://schemas.microsoft.com/office/drawing/2014/main" id="{A0F53EFE-CADF-AD60-125C-D35585821CDF}"/>
              </a:ext>
            </a:extLst>
          </p:cNvPr>
          <p:cNvSpPr txBox="1"/>
          <p:nvPr/>
        </p:nvSpPr>
        <p:spPr>
          <a:xfrm>
            <a:off x="6592692" y="3335644"/>
            <a:ext cx="800219" cy="415498"/>
          </a:xfrm>
          <a:prstGeom prst="rect">
            <a:avLst/>
          </a:prstGeom>
          <a:noFill/>
        </p:spPr>
        <p:txBody>
          <a:bodyPr wrap="none" rtlCol="0">
            <a:spAutoFit/>
          </a:bodyPr>
          <a:lstStyle/>
          <a:p>
            <a:pPr algn="ctr"/>
            <a:r>
              <a:rPr lang="en-US" sz="1100" dirty="0">
                <a:solidFill>
                  <a:schemeClr val="bg1"/>
                </a:solidFill>
              </a:rPr>
              <a:t>61.5%</a:t>
            </a:r>
          </a:p>
          <a:p>
            <a:pPr algn="ctr"/>
            <a:r>
              <a:rPr lang="en-US" sz="1000" dirty="0">
                <a:solidFill>
                  <a:schemeClr val="bg1"/>
                </a:solidFill>
              </a:rPr>
              <a:t>(740/1023)</a:t>
            </a:r>
            <a:endParaRPr lang="en-US" sz="1100" dirty="0">
              <a:solidFill>
                <a:schemeClr val="bg1"/>
              </a:solidFill>
            </a:endParaRPr>
          </a:p>
        </p:txBody>
      </p:sp>
      <p:sp>
        <p:nvSpPr>
          <p:cNvPr id="14" name="TextBox 13">
            <a:extLst>
              <a:ext uri="{FF2B5EF4-FFF2-40B4-BE49-F238E27FC236}">
                <a16:creationId xmlns:a16="http://schemas.microsoft.com/office/drawing/2014/main" id="{9D85BA60-952F-6184-1AEB-F9E2E14C0EB9}"/>
              </a:ext>
            </a:extLst>
          </p:cNvPr>
          <p:cNvSpPr txBox="1"/>
          <p:nvPr/>
        </p:nvSpPr>
        <p:spPr>
          <a:xfrm>
            <a:off x="7246551" y="3335644"/>
            <a:ext cx="800219" cy="415498"/>
          </a:xfrm>
          <a:prstGeom prst="rect">
            <a:avLst/>
          </a:prstGeom>
          <a:noFill/>
        </p:spPr>
        <p:txBody>
          <a:bodyPr wrap="none" rtlCol="0">
            <a:spAutoFit/>
          </a:bodyPr>
          <a:lstStyle/>
          <a:p>
            <a:pPr algn="ctr"/>
            <a:r>
              <a:rPr lang="en-US" sz="1100" dirty="0">
                <a:solidFill>
                  <a:schemeClr val="bg1"/>
                </a:solidFill>
              </a:rPr>
              <a:t>63.3%</a:t>
            </a:r>
          </a:p>
          <a:p>
            <a:pPr algn="ctr"/>
            <a:r>
              <a:rPr lang="en-US" sz="1000" dirty="0">
                <a:solidFill>
                  <a:schemeClr val="bg1"/>
                </a:solidFill>
              </a:rPr>
              <a:t>(763/1205)</a:t>
            </a:r>
            <a:endParaRPr lang="en-US" sz="1100" dirty="0">
              <a:solidFill>
                <a:schemeClr val="bg1"/>
              </a:solidFill>
            </a:endParaRPr>
          </a:p>
        </p:txBody>
      </p:sp>
      <p:sp>
        <p:nvSpPr>
          <p:cNvPr id="16" name="TextBox 15">
            <a:extLst>
              <a:ext uri="{FF2B5EF4-FFF2-40B4-BE49-F238E27FC236}">
                <a16:creationId xmlns:a16="http://schemas.microsoft.com/office/drawing/2014/main" id="{4187E8C6-2B8C-1EE1-0284-A90559B3315E}"/>
              </a:ext>
            </a:extLst>
          </p:cNvPr>
          <p:cNvSpPr txBox="1"/>
          <p:nvPr/>
        </p:nvSpPr>
        <p:spPr>
          <a:xfrm>
            <a:off x="671394" y="4486290"/>
            <a:ext cx="630302" cy="430887"/>
          </a:xfrm>
          <a:prstGeom prst="rect">
            <a:avLst/>
          </a:prstGeom>
          <a:noFill/>
        </p:spPr>
        <p:txBody>
          <a:bodyPr wrap="none" rtlCol="0">
            <a:spAutoFit/>
          </a:bodyPr>
          <a:lstStyle/>
          <a:p>
            <a:pPr algn="ctr"/>
            <a:r>
              <a:rPr lang="en-US" sz="1100" dirty="0">
                <a:solidFill>
                  <a:schemeClr val="tx1"/>
                </a:solidFill>
              </a:rPr>
              <a:t>28.4%</a:t>
            </a:r>
          </a:p>
          <a:p>
            <a:pPr algn="ctr"/>
            <a:r>
              <a:rPr lang="en-US" sz="1100" dirty="0">
                <a:solidFill>
                  <a:schemeClr val="tx1"/>
                </a:solidFill>
              </a:rPr>
              <a:t>(25/88)</a:t>
            </a:r>
          </a:p>
        </p:txBody>
      </p:sp>
      <p:sp>
        <p:nvSpPr>
          <p:cNvPr id="17" name="TextBox 16">
            <a:extLst>
              <a:ext uri="{FF2B5EF4-FFF2-40B4-BE49-F238E27FC236}">
                <a16:creationId xmlns:a16="http://schemas.microsoft.com/office/drawing/2014/main" id="{B41ECF2A-118A-1A86-35DF-03DB3A4EA7D1}"/>
              </a:ext>
            </a:extLst>
          </p:cNvPr>
          <p:cNvSpPr txBox="1"/>
          <p:nvPr/>
        </p:nvSpPr>
        <p:spPr>
          <a:xfrm>
            <a:off x="1362033" y="4486290"/>
            <a:ext cx="630302" cy="430887"/>
          </a:xfrm>
          <a:prstGeom prst="rect">
            <a:avLst/>
          </a:prstGeom>
          <a:noFill/>
        </p:spPr>
        <p:txBody>
          <a:bodyPr wrap="none" rtlCol="0">
            <a:spAutoFit/>
          </a:bodyPr>
          <a:lstStyle/>
          <a:p>
            <a:pPr algn="ctr"/>
            <a:r>
              <a:rPr lang="en-US" sz="1100" dirty="0">
                <a:solidFill>
                  <a:schemeClr val="tx1"/>
                </a:solidFill>
              </a:rPr>
              <a:t>12.6%</a:t>
            </a:r>
          </a:p>
          <a:p>
            <a:pPr algn="ctr"/>
            <a:r>
              <a:rPr lang="en-US" sz="1100" dirty="0">
                <a:solidFill>
                  <a:schemeClr val="tx1"/>
                </a:solidFill>
              </a:rPr>
              <a:t>(11/87)</a:t>
            </a:r>
          </a:p>
        </p:txBody>
      </p:sp>
      <p:sp>
        <p:nvSpPr>
          <p:cNvPr id="18" name="TextBox 17">
            <a:extLst>
              <a:ext uri="{FF2B5EF4-FFF2-40B4-BE49-F238E27FC236}">
                <a16:creationId xmlns:a16="http://schemas.microsoft.com/office/drawing/2014/main" id="{7C87E855-3DBE-D99C-0C71-6EC0BB4AF217}"/>
              </a:ext>
            </a:extLst>
          </p:cNvPr>
          <p:cNvSpPr txBox="1"/>
          <p:nvPr/>
        </p:nvSpPr>
        <p:spPr>
          <a:xfrm>
            <a:off x="3591523" y="4388793"/>
            <a:ext cx="787395" cy="430887"/>
          </a:xfrm>
          <a:prstGeom prst="rect">
            <a:avLst/>
          </a:prstGeom>
          <a:noFill/>
        </p:spPr>
        <p:txBody>
          <a:bodyPr wrap="none" rtlCol="0">
            <a:spAutoFit/>
          </a:bodyPr>
          <a:lstStyle/>
          <a:p>
            <a:pPr algn="ctr"/>
            <a:r>
              <a:rPr lang="en-US" sz="1100" dirty="0">
                <a:solidFill>
                  <a:schemeClr val="tx1"/>
                </a:solidFill>
              </a:rPr>
              <a:t>30.6%</a:t>
            </a:r>
          </a:p>
          <a:p>
            <a:pPr algn="ctr"/>
            <a:r>
              <a:rPr lang="en-US" sz="1100" dirty="0">
                <a:solidFill>
                  <a:schemeClr val="tx1"/>
                </a:solidFill>
              </a:rPr>
              <a:t>(279/911)</a:t>
            </a:r>
          </a:p>
        </p:txBody>
      </p:sp>
      <p:sp>
        <p:nvSpPr>
          <p:cNvPr id="19" name="TextBox 18">
            <a:extLst>
              <a:ext uri="{FF2B5EF4-FFF2-40B4-BE49-F238E27FC236}">
                <a16:creationId xmlns:a16="http://schemas.microsoft.com/office/drawing/2014/main" id="{4A622B9D-E21A-BBEF-4ED8-9FC48C091A00}"/>
              </a:ext>
            </a:extLst>
          </p:cNvPr>
          <p:cNvSpPr txBox="1"/>
          <p:nvPr/>
        </p:nvSpPr>
        <p:spPr>
          <a:xfrm>
            <a:off x="4257605" y="4388792"/>
            <a:ext cx="787395" cy="430887"/>
          </a:xfrm>
          <a:prstGeom prst="rect">
            <a:avLst/>
          </a:prstGeom>
          <a:noFill/>
        </p:spPr>
        <p:txBody>
          <a:bodyPr wrap="none" rtlCol="0">
            <a:spAutoFit/>
          </a:bodyPr>
          <a:lstStyle/>
          <a:p>
            <a:pPr algn="ctr"/>
            <a:r>
              <a:rPr lang="en-US" sz="1100" dirty="0">
                <a:solidFill>
                  <a:schemeClr val="tx1"/>
                </a:solidFill>
              </a:rPr>
              <a:t>27.1%</a:t>
            </a:r>
          </a:p>
          <a:p>
            <a:pPr algn="ctr"/>
            <a:r>
              <a:rPr lang="en-US" sz="1100" dirty="0">
                <a:solidFill>
                  <a:schemeClr val="tx1"/>
                </a:solidFill>
              </a:rPr>
              <a:t>(248/914)</a:t>
            </a:r>
          </a:p>
        </p:txBody>
      </p:sp>
      <p:sp>
        <p:nvSpPr>
          <p:cNvPr id="20" name="TextBox 19">
            <a:extLst>
              <a:ext uri="{FF2B5EF4-FFF2-40B4-BE49-F238E27FC236}">
                <a16:creationId xmlns:a16="http://schemas.microsoft.com/office/drawing/2014/main" id="{A5ECCB8B-9D25-946E-047F-198CA4E78D9E}"/>
              </a:ext>
            </a:extLst>
          </p:cNvPr>
          <p:cNvSpPr txBox="1"/>
          <p:nvPr/>
        </p:nvSpPr>
        <p:spPr>
          <a:xfrm>
            <a:off x="6592692" y="4369034"/>
            <a:ext cx="800219" cy="415498"/>
          </a:xfrm>
          <a:prstGeom prst="rect">
            <a:avLst/>
          </a:prstGeom>
          <a:noFill/>
        </p:spPr>
        <p:txBody>
          <a:bodyPr wrap="none" rtlCol="0">
            <a:spAutoFit/>
          </a:bodyPr>
          <a:lstStyle/>
          <a:p>
            <a:pPr algn="ctr"/>
            <a:r>
              <a:rPr lang="en-US" sz="1100" dirty="0">
                <a:solidFill>
                  <a:schemeClr val="tx1"/>
                </a:solidFill>
              </a:rPr>
              <a:t>38.5%</a:t>
            </a:r>
          </a:p>
          <a:p>
            <a:pPr algn="ctr"/>
            <a:r>
              <a:rPr lang="en-US" sz="1000" dirty="0">
                <a:solidFill>
                  <a:schemeClr val="tx1"/>
                </a:solidFill>
              </a:rPr>
              <a:t>(463/1203)</a:t>
            </a:r>
            <a:endParaRPr lang="en-US" sz="1100" dirty="0">
              <a:solidFill>
                <a:schemeClr val="tx1"/>
              </a:solidFill>
            </a:endParaRPr>
          </a:p>
        </p:txBody>
      </p:sp>
      <p:sp>
        <p:nvSpPr>
          <p:cNvPr id="21" name="TextBox 20">
            <a:extLst>
              <a:ext uri="{FF2B5EF4-FFF2-40B4-BE49-F238E27FC236}">
                <a16:creationId xmlns:a16="http://schemas.microsoft.com/office/drawing/2014/main" id="{7A1FA80C-CADE-F399-D8B3-FD1805EFA6D9}"/>
              </a:ext>
            </a:extLst>
          </p:cNvPr>
          <p:cNvSpPr txBox="1"/>
          <p:nvPr/>
        </p:nvSpPr>
        <p:spPr>
          <a:xfrm>
            <a:off x="7246550" y="4369034"/>
            <a:ext cx="800219" cy="415498"/>
          </a:xfrm>
          <a:prstGeom prst="rect">
            <a:avLst/>
          </a:prstGeom>
          <a:noFill/>
        </p:spPr>
        <p:txBody>
          <a:bodyPr wrap="none" rtlCol="0">
            <a:spAutoFit/>
          </a:bodyPr>
          <a:lstStyle/>
          <a:p>
            <a:pPr algn="ctr"/>
            <a:r>
              <a:rPr lang="en-US" sz="1100" dirty="0">
                <a:solidFill>
                  <a:schemeClr val="tx1"/>
                </a:solidFill>
              </a:rPr>
              <a:t>36.7%</a:t>
            </a:r>
          </a:p>
          <a:p>
            <a:pPr algn="ctr"/>
            <a:r>
              <a:rPr lang="en-US" sz="1000" dirty="0">
                <a:solidFill>
                  <a:schemeClr val="tx1"/>
                </a:solidFill>
              </a:rPr>
              <a:t>(442/1205)</a:t>
            </a:r>
            <a:endParaRPr lang="en-US" sz="1100" dirty="0">
              <a:solidFill>
                <a:schemeClr val="tx1"/>
              </a:solidFill>
            </a:endParaRPr>
          </a:p>
        </p:txBody>
      </p:sp>
    </p:spTree>
    <p:extLst>
      <p:ext uri="{BB962C8B-B14F-4D97-AF65-F5344CB8AC3E}">
        <p14:creationId xmlns:p14="http://schemas.microsoft.com/office/powerpoint/2010/main" val="3970633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GOES-16</a:t>
            </a:r>
            <a:br>
              <a:rPr lang="en-US" sz="3200" dirty="0"/>
            </a:br>
            <a:r>
              <a:rPr lang="en-US" sz="3200" dirty="0"/>
              <a:t>October-December 2024</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29</a:t>
            </a:fld>
            <a:endParaRPr sz="1200">
              <a:solidFill>
                <a:srgbClr val="FFFFFF"/>
              </a:solidFill>
              <a:latin typeface="Calibri"/>
              <a:ea typeface="Calibri"/>
              <a:cs typeface="Calibri"/>
              <a:sym typeface="Calibri"/>
            </a:endParaRPr>
          </a:p>
        </p:txBody>
      </p:sp>
      <p:pic>
        <p:nvPicPr>
          <p:cNvPr id="5" name="Content Placeholder 4">
            <a:extLst>
              <a:ext uri="{FF2B5EF4-FFF2-40B4-BE49-F238E27FC236}">
                <a16:creationId xmlns:a16="http://schemas.microsoft.com/office/drawing/2014/main" id="{32346AFD-7690-4992-B1D3-44AF11239B8A}"/>
              </a:ext>
            </a:extLst>
          </p:cNvPr>
          <p:cNvPicPr>
            <a:picLocks noChangeAspect="1"/>
          </p:cNvPicPr>
          <p:nvPr/>
        </p:nvPicPr>
        <p:blipFill>
          <a:blip r:embed="rId3"/>
          <a:stretch>
            <a:fillRect/>
          </a:stretch>
        </p:blipFill>
        <p:spPr>
          <a:xfrm>
            <a:off x="0" y="960120"/>
            <a:ext cx="9144000" cy="5894295"/>
          </a:xfrm>
          <a:prstGeom prst="rect">
            <a:avLst/>
          </a:prstGeom>
        </p:spPr>
      </p:pic>
    </p:spTree>
    <p:extLst>
      <p:ext uri="{BB962C8B-B14F-4D97-AF65-F5344CB8AC3E}">
        <p14:creationId xmlns:p14="http://schemas.microsoft.com/office/powerpoint/2010/main" val="163146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Product Overview</a:t>
            </a:r>
            <a:endParaRPr/>
          </a:p>
        </p:txBody>
      </p:sp>
      <p:sp>
        <p:nvSpPr>
          <p:cNvPr id="341" name="Google Shape;341;p3"/>
          <p:cNvSpPr txBox="1">
            <a:spLocks noGrp="1"/>
          </p:cNvSpPr>
          <p:nvPr>
            <p:ph type="body" idx="1"/>
          </p:nvPr>
        </p:nvSpPr>
        <p:spPr>
          <a:xfrm>
            <a:off x="539261" y="1134499"/>
            <a:ext cx="8229600" cy="535840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800"/>
              <a:buNone/>
            </a:pPr>
            <a:r>
              <a:rPr lang="en-US" sz="1800" dirty="0"/>
              <a:t>The GOES-R ABI Fire Detection and Characterization Algorithm (FDCA) uses five ABI bands to identify and characterize fires using a contextual algorithm. It is the GOES-R series implementation of the Wildfire Automated Biomass Burning Algorithm (WFABBA). Four outputs are produced:</a:t>
            </a:r>
            <a:endParaRPr dirty="0"/>
          </a:p>
          <a:p>
            <a:pPr marL="457200" lvl="0" indent="-457200" algn="l" rtl="0">
              <a:lnSpc>
                <a:spcPct val="100000"/>
              </a:lnSpc>
              <a:spcBef>
                <a:spcPts val="640"/>
              </a:spcBef>
              <a:spcAft>
                <a:spcPts val="0"/>
              </a:spcAft>
              <a:buSzPts val="1800"/>
              <a:buChar char="•"/>
            </a:pPr>
            <a:r>
              <a:rPr lang="en-US" sz="1800" dirty="0"/>
              <a:t>Mask: Contains fire classifications and metadata about non-fire pixels</a:t>
            </a:r>
            <a:endParaRPr dirty="0"/>
          </a:p>
          <a:p>
            <a:pPr marL="457200" lvl="0" indent="-457200" algn="l" rtl="0">
              <a:lnSpc>
                <a:spcPct val="100000"/>
              </a:lnSpc>
              <a:spcBef>
                <a:spcPts val="640"/>
              </a:spcBef>
              <a:spcAft>
                <a:spcPts val="0"/>
              </a:spcAft>
              <a:buSzPts val="1800"/>
              <a:buChar char="•"/>
            </a:pPr>
            <a:r>
              <a:rPr lang="en-US" sz="1800" dirty="0"/>
              <a:t>Fire size*</a:t>
            </a:r>
            <a:endParaRPr dirty="0"/>
          </a:p>
          <a:p>
            <a:pPr marL="457200" lvl="0" indent="-457200" algn="l" rtl="0">
              <a:lnSpc>
                <a:spcPct val="100000"/>
              </a:lnSpc>
              <a:spcBef>
                <a:spcPts val="640"/>
              </a:spcBef>
              <a:spcAft>
                <a:spcPts val="0"/>
              </a:spcAft>
              <a:buSzPts val="1800"/>
              <a:buChar char="•"/>
            </a:pPr>
            <a:r>
              <a:rPr lang="en-US" sz="1800" dirty="0"/>
              <a:t>Fire temperature*</a:t>
            </a:r>
            <a:endParaRPr dirty="0"/>
          </a:p>
          <a:p>
            <a:pPr marL="457200" lvl="0" indent="-457200" algn="l" rtl="0">
              <a:lnSpc>
                <a:spcPct val="100000"/>
              </a:lnSpc>
              <a:spcBef>
                <a:spcPts val="640"/>
              </a:spcBef>
              <a:spcAft>
                <a:spcPts val="0"/>
              </a:spcAft>
              <a:buSzPts val="1800"/>
              <a:buChar char="•"/>
            </a:pPr>
            <a:r>
              <a:rPr lang="en-US" sz="1800" dirty="0"/>
              <a:t>Fire Radiative Power (FRP)</a:t>
            </a:r>
            <a:endParaRPr dirty="0"/>
          </a:p>
          <a:p>
            <a:pPr marL="0" lvl="0" indent="0" algn="l" rtl="0">
              <a:lnSpc>
                <a:spcPct val="100000"/>
              </a:lnSpc>
              <a:spcBef>
                <a:spcPts val="640"/>
              </a:spcBef>
              <a:spcAft>
                <a:spcPts val="0"/>
              </a:spcAft>
              <a:buSzPts val="1800"/>
              <a:buNone/>
            </a:pPr>
            <a:endParaRPr sz="1800" i="0" u="none" strike="noStrike" cap="none" dirty="0">
              <a:solidFill>
                <a:schemeClr val="lt1"/>
              </a:solidFill>
            </a:endParaRPr>
          </a:p>
          <a:p>
            <a:pPr marL="0" lvl="0" indent="0" algn="l" rtl="0">
              <a:lnSpc>
                <a:spcPct val="100000"/>
              </a:lnSpc>
              <a:spcBef>
                <a:spcPts val="640"/>
              </a:spcBef>
              <a:spcAft>
                <a:spcPts val="0"/>
              </a:spcAft>
              <a:buSzPts val="1800"/>
              <a:buNone/>
            </a:pPr>
            <a:endParaRPr sz="1800" dirty="0"/>
          </a:p>
          <a:p>
            <a:pPr marL="0" lvl="0" indent="0" algn="l" rtl="0">
              <a:lnSpc>
                <a:spcPct val="100000"/>
              </a:lnSpc>
              <a:spcBef>
                <a:spcPts val="640"/>
              </a:spcBef>
              <a:spcAft>
                <a:spcPts val="0"/>
              </a:spcAft>
              <a:buSzPts val="1800"/>
              <a:buNone/>
            </a:pPr>
            <a:endParaRPr sz="1800" i="0" u="none" strike="noStrike" cap="none" dirty="0">
              <a:solidFill>
                <a:schemeClr val="lt1"/>
              </a:solidFill>
            </a:endParaRPr>
          </a:p>
          <a:p>
            <a:pPr marL="0" lvl="0" indent="0" algn="l" rtl="0">
              <a:lnSpc>
                <a:spcPct val="100000"/>
              </a:lnSpc>
              <a:spcBef>
                <a:spcPts val="640"/>
              </a:spcBef>
              <a:spcAft>
                <a:spcPts val="0"/>
              </a:spcAft>
              <a:buSzPts val="1800"/>
              <a:buNone/>
            </a:pPr>
            <a:endParaRPr sz="1800" i="0" u="none" strike="noStrike" cap="none" dirty="0">
              <a:solidFill>
                <a:schemeClr val="lt1"/>
              </a:solidFill>
            </a:endParaRPr>
          </a:p>
          <a:p>
            <a:pPr marL="0" lvl="0" indent="0" algn="l" rtl="0">
              <a:lnSpc>
                <a:spcPct val="100000"/>
              </a:lnSpc>
              <a:spcBef>
                <a:spcPts val="640"/>
              </a:spcBef>
              <a:spcAft>
                <a:spcPts val="0"/>
              </a:spcAft>
              <a:buSzPts val="1800"/>
              <a:buNone/>
            </a:pPr>
            <a:r>
              <a:rPr lang="en-US" sz="1800" dirty="0"/>
              <a:t>* Fire size and temperature should always be considered together. All of the characteristics represent a single fire that would produce the same radiance signal.</a:t>
            </a:r>
            <a:br>
              <a:rPr lang="en-US" sz="1800" dirty="0"/>
            </a:br>
            <a:r>
              <a:rPr lang="en-US" sz="1800" dirty="0"/>
              <a:t>** Required when elevated focal plane temperature mitigation is active</a:t>
            </a:r>
            <a:endParaRPr dirty="0"/>
          </a:p>
          <a:p>
            <a:pPr marL="0" lvl="0" indent="0" algn="l" rtl="0">
              <a:lnSpc>
                <a:spcPct val="100000"/>
              </a:lnSpc>
              <a:spcBef>
                <a:spcPts val="640"/>
              </a:spcBef>
              <a:spcAft>
                <a:spcPts val="0"/>
              </a:spcAft>
              <a:buSzPts val="1800"/>
              <a:buNone/>
            </a:pPr>
            <a:r>
              <a:rPr lang="en-US" sz="1800" dirty="0"/>
              <a:t/>
            </a:r>
            <a:br>
              <a:rPr lang="en-US" sz="1800" dirty="0"/>
            </a:br>
            <a:r>
              <a:rPr lang="en-US" sz="1800" dirty="0"/>
              <a:t>Fire detection is sensitive to radiometric calibration, image navigation, band-to-band co-registration, and the remapping applied to the L0 data.</a:t>
            </a:r>
            <a:endParaRPr dirty="0"/>
          </a:p>
        </p:txBody>
      </p:sp>
      <p:graphicFrame>
        <p:nvGraphicFramePr>
          <p:cNvPr id="342" name="Google Shape;342;p3"/>
          <p:cNvGraphicFramePr/>
          <p:nvPr/>
        </p:nvGraphicFramePr>
        <p:xfrm>
          <a:off x="4032739" y="2527868"/>
          <a:ext cx="4572000" cy="2291140"/>
        </p:xfrm>
        <a:graphic>
          <a:graphicData uri="http://schemas.openxmlformats.org/drawingml/2006/table">
            <a:tbl>
              <a:tblPr firstRow="1" bandRow="1">
                <a:noFill/>
                <a:tableStyleId>{E1F3FA21-3AA2-4F11-8848-764A1D4A788C}</a:tableStyleId>
              </a:tblPr>
              <a:tblGrid>
                <a:gridCol w="1524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2413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ABI Band</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Central Wavelength (μm)</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Required</a:t>
                      </a:r>
                      <a:endParaRPr sz="1600" b="1"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0"/>
                  </a:ext>
                </a:extLst>
              </a:tr>
              <a:tr h="2032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2</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0.64</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7</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3.9</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X</a:t>
                      </a: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1676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13</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10.3</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X**</a:t>
                      </a: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1676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14</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11.2</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X</a:t>
                      </a: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2032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15</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12.3</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343" name="Google Shape;343;p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a:t>
            </a:fld>
            <a:endParaRPr sz="1200">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GOES-19</a:t>
            </a:r>
            <a:br>
              <a:rPr lang="en-US" sz="3200" dirty="0"/>
            </a:br>
            <a:r>
              <a:rPr lang="en-US" sz="3200" dirty="0"/>
              <a:t>October-December 2024</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30</a:t>
            </a:fld>
            <a:endParaRPr sz="1200">
              <a:solidFill>
                <a:srgbClr val="FFFFFF"/>
              </a:solidFill>
              <a:latin typeface="Calibri"/>
              <a:ea typeface="Calibri"/>
              <a:cs typeface="Calibri"/>
              <a:sym typeface="Calibri"/>
            </a:endParaRPr>
          </a:p>
        </p:txBody>
      </p:sp>
      <p:pic>
        <p:nvPicPr>
          <p:cNvPr id="6" name="Content Placeholder 4">
            <a:extLst>
              <a:ext uri="{FF2B5EF4-FFF2-40B4-BE49-F238E27FC236}">
                <a16:creationId xmlns:a16="http://schemas.microsoft.com/office/drawing/2014/main" id="{77DEB3E7-33D0-4B4F-A2A0-93BB556D6367}"/>
              </a:ext>
            </a:extLst>
          </p:cNvPr>
          <p:cNvPicPr>
            <a:picLocks noChangeAspect="1"/>
          </p:cNvPicPr>
          <p:nvPr/>
        </p:nvPicPr>
        <p:blipFill>
          <a:blip r:embed="rId3"/>
          <a:stretch>
            <a:fillRect/>
          </a:stretch>
        </p:blipFill>
        <p:spPr>
          <a:xfrm>
            <a:off x="0" y="960120"/>
            <a:ext cx="9144000" cy="5903515"/>
          </a:xfrm>
          <a:prstGeom prst="rect">
            <a:avLst/>
          </a:prstGeom>
        </p:spPr>
      </p:pic>
    </p:spTree>
    <p:extLst>
      <p:ext uri="{BB962C8B-B14F-4D97-AF65-F5344CB8AC3E}">
        <p14:creationId xmlns:p14="http://schemas.microsoft.com/office/powerpoint/2010/main" val="3467741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GOES-18</a:t>
            </a:r>
            <a:br>
              <a:rPr lang="en-US" sz="3200" dirty="0"/>
            </a:br>
            <a:r>
              <a:rPr lang="en-US" sz="3200" dirty="0"/>
              <a:t>October-December 2024</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31</a:t>
            </a:fld>
            <a:endParaRPr sz="1200">
              <a:solidFill>
                <a:srgbClr val="FFFFFF"/>
              </a:solidFill>
              <a:latin typeface="Calibri"/>
              <a:ea typeface="Calibri"/>
              <a:cs typeface="Calibri"/>
              <a:sym typeface="Calibri"/>
            </a:endParaRPr>
          </a:p>
        </p:txBody>
      </p:sp>
      <p:pic>
        <p:nvPicPr>
          <p:cNvPr id="6" name="Content Placeholder 4">
            <a:extLst>
              <a:ext uri="{FF2B5EF4-FFF2-40B4-BE49-F238E27FC236}">
                <a16:creationId xmlns:a16="http://schemas.microsoft.com/office/drawing/2014/main" id="{250CDD90-DB0C-4A63-8E88-3AEF981CB924}"/>
              </a:ext>
            </a:extLst>
          </p:cNvPr>
          <p:cNvPicPr>
            <a:picLocks noChangeAspect="1"/>
          </p:cNvPicPr>
          <p:nvPr/>
        </p:nvPicPr>
        <p:blipFill>
          <a:blip r:embed="rId3"/>
          <a:stretch>
            <a:fillRect/>
          </a:stretch>
        </p:blipFill>
        <p:spPr>
          <a:xfrm>
            <a:off x="0" y="960120"/>
            <a:ext cx="9144000" cy="5875483"/>
          </a:xfrm>
          <a:prstGeom prst="rect">
            <a:avLst/>
          </a:prstGeom>
        </p:spPr>
      </p:pic>
    </p:spTree>
    <p:extLst>
      <p:ext uri="{BB962C8B-B14F-4D97-AF65-F5344CB8AC3E}">
        <p14:creationId xmlns:p14="http://schemas.microsoft.com/office/powerpoint/2010/main" val="350941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 name="Picture 7">
            <a:extLst>
              <a:ext uri="{FF2B5EF4-FFF2-40B4-BE49-F238E27FC236}">
                <a16:creationId xmlns:a16="http://schemas.microsoft.com/office/drawing/2014/main" id="{C3AA1497-4D1A-4723-BB23-64F7E37D865E}"/>
              </a:ext>
            </a:extLst>
          </p:cNvPr>
          <p:cNvPicPr>
            <a:picLocks noChangeAspect="1"/>
          </p:cNvPicPr>
          <p:nvPr/>
        </p:nvPicPr>
        <p:blipFill>
          <a:blip r:embed="rId3"/>
          <a:stretch>
            <a:fillRect/>
          </a:stretch>
        </p:blipFill>
        <p:spPr>
          <a:xfrm>
            <a:off x="0" y="3106765"/>
            <a:ext cx="9144000" cy="1876985"/>
          </a:xfrm>
          <a:prstGeom prst="rect">
            <a:avLst/>
          </a:prstGeom>
        </p:spPr>
      </p:pic>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dirty="0"/>
              <a:t>Validation by Landsat: All GOES</a:t>
            </a:r>
            <a:br>
              <a:rPr lang="en-US" dirty="0"/>
            </a:br>
            <a:r>
              <a:rPr lang="en-US" dirty="0"/>
              <a:t>January 2025</a:t>
            </a:r>
            <a:endParaRPr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32</a:t>
            </a:fld>
            <a:endParaRPr sz="1200">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01EA6C06-A08B-46D1-9B45-D2F457662C7E}"/>
              </a:ext>
            </a:extLst>
          </p:cNvPr>
          <p:cNvPicPr>
            <a:picLocks noChangeAspect="1"/>
          </p:cNvPicPr>
          <p:nvPr/>
        </p:nvPicPr>
        <p:blipFill>
          <a:blip r:embed="rId4"/>
          <a:stretch>
            <a:fillRect/>
          </a:stretch>
        </p:blipFill>
        <p:spPr>
          <a:xfrm>
            <a:off x="-7033" y="1222863"/>
            <a:ext cx="9144000" cy="1881597"/>
          </a:xfrm>
          <a:prstGeom prst="rect">
            <a:avLst/>
          </a:prstGeom>
        </p:spPr>
      </p:pic>
      <p:pic>
        <p:nvPicPr>
          <p:cNvPr id="7" name="Picture 6">
            <a:extLst>
              <a:ext uri="{FF2B5EF4-FFF2-40B4-BE49-F238E27FC236}">
                <a16:creationId xmlns:a16="http://schemas.microsoft.com/office/drawing/2014/main" id="{E94D4BED-2053-4873-9C8D-6E7DDF355FDA}"/>
              </a:ext>
            </a:extLst>
          </p:cNvPr>
          <p:cNvPicPr>
            <a:picLocks noChangeAspect="1"/>
          </p:cNvPicPr>
          <p:nvPr/>
        </p:nvPicPr>
        <p:blipFill>
          <a:blip r:embed="rId5"/>
          <a:stretch>
            <a:fillRect/>
          </a:stretch>
        </p:blipFill>
        <p:spPr>
          <a:xfrm>
            <a:off x="-7033" y="4986487"/>
            <a:ext cx="9144000" cy="1871513"/>
          </a:xfrm>
          <a:prstGeom prst="rect">
            <a:avLst/>
          </a:prstGeom>
        </p:spPr>
      </p:pic>
    </p:spTree>
    <p:extLst>
      <p:ext uri="{BB962C8B-B14F-4D97-AF65-F5344CB8AC3E}">
        <p14:creationId xmlns:p14="http://schemas.microsoft.com/office/powerpoint/2010/main" val="925360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31"/>
          <p:cNvSpPr txBox="1">
            <a:spLocks noGrp="1"/>
          </p:cNvSpPr>
          <p:nvPr>
            <p:ph type="title"/>
          </p:nvPr>
        </p:nvSpPr>
        <p:spPr>
          <a:xfrm>
            <a:off x="1052623" y="288575"/>
            <a:ext cx="7102549"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True Positives</a:t>
            </a:r>
            <a:br>
              <a:rPr lang="en-US" dirty="0"/>
            </a:br>
            <a:r>
              <a:rPr lang="en-US" dirty="0"/>
              <a:t>Salmon-Challis National Forest, Idaho</a:t>
            </a:r>
            <a:br>
              <a:rPr lang="en-US" dirty="0"/>
            </a:br>
            <a:r>
              <a:rPr lang="en-US" sz="1600" dirty="0"/>
              <a:t>2 October 2024</a:t>
            </a:r>
            <a:endParaRPr dirty="0"/>
          </a:p>
        </p:txBody>
      </p:sp>
      <p:sp>
        <p:nvSpPr>
          <p:cNvPr id="893" name="Google Shape;893;p31"/>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33</a:t>
            </a:fld>
            <a:endParaRPr sz="140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F9A22D4-3FD3-9753-59C8-A7B108645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58859"/>
            <a:ext cx="3108450" cy="2863838"/>
          </a:xfrm>
          <a:prstGeom prst="rect">
            <a:avLst/>
          </a:prstGeom>
        </p:spPr>
      </p:pic>
      <p:pic>
        <p:nvPicPr>
          <p:cNvPr id="4" name="Picture 3">
            <a:extLst>
              <a:ext uri="{FF2B5EF4-FFF2-40B4-BE49-F238E27FC236}">
                <a16:creationId xmlns:a16="http://schemas.microsoft.com/office/drawing/2014/main" id="{AADE2BF6-8651-A812-9DEA-227051055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775" y="2758859"/>
            <a:ext cx="3108449" cy="2863838"/>
          </a:xfrm>
          <a:prstGeom prst="rect">
            <a:avLst/>
          </a:prstGeom>
        </p:spPr>
      </p:pic>
      <p:sp>
        <p:nvSpPr>
          <p:cNvPr id="5" name="TextBox 4">
            <a:extLst>
              <a:ext uri="{FF2B5EF4-FFF2-40B4-BE49-F238E27FC236}">
                <a16:creationId xmlns:a16="http://schemas.microsoft.com/office/drawing/2014/main" id="{75F22901-42D7-6866-DC94-46E0BAD7003B}"/>
              </a:ext>
            </a:extLst>
          </p:cNvPr>
          <p:cNvSpPr txBox="1"/>
          <p:nvPr/>
        </p:nvSpPr>
        <p:spPr>
          <a:xfrm>
            <a:off x="252559" y="1584741"/>
            <a:ext cx="8535125" cy="738664"/>
          </a:xfrm>
          <a:prstGeom prst="rect">
            <a:avLst/>
          </a:prstGeom>
          <a:noFill/>
        </p:spPr>
        <p:txBody>
          <a:bodyPr wrap="square" rtlCol="0">
            <a:spAutoFit/>
          </a:bodyPr>
          <a:lstStyle/>
          <a:p>
            <a:r>
              <a:rPr lang="en-US" dirty="0">
                <a:solidFill>
                  <a:schemeClr val="bg1"/>
                </a:solidFill>
              </a:rPr>
              <a:t>Note: Enterprise Fire algorithm output was used for these examples.  EFIRE is a different implementation of the FDCA, and produces VIIRS fire classes instead of FDC classes.  Those classes are: red (class 9) - highest confidence, magenta (class 8) - medium confidence, and yellow (mask 7) - lowest confidence.</a:t>
            </a:r>
          </a:p>
        </p:txBody>
      </p:sp>
      <p:pic>
        <p:nvPicPr>
          <p:cNvPr id="2" name="Picture 1">
            <a:extLst>
              <a:ext uri="{FF2B5EF4-FFF2-40B4-BE49-F238E27FC236}">
                <a16:creationId xmlns:a16="http://schemas.microsoft.com/office/drawing/2014/main" id="{A9357EEF-B0D1-2D35-50C2-68775F19E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550" y="2758859"/>
            <a:ext cx="3108449" cy="2863838"/>
          </a:xfrm>
          <a:prstGeom prst="rect">
            <a:avLst/>
          </a:prstGeom>
        </p:spPr>
      </p:pic>
      <p:sp>
        <p:nvSpPr>
          <p:cNvPr id="6" name="TextBox 5">
            <a:extLst>
              <a:ext uri="{FF2B5EF4-FFF2-40B4-BE49-F238E27FC236}">
                <a16:creationId xmlns:a16="http://schemas.microsoft.com/office/drawing/2014/main" id="{049310A3-0F0B-4F34-7654-205BC52C5D46}"/>
              </a:ext>
            </a:extLst>
          </p:cNvPr>
          <p:cNvSpPr txBox="1"/>
          <p:nvPr/>
        </p:nvSpPr>
        <p:spPr>
          <a:xfrm>
            <a:off x="252559" y="5694401"/>
            <a:ext cx="8535125" cy="523220"/>
          </a:xfrm>
          <a:prstGeom prst="rect">
            <a:avLst/>
          </a:prstGeom>
          <a:noFill/>
        </p:spPr>
        <p:txBody>
          <a:bodyPr wrap="square" rtlCol="0">
            <a:spAutoFit/>
          </a:bodyPr>
          <a:lstStyle/>
          <a:p>
            <a:r>
              <a:rPr lang="en-US" dirty="0">
                <a:solidFill>
                  <a:schemeClr val="bg1"/>
                </a:solidFill>
              </a:rPr>
              <a:t>Each image includes both Landsat “hits” and “misses” even though the FDC correctly identified the presence of a fire.</a:t>
            </a:r>
          </a:p>
        </p:txBody>
      </p:sp>
      <p:sp>
        <p:nvSpPr>
          <p:cNvPr id="7" name="TextBox 6">
            <a:extLst>
              <a:ext uri="{FF2B5EF4-FFF2-40B4-BE49-F238E27FC236}">
                <a16:creationId xmlns:a16="http://schemas.microsoft.com/office/drawing/2014/main" id="{B6653DDC-162D-0FAC-A721-E1F7BFEB7ECB}"/>
              </a:ext>
            </a:extLst>
          </p:cNvPr>
          <p:cNvSpPr txBox="1"/>
          <p:nvPr/>
        </p:nvSpPr>
        <p:spPr>
          <a:xfrm>
            <a:off x="-2768" y="2451082"/>
            <a:ext cx="962123" cy="307777"/>
          </a:xfrm>
          <a:prstGeom prst="rect">
            <a:avLst/>
          </a:prstGeom>
          <a:noFill/>
        </p:spPr>
        <p:txBody>
          <a:bodyPr wrap="none" rtlCol="0">
            <a:spAutoFit/>
          </a:bodyPr>
          <a:lstStyle/>
          <a:p>
            <a:r>
              <a:rPr lang="en-US" dirty="0">
                <a:solidFill>
                  <a:schemeClr val="bg1"/>
                </a:solidFill>
              </a:rPr>
              <a:t>GOES-18</a:t>
            </a:r>
          </a:p>
        </p:txBody>
      </p:sp>
      <p:sp>
        <p:nvSpPr>
          <p:cNvPr id="8" name="TextBox 7">
            <a:extLst>
              <a:ext uri="{FF2B5EF4-FFF2-40B4-BE49-F238E27FC236}">
                <a16:creationId xmlns:a16="http://schemas.microsoft.com/office/drawing/2014/main" id="{DC4043C4-FD63-E551-E541-F423B0036212}"/>
              </a:ext>
            </a:extLst>
          </p:cNvPr>
          <p:cNvSpPr txBox="1"/>
          <p:nvPr/>
        </p:nvSpPr>
        <p:spPr>
          <a:xfrm>
            <a:off x="3015007" y="2451081"/>
            <a:ext cx="962123" cy="307777"/>
          </a:xfrm>
          <a:prstGeom prst="rect">
            <a:avLst/>
          </a:prstGeom>
          <a:noFill/>
        </p:spPr>
        <p:txBody>
          <a:bodyPr wrap="none" rtlCol="0">
            <a:spAutoFit/>
          </a:bodyPr>
          <a:lstStyle/>
          <a:p>
            <a:r>
              <a:rPr lang="en-US" dirty="0">
                <a:solidFill>
                  <a:schemeClr val="bg1"/>
                </a:solidFill>
              </a:rPr>
              <a:t>GOES-19</a:t>
            </a:r>
          </a:p>
        </p:txBody>
      </p:sp>
      <p:sp>
        <p:nvSpPr>
          <p:cNvPr id="9" name="TextBox 8">
            <a:extLst>
              <a:ext uri="{FF2B5EF4-FFF2-40B4-BE49-F238E27FC236}">
                <a16:creationId xmlns:a16="http://schemas.microsoft.com/office/drawing/2014/main" id="{099D2386-F276-A3DA-D008-E940031A055F}"/>
              </a:ext>
            </a:extLst>
          </p:cNvPr>
          <p:cNvSpPr txBox="1"/>
          <p:nvPr/>
        </p:nvSpPr>
        <p:spPr>
          <a:xfrm>
            <a:off x="6032782" y="2451080"/>
            <a:ext cx="962123" cy="307777"/>
          </a:xfrm>
          <a:prstGeom prst="rect">
            <a:avLst/>
          </a:prstGeom>
          <a:noFill/>
        </p:spPr>
        <p:txBody>
          <a:bodyPr wrap="none" rtlCol="0">
            <a:spAutoFit/>
          </a:bodyPr>
          <a:lstStyle/>
          <a:p>
            <a:r>
              <a:rPr lang="en-US" dirty="0">
                <a:solidFill>
                  <a:schemeClr val="bg1"/>
                </a:solidFill>
              </a:rPr>
              <a:t>GOES-16</a:t>
            </a:r>
          </a:p>
        </p:txBody>
      </p:sp>
      <p:sp>
        <p:nvSpPr>
          <p:cNvPr id="10" name="TextBox 9">
            <a:extLst>
              <a:ext uri="{FF2B5EF4-FFF2-40B4-BE49-F238E27FC236}">
                <a16:creationId xmlns:a16="http://schemas.microsoft.com/office/drawing/2014/main" id="{2AED5CE1-5568-5134-399E-C743CB791A2A}"/>
              </a:ext>
            </a:extLst>
          </p:cNvPr>
          <p:cNvSpPr txBox="1"/>
          <p:nvPr/>
        </p:nvSpPr>
        <p:spPr>
          <a:xfrm>
            <a:off x="884088" y="5263155"/>
            <a:ext cx="1770036" cy="246221"/>
          </a:xfrm>
          <a:prstGeom prst="rect">
            <a:avLst/>
          </a:prstGeom>
          <a:noFill/>
        </p:spPr>
        <p:txBody>
          <a:bodyPr wrap="none" rtlCol="0">
            <a:spAutoFit/>
          </a:bodyPr>
          <a:lstStyle/>
          <a:p>
            <a:r>
              <a:rPr lang="en-US" sz="1000" dirty="0"/>
              <a:t>Center: 45.259N, 114.444W</a:t>
            </a:r>
          </a:p>
        </p:txBody>
      </p:sp>
      <p:sp>
        <p:nvSpPr>
          <p:cNvPr id="11" name="TextBox 10">
            <a:extLst>
              <a:ext uri="{FF2B5EF4-FFF2-40B4-BE49-F238E27FC236}">
                <a16:creationId xmlns:a16="http://schemas.microsoft.com/office/drawing/2014/main" id="{9377E37F-1DB1-7FF0-0E45-3752613D5135}"/>
              </a:ext>
            </a:extLst>
          </p:cNvPr>
          <p:cNvSpPr txBox="1"/>
          <p:nvPr/>
        </p:nvSpPr>
        <p:spPr>
          <a:xfrm>
            <a:off x="3901863" y="5264059"/>
            <a:ext cx="1770036" cy="246221"/>
          </a:xfrm>
          <a:prstGeom prst="rect">
            <a:avLst/>
          </a:prstGeom>
          <a:noFill/>
        </p:spPr>
        <p:txBody>
          <a:bodyPr wrap="none" rtlCol="0">
            <a:spAutoFit/>
          </a:bodyPr>
          <a:lstStyle/>
          <a:p>
            <a:r>
              <a:rPr lang="en-US" sz="1000" dirty="0"/>
              <a:t>Center: 45.264N, 114.442W</a:t>
            </a:r>
          </a:p>
        </p:txBody>
      </p:sp>
      <p:sp>
        <p:nvSpPr>
          <p:cNvPr id="12" name="TextBox 11">
            <a:extLst>
              <a:ext uri="{FF2B5EF4-FFF2-40B4-BE49-F238E27FC236}">
                <a16:creationId xmlns:a16="http://schemas.microsoft.com/office/drawing/2014/main" id="{FB3E4A1F-3253-0199-06FB-0B4E194E1AA9}"/>
              </a:ext>
            </a:extLst>
          </p:cNvPr>
          <p:cNvSpPr txBox="1"/>
          <p:nvPr/>
        </p:nvSpPr>
        <p:spPr>
          <a:xfrm>
            <a:off x="6919637" y="5273259"/>
            <a:ext cx="1770036" cy="246221"/>
          </a:xfrm>
          <a:prstGeom prst="rect">
            <a:avLst/>
          </a:prstGeom>
          <a:noFill/>
        </p:spPr>
        <p:txBody>
          <a:bodyPr wrap="none" rtlCol="0">
            <a:spAutoFit/>
          </a:bodyPr>
          <a:lstStyle/>
          <a:p>
            <a:r>
              <a:rPr lang="en-US" sz="1000" dirty="0"/>
              <a:t>Center: 45.252N, 114.425W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1">
          <a:extLst>
            <a:ext uri="{FF2B5EF4-FFF2-40B4-BE49-F238E27FC236}">
              <a16:creationId xmlns:a16="http://schemas.microsoft.com/office/drawing/2014/main" id="{E32BF7CF-424F-CFB7-5416-1204D9C0D5FD}"/>
            </a:ext>
          </a:extLst>
        </p:cNvPr>
        <p:cNvGrpSpPr/>
        <p:nvPr/>
      </p:nvGrpSpPr>
      <p:grpSpPr>
        <a:xfrm>
          <a:off x="0" y="0"/>
          <a:ext cx="0" cy="0"/>
          <a:chOff x="0" y="0"/>
          <a:chExt cx="0" cy="0"/>
        </a:xfrm>
      </p:grpSpPr>
      <p:sp>
        <p:nvSpPr>
          <p:cNvPr id="892" name="Google Shape;892;p31">
            <a:extLst>
              <a:ext uri="{FF2B5EF4-FFF2-40B4-BE49-F238E27FC236}">
                <a16:creationId xmlns:a16="http://schemas.microsoft.com/office/drawing/2014/main" id="{EB1D8F82-19EE-A853-5C2B-54C0DF16327C}"/>
              </a:ext>
            </a:extLst>
          </p:cNvPr>
          <p:cNvSpPr txBox="1">
            <a:spLocks noGrp="1"/>
          </p:cNvSpPr>
          <p:nvPr>
            <p:ph type="title"/>
          </p:nvPr>
        </p:nvSpPr>
        <p:spPr>
          <a:xfrm>
            <a:off x="1052623" y="288575"/>
            <a:ext cx="7102549"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True Positives</a:t>
            </a:r>
            <a:br>
              <a:rPr lang="en-US" dirty="0"/>
            </a:br>
            <a:r>
              <a:rPr lang="en-US" dirty="0"/>
              <a:t>Large Fires in Wyoming</a:t>
            </a:r>
            <a:br>
              <a:rPr lang="en-US" dirty="0"/>
            </a:br>
            <a:r>
              <a:rPr lang="en-US" sz="1600" dirty="0"/>
              <a:t>14 October 2024</a:t>
            </a:r>
            <a:endParaRPr dirty="0"/>
          </a:p>
        </p:txBody>
      </p:sp>
      <p:sp>
        <p:nvSpPr>
          <p:cNvPr id="893" name="Google Shape;893;p31">
            <a:extLst>
              <a:ext uri="{FF2B5EF4-FFF2-40B4-BE49-F238E27FC236}">
                <a16:creationId xmlns:a16="http://schemas.microsoft.com/office/drawing/2014/main" id="{F63B67B1-E07E-DBBA-348C-02821BF1BC10}"/>
              </a:ext>
            </a:extLst>
          </p:cNvPr>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34</a:t>
            </a:fld>
            <a:endParaRPr sz="140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8763C0E7-5126-A158-A5B8-3A8D1A31C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3784" y="1729561"/>
            <a:ext cx="3060216" cy="2819400"/>
          </a:xfrm>
          <a:prstGeom prst="rect">
            <a:avLst/>
          </a:prstGeom>
        </p:spPr>
      </p:pic>
      <p:pic>
        <p:nvPicPr>
          <p:cNvPr id="7" name="Picture 6">
            <a:extLst>
              <a:ext uri="{FF2B5EF4-FFF2-40B4-BE49-F238E27FC236}">
                <a16:creationId xmlns:a16="http://schemas.microsoft.com/office/drawing/2014/main" id="{AD3EBE96-E017-19A8-DD4F-1495CB2CA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 y="1729561"/>
            <a:ext cx="3060216" cy="2819400"/>
          </a:xfrm>
          <a:prstGeom prst="rect">
            <a:avLst/>
          </a:prstGeom>
        </p:spPr>
      </p:pic>
      <p:pic>
        <p:nvPicPr>
          <p:cNvPr id="8" name="Picture 7">
            <a:extLst>
              <a:ext uri="{FF2B5EF4-FFF2-40B4-BE49-F238E27FC236}">
                <a16:creationId xmlns:a16="http://schemas.microsoft.com/office/drawing/2014/main" id="{EF0BCF88-3D60-AA34-A3AC-432D1895E5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041" y="1729561"/>
            <a:ext cx="3060216" cy="2819400"/>
          </a:xfrm>
          <a:prstGeom prst="rect">
            <a:avLst/>
          </a:prstGeom>
        </p:spPr>
      </p:pic>
      <p:pic>
        <p:nvPicPr>
          <p:cNvPr id="9" name="Picture 8">
            <a:extLst>
              <a:ext uri="{FF2B5EF4-FFF2-40B4-BE49-F238E27FC236}">
                <a16:creationId xmlns:a16="http://schemas.microsoft.com/office/drawing/2014/main" id="{3B91925E-950C-F57A-BFF7-6C457469F6B5}"/>
              </a:ext>
            </a:extLst>
          </p:cNvPr>
          <p:cNvPicPr>
            <a:picLocks noChangeAspect="1"/>
          </p:cNvPicPr>
          <p:nvPr/>
        </p:nvPicPr>
        <p:blipFill>
          <a:blip r:embed="rId6"/>
          <a:stretch>
            <a:fillRect/>
          </a:stretch>
        </p:blipFill>
        <p:spPr>
          <a:xfrm>
            <a:off x="59316" y="4638568"/>
            <a:ext cx="2824242" cy="2195512"/>
          </a:xfrm>
          <a:prstGeom prst="rect">
            <a:avLst/>
          </a:prstGeom>
        </p:spPr>
      </p:pic>
      <p:sp>
        <p:nvSpPr>
          <p:cNvPr id="10" name="TextBox 9">
            <a:extLst>
              <a:ext uri="{FF2B5EF4-FFF2-40B4-BE49-F238E27FC236}">
                <a16:creationId xmlns:a16="http://schemas.microsoft.com/office/drawing/2014/main" id="{BC265746-0BB7-3568-A077-0E346075678B}"/>
              </a:ext>
            </a:extLst>
          </p:cNvPr>
          <p:cNvSpPr txBox="1"/>
          <p:nvPr/>
        </p:nvSpPr>
        <p:spPr>
          <a:xfrm>
            <a:off x="3047866" y="5571290"/>
            <a:ext cx="3575219" cy="523220"/>
          </a:xfrm>
          <a:prstGeom prst="rect">
            <a:avLst/>
          </a:prstGeom>
          <a:solidFill>
            <a:schemeClr val="bg1">
              <a:lumMod val="65000"/>
            </a:schemeClr>
          </a:solidFill>
        </p:spPr>
        <p:txBody>
          <a:bodyPr wrap="square" rtlCol="0">
            <a:spAutoFit/>
          </a:bodyPr>
          <a:lstStyle/>
          <a:p>
            <a:r>
              <a:rPr lang="en-US" dirty="0"/>
              <a:t>The fires were near the peaks called “Burnt Ridge” and “Burnt Mountain”</a:t>
            </a:r>
          </a:p>
        </p:txBody>
      </p:sp>
      <p:sp>
        <p:nvSpPr>
          <p:cNvPr id="2" name="TextBox 1">
            <a:extLst>
              <a:ext uri="{FF2B5EF4-FFF2-40B4-BE49-F238E27FC236}">
                <a16:creationId xmlns:a16="http://schemas.microsoft.com/office/drawing/2014/main" id="{F1B34235-F6DF-F59B-3260-F0C00FAD3A08}"/>
              </a:ext>
            </a:extLst>
          </p:cNvPr>
          <p:cNvSpPr txBox="1"/>
          <p:nvPr/>
        </p:nvSpPr>
        <p:spPr>
          <a:xfrm>
            <a:off x="5266" y="1431199"/>
            <a:ext cx="962123" cy="307777"/>
          </a:xfrm>
          <a:prstGeom prst="rect">
            <a:avLst/>
          </a:prstGeom>
          <a:noFill/>
        </p:spPr>
        <p:txBody>
          <a:bodyPr wrap="none" rtlCol="0">
            <a:spAutoFit/>
          </a:bodyPr>
          <a:lstStyle/>
          <a:p>
            <a:r>
              <a:rPr lang="en-US" dirty="0">
                <a:solidFill>
                  <a:schemeClr val="bg1"/>
                </a:solidFill>
              </a:rPr>
              <a:t>GOES-18</a:t>
            </a:r>
          </a:p>
        </p:txBody>
      </p:sp>
      <p:sp>
        <p:nvSpPr>
          <p:cNvPr id="3" name="TextBox 2">
            <a:extLst>
              <a:ext uri="{FF2B5EF4-FFF2-40B4-BE49-F238E27FC236}">
                <a16:creationId xmlns:a16="http://schemas.microsoft.com/office/drawing/2014/main" id="{6DEE7935-A3B3-48BC-1A68-C4B1A42E8B35}"/>
              </a:ext>
            </a:extLst>
          </p:cNvPr>
          <p:cNvSpPr txBox="1"/>
          <p:nvPr/>
        </p:nvSpPr>
        <p:spPr>
          <a:xfrm>
            <a:off x="3060217" y="1435907"/>
            <a:ext cx="962123" cy="307777"/>
          </a:xfrm>
          <a:prstGeom prst="rect">
            <a:avLst/>
          </a:prstGeom>
          <a:noFill/>
        </p:spPr>
        <p:txBody>
          <a:bodyPr wrap="none" rtlCol="0">
            <a:spAutoFit/>
          </a:bodyPr>
          <a:lstStyle/>
          <a:p>
            <a:r>
              <a:rPr lang="en-US" dirty="0">
                <a:solidFill>
                  <a:schemeClr val="bg1"/>
                </a:solidFill>
              </a:rPr>
              <a:t>GOES-19</a:t>
            </a:r>
          </a:p>
        </p:txBody>
      </p:sp>
      <p:sp>
        <p:nvSpPr>
          <p:cNvPr id="4" name="TextBox 3">
            <a:extLst>
              <a:ext uri="{FF2B5EF4-FFF2-40B4-BE49-F238E27FC236}">
                <a16:creationId xmlns:a16="http://schemas.microsoft.com/office/drawing/2014/main" id="{1B4078A0-5759-6B65-CABA-4D2E01D4BEF4}"/>
              </a:ext>
            </a:extLst>
          </p:cNvPr>
          <p:cNvSpPr txBox="1"/>
          <p:nvPr/>
        </p:nvSpPr>
        <p:spPr>
          <a:xfrm>
            <a:off x="6115168" y="1431199"/>
            <a:ext cx="962123" cy="307777"/>
          </a:xfrm>
          <a:prstGeom prst="rect">
            <a:avLst/>
          </a:prstGeom>
          <a:noFill/>
        </p:spPr>
        <p:txBody>
          <a:bodyPr wrap="none" rtlCol="0">
            <a:spAutoFit/>
          </a:bodyPr>
          <a:lstStyle/>
          <a:p>
            <a:r>
              <a:rPr lang="en-US" dirty="0">
                <a:solidFill>
                  <a:schemeClr val="bg1"/>
                </a:solidFill>
              </a:rPr>
              <a:t>GOES-16</a:t>
            </a:r>
          </a:p>
        </p:txBody>
      </p:sp>
      <p:sp>
        <p:nvSpPr>
          <p:cNvPr id="5" name="TextBox 4">
            <a:extLst>
              <a:ext uri="{FF2B5EF4-FFF2-40B4-BE49-F238E27FC236}">
                <a16:creationId xmlns:a16="http://schemas.microsoft.com/office/drawing/2014/main" id="{7318E56D-628D-734A-33C6-0A7C0449360F}"/>
              </a:ext>
            </a:extLst>
          </p:cNvPr>
          <p:cNvSpPr txBox="1"/>
          <p:nvPr/>
        </p:nvSpPr>
        <p:spPr>
          <a:xfrm>
            <a:off x="886489" y="4187093"/>
            <a:ext cx="1770036" cy="246221"/>
          </a:xfrm>
          <a:prstGeom prst="rect">
            <a:avLst/>
          </a:prstGeom>
          <a:noFill/>
        </p:spPr>
        <p:txBody>
          <a:bodyPr wrap="none" rtlCol="0">
            <a:spAutoFit/>
          </a:bodyPr>
          <a:lstStyle/>
          <a:p>
            <a:r>
              <a:rPr lang="en-US" sz="1000" dirty="0"/>
              <a:t>Center: 43.516N, 110.150W</a:t>
            </a:r>
          </a:p>
        </p:txBody>
      </p:sp>
      <p:sp>
        <p:nvSpPr>
          <p:cNvPr id="11" name="TextBox 10">
            <a:extLst>
              <a:ext uri="{FF2B5EF4-FFF2-40B4-BE49-F238E27FC236}">
                <a16:creationId xmlns:a16="http://schemas.microsoft.com/office/drawing/2014/main" id="{7E5F6609-0AE3-FBDA-B4B9-67F17DA168B5}"/>
              </a:ext>
            </a:extLst>
          </p:cNvPr>
          <p:cNvSpPr txBox="1"/>
          <p:nvPr/>
        </p:nvSpPr>
        <p:spPr>
          <a:xfrm>
            <a:off x="3909001" y="4187092"/>
            <a:ext cx="1770036" cy="246221"/>
          </a:xfrm>
          <a:prstGeom prst="rect">
            <a:avLst/>
          </a:prstGeom>
          <a:noFill/>
        </p:spPr>
        <p:txBody>
          <a:bodyPr wrap="none" rtlCol="0">
            <a:spAutoFit/>
          </a:bodyPr>
          <a:lstStyle/>
          <a:p>
            <a:r>
              <a:rPr lang="en-US" sz="1000" dirty="0"/>
              <a:t>Center: 43.522N, 110.167W</a:t>
            </a:r>
          </a:p>
        </p:txBody>
      </p:sp>
      <p:sp>
        <p:nvSpPr>
          <p:cNvPr id="12" name="TextBox 11">
            <a:extLst>
              <a:ext uri="{FF2B5EF4-FFF2-40B4-BE49-F238E27FC236}">
                <a16:creationId xmlns:a16="http://schemas.microsoft.com/office/drawing/2014/main" id="{2FE6781A-967F-E00D-EA60-D6B24765D00A}"/>
              </a:ext>
            </a:extLst>
          </p:cNvPr>
          <p:cNvSpPr txBox="1"/>
          <p:nvPr/>
        </p:nvSpPr>
        <p:spPr>
          <a:xfrm>
            <a:off x="6976770" y="4187092"/>
            <a:ext cx="1770036" cy="246221"/>
          </a:xfrm>
          <a:prstGeom prst="rect">
            <a:avLst/>
          </a:prstGeom>
          <a:noFill/>
        </p:spPr>
        <p:txBody>
          <a:bodyPr wrap="none" rtlCol="0">
            <a:spAutoFit/>
          </a:bodyPr>
          <a:lstStyle/>
          <a:p>
            <a:r>
              <a:rPr lang="en-US" sz="1000" dirty="0"/>
              <a:t>Center: 43.522N, 110.149W</a:t>
            </a:r>
          </a:p>
        </p:txBody>
      </p:sp>
      <p:sp>
        <p:nvSpPr>
          <p:cNvPr id="13" name="TextBox 12">
            <a:extLst>
              <a:ext uri="{FF2B5EF4-FFF2-40B4-BE49-F238E27FC236}">
                <a16:creationId xmlns:a16="http://schemas.microsoft.com/office/drawing/2014/main" id="{4281F389-61D4-3275-189B-D62A4134D9BF}"/>
              </a:ext>
            </a:extLst>
          </p:cNvPr>
          <p:cNvSpPr txBox="1"/>
          <p:nvPr/>
        </p:nvSpPr>
        <p:spPr>
          <a:xfrm>
            <a:off x="2950293" y="4585590"/>
            <a:ext cx="6134392" cy="523220"/>
          </a:xfrm>
          <a:prstGeom prst="rect">
            <a:avLst/>
          </a:prstGeom>
          <a:noFill/>
        </p:spPr>
        <p:txBody>
          <a:bodyPr wrap="square" rtlCol="0">
            <a:spAutoFit/>
          </a:bodyPr>
          <a:lstStyle/>
          <a:p>
            <a:r>
              <a:rPr lang="en-US" dirty="0">
                <a:solidFill>
                  <a:schemeClr val="bg1"/>
                </a:solidFill>
              </a:rPr>
              <a:t>EFIRE fire classes: red (class 9) - highest confidence, magenta (class 8) - medium confidence, and yellow (mask 7) - lowest confidence</a:t>
            </a:r>
          </a:p>
        </p:txBody>
      </p:sp>
    </p:spTree>
    <p:extLst>
      <p:ext uri="{BB962C8B-B14F-4D97-AF65-F5344CB8AC3E}">
        <p14:creationId xmlns:p14="http://schemas.microsoft.com/office/powerpoint/2010/main" val="992243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431D-88C1-4E9B-B499-CFCD62164313}"/>
              </a:ext>
            </a:extLst>
          </p:cNvPr>
          <p:cNvSpPr>
            <a:spLocks noGrp="1"/>
          </p:cNvSpPr>
          <p:nvPr>
            <p:ph type="title"/>
          </p:nvPr>
        </p:nvSpPr>
        <p:spPr>
          <a:xfrm>
            <a:off x="457200" y="0"/>
            <a:ext cx="8229600" cy="1143000"/>
          </a:xfrm>
        </p:spPr>
        <p:txBody>
          <a:bodyPr>
            <a:normAutofit fontScale="90000"/>
          </a:bodyPr>
          <a:lstStyle/>
          <a:p>
            <a:r>
              <a:rPr lang="en-US" dirty="0"/>
              <a:t>Known Issues:</a:t>
            </a:r>
            <a:br>
              <a:rPr lang="en-US" dirty="0"/>
            </a:br>
            <a:r>
              <a:rPr lang="en-US" dirty="0"/>
              <a:t>False Alarms due to sun glint</a:t>
            </a:r>
          </a:p>
        </p:txBody>
      </p:sp>
      <p:sp>
        <p:nvSpPr>
          <p:cNvPr id="4" name="Slide Number Placeholder 3">
            <a:extLst>
              <a:ext uri="{FF2B5EF4-FFF2-40B4-BE49-F238E27FC236}">
                <a16:creationId xmlns:a16="http://schemas.microsoft.com/office/drawing/2014/main" id="{557733C9-59C7-450B-8448-DD26BD0FB176}"/>
              </a:ext>
            </a:extLst>
          </p:cNvPr>
          <p:cNvSpPr>
            <a:spLocks noGrp="1"/>
          </p:cNvSpPr>
          <p:nvPr>
            <p:ph type="sldNum" sz="quarter" idx="12"/>
          </p:nvPr>
        </p:nvSpPr>
        <p:spPr>
          <a:xfrm>
            <a:off x="6553200" y="6492881"/>
            <a:ext cx="2133600" cy="365125"/>
          </a:xfrm>
        </p:spPr>
        <p:txBody>
          <a:bodyPr/>
          <a:lstStyle/>
          <a:p>
            <a:fld id="{D5BBC35B-A44B-4119-B8DA-DE9E3DFADA20}" type="slidenum">
              <a:rPr kumimoji="0" lang="en-US" smtClean="0"/>
              <a:pPr/>
              <a:t>35</a:t>
            </a:fld>
            <a:endParaRPr kumimoji="0" lang="en-US" dirty="0"/>
          </a:p>
        </p:txBody>
      </p:sp>
      <p:pic>
        <p:nvPicPr>
          <p:cNvPr id="5" name="Picture 4">
            <a:extLst>
              <a:ext uri="{FF2B5EF4-FFF2-40B4-BE49-F238E27FC236}">
                <a16:creationId xmlns:a16="http://schemas.microsoft.com/office/drawing/2014/main" id="{C148A887-8C13-4065-911C-7BDFCEEC4305}"/>
              </a:ext>
            </a:extLst>
          </p:cNvPr>
          <p:cNvPicPr>
            <a:picLocks noChangeAspect="1"/>
          </p:cNvPicPr>
          <p:nvPr/>
        </p:nvPicPr>
        <p:blipFill>
          <a:blip r:embed="rId2"/>
          <a:stretch>
            <a:fillRect/>
          </a:stretch>
        </p:blipFill>
        <p:spPr>
          <a:xfrm>
            <a:off x="5410027" y="4820279"/>
            <a:ext cx="2667000" cy="1673913"/>
          </a:xfrm>
          <a:prstGeom prst="rect">
            <a:avLst/>
          </a:prstGeom>
        </p:spPr>
      </p:pic>
      <p:pic>
        <p:nvPicPr>
          <p:cNvPr id="7" name="Picture 6">
            <a:extLst>
              <a:ext uri="{FF2B5EF4-FFF2-40B4-BE49-F238E27FC236}">
                <a16:creationId xmlns:a16="http://schemas.microsoft.com/office/drawing/2014/main" id="{C2C65995-7222-4803-BA81-5E7FC3E7B9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482" y="1200764"/>
            <a:ext cx="2812091" cy="2590800"/>
          </a:xfrm>
          <a:prstGeom prst="rect">
            <a:avLst/>
          </a:prstGeom>
        </p:spPr>
      </p:pic>
      <p:pic>
        <p:nvPicPr>
          <p:cNvPr id="9" name="Picture 8">
            <a:extLst>
              <a:ext uri="{FF2B5EF4-FFF2-40B4-BE49-F238E27FC236}">
                <a16:creationId xmlns:a16="http://schemas.microsoft.com/office/drawing/2014/main" id="{BACB674E-7196-4C5E-BFD2-7B73385E4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427" y="1200764"/>
            <a:ext cx="2812091" cy="2590800"/>
          </a:xfrm>
          <a:prstGeom prst="rect">
            <a:avLst/>
          </a:prstGeom>
        </p:spPr>
      </p:pic>
      <p:sp>
        <p:nvSpPr>
          <p:cNvPr id="19" name="TextBox 18">
            <a:extLst>
              <a:ext uri="{FF2B5EF4-FFF2-40B4-BE49-F238E27FC236}">
                <a16:creationId xmlns:a16="http://schemas.microsoft.com/office/drawing/2014/main" id="{1D996F23-C02D-4B32-886E-B9BB72C51BC7}"/>
              </a:ext>
            </a:extLst>
          </p:cNvPr>
          <p:cNvSpPr txBox="1"/>
          <p:nvPr/>
        </p:nvSpPr>
        <p:spPr>
          <a:xfrm>
            <a:off x="994427" y="3791564"/>
            <a:ext cx="2812091" cy="646331"/>
          </a:xfrm>
          <a:prstGeom prst="rect">
            <a:avLst/>
          </a:prstGeom>
          <a:noFill/>
        </p:spPr>
        <p:txBody>
          <a:bodyPr wrap="square" rtlCol="0">
            <a:spAutoFit/>
          </a:bodyPr>
          <a:lstStyle/>
          <a:p>
            <a:pPr algn="ctr"/>
            <a:r>
              <a:rPr lang="en-US" sz="1800" dirty="0">
                <a:solidFill>
                  <a:schemeClr val="bg1"/>
                </a:solidFill>
              </a:rPr>
              <a:t>GOES-19 vs L8</a:t>
            </a:r>
          </a:p>
          <a:p>
            <a:pPr algn="ctr"/>
            <a:r>
              <a:rPr lang="en-US" sz="1800" dirty="0">
                <a:solidFill>
                  <a:schemeClr val="bg1"/>
                </a:solidFill>
              </a:rPr>
              <a:t>23 January 2025</a:t>
            </a:r>
            <a:endParaRPr lang="en-US" sz="1200" dirty="0">
              <a:solidFill>
                <a:schemeClr val="bg1"/>
              </a:solidFill>
            </a:endParaRPr>
          </a:p>
        </p:txBody>
      </p:sp>
      <p:sp>
        <p:nvSpPr>
          <p:cNvPr id="20" name="TextBox 19">
            <a:extLst>
              <a:ext uri="{FF2B5EF4-FFF2-40B4-BE49-F238E27FC236}">
                <a16:creationId xmlns:a16="http://schemas.microsoft.com/office/drawing/2014/main" id="{AEF78BC4-9CB9-4AD4-8670-FB03DDD6E031}"/>
              </a:ext>
            </a:extLst>
          </p:cNvPr>
          <p:cNvSpPr txBox="1"/>
          <p:nvPr/>
        </p:nvSpPr>
        <p:spPr>
          <a:xfrm>
            <a:off x="862823" y="4562213"/>
            <a:ext cx="3075297" cy="2031325"/>
          </a:xfrm>
          <a:prstGeom prst="rect">
            <a:avLst/>
          </a:prstGeom>
          <a:solidFill>
            <a:schemeClr val="bg1">
              <a:lumMod val="65000"/>
            </a:schemeClr>
          </a:solidFill>
        </p:spPr>
        <p:txBody>
          <a:bodyPr wrap="square" rtlCol="0">
            <a:spAutoFit/>
          </a:bodyPr>
          <a:lstStyle/>
          <a:p>
            <a:r>
              <a:rPr lang="en-US" sz="1400" dirty="0" err="1"/>
              <a:t>Sunglint</a:t>
            </a:r>
            <a:r>
              <a:rPr lang="en-US" sz="1400" dirty="0"/>
              <a:t> can be off of glassy surfaces (like solar panels) and certain surface types.</a:t>
            </a:r>
          </a:p>
          <a:p>
            <a:endParaRPr lang="en-US" sz="1400" dirty="0"/>
          </a:p>
          <a:p>
            <a:r>
              <a:rPr lang="en-US" sz="1400" dirty="0"/>
              <a:t>This scene located at a lake in Chihuahua, Mexico; Landsat images show obvious sun glint signals. </a:t>
            </a:r>
          </a:p>
          <a:p>
            <a:r>
              <a:rPr lang="en-US" sz="1400" dirty="0"/>
              <a:t>It was determined as low level fire (Class=7) by GOES-19.</a:t>
            </a:r>
          </a:p>
        </p:txBody>
      </p:sp>
      <p:sp>
        <p:nvSpPr>
          <p:cNvPr id="3" name="TextBox 2">
            <a:extLst>
              <a:ext uri="{FF2B5EF4-FFF2-40B4-BE49-F238E27FC236}">
                <a16:creationId xmlns:a16="http://schemas.microsoft.com/office/drawing/2014/main" id="{50A2E869-555E-9348-52F1-B1BAFC84B2C6}"/>
              </a:ext>
            </a:extLst>
          </p:cNvPr>
          <p:cNvSpPr txBox="1"/>
          <p:nvPr/>
        </p:nvSpPr>
        <p:spPr>
          <a:xfrm>
            <a:off x="5337482" y="3792446"/>
            <a:ext cx="2812090" cy="646331"/>
          </a:xfrm>
          <a:prstGeom prst="rect">
            <a:avLst/>
          </a:prstGeom>
          <a:noFill/>
        </p:spPr>
        <p:txBody>
          <a:bodyPr wrap="square" rtlCol="0">
            <a:spAutoFit/>
          </a:bodyPr>
          <a:lstStyle/>
          <a:p>
            <a:pPr algn="ctr"/>
            <a:r>
              <a:rPr lang="en-US" sz="1800" dirty="0">
                <a:solidFill>
                  <a:schemeClr val="bg1"/>
                </a:solidFill>
              </a:rPr>
              <a:t>GOES-19 vs L9</a:t>
            </a:r>
          </a:p>
          <a:p>
            <a:pPr algn="ctr"/>
            <a:r>
              <a:rPr lang="en-US" sz="1800" dirty="0">
                <a:solidFill>
                  <a:schemeClr val="bg1"/>
                </a:solidFill>
              </a:rPr>
              <a:t>31 January 2025</a:t>
            </a:r>
            <a:endParaRPr lang="en-US" sz="1200" dirty="0">
              <a:solidFill>
                <a:schemeClr val="bg1"/>
              </a:solidFill>
            </a:endParaRPr>
          </a:p>
        </p:txBody>
      </p:sp>
      <p:sp>
        <p:nvSpPr>
          <p:cNvPr id="6" name="TextBox 5">
            <a:extLst>
              <a:ext uri="{FF2B5EF4-FFF2-40B4-BE49-F238E27FC236}">
                <a16:creationId xmlns:a16="http://schemas.microsoft.com/office/drawing/2014/main" id="{873FC6A4-A950-B09F-77B9-C054A47F4CC7}"/>
              </a:ext>
            </a:extLst>
          </p:cNvPr>
          <p:cNvSpPr txBox="1"/>
          <p:nvPr/>
        </p:nvSpPr>
        <p:spPr>
          <a:xfrm>
            <a:off x="1810993" y="3456105"/>
            <a:ext cx="1770036" cy="246221"/>
          </a:xfrm>
          <a:prstGeom prst="rect">
            <a:avLst/>
          </a:prstGeom>
          <a:noFill/>
        </p:spPr>
        <p:txBody>
          <a:bodyPr wrap="none" rtlCol="0">
            <a:spAutoFit/>
          </a:bodyPr>
          <a:lstStyle/>
          <a:p>
            <a:r>
              <a:rPr lang="en-US" sz="1000" dirty="0"/>
              <a:t>Center: 30.291N, 105.649W</a:t>
            </a:r>
          </a:p>
        </p:txBody>
      </p:sp>
      <p:sp>
        <p:nvSpPr>
          <p:cNvPr id="8" name="TextBox 7">
            <a:extLst>
              <a:ext uri="{FF2B5EF4-FFF2-40B4-BE49-F238E27FC236}">
                <a16:creationId xmlns:a16="http://schemas.microsoft.com/office/drawing/2014/main" id="{776BB831-BCA1-3641-521D-922072FAFE18}"/>
              </a:ext>
            </a:extLst>
          </p:cNvPr>
          <p:cNvSpPr txBox="1"/>
          <p:nvPr/>
        </p:nvSpPr>
        <p:spPr>
          <a:xfrm>
            <a:off x="6149397" y="3456104"/>
            <a:ext cx="1770036" cy="246221"/>
          </a:xfrm>
          <a:prstGeom prst="rect">
            <a:avLst/>
          </a:prstGeom>
          <a:noFill/>
        </p:spPr>
        <p:txBody>
          <a:bodyPr wrap="none" rtlCol="0">
            <a:spAutoFit/>
          </a:bodyPr>
          <a:lstStyle/>
          <a:p>
            <a:r>
              <a:rPr lang="en-US" sz="1000" dirty="0"/>
              <a:t>Center: 30.291N, 105.649W</a:t>
            </a:r>
          </a:p>
        </p:txBody>
      </p:sp>
    </p:spTree>
    <p:extLst>
      <p:ext uri="{BB962C8B-B14F-4D97-AF65-F5344CB8AC3E}">
        <p14:creationId xmlns:p14="http://schemas.microsoft.com/office/powerpoint/2010/main" val="4219298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PATH TO FULL MATURITY</a:t>
            </a:r>
            <a:endParaRPr dirty="0"/>
          </a:p>
        </p:txBody>
      </p:sp>
      <p:sp>
        <p:nvSpPr>
          <p:cNvPr id="1003" name="Google Shape;1003;p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GOES-19 Fire Hot Spot Characterization Provisional PS-PVR</a:t>
            </a:r>
            <a:endParaRPr dirty="0"/>
          </a:p>
        </p:txBody>
      </p:sp>
      <p:sp>
        <p:nvSpPr>
          <p:cNvPr id="1004" name="Google Shape;1004;p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36</a:t>
            </a:fld>
            <a:endParaRPr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84614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0" i="0" u="none" strike="noStrike" cap="none" dirty="0">
                <a:solidFill>
                  <a:schemeClr val="lt1"/>
                </a:solidFill>
                <a:latin typeface="Calibri"/>
                <a:ea typeface="Calibri"/>
                <a:cs typeface="Calibri"/>
                <a:sym typeface="Calibri"/>
              </a:rPr>
              <a:t>Path to Full Maturity</a:t>
            </a:r>
            <a:endParaRPr sz="3200" dirty="0">
              <a:latin typeface="Calibri"/>
              <a:ea typeface="Calibri"/>
              <a:cs typeface="Calibri"/>
              <a:sym typeface="Calibri"/>
            </a:endParaRPr>
          </a:p>
        </p:txBody>
      </p:sp>
      <p:sp>
        <p:nvSpPr>
          <p:cNvPr id="1010" name="Google Shape;1010;p50"/>
          <p:cNvSpPr txBox="1">
            <a:spLocks noGrp="1"/>
          </p:cNvSpPr>
          <p:nvPr>
            <p:ph type="body" idx="1"/>
          </p:nvPr>
        </p:nvSpPr>
        <p:spPr>
          <a:xfrm>
            <a:off x="457200" y="1194468"/>
            <a:ext cx="8229600" cy="5256187"/>
          </a:xfrm>
          <a:prstGeom prst="rect">
            <a:avLst/>
          </a:prstGeom>
          <a:noFill/>
          <a:ln>
            <a:noFill/>
          </a:ln>
        </p:spPr>
        <p:txBody>
          <a:bodyPr spcFirstLastPara="1" wrap="square" lIns="91425" tIns="45700" rIns="91425" bIns="45700" anchor="t" anchorCtr="0">
            <a:normAutofit fontScale="92500" lnSpcReduction="10000"/>
          </a:bodyPr>
          <a:lstStyle/>
          <a:p>
            <a:pPr marL="233361" lvl="0" indent="-80961" algn="l" rtl="0">
              <a:lnSpc>
                <a:spcPct val="100000"/>
              </a:lnSpc>
              <a:spcBef>
                <a:spcPts val="0"/>
              </a:spcBef>
              <a:spcAft>
                <a:spcPts val="0"/>
              </a:spcAft>
              <a:buSzPct val="108108"/>
              <a:buNone/>
            </a:pPr>
            <a:endParaRPr lang="en-US"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Full maturity follows the same PLPTs as Provisional</a:t>
            </a:r>
            <a:endParaRPr dirty="0"/>
          </a:p>
          <a:p>
            <a:pPr marL="742950" lvl="1" indent="-285750" algn="l" rtl="0">
              <a:lnSpc>
                <a:spcPct val="100000"/>
              </a:lnSpc>
              <a:spcBef>
                <a:spcPts val="400"/>
              </a:spcBef>
              <a:spcAft>
                <a:spcPts val="0"/>
              </a:spcAft>
              <a:buSzPct val="108108"/>
              <a:buChar char="–"/>
            </a:pPr>
            <a:r>
              <a:rPr lang="en-US" sz="2000" dirty="0">
                <a:latin typeface="Calibri"/>
                <a:ea typeface="Calibri"/>
                <a:cs typeface="Calibri"/>
                <a:sym typeface="Calibri"/>
              </a:rPr>
              <a:t>Test periods will be extended</a:t>
            </a:r>
            <a:r>
              <a:rPr lang="en-US" sz="2100" dirty="0"/>
              <a:t> </a:t>
            </a:r>
            <a:r>
              <a:rPr lang="en-US" sz="2100" dirty="0">
                <a:sym typeface="Calibri"/>
              </a:rPr>
              <a:t>and include Northern Hemisphere warm season</a:t>
            </a:r>
          </a:p>
          <a:p>
            <a:pPr marL="233361" lvl="0" indent="-233361" algn="l" rtl="0">
              <a:lnSpc>
                <a:spcPct val="100000"/>
              </a:lnSpc>
              <a:spcBef>
                <a:spcPts val="0"/>
              </a:spcBef>
              <a:spcAft>
                <a:spcPts val="0"/>
              </a:spcAft>
              <a:buSzPct val="108108"/>
              <a:buChar char="•"/>
            </a:pPr>
            <a:endParaRPr lang="en-US"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Deep dive validation will be refined; New study by Hall et al (2023) showed better performance for GOES-17 than the deep dive analyses did, and there is a known issue with matching Landsat to GOES</a:t>
            </a:r>
            <a:endParaRPr lang="en-US" dirty="0"/>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The most important test is user acceptance of the fire detection rates (true positive, false positive, </a:t>
            </a:r>
            <a:r>
              <a:rPr lang="en-US" sz="2400" dirty="0" err="1">
                <a:latin typeface="Calibri"/>
                <a:ea typeface="Calibri"/>
                <a:cs typeface="Calibri"/>
                <a:sym typeface="Calibri"/>
              </a:rPr>
              <a:t>etc</a:t>
            </a:r>
            <a:r>
              <a:rPr lang="en-US" sz="2400" dirty="0">
                <a:latin typeface="Calibri"/>
                <a:ea typeface="Calibri"/>
                <a:cs typeface="Calibri"/>
                <a:sym typeface="Calibri"/>
              </a:rPr>
              <a:t>); the most common complaints are excess false positives and low sensitivity at night</a:t>
            </a:r>
          </a:p>
          <a:p>
            <a:pPr marL="233361" lvl="0" indent="-233361" algn="l" rtl="0">
              <a:lnSpc>
                <a:spcPct val="100000"/>
              </a:lnSpc>
              <a:spcBef>
                <a:spcPts val="0"/>
              </a:spcBef>
              <a:spcAft>
                <a:spcPts val="0"/>
              </a:spcAft>
              <a:buSzPct val="108108"/>
              <a:buChar char="•"/>
            </a:pPr>
            <a:endParaRPr lang="en-US" sz="2400" dirty="0"/>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Test with RAVE performance: does it continue to work well as an input and produce the right amount of smoke</a:t>
            </a:r>
          </a:p>
        </p:txBody>
      </p:sp>
      <p:sp>
        <p:nvSpPr>
          <p:cNvPr id="1011" name="Google Shape;1011;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37</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63171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47"/>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Future Plans</a:t>
            </a:r>
            <a:endParaRPr/>
          </a:p>
        </p:txBody>
      </p:sp>
      <p:sp>
        <p:nvSpPr>
          <p:cNvPr id="988" name="Google Shape;988;p47"/>
          <p:cNvSpPr txBox="1">
            <a:spLocks noGrp="1"/>
          </p:cNvSpPr>
          <p:nvPr>
            <p:ph type="body" idx="1"/>
          </p:nvPr>
        </p:nvSpPr>
        <p:spPr>
          <a:xfrm>
            <a:off x="311700" y="1076062"/>
            <a:ext cx="8520599" cy="5417871"/>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15000"/>
              </a:lnSpc>
              <a:spcBef>
                <a:spcPts val="0"/>
              </a:spcBef>
              <a:spcAft>
                <a:spcPts val="0"/>
              </a:spcAft>
              <a:buClr>
                <a:srgbClr val="FFFFFF"/>
              </a:buClr>
              <a:buSzPct val="108108"/>
              <a:buFont typeface="Arial"/>
              <a:buNone/>
            </a:pPr>
            <a:r>
              <a:rPr lang="en-US" i="1" dirty="0">
                <a:solidFill>
                  <a:schemeClr val="lt1"/>
                </a:solidFill>
                <a:latin typeface="Calibri" panose="020F0502020204030204" pitchFamily="34" charset="0"/>
                <a:cs typeface="Calibri" panose="020F0502020204030204" pitchFamily="34" charset="0"/>
              </a:rPr>
              <a:t>The FDC will be retired due to the creation of the Next Generation Fire System (NGFS). </a:t>
            </a:r>
          </a:p>
          <a:p>
            <a:pPr marL="0" marR="0" lvl="0" indent="0" algn="l" rtl="0">
              <a:lnSpc>
                <a:spcPct val="115000"/>
              </a:lnSpc>
              <a:spcBef>
                <a:spcPts val="0"/>
              </a:spcBef>
              <a:spcAft>
                <a:spcPts val="0"/>
              </a:spcAft>
              <a:buClr>
                <a:srgbClr val="FFFFFF"/>
              </a:buClr>
              <a:buSzPct val="108108"/>
              <a:buFont typeface="Arial"/>
              <a:buNone/>
            </a:pPr>
            <a:r>
              <a:rPr lang="en-US" i="1" dirty="0">
                <a:solidFill>
                  <a:schemeClr val="lt1"/>
                </a:solidFill>
                <a:latin typeface="Calibri" panose="020F0502020204030204" pitchFamily="34" charset="0"/>
                <a:cs typeface="Calibri" panose="020F0502020204030204" pitchFamily="34" charset="0"/>
              </a:rPr>
              <a:t>The items highlighted below are repeated from the GOES-18 PS-PVR and have been major focuses of development for the NGFS.  To avoid duplication of effort, the AWG team will avoid addressing issues being handled by the NGFS project.</a:t>
            </a:r>
          </a:p>
          <a:p>
            <a:pPr marL="0" marR="0" lvl="0" indent="0" algn="l" rtl="0">
              <a:lnSpc>
                <a:spcPct val="115000"/>
              </a:lnSpc>
              <a:spcBef>
                <a:spcPts val="0"/>
              </a:spcBef>
              <a:spcAft>
                <a:spcPts val="0"/>
              </a:spcAft>
              <a:buClr>
                <a:srgbClr val="FFFFFF"/>
              </a:buClr>
              <a:buSzPct val="108108"/>
              <a:buFont typeface="Arial"/>
              <a:buNone/>
            </a:pPr>
            <a:endParaRPr lang="en-US" i="1" dirty="0">
              <a:solidFill>
                <a:schemeClr val="lt1"/>
              </a:solidFill>
              <a:latin typeface="Calibri" panose="020F0502020204030204" pitchFamily="34" charset="0"/>
              <a:cs typeface="Calibri" panose="020F0502020204030204" pitchFamily="34" charset="0"/>
            </a:endParaRPr>
          </a:p>
          <a:p>
            <a:pPr marL="0" marR="0" lvl="0" indent="0" algn="l" rtl="0">
              <a:lnSpc>
                <a:spcPct val="115000"/>
              </a:lnSpc>
              <a:spcBef>
                <a:spcPts val="0"/>
              </a:spcBef>
              <a:spcAft>
                <a:spcPts val="0"/>
              </a:spcAft>
              <a:buClr>
                <a:srgbClr val="FFFFFF"/>
              </a:buClr>
              <a:buSzPct val="108108"/>
              <a:buFont typeface="Arial"/>
              <a:buNone/>
            </a:pPr>
            <a:r>
              <a:rPr lang="en-US" i="1" dirty="0">
                <a:solidFill>
                  <a:schemeClr val="lt1"/>
                </a:solidFill>
                <a:latin typeface="Calibri" panose="020F0502020204030204" pitchFamily="34" charset="0"/>
                <a:cs typeface="Calibri" panose="020F0502020204030204" pitchFamily="34" charset="0"/>
              </a:rPr>
              <a:t>The NGFS will become operational in the NESDIS Common Cloud Framework (NCCF) no sooner than the end of quarter 2 of FY2026.  The NGFS and FDC will run side-by-side according to NESDIS product decommissioning best practices.  The length of the overlap will depend on the use cases that need to transition to the NGFS.  There are no plans to run FDC in the NCCF.</a:t>
            </a:r>
          </a:p>
          <a:p>
            <a:pPr marL="0" marR="0" lvl="0" indent="0" algn="l" rtl="0">
              <a:lnSpc>
                <a:spcPct val="115000"/>
              </a:lnSpc>
              <a:spcBef>
                <a:spcPts val="1600"/>
              </a:spcBef>
              <a:spcAft>
                <a:spcPts val="0"/>
              </a:spcAft>
              <a:buClr>
                <a:srgbClr val="FFFFFF"/>
              </a:buClr>
              <a:buSzPct val="108108"/>
              <a:buFont typeface="Arial"/>
              <a:buNone/>
            </a:pPr>
            <a:r>
              <a:rPr lang="en-US" dirty="0">
                <a:solidFill>
                  <a:srgbClr val="FF9900"/>
                </a:solidFill>
                <a:latin typeface="Calibri" panose="020F0502020204030204" pitchFamily="34" charset="0"/>
                <a:cs typeface="Calibri" panose="020F0502020204030204" pitchFamily="34" charset="0"/>
              </a:rPr>
              <a:t>Medium-term improvements </a:t>
            </a:r>
            <a:r>
              <a:rPr lang="en-US" dirty="0">
                <a:latin typeface="Calibri" panose="020F0502020204030204" pitchFamily="34" charset="0"/>
                <a:cs typeface="Calibri" panose="020F0502020204030204" pitchFamily="34" charset="0"/>
              </a:rPr>
              <a:t>– Integration of persistent anomaly database, generate improved metadata for ecosystem/surface types (existing databases are at least 15 years old and remapping to ABI doesn’t account for terrain or the mix of types within the pixel), provide terrain-corrected fire locations and pixel outlines, improved handling of cloudy pixels, common file format for geostationary and polar fire products from NOAA, and creation of “fire events” that provide information about the fire pixel clusters like intensity and perimeter.</a:t>
            </a:r>
            <a:endParaRPr dirty="0">
              <a:latin typeface="Calibri" panose="020F0502020204030204" pitchFamily="34" charset="0"/>
              <a:cs typeface="Calibri" panose="020F0502020204030204" pitchFamily="34" charset="0"/>
            </a:endParaRPr>
          </a:p>
          <a:p>
            <a:pPr marL="0" marR="0" lvl="0" indent="0" algn="l" rtl="0">
              <a:lnSpc>
                <a:spcPct val="115000"/>
              </a:lnSpc>
              <a:spcBef>
                <a:spcPts val="1600"/>
              </a:spcBef>
              <a:spcAft>
                <a:spcPts val="0"/>
              </a:spcAft>
              <a:buClr>
                <a:srgbClr val="FFFFFF"/>
              </a:buClr>
              <a:buSzPct val="108108"/>
              <a:buFont typeface="Arial"/>
              <a:buNone/>
            </a:pPr>
            <a:r>
              <a:rPr lang="en-US" dirty="0">
                <a:solidFill>
                  <a:srgbClr val="FF9900"/>
                </a:solidFill>
                <a:latin typeface="Calibri" panose="020F0502020204030204" pitchFamily="34" charset="0"/>
                <a:cs typeface="Calibri" panose="020F0502020204030204" pitchFamily="34" charset="0"/>
              </a:rPr>
              <a:t>Ongoing semi-automated solar farm identification from satellite data </a:t>
            </a:r>
            <a:r>
              <a:rPr lang="en-US" dirty="0">
                <a:latin typeface="Calibri" panose="020F0502020204030204" pitchFamily="34" charset="0"/>
                <a:cs typeface="Calibri" panose="020F0502020204030204" pitchFamily="34" charset="0"/>
              </a:rPr>
              <a:t>– Affects all platforms, but there is not a unified strategy for identifying the farms in order to screen them out.</a:t>
            </a:r>
            <a:endParaRPr dirty="0">
              <a:latin typeface="Calibri" panose="020F0502020204030204" pitchFamily="34" charset="0"/>
              <a:cs typeface="Calibri" panose="020F0502020204030204" pitchFamily="34" charset="0"/>
            </a:endParaRPr>
          </a:p>
        </p:txBody>
      </p:sp>
      <p:sp>
        <p:nvSpPr>
          <p:cNvPr id="989" name="Google Shape;989;p4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38</a:t>
            </a:fld>
            <a:endParaRPr sz="1400">
              <a:solidFill>
                <a:srgbClr val="000000"/>
              </a:solidFill>
              <a:latin typeface="Arial"/>
              <a:ea typeface="Arial"/>
              <a:cs typeface="Arial"/>
              <a:sym typeface="Arial"/>
            </a:endParaRPr>
          </a:p>
        </p:txBody>
      </p:sp>
      <p:sp>
        <p:nvSpPr>
          <p:cNvPr id="990" name="Google Shape;990;p47"/>
          <p:cNvSpPr txBox="1"/>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FFFFFF"/>
              </a:buClr>
              <a:buSzPts val="3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38</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39</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758068431"/>
              </p:ext>
            </p:extLst>
          </p:nvPr>
        </p:nvGraphicFramePr>
        <p:xfrm>
          <a:off x="200025" y="1022193"/>
          <a:ext cx="8821131" cy="5387450"/>
        </p:xfrm>
        <a:graphic>
          <a:graphicData uri="http://schemas.openxmlformats.org/drawingml/2006/table">
            <a:tbl>
              <a:tblPr>
                <a:noFill/>
              </a:tblPr>
              <a:tblGrid>
                <a:gridCol w="4558512">
                  <a:extLst>
                    <a:ext uri="{9D8B030D-6E8A-4147-A177-3AD203B41FA5}">
                      <a16:colId xmlns:a16="http://schemas.microsoft.com/office/drawing/2014/main" val="20000"/>
                    </a:ext>
                  </a:extLst>
                </a:gridCol>
                <a:gridCol w="4262619">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05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05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Fires Team works</a:t>
                      </a:r>
                      <a:r>
                        <a:rPr lang="en-US" sz="900" u="none" strike="noStrike" cap="none" baseline="0" dirty="0"/>
                        <a:t> with and receives feedback from users who apply data, such as NWS forecasters and smoke/aerosol modelers.  Validation papers have been published.</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baseline="0" dirty="0"/>
                        <a:t>ADRs cover algorithm issues, but algorithm will be retired.</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Incremental product improvements may still be occurring.</a:t>
                      </a:r>
                      <a:endParaRPr lang="en" sz="105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Updates to the FDC have been frozen.</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L2+ only: Users are engaged in the Product Feedback Forums and user feedback is assessed.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User feedback has been received and assessed.</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lt1"/>
                        </a:buClr>
                        <a:buSzPct val="100000"/>
                        <a:buFont typeface="Arial"/>
                        <a:buNone/>
                      </a:pPr>
                      <a:r>
                        <a:rPr lang="en" sz="105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Deep-dive validation is ongoing.</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05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05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Readme files and ATBD have been updated and numerous presentations given about the product, including at AMS meetings</a:t>
                      </a:r>
                      <a:r>
                        <a:rPr lang="en-US" sz="900" u="none" strike="noStrike" cap="none" baseline="0" dirty="0"/>
                        <a:t> and the TOWR-S Satellite Book Club (where NWS forecasters are the primary audience).</a:t>
                      </a:r>
                      <a:endParaRPr sz="9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7"/>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Studies have been published or soon will be which document algorithm performance and update history.  ATBD and Readme discuss how to address anomalies and weaknesses.</a:t>
                      </a:r>
                      <a:endParaRPr sz="9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chemeClr val="lt1"/>
                        </a:buClr>
                        <a:buSzPct val="100000"/>
                        <a:buFont typeface="Arial"/>
                        <a:buNone/>
                      </a:pPr>
                      <a:r>
                        <a:rPr lang="en" sz="105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Testing methodology is</a:t>
                      </a:r>
                      <a:r>
                        <a:rPr lang="en-US" sz="900" u="none" strike="noStrike" cap="none" baseline="0" dirty="0"/>
                        <a:t> documented in the ABI L2+ Fire Hot Spot (FHS) Readiness, Implementation, and Management Plan (RIMP v2.0; 410-R-RIMP-0328).  The results are contained within this presentation.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9"/>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GOES-16 and GOES-18 FDC is used in operational settings (such as NWS offices) and has been used in several studies validating smoke/aerosol models and algorithm performance.  GOES-19 FDC is in family and ready for operational use.</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6760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r>
              <a:rPr lang="en-US" sz="3200" b="0" i="0" u="none" strike="noStrike" cap="none">
                <a:solidFill>
                  <a:schemeClr val="lt1"/>
                </a:solidFill>
                <a:latin typeface="Calibri"/>
                <a:ea typeface="Calibri"/>
                <a:cs typeface="Calibri"/>
                <a:sym typeface="Calibri"/>
              </a:rPr>
              <a:t>Product Overview: Specifications</a:t>
            </a:r>
            <a:endParaRPr/>
          </a:p>
        </p:txBody>
      </p:sp>
      <p:sp>
        <p:nvSpPr>
          <p:cNvPr id="350" name="Google Shape;350;p4"/>
          <p:cNvSpPr txBox="1"/>
          <p:nvPr/>
        </p:nvSpPr>
        <p:spPr>
          <a:xfrm>
            <a:off x="198783" y="1152939"/>
            <a:ext cx="3966821" cy="53627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Calibri"/>
                <a:ea typeface="Calibri"/>
                <a:cs typeface="Calibri"/>
                <a:sym typeface="Calibri"/>
              </a:rPr>
              <a:t>Writing requirements for a satellite fire product is challenging given the lack of reliable truth data for fires.  The requirement for the FDCA was crafted in terms of brightness temperature in band 7, which was interpreted to mean that fire characteristics combined with the background temperature estimate would recreate the band 7 brightness temperature within 2 K.  The algorithm meets this requirement by design, characteristics are calculated by a recursion that recreates the input values to within &lt;0.001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1400"/>
              <a:buFont typeface="Arial"/>
              <a:buNone/>
            </a:pPr>
            <a:r>
              <a:rPr lang="en-US" sz="1400" b="0" i="0" u="none" strike="noStrike" cap="none" dirty="0">
                <a:solidFill>
                  <a:schemeClr val="lt1"/>
                </a:solidFill>
                <a:latin typeface="Calibri"/>
                <a:ea typeface="Calibri"/>
                <a:cs typeface="Calibri"/>
                <a:sym typeface="Calibri"/>
              </a:rPr>
              <a:t>In order to assure adequate product quality, user reviews in the Provisional and Full Validation Review stages are critical.  Their acceptance of the product’s quality is the most important threshold.  Since these requirements were written there has been advancement in terms of quantitative assessment of satellite fire products, techniques that are applied in the deep-dive analysis tool which will feature in later reviews.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51" name="Google Shape;351;p4"/>
          <p:cNvPicPr preferRelativeResize="0"/>
          <p:nvPr/>
        </p:nvPicPr>
        <p:blipFill rotWithShape="1">
          <a:blip r:embed="rId3">
            <a:alphaModFix/>
          </a:blip>
          <a:srcRect/>
          <a:stretch/>
        </p:blipFill>
        <p:spPr>
          <a:xfrm>
            <a:off x="4200943" y="1395118"/>
            <a:ext cx="4818381" cy="4909930"/>
          </a:xfrm>
          <a:prstGeom prst="rect">
            <a:avLst/>
          </a:prstGeom>
          <a:noFill/>
          <a:ln>
            <a:noFill/>
          </a:ln>
        </p:spPr>
      </p:pic>
      <p:sp>
        <p:nvSpPr>
          <p:cNvPr id="352" name="Google Shape;352;p4"/>
          <p:cNvSpPr txBox="1"/>
          <p:nvPr/>
        </p:nvSpPr>
        <p:spPr>
          <a:xfrm>
            <a:off x="4331453" y="1133508"/>
            <a:ext cx="441659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900" b="0" i="0" u="none" strike="noStrike" cap="none" dirty="0">
                <a:solidFill>
                  <a:schemeClr val="lt1"/>
                </a:solidFill>
                <a:latin typeface="Arial"/>
                <a:ea typeface="Arial"/>
                <a:cs typeface="Arial"/>
                <a:sym typeface="Arial"/>
              </a:rPr>
              <a:t>CONUS, MESO, and FD (and Mode 3, 4, and 6) requirements are the same:</a:t>
            </a:r>
            <a:endParaRPr sz="1050" b="0" i="0" u="none" strike="noStrike" cap="none" dirty="0">
              <a:solidFill>
                <a:srgbClr val="000000"/>
              </a:solidFill>
              <a:latin typeface="Arial"/>
              <a:ea typeface="Arial"/>
              <a:cs typeface="Arial"/>
              <a:sym typeface="Arial"/>
            </a:endParaRPr>
          </a:p>
        </p:txBody>
      </p:sp>
      <p:sp>
        <p:nvSpPr>
          <p:cNvPr id="353" name="Google Shape;353;p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a:t>
            </a:fld>
            <a:endParaRPr sz="1200">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SUMMARY &amp; RECOMMENDATIONS</a:t>
            </a:r>
            <a:endParaRPr/>
          </a:p>
        </p:txBody>
      </p:sp>
      <p:sp>
        <p:nvSpPr>
          <p:cNvPr id="1003" name="Google Shape;1003;p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GOES-19 Fire Hot Spot Characterization Provisional PS-PVR</a:t>
            </a:r>
            <a:endParaRPr dirty="0"/>
          </a:p>
        </p:txBody>
      </p:sp>
      <p:sp>
        <p:nvSpPr>
          <p:cNvPr id="1004" name="Google Shape;1004;p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40</a:t>
            </a:fld>
            <a:endParaRPr sz="1200">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0" i="0" u="none" strike="noStrike" cap="none">
                <a:solidFill>
                  <a:schemeClr val="lt1"/>
                </a:solidFill>
                <a:latin typeface="Calibri"/>
                <a:ea typeface="Calibri"/>
                <a:cs typeface="Calibri"/>
                <a:sym typeface="Calibri"/>
              </a:rPr>
              <a:t>Summary &amp; Recommendations</a:t>
            </a:r>
            <a:endParaRPr sz="3200">
              <a:latin typeface="Calibri"/>
              <a:ea typeface="Calibri"/>
              <a:cs typeface="Calibri"/>
              <a:sym typeface="Calibri"/>
            </a:endParaRPr>
          </a:p>
        </p:txBody>
      </p:sp>
      <p:sp>
        <p:nvSpPr>
          <p:cNvPr id="1010" name="Google Shape;1010;p50"/>
          <p:cNvSpPr txBox="1">
            <a:spLocks noGrp="1"/>
          </p:cNvSpPr>
          <p:nvPr>
            <p:ph type="body" idx="1"/>
          </p:nvPr>
        </p:nvSpPr>
        <p:spPr>
          <a:xfrm>
            <a:off x="457200" y="1194468"/>
            <a:ext cx="8229600" cy="5256187"/>
          </a:xfrm>
          <a:prstGeom prst="rect">
            <a:avLst/>
          </a:prstGeom>
          <a:noFill/>
          <a:ln>
            <a:noFill/>
          </a:ln>
        </p:spPr>
        <p:txBody>
          <a:bodyPr spcFirstLastPara="1" wrap="square" lIns="91425" tIns="45700" rIns="91425" bIns="45700" anchor="t" anchorCtr="0">
            <a:normAutofit lnSpcReduction="10000"/>
          </a:bodyPr>
          <a:lstStyle/>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The AWG Fires Team asserts that the GOES-19 baseline Fire Detection and Characterization (FDC) product meets the success criteria and requirements for Provisional status</a:t>
            </a:r>
            <a:endParaRPr dirty="0"/>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Sources of false alarms have been identified and include:</a:t>
            </a:r>
            <a:endParaRPr dirty="0"/>
          </a:p>
          <a:p>
            <a:pPr marL="742950" lvl="1" indent="-285750" algn="l" rtl="0">
              <a:lnSpc>
                <a:spcPct val="100000"/>
              </a:lnSpc>
              <a:spcBef>
                <a:spcPts val="400"/>
              </a:spcBef>
              <a:spcAft>
                <a:spcPts val="0"/>
              </a:spcAft>
              <a:buSzPct val="108108"/>
              <a:buChar char="–"/>
            </a:pPr>
            <a:r>
              <a:rPr lang="en-US" sz="2000" dirty="0">
                <a:latin typeface="Calibri"/>
                <a:ea typeface="Calibri"/>
                <a:cs typeface="Calibri"/>
                <a:sym typeface="Calibri"/>
              </a:rPr>
              <a:t>Reflections off water cloud and water</a:t>
            </a:r>
            <a:endParaRPr dirty="0"/>
          </a:p>
          <a:p>
            <a:pPr marL="742950" lvl="1" indent="-285750" algn="l" rtl="0">
              <a:lnSpc>
                <a:spcPct val="100000"/>
              </a:lnSpc>
              <a:spcBef>
                <a:spcPts val="400"/>
              </a:spcBef>
              <a:spcAft>
                <a:spcPts val="0"/>
              </a:spcAft>
              <a:buSzPct val="108108"/>
              <a:buChar char="–"/>
            </a:pPr>
            <a:r>
              <a:rPr lang="en-US" sz="2000" dirty="0">
                <a:latin typeface="Calibri"/>
                <a:ea typeface="Calibri"/>
                <a:cs typeface="Calibri"/>
                <a:sym typeface="Calibri"/>
              </a:rPr>
              <a:t>Surface features, including bare ground and solar farms</a:t>
            </a:r>
            <a:endParaRPr sz="2400" dirty="0">
              <a:latin typeface="Calibri"/>
              <a:ea typeface="Calibri"/>
              <a:cs typeface="Calibri"/>
              <a:sym typeface="Calibri"/>
            </a:endParaRPr>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There is no user feedback for GOES-19 FDC</a:t>
            </a:r>
            <a:endParaRPr dirty="0"/>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Prioritize terrain correction development</a:t>
            </a:r>
            <a:endParaRPr lang="en-US" dirty="0"/>
          </a:p>
          <a:p>
            <a:pPr marL="633411" lvl="1" indent="-233361" algn="l" rtl="0">
              <a:lnSpc>
                <a:spcPct val="100000"/>
              </a:lnSpc>
              <a:spcBef>
                <a:spcPts val="0"/>
              </a:spcBef>
              <a:spcAft>
                <a:spcPts val="0"/>
              </a:spcAft>
              <a:buSzPct val="129729"/>
              <a:buChar char="–"/>
            </a:pPr>
            <a:r>
              <a:rPr lang="en-US" sz="2000" dirty="0">
                <a:latin typeface="Calibri"/>
                <a:ea typeface="Calibri"/>
                <a:cs typeface="Calibri"/>
                <a:sym typeface="Calibri"/>
              </a:rPr>
              <a:t>AWG-developed terrain correction (TC) is integrated into the NGFS and has been extremely well received.  TC was developed under AWG as the need arose and without AWG further development does not have support.  TC is a necessity for fire detection products and should be a requirement for GXI’s fire products.</a:t>
            </a:r>
            <a:endParaRPr lang="en-US" dirty="0"/>
          </a:p>
          <a:p>
            <a:pPr marL="457200" lvl="1" indent="0" algn="l" rtl="0">
              <a:lnSpc>
                <a:spcPct val="100000"/>
              </a:lnSpc>
              <a:spcBef>
                <a:spcPts val="0"/>
              </a:spcBef>
              <a:spcAft>
                <a:spcPts val="0"/>
              </a:spcAft>
              <a:buSzPct val="129729"/>
              <a:buNone/>
            </a:pPr>
            <a:endParaRPr sz="2000" dirty="0">
              <a:latin typeface="Calibri"/>
              <a:ea typeface="Calibri"/>
              <a:cs typeface="Calibri"/>
              <a:sym typeface="Calibri"/>
            </a:endParaRPr>
          </a:p>
        </p:txBody>
      </p:sp>
      <p:sp>
        <p:nvSpPr>
          <p:cNvPr id="1011" name="Google Shape;1011;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41</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51"/>
          <p:cNvSpPr txBox="1">
            <a:spLocks noGrp="1"/>
          </p:cNvSpPr>
          <p:nvPr>
            <p:ph type="title"/>
          </p:nvPr>
        </p:nvSpPr>
        <p:spPr>
          <a:xfrm>
            <a:off x="722312" y="4406900"/>
            <a:ext cx="8269287"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BACKUP</a:t>
            </a:r>
            <a:endParaRPr/>
          </a:p>
        </p:txBody>
      </p:sp>
      <p:sp>
        <p:nvSpPr>
          <p:cNvPr id="1017" name="Google Shape;1017;p5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GOES-19 Fire Hot Spot Characterization Provisional PS-PVR</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47"/>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Future Plans</a:t>
            </a:r>
            <a:endParaRPr dirty="0"/>
          </a:p>
        </p:txBody>
      </p:sp>
      <p:sp>
        <p:nvSpPr>
          <p:cNvPr id="989" name="Google Shape;989;p4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43</a:t>
            </a:fld>
            <a:endParaRPr sz="1400">
              <a:solidFill>
                <a:srgbClr val="000000"/>
              </a:solidFill>
              <a:latin typeface="Arial"/>
              <a:ea typeface="Arial"/>
              <a:cs typeface="Arial"/>
              <a:sym typeface="Arial"/>
            </a:endParaRPr>
          </a:p>
        </p:txBody>
      </p:sp>
      <p:sp>
        <p:nvSpPr>
          <p:cNvPr id="990" name="Google Shape;990;p47"/>
          <p:cNvSpPr txBox="1"/>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FFFFFF"/>
              </a:buClr>
              <a:buSzPts val="3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43</a:t>
            </a:fld>
            <a:endParaRPr sz="1200" b="0" i="0" u="none" strike="noStrike" cap="none">
              <a:solidFill>
                <a:srgbClr val="FFFFF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88776E29-C51C-49EA-9B8A-3F89A93DD0B5}"/>
              </a:ext>
            </a:extLst>
          </p:cNvPr>
          <p:cNvPicPr>
            <a:picLocks noChangeAspect="1"/>
          </p:cNvPicPr>
          <p:nvPr/>
        </p:nvPicPr>
        <p:blipFill>
          <a:blip r:embed="rId3"/>
          <a:stretch>
            <a:fillRect/>
          </a:stretch>
        </p:blipFill>
        <p:spPr>
          <a:xfrm>
            <a:off x="-1" y="2727251"/>
            <a:ext cx="9127622" cy="1875922"/>
          </a:xfrm>
          <a:prstGeom prst="rect">
            <a:avLst/>
          </a:prstGeom>
        </p:spPr>
      </p:pic>
      <p:pic>
        <p:nvPicPr>
          <p:cNvPr id="8" name="Picture 7">
            <a:extLst>
              <a:ext uri="{FF2B5EF4-FFF2-40B4-BE49-F238E27FC236}">
                <a16:creationId xmlns:a16="http://schemas.microsoft.com/office/drawing/2014/main" id="{BEAC878D-3218-47EF-8118-3FC70EEFD0F2}"/>
              </a:ext>
            </a:extLst>
          </p:cNvPr>
          <p:cNvPicPr>
            <a:picLocks noChangeAspect="1"/>
          </p:cNvPicPr>
          <p:nvPr/>
        </p:nvPicPr>
        <p:blipFill>
          <a:blip r:embed="rId4"/>
          <a:stretch>
            <a:fillRect/>
          </a:stretch>
        </p:blipFill>
        <p:spPr>
          <a:xfrm>
            <a:off x="-1" y="4632744"/>
            <a:ext cx="9144001" cy="1906168"/>
          </a:xfrm>
          <a:prstGeom prst="rect">
            <a:avLst/>
          </a:prstGeom>
        </p:spPr>
      </p:pic>
      <p:sp>
        <p:nvSpPr>
          <p:cNvPr id="3" name="TextBox 2"/>
          <p:cNvSpPr txBox="1"/>
          <p:nvPr/>
        </p:nvSpPr>
        <p:spPr>
          <a:xfrm>
            <a:off x="138635" y="1246767"/>
            <a:ext cx="8882521" cy="1169551"/>
          </a:xfrm>
          <a:prstGeom prst="rect">
            <a:avLst/>
          </a:prstGeom>
          <a:noFill/>
        </p:spPr>
        <p:txBody>
          <a:bodyPr wrap="square" rtlCol="0">
            <a:spAutoFit/>
          </a:bodyPr>
          <a:lstStyle/>
          <a:p>
            <a:r>
              <a:rPr lang="en-US" dirty="0">
                <a:solidFill>
                  <a:schemeClr val="bg1"/>
                </a:solidFill>
              </a:rPr>
              <a:t>Comparison of NGFS and FDC: For the period of 1-30 January 2025, FDC over GOES-16 CONUS scans had 48 fires in Landsat scenes, of which 36 matched with Landsat (75%).  For the same period and scans, NGFS found 249 fires, 195 of which matched with Landsat fires (78.3%).  The match percentage doesn’t tell the full story: NGFS finds lower intensity fires than the FDC and performs more rigorous atmospheric corrections.  Additionally, a lack of a Landsat match does not mean the detection was definitely a false alarm.</a:t>
            </a:r>
          </a:p>
        </p:txBody>
      </p:sp>
    </p:spTree>
    <p:extLst>
      <p:ext uri="{BB962C8B-B14F-4D97-AF65-F5344CB8AC3E}">
        <p14:creationId xmlns:p14="http://schemas.microsoft.com/office/powerpoint/2010/main" val="178923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E977-8868-4133-BB0A-C1C5D9408E49}"/>
              </a:ext>
            </a:extLst>
          </p:cNvPr>
          <p:cNvSpPr>
            <a:spLocks noGrp="1"/>
          </p:cNvSpPr>
          <p:nvPr>
            <p:ph type="title"/>
          </p:nvPr>
        </p:nvSpPr>
        <p:spPr/>
        <p:txBody>
          <a:bodyPr>
            <a:normAutofit fontScale="90000"/>
          </a:bodyPr>
          <a:lstStyle/>
          <a:p>
            <a:r>
              <a:rPr lang="en-US" dirty="0"/>
              <a:t>Known Issues:</a:t>
            </a:r>
            <a:br>
              <a:rPr lang="en-US" dirty="0"/>
            </a:br>
            <a:r>
              <a:rPr lang="en-US" dirty="0"/>
              <a:t>Landsat False Positives</a:t>
            </a:r>
            <a:br>
              <a:rPr lang="en-US" dirty="0"/>
            </a:br>
            <a:r>
              <a:rPr lang="en-US" sz="1800" dirty="0"/>
              <a:t>Solar panels near Las Vegas 12 November 2024</a:t>
            </a:r>
            <a:endParaRPr lang="en-US" dirty="0"/>
          </a:p>
        </p:txBody>
      </p:sp>
      <p:sp>
        <p:nvSpPr>
          <p:cNvPr id="4" name="Slide Number Placeholder 3">
            <a:extLst>
              <a:ext uri="{FF2B5EF4-FFF2-40B4-BE49-F238E27FC236}">
                <a16:creationId xmlns:a16="http://schemas.microsoft.com/office/drawing/2014/main" id="{B350640E-D326-4EB4-A1DD-0643F81E86DA}"/>
              </a:ext>
            </a:extLst>
          </p:cNvPr>
          <p:cNvSpPr>
            <a:spLocks noGrp="1"/>
          </p:cNvSpPr>
          <p:nvPr>
            <p:ph type="sldNum" sz="quarter" idx="12"/>
          </p:nvPr>
        </p:nvSpPr>
        <p:spPr/>
        <p:txBody>
          <a:bodyPr/>
          <a:lstStyle/>
          <a:p>
            <a:fld id="{D5BBC35B-A44B-4119-B8DA-DE9E3DFADA20}" type="slidenum">
              <a:rPr kumimoji="0" lang="en-US" smtClean="0"/>
              <a:pPr/>
              <a:t>44</a:t>
            </a:fld>
            <a:endParaRPr kumimoji="0" lang="en-US" dirty="0"/>
          </a:p>
        </p:txBody>
      </p:sp>
      <p:pic>
        <p:nvPicPr>
          <p:cNvPr id="5" name="Picture 4">
            <a:extLst>
              <a:ext uri="{FF2B5EF4-FFF2-40B4-BE49-F238E27FC236}">
                <a16:creationId xmlns:a16="http://schemas.microsoft.com/office/drawing/2014/main" id="{D5EFA2E0-898D-43D9-BCE3-5C1832E54E45}"/>
              </a:ext>
            </a:extLst>
          </p:cNvPr>
          <p:cNvPicPr>
            <a:picLocks noChangeAspect="1"/>
          </p:cNvPicPr>
          <p:nvPr/>
        </p:nvPicPr>
        <p:blipFill>
          <a:blip r:embed="rId2"/>
          <a:stretch>
            <a:fillRect/>
          </a:stretch>
        </p:blipFill>
        <p:spPr>
          <a:xfrm>
            <a:off x="114300" y="4495883"/>
            <a:ext cx="2286000" cy="2251421"/>
          </a:xfrm>
          <a:prstGeom prst="rect">
            <a:avLst/>
          </a:prstGeom>
        </p:spPr>
      </p:pic>
      <p:pic>
        <p:nvPicPr>
          <p:cNvPr id="7" name="Picture 6">
            <a:extLst>
              <a:ext uri="{FF2B5EF4-FFF2-40B4-BE49-F238E27FC236}">
                <a16:creationId xmlns:a16="http://schemas.microsoft.com/office/drawing/2014/main" id="{A861EC1E-E588-49A9-AA72-F76978659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5955" y="1363080"/>
            <a:ext cx="3086101" cy="2843248"/>
          </a:xfrm>
          <a:prstGeom prst="rect">
            <a:avLst/>
          </a:prstGeom>
        </p:spPr>
      </p:pic>
      <p:pic>
        <p:nvPicPr>
          <p:cNvPr id="9" name="Picture 8">
            <a:extLst>
              <a:ext uri="{FF2B5EF4-FFF2-40B4-BE49-F238E27FC236}">
                <a16:creationId xmlns:a16="http://schemas.microsoft.com/office/drawing/2014/main" id="{17402B59-41D2-4A66-96A7-E066A8D4A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3080"/>
            <a:ext cx="3086101" cy="2843248"/>
          </a:xfrm>
          <a:prstGeom prst="rect">
            <a:avLst/>
          </a:prstGeom>
        </p:spPr>
      </p:pic>
      <p:pic>
        <p:nvPicPr>
          <p:cNvPr id="11" name="Picture 10">
            <a:extLst>
              <a:ext uri="{FF2B5EF4-FFF2-40B4-BE49-F238E27FC236}">
                <a16:creationId xmlns:a16="http://schemas.microsoft.com/office/drawing/2014/main" id="{37D1B48A-1886-4A0B-9E8D-26B08204C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1363080"/>
            <a:ext cx="3086101" cy="2843248"/>
          </a:xfrm>
          <a:prstGeom prst="rect">
            <a:avLst/>
          </a:prstGeom>
        </p:spPr>
      </p:pic>
      <p:sp>
        <p:nvSpPr>
          <p:cNvPr id="12" name="TextBox 11">
            <a:extLst>
              <a:ext uri="{FF2B5EF4-FFF2-40B4-BE49-F238E27FC236}">
                <a16:creationId xmlns:a16="http://schemas.microsoft.com/office/drawing/2014/main" id="{5BBBEC64-A2EF-4A94-B05E-7EC2F112F4DE}"/>
              </a:ext>
            </a:extLst>
          </p:cNvPr>
          <p:cNvSpPr txBox="1"/>
          <p:nvPr/>
        </p:nvSpPr>
        <p:spPr>
          <a:xfrm>
            <a:off x="2797865" y="5037511"/>
            <a:ext cx="6054214" cy="1569660"/>
          </a:xfrm>
          <a:prstGeom prst="rect">
            <a:avLst/>
          </a:prstGeom>
          <a:solidFill>
            <a:schemeClr val="bg1">
              <a:lumMod val="65000"/>
            </a:schemeClr>
          </a:solidFill>
        </p:spPr>
        <p:txBody>
          <a:bodyPr wrap="square" rtlCol="0">
            <a:spAutoFit/>
          </a:bodyPr>
          <a:lstStyle/>
          <a:p>
            <a:r>
              <a:rPr lang="en-US" sz="1200" dirty="0"/>
              <a:t>Landsat data indicates there were fires detected (</a:t>
            </a:r>
            <a:r>
              <a:rPr lang="en-US" sz="1200" dirty="0">
                <a:solidFill>
                  <a:schemeClr val="tx1"/>
                </a:solidFill>
              </a:rPr>
              <a:t>false alarms), and they were not detected by GOES satellites (no false alarm by GOES</a:t>
            </a:r>
            <a:r>
              <a:rPr lang="en-US" sz="1200" dirty="0"/>
              <a:t>).</a:t>
            </a:r>
          </a:p>
          <a:p>
            <a:endParaRPr lang="en-US" sz="1200" dirty="0"/>
          </a:p>
          <a:p>
            <a:r>
              <a:rPr lang="en-US" sz="1200" dirty="0"/>
              <a:t>These actually are reflectance from the arrays of solar panels. </a:t>
            </a:r>
          </a:p>
          <a:p>
            <a:endParaRPr lang="en-US" sz="1200" dirty="0"/>
          </a:p>
          <a:p>
            <a:r>
              <a:rPr lang="en-US" sz="1200" dirty="0"/>
              <a:t>There are 3 solar generation towers nearby.   </a:t>
            </a:r>
          </a:p>
          <a:p>
            <a:endParaRPr lang="en-US" sz="1200" dirty="0"/>
          </a:p>
          <a:p>
            <a:r>
              <a:rPr lang="en-US" sz="1200" dirty="0"/>
              <a:t>Located at south of Las Vegas (30 miles away).</a:t>
            </a:r>
          </a:p>
        </p:txBody>
      </p:sp>
      <p:cxnSp>
        <p:nvCxnSpPr>
          <p:cNvPr id="14" name="Straight Arrow Connector 13">
            <a:extLst>
              <a:ext uri="{FF2B5EF4-FFF2-40B4-BE49-F238E27FC236}">
                <a16:creationId xmlns:a16="http://schemas.microsoft.com/office/drawing/2014/main" id="{8F7262B4-99BB-4182-9B33-DA93581AC336}"/>
              </a:ext>
            </a:extLst>
          </p:cNvPr>
          <p:cNvCxnSpPr>
            <a:cxnSpLocks/>
          </p:cNvCxnSpPr>
          <p:nvPr/>
        </p:nvCxnSpPr>
        <p:spPr>
          <a:xfrm flipH="1">
            <a:off x="1333500" y="6081829"/>
            <a:ext cx="1544893" cy="4713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BA5172-F832-43F5-BEC4-4964CBE6F02E}"/>
              </a:ext>
            </a:extLst>
          </p:cNvPr>
          <p:cNvCxnSpPr/>
          <p:nvPr/>
        </p:nvCxnSpPr>
        <p:spPr>
          <a:xfrm flipH="1" flipV="1">
            <a:off x="897193" y="5929429"/>
            <a:ext cx="19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75F585A-A595-4CE3-AEFC-FD49589AECBE}"/>
              </a:ext>
            </a:extLst>
          </p:cNvPr>
          <p:cNvCxnSpPr>
            <a:cxnSpLocks/>
          </p:cNvCxnSpPr>
          <p:nvPr/>
        </p:nvCxnSpPr>
        <p:spPr>
          <a:xfrm flipH="1" flipV="1">
            <a:off x="561621" y="5363789"/>
            <a:ext cx="2316772" cy="710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66B1E7F-A344-43F4-9409-03A451B68B28}"/>
              </a:ext>
            </a:extLst>
          </p:cNvPr>
          <p:cNvCxnSpPr>
            <a:cxnSpLocks/>
          </p:cNvCxnSpPr>
          <p:nvPr/>
        </p:nvCxnSpPr>
        <p:spPr>
          <a:xfrm>
            <a:off x="1390918" y="2743200"/>
            <a:ext cx="223234" cy="19551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81DFAD2-A434-4060-A972-9163E100288C}"/>
              </a:ext>
            </a:extLst>
          </p:cNvPr>
          <p:cNvCxnSpPr>
            <a:cxnSpLocks/>
          </p:cNvCxnSpPr>
          <p:nvPr/>
        </p:nvCxnSpPr>
        <p:spPr>
          <a:xfrm flipH="1">
            <a:off x="1887793" y="2861105"/>
            <a:ext cx="2214719" cy="17870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7B9438-EA47-4A2B-8BA9-E7777031B22E}"/>
              </a:ext>
            </a:extLst>
          </p:cNvPr>
          <p:cNvCxnSpPr>
            <a:cxnSpLocks/>
          </p:cNvCxnSpPr>
          <p:nvPr/>
        </p:nvCxnSpPr>
        <p:spPr>
          <a:xfrm flipH="1">
            <a:off x="2077792" y="2743200"/>
            <a:ext cx="5241701" cy="21002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691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30"/>
          <p:cNvSpPr txBox="1">
            <a:spLocks noGrp="1"/>
          </p:cNvSpPr>
          <p:nvPr>
            <p:ph type="body" idx="1"/>
          </p:nvPr>
        </p:nvSpPr>
        <p:spPr>
          <a:xfrm>
            <a:off x="311700" y="1536633"/>
            <a:ext cx="3337433" cy="4555200"/>
          </a:xfrm>
          <a:prstGeom prst="rect">
            <a:avLst/>
          </a:prstGeom>
          <a:noFill/>
          <a:ln>
            <a:noFill/>
          </a:ln>
        </p:spPr>
        <p:txBody>
          <a:bodyPr spcFirstLastPara="1" wrap="square" lIns="91425" tIns="91425" rIns="91425" bIns="91425" anchor="t" anchorCtr="0">
            <a:normAutofit fontScale="92500" lnSpcReduction="20000"/>
          </a:bodyPr>
          <a:lstStyle/>
          <a:p>
            <a:pPr marL="0" marR="0" lvl="0" indent="0" algn="ctr" rtl="0">
              <a:lnSpc>
                <a:spcPct val="115000"/>
              </a:lnSpc>
              <a:spcBef>
                <a:spcPts val="0"/>
              </a:spcBef>
              <a:spcAft>
                <a:spcPts val="0"/>
              </a:spcAft>
              <a:buClr>
                <a:srgbClr val="FFFFFF"/>
              </a:buClr>
              <a:buSzPts val="1800"/>
              <a:buFont typeface="Arial"/>
              <a:buNone/>
            </a:pPr>
            <a:r>
              <a:rPr lang="en-US" dirty="0"/>
              <a:t>“Missed detection”</a:t>
            </a:r>
            <a:endParaRPr dirty="0"/>
          </a:p>
          <a:p>
            <a:pPr marL="0" marR="0" lvl="0" indent="0" algn="l" rtl="0">
              <a:lnSpc>
                <a:spcPct val="115000"/>
              </a:lnSpc>
              <a:spcBef>
                <a:spcPts val="1600"/>
              </a:spcBef>
              <a:spcAft>
                <a:spcPts val="0"/>
              </a:spcAft>
              <a:buClr>
                <a:srgbClr val="FFFFFF"/>
              </a:buClr>
              <a:buSzPts val="1800"/>
              <a:buFont typeface="Arial"/>
              <a:buNone/>
            </a:pPr>
            <a:r>
              <a:rPr lang="en-US" dirty="0"/>
              <a:t>Even after terrain correction the lower part of this fire complex is labeled as a miss and counts against the FDCA.  However, the reason for the “miss” may be connected to: remapping, small navigational offsets, terrain screening, errors in terrain correction, or some combination of those.  Clustering the Landsat detections as an “event” and matching those to GOES “events” would be a more comprehensive way of assessing performance.</a:t>
            </a:r>
            <a:endParaRPr dirty="0"/>
          </a:p>
        </p:txBody>
      </p:sp>
      <p:sp>
        <p:nvSpPr>
          <p:cNvPr id="955" name="Google Shape;955;p3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45</a:t>
            </a:fld>
            <a:endParaRPr sz="1400">
              <a:solidFill>
                <a:srgbClr val="000000"/>
              </a:solidFill>
              <a:latin typeface="Arial"/>
              <a:ea typeface="Arial"/>
              <a:cs typeface="Arial"/>
              <a:sym typeface="Arial"/>
            </a:endParaRPr>
          </a:p>
        </p:txBody>
      </p:sp>
      <p:sp>
        <p:nvSpPr>
          <p:cNvPr id="956" name="Google Shape;956;p30"/>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Known Issues:</a:t>
            </a:r>
            <a:endParaRPr dirty="0"/>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Match distance</a:t>
            </a:r>
            <a:endParaRPr dirty="0"/>
          </a:p>
        </p:txBody>
      </p:sp>
      <p:pic>
        <p:nvPicPr>
          <p:cNvPr id="957" name="Google Shape;957;p30"/>
          <p:cNvPicPr preferRelativeResize="0"/>
          <p:nvPr/>
        </p:nvPicPr>
        <p:blipFill>
          <a:blip r:embed="rId3"/>
          <a:srcRect/>
          <a:stretch/>
        </p:blipFill>
        <p:spPr>
          <a:xfrm>
            <a:off x="3748221" y="1536633"/>
            <a:ext cx="5272935" cy="5009618"/>
          </a:xfrm>
          <a:prstGeom prst="rect">
            <a:avLst/>
          </a:prstGeom>
          <a:noFill/>
          <a:ln>
            <a:noFill/>
          </a:ln>
        </p:spPr>
      </p:pic>
    </p:spTree>
    <p:extLst>
      <p:ext uri="{BB962C8B-B14F-4D97-AF65-F5344CB8AC3E}">
        <p14:creationId xmlns:p14="http://schemas.microsoft.com/office/powerpoint/2010/main" val="3637071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G19</a:t>
            </a:r>
            <a:br>
              <a:rPr lang="en-US" sz="3200" dirty="0"/>
            </a:br>
            <a:r>
              <a:rPr lang="en-US" sz="3200" dirty="0"/>
              <a:t>November-December 2024</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46</a:t>
            </a:fld>
            <a:endParaRPr sz="1200">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5E2C34DE-6F99-49D0-9F5E-566C8B4A1371}"/>
              </a:ext>
            </a:extLst>
          </p:cNvPr>
          <p:cNvPicPr>
            <a:picLocks noChangeAspect="1"/>
          </p:cNvPicPr>
          <p:nvPr/>
        </p:nvPicPr>
        <p:blipFill>
          <a:blip r:embed="rId3"/>
          <a:stretch>
            <a:fillRect/>
          </a:stretch>
        </p:blipFill>
        <p:spPr>
          <a:xfrm>
            <a:off x="0" y="1645920"/>
            <a:ext cx="9144000" cy="3983691"/>
          </a:xfrm>
          <a:prstGeom prst="rect">
            <a:avLst/>
          </a:prstGeom>
        </p:spPr>
      </p:pic>
    </p:spTree>
    <p:extLst>
      <p:ext uri="{BB962C8B-B14F-4D97-AF65-F5344CB8AC3E}">
        <p14:creationId xmlns:p14="http://schemas.microsoft.com/office/powerpoint/2010/main" val="1276430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G16</a:t>
            </a:r>
            <a:br>
              <a:rPr lang="en-US" sz="3200" dirty="0"/>
            </a:br>
            <a:r>
              <a:rPr lang="en-US" sz="3200" dirty="0"/>
              <a:t>October-December 2024</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47</a:t>
            </a:fld>
            <a:endParaRPr sz="1200">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F82E1206-92D5-4417-A3C0-91D96BDBE5FA}"/>
              </a:ext>
            </a:extLst>
          </p:cNvPr>
          <p:cNvPicPr>
            <a:picLocks noChangeAspect="1"/>
          </p:cNvPicPr>
          <p:nvPr/>
        </p:nvPicPr>
        <p:blipFill>
          <a:blip r:embed="rId3"/>
          <a:stretch>
            <a:fillRect/>
          </a:stretch>
        </p:blipFill>
        <p:spPr>
          <a:xfrm>
            <a:off x="0" y="960120"/>
            <a:ext cx="9144000" cy="5862687"/>
          </a:xfrm>
          <a:prstGeom prst="rect">
            <a:avLst/>
          </a:prstGeom>
        </p:spPr>
      </p:pic>
    </p:spTree>
    <p:extLst>
      <p:ext uri="{BB962C8B-B14F-4D97-AF65-F5344CB8AC3E}">
        <p14:creationId xmlns:p14="http://schemas.microsoft.com/office/powerpoint/2010/main" val="4183707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G18</a:t>
            </a:r>
            <a:br>
              <a:rPr lang="en-US" sz="3200" dirty="0"/>
            </a:br>
            <a:r>
              <a:rPr lang="en-US" sz="3200" dirty="0"/>
              <a:t>October-December 2024</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48</a:t>
            </a:fld>
            <a:endParaRPr sz="1200">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2CA2260-6C46-47FE-9A9A-10040E2A6566}"/>
              </a:ext>
            </a:extLst>
          </p:cNvPr>
          <p:cNvPicPr>
            <a:picLocks noChangeAspect="1"/>
          </p:cNvPicPr>
          <p:nvPr/>
        </p:nvPicPr>
        <p:blipFill>
          <a:blip r:embed="rId3"/>
          <a:stretch>
            <a:fillRect/>
          </a:stretch>
        </p:blipFill>
        <p:spPr>
          <a:xfrm>
            <a:off x="0" y="960120"/>
            <a:ext cx="9144000" cy="5881089"/>
          </a:xfrm>
          <a:prstGeom prst="rect">
            <a:avLst/>
          </a:prstGeom>
        </p:spPr>
      </p:pic>
    </p:spTree>
    <p:extLst>
      <p:ext uri="{BB962C8B-B14F-4D97-AF65-F5344CB8AC3E}">
        <p14:creationId xmlns:p14="http://schemas.microsoft.com/office/powerpoint/2010/main" val="778972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dirty="0"/>
              <a:t>Validation by Landsat: All GOES</a:t>
            </a:r>
            <a:br>
              <a:rPr lang="en-US" sz="3200" dirty="0"/>
            </a:br>
            <a:r>
              <a:rPr lang="en-US" sz="3200" dirty="0"/>
              <a:t>January 2025</a:t>
            </a:r>
            <a:endParaRPr sz="3200" dirty="0"/>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49</a:t>
            </a:fld>
            <a:endParaRPr sz="1200">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5F528DD0-5243-46C9-9922-FA3C18AA4C2D}"/>
              </a:ext>
            </a:extLst>
          </p:cNvPr>
          <p:cNvPicPr>
            <a:picLocks noChangeAspect="1"/>
          </p:cNvPicPr>
          <p:nvPr/>
        </p:nvPicPr>
        <p:blipFill>
          <a:blip r:embed="rId3"/>
          <a:stretch>
            <a:fillRect/>
          </a:stretch>
        </p:blipFill>
        <p:spPr>
          <a:xfrm>
            <a:off x="0" y="4995402"/>
            <a:ext cx="9144000" cy="1861317"/>
          </a:xfrm>
          <a:prstGeom prst="rect">
            <a:avLst/>
          </a:prstGeom>
        </p:spPr>
      </p:pic>
      <p:pic>
        <p:nvPicPr>
          <p:cNvPr id="7" name="Picture 6">
            <a:extLst>
              <a:ext uri="{FF2B5EF4-FFF2-40B4-BE49-F238E27FC236}">
                <a16:creationId xmlns:a16="http://schemas.microsoft.com/office/drawing/2014/main" id="{6B0DAD69-6DE2-4DC2-BEE9-E7480DD3FACF}"/>
              </a:ext>
            </a:extLst>
          </p:cNvPr>
          <p:cNvPicPr>
            <a:picLocks noChangeAspect="1"/>
          </p:cNvPicPr>
          <p:nvPr/>
        </p:nvPicPr>
        <p:blipFill>
          <a:blip r:embed="rId4"/>
          <a:stretch>
            <a:fillRect/>
          </a:stretch>
        </p:blipFill>
        <p:spPr>
          <a:xfrm>
            <a:off x="0" y="3142832"/>
            <a:ext cx="9144000" cy="1857989"/>
          </a:xfrm>
          <a:prstGeom prst="rect">
            <a:avLst/>
          </a:prstGeom>
        </p:spPr>
      </p:pic>
      <p:pic>
        <p:nvPicPr>
          <p:cNvPr id="8" name="Picture 7">
            <a:extLst>
              <a:ext uri="{FF2B5EF4-FFF2-40B4-BE49-F238E27FC236}">
                <a16:creationId xmlns:a16="http://schemas.microsoft.com/office/drawing/2014/main" id="{8E791A65-DAA0-42B2-9004-64916AC48696}"/>
              </a:ext>
            </a:extLst>
          </p:cNvPr>
          <p:cNvPicPr>
            <a:picLocks noChangeAspect="1"/>
          </p:cNvPicPr>
          <p:nvPr/>
        </p:nvPicPr>
        <p:blipFill>
          <a:blip r:embed="rId5"/>
          <a:stretch>
            <a:fillRect/>
          </a:stretch>
        </p:blipFill>
        <p:spPr>
          <a:xfrm>
            <a:off x="-16412" y="1284728"/>
            <a:ext cx="9144000" cy="1850104"/>
          </a:xfrm>
          <a:prstGeom prst="rect">
            <a:avLst/>
          </a:prstGeom>
        </p:spPr>
      </p:pic>
    </p:spTree>
    <p:extLst>
      <p:ext uri="{BB962C8B-B14F-4D97-AF65-F5344CB8AC3E}">
        <p14:creationId xmlns:p14="http://schemas.microsoft.com/office/powerpoint/2010/main" val="2322401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dirty="0">
                <a:solidFill>
                  <a:schemeClr val="lt1"/>
                </a:solidFill>
                <a:latin typeface="Calibri"/>
                <a:ea typeface="Calibri"/>
                <a:cs typeface="Calibri"/>
                <a:sym typeface="Calibri"/>
              </a:rPr>
              <a:t>Product Overview: Note</a:t>
            </a:r>
            <a:endParaRPr dirty="0"/>
          </a:p>
        </p:txBody>
      </p:sp>
      <p:sp>
        <p:nvSpPr>
          <p:cNvPr id="341" name="Google Shape;341;p3"/>
          <p:cNvSpPr txBox="1">
            <a:spLocks noGrp="1"/>
          </p:cNvSpPr>
          <p:nvPr>
            <p:ph type="body" idx="1"/>
          </p:nvPr>
        </p:nvSpPr>
        <p:spPr>
          <a:xfrm>
            <a:off x="539261" y="1134499"/>
            <a:ext cx="8229600" cy="535840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800" dirty="0"/>
              <a:t>The Bipartisan Infrastructure Law (BIL) and the Disaster Relief Supplemental Appropriations Act (DRSA) provided substantial funding to NOAA to improve its products and services related to wildfire.  One of the key components of the effort became known as the Next Generation Fire System (NGFS), a fire detection and alerting system based on the Volcano Analysis Toolkit (VOLCAT).  In order to avoid duplication of effort, maintenance of the FDC was reduced to what was minimally necessary to maintain baseline performance, such as resolving the Hawaii issue where detections were not being processed due to the lack of ecosystem data there.</a:t>
            </a:r>
          </a:p>
          <a:p>
            <a:pPr marL="0" lvl="0" indent="0" algn="l" rtl="0">
              <a:lnSpc>
                <a:spcPct val="100000"/>
              </a:lnSpc>
              <a:spcBef>
                <a:spcPts val="0"/>
              </a:spcBef>
              <a:spcAft>
                <a:spcPts val="0"/>
              </a:spcAft>
              <a:buSzPts val="1800"/>
              <a:buNone/>
            </a:pPr>
            <a:endParaRPr lang="en-US" sz="1800" dirty="0"/>
          </a:p>
          <a:p>
            <a:pPr marL="0" lvl="0" indent="0" algn="l" rtl="0">
              <a:lnSpc>
                <a:spcPct val="100000"/>
              </a:lnSpc>
              <a:spcBef>
                <a:spcPts val="0"/>
              </a:spcBef>
              <a:spcAft>
                <a:spcPts val="0"/>
              </a:spcAft>
              <a:buSzPts val="1800"/>
              <a:buNone/>
            </a:pPr>
            <a:r>
              <a:rPr lang="en-US" sz="1800" dirty="0"/>
              <a:t>Science updates, such as integrating terrain correction and persistent anomalies, have been redirected to the NGFS effort.  Terrain correction for GOES was developed under AWG with the FDC in mind, and AWG has continued to support its development.  Terrain Correction of fire locations and imagery have proven to be key parts of the NGFS.</a:t>
            </a:r>
          </a:p>
        </p:txBody>
      </p:sp>
      <p:sp>
        <p:nvSpPr>
          <p:cNvPr id="343" name="Google Shape;343;p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5</a:t>
            </a:fld>
            <a:endParaRPr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25983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4D3A-6C93-40C7-9EEE-39037A1EFF7C}"/>
              </a:ext>
            </a:extLst>
          </p:cNvPr>
          <p:cNvSpPr>
            <a:spLocks noGrp="1"/>
          </p:cNvSpPr>
          <p:nvPr>
            <p:ph type="title"/>
          </p:nvPr>
        </p:nvSpPr>
        <p:spPr/>
        <p:txBody>
          <a:bodyPr>
            <a:normAutofit/>
          </a:bodyPr>
          <a:lstStyle/>
          <a:p>
            <a:r>
              <a:rPr lang="en-US" sz="2400" dirty="0"/>
              <a:t>No Good Reason Why It Was Missed</a:t>
            </a:r>
            <a:br>
              <a:rPr lang="en-US" sz="2400" dirty="0"/>
            </a:br>
            <a:r>
              <a:rPr lang="en-US" sz="1800" dirty="0"/>
              <a:t>Salmon-Challis National Forest, Idaho</a:t>
            </a:r>
            <a:endParaRPr lang="en-US" sz="2400" dirty="0"/>
          </a:p>
        </p:txBody>
      </p:sp>
      <p:sp>
        <p:nvSpPr>
          <p:cNvPr id="4" name="Slide Number Placeholder 3">
            <a:extLst>
              <a:ext uri="{FF2B5EF4-FFF2-40B4-BE49-F238E27FC236}">
                <a16:creationId xmlns:a16="http://schemas.microsoft.com/office/drawing/2014/main" id="{620C65E6-D147-41E8-8C70-450612692ACB}"/>
              </a:ext>
            </a:extLst>
          </p:cNvPr>
          <p:cNvSpPr>
            <a:spLocks noGrp="1"/>
          </p:cNvSpPr>
          <p:nvPr>
            <p:ph type="sldNum" sz="quarter" idx="12"/>
          </p:nvPr>
        </p:nvSpPr>
        <p:spPr>
          <a:xfrm>
            <a:off x="6755412" y="4437131"/>
            <a:ext cx="2133599" cy="365125"/>
          </a:xfrm>
        </p:spPr>
        <p:txBody>
          <a:bodyPr/>
          <a:lstStyle/>
          <a:p>
            <a:fld id="{D5BBC35B-A44B-4119-B8DA-DE9E3DFADA20}" type="slidenum">
              <a:rPr kumimoji="0" lang="en-US" smtClean="0"/>
              <a:pPr/>
              <a:t>50</a:t>
            </a:fld>
            <a:endParaRPr kumimoji="0" lang="en-US" dirty="0"/>
          </a:p>
        </p:txBody>
      </p:sp>
      <p:pic>
        <p:nvPicPr>
          <p:cNvPr id="8" name="Picture 7">
            <a:extLst>
              <a:ext uri="{FF2B5EF4-FFF2-40B4-BE49-F238E27FC236}">
                <a16:creationId xmlns:a16="http://schemas.microsoft.com/office/drawing/2014/main" id="{F99DAA3E-A672-4C7A-A5EE-5E67D89447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5552" y="1953867"/>
            <a:ext cx="3108449" cy="2863838"/>
          </a:xfrm>
          <a:prstGeom prst="rect">
            <a:avLst/>
          </a:prstGeom>
        </p:spPr>
      </p:pic>
      <p:pic>
        <p:nvPicPr>
          <p:cNvPr id="12" name="Picture 11">
            <a:extLst>
              <a:ext uri="{FF2B5EF4-FFF2-40B4-BE49-F238E27FC236}">
                <a16:creationId xmlns:a16="http://schemas.microsoft.com/office/drawing/2014/main" id="{3CD93E5E-02B9-4D6D-84D7-EA58182B3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53867"/>
            <a:ext cx="3108449" cy="2863838"/>
          </a:xfrm>
          <a:prstGeom prst="rect">
            <a:avLst/>
          </a:prstGeom>
        </p:spPr>
      </p:pic>
      <p:pic>
        <p:nvPicPr>
          <p:cNvPr id="16" name="Picture 15">
            <a:extLst>
              <a:ext uri="{FF2B5EF4-FFF2-40B4-BE49-F238E27FC236}">
                <a16:creationId xmlns:a16="http://schemas.microsoft.com/office/drawing/2014/main" id="{2716EDF9-873F-4651-AE06-AF2ED0C1EB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103" y="1953867"/>
            <a:ext cx="3108449" cy="2863838"/>
          </a:xfrm>
          <a:prstGeom prst="rect">
            <a:avLst/>
          </a:prstGeom>
        </p:spPr>
      </p:pic>
      <p:sp>
        <p:nvSpPr>
          <p:cNvPr id="19" name="TextBox 18">
            <a:extLst>
              <a:ext uri="{FF2B5EF4-FFF2-40B4-BE49-F238E27FC236}">
                <a16:creationId xmlns:a16="http://schemas.microsoft.com/office/drawing/2014/main" id="{26BC4E8B-9E38-4A34-81F0-41EA449F648B}"/>
              </a:ext>
            </a:extLst>
          </p:cNvPr>
          <p:cNvSpPr txBox="1"/>
          <p:nvPr/>
        </p:nvSpPr>
        <p:spPr>
          <a:xfrm>
            <a:off x="1120905" y="5097684"/>
            <a:ext cx="7070058" cy="738664"/>
          </a:xfrm>
          <a:prstGeom prst="rect">
            <a:avLst/>
          </a:prstGeom>
          <a:noFill/>
        </p:spPr>
        <p:txBody>
          <a:bodyPr wrap="square" rtlCol="0">
            <a:spAutoFit/>
          </a:bodyPr>
          <a:lstStyle/>
          <a:p>
            <a:r>
              <a:rPr lang="en-US" dirty="0">
                <a:solidFill>
                  <a:srgbClr val="FFFF00"/>
                </a:solidFill>
              </a:rPr>
              <a:t>Get Band 7 imagery for these cases</a:t>
            </a:r>
          </a:p>
          <a:p>
            <a:r>
              <a:rPr lang="en-US" dirty="0">
                <a:solidFill>
                  <a:srgbClr val="FFFF00"/>
                </a:solidFill>
              </a:rPr>
              <a:t>Or just cut this</a:t>
            </a:r>
          </a:p>
          <a:p>
            <a:r>
              <a:rPr lang="en-US" dirty="0">
                <a:solidFill>
                  <a:srgbClr val="FFFF00"/>
                </a:solidFill>
              </a:rPr>
              <a:t>Fire is visually evident on 2024277 18:10 UTC </a:t>
            </a:r>
            <a:r>
              <a:rPr lang="en-US" dirty="0" err="1">
                <a:solidFill>
                  <a:srgbClr val="FFFF00"/>
                </a:solidFill>
              </a:rPr>
              <a:t>RadF</a:t>
            </a:r>
            <a:r>
              <a:rPr lang="en-US" dirty="0">
                <a:solidFill>
                  <a:srgbClr val="FFFF00"/>
                </a:solidFill>
              </a:rPr>
              <a:t> scan</a:t>
            </a:r>
            <a:endParaRPr lang="en-US" dirty="0">
              <a:solidFill>
                <a:srgbClr val="FF0000"/>
              </a:solidFill>
            </a:endParaRPr>
          </a:p>
        </p:txBody>
      </p:sp>
      <p:sp>
        <p:nvSpPr>
          <p:cNvPr id="22" name="TextBox 21">
            <a:extLst>
              <a:ext uri="{FF2B5EF4-FFF2-40B4-BE49-F238E27FC236}">
                <a16:creationId xmlns:a16="http://schemas.microsoft.com/office/drawing/2014/main" id="{5F1821EC-901E-492A-9BFE-6FEAA0821792}"/>
              </a:ext>
            </a:extLst>
          </p:cNvPr>
          <p:cNvSpPr txBox="1"/>
          <p:nvPr/>
        </p:nvSpPr>
        <p:spPr>
          <a:xfrm>
            <a:off x="254989" y="1304557"/>
            <a:ext cx="8103588" cy="369332"/>
          </a:xfrm>
          <a:prstGeom prst="rect">
            <a:avLst/>
          </a:prstGeom>
          <a:noFill/>
        </p:spPr>
        <p:txBody>
          <a:bodyPr wrap="square" rtlCol="0">
            <a:spAutoFit/>
          </a:bodyPr>
          <a:lstStyle/>
          <a:p>
            <a:r>
              <a:rPr lang="en-US" dirty="0">
                <a:solidFill>
                  <a:schemeClr val="bg1"/>
                </a:solidFill>
              </a:rPr>
              <a:t>10/3/2025                                     10/3/2025		         10/3/2025      </a:t>
            </a:r>
          </a:p>
        </p:txBody>
      </p:sp>
    </p:spTree>
    <p:extLst>
      <p:ext uri="{BB962C8B-B14F-4D97-AF65-F5344CB8AC3E}">
        <p14:creationId xmlns:p14="http://schemas.microsoft.com/office/powerpoint/2010/main" val="135612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aphicFrame>
        <p:nvGraphicFramePr>
          <p:cNvPr id="359" name="Google Shape;359;p5"/>
          <p:cNvGraphicFramePr/>
          <p:nvPr>
            <p:extLst>
              <p:ext uri="{D42A27DB-BD31-4B8C-83A1-F6EECF244321}">
                <p14:modId xmlns:p14="http://schemas.microsoft.com/office/powerpoint/2010/main" val="280861348"/>
              </p:ext>
            </p:extLst>
          </p:nvPr>
        </p:nvGraphicFramePr>
        <p:xfrm>
          <a:off x="0" y="1066752"/>
          <a:ext cx="9143975" cy="3672640"/>
        </p:xfrm>
        <a:graphic>
          <a:graphicData uri="http://schemas.openxmlformats.org/drawingml/2006/table">
            <a:tbl>
              <a:tblPr>
                <a:noFill/>
                <a:tableStyleId>{CD5CD1CC-F514-4BA3-A51B-E7658FDEDC66}</a:tableStyleId>
              </a:tblPr>
              <a:tblGrid>
                <a:gridCol w="810575">
                  <a:extLst>
                    <a:ext uri="{9D8B030D-6E8A-4147-A177-3AD203B41FA5}">
                      <a16:colId xmlns:a16="http://schemas.microsoft.com/office/drawing/2014/main" val="20000"/>
                    </a:ext>
                  </a:extLst>
                </a:gridCol>
                <a:gridCol w="2229675">
                  <a:extLst>
                    <a:ext uri="{9D8B030D-6E8A-4147-A177-3AD203B41FA5}">
                      <a16:colId xmlns:a16="http://schemas.microsoft.com/office/drawing/2014/main" val="20001"/>
                    </a:ext>
                  </a:extLst>
                </a:gridCol>
                <a:gridCol w="3201500">
                  <a:extLst>
                    <a:ext uri="{9D8B030D-6E8A-4147-A177-3AD203B41FA5}">
                      <a16:colId xmlns:a16="http://schemas.microsoft.com/office/drawing/2014/main" val="20002"/>
                    </a:ext>
                  </a:extLst>
                </a:gridCol>
                <a:gridCol w="1591250">
                  <a:extLst>
                    <a:ext uri="{9D8B030D-6E8A-4147-A177-3AD203B41FA5}">
                      <a16:colId xmlns:a16="http://schemas.microsoft.com/office/drawing/2014/main" val="20003"/>
                    </a:ext>
                  </a:extLst>
                </a:gridCol>
                <a:gridCol w="1310975">
                  <a:extLst>
                    <a:ext uri="{9D8B030D-6E8A-4147-A177-3AD203B41FA5}">
                      <a16:colId xmlns:a16="http://schemas.microsoft.com/office/drawing/2014/main" val="20004"/>
                    </a:ext>
                  </a:extLst>
                </a:gridCol>
              </a:tblGrid>
              <a:tr h="357925">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ADR</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Description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Impact</a:t>
                      </a:r>
                      <a:endParaRPr sz="1600" b="1" u="none" strike="noStrike" cap="none">
                        <a:solidFill>
                          <a:schemeClr val="lt1"/>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Mitigation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dirty="0">
                          <a:solidFill>
                            <a:schemeClr val="lt1"/>
                          </a:solidFill>
                        </a:rPr>
                        <a:t>Status</a:t>
                      </a:r>
                      <a:endParaRPr sz="18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52450">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ADR580</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Diagnostic data for FDCA</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Every fire has several dozen associated parameters, many of which are useful for diagnosing why errors and false alarms have occurred and, even moreso, for determining the source of differences between the product produced within different systems. This will be very important for full validation.</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Produce diagnostic data</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Went operational Oct 2022</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7353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ADR1281</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FDCA does not process Hawaii and some other islands.  They are missing from two of the static ancillary </a:t>
                      </a:r>
                      <a:r>
                        <a:rPr lang="en-US" sz="1200" b="0" i="0" u="none" strike="noStrike" cap="none" dirty="0" err="1">
                          <a:solidFill>
                            <a:srgbClr val="000000"/>
                          </a:solidFill>
                          <a:latin typeface="Calibri"/>
                          <a:ea typeface="Calibri"/>
                          <a:cs typeface="Calibri"/>
                          <a:sym typeface="Calibri"/>
                        </a:rPr>
                        <a:t>landcover</a:t>
                      </a:r>
                      <a:r>
                        <a:rPr lang="en-US" sz="1200" b="0" i="0" u="none" strike="noStrike" cap="none" dirty="0">
                          <a:solidFill>
                            <a:srgbClr val="000000"/>
                          </a:solidFill>
                          <a:latin typeface="Calibri"/>
                          <a:ea typeface="Calibri"/>
                          <a:cs typeface="Calibri"/>
                          <a:sym typeface="Calibri"/>
                        </a:rPr>
                        <a:t> datasets.</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RAVE algorithm is going operational for the Pacific and requires FDCA inputs over Hawaii.</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Options include modifying the </a:t>
                      </a:r>
                      <a:r>
                        <a:rPr lang="en-US" sz="1200" b="0" i="0" u="none" strike="noStrike" cap="none" dirty="0" err="1">
                          <a:solidFill>
                            <a:srgbClr val="000000"/>
                          </a:solidFill>
                          <a:latin typeface="Calibri"/>
                          <a:ea typeface="Calibri"/>
                          <a:cs typeface="Calibri"/>
                          <a:sym typeface="Calibri"/>
                        </a:rPr>
                        <a:t>landcover</a:t>
                      </a:r>
                      <a:r>
                        <a:rPr lang="en-US" sz="1200" b="0" i="0" u="none" strike="noStrike" cap="none" dirty="0">
                          <a:solidFill>
                            <a:srgbClr val="000000"/>
                          </a:solidFill>
                          <a:latin typeface="Calibri"/>
                          <a:ea typeface="Calibri"/>
                          <a:cs typeface="Calibri"/>
                          <a:sym typeface="Calibri"/>
                        </a:rPr>
                        <a:t> databases, altering code logic, and replacing the databases</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Landcover mask was modified to enable Hawaii coverage</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7353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ADR1156</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Ecosystem data isn't being cut out of the full disk correctly.  Sometimes it is shifted just down, sometimes down and to the right - but always by one pixel in any direction.</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Only affects fires where the background ecosystem type changes, particularly</a:t>
                      </a:r>
                      <a:r>
                        <a:rPr lang="en-US" sz="1200" b="0" i="0" u="none" strike="noStrike" cap="none" baseline="0" dirty="0">
                          <a:solidFill>
                            <a:srgbClr val="000000"/>
                          </a:solidFill>
                          <a:latin typeface="Calibri"/>
                          <a:ea typeface="Calibri"/>
                          <a:cs typeface="Calibri"/>
                          <a:sym typeface="Calibri"/>
                        </a:rPr>
                        <a:t> when the ecosystem switches to or from one where fire detection is blocked out.  Has not been reported by users.</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Identify and rectify source of the incorrect</a:t>
                      </a:r>
                      <a:r>
                        <a:rPr lang="en-US" sz="1200" b="0" i="0" u="none" strike="noStrike" cap="none" baseline="0" dirty="0">
                          <a:solidFill>
                            <a:srgbClr val="000000"/>
                          </a:solidFill>
                          <a:latin typeface="Calibri"/>
                          <a:ea typeface="Calibri"/>
                          <a:cs typeface="Calibri"/>
                          <a:sym typeface="Calibri"/>
                        </a:rPr>
                        <a:t> cut (probably rounding errors)</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In study</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461701290"/>
                  </a:ext>
                </a:extLst>
              </a:tr>
            </a:tbl>
          </a:graphicData>
        </a:graphic>
      </p:graphicFrame>
      <p:sp>
        <p:nvSpPr>
          <p:cNvPr id="360" name="Google Shape;360;p5"/>
          <p:cNvSpPr txBox="1">
            <a:spLocks noGrp="1"/>
          </p:cNvSpPr>
          <p:nvPr>
            <p:ph type="sldNum" idx="12"/>
          </p:nvPr>
        </p:nvSpPr>
        <p:spPr>
          <a:xfrm>
            <a:off x="6553204" y="6356353"/>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6</a:t>
            </a:fld>
            <a:endParaRPr sz="1200">
              <a:solidFill>
                <a:schemeClr val="lt1"/>
              </a:solidFill>
              <a:latin typeface="Calibri"/>
              <a:ea typeface="Calibri"/>
              <a:cs typeface="Calibri"/>
              <a:sym typeface="Calibri"/>
            </a:endParaRPr>
          </a:p>
        </p:txBody>
      </p:sp>
      <p:sp>
        <p:nvSpPr>
          <p:cNvPr id="361" name="Google Shape;361;p5"/>
          <p:cNvSpPr txBox="1">
            <a:spLocks noGrp="1"/>
          </p:cNvSpPr>
          <p:nvPr>
            <p:ph type="title"/>
          </p:nvPr>
        </p:nvSpPr>
        <p:spPr>
          <a:xfrm>
            <a:off x="1345224" y="64203"/>
            <a:ext cx="64089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Calibri"/>
              <a:buNone/>
            </a:pPr>
            <a:r>
              <a:rPr lang="en-US" sz="2800" dirty="0"/>
              <a:t>ADRs Resolved or still in progress since</a:t>
            </a:r>
            <a:br>
              <a:rPr lang="en-US" sz="2800" dirty="0"/>
            </a:br>
            <a:r>
              <a:rPr lang="en-US" sz="2800" dirty="0"/>
              <a:t> GOES-18 FDC Provisional Maturity  </a:t>
            </a:r>
            <a:br>
              <a:rPr lang="en-US" sz="2800" dirty="0"/>
            </a:br>
            <a:endParaRPr sz="2000" dirty="0"/>
          </a:p>
        </p:txBody>
      </p:sp>
      <p:grpSp>
        <p:nvGrpSpPr>
          <p:cNvPr id="362" name="Google Shape;362;p5"/>
          <p:cNvGrpSpPr/>
          <p:nvPr/>
        </p:nvGrpSpPr>
        <p:grpSpPr>
          <a:xfrm>
            <a:off x="2307364" y="5893204"/>
            <a:ext cx="4529253" cy="289396"/>
            <a:chOff x="148222" y="6486149"/>
            <a:chExt cx="8762338" cy="311580"/>
          </a:xfrm>
        </p:grpSpPr>
        <p:sp>
          <p:nvSpPr>
            <p:cNvPr id="363" name="Google Shape;363;p5"/>
            <p:cNvSpPr txBox="1"/>
            <p:nvPr/>
          </p:nvSpPr>
          <p:spPr>
            <a:xfrm>
              <a:off x="148222" y="6489929"/>
              <a:ext cx="3148200" cy="3078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Little Impact</a:t>
              </a:r>
              <a:endParaRPr sz="1200" b="0" i="0" u="none" strike="noStrike" cap="none">
                <a:solidFill>
                  <a:schemeClr val="lt1"/>
                </a:solidFill>
                <a:latin typeface="Arial"/>
                <a:ea typeface="Arial"/>
                <a:cs typeface="Arial"/>
                <a:sym typeface="Arial"/>
              </a:endParaRPr>
            </a:p>
          </p:txBody>
        </p:sp>
        <p:sp>
          <p:nvSpPr>
            <p:cNvPr id="364" name="Google Shape;364;p5"/>
            <p:cNvSpPr txBox="1"/>
            <p:nvPr/>
          </p:nvSpPr>
          <p:spPr>
            <a:xfrm>
              <a:off x="3164282" y="6486149"/>
              <a:ext cx="2871300" cy="3078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Moderate Impact</a:t>
              </a:r>
              <a:endParaRPr sz="1200" b="0" i="0" u="none" strike="noStrike" cap="none">
                <a:solidFill>
                  <a:srgbClr val="000000"/>
                </a:solidFill>
                <a:latin typeface="Arial"/>
                <a:ea typeface="Arial"/>
                <a:cs typeface="Arial"/>
                <a:sym typeface="Arial"/>
              </a:endParaRPr>
            </a:p>
          </p:txBody>
        </p:sp>
        <p:sp>
          <p:nvSpPr>
            <p:cNvPr id="365" name="Google Shape;365;p5"/>
            <p:cNvSpPr txBox="1"/>
            <p:nvPr/>
          </p:nvSpPr>
          <p:spPr>
            <a:xfrm>
              <a:off x="6048560" y="6490819"/>
              <a:ext cx="2862000" cy="298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Big Impact</a:t>
              </a:r>
              <a:endParaRPr sz="1200" b="0" i="0" u="none" strike="noStrike" cap="non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aphicFrame>
        <p:nvGraphicFramePr>
          <p:cNvPr id="371" name="Google Shape;371;p6"/>
          <p:cNvGraphicFramePr/>
          <p:nvPr>
            <p:extLst>
              <p:ext uri="{D42A27DB-BD31-4B8C-83A1-F6EECF244321}">
                <p14:modId xmlns:p14="http://schemas.microsoft.com/office/powerpoint/2010/main" val="1157651532"/>
              </p:ext>
            </p:extLst>
          </p:nvPr>
        </p:nvGraphicFramePr>
        <p:xfrm>
          <a:off x="0" y="1066752"/>
          <a:ext cx="9143975" cy="5135680"/>
        </p:xfrm>
        <a:graphic>
          <a:graphicData uri="http://schemas.openxmlformats.org/drawingml/2006/table">
            <a:tbl>
              <a:tblPr>
                <a:noFill/>
                <a:tableStyleId>{CD5CD1CC-F514-4BA3-A51B-E7658FDEDC66}</a:tableStyleId>
              </a:tblPr>
              <a:tblGrid>
                <a:gridCol w="810575">
                  <a:extLst>
                    <a:ext uri="{9D8B030D-6E8A-4147-A177-3AD203B41FA5}">
                      <a16:colId xmlns:a16="http://schemas.microsoft.com/office/drawing/2014/main" val="20000"/>
                    </a:ext>
                  </a:extLst>
                </a:gridCol>
                <a:gridCol w="2878700">
                  <a:extLst>
                    <a:ext uri="{9D8B030D-6E8A-4147-A177-3AD203B41FA5}">
                      <a16:colId xmlns:a16="http://schemas.microsoft.com/office/drawing/2014/main" val="20001"/>
                    </a:ext>
                  </a:extLst>
                </a:gridCol>
                <a:gridCol w="2552475">
                  <a:extLst>
                    <a:ext uri="{9D8B030D-6E8A-4147-A177-3AD203B41FA5}">
                      <a16:colId xmlns:a16="http://schemas.microsoft.com/office/drawing/2014/main" val="20002"/>
                    </a:ext>
                  </a:extLst>
                </a:gridCol>
                <a:gridCol w="1591250">
                  <a:extLst>
                    <a:ext uri="{9D8B030D-6E8A-4147-A177-3AD203B41FA5}">
                      <a16:colId xmlns:a16="http://schemas.microsoft.com/office/drawing/2014/main" val="20003"/>
                    </a:ext>
                  </a:extLst>
                </a:gridCol>
                <a:gridCol w="1310975">
                  <a:extLst>
                    <a:ext uri="{9D8B030D-6E8A-4147-A177-3AD203B41FA5}">
                      <a16:colId xmlns:a16="http://schemas.microsoft.com/office/drawing/2014/main" val="20004"/>
                    </a:ext>
                  </a:extLst>
                </a:gridCol>
              </a:tblGrid>
              <a:tr h="357925">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ADR</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Description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Impact</a:t>
                      </a:r>
                      <a:endParaRPr sz="1600" b="1" u="none" strike="noStrike" cap="none">
                        <a:solidFill>
                          <a:schemeClr val="lt1"/>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Mitigation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Status</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902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ADR660</a:t>
                      </a:r>
                      <a:endParaRPr sz="18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Many false alarms following the resolution of ADR576 with install of PR 06.10. NESDIS (SAB) team noticed very many class 13 (high probability) and class 14 (medium possibility) false alarms in the FDCC and FDCF products. These false alarms were previously coded as class 15, low possibility fires, and had been left out of SAB analyses.  The update did not introduce a new issue, it highlighted existing false alarm issues that were identified as an algorithm risk during the Provisional PS-PVR.</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  SAB changed procedures with FDCA product.  (previously this stated that SAB ceased using the product, which was not the case, SAB limited which categories of fires go into HMS)</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Jan 2019 update (installed 25 July 2019) improved situation, however false alarm rate remains high.</a:t>
                      </a:r>
                      <a:endParaRPr sz="1400" u="none" strike="noStrike" cap="none"/>
                    </a:p>
                    <a:p>
                      <a:pPr marL="0" marR="0" lvl="0" indent="0" algn="ctr"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Additional algorithm updates required to further reduce false positives unless Enterprise Fire Algorithm promoted first</a:t>
                      </a:r>
                      <a:endParaRPr sz="14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Pending, related to ADRs 1049 and 847 </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980450">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ADR1049</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Episodes of fill data a few times a week.  Reported 12 Nov 2019.  Missing blocks primarily over South America.  Caused by background calculation running to the maximum for many pixels, data expires from data fabric before algorithm completes.  This is connected to some types (low possibility fires without FRP, primarily) of frequent false alarms</a:t>
                      </a:r>
                      <a:endParaRPr sz="14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Some areas of images, usually Full Disk over South America, are not processed.</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Algorithm update required unless Enterprise Fire Algorithm promoted first</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Pending, related to ADRs 660 and 847</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4902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ADR847</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Same issue as ADR1049, but was reported a year earlier and framed differently.</a:t>
                      </a:r>
                      <a:endParaRPr sz="14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Some areas of images, usually Full Disk over South America, are not processed.</a:t>
                      </a:r>
                      <a:endParaRPr sz="1400" u="none" strike="noStrike" cap="none"/>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Algorithm update required unless Enterprise Fire Algorithm promoted first</a:t>
                      </a:r>
                      <a:endParaRPr sz="1400" u="none" strike="noStrike" cap="none"/>
                    </a:p>
                    <a:p>
                      <a:pPr marL="0" marR="0" lvl="0" indent="0" algn="ctr"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Pending, related to ADRs 660 and 1049</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
        <p:nvSpPr>
          <p:cNvPr id="372" name="Google Shape;372;p6"/>
          <p:cNvSpPr txBox="1">
            <a:spLocks noGrp="1"/>
          </p:cNvSpPr>
          <p:nvPr>
            <p:ph type="sldNum" idx="12"/>
          </p:nvPr>
        </p:nvSpPr>
        <p:spPr>
          <a:xfrm>
            <a:off x="6553204" y="6356353"/>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7</a:t>
            </a:fld>
            <a:endParaRPr sz="1200">
              <a:solidFill>
                <a:schemeClr val="lt1"/>
              </a:solidFill>
              <a:latin typeface="Calibri"/>
              <a:ea typeface="Calibri"/>
              <a:cs typeface="Calibri"/>
              <a:sym typeface="Calibri"/>
            </a:endParaRPr>
          </a:p>
        </p:txBody>
      </p:sp>
      <p:sp>
        <p:nvSpPr>
          <p:cNvPr id="373" name="Google Shape;373;p6"/>
          <p:cNvSpPr txBox="1">
            <a:spLocks noGrp="1"/>
          </p:cNvSpPr>
          <p:nvPr>
            <p:ph type="title"/>
          </p:nvPr>
        </p:nvSpPr>
        <p:spPr>
          <a:xfrm>
            <a:off x="1345224" y="64203"/>
            <a:ext cx="64089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Calibri"/>
              <a:buNone/>
            </a:pPr>
            <a:r>
              <a:rPr lang="en-US" sz="2800" dirty="0"/>
              <a:t>ADRs Resolved or still in progress since</a:t>
            </a:r>
            <a:br>
              <a:rPr lang="en-US" sz="2800" dirty="0"/>
            </a:br>
            <a:r>
              <a:rPr lang="en-US" sz="2800" dirty="0"/>
              <a:t> GOES-18 FDC Provisional Maturity  </a:t>
            </a:r>
            <a:br>
              <a:rPr lang="en-US" sz="2800" dirty="0"/>
            </a:br>
            <a:endParaRPr sz="2000" dirty="0"/>
          </a:p>
        </p:txBody>
      </p:sp>
      <p:grpSp>
        <p:nvGrpSpPr>
          <p:cNvPr id="374" name="Google Shape;374;p6"/>
          <p:cNvGrpSpPr/>
          <p:nvPr/>
        </p:nvGrpSpPr>
        <p:grpSpPr>
          <a:xfrm>
            <a:off x="2307364" y="6316749"/>
            <a:ext cx="4529253" cy="289396"/>
            <a:chOff x="148222" y="6486149"/>
            <a:chExt cx="8762338" cy="311580"/>
          </a:xfrm>
        </p:grpSpPr>
        <p:sp>
          <p:nvSpPr>
            <p:cNvPr id="375" name="Google Shape;375;p6"/>
            <p:cNvSpPr txBox="1"/>
            <p:nvPr/>
          </p:nvSpPr>
          <p:spPr>
            <a:xfrm>
              <a:off x="148222" y="6489929"/>
              <a:ext cx="3148200" cy="3078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Little Impact</a:t>
              </a:r>
              <a:endParaRPr sz="1200" b="0" i="0" u="none" strike="noStrike" cap="none">
                <a:solidFill>
                  <a:schemeClr val="lt1"/>
                </a:solidFill>
                <a:latin typeface="Arial"/>
                <a:ea typeface="Arial"/>
                <a:cs typeface="Arial"/>
                <a:sym typeface="Arial"/>
              </a:endParaRPr>
            </a:p>
          </p:txBody>
        </p:sp>
        <p:sp>
          <p:nvSpPr>
            <p:cNvPr id="376" name="Google Shape;376;p6"/>
            <p:cNvSpPr txBox="1"/>
            <p:nvPr/>
          </p:nvSpPr>
          <p:spPr>
            <a:xfrm>
              <a:off x="3164282" y="6486149"/>
              <a:ext cx="2871300" cy="3078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Moderate Impact</a:t>
              </a:r>
              <a:endParaRPr sz="1200" b="0" i="0" u="none" strike="noStrike" cap="none">
                <a:solidFill>
                  <a:srgbClr val="000000"/>
                </a:solidFill>
                <a:latin typeface="Arial"/>
                <a:ea typeface="Arial"/>
                <a:cs typeface="Arial"/>
                <a:sym typeface="Arial"/>
              </a:endParaRPr>
            </a:p>
          </p:txBody>
        </p:sp>
        <p:sp>
          <p:nvSpPr>
            <p:cNvPr id="377" name="Google Shape;377;p6"/>
            <p:cNvSpPr txBox="1"/>
            <p:nvPr/>
          </p:nvSpPr>
          <p:spPr>
            <a:xfrm>
              <a:off x="6048560" y="6490819"/>
              <a:ext cx="2862000" cy="298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Big Impact</a:t>
              </a:r>
              <a:endParaRPr sz="1200"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ADR notes</a:t>
            </a:r>
            <a:endParaRPr/>
          </a:p>
        </p:txBody>
      </p:sp>
      <p:sp>
        <p:nvSpPr>
          <p:cNvPr id="384" name="Google Shape;384;p7"/>
          <p:cNvSpPr txBox="1">
            <a:spLocks noGrp="1"/>
          </p:cNvSpPr>
          <p:nvPr>
            <p:ph type="body" idx="1"/>
          </p:nvPr>
        </p:nvSpPr>
        <p:spPr>
          <a:xfrm>
            <a:off x="539261" y="1134499"/>
            <a:ext cx="8229600" cy="535840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360"/>
              </a:spcBef>
              <a:spcAft>
                <a:spcPts val="0"/>
              </a:spcAft>
              <a:buClr>
                <a:schemeClr val="lt1"/>
              </a:buClr>
              <a:buSzPts val="1800"/>
              <a:buChar char="•"/>
            </a:pPr>
            <a:r>
              <a:rPr lang="en-US" sz="1800" dirty="0"/>
              <a:t>Resolution of the ADRs and other updates were frozen when the Next Generation Fire System (NGFS) project began in 2023.</a:t>
            </a:r>
          </a:p>
          <a:p>
            <a:pPr marL="342900" lvl="0" indent="-342900" algn="l" rtl="0">
              <a:lnSpc>
                <a:spcPct val="100000"/>
              </a:lnSpc>
              <a:spcBef>
                <a:spcPts val="360"/>
              </a:spcBef>
              <a:spcAft>
                <a:spcPts val="0"/>
              </a:spcAft>
              <a:buClr>
                <a:schemeClr val="lt1"/>
              </a:buClr>
              <a:buSzPts val="1800"/>
              <a:buChar char="•"/>
            </a:pPr>
            <a:endParaRPr lang="en-US" sz="1800" dirty="0"/>
          </a:p>
          <a:p>
            <a:pPr marL="342900" lvl="0" indent="-342900" algn="l" rtl="0">
              <a:lnSpc>
                <a:spcPct val="100000"/>
              </a:lnSpc>
              <a:spcBef>
                <a:spcPts val="360"/>
              </a:spcBef>
              <a:spcAft>
                <a:spcPts val="0"/>
              </a:spcAft>
              <a:buClr>
                <a:schemeClr val="lt1"/>
              </a:buClr>
              <a:buSzPts val="1800"/>
              <a:buChar char="•"/>
            </a:pPr>
            <a:r>
              <a:rPr lang="en-US" sz="1800" dirty="0"/>
              <a:t>The issues reported in ADRs 660, 1049, and 847 derive from the same set of science issues.  The root causes are solar reflections off clouds and airmasses that elevate band 7 temperatures over band 14 temperatures.  Both cause pixels to be dropped from background calculations and both can trigger false positives (primarily coded as low possibility fires).</a:t>
            </a:r>
            <a:endParaRPr dirty="0"/>
          </a:p>
        </p:txBody>
      </p:sp>
      <p:sp>
        <p:nvSpPr>
          <p:cNvPr id="385" name="Google Shape;385;p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8</a:t>
            </a:fld>
            <a:endParaRPr sz="1200">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PROVISIONAL VALIDATION MATURITY ASSESSMENT RESULTS</a:t>
            </a:r>
            <a:endParaRPr/>
          </a:p>
        </p:txBody>
      </p:sp>
      <p:sp>
        <p:nvSpPr>
          <p:cNvPr id="391" name="Google Shape;391;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GOES-19 Fire Detection and Characterization Provisional PS-PVR</a:t>
            </a:r>
            <a:endParaRPr dirty="0"/>
          </a:p>
        </p:txBody>
      </p:sp>
      <p:sp>
        <p:nvSpPr>
          <p:cNvPr id="392" name="Google Shape;392;p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9</a:t>
            </a:fld>
            <a:endParaRPr>
              <a:solidFill>
                <a:srgbClr val="FFFFFF"/>
              </a:solidFill>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3287</TotalTime>
  <Words>5770</Words>
  <Application>Microsoft Office PowerPoint</Application>
  <PresentationFormat>On-screen Show (4:3)</PresentationFormat>
  <Paragraphs>928</Paragraphs>
  <Slides>50</Slides>
  <Notes>47</Notes>
  <HiddenSlides>0</HiddenSlides>
  <MMClips>2</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50</vt:i4>
      </vt:variant>
    </vt:vector>
  </HeadingPairs>
  <TitlesOfParts>
    <vt:vector size="62" baseType="lpstr">
      <vt:lpstr>Arial</vt:lpstr>
      <vt:lpstr>Calibri</vt:lpstr>
      <vt:lpstr>Franklin Gothic Medium</vt:lpstr>
      <vt:lpstr>Noto Sans Symbols</vt:lpstr>
      <vt:lpstr>Times New Roman</vt:lpstr>
      <vt:lpstr>Custom Design</vt:lpstr>
      <vt:lpstr>3_Custom Design</vt:lpstr>
      <vt:lpstr>66_Custom Design</vt:lpstr>
      <vt:lpstr>63_Custom Design</vt:lpstr>
      <vt:lpstr>62_Custom Design</vt:lpstr>
      <vt:lpstr>46_Custom Design</vt:lpstr>
      <vt:lpstr>49_Custom Design</vt:lpstr>
      <vt:lpstr>PowerPoint Presentation</vt:lpstr>
      <vt:lpstr>Outline</vt:lpstr>
      <vt:lpstr>Product Overview</vt:lpstr>
      <vt:lpstr>Product Overview: Specifications</vt:lpstr>
      <vt:lpstr>Product Overview: Note</vt:lpstr>
      <vt:lpstr>ADRs Resolved or still in progress since  GOES-18 FDC Provisional Maturity   </vt:lpstr>
      <vt:lpstr>ADRs Resolved or still in progress since  GOES-18 FDC Provisional Maturity   </vt:lpstr>
      <vt:lpstr>ADR notes</vt:lpstr>
      <vt:lpstr>PROVISIONAL VALIDATION MATURITY ASSESSMENT RESULTS</vt:lpstr>
      <vt:lpstr>Top Level Evaluation</vt:lpstr>
      <vt:lpstr>Qualitative Success Definitions</vt:lpstr>
      <vt:lpstr>Review of GOES-19 Provisional PLPTs</vt:lpstr>
      <vt:lpstr>Review of GOES-19 Provisional PLPTs</vt:lpstr>
      <vt:lpstr>Issues requiring resolution</vt:lpstr>
      <vt:lpstr>User Feedback (all ABIs)</vt:lpstr>
      <vt:lpstr>Provisional Validation Assessment</vt:lpstr>
      <vt:lpstr>Visual Inspection FDC Detection Mask</vt:lpstr>
      <vt:lpstr>Purpose of Mask</vt:lpstr>
      <vt:lpstr>Definition of Mask Codes</vt:lpstr>
      <vt:lpstr>Definition of Mask Codes</vt:lpstr>
      <vt:lpstr>Visual Inspection</vt:lpstr>
      <vt:lpstr>Visual Inspection</vt:lpstr>
      <vt:lpstr>Using Landsat-8 and -9 OLI reference data </vt:lpstr>
      <vt:lpstr>Methodology</vt:lpstr>
      <vt:lpstr>Methodology - Landsat-8/OLI  Fire Detection Data Matching</vt:lpstr>
      <vt:lpstr>Validation Scores</vt:lpstr>
      <vt:lpstr>Landsat scenes collected</vt:lpstr>
      <vt:lpstr>PowerPoint Presentation</vt:lpstr>
      <vt:lpstr>Validation by Landsat: GOES-16 October-December 2024</vt:lpstr>
      <vt:lpstr>Validation by Landsat: GOES-19 October-December 2024</vt:lpstr>
      <vt:lpstr>Validation by Landsat: GOES-18 October-December 2024</vt:lpstr>
      <vt:lpstr>Validation by Landsat: All GOES January 2025</vt:lpstr>
      <vt:lpstr>True Positives Salmon-Challis National Forest, Idaho 2 October 2024</vt:lpstr>
      <vt:lpstr>True Positives Large Fires in Wyoming 14 October 2024</vt:lpstr>
      <vt:lpstr>Known Issues: False Alarms due to sun glint</vt:lpstr>
      <vt:lpstr>PATH TO FULL MATURITY</vt:lpstr>
      <vt:lpstr>Path to Full Maturity</vt:lpstr>
      <vt:lpstr>Future Plans</vt:lpstr>
      <vt:lpstr>Provisional Validation</vt:lpstr>
      <vt:lpstr>SUMMARY &amp; RECOMMENDATIONS</vt:lpstr>
      <vt:lpstr>Summary &amp; Recommendations</vt:lpstr>
      <vt:lpstr>BACKUP</vt:lpstr>
      <vt:lpstr>Future Plans</vt:lpstr>
      <vt:lpstr>Known Issues: Landsat False Positives Solar panels near Las Vegas 12 November 2024</vt:lpstr>
      <vt:lpstr>PowerPoint Presentation</vt:lpstr>
      <vt:lpstr>Validation by Landsat: G19 November-December 2024</vt:lpstr>
      <vt:lpstr>Validation by Landsat: G16 October-December 2024</vt:lpstr>
      <vt:lpstr>Validation by Landsat: G18 October-December 2024</vt:lpstr>
      <vt:lpstr>Validation by Landsat: All GOES January 2025</vt:lpstr>
      <vt:lpstr>No Good Reason Why It Was Missed Salmon-Challis National Forest, Idaho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Chris Schmidt</cp:lastModifiedBy>
  <cp:revision>70</cp:revision>
  <dcterms:modified xsi:type="dcterms:W3CDTF">2025-03-06T16:39:38Z</dcterms:modified>
</cp:coreProperties>
</file>