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Corbel"/>
      <p:regular r:id="rId28"/>
      <p:bold r:id="rId29"/>
      <p:italic r:id="rId30"/>
      <p:boldItalic r:id="rId31"/>
    </p:embeddedFont>
    <p:embeddedFont>
      <p:font typeface="Lato Light"/>
      <p:regular r:id="rId32"/>
      <p:bold r:id="rId33"/>
      <p:italic r:id="rId34"/>
      <p:boldItalic r:id="rId35"/>
    </p:embeddedFont>
    <p:embeddedFont>
      <p:font typeface="Roboto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g/sJx5NQfWw7+ALC0cdXogsc/t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a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Corbel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boldItalic.fntdata"/><Relationship Id="rId30" Type="http://schemas.openxmlformats.org/officeDocument/2006/relationships/font" Target="fonts/Corbel-italic.fntdata"/><Relationship Id="rId11" Type="http://schemas.openxmlformats.org/officeDocument/2006/relationships/slide" Target="slides/slide5.xml"/><Relationship Id="rId33" Type="http://schemas.openxmlformats.org/officeDocument/2006/relationships/font" Target="fonts/LatoLight-bold.fntdata"/><Relationship Id="rId10" Type="http://schemas.openxmlformats.org/officeDocument/2006/relationships/slide" Target="slides/slide4.xml"/><Relationship Id="rId32" Type="http://schemas.openxmlformats.org/officeDocument/2006/relationships/font" Target="fonts/LatoLight-regular.fntdata"/><Relationship Id="rId13" Type="http://schemas.openxmlformats.org/officeDocument/2006/relationships/slide" Target="slides/slide7.xml"/><Relationship Id="rId35" Type="http://schemas.openxmlformats.org/officeDocument/2006/relationships/font" Target="fonts/Lato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LatoLight-italic.fntdata"/><Relationship Id="rId15" Type="http://schemas.openxmlformats.org/officeDocument/2006/relationships/slide" Target="slides/slide9.xml"/><Relationship Id="rId37" Type="http://schemas.openxmlformats.org/officeDocument/2006/relationships/font" Target="fonts/RobotoLight-bold.fntdata"/><Relationship Id="rId14" Type="http://schemas.openxmlformats.org/officeDocument/2006/relationships/slide" Target="slides/slide8.xml"/><Relationship Id="rId36" Type="http://schemas.openxmlformats.org/officeDocument/2006/relationships/font" Target="fonts/RobotoLight-regular.fntdata"/><Relationship Id="rId17" Type="http://schemas.openxmlformats.org/officeDocument/2006/relationships/slide" Target="slides/slide11.xml"/><Relationship Id="rId39" Type="http://schemas.openxmlformats.org/officeDocument/2006/relationships/font" Target="fonts/Roboto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f7358999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1f7358999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f7358999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1f7358999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f778d8c6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1f778d8c6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f778d8c65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1f778d8c6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0c977a9b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40c977a9b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chemeClr val="dk1"/>
                </a:solidFill>
              </a:rPr>
              <a:t>Inputs: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OR_ABI-L1b-RadM1-M6C09_G16_s20243491601251_e20243491601314_c20243491601339.nc OR_ABI-L1b-RadM1-M6C09_G16_s20243491604251_e20243491604314_c20243491604344.nc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OR_ABI-L1b-RadM1-M6C09_G16_s20243491602251_e20243491602315_c20243491602347.nc OR_ABI-L1b-RadM1-M6C09_G16_s20243491605251_e20243491605314_c20243491605348.nc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OR_ABI-L1b-RadM1-M6C09_G16_s20243491603251_e20243491603314_c20243491603350.nc OR_ABI-L1b-RadM1-M6C09_G16_s20243491606251_e20243491606314_c20243491606339.nc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f778d8c6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31f778d8c6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chemeClr val="dk1"/>
                </a:solidFill>
              </a:rPr>
              <a:t>bucket download --account=gcops --norecurse geoproducts-plt/plt/GOES-19/scmi/ABI/2024/dec/20241214/OR_TFD-020-B12-M6C13-T006_G19_s2024349160020_c2024349160218.nc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f7358999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1f7358999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f778d8c65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1f778d8c65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chemeClr val="dk1"/>
                </a:solidFill>
              </a:rPr>
              <a:t>bucket download --account=gcops --norecurse geoproducts-plt/plt/GOES-19/scmi/ABI/2024/dec/20241214/OR_TFD-020-B12-M6C13-T006_G19_s2024349160020_c2024349160218.nc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f778d8c6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1f778d8c6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f778d8c65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1f778d8c65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f778d8c65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1f778d8c65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f7358999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1f7358999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chemeClr val="dk1"/>
                </a:solidFill>
              </a:rPr>
              <a:t>bucket download --account=gcops --norecurse geoproducts-plt/plt/GOES-19/scmi/ABI/2024/dec/20241214/OR_TFD-020-B12-M6C13-T006_G19_s2024349160020_c2024349160218.nc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f7358999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1f7358999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chemeClr val="dk1"/>
                </a:solidFill>
              </a:rPr>
              <a:t>bucket download --account=gcops --norecurse geoproducts-plt/plt/GOES-19/scmi/ABI/2024/dec/20241214/OR_TFD-020-B12-M6C13-T006_G19_s2024349160020_c2024349160218.nc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f7358999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1f735899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f7358999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1f7358999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311700" y="-59050"/>
            <a:ext cx="85206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Lato"/>
              <a:buNone/>
              <a:defRPr b="1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83100" y="542875"/>
            <a:ext cx="2288100" cy="4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●"/>
              <a:defRPr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○"/>
              <a:defRPr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■"/>
              <a:defRPr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cxnSp>
        <p:nvCxnSpPr>
          <p:cNvPr id="61" name="Google Shape;61;p19"/>
          <p:cNvCxnSpPr/>
          <p:nvPr/>
        </p:nvCxnSpPr>
        <p:spPr>
          <a:xfrm>
            <a:off x="4200" y="446800"/>
            <a:ext cx="9135600" cy="0"/>
          </a:xfrm>
          <a:prstGeom prst="straightConnector1">
            <a:avLst/>
          </a:prstGeom>
          <a:noFill/>
          <a:ln cap="flat" cmpd="sng" w="9525">
            <a:solidFill>
              <a:srgbClr val="FFD24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9"/>
          <p:cNvPicPr preferRelativeResize="0"/>
          <p:nvPr/>
        </p:nvPicPr>
        <p:blipFill rotWithShape="1">
          <a:blip r:embed="rId2">
            <a:alphaModFix/>
          </a:blip>
          <a:srcRect b="0" l="0" r="50199" t="0"/>
          <a:stretch/>
        </p:blipFill>
        <p:spPr>
          <a:xfrm>
            <a:off x="8642931" y="2836450"/>
            <a:ext cx="480624" cy="48257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  <p:pic>
        <p:nvPicPr>
          <p:cNvPr id="64" name="Google Shape;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032" y="4131850"/>
            <a:ext cx="753524" cy="531386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  <p:pic>
        <p:nvPicPr>
          <p:cNvPr id="65" name="Google Shape;65;p19"/>
          <p:cNvPicPr preferRelativeResize="0"/>
          <p:nvPr/>
        </p:nvPicPr>
        <p:blipFill rotWithShape="1">
          <a:blip r:embed="rId2">
            <a:alphaModFix/>
          </a:blip>
          <a:srcRect b="0" l="50199" r="0" t="0"/>
          <a:stretch/>
        </p:blipFill>
        <p:spPr>
          <a:xfrm>
            <a:off x="8642931" y="3484150"/>
            <a:ext cx="480624" cy="48257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  <a:defRPr sz="2800"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type="title"/>
          </p:nvPr>
        </p:nvSpPr>
        <p:spPr>
          <a:xfrm>
            <a:off x="431850" y="102550"/>
            <a:ext cx="85896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1" type="body"/>
          </p:nvPr>
        </p:nvSpPr>
        <p:spPr>
          <a:xfrm>
            <a:off x="751050" y="862525"/>
            <a:ext cx="7942500" cy="3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●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Light"/>
              <a:buChar char="○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Light"/>
              <a:buChar char="■"/>
              <a:defRPr sz="1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34"/>
          <p:cNvSpPr/>
          <p:nvPr/>
        </p:nvSpPr>
        <p:spPr>
          <a:xfrm flipH="1" rot="10800000">
            <a:off x="0" y="544525"/>
            <a:ext cx="9134700" cy="1890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4"/>
          <p:cNvPicPr preferRelativeResize="0"/>
          <p:nvPr/>
        </p:nvPicPr>
        <p:blipFill rotWithShape="1">
          <a:blip r:embed="rId2">
            <a:alphaModFix/>
          </a:blip>
          <a:srcRect b="0" l="0" r="50199" t="0"/>
          <a:stretch/>
        </p:blipFill>
        <p:spPr>
          <a:xfrm>
            <a:off x="8642931" y="2836450"/>
            <a:ext cx="480624" cy="48257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  <p:pic>
        <p:nvPicPr>
          <p:cNvPr id="34" name="Google Shape;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0032" y="4131850"/>
            <a:ext cx="753524" cy="531386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  <p:pic>
        <p:nvPicPr>
          <p:cNvPr id="35" name="Google Shape;35;p34"/>
          <p:cNvPicPr preferRelativeResize="0"/>
          <p:nvPr/>
        </p:nvPicPr>
        <p:blipFill rotWithShape="1">
          <a:blip r:embed="rId2">
            <a:alphaModFix/>
          </a:blip>
          <a:srcRect b="0" l="50199" r="0" t="0"/>
          <a:stretch/>
        </p:blipFill>
        <p:spPr>
          <a:xfrm>
            <a:off x="8642931" y="3484150"/>
            <a:ext cx="480624" cy="48257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gif"/><Relationship Id="rId4" Type="http://schemas.openxmlformats.org/officeDocument/2006/relationships/image" Target="../media/image15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 flipH="1" rot="10800000">
            <a:off x="1259425" y="691675"/>
            <a:ext cx="5843100" cy="1170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>
            <p:ph type="ctrTitle"/>
          </p:nvPr>
        </p:nvSpPr>
        <p:spPr>
          <a:xfrm>
            <a:off x="337725" y="811250"/>
            <a:ext cx="7555500" cy="19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GOES-19 ABI L1b/CMI Provisional PS-PVR</a:t>
            </a:r>
            <a:r>
              <a:rPr lang="en" sz="30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br>
              <a:rPr lang="en" sz="30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30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NWS User Feedback</a:t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i="1" lang="en" sz="1400">
                <a:latin typeface="Roboto Light"/>
                <a:ea typeface="Roboto Light"/>
                <a:cs typeface="Roboto Light"/>
                <a:sym typeface="Roboto Light"/>
              </a:rPr>
              <a:t>12/20/2024</a:t>
            </a:r>
            <a:endParaRPr i="1" sz="14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50199" t="0"/>
          <a:stretch/>
        </p:blipFill>
        <p:spPr>
          <a:xfrm>
            <a:off x="8167545" y="1671675"/>
            <a:ext cx="881856" cy="88544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6825" y="4059600"/>
            <a:ext cx="1458775" cy="9750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50199" r="0" t="0"/>
          <a:stretch/>
        </p:blipFill>
        <p:spPr>
          <a:xfrm>
            <a:off x="8167545" y="2865638"/>
            <a:ext cx="881856" cy="88544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700000" dist="66675">
              <a:srgbClr val="3A484F">
                <a:alpha val="48235"/>
              </a:srgbClr>
            </a:outerShdw>
          </a:effectLst>
        </p:spPr>
      </p:pic>
      <p:sp>
        <p:nvSpPr>
          <p:cNvPr id="112" name="Google Shape;112;p1"/>
          <p:cNvSpPr/>
          <p:nvPr/>
        </p:nvSpPr>
        <p:spPr>
          <a:xfrm flipH="1" rot="10800000">
            <a:off x="1259425" y="2990725"/>
            <a:ext cx="5874000" cy="11100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732675" y="3161100"/>
            <a:ext cx="52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Presented by:  Lee Byerle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f7358999b_0_28"/>
          <p:cNvSpPr txBox="1"/>
          <p:nvPr>
            <p:ph type="title"/>
          </p:nvPr>
        </p:nvSpPr>
        <p:spPr>
          <a:xfrm>
            <a:off x="98775" y="-59050"/>
            <a:ext cx="88587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GOES-19</a:t>
            </a:r>
            <a:r>
              <a:rPr lang="en" sz="2120"/>
              <a:t> SCMI Air Mass RGB TCONUS Sector [Compare</a:t>
            </a:r>
            <a:r>
              <a:rPr lang="en" sz="2120"/>
              <a:t> to</a:t>
            </a:r>
            <a:r>
              <a:rPr lang="en" sz="2120"/>
              <a:t> </a:t>
            </a:r>
            <a:r>
              <a:rPr lang="en" sz="2120">
                <a:solidFill>
                  <a:srgbClr val="0000FF"/>
                </a:solidFill>
              </a:rPr>
              <a:t>next</a:t>
            </a:r>
            <a:r>
              <a:rPr lang="en" sz="2120"/>
              <a:t> slide]</a:t>
            </a:r>
            <a:endParaRPr sz="1420"/>
          </a:p>
        </p:txBody>
      </p:sp>
      <p:sp>
        <p:nvSpPr>
          <p:cNvPr id="202" name="Google Shape;202;g31f7358999b_0_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g31f7358999b_0_28"/>
          <p:cNvPicPr preferRelativeResize="0"/>
          <p:nvPr/>
        </p:nvPicPr>
        <p:blipFill rotWithShape="1">
          <a:blip r:embed="rId3">
            <a:alphaModFix/>
          </a:blip>
          <a:srcRect b="0" l="28871" r="0" t="0"/>
          <a:stretch/>
        </p:blipFill>
        <p:spPr>
          <a:xfrm>
            <a:off x="1086438" y="616600"/>
            <a:ext cx="6971127" cy="44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1f7358999b_0_28"/>
          <p:cNvSpPr txBox="1"/>
          <p:nvPr/>
        </p:nvSpPr>
        <p:spPr>
          <a:xfrm>
            <a:off x="4282025" y="616600"/>
            <a:ext cx="1074300" cy="431100"/>
          </a:xfrm>
          <a:prstGeom prst="rect">
            <a:avLst/>
          </a:prstGeom>
          <a:solidFill>
            <a:srgbClr val="A5E667">
              <a:alpha val="26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9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g31f7358999b_0_28"/>
          <p:cNvSpPr txBox="1"/>
          <p:nvPr/>
        </p:nvSpPr>
        <p:spPr>
          <a:xfrm>
            <a:off x="98770" y="4131750"/>
            <a:ext cx="1473900" cy="86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Note:  AWIPS generates this RGB “on the fly” from the available ABI bands</a:t>
            </a:r>
            <a:endParaRPr sz="100">
              <a:solidFill>
                <a:srgbClr val="FFFF00"/>
              </a:solidFill>
            </a:endParaRPr>
          </a:p>
        </p:txBody>
      </p:sp>
      <p:sp>
        <p:nvSpPr>
          <p:cNvPr id="206" name="Google Shape;206;g31f7358999b_0_28"/>
          <p:cNvSpPr txBox="1"/>
          <p:nvPr/>
        </p:nvSpPr>
        <p:spPr>
          <a:xfrm>
            <a:off x="3674925" y="3485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207" name="Google Shape;207;g31f7358999b_0_28"/>
          <p:cNvSpPr txBox="1"/>
          <p:nvPr/>
        </p:nvSpPr>
        <p:spPr>
          <a:xfrm>
            <a:off x="1678425" y="4789500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f7358999b_0_123"/>
          <p:cNvSpPr txBox="1"/>
          <p:nvPr>
            <p:ph type="title"/>
          </p:nvPr>
        </p:nvSpPr>
        <p:spPr>
          <a:xfrm>
            <a:off x="0" y="-59050"/>
            <a:ext cx="9021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rgbClr val="0000FF"/>
                </a:solidFill>
              </a:rPr>
              <a:t>GOES-16</a:t>
            </a:r>
            <a:r>
              <a:rPr lang="en" sz="2020"/>
              <a:t> SCMI Air Mass RGB ECONUS Sector [Compare to </a:t>
            </a:r>
            <a:r>
              <a:rPr lang="en" sz="2020">
                <a:solidFill>
                  <a:srgbClr val="0000FF"/>
                </a:solidFill>
              </a:rPr>
              <a:t>previous</a:t>
            </a:r>
            <a:r>
              <a:rPr lang="en" sz="2020"/>
              <a:t> slide]</a:t>
            </a:r>
            <a:endParaRPr sz="1320"/>
          </a:p>
        </p:txBody>
      </p:sp>
      <p:sp>
        <p:nvSpPr>
          <p:cNvPr id="213" name="Google Shape;213;g31f7358999b_0_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g31f7358999b_0_123"/>
          <p:cNvPicPr preferRelativeResize="0"/>
          <p:nvPr/>
        </p:nvPicPr>
        <p:blipFill rotWithShape="1">
          <a:blip r:embed="rId3">
            <a:alphaModFix/>
          </a:blip>
          <a:srcRect b="0" l="28047" r="0" t="0"/>
          <a:stretch/>
        </p:blipFill>
        <p:spPr>
          <a:xfrm>
            <a:off x="1083200" y="628000"/>
            <a:ext cx="6977619" cy="44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1f7358999b_0_123"/>
          <p:cNvSpPr txBox="1"/>
          <p:nvPr/>
        </p:nvSpPr>
        <p:spPr>
          <a:xfrm>
            <a:off x="4426595" y="613255"/>
            <a:ext cx="1112100" cy="431100"/>
          </a:xfrm>
          <a:prstGeom prst="rect">
            <a:avLst/>
          </a:prstGeom>
          <a:solidFill>
            <a:srgbClr val="A5E667">
              <a:alpha val="26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9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g31f7358999b_0_123"/>
          <p:cNvSpPr txBox="1"/>
          <p:nvPr/>
        </p:nvSpPr>
        <p:spPr>
          <a:xfrm>
            <a:off x="98770" y="4131750"/>
            <a:ext cx="1473900" cy="86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Note:  AWIPS generates this RGB “on the fly” from the available ABI bands</a:t>
            </a:r>
            <a:endParaRPr sz="100">
              <a:solidFill>
                <a:srgbClr val="FFFF00"/>
              </a:solidFill>
            </a:endParaRPr>
          </a:p>
        </p:txBody>
      </p:sp>
      <p:sp>
        <p:nvSpPr>
          <p:cNvPr id="217" name="Google Shape;217;g31f7358999b_0_123"/>
          <p:cNvSpPr txBox="1"/>
          <p:nvPr/>
        </p:nvSpPr>
        <p:spPr>
          <a:xfrm>
            <a:off x="3674925" y="3485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218" name="Google Shape;218;g31f7358999b_0_123"/>
          <p:cNvSpPr txBox="1"/>
          <p:nvPr/>
        </p:nvSpPr>
        <p:spPr>
          <a:xfrm>
            <a:off x="1572675" y="4752400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31f778d8c65_1_18"/>
          <p:cNvPicPr preferRelativeResize="0"/>
          <p:nvPr/>
        </p:nvPicPr>
        <p:blipFill rotWithShape="1">
          <a:blip r:embed="rId3">
            <a:alphaModFix/>
          </a:blip>
          <a:srcRect b="0" l="29829" r="0" t="0"/>
          <a:stretch/>
        </p:blipFill>
        <p:spPr>
          <a:xfrm>
            <a:off x="1086450" y="616600"/>
            <a:ext cx="6906101" cy="44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1f778d8c65_1_18"/>
          <p:cNvSpPr txBox="1"/>
          <p:nvPr>
            <p:ph type="title"/>
          </p:nvPr>
        </p:nvSpPr>
        <p:spPr>
          <a:xfrm>
            <a:off x="98775" y="-59050"/>
            <a:ext cx="88587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GOES-19</a:t>
            </a:r>
            <a:r>
              <a:rPr lang="en" sz="2120"/>
              <a:t> SCMI Day Cloud Phase RGB [Compare to </a:t>
            </a:r>
            <a:r>
              <a:rPr lang="en" sz="2120">
                <a:solidFill>
                  <a:srgbClr val="0000FF"/>
                </a:solidFill>
              </a:rPr>
              <a:t>next</a:t>
            </a:r>
            <a:r>
              <a:rPr lang="en" sz="2120"/>
              <a:t> slide]</a:t>
            </a:r>
            <a:endParaRPr sz="1420"/>
          </a:p>
        </p:txBody>
      </p:sp>
      <p:sp>
        <p:nvSpPr>
          <p:cNvPr id="225" name="Google Shape;225;g31f778d8c65_1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g31f778d8c65_1_18"/>
          <p:cNvSpPr txBox="1"/>
          <p:nvPr/>
        </p:nvSpPr>
        <p:spPr>
          <a:xfrm>
            <a:off x="4282025" y="659075"/>
            <a:ext cx="1074300" cy="431100"/>
          </a:xfrm>
          <a:prstGeom prst="rect">
            <a:avLst/>
          </a:prstGeom>
          <a:solidFill>
            <a:srgbClr val="A5E667">
              <a:alpha val="26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9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g31f778d8c65_1_18"/>
          <p:cNvSpPr txBox="1"/>
          <p:nvPr/>
        </p:nvSpPr>
        <p:spPr>
          <a:xfrm>
            <a:off x="98770" y="4131750"/>
            <a:ext cx="1473900" cy="86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Note:  AWIPS generates this RGB “on the fly” from the available ABI bands</a:t>
            </a:r>
            <a:endParaRPr sz="100">
              <a:solidFill>
                <a:srgbClr val="FFFF00"/>
              </a:solidFill>
            </a:endParaRPr>
          </a:p>
        </p:txBody>
      </p:sp>
      <p:sp>
        <p:nvSpPr>
          <p:cNvPr id="228" name="Google Shape;228;g31f778d8c65_1_18"/>
          <p:cNvSpPr txBox="1"/>
          <p:nvPr/>
        </p:nvSpPr>
        <p:spPr>
          <a:xfrm>
            <a:off x="3674925" y="3485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229" name="Google Shape;229;g31f778d8c65_1_18"/>
          <p:cNvSpPr txBox="1"/>
          <p:nvPr/>
        </p:nvSpPr>
        <p:spPr>
          <a:xfrm>
            <a:off x="1659825" y="4683025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31f778d8c65_1_26"/>
          <p:cNvPicPr preferRelativeResize="0"/>
          <p:nvPr/>
        </p:nvPicPr>
        <p:blipFill rotWithShape="1">
          <a:blip r:embed="rId3">
            <a:alphaModFix/>
          </a:blip>
          <a:srcRect b="0" l="37803" r="0" t="0"/>
          <a:stretch/>
        </p:blipFill>
        <p:spPr>
          <a:xfrm>
            <a:off x="1170025" y="645775"/>
            <a:ext cx="6749350" cy="44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1f778d8c65_1_26"/>
          <p:cNvSpPr txBox="1"/>
          <p:nvPr>
            <p:ph type="title"/>
          </p:nvPr>
        </p:nvSpPr>
        <p:spPr>
          <a:xfrm>
            <a:off x="0" y="-59050"/>
            <a:ext cx="9021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solidFill>
                  <a:srgbClr val="0000FF"/>
                </a:solidFill>
              </a:rPr>
              <a:t>GOES-16</a:t>
            </a:r>
            <a:r>
              <a:rPr lang="en" sz="2020"/>
              <a:t> SCMI Day Cloud Phase RGB [Compare to </a:t>
            </a:r>
            <a:r>
              <a:rPr lang="en" sz="2020">
                <a:solidFill>
                  <a:srgbClr val="0000FF"/>
                </a:solidFill>
              </a:rPr>
              <a:t>previous</a:t>
            </a:r>
            <a:r>
              <a:rPr lang="en" sz="2020"/>
              <a:t> slide]</a:t>
            </a:r>
            <a:endParaRPr sz="1320"/>
          </a:p>
        </p:txBody>
      </p:sp>
      <p:sp>
        <p:nvSpPr>
          <p:cNvPr id="236" name="Google Shape;236;g31f778d8c65_1_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g31f778d8c65_1_26"/>
          <p:cNvSpPr txBox="1"/>
          <p:nvPr/>
        </p:nvSpPr>
        <p:spPr>
          <a:xfrm>
            <a:off x="4259225" y="704650"/>
            <a:ext cx="1112100" cy="431100"/>
          </a:xfrm>
          <a:prstGeom prst="rect">
            <a:avLst/>
          </a:prstGeom>
          <a:solidFill>
            <a:srgbClr val="A5E667">
              <a:alpha val="26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i="0" lang="en" sz="1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9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31f778d8c65_1_26"/>
          <p:cNvSpPr txBox="1"/>
          <p:nvPr/>
        </p:nvSpPr>
        <p:spPr>
          <a:xfrm>
            <a:off x="98770" y="4131750"/>
            <a:ext cx="1473900" cy="86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Note:  AWIPS generates this RGB “on the fly” from the available ABI bands</a:t>
            </a:r>
            <a:endParaRPr sz="100">
              <a:solidFill>
                <a:srgbClr val="FFFF00"/>
              </a:solidFill>
            </a:endParaRPr>
          </a:p>
        </p:txBody>
      </p:sp>
      <p:sp>
        <p:nvSpPr>
          <p:cNvPr id="239" name="Google Shape;239;g31f778d8c65_1_26"/>
          <p:cNvSpPr txBox="1"/>
          <p:nvPr/>
        </p:nvSpPr>
        <p:spPr>
          <a:xfrm>
            <a:off x="3674925" y="3485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240" name="Google Shape;240;g31f778d8c65_1_26"/>
          <p:cNvSpPr txBox="1"/>
          <p:nvPr/>
        </p:nvSpPr>
        <p:spPr>
          <a:xfrm>
            <a:off x="1613375" y="4683025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0c977a9b1_0_14"/>
          <p:cNvSpPr txBox="1"/>
          <p:nvPr>
            <p:ph type="title"/>
          </p:nvPr>
        </p:nvSpPr>
        <p:spPr>
          <a:xfrm>
            <a:off x="1033475" y="0"/>
            <a:ext cx="7369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GOES-19</a:t>
            </a:r>
            <a:r>
              <a:rPr lang="en" sz="2120"/>
              <a:t> TMESO-1 [left]  and  </a:t>
            </a:r>
            <a:r>
              <a:rPr lang="en" sz="2120">
                <a:solidFill>
                  <a:srgbClr val="0000FF"/>
                </a:solidFill>
              </a:rPr>
              <a:t>GOES-16</a:t>
            </a:r>
            <a:r>
              <a:rPr lang="en" sz="2120"/>
              <a:t> EMESO-1 [right]</a:t>
            </a:r>
            <a:endParaRPr sz="1420"/>
          </a:p>
        </p:txBody>
      </p:sp>
      <p:sp>
        <p:nvSpPr>
          <p:cNvPr id="246" name="Google Shape;246;g240c977a9b1_0_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g240c977a9b1_0_14"/>
          <p:cNvSpPr txBox="1"/>
          <p:nvPr/>
        </p:nvSpPr>
        <p:spPr>
          <a:xfrm>
            <a:off x="776338" y="627750"/>
            <a:ext cx="29784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Band 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6.95 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μm)  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TMESO-1</a:t>
            </a:r>
            <a:endParaRPr b="1" i="0" sz="14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g240c977a9b1_0_14"/>
          <p:cNvPicPr preferRelativeResize="0"/>
          <p:nvPr/>
        </p:nvPicPr>
        <p:blipFill rotWithShape="1">
          <a:blip r:embed="rId3">
            <a:alphaModFix/>
          </a:blip>
          <a:srcRect b="0" l="57257" r="0" t="6112"/>
          <a:stretch/>
        </p:blipFill>
        <p:spPr>
          <a:xfrm>
            <a:off x="4384600" y="1134800"/>
            <a:ext cx="3909544" cy="392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40c977a9b1_0_14"/>
          <p:cNvPicPr preferRelativeResize="0"/>
          <p:nvPr/>
        </p:nvPicPr>
        <p:blipFill rotWithShape="1">
          <a:blip r:embed="rId4">
            <a:alphaModFix/>
          </a:blip>
          <a:srcRect b="0" l="65359" r="0" t="7347"/>
          <a:stretch/>
        </p:blipFill>
        <p:spPr>
          <a:xfrm>
            <a:off x="296750" y="1094725"/>
            <a:ext cx="3909551" cy="387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40c977a9b1_0_14"/>
          <p:cNvPicPr preferRelativeResize="0"/>
          <p:nvPr/>
        </p:nvPicPr>
        <p:blipFill rotWithShape="1">
          <a:blip r:embed="rId3">
            <a:alphaModFix/>
          </a:blip>
          <a:srcRect b="95969" l="0" r="51746" t="0"/>
          <a:stretch/>
        </p:blipFill>
        <p:spPr>
          <a:xfrm>
            <a:off x="311700" y="1064749"/>
            <a:ext cx="6298174" cy="24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40c977a9b1_0_14"/>
          <p:cNvSpPr txBox="1"/>
          <p:nvPr/>
        </p:nvSpPr>
        <p:spPr>
          <a:xfrm>
            <a:off x="4982438" y="676025"/>
            <a:ext cx="29784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Band 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 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6.95 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μm)  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MESO-1</a:t>
            </a:r>
            <a:endParaRPr b="1" i="0" sz="14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40c977a9b1_0_14"/>
          <p:cNvSpPr txBox="1"/>
          <p:nvPr/>
        </p:nvSpPr>
        <p:spPr>
          <a:xfrm>
            <a:off x="3674925" y="3485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253" name="Google Shape;253;g240c977a9b1_0_14"/>
          <p:cNvSpPr txBox="1"/>
          <p:nvPr/>
        </p:nvSpPr>
        <p:spPr>
          <a:xfrm>
            <a:off x="131950" y="4891175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31f778d8c65_3_0"/>
          <p:cNvPicPr preferRelativeResize="0"/>
          <p:nvPr/>
        </p:nvPicPr>
        <p:blipFill rotWithShape="1">
          <a:blip r:embed="rId3">
            <a:alphaModFix/>
          </a:blip>
          <a:srcRect b="1244" l="0" r="0" t="0"/>
          <a:stretch/>
        </p:blipFill>
        <p:spPr>
          <a:xfrm>
            <a:off x="45350" y="821000"/>
            <a:ext cx="9053301" cy="361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1f778d8c65_3_0"/>
          <p:cNvSpPr txBox="1"/>
          <p:nvPr>
            <p:ph type="title"/>
          </p:nvPr>
        </p:nvSpPr>
        <p:spPr>
          <a:xfrm>
            <a:off x="311700" y="-59050"/>
            <a:ext cx="88014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00FF"/>
                </a:solidFill>
              </a:rPr>
              <a:t>GOES-19</a:t>
            </a:r>
            <a:r>
              <a:rPr lang="en"/>
              <a:t> Full Disk Sector SCMI Sourced from Geocloud </a:t>
            </a:r>
            <a:r>
              <a:rPr lang="en">
                <a:solidFill>
                  <a:srgbClr val="0000FF"/>
                </a:solidFill>
              </a:rPr>
              <a:t>L1b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60" name="Google Shape;260;g31f778d8c65_3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g31f778d8c65_3_0"/>
          <p:cNvSpPr txBox="1"/>
          <p:nvPr/>
        </p:nvSpPr>
        <p:spPr>
          <a:xfrm>
            <a:off x="171775" y="1082150"/>
            <a:ext cx="2213700" cy="692700"/>
          </a:xfrm>
          <a:prstGeom prst="rect">
            <a:avLst/>
          </a:prstGeom>
          <a:solidFill>
            <a:srgbClr val="A5E667">
              <a:alpha val="26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Band 13 (10.3μm) </a:t>
            </a:r>
            <a:endParaRPr b="1" sz="11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12:50 Z  2-Oct-2024</a:t>
            </a:r>
            <a:endParaRPr b="1" sz="11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TFD - 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Full Disk SCMI </a:t>
            </a:r>
            <a:endParaRPr b="1" i="0" sz="14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2" name="Google Shape;262;g31f778d8c65_3_0"/>
          <p:cNvPicPr preferRelativeResize="0"/>
          <p:nvPr/>
        </p:nvPicPr>
        <p:blipFill rotWithShape="1">
          <a:blip r:embed="rId4">
            <a:alphaModFix/>
          </a:blip>
          <a:srcRect b="96341" l="0" r="50129" t="0"/>
          <a:stretch/>
        </p:blipFill>
        <p:spPr>
          <a:xfrm>
            <a:off x="45350" y="796987"/>
            <a:ext cx="7509026" cy="2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1f778d8c65_3_0"/>
          <p:cNvSpPr txBox="1"/>
          <p:nvPr/>
        </p:nvSpPr>
        <p:spPr>
          <a:xfrm>
            <a:off x="4513125" y="4247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264" name="Google Shape;264;g31f778d8c65_3_0"/>
          <p:cNvSpPr txBox="1"/>
          <p:nvPr/>
        </p:nvSpPr>
        <p:spPr>
          <a:xfrm>
            <a:off x="0" y="4789500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f7358999b_0_76"/>
          <p:cNvSpPr txBox="1"/>
          <p:nvPr>
            <p:ph type="title"/>
          </p:nvPr>
        </p:nvSpPr>
        <p:spPr>
          <a:xfrm>
            <a:off x="311700" y="-59050"/>
            <a:ext cx="85206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GOES AWIPS Menu - ABI Imagery Bands</a:t>
            </a:r>
            <a:endParaRPr/>
          </a:p>
        </p:txBody>
      </p:sp>
      <p:sp>
        <p:nvSpPr>
          <p:cNvPr id="270" name="Google Shape;270;g31f7358999b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g31f7358999b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75" y="761050"/>
            <a:ext cx="7118399" cy="41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1f7358999b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075" y="1064325"/>
            <a:ext cx="3205525" cy="37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1f7358999b_0_76"/>
          <p:cNvSpPr txBox="1"/>
          <p:nvPr/>
        </p:nvSpPr>
        <p:spPr>
          <a:xfrm>
            <a:off x="6313525" y="470125"/>
            <a:ext cx="192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NWS Cloud AWIPS</a:t>
            </a:r>
            <a:endParaRPr sz="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f778d8c65_1_77"/>
          <p:cNvSpPr txBox="1"/>
          <p:nvPr>
            <p:ph type="title"/>
          </p:nvPr>
        </p:nvSpPr>
        <p:spPr>
          <a:xfrm>
            <a:off x="3349575" y="1034975"/>
            <a:ext cx="3495600" cy="18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/>
              <a:t>Thank You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79" name="Google Shape;279;g31f778d8c65_1_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>
            <p:ph type="title"/>
          </p:nvPr>
        </p:nvSpPr>
        <p:spPr>
          <a:xfrm>
            <a:off x="311700" y="-59050"/>
            <a:ext cx="85206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200"/>
              <a:t>NWS Integration of GOES-19 L1b and CMI</a:t>
            </a:r>
            <a:endParaRPr sz="2200"/>
          </a:p>
        </p:txBody>
      </p:sp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0" y="705925"/>
            <a:ext cx="9023700" cy="4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00025" lvl="0" marL="25717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GOES-19 ABI imagery</a:t>
            </a: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will be provided to AWIPS users as: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0320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Sectorized Cloud &amp; Moisture Imagery (SCMI) tiles from GOES-R GS via the </a:t>
            </a: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Satellite Broadcast Network (SBN) (e.g. WFOs/RFCs)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032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SCMI tiles generated from </a:t>
            </a: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L1b radiances (FD, CONUS, Meso) received from GRB (e.g., National Centers)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00025" lvl="0" marL="25717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GOES-19 ABI imagery is compatible with AWIPS baseline configurations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00025" lvl="0" marL="257175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Ongoing GOES-19 Readiness activity  (ABI and GLM):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ISatSS updates with National Centers (GLM and Geocolor RGB) [3/15/25]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AWIPS Configuration updates through TOWRpro v25 (RPM)   (GLM, L2s and Geocolor RGB)</a:t>
            </a: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[3/1/25]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Mesoscale Mission Manager Team coordination / MMM suite readiness [2/1/25 testing. 4/4/25 switch]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 sz="1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EMC is planning to examine the All-Sky and Clear-sky radiances for assimilation via PDA I&amp;T access  (BUFR). Results expected NET ~Jan 20, 2025 </a:t>
            </a:r>
            <a:endParaRPr sz="14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" name="Google Shape;12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f778d8c65_1_42"/>
          <p:cNvSpPr txBox="1"/>
          <p:nvPr>
            <p:ph type="title"/>
          </p:nvPr>
        </p:nvSpPr>
        <p:spPr>
          <a:xfrm>
            <a:off x="220325" y="0"/>
            <a:ext cx="8889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GOES-19</a:t>
            </a:r>
            <a:r>
              <a:rPr lang="en" sz="2120"/>
              <a:t> SCMI Full Disk Sector -  L1b Sourced from AWC GRB Antenna</a:t>
            </a:r>
            <a:endParaRPr sz="1420"/>
          </a:p>
        </p:txBody>
      </p:sp>
      <p:sp>
        <p:nvSpPr>
          <p:cNvPr id="126" name="Google Shape;126;g31f778d8c65_1_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g31f778d8c65_1_42"/>
          <p:cNvSpPr txBox="1"/>
          <p:nvPr/>
        </p:nvSpPr>
        <p:spPr>
          <a:xfrm>
            <a:off x="3531675" y="460800"/>
            <a:ext cx="446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AWC ISatSS generated from L1b through AWC GRB Antenna</a:t>
            </a:r>
            <a:endParaRPr sz="100">
              <a:solidFill>
                <a:srgbClr val="666666"/>
              </a:solidFill>
            </a:endParaRPr>
          </a:p>
        </p:txBody>
      </p:sp>
      <p:pic>
        <p:nvPicPr>
          <p:cNvPr id="128" name="Google Shape;128;g31f778d8c65_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850" y="713700"/>
            <a:ext cx="6099122" cy="439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1f778d8c65_1_42"/>
          <p:cNvSpPr txBox="1"/>
          <p:nvPr/>
        </p:nvSpPr>
        <p:spPr>
          <a:xfrm>
            <a:off x="91750" y="4170625"/>
            <a:ext cx="180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Provided by:</a:t>
            </a:r>
            <a:endParaRPr sz="1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Amanda Terborg / AWC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30" name="Google Shape;130;g31f778d8c65_1_42"/>
          <p:cNvSpPr txBox="1"/>
          <p:nvPr/>
        </p:nvSpPr>
        <p:spPr>
          <a:xfrm>
            <a:off x="53175" y="713700"/>
            <a:ext cx="18081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Band 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0.64 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μm) </a:t>
            </a:r>
            <a:endParaRPr b="1" sz="9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17:30Z  24-Oct-2024</a:t>
            </a:r>
            <a:endParaRPr b="1" sz="9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TFD - 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Full Disk SCMI</a:t>
            </a:r>
            <a:r>
              <a:rPr b="1"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3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31f778d8c65_1_42"/>
          <p:cNvSpPr txBox="1"/>
          <p:nvPr/>
        </p:nvSpPr>
        <p:spPr>
          <a:xfrm>
            <a:off x="-2450" y="4789500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f778d8c65_1_54"/>
          <p:cNvSpPr txBox="1"/>
          <p:nvPr>
            <p:ph type="title"/>
          </p:nvPr>
        </p:nvSpPr>
        <p:spPr>
          <a:xfrm>
            <a:off x="220325" y="0"/>
            <a:ext cx="8889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GOES-19</a:t>
            </a:r>
            <a:r>
              <a:rPr lang="en" sz="2120"/>
              <a:t> SCMI Full Disk Sector -  L1b Sourced from AWC GRB Antenna</a:t>
            </a:r>
            <a:endParaRPr sz="1420"/>
          </a:p>
        </p:txBody>
      </p:sp>
      <p:sp>
        <p:nvSpPr>
          <p:cNvPr id="137" name="Google Shape;137;g31f778d8c65_1_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g31f778d8c65_1_54"/>
          <p:cNvSpPr txBox="1"/>
          <p:nvPr/>
        </p:nvSpPr>
        <p:spPr>
          <a:xfrm>
            <a:off x="3531675" y="460800"/>
            <a:ext cx="446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AWC ISatSS generated from L1b through AWC GRB Antenna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39" name="Google Shape;139;g31f778d8c65_1_54"/>
          <p:cNvSpPr txBox="1"/>
          <p:nvPr/>
        </p:nvSpPr>
        <p:spPr>
          <a:xfrm>
            <a:off x="53175" y="4190425"/>
            <a:ext cx="180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Provided by:</a:t>
            </a:r>
            <a:endParaRPr sz="1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Amanda Terborg / AWC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40" name="Google Shape;140;g31f778d8c65_1_54"/>
          <p:cNvSpPr txBox="1"/>
          <p:nvPr/>
        </p:nvSpPr>
        <p:spPr>
          <a:xfrm>
            <a:off x="53175" y="713700"/>
            <a:ext cx="18081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Band 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6.95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μm) </a:t>
            </a:r>
            <a:endParaRPr b="1" sz="9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17:30Z  24-Oct-2024</a:t>
            </a:r>
            <a:endParaRPr b="1" sz="9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TFD - 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Full Disk SCMI</a:t>
            </a:r>
            <a:r>
              <a:rPr b="1"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3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g31f778d8c65_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925" y="713700"/>
            <a:ext cx="6038038" cy="435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1f778d8c65_1_54"/>
          <p:cNvSpPr txBox="1"/>
          <p:nvPr/>
        </p:nvSpPr>
        <p:spPr>
          <a:xfrm>
            <a:off x="53175" y="4789500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f778d8c65_1_64"/>
          <p:cNvSpPr txBox="1"/>
          <p:nvPr>
            <p:ph type="title"/>
          </p:nvPr>
        </p:nvSpPr>
        <p:spPr>
          <a:xfrm>
            <a:off x="220325" y="0"/>
            <a:ext cx="8889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GOES-19</a:t>
            </a:r>
            <a:r>
              <a:rPr lang="en" sz="2120"/>
              <a:t> SCMI Full Disk Sector -  L1b Sourced from AWC GRB Antenna</a:t>
            </a:r>
            <a:endParaRPr sz="1420"/>
          </a:p>
        </p:txBody>
      </p:sp>
      <p:sp>
        <p:nvSpPr>
          <p:cNvPr id="148" name="Google Shape;148;g31f778d8c65_1_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g31f778d8c65_1_64"/>
          <p:cNvSpPr txBox="1"/>
          <p:nvPr/>
        </p:nvSpPr>
        <p:spPr>
          <a:xfrm>
            <a:off x="3531675" y="460800"/>
            <a:ext cx="446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AWC ISatSS generated from L1b through AWC GRB Antenna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50" name="Google Shape;150;g31f778d8c65_1_64"/>
          <p:cNvSpPr txBox="1"/>
          <p:nvPr/>
        </p:nvSpPr>
        <p:spPr>
          <a:xfrm>
            <a:off x="87575" y="4014750"/>
            <a:ext cx="180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Provided by:</a:t>
            </a:r>
            <a:endParaRPr sz="10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Amanda Terborg / AWC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51" name="Google Shape;151;g31f778d8c65_1_64"/>
          <p:cNvSpPr txBox="1"/>
          <p:nvPr/>
        </p:nvSpPr>
        <p:spPr>
          <a:xfrm>
            <a:off x="22785" y="713700"/>
            <a:ext cx="19377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Band 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10.35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μm) </a:t>
            </a:r>
            <a:endParaRPr b="1" sz="9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17:30Z  24-Oct-2024</a:t>
            </a:r>
            <a:endParaRPr b="1" sz="9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TFD - </a:t>
            </a:r>
            <a:r>
              <a:rPr b="1" lang="en" sz="9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Full Disk SCMI</a:t>
            </a:r>
            <a:r>
              <a:rPr b="1"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3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g31f778d8c65_1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900" y="713700"/>
            <a:ext cx="6093990" cy="43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1f778d8c65_1_64"/>
          <p:cNvSpPr txBox="1"/>
          <p:nvPr/>
        </p:nvSpPr>
        <p:spPr>
          <a:xfrm>
            <a:off x="22775" y="4789500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31f7358999b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00" y="789375"/>
            <a:ext cx="8801375" cy="40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1f7358999b_0_57"/>
          <p:cNvSpPr txBox="1"/>
          <p:nvPr>
            <p:ph type="title"/>
          </p:nvPr>
        </p:nvSpPr>
        <p:spPr>
          <a:xfrm>
            <a:off x="311700" y="-59050"/>
            <a:ext cx="88014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00FF"/>
                </a:solidFill>
              </a:rPr>
              <a:t>GOES-19</a:t>
            </a:r>
            <a:r>
              <a:rPr lang="en"/>
              <a:t> Full Disk Sector  SCMI Sourced from Geocloud</a:t>
            </a:r>
            <a:endParaRPr/>
          </a:p>
        </p:txBody>
      </p:sp>
      <p:sp>
        <p:nvSpPr>
          <p:cNvPr id="160" name="Google Shape;160;g31f7358999b_0_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g31f7358999b_0_57"/>
          <p:cNvSpPr txBox="1"/>
          <p:nvPr/>
        </p:nvSpPr>
        <p:spPr>
          <a:xfrm>
            <a:off x="171775" y="1082150"/>
            <a:ext cx="2213700" cy="692700"/>
          </a:xfrm>
          <a:prstGeom prst="rect">
            <a:avLst/>
          </a:prstGeom>
          <a:solidFill>
            <a:srgbClr val="A5E667">
              <a:alpha val="26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Band 13 (10.3μm) </a:t>
            </a:r>
            <a:endParaRPr b="1" sz="11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16:00 Z  14-Dec-2024</a:t>
            </a:r>
            <a:endParaRPr b="1" sz="11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TFD - </a:t>
            </a:r>
            <a:r>
              <a:rPr b="1" lang="en" sz="1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Full Disk SCMI </a:t>
            </a:r>
            <a:endParaRPr b="1" i="0" sz="14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g31f7358999b_0_57"/>
          <p:cNvPicPr preferRelativeResize="0"/>
          <p:nvPr/>
        </p:nvPicPr>
        <p:blipFill rotWithShape="1">
          <a:blip r:embed="rId3">
            <a:alphaModFix/>
          </a:blip>
          <a:srcRect b="96341" l="0" r="50129" t="0"/>
          <a:stretch/>
        </p:blipFill>
        <p:spPr>
          <a:xfrm>
            <a:off x="94800" y="789375"/>
            <a:ext cx="6148173" cy="20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1f7358999b_0_57"/>
          <p:cNvSpPr txBox="1"/>
          <p:nvPr/>
        </p:nvSpPr>
        <p:spPr>
          <a:xfrm>
            <a:off x="6147150" y="511575"/>
            <a:ext cx="287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NESDIS geocloud (GPAS) SCMI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64" name="Google Shape;164;g31f7358999b_0_57"/>
          <p:cNvSpPr txBox="1"/>
          <p:nvPr/>
        </p:nvSpPr>
        <p:spPr>
          <a:xfrm>
            <a:off x="0" y="4850775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31f7358999b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0" y="1187826"/>
            <a:ext cx="8520599" cy="388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1f7358999b_0_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1" name="Google Shape;171;g31f7358999b_0_66"/>
          <p:cNvPicPr preferRelativeResize="0"/>
          <p:nvPr/>
        </p:nvPicPr>
        <p:blipFill rotWithShape="1">
          <a:blip r:embed="rId4">
            <a:alphaModFix/>
          </a:blip>
          <a:srcRect b="96341" l="0" r="50129" t="0"/>
          <a:stretch/>
        </p:blipFill>
        <p:spPr>
          <a:xfrm>
            <a:off x="135950" y="1187826"/>
            <a:ext cx="6409451" cy="2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1f7358999b_0_66"/>
          <p:cNvSpPr txBox="1"/>
          <p:nvPr/>
        </p:nvSpPr>
        <p:spPr>
          <a:xfrm>
            <a:off x="370350" y="508750"/>
            <a:ext cx="19773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10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ABI Band 13 (10.3μm) </a:t>
            </a:r>
            <a:endParaRPr b="1"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16:00Z  14-Dec-2024</a:t>
            </a:r>
            <a:endParaRPr b="1"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TFD - </a:t>
            </a:r>
            <a:r>
              <a:rPr b="1"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Full Disk SCMI </a:t>
            </a:r>
            <a:endParaRPr b="1" i="0" sz="13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g31f7358999b_0_66"/>
          <p:cNvSpPr txBox="1"/>
          <p:nvPr>
            <p:ph type="title"/>
          </p:nvPr>
        </p:nvSpPr>
        <p:spPr>
          <a:xfrm>
            <a:off x="311700" y="-59050"/>
            <a:ext cx="88014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320">
                <a:solidFill>
                  <a:srgbClr val="0000FF"/>
                </a:solidFill>
              </a:rPr>
              <a:t>GOES-19</a:t>
            </a:r>
            <a:r>
              <a:rPr lang="en" sz="2320"/>
              <a:t> Full Disk Sector  SCMI Sourced from Geocloud (zoomed)</a:t>
            </a:r>
            <a:endParaRPr sz="2320"/>
          </a:p>
        </p:txBody>
      </p:sp>
      <p:sp>
        <p:nvSpPr>
          <p:cNvPr id="174" name="Google Shape;174;g31f7358999b_0_66"/>
          <p:cNvSpPr txBox="1"/>
          <p:nvPr/>
        </p:nvSpPr>
        <p:spPr>
          <a:xfrm>
            <a:off x="5918550" y="892575"/>
            <a:ext cx="287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NESDIS geocloud (GPAS) SCMI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75" name="Google Shape;175;g31f7358999b_0_66"/>
          <p:cNvSpPr txBox="1"/>
          <p:nvPr/>
        </p:nvSpPr>
        <p:spPr>
          <a:xfrm>
            <a:off x="197200" y="4683025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f7358999b_0_11"/>
          <p:cNvSpPr txBox="1"/>
          <p:nvPr>
            <p:ph type="title"/>
          </p:nvPr>
        </p:nvSpPr>
        <p:spPr>
          <a:xfrm>
            <a:off x="311700" y="-59050"/>
            <a:ext cx="85206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GOES-19</a:t>
            </a:r>
            <a:r>
              <a:rPr lang="en" sz="2120"/>
              <a:t> SCMI TCONUS Sector [Compare to </a:t>
            </a:r>
            <a:r>
              <a:rPr lang="en" sz="2120">
                <a:solidFill>
                  <a:srgbClr val="0000FF"/>
                </a:solidFill>
              </a:rPr>
              <a:t>next</a:t>
            </a:r>
            <a:r>
              <a:rPr lang="en" sz="2120"/>
              <a:t> slide]</a:t>
            </a:r>
            <a:endParaRPr sz="1420"/>
          </a:p>
        </p:txBody>
      </p:sp>
      <p:sp>
        <p:nvSpPr>
          <p:cNvPr id="181" name="Google Shape;181;g31f7358999b_0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g31f7358999b_0_11"/>
          <p:cNvSpPr txBox="1"/>
          <p:nvPr/>
        </p:nvSpPr>
        <p:spPr>
          <a:xfrm>
            <a:off x="4436925" y="3485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pic>
        <p:nvPicPr>
          <p:cNvPr id="183" name="Google Shape;183;g31f7358999b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1731"/>
            <a:ext cx="9143999" cy="4136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1f7358999b_0_11"/>
          <p:cNvSpPr txBox="1"/>
          <p:nvPr/>
        </p:nvSpPr>
        <p:spPr>
          <a:xfrm>
            <a:off x="4107275" y="4740525"/>
            <a:ext cx="110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u="none" cap="none" strike="noStrik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b="1" i="0" lang="en" sz="1500" u="none" cap="none" strike="noStrik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8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g31f7358999b_0_11"/>
          <p:cNvSpPr txBox="1"/>
          <p:nvPr/>
        </p:nvSpPr>
        <p:spPr>
          <a:xfrm>
            <a:off x="43450" y="4847475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f7358999b_0_91"/>
          <p:cNvSpPr txBox="1"/>
          <p:nvPr>
            <p:ph type="title"/>
          </p:nvPr>
        </p:nvSpPr>
        <p:spPr>
          <a:xfrm>
            <a:off x="311700" y="-59050"/>
            <a:ext cx="85206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>
                <a:solidFill>
                  <a:srgbClr val="0000FF"/>
                </a:solidFill>
              </a:rPr>
              <a:t>GOES-16 </a:t>
            </a:r>
            <a:r>
              <a:rPr lang="en" sz="2120"/>
              <a:t>SCMI ECONUS Sector [Compare to </a:t>
            </a:r>
            <a:r>
              <a:rPr lang="en" sz="2120">
                <a:solidFill>
                  <a:srgbClr val="0000FF"/>
                </a:solidFill>
              </a:rPr>
              <a:t>previous</a:t>
            </a:r>
            <a:r>
              <a:rPr lang="en" sz="2120"/>
              <a:t> slide]</a:t>
            </a:r>
            <a:endParaRPr sz="1420"/>
          </a:p>
        </p:txBody>
      </p:sp>
      <p:sp>
        <p:nvSpPr>
          <p:cNvPr id="191" name="Google Shape;191;g31f7358999b_0_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g31f7358999b_0_91"/>
          <p:cNvSpPr txBox="1"/>
          <p:nvPr/>
        </p:nvSpPr>
        <p:spPr>
          <a:xfrm>
            <a:off x="147450" y="655700"/>
            <a:ext cx="3015900" cy="523200"/>
          </a:xfrm>
          <a:prstGeom prst="rect">
            <a:avLst/>
          </a:prstGeom>
          <a:solidFill>
            <a:srgbClr val="A5E667">
              <a:alpha val="262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GOES-18 ABI Band 10 (7.3μm / water vapor) imagery: 30-Aug-2023, 16-20z</a:t>
            </a:r>
            <a:endParaRPr b="1" i="0" sz="1400" u="none" cap="none" strike="noStrik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g31f7358999b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0" y="599570"/>
            <a:ext cx="9037049" cy="41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1f7358999b_0_91"/>
          <p:cNvSpPr txBox="1"/>
          <p:nvPr/>
        </p:nvSpPr>
        <p:spPr>
          <a:xfrm>
            <a:off x="4107275" y="4740525"/>
            <a:ext cx="110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u="none" cap="none" strike="noStrik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GOES-1</a:t>
            </a:r>
            <a:r>
              <a:rPr b="1" lang="en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i="0" lang="en" sz="1500" u="none" cap="none" strike="noStrik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8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g31f7358999b_0_91"/>
          <p:cNvSpPr txBox="1"/>
          <p:nvPr/>
        </p:nvSpPr>
        <p:spPr>
          <a:xfrm>
            <a:off x="4436925" y="348575"/>
            <a:ext cx="4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source: ISatSS tiler in NWS Cloud using NESDIS geocloud (GPAS) L1b</a:t>
            </a:r>
            <a:endParaRPr sz="100">
              <a:solidFill>
                <a:srgbClr val="666666"/>
              </a:solidFill>
            </a:endParaRPr>
          </a:p>
        </p:txBody>
      </p:sp>
      <p:sp>
        <p:nvSpPr>
          <p:cNvPr id="196" name="Google Shape;196;g31f7358999b_0_91"/>
          <p:cNvSpPr txBox="1"/>
          <p:nvPr/>
        </p:nvSpPr>
        <p:spPr>
          <a:xfrm>
            <a:off x="0" y="4802025"/>
            <a:ext cx="199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00"/>
                </a:solidFill>
              </a:rPr>
              <a:t>Preliminary, non-operational</a:t>
            </a:r>
            <a:endParaRPr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