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aleway SemiBold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FAC2CDA-C564-4D24-9F04-6E8640ADEE50}">
  <a:tblStyle styleId="{AFAC2CDA-C564-4D24-9F04-6E8640ADEE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5.xml"/><Relationship Id="rId22" Type="http://schemas.openxmlformats.org/officeDocument/2006/relationships/font" Target="fonts/Lato-boldItalic.fntdata"/><Relationship Id="rId10" Type="http://schemas.openxmlformats.org/officeDocument/2006/relationships/slide" Target="slides/slide4.xml"/><Relationship Id="rId21" Type="http://schemas.openxmlformats.org/officeDocument/2006/relationships/font" Target="fonts/Lato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RalewaySemiBold-regular.fntdata"/><Relationship Id="rId14" Type="http://schemas.openxmlformats.org/officeDocument/2006/relationships/slide" Target="slides/slide8.xml"/><Relationship Id="rId17" Type="http://schemas.openxmlformats.org/officeDocument/2006/relationships/font" Target="fonts/RalewaySemiBold-italic.fntdata"/><Relationship Id="rId16" Type="http://schemas.openxmlformats.org/officeDocument/2006/relationships/font" Target="fonts/RalewaySemiBold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Lato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SemiBold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9ac8f415f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g329ac8f415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B050"/>
              </a:solidFill>
            </a:endParaRPr>
          </a:p>
        </p:txBody>
      </p:sp>
      <p:sp>
        <p:nvSpPr>
          <p:cNvPr id="59" name="Google Shape;59;g329ac8f415f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9ac8f415f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9ac8f415f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29ac8f415f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29ac8f415f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9ac8f415f_1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9ac8f415f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9ac8f415f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29ac8f415f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9ac8f415f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29ac8f415f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9ac8f415f_1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9ac8f415f_1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29ac8f415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29ac8f415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gradFill>
          <a:gsLst>
            <a:gs pos="0">
              <a:srgbClr val="90CBF3">
                <a:alpha val="42352"/>
              </a:srgbClr>
            </a:gs>
            <a:gs pos="100000">
              <a:srgbClr val="350FF5">
                <a:alpha val="18039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NOAA_logo.png" id="54" name="Google Shape;5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897" y="56862"/>
            <a:ext cx="806505" cy="78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209" y="56868"/>
            <a:ext cx="827495" cy="8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slide" Target="/ppt/slides/slide2.xml"/><Relationship Id="rId4" Type="http://schemas.openxmlformats.org/officeDocument/2006/relationships/slide" Target="/ppt/slides/slide5.xml"/><Relationship Id="rId5" Type="http://schemas.openxmlformats.org/officeDocument/2006/relationships/slide" Target="/ppt/slides/slide3.xml"/><Relationship Id="rId6" Type="http://schemas.openxmlformats.org/officeDocument/2006/relationships/slide" Target="/ppt/slides/slide6.xml"/><Relationship Id="rId7" Type="http://schemas.openxmlformats.org/officeDocument/2006/relationships/slide" Target="/ppt/slides/slide4.xml"/><Relationship Id="rId8" Type="http://schemas.openxmlformats.org/officeDocument/2006/relationships/slide" Target="/ppt/slides/slide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4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4"/>
          <p:cNvSpPr txBox="1"/>
          <p:nvPr>
            <p:ph type="title"/>
          </p:nvPr>
        </p:nvSpPr>
        <p:spPr>
          <a:xfrm>
            <a:off x="123475" y="457200"/>
            <a:ext cx="88833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GOES-19 L2 (Group 1) Provisional Validation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50000"/>
              <a:buFont typeface="Calibri"/>
              <a:buNone/>
            </a:pPr>
            <a:r>
              <a:rPr lang="en" sz="2000"/>
              <a:t>Peer/Stakeholder Product Validation Review (PS-PVR)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rPr lang="en" sz="1800"/>
              <a:t>Jan. 29</a:t>
            </a:r>
            <a:r>
              <a:rPr lang="en" sz="1800"/>
              <a:t>, 2025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NWS Perspective: AWIPS verification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Derek Van Pelt</a:t>
            </a:r>
            <a:r>
              <a:rPr lang="en" sz="1466">
                <a:solidFill>
                  <a:srgbClr val="666666"/>
                </a:solidFill>
              </a:rPr>
              <a:t> / TOWR-S team, NWS Office of Observations</a:t>
            </a:r>
            <a:endParaRPr sz="2366">
              <a:solidFill>
                <a:srgbClr val="666666"/>
              </a:solidFill>
            </a:endParaRPr>
          </a:p>
        </p:txBody>
      </p:sp>
      <p:graphicFrame>
        <p:nvGraphicFramePr>
          <p:cNvPr id="63" name="Google Shape;63;p14"/>
          <p:cNvGraphicFramePr/>
          <p:nvPr/>
        </p:nvGraphicFramePr>
        <p:xfrm>
          <a:off x="2389025" y="269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{AFAC2CDA-C564-4D24-9F04-6E8640ADEE50}</a:tableStyleId>
              </a:tblPr>
              <a:tblGrid>
                <a:gridCol w="2176100"/>
                <a:gridCol w="2176100"/>
              </a:tblGrid>
              <a:tr h="60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action="ppaction://hlinksldjump" r:id="rId3"/>
                        </a:rPr>
                        <a:t>Clear Sky Mask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action="ppaction://hlinksldjump" r:id="rId4"/>
                        </a:rPr>
                        <a:t>Cloud Top Temperature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action="ppaction://hlinksldjump" r:id="rId5"/>
                        </a:rPr>
                        <a:t>Cloud Top Phase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action="ppaction://hlinksldjump" r:id="rId6"/>
                        </a:rPr>
                        <a:t>Cloud Top Pressure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action="ppaction://hlinksldjump" r:id="rId7"/>
                        </a:rPr>
                        <a:t>Cloud Top Height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action="ppaction://hlinksldjump" r:id="rId8"/>
                        </a:rPr>
                        <a:t>Derived Motion Winds</a:t>
                      </a: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 Sky Mask</a:t>
            </a:r>
            <a:endParaRPr/>
          </a:p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4756125" y="4866300"/>
            <a:ext cx="4088400" cy="27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/>
              <a:t>GOES-19 Preliminary, Non-Operational Data</a:t>
            </a:r>
            <a:endParaRPr>
              <a:solidFill>
                <a:srgbClr val="666666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17376"/>
            <a:ext cx="4571999" cy="2087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6799" y="817376"/>
            <a:ext cx="3506984" cy="208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2976250"/>
            <a:ext cx="4571999" cy="208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Top Phase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8200"/>
            <a:ext cx="4571999" cy="208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52741"/>
            <a:ext cx="4571999" cy="2091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799" y="808200"/>
            <a:ext cx="4114800" cy="1872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799" y="2952741"/>
            <a:ext cx="4114800" cy="187654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4756125" y="4866300"/>
            <a:ext cx="4088400" cy="27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/>
              <a:t>GOES-19 Preliminary, Non-Operational Data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Top Height</a:t>
            </a:r>
            <a:endParaRPr/>
          </a:p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8200"/>
            <a:ext cx="4571999" cy="2088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275" y="2973177"/>
            <a:ext cx="4571999" cy="208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76799" y="808200"/>
            <a:ext cx="4114800" cy="187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6799" y="2989545"/>
            <a:ext cx="4114800" cy="187223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4756125" y="4866300"/>
            <a:ext cx="4088400" cy="27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/>
              <a:t>GOES-19 Preliminary, Non-Operational Data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Top Temperature</a:t>
            </a:r>
            <a:endParaRPr/>
          </a:p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8200"/>
            <a:ext cx="4571999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3175" y="808199"/>
            <a:ext cx="4114800" cy="188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775" y="2989999"/>
            <a:ext cx="4571999" cy="209169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>
            <p:ph idx="1" type="body"/>
          </p:nvPr>
        </p:nvSpPr>
        <p:spPr>
          <a:xfrm>
            <a:off x="4756125" y="4866300"/>
            <a:ext cx="4088400" cy="27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/>
              <a:t>GOES-19 Preliminary, Non-Operational Data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Top Pressure</a:t>
            </a:r>
            <a:endParaRPr/>
          </a:p>
        </p:txBody>
      </p:sp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32000"/>
            <a:ext cx="5486399" cy="250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126" y="2461204"/>
            <a:ext cx="5486399" cy="250783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-349275" y="4866300"/>
            <a:ext cx="4088400" cy="27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/>
              <a:t>GOES-19 Preliminary, Non-Operational Data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Derived Motion Winds</a:t>
            </a:r>
            <a:endParaRPr/>
          </a:p>
        </p:txBody>
      </p:sp>
      <p:sp>
        <p:nvSpPr>
          <p:cNvPr id="120" name="Google Shape;120;p20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0" y="2316960"/>
            <a:ext cx="5486401" cy="2662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32000"/>
            <a:ext cx="5486401" cy="23469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/>
          <p:nvPr>
            <p:ph idx="1" type="body"/>
          </p:nvPr>
        </p:nvSpPr>
        <p:spPr>
          <a:xfrm>
            <a:off x="-349275" y="4866300"/>
            <a:ext cx="4088400" cy="273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/>
              <a:t>GOES-19 Preliminary, Non-Operational Data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Notes</a:t>
            </a:r>
            <a:endParaRPr/>
          </a:p>
        </p:txBody>
      </p:sp>
      <p:sp>
        <p:nvSpPr>
          <p:cNvPr id="129" name="Google Shape;129;p21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">
                <a:solidFill>
                  <a:srgbClr val="666666"/>
                </a:solidFill>
              </a:rPr>
              <a:t>AWIPS ingests and displays all these products using its baseline configurations. 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No fielding issues are expected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G-19 products conform to G-16/18 conventions (GOES-R Product User Guide)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AWIPS’ baseline configurations allow for new GOES-R satellites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