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5143500" cx="9144000"/>
  <p:notesSz cx="6858000" cy="9144000"/>
  <p:embeddedFontLst>
    <p:embeddedFont>
      <p:font typeface="Bell MT"/>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1" roundtripDataSignature="AMtx7mgtEeEGZRmn0NP7ZQ6PaO7gPGSc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1A1FB1-43AC-4061-BDBE-3F0644006418}">
  <a:tblStyle styleId="{971A1FB1-43AC-4061-BDBE-3F064400641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1D24202-68DF-419D-BD62-FF7BF230E1A2}" styleName="Table_1">
    <a:wholeTbl>
      <a:tcTxStyle>
        <a:font>
          <a:latin typeface="Arial"/>
          <a:ea typeface="Arial"/>
          <a:cs typeface="Arial"/>
        </a:font>
        <a:schemeClr val="tx1"/>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customschemas.google.com/relationships/presentationmetadata" Target="metadata"/><Relationship Id="rId70" Type="http://schemas.openxmlformats.org/officeDocument/2006/relationships/font" Target="fonts/BellMT-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BellMT-bold.fntdata"/><Relationship Id="rId23" Type="http://schemas.openxmlformats.org/officeDocument/2006/relationships/slide" Target="slides/slide17.xml"/><Relationship Id="rId67" Type="http://schemas.openxmlformats.org/officeDocument/2006/relationships/font" Target="fonts/BellMT-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BellMT-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 name="Google Shape;23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3c6d02e837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g33c6d02e837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66" name="Google Shape;66;g33c6d02e837_0_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62" name="Google Shape;362;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figure shows two histogram counts in total. Because of the total pixel number differences covered by the given area for two ABIs, matchup percentages represent between two histogram counts normalized by each total number.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figure shows two histogram counts in total. Because of the total pixel number differences covered by the given area for two ABIs, matchup percentages represent between two histogram counts normalized by each total number.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Total cloud fraction: TCF</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 &gt; 60% for all layers</a:t>
            </a:r>
            <a:endParaRPr/>
          </a:p>
          <a:p>
            <a:pPr indent="0" lvl="0" marL="0" rtl="0" algn="l">
              <a:lnSpc>
                <a:spcPct val="100000"/>
              </a:lnSpc>
              <a:spcBef>
                <a:spcPts val="0"/>
              </a:spcBef>
              <a:spcAft>
                <a:spcPts val="0"/>
              </a:spcAft>
              <a:buSzPts val="1100"/>
              <a:buNone/>
            </a:pPr>
            <a:r>
              <a:rPr lang="en"/>
              <a:t>Lowest layer PoD small due to radar catching small cumulus ABI cannot see</a:t>
            </a:r>
            <a:endParaRPr/>
          </a:p>
          <a:p>
            <a:pPr indent="0" lvl="0" marL="0" rtl="0" algn="l">
              <a:lnSpc>
                <a:spcPct val="100000"/>
              </a:lnSpc>
              <a:spcBef>
                <a:spcPts val="0"/>
              </a:spcBef>
              <a:spcAft>
                <a:spcPts val="0"/>
              </a:spcAft>
              <a:buClr>
                <a:schemeClr val="dk1"/>
              </a:buClr>
              <a:buSzPts val="1100"/>
              <a:buFont typeface="Arial"/>
              <a:buNone/>
            </a:pPr>
            <a:r>
              <a:rPr b="1" lang="en" sz="1800" u="sng">
                <a:solidFill>
                  <a:srgbClr val="595959"/>
                </a:solidFill>
              </a:rPr>
              <a:t>Avg of 5 layers:</a:t>
            </a:r>
            <a:endParaRPr b="1" sz="1800" u="sng">
              <a:solidFill>
                <a:srgbClr val="595959"/>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0000FF"/>
                </a:solidFill>
              </a:rPr>
              <a:t>PoD = 0.4443</a:t>
            </a:r>
            <a:endParaRPr sz="1800">
              <a:solidFill>
                <a:srgbClr val="0000FF"/>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38761D"/>
                </a:solidFill>
              </a:rPr>
              <a:t>FAR = 0.4548</a:t>
            </a:r>
            <a:endParaRPr sz="18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FF0000"/>
                </a:solidFill>
              </a:rPr>
              <a:t>Acc = 0.8707</a:t>
            </a:r>
            <a:endParaRPr sz="1800">
              <a:solidFill>
                <a:srgbClr val="FF000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 &gt; 60% for all layers</a:t>
            </a:r>
            <a:endParaRPr/>
          </a:p>
          <a:p>
            <a:pPr indent="0" lvl="0" marL="0" rtl="0" algn="l">
              <a:lnSpc>
                <a:spcPct val="100000"/>
              </a:lnSpc>
              <a:spcBef>
                <a:spcPts val="0"/>
              </a:spcBef>
              <a:spcAft>
                <a:spcPts val="0"/>
              </a:spcAft>
              <a:buSzPts val="1100"/>
              <a:buNone/>
            </a:pPr>
            <a:r>
              <a:rPr lang="en"/>
              <a:t>Lowest layer PoD small due to radar catching small cumulus ABI cannot see </a:t>
            </a:r>
            <a:endParaRPr/>
          </a:p>
          <a:p>
            <a:pPr indent="0" lvl="0" marL="0" rtl="0" algn="l">
              <a:lnSpc>
                <a:spcPct val="100000"/>
              </a:lnSpc>
              <a:spcBef>
                <a:spcPts val="0"/>
              </a:spcBef>
              <a:spcAft>
                <a:spcPts val="0"/>
              </a:spcAft>
              <a:buClr>
                <a:schemeClr val="dk1"/>
              </a:buClr>
              <a:buSzPts val="1100"/>
              <a:buFont typeface="Arial"/>
              <a:buNone/>
            </a:pPr>
            <a:r>
              <a:rPr b="1" lang="en" sz="1800" u="sng">
                <a:solidFill>
                  <a:srgbClr val="595959"/>
                </a:solidFill>
              </a:rPr>
              <a:t>Avg of 5 layers:</a:t>
            </a:r>
            <a:endParaRPr b="1" sz="1800" u="sng">
              <a:solidFill>
                <a:srgbClr val="595959"/>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0000FF"/>
                </a:solidFill>
              </a:rPr>
              <a:t>PoD = 0.6089</a:t>
            </a:r>
            <a:endParaRPr sz="1800">
              <a:solidFill>
                <a:srgbClr val="0000FF"/>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38761D"/>
                </a:solidFill>
              </a:rPr>
              <a:t>FAR = 0.3991</a:t>
            </a:r>
            <a:endParaRPr sz="18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FF0000"/>
                </a:solidFill>
              </a:rPr>
              <a:t>Acc = 0.8709</a:t>
            </a:r>
            <a:endParaRPr sz="1800">
              <a:solidFill>
                <a:srgbClr val="FF000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 &gt; 60% for all layers</a:t>
            </a:r>
            <a:endParaRPr/>
          </a:p>
          <a:p>
            <a:pPr indent="0" lvl="0" marL="0" rtl="0" algn="l">
              <a:lnSpc>
                <a:spcPct val="100000"/>
              </a:lnSpc>
              <a:spcBef>
                <a:spcPts val="0"/>
              </a:spcBef>
              <a:spcAft>
                <a:spcPts val="0"/>
              </a:spcAft>
              <a:buSzPts val="1100"/>
              <a:buNone/>
            </a:pPr>
            <a:r>
              <a:rPr lang="en"/>
              <a:t>Lowest layer PoD small due to radar catching small cumulus ABI cannot see </a:t>
            </a:r>
            <a:endParaRPr/>
          </a:p>
          <a:p>
            <a:pPr indent="0" lvl="0" marL="0" rtl="0" algn="l">
              <a:lnSpc>
                <a:spcPct val="100000"/>
              </a:lnSpc>
              <a:spcBef>
                <a:spcPts val="0"/>
              </a:spcBef>
              <a:spcAft>
                <a:spcPts val="0"/>
              </a:spcAft>
              <a:buClr>
                <a:schemeClr val="dk1"/>
              </a:buClr>
              <a:buSzPts val="1100"/>
              <a:buFont typeface="Arial"/>
              <a:buNone/>
            </a:pPr>
            <a:r>
              <a:rPr b="1" lang="en" sz="1800" u="sng">
                <a:solidFill>
                  <a:srgbClr val="595959"/>
                </a:solidFill>
              </a:rPr>
              <a:t>Avg of 5 layers:</a:t>
            </a:r>
            <a:endParaRPr b="1" sz="1800" u="sng">
              <a:solidFill>
                <a:srgbClr val="595959"/>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0000FF"/>
                </a:solidFill>
              </a:rPr>
              <a:t>PoD = 0.3435</a:t>
            </a:r>
            <a:endParaRPr sz="1800">
              <a:solidFill>
                <a:srgbClr val="0000FF"/>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38761D"/>
                </a:solidFill>
              </a:rPr>
              <a:t>FAR = 0.5439</a:t>
            </a:r>
            <a:endParaRPr sz="18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800">
                <a:solidFill>
                  <a:srgbClr val="FF0000"/>
                </a:solidFill>
              </a:rPr>
              <a:t>Acc = 0.8705</a:t>
            </a:r>
            <a:endParaRPr sz="1800">
              <a:solidFill>
                <a:srgbClr val="FF000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Validate CBHs when CTHs from ABI are within 2km of CTHs from SGP radar</a:t>
            </a:r>
            <a:endParaRPr/>
          </a:p>
          <a:p>
            <a:pPr indent="-298450" lvl="0" marL="457200" rtl="0" algn="l">
              <a:lnSpc>
                <a:spcPct val="100000"/>
              </a:lnSpc>
              <a:spcBef>
                <a:spcPts val="0"/>
              </a:spcBef>
              <a:spcAft>
                <a:spcPts val="0"/>
              </a:spcAft>
              <a:buSzPts val="1100"/>
              <a:buChar char="●"/>
            </a:pPr>
            <a:r>
              <a:rPr lang="en"/>
              <a:t>ABI CTH and CBH pixels are averaged around 10km radius of SGP (no radar averaging)</a:t>
            </a:r>
            <a:endParaRPr/>
          </a:p>
          <a:p>
            <a:pPr indent="-298450" lvl="0" marL="457200" rtl="0" algn="l">
              <a:lnSpc>
                <a:spcPct val="100000"/>
              </a:lnSpc>
              <a:spcBef>
                <a:spcPts val="0"/>
              </a:spcBef>
              <a:spcAft>
                <a:spcPts val="0"/>
              </a:spcAft>
              <a:buSzPts val="1100"/>
              <a:buChar char="●"/>
            </a:pPr>
            <a:r>
              <a:rPr lang="en"/>
              <a:t>Detection of multiple CBHs possible with KAZR</a:t>
            </a:r>
            <a:endParaRPr/>
          </a:p>
          <a:p>
            <a:pPr indent="0" lvl="0" marL="0" rtl="0" algn="l">
              <a:lnSpc>
                <a:spcPct val="100000"/>
              </a:lnSpc>
              <a:spcBef>
                <a:spcPts val="0"/>
              </a:spcBef>
              <a:spcAft>
                <a:spcPts val="0"/>
              </a:spcAft>
              <a:buSzPts val="1100"/>
              <a:buNone/>
            </a:pPr>
            <a:r>
              <a:rPr lang="en"/>
              <a:t>Single layer clouds: Only 1 CBH layer from KAZR. </a:t>
            </a:r>
            <a:endParaRPr/>
          </a:p>
          <a:p>
            <a:pPr indent="0" lvl="0" marL="0" rtl="0" algn="l">
              <a:lnSpc>
                <a:spcPct val="100000"/>
              </a:lnSpc>
              <a:spcBef>
                <a:spcPts val="0"/>
              </a:spcBef>
              <a:spcAft>
                <a:spcPts val="0"/>
              </a:spcAft>
              <a:buSzPts val="1100"/>
              <a:buNone/>
            </a:pPr>
            <a:r>
              <a:rPr lang="en"/>
              <a:t>Multilayers: Uses highest CBH layer available from KAZR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1" name="Google Shape;601;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Validate CBHs when CTHs from ABI are within 2km of CTHs from SGP radar</a:t>
            </a:r>
            <a:endParaRPr/>
          </a:p>
          <a:p>
            <a:pPr indent="-298450" lvl="0" marL="457200" rtl="0" algn="l">
              <a:lnSpc>
                <a:spcPct val="100000"/>
              </a:lnSpc>
              <a:spcBef>
                <a:spcPts val="0"/>
              </a:spcBef>
              <a:spcAft>
                <a:spcPts val="0"/>
              </a:spcAft>
              <a:buSzPts val="1100"/>
              <a:buChar char="●"/>
            </a:pPr>
            <a:r>
              <a:rPr lang="en"/>
              <a:t>ABI CTH and CBH pixels are averaged around 10km radius of SGP (no radar averaging)</a:t>
            </a:r>
            <a:endParaRPr/>
          </a:p>
          <a:p>
            <a:pPr indent="-298450" lvl="0" marL="457200" rtl="0" algn="l">
              <a:lnSpc>
                <a:spcPct val="100000"/>
              </a:lnSpc>
              <a:spcBef>
                <a:spcPts val="0"/>
              </a:spcBef>
              <a:spcAft>
                <a:spcPts val="0"/>
              </a:spcAft>
              <a:buSzPts val="1100"/>
              <a:buChar char="●"/>
            </a:pPr>
            <a:r>
              <a:rPr lang="en"/>
              <a:t>Detection of multiple CBHs possible with KAZR</a:t>
            </a:r>
            <a:endParaRPr/>
          </a:p>
          <a:p>
            <a:pPr indent="0" lvl="0" marL="0" rtl="0" algn="l">
              <a:lnSpc>
                <a:spcPct val="100000"/>
              </a:lnSpc>
              <a:spcBef>
                <a:spcPts val="0"/>
              </a:spcBef>
              <a:spcAft>
                <a:spcPts val="0"/>
              </a:spcAft>
              <a:buSzPts val="1100"/>
              <a:buNone/>
            </a:pPr>
            <a:r>
              <a:rPr lang="en"/>
              <a:t>Single layer clouds: Only 1 CBH layer from KAZR. </a:t>
            </a:r>
            <a:endParaRPr/>
          </a:p>
          <a:p>
            <a:pPr indent="0" lvl="0" marL="0" rtl="0" algn="l">
              <a:lnSpc>
                <a:spcPct val="100000"/>
              </a:lnSpc>
              <a:spcBef>
                <a:spcPts val="0"/>
              </a:spcBef>
              <a:spcAft>
                <a:spcPts val="0"/>
              </a:spcAft>
              <a:buSzPts val="1100"/>
              <a:buNone/>
            </a:pPr>
            <a:r>
              <a:rPr lang="en"/>
              <a:t>Multilayers: Uses highest CBH layer available from KAZR</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Validate CBHs when CTHs from ABI are within 2km of CTHs from SGP radar</a:t>
            </a:r>
            <a:endParaRPr/>
          </a:p>
          <a:p>
            <a:pPr indent="-298450" lvl="0" marL="457200" rtl="0" algn="l">
              <a:lnSpc>
                <a:spcPct val="100000"/>
              </a:lnSpc>
              <a:spcBef>
                <a:spcPts val="0"/>
              </a:spcBef>
              <a:spcAft>
                <a:spcPts val="0"/>
              </a:spcAft>
              <a:buSzPts val="1100"/>
              <a:buChar char="●"/>
            </a:pPr>
            <a:r>
              <a:rPr lang="en"/>
              <a:t>ABI CTH and CBH pixels are averaged around 10km radius of SGP (no radar averaging)</a:t>
            </a:r>
            <a:endParaRPr/>
          </a:p>
          <a:p>
            <a:pPr indent="-298450" lvl="0" marL="457200" rtl="0" algn="l">
              <a:lnSpc>
                <a:spcPct val="100000"/>
              </a:lnSpc>
              <a:spcBef>
                <a:spcPts val="0"/>
              </a:spcBef>
              <a:spcAft>
                <a:spcPts val="0"/>
              </a:spcAft>
              <a:buSzPts val="1100"/>
              <a:buChar char="●"/>
            </a:pPr>
            <a:r>
              <a:rPr lang="en"/>
              <a:t>Detection of multiple CBHs possible with KAZR</a:t>
            </a:r>
            <a:endParaRPr/>
          </a:p>
          <a:p>
            <a:pPr indent="0" lvl="0" marL="0" rtl="0" algn="l">
              <a:lnSpc>
                <a:spcPct val="100000"/>
              </a:lnSpc>
              <a:spcBef>
                <a:spcPts val="0"/>
              </a:spcBef>
              <a:spcAft>
                <a:spcPts val="0"/>
              </a:spcAft>
              <a:buSzPts val="1100"/>
              <a:buNone/>
            </a:pPr>
            <a:r>
              <a:rPr lang="en"/>
              <a:t>Single layer clouds: Only 1 CBH layer from KAZR. </a:t>
            </a:r>
            <a:endParaRPr/>
          </a:p>
          <a:p>
            <a:pPr indent="0" lvl="0" marL="0" rtl="0" algn="l">
              <a:lnSpc>
                <a:spcPct val="100000"/>
              </a:lnSpc>
              <a:spcBef>
                <a:spcPts val="0"/>
              </a:spcBef>
              <a:spcAft>
                <a:spcPts val="0"/>
              </a:spcAft>
              <a:buSzPts val="1100"/>
              <a:buNone/>
            </a:pPr>
            <a:r>
              <a:rPr lang="en"/>
              <a:t>Multilayers: Uses highest CBH layer available from KAZR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Validate CBHs when CTHs from ABI are within 2km of CTHs from SGP radar</a:t>
            </a:r>
            <a:endParaRPr/>
          </a:p>
          <a:p>
            <a:pPr indent="-298450" lvl="0" marL="457200" rtl="0" algn="l">
              <a:lnSpc>
                <a:spcPct val="100000"/>
              </a:lnSpc>
              <a:spcBef>
                <a:spcPts val="0"/>
              </a:spcBef>
              <a:spcAft>
                <a:spcPts val="0"/>
              </a:spcAft>
              <a:buSzPts val="1100"/>
              <a:buChar char="●"/>
            </a:pPr>
            <a:r>
              <a:rPr lang="en"/>
              <a:t>ABI CTH and CBH pixels are averaged around 10km radius of SGP (no radar averaging)</a:t>
            </a:r>
            <a:endParaRPr/>
          </a:p>
          <a:p>
            <a:pPr indent="-298450" lvl="0" marL="457200" rtl="0" algn="l">
              <a:lnSpc>
                <a:spcPct val="100000"/>
              </a:lnSpc>
              <a:spcBef>
                <a:spcPts val="0"/>
              </a:spcBef>
              <a:spcAft>
                <a:spcPts val="0"/>
              </a:spcAft>
              <a:buSzPts val="1100"/>
              <a:buChar char="●"/>
            </a:pPr>
            <a:r>
              <a:rPr lang="en"/>
              <a:t>Detection of multiple CBHs possible with KAZR</a:t>
            </a:r>
            <a:endParaRPr/>
          </a:p>
          <a:p>
            <a:pPr indent="0" lvl="0" marL="0" rtl="0" algn="l">
              <a:lnSpc>
                <a:spcPct val="100000"/>
              </a:lnSpc>
              <a:spcBef>
                <a:spcPts val="0"/>
              </a:spcBef>
              <a:spcAft>
                <a:spcPts val="0"/>
              </a:spcAft>
              <a:buSzPts val="1100"/>
              <a:buNone/>
            </a:pPr>
            <a:r>
              <a:rPr lang="en"/>
              <a:t>Single layer clouds: Only 1 CBH layer from KAZR. </a:t>
            </a:r>
            <a:endParaRPr/>
          </a:p>
          <a:p>
            <a:pPr indent="0" lvl="0" marL="0" rtl="0" algn="l">
              <a:lnSpc>
                <a:spcPct val="100000"/>
              </a:lnSpc>
              <a:spcBef>
                <a:spcPts val="0"/>
              </a:spcBef>
              <a:spcAft>
                <a:spcPts val="0"/>
              </a:spcAft>
              <a:buSzPts val="1100"/>
              <a:buNone/>
            </a:pPr>
            <a:r>
              <a:rPr lang="en"/>
              <a:t>Multilayers: Uses highest CBH layer available from KAZR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ASSISTT NRT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3c6d02e837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641" name="Google Shape;641;g33c6d02e837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3c6d02e837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648" name="Google Shape;648;g33c6d02e837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3c1adff1c8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33c1adff1c8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1" name="Google Shape;6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3c1adff1c8_2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0" name="Google Shape;680;g33c1adff1c8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3" name="Google Shape;693;p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00">
                <a:solidFill>
                  <a:schemeClr val="dk1"/>
                </a:solidFill>
              </a:rPr>
              <a:t>Comparison of ABI "CldBaseHght" against the lowest cloud occurrence seen by C/C for the matched scene. The lowest C/C cloud base is defined as the lowest occurrence of either a 2B-GEOPROF cloud mask of 20, 30, or 40, OR a 2B-GEOPROF-LIDAR CloudFraction value of 0.5 or greater.</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Validate CBHs when CTHs from ABI are within 2km of CTHs from SGP radar</a:t>
            </a:r>
            <a:endParaRPr/>
          </a:p>
          <a:p>
            <a:pPr indent="-298450" lvl="0" marL="457200" rtl="0" algn="l">
              <a:lnSpc>
                <a:spcPct val="100000"/>
              </a:lnSpc>
              <a:spcBef>
                <a:spcPts val="0"/>
              </a:spcBef>
              <a:spcAft>
                <a:spcPts val="0"/>
              </a:spcAft>
              <a:buSzPts val="1100"/>
              <a:buChar char="●"/>
            </a:pPr>
            <a:r>
              <a:rPr lang="en"/>
              <a:t>ABI CTH and CBH pixels are averaged around 10km radius of SGP (no radar averaging)</a:t>
            </a:r>
            <a:endParaRPr/>
          </a:p>
          <a:p>
            <a:pPr indent="-298450" lvl="0" marL="457200" rtl="0" algn="l">
              <a:lnSpc>
                <a:spcPct val="100000"/>
              </a:lnSpc>
              <a:spcBef>
                <a:spcPts val="0"/>
              </a:spcBef>
              <a:spcAft>
                <a:spcPts val="0"/>
              </a:spcAft>
              <a:buSzPts val="1100"/>
              <a:buChar char="●"/>
            </a:pPr>
            <a:r>
              <a:rPr lang="en"/>
              <a:t>Detection of multiple CBHs possible with KAZR</a:t>
            </a:r>
            <a:endParaRPr/>
          </a:p>
          <a:p>
            <a:pPr indent="0" lvl="0" marL="0" rtl="0" algn="l">
              <a:lnSpc>
                <a:spcPct val="100000"/>
              </a:lnSpc>
              <a:spcBef>
                <a:spcPts val="0"/>
              </a:spcBef>
              <a:spcAft>
                <a:spcPts val="0"/>
              </a:spcAft>
              <a:buSzPts val="1100"/>
              <a:buNone/>
            </a:pPr>
            <a:r>
              <a:rPr lang="en"/>
              <a:t>Single layer clouds: Only 1 CBH layer from KAZR. </a:t>
            </a:r>
            <a:endParaRPr/>
          </a:p>
          <a:p>
            <a:pPr indent="0" lvl="0" marL="0" rtl="0" algn="l">
              <a:lnSpc>
                <a:spcPct val="100000"/>
              </a:lnSpc>
              <a:spcBef>
                <a:spcPts val="0"/>
              </a:spcBef>
              <a:spcAft>
                <a:spcPts val="0"/>
              </a:spcAft>
              <a:buSzPts val="1100"/>
              <a:buNone/>
            </a:pPr>
            <a:r>
              <a:rPr lang="en"/>
              <a:t>Multilayers: Uses highest CBH layer available from KAZR</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Validate CBHs when CTHs from ABI are within 2km of CTHs from SGP radar</a:t>
            </a:r>
            <a:endParaRPr/>
          </a:p>
          <a:p>
            <a:pPr indent="-298450" lvl="0" marL="457200" rtl="0" algn="l">
              <a:lnSpc>
                <a:spcPct val="100000"/>
              </a:lnSpc>
              <a:spcBef>
                <a:spcPts val="0"/>
              </a:spcBef>
              <a:spcAft>
                <a:spcPts val="0"/>
              </a:spcAft>
              <a:buSzPts val="1100"/>
              <a:buChar char="●"/>
            </a:pPr>
            <a:r>
              <a:rPr lang="en"/>
              <a:t>ABI CTH and CBH pixels are averaged around 10km radius of SGP (no radar averaging)</a:t>
            </a:r>
            <a:endParaRPr/>
          </a:p>
          <a:p>
            <a:pPr indent="-298450" lvl="0" marL="457200" rtl="0" algn="l">
              <a:lnSpc>
                <a:spcPct val="100000"/>
              </a:lnSpc>
              <a:spcBef>
                <a:spcPts val="0"/>
              </a:spcBef>
              <a:spcAft>
                <a:spcPts val="0"/>
              </a:spcAft>
              <a:buSzPts val="1100"/>
              <a:buChar char="●"/>
            </a:pPr>
            <a:r>
              <a:rPr lang="en"/>
              <a:t>Detection of multiple CBHs possible with KAZR</a:t>
            </a:r>
            <a:endParaRPr/>
          </a:p>
          <a:p>
            <a:pPr indent="0" lvl="0" marL="0" rtl="0" algn="l">
              <a:lnSpc>
                <a:spcPct val="100000"/>
              </a:lnSpc>
              <a:spcBef>
                <a:spcPts val="0"/>
              </a:spcBef>
              <a:spcAft>
                <a:spcPts val="0"/>
              </a:spcAft>
              <a:buSzPts val="1100"/>
              <a:buNone/>
            </a:pPr>
            <a:r>
              <a:rPr lang="en"/>
              <a:t>Single layer clouds: Only 1 CBH layer from KAZR. </a:t>
            </a:r>
            <a:endParaRPr/>
          </a:p>
          <a:p>
            <a:pPr indent="0" lvl="0" marL="0" rtl="0" algn="l">
              <a:lnSpc>
                <a:spcPct val="100000"/>
              </a:lnSpc>
              <a:spcBef>
                <a:spcPts val="0"/>
              </a:spcBef>
              <a:spcAft>
                <a:spcPts val="0"/>
              </a:spcAft>
              <a:buSzPts val="1100"/>
              <a:buNone/>
            </a:pPr>
            <a:r>
              <a:rPr lang="en"/>
              <a:t>Multilayers: Uses highest CBH layer available from KAZR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6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6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 name="Google Shape;52;p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 name="Google Shape;54;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5" name="Google Shape;55;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6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6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6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6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6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6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6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6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6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6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67.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87.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38.png"/><Relationship Id="rId7"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23.png"/><Relationship Id="rId6" Type="http://schemas.openxmlformats.org/officeDocument/2006/relationships/image" Target="../media/image47.png"/><Relationship Id="rId7"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41.png"/><Relationship Id="rId5" Type="http://schemas.openxmlformats.org/officeDocument/2006/relationships/image" Target="../media/image23.png"/><Relationship Id="rId6" Type="http://schemas.openxmlformats.org/officeDocument/2006/relationships/image" Target="../media/image47.png"/><Relationship Id="rId7" Type="http://schemas.openxmlformats.org/officeDocument/2006/relationships/image" Target="../media/image59.png"/><Relationship Id="rId8"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58.gif"/><Relationship Id="rId5" Type="http://schemas.openxmlformats.org/officeDocument/2006/relationships/image" Target="../media/image6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6.gif"/><Relationship Id="rId4" Type="http://schemas.openxmlformats.org/officeDocument/2006/relationships/image" Target="../media/image79.gif"/><Relationship Id="rId5"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5.png"/><Relationship Id="rId6"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9.png"/><Relationship Id="rId4" Type="http://schemas.openxmlformats.org/officeDocument/2006/relationships/image" Target="../media/image72.png"/><Relationship Id="rId5" Type="http://schemas.openxmlformats.org/officeDocument/2006/relationships/image" Target="../media/image64.png"/><Relationship Id="rId6"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8.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5.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6.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8.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5.png"/><Relationship Id="rId4" Type="http://schemas.openxmlformats.org/officeDocument/2006/relationships/image" Target="../media/image94.png"/><Relationship Id="rId5"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1.png"/><Relationship Id="rId4" Type="http://schemas.openxmlformats.org/officeDocument/2006/relationships/image" Target="../media/image93.png"/><Relationship Id="rId5"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0.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
          <p:cNvSpPr txBox="1"/>
          <p:nvPr>
            <p:ph type="ctrTitle"/>
          </p:nvPr>
        </p:nvSpPr>
        <p:spPr>
          <a:xfrm>
            <a:off x="311708" y="2111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3800"/>
              <a:t>CIRA input for GOES-19 ABI CCL Provisional Review</a:t>
            </a:r>
            <a:endParaRPr sz="3800"/>
          </a:p>
        </p:txBody>
      </p:sp>
      <p:sp>
        <p:nvSpPr>
          <p:cNvPr id="61" name="Google Shape;61;p1"/>
          <p:cNvSpPr txBox="1"/>
          <p:nvPr>
            <p:ph idx="1" type="subTitle"/>
          </p:nvPr>
        </p:nvSpPr>
        <p:spPr>
          <a:xfrm>
            <a:off x="311700" y="2194400"/>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1800">
                <a:solidFill>
                  <a:schemeClr val="dk1"/>
                </a:solidFill>
              </a:rPr>
              <a:t>60% validation metrics from JPSS and other GOES documentation</a:t>
            </a:r>
            <a:endParaRPr/>
          </a:p>
        </p:txBody>
      </p:sp>
      <p:sp>
        <p:nvSpPr>
          <p:cNvPr id="62" name="Google Shape;62;p1"/>
          <p:cNvSpPr txBox="1"/>
          <p:nvPr/>
        </p:nvSpPr>
        <p:spPr>
          <a:xfrm>
            <a:off x="172775" y="2603225"/>
            <a:ext cx="8737800" cy="208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1" i="0" lang="en" sz="1300" u="sng" cap="none" strike="noStrike">
                <a:solidFill>
                  <a:schemeClr val="dk1"/>
                </a:solidFill>
                <a:latin typeface="Arial"/>
                <a:ea typeface="Arial"/>
                <a:cs typeface="Arial"/>
                <a:sym typeface="Arial"/>
              </a:rPr>
              <a:t>Provisional</a:t>
            </a:r>
            <a:r>
              <a:rPr b="0" i="0" lang="en" sz="1300" u="sng" cap="none" strike="noStrike">
                <a:solidFill>
                  <a:schemeClr val="dk1"/>
                </a:solidFill>
                <a:latin typeface="Arial"/>
                <a:ea typeface="Arial"/>
                <a:cs typeface="Arial"/>
                <a:sym typeface="Arial"/>
              </a:rPr>
              <a:t> </a:t>
            </a:r>
            <a:r>
              <a:rPr b="0" i="0" lang="en" sz="1300" u="none" cap="none" strike="noStrike">
                <a:solidFill>
                  <a:schemeClr val="dk1"/>
                </a:solidFill>
                <a:latin typeface="Arial"/>
                <a:ea typeface="Arial"/>
                <a:cs typeface="Arial"/>
                <a:sym typeface="Arial"/>
              </a:rPr>
              <a:t>- (JPSS/GOES-R Data Product Validation Maturity Stages – COMMON DEFINITIONS)</a:t>
            </a:r>
            <a:endParaRPr b="0" i="0" sz="13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AutoNum type="arabicPeriod"/>
            </a:pPr>
            <a:r>
              <a:rPr b="0" i="0" lang="en" sz="1200" u="none" cap="none" strike="noStrike">
                <a:solidFill>
                  <a:schemeClr val="dk1"/>
                </a:solidFill>
                <a:latin typeface="Arial"/>
                <a:ea typeface="Arial"/>
                <a:cs typeface="Arial"/>
                <a:sym typeface="Arial"/>
              </a:rPr>
              <a:t>Product performance has been demonstrated through analysis of a large, but still limited (i.e., not necessarily globally or seasonally representative) number of independent measurements obtained from selected locations, time periods, or field campaign efforts.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AutoNum type="arabicPeriod"/>
            </a:pPr>
            <a:r>
              <a:rPr b="0" i="0" lang="en" sz="1200" u="none" cap="none" strike="noStrike">
                <a:solidFill>
                  <a:schemeClr val="dk1"/>
                </a:solidFill>
                <a:latin typeface="Arial"/>
                <a:ea typeface="Arial"/>
                <a:cs typeface="Arial"/>
                <a:sym typeface="Arial"/>
              </a:rPr>
              <a:t>Product analyses are sufficient for qualitative, and limited quantitative, determination of product fitness-for-purpose.</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AutoNum type="arabicPeriod"/>
            </a:pPr>
            <a:r>
              <a:rPr b="0" i="0" lang="en" sz="1200" u="none" cap="none" strike="noStrike">
                <a:solidFill>
                  <a:schemeClr val="dk1"/>
                </a:solidFill>
                <a:latin typeface="Arial"/>
                <a:ea typeface="Arial"/>
                <a:cs typeface="Arial"/>
                <a:sym typeface="Arial"/>
              </a:rPr>
              <a:t>Documentation of product performance, testing involving product fixes, identified product performance anomalies, including recommended remediation strategies, exists.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AutoNum type="arabicPeriod"/>
            </a:pPr>
            <a:r>
              <a:rPr b="0" i="0" lang="en" sz="1200" u="none" cap="none" strike="noStrike">
                <a:solidFill>
                  <a:schemeClr val="dk1"/>
                </a:solidFill>
                <a:latin typeface="Arial"/>
                <a:ea typeface="Arial"/>
                <a:cs typeface="Arial"/>
                <a:sym typeface="Arial"/>
              </a:rPr>
              <a:t>Product is recommended for potential operational use (user decision) and in scientific publications after consulting product status documents.</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9"/>
          <p:cNvPicPr preferRelativeResize="0"/>
          <p:nvPr/>
        </p:nvPicPr>
        <p:blipFill rotWithShape="1">
          <a:blip r:embed="rId3">
            <a:alphaModFix/>
          </a:blip>
          <a:srcRect b="0" l="0" r="0" t="0"/>
          <a:stretch/>
        </p:blipFill>
        <p:spPr>
          <a:xfrm>
            <a:off x="914400" y="3498204"/>
            <a:ext cx="7315200" cy="1492898"/>
          </a:xfrm>
          <a:prstGeom prst="rect">
            <a:avLst/>
          </a:prstGeom>
          <a:noFill/>
          <a:ln>
            <a:noFill/>
          </a:ln>
        </p:spPr>
      </p:pic>
      <p:sp>
        <p:nvSpPr>
          <p:cNvPr id="138" name="Google Shape;138;p9"/>
          <p:cNvSpPr txBox="1"/>
          <p:nvPr/>
        </p:nvSpPr>
        <p:spPr>
          <a:xfrm>
            <a:off x="0" y="0"/>
            <a:ext cx="44034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4472C4"/>
                </a:solidFill>
                <a:latin typeface="Arial"/>
                <a:ea typeface="Arial"/>
                <a:cs typeface="Arial"/>
                <a:sym typeface="Arial"/>
              </a:rPr>
              <a:t>GOES-19 CCL 10-km vs. 2-km resol. comparison - Consistent!</a:t>
            </a:r>
            <a:endParaRPr b="0" i="1" sz="1400" u="none" cap="none" strike="noStrike">
              <a:solidFill>
                <a:srgbClr val="4472C4"/>
              </a:solidFill>
              <a:latin typeface="Arial"/>
              <a:ea typeface="Arial"/>
              <a:cs typeface="Arial"/>
              <a:sym typeface="Arial"/>
            </a:endParaRPr>
          </a:p>
        </p:txBody>
      </p:sp>
      <p:pic>
        <p:nvPicPr>
          <p:cNvPr id="139" name="Google Shape;139;p9"/>
          <p:cNvPicPr preferRelativeResize="0"/>
          <p:nvPr/>
        </p:nvPicPr>
        <p:blipFill rotWithShape="1">
          <a:blip r:embed="rId4">
            <a:alphaModFix/>
          </a:blip>
          <a:srcRect b="0" l="0" r="0" t="0"/>
          <a:stretch/>
        </p:blipFill>
        <p:spPr>
          <a:xfrm>
            <a:off x="457200" y="506400"/>
            <a:ext cx="8229601" cy="28887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0"/>
          <p:cNvSpPr txBox="1"/>
          <p:nvPr/>
        </p:nvSpPr>
        <p:spPr>
          <a:xfrm>
            <a:off x="0" y="0"/>
            <a:ext cx="44034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4472C4"/>
                </a:solidFill>
                <a:latin typeface="Arial"/>
                <a:ea typeface="Arial"/>
                <a:cs typeface="Arial"/>
                <a:sym typeface="Arial"/>
              </a:rPr>
              <a:t>GOES-19 CCL 10-km vs. 2-km resol. comparison - Consistent!</a:t>
            </a:r>
            <a:endParaRPr b="0" i="1" sz="1400" u="none" cap="none" strike="noStrike">
              <a:solidFill>
                <a:srgbClr val="4472C4"/>
              </a:solidFill>
              <a:latin typeface="Arial"/>
              <a:ea typeface="Arial"/>
              <a:cs typeface="Arial"/>
              <a:sym typeface="Arial"/>
            </a:endParaRPr>
          </a:p>
        </p:txBody>
      </p:sp>
      <p:pic>
        <p:nvPicPr>
          <p:cNvPr id="145" name="Google Shape;145;p10"/>
          <p:cNvPicPr preferRelativeResize="0"/>
          <p:nvPr/>
        </p:nvPicPr>
        <p:blipFill rotWithShape="1">
          <a:blip r:embed="rId3">
            <a:alphaModFix/>
          </a:blip>
          <a:srcRect b="0" l="0" r="0" t="0"/>
          <a:stretch/>
        </p:blipFill>
        <p:spPr>
          <a:xfrm>
            <a:off x="914400" y="3498804"/>
            <a:ext cx="7315200" cy="1492301"/>
          </a:xfrm>
          <a:prstGeom prst="rect">
            <a:avLst/>
          </a:prstGeom>
          <a:noFill/>
          <a:ln>
            <a:noFill/>
          </a:ln>
        </p:spPr>
      </p:pic>
      <p:pic>
        <p:nvPicPr>
          <p:cNvPr id="146" name="Google Shape;146;p10"/>
          <p:cNvPicPr preferRelativeResize="0"/>
          <p:nvPr/>
        </p:nvPicPr>
        <p:blipFill rotWithShape="1">
          <a:blip r:embed="rId4">
            <a:alphaModFix/>
          </a:blip>
          <a:srcRect b="0" l="0" r="0" t="0"/>
          <a:stretch/>
        </p:blipFill>
        <p:spPr>
          <a:xfrm>
            <a:off x="457200" y="506400"/>
            <a:ext cx="8229601" cy="28887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Occasional missing segments in GS output</a:t>
            </a:r>
            <a:endParaRPr b="1"/>
          </a:p>
        </p:txBody>
      </p:sp>
      <p:cxnSp>
        <p:nvCxnSpPr>
          <p:cNvPr id="152" name="Google Shape;152;p11"/>
          <p:cNvCxnSpPr/>
          <p:nvPr/>
        </p:nvCxnSpPr>
        <p:spPr>
          <a:xfrm>
            <a:off x="311700" y="1068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pSp>
        <p:nvGrpSpPr>
          <p:cNvPr id="157" name="Google Shape;157;p13"/>
          <p:cNvGrpSpPr/>
          <p:nvPr/>
        </p:nvGrpSpPr>
        <p:grpSpPr>
          <a:xfrm>
            <a:off x="335444" y="287840"/>
            <a:ext cx="8294204" cy="4770026"/>
            <a:chOff x="447259" y="413604"/>
            <a:chExt cx="11058939" cy="6360035"/>
          </a:xfrm>
        </p:grpSpPr>
        <p:grpSp>
          <p:nvGrpSpPr>
            <p:cNvPr id="158" name="Google Shape;158;p13"/>
            <p:cNvGrpSpPr/>
            <p:nvPr/>
          </p:nvGrpSpPr>
          <p:grpSpPr>
            <a:xfrm>
              <a:off x="447259" y="413604"/>
              <a:ext cx="5486400" cy="5948065"/>
              <a:chOff x="447259" y="413604"/>
              <a:chExt cx="5486400" cy="5948065"/>
            </a:xfrm>
          </p:grpSpPr>
          <p:pic>
            <p:nvPicPr>
              <p:cNvPr id="159" name="Google Shape;159;p13"/>
              <p:cNvPicPr preferRelativeResize="0"/>
              <p:nvPr/>
            </p:nvPicPr>
            <p:blipFill rotWithShape="1">
              <a:blip r:embed="rId3">
                <a:alphaModFix/>
              </a:blip>
              <a:srcRect b="0" l="0" r="0" t="0"/>
              <a:stretch/>
            </p:blipFill>
            <p:spPr>
              <a:xfrm>
                <a:off x="447259" y="875269"/>
                <a:ext cx="5486400" cy="5486400"/>
              </a:xfrm>
              <a:prstGeom prst="rect">
                <a:avLst/>
              </a:prstGeom>
              <a:noFill/>
              <a:ln>
                <a:noFill/>
              </a:ln>
            </p:spPr>
          </p:pic>
          <p:sp>
            <p:nvSpPr>
              <p:cNvPr id="160" name="Google Shape;160;p13"/>
              <p:cNvSpPr txBox="1"/>
              <p:nvPr/>
            </p:nvSpPr>
            <p:spPr>
              <a:xfrm>
                <a:off x="447259"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OR_ABI-L2-CCLF-M6_G19_s20250271800200_e20250271809508_c20250271816599.nc</a:t>
                </a:r>
                <a:endParaRPr b="0" i="0" sz="1100" u="none" cap="none" strike="noStrike">
                  <a:solidFill>
                    <a:srgbClr val="000000"/>
                  </a:solidFill>
                  <a:latin typeface="Arial"/>
                  <a:ea typeface="Arial"/>
                  <a:cs typeface="Arial"/>
                  <a:sym typeface="Arial"/>
                </a:endParaRPr>
              </a:p>
            </p:txBody>
          </p:sp>
          <p:sp>
            <p:nvSpPr>
              <p:cNvPr id="161" name="Google Shape;161;p13"/>
              <p:cNvSpPr txBox="1"/>
              <p:nvPr/>
            </p:nvSpPr>
            <p:spPr>
              <a:xfrm>
                <a:off x="447259" y="875269"/>
                <a:ext cx="1802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00"/>
                    </a:solidFill>
                    <a:latin typeface="Arial"/>
                    <a:ea typeface="Arial"/>
                    <a:cs typeface="Arial"/>
                    <a:sym typeface="Arial"/>
                  </a:rPr>
                  <a:t>G19 </a:t>
                </a:r>
                <a:r>
                  <a:rPr b="0" i="0" lang="en" sz="1400" u="none" cap="none" strike="noStrike">
                    <a:solidFill>
                      <a:srgbClr val="FFFF00"/>
                    </a:solidFill>
                    <a:latin typeface="Arial"/>
                    <a:ea typeface="Arial"/>
                    <a:cs typeface="Arial"/>
                    <a:sym typeface="Arial"/>
                  </a:rPr>
                  <a:t>CCL</a:t>
                </a:r>
                <a:endParaRPr b="0" i="0" sz="1100" u="none" cap="none" strike="noStrike">
                  <a:solidFill>
                    <a:srgbClr val="000000"/>
                  </a:solidFill>
                  <a:latin typeface="Arial"/>
                  <a:ea typeface="Arial"/>
                  <a:cs typeface="Arial"/>
                  <a:sym typeface="Arial"/>
                </a:endParaRPr>
              </a:p>
            </p:txBody>
          </p:sp>
        </p:grpSp>
        <p:grpSp>
          <p:nvGrpSpPr>
            <p:cNvPr id="162" name="Google Shape;162;p13"/>
            <p:cNvGrpSpPr/>
            <p:nvPr/>
          </p:nvGrpSpPr>
          <p:grpSpPr>
            <a:xfrm>
              <a:off x="6019798" y="413604"/>
              <a:ext cx="5486400" cy="5948065"/>
              <a:chOff x="6019798" y="413604"/>
              <a:chExt cx="5486400" cy="5948065"/>
            </a:xfrm>
          </p:grpSpPr>
          <p:sp>
            <p:nvSpPr>
              <p:cNvPr id="163" name="Google Shape;163;p13"/>
              <p:cNvSpPr txBox="1"/>
              <p:nvPr/>
            </p:nvSpPr>
            <p:spPr>
              <a:xfrm>
                <a:off x="6019798"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OR_ABI-L2-CCLF-M6_G16_s20250271700208_e20250271709516_c20250271718053.nc</a:t>
                </a:r>
                <a:endParaRPr b="0" i="0" sz="1100" u="none" cap="none" strike="noStrike">
                  <a:solidFill>
                    <a:srgbClr val="000000"/>
                  </a:solidFill>
                  <a:latin typeface="Arial"/>
                  <a:ea typeface="Arial"/>
                  <a:cs typeface="Arial"/>
                  <a:sym typeface="Arial"/>
                </a:endParaRPr>
              </a:p>
            </p:txBody>
          </p:sp>
          <p:pic>
            <p:nvPicPr>
              <p:cNvPr id="164" name="Google Shape;164;p13"/>
              <p:cNvPicPr preferRelativeResize="0"/>
              <p:nvPr/>
            </p:nvPicPr>
            <p:blipFill rotWithShape="1">
              <a:blip r:embed="rId4">
                <a:alphaModFix/>
              </a:blip>
              <a:srcRect b="0" l="0" r="0" t="0"/>
              <a:stretch/>
            </p:blipFill>
            <p:spPr>
              <a:xfrm>
                <a:off x="6019798" y="875269"/>
                <a:ext cx="5486400" cy="5486400"/>
              </a:xfrm>
              <a:prstGeom prst="rect">
                <a:avLst/>
              </a:prstGeom>
              <a:noFill/>
              <a:ln>
                <a:noFill/>
              </a:ln>
            </p:spPr>
          </p:pic>
          <p:sp>
            <p:nvSpPr>
              <p:cNvPr id="165" name="Google Shape;165;p13"/>
              <p:cNvSpPr txBox="1"/>
              <p:nvPr/>
            </p:nvSpPr>
            <p:spPr>
              <a:xfrm>
                <a:off x="6019798" y="875269"/>
                <a:ext cx="16791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00"/>
                    </a:solidFill>
                    <a:latin typeface="Arial"/>
                    <a:ea typeface="Arial"/>
                    <a:cs typeface="Arial"/>
                    <a:sym typeface="Arial"/>
                  </a:rPr>
                  <a:t>G16 </a:t>
                </a:r>
                <a:r>
                  <a:rPr b="0" i="0" lang="en" sz="1400" u="none" cap="none" strike="noStrike">
                    <a:solidFill>
                      <a:srgbClr val="FFFF00"/>
                    </a:solidFill>
                    <a:latin typeface="Arial"/>
                    <a:ea typeface="Arial"/>
                    <a:cs typeface="Arial"/>
                    <a:sym typeface="Arial"/>
                  </a:rPr>
                  <a:t>CCL</a:t>
                </a:r>
                <a:endParaRPr b="0" i="0" sz="1100" u="none" cap="none" strike="noStrike">
                  <a:solidFill>
                    <a:srgbClr val="000000"/>
                  </a:solidFill>
                  <a:latin typeface="Arial"/>
                  <a:ea typeface="Arial"/>
                  <a:cs typeface="Arial"/>
                  <a:sym typeface="Arial"/>
                </a:endParaRPr>
              </a:p>
            </p:txBody>
          </p:sp>
        </p:grpSp>
        <p:pic>
          <p:nvPicPr>
            <p:cNvPr id="166" name="Google Shape;166;p13"/>
            <p:cNvPicPr preferRelativeResize="0"/>
            <p:nvPr/>
          </p:nvPicPr>
          <p:blipFill rotWithShape="1">
            <a:blip r:embed="rId5">
              <a:alphaModFix/>
            </a:blip>
            <a:srcRect b="0" l="0" r="0" t="0"/>
            <a:stretch/>
          </p:blipFill>
          <p:spPr>
            <a:xfrm>
              <a:off x="447259" y="6394701"/>
              <a:ext cx="11058939" cy="378938"/>
            </a:xfrm>
            <a:prstGeom prst="rect">
              <a:avLst/>
            </a:prstGeom>
            <a:noFill/>
            <a:ln>
              <a:noFill/>
            </a:ln>
          </p:spPr>
        </p:pic>
      </p:grpSp>
      <p:sp>
        <p:nvSpPr>
          <p:cNvPr id="167" name="Google Shape;167;p13"/>
          <p:cNvSpPr txBox="1"/>
          <p:nvPr/>
        </p:nvSpPr>
        <p:spPr>
          <a:xfrm>
            <a:off x="2601568" y="27911"/>
            <a:ext cx="3866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 vs. G16 CCL  (18:00 UTC 27 Jan 2025)</a:t>
            </a:r>
            <a:endParaRPr b="0" i="0" sz="900" u="none" cap="none" strike="noStrike">
              <a:solidFill>
                <a:srgbClr val="000000"/>
              </a:solidFill>
              <a:latin typeface="Arial"/>
              <a:ea typeface="Arial"/>
              <a:cs typeface="Arial"/>
              <a:sym typeface="Arial"/>
            </a:endParaRPr>
          </a:p>
        </p:txBody>
      </p:sp>
      <p:sp>
        <p:nvSpPr>
          <p:cNvPr id="168" name="Google Shape;168;p13"/>
          <p:cNvSpPr/>
          <p:nvPr/>
        </p:nvSpPr>
        <p:spPr>
          <a:xfrm>
            <a:off x="228600" y="2003612"/>
            <a:ext cx="732900" cy="403500"/>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69" name="Google Shape;169;p13"/>
          <p:cNvSpPr txBox="1"/>
          <p:nvPr/>
        </p:nvSpPr>
        <p:spPr>
          <a:xfrm>
            <a:off x="34350" y="2407100"/>
            <a:ext cx="1121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00FF"/>
                </a:solidFill>
                <a:latin typeface="Arial"/>
                <a:ea typeface="Arial"/>
                <a:cs typeface="Arial"/>
                <a:sym typeface="Arial"/>
              </a:rPr>
              <a:t>Sometimes missing segments </a:t>
            </a:r>
            <a:endParaRPr b="1" i="0" sz="1100" u="none" cap="none" strike="noStrike">
              <a:solidFill>
                <a:srgbClr val="FF00FF"/>
              </a:solidFill>
              <a:latin typeface="Arial"/>
              <a:ea typeface="Arial"/>
              <a:cs typeface="Arial"/>
              <a:sym typeface="Arial"/>
            </a:endParaRPr>
          </a:p>
        </p:txBody>
      </p:sp>
      <p:sp>
        <p:nvSpPr>
          <p:cNvPr id="170" name="Google Shape;170;p13"/>
          <p:cNvSpPr txBox="1"/>
          <p:nvPr/>
        </p:nvSpPr>
        <p:spPr>
          <a:xfrm>
            <a:off x="0" y="0"/>
            <a:ext cx="2411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4472C4"/>
                </a:solidFill>
                <a:latin typeface="Arial"/>
                <a:ea typeface="Arial"/>
                <a:cs typeface="Arial"/>
                <a:sym typeface="Arial"/>
              </a:rPr>
              <a:t>Missing segments in G19 CCL</a:t>
            </a:r>
            <a:endParaRPr b="0" i="1" sz="1400" u="none" cap="none" strike="noStrike">
              <a:solidFill>
                <a:srgbClr val="4472C4"/>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p14"/>
          <p:cNvGrpSpPr/>
          <p:nvPr/>
        </p:nvGrpSpPr>
        <p:grpSpPr>
          <a:xfrm>
            <a:off x="335444" y="287840"/>
            <a:ext cx="8294204" cy="4746412"/>
            <a:chOff x="447259" y="413604"/>
            <a:chExt cx="11058939" cy="6328550"/>
          </a:xfrm>
        </p:grpSpPr>
        <p:grpSp>
          <p:nvGrpSpPr>
            <p:cNvPr id="176" name="Google Shape;176;p14"/>
            <p:cNvGrpSpPr/>
            <p:nvPr/>
          </p:nvGrpSpPr>
          <p:grpSpPr>
            <a:xfrm>
              <a:off x="447259" y="413604"/>
              <a:ext cx="5486400" cy="5948064"/>
              <a:chOff x="447259" y="413604"/>
              <a:chExt cx="5486400" cy="5948064"/>
            </a:xfrm>
          </p:grpSpPr>
          <p:pic>
            <p:nvPicPr>
              <p:cNvPr id="177" name="Google Shape;177;p14"/>
              <p:cNvPicPr preferRelativeResize="0"/>
              <p:nvPr/>
            </p:nvPicPr>
            <p:blipFill rotWithShape="1">
              <a:blip r:embed="rId3">
                <a:alphaModFix/>
              </a:blip>
              <a:srcRect b="0" l="0" r="0" t="0"/>
              <a:stretch/>
            </p:blipFill>
            <p:spPr>
              <a:xfrm>
                <a:off x="447259" y="875269"/>
                <a:ext cx="5486399" cy="5486399"/>
              </a:xfrm>
              <a:prstGeom prst="rect">
                <a:avLst/>
              </a:prstGeom>
              <a:noFill/>
              <a:ln>
                <a:noFill/>
              </a:ln>
            </p:spPr>
          </p:pic>
          <p:sp>
            <p:nvSpPr>
              <p:cNvPr id="178" name="Google Shape;178;p14"/>
              <p:cNvSpPr txBox="1"/>
              <p:nvPr/>
            </p:nvSpPr>
            <p:spPr>
              <a:xfrm>
                <a:off x="447259"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OR_ABI-L2-CCLF-M6_G19_s20250271800200_e20250271809508_c20250271816599.nc (CF1)</a:t>
                </a:r>
                <a:endParaRPr b="0" i="0" sz="1100" u="none" cap="none" strike="noStrike">
                  <a:solidFill>
                    <a:srgbClr val="000000"/>
                  </a:solidFill>
                  <a:latin typeface="Arial"/>
                  <a:ea typeface="Arial"/>
                  <a:cs typeface="Arial"/>
                  <a:sym typeface="Arial"/>
                </a:endParaRPr>
              </a:p>
            </p:txBody>
          </p:sp>
          <p:sp>
            <p:nvSpPr>
              <p:cNvPr id="179" name="Google Shape;179;p14"/>
              <p:cNvSpPr txBox="1"/>
              <p:nvPr/>
            </p:nvSpPr>
            <p:spPr>
              <a:xfrm>
                <a:off x="447259" y="875269"/>
                <a:ext cx="1184700" cy="130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G19 CF1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FFC000"/>
                    </a:solidFill>
                    <a:latin typeface="Arial"/>
                    <a:ea typeface="Arial"/>
                    <a:cs typeface="Arial"/>
                    <a:sym typeface="Arial"/>
                  </a:rPr>
                  <a:t>(Cloud Fraction: lowest level, similar to other CFs)</a:t>
                </a:r>
                <a:endParaRPr b="1" i="0" sz="900" u="none" cap="none" strike="noStrike">
                  <a:solidFill>
                    <a:srgbClr val="FFC000"/>
                  </a:solidFill>
                  <a:latin typeface="Arial"/>
                  <a:ea typeface="Arial"/>
                  <a:cs typeface="Arial"/>
                  <a:sym typeface="Arial"/>
                </a:endParaRPr>
              </a:p>
            </p:txBody>
          </p:sp>
        </p:grpSp>
        <p:grpSp>
          <p:nvGrpSpPr>
            <p:cNvPr id="180" name="Google Shape;180;p14"/>
            <p:cNvGrpSpPr/>
            <p:nvPr/>
          </p:nvGrpSpPr>
          <p:grpSpPr>
            <a:xfrm>
              <a:off x="6019798" y="413604"/>
              <a:ext cx="5486400" cy="5948065"/>
              <a:chOff x="6019798" y="413604"/>
              <a:chExt cx="5486400" cy="5948065"/>
            </a:xfrm>
          </p:grpSpPr>
          <p:pic>
            <p:nvPicPr>
              <p:cNvPr id="181" name="Google Shape;181;p14"/>
              <p:cNvPicPr preferRelativeResize="0"/>
              <p:nvPr/>
            </p:nvPicPr>
            <p:blipFill rotWithShape="1">
              <a:blip r:embed="rId4">
                <a:alphaModFix/>
              </a:blip>
              <a:srcRect b="0" l="0" r="0" t="0"/>
              <a:stretch/>
            </p:blipFill>
            <p:spPr>
              <a:xfrm>
                <a:off x="6019798" y="875269"/>
                <a:ext cx="5486400" cy="5486400"/>
              </a:xfrm>
              <a:prstGeom prst="rect">
                <a:avLst/>
              </a:prstGeom>
              <a:noFill/>
              <a:ln>
                <a:noFill/>
              </a:ln>
            </p:spPr>
          </p:pic>
          <p:sp>
            <p:nvSpPr>
              <p:cNvPr id="182" name="Google Shape;182;p14"/>
              <p:cNvSpPr txBox="1"/>
              <p:nvPr/>
            </p:nvSpPr>
            <p:spPr>
              <a:xfrm>
                <a:off x="6019798"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OR_ABI-L2-CODF-M6_G19_s20250271800200_e20250271809508_c20250271813371.nc</a:t>
                </a:r>
                <a:endParaRPr b="0" i="0" sz="1100" u="none" cap="none" strike="noStrike">
                  <a:solidFill>
                    <a:srgbClr val="000000"/>
                  </a:solidFill>
                  <a:latin typeface="Arial"/>
                  <a:ea typeface="Arial"/>
                  <a:cs typeface="Arial"/>
                  <a:sym typeface="Arial"/>
                </a:endParaRPr>
              </a:p>
            </p:txBody>
          </p:sp>
          <p:sp>
            <p:nvSpPr>
              <p:cNvPr id="183" name="Google Shape;183;p14"/>
              <p:cNvSpPr txBox="1"/>
              <p:nvPr/>
            </p:nvSpPr>
            <p:spPr>
              <a:xfrm>
                <a:off x="6019798" y="875269"/>
                <a:ext cx="22815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G19 COD </a:t>
                </a:r>
                <a:endParaRPr b="0" i="0" sz="1100" u="none" cap="none" strike="noStrike">
                  <a:solidFill>
                    <a:srgbClr val="000000"/>
                  </a:solidFill>
                  <a:latin typeface="Arial"/>
                  <a:ea typeface="Arial"/>
                  <a:cs typeface="Arial"/>
                  <a:sym typeface="Arial"/>
                </a:endParaRPr>
              </a:p>
            </p:txBody>
          </p:sp>
        </p:grpSp>
        <p:pic>
          <p:nvPicPr>
            <p:cNvPr id="184" name="Google Shape;184;p14"/>
            <p:cNvPicPr preferRelativeResize="0"/>
            <p:nvPr/>
          </p:nvPicPr>
          <p:blipFill rotWithShape="1">
            <a:blip r:embed="rId5">
              <a:alphaModFix/>
            </a:blip>
            <a:srcRect b="0" l="0" r="0" t="0"/>
            <a:stretch/>
          </p:blipFill>
          <p:spPr>
            <a:xfrm>
              <a:off x="447259" y="6426185"/>
              <a:ext cx="11058938" cy="315969"/>
            </a:xfrm>
            <a:prstGeom prst="rect">
              <a:avLst/>
            </a:prstGeom>
            <a:noFill/>
            <a:ln>
              <a:noFill/>
            </a:ln>
          </p:spPr>
        </p:pic>
      </p:grpSp>
      <p:sp>
        <p:nvSpPr>
          <p:cNvPr id="185" name="Google Shape;185;p14"/>
          <p:cNvSpPr txBox="1"/>
          <p:nvPr/>
        </p:nvSpPr>
        <p:spPr>
          <a:xfrm>
            <a:off x="2601567" y="27911"/>
            <a:ext cx="5836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 Cloud Fractions and COD  (18:00 UTC 27 Jan 2025)</a:t>
            </a:r>
            <a:endParaRPr b="0" i="0" sz="900" u="none" cap="none" strike="noStrike">
              <a:solidFill>
                <a:srgbClr val="000000"/>
              </a:solidFill>
              <a:latin typeface="Arial"/>
              <a:ea typeface="Arial"/>
              <a:cs typeface="Arial"/>
              <a:sym typeface="Arial"/>
            </a:endParaRPr>
          </a:p>
        </p:txBody>
      </p:sp>
      <p:sp>
        <p:nvSpPr>
          <p:cNvPr id="186" name="Google Shape;186;p14"/>
          <p:cNvSpPr/>
          <p:nvPr/>
        </p:nvSpPr>
        <p:spPr>
          <a:xfrm>
            <a:off x="228600" y="2003612"/>
            <a:ext cx="732900" cy="403500"/>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87" name="Google Shape;187;p14"/>
          <p:cNvSpPr txBox="1"/>
          <p:nvPr/>
        </p:nvSpPr>
        <p:spPr>
          <a:xfrm>
            <a:off x="4527046" y="4518125"/>
            <a:ext cx="20214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00"/>
              <a:buFont typeface="Arial"/>
              <a:buNone/>
            </a:pPr>
            <a:r>
              <a:rPr b="1" i="1" lang="en" sz="1000" u="none" cap="none" strike="noStrike">
                <a:solidFill>
                  <a:srgbClr val="FFFF00"/>
                </a:solidFill>
                <a:latin typeface="Arial"/>
                <a:ea typeface="Arial"/>
                <a:cs typeface="Arial"/>
                <a:sym typeface="Arial"/>
              </a:rPr>
              <a:t>No main upstream missing</a:t>
            </a:r>
            <a:endParaRPr b="0" i="0" sz="1000" u="none" cap="none" strike="noStrike">
              <a:solidFill>
                <a:srgbClr val="000000"/>
              </a:solidFill>
              <a:latin typeface="Arial"/>
              <a:ea typeface="Arial"/>
              <a:cs typeface="Arial"/>
              <a:sym typeface="Arial"/>
            </a:endParaRPr>
          </a:p>
        </p:txBody>
      </p:sp>
      <p:sp>
        <p:nvSpPr>
          <p:cNvPr id="188" name="Google Shape;188;p14"/>
          <p:cNvSpPr txBox="1"/>
          <p:nvPr/>
        </p:nvSpPr>
        <p:spPr>
          <a:xfrm>
            <a:off x="34350" y="2407100"/>
            <a:ext cx="1121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00FF"/>
                </a:solidFill>
                <a:latin typeface="Arial"/>
                <a:ea typeface="Arial"/>
                <a:cs typeface="Arial"/>
                <a:sym typeface="Arial"/>
              </a:rPr>
              <a:t>Sometimes missing segments </a:t>
            </a:r>
            <a:endParaRPr b="1" i="0" sz="1100" u="none" cap="none" strike="noStrike">
              <a:solidFill>
                <a:srgbClr val="FF00FF"/>
              </a:solidFill>
              <a:latin typeface="Arial"/>
              <a:ea typeface="Arial"/>
              <a:cs typeface="Arial"/>
              <a:sym typeface="Arial"/>
            </a:endParaRPr>
          </a:p>
        </p:txBody>
      </p:sp>
      <p:sp>
        <p:nvSpPr>
          <p:cNvPr id="189" name="Google Shape;189;p14"/>
          <p:cNvSpPr txBox="1"/>
          <p:nvPr/>
        </p:nvSpPr>
        <p:spPr>
          <a:xfrm>
            <a:off x="0" y="0"/>
            <a:ext cx="2411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4472C4"/>
                </a:solidFill>
                <a:latin typeface="Arial"/>
                <a:ea typeface="Arial"/>
                <a:cs typeface="Arial"/>
                <a:sym typeface="Arial"/>
              </a:rPr>
              <a:t>Missing segments in G19 CCL</a:t>
            </a:r>
            <a:endParaRPr b="0" i="1" sz="1400" u="none" cap="none" strike="noStrike">
              <a:solidFill>
                <a:srgbClr val="4472C4"/>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grpSp>
        <p:nvGrpSpPr>
          <p:cNvPr id="194" name="Google Shape;194;p15"/>
          <p:cNvGrpSpPr/>
          <p:nvPr/>
        </p:nvGrpSpPr>
        <p:grpSpPr>
          <a:xfrm>
            <a:off x="335444" y="287840"/>
            <a:ext cx="8294204" cy="4746412"/>
            <a:chOff x="447259" y="413604"/>
            <a:chExt cx="11058939" cy="6328550"/>
          </a:xfrm>
        </p:grpSpPr>
        <p:grpSp>
          <p:nvGrpSpPr>
            <p:cNvPr id="195" name="Google Shape;195;p15"/>
            <p:cNvGrpSpPr/>
            <p:nvPr/>
          </p:nvGrpSpPr>
          <p:grpSpPr>
            <a:xfrm>
              <a:off x="447259" y="413604"/>
              <a:ext cx="5486400" cy="5948065"/>
              <a:chOff x="447259" y="413604"/>
              <a:chExt cx="5486400" cy="5948065"/>
            </a:xfrm>
          </p:grpSpPr>
          <p:pic>
            <p:nvPicPr>
              <p:cNvPr id="196" name="Google Shape;196;p15"/>
              <p:cNvPicPr preferRelativeResize="0"/>
              <p:nvPr/>
            </p:nvPicPr>
            <p:blipFill rotWithShape="1">
              <a:blip r:embed="rId3">
                <a:alphaModFix/>
              </a:blip>
              <a:srcRect b="0" l="0" r="0" t="0"/>
              <a:stretch/>
            </p:blipFill>
            <p:spPr>
              <a:xfrm>
                <a:off x="447259" y="875269"/>
                <a:ext cx="5486400" cy="5486400"/>
              </a:xfrm>
              <a:prstGeom prst="rect">
                <a:avLst/>
              </a:prstGeom>
              <a:noFill/>
              <a:ln>
                <a:noFill/>
              </a:ln>
            </p:spPr>
          </p:pic>
          <p:sp>
            <p:nvSpPr>
              <p:cNvPr id="197" name="Google Shape;197;p15"/>
              <p:cNvSpPr txBox="1"/>
              <p:nvPr/>
            </p:nvSpPr>
            <p:spPr>
              <a:xfrm>
                <a:off x="447259"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OR_I_ABI-L2-ECBHF-M6_G19_s20250271800200_e20250271809508_c20250271816478.nc</a:t>
                </a:r>
                <a:endParaRPr b="0" i="0" sz="1100" u="none" cap="none" strike="noStrike">
                  <a:solidFill>
                    <a:srgbClr val="000000"/>
                  </a:solidFill>
                  <a:latin typeface="Arial"/>
                  <a:ea typeface="Arial"/>
                  <a:cs typeface="Arial"/>
                  <a:sym typeface="Arial"/>
                </a:endParaRPr>
              </a:p>
            </p:txBody>
          </p:sp>
          <p:sp>
            <p:nvSpPr>
              <p:cNvPr id="198" name="Google Shape;198;p15"/>
              <p:cNvSpPr txBox="1"/>
              <p:nvPr/>
            </p:nvSpPr>
            <p:spPr>
              <a:xfrm>
                <a:off x="447259" y="875269"/>
                <a:ext cx="1802400" cy="66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 CTH</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(2km)</a:t>
                </a:r>
                <a:endParaRPr b="0" i="0" sz="1100" u="none" cap="none" strike="noStrike">
                  <a:solidFill>
                    <a:schemeClr val="dk1"/>
                  </a:solidFill>
                  <a:latin typeface="Arial"/>
                  <a:ea typeface="Arial"/>
                  <a:cs typeface="Arial"/>
                  <a:sym typeface="Arial"/>
                </a:endParaRPr>
              </a:p>
            </p:txBody>
          </p:sp>
        </p:grpSp>
        <p:grpSp>
          <p:nvGrpSpPr>
            <p:cNvPr id="199" name="Google Shape;199;p15"/>
            <p:cNvGrpSpPr/>
            <p:nvPr/>
          </p:nvGrpSpPr>
          <p:grpSpPr>
            <a:xfrm>
              <a:off x="6019798" y="413604"/>
              <a:ext cx="5486400" cy="5948065"/>
              <a:chOff x="6019798" y="413604"/>
              <a:chExt cx="5486400" cy="5948065"/>
            </a:xfrm>
          </p:grpSpPr>
          <p:sp>
            <p:nvSpPr>
              <p:cNvPr id="200" name="Google Shape;200;p15"/>
              <p:cNvSpPr txBox="1"/>
              <p:nvPr/>
            </p:nvSpPr>
            <p:spPr>
              <a:xfrm>
                <a:off x="6019798"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OR_I_ABI-L2-ECBHF-M6_G19_s20250271800200_e20250271809508_c20250271816478.nc</a:t>
                </a:r>
                <a:endParaRPr b="0" i="0" sz="1100" u="none" cap="none" strike="noStrike">
                  <a:solidFill>
                    <a:srgbClr val="000000"/>
                  </a:solidFill>
                  <a:latin typeface="Arial"/>
                  <a:ea typeface="Arial"/>
                  <a:cs typeface="Arial"/>
                  <a:sym typeface="Arial"/>
                </a:endParaRPr>
              </a:p>
            </p:txBody>
          </p:sp>
          <p:pic>
            <p:nvPicPr>
              <p:cNvPr id="201" name="Google Shape;201;p15"/>
              <p:cNvPicPr preferRelativeResize="0"/>
              <p:nvPr/>
            </p:nvPicPr>
            <p:blipFill rotWithShape="1">
              <a:blip r:embed="rId4">
                <a:alphaModFix/>
              </a:blip>
              <a:srcRect b="0" l="0" r="0" t="0"/>
              <a:stretch/>
            </p:blipFill>
            <p:spPr>
              <a:xfrm>
                <a:off x="6019798" y="875269"/>
                <a:ext cx="5486400" cy="5486400"/>
              </a:xfrm>
              <a:prstGeom prst="rect">
                <a:avLst/>
              </a:prstGeom>
              <a:noFill/>
              <a:ln>
                <a:noFill/>
              </a:ln>
            </p:spPr>
          </p:pic>
          <p:sp>
            <p:nvSpPr>
              <p:cNvPr id="202" name="Google Shape;202;p15"/>
              <p:cNvSpPr txBox="1"/>
              <p:nvPr/>
            </p:nvSpPr>
            <p:spPr>
              <a:xfrm>
                <a:off x="6019798" y="875269"/>
                <a:ext cx="2281500" cy="66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 CBH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(2km IP output)</a:t>
                </a:r>
                <a:endParaRPr b="0" i="0" sz="1100" u="none" cap="none" strike="noStrike">
                  <a:solidFill>
                    <a:schemeClr val="dk1"/>
                  </a:solidFill>
                  <a:latin typeface="Arial"/>
                  <a:ea typeface="Arial"/>
                  <a:cs typeface="Arial"/>
                  <a:sym typeface="Arial"/>
                </a:endParaRPr>
              </a:p>
            </p:txBody>
          </p:sp>
        </p:grpSp>
        <p:pic>
          <p:nvPicPr>
            <p:cNvPr id="203" name="Google Shape;203;p15"/>
            <p:cNvPicPr preferRelativeResize="0"/>
            <p:nvPr/>
          </p:nvPicPr>
          <p:blipFill rotWithShape="1">
            <a:blip r:embed="rId5">
              <a:alphaModFix/>
            </a:blip>
            <a:srcRect b="0" l="0" r="0" t="0"/>
            <a:stretch/>
          </p:blipFill>
          <p:spPr>
            <a:xfrm>
              <a:off x="447259" y="6426185"/>
              <a:ext cx="11058938" cy="315969"/>
            </a:xfrm>
            <a:prstGeom prst="rect">
              <a:avLst/>
            </a:prstGeom>
            <a:noFill/>
            <a:ln>
              <a:noFill/>
            </a:ln>
          </p:spPr>
        </p:pic>
      </p:grpSp>
      <p:sp>
        <p:nvSpPr>
          <p:cNvPr id="204" name="Google Shape;204;p15"/>
          <p:cNvSpPr txBox="1"/>
          <p:nvPr/>
        </p:nvSpPr>
        <p:spPr>
          <a:xfrm>
            <a:off x="2601568" y="27911"/>
            <a:ext cx="38868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 CTH and CBH  (18:00 UTC 27 Jan 2025)</a:t>
            </a:r>
            <a:endParaRPr b="0" i="0" sz="900" u="none" cap="none" strike="noStrike">
              <a:solidFill>
                <a:srgbClr val="000000"/>
              </a:solidFill>
              <a:latin typeface="Arial"/>
              <a:ea typeface="Arial"/>
              <a:cs typeface="Arial"/>
              <a:sym typeface="Arial"/>
            </a:endParaRPr>
          </a:p>
        </p:txBody>
      </p:sp>
      <p:sp>
        <p:nvSpPr>
          <p:cNvPr id="205" name="Google Shape;205;p15"/>
          <p:cNvSpPr/>
          <p:nvPr/>
        </p:nvSpPr>
        <p:spPr>
          <a:xfrm>
            <a:off x="228600" y="2003612"/>
            <a:ext cx="732900" cy="403500"/>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06" name="Google Shape;206;p15"/>
          <p:cNvSpPr txBox="1"/>
          <p:nvPr/>
        </p:nvSpPr>
        <p:spPr>
          <a:xfrm>
            <a:off x="3792872" y="4492950"/>
            <a:ext cx="18474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00"/>
              <a:buFont typeface="Arial"/>
              <a:buNone/>
            </a:pPr>
            <a:r>
              <a:rPr b="1" i="1" lang="en" sz="1000" u="none" cap="none" strike="noStrike">
                <a:solidFill>
                  <a:srgbClr val="C00000"/>
                </a:solidFill>
                <a:latin typeface="Arial"/>
                <a:ea typeface="Arial"/>
                <a:cs typeface="Arial"/>
                <a:sym typeface="Arial"/>
              </a:rPr>
              <a:t>No main upstream missing</a:t>
            </a:r>
            <a:endParaRPr b="0" i="0" sz="1000" u="none" cap="none" strike="noStrike">
              <a:solidFill>
                <a:srgbClr val="000000"/>
              </a:solidFill>
              <a:latin typeface="Arial"/>
              <a:ea typeface="Arial"/>
              <a:cs typeface="Arial"/>
              <a:sym typeface="Arial"/>
            </a:endParaRPr>
          </a:p>
        </p:txBody>
      </p:sp>
      <p:sp>
        <p:nvSpPr>
          <p:cNvPr id="207" name="Google Shape;207;p15"/>
          <p:cNvSpPr txBox="1"/>
          <p:nvPr/>
        </p:nvSpPr>
        <p:spPr>
          <a:xfrm>
            <a:off x="0" y="0"/>
            <a:ext cx="2411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4472C4"/>
                </a:solidFill>
                <a:latin typeface="Arial"/>
                <a:ea typeface="Arial"/>
                <a:cs typeface="Arial"/>
                <a:sym typeface="Arial"/>
              </a:rPr>
              <a:t>Missing segments in G19 CCL</a:t>
            </a:r>
            <a:endParaRPr b="0" i="1" sz="1400" u="none" cap="none" strike="noStrike">
              <a:solidFill>
                <a:srgbClr val="4472C4"/>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6"/>
          <p:cNvSpPr txBox="1"/>
          <p:nvPr>
            <p:ph type="title"/>
          </p:nvPr>
        </p:nvSpPr>
        <p:spPr>
          <a:xfrm>
            <a:off x="311700" y="445025"/>
            <a:ext cx="87393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Comparisons between GS and SAPF (ASSITT) retrievals</a:t>
            </a:r>
            <a:endParaRPr b="1"/>
          </a:p>
        </p:txBody>
      </p:sp>
      <p:cxnSp>
        <p:nvCxnSpPr>
          <p:cNvPr id="213" name="Google Shape;213;p16"/>
          <p:cNvCxnSpPr/>
          <p:nvPr/>
        </p:nvCxnSpPr>
        <p:spPr>
          <a:xfrm>
            <a:off x="311700" y="1068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7"/>
          <p:cNvPicPr preferRelativeResize="0"/>
          <p:nvPr/>
        </p:nvPicPr>
        <p:blipFill rotWithShape="1">
          <a:blip r:embed="rId3">
            <a:alphaModFix/>
          </a:blip>
          <a:srcRect b="0" l="0" r="0" t="0"/>
          <a:stretch/>
        </p:blipFill>
        <p:spPr>
          <a:xfrm>
            <a:off x="960342" y="4202155"/>
            <a:ext cx="6761748" cy="230833"/>
          </a:xfrm>
          <a:prstGeom prst="rect">
            <a:avLst/>
          </a:prstGeom>
          <a:noFill/>
          <a:ln>
            <a:noFill/>
          </a:ln>
        </p:spPr>
      </p:pic>
      <p:sp>
        <p:nvSpPr>
          <p:cNvPr id="219" name="Google Shape;219;p17"/>
          <p:cNvSpPr txBox="1"/>
          <p:nvPr/>
        </p:nvSpPr>
        <p:spPr>
          <a:xfrm>
            <a:off x="1342602" y="753086"/>
            <a:ext cx="27141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DE G19 CCL (10-km resol) from GS</a:t>
            </a:r>
            <a:endParaRPr b="0" i="0" sz="1100" u="none" cap="none" strike="noStrike">
              <a:solidFill>
                <a:srgbClr val="000000"/>
              </a:solidFill>
              <a:latin typeface="Arial"/>
              <a:ea typeface="Arial"/>
              <a:cs typeface="Arial"/>
              <a:sym typeface="Arial"/>
            </a:endParaRPr>
          </a:p>
        </p:txBody>
      </p:sp>
      <p:sp>
        <p:nvSpPr>
          <p:cNvPr id="220" name="Google Shape;220;p17"/>
          <p:cNvSpPr txBox="1"/>
          <p:nvPr/>
        </p:nvSpPr>
        <p:spPr>
          <a:xfrm>
            <a:off x="4568246" y="753086"/>
            <a:ext cx="36153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SAPF_ASSISTT CCL (2-km resol. run by CIMSS)</a:t>
            </a:r>
            <a:endParaRPr b="0" i="0" sz="1100" u="none" cap="none" strike="noStrike">
              <a:solidFill>
                <a:srgbClr val="000000"/>
              </a:solidFill>
              <a:latin typeface="Arial"/>
              <a:ea typeface="Arial"/>
              <a:cs typeface="Arial"/>
              <a:sym typeface="Arial"/>
            </a:endParaRPr>
          </a:p>
        </p:txBody>
      </p:sp>
      <p:sp>
        <p:nvSpPr>
          <p:cNvPr id="221" name="Google Shape;221;p17"/>
          <p:cNvSpPr txBox="1"/>
          <p:nvPr/>
        </p:nvSpPr>
        <p:spPr>
          <a:xfrm>
            <a:off x="1245549" y="4540175"/>
            <a:ext cx="3592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2000 UTC 2025 Feb 02   (SAPF run by S. Wanzong)</a:t>
            </a:r>
            <a:endParaRPr b="0" i="0" sz="1100" u="none" cap="none" strike="noStrike">
              <a:solidFill>
                <a:srgbClr val="000000"/>
              </a:solidFill>
              <a:latin typeface="Arial"/>
              <a:ea typeface="Arial"/>
              <a:cs typeface="Arial"/>
              <a:sym typeface="Arial"/>
            </a:endParaRPr>
          </a:p>
        </p:txBody>
      </p:sp>
      <p:sp>
        <p:nvSpPr>
          <p:cNvPr id="222" name="Google Shape;222;p17"/>
          <p:cNvSpPr txBox="1"/>
          <p:nvPr/>
        </p:nvSpPr>
        <p:spPr>
          <a:xfrm>
            <a:off x="289175" y="442725"/>
            <a:ext cx="86220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0000"/>
                </a:solidFill>
                <a:latin typeface="Arial"/>
                <a:ea typeface="Arial"/>
                <a:cs typeface="Arial"/>
                <a:sym typeface="Arial"/>
              </a:rPr>
              <a:t>Comparisons between GS and SAPF CCL: </a:t>
            </a:r>
            <a:r>
              <a:rPr b="1" i="0" lang="en" sz="1100" u="sng" cap="none" strike="noStrike">
                <a:solidFill>
                  <a:srgbClr val="C00000"/>
                </a:solidFill>
                <a:latin typeface="Arial"/>
                <a:ea typeface="Arial"/>
                <a:cs typeface="Arial"/>
                <a:sym typeface="Arial"/>
              </a:rPr>
              <a:t>D</a:t>
            </a:r>
            <a:r>
              <a:rPr b="1" i="0" lang="en" sz="1100" u="none" cap="none" strike="noStrike">
                <a:solidFill>
                  <a:srgbClr val="C00000"/>
                </a:solidFill>
                <a:latin typeface="Arial"/>
                <a:ea typeface="Arial"/>
                <a:cs typeface="Arial"/>
                <a:sym typeface="Arial"/>
              </a:rPr>
              <a:t>aytime CCLs looks good overall; occasional issues at far edges</a:t>
            </a:r>
            <a:endParaRPr b="0" i="0" sz="1100" u="none" cap="none" strike="noStrike">
              <a:solidFill>
                <a:srgbClr val="000000"/>
              </a:solidFill>
              <a:latin typeface="Arial"/>
              <a:ea typeface="Arial"/>
              <a:cs typeface="Arial"/>
              <a:sym typeface="Arial"/>
            </a:endParaRPr>
          </a:p>
        </p:txBody>
      </p:sp>
      <p:pic>
        <p:nvPicPr>
          <p:cNvPr descr="A planet with different colors and shapes&#10;&#10;AI-generated content may be incorrect." id="223" name="Google Shape;223;p17"/>
          <p:cNvPicPr preferRelativeResize="0"/>
          <p:nvPr/>
        </p:nvPicPr>
        <p:blipFill rotWithShape="1">
          <a:blip r:embed="rId4">
            <a:alphaModFix/>
          </a:blip>
          <a:srcRect b="0" l="0" r="0" t="0"/>
          <a:stretch/>
        </p:blipFill>
        <p:spPr>
          <a:xfrm>
            <a:off x="4518328" y="958958"/>
            <a:ext cx="3203765" cy="3203765"/>
          </a:xfrm>
          <a:prstGeom prst="rect">
            <a:avLst/>
          </a:prstGeom>
          <a:noFill/>
          <a:ln>
            <a:noFill/>
          </a:ln>
        </p:spPr>
      </p:pic>
      <p:pic>
        <p:nvPicPr>
          <p:cNvPr descr="A planet with different colors and shapes&#10;&#10;AI-generated content may be incorrect." id="224" name="Google Shape;224;p17"/>
          <p:cNvPicPr preferRelativeResize="0"/>
          <p:nvPr/>
        </p:nvPicPr>
        <p:blipFill rotWithShape="1">
          <a:blip r:embed="rId5">
            <a:alphaModFix/>
          </a:blip>
          <a:srcRect b="0" l="0" r="0" t="0"/>
          <a:stretch/>
        </p:blipFill>
        <p:spPr>
          <a:xfrm>
            <a:off x="960342" y="958958"/>
            <a:ext cx="3203762" cy="3203762"/>
          </a:xfrm>
          <a:prstGeom prst="rect">
            <a:avLst/>
          </a:prstGeom>
          <a:noFill/>
          <a:ln>
            <a:noFill/>
          </a:ln>
        </p:spPr>
      </p:pic>
      <p:sp>
        <p:nvSpPr>
          <p:cNvPr id="225" name="Google Shape;225;p17"/>
          <p:cNvSpPr txBox="1"/>
          <p:nvPr/>
        </p:nvSpPr>
        <p:spPr>
          <a:xfrm>
            <a:off x="4873399" y="4540175"/>
            <a:ext cx="35922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chemeClr val="dk1"/>
                </a:solidFill>
                <a:latin typeface="Arial"/>
                <a:ea typeface="Arial"/>
                <a:cs typeface="Arial"/>
                <a:sym typeface="Arial"/>
              </a:rPr>
              <a:t>Differences around the scan edge areas due to no DCOMP input from GS (cutoff for high-angle areas)</a:t>
            </a:r>
            <a:endParaRPr b="0" i="0" sz="1100" u="none" cap="none" strike="noStrike">
              <a:solidFill>
                <a:srgbClr val="000000"/>
              </a:solidFill>
              <a:latin typeface="Arial"/>
              <a:ea typeface="Arial"/>
              <a:cs typeface="Arial"/>
              <a:sym typeface="Arial"/>
            </a:endParaRPr>
          </a:p>
        </p:txBody>
      </p:sp>
      <p:grpSp>
        <p:nvGrpSpPr>
          <p:cNvPr id="226" name="Google Shape;226;p17"/>
          <p:cNvGrpSpPr/>
          <p:nvPr/>
        </p:nvGrpSpPr>
        <p:grpSpPr>
          <a:xfrm>
            <a:off x="1212972" y="3280266"/>
            <a:ext cx="2727043" cy="828489"/>
            <a:chOff x="1617296" y="4373688"/>
            <a:chExt cx="3636057" cy="1104652"/>
          </a:xfrm>
        </p:grpSpPr>
        <p:grpSp>
          <p:nvGrpSpPr>
            <p:cNvPr id="227" name="Google Shape;227;p17"/>
            <p:cNvGrpSpPr/>
            <p:nvPr/>
          </p:nvGrpSpPr>
          <p:grpSpPr>
            <a:xfrm>
              <a:off x="1617296" y="4373688"/>
              <a:ext cx="3636057" cy="800200"/>
              <a:chOff x="1617296" y="4373688"/>
              <a:chExt cx="3636057" cy="800200"/>
            </a:xfrm>
          </p:grpSpPr>
          <p:sp>
            <p:nvSpPr>
              <p:cNvPr id="228" name="Google Shape;228;p17"/>
              <p:cNvSpPr/>
              <p:nvPr/>
            </p:nvSpPr>
            <p:spPr>
              <a:xfrm>
                <a:off x="4787153" y="4446494"/>
                <a:ext cx="466200" cy="501900"/>
              </a:xfrm>
              <a:prstGeom prst="ellipse">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29" name="Google Shape;229;p17"/>
              <p:cNvSpPr/>
              <p:nvPr/>
            </p:nvSpPr>
            <p:spPr>
              <a:xfrm rot="-1815705">
                <a:off x="1750452" y="4446545"/>
                <a:ext cx="466117" cy="654485"/>
              </a:xfrm>
              <a:prstGeom prst="ellipse">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230" name="Google Shape;230;p17"/>
            <p:cNvSpPr/>
            <p:nvPr/>
          </p:nvSpPr>
          <p:spPr>
            <a:xfrm rot="-5400000">
              <a:off x="2424287" y="4918090"/>
              <a:ext cx="466200" cy="654300"/>
            </a:xfrm>
            <a:prstGeom prst="ellipse">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9"/>
          <p:cNvSpPr txBox="1"/>
          <p:nvPr/>
        </p:nvSpPr>
        <p:spPr>
          <a:xfrm>
            <a:off x="1342602" y="753086"/>
            <a:ext cx="27141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DE G19 CCL (10-km resol) from GS</a:t>
            </a:r>
            <a:endParaRPr b="0" i="0" sz="1100" u="none" cap="none" strike="noStrike">
              <a:solidFill>
                <a:srgbClr val="000000"/>
              </a:solidFill>
              <a:latin typeface="Arial"/>
              <a:ea typeface="Arial"/>
              <a:cs typeface="Arial"/>
              <a:sym typeface="Arial"/>
            </a:endParaRPr>
          </a:p>
        </p:txBody>
      </p:sp>
      <p:sp>
        <p:nvSpPr>
          <p:cNvPr id="236" name="Google Shape;236;p19"/>
          <p:cNvSpPr txBox="1"/>
          <p:nvPr/>
        </p:nvSpPr>
        <p:spPr>
          <a:xfrm>
            <a:off x="4568246" y="753086"/>
            <a:ext cx="36153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SAPF_ASSISTT CCL (2-km resol. run by CIMSS)</a:t>
            </a:r>
            <a:endParaRPr b="0" i="0" sz="1100" u="none" cap="none" strike="noStrike">
              <a:solidFill>
                <a:srgbClr val="000000"/>
              </a:solidFill>
              <a:latin typeface="Arial"/>
              <a:ea typeface="Arial"/>
              <a:cs typeface="Arial"/>
              <a:sym typeface="Arial"/>
            </a:endParaRPr>
          </a:p>
        </p:txBody>
      </p:sp>
      <p:sp>
        <p:nvSpPr>
          <p:cNvPr id="237" name="Google Shape;237;p19"/>
          <p:cNvSpPr txBox="1"/>
          <p:nvPr/>
        </p:nvSpPr>
        <p:spPr>
          <a:xfrm>
            <a:off x="1245547" y="4540175"/>
            <a:ext cx="2183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0000 UTC 2025 Feb 02</a:t>
            </a:r>
            <a:endParaRPr b="0" i="0" sz="1100" u="none" cap="none" strike="noStrike">
              <a:solidFill>
                <a:srgbClr val="000000"/>
              </a:solidFill>
              <a:latin typeface="Arial"/>
              <a:ea typeface="Arial"/>
              <a:cs typeface="Arial"/>
              <a:sym typeface="Arial"/>
            </a:endParaRPr>
          </a:p>
        </p:txBody>
      </p:sp>
      <p:grpSp>
        <p:nvGrpSpPr>
          <p:cNvPr id="238" name="Google Shape;238;p19"/>
          <p:cNvGrpSpPr/>
          <p:nvPr/>
        </p:nvGrpSpPr>
        <p:grpSpPr>
          <a:xfrm>
            <a:off x="960342" y="958958"/>
            <a:ext cx="6761751" cy="3474030"/>
            <a:chOff x="960342" y="958958"/>
            <a:chExt cx="6761751" cy="3474030"/>
          </a:xfrm>
        </p:grpSpPr>
        <p:pic>
          <p:nvPicPr>
            <p:cNvPr id="239" name="Google Shape;239;p19"/>
            <p:cNvPicPr preferRelativeResize="0"/>
            <p:nvPr/>
          </p:nvPicPr>
          <p:blipFill rotWithShape="1">
            <a:blip r:embed="rId3">
              <a:alphaModFix/>
            </a:blip>
            <a:srcRect b="0" l="0" r="0" t="0"/>
            <a:stretch/>
          </p:blipFill>
          <p:spPr>
            <a:xfrm>
              <a:off x="960342" y="4202155"/>
              <a:ext cx="6761748" cy="230833"/>
            </a:xfrm>
            <a:prstGeom prst="rect">
              <a:avLst/>
            </a:prstGeom>
            <a:noFill/>
            <a:ln>
              <a:noFill/>
            </a:ln>
          </p:spPr>
        </p:pic>
        <p:pic>
          <p:nvPicPr>
            <p:cNvPr id="240" name="Google Shape;240;p19"/>
            <p:cNvPicPr preferRelativeResize="0"/>
            <p:nvPr/>
          </p:nvPicPr>
          <p:blipFill rotWithShape="1">
            <a:blip r:embed="rId4">
              <a:alphaModFix/>
            </a:blip>
            <a:srcRect b="0" l="0" r="0" t="0"/>
            <a:stretch/>
          </p:blipFill>
          <p:spPr>
            <a:xfrm>
              <a:off x="4518328" y="958958"/>
              <a:ext cx="3203765" cy="3203765"/>
            </a:xfrm>
            <a:prstGeom prst="rect">
              <a:avLst/>
            </a:prstGeom>
            <a:noFill/>
            <a:ln>
              <a:noFill/>
            </a:ln>
          </p:spPr>
        </p:pic>
        <p:pic>
          <p:nvPicPr>
            <p:cNvPr id="241" name="Google Shape;241;p19"/>
            <p:cNvPicPr preferRelativeResize="0"/>
            <p:nvPr/>
          </p:nvPicPr>
          <p:blipFill rotWithShape="1">
            <a:blip r:embed="rId5">
              <a:alphaModFix/>
            </a:blip>
            <a:srcRect b="0" l="0" r="0" t="0"/>
            <a:stretch/>
          </p:blipFill>
          <p:spPr>
            <a:xfrm>
              <a:off x="960342" y="958958"/>
              <a:ext cx="3203762" cy="3203762"/>
            </a:xfrm>
            <a:prstGeom prst="rect">
              <a:avLst/>
            </a:prstGeom>
            <a:noFill/>
            <a:ln>
              <a:noFill/>
            </a:ln>
          </p:spPr>
        </p:pic>
      </p:grpSp>
      <p:sp>
        <p:nvSpPr>
          <p:cNvPr id="242" name="Google Shape;242;p19"/>
          <p:cNvSpPr txBox="1"/>
          <p:nvPr/>
        </p:nvSpPr>
        <p:spPr>
          <a:xfrm>
            <a:off x="4873399" y="4540175"/>
            <a:ext cx="42468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chemeClr val="dk1"/>
                </a:solidFill>
                <a:latin typeface="Arial"/>
                <a:ea typeface="Arial"/>
                <a:cs typeface="Arial"/>
                <a:sym typeface="Arial"/>
              </a:rPr>
              <a:t>Discrepancies possibly due to differences in upstream input: CWP from COMP (day) and NWP data (night) is used for CBH and CCL as well as cutoff for high-angle edge areas)</a:t>
            </a:r>
            <a:endParaRPr b="0" i="0" sz="1100" u="none" cap="none" strike="noStrike">
              <a:solidFill>
                <a:srgbClr val="000000"/>
              </a:solidFill>
              <a:latin typeface="Arial"/>
              <a:ea typeface="Arial"/>
              <a:cs typeface="Arial"/>
              <a:sym typeface="Arial"/>
            </a:endParaRPr>
          </a:p>
        </p:txBody>
      </p:sp>
      <p:sp>
        <p:nvSpPr>
          <p:cNvPr id="243" name="Google Shape;243;p19"/>
          <p:cNvSpPr txBox="1"/>
          <p:nvPr/>
        </p:nvSpPr>
        <p:spPr>
          <a:xfrm>
            <a:off x="647725" y="488750"/>
            <a:ext cx="83742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0000"/>
                </a:solidFill>
                <a:latin typeface="Arial"/>
                <a:ea typeface="Arial"/>
                <a:cs typeface="Arial"/>
                <a:sym typeface="Arial"/>
              </a:rPr>
              <a:t>Comparisons between GS and SAPF CCL: Nighttime sometimes shows less low/mid cloud in GS, compared with SAPF</a:t>
            </a:r>
            <a:endParaRPr b="0" i="0" sz="1100" u="none" cap="none" strike="noStrike">
              <a:solidFill>
                <a:srgbClr val="000000"/>
              </a:solidFill>
              <a:latin typeface="Arial"/>
              <a:ea typeface="Arial"/>
              <a:cs typeface="Arial"/>
              <a:sym typeface="Arial"/>
            </a:endParaRPr>
          </a:p>
        </p:txBody>
      </p:sp>
      <p:grpSp>
        <p:nvGrpSpPr>
          <p:cNvPr id="244" name="Google Shape;244;p19"/>
          <p:cNvGrpSpPr/>
          <p:nvPr/>
        </p:nvGrpSpPr>
        <p:grpSpPr>
          <a:xfrm>
            <a:off x="3313775" y="2705100"/>
            <a:ext cx="4094700" cy="484200"/>
            <a:chOff x="3313775" y="2705100"/>
            <a:chExt cx="4094700" cy="484200"/>
          </a:xfrm>
        </p:grpSpPr>
        <p:sp>
          <p:nvSpPr>
            <p:cNvPr id="245" name="Google Shape;245;p19"/>
            <p:cNvSpPr/>
            <p:nvPr/>
          </p:nvSpPr>
          <p:spPr>
            <a:xfrm>
              <a:off x="6895175" y="2705100"/>
              <a:ext cx="513300" cy="4842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19"/>
            <p:cNvSpPr/>
            <p:nvPr/>
          </p:nvSpPr>
          <p:spPr>
            <a:xfrm>
              <a:off x="3313775" y="2705100"/>
              <a:ext cx="513300" cy="4842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7" name="Google Shape;247;p19"/>
          <p:cNvSpPr txBox="1"/>
          <p:nvPr/>
        </p:nvSpPr>
        <p:spPr>
          <a:xfrm>
            <a:off x="7693725" y="604950"/>
            <a:ext cx="1664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C00000"/>
                </a:solidFill>
                <a:latin typeface="Arial"/>
                <a:ea typeface="Arial"/>
                <a:cs typeface="Arial"/>
                <a:sym typeface="Arial"/>
              </a:rPr>
              <a:t>(and local CLAVR-x)</a:t>
            </a:r>
            <a:endParaRPr b="0" i="0" sz="1100" u="none" cap="none" strike="noStrike">
              <a:solidFill>
                <a:schemeClr val="dk1"/>
              </a:solidFill>
              <a:latin typeface="Arial"/>
              <a:ea typeface="Arial"/>
              <a:cs typeface="Arial"/>
              <a:sym typeface="Arial"/>
            </a:endParaRPr>
          </a:p>
        </p:txBody>
      </p:sp>
      <p:grpSp>
        <p:nvGrpSpPr>
          <p:cNvPr id="248" name="Google Shape;248;p19"/>
          <p:cNvGrpSpPr/>
          <p:nvPr/>
        </p:nvGrpSpPr>
        <p:grpSpPr>
          <a:xfrm>
            <a:off x="3102175" y="1120925"/>
            <a:ext cx="4094700" cy="484200"/>
            <a:chOff x="3313775" y="2705100"/>
            <a:chExt cx="4094700" cy="484200"/>
          </a:xfrm>
        </p:grpSpPr>
        <p:sp>
          <p:nvSpPr>
            <p:cNvPr id="249" name="Google Shape;249;p19"/>
            <p:cNvSpPr/>
            <p:nvPr/>
          </p:nvSpPr>
          <p:spPr>
            <a:xfrm>
              <a:off x="6895175" y="2705100"/>
              <a:ext cx="513300" cy="4842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9"/>
            <p:cNvSpPr/>
            <p:nvPr/>
          </p:nvSpPr>
          <p:spPr>
            <a:xfrm>
              <a:off x="3313775" y="2705100"/>
              <a:ext cx="513300" cy="4842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0"/>
          <p:cNvSpPr txBox="1"/>
          <p:nvPr/>
        </p:nvSpPr>
        <p:spPr>
          <a:xfrm>
            <a:off x="1342602" y="753086"/>
            <a:ext cx="27141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DE G19 CBH (2-km resol IP) from GS</a:t>
            </a:r>
            <a:endParaRPr b="0" i="0" sz="1100" u="none" cap="none" strike="noStrike">
              <a:solidFill>
                <a:srgbClr val="000000"/>
              </a:solidFill>
              <a:latin typeface="Arial"/>
              <a:ea typeface="Arial"/>
              <a:cs typeface="Arial"/>
              <a:sym typeface="Arial"/>
            </a:endParaRPr>
          </a:p>
        </p:txBody>
      </p:sp>
      <p:sp>
        <p:nvSpPr>
          <p:cNvPr id="256" name="Google Shape;256;p20"/>
          <p:cNvSpPr txBox="1"/>
          <p:nvPr/>
        </p:nvSpPr>
        <p:spPr>
          <a:xfrm>
            <a:off x="4568246" y="753086"/>
            <a:ext cx="36153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SAPF_ASSISTT CBH (2-km resol. run by CIMSS)</a:t>
            </a:r>
            <a:endParaRPr b="0" i="0" sz="1100" u="none" cap="none" strike="noStrike">
              <a:solidFill>
                <a:srgbClr val="000000"/>
              </a:solidFill>
              <a:latin typeface="Arial"/>
              <a:ea typeface="Arial"/>
              <a:cs typeface="Arial"/>
              <a:sym typeface="Arial"/>
            </a:endParaRPr>
          </a:p>
        </p:txBody>
      </p:sp>
      <p:sp>
        <p:nvSpPr>
          <p:cNvPr id="257" name="Google Shape;257;p20"/>
          <p:cNvSpPr txBox="1"/>
          <p:nvPr/>
        </p:nvSpPr>
        <p:spPr>
          <a:xfrm>
            <a:off x="1245546" y="4540175"/>
            <a:ext cx="2507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0000 UTC 2025 Feb 02</a:t>
            </a:r>
            <a:endParaRPr b="0" i="0" sz="1100" u="none" cap="none" strike="noStrike">
              <a:solidFill>
                <a:srgbClr val="000000"/>
              </a:solidFill>
              <a:latin typeface="Arial"/>
              <a:ea typeface="Arial"/>
              <a:cs typeface="Arial"/>
              <a:sym typeface="Arial"/>
            </a:endParaRPr>
          </a:p>
        </p:txBody>
      </p:sp>
      <p:sp>
        <p:nvSpPr>
          <p:cNvPr id="258" name="Google Shape;258;p20"/>
          <p:cNvSpPr txBox="1"/>
          <p:nvPr/>
        </p:nvSpPr>
        <p:spPr>
          <a:xfrm>
            <a:off x="4873399" y="4540175"/>
            <a:ext cx="42468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chemeClr val="dk1"/>
                </a:solidFill>
                <a:latin typeface="Arial"/>
                <a:ea typeface="Arial"/>
                <a:cs typeface="Arial"/>
                <a:sym typeface="Arial"/>
              </a:rPr>
              <a:t>Discrepancies possibly due to differences in upstream input: CWP from COMP (day) and NWP data (night) is used for CBH and CCL as well as cutoff for high-angle edge areas)</a:t>
            </a:r>
            <a:endParaRPr b="0" i="0" sz="1100" u="none" cap="none" strike="noStrike">
              <a:solidFill>
                <a:srgbClr val="000000"/>
              </a:solidFill>
              <a:latin typeface="Arial"/>
              <a:ea typeface="Arial"/>
              <a:cs typeface="Arial"/>
              <a:sym typeface="Arial"/>
            </a:endParaRPr>
          </a:p>
        </p:txBody>
      </p:sp>
      <p:grpSp>
        <p:nvGrpSpPr>
          <p:cNvPr id="259" name="Google Shape;259;p20"/>
          <p:cNvGrpSpPr/>
          <p:nvPr/>
        </p:nvGrpSpPr>
        <p:grpSpPr>
          <a:xfrm>
            <a:off x="960120" y="960120"/>
            <a:ext cx="6761981" cy="3460555"/>
            <a:chOff x="960120" y="960120"/>
            <a:chExt cx="6761981" cy="3460555"/>
          </a:xfrm>
        </p:grpSpPr>
        <p:pic>
          <p:nvPicPr>
            <p:cNvPr id="260" name="Google Shape;260;p20"/>
            <p:cNvPicPr preferRelativeResize="0"/>
            <p:nvPr/>
          </p:nvPicPr>
          <p:blipFill rotWithShape="1">
            <a:blip r:embed="rId3">
              <a:alphaModFix/>
            </a:blip>
            <a:srcRect b="0" l="0" r="0" t="0"/>
            <a:stretch/>
          </p:blipFill>
          <p:spPr>
            <a:xfrm>
              <a:off x="960120" y="960120"/>
              <a:ext cx="3200400" cy="3200400"/>
            </a:xfrm>
            <a:prstGeom prst="rect">
              <a:avLst/>
            </a:prstGeom>
            <a:noFill/>
            <a:ln>
              <a:noFill/>
            </a:ln>
          </p:spPr>
        </p:pic>
        <p:pic>
          <p:nvPicPr>
            <p:cNvPr id="261" name="Google Shape;261;p20"/>
            <p:cNvPicPr preferRelativeResize="0"/>
            <p:nvPr/>
          </p:nvPicPr>
          <p:blipFill rotWithShape="1">
            <a:blip r:embed="rId4">
              <a:alphaModFix/>
            </a:blip>
            <a:srcRect b="0" l="0" r="0" t="0"/>
            <a:stretch/>
          </p:blipFill>
          <p:spPr>
            <a:xfrm>
              <a:off x="4517136" y="960120"/>
              <a:ext cx="3200400" cy="3200400"/>
            </a:xfrm>
            <a:prstGeom prst="rect">
              <a:avLst/>
            </a:prstGeom>
            <a:noFill/>
            <a:ln>
              <a:noFill/>
            </a:ln>
          </p:spPr>
        </p:pic>
        <p:pic>
          <p:nvPicPr>
            <p:cNvPr id="262" name="Google Shape;262;p20"/>
            <p:cNvPicPr preferRelativeResize="0"/>
            <p:nvPr/>
          </p:nvPicPr>
          <p:blipFill rotWithShape="1">
            <a:blip r:embed="rId5">
              <a:alphaModFix/>
            </a:blip>
            <a:srcRect b="0" l="0" r="0" t="0"/>
            <a:stretch/>
          </p:blipFill>
          <p:spPr>
            <a:xfrm>
              <a:off x="960350" y="4210370"/>
              <a:ext cx="6761751" cy="210305"/>
            </a:xfrm>
            <a:prstGeom prst="rect">
              <a:avLst/>
            </a:prstGeom>
            <a:noFill/>
            <a:ln>
              <a:noFill/>
            </a:ln>
          </p:spPr>
        </p:pic>
      </p:grpSp>
      <p:grpSp>
        <p:nvGrpSpPr>
          <p:cNvPr id="263" name="Google Shape;263;p20"/>
          <p:cNvGrpSpPr/>
          <p:nvPr/>
        </p:nvGrpSpPr>
        <p:grpSpPr>
          <a:xfrm>
            <a:off x="3313775" y="2705100"/>
            <a:ext cx="4094700" cy="484200"/>
            <a:chOff x="3313775" y="2705100"/>
            <a:chExt cx="4094700" cy="484200"/>
          </a:xfrm>
        </p:grpSpPr>
        <p:sp>
          <p:nvSpPr>
            <p:cNvPr id="264" name="Google Shape;264;p20"/>
            <p:cNvSpPr/>
            <p:nvPr/>
          </p:nvSpPr>
          <p:spPr>
            <a:xfrm>
              <a:off x="6895175" y="2705100"/>
              <a:ext cx="513300" cy="4842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0"/>
            <p:cNvSpPr/>
            <p:nvPr/>
          </p:nvSpPr>
          <p:spPr>
            <a:xfrm>
              <a:off x="3313775" y="2705100"/>
              <a:ext cx="513300" cy="4842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6" name="Google Shape;266;p20"/>
          <p:cNvSpPr txBox="1"/>
          <p:nvPr/>
        </p:nvSpPr>
        <p:spPr>
          <a:xfrm>
            <a:off x="647725" y="488750"/>
            <a:ext cx="8374200" cy="238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0000"/>
                </a:solidFill>
                <a:latin typeface="Arial"/>
                <a:ea typeface="Arial"/>
                <a:cs typeface="Arial"/>
                <a:sym typeface="Arial"/>
              </a:rPr>
              <a:t>Comparisons between GS and SAPF CBH: Nighttime sometimes shows less low/mid cloud in GS, compared with SAPF</a:t>
            </a:r>
            <a:endParaRPr b="0" i="0" sz="1100" u="none" cap="none" strike="noStrike">
              <a:solidFill>
                <a:srgbClr val="000000"/>
              </a:solidFill>
              <a:latin typeface="Arial"/>
              <a:ea typeface="Arial"/>
              <a:cs typeface="Arial"/>
              <a:sym typeface="Arial"/>
            </a:endParaRPr>
          </a:p>
        </p:txBody>
      </p:sp>
      <p:sp>
        <p:nvSpPr>
          <p:cNvPr id="267" name="Google Shape;267;p20"/>
          <p:cNvSpPr txBox="1"/>
          <p:nvPr/>
        </p:nvSpPr>
        <p:spPr>
          <a:xfrm>
            <a:off x="7693725" y="604950"/>
            <a:ext cx="1664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C00000"/>
                </a:solidFill>
                <a:latin typeface="Arial"/>
                <a:ea typeface="Arial"/>
                <a:cs typeface="Arial"/>
                <a:sym typeface="Arial"/>
              </a:rPr>
              <a:t>(and local CLAVR-x)</a:t>
            </a:r>
            <a:endParaRPr b="0" i="0" sz="1100" u="none" cap="none" strike="noStrike">
              <a:solidFill>
                <a:schemeClr val="dk1"/>
              </a:solidFill>
              <a:latin typeface="Arial"/>
              <a:ea typeface="Arial"/>
              <a:cs typeface="Arial"/>
              <a:sym typeface="Arial"/>
            </a:endParaRPr>
          </a:p>
        </p:txBody>
      </p:sp>
      <p:grpSp>
        <p:nvGrpSpPr>
          <p:cNvPr id="268" name="Google Shape;268;p20"/>
          <p:cNvGrpSpPr/>
          <p:nvPr/>
        </p:nvGrpSpPr>
        <p:grpSpPr>
          <a:xfrm>
            <a:off x="3102175" y="1120925"/>
            <a:ext cx="4094700" cy="484200"/>
            <a:chOff x="3313775" y="2705100"/>
            <a:chExt cx="4094700" cy="484200"/>
          </a:xfrm>
        </p:grpSpPr>
        <p:sp>
          <p:nvSpPr>
            <p:cNvPr id="269" name="Google Shape;269;p20"/>
            <p:cNvSpPr/>
            <p:nvPr/>
          </p:nvSpPr>
          <p:spPr>
            <a:xfrm>
              <a:off x="6895175" y="2705100"/>
              <a:ext cx="513300" cy="4842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0"/>
            <p:cNvSpPr/>
            <p:nvPr/>
          </p:nvSpPr>
          <p:spPr>
            <a:xfrm>
              <a:off x="3313775" y="2705100"/>
              <a:ext cx="513300" cy="4842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33c6d02e837_0_9"/>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lang="en" sz="2700"/>
              <a:t>Post-Launch Product Tests (</a:t>
            </a:r>
            <a:r>
              <a:rPr b="0" i="0" lang="en" sz="2700" u="none" cap="none" strike="noStrike">
                <a:latin typeface="Calibri"/>
                <a:ea typeface="Calibri"/>
                <a:cs typeface="Calibri"/>
                <a:sym typeface="Calibri"/>
              </a:rPr>
              <a:t>PLPT</a:t>
            </a:r>
            <a:r>
              <a:rPr lang="en" sz="2700"/>
              <a:t>)</a:t>
            </a:r>
            <a:r>
              <a:rPr b="0" baseline="30000" i="0" lang="en" sz="2700" u="none" cap="none" strike="noStrike">
                <a:latin typeface="Calibri"/>
                <a:ea typeface="Calibri"/>
                <a:cs typeface="Calibri"/>
                <a:sym typeface="Calibri"/>
              </a:rPr>
              <a:t>#</a:t>
            </a:r>
            <a:r>
              <a:rPr b="0" i="0" lang="en" sz="2700" u="none" cap="none" strike="noStrike">
                <a:latin typeface="Calibri"/>
                <a:ea typeface="Calibri"/>
                <a:cs typeface="Calibri"/>
                <a:sym typeface="Calibri"/>
              </a:rPr>
              <a:t> Under </a:t>
            </a:r>
            <a:r>
              <a:rPr b="0" i="0" lang="en" sz="2700" u="none" cap="none" strike="noStrike">
                <a:latin typeface="Calibri"/>
                <a:ea typeface="Calibri"/>
                <a:cs typeface="Calibri"/>
                <a:sym typeface="Calibri"/>
                <a:extLst>
                  <a:ext uri="http://customooxmlschemas.google.com/">
                    <go:slidesCustomData xmlns:go="http://customooxmlschemas.google.com/" textRoundtripDataId="0"/>
                  </a:ext>
                </a:extLst>
              </a:rPr>
              <a:t>Review</a:t>
            </a:r>
            <a:endParaRPr sz="2700"/>
          </a:p>
        </p:txBody>
      </p:sp>
      <p:graphicFrame>
        <p:nvGraphicFramePr>
          <p:cNvPr id="69" name="Google Shape;69;g33c6d02e837_0_9"/>
          <p:cNvGraphicFramePr/>
          <p:nvPr/>
        </p:nvGraphicFramePr>
        <p:xfrm>
          <a:off x="629400" y="851525"/>
          <a:ext cx="3000000" cy="3000000"/>
        </p:xfrm>
        <a:graphic>
          <a:graphicData uri="http://schemas.openxmlformats.org/drawingml/2006/table">
            <a:tbl>
              <a:tblPr>
                <a:noFill/>
                <a:tableStyleId>{971A1FB1-43AC-4061-BDBE-3F0644006418}</a:tableStyleId>
              </a:tblPr>
              <a:tblGrid>
                <a:gridCol w="1628775"/>
                <a:gridCol w="2447925"/>
                <a:gridCol w="1304925"/>
                <a:gridCol w="1143000"/>
                <a:gridCol w="1143000"/>
              </a:tblGrid>
              <a:tr h="371475">
                <a:tc>
                  <a:txBody>
                    <a:bodyPr/>
                    <a:lstStyle/>
                    <a:p>
                      <a:pPr indent="0" lvl="0" marL="0" rtl="0" algn="ctr">
                        <a:lnSpc>
                          <a:spcPct val="115000"/>
                        </a:lnSpc>
                        <a:spcBef>
                          <a:spcPts val="0"/>
                        </a:spcBef>
                        <a:spcAft>
                          <a:spcPts val="0"/>
                        </a:spcAft>
                        <a:buNone/>
                      </a:pPr>
                      <a:r>
                        <a:rPr b="1" lang="en">
                          <a:solidFill>
                            <a:srgbClr val="FFFFFF"/>
                          </a:solidFill>
                          <a:latin typeface="Calibri"/>
                          <a:ea typeface="Calibri"/>
                          <a:cs typeface="Calibri"/>
                          <a:sym typeface="Calibri"/>
                        </a:rPr>
                        <a:t>PLPT ID</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
                          <a:solidFill>
                            <a:srgbClr val="FFFFFF"/>
                          </a:solidFill>
                          <a:latin typeface="Calibri"/>
                          <a:ea typeface="Calibri"/>
                          <a:cs typeface="Calibri"/>
                          <a:sym typeface="Calibri"/>
                        </a:rPr>
                        <a:t>Descriptive Title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
                          <a:solidFill>
                            <a:srgbClr val="FFFFFF"/>
                          </a:solidFill>
                          <a:latin typeface="Calibri"/>
                          <a:ea typeface="Calibri"/>
                          <a:cs typeface="Calibri"/>
                          <a:sym typeface="Calibri"/>
                        </a:rPr>
                        <a:t>% Complete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
                          <a:solidFill>
                            <a:srgbClr val="FFFFFF"/>
                          </a:solidFill>
                          <a:latin typeface="Calibri"/>
                          <a:ea typeface="Calibri"/>
                          <a:cs typeface="Calibri"/>
                          <a:sym typeface="Calibri"/>
                        </a:rPr>
                        <a:t>Results</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
                          <a:solidFill>
                            <a:srgbClr val="FFFFFF"/>
                          </a:solidFill>
                          <a:latin typeface="Calibri"/>
                          <a:ea typeface="Calibri"/>
                          <a:cs typeface="Calibri"/>
                          <a:sym typeface="Calibri"/>
                        </a:rPr>
                        <a:t>AWG POC</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371475">
                <a:tc>
                  <a:txBody>
                    <a:bodyPr/>
                    <a:lstStyle/>
                    <a:p>
                      <a:pPr indent="0" lvl="0" marL="0" rtl="0" algn="ctr">
                        <a:lnSpc>
                          <a:spcPct val="115000"/>
                        </a:lnSpc>
                        <a:spcBef>
                          <a:spcPts val="0"/>
                        </a:spcBef>
                        <a:spcAft>
                          <a:spcPts val="0"/>
                        </a:spcAft>
                        <a:buNone/>
                      </a:pPr>
                      <a:r>
                        <a:rPr lang="en" sz="1000">
                          <a:solidFill>
                            <a:srgbClr val="000000"/>
                          </a:solidFill>
                          <a:latin typeface="Calibri"/>
                          <a:ea typeface="Calibri"/>
                          <a:cs typeface="Calibri"/>
                          <a:sym typeface="Calibri"/>
                        </a:rPr>
                        <a:t>ABI-FD_CTP06</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Assess the accuracy and precision of </a:t>
                      </a:r>
                      <a:r>
                        <a:rPr lang="en" sz="1200">
                          <a:latin typeface="Calibri"/>
                          <a:ea typeface="Calibri"/>
                          <a:cs typeface="Calibri"/>
                          <a:sym typeface="Calibri"/>
                        </a:rPr>
                        <a:t>CCL</a:t>
                      </a:r>
                      <a:r>
                        <a:rPr lang="en" sz="1200">
                          <a:solidFill>
                            <a:srgbClr val="000000"/>
                          </a:solidFill>
                          <a:latin typeface="Calibri"/>
                          <a:ea typeface="Calibri"/>
                          <a:cs typeface="Calibri"/>
                          <a:sym typeface="Calibri"/>
                        </a:rPr>
                        <a:t> product generated for FD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extLst>
                            <a:ext uri="http://customooxmlschemas.google.com/">
                              <go:slidesCustomData xmlns:go="http://customooxmlschemas.google.com/" textRoundtripDataId="1"/>
                            </a:ext>
                          </a:extLst>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 sz="1000">
                          <a:solidFill>
                            <a:srgbClr val="000000"/>
                          </a:solidFill>
                          <a:latin typeface="Calibri"/>
                          <a:ea typeface="Calibri"/>
                          <a:cs typeface="Calibri"/>
                          <a:sym typeface="Calibri"/>
                        </a:rPr>
                        <a:t>ABI-CONUS_CTP07</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Assess the accuracy and precision of C</a:t>
                      </a:r>
                      <a:r>
                        <a:rPr lang="en" sz="1200">
                          <a:latin typeface="Calibri"/>
                          <a:ea typeface="Calibri"/>
                          <a:cs typeface="Calibri"/>
                          <a:sym typeface="Calibri"/>
                        </a:rPr>
                        <a:t>CL</a:t>
                      </a:r>
                      <a:r>
                        <a:rPr lang="en" sz="1200">
                          <a:solidFill>
                            <a:srgbClr val="000000"/>
                          </a:solidFill>
                          <a:latin typeface="Calibri"/>
                          <a:ea typeface="Calibri"/>
                          <a:cs typeface="Calibri"/>
                          <a:sym typeface="Calibri"/>
                        </a:rPr>
                        <a:t> product generated for CONUS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 sz="1000">
                          <a:solidFill>
                            <a:srgbClr val="000000"/>
                          </a:solidFill>
                          <a:latin typeface="Calibri"/>
                          <a:ea typeface="Calibri"/>
                          <a:cs typeface="Calibri"/>
                          <a:sym typeface="Calibri"/>
                        </a:rPr>
                        <a:t>ABI-MESO_CTP08</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Assess the accuracy and precision of C</a:t>
                      </a:r>
                      <a:r>
                        <a:rPr lang="en" sz="1200">
                          <a:latin typeface="Calibri"/>
                          <a:ea typeface="Calibri"/>
                          <a:cs typeface="Calibri"/>
                          <a:sym typeface="Calibri"/>
                        </a:rPr>
                        <a:t>CL</a:t>
                      </a:r>
                      <a:r>
                        <a:rPr lang="en" sz="1200">
                          <a:solidFill>
                            <a:srgbClr val="000000"/>
                          </a:solidFill>
                          <a:latin typeface="Calibri"/>
                          <a:ea typeface="Calibri"/>
                          <a:cs typeface="Calibri"/>
                          <a:sym typeface="Calibri"/>
                        </a:rPr>
                        <a:t> product generated for mesoscale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latin typeface="Calibri"/>
                          <a:ea typeface="Calibri"/>
                          <a:cs typeface="Calibri"/>
                          <a:sym typeface="Calibri"/>
                        </a:rPr>
                        <a:t>Visual Only</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bl>
          </a:graphicData>
        </a:graphic>
      </p:graphicFrame>
      <p:sp>
        <p:nvSpPr>
          <p:cNvPr id="70" name="Google Shape;70;g33c6d02e837_0_9"/>
          <p:cNvSpPr txBox="1"/>
          <p:nvPr/>
        </p:nvSpPr>
        <p:spPr>
          <a:xfrm>
            <a:off x="1313250" y="4712400"/>
            <a:ext cx="651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
                <a:solidFill>
                  <a:schemeClr val="dk1"/>
                </a:solidFill>
                <a:latin typeface="Calibri"/>
                <a:ea typeface="Calibri"/>
                <a:cs typeface="Calibri"/>
                <a:sym typeface="Calibri"/>
              </a:rPr>
              <a:t>#</a:t>
            </a:r>
            <a:r>
              <a:rPr lang="en">
                <a:solidFill>
                  <a:schemeClr val="dk1"/>
                </a:solidFill>
                <a:latin typeface="Calibri"/>
                <a:ea typeface="Calibri"/>
                <a:cs typeface="Calibri"/>
                <a:sym typeface="Calibri"/>
              </a:rPr>
              <a:t>Official PLPT tables can be found in the Cloud Top Parameters ABI L2+ RIMP</a:t>
            </a:r>
            <a:endParaRPr sz="100">
              <a:solidFill>
                <a:schemeClr val="dk1"/>
              </a:solidFill>
            </a:endParaRPr>
          </a:p>
        </p:txBody>
      </p:sp>
      <p:sp>
        <p:nvSpPr>
          <p:cNvPr id="71" name="Google Shape;71;g33c6d02e837_0_9"/>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1"/>
          <p:cNvPicPr preferRelativeResize="0"/>
          <p:nvPr/>
        </p:nvPicPr>
        <p:blipFill rotWithShape="1">
          <a:blip r:embed="rId3">
            <a:alphaModFix/>
          </a:blip>
          <a:srcRect b="0" l="0" r="0" t="0"/>
          <a:stretch/>
        </p:blipFill>
        <p:spPr>
          <a:xfrm>
            <a:off x="5645527" y="1103050"/>
            <a:ext cx="2743437" cy="2048434"/>
          </a:xfrm>
          <a:prstGeom prst="rect">
            <a:avLst/>
          </a:prstGeom>
          <a:noFill/>
          <a:ln>
            <a:noFill/>
          </a:ln>
        </p:spPr>
      </p:pic>
      <p:sp>
        <p:nvSpPr>
          <p:cNvPr id="276" name="Google Shape;276;p21"/>
          <p:cNvSpPr txBox="1"/>
          <p:nvPr>
            <p:ph type="title"/>
          </p:nvPr>
        </p:nvSpPr>
        <p:spPr>
          <a:xfrm>
            <a:off x="314325" y="126030"/>
            <a:ext cx="8515500" cy="408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1400"/>
              <a:buNone/>
            </a:pPr>
            <a:r>
              <a:rPr lang="en" sz="1800">
                <a:latin typeface="Arial"/>
                <a:ea typeface="Arial"/>
                <a:cs typeface="Arial"/>
                <a:sym typeface="Arial"/>
              </a:rPr>
              <a:t>We have seen similar discrepancies before (from G16/18 PS-PVR Review)</a:t>
            </a:r>
            <a:endParaRPr/>
          </a:p>
        </p:txBody>
      </p:sp>
      <p:grpSp>
        <p:nvGrpSpPr>
          <p:cNvPr id="277" name="Google Shape;277;p21"/>
          <p:cNvGrpSpPr/>
          <p:nvPr/>
        </p:nvGrpSpPr>
        <p:grpSpPr>
          <a:xfrm>
            <a:off x="86807" y="3029560"/>
            <a:ext cx="5460357" cy="1872231"/>
            <a:chOff x="1134319" y="3953688"/>
            <a:chExt cx="7280476" cy="2496309"/>
          </a:xfrm>
        </p:grpSpPr>
        <p:pic>
          <p:nvPicPr>
            <p:cNvPr id="278" name="Google Shape;278;p21"/>
            <p:cNvPicPr preferRelativeResize="0"/>
            <p:nvPr/>
          </p:nvPicPr>
          <p:blipFill rotWithShape="1">
            <a:blip r:embed="rId4">
              <a:alphaModFix/>
            </a:blip>
            <a:srcRect b="50000" l="0" r="40284" t="0"/>
            <a:stretch/>
          </p:blipFill>
          <p:spPr>
            <a:xfrm>
              <a:off x="1134319" y="4207723"/>
              <a:ext cx="7280476" cy="2242274"/>
            </a:xfrm>
            <a:prstGeom prst="rect">
              <a:avLst/>
            </a:prstGeom>
            <a:noFill/>
            <a:ln>
              <a:noFill/>
            </a:ln>
          </p:spPr>
        </p:pic>
        <p:sp>
          <p:nvSpPr>
            <p:cNvPr id="279" name="Google Shape;279;p21"/>
            <p:cNvSpPr txBox="1"/>
            <p:nvPr/>
          </p:nvSpPr>
          <p:spPr>
            <a:xfrm>
              <a:off x="2727896" y="3953688"/>
              <a:ext cx="3823500" cy="27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43C64"/>
                  </a:solidFill>
                  <a:latin typeface="Arial"/>
                  <a:ea typeface="Arial"/>
                  <a:cs typeface="Arial"/>
                  <a:sym typeface="Arial"/>
                </a:rPr>
                <a:t>20230412 0700 UTC GOES18 ABI (ASSISTT SAPF)</a:t>
              </a:r>
              <a:endParaRPr b="0" i="0" sz="1100" u="none" cap="none" strike="noStrike">
                <a:solidFill>
                  <a:srgbClr val="000000"/>
                </a:solidFill>
                <a:latin typeface="Arial"/>
                <a:ea typeface="Arial"/>
                <a:cs typeface="Arial"/>
                <a:sym typeface="Arial"/>
              </a:endParaRPr>
            </a:p>
          </p:txBody>
        </p:sp>
      </p:grpSp>
      <p:grpSp>
        <p:nvGrpSpPr>
          <p:cNvPr id="280" name="Google Shape;280;p21"/>
          <p:cNvGrpSpPr/>
          <p:nvPr/>
        </p:nvGrpSpPr>
        <p:grpSpPr>
          <a:xfrm>
            <a:off x="86807" y="1182055"/>
            <a:ext cx="5460357" cy="1870678"/>
            <a:chOff x="1134319" y="1490348"/>
            <a:chExt cx="7280476" cy="2494238"/>
          </a:xfrm>
        </p:grpSpPr>
        <p:pic>
          <p:nvPicPr>
            <p:cNvPr id="281" name="Google Shape;281;p21"/>
            <p:cNvPicPr preferRelativeResize="0"/>
            <p:nvPr/>
          </p:nvPicPr>
          <p:blipFill rotWithShape="1">
            <a:blip r:embed="rId5">
              <a:alphaModFix/>
            </a:blip>
            <a:srcRect b="50000" l="0" r="40284" t="0"/>
            <a:stretch/>
          </p:blipFill>
          <p:spPr>
            <a:xfrm>
              <a:off x="1134319" y="1742312"/>
              <a:ext cx="7280476" cy="2242274"/>
            </a:xfrm>
            <a:prstGeom prst="rect">
              <a:avLst/>
            </a:prstGeom>
            <a:noFill/>
            <a:ln>
              <a:noFill/>
            </a:ln>
          </p:spPr>
        </p:pic>
        <p:sp>
          <p:nvSpPr>
            <p:cNvPr id="282" name="Google Shape;282;p21"/>
            <p:cNvSpPr txBox="1"/>
            <p:nvPr/>
          </p:nvSpPr>
          <p:spPr>
            <a:xfrm>
              <a:off x="2996517" y="1490348"/>
              <a:ext cx="3198300" cy="27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43C64"/>
                  </a:solidFill>
                  <a:latin typeface="Arial"/>
                  <a:ea typeface="Arial"/>
                  <a:cs typeface="Arial"/>
                  <a:sym typeface="Arial"/>
                </a:rPr>
                <a:t>20230412 0700 UTC GOES18 ABI (GS DE)</a:t>
              </a:r>
              <a:endParaRPr b="0" i="0" sz="1100" u="none" cap="none" strike="noStrike">
                <a:solidFill>
                  <a:srgbClr val="000000"/>
                </a:solidFill>
                <a:latin typeface="Arial"/>
                <a:ea typeface="Arial"/>
                <a:cs typeface="Arial"/>
                <a:sym typeface="Arial"/>
              </a:endParaRPr>
            </a:p>
          </p:txBody>
        </p:sp>
      </p:grpSp>
      <p:sp>
        <p:nvSpPr>
          <p:cNvPr id="283" name="Google Shape;283;p21"/>
          <p:cNvSpPr txBox="1"/>
          <p:nvPr/>
        </p:nvSpPr>
        <p:spPr>
          <a:xfrm>
            <a:off x="5086350" y="614198"/>
            <a:ext cx="3986400" cy="415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Comparisons of full-disk Cloud Layer Flags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(0-31 for five flight-level based layers)  </a:t>
            </a:r>
            <a:endParaRPr b="1" i="0" sz="900" u="none" cap="none" strike="noStrike">
              <a:solidFill>
                <a:schemeClr val="dk1"/>
              </a:solidFill>
              <a:latin typeface="Arial"/>
              <a:ea typeface="Arial"/>
              <a:cs typeface="Arial"/>
              <a:sym typeface="Arial"/>
            </a:endParaRPr>
          </a:p>
        </p:txBody>
      </p:sp>
      <p:sp>
        <p:nvSpPr>
          <p:cNvPr id="284" name="Google Shape;284;p21"/>
          <p:cNvSpPr txBox="1"/>
          <p:nvPr/>
        </p:nvSpPr>
        <p:spPr>
          <a:xfrm>
            <a:off x="136840" y="4835025"/>
            <a:ext cx="10728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7F7F7F"/>
                </a:solidFill>
                <a:latin typeface="Arial"/>
                <a:ea typeface="Arial"/>
                <a:cs typeface="Arial"/>
                <a:sym typeface="Arial"/>
              </a:rPr>
              <a:t>Night</a:t>
            </a:r>
            <a:endParaRPr b="0" i="0" sz="1100" u="none" cap="none" strike="noStrike">
              <a:solidFill>
                <a:srgbClr val="000000"/>
              </a:solidFill>
              <a:latin typeface="Arial"/>
              <a:ea typeface="Arial"/>
              <a:cs typeface="Arial"/>
              <a:sym typeface="Arial"/>
            </a:endParaRPr>
          </a:p>
        </p:txBody>
      </p:sp>
      <p:grpSp>
        <p:nvGrpSpPr>
          <p:cNvPr id="285" name="Google Shape;285;p21"/>
          <p:cNvGrpSpPr/>
          <p:nvPr/>
        </p:nvGrpSpPr>
        <p:grpSpPr>
          <a:xfrm>
            <a:off x="5645527" y="3017428"/>
            <a:ext cx="2743437" cy="2048434"/>
            <a:chOff x="7527369" y="4023237"/>
            <a:chExt cx="3657917" cy="2731245"/>
          </a:xfrm>
        </p:grpSpPr>
        <p:pic>
          <p:nvPicPr>
            <p:cNvPr id="286" name="Google Shape;286;p21"/>
            <p:cNvPicPr preferRelativeResize="0"/>
            <p:nvPr/>
          </p:nvPicPr>
          <p:blipFill rotWithShape="1">
            <a:blip r:embed="rId6">
              <a:alphaModFix/>
            </a:blip>
            <a:srcRect b="0" l="0" r="0" t="0"/>
            <a:stretch/>
          </p:blipFill>
          <p:spPr>
            <a:xfrm>
              <a:off x="7527369" y="4023237"/>
              <a:ext cx="3657917" cy="2731245"/>
            </a:xfrm>
            <a:prstGeom prst="rect">
              <a:avLst/>
            </a:prstGeom>
            <a:noFill/>
            <a:ln>
              <a:noFill/>
            </a:ln>
          </p:spPr>
        </p:pic>
        <p:sp>
          <p:nvSpPr>
            <p:cNvPr id="287" name="Google Shape;287;p21"/>
            <p:cNvSpPr/>
            <p:nvPr/>
          </p:nvSpPr>
          <p:spPr>
            <a:xfrm>
              <a:off x="9875983" y="5383385"/>
              <a:ext cx="1220700" cy="1066500"/>
            </a:xfrm>
            <a:prstGeom prst="ellipse">
              <a:avLst/>
            </a:prstGeom>
            <a:noFill/>
            <a:ln cap="flat" cmpd="sng" w="25400">
              <a:solidFill>
                <a:srgbClr val="08283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288" name="Google Shape;288;p21"/>
          <p:cNvSpPr/>
          <p:nvPr/>
        </p:nvSpPr>
        <p:spPr>
          <a:xfrm>
            <a:off x="6929438" y="3737760"/>
            <a:ext cx="379200" cy="512700"/>
          </a:xfrm>
          <a:prstGeom prst="ellipse">
            <a:avLst/>
          </a:prstGeom>
          <a:noFill/>
          <a:ln cap="flat" cmpd="sng" w="25400">
            <a:solidFill>
              <a:srgbClr val="08283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89" name="Google Shape;289;p21"/>
          <p:cNvSpPr txBox="1"/>
          <p:nvPr/>
        </p:nvSpPr>
        <p:spPr>
          <a:xfrm>
            <a:off x="222149" y="510725"/>
            <a:ext cx="4979400" cy="615600"/>
          </a:xfrm>
          <a:prstGeom prst="rect">
            <a:avLst/>
          </a:prstGeom>
          <a:noFill/>
          <a:ln cap="flat" cmpd="sng" w="9525">
            <a:solidFill>
              <a:srgbClr val="6FA8DC"/>
            </a:solidFill>
            <a:prstDash val="solid"/>
            <a:round/>
            <a:headEnd len="sm" w="sm" type="none"/>
            <a:tailEnd len="sm" w="sm" type="none"/>
          </a:ln>
        </p:spPr>
        <p:txBody>
          <a:bodyPr anchorCtr="0" anchor="t" bIns="68575" lIns="68575" spcFirstLastPara="1" rIns="68575" wrap="square" tIns="68575">
            <a:spAutoFit/>
          </a:bodyPr>
          <a:lstStyle/>
          <a:p>
            <a:pPr indent="-127000" lvl="0" marL="1270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Agree in general but some relatively larger differences near the scan edges </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 few discrepancies possibly due to differences in </a:t>
            </a:r>
            <a:r>
              <a:rPr b="0" i="0" lang="en" sz="1100" u="none" cap="none" strike="noStrike">
                <a:solidFill>
                  <a:schemeClr val="dk1"/>
                </a:solidFill>
                <a:latin typeface="Arial"/>
                <a:ea typeface="Arial"/>
                <a:cs typeface="Arial"/>
                <a:sym typeface="Arial"/>
              </a:rPr>
              <a:t>upstream input </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0"/>
              </a:spcBef>
              <a:spcAft>
                <a:spcPts val="0"/>
              </a:spcAft>
              <a:buClr>
                <a:srgbClr val="000000"/>
              </a:buClr>
              <a:buSzPts val="800"/>
              <a:buFont typeface="Arial"/>
              <a:buChar char="-"/>
            </a:pPr>
            <a:r>
              <a:rPr b="1" i="1" lang="en" sz="900" u="none" cap="none" strike="noStrike">
                <a:solidFill>
                  <a:srgbClr val="000000"/>
                </a:solidFill>
                <a:latin typeface="Arial"/>
                <a:ea typeface="Arial"/>
                <a:cs typeface="Arial"/>
                <a:sym typeface="Arial"/>
              </a:rPr>
              <a:t>CWP from COMP (day) and </a:t>
            </a:r>
            <a:r>
              <a:rPr b="1" i="1" lang="en" sz="900" u="none" cap="none" strike="noStrike">
                <a:solidFill>
                  <a:schemeClr val="dk1"/>
                </a:solidFill>
                <a:latin typeface="Arial"/>
                <a:ea typeface="Arial"/>
                <a:cs typeface="Arial"/>
                <a:sym typeface="Arial"/>
              </a:rPr>
              <a:t>NWP data (night) </a:t>
            </a:r>
            <a:r>
              <a:rPr b="1" i="1" lang="en" sz="900" u="none" cap="none" strike="noStrike">
                <a:solidFill>
                  <a:srgbClr val="000000"/>
                </a:solidFill>
                <a:latin typeface="Arial"/>
                <a:ea typeface="Arial"/>
                <a:cs typeface="Arial"/>
                <a:sym typeface="Arial"/>
              </a:rPr>
              <a:t>is used for CBH</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2"/>
          <p:cNvSpPr txBox="1"/>
          <p:nvPr/>
        </p:nvSpPr>
        <p:spPr>
          <a:xfrm>
            <a:off x="68875" y="1387650"/>
            <a:ext cx="625200" cy="223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CCL</a:t>
            </a:r>
            <a:endParaRPr b="1" i="0" sz="1000" u="none" cap="none" strike="noStrike">
              <a:solidFill>
                <a:srgbClr val="000000"/>
              </a:solidFill>
              <a:latin typeface="Arial"/>
              <a:ea typeface="Arial"/>
              <a:cs typeface="Arial"/>
              <a:sym typeface="Arial"/>
            </a:endParaRPr>
          </a:p>
        </p:txBody>
      </p:sp>
      <p:sp>
        <p:nvSpPr>
          <p:cNvPr id="295" name="Google Shape;295;p22"/>
          <p:cNvSpPr txBox="1"/>
          <p:nvPr/>
        </p:nvSpPr>
        <p:spPr>
          <a:xfrm>
            <a:off x="-208177" y="3499150"/>
            <a:ext cx="1179300" cy="223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CBH</a:t>
            </a:r>
            <a:endParaRPr b="1" i="0" sz="1000" u="none" cap="none" strike="noStrike">
              <a:solidFill>
                <a:srgbClr val="000000"/>
              </a:solidFill>
              <a:latin typeface="Arial"/>
              <a:ea typeface="Arial"/>
              <a:cs typeface="Arial"/>
              <a:sym typeface="Arial"/>
            </a:endParaRPr>
          </a:p>
        </p:txBody>
      </p:sp>
      <p:sp>
        <p:nvSpPr>
          <p:cNvPr id="296" name="Google Shape;296;p22"/>
          <p:cNvSpPr txBox="1"/>
          <p:nvPr/>
        </p:nvSpPr>
        <p:spPr>
          <a:xfrm>
            <a:off x="7888150" y="108175"/>
            <a:ext cx="11793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chemeClr val="dk1"/>
                </a:solidFill>
                <a:latin typeface="Arial"/>
                <a:ea typeface="Arial"/>
                <a:cs typeface="Arial"/>
                <a:sym typeface="Arial"/>
              </a:rPr>
              <a:t>Nighttime discrepancies example 1</a:t>
            </a:r>
            <a:endParaRPr b="1" i="1" sz="1100" u="none" cap="none" strike="noStrike">
              <a:solidFill>
                <a:srgbClr val="000000"/>
              </a:solidFill>
              <a:latin typeface="Arial"/>
              <a:ea typeface="Arial"/>
              <a:cs typeface="Arial"/>
              <a:sym typeface="Arial"/>
            </a:endParaRPr>
          </a:p>
        </p:txBody>
      </p:sp>
      <p:grpSp>
        <p:nvGrpSpPr>
          <p:cNvPr id="297" name="Google Shape;297;p22"/>
          <p:cNvGrpSpPr/>
          <p:nvPr/>
        </p:nvGrpSpPr>
        <p:grpSpPr>
          <a:xfrm>
            <a:off x="742240" y="636198"/>
            <a:ext cx="5817504" cy="1678210"/>
            <a:chOff x="0" y="1727118"/>
            <a:chExt cx="9905506" cy="2857501"/>
          </a:xfrm>
        </p:grpSpPr>
        <p:pic>
          <p:nvPicPr>
            <p:cNvPr id="298" name="Google Shape;298;p22"/>
            <p:cNvPicPr preferRelativeResize="0"/>
            <p:nvPr/>
          </p:nvPicPr>
          <p:blipFill rotWithShape="1">
            <a:blip r:embed="rId3">
              <a:alphaModFix/>
            </a:blip>
            <a:srcRect b="0" l="0" r="0" t="0"/>
            <a:stretch/>
          </p:blipFill>
          <p:spPr>
            <a:xfrm>
              <a:off x="0" y="1727118"/>
              <a:ext cx="4762500" cy="2857500"/>
            </a:xfrm>
            <a:prstGeom prst="rect">
              <a:avLst/>
            </a:prstGeom>
            <a:noFill/>
            <a:ln>
              <a:noFill/>
            </a:ln>
          </p:spPr>
        </p:pic>
        <p:pic>
          <p:nvPicPr>
            <p:cNvPr id="299" name="Google Shape;299;p22"/>
            <p:cNvPicPr preferRelativeResize="0"/>
            <p:nvPr/>
          </p:nvPicPr>
          <p:blipFill rotWithShape="1">
            <a:blip r:embed="rId4">
              <a:alphaModFix/>
            </a:blip>
            <a:srcRect b="0" l="0" r="0" t="0"/>
            <a:stretch/>
          </p:blipFill>
          <p:spPr>
            <a:xfrm>
              <a:off x="5143006" y="1727119"/>
              <a:ext cx="4762500" cy="2857500"/>
            </a:xfrm>
            <a:prstGeom prst="rect">
              <a:avLst/>
            </a:prstGeom>
            <a:noFill/>
            <a:ln>
              <a:noFill/>
            </a:ln>
          </p:spPr>
        </p:pic>
      </p:grpSp>
      <p:grpSp>
        <p:nvGrpSpPr>
          <p:cNvPr id="300" name="Google Shape;300;p22"/>
          <p:cNvGrpSpPr/>
          <p:nvPr/>
        </p:nvGrpSpPr>
        <p:grpSpPr>
          <a:xfrm>
            <a:off x="3649094" y="605795"/>
            <a:ext cx="1529384" cy="1620863"/>
            <a:chOff x="5933168" y="1779501"/>
            <a:chExt cx="2604093" cy="2759855"/>
          </a:xfrm>
        </p:grpSpPr>
        <p:sp>
          <p:nvSpPr>
            <p:cNvPr id="301" name="Google Shape;301;p22"/>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02" name="Google Shape;302;p22"/>
            <p:cNvSpPr/>
            <p:nvPr/>
          </p:nvSpPr>
          <p:spPr>
            <a:xfrm rot="-1473890">
              <a:off x="6116893" y="1928259"/>
              <a:ext cx="953280" cy="1091424"/>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303" name="Google Shape;303;p22"/>
          <p:cNvGrpSpPr/>
          <p:nvPr/>
        </p:nvGrpSpPr>
        <p:grpSpPr>
          <a:xfrm>
            <a:off x="746051" y="286753"/>
            <a:ext cx="5810569" cy="2318136"/>
            <a:chOff x="1" y="1141639"/>
            <a:chExt cx="9905505" cy="3951818"/>
          </a:xfrm>
        </p:grpSpPr>
        <p:pic>
          <p:nvPicPr>
            <p:cNvPr id="304" name="Google Shape;304;p22"/>
            <p:cNvPicPr preferRelativeResize="0"/>
            <p:nvPr/>
          </p:nvPicPr>
          <p:blipFill rotWithShape="1">
            <a:blip r:embed="rId5">
              <a:alphaModFix/>
            </a:blip>
            <a:srcRect b="0" l="0" r="0" t="0"/>
            <a:stretch/>
          </p:blipFill>
          <p:spPr>
            <a:xfrm>
              <a:off x="1" y="4714519"/>
              <a:ext cx="9905505" cy="378938"/>
            </a:xfrm>
            <a:prstGeom prst="rect">
              <a:avLst/>
            </a:prstGeom>
            <a:noFill/>
            <a:ln>
              <a:noFill/>
            </a:ln>
          </p:spPr>
        </p:pic>
        <p:sp>
          <p:nvSpPr>
            <p:cNvPr id="305" name="Google Shape;305;p22"/>
            <p:cNvSpPr txBox="1"/>
            <p:nvPr/>
          </p:nvSpPr>
          <p:spPr>
            <a:xfrm>
              <a:off x="2" y="1141654"/>
              <a:ext cx="4762500" cy="380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DE G19 (10-km, from GS)</a:t>
              </a:r>
              <a:endParaRPr b="1" i="0" sz="1000" u="none" cap="none" strike="noStrike">
                <a:solidFill>
                  <a:srgbClr val="000000"/>
                </a:solidFill>
                <a:latin typeface="Arial"/>
                <a:ea typeface="Arial"/>
                <a:cs typeface="Arial"/>
                <a:sym typeface="Arial"/>
              </a:endParaRPr>
            </a:p>
          </p:txBody>
        </p:sp>
        <p:sp>
          <p:nvSpPr>
            <p:cNvPr id="306" name="Google Shape;306;p22"/>
            <p:cNvSpPr txBox="1"/>
            <p:nvPr/>
          </p:nvSpPr>
          <p:spPr>
            <a:xfrm>
              <a:off x="5013105" y="1141639"/>
              <a:ext cx="4820400" cy="380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SAPF_ASSISTT CCL (2-km, from CIMSS)</a:t>
              </a:r>
              <a:endParaRPr b="1" i="0" sz="1000" u="none" cap="none" strike="noStrike">
                <a:solidFill>
                  <a:srgbClr val="000000"/>
                </a:solidFill>
                <a:latin typeface="Arial"/>
                <a:ea typeface="Arial"/>
                <a:cs typeface="Arial"/>
                <a:sym typeface="Arial"/>
              </a:endParaRPr>
            </a:p>
          </p:txBody>
        </p:sp>
      </p:grpSp>
      <p:grpSp>
        <p:nvGrpSpPr>
          <p:cNvPr id="307" name="Google Shape;307;p22"/>
          <p:cNvGrpSpPr/>
          <p:nvPr/>
        </p:nvGrpSpPr>
        <p:grpSpPr>
          <a:xfrm>
            <a:off x="632610" y="613725"/>
            <a:ext cx="1529384" cy="1620863"/>
            <a:chOff x="5933168" y="1779501"/>
            <a:chExt cx="2604093" cy="2759855"/>
          </a:xfrm>
        </p:grpSpPr>
        <p:sp>
          <p:nvSpPr>
            <p:cNvPr id="308" name="Google Shape;308;p22"/>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09" name="Google Shape;309;p22"/>
            <p:cNvSpPr/>
            <p:nvPr/>
          </p:nvSpPr>
          <p:spPr>
            <a:xfrm rot="-1473890">
              <a:off x="6116893" y="1928259"/>
              <a:ext cx="953280" cy="1091424"/>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310" name="Google Shape;310;p22"/>
          <p:cNvGrpSpPr/>
          <p:nvPr/>
        </p:nvGrpSpPr>
        <p:grpSpPr>
          <a:xfrm>
            <a:off x="724946" y="2833327"/>
            <a:ext cx="5834343" cy="1954488"/>
            <a:chOff x="0" y="1727118"/>
            <a:chExt cx="9905507" cy="3318316"/>
          </a:xfrm>
        </p:grpSpPr>
        <p:pic>
          <p:nvPicPr>
            <p:cNvPr id="311" name="Google Shape;311;p22"/>
            <p:cNvPicPr preferRelativeResize="0"/>
            <p:nvPr/>
          </p:nvPicPr>
          <p:blipFill rotWithShape="1">
            <a:blip r:embed="rId6">
              <a:alphaModFix/>
            </a:blip>
            <a:srcRect b="0" l="0" r="0" t="0"/>
            <a:stretch/>
          </p:blipFill>
          <p:spPr>
            <a:xfrm>
              <a:off x="0" y="1727118"/>
              <a:ext cx="4762500" cy="2857500"/>
            </a:xfrm>
            <a:prstGeom prst="rect">
              <a:avLst/>
            </a:prstGeom>
            <a:noFill/>
            <a:ln cap="flat" cmpd="sng" w="9525">
              <a:solidFill>
                <a:srgbClr val="7F7F7F"/>
              </a:solidFill>
              <a:prstDash val="solid"/>
              <a:round/>
              <a:headEnd len="sm" w="sm" type="none"/>
              <a:tailEnd len="sm" w="sm" type="none"/>
            </a:ln>
          </p:spPr>
        </p:pic>
        <p:pic>
          <p:nvPicPr>
            <p:cNvPr id="312" name="Google Shape;312;p22"/>
            <p:cNvPicPr preferRelativeResize="0"/>
            <p:nvPr/>
          </p:nvPicPr>
          <p:blipFill rotWithShape="1">
            <a:blip r:embed="rId7">
              <a:alphaModFix/>
            </a:blip>
            <a:srcRect b="0" l="0" r="0" t="0"/>
            <a:stretch/>
          </p:blipFill>
          <p:spPr>
            <a:xfrm>
              <a:off x="5143006" y="1727119"/>
              <a:ext cx="4762500" cy="2857500"/>
            </a:xfrm>
            <a:prstGeom prst="rect">
              <a:avLst/>
            </a:prstGeom>
            <a:noFill/>
            <a:ln cap="flat" cmpd="sng" w="9525">
              <a:solidFill>
                <a:srgbClr val="7F7F7F"/>
              </a:solidFill>
              <a:prstDash val="solid"/>
              <a:round/>
              <a:headEnd len="sm" w="sm" type="none"/>
              <a:tailEnd len="sm" w="sm" type="none"/>
            </a:ln>
          </p:spPr>
        </p:pic>
        <p:pic>
          <p:nvPicPr>
            <p:cNvPr id="313" name="Google Shape;313;p22"/>
            <p:cNvPicPr preferRelativeResize="0"/>
            <p:nvPr/>
          </p:nvPicPr>
          <p:blipFill rotWithShape="1">
            <a:blip r:embed="rId8">
              <a:alphaModFix/>
            </a:blip>
            <a:srcRect b="0" l="0" r="0" t="0"/>
            <a:stretch/>
          </p:blipFill>
          <p:spPr>
            <a:xfrm>
              <a:off x="1" y="4761484"/>
              <a:ext cx="9905506" cy="283950"/>
            </a:xfrm>
            <a:prstGeom prst="rect">
              <a:avLst/>
            </a:prstGeom>
            <a:noFill/>
            <a:ln>
              <a:noFill/>
            </a:ln>
          </p:spPr>
        </p:pic>
      </p:grpSp>
      <p:grpSp>
        <p:nvGrpSpPr>
          <p:cNvPr id="314" name="Google Shape;314;p22"/>
          <p:cNvGrpSpPr/>
          <p:nvPr/>
        </p:nvGrpSpPr>
        <p:grpSpPr>
          <a:xfrm>
            <a:off x="3586935" y="2802896"/>
            <a:ext cx="1586960" cy="1625481"/>
            <a:chOff x="5842933" y="1779627"/>
            <a:chExt cx="2694328" cy="2759729"/>
          </a:xfrm>
        </p:grpSpPr>
        <p:sp>
          <p:nvSpPr>
            <p:cNvPr id="315" name="Google Shape;315;p22"/>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16" name="Google Shape;316;p22"/>
            <p:cNvSpPr/>
            <p:nvPr/>
          </p:nvSpPr>
          <p:spPr>
            <a:xfrm rot="-1473368">
              <a:off x="6061877" y="1940319"/>
              <a:ext cx="1052493" cy="1282725"/>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317" name="Google Shape;317;p22"/>
          <p:cNvGrpSpPr/>
          <p:nvPr/>
        </p:nvGrpSpPr>
        <p:grpSpPr>
          <a:xfrm>
            <a:off x="614191" y="2810776"/>
            <a:ext cx="1533811" cy="1625555"/>
            <a:chOff x="5933168" y="1779501"/>
            <a:chExt cx="2604093" cy="2759855"/>
          </a:xfrm>
        </p:grpSpPr>
        <p:sp>
          <p:nvSpPr>
            <p:cNvPr id="318" name="Google Shape;318;p22"/>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19" name="Google Shape;319;p22"/>
            <p:cNvSpPr/>
            <p:nvPr/>
          </p:nvSpPr>
          <p:spPr>
            <a:xfrm rot="-1473890">
              <a:off x="6116893" y="1928259"/>
              <a:ext cx="953280" cy="1091424"/>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320" name="Google Shape;320;p22"/>
          <p:cNvSpPr txBox="1"/>
          <p:nvPr/>
        </p:nvSpPr>
        <p:spPr>
          <a:xfrm>
            <a:off x="6817075" y="1157250"/>
            <a:ext cx="2163300" cy="27783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chemeClr val="dk1"/>
                </a:solidFill>
                <a:latin typeface="Arial"/>
                <a:ea typeface="Arial"/>
                <a:cs typeface="Arial"/>
                <a:sym typeface="Arial"/>
              </a:rPr>
              <a:t>We suspect cause is differing CWP input for CBH and CCL. </a:t>
            </a:r>
            <a:r>
              <a:rPr b="0" i="0" lang="en" sz="1100" u="none" cap="none" strike="noStrike">
                <a:solidFill>
                  <a:schemeClr val="dk1"/>
                </a:solidFill>
                <a:latin typeface="Arial"/>
                <a:ea typeface="Arial"/>
                <a:cs typeface="Arial"/>
                <a:sym typeface="Arial"/>
              </a:rPr>
              <a:t>These should come from NWP data (GFS), but it is possible the same data is not accessible to GS NWP.</a:t>
            </a:r>
            <a:endParaRPr b="0" i="0" sz="11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chemeClr val="dk1"/>
                </a:solidFill>
                <a:latin typeface="Arial"/>
                <a:ea typeface="Arial"/>
                <a:cs typeface="Arial"/>
                <a:sym typeface="Arial"/>
              </a:rPr>
              <a:t>Further research desirable for nighttime CCL/CBH differences, including potential scientific refinements </a:t>
            </a:r>
            <a:r>
              <a:rPr b="0" i="0" lang="en" sz="1100" u="none" cap="none" strike="noStrike">
                <a:solidFill>
                  <a:schemeClr val="dk1"/>
                </a:solidFill>
                <a:latin typeface="Arial"/>
                <a:ea typeface="Arial"/>
                <a:cs typeface="Arial"/>
                <a:sym typeface="Arial"/>
              </a:rPr>
              <a:t>(e.g., CIRA’s AI/ML research for improved nighttime CWP and CBH)</a:t>
            </a:r>
            <a:endParaRPr b="1" i="0" sz="1100" u="none" cap="none" strike="noStrike">
              <a:solidFill>
                <a:schemeClr val="dk1"/>
              </a:solidFill>
              <a:latin typeface="Arial"/>
              <a:ea typeface="Arial"/>
              <a:cs typeface="Arial"/>
              <a:sym typeface="Arial"/>
            </a:endParaRPr>
          </a:p>
          <a:p>
            <a:pPr indent="-152400" lvl="0" marL="21590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21" name="Google Shape;321;p22"/>
          <p:cNvSpPr txBox="1"/>
          <p:nvPr/>
        </p:nvSpPr>
        <p:spPr>
          <a:xfrm>
            <a:off x="2698385" y="4902114"/>
            <a:ext cx="19059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0001 UTC 2025 Feb 02</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grpSp>
        <p:nvGrpSpPr>
          <p:cNvPr id="326" name="Google Shape;326;p23"/>
          <p:cNvGrpSpPr/>
          <p:nvPr/>
        </p:nvGrpSpPr>
        <p:grpSpPr>
          <a:xfrm>
            <a:off x="746050" y="286753"/>
            <a:ext cx="5810570" cy="2318136"/>
            <a:chOff x="0" y="1141639"/>
            <a:chExt cx="9905506" cy="3951818"/>
          </a:xfrm>
        </p:grpSpPr>
        <p:pic>
          <p:nvPicPr>
            <p:cNvPr descr="A colorful clouds in space&#10;&#10;AI-generated content may be incorrect." id="327" name="Google Shape;327;p23"/>
            <p:cNvPicPr preferRelativeResize="0"/>
            <p:nvPr/>
          </p:nvPicPr>
          <p:blipFill rotWithShape="1">
            <a:blip r:embed="rId3">
              <a:alphaModFix/>
            </a:blip>
            <a:srcRect b="0" l="0" r="0" t="0"/>
            <a:stretch/>
          </p:blipFill>
          <p:spPr>
            <a:xfrm>
              <a:off x="0" y="1727118"/>
              <a:ext cx="4762500" cy="2857500"/>
            </a:xfrm>
            <a:prstGeom prst="rect">
              <a:avLst/>
            </a:prstGeom>
            <a:noFill/>
            <a:ln>
              <a:noFill/>
            </a:ln>
          </p:spPr>
        </p:pic>
        <p:pic>
          <p:nvPicPr>
            <p:cNvPr descr="A colorful image of a planet&#10;&#10;AI-generated content may be incorrect." id="328" name="Google Shape;328;p23"/>
            <p:cNvPicPr preferRelativeResize="0"/>
            <p:nvPr/>
          </p:nvPicPr>
          <p:blipFill rotWithShape="1">
            <a:blip r:embed="rId4">
              <a:alphaModFix/>
            </a:blip>
            <a:srcRect b="0" l="0" r="0" t="0"/>
            <a:stretch/>
          </p:blipFill>
          <p:spPr>
            <a:xfrm>
              <a:off x="5143006" y="1727119"/>
              <a:ext cx="4762500" cy="2857500"/>
            </a:xfrm>
            <a:prstGeom prst="rect">
              <a:avLst/>
            </a:prstGeom>
            <a:noFill/>
            <a:ln>
              <a:noFill/>
            </a:ln>
          </p:spPr>
        </p:pic>
        <p:pic>
          <p:nvPicPr>
            <p:cNvPr id="329" name="Google Shape;329;p23"/>
            <p:cNvPicPr preferRelativeResize="0"/>
            <p:nvPr/>
          </p:nvPicPr>
          <p:blipFill rotWithShape="1">
            <a:blip r:embed="rId5">
              <a:alphaModFix/>
            </a:blip>
            <a:srcRect b="0" l="0" r="0" t="0"/>
            <a:stretch/>
          </p:blipFill>
          <p:spPr>
            <a:xfrm>
              <a:off x="1" y="4714519"/>
              <a:ext cx="9905505" cy="378938"/>
            </a:xfrm>
            <a:prstGeom prst="rect">
              <a:avLst/>
            </a:prstGeom>
            <a:noFill/>
            <a:ln>
              <a:noFill/>
            </a:ln>
          </p:spPr>
        </p:pic>
        <p:sp>
          <p:nvSpPr>
            <p:cNvPr id="330" name="Google Shape;330;p23"/>
            <p:cNvSpPr txBox="1"/>
            <p:nvPr/>
          </p:nvSpPr>
          <p:spPr>
            <a:xfrm>
              <a:off x="2" y="1141654"/>
              <a:ext cx="4762500" cy="380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DE G19 (10-km, from GS)</a:t>
              </a:r>
              <a:endParaRPr b="1" i="0" sz="1000" u="none" cap="none" strike="noStrike">
                <a:solidFill>
                  <a:srgbClr val="000000"/>
                </a:solidFill>
                <a:latin typeface="Arial"/>
                <a:ea typeface="Arial"/>
                <a:cs typeface="Arial"/>
                <a:sym typeface="Arial"/>
              </a:endParaRPr>
            </a:p>
          </p:txBody>
        </p:sp>
        <p:sp>
          <p:nvSpPr>
            <p:cNvPr id="331" name="Google Shape;331;p23"/>
            <p:cNvSpPr txBox="1"/>
            <p:nvPr/>
          </p:nvSpPr>
          <p:spPr>
            <a:xfrm>
              <a:off x="5013105" y="1141639"/>
              <a:ext cx="4820400" cy="380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SAPF_ASSISTT CCL (2-km, from CIMSS)</a:t>
              </a:r>
              <a:endParaRPr b="1" i="0" sz="1000" u="none" cap="none" strike="noStrike">
                <a:solidFill>
                  <a:srgbClr val="000000"/>
                </a:solidFill>
                <a:latin typeface="Arial"/>
                <a:ea typeface="Arial"/>
                <a:cs typeface="Arial"/>
                <a:sym typeface="Arial"/>
              </a:endParaRPr>
            </a:p>
          </p:txBody>
        </p:sp>
      </p:grpSp>
      <p:grpSp>
        <p:nvGrpSpPr>
          <p:cNvPr id="332" name="Google Shape;332;p23"/>
          <p:cNvGrpSpPr/>
          <p:nvPr/>
        </p:nvGrpSpPr>
        <p:grpSpPr>
          <a:xfrm>
            <a:off x="1456760" y="532975"/>
            <a:ext cx="2191864" cy="1686896"/>
            <a:chOff x="7333361" y="1663638"/>
            <a:chExt cx="3736556" cy="2875718"/>
          </a:xfrm>
        </p:grpSpPr>
        <p:sp>
          <p:nvSpPr>
            <p:cNvPr id="333" name="Google Shape;333;p23"/>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34" name="Google Shape;334;p23"/>
            <p:cNvSpPr/>
            <p:nvPr/>
          </p:nvSpPr>
          <p:spPr>
            <a:xfrm rot="-1473263">
              <a:off x="8752160" y="2058652"/>
              <a:ext cx="2164326" cy="1209432"/>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335" name="Google Shape;335;p23"/>
          <p:cNvGrpSpPr/>
          <p:nvPr/>
        </p:nvGrpSpPr>
        <p:grpSpPr>
          <a:xfrm>
            <a:off x="4486452" y="534104"/>
            <a:ext cx="2191864" cy="1686896"/>
            <a:chOff x="7333361" y="1663638"/>
            <a:chExt cx="3736556" cy="2875718"/>
          </a:xfrm>
        </p:grpSpPr>
        <p:sp>
          <p:nvSpPr>
            <p:cNvPr id="336" name="Google Shape;336;p23"/>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37" name="Google Shape;337;p23"/>
            <p:cNvSpPr/>
            <p:nvPr/>
          </p:nvSpPr>
          <p:spPr>
            <a:xfrm rot="-1473263">
              <a:off x="8752160" y="2058652"/>
              <a:ext cx="2164326" cy="1209432"/>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338" name="Google Shape;338;p23"/>
          <p:cNvGrpSpPr/>
          <p:nvPr/>
        </p:nvGrpSpPr>
        <p:grpSpPr>
          <a:xfrm>
            <a:off x="746055" y="2882052"/>
            <a:ext cx="5810570" cy="1974695"/>
            <a:chOff x="0" y="1727118"/>
            <a:chExt cx="9905507" cy="3366339"/>
          </a:xfrm>
        </p:grpSpPr>
        <p:pic>
          <p:nvPicPr>
            <p:cNvPr id="339" name="Google Shape;339;p23"/>
            <p:cNvPicPr preferRelativeResize="0"/>
            <p:nvPr/>
          </p:nvPicPr>
          <p:blipFill rotWithShape="1">
            <a:blip r:embed="rId6">
              <a:alphaModFix/>
            </a:blip>
            <a:srcRect b="0" l="0" r="0" t="0"/>
            <a:stretch/>
          </p:blipFill>
          <p:spPr>
            <a:xfrm>
              <a:off x="0" y="1727118"/>
              <a:ext cx="4762500" cy="2857500"/>
            </a:xfrm>
            <a:prstGeom prst="rect">
              <a:avLst/>
            </a:prstGeom>
            <a:noFill/>
            <a:ln>
              <a:noFill/>
            </a:ln>
          </p:spPr>
        </p:pic>
        <p:pic>
          <p:nvPicPr>
            <p:cNvPr id="340" name="Google Shape;340;p23"/>
            <p:cNvPicPr preferRelativeResize="0"/>
            <p:nvPr/>
          </p:nvPicPr>
          <p:blipFill rotWithShape="1">
            <a:blip r:embed="rId7">
              <a:alphaModFix/>
            </a:blip>
            <a:srcRect b="0" l="0" r="0" t="0"/>
            <a:stretch/>
          </p:blipFill>
          <p:spPr>
            <a:xfrm>
              <a:off x="5143007" y="1727119"/>
              <a:ext cx="4762500" cy="2857500"/>
            </a:xfrm>
            <a:prstGeom prst="rect">
              <a:avLst/>
            </a:prstGeom>
            <a:noFill/>
            <a:ln>
              <a:noFill/>
            </a:ln>
          </p:spPr>
        </p:pic>
        <p:pic>
          <p:nvPicPr>
            <p:cNvPr id="341" name="Google Shape;341;p23"/>
            <p:cNvPicPr preferRelativeResize="0"/>
            <p:nvPr/>
          </p:nvPicPr>
          <p:blipFill rotWithShape="1">
            <a:blip r:embed="rId5">
              <a:alphaModFix/>
            </a:blip>
            <a:srcRect b="0" l="0" r="0" t="0"/>
            <a:stretch/>
          </p:blipFill>
          <p:spPr>
            <a:xfrm>
              <a:off x="1" y="4714519"/>
              <a:ext cx="9905505" cy="378938"/>
            </a:xfrm>
            <a:prstGeom prst="rect">
              <a:avLst/>
            </a:prstGeom>
            <a:noFill/>
            <a:ln>
              <a:noFill/>
            </a:ln>
          </p:spPr>
        </p:pic>
      </p:grpSp>
      <p:grpSp>
        <p:nvGrpSpPr>
          <p:cNvPr id="342" name="Google Shape;342;p23"/>
          <p:cNvGrpSpPr/>
          <p:nvPr/>
        </p:nvGrpSpPr>
        <p:grpSpPr>
          <a:xfrm>
            <a:off x="1457114" y="2784837"/>
            <a:ext cx="2191864" cy="1686896"/>
            <a:chOff x="7333361" y="1663638"/>
            <a:chExt cx="3736556" cy="2875718"/>
          </a:xfrm>
        </p:grpSpPr>
        <p:sp>
          <p:nvSpPr>
            <p:cNvPr id="343" name="Google Shape;343;p23"/>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44" name="Google Shape;344;p23"/>
            <p:cNvSpPr/>
            <p:nvPr/>
          </p:nvSpPr>
          <p:spPr>
            <a:xfrm rot="-1473263">
              <a:off x="8752160" y="2058652"/>
              <a:ext cx="2164326" cy="1209432"/>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345" name="Google Shape;345;p23"/>
          <p:cNvGrpSpPr/>
          <p:nvPr/>
        </p:nvGrpSpPr>
        <p:grpSpPr>
          <a:xfrm>
            <a:off x="4486511" y="2785966"/>
            <a:ext cx="2191864" cy="1686896"/>
            <a:chOff x="7333361" y="1663638"/>
            <a:chExt cx="3736556" cy="2875718"/>
          </a:xfrm>
        </p:grpSpPr>
        <p:sp>
          <p:nvSpPr>
            <p:cNvPr id="346" name="Google Shape;346;p23"/>
            <p:cNvSpPr/>
            <p:nvPr/>
          </p:nvSpPr>
          <p:spPr>
            <a:xfrm>
              <a:off x="7333361" y="3474356"/>
              <a:ext cx="1203900" cy="1065000"/>
            </a:xfrm>
            <a:prstGeom prst="ellipse">
              <a:avLst/>
            </a:prstGeom>
            <a:noFill/>
            <a:ln cap="flat" cmpd="sng" w="1905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47" name="Google Shape;347;p23"/>
            <p:cNvSpPr/>
            <p:nvPr/>
          </p:nvSpPr>
          <p:spPr>
            <a:xfrm rot="-1473263">
              <a:off x="8752160" y="2058652"/>
              <a:ext cx="2164326" cy="1209432"/>
            </a:xfrm>
            <a:prstGeom prst="ellipse">
              <a:avLst/>
            </a:prstGeom>
            <a:noFill/>
            <a:ln cap="flat" cmpd="sng" w="28575">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348" name="Google Shape;348;p23"/>
          <p:cNvSpPr txBox="1"/>
          <p:nvPr/>
        </p:nvSpPr>
        <p:spPr>
          <a:xfrm>
            <a:off x="68875" y="1387650"/>
            <a:ext cx="625200" cy="223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CCL</a:t>
            </a:r>
            <a:endParaRPr b="1" i="0" sz="1000" u="none" cap="none" strike="noStrike">
              <a:solidFill>
                <a:srgbClr val="000000"/>
              </a:solidFill>
              <a:latin typeface="Arial"/>
              <a:ea typeface="Arial"/>
              <a:cs typeface="Arial"/>
              <a:sym typeface="Arial"/>
            </a:endParaRPr>
          </a:p>
        </p:txBody>
      </p:sp>
      <p:sp>
        <p:nvSpPr>
          <p:cNvPr id="349" name="Google Shape;349;p23"/>
          <p:cNvSpPr txBox="1"/>
          <p:nvPr/>
        </p:nvSpPr>
        <p:spPr>
          <a:xfrm>
            <a:off x="-208177" y="3346750"/>
            <a:ext cx="1179300" cy="377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CF3</a:t>
            </a:r>
            <a:endParaRPr b="1"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Arial"/>
                <a:ea typeface="Arial"/>
                <a:cs typeface="Arial"/>
                <a:sym typeface="Arial"/>
              </a:rPr>
              <a:t>(10-18 kft)</a:t>
            </a:r>
            <a:endParaRPr b="1" i="0" sz="1000" u="none" cap="none" strike="noStrike">
              <a:solidFill>
                <a:srgbClr val="000000"/>
              </a:solidFill>
              <a:latin typeface="Arial"/>
              <a:ea typeface="Arial"/>
              <a:cs typeface="Arial"/>
              <a:sym typeface="Arial"/>
            </a:endParaRPr>
          </a:p>
        </p:txBody>
      </p:sp>
      <p:sp>
        <p:nvSpPr>
          <p:cNvPr id="350" name="Google Shape;350;p23"/>
          <p:cNvSpPr txBox="1"/>
          <p:nvPr/>
        </p:nvSpPr>
        <p:spPr>
          <a:xfrm>
            <a:off x="7888150" y="108175"/>
            <a:ext cx="11793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chemeClr val="dk1"/>
                </a:solidFill>
                <a:latin typeface="Arial"/>
                <a:ea typeface="Arial"/>
                <a:cs typeface="Arial"/>
                <a:sym typeface="Arial"/>
              </a:rPr>
              <a:t>Nighttime discrepancies example 2</a:t>
            </a:r>
            <a:endParaRPr b="1" i="1" sz="1100" u="none" cap="none" strike="noStrike">
              <a:solidFill>
                <a:srgbClr val="000000"/>
              </a:solidFill>
              <a:latin typeface="Arial"/>
              <a:ea typeface="Arial"/>
              <a:cs typeface="Arial"/>
              <a:sym typeface="Arial"/>
            </a:endParaRPr>
          </a:p>
        </p:txBody>
      </p:sp>
      <p:sp>
        <p:nvSpPr>
          <p:cNvPr id="351" name="Google Shape;351;p23"/>
          <p:cNvSpPr txBox="1"/>
          <p:nvPr/>
        </p:nvSpPr>
        <p:spPr>
          <a:xfrm>
            <a:off x="6817075" y="1157250"/>
            <a:ext cx="2163300" cy="27783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chemeClr val="dk1"/>
                </a:solidFill>
                <a:latin typeface="Arial"/>
                <a:ea typeface="Arial"/>
                <a:cs typeface="Arial"/>
                <a:sym typeface="Arial"/>
              </a:rPr>
              <a:t>We suspect cause is differing CWP input for CBH and CCL. </a:t>
            </a:r>
            <a:r>
              <a:rPr b="0" i="0" lang="en" sz="1100" u="none" cap="none" strike="noStrike">
                <a:solidFill>
                  <a:schemeClr val="dk1"/>
                </a:solidFill>
                <a:latin typeface="Arial"/>
                <a:ea typeface="Arial"/>
                <a:cs typeface="Arial"/>
                <a:sym typeface="Arial"/>
              </a:rPr>
              <a:t>These should come from NWP data (GFS), but it is possible the same data is not accessible to GS NWP.</a:t>
            </a:r>
            <a:endParaRPr b="0" i="0" sz="11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chemeClr val="dk1"/>
                </a:solidFill>
                <a:latin typeface="Arial"/>
                <a:ea typeface="Arial"/>
                <a:cs typeface="Arial"/>
                <a:sym typeface="Arial"/>
              </a:rPr>
              <a:t>Further research desirable for nighttime CCL/CBH differences, including potential scientific refinements </a:t>
            </a:r>
            <a:r>
              <a:rPr b="0" i="0" lang="en" sz="1100" u="none" cap="none" strike="noStrike">
                <a:solidFill>
                  <a:schemeClr val="dk1"/>
                </a:solidFill>
                <a:latin typeface="Arial"/>
                <a:ea typeface="Arial"/>
                <a:cs typeface="Arial"/>
                <a:sym typeface="Arial"/>
              </a:rPr>
              <a:t>(e.g., CIRA’s AI/ML research for improved nighttime CWP and CBH)</a:t>
            </a:r>
            <a:endParaRPr b="1" i="0" sz="1100" u="none" cap="none" strike="noStrike">
              <a:solidFill>
                <a:schemeClr val="dk1"/>
              </a:solidFill>
              <a:latin typeface="Arial"/>
              <a:ea typeface="Arial"/>
              <a:cs typeface="Arial"/>
              <a:sym typeface="Arial"/>
            </a:endParaRPr>
          </a:p>
          <a:p>
            <a:pPr indent="-152400" lvl="0" marL="21590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52" name="Google Shape;352;p23"/>
          <p:cNvSpPr txBox="1"/>
          <p:nvPr/>
        </p:nvSpPr>
        <p:spPr>
          <a:xfrm>
            <a:off x="2698385" y="4902114"/>
            <a:ext cx="19059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0001 UTC 2025 Feb 01</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Sector intercomparison</a:t>
            </a:r>
            <a:endParaRPr b="1"/>
          </a:p>
        </p:txBody>
      </p:sp>
      <p:cxnSp>
        <p:nvCxnSpPr>
          <p:cNvPr id="358" name="Google Shape;358;p24"/>
          <p:cNvCxnSpPr/>
          <p:nvPr/>
        </p:nvCxnSpPr>
        <p:spPr>
          <a:xfrm>
            <a:off x="311700" y="1068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grpSp>
        <p:nvGrpSpPr>
          <p:cNvPr id="364" name="Google Shape;364;p25"/>
          <p:cNvGrpSpPr/>
          <p:nvPr/>
        </p:nvGrpSpPr>
        <p:grpSpPr>
          <a:xfrm>
            <a:off x="0" y="0"/>
            <a:ext cx="6606715" cy="3476064"/>
            <a:chOff x="1509420" y="1210234"/>
            <a:chExt cx="8808954" cy="4634752"/>
          </a:xfrm>
        </p:grpSpPr>
        <p:grpSp>
          <p:nvGrpSpPr>
            <p:cNvPr id="365" name="Google Shape;365;p25"/>
            <p:cNvGrpSpPr/>
            <p:nvPr/>
          </p:nvGrpSpPr>
          <p:grpSpPr>
            <a:xfrm>
              <a:off x="1509420" y="1210234"/>
              <a:ext cx="8808954" cy="4634752"/>
              <a:chOff x="1509420" y="1210234"/>
              <a:chExt cx="8808954" cy="4634752"/>
            </a:xfrm>
          </p:grpSpPr>
          <p:grpSp>
            <p:nvGrpSpPr>
              <p:cNvPr id="366" name="Google Shape;366;p25"/>
              <p:cNvGrpSpPr/>
              <p:nvPr/>
            </p:nvGrpSpPr>
            <p:grpSpPr>
              <a:xfrm>
                <a:off x="1509420" y="1210234"/>
                <a:ext cx="8808954" cy="4634752"/>
                <a:chOff x="433655" y="1667434"/>
                <a:chExt cx="8808954" cy="4634752"/>
              </a:xfrm>
            </p:grpSpPr>
            <p:pic>
              <p:nvPicPr>
                <p:cNvPr id="367" name="Google Shape;367;p25"/>
                <p:cNvPicPr preferRelativeResize="0"/>
                <p:nvPr/>
              </p:nvPicPr>
              <p:blipFill rotWithShape="1">
                <a:blip r:embed="rId3">
                  <a:alphaModFix/>
                </a:blip>
                <a:srcRect b="0" l="0" r="0" t="0"/>
                <a:stretch/>
              </p:blipFill>
              <p:spPr>
                <a:xfrm>
                  <a:off x="4796115" y="1667434"/>
                  <a:ext cx="4446494" cy="4446494"/>
                </a:xfrm>
                <a:prstGeom prst="rect">
                  <a:avLst/>
                </a:prstGeom>
                <a:noFill/>
                <a:ln>
                  <a:noFill/>
                </a:ln>
              </p:spPr>
            </p:pic>
            <p:pic>
              <p:nvPicPr>
                <p:cNvPr id="368" name="Google Shape;368;p25"/>
                <p:cNvPicPr preferRelativeResize="0"/>
                <p:nvPr/>
              </p:nvPicPr>
              <p:blipFill rotWithShape="1">
                <a:blip r:embed="rId4">
                  <a:alphaModFix/>
                </a:blip>
                <a:srcRect b="0" l="0" r="59714" t="32418"/>
                <a:stretch/>
              </p:blipFill>
              <p:spPr>
                <a:xfrm>
                  <a:off x="433655" y="1667434"/>
                  <a:ext cx="4386343" cy="4634752"/>
                </a:xfrm>
                <a:prstGeom prst="rect">
                  <a:avLst/>
                </a:prstGeom>
                <a:noFill/>
                <a:ln>
                  <a:noFill/>
                </a:ln>
              </p:spPr>
            </p:pic>
            <p:pic>
              <p:nvPicPr>
                <p:cNvPr id="369" name="Google Shape;369;p25"/>
                <p:cNvPicPr preferRelativeResize="0"/>
                <p:nvPr/>
              </p:nvPicPr>
              <p:blipFill rotWithShape="1">
                <a:blip r:embed="rId5">
                  <a:alphaModFix/>
                </a:blip>
                <a:srcRect b="0" l="0" r="0" t="0"/>
                <a:stretch/>
              </p:blipFill>
              <p:spPr>
                <a:xfrm>
                  <a:off x="4811032" y="6096137"/>
                  <a:ext cx="4419599" cy="197085"/>
                </a:xfrm>
                <a:prstGeom prst="rect">
                  <a:avLst/>
                </a:prstGeom>
                <a:noFill/>
                <a:ln cap="flat" cmpd="sng" w="9525">
                  <a:solidFill>
                    <a:srgbClr val="7F7F7F"/>
                  </a:solidFill>
                  <a:prstDash val="solid"/>
                  <a:round/>
                  <a:headEnd len="sm" w="sm" type="none"/>
                  <a:tailEnd len="sm" w="sm" type="none"/>
                </a:ln>
              </p:spPr>
            </p:pic>
          </p:grpSp>
          <p:grpSp>
            <p:nvGrpSpPr>
              <p:cNvPr id="370" name="Google Shape;370;p25"/>
              <p:cNvGrpSpPr/>
              <p:nvPr/>
            </p:nvGrpSpPr>
            <p:grpSpPr>
              <a:xfrm>
                <a:off x="2598949" y="1613326"/>
                <a:ext cx="6422142" cy="1201500"/>
                <a:chOff x="2598949" y="1613326"/>
                <a:chExt cx="6422142" cy="1201500"/>
              </a:xfrm>
            </p:grpSpPr>
            <p:sp>
              <p:nvSpPr>
                <p:cNvPr id="371" name="Google Shape;371;p25"/>
                <p:cNvSpPr/>
                <p:nvPr/>
              </p:nvSpPr>
              <p:spPr>
                <a:xfrm>
                  <a:off x="2598949" y="1613326"/>
                  <a:ext cx="2035800" cy="1201500"/>
                </a:xfrm>
                <a:prstGeom prst="rect">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72" name="Google Shape;372;p25"/>
                <p:cNvSpPr/>
                <p:nvPr/>
              </p:nvSpPr>
              <p:spPr>
                <a:xfrm>
                  <a:off x="6985291" y="1613326"/>
                  <a:ext cx="2035800" cy="1201500"/>
                </a:xfrm>
                <a:prstGeom prst="rect">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sp>
          <p:nvSpPr>
            <p:cNvPr id="373" name="Google Shape;373;p25"/>
            <p:cNvSpPr txBox="1"/>
            <p:nvPr/>
          </p:nvSpPr>
          <p:spPr>
            <a:xfrm>
              <a:off x="3199922" y="1372501"/>
              <a:ext cx="10140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66FF"/>
                  </a:solidFill>
                  <a:latin typeface="Arial"/>
                  <a:ea typeface="Arial"/>
                  <a:cs typeface="Arial"/>
                  <a:sym typeface="Arial"/>
                </a:rPr>
                <a:t>CONUS</a:t>
              </a:r>
              <a:endParaRPr b="0" i="0" sz="1100" u="none" cap="none" strike="noStrike">
                <a:solidFill>
                  <a:srgbClr val="000000"/>
                </a:solidFill>
                <a:latin typeface="Arial"/>
                <a:ea typeface="Arial"/>
                <a:cs typeface="Arial"/>
                <a:sym typeface="Arial"/>
              </a:endParaRPr>
            </a:p>
          </p:txBody>
        </p:sp>
      </p:grpSp>
      <p:pic>
        <p:nvPicPr>
          <p:cNvPr id="374" name="Google Shape;374;p25"/>
          <p:cNvPicPr preferRelativeResize="0"/>
          <p:nvPr/>
        </p:nvPicPr>
        <p:blipFill rotWithShape="1">
          <a:blip r:embed="rId6">
            <a:alphaModFix/>
          </a:blip>
          <a:srcRect b="0" l="0" r="0" t="0"/>
          <a:stretch/>
        </p:blipFill>
        <p:spPr>
          <a:xfrm>
            <a:off x="944552" y="1549185"/>
            <a:ext cx="6378494" cy="2066574"/>
          </a:xfrm>
          <a:prstGeom prst="rect">
            <a:avLst/>
          </a:prstGeom>
          <a:noFill/>
          <a:ln>
            <a:noFill/>
          </a:ln>
        </p:spPr>
      </p:pic>
      <p:sp>
        <p:nvSpPr>
          <p:cNvPr id="375" name="Google Shape;375;p25"/>
          <p:cNvSpPr txBox="1"/>
          <p:nvPr>
            <p:ph type="title"/>
          </p:nvPr>
        </p:nvSpPr>
        <p:spPr>
          <a:xfrm>
            <a:off x="6815991" y="159136"/>
            <a:ext cx="1437000" cy="723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b="1" lang="en" sz="1500">
                <a:latin typeface="Arial"/>
                <a:ea typeface="Arial"/>
                <a:cs typeface="Arial"/>
                <a:sym typeface="Arial"/>
              </a:rPr>
              <a:t>GOES-19 ABI 4 sectors</a:t>
            </a:r>
            <a:endParaRPr/>
          </a:p>
        </p:txBody>
      </p:sp>
      <p:sp>
        <p:nvSpPr>
          <p:cNvPr id="376" name="Google Shape;376;p25"/>
          <p:cNvSpPr txBox="1"/>
          <p:nvPr/>
        </p:nvSpPr>
        <p:spPr>
          <a:xfrm>
            <a:off x="6776228" y="903632"/>
            <a:ext cx="23595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current CCL resolution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10 km at nadir for FD &amp; CONUS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4 km for Meso 1 &amp; 2</a:t>
            </a:r>
            <a:endParaRPr b="0" i="0" sz="1100" u="none" cap="none" strike="noStrike">
              <a:solidFill>
                <a:srgbClr val="000000"/>
              </a:solidFill>
              <a:latin typeface="Arial"/>
              <a:ea typeface="Arial"/>
              <a:cs typeface="Arial"/>
              <a:sym typeface="Arial"/>
            </a:endParaRPr>
          </a:p>
        </p:txBody>
      </p:sp>
      <p:grpSp>
        <p:nvGrpSpPr>
          <p:cNvPr id="377" name="Google Shape;377;p25"/>
          <p:cNvGrpSpPr/>
          <p:nvPr/>
        </p:nvGrpSpPr>
        <p:grpSpPr>
          <a:xfrm>
            <a:off x="944551" y="1549185"/>
            <a:ext cx="7099542" cy="3094860"/>
            <a:chOff x="1259402" y="2065580"/>
            <a:chExt cx="9466056" cy="4126480"/>
          </a:xfrm>
        </p:grpSpPr>
        <p:grpSp>
          <p:nvGrpSpPr>
            <p:cNvPr id="378" name="Google Shape;378;p25"/>
            <p:cNvGrpSpPr/>
            <p:nvPr/>
          </p:nvGrpSpPr>
          <p:grpSpPr>
            <a:xfrm>
              <a:off x="1259402" y="2065580"/>
              <a:ext cx="9466056" cy="4126480"/>
              <a:chOff x="1264748" y="2573517"/>
              <a:chExt cx="9466056" cy="4126480"/>
            </a:xfrm>
          </p:grpSpPr>
          <p:grpSp>
            <p:nvGrpSpPr>
              <p:cNvPr id="379" name="Google Shape;379;p25"/>
              <p:cNvGrpSpPr/>
              <p:nvPr/>
            </p:nvGrpSpPr>
            <p:grpSpPr>
              <a:xfrm>
                <a:off x="1264748" y="2573517"/>
                <a:ext cx="5531239" cy="4126480"/>
                <a:chOff x="1336284" y="2540598"/>
                <a:chExt cx="5531239" cy="4126480"/>
              </a:xfrm>
            </p:grpSpPr>
            <p:pic>
              <p:nvPicPr>
                <p:cNvPr id="380" name="Google Shape;380;p25"/>
                <p:cNvPicPr preferRelativeResize="0"/>
                <p:nvPr/>
              </p:nvPicPr>
              <p:blipFill rotWithShape="1">
                <a:blip r:embed="rId7">
                  <a:alphaModFix/>
                </a:blip>
                <a:srcRect b="0" l="0" r="0" t="0"/>
                <a:stretch/>
              </p:blipFill>
              <p:spPr>
                <a:xfrm>
                  <a:off x="1336284" y="2540598"/>
                  <a:ext cx="5531239" cy="4126480"/>
                </a:xfrm>
                <a:prstGeom prst="rect">
                  <a:avLst/>
                </a:prstGeom>
                <a:noFill/>
                <a:ln>
                  <a:noFill/>
                </a:ln>
              </p:spPr>
            </p:pic>
            <p:sp>
              <p:nvSpPr>
                <p:cNvPr id="381" name="Google Shape;381;p25"/>
                <p:cNvSpPr txBox="1"/>
                <p:nvPr/>
              </p:nvSpPr>
              <p:spPr>
                <a:xfrm>
                  <a:off x="2958350" y="3275112"/>
                  <a:ext cx="38547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10-km resolution CCL for FD and CONUS</a:t>
                  </a:r>
                  <a:endParaRPr b="0" i="0" sz="1100" u="none" cap="none" strike="noStrike">
                    <a:solidFill>
                      <a:srgbClr val="000000"/>
                    </a:solidFill>
                    <a:latin typeface="Arial"/>
                    <a:ea typeface="Arial"/>
                    <a:cs typeface="Arial"/>
                    <a:sym typeface="Arial"/>
                  </a:endParaRPr>
                </a:p>
              </p:txBody>
            </p:sp>
          </p:grpSp>
          <p:sp>
            <p:nvSpPr>
              <p:cNvPr id="382" name="Google Shape;382;p25"/>
              <p:cNvSpPr txBox="1"/>
              <p:nvPr/>
            </p:nvSpPr>
            <p:spPr>
              <a:xfrm>
                <a:off x="7005404" y="5546261"/>
                <a:ext cx="3725400" cy="543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Direct histogram analysis between FD and CONUS (10 km): Good matchup!</a:t>
                </a:r>
                <a:endParaRPr b="0" i="0" sz="1100" u="none" cap="none" strike="noStrike">
                  <a:solidFill>
                    <a:srgbClr val="000000"/>
                  </a:solidFill>
                  <a:latin typeface="Arial"/>
                  <a:ea typeface="Arial"/>
                  <a:cs typeface="Arial"/>
                  <a:sym typeface="Arial"/>
                </a:endParaRPr>
              </a:p>
            </p:txBody>
          </p:sp>
        </p:grpSp>
        <p:sp>
          <p:nvSpPr>
            <p:cNvPr id="383" name="Google Shape;383;p25"/>
            <p:cNvSpPr txBox="1"/>
            <p:nvPr/>
          </p:nvSpPr>
          <p:spPr>
            <a:xfrm>
              <a:off x="2796988" y="3064297"/>
              <a:ext cx="3854700" cy="256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Cloud Layer Flags (0-31 for five flight-level based layers)  </a:t>
              </a:r>
              <a:endParaRPr b="0" i="0" sz="11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grpSp>
        <p:nvGrpSpPr>
          <p:cNvPr id="388" name="Google Shape;388;p26"/>
          <p:cNvGrpSpPr/>
          <p:nvPr/>
        </p:nvGrpSpPr>
        <p:grpSpPr>
          <a:xfrm>
            <a:off x="0" y="0"/>
            <a:ext cx="6606715" cy="3476064"/>
            <a:chOff x="1509420" y="1210234"/>
            <a:chExt cx="8808954" cy="4634752"/>
          </a:xfrm>
        </p:grpSpPr>
        <p:grpSp>
          <p:nvGrpSpPr>
            <p:cNvPr id="389" name="Google Shape;389;p26"/>
            <p:cNvGrpSpPr/>
            <p:nvPr/>
          </p:nvGrpSpPr>
          <p:grpSpPr>
            <a:xfrm>
              <a:off x="1509420" y="1210234"/>
              <a:ext cx="8808954" cy="4634752"/>
              <a:chOff x="1509420" y="1210234"/>
              <a:chExt cx="8808954" cy="4634752"/>
            </a:xfrm>
          </p:grpSpPr>
          <p:grpSp>
            <p:nvGrpSpPr>
              <p:cNvPr id="390" name="Google Shape;390;p26"/>
              <p:cNvGrpSpPr/>
              <p:nvPr/>
            </p:nvGrpSpPr>
            <p:grpSpPr>
              <a:xfrm>
                <a:off x="1509420" y="1210234"/>
                <a:ext cx="8808954" cy="4634752"/>
                <a:chOff x="433655" y="1667434"/>
                <a:chExt cx="8808954" cy="4634752"/>
              </a:xfrm>
            </p:grpSpPr>
            <p:pic>
              <p:nvPicPr>
                <p:cNvPr id="391" name="Google Shape;391;p26"/>
                <p:cNvPicPr preferRelativeResize="0"/>
                <p:nvPr/>
              </p:nvPicPr>
              <p:blipFill rotWithShape="1">
                <a:blip r:embed="rId3">
                  <a:alphaModFix/>
                </a:blip>
                <a:srcRect b="0" l="0" r="0" t="0"/>
                <a:stretch/>
              </p:blipFill>
              <p:spPr>
                <a:xfrm>
                  <a:off x="4796115" y="1667434"/>
                  <a:ext cx="4446494" cy="4446494"/>
                </a:xfrm>
                <a:prstGeom prst="rect">
                  <a:avLst/>
                </a:prstGeom>
                <a:noFill/>
                <a:ln>
                  <a:noFill/>
                </a:ln>
              </p:spPr>
            </p:pic>
            <p:pic>
              <p:nvPicPr>
                <p:cNvPr id="392" name="Google Shape;392;p26"/>
                <p:cNvPicPr preferRelativeResize="0"/>
                <p:nvPr/>
              </p:nvPicPr>
              <p:blipFill rotWithShape="1">
                <a:blip r:embed="rId4">
                  <a:alphaModFix/>
                </a:blip>
                <a:srcRect b="0" l="0" r="59714" t="32418"/>
                <a:stretch/>
              </p:blipFill>
              <p:spPr>
                <a:xfrm>
                  <a:off x="433655" y="1667434"/>
                  <a:ext cx="4386343" cy="4634752"/>
                </a:xfrm>
                <a:prstGeom prst="rect">
                  <a:avLst/>
                </a:prstGeom>
                <a:noFill/>
                <a:ln>
                  <a:noFill/>
                </a:ln>
              </p:spPr>
            </p:pic>
            <p:pic>
              <p:nvPicPr>
                <p:cNvPr id="393" name="Google Shape;393;p26"/>
                <p:cNvPicPr preferRelativeResize="0"/>
                <p:nvPr/>
              </p:nvPicPr>
              <p:blipFill rotWithShape="1">
                <a:blip r:embed="rId5">
                  <a:alphaModFix/>
                </a:blip>
                <a:srcRect b="0" l="0" r="0" t="0"/>
                <a:stretch/>
              </p:blipFill>
              <p:spPr>
                <a:xfrm>
                  <a:off x="4811032" y="6096137"/>
                  <a:ext cx="4419599" cy="197085"/>
                </a:xfrm>
                <a:prstGeom prst="rect">
                  <a:avLst/>
                </a:prstGeom>
                <a:noFill/>
                <a:ln cap="flat" cmpd="sng" w="9525">
                  <a:solidFill>
                    <a:srgbClr val="7F7F7F"/>
                  </a:solidFill>
                  <a:prstDash val="solid"/>
                  <a:round/>
                  <a:headEnd len="sm" w="sm" type="none"/>
                  <a:tailEnd len="sm" w="sm" type="none"/>
                </a:ln>
              </p:spPr>
            </p:pic>
          </p:grpSp>
          <p:grpSp>
            <p:nvGrpSpPr>
              <p:cNvPr id="394" name="Google Shape;394;p26"/>
              <p:cNvGrpSpPr/>
              <p:nvPr/>
            </p:nvGrpSpPr>
            <p:grpSpPr>
              <a:xfrm>
                <a:off x="2598949" y="1613326"/>
                <a:ext cx="6422142" cy="1201500"/>
                <a:chOff x="2598949" y="1613326"/>
                <a:chExt cx="6422142" cy="1201500"/>
              </a:xfrm>
            </p:grpSpPr>
            <p:sp>
              <p:nvSpPr>
                <p:cNvPr id="395" name="Google Shape;395;p26"/>
                <p:cNvSpPr/>
                <p:nvPr/>
              </p:nvSpPr>
              <p:spPr>
                <a:xfrm>
                  <a:off x="2598949" y="1613326"/>
                  <a:ext cx="2035800" cy="1201500"/>
                </a:xfrm>
                <a:prstGeom prst="rect">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96" name="Google Shape;396;p26"/>
                <p:cNvSpPr/>
                <p:nvPr/>
              </p:nvSpPr>
              <p:spPr>
                <a:xfrm>
                  <a:off x="6985291" y="1613326"/>
                  <a:ext cx="2035800" cy="1201500"/>
                </a:xfrm>
                <a:prstGeom prst="rect">
                  <a:avLst/>
                </a:prstGeom>
                <a:noFill/>
                <a:ln cap="flat" cmpd="sng" w="25400">
                  <a:solidFill>
                    <a:srgbClr val="FF66F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sp>
          <p:nvSpPr>
            <p:cNvPr id="397" name="Google Shape;397;p26"/>
            <p:cNvSpPr txBox="1"/>
            <p:nvPr/>
          </p:nvSpPr>
          <p:spPr>
            <a:xfrm>
              <a:off x="3199922" y="1372501"/>
              <a:ext cx="9873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66FF"/>
                  </a:solidFill>
                  <a:latin typeface="Arial"/>
                  <a:ea typeface="Arial"/>
                  <a:cs typeface="Arial"/>
                  <a:sym typeface="Arial"/>
                </a:rPr>
                <a:t>CONUS</a:t>
              </a:r>
              <a:endParaRPr b="0" i="0" sz="1100" u="none" cap="none" strike="noStrike">
                <a:solidFill>
                  <a:srgbClr val="000000"/>
                </a:solidFill>
                <a:latin typeface="Arial"/>
                <a:ea typeface="Arial"/>
                <a:cs typeface="Arial"/>
                <a:sym typeface="Arial"/>
              </a:endParaRPr>
            </a:p>
          </p:txBody>
        </p:sp>
      </p:grpSp>
      <p:pic>
        <p:nvPicPr>
          <p:cNvPr id="398" name="Google Shape;398;p26"/>
          <p:cNvPicPr preferRelativeResize="0"/>
          <p:nvPr/>
        </p:nvPicPr>
        <p:blipFill rotWithShape="1">
          <a:blip r:embed="rId6">
            <a:alphaModFix/>
          </a:blip>
          <a:srcRect b="0" l="0" r="0" t="0"/>
          <a:stretch/>
        </p:blipFill>
        <p:spPr>
          <a:xfrm>
            <a:off x="944552" y="1549185"/>
            <a:ext cx="6378494" cy="2066574"/>
          </a:xfrm>
          <a:prstGeom prst="rect">
            <a:avLst/>
          </a:prstGeom>
          <a:noFill/>
          <a:ln>
            <a:noFill/>
          </a:ln>
        </p:spPr>
      </p:pic>
      <p:grpSp>
        <p:nvGrpSpPr>
          <p:cNvPr id="399" name="Google Shape;399;p26"/>
          <p:cNvGrpSpPr/>
          <p:nvPr/>
        </p:nvGrpSpPr>
        <p:grpSpPr>
          <a:xfrm>
            <a:off x="1777732" y="2279277"/>
            <a:ext cx="3024050" cy="2864223"/>
            <a:chOff x="2370309" y="3039036"/>
            <a:chExt cx="4032067" cy="3818964"/>
          </a:xfrm>
        </p:grpSpPr>
        <p:pic>
          <p:nvPicPr>
            <p:cNvPr id="400" name="Google Shape;400;p26"/>
            <p:cNvPicPr preferRelativeResize="0"/>
            <p:nvPr/>
          </p:nvPicPr>
          <p:blipFill rotWithShape="1">
            <a:blip r:embed="rId7">
              <a:alphaModFix/>
            </a:blip>
            <a:srcRect b="0" l="0" r="0" t="0"/>
            <a:stretch/>
          </p:blipFill>
          <p:spPr>
            <a:xfrm>
              <a:off x="2370309" y="4849167"/>
              <a:ext cx="4032067" cy="2008833"/>
            </a:xfrm>
            <a:prstGeom prst="rect">
              <a:avLst/>
            </a:prstGeom>
            <a:noFill/>
            <a:ln>
              <a:noFill/>
            </a:ln>
          </p:spPr>
        </p:pic>
        <p:cxnSp>
          <p:nvCxnSpPr>
            <p:cNvPr id="401" name="Google Shape;401;p26"/>
            <p:cNvCxnSpPr/>
            <p:nvPr/>
          </p:nvCxnSpPr>
          <p:spPr>
            <a:xfrm flipH="1">
              <a:off x="4267147" y="3039036"/>
              <a:ext cx="242100" cy="1792500"/>
            </a:xfrm>
            <a:prstGeom prst="straightConnector1">
              <a:avLst/>
            </a:prstGeom>
            <a:noFill/>
            <a:ln cap="flat" cmpd="sng" w="28575">
              <a:solidFill>
                <a:srgbClr val="FF66FF"/>
              </a:solidFill>
              <a:prstDash val="solid"/>
              <a:round/>
              <a:headEnd len="sm" w="sm" type="none"/>
              <a:tailEnd len="med" w="med" type="triangle"/>
            </a:ln>
          </p:spPr>
        </p:cxnSp>
      </p:grpSp>
      <p:grpSp>
        <p:nvGrpSpPr>
          <p:cNvPr id="402" name="Google Shape;402;p26"/>
          <p:cNvGrpSpPr/>
          <p:nvPr/>
        </p:nvGrpSpPr>
        <p:grpSpPr>
          <a:xfrm>
            <a:off x="4950467" y="2380182"/>
            <a:ext cx="3005417" cy="2768357"/>
            <a:chOff x="6600623" y="3191435"/>
            <a:chExt cx="4007223" cy="3691143"/>
          </a:xfrm>
        </p:grpSpPr>
        <p:pic>
          <p:nvPicPr>
            <p:cNvPr id="403" name="Google Shape;403;p26"/>
            <p:cNvPicPr preferRelativeResize="0"/>
            <p:nvPr/>
          </p:nvPicPr>
          <p:blipFill rotWithShape="1">
            <a:blip r:embed="rId8">
              <a:alphaModFix/>
            </a:blip>
            <a:srcRect b="0" l="0" r="0" t="0"/>
            <a:stretch/>
          </p:blipFill>
          <p:spPr>
            <a:xfrm>
              <a:off x="6600623" y="4884338"/>
              <a:ext cx="4007223" cy="1998240"/>
            </a:xfrm>
            <a:prstGeom prst="rect">
              <a:avLst/>
            </a:prstGeom>
            <a:noFill/>
            <a:ln>
              <a:noFill/>
            </a:ln>
          </p:spPr>
        </p:pic>
        <p:cxnSp>
          <p:nvCxnSpPr>
            <p:cNvPr id="404" name="Google Shape;404;p26"/>
            <p:cNvCxnSpPr/>
            <p:nvPr/>
          </p:nvCxnSpPr>
          <p:spPr>
            <a:xfrm>
              <a:off x="7984454" y="3191435"/>
              <a:ext cx="1852200" cy="1656600"/>
            </a:xfrm>
            <a:prstGeom prst="straightConnector1">
              <a:avLst/>
            </a:prstGeom>
            <a:noFill/>
            <a:ln cap="flat" cmpd="sng" w="28575">
              <a:solidFill>
                <a:srgbClr val="FF66FF"/>
              </a:solidFill>
              <a:prstDash val="solid"/>
              <a:round/>
              <a:headEnd len="sm" w="sm" type="none"/>
              <a:tailEnd len="med" w="med" type="triangle"/>
            </a:ln>
          </p:spPr>
        </p:cxnSp>
      </p:grpSp>
      <p:pic>
        <p:nvPicPr>
          <p:cNvPr id="405" name="Google Shape;405;p26"/>
          <p:cNvPicPr preferRelativeResize="0"/>
          <p:nvPr/>
        </p:nvPicPr>
        <p:blipFill rotWithShape="1">
          <a:blip r:embed="rId9">
            <a:alphaModFix/>
          </a:blip>
          <a:srcRect b="0" l="0" r="0" t="0"/>
          <a:stretch/>
        </p:blipFill>
        <p:spPr>
          <a:xfrm>
            <a:off x="2422019" y="1500650"/>
            <a:ext cx="4622691" cy="891617"/>
          </a:xfrm>
          <a:prstGeom prst="rect">
            <a:avLst/>
          </a:prstGeom>
          <a:noFill/>
          <a:ln>
            <a:noFill/>
          </a:ln>
        </p:spPr>
      </p:pic>
      <p:sp>
        <p:nvSpPr>
          <p:cNvPr id="406" name="Google Shape;406;p26"/>
          <p:cNvSpPr txBox="1"/>
          <p:nvPr>
            <p:ph type="title"/>
          </p:nvPr>
        </p:nvSpPr>
        <p:spPr>
          <a:xfrm>
            <a:off x="6815991" y="159136"/>
            <a:ext cx="1437000" cy="723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b="1" lang="en" sz="1500">
                <a:latin typeface="Arial"/>
                <a:ea typeface="Arial"/>
                <a:cs typeface="Arial"/>
                <a:sym typeface="Arial"/>
              </a:rPr>
              <a:t>GOES-19 ABI 4 sectors</a:t>
            </a:r>
            <a:endParaRPr/>
          </a:p>
        </p:txBody>
      </p:sp>
      <p:sp>
        <p:nvSpPr>
          <p:cNvPr id="407" name="Google Shape;407;p26"/>
          <p:cNvSpPr txBox="1"/>
          <p:nvPr/>
        </p:nvSpPr>
        <p:spPr>
          <a:xfrm>
            <a:off x="6776228" y="903632"/>
            <a:ext cx="23595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The current CCL resolution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10 km at nadir for FD &amp; CONUS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4 km for Meso 1 &amp; 2</a:t>
            </a:r>
            <a:endParaRPr b="0" i="0" sz="1100" u="none" cap="none" strike="noStrike">
              <a:solidFill>
                <a:srgbClr val="000000"/>
              </a:solidFill>
              <a:latin typeface="Arial"/>
              <a:ea typeface="Arial"/>
              <a:cs typeface="Arial"/>
              <a:sym typeface="Arial"/>
            </a:endParaRPr>
          </a:p>
        </p:txBody>
      </p:sp>
      <p:sp>
        <p:nvSpPr>
          <p:cNvPr id="408" name="Google Shape;408;p26"/>
          <p:cNvSpPr txBox="1"/>
          <p:nvPr/>
        </p:nvSpPr>
        <p:spPr>
          <a:xfrm>
            <a:off x="56767" y="3858596"/>
            <a:ext cx="1721100" cy="915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No direct histogram analysis between FD/CONUS (10 km) and Mesos (4 km), but visual matchup is very good.</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Visual inspection / comparisons against similar products on other platforms</a:t>
            </a:r>
            <a:endParaRPr b="1"/>
          </a:p>
        </p:txBody>
      </p:sp>
      <p:cxnSp>
        <p:nvCxnSpPr>
          <p:cNvPr id="414" name="Google Shape;414;p27"/>
          <p:cNvCxnSpPr/>
          <p:nvPr/>
        </p:nvCxnSpPr>
        <p:spPr>
          <a:xfrm>
            <a:off x="311700" y="1449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8"/>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GOES-16 vs. GOES-19 (FD)</a:t>
            </a:r>
            <a:endParaRPr b="1"/>
          </a:p>
        </p:txBody>
      </p:sp>
      <p:sp>
        <p:nvSpPr>
          <p:cNvPr id="420" name="Google Shape;420;p28"/>
          <p:cNvSpPr txBox="1"/>
          <p:nvPr/>
        </p:nvSpPr>
        <p:spPr>
          <a:xfrm>
            <a:off x="4711050" y="896100"/>
            <a:ext cx="4370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a:t>
            </a:r>
            <a:r>
              <a:rPr b="0" i="0" lang="en" sz="1400" u="none" cap="none" strike="noStrike">
                <a:solidFill>
                  <a:schemeClr val="dk1"/>
                </a:solidFill>
                <a:latin typeface="Arial"/>
                <a:ea typeface="Arial"/>
                <a:cs typeface="Arial"/>
                <a:sym typeface="Arial"/>
              </a:rPr>
              <a:t> ABI </a:t>
            </a:r>
            <a:r>
              <a:rPr b="0" i="0" lang="en" sz="1400" u="none" cap="none" strike="noStrike">
                <a:solidFill>
                  <a:srgbClr val="000000"/>
                </a:solidFill>
                <a:latin typeface="Arial"/>
                <a:ea typeface="Arial"/>
                <a:cs typeface="Arial"/>
                <a:sym typeface="Arial"/>
              </a:rPr>
              <a:t>(OR_ABI-L2-CCLF-M6_G19)</a:t>
            </a:r>
            <a:endParaRPr b="0" i="0" sz="1400" u="none" cap="none" strike="noStrike">
              <a:solidFill>
                <a:srgbClr val="000000"/>
              </a:solidFill>
              <a:latin typeface="Arial"/>
              <a:ea typeface="Arial"/>
              <a:cs typeface="Arial"/>
              <a:sym typeface="Arial"/>
            </a:endParaRPr>
          </a:p>
        </p:txBody>
      </p:sp>
      <p:cxnSp>
        <p:nvCxnSpPr>
          <p:cNvPr id="421" name="Google Shape;421;p28"/>
          <p:cNvCxnSpPr/>
          <p:nvPr/>
        </p:nvCxnSpPr>
        <p:spPr>
          <a:xfrm>
            <a:off x="4526850" y="1119075"/>
            <a:ext cx="6000" cy="3684900"/>
          </a:xfrm>
          <a:prstGeom prst="straightConnector1">
            <a:avLst/>
          </a:prstGeom>
          <a:noFill/>
          <a:ln cap="flat" cmpd="sng" w="9525">
            <a:solidFill>
              <a:schemeClr val="dk2"/>
            </a:solidFill>
            <a:prstDash val="solid"/>
            <a:round/>
            <a:headEnd len="sm" w="sm" type="none"/>
            <a:tailEnd len="sm" w="sm" type="none"/>
          </a:ln>
        </p:spPr>
      </p:cxnSp>
      <p:sp>
        <p:nvSpPr>
          <p:cNvPr id="422" name="Google Shape;422;p28"/>
          <p:cNvSpPr txBox="1"/>
          <p:nvPr/>
        </p:nvSpPr>
        <p:spPr>
          <a:xfrm>
            <a:off x="60625" y="899075"/>
            <a:ext cx="4766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G16</a:t>
            </a:r>
            <a:r>
              <a:rPr b="0" i="0" lang="en" sz="1400" u="none" cap="none" strike="noStrike">
                <a:solidFill>
                  <a:srgbClr val="000000"/>
                </a:solidFill>
                <a:latin typeface="Arial"/>
                <a:ea typeface="Arial"/>
                <a:cs typeface="Arial"/>
                <a:sym typeface="Arial"/>
              </a:rPr>
              <a:t> 2 Feb 2025 (OR_ABI-L2-CCLF-M6_G16)</a:t>
            </a:r>
            <a:endParaRPr b="0" i="0" sz="1400" u="none" cap="none" strike="noStrike">
              <a:solidFill>
                <a:srgbClr val="000000"/>
              </a:solidFill>
              <a:latin typeface="Arial"/>
              <a:ea typeface="Arial"/>
              <a:cs typeface="Arial"/>
              <a:sym typeface="Arial"/>
            </a:endParaRPr>
          </a:p>
        </p:txBody>
      </p:sp>
      <p:pic>
        <p:nvPicPr>
          <p:cNvPr id="423" name="Google Shape;423;p28"/>
          <p:cNvPicPr preferRelativeResize="0"/>
          <p:nvPr/>
        </p:nvPicPr>
        <p:blipFill rotWithShape="1">
          <a:blip r:embed="rId3">
            <a:alphaModFix/>
          </a:blip>
          <a:srcRect b="0" l="0" r="0" t="0"/>
          <a:stretch/>
        </p:blipFill>
        <p:spPr>
          <a:xfrm>
            <a:off x="2769625" y="4912500"/>
            <a:ext cx="3520440" cy="137160"/>
          </a:xfrm>
          <a:prstGeom prst="rect">
            <a:avLst/>
          </a:prstGeom>
          <a:noFill/>
          <a:ln>
            <a:noFill/>
          </a:ln>
        </p:spPr>
      </p:pic>
      <p:sp>
        <p:nvSpPr>
          <p:cNvPr id="424" name="Google Shape;424;p28"/>
          <p:cNvSpPr txBox="1"/>
          <p:nvPr/>
        </p:nvSpPr>
        <p:spPr>
          <a:xfrm>
            <a:off x="6515000" y="490750"/>
            <a:ext cx="2351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666666"/>
                </a:solidFill>
                <a:latin typeface="Arial"/>
                <a:ea typeface="Arial"/>
                <a:cs typeface="Arial"/>
                <a:sym typeface="Arial"/>
              </a:rPr>
              <a:t>Both 10-km GS outputs</a:t>
            </a:r>
            <a:endParaRPr b="1" i="1" sz="1100" u="none" cap="none" strike="noStrike">
              <a:solidFill>
                <a:srgbClr val="666666"/>
              </a:solidFill>
              <a:latin typeface="Arial"/>
              <a:ea typeface="Arial"/>
              <a:cs typeface="Arial"/>
              <a:sym typeface="Arial"/>
            </a:endParaRPr>
          </a:p>
        </p:txBody>
      </p:sp>
      <p:sp>
        <p:nvSpPr>
          <p:cNvPr id="425" name="Google Shape;425;p28"/>
          <p:cNvSpPr txBox="1"/>
          <p:nvPr/>
        </p:nvSpPr>
        <p:spPr>
          <a:xfrm>
            <a:off x="614400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1" lang="en" sz="2100" u="none" cap="none" strike="noStrike">
                <a:solidFill>
                  <a:srgbClr val="4472C4"/>
                </a:solidFill>
                <a:latin typeface="Arial"/>
                <a:ea typeface="Arial"/>
                <a:cs typeface="Arial"/>
                <a:sym typeface="Arial"/>
              </a:rPr>
              <a:t>Visual inspection </a:t>
            </a:r>
            <a:endParaRPr b="0" i="1" sz="700" u="none" cap="none" strike="noStrike">
              <a:solidFill>
                <a:srgbClr val="4472C4"/>
              </a:solidFill>
              <a:latin typeface="Arial"/>
              <a:ea typeface="Arial"/>
              <a:cs typeface="Arial"/>
              <a:sym typeface="Arial"/>
            </a:endParaRPr>
          </a:p>
        </p:txBody>
      </p:sp>
      <p:pic>
        <p:nvPicPr>
          <p:cNvPr id="426" name="Google Shape;426;p28"/>
          <p:cNvPicPr preferRelativeResize="0"/>
          <p:nvPr/>
        </p:nvPicPr>
        <p:blipFill rotWithShape="1">
          <a:blip r:embed="rId4">
            <a:alphaModFix/>
          </a:blip>
          <a:srcRect b="0" l="0" r="0" t="0"/>
          <a:stretch/>
        </p:blipFill>
        <p:spPr>
          <a:xfrm>
            <a:off x="685800" y="1463040"/>
            <a:ext cx="3310128" cy="3310128"/>
          </a:xfrm>
          <a:prstGeom prst="rect">
            <a:avLst/>
          </a:prstGeom>
          <a:noFill/>
          <a:ln>
            <a:noFill/>
          </a:ln>
        </p:spPr>
      </p:pic>
      <p:pic>
        <p:nvPicPr>
          <p:cNvPr id="427" name="Google Shape;427;p28"/>
          <p:cNvPicPr preferRelativeResize="0"/>
          <p:nvPr/>
        </p:nvPicPr>
        <p:blipFill rotWithShape="1">
          <a:blip r:embed="rId5">
            <a:alphaModFix/>
          </a:blip>
          <a:srcRect b="0" l="0" r="0" t="0"/>
          <a:stretch/>
        </p:blipFill>
        <p:spPr>
          <a:xfrm>
            <a:off x="4979425" y="1463040"/>
            <a:ext cx="3311399" cy="3311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29"/>
          <p:cNvPicPr preferRelativeResize="0"/>
          <p:nvPr/>
        </p:nvPicPr>
        <p:blipFill rotWithShape="1">
          <a:blip r:embed="rId3">
            <a:alphaModFix/>
          </a:blip>
          <a:srcRect b="0" l="0" r="0" t="0"/>
          <a:stretch/>
        </p:blipFill>
        <p:spPr>
          <a:xfrm>
            <a:off x="4979425" y="1463040"/>
            <a:ext cx="3311399" cy="3311399"/>
          </a:xfrm>
          <a:prstGeom prst="rect">
            <a:avLst/>
          </a:prstGeom>
          <a:noFill/>
          <a:ln>
            <a:noFill/>
          </a:ln>
        </p:spPr>
      </p:pic>
      <p:pic>
        <p:nvPicPr>
          <p:cNvPr id="433" name="Google Shape;433;p29"/>
          <p:cNvPicPr preferRelativeResize="0"/>
          <p:nvPr/>
        </p:nvPicPr>
        <p:blipFill rotWithShape="1">
          <a:blip r:embed="rId4">
            <a:alphaModFix/>
          </a:blip>
          <a:srcRect b="0" l="0" r="0" t="0"/>
          <a:stretch/>
        </p:blipFill>
        <p:spPr>
          <a:xfrm>
            <a:off x="685800" y="1463040"/>
            <a:ext cx="3308425" cy="3308425"/>
          </a:xfrm>
          <a:prstGeom prst="rect">
            <a:avLst/>
          </a:prstGeom>
          <a:noFill/>
          <a:ln>
            <a:noFill/>
          </a:ln>
        </p:spPr>
      </p:pic>
      <p:sp>
        <p:nvSpPr>
          <p:cNvPr id="434" name="Google Shape;434;p29"/>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GOES-18 vs. GOES-19 (FD)</a:t>
            </a:r>
            <a:endParaRPr b="1"/>
          </a:p>
        </p:txBody>
      </p:sp>
      <p:sp>
        <p:nvSpPr>
          <p:cNvPr id="435" name="Google Shape;435;p29"/>
          <p:cNvSpPr txBox="1"/>
          <p:nvPr/>
        </p:nvSpPr>
        <p:spPr>
          <a:xfrm>
            <a:off x="4711050" y="896100"/>
            <a:ext cx="4370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a:t>
            </a:r>
            <a:r>
              <a:rPr b="0" i="0" lang="en" sz="1400" u="none" cap="none" strike="noStrike">
                <a:solidFill>
                  <a:schemeClr val="dk1"/>
                </a:solidFill>
                <a:latin typeface="Arial"/>
                <a:ea typeface="Arial"/>
                <a:cs typeface="Arial"/>
                <a:sym typeface="Arial"/>
              </a:rPr>
              <a:t> ABI </a:t>
            </a:r>
            <a:r>
              <a:rPr b="0" i="0" lang="en" sz="1400" u="none" cap="none" strike="noStrike">
                <a:solidFill>
                  <a:srgbClr val="000000"/>
                </a:solidFill>
                <a:latin typeface="Arial"/>
                <a:ea typeface="Arial"/>
                <a:cs typeface="Arial"/>
                <a:sym typeface="Arial"/>
              </a:rPr>
              <a:t>(OR_ABI-L2-CCLF-M6_G19)</a:t>
            </a:r>
            <a:endParaRPr b="0" i="0" sz="1400" u="none" cap="none" strike="noStrike">
              <a:solidFill>
                <a:srgbClr val="000000"/>
              </a:solidFill>
              <a:latin typeface="Arial"/>
              <a:ea typeface="Arial"/>
              <a:cs typeface="Arial"/>
              <a:sym typeface="Arial"/>
            </a:endParaRPr>
          </a:p>
        </p:txBody>
      </p:sp>
      <p:cxnSp>
        <p:nvCxnSpPr>
          <p:cNvPr id="436" name="Google Shape;436;p29"/>
          <p:cNvCxnSpPr/>
          <p:nvPr/>
        </p:nvCxnSpPr>
        <p:spPr>
          <a:xfrm>
            <a:off x="4526850" y="1119075"/>
            <a:ext cx="6000" cy="3684900"/>
          </a:xfrm>
          <a:prstGeom prst="straightConnector1">
            <a:avLst/>
          </a:prstGeom>
          <a:noFill/>
          <a:ln cap="flat" cmpd="sng" w="9525">
            <a:solidFill>
              <a:schemeClr val="dk2"/>
            </a:solidFill>
            <a:prstDash val="solid"/>
            <a:round/>
            <a:headEnd len="sm" w="sm" type="none"/>
            <a:tailEnd len="sm" w="sm" type="none"/>
          </a:ln>
        </p:spPr>
      </p:cxnSp>
      <p:sp>
        <p:nvSpPr>
          <p:cNvPr id="437" name="Google Shape;437;p29"/>
          <p:cNvSpPr txBox="1"/>
          <p:nvPr/>
        </p:nvSpPr>
        <p:spPr>
          <a:xfrm>
            <a:off x="60625" y="899075"/>
            <a:ext cx="4766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G18</a:t>
            </a:r>
            <a:r>
              <a:rPr b="0" i="0" lang="en" sz="1400" u="none" cap="none" strike="noStrike">
                <a:solidFill>
                  <a:srgbClr val="000000"/>
                </a:solidFill>
                <a:latin typeface="Arial"/>
                <a:ea typeface="Arial"/>
                <a:cs typeface="Arial"/>
                <a:sym typeface="Arial"/>
              </a:rPr>
              <a:t> 2 Feb 2025 (OR_ABI-L2-CCLF-M6_G18)</a:t>
            </a:r>
            <a:endParaRPr b="0" i="0" sz="1400" u="none" cap="none" strike="noStrike">
              <a:solidFill>
                <a:srgbClr val="000000"/>
              </a:solidFill>
              <a:latin typeface="Arial"/>
              <a:ea typeface="Arial"/>
              <a:cs typeface="Arial"/>
              <a:sym typeface="Arial"/>
            </a:endParaRPr>
          </a:p>
        </p:txBody>
      </p:sp>
      <p:pic>
        <p:nvPicPr>
          <p:cNvPr id="438" name="Google Shape;438;p29"/>
          <p:cNvPicPr preferRelativeResize="0"/>
          <p:nvPr/>
        </p:nvPicPr>
        <p:blipFill rotWithShape="1">
          <a:blip r:embed="rId5">
            <a:alphaModFix/>
          </a:blip>
          <a:srcRect b="0" l="0" r="0" t="0"/>
          <a:stretch/>
        </p:blipFill>
        <p:spPr>
          <a:xfrm>
            <a:off x="2769625" y="4912500"/>
            <a:ext cx="3520440" cy="137160"/>
          </a:xfrm>
          <a:prstGeom prst="rect">
            <a:avLst/>
          </a:prstGeom>
          <a:noFill/>
          <a:ln>
            <a:noFill/>
          </a:ln>
        </p:spPr>
      </p:pic>
      <p:sp>
        <p:nvSpPr>
          <p:cNvPr id="439" name="Google Shape;439;p29"/>
          <p:cNvSpPr txBox="1"/>
          <p:nvPr/>
        </p:nvSpPr>
        <p:spPr>
          <a:xfrm>
            <a:off x="6515000" y="490750"/>
            <a:ext cx="2351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666666"/>
                </a:solidFill>
                <a:latin typeface="Arial"/>
                <a:ea typeface="Arial"/>
                <a:cs typeface="Arial"/>
                <a:sym typeface="Arial"/>
              </a:rPr>
              <a:t>Both 10-km GS outputs</a:t>
            </a:r>
            <a:endParaRPr b="1" i="1" sz="1100" u="none" cap="none" strike="noStrike">
              <a:solidFill>
                <a:srgbClr val="666666"/>
              </a:solidFill>
              <a:latin typeface="Arial"/>
              <a:ea typeface="Arial"/>
              <a:cs typeface="Arial"/>
              <a:sym typeface="Arial"/>
            </a:endParaRPr>
          </a:p>
        </p:txBody>
      </p:sp>
      <p:sp>
        <p:nvSpPr>
          <p:cNvPr id="440" name="Google Shape;440;p29"/>
          <p:cNvSpPr txBox="1"/>
          <p:nvPr/>
        </p:nvSpPr>
        <p:spPr>
          <a:xfrm>
            <a:off x="6144000" y="0"/>
            <a:ext cx="3000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1" lang="en" sz="2100" u="none" cap="none" strike="noStrike">
                <a:solidFill>
                  <a:srgbClr val="4472C4"/>
                </a:solidFill>
                <a:latin typeface="Arial"/>
                <a:ea typeface="Arial"/>
                <a:cs typeface="Arial"/>
                <a:sym typeface="Arial"/>
              </a:rPr>
              <a:t>Visual inspection </a:t>
            </a:r>
            <a:endParaRPr b="0" i="1" sz="700" u="none" cap="none" strike="noStrike">
              <a:solidFill>
                <a:srgbClr val="4472C4"/>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0"/>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vs. GOES-16 (FD)</a:t>
            </a:r>
            <a:endParaRPr b="1"/>
          </a:p>
        </p:txBody>
      </p:sp>
      <p:sp>
        <p:nvSpPr>
          <p:cNvPr id="446" name="Google Shape;446;p30"/>
          <p:cNvSpPr txBox="1"/>
          <p:nvPr/>
        </p:nvSpPr>
        <p:spPr>
          <a:xfrm>
            <a:off x="5713400" y="541500"/>
            <a:ext cx="2351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666666"/>
                </a:solidFill>
                <a:latin typeface="Arial"/>
                <a:ea typeface="Arial"/>
                <a:cs typeface="Arial"/>
                <a:sym typeface="Arial"/>
              </a:rPr>
              <a:t>Both 10-km GS CCL outputs</a:t>
            </a:r>
            <a:endParaRPr b="1" i="1" sz="1100" u="none" cap="none" strike="noStrike">
              <a:solidFill>
                <a:srgbClr val="666666"/>
              </a:solidFill>
              <a:latin typeface="Arial"/>
              <a:ea typeface="Arial"/>
              <a:cs typeface="Arial"/>
              <a:sym typeface="Arial"/>
            </a:endParaRPr>
          </a:p>
        </p:txBody>
      </p:sp>
      <p:sp>
        <p:nvSpPr>
          <p:cNvPr id="447" name="Google Shape;447;p30"/>
          <p:cNvSpPr txBox="1"/>
          <p:nvPr/>
        </p:nvSpPr>
        <p:spPr>
          <a:xfrm>
            <a:off x="5619400" y="865325"/>
            <a:ext cx="3000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4472C4"/>
                </a:solidFill>
                <a:latin typeface="Arial"/>
                <a:ea typeface="Arial"/>
                <a:cs typeface="Arial"/>
                <a:sym typeface="Arial"/>
              </a:rPr>
              <a:t>Histogram analysis for both sensor consistency check</a:t>
            </a:r>
            <a:br>
              <a:rPr b="1" i="0" lang="en" sz="1500" u="none" cap="none" strike="noStrike">
                <a:solidFill>
                  <a:srgbClr val="4472C4"/>
                </a:solidFill>
                <a:latin typeface="Arial"/>
                <a:ea typeface="Arial"/>
                <a:cs typeface="Arial"/>
                <a:sym typeface="Arial"/>
              </a:rPr>
            </a:br>
            <a:endParaRPr b="1" i="0" sz="1500" u="none" cap="none" strike="noStrike">
              <a:solidFill>
                <a:srgbClr val="4472C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4472C4"/>
                </a:solidFill>
                <a:latin typeface="Arial"/>
                <a:ea typeface="Arial"/>
                <a:cs typeface="Arial"/>
                <a:sym typeface="Arial"/>
              </a:rPr>
              <a:t>1-wk hourly full disk (2-8 Feb 2025)</a:t>
            </a:r>
            <a:endParaRPr b="0" i="0" sz="1300" u="none" cap="none" strike="noStrike">
              <a:solidFill>
                <a:srgbClr val="4472C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4472C4"/>
                </a:solidFill>
                <a:latin typeface="Arial"/>
                <a:ea typeface="Arial"/>
                <a:cs typeface="Arial"/>
                <a:sym typeface="Arial"/>
              </a:rPr>
              <a:t>(Lat: -20S to 20N, Lon: -110W to -60W)</a:t>
            </a:r>
            <a:endParaRPr b="0" i="0" sz="1400" u="none" cap="none" strike="noStrike">
              <a:solidFill>
                <a:srgbClr val="4472C4"/>
              </a:solidFill>
              <a:latin typeface="Arial"/>
              <a:ea typeface="Arial"/>
              <a:cs typeface="Arial"/>
              <a:sym typeface="Arial"/>
            </a:endParaRPr>
          </a:p>
        </p:txBody>
      </p:sp>
      <p:pic>
        <p:nvPicPr>
          <p:cNvPr id="448" name="Google Shape;448;p30"/>
          <p:cNvPicPr preferRelativeResize="0"/>
          <p:nvPr/>
        </p:nvPicPr>
        <p:blipFill rotWithShape="1">
          <a:blip r:embed="rId3">
            <a:alphaModFix/>
          </a:blip>
          <a:srcRect b="0" l="0" r="0" t="0"/>
          <a:stretch/>
        </p:blipFill>
        <p:spPr>
          <a:xfrm>
            <a:off x="5713400" y="2247725"/>
            <a:ext cx="2445392" cy="2433125"/>
          </a:xfrm>
          <a:prstGeom prst="rect">
            <a:avLst/>
          </a:prstGeom>
          <a:noFill/>
          <a:ln>
            <a:noFill/>
          </a:ln>
        </p:spPr>
      </p:pic>
      <p:sp>
        <p:nvSpPr>
          <p:cNvPr id="449" name="Google Shape;449;p30"/>
          <p:cNvSpPr txBox="1"/>
          <p:nvPr/>
        </p:nvSpPr>
        <p:spPr>
          <a:xfrm>
            <a:off x="0" y="47433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1" lang="en" sz="1400" u="none" cap="none" strike="noStrike">
                <a:solidFill>
                  <a:srgbClr val="7F7F7F"/>
                </a:solidFill>
                <a:latin typeface="Arial"/>
                <a:ea typeface="Arial"/>
                <a:cs typeface="Arial"/>
                <a:sym typeface="Arial"/>
              </a:rPr>
              <a:t>No parallax correction</a:t>
            </a:r>
            <a:endParaRPr b="0" i="1" sz="1400" u="none" cap="none" strike="noStrike">
              <a:solidFill>
                <a:srgbClr val="7F7F7F"/>
              </a:solidFill>
              <a:latin typeface="Arial"/>
              <a:ea typeface="Arial"/>
              <a:cs typeface="Arial"/>
              <a:sym typeface="Arial"/>
            </a:endParaRPr>
          </a:p>
        </p:txBody>
      </p:sp>
      <p:pic>
        <p:nvPicPr>
          <p:cNvPr id="450" name="Google Shape;450;p30"/>
          <p:cNvPicPr preferRelativeResize="0"/>
          <p:nvPr/>
        </p:nvPicPr>
        <p:blipFill rotWithShape="1">
          <a:blip r:embed="rId4">
            <a:alphaModFix/>
          </a:blip>
          <a:srcRect b="0" l="0" r="0" t="0"/>
          <a:stretch/>
        </p:blipFill>
        <p:spPr>
          <a:xfrm>
            <a:off x="152400" y="865325"/>
            <a:ext cx="4993856" cy="3725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grpSp>
        <p:nvGrpSpPr>
          <p:cNvPr id="76" name="Google Shape;76;p2"/>
          <p:cNvGrpSpPr/>
          <p:nvPr/>
        </p:nvGrpSpPr>
        <p:grpSpPr>
          <a:xfrm>
            <a:off x="455025" y="635625"/>
            <a:ext cx="3877052" cy="2479349"/>
            <a:chOff x="455025" y="635625"/>
            <a:chExt cx="3877052" cy="2479349"/>
          </a:xfrm>
        </p:grpSpPr>
        <p:pic>
          <p:nvPicPr>
            <p:cNvPr id="77" name="Google Shape;77;p2"/>
            <p:cNvPicPr preferRelativeResize="0"/>
            <p:nvPr/>
          </p:nvPicPr>
          <p:blipFill rotWithShape="1">
            <a:blip r:embed="rId3">
              <a:alphaModFix/>
            </a:blip>
            <a:srcRect b="4075" l="0" r="0" t="0"/>
            <a:stretch/>
          </p:blipFill>
          <p:spPr>
            <a:xfrm>
              <a:off x="455025" y="635625"/>
              <a:ext cx="3877052" cy="2479349"/>
            </a:xfrm>
            <a:prstGeom prst="rect">
              <a:avLst/>
            </a:prstGeom>
            <a:noFill/>
            <a:ln>
              <a:noFill/>
            </a:ln>
          </p:spPr>
        </p:pic>
        <p:sp>
          <p:nvSpPr>
            <p:cNvPr id="78" name="Google Shape;78;p2"/>
            <p:cNvSpPr txBox="1"/>
            <p:nvPr/>
          </p:nvSpPr>
          <p:spPr>
            <a:xfrm>
              <a:off x="3032425" y="1222125"/>
              <a:ext cx="10341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Cloud Top Only</a:t>
              </a:r>
              <a:endParaRPr b="1" i="0" sz="900" u="none" cap="none" strike="noStrike">
                <a:solidFill>
                  <a:srgbClr val="000000"/>
                </a:solidFill>
                <a:latin typeface="Arial"/>
                <a:ea typeface="Arial"/>
                <a:cs typeface="Arial"/>
                <a:sym typeface="Arial"/>
              </a:endParaRPr>
            </a:p>
          </p:txBody>
        </p:sp>
      </p:grpSp>
      <p:pic>
        <p:nvPicPr>
          <p:cNvPr id="79" name="Google Shape;79;p2"/>
          <p:cNvPicPr preferRelativeResize="0"/>
          <p:nvPr/>
        </p:nvPicPr>
        <p:blipFill rotWithShape="1">
          <a:blip r:embed="rId4">
            <a:alphaModFix/>
          </a:blip>
          <a:srcRect b="3929" l="0" r="0" t="0"/>
          <a:stretch/>
        </p:blipFill>
        <p:spPr>
          <a:xfrm>
            <a:off x="2082650" y="3095575"/>
            <a:ext cx="4735576" cy="2067050"/>
          </a:xfrm>
          <a:prstGeom prst="rect">
            <a:avLst/>
          </a:prstGeom>
          <a:noFill/>
          <a:ln>
            <a:noFill/>
          </a:ln>
        </p:spPr>
      </p:pic>
      <p:sp>
        <p:nvSpPr>
          <p:cNvPr id="80" name="Google Shape;80;p2"/>
          <p:cNvSpPr txBox="1"/>
          <p:nvPr>
            <p:ph type="title"/>
          </p:nvPr>
        </p:nvSpPr>
        <p:spPr>
          <a:xfrm>
            <a:off x="17100" y="144725"/>
            <a:ext cx="9109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020"/>
              <a:t>ABI Cloud Cover Layers (CCL) Products Using Cloud Base Height (CBH) </a:t>
            </a:r>
            <a:endParaRPr b="1" sz="2020"/>
          </a:p>
        </p:txBody>
      </p:sp>
      <p:sp>
        <p:nvSpPr>
          <p:cNvPr id="81" name="Google Shape;81;p2"/>
          <p:cNvSpPr txBox="1"/>
          <p:nvPr/>
        </p:nvSpPr>
        <p:spPr>
          <a:xfrm>
            <a:off x="492600" y="544250"/>
            <a:ext cx="18855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Sample CCL (</a:t>
            </a:r>
            <a:r>
              <a:rPr b="1" i="0" lang="en" sz="1100" u="none" cap="none" strike="noStrike">
                <a:solidFill>
                  <a:schemeClr val="dk1"/>
                </a:solidFill>
                <a:latin typeface="Arial"/>
                <a:ea typeface="Arial"/>
                <a:cs typeface="Arial"/>
                <a:sym typeface="Arial"/>
              </a:rPr>
              <a:t>G16 ABI)</a:t>
            </a:r>
            <a:endParaRPr b="1" i="0" sz="1100" u="none" cap="none" strike="noStrike">
              <a:solidFill>
                <a:srgbClr val="000000"/>
              </a:solidFill>
              <a:latin typeface="Arial"/>
              <a:ea typeface="Arial"/>
              <a:cs typeface="Arial"/>
              <a:sym typeface="Arial"/>
            </a:endParaRPr>
          </a:p>
        </p:txBody>
      </p:sp>
      <p:pic>
        <p:nvPicPr>
          <p:cNvPr id="82" name="Google Shape;82;p2"/>
          <p:cNvPicPr preferRelativeResize="0"/>
          <p:nvPr/>
        </p:nvPicPr>
        <p:blipFill rotWithShape="1">
          <a:blip r:embed="rId5">
            <a:alphaModFix/>
          </a:blip>
          <a:srcRect b="4187" l="0" r="0" t="0"/>
          <a:stretch/>
        </p:blipFill>
        <p:spPr>
          <a:xfrm>
            <a:off x="4523025" y="634100"/>
            <a:ext cx="3881625" cy="2479349"/>
          </a:xfrm>
          <a:prstGeom prst="rect">
            <a:avLst/>
          </a:prstGeom>
          <a:noFill/>
          <a:ln>
            <a:noFill/>
          </a:ln>
        </p:spPr>
      </p:pic>
      <p:grpSp>
        <p:nvGrpSpPr>
          <p:cNvPr id="83" name="Google Shape;83;p2"/>
          <p:cNvGrpSpPr/>
          <p:nvPr/>
        </p:nvGrpSpPr>
        <p:grpSpPr>
          <a:xfrm>
            <a:off x="3655827" y="619750"/>
            <a:ext cx="1421100" cy="400200"/>
            <a:chOff x="3655827" y="619750"/>
            <a:chExt cx="1421100" cy="400200"/>
          </a:xfrm>
        </p:grpSpPr>
        <p:cxnSp>
          <p:nvCxnSpPr>
            <p:cNvPr id="84" name="Google Shape;84;p2"/>
            <p:cNvCxnSpPr/>
            <p:nvPr/>
          </p:nvCxnSpPr>
          <p:spPr>
            <a:xfrm>
              <a:off x="3992875" y="1019950"/>
              <a:ext cx="747000" cy="0"/>
            </a:xfrm>
            <a:prstGeom prst="straightConnector1">
              <a:avLst/>
            </a:prstGeom>
            <a:noFill/>
            <a:ln cap="flat" cmpd="sng" w="28575">
              <a:solidFill>
                <a:srgbClr val="0000FF"/>
              </a:solidFill>
              <a:prstDash val="solid"/>
              <a:round/>
              <a:headEnd len="sm" w="sm" type="none"/>
              <a:tailEnd len="med" w="med" type="triangle"/>
            </a:ln>
          </p:spPr>
        </p:cxnSp>
        <p:sp>
          <p:nvSpPr>
            <p:cNvPr id="85" name="Google Shape;85;p2"/>
            <p:cNvSpPr txBox="1"/>
            <p:nvPr/>
          </p:nvSpPr>
          <p:spPr>
            <a:xfrm>
              <a:off x="3655827" y="619750"/>
              <a:ext cx="142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FF"/>
                  </a:solidFill>
                  <a:latin typeface="Arial"/>
                  <a:ea typeface="Arial"/>
                  <a:cs typeface="Arial"/>
                  <a:sym typeface="Arial"/>
                </a:rPr>
                <a:t>Adding CBH</a:t>
              </a:r>
              <a:endParaRPr b="1" i="0" sz="1400" u="none" cap="none" strike="noStrike">
                <a:solidFill>
                  <a:srgbClr val="0000FF"/>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31"/>
          <p:cNvPicPr preferRelativeResize="0"/>
          <p:nvPr/>
        </p:nvPicPr>
        <p:blipFill rotWithShape="1">
          <a:blip r:embed="rId3">
            <a:alphaModFix/>
          </a:blip>
          <a:srcRect b="0" l="0" r="0" t="0"/>
          <a:stretch/>
        </p:blipFill>
        <p:spPr>
          <a:xfrm>
            <a:off x="5713400" y="2247723"/>
            <a:ext cx="2445400" cy="2433126"/>
          </a:xfrm>
          <a:prstGeom prst="rect">
            <a:avLst/>
          </a:prstGeom>
          <a:noFill/>
          <a:ln>
            <a:noFill/>
          </a:ln>
        </p:spPr>
      </p:pic>
      <p:sp>
        <p:nvSpPr>
          <p:cNvPr id="456" name="Google Shape;456;p31"/>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vs. GOES-18 (FD)</a:t>
            </a:r>
            <a:endParaRPr b="1"/>
          </a:p>
        </p:txBody>
      </p:sp>
      <p:sp>
        <p:nvSpPr>
          <p:cNvPr id="457" name="Google Shape;457;p31"/>
          <p:cNvSpPr txBox="1"/>
          <p:nvPr/>
        </p:nvSpPr>
        <p:spPr>
          <a:xfrm>
            <a:off x="5713400" y="541500"/>
            <a:ext cx="2351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666666"/>
                </a:solidFill>
                <a:latin typeface="Arial"/>
                <a:ea typeface="Arial"/>
                <a:cs typeface="Arial"/>
                <a:sym typeface="Arial"/>
              </a:rPr>
              <a:t>Both 10-km GS CCL outputs</a:t>
            </a:r>
            <a:endParaRPr b="1" i="1" sz="1100" u="none" cap="none" strike="noStrike">
              <a:solidFill>
                <a:srgbClr val="666666"/>
              </a:solidFill>
              <a:latin typeface="Arial"/>
              <a:ea typeface="Arial"/>
              <a:cs typeface="Arial"/>
              <a:sym typeface="Arial"/>
            </a:endParaRPr>
          </a:p>
        </p:txBody>
      </p:sp>
      <p:sp>
        <p:nvSpPr>
          <p:cNvPr id="458" name="Google Shape;458;p31"/>
          <p:cNvSpPr txBox="1"/>
          <p:nvPr/>
        </p:nvSpPr>
        <p:spPr>
          <a:xfrm>
            <a:off x="5619400" y="865325"/>
            <a:ext cx="3000000" cy="146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4472C4"/>
                </a:solidFill>
                <a:latin typeface="Arial"/>
                <a:ea typeface="Arial"/>
                <a:cs typeface="Arial"/>
                <a:sym typeface="Arial"/>
              </a:rPr>
              <a:t>Histogram analysis for both sensor consistency check</a:t>
            </a:r>
            <a:br>
              <a:rPr b="1" i="0" lang="en" sz="1500" u="none" cap="none" strike="noStrike">
                <a:solidFill>
                  <a:srgbClr val="4472C4"/>
                </a:solidFill>
                <a:latin typeface="Arial"/>
                <a:ea typeface="Arial"/>
                <a:cs typeface="Arial"/>
                <a:sym typeface="Arial"/>
              </a:rPr>
            </a:br>
            <a:endParaRPr b="1" i="0" sz="1500" u="none" cap="none" strike="noStrike">
              <a:solidFill>
                <a:srgbClr val="4472C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4472C4"/>
                </a:solidFill>
                <a:latin typeface="Arial"/>
                <a:ea typeface="Arial"/>
                <a:cs typeface="Arial"/>
                <a:sym typeface="Arial"/>
              </a:rPr>
              <a:t>1-wk hourly full disk (2-8 Feb 2025)</a:t>
            </a:r>
            <a:endParaRPr b="0" i="0" sz="1300" u="none" cap="none" strike="noStrike">
              <a:solidFill>
                <a:srgbClr val="4472C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4472C4"/>
                </a:solidFill>
                <a:latin typeface="Arial"/>
                <a:ea typeface="Arial"/>
                <a:cs typeface="Arial"/>
                <a:sym typeface="Arial"/>
              </a:rPr>
              <a:t>(Lat: -30S to 30N, Lon: -120W to -100 W)</a:t>
            </a:r>
            <a:endParaRPr b="0" i="0" sz="1200" u="none" cap="none" strike="noStrike">
              <a:solidFill>
                <a:srgbClr val="4472C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4472C4"/>
              </a:solidFill>
              <a:latin typeface="Arial"/>
              <a:ea typeface="Arial"/>
              <a:cs typeface="Arial"/>
              <a:sym typeface="Arial"/>
            </a:endParaRPr>
          </a:p>
        </p:txBody>
      </p:sp>
      <p:sp>
        <p:nvSpPr>
          <p:cNvPr id="459" name="Google Shape;459;p31"/>
          <p:cNvSpPr txBox="1"/>
          <p:nvPr/>
        </p:nvSpPr>
        <p:spPr>
          <a:xfrm>
            <a:off x="0" y="47433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1" lang="en" sz="1400" u="none" cap="none" strike="noStrike">
                <a:solidFill>
                  <a:srgbClr val="7F7F7F"/>
                </a:solidFill>
                <a:latin typeface="Arial"/>
                <a:ea typeface="Arial"/>
                <a:cs typeface="Arial"/>
                <a:sym typeface="Arial"/>
              </a:rPr>
              <a:t>No parallax correction</a:t>
            </a:r>
            <a:endParaRPr b="0" i="1" sz="1400" u="none" cap="none" strike="noStrike">
              <a:solidFill>
                <a:srgbClr val="7F7F7F"/>
              </a:solidFill>
              <a:latin typeface="Arial"/>
              <a:ea typeface="Arial"/>
              <a:cs typeface="Arial"/>
              <a:sym typeface="Arial"/>
            </a:endParaRPr>
          </a:p>
        </p:txBody>
      </p:sp>
      <p:sp>
        <p:nvSpPr>
          <p:cNvPr id="460" name="Google Shape;460;p31"/>
          <p:cNvSpPr txBox="1"/>
          <p:nvPr/>
        </p:nvSpPr>
        <p:spPr>
          <a:xfrm>
            <a:off x="2049450" y="4743300"/>
            <a:ext cx="410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1" lang="en" sz="1400" u="none" cap="none" strike="noStrike">
                <a:solidFill>
                  <a:srgbClr val="7F7F7F"/>
                </a:solidFill>
                <a:latin typeface="Arial"/>
                <a:ea typeface="Arial"/>
                <a:cs typeface="Arial"/>
                <a:sym typeface="Arial"/>
              </a:rPr>
              <a:t>Note GOES-18’s center location (far west)</a:t>
            </a:r>
            <a:endParaRPr b="0" i="1" sz="1400" u="none" cap="none" strike="noStrike">
              <a:solidFill>
                <a:srgbClr val="7F7F7F"/>
              </a:solidFill>
              <a:latin typeface="Arial"/>
              <a:ea typeface="Arial"/>
              <a:cs typeface="Arial"/>
              <a:sym typeface="Arial"/>
            </a:endParaRPr>
          </a:p>
        </p:txBody>
      </p:sp>
      <p:pic>
        <p:nvPicPr>
          <p:cNvPr id="461" name="Google Shape;461;p31"/>
          <p:cNvPicPr preferRelativeResize="0"/>
          <p:nvPr/>
        </p:nvPicPr>
        <p:blipFill rotWithShape="1">
          <a:blip r:embed="rId4">
            <a:alphaModFix/>
          </a:blip>
          <a:srcRect b="0" l="0" r="0" t="0"/>
          <a:stretch/>
        </p:blipFill>
        <p:spPr>
          <a:xfrm>
            <a:off x="152400" y="865325"/>
            <a:ext cx="4993856" cy="3725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32"/>
          <p:cNvPicPr preferRelativeResize="0"/>
          <p:nvPr/>
        </p:nvPicPr>
        <p:blipFill rotWithShape="1">
          <a:blip r:embed="rId3">
            <a:alphaModFix/>
          </a:blip>
          <a:srcRect b="0" l="0" r="0" t="0"/>
          <a:stretch/>
        </p:blipFill>
        <p:spPr>
          <a:xfrm>
            <a:off x="152400" y="886968"/>
            <a:ext cx="8839199" cy="3904094"/>
          </a:xfrm>
          <a:prstGeom prst="rect">
            <a:avLst/>
          </a:prstGeom>
          <a:noFill/>
          <a:ln>
            <a:noFill/>
          </a:ln>
        </p:spPr>
      </p:pic>
      <p:sp>
        <p:nvSpPr>
          <p:cNvPr id="467" name="Google Shape;467;p32"/>
          <p:cNvSpPr txBox="1"/>
          <p:nvPr/>
        </p:nvSpPr>
        <p:spPr>
          <a:xfrm>
            <a:off x="0" y="63425"/>
            <a:ext cx="9144000" cy="43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CCLF data. Mean of TCF within 200km radius for hourly data, then averaged per day</a:t>
            </a:r>
            <a:endParaRPr b="0" i="0" sz="1700" u="none" cap="none" strike="noStrike">
              <a:solidFill>
                <a:schemeClr val="dk1"/>
              </a:solidFill>
              <a:latin typeface="Arial"/>
              <a:ea typeface="Arial"/>
              <a:cs typeface="Arial"/>
              <a:sym typeface="Arial"/>
            </a:endParaRPr>
          </a:p>
        </p:txBody>
      </p:sp>
      <p:sp>
        <p:nvSpPr>
          <p:cNvPr id="468" name="Google Shape;468;p32"/>
          <p:cNvSpPr txBox="1"/>
          <p:nvPr/>
        </p:nvSpPr>
        <p:spPr>
          <a:xfrm>
            <a:off x="296800" y="46971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472C4"/>
                </a:solidFill>
                <a:latin typeface="Arial"/>
                <a:ea typeface="Arial"/>
                <a:cs typeface="Arial"/>
                <a:sym typeface="Arial"/>
              </a:rPr>
              <a:t>TCF: Total Cloud Fraction </a:t>
            </a:r>
            <a:endParaRPr b="0" i="1" sz="900" u="none" cap="none" strike="noStrike">
              <a:solidFill>
                <a:srgbClr val="4472C4"/>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33"/>
          <p:cNvPicPr preferRelativeResize="0"/>
          <p:nvPr/>
        </p:nvPicPr>
        <p:blipFill rotWithShape="1">
          <a:blip r:embed="rId3">
            <a:alphaModFix/>
          </a:blip>
          <a:srcRect b="0" l="0" r="0" t="0"/>
          <a:stretch/>
        </p:blipFill>
        <p:spPr>
          <a:xfrm>
            <a:off x="152400" y="886968"/>
            <a:ext cx="8839199" cy="3904094"/>
          </a:xfrm>
          <a:prstGeom prst="rect">
            <a:avLst/>
          </a:prstGeom>
          <a:noFill/>
          <a:ln>
            <a:noFill/>
          </a:ln>
        </p:spPr>
      </p:pic>
      <p:sp>
        <p:nvSpPr>
          <p:cNvPr id="474" name="Google Shape;474;p33"/>
          <p:cNvSpPr txBox="1"/>
          <p:nvPr/>
        </p:nvSpPr>
        <p:spPr>
          <a:xfrm>
            <a:off x="0" y="63425"/>
            <a:ext cx="9144000" cy="43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Same as previous but Cloud Fractions for each layer (</a:t>
            </a:r>
            <a:r>
              <a:rPr b="0" i="1" lang="en" sz="1700" u="none" cap="none" strike="noStrike">
                <a:solidFill>
                  <a:schemeClr val="dk1"/>
                </a:solidFill>
                <a:latin typeface="Arial"/>
                <a:ea typeface="Arial"/>
                <a:cs typeface="Arial"/>
                <a:sym typeface="Arial"/>
              </a:rPr>
              <a:t>low</a:t>
            </a:r>
            <a:r>
              <a:rPr b="0" i="0" lang="en" sz="1700" u="none" cap="none" strike="noStrike">
                <a:solidFill>
                  <a:schemeClr val="dk1"/>
                </a:solidFill>
                <a:latin typeface="Arial"/>
                <a:ea typeface="Arial"/>
                <a:cs typeface="Arial"/>
                <a:sym typeface="Arial"/>
              </a:rPr>
              <a:t> CF1-CF5 </a:t>
            </a:r>
            <a:r>
              <a:rPr b="0" i="1" lang="en" sz="1700" u="none" cap="none" strike="noStrike">
                <a:solidFill>
                  <a:schemeClr val="dk1"/>
                </a:solidFill>
                <a:latin typeface="Arial"/>
                <a:ea typeface="Arial"/>
                <a:cs typeface="Arial"/>
                <a:sym typeface="Arial"/>
              </a:rPr>
              <a:t>high</a:t>
            </a:r>
            <a:r>
              <a:rPr b="0" i="0" lang="en" sz="1700" u="none" cap="none" strike="noStrike">
                <a:solidFill>
                  <a:schemeClr val="dk1"/>
                </a:solidFill>
                <a:latin typeface="Arial"/>
                <a:ea typeface="Arial"/>
                <a:cs typeface="Arial"/>
                <a:sym typeface="Arial"/>
              </a:rPr>
              <a:t>)</a:t>
            </a:r>
            <a:endParaRPr b="0" i="0" sz="1700" u="none" cap="none" strike="noStrike">
              <a:solidFill>
                <a:schemeClr val="dk1"/>
              </a:solidFill>
              <a:latin typeface="Arial"/>
              <a:ea typeface="Arial"/>
              <a:cs typeface="Arial"/>
              <a:sym typeface="Arial"/>
            </a:endParaRPr>
          </a:p>
        </p:txBody>
      </p:sp>
      <p:sp>
        <p:nvSpPr>
          <p:cNvPr id="475" name="Google Shape;475;p33"/>
          <p:cNvSpPr txBox="1"/>
          <p:nvPr/>
        </p:nvSpPr>
        <p:spPr>
          <a:xfrm>
            <a:off x="296800" y="46971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472C4"/>
                </a:solidFill>
                <a:latin typeface="Arial"/>
                <a:ea typeface="Arial"/>
                <a:cs typeface="Arial"/>
                <a:sym typeface="Arial"/>
              </a:rPr>
              <a:t>CF: Cloud Fraction (low CF1-CF5 high)</a:t>
            </a:r>
            <a:endParaRPr b="0" i="1" sz="900" u="none" cap="none" strike="noStrike">
              <a:solidFill>
                <a:srgbClr val="4472C4"/>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34"/>
          <p:cNvPicPr preferRelativeResize="0"/>
          <p:nvPr/>
        </p:nvPicPr>
        <p:blipFill rotWithShape="1">
          <a:blip r:embed="rId3">
            <a:alphaModFix/>
          </a:blip>
          <a:srcRect b="0" l="0" r="0" t="0"/>
          <a:stretch/>
        </p:blipFill>
        <p:spPr>
          <a:xfrm>
            <a:off x="152400" y="886968"/>
            <a:ext cx="8839199" cy="3904094"/>
          </a:xfrm>
          <a:prstGeom prst="rect">
            <a:avLst/>
          </a:prstGeom>
          <a:noFill/>
          <a:ln>
            <a:noFill/>
          </a:ln>
        </p:spPr>
      </p:pic>
      <p:sp>
        <p:nvSpPr>
          <p:cNvPr id="481" name="Google Shape;481;p34"/>
          <p:cNvSpPr txBox="1"/>
          <p:nvPr/>
        </p:nvSpPr>
        <p:spPr>
          <a:xfrm>
            <a:off x="296800" y="46971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472C4"/>
                </a:solidFill>
                <a:latin typeface="Arial"/>
                <a:ea typeface="Arial"/>
                <a:cs typeface="Arial"/>
                <a:sym typeface="Arial"/>
              </a:rPr>
              <a:t>CF: Cloud Fraction (low CF1-CF5 high)</a:t>
            </a:r>
            <a:endParaRPr b="0" i="1" sz="900" u="none" cap="none" strike="noStrike">
              <a:solidFill>
                <a:srgbClr val="4472C4"/>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35"/>
          <p:cNvPicPr preferRelativeResize="0"/>
          <p:nvPr/>
        </p:nvPicPr>
        <p:blipFill rotWithShape="1">
          <a:blip r:embed="rId3">
            <a:alphaModFix/>
          </a:blip>
          <a:srcRect b="0" l="0" r="0" t="0"/>
          <a:stretch/>
        </p:blipFill>
        <p:spPr>
          <a:xfrm>
            <a:off x="152400" y="886968"/>
            <a:ext cx="8839199" cy="3904094"/>
          </a:xfrm>
          <a:prstGeom prst="rect">
            <a:avLst/>
          </a:prstGeom>
          <a:noFill/>
          <a:ln>
            <a:noFill/>
          </a:ln>
        </p:spPr>
      </p:pic>
      <p:sp>
        <p:nvSpPr>
          <p:cNvPr id="487" name="Google Shape;487;p35"/>
          <p:cNvSpPr txBox="1"/>
          <p:nvPr/>
        </p:nvSpPr>
        <p:spPr>
          <a:xfrm>
            <a:off x="296800" y="46971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472C4"/>
                </a:solidFill>
                <a:latin typeface="Arial"/>
                <a:ea typeface="Arial"/>
                <a:cs typeface="Arial"/>
                <a:sym typeface="Arial"/>
              </a:rPr>
              <a:t>CF: Cloud Fraction (low CF1-CF5 high)</a:t>
            </a:r>
            <a:endParaRPr b="0" i="1" sz="900" u="none" cap="none" strike="noStrike">
              <a:solidFill>
                <a:srgbClr val="4472C4"/>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36"/>
          <p:cNvPicPr preferRelativeResize="0"/>
          <p:nvPr/>
        </p:nvPicPr>
        <p:blipFill rotWithShape="1">
          <a:blip r:embed="rId3">
            <a:alphaModFix/>
          </a:blip>
          <a:srcRect b="0" l="0" r="0" t="0"/>
          <a:stretch/>
        </p:blipFill>
        <p:spPr>
          <a:xfrm>
            <a:off x="152400" y="886968"/>
            <a:ext cx="8839199" cy="3904094"/>
          </a:xfrm>
          <a:prstGeom prst="rect">
            <a:avLst/>
          </a:prstGeom>
          <a:noFill/>
          <a:ln>
            <a:noFill/>
          </a:ln>
        </p:spPr>
      </p:pic>
      <p:sp>
        <p:nvSpPr>
          <p:cNvPr id="493" name="Google Shape;493;p36"/>
          <p:cNvSpPr txBox="1"/>
          <p:nvPr/>
        </p:nvSpPr>
        <p:spPr>
          <a:xfrm>
            <a:off x="296800" y="46971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472C4"/>
                </a:solidFill>
                <a:latin typeface="Arial"/>
                <a:ea typeface="Arial"/>
                <a:cs typeface="Arial"/>
                <a:sym typeface="Arial"/>
              </a:rPr>
              <a:t>CF: Cloud Fraction (low CF1-CF5 high)</a:t>
            </a:r>
            <a:endParaRPr b="0" i="1" sz="900" u="none" cap="none" strike="noStrike">
              <a:solidFill>
                <a:srgbClr val="4472C4"/>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37"/>
          <p:cNvPicPr preferRelativeResize="0"/>
          <p:nvPr/>
        </p:nvPicPr>
        <p:blipFill rotWithShape="1">
          <a:blip r:embed="rId3">
            <a:alphaModFix/>
          </a:blip>
          <a:srcRect b="0" l="0" r="0" t="0"/>
          <a:stretch/>
        </p:blipFill>
        <p:spPr>
          <a:xfrm>
            <a:off x="152400" y="886968"/>
            <a:ext cx="8839199" cy="3904094"/>
          </a:xfrm>
          <a:prstGeom prst="rect">
            <a:avLst/>
          </a:prstGeom>
          <a:noFill/>
          <a:ln>
            <a:noFill/>
          </a:ln>
        </p:spPr>
      </p:pic>
      <p:sp>
        <p:nvSpPr>
          <p:cNvPr id="499" name="Google Shape;499;p37"/>
          <p:cNvSpPr txBox="1"/>
          <p:nvPr/>
        </p:nvSpPr>
        <p:spPr>
          <a:xfrm>
            <a:off x="296800" y="46971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472C4"/>
                </a:solidFill>
                <a:latin typeface="Arial"/>
                <a:ea typeface="Arial"/>
                <a:cs typeface="Arial"/>
                <a:sym typeface="Arial"/>
              </a:rPr>
              <a:t>CF: Cloud Fraction (low CF1-CF5 high)</a:t>
            </a:r>
            <a:endParaRPr b="0" i="1" sz="900" u="none" cap="none" strike="noStrike">
              <a:solidFill>
                <a:srgbClr val="4472C4"/>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8"/>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1951"/>
              <a:buFont typeface="Play"/>
              <a:buNone/>
            </a:pPr>
            <a:r>
              <a:rPr b="1" lang="en">
                <a:latin typeface="Arial"/>
                <a:ea typeface="Arial"/>
                <a:cs typeface="Arial"/>
                <a:sym typeface="Arial"/>
              </a:rPr>
              <a:t>GOES-19 vs. JPSS VIIRS (Day)</a:t>
            </a:r>
            <a:endParaRPr b="1">
              <a:latin typeface="Arial"/>
              <a:ea typeface="Arial"/>
              <a:cs typeface="Arial"/>
              <a:sym typeface="Arial"/>
            </a:endParaRPr>
          </a:p>
        </p:txBody>
      </p:sp>
      <p:grpSp>
        <p:nvGrpSpPr>
          <p:cNvPr id="505" name="Google Shape;505;p38"/>
          <p:cNvGrpSpPr/>
          <p:nvPr/>
        </p:nvGrpSpPr>
        <p:grpSpPr>
          <a:xfrm>
            <a:off x="4572000" y="1254575"/>
            <a:ext cx="4572000" cy="3428988"/>
            <a:chOff x="4572000" y="1254575"/>
            <a:chExt cx="4572000" cy="3428988"/>
          </a:xfrm>
        </p:grpSpPr>
        <p:pic>
          <p:nvPicPr>
            <p:cNvPr id="506" name="Google Shape;506;p38"/>
            <p:cNvPicPr preferRelativeResize="0"/>
            <p:nvPr/>
          </p:nvPicPr>
          <p:blipFill rotWithShape="1">
            <a:blip r:embed="rId3">
              <a:alphaModFix/>
            </a:blip>
            <a:srcRect b="0" l="0" r="0" t="0"/>
            <a:stretch/>
          </p:blipFill>
          <p:spPr>
            <a:xfrm>
              <a:off x="4572000" y="1254575"/>
              <a:ext cx="4572000" cy="2286000"/>
            </a:xfrm>
            <a:prstGeom prst="rect">
              <a:avLst/>
            </a:prstGeom>
            <a:noFill/>
            <a:ln>
              <a:noFill/>
            </a:ln>
          </p:spPr>
        </p:pic>
        <p:pic>
          <p:nvPicPr>
            <p:cNvPr id="507" name="Google Shape;507;p38"/>
            <p:cNvPicPr preferRelativeResize="0"/>
            <p:nvPr/>
          </p:nvPicPr>
          <p:blipFill rotWithShape="1">
            <a:blip r:embed="rId4">
              <a:alphaModFix/>
            </a:blip>
            <a:srcRect b="49110" l="66471" r="0" t="890"/>
            <a:stretch/>
          </p:blipFill>
          <p:spPr>
            <a:xfrm>
              <a:off x="7611035" y="3540563"/>
              <a:ext cx="1532964" cy="1143000"/>
            </a:xfrm>
            <a:prstGeom prst="rect">
              <a:avLst/>
            </a:prstGeom>
            <a:noFill/>
            <a:ln>
              <a:noFill/>
            </a:ln>
          </p:spPr>
        </p:pic>
      </p:grpSp>
      <p:grpSp>
        <p:nvGrpSpPr>
          <p:cNvPr id="508" name="Google Shape;508;p38"/>
          <p:cNvGrpSpPr/>
          <p:nvPr/>
        </p:nvGrpSpPr>
        <p:grpSpPr>
          <a:xfrm>
            <a:off x="0" y="1256538"/>
            <a:ext cx="4572000" cy="3427037"/>
            <a:chOff x="0" y="1256538"/>
            <a:chExt cx="4572000" cy="3427037"/>
          </a:xfrm>
        </p:grpSpPr>
        <p:pic>
          <p:nvPicPr>
            <p:cNvPr id="509" name="Google Shape;509;p38"/>
            <p:cNvPicPr preferRelativeResize="0"/>
            <p:nvPr/>
          </p:nvPicPr>
          <p:blipFill rotWithShape="1">
            <a:blip r:embed="rId5">
              <a:alphaModFix/>
            </a:blip>
            <a:srcRect b="0" l="0" r="0" t="0"/>
            <a:stretch/>
          </p:blipFill>
          <p:spPr>
            <a:xfrm>
              <a:off x="3922" y="1256538"/>
              <a:ext cx="4564155" cy="2282078"/>
            </a:xfrm>
            <a:prstGeom prst="rect">
              <a:avLst/>
            </a:prstGeom>
            <a:noFill/>
            <a:ln>
              <a:noFill/>
            </a:ln>
          </p:spPr>
        </p:pic>
        <p:pic>
          <p:nvPicPr>
            <p:cNvPr id="510" name="Google Shape;510;p38"/>
            <p:cNvPicPr preferRelativeResize="0"/>
            <p:nvPr/>
          </p:nvPicPr>
          <p:blipFill rotWithShape="1">
            <a:blip r:embed="rId6">
              <a:alphaModFix/>
            </a:blip>
            <a:srcRect b="49110" l="0" r="0" t="890"/>
            <a:stretch/>
          </p:blipFill>
          <p:spPr>
            <a:xfrm>
              <a:off x="0" y="3540575"/>
              <a:ext cx="4572000" cy="1143000"/>
            </a:xfrm>
            <a:prstGeom prst="rect">
              <a:avLst/>
            </a:prstGeom>
            <a:noFill/>
            <a:ln>
              <a:noFill/>
            </a:ln>
          </p:spPr>
        </p:pic>
      </p:grpSp>
      <p:sp>
        <p:nvSpPr>
          <p:cNvPr id="511" name="Google Shape;511;p38"/>
          <p:cNvSpPr txBox="1"/>
          <p:nvPr/>
        </p:nvSpPr>
        <p:spPr>
          <a:xfrm>
            <a:off x="4842579" y="3774416"/>
            <a:ext cx="2687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S-NPP VIIRS  1905-1915 UTC (v2r0; </a:t>
            </a:r>
            <a:r>
              <a:rPr b="0" i="1" lang="en" sz="1400" u="none" cap="none" strike="noStrike">
                <a:solidFill>
                  <a:srgbClr val="000000"/>
                </a:solidFill>
                <a:latin typeface="Arial"/>
                <a:ea typeface="Arial"/>
                <a:cs typeface="Arial"/>
                <a:sym typeface="Arial"/>
              </a:rPr>
              <a:t>750 m resolution</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cxnSp>
        <p:nvCxnSpPr>
          <p:cNvPr id="512" name="Google Shape;512;p38"/>
          <p:cNvCxnSpPr/>
          <p:nvPr/>
        </p:nvCxnSpPr>
        <p:spPr>
          <a:xfrm>
            <a:off x="4526850" y="1119075"/>
            <a:ext cx="6000" cy="3684900"/>
          </a:xfrm>
          <a:prstGeom prst="straightConnector1">
            <a:avLst/>
          </a:prstGeom>
          <a:noFill/>
          <a:ln cap="flat" cmpd="sng" w="9525">
            <a:solidFill>
              <a:schemeClr val="dk2"/>
            </a:solidFill>
            <a:prstDash val="solid"/>
            <a:round/>
            <a:headEnd len="sm" w="sm" type="none"/>
            <a:tailEnd len="sm" w="sm" type="none"/>
          </a:ln>
        </p:spPr>
      </p:cxnSp>
      <p:sp>
        <p:nvSpPr>
          <p:cNvPr id="513" name="Google Shape;513;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757575"/>
              </a:buClr>
              <a:buSzPts val="900"/>
              <a:buFont typeface="Arial"/>
              <a:buNone/>
            </a:pPr>
            <a:fld id="{00000000-1234-1234-1234-123412341234}" type="slidenum">
              <a:rPr lang="en"/>
              <a:t>‹#›</a:t>
            </a:fld>
            <a:endParaRPr/>
          </a:p>
        </p:txBody>
      </p:sp>
      <p:sp>
        <p:nvSpPr>
          <p:cNvPr id="514" name="Google Shape;514;p38"/>
          <p:cNvSpPr txBox="1"/>
          <p:nvPr/>
        </p:nvSpPr>
        <p:spPr>
          <a:xfrm>
            <a:off x="198926" y="3774419"/>
            <a:ext cx="280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G19 ABI 1900 UTC 14 Feb 2025 (full disk </a:t>
            </a:r>
            <a:r>
              <a:rPr b="0" i="1" lang="en" sz="1400" u="none" cap="none" strike="noStrike">
                <a:solidFill>
                  <a:srgbClr val="000000"/>
                </a:solidFill>
                <a:latin typeface="Arial"/>
                <a:ea typeface="Arial"/>
                <a:cs typeface="Arial"/>
                <a:sym typeface="Arial"/>
              </a:rPr>
              <a:t>10 km resolution</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15" name="Google Shape;515;p38"/>
          <p:cNvSpPr txBox="1"/>
          <p:nvPr/>
        </p:nvSpPr>
        <p:spPr>
          <a:xfrm>
            <a:off x="4730585" y="681257"/>
            <a:ext cx="441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43C64"/>
                </a:solidFill>
                <a:latin typeface="Arial"/>
                <a:ea typeface="Arial"/>
                <a:cs typeface="Arial"/>
                <a:sym typeface="Arial"/>
              </a:rPr>
              <a:t>Different resolutions but similar patterns </a:t>
            </a:r>
            <a:endParaRPr b="0" i="0" sz="1400" u="none" cap="none" strike="noStrike">
              <a:solidFill>
                <a:srgbClr val="143C64"/>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9"/>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1951"/>
              <a:buFont typeface="Play"/>
              <a:buNone/>
            </a:pPr>
            <a:r>
              <a:rPr b="1" lang="en">
                <a:latin typeface="Arial"/>
                <a:ea typeface="Arial"/>
                <a:cs typeface="Arial"/>
                <a:sym typeface="Arial"/>
              </a:rPr>
              <a:t>GOES-19 vs. JPSS VIIRS (Night)</a:t>
            </a:r>
            <a:endParaRPr b="1">
              <a:latin typeface="Arial"/>
              <a:ea typeface="Arial"/>
              <a:cs typeface="Arial"/>
              <a:sym typeface="Arial"/>
            </a:endParaRPr>
          </a:p>
        </p:txBody>
      </p:sp>
      <p:grpSp>
        <p:nvGrpSpPr>
          <p:cNvPr id="521" name="Google Shape;521;p39"/>
          <p:cNvGrpSpPr/>
          <p:nvPr/>
        </p:nvGrpSpPr>
        <p:grpSpPr>
          <a:xfrm>
            <a:off x="4572000" y="1254575"/>
            <a:ext cx="4572000" cy="3428988"/>
            <a:chOff x="4572000" y="1254575"/>
            <a:chExt cx="4572000" cy="3428988"/>
          </a:xfrm>
        </p:grpSpPr>
        <p:pic>
          <p:nvPicPr>
            <p:cNvPr id="522" name="Google Shape;522;p39"/>
            <p:cNvPicPr preferRelativeResize="0"/>
            <p:nvPr/>
          </p:nvPicPr>
          <p:blipFill rotWithShape="1">
            <a:blip r:embed="rId3">
              <a:alphaModFix/>
            </a:blip>
            <a:srcRect b="0" l="0" r="0" t="0"/>
            <a:stretch/>
          </p:blipFill>
          <p:spPr>
            <a:xfrm>
              <a:off x="4572000" y="1254575"/>
              <a:ext cx="4572000" cy="2286000"/>
            </a:xfrm>
            <a:prstGeom prst="rect">
              <a:avLst/>
            </a:prstGeom>
            <a:noFill/>
            <a:ln>
              <a:noFill/>
            </a:ln>
          </p:spPr>
        </p:pic>
        <p:pic>
          <p:nvPicPr>
            <p:cNvPr id="523" name="Google Shape;523;p39"/>
            <p:cNvPicPr preferRelativeResize="0"/>
            <p:nvPr/>
          </p:nvPicPr>
          <p:blipFill rotWithShape="1">
            <a:blip r:embed="rId4">
              <a:alphaModFix/>
            </a:blip>
            <a:srcRect b="50184" l="0" r="0" t="84"/>
            <a:stretch/>
          </p:blipFill>
          <p:spPr>
            <a:xfrm>
              <a:off x="7611035" y="3540563"/>
              <a:ext cx="1532964" cy="1143000"/>
            </a:xfrm>
            <a:prstGeom prst="rect">
              <a:avLst/>
            </a:prstGeom>
            <a:noFill/>
            <a:ln>
              <a:noFill/>
            </a:ln>
          </p:spPr>
        </p:pic>
      </p:grpSp>
      <p:grpSp>
        <p:nvGrpSpPr>
          <p:cNvPr id="524" name="Google Shape;524;p39"/>
          <p:cNvGrpSpPr/>
          <p:nvPr/>
        </p:nvGrpSpPr>
        <p:grpSpPr>
          <a:xfrm>
            <a:off x="0" y="1256538"/>
            <a:ext cx="4572000" cy="3427037"/>
            <a:chOff x="0" y="1256538"/>
            <a:chExt cx="4572000" cy="3427037"/>
          </a:xfrm>
        </p:grpSpPr>
        <p:pic>
          <p:nvPicPr>
            <p:cNvPr id="525" name="Google Shape;525;p39"/>
            <p:cNvPicPr preferRelativeResize="0"/>
            <p:nvPr/>
          </p:nvPicPr>
          <p:blipFill rotWithShape="1">
            <a:blip r:embed="rId5">
              <a:alphaModFix/>
            </a:blip>
            <a:srcRect b="0" l="0" r="0" t="0"/>
            <a:stretch/>
          </p:blipFill>
          <p:spPr>
            <a:xfrm>
              <a:off x="3923" y="1256538"/>
              <a:ext cx="4564156" cy="2282078"/>
            </a:xfrm>
            <a:prstGeom prst="rect">
              <a:avLst/>
            </a:prstGeom>
            <a:noFill/>
            <a:ln>
              <a:noFill/>
            </a:ln>
          </p:spPr>
        </p:pic>
        <p:pic>
          <p:nvPicPr>
            <p:cNvPr id="526" name="Google Shape;526;p39"/>
            <p:cNvPicPr preferRelativeResize="0"/>
            <p:nvPr/>
          </p:nvPicPr>
          <p:blipFill rotWithShape="1">
            <a:blip r:embed="rId6">
              <a:alphaModFix/>
            </a:blip>
            <a:srcRect b="50000" l="0" r="0" t="0"/>
            <a:stretch/>
          </p:blipFill>
          <p:spPr>
            <a:xfrm>
              <a:off x="0" y="3540575"/>
              <a:ext cx="4572000" cy="1143000"/>
            </a:xfrm>
            <a:prstGeom prst="rect">
              <a:avLst/>
            </a:prstGeom>
            <a:noFill/>
            <a:ln>
              <a:noFill/>
            </a:ln>
          </p:spPr>
        </p:pic>
      </p:grpSp>
      <p:sp>
        <p:nvSpPr>
          <p:cNvPr id="527" name="Google Shape;527;p39"/>
          <p:cNvSpPr txBox="1"/>
          <p:nvPr/>
        </p:nvSpPr>
        <p:spPr>
          <a:xfrm>
            <a:off x="4842579" y="3774416"/>
            <a:ext cx="28077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NOAA21 VIIRS  0547-0549 UTC (v2r0; </a:t>
            </a:r>
            <a:r>
              <a:rPr b="0" i="1" lang="en" sz="1400" u="none" cap="none" strike="noStrike">
                <a:solidFill>
                  <a:srgbClr val="000000"/>
                </a:solidFill>
                <a:latin typeface="Arial"/>
                <a:ea typeface="Arial"/>
                <a:cs typeface="Arial"/>
                <a:sym typeface="Arial"/>
              </a:rPr>
              <a:t>750 m resolution</a:t>
            </a:r>
            <a:r>
              <a:rPr b="0" i="0" lang="en" sz="14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Arial"/>
                <a:ea typeface="Arial"/>
                <a:cs typeface="Arial"/>
                <a:sym typeface="Arial"/>
              </a:rPr>
              <a:t>Moon phase close to last quarter</a:t>
            </a:r>
            <a:endParaRPr b="0" i="1" sz="1200" u="none" cap="none" strike="noStrike">
              <a:solidFill>
                <a:srgbClr val="000000"/>
              </a:solidFill>
              <a:latin typeface="Arial"/>
              <a:ea typeface="Arial"/>
              <a:cs typeface="Arial"/>
              <a:sym typeface="Arial"/>
            </a:endParaRPr>
          </a:p>
        </p:txBody>
      </p:sp>
      <p:cxnSp>
        <p:nvCxnSpPr>
          <p:cNvPr id="528" name="Google Shape;528;p39"/>
          <p:cNvCxnSpPr/>
          <p:nvPr/>
        </p:nvCxnSpPr>
        <p:spPr>
          <a:xfrm>
            <a:off x="4526850" y="1119075"/>
            <a:ext cx="6000" cy="3684900"/>
          </a:xfrm>
          <a:prstGeom prst="straightConnector1">
            <a:avLst/>
          </a:prstGeom>
          <a:noFill/>
          <a:ln cap="flat" cmpd="sng" w="9525">
            <a:solidFill>
              <a:schemeClr val="dk2"/>
            </a:solidFill>
            <a:prstDash val="solid"/>
            <a:round/>
            <a:headEnd len="sm" w="sm" type="none"/>
            <a:tailEnd len="sm" w="sm" type="none"/>
          </a:ln>
        </p:spPr>
      </p:cxnSp>
      <p:sp>
        <p:nvSpPr>
          <p:cNvPr id="529" name="Google Shape;52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757575"/>
              </a:buClr>
              <a:buSzPts val="900"/>
              <a:buFont typeface="Arial"/>
              <a:buNone/>
            </a:pPr>
            <a:fld id="{00000000-1234-1234-1234-123412341234}" type="slidenum">
              <a:rPr lang="en"/>
              <a:t>‹#›</a:t>
            </a:fld>
            <a:endParaRPr/>
          </a:p>
        </p:txBody>
      </p:sp>
      <p:sp>
        <p:nvSpPr>
          <p:cNvPr id="530" name="Google Shape;530;p39"/>
          <p:cNvSpPr txBox="1"/>
          <p:nvPr/>
        </p:nvSpPr>
        <p:spPr>
          <a:xfrm>
            <a:off x="198926" y="3774419"/>
            <a:ext cx="280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G19 ABI 0600 UTC 19 Feb 2025 (full disk </a:t>
            </a:r>
            <a:r>
              <a:rPr b="0" i="1" lang="en" sz="1400" u="none" cap="none" strike="noStrike">
                <a:solidFill>
                  <a:srgbClr val="000000"/>
                </a:solidFill>
                <a:latin typeface="Arial"/>
                <a:ea typeface="Arial"/>
                <a:cs typeface="Arial"/>
                <a:sym typeface="Arial"/>
              </a:rPr>
              <a:t>10 km resolution</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31" name="Google Shape;531;p39"/>
          <p:cNvSpPr txBox="1"/>
          <p:nvPr/>
        </p:nvSpPr>
        <p:spPr>
          <a:xfrm>
            <a:off x="4730585" y="681257"/>
            <a:ext cx="441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43C64"/>
                </a:solidFill>
                <a:latin typeface="Arial"/>
                <a:ea typeface="Arial"/>
                <a:cs typeface="Arial"/>
                <a:sym typeface="Arial"/>
              </a:rPr>
              <a:t>Different resolutions but similar patterns </a:t>
            </a:r>
            <a:endParaRPr b="0" i="0" sz="1400" u="none" cap="none" strike="noStrike">
              <a:solidFill>
                <a:srgbClr val="143C64"/>
              </a:solidFill>
              <a:latin typeface="Arial"/>
              <a:ea typeface="Arial"/>
              <a:cs typeface="Arial"/>
              <a:sym typeface="Arial"/>
            </a:endParaRPr>
          </a:p>
        </p:txBody>
      </p:sp>
      <p:sp>
        <p:nvSpPr>
          <p:cNvPr id="532" name="Google Shape;532;p39"/>
          <p:cNvSpPr txBox="1"/>
          <p:nvPr/>
        </p:nvSpPr>
        <p:spPr>
          <a:xfrm>
            <a:off x="0" y="4804200"/>
            <a:ext cx="584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 sz="900" u="none" cap="none" strike="noStrike">
                <a:solidFill>
                  <a:srgbClr val="7F7F7F"/>
                </a:solidFill>
                <a:latin typeface="Arial"/>
                <a:ea typeface="Arial"/>
                <a:cs typeface="Arial"/>
                <a:sym typeface="Arial"/>
              </a:rPr>
              <a:t>More differences at night in mid layer fractions (e.g., CF3) compared to the other layers in this case</a:t>
            </a:r>
            <a:endParaRPr b="0" i="1" sz="900" u="none" cap="none" strike="noStrike">
              <a:solidFill>
                <a:srgbClr val="7F7F7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Validation</a:t>
            </a:r>
            <a:endParaRPr b="1"/>
          </a:p>
        </p:txBody>
      </p:sp>
      <p:sp>
        <p:nvSpPr>
          <p:cNvPr id="538" name="Google Shape;538;p40"/>
          <p:cNvSpPr txBox="1"/>
          <p:nvPr>
            <p:ph idx="1" type="body"/>
          </p:nvPr>
        </p:nvSpPr>
        <p:spPr>
          <a:xfrm>
            <a:off x="311700" y="1152475"/>
            <a:ext cx="8520600" cy="3700200"/>
          </a:xfrm>
          <a:prstGeom prst="rect">
            <a:avLst/>
          </a:prstGeom>
          <a:noFill/>
          <a:ln>
            <a:noFill/>
          </a:ln>
        </p:spPr>
        <p:txBody>
          <a:bodyPr anchorCtr="0" anchor="t" bIns="91425" lIns="91425" spcFirstLastPara="1" rIns="91425" wrap="square" tIns="91425">
            <a:normAutofit/>
          </a:bodyPr>
          <a:lstStyle/>
          <a:p>
            <a:pPr indent="-361950" lvl="0" marL="457200" rtl="0" algn="l">
              <a:lnSpc>
                <a:spcPct val="115000"/>
              </a:lnSpc>
              <a:spcBef>
                <a:spcPts val="0"/>
              </a:spcBef>
              <a:spcAft>
                <a:spcPts val="0"/>
              </a:spcAft>
              <a:buClr>
                <a:schemeClr val="dk1"/>
              </a:buClr>
              <a:buSzPts val="2100"/>
              <a:buChar char="●"/>
            </a:pPr>
            <a:r>
              <a:rPr b="1" lang="en" sz="2100">
                <a:solidFill>
                  <a:schemeClr val="dk1"/>
                </a:solidFill>
              </a:rPr>
              <a:t>Datasets used for validation</a:t>
            </a:r>
            <a:endParaRPr sz="2100">
              <a:solidFill>
                <a:schemeClr val="dk1"/>
              </a:solidFill>
            </a:endParaRPr>
          </a:p>
          <a:p>
            <a:pPr indent="-336550" lvl="1" marL="914400" rtl="0" algn="l">
              <a:lnSpc>
                <a:spcPct val="115000"/>
              </a:lnSpc>
              <a:spcBef>
                <a:spcPts val="0"/>
              </a:spcBef>
              <a:spcAft>
                <a:spcPts val="0"/>
              </a:spcAft>
              <a:buClr>
                <a:schemeClr val="dk1"/>
              </a:buClr>
              <a:buSzPts val="1700"/>
              <a:buChar char="○"/>
            </a:pPr>
            <a:r>
              <a:rPr b="1" lang="en" sz="1700">
                <a:solidFill>
                  <a:schemeClr val="dk1"/>
                </a:solidFill>
              </a:rPr>
              <a:t>Ground radar</a:t>
            </a:r>
            <a:r>
              <a:rPr lang="en" sz="1700">
                <a:solidFill>
                  <a:schemeClr val="dk1"/>
                </a:solidFill>
              </a:rPr>
              <a:t> data (ARM SGP/Oklahoma site, KAZR)</a:t>
            </a:r>
            <a:endParaRPr sz="1700">
              <a:solidFill>
                <a:schemeClr val="dk1"/>
              </a:solidFill>
            </a:endParaRPr>
          </a:p>
          <a:p>
            <a:pPr indent="-336550" lvl="1" marL="914400" rtl="0" algn="l">
              <a:lnSpc>
                <a:spcPct val="115000"/>
              </a:lnSpc>
              <a:spcBef>
                <a:spcPts val="0"/>
              </a:spcBef>
              <a:spcAft>
                <a:spcPts val="0"/>
              </a:spcAft>
              <a:buClr>
                <a:schemeClr val="dk1"/>
              </a:buClr>
              <a:buSzPts val="1700"/>
              <a:buChar char="○"/>
            </a:pPr>
            <a:r>
              <a:rPr b="1" lang="en" sz="1700">
                <a:solidFill>
                  <a:schemeClr val="dk1"/>
                </a:solidFill>
              </a:rPr>
              <a:t>Ground lidar and ceilometer</a:t>
            </a:r>
            <a:r>
              <a:rPr lang="en" sz="1700">
                <a:solidFill>
                  <a:schemeClr val="dk1"/>
                </a:solidFill>
              </a:rPr>
              <a:t> data (ARM SGP; MPL and Ceilometer)</a:t>
            </a:r>
            <a:endParaRPr sz="1700">
              <a:solidFill>
                <a:schemeClr val="dk1"/>
              </a:solidFill>
            </a:endParaRPr>
          </a:p>
          <a:p>
            <a:pPr indent="-336550" lvl="1" marL="914400" rtl="0" algn="l">
              <a:lnSpc>
                <a:spcPct val="115000"/>
              </a:lnSpc>
              <a:spcBef>
                <a:spcPts val="0"/>
              </a:spcBef>
              <a:spcAft>
                <a:spcPts val="0"/>
              </a:spcAft>
              <a:buClr>
                <a:schemeClr val="dk1"/>
              </a:buClr>
              <a:buSzPts val="1700"/>
              <a:buChar char="○"/>
            </a:pPr>
            <a:r>
              <a:rPr i="1" lang="en" sz="1700">
                <a:solidFill>
                  <a:schemeClr val="dk1"/>
                </a:solidFill>
                <a:extLst>
                  <a:ext uri="http://customooxmlschemas.google.com/">
                    <go:slidesCustomData xmlns:go="http://customooxmlschemas.google.com/" textRoundtripDataId="2"/>
                  </a:ext>
                </a:extLst>
              </a:rPr>
              <a:t>No CloudSat/CALIPSO available for GOES-19 period</a:t>
            </a:r>
            <a:endParaRPr i="1" sz="1700">
              <a:solidFill>
                <a:schemeClr val="dk1"/>
              </a:solidFill>
            </a:endParaRPr>
          </a:p>
          <a:p>
            <a:pPr indent="-336550" lvl="1" marL="914400" rtl="0" algn="l">
              <a:lnSpc>
                <a:spcPct val="115000"/>
              </a:lnSpc>
              <a:spcBef>
                <a:spcPts val="0"/>
              </a:spcBef>
              <a:spcAft>
                <a:spcPts val="0"/>
              </a:spcAft>
              <a:buClr>
                <a:schemeClr val="dk1"/>
              </a:buClr>
              <a:buSzPts val="1700"/>
              <a:buChar char="○"/>
            </a:pPr>
            <a:r>
              <a:rPr lang="en" sz="1700">
                <a:solidFill>
                  <a:schemeClr val="dk1"/>
                </a:solidFill>
              </a:rPr>
              <a:t>N</a:t>
            </a:r>
            <a:r>
              <a:rPr i="1" lang="en" sz="1700">
                <a:solidFill>
                  <a:schemeClr val="dk1"/>
                </a:solidFill>
              </a:rPr>
              <a:t>o EarthCARE quality-controlled L2 data</a:t>
            </a:r>
            <a:r>
              <a:rPr lang="en" sz="1700">
                <a:solidFill>
                  <a:schemeClr val="dk1"/>
                </a:solidFill>
              </a:rPr>
              <a:t>, but should be available for future reviews</a:t>
            </a:r>
            <a:endParaRPr sz="1700">
              <a:solidFill>
                <a:schemeClr val="dk1"/>
              </a:solidFill>
            </a:endParaRPr>
          </a:p>
          <a:p>
            <a:pPr indent="0" lvl="0" marL="0" rtl="0" algn="l">
              <a:lnSpc>
                <a:spcPct val="115000"/>
              </a:lnSpc>
              <a:spcBef>
                <a:spcPts val="1200"/>
              </a:spcBef>
              <a:spcAft>
                <a:spcPts val="0"/>
              </a:spcAft>
              <a:buSzPts val="1800"/>
              <a:buNone/>
            </a:pPr>
            <a:r>
              <a:t/>
            </a:r>
            <a:endParaRPr sz="1700">
              <a:solidFill>
                <a:schemeClr val="dk1"/>
              </a:solidFill>
            </a:endParaRPr>
          </a:p>
          <a:p>
            <a:pPr indent="-336550" lvl="0" marL="457200" rtl="0" algn="l">
              <a:lnSpc>
                <a:spcPct val="115000"/>
              </a:lnSpc>
              <a:spcBef>
                <a:spcPts val="1200"/>
              </a:spcBef>
              <a:spcAft>
                <a:spcPts val="0"/>
              </a:spcAft>
              <a:buClr>
                <a:schemeClr val="dk1"/>
              </a:buClr>
              <a:buSzPts val="1700"/>
              <a:buChar char="●"/>
            </a:pPr>
            <a:r>
              <a:rPr lang="en" sz="1700">
                <a:solidFill>
                  <a:schemeClr val="dk1"/>
                </a:solidFill>
              </a:rPr>
              <a:t>We made use of several available comparison points. Thank you to ARM/DOE/BNL (Lihong Ma, Die Wang, Scott Giangrande) for making the SGP data available to us on short notice!</a:t>
            </a:r>
            <a:endParaRPr sz="1700">
              <a:solidFill>
                <a:schemeClr val="dk1"/>
              </a:solidFill>
            </a:endParaRPr>
          </a:p>
        </p:txBody>
      </p:sp>
      <p:cxnSp>
        <p:nvCxnSpPr>
          <p:cNvPr id="539" name="Google Shape;539;p40"/>
          <p:cNvCxnSpPr/>
          <p:nvPr/>
        </p:nvCxnSpPr>
        <p:spPr>
          <a:xfrm>
            <a:off x="311700" y="1068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ABI Cloud Cover Layers (CCL) Products </a:t>
            </a:r>
            <a:endParaRPr b="1"/>
          </a:p>
        </p:txBody>
      </p:sp>
      <p:sp>
        <p:nvSpPr>
          <p:cNvPr id="91" name="Google Shape;91;p3"/>
          <p:cNvSpPr txBox="1"/>
          <p:nvPr>
            <p:ph idx="1" type="body"/>
          </p:nvPr>
        </p:nvSpPr>
        <p:spPr>
          <a:xfrm>
            <a:off x="4971000" y="1259900"/>
            <a:ext cx="3861300" cy="320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440"/>
              <a:buNone/>
            </a:pPr>
            <a:r>
              <a:rPr b="1" lang="en" sz="1420" u="sng">
                <a:solidFill>
                  <a:schemeClr val="dk1"/>
                </a:solidFill>
              </a:rPr>
              <a:t>Ground System L2 CCL nc output</a:t>
            </a:r>
            <a:r>
              <a:rPr b="1" lang="en" sz="1220" u="sng">
                <a:solidFill>
                  <a:schemeClr val="dk1"/>
                </a:solidFill>
              </a:rPr>
              <a:t> </a:t>
            </a:r>
            <a:endParaRPr b="1" sz="1220">
              <a:solidFill>
                <a:schemeClr val="dk1"/>
              </a:solidFill>
            </a:endParaRPr>
          </a:p>
          <a:p>
            <a:pPr indent="-312420" lvl="0" marL="457200" rtl="0" algn="l">
              <a:lnSpc>
                <a:spcPct val="115000"/>
              </a:lnSpc>
              <a:spcBef>
                <a:spcPts val="0"/>
              </a:spcBef>
              <a:spcAft>
                <a:spcPts val="0"/>
              </a:spcAft>
              <a:buClr>
                <a:schemeClr val="dk1"/>
              </a:buClr>
              <a:buSzPts val="1320"/>
              <a:buChar char="●"/>
            </a:pPr>
            <a:r>
              <a:rPr b="1" lang="en" sz="1320">
                <a:solidFill>
                  <a:schemeClr val="dk1"/>
                </a:solidFill>
              </a:rPr>
              <a:t>10-km resolution for FD / CONUS </a:t>
            </a:r>
            <a:endParaRPr b="1" sz="1320">
              <a:solidFill>
                <a:schemeClr val="dk1"/>
              </a:solidFill>
            </a:endParaRPr>
          </a:p>
          <a:p>
            <a:pPr indent="-312420" lvl="0" marL="457200" rtl="0" algn="l">
              <a:lnSpc>
                <a:spcPct val="115000"/>
              </a:lnSpc>
              <a:spcBef>
                <a:spcPts val="0"/>
              </a:spcBef>
              <a:spcAft>
                <a:spcPts val="0"/>
              </a:spcAft>
              <a:buClr>
                <a:schemeClr val="dk1"/>
              </a:buClr>
              <a:buSzPts val="1320"/>
              <a:buChar char="●"/>
            </a:pPr>
            <a:r>
              <a:rPr b="1" lang="en" sz="1320">
                <a:solidFill>
                  <a:schemeClr val="dk1"/>
                </a:solidFill>
              </a:rPr>
              <a:t>4 km resolution for mesos sectors</a:t>
            </a:r>
            <a:endParaRPr b="1" sz="1320">
              <a:solidFill>
                <a:schemeClr val="dk1"/>
              </a:solidFill>
            </a:endParaRPr>
          </a:p>
          <a:p>
            <a:pPr indent="-312420" lvl="0" marL="457200" rtl="0" algn="l">
              <a:lnSpc>
                <a:spcPct val="115000"/>
              </a:lnSpc>
              <a:spcBef>
                <a:spcPts val="0"/>
              </a:spcBef>
              <a:spcAft>
                <a:spcPts val="0"/>
              </a:spcAft>
              <a:buClr>
                <a:schemeClr val="dk1"/>
              </a:buClr>
              <a:buSzPts val="1320"/>
              <a:buChar char="●"/>
            </a:pPr>
            <a:r>
              <a:rPr b="1" lang="en" sz="1320">
                <a:solidFill>
                  <a:schemeClr val="dk1"/>
                </a:solidFill>
              </a:rPr>
              <a:t>Hourly for full disk, every 5-min for CONUS and mesos</a:t>
            </a:r>
            <a:r>
              <a:rPr b="1" lang="en" sz="1320" u="sng">
                <a:solidFill>
                  <a:schemeClr val="dk1"/>
                </a:solidFill>
              </a:rPr>
              <a:t> </a:t>
            </a:r>
            <a:endParaRPr b="1" sz="1320" u="sng">
              <a:solidFill>
                <a:schemeClr val="dk1"/>
              </a:solidFill>
            </a:endParaRPr>
          </a:p>
          <a:p>
            <a:pPr indent="-312420" lvl="0" marL="457200" rtl="0" algn="l">
              <a:lnSpc>
                <a:spcPct val="115000"/>
              </a:lnSpc>
              <a:spcBef>
                <a:spcPts val="0"/>
              </a:spcBef>
              <a:spcAft>
                <a:spcPts val="0"/>
              </a:spcAft>
              <a:buClr>
                <a:schemeClr val="dk1"/>
              </a:buClr>
              <a:buSzPts val="1320"/>
              <a:buChar char="●"/>
            </a:pPr>
            <a:r>
              <a:rPr lang="en" sz="1320">
                <a:solidFill>
                  <a:schemeClr val="dk1"/>
                </a:solidFill>
              </a:rPr>
              <a:t>Consistency check with G19 2-km IP samples</a:t>
            </a:r>
            <a:endParaRPr sz="1320">
              <a:solidFill>
                <a:schemeClr val="dk1"/>
              </a:solidFill>
            </a:endParaRPr>
          </a:p>
          <a:p>
            <a:pPr indent="-312420" lvl="0" marL="457200" rtl="0" algn="l">
              <a:lnSpc>
                <a:spcPct val="115000"/>
              </a:lnSpc>
              <a:spcBef>
                <a:spcPts val="0"/>
              </a:spcBef>
              <a:spcAft>
                <a:spcPts val="0"/>
              </a:spcAft>
              <a:buClr>
                <a:schemeClr val="dk1"/>
              </a:buClr>
              <a:buSzPts val="1320"/>
              <a:buChar char="●"/>
            </a:pPr>
            <a:r>
              <a:rPr lang="en" sz="1320">
                <a:solidFill>
                  <a:schemeClr val="dk1"/>
                </a:solidFill>
              </a:rPr>
              <a:t>Cloud Layer Flags - Five flight-level based cloud layers will be assessed for (H+M+L)</a:t>
            </a:r>
            <a:endParaRPr sz="1320">
              <a:solidFill>
                <a:schemeClr val="dk1"/>
              </a:solidFill>
            </a:endParaRPr>
          </a:p>
          <a:p>
            <a:pPr indent="-312420" lvl="0" marL="457200" rtl="0" algn="l">
              <a:lnSpc>
                <a:spcPct val="115000"/>
              </a:lnSpc>
              <a:spcBef>
                <a:spcPts val="0"/>
              </a:spcBef>
              <a:spcAft>
                <a:spcPts val="0"/>
              </a:spcAft>
              <a:buClr>
                <a:schemeClr val="dk1"/>
              </a:buClr>
              <a:buSzPts val="1320"/>
              <a:buChar char="●"/>
            </a:pPr>
            <a:r>
              <a:rPr lang="en" sz="1320">
                <a:solidFill>
                  <a:schemeClr val="dk1"/>
                </a:solidFill>
              </a:rPr>
              <a:t>Layered cloud fractions (each layer)</a:t>
            </a:r>
            <a:endParaRPr sz="1320">
              <a:solidFill>
                <a:schemeClr val="dk1"/>
              </a:solidFill>
            </a:endParaRPr>
          </a:p>
          <a:p>
            <a:pPr indent="-312420" lvl="0" marL="457200" rtl="0" algn="l">
              <a:lnSpc>
                <a:spcPct val="115000"/>
              </a:lnSpc>
              <a:spcBef>
                <a:spcPts val="0"/>
              </a:spcBef>
              <a:spcAft>
                <a:spcPts val="0"/>
              </a:spcAft>
              <a:buClr>
                <a:schemeClr val="dk1"/>
              </a:buClr>
              <a:buSzPts val="1320"/>
              <a:buChar char="●"/>
            </a:pPr>
            <a:r>
              <a:rPr lang="en" sz="1320">
                <a:solidFill>
                  <a:schemeClr val="dk1"/>
                </a:solidFill>
              </a:rPr>
              <a:t>Cloud base height (CBH) - Intermediate product </a:t>
            </a:r>
            <a:endParaRPr sz="1320">
              <a:solidFill>
                <a:schemeClr val="dk1"/>
              </a:solidFill>
            </a:endParaRPr>
          </a:p>
          <a:p>
            <a:pPr indent="-312420" lvl="0" marL="457200" rtl="0" algn="l">
              <a:lnSpc>
                <a:spcPct val="115000"/>
              </a:lnSpc>
              <a:spcBef>
                <a:spcPts val="0"/>
              </a:spcBef>
              <a:spcAft>
                <a:spcPts val="0"/>
              </a:spcAft>
              <a:buClr>
                <a:schemeClr val="dk1"/>
              </a:buClr>
              <a:buSzPts val="1320"/>
              <a:buChar char="●"/>
            </a:pPr>
            <a:r>
              <a:rPr lang="en" sz="1320">
                <a:solidFill>
                  <a:schemeClr val="dk1"/>
                </a:solidFill>
              </a:rPr>
              <a:t>No issue on data format/variable structures</a:t>
            </a:r>
            <a:endParaRPr sz="1320">
              <a:solidFill>
                <a:schemeClr val="dk1"/>
              </a:solidFill>
            </a:endParaRPr>
          </a:p>
        </p:txBody>
      </p:sp>
      <p:grpSp>
        <p:nvGrpSpPr>
          <p:cNvPr id="92" name="Google Shape;92;p3"/>
          <p:cNvGrpSpPr/>
          <p:nvPr/>
        </p:nvGrpSpPr>
        <p:grpSpPr>
          <a:xfrm>
            <a:off x="281688" y="1423012"/>
            <a:ext cx="4433470" cy="2931052"/>
            <a:chOff x="311700" y="1660163"/>
            <a:chExt cx="4739651" cy="3319049"/>
          </a:xfrm>
        </p:grpSpPr>
        <p:pic>
          <p:nvPicPr>
            <p:cNvPr id="93" name="Google Shape;93;p3"/>
            <p:cNvPicPr preferRelativeResize="0"/>
            <p:nvPr/>
          </p:nvPicPr>
          <p:blipFill rotWithShape="1">
            <a:blip r:embed="rId3">
              <a:alphaModFix/>
            </a:blip>
            <a:srcRect b="0" l="0" r="0" t="0"/>
            <a:stretch/>
          </p:blipFill>
          <p:spPr>
            <a:xfrm>
              <a:off x="311700" y="1660163"/>
              <a:ext cx="4739651" cy="3319049"/>
            </a:xfrm>
            <a:prstGeom prst="rect">
              <a:avLst/>
            </a:prstGeom>
            <a:noFill/>
            <a:ln>
              <a:noFill/>
            </a:ln>
          </p:spPr>
        </p:pic>
        <p:sp>
          <p:nvSpPr>
            <p:cNvPr id="94" name="Google Shape;94;p3"/>
            <p:cNvSpPr txBox="1"/>
            <p:nvPr/>
          </p:nvSpPr>
          <p:spPr>
            <a:xfrm>
              <a:off x="2750400" y="1734113"/>
              <a:ext cx="1929000" cy="453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400"/>
                <a:buFont typeface="Arial"/>
                <a:buNone/>
              </a:pPr>
              <a:r>
                <a:rPr b="1" i="0" lang="en" sz="1400" u="none" cap="none" strike="noStrike">
                  <a:solidFill>
                    <a:srgbClr val="0000FF"/>
                  </a:solidFill>
                  <a:latin typeface="Arial"/>
                  <a:ea typeface="Arial"/>
                  <a:cs typeface="Arial"/>
                  <a:sym typeface="Arial"/>
                </a:rPr>
                <a:t>Cloud Layers</a:t>
              </a:r>
              <a:endParaRPr b="1" i="0" sz="1000" u="none" cap="none" strike="noStrike">
                <a:solidFill>
                  <a:srgbClr val="0000FF"/>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3"/>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45454"/>
              <a:buNone/>
            </a:pPr>
            <a:r>
              <a:rPr b="1" lang="en" sz="2420"/>
              <a:t>GOES-19 10km ABI CCL vs. ARM radar data (SGP, KAZR)</a:t>
            </a:r>
            <a:endParaRPr b="1" sz="2420"/>
          </a:p>
        </p:txBody>
      </p:sp>
      <p:pic>
        <p:nvPicPr>
          <p:cNvPr id="545" name="Google Shape;545;p43"/>
          <p:cNvPicPr preferRelativeResize="0"/>
          <p:nvPr/>
        </p:nvPicPr>
        <p:blipFill rotWithShape="1">
          <a:blip r:embed="rId3">
            <a:alphaModFix/>
          </a:blip>
          <a:srcRect b="0" l="0" r="0" t="0"/>
          <a:stretch/>
        </p:blipFill>
        <p:spPr>
          <a:xfrm>
            <a:off x="4289850" y="984578"/>
            <a:ext cx="4804102" cy="4158923"/>
          </a:xfrm>
          <a:prstGeom prst="rect">
            <a:avLst/>
          </a:prstGeom>
          <a:noFill/>
          <a:ln>
            <a:noFill/>
          </a:ln>
        </p:spPr>
      </p:pic>
      <p:sp>
        <p:nvSpPr>
          <p:cNvPr id="546" name="Google Shape;546;p43"/>
          <p:cNvSpPr txBox="1"/>
          <p:nvPr/>
        </p:nvSpPr>
        <p:spPr>
          <a:xfrm>
            <a:off x="78325" y="1083450"/>
            <a:ext cx="4104900" cy="35247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November 1 - December 31, 2024</a:t>
            </a:r>
            <a:endParaRPr b="0" i="0" sz="15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500" u="none" cap="none" strike="noStrike">
                <a:solidFill>
                  <a:schemeClr val="dk1"/>
                </a:solidFill>
                <a:latin typeface="Arial"/>
                <a:ea typeface="Arial"/>
                <a:cs typeface="Arial"/>
                <a:sym typeface="Arial"/>
              </a:rPr>
              <a:t>Figure shows fraction of retrievals in each ABI CCL category, given a matched observation that falls in the given SGP KAZR category.</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Detection of multiple CBHs possible with KAZR</a:t>
            </a:r>
            <a:endParaRPr b="0" i="0" sz="15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Empty layers less than 480m between two cloud layers are merged to a singular cloud</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Clouds less than 240m in depth are ignored</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H+L valid for SGP KAZR category (unlike ABI)</a:t>
            </a:r>
            <a:endParaRPr b="0" i="0" sz="1400" u="none" cap="none" strike="noStrike">
              <a:solidFill>
                <a:schemeClr val="dk1"/>
              </a:solidFill>
              <a:highlight>
                <a:srgbClr val="FF00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4"/>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45454"/>
              <a:buNone/>
            </a:pPr>
            <a:r>
              <a:rPr b="1" lang="en" sz="2420"/>
              <a:t>GOES-19 10km ABI CCL vs. ARM radar data (SGP, KAZR)</a:t>
            </a:r>
            <a:endParaRPr b="1" sz="2420"/>
          </a:p>
        </p:txBody>
      </p:sp>
      <p:pic>
        <p:nvPicPr>
          <p:cNvPr id="552" name="Google Shape;552;p44"/>
          <p:cNvPicPr preferRelativeResize="0"/>
          <p:nvPr/>
        </p:nvPicPr>
        <p:blipFill rotWithShape="1">
          <a:blip r:embed="rId3">
            <a:alphaModFix/>
          </a:blip>
          <a:srcRect b="0" l="0" r="0" t="0"/>
          <a:stretch/>
        </p:blipFill>
        <p:spPr>
          <a:xfrm>
            <a:off x="4289725" y="984600"/>
            <a:ext cx="4804102" cy="4158901"/>
          </a:xfrm>
          <a:prstGeom prst="rect">
            <a:avLst/>
          </a:prstGeom>
          <a:noFill/>
          <a:ln>
            <a:noFill/>
          </a:ln>
        </p:spPr>
      </p:pic>
      <p:sp>
        <p:nvSpPr>
          <p:cNvPr id="553" name="Google Shape;553;p44"/>
          <p:cNvSpPr txBox="1"/>
          <p:nvPr/>
        </p:nvSpPr>
        <p:spPr>
          <a:xfrm>
            <a:off x="78325" y="1083450"/>
            <a:ext cx="4104900" cy="37557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FF0000"/>
              </a:buClr>
              <a:buSzPts val="1500"/>
              <a:buFont typeface="Arial"/>
              <a:buChar char="●"/>
            </a:pPr>
            <a:r>
              <a:rPr b="0" i="0" lang="en" sz="1500" u="none" cap="none" strike="noStrike">
                <a:solidFill>
                  <a:srgbClr val="FF0000"/>
                </a:solidFill>
                <a:latin typeface="Arial"/>
                <a:ea typeface="Arial"/>
                <a:cs typeface="Arial"/>
                <a:sym typeface="Arial"/>
              </a:rPr>
              <a:t>Daytime - Solar Zenith angle ≤ 82°</a:t>
            </a:r>
            <a:endParaRPr b="0" i="0" sz="1500" u="none" cap="none" strike="noStrike">
              <a:solidFill>
                <a:srgbClr val="FF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November 1 - December 31, 2024</a:t>
            </a:r>
            <a:endParaRPr b="0" i="0" sz="15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500" u="none" cap="none" strike="noStrike">
                <a:solidFill>
                  <a:schemeClr val="dk1"/>
                </a:solidFill>
                <a:latin typeface="Arial"/>
                <a:ea typeface="Arial"/>
                <a:cs typeface="Arial"/>
                <a:sym typeface="Arial"/>
              </a:rPr>
              <a:t>Figure shows fraction of retrievals in each ABI CCL category, given a matched observation that falls in the given SGP KAZR category.</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Detection of multiple CBHs possible with KAZR</a:t>
            </a:r>
            <a:endParaRPr b="0" i="0" sz="15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Empty layers less than 480m between two cloud layers are merged to a singular cloud</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Clouds less than 240m in depth are ignored</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H+L valid for SGP KAZR category (unlike ABI)</a:t>
            </a:r>
            <a:endParaRPr b="0" i="0" sz="1400" u="none" cap="none" strike="noStrike">
              <a:solidFill>
                <a:schemeClr val="dk1"/>
              </a:solidFill>
              <a:highlight>
                <a:srgbClr val="FF00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5"/>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45454"/>
              <a:buNone/>
            </a:pPr>
            <a:r>
              <a:rPr b="1" lang="en" sz="2420"/>
              <a:t>GOES-19 10km ABI CCL vs. ARM radar data (SGP, KAZR)</a:t>
            </a:r>
            <a:endParaRPr b="1" sz="2420"/>
          </a:p>
        </p:txBody>
      </p:sp>
      <p:pic>
        <p:nvPicPr>
          <p:cNvPr id="559" name="Google Shape;559;p45"/>
          <p:cNvPicPr preferRelativeResize="0"/>
          <p:nvPr/>
        </p:nvPicPr>
        <p:blipFill rotWithShape="1">
          <a:blip r:embed="rId3">
            <a:alphaModFix/>
          </a:blip>
          <a:srcRect b="0" l="0" r="-1040" t="0"/>
          <a:stretch/>
        </p:blipFill>
        <p:spPr>
          <a:xfrm>
            <a:off x="4289850" y="984600"/>
            <a:ext cx="4854149" cy="4158901"/>
          </a:xfrm>
          <a:prstGeom prst="rect">
            <a:avLst/>
          </a:prstGeom>
          <a:noFill/>
          <a:ln>
            <a:noFill/>
          </a:ln>
        </p:spPr>
      </p:pic>
      <p:sp>
        <p:nvSpPr>
          <p:cNvPr id="560" name="Google Shape;560;p45"/>
          <p:cNvSpPr txBox="1"/>
          <p:nvPr/>
        </p:nvSpPr>
        <p:spPr>
          <a:xfrm>
            <a:off x="78325" y="1083450"/>
            <a:ext cx="4104900" cy="37557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FF0000"/>
              </a:buClr>
              <a:buSzPts val="1500"/>
              <a:buFont typeface="Arial"/>
              <a:buChar char="●"/>
            </a:pPr>
            <a:r>
              <a:rPr b="0" i="0" lang="en" sz="1500" u="none" cap="none" strike="noStrike">
                <a:solidFill>
                  <a:srgbClr val="FF0000"/>
                </a:solidFill>
                <a:latin typeface="Arial"/>
                <a:ea typeface="Arial"/>
                <a:cs typeface="Arial"/>
                <a:sym typeface="Arial"/>
              </a:rPr>
              <a:t>Nighttime - Solar Zenith angle &gt; 82°</a:t>
            </a:r>
            <a:endParaRPr b="0" i="0" sz="1500" u="none" cap="none" strike="noStrike">
              <a:solidFill>
                <a:srgbClr val="FF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November 1 - December 31, 2024</a:t>
            </a:r>
            <a:endParaRPr b="0" i="0" sz="15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500" u="none" cap="none" strike="noStrike">
                <a:solidFill>
                  <a:schemeClr val="dk1"/>
                </a:solidFill>
                <a:latin typeface="Arial"/>
                <a:ea typeface="Arial"/>
                <a:cs typeface="Arial"/>
                <a:sym typeface="Arial"/>
              </a:rPr>
              <a:t>Figure shows fraction of retrievals in each ABI CCL category, given a matched observation that falls in the given SGP KAZR category.</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Detection of multiple CBHs possible with KAZR</a:t>
            </a:r>
            <a:endParaRPr b="0" i="0" sz="15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Empty layers less than 480m between two cloud layers are merged to a singular cloud</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Clouds less than 240m in depth are ignored</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H+L valid for SGP KAZR category (unlike ABI)</a:t>
            </a:r>
            <a:endParaRPr b="0" i="0" sz="1400" u="none" cap="none" strike="noStrike">
              <a:solidFill>
                <a:schemeClr val="dk1"/>
              </a:solidFill>
              <a:highlight>
                <a:srgbClr val="FF00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6"/>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45454"/>
              <a:buNone/>
            </a:pPr>
            <a:r>
              <a:rPr b="1" lang="en" sz="2420"/>
              <a:t>GOES-19 10km ABI CCL vs. ARM radar data (SGP, KAZR)</a:t>
            </a:r>
            <a:endParaRPr b="1" sz="2420"/>
          </a:p>
        </p:txBody>
      </p:sp>
      <p:pic>
        <p:nvPicPr>
          <p:cNvPr id="566" name="Google Shape;566;p46"/>
          <p:cNvPicPr preferRelativeResize="0"/>
          <p:nvPr/>
        </p:nvPicPr>
        <p:blipFill rotWithShape="1">
          <a:blip r:embed="rId3">
            <a:alphaModFix/>
          </a:blip>
          <a:srcRect b="0" l="514" r="514" t="0"/>
          <a:stretch/>
        </p:blipFill>
        <p:spPr>
          <a:xfrm>
            <a:off x="3968850" y="1214375"/>
            <a:ext cx="4642351" cy="3449126"/>
          </a:xfrm>
          <a:prstGeom prst="rect">
            <a:avLst/>
          </a:prstGeom>
          <a:noFill/>
          <a:ln>
            <a:noFill/>
          </a:ln>
        </p:spPr>
      </p:pic>
      <p:sp>
        <p:nvSpPr>
          <p:cNvPr id="567" name="Google Shape;567;p46"/>
          <p:cNvSpPr txBox="1"/>
          <p:nvPr/>
        </p:nvSpPr>
        <p:spPr>
          <a:xfrm>
            <a:off x="542150" y="1511325"/>
            <a:ext cx="3198600" cy="238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November 1 - December 31, 2024</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Figure shows the following for each of the five levels evaluated: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Probability of detection (PoD)</a:t>
            </a:r>
            <a:endParaRPr b="0" i="0" sz="13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target=1</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False alarm ratio (FAR)</a:t>
            </a:r>
            <a:endParaRPr b="0" i="0" sz="13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target=0</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Accuracy (Acc)</a:t>
            </a:r>
            <a:endParaRPr b="0" i="0" sz="13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target=1</a:t>
            </a:r>
            <a:endParaRPr b="0" i="0" sz="1300" u="none" cap="none" strike="noStrike">
              <a:solidFill>
                <a:srgbClr val="000000"/>
              </a:solidFill>
              <a:latin typeface="Arial"/>
              <a:ea typeface="Arial"/>
              <a:cs typeface="Arial"/>
              <a:sym typeface="Arial"/>
            </a:endParaRPr>
          </a:p>
        </p:txBody>
      </p:sp>
      <p:sp>
        <p:nvSpPr>
          <p:cNvPr id="568" name="Google Shape;568;p46"/>
          <p:cNvSpPr txBox="1"/>
          <p:nvPr/>
        </p:nvSpPr>
        <p:spPr>
          <a:xfrm>
            <a:off x="1193750" y="1002775"/>
            <a:ext cx="1580400" cy="27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9900"/>
                </a:solidFill>
                <a:latin typeface="Arial"/>
                <a:ea typeface="Arial"/>
                <a:cs typeface="Arial"/>
                <a:sym typeface="Arial"/>
              </a:rPr>
              <a:t>Day + Night</a:t>
            </a:r>
            <a:endParaRPr b="1" i="0" sz="1800" u="none" cap="none" strike="noStrike">
              <a:solidFill>
                <a:srgbClr val="FF9900"/>
              </a:solidFill>
              <a:latin typeface="Arial"/>
              <a:ea typeface="Arial"/>
              <a:cs typeface="Arial"/>
              <a:sym typeface="Arial"/>
            </a:endParaRPr>
          </a:p>
        </p:txBody>
      </p:sp>
      <p:sp>
        <p:nvSpPr>
          <p:cNvPr id="569" name="Google Shape;569;p46"/>
          <p:cNvSpPr txBox="1"/>
          <p:nvPr/>
        </p:nvSpPr>
        <p:spPr>
          <a:xfrm>
            <a:off x="355975" y="3962150"/>
            <a:ext cx="3451500" cy="1026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Overall accuracy (correct identification) is &gt; 60% for all layers. Detection in lowest layers is decreased, in part, due to footprint differences (small Cu, for example).</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7"/>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45454"/>
              <a:buNone/>
            </a:pPr>
            <a:r>
              <a:rPr b="1" lang="en" sz="2420"/>
              <a:t>GOES-19 10km ABI CCL vs. ARM radar data (SGP, KAZR)</a:t>
            </a:r>
            <a:endParaRPr b="1" sz="2420"/>
          </a:p>
        </p:txBody>
      </p:sp>
      <p:pic>
        <p:nvPicPr>
          <p:cNvPr id="575" name="Google Shape;575;p47"/>
          <p:cNvPicPr preferRelativeResize="0"/>
          <p:nvPr/>
        </p:nvPicPr>
        <p:blipFill rotWithShape="1">
          <a:blip r:embed="rId3">
            <a:alphaModFix/>
          </a:blip>
          <a:srcRect b="0" l="514" r="514" t="0"/>
          <a:stretch/>
        </p:blipFill>
        <p:spPr>
          <a:xfrm>
            <a:off x="3968850" y="1214375"/>
            <a:ext cx="4642351" cy="3449126"/>
          </a:xfrm>
          <a:prstGeom prst="rect">
            <a:avLst/>
          </a:prstGeom>
          <a:noFill/>
          <a:ln>
            <a:noFill/>
          </a:ln>
        </p:spPr>
      </p:pic>
      <p:sp>
        <p:nvSpPr>
          <p:cNvPr id="576" name="Google Shape;576;p47"/>
          <p:cNvSpPr txBox="1"/>
          <p:nvPr/>
        </p:nvSpPr>
        <p:spPr>
          <a:xfrm>
            <a:off x="542150" y="1511325"/>
            <a:ext cx="3198600" cy="238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November 1 - December 31, 2024</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Figure shows the following for each of the five levels evaluated: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Probability of detection (PoD)</a:t>
            </a:r>
            <a:endParaRPr b="0" i="0" sz="13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target=1</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False alarm ratio (FAR)</a:t>
            </a:r>
            <a:endParaRPr b="0" i="0" sz="13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target=0</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Accuracy (Acc)</a:t>
            </a:r>
            <a:endParaRPr b="0" i="0" sz="13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target=1</a:t>
            </a:r>
            <a:endParaRPr b="0" i="0" sz="1300" u="none" cap="none" strike="noStrike">
              <a:solidFill>
                <a:srgbClr val="000000"/>
              </a:solidFill>
              <a:latin typeface="Arial"/>
              <a:ea typeface="Arial"/>
              <a:cs typeface="Arial"/>
              <a:sym typeface="Arial"/>
            </a:endParaRPr>
          </a:p>
        </p:txBody>
      </p:sp>
      <p:sp>
        <p:nvSpPr>
          <p:cNvPr id="577" name="Google Shape;577;p47"/>
          <p:cNvSpPr txBox="1"/>
          <p:nvPr/>
        </p:nvSpPr>
        <p:spPr>
          <a:xfrm>
            <a:off x="1193750" y="1002775"/>
            <a:ext cx="1580400" cy="27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9900"/>
                </a:solidFill>
                <a:latin typeface="Arial"/>
                <a:ea typeface="Arial"/>
                <a:cs typeface="Arial"/>
                <a:sym typeface="Arial"/>
              </a:rPr>
              <a:t>Daytime</a:t>
            </a:r>
            <a:endParaRPr b="1" i="0" sz="1800" u="none" cap="none" strike="noStrike">
              <a:solidFill>
                <a:srgbClr val="FF9900"/>
              </a:solidFill>
              <a:latin typeface="Arial"/>
              <a:ea typeface="Arial"/>
              <a:cs typeface="Arial"/>
              <a:sym typeface="Arial"/>
            </a:endParaRPr>
          </a:p>
        </p:txBody>
      </p:sp>
      <p:sp>
        <p:nvSpPr>
          <p:cNvPr id="578" name="Google Shape;578;p47"/>
          <p:cNvSpPr txBox="1"/>
          <p:nvPr/>
        </p:nvSpPr>
        <p:spPr>
          <a:xfrm>
            <a:off x="383125" y="4054500"/>
            <a:ext cx="3451500" cy="739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As expected, daytime performance exceeds nighttime performance. Here both accuracy and mean PoD across layers exceeds 60%.</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48"/>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45454"/>
              <a:buNone/>
            </a:pPr>
            <a:r>
              <a:rPr b="1" lang="en" sz="2420"/>
              <a:t>GOES-19 10km ABI CCL vs. ARM radar data (SGP, KAZR)</a:t>
            </a:r>
            <a:endParaRPr b="1" sz="2420"/>
          </a:p>
        </p:txBody>
      </p:sp>
      <p:pic>
        <p:nvPicPr>
          <p:cNvPr id="584" name="Google Shape;584;p48"/>
          <p:cNvPicPr preferRelativeResize="0"/>
          <p:nvPr/>
        </p:nvPicPr>
        <p:blipFill rotWithShape="1">
          <a:blip r:embed="rId3">
            <a:alphaModFix/>
          </a:blip>
          <a:srcRect b="0" l="514" r="514" t="0"/>
          <a:stretch/>
        </p:blipFill>
        <p:spPr>
          <a:xfrm>
            <a:off x="3968850" y="1214375"/>
            <a:ext cx="4642351" cy="3449126"/>
          </a:xfrm>
          <a:prstGeom prst="rect">
            <a:avLst/>
          </a:prstGeom>
          <a:noFill/>
          <a:ln>
            <a:noFill/>
          </a:ln>
        </p:spPr>
      </p:pic>
      <p:sp>
        <p:nvSpPr>
          <p:cNvPr id="585" name="Google Shape;585;p48"/>
          <p:cNvSpPr txBox="1"/>
          <p:nvPr/>
        </p:nvSpPr>
        <p:spPr>
          <a:xfrm>
            <a:off x="542150" y="1511325"/>
            <a:ext cx="3198600" cy="238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November 1 - December 31, 2024</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Figure shows the following for each of the five levels evaluated: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Probability of detection (PoD)</a:t>
            </a:r>
            <a:endParaRPr b="0" i="0" sz="13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target=1</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False alarm ratio (FAR)</a:t>
            </a:r>
            <a:endParaRPr b="0" i="0" sz="13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target=0</a:t>
            </a: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Arial"/>
                <a:ea typeface="Arial"/>
                <a:cs typeface="Arial"/>
                <a:sym typeface="Arial"/>
              </a:rPr>
              <a:t>Accuracy (Acc)</a:t>
            </a:r>
            <a:endParaRPr b="0" i="0" sz="13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target=1</a:t>
            </a:r>
            <a:endParaRPr b="0" i="0" sz="1300" u="none" cap="none" strike="noStrike">
              <a:solidFill>
                <a:srgbClr val="000000"/>
              </a:solidFill>
              <a:latin typeface="Arial"/>
              <a:ea typeface="Arial"/>
              <a:cs typeface="Arial"/>
              <a:sym typeface="Arial"/>
            </a:endParaRPr>
          </a:p>
        </p:txBody>
      </p:sp>
      <p:sp>
        <p:nvSpPr>
          <p:cNvPr id="586" name="Google Shape;586;p48"/>
          <p:cNvSpPr txBox="1"/>
          <p:nvPr/>
        </p:nvSpPr>
        <p:spPr>
          <a:xfrm>
            <a:off x="1193750" y="1002775"/>
            <a:ext cx="1580400" cy="27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9900"/>
                </a:solidFill>
                <a:latin typeface="Arial"/>
                <a:ea typeface="Arial"/>
                <a:cs typeface="Arial"/>
                <a:sym typeface="Arial"/>
              </a:rPr>
              <a:t>Nighttime</a:t>
            </a:r>
            <a:endParaRPr b="1" i="0" sz="1800" u="none" cap="none" strike="noStrike">
              <a:solidFill>
                <a:srgbClr val="FF9900"/>
              </a:solidFill>
              <a:latin typeface="Arial"/>
              <a:ea typeface="Arial"/>
              <a:cs typeface="Arial"/>
              <a:sym typeface="Arial"/>
            </a:endParaRPr>
          </a:p>
        </p:txBody>
      </p:sp>
      <p:sp>
        <p:nvSpPr>
          <p:cNvPr id="587" name="Google Shape;587;p48"/>
          <p:cNvSpPr txBox="1"/>
          <p:nvPr/>
        </p:nvSpPr>
        <p:spPr>
          <a:xfrm>
            <a:off x="355975" y="3962150"/>
            <a:ext cx="3451500" cy="1026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Performance is degraded at night. Accuracy remains &gt; 60% in all levels, however, which partially reflects the inclusion of successfully- identified clear-sky scenes.</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9"/>
          <p:cNvSpPr/>
          <p:nvPr/>
        </p:nvSpPr>
        <p:spPr>
          <a:xfrm>
            <a:off x="371725" y="849675"/>
            <a:ext cx="4164900" cy="4207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49"/>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a:t>
            </a:r>
            <a:endParaRPr b="1" i="0" sz="1400" u="none" cap="none" strike="noStrike">
              <a:solidFill>
                <a:srgbClr val="FF0000"/>
              </a:solidFill>
              <a:latin typeface="Arial"/>
              <a:ea typeface="Arial"/>
              <a:cs typeface="Arial"/>
              <a:sym typeface="Arial"/>
            </a:endParaRPr>
          </a:p>
        </p:txBody>
      </p:sp>
      <p:pic>
        <p:nvPicPr>
          <p:cNvPr id="594" name="Google Shape;594;p49"/>
          <p:cNvPicPr preferRelativeResize="0"/>
          <p:nvPr/>
        </p:nvPicPr>
        <p:blipFill rotWithShape="1">
          <a:blip r:embed="rId3">
            <a:alphaModFix/>
          </a:blip>
          <a:srcRect b="19" l="0" r="0" t="19"/>
          <a:stretch/>
        </p:blipFill>
        <p:spPr>
          <a:xfrm>
            <a:off x="457191" y="1123950"/>
            <a:ext cx="3913632" cy="3857723"/>
          </a:xfrm>
          <a:prstGeom prst="rect">
            <a:avLst/>
          </a:prstGeom>
          <a:noFill/>
          <a:ln>
            <a:noFill/>
          </a:ln>
        </p:spPr>
      </p:pic>
      <p:sp>
        <p:nvSpPr>
          <p:cNvPr id="595" name="Google Shape;595;p49"/>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ABI CBH vs. ARM SGP KAZR data</a:t>
            </a:r>
            <a:endParaRPr b="1"/>
          </a:p>
        </p:txBody>
      </p:sp>
      <p:sp>
        <p:nvSpPr>
          <p:cNvPr id="596" name="Google Shape;596;p49"/>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All clouds (including multilayers)</a:t>
            </a:r>
            <a:endParaRPr b="1" i="0" sz="1400" u="none" cap="none" strike="noStrike">
              <a:solidFill>
                <a:srgbClr val="FF0000"/>
              </a:solidFill>
              <a:latin typeface="Arial"/>
              <a:ea typeface="Arial"/>
              <a:cs typeface="Arial"/>
              <a:sym typeface="Arial"/>
            </a:endParaRPr>
          </a:p>
        </p:txBody>
      </p:sp>
      <p:pic>
        <p:nvPicPr>
          <p:cNvPr id="597" name="Google Shape;597;p49"/>
          <p:cNvPicPr preferRelativeResize="0"/>
          <p:nvPr/>
        </p:nvPicPr>
        <p:blipFill rotWithShape="1">
          <a:blip r:embed="rId4">
            <a:alphaModFix/>
          </a:blip>
          <a:srcRect b="19" l="0" r="0" t="19"/>
          <a:stretch/>
        </p:blipFill>
        <p:spPr>
          <a:xfrm>
            <a:off x="4570353" y="1123950"/>
            <a:ext cx="3913632" cy="3857723"/>
          </a:xfrm>
          <a:prstGeom prst="rect">
            <a:avLst/>
          </a:prstGeom>
          <a:noFill/>
          <a:ln>
            <a:noFill/>
          </a:ln>
        </p:spPr>
      </p:pic>
      <p:sp>
        <p:nvSpPr>
          <p:cNvPr id="598" name="Google Shape;598;p49"/>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a:t>
            </a:r>
            <a:endParaRPr b="0" i="1" sz="700" u="none" cap="none" strike="noStrike">
              <a:solidFill>
                <a:srgbClr val="666666"/>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0"/>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 </a:t>
            </a:r>
            <a:r>
              <a:rPr b="1" i="0" lang="en" sz="1400" u="none" cap="none" strike="noStrike">
                <a:solidFill>
                  <a:srgbClr val="FF9900"/>
                </a:solidFill>
                <a:latin typeface="Arial"/>
                <a:ea typeface="Arial"/>
                <a:cs typeface="Arial"/>
                <a:sym typeface="Arial"/>
              </a:rPr>
              <a:t>(Daytime)</a:t>
            </a:r>
            <a:endParaRPr b="1" i="0" sz="1400" u="none" cap="none" strike="noStrike">
              <a:solidFill>
                <a:srgbClr val="FF9900"/>
              </a:solidFill>
              <a:latin typeface="Arial"/>
              <a:ea typeface="Arial"/>
              <a:cs typeface="Arial"/>
              <a:sym typeface="Arial"/>
            </a:endParaRPr>
          </a:p>
        </p:txBody>
      </p:sp>
      <p:pic>
        <p:nvPicPr>
          <p:cNvPr id="604" name="Google Shape;604;p50"/>
          <p:cNvPicPr preferRelativeResize="0"/>
          <p:nvPr/>
        </p:nvPicPr>
        <p:blipFill rotWithShape="1">
          <a:blip r:embed="rId3">
            <a:alphaModFix/>
          </a:blip>
          <a:srcRect b="19" l="0" r="0" t="19"/>
          <a:stretch/>
        </p:blipFill>
        <p:spPr>
          <a:xfrm>
            <a:off x="457191" y="1123950"/>
            <a:ext cx="3913632" cy="3857723"/>
          </a:xfrm>
          <a:prstGeom prst="rect">
            <a:avLst/>
          </a:prstGeom>
          <a:noFill/>
          <a:ln>
            <a:noFill/>
          </a:ln>
        </p:spPr>
      </p:pic>
      <p:sp>
        <p:nvSpPr>
          <p:cNvPr id="605" name="Google Shape;605;p50"/>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ABI CBH vs. ARM SGP KAZR data</a:t>
            </a:r>
            <a:endParaRPr b="1"/>
          </a:p>
        </p:txBody>
      </p:sp>
      <p:sp>
        <p:nvSpPr>
          <p:cNvPr id="606" name="Google Shape;606;p50"/>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 </a:t>
            </a:r>
            <a:r>
              <a:rPr b="1" i="0" lang="en" sz="1400" u="none" cap="none" strike="noStrike">
                <a:solidFill>
                  <a:srgbClr val="FF9900"/>
                </a:solidFill>
                <a:latin typeface="Arial"/>
                <a:ea typeface="Arial"/>
                <a:cs typeface="Arial"/>
                <a:sym typeface="Arial"/>
              </a:rPr>
              <a:t>(Nighttime)</a:t>
            </a:r>
            <a:endParaRPr b="1" i="0" sz="1400" u="none" cap="none" strike="noStrike">
              <a:solidFill>
                <a:srgbClr val="FF9900"/>
              </a:solidFill>
              <a:latin typeface="Arial"/>
              <a:ea typeface="Arial"/>
              <a:cs typeface="Arial"/>
              <a:sym typeface="Arial"/>
            </a:endParaRPr>
          </a:p>
        </p:txBody>
      </p:sp>
      <p:pic>
        <p:nvPicPr>
          <p:cNvPr id="607" name="Google Shape;607;p50"/>
          <p:cNvPicPr preferRelativeResize="0"/>
          <p:nvPr/>
        </p:nvPicPr>
        <p:blipFill rotWithShape="1">
          <a:blip r:embed="rId4">
            <a:alphaModFix/>
          </a:blip>
          <a:srcRect b="19" l="0" r="0" t="19"/>
          <a:stretch/>
        </p:blipFill>
        <p:spPr>
          <a:xfrm>
            <a:off x="4570353" y="1123950"/>
            <a:ext cx="3913632" cy="3857723"/>
          </a:xfrm>
          <a:prstGeom prst="rect">
            <a:avLst/>
          </a:prstGeom>
          <a:noFill/>
          <a:ln>
            <a:noFill/>
          </a:ln>
        </p:spPr>
      </p:pic>
      <p:sp>
        <p:nvSpPr>
          <p:cNvPr id="608" name="Google Shape;608;p50"/>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a:t>
            </a:r>
            <a:endParaRPr b="0" i="1" sz="700" u="none" cap="none" strike="noStrike">
              <a:solidFill>
                <a:srgbClr val="666666"/>
              </a:solidFill>
              <a:latin typeface="Arial"/>
              <a:ea typeface="Arial"/>
              <a:cs typeface="Arial"/>
              <a:sym typeface="Arial"/>
            </a:endParaRPr>
          </a:p>
        </p:txBody>
      </p:sp>
      <p:sp>
        <p:nvSpPr>
          <p:cNvPr id="609" name="Google Shape;609;p50"/>
          <p:cNvSpPr/>
          <p:nvPr/>
        </p:nvSpPr>
        <p:spPr>
          <a:xfrm>
            <a:off x="371725" y="849675"/>
            <a:ext cx="4164900" cy="4207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1"/>
          <p:cNvSpPr/>
          <p:nvPr/>
        </p:nvSpPr>
        <p:spPr>
          <a:xfrm>
            <a:off x="371725" y="849675"/>
            <a:ext cx="4164900" cy="4207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51"/>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a:t>
            </a:r>
            <a:endParaRPr b="1" i="0" sz="1400" u="none" cap="none" strike="noStrike">
              <a:solidFill>
                <a:srgbClr val="FF0000"/>
              </a:solidFill>
              <a:latin typeface="Arial"/>
              <a:ea typeface="Arial"/>
              <a:cs typeface="Arial"/>
              <a:sym typeface="Arial"/>
            </a:endParaRPr>
          </a:p>
        </p:txBody>
      </p:sp>
      <p:pic>
        <p:nvPicPr>
          <p:cNvPr id="616" name="Google Shape;616;p51"/>
          <p:cNvPicPr preferRelativeResize="0"/>
          <p:nvPr/>
        </p:nvPicPr>
        <p:blipFill rotWithShape="1">
          <a:blip r:embed="rId3">
            <a:alphaModFix/>
          </a:blip>
          <a:srcRect b="19" l="0" r="0" t="19"/>
          <a:stretch/>
        </p:blipFill>
        <p:spPr>
          <a:xfrm>
            <a:off x="457191" y="1123950"/>
            <a:ext cx="3913632" cy="3857723"/>
          </a:xfrm>
          <a:prstGeom prst="rect">
            <a:avLst/>
          </a:prstGeom>
          <a:noFill/>
          <a:ln>
            <a:noFill/>
          </a:ln>
        </p:spPr>
      </p:pic>
      <p:sp>
        <p:nvSpPr>
          <p:cNvPr id="617" name="Google Shape;617;p51"/>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ABI CBH vs. ARM SGP MPL data</a:t>
            </a:r>
            <a:endParaRPr b="1"/>
          </a:p>
        </p:txBody>
      </p:sp>
      <p:sp>
        <p:nvSpPr>
          <p:cNvPr id="618" name="Google Shape;618;p51"/>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All clouds (including multilayers)</a:t>
            </a:r>
            <a:endParaRPr b="1" i="0" sz="1400" u="none" cap="none" strike="noStrike">
              <a:solidFill>
                <a:srgbClr val="FF0000"/>
              </a:solidFill>
              <a:latin typeface="Arial"/>
              <a:ea typeface="Arial"/>
              <a:cs typeface="Arial"/>
              <a:sym typeface="Arial"/>
            </a:endParaRPr>
          </a:p>
        </p:txBody>
      </p:sp>
      <p:pic>
        <p:nvPicPr>
          <p:cNvPr id="619" name="Google Shape;619;p51"/>
          <p:cNvPicPr preferRelativeResize="0"/>
          <p:nvPr/>
        </p:nvPicPr>
        <p:blipFill rotWithShape="1">
          <a:blip r:embed="rId4">
            <a:alphaModFix/>
          </a:blip>
          <a:srcRect b="19" l="0" r="0" t="19"/>
          <a:stretch/>
        </p:blipFill>
        <p:spPr>
          <a:xfrm>
            <a:off x="4570353" y="1123950"/>
            <a:ext cx="3913632" cy="3857723"/>
          </a:xfrm>
          <a:prstGeom prst="rect">
            <a:avLst/>
          </a:prstGeom>
          <a:noFill/>
          <a:ln>
            <a:noFill/>
          </a:ln>
        </p:spPr>
      </p:pic>
      <p:sp>
        <p:nvSpPr>
          <p:cNvPr id="620" name="Google Shape;620;p51"/>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a:t>
            </a:r>
            <a:endParaRPr b="0" i="1" sz="700" u="none" cap="none" strike="noStrike">
              <a:solidFill>
                <a:srgbClr val="666666"/>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2"/>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 </a:t>
            </a:r>
            <a:r>
              <a:rPr b="1" i="0" lang="en" sz="1400" u="none" cap="none" strike="noStrike">
                <a:solidFill>
                  <a:srgbClr val="FF9900"/>
                </a:solidFill>
                <a:latin typeface="Arial"/>
                <a:ea typeface="Arial"/>
                <a:cs typeface="Arial"/>
                <a:sym typeface="Arial"/>
              </a:rPr>
              <a:t>(Daytime)</a:t>
            </a:r>
            <a:endParaRPr b="1" i="0" sz="1400" u="none" cap="none" strike="noStrike">
              <a:solidFill>
                <a:srgbClr val="FF9900"/>
              </a:solidFill>
              <a:latin typeface="Arial"/>
              <a:ea typeface="Arial"/>
              <a:cs typeface="Arial"/>
              <a:sym typeface="Arial"/>
            </a:endParaRPr>
          </a:p>
        </p:txBody>
      </p:sp>
      <p:pic>
        <p:nvPicPr>
          <p:cNvPr id="626" name="Google Shape;626;p52"/>
          <p:cNvPicPr preferRelativeResize="0"/>
          <p:nvPr/>
        </p:nvPicPr>
        <p:blipFill rotWithShape="1">
          <a:blip r:embed="rId3">
            <a:alphaModFix/>
          </a:blip>
          <a:srcRect b="19" l="0" r="0" t="19"/>
          <a:stretch/>
        </p:blipFill>
        <p:spPr>
          <a:xfrm>
            <a:off x="457191" y="1123950"/>
            <a:ext cx="3913632" cy="3857723"/>
          </a:xfrm>
          <a:prstGeom prst="rect">
            <a:avLst/>
          </a:prstGeom>
          <a:noFill/>
          <a:ln>
            <a:noFill/>
          </a:ln>
        </p:spPr>
      </p:pic>
      <p:sp>
        <p:nvSpPr>
          <p:cNvPr id="627" name="Google Shape;627;p52"/>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ABI CBH vs. ARM SGP MPL data</a:t>
            </a:r>
            <a:endParaRPr b="1"/>
          </a:p>
        </p:txBody>
      </p:sp>
      <p:sp>
        <p:nvSpPr>
          <p:cNvPr id="628" name="Google Shape;628;p52"/>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 </a:t>
            </a:r>
            <a:r>
              <a:rPr b="1" i="0" lang="en" sz="1400" u="none" cap="none" strike="noStrike">
                <a:solidFill>
                  <a:srgbClr val="FF9900"/>
                </a:solidFill>
                <a:latin typeface="Arial"/>
                <a:ea typeface="Arial"/>
                <a:cs typeface="Arial"/>
                <a:sym typeface="Arial"/>
              </a:rPr>
              <a:t>(Nighttime)</a:t>
            </a:r>
            <a:endParaRPr b="1" i="0" sz="1400" u="none" cap="none" strike="noStrike">
              <a:solidFill>
                <a:srgbClr val="FF9900"/>
              </a:solidFill>
              <a:latin typeface="Arial"/>
              <a:ea typeface="Arial"/>
              <a:cs typeface="Arial"/>
              <a:sym typeface="Arial"/>
            </a:endParaRPr>
          </a:p>
        </p:txBody>
      </p:sp>
      <p:pic>
        <p:nvPicPr>
          <p:cNvPr id="629" name="Google Shape;629;p52"/>
          <p:cNvPicPr preferRelativeResize="0"/>
          <p:nvPr/>
        </p:nvPicPr>
        <p:blipFill rotWithShape="1">
          <a:blip r:embed="rId4">
            <a:alphaModFix/>
          </a:blip>
          <a:srcRect b="19" l="0" r="0" t="19"/>
          <a:stretch/>
        </p:blipFill>
        <p:spPr>
          <a:xfrm>
            <a:off x="4570353" y="1123950"/>
            <a:ext cx="3913632" cy="3857723"/>
          </a:xfrm>
          <a:prstGeom prst="rect">
            <a:avLst/>
          </a:prstGeom>
          <a:noFill/>
          <a:ln>
            <a:noFill/>
          </a:ln>
        </p:spPr>
      </p:pic>
      <p:sp>
        <p:nvSpPr>
          <p:cNvPr id="630" name="Google Shape;630;p52"/>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a:t>
            </a:r>
            <a:endParaRPr b="0" i="1" sz="700" u="none" cap="none" strike="noStrike">
              <a:solidFill>
                <a:srgbClr val="666666"/>
              </a:solidFill>
              <a:latin typeface="Arial"/>
              <a:ea typeface="Arial"/>
              <a:cs typeface="Arial"/>
              <a:sym typeface="Arial"/>
            </a:endParaRPr>
          </a:p>
        </p:txBody>
      </p:sp>
      <p:sp>
        <p:nvSpPr>
          <p:cNvPr id="631" name="Google Shape;631;p52"/>
          <p:cNvSpPr/>
          <p:nvPr/>
        </p:nvSpPr>
        <p:spPr>
          <a:xfrm>
            <a:off x="371725" y="849675"/>
            <a:ext cx="4164900" cy="4207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5"/>
          <p:cNvSpPr txBox="1"/>
          <p:nvPr>
            <p:ph type="title"/>
          </p:nvPr>
        </p:nvSpPr>
        <p:spPr>
          <a:xfrm>
            <a:off x="311700" y="261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Global View of GOES-19 Cloud Cover Layers Products </a:t>
            </a:r>
            <a:endParaRPr b="1"/>
          </a:p>
        </p:txBody>
      </p:sp>
      <p:sp>
        <p:nvSpPr>
          <p:cNvPr id="100" name="Google Shape;100;p5"/>
          <p:cNvSpPr txBox="1"/>
          <p:nvPr/>
        </p:nvSpPr>
        <p:spPr>
          <a:xfrm>
            <a:off x="0" y="874800"/>
            <a:ext cx="6049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Arial"/>
                <a:ea typeface="Arial"/>
                <a:cs typeface="Arial"/>
                <a:sym typeface="Arial"/>
              </a:rPr>
              <a:t>20250201 1900 UTC (GS 10-km full disk) </a:t>
            </a:r>
            <a:endParaRPr b="1" i="0" sz="1000" u="none" cap="none" strike="noStrike">
              <a:solidFill>
                <a:schemeClr val="dk1"/>
              </a:solidFill>
              <a:latin typeface="Arial"/>
              <a:ea typeface="Arial"/>
              <a:cs typeface="Arial"/>
              <a:sym typeface="Arial"/>
            </a:endParaRPr>
          </a:p>
        </p:txBody>
      </p:sp>
      <p:sp>
        <p:nvSpPr>
          <p:cNvPr id="101" name="Google Shape;101;p5"/>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Cloud Layer Fractions (</a:t>
            </a:r>
            <a:r>
              <a:rPr b="0" i="0" lang="en" sz="1400" u="none" cap="none" strike="noStrike">
                <a:solidFill>
                  <a:schemeClr val="dk1"/>
                </a:solidFill>
                <a:latin typeface="Arial"/>
                <a:ea typeface="Arial"/>
                <a:cs typeface="Arial"/>
                <a:sym typeface="Arial"/>
              </a:rPr>
              <a:t>Lowest </a:t>
            </a:r>
            <a:r>
              <a:rPr b="0" i="0" lang="en" sz="1400" u="none" cap="none" strike="noStrike">
                <a:solidFill>
                  <a:srgbClr val="000000"/>
                </a:solidFill>
                <a:latin typeface="Arial"/>
                <a:ea typeface="Arial"/>
                <a:cs typeface="Arial"/>
                <a:sym typeface="Arial"/>
              </a:rPr>
              <a:t>CLF1 ~ </a:t>
            </a:r>
            <a:r>
              <a:rPr b="0" i="0" lang="en" sz="1400" u="none" cap="none" strike="noStrike">
                <a:solidFill>
                  <a:schemeClr val="dk1"/>
                </a:solidFill>
                <a:latin typeface="Arial"/>
                <a:ea typeface="Arial"/>
                <a:cs typeface="Arial"/>
                <a:sym typeface="Arial"/>
              </a:rPr>
              <a:t>Highest </a:t>
            </a:r>
            <a:r>
              <a:rPr b="0" i="0" lang="en" sz="1400" u="none" cap="none" strike="noStrike">
                <a:solidFill>
                  <a:srgbClr val="000000"/>
                </a:solidFill>
                <a:latin typeface="Arial"/>
                <a:ea typeface="Arial"/>
                <a:cs typeface="Arial"/>
                <a:sym typeface="Arial"/>
              </a:rPr>
              <a:t>CLF5)</a:t>
            </a:r>
            <a:endParaRPr b="0" i="0" sz="1400" u="none" cap="none" strike="noStrike">
              <a:solidFill>
                <a:srgbClr val="000000"/>
              </a:solidFill>
              <a:latin typeface="Arial"/>
              <a:ea typeface="Arial"/>
              <a:cs typeface="Arial"/>
              <a:sym typeface="Arial"/>
            </a:endParaRPr>
          </a:p>
        </p:txBody>
      </p:sp>
      <p:sp>
        <p:nvSpPr>
          <p:cNvPr id="102" name="Google Shape;102;p5"/>
          <p:cNvSpPr txBox="1"/>
          <p:nvPr/>
        </p:nvSpPr>
        <p:spPr>
          <a:xfrm>
            <a:off x="5590400" y="1332225"/>
            <a:ext cx="3502500" cy="107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Three variables are available in 10-km output:</a:t>
            </a:r>
            <a:endParaRPr b="0"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Calibri"/>
                <a:ea typeface="Calibri"/>
                <a:cs typeface="Calibri"/>
                <a:sym typeface="Calibri"/>
              </a:rPr>
              <a:t>TCF (Total CLd Fraction)</a:t>
            </a:r>
            <a:endParaRPr b="0"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Calibri"/>
                <a:ea typeface="Calibri"/>
                <a:cs typeface="Calibri"/>
                <a:sym typeface="Calibri"/>
              </a:rPr>
              <a:t>CL (Cloud Layers)</a:t>
            </a:r>
            <a:endParaRPr b="0" i="0" sz="1300" u="none" cap="none" strike="noStrike">
              <a:solidFill>
                <a:schemeClr val="dk1"/>
              </a:solidFill>
              <a:latin typeface="Calibri"/>
              <a:ea typeface="Calibri"/>
              <a:cs typeface="Calibri"/>
              <a:sym typeface="Calibri"/>
            </a:endParaRPr>
          </a:p>
          <a:p>
            <a:pPr indent="-311150" lvl="0" marL="457200" marR="0" rtl="0" algn="l">
              <a:lnSpc>
                <a:spcPct val="115000"/>
              </a:lnSpc>
              <a:spcBef>
                <a:spcPts val="0"/>
              </a:spcBef>
              <a:spcAft>
                <a:spcPts val="0"/>
              </a:spcAft>
              <a:buClr>
                <a:schemeClr val="dk1"/>
              </a:buClr>
              <a:buSzPts val="1300"/>
              <a:buFont typeface="Arial"/>
              <a:buChar char="●"/>
            </a:pPr>
            <a:r>
              <a:rPr b="0" i="0" lang="en" sz="1300" u="none" cap="none" strike="noStrike">
                <a:solidFill>
                  <a:schemeClr val="dk1"/>
                </a:solidFill>
                <a:latin typeface="Calibri"/>
                <a:ea typeface="Calibri"/>
                <a:cs typeface="Calibri"/>
                <a:sym typeface="Calibri"/>
              </a:rPr>
              <a:t>CFP (Cloud Fraction Packed for 5 layers)</a:t>
            </a:r>
            <a:endParaRPr b="0" i="0" sz="1300" u="none" cap="none" strike="noStrike">
              <a:solidFill>
                <a:schemeClr val="dk1"/>
              </a:solidFill>
              <a:latin typeface="Calibri"/>
              <a:ea typeface="Calibri"/>
              <a:cs typeface="Calibri"/>
              <a:sym typeface="Calibri"/>
            </a:endParaRPr>
          </a:p>
        </p:txBody>
      </p:sp>
      <p:pic>
        <p:nvPicPr>
          <p:cNvPr id="103" name="Google Shape;103;p5"/>
          <p:cNvPicPr preferRelativeResize="0"/>
          <p:nvPr/>
        </p:nvPicPr>
        <p:blipFill rotWithShape="1">
          <a:blip r:embed="rId3">
            <a:alphaModFix/>
          </a:blip>
          <a:srcRect b="0" l="0" r="0" t="0"/>
          <a:stretch/>
        </p:blipFill>
        <p:spPr>
          <a:xfrm>
            <a:off x="4225" y="1188720"/>
            <a:ext cx="9006838" cy="336378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extLst>
                  <a:ext uri="http://customooxmlschemas.google.com/">
                    <go:slidesCustomData xmlns:go="http://customooxmlschemas.google.com/" textRoundtripDataId="3"/>
                  </a:ext>
                </a:extLst>
              </a:rPr>
              <a:t>SUMMARY</a:t>
            </a:r>
            <a:endParaRPr b="1" i="1">
              <a:solidFill>
                <a:srgbClr val="C00000"/>
              </a:solidFill>
            </a:endParaRPr>
          </a:p>
        </p:txBody>
      </p:sp>
      <p:sp>
        <p:nvSpPr>
          <p:cNvPr id="637" name="Google Shape;637;p55"/>
          <p:cNvSpPr txBox="1"/>
          <p:nvPr>
            <p:ph idx="1" type="body"/>
          </p:nvPr>
        </p:nvSpPr>
        <p:spPr>
          <a:xfrm>
            <a:off x="311700" y="1076275"/>
            <a:ext cx="8520600" cy="1773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 CCL passes visual inspection</a:t>
            </a:r>
            <a:endParaRPr/>
          </a:p>
          <a:p>
            <a:pPr indent="-317500" lvl="1" marL="914400" rtl="0" algn="l">
              <a:lnSpc>
                <a:spcPct val="115000"/>
              </a:lnSpc>
              <a:spcBef>
                <a:spcPts val="0"/>
              </a:spcBef>
              <a:spcAft>
                <a:spcPts val="0"/>
              </a:spcAft>
              <a:buSzPts val="1400"/>
              <a:buChar char="○"/>
            </a:pPr>
            <a:r>
              <a:rPr lang="en"/>
              <a:t>Good comparison between GOES-16/GOES-18 and GOES-19 ABIs products</a:t>
            </a:r>
            <a:endParaRPr/>
          </a:p>
          <a:p>
            <a:pPr indent="-317500" lvl="1" marL="914400" rtl="0" algn="l">
              <a:lnSpc>
                <a:spcPct val="115000"/>
              </a:lnSpc>
              <a:spcBef>
                <a:spcPts val="0"/>
              </a:spcBef>
              <a:spcAft>
                <a:spcPts val="0"/>
              </a:spcAft>
              <a:buSzPts val="1400"/>
              <a:buChar char="○"/>
            </a:pPr>
            <a:r>
              <a:rPr lang="en"/>
              <a:t>Good comparison between GOES-19 and JPSS VIIRS products</a:t>
            </a:r>
            <a:endParaRPr/>
          </a:p>
          <a:p>
            <a:pPr indent="-317500" lvl="1" marL="914400" rtl="0" algn="l">
              <a:lnSpc>
                <a:spcPct val="115000"/>
              </a:lnSpc>
              <a:spcBef>
                <a:spcPts val="0"/>
              </a:spcBef>
              <a:spcAft>
                <a:spcPts val="0"/>
              </a:spcAft>
              <a:buSzPts val="1400"/>
              <a:buChar char="○"/>
            </a:pPr>
            <a:r>
              <a:rPr lang="en"/>
              <a:t>Good comparison between 2 km and 10 km versions of DE products</a:t>
            </a:r>
            <a:endParaRPr/>
          </a:p>
          <a:p>
            <a:pPr indent="-317500" lvl="1" marL="914400" rtl="0" algn="l">
              <a:lnSpc>
                <a:spcPct val="115000"/>
              </a:lnSpc>
              <a:spcBef>
                <a:spcPts val="0"/>
              </a:spcBef>
              <a:spcAft>
                <a:spcPts val="0"/>
              </a:spcAft>
              <a:buSzPts val="1400"/>
              <a:buChar char="○"/>
            </a:pPr>
            <a:r>
              <a:rPr lang="en"/>
              <a:t>Problems </a:t>
            </a:r>
            <a:r>
              <a:rPr i="1" lang="en"/>
              <a:t>unrelated to algorithm or upstream cloud inputs</a:t>
            </a:r>
            <a:r>
              <a:rPr lang="en"/>
              <a:t> are noted in some DE products</a:t>
            </a:r>
            <a:endParaRPr/>
          </a:p>
          <a:p>
            <a:pPr indent="-317500" lvl="2" marL="1371600" rtl="0" algn="l">
              <a:lnSpc>
                <a:spcPct val="115000"/>
              </a:lnSpc>
              <a:spcBef>
                <a:spcPts val="0"/>
              </a:spcBef>
              <a:spcAft>
                <a:spcPts val="0"/>
              </a:spcAft>
              <a:buSzPts val="1400"/>
              <a:buChar char="■"/>
            </a:pPr>
            <a:r>
              <a:rPr lang="en"/>
              <a:t>We will work with the GS team to identify the source of these discrepancies</a:t>
            </a:r>
            <a:endParaRPr/>
          </a:p>
        </p:txBody>
      </p:sp>
      <p:sp>
        <p:nvSpPr>
          <p:cNvPr id="638" name="Google Shape;638;p55"/>
          <p:cNvSpPr txBox="1"/>
          <p:nvPr>
            <p:ph idx="1" type="body"/>
          </p:nvPr>
        </p:nvSpPr>
        <p:spPr>
          <a:xfrm>
            <a:off x="311700" y="2928850"/>
            <a:ext cx="8520600" cy="1773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 CCL passes quantitative analysis</a:t>
            </a:r>
            <a:endParaRPr/>
          </a:p>
          <a:p>
            <a:pPr indent="-317500" lvl="1" marL="914400" rtl="0" algn="l">
              <a:lnSpc>
                <a:spcPct val="115000"/>
              </a:lnSpc>
              <a:spcBef>
                <a:spcPts val="0"/>
              </a:spcBef>
              <a:spcAft>
                <a:spcPts val="0"/>
              </a:spcAft>
              <a:buSzPts val="1400"/>
              <a:buChar char="○"/>
            </a:pPr>
            <a:r>
              <a:rPr lang="en"/>
              <a:t>60% accuracy requirement met at all five flight levels for both day and night</a:t>
            </a:r>
            <a:endParaRPr/>
          </a:p>
          <a:p>
            <a:pPr indent="-317500" lvl="2" marL="1371600" rtl="0" algn="l">
              <a:lnSpc>
                <a:spcPct val="115000"/>
              </a:lnSpc>
              <a:spcBef>
                <a:spcPts val="0"/>
              </a:spcBef>
              <a:spcAft>
                <a:spcPts val="0"/>
              </a:spcAft>
              <a:buSzPts val="1400"/>
              <a:buChar char="■"/>
            </a:pPr>
            <a:r>
              <a:rPr lang="en"/>
              <a:t>Passes for ARM KAZR</a:t>
            </a:r>
            <a:endParaRPr/>
          </a:p>
          <a:p>
            <a:pPr indent="-317500" lvl="1" marL="914400" rtl="0" algn="l">
              <a:lnSpc>
                <a:spcPct val="115000"/>
              </a:lnSpc>
              <a:spcBef>
                <a:spcPts val="0"/>
              </a:spcBef>
              <a:spcAft>
                <a:spcPts val="0"/>
              </a:spcAft>
              <a:buSzPts val="1400"/>
              <a:buChar char="○"/>
            </a:pPr>
            <a:r>
              <a:rPr lang="en"/>
              <a:t>CBH “in spec” RMSE is 1.86 km for GOES-19 compared to ARM KAZR, 1.65 for MPL, and 2.15 for the ceilometer (not shown in main slides)</a:t>
            </a:r>
            <a:endParaRPr/>
          </a:p>
          <a:p>
            <a:pPr indent="-317500" lvl="2" marL="1371600" rtl="0" algn="l">
              <a:lnSpc>
                <a:spcPct val="115000"/>
              </a:lnSpc>
              <a:spcBef>
                <a:spcPts val="0"/>
              </a:spcBef>
              <a:spcAft>
                <a:spcPts val="0"/>
              </a:spcAft>
              <a:buSzPts val="1400"/>
              <a:buChar char="■"/>
            </a:pPr>
            <a:r>
              <a:rPr lang="en"/>
              <a:t>(There is no formal CBH requirement for ABI; is 2 km for VIIRS)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33c6d02e837_0_38"/>
          <p:cNvSpPr txBox="1"/>
          <p:nvPr>
            <p:ph type="title"/>
          </p:nvPr>
        </p:nvSpPr>
        <p:spPr>
          <a:xfrm>
            <a:off x="1599862" y="-58778"/>
            <a:ext cx="5961300" cy="6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00"/>
              <a:buFont typeface="Arial"/>
              <a:buNone/>
            </a:pPr>
            <a:r>
              <a:rPr b="0" i="0" lang="en" sz="2800" u="none" cap="none" strike="noStrike">
                <a:solidFill>
                  <a:srgbClr val="FFFFFF"/>
                </a:solidFill>
                <a:latin typeface="Arial"/>
                <a:ea typeface="Arial"/>
                <a:cs typeface="Arial"/>
                <a:sym typeface="Arial"/>
              </a:rPr>
              <a:t>Provisional Validation</a:t>
            </a:r>
            <a:endParaRPr/>
          </a:p>
        </p:txBody>
      </p:sp>
      <p:sp>
        <p:nvSpPr>
          <p:cNvPr id="644" name="Google Shape;644;g33c6d02e837_0_38"/>
          <p:cNvSpPr txBox="1"/>
          <p:nvPr>
            <p:ph idx="12" type="sldNum"/>
          </p:nvPr>
        </p:nvSpPr>
        <p:spPr>
          <a:xfrm>
            <a:off x="8472458" y="3497413"/>
            <a:ext cx="548700" cy="295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645" name="Google Shape;645;g33c6d02e837_0_38"/>
          <p:cNvGraphicFramePr/>
          <p:nvPr/>
        </p:nvGraphicFramePr>
        <p:xfrm>
          <a:off x="457200" y="640920"/>
          <a:ext cx="3000000" cy="3000000"/>
        </p:xfrm>
        <a:graphic>
          <a:graphicData uri="http://schemas.openxmlformats.org/drawingml/2006/table">
            <a:tbl>
              <a:tblPr>
                <a:noFill/>
                <a:tableStyleId>{C1D24202-68DF-419D-BD62-FF7BF230E1A2}</a:tableStyleId>
              </a:tblPr>
              <a:tblGrid>
                <a:gridCol w="4114800"/>
                <a:gridCol w="4114800"/>
              </a:tblGrid>
              <a:tr h="278150">
                <a:tc>
                  <a:txBody>
                    <a:bodyPr/>
                    <a:lstStyle/>
                    <a:p>
                      <a:pPr indent="0" lvl="0" marL="0" marR="0" rtl="0" algn="l">
                        <a:lnSpc>
                          <a:spcPct val="100000"/>
                        </a:lnSpc>
                        <a:spcBef>
                          <a:spcPts val="0"/>
                        </a:spcBef>
                        <a:spcAft>
                          <a:spcPts val="0"/>
                        </a:spcAft>
                        <a:buClr>
                          <a:srgbClr val="000000"/>
                        </a:buClr>
                        <a:buSzPts val="300"/>
                        <a:buFont typeface="Arial"/>
                        <a:buNone/>
                      </a:pPr>
                      <a:r>
                        <a:rPr b="1" lang="en" sz="1100" u="none" cap="none" strike="noStrike">
                          <a:solidFill>
                            <a:srgbClr val="FFFFFF"/>
                          </a:solidFill>
                        </a:rPr>
                        <a:t>Preparation Activities</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rgbClr val="000000"/>
                        </a:buClr>
                        <a:buSzPts val="300"/>
                        <a:buFont typeface="Arial"/>
                        <a:buNone/>
                      </a:pPr>
                      <a:r>
                        <a:rPr b="1" lang="en" sz="1100" u="none" cap="none" strike="noStrike">
                          <a:solidFill>
                            <a:srgbClr val="FFFFFF"/>
                          </a:solidFill>
                        </a:rPr>
                        <a:t>Assessment</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Validation activities are ongoing and the general research community is now encouraged to participate.</a:t>
                      </a:r>
                      <a:endParaRPr sz="800" u="none" cap="none" strike="noStrike">
                        <a:solidFill>
                          <a:schemeClr val="dk1"/>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Ongoing validation activities.  Feedback provided by both general research and user communities.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Severe algorithm anomalies are identified and under analysis. Solutions to anomalies are in development and testing.</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Occasional product sectors missing in GS files.  Other occasional discrepancies documented between GS and DE environments.   Will continue to monitor if these issues and work with ASSISTT to resolve them, if warranted.</a:t>
                      </a:r>
                      <a:endParaRPr sz="800">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Incremental product improvements may still be occurring.</a:t>
                      </a:r>
                      <a:endParaRPr sz="800" u="none" cap="none" strike="noStrike">
                        <a:solidFill>
                          <a:schemeClr val="dk1"/>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Yes, based on continual algorithm development (e.g. improved training datasets, etc.).</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L2+ only: Users are engaged in the Product Feedback Forums and user feedback is assessed.</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chemeClr val="lt1"/>
                        </a:buClr>
                        <a:buSzPts val="300"/>
                        <a:buFont typeface="Arial"/>
                        <a:buNone/>
                      </a:pPr>
                      <a:r>
                        <a:rPr b="1" lang="en" sz="1100" u="none" cap="none" strike="noStrike">
                          <a:solidFill>
                            <a:schemeClr val="lt1"/>
                          </a:solidFill>
                        </a:rPr>
                        <a:t>End State</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chemeClr val="lt1"/>
                        </a:buClr>
                        <a:buSzPts val="300"/>
                        <a:buFont typeface="Arial"/>
                        <a:buNone/>
                      </a:pPr>
                      <a:r>
                        <a:rPr b="1" lang="en" sz="1100" u="none" cap="none" strike="noStrike">
                          <a:solidFill>
                            <a:schemeClr val="lt1"/>
                          </a:solidFill>
                        </a:rPr>
                        <a:t>Assessment</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278150">
                <a:tc>
                  <a:txBody>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Product analysis is sufficient to communicate product performance to users relative to expectations (Performance Baseline).</a:t>
                      </a:r>
                      <a:endParaRPr sz="800" u="none" cap="none" strike="noStrike">
                        <a:solidFill>
                          <a:schemeClr val="dk1"/>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rtl="0" algn="l">
                        <a:spcBef>
                          <a:spcPts val="0"/>
                        </a:spcBef>
                        <a:spcAft>
                          <a:spcPts val="0"/>
                        </a:spcAft>
                        <a:buClr>
                          <a:schemeClr val="dk1"/>
                        </a:buClr>
                        <a:buSzPts val="300"/>
                        <a:buFont typeface="Arial"/>
                        <a:buNone/>
                      </a:pPr>
                      <a:r>
                        <a:rPr lang="en" sz="800">
                          <a:solidFill>
                            <a:srgbClr val="0000FF"/>
                          </a:solidFill>
                        </a:rPr>
                        <a:t>Yes.</a:t>
                      </a:r>
                      <a:endParaRPr sz="800">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dk1"/>
                          </a:solidFill>
                          <a:latin typeface="Arial"/>
                          <a:ea typeface="Arial"/>
                          <a:cs typeface="Arial"/>
                          <a:sym typeface="Arial"/>
                        </a:rPr>
                        <a:t>Testing has been fully documented.</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15375">
                <a:tc>
                  <a:txBody>
                    <a:bodyPr/>
                    <a:lstStyle/>
                    <a:p>
                      <a:pPr indent="0" lvl="0" marL="0" marR="0" rtl="0" algn="l">
                        <a:lnSpc>
                          <a:spcPct val="100000"/>
                        </a:lnSpc>
                        <a:spcBef>
                          <a:spcPts val="0"/>
                        </a:spcBef>
                        <a:spcAft>
                          <a:spcPts val="0"/>
                        </a:spcAft>
                        <a:buClr>
                          <a:srgbClr val="000000"/>
                        </a:buClr>
                        <a:buSzPts val="200"/>
                        <a:buFont typeface="Arial"/>
                        <a:buNone/>
                      </a:pPr>
                      <a:r>
                        <a:rPr b="0" i="0" lang="en" sz="800" u="none" cap="none" strike="noStrike">
                          <a:solidFill>
                            <a:schemeClr val="dk1"/>
                          </a:solidFill>
                          <a:latin typeface="Arial"/>
                          <a:ea typeface="Arial"/>
                          <a:cs typeface="Arial"/>
                          <a:sym typeface="Arial"/>
                        </a:rPr>
                        <a:t>Product is ready for operational use and for use in comprehensive cal/val activities and product optimization.</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33c6d02e837_0_44"/>
          <p:cNvSpPr txBox="1"/>
          <p:nvPr>
            <p:ph type="title"/>
          </p:nvPr>
        </p:nvSpPr>
        <p:spPr>
          <a:xfrm>
            <a:off x="628650" y="136969"/>
            <a:ext cx="7886700" cy="99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00"/>
              <a:buFont typeface="Arial"/>
              <a:buNone/>
            </a:pPr>
            <a:r>
              <a:rPr lang="en" sz="2800"/>
              <a:t>Path to Full Maturity</a:t>
            </a:r>
            <a:endParaRPr/>
          </a:p>
        </p:txBody>
      </p:sp>
      <p:sp>
        <p:nvSpPr>
          <p:cNvPr id="651" name="Google Shape;651;g33c6d02e837_0_44"/>
          <p:cNvSpPr txBox="1"/>
          <p:nvPr>
            <p:ph idx="12" type="sldNum"/>
          </p:nvPr>
        </p:nvSpPr>
        <p:spPr>
          <a:xfrm>
            <a:off x="6457950" y="4767263"/>
            <a:ext cx="2057400" cy="27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652" name="Google Shape;652;g33c6d02e837_0_44"/>
          <p:cNvSpPr txBox="1"/>
          <p:nvPr>
            <p:ph idx="1" type="body"/>
          </p:nvPr>
        </p:nvSpPr>
        <p:spPr>
          <a:xfrm>
            <a:off x="373950" y="974600"/>
            <a:ext cx="8396100" cy="2409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2400">
                <a:solidFill>
                  <a:srgbClr val="FFF2CC"/>
                </a:solidFill>
              </a:rPr>
              <a:t> </a:t>
            </a:r>
            <a:endParaRPr sz="2400">
              <a:solidFill>
                <a:srgbClr val="FFF2CC"/>
              </a:solidFill>
            </a:endParaRPr>
          </a:p>
          <a:p>
            <a:pPr indent="-317500" lvl="0" marL="457200" rtl="0" algn="l">
              <a:spcBef>
                <a:spcPts val="800"/>
              </a:spcBef>
              <a:spcAft>
                <a:spcPts val="0"/>
              </a:spcAft>
              <a:buSzPts val="1400"/>
              <a:buChar char="●"/>
            </a:pPr>
            <a:r>
              <a:rPr lang="en"/>
              <a:t>Archive L1, L2, and Intermediate Products for more comprehensive analysis </a:t>
            </a:r>
            <a:endParaRPr/>
          </a:p>
          <a:p>
            <a:pPr indent="-317500" lvl="0" marL="457200" rtl="0" algn="l">
              <a:spcBef>
                <a:spcPts val="1000"/>
              </a:spcBef>
              <a:spcAft>
                <a:spcPts val="0"/>
              </a:spcAft>
              <a:buSzPts val="1400"/>
              <a:buChar char="●"/>
            </a:pPr>
            <a:r>
              <a:rPr lang="en"/>
              <a:t>Seasonal analysis</a:t>
            </a:r>
            <a:endParaRPr/>
          </a:p>
          <a:p>
            <a:pPr indent="-317500" lvl="0" marL="457200" rtl="0" algn="l">
              <a:spcBef>
                <a:spcPts val="1000"/>
              </a:spcBef>
              <a:spcAft>
                <a:spcPts val="0"/>
              </a:spcAft>
              <a:buSzPts val="1400"/>
              <a:buChar char="●"/>
            </a:pPr>
            <a:r>
              <a:rPr lang="en"/>
              <a:t>EarthCARE validation</a:t>
            </a:r>
            <a:endParaRPr/>
          </a:p>
          <a:p>
            <a:pPr indent="-317500" lvl="0" marL="457200" rtl="0" algn="l">
              <a:spcBef>
                <a:spcPts val="1000"/>
              </a:spcBef>
              <a:spcAft>
                <a:spcPts val="0"/>
              </a:spcAft>
              <a:buSzPts val="1400"/>
              <a:buChar char="●"/>
            </a:pPr>
            <a:r>
              <a:rPr lang="en"/>
              <a:t>Opportunistic application-driven analyses from user interaction</a:t>
            </a:r>
            <a:endParaRPr/>
          </a:p>
          <a:p>
            <a:pPr indent="-317500" lvl="0" marL="457200" rtl="0" algn="l">
              <a:spcBef>
                <a:spcPts val="1000"/>
              </a:spcBef>
              <a:spcAft>
                <a:spcPts val="1000"/>
              </a:spcAft>
              <a:buSzPts val="1400"/>
              <a:buChar char="●"/>
            </a:pPr>
            <a:r>
              <a:rPr lang="en"/>
              <a:t>Entrain other datasets of opportunity</a:t>
            </a: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33c1adff1c8_1_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Backup</a:t>
            </a:r>
            <a:endParaRPr b="1"/>
          </a:p>
        </p:txBody>
      </p:sp>
      <p:cxnSp>
        <p:nvCxnSpPr>
          <p:cNvPr id="658" name="Google Shape;658;g33c1adff1c8_1_6"/>
          <p:cNvCxnSpPr/>
          <p:nvPr/>
        </p:nvCxnSpPr>
        <p:spPr>
          <a:xfrm>
            <a:off x="311700" y="1068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grpSp>
        <p:nvGrpSpPr>
          <p:cNvPr id="663" name="Google Shape;663;p12"/>
          <p:cNvGrpSpPr/>
          <p:nvPr/>
        </p:nvGrpSpPr>
        <p:grpSpPr>
          <a:xfrm>
            <a:off x="335444" y="287840"/>
            <a:ext cx="8294204" cy="4770026"/>
            <a:chOff x="447259" y="413604"/>
            <a:chExt cx="11058939" cy="6360035"/>
          </a:xfrm>
        </p:grpSpPr>
        <p:grpSp>
          <p:nvGrpSpPr>
            <p:cNvPr id="664" name="Google Shape;664;p12"/>
            <p:cNvGrpSpPr/>
            <p:nvPr/>
          </p:nvGrpSpPr>
          <p:grpSpPr>
            <a:xfrm>
              <a:off x="447259" y="413604"/>
              <a:ext cx="5486400" cy="5948065"/>
              <a:chOff x="447259" y="413604"/>
              <a:chExt cx="5486400" cy="5948065"/>
            </a:xfrm>
          </p:grpSpPr>
          <p:pic>
            <p:nvPicPr>
              <p:cNvPr id="665" name="Google Shape;665;p12"/>
              <p:cNvPicPr preferRelativeResize="0"/>
              <p:nvPr/>
            </p:nvPicPr>
            <p:blipFill rotWithShape="1">
              <a:blip r:embed="rId3">
                <a:alphaModFix/>
              </a:blip>
              <a:srcRect b="0" l="0" r="0" t="0"/>
              <a:stretch/>
            </p:blipFill>
            <p:spPr>
              <a:xfrm>
                <a:off x="447259" y="875269"/>
                <a:ext cx="5486400" cy="5486400"/>
              </a:xfrm>
              <a:prstGeom prst="rect">
                <a:avLst/>
              </a:prstGeom>
              <a:noFill/>
              <a:ln>
                <a:noFill/>
              </a:ln>
            </p:spPr>
          </p:pic>
          <p:sp>
            <p:nvSpPr>
              <p:cNvPr id="666" name="Google Shape;666;p12"/>
              <p:cNvSpPr txBox="1"/>
              <p:nvPr/>
            </p:nvSpPr>
            <p:spPr>
              <a:xfrm>
                <a:off x="447259"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OR_ABI-L2-CCLF-M6_G19_s20250321600205_e20250321609513_c20250321618235.nc</a:t>
                </a:r>
                <a:endParaRPr b="0" i="0" sz="1100" u="none" cap="none" strike="noStrike">
                  <a:solidFill>
                    <a:srgbClr val="000000"/>
                  </a:solidFill>
                  <a:latin typeface="Arial"/>
                  <a:ea typeface="Arial"/>
                  <a:cs typeface="Arial"/>
                  <a:sym typeface="Arial"/>
                </a:endParaRPr>
              </a:p>
            </p:txBody>
          </p:sp>
          <p:sp>
            <p:nvSpPr>
              <p:cNvPr id="667" name="Google Shape;667;p12"/>
              <p:cNvSpPr txBox="1"/>
              <p:nvPr/>
            </p:nvSpPr>
            <p:spPr>
              <a:xfrm>
                <a:off x="447259" y="875269"/>
                <a:ext cx="1802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00"/>
                    </a:solidFill>
                    <a:latin typeface="Arial"/>
                    <a:ea typeface="Arial"/>
                    <a:cs typeface="Arial"/>
                    <a:sym typeface="Arial"/>
                  </a:rPr>
                  <a:t>G19 </a:t>
                </a:r>
                <a:r>
                  <a:rPr b="0" i="0" lang="en" sz="1400" u="none" cap="none" strike="noStrike">
                    <a:solidFill>
                      <a:srgbClr val="FFFF00"/>
                    </a:solidFill>
                    <a:latin typeface="Arial"/>
                    <a:ea typeface="Arial"/>
                    <a:cs typeface="Arial"/>
                    <a:sym typeface="Arial"/>
                  </a:rPr>
                  <a:t>CCL</a:t>
                </a:r>
                <a:endParaRPr b="0" i="0" sz="1100" u="none" cap="none" strike="noStrike">
                  <a:solidFill>
                    <a:srgbClr val="000000"/>
                  </a:solidFill>
                  <a:latin typeface="Arial"/>
                  <a:ea typeface="Arial"/>
                  <a:cs typeface="Arial"/>
                  <a:sym typeface="Arial"/>
                </a:endParaRPr>
              </a:p>
            </p:txBody>
          </p:sp>
        </p:grpSp>
        <p:grpSp>
          <p:nvGrpSpPr>
            <p:cNvPr id="668" name="Google Shape;668;p12"/>
            <p:cNvGrpSpPr/>
            <p:nvPr/>
          </p:nvGrpSpPr>
          <p:grpSpPr>
            <a:xfrm>
              <a:off x="6019798" y="413604"/>
              <a:ext cx="5486400" cy="5948065"/>
              <a:chOff x="6019798" y="413604"/>
              <a:chExt cx="5486400" cy="5948065"/>
            </a:xfrm>
          </p:grpSpPr>
          <p:sp>
            <p:nvSpPr>
              <p:cNvPr id="669" name="Google Shape;669;p12"/>
              <p:cNvSpPr txBox="1"/>
              <p:nvPr/>
            </p:nvSpPr>
            <p:spPr>
              <a:xfrm>
                <a:off x="6019798" y="413604"/>
                <a:ext cx="5486400" cy="461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OR_ABI-L2-CCLF-M6_G16_s20250321600210_e20250321609518_c20250321618360.nc</a:t>
                </a:r>
                <a:endParaRPr b="0" i="0" sz="1100" u="none" cap="none" strike="noStrike">
                  <a:solidFill>
                    <a:srgbClr val="000000"/>
                  </a:solidFill>
                  <a:latin typeface="Arial"/>
                  <a:ea typeface="Arial"/>
                  <a:cs typeface="Arial"/>
                  <a:sym typeface="Arial"/>
                </a:endParaRPr>
              </a:p>
            </p:txBody>
          </p:sp>
          <p:pic>
            <p:nvPicPr>
              <p:cNvPr id="670" name="Google Shape;670;p12"/>
              <p:cNvPicPr preferRelativeResize="0"/>
              <p:nvPr/>
            </p:nvPicPr>
            <p:blipFill rotWithShape="1">
              <a:blip r:embed="rId4">
                <a:alphaModFix/>
              </a:blip>
              <a:srcRect b="0" l="0" r="0" t="0"/>
              <a:stretch/>
            </p:blipFill>
            <p:spPr>
              <a:xfrm>
                <a:off x="6019798" y="875269"/>
                <a:ext cx="5486400" cy="5486400"/>
              </a:xfrm>
              <a:prstGeom prst="rect">
                <a:avLst/>
              </a:prstGeom>
              <a:noFill/>
              <a:ln>
                <a:noFill/>
              </a:ln>
            </p:spPr>
          </p:pic>
          <p:sp>
            <p:nvSpPr>
              <p:cNvPr id="671" name="Google Shape;671;p12"/>
              <p:cNvSpPr txBox="1"/>
              <p:nvPr/>
            </p:nvSpPr>
            <p:spPr>
              <a:xfrm>
                <a:off x="6019798" y="875269"/>
                <a:ext cx="16791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FF00"/>
                    </a:solidFill>
                    <a:latin typeface="Arial"/>
                    <a:ea typeface="Arial"/>
                    <a:cs typeface="Arial"/>
                    <a:sym typeface="Arial"/>
                  </a:rPr>
                  <a:t>G16 </a:t>
                </a:r>
                <a:r>
                  <a:rPr b="0" i="0" lang="en" sz="1400" u="none" cap="none" strike="noStrike">
                    <a:solidFill>
                      <a:srgbClr val="FFFF00"/>
                    </a:solidFill>
                    <a:latin typeface="Arial"/>
                    <a:ea typeface="Arial"/>
                    <a:cs typeface="Arial"/>
                    <a:sym typeface="Arial"/>
                  </a:rPr>
                  <a:t>CCL</a:t>
                </a:r>
                <a:endParaRPr b="0" i="0" sz="1100" u="none" cap="none" strike="noStrike">
                  <a:solidFill>
                    <a:srgbClr val="000000"/>
                  </a:solidFill>
                  <a:latin typeface="Arial"/>
                  <a:ea typeface="Arial"/>
                  <a:cs typeface="Arial"/>
                  <a:sym typeface="Arial"/>
                </a:endParaRPr>
              </a:p>
            </p:txBody>
          </p:sp>
        </p:grpSp>
        <p:pic>
          <p:nvPicPr>
            <p:cNvPr id="672" name="Google Shape;672;p12"/>
            <p:cNvPicPr preferRelativeResize="0"/>
            <p:nvPr/>
          </p:nvPicPr>
          <p:blipFill rotWithShape="1">
            <a:blip r:embed="rId5">
              <a:alphaModFix/>
            </a:blip>
            <a:srcRect b="0" l="0" r="0" t="0"/>
            <a:stretch/>
          </p:blipFill>
          <p:spPr>
            <a:xfrm>
              <a:off x="447259" y="6394701"/>
              <a:ext cx="11058939" cy="378938"/>
            </a:xfrm>
            <a:prstGeom prst="rect">
              <a:avLst/>
            </a:prstGeom>
            <a:noFill/>
            <a:ln>
              <a:noFill/>
            </a:ln>
          </p:spPr>
        </p:pic>
      </p:grpSp>
      <p:sp>
        <p:nvSpPr>
          <p:cNvPr id="673" name="Google Shape;673;p12"/>
          <p:cNvSpPr txBox="1"/>
          <p:nvPr/>
        </p:nvSpPr>
        <p:spPr>
          <a:xfrm>
            <a:off x="2601568" y="27911"/>
            <a:ext cx="3669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G19 vs. G16 CCL  (16:00 UTC 1 Feb 2025)</a:t>
            </a:r>
            <a:endParaRPr b="0" i="0" sz="900" u="none" cap="none" strike="noStrike">
              <a:solidFill>
                <a:srgbClr val="000000"/>
              </a:solidFill>
              <a:latin typeface="Arial"/>
              <a:ea typeface="Arial"/>
              <a:cs typeface="Arial"/>
              <a:sym typeface="Arial"/>
            </a:endParaRPr>
          </a:p>
        </p:txBody>
      </p:sp>
      <p:grpSp>
        <p:nvGrpSpPr>
          <p:cNvPr id="674" name="Google Shape;674;p12"/>
          <p:cNvGrpSpPr/>
          <p:nvPr/>
        </p:nvGrpSpPr>
        <p:grpSpPr>
          <a:xfrm>
            <a:off x="2036725" y="4026475"/>
            <a:ext cx="2737725" cy="692700"/>
            <a:chOff x="2036725" y="4102675"/>
            <a:chExt cx="2737725" cy="692700"/>
          </a:xfrm>
        </p:grpSpPr>
        <p:sp>
          <p:nvSpPr>
            <p:cNvPr id="675" name="Google Shape;675;p12"/>
            <p:cNvSpPr/>
            <p:nvPr/>
          </p:nvSpPr>
          <p:spPr>
            <a:xfrm>
              <a:off x="2036725" y="4199075"/>
              <a:ext cx="1697100" cy="4608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12"/>
            <p:cNvSpPr txBox="1"/>
            <p:nvPr/>
          </p:nvSpPr>
          <p:spPr>
            <a:xfrm>
              <a:off x="3691450" y="4102675"/>
              <a:ext cx="1083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00FF"/>
                  </a:solidFill>
                  <a:latin typeface="Arial"/>
                  <a:ea typeface="Arial"/>
                  <a:cs typeface="Arial"/>
                  <a:sym typeface="Arial"/>
                </a:rPr>
                <a:t>Sometimes missing segments </a:t>
              </a:r>
              <a:endParaRPr b="1" i="0" sz="1100" u="none" cap="none" strike="noStrike">
                <a:solidFill>
                  <a:srgbClr val="FF00FF"/>
                </a:solidFill>
                <a:latin typeface="Arial"/>
                <a:ea typeface="Arial"/>
                <a:cs typeface="Arial"/>
                <a:sym typeface="Arial"/>
              </a:endParaRPr>
            </a:p>
          </p:txBody>
        </p:sp>
      </p:grpSp>
      <p:sp>
        <p:nvSpPr>
          <p:cNvPr id="677" name="Google Shape;677;p12"/>
          <p:cNvSpPr txBox="1"/>
          <p:nvPr/>
        </p:nvSpPr>
        <p:spPr>
          <a:xfrm>
            <a:off x="0" y="0"/>
            <a:ext cx="2411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1" lang="en" sz="1100" u="none" cap="none" strike="noStrike">
                <a:solidFill>
                  <a:srgbClr val="4472C4"/>
                </a:solidFill>
                <a:latin typeface="Arial"/>
                <a:ea typeface="Arial"/>
                <a:cs typeface="Arial"/>
                <a:sym typeface="Arial"/>
                <a:extLst>
                  <a:ext uri="http://customooxmlschemas.google.com/">
                    <go:slidesCustomData xmlns:go="http://customooxmlschemas.google.com/" textRoundtripDataId="4"/>
                  </a:ext>
                </a:extLst>
              </a:rPr>
              <a:t>Missing segments in G19 CCL</a:t>
            </a:r>
            <a:endParaRPr b="0" i="1" sz="1400" u="none" cap="none" strike="noStrike">
              <a:solidFill>
                <a:srgbClr val="4472C4"/>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grpSp>
        <p:nvGrpSpPr>
          <p:cNvPr id="682" name="Google Shape;682;g33c1adff1c8_2_0"/>
          <p:cNvGrpSpPr/>
          <p:nvPr/>
        </p:nvGrpSpPr>
        <p:grpSpPr>
          <a:xfrm>
            <a:off x="737886" y="1089264"/>
            <a:ext cx="7472555" cy="2711532"/>
            <a:chOff x="0" y="1348180"/>
            <a:chExt cx="9963406" cy="3615376"/>
          </a:xfrm>
        </p:grpSpPr>
        <p:pic>
          <p:nvPicPr>
            <p:cNvPr id="683" name="Google Shape;683;g33c1adff1c8_2_0"/>
            <p:cNvPicPr preferRelativeResize="0"/>
            <p:nvPr/>
          </p:nvPicPr>
          <p:blipFill rotWithShape="1">
            <a:blip r:embed="rId3">
              <a:alphaModFix/>
            </a:blip>
            <a:srcRect b="0" l="0" r="0" t="0"/>
            <a:stretch/>
          </p:blipFill>
          <p:spPr>
            <a:xfrm>
              <a:off x="0" y="1727118"/>
              <a:ext cx="4762500" cy="2857500"/>
            </a:xfrm>
            <a:prstGeom prst="rect">
              <a:avLst/>
            </a:prstGeom>
            <a:noFill/>
            <a:ln>
              <a:noFill/>
            </a:ln>
          </p:spPr>
        </p:pic>
        <p:pic>
          <p:nvPicPr>
            <p:cNvPr id="684" name="Google Shape;684;g33c1adff1c8_2_0"/>
            <p:cNvPicPr preferRelativeResize="0"/>
            <p:nvPr/>
          </p:nvPicPr>
          <p:blipFill rotWithShape="1">
            <a:blip r:embed="rId4">
              <a:alphaModFix/>
            </a:blip>
            <a:srcRect b="0" l="0" r="0" t="0"/>
            <a:stretch/>
          </p:blipFill>
          <p:spPr>
            <a:xfrm>
              <a:off x="5143006" y="1727119"/>
              <a:ext cx="4762500" cy="2857500"/>
            </a:xfrm>
            <a:prstGeom prst="rect">
              <a:avLst/>
            </a:prstGeom>
            <a:noFill/>
            <a:ln>
              <a:noFill/>
            </a:ln>
          </p:spPr>
        </p:pic>
        <p:pic>
          <p:nvPicPr>
            <p:cNvPr id="685" name="Google Shape;685;g33c1adff1c8_2_0"/>
            <p:cNvPicPr preferRelativeResize="0"/>
            <p:nvPr/>
          </p:nvPicPr>
          <p:blipFill rotWithShape="1">
            <a:blip r:embed="rId5">
              <a:alphaModFix/>
            </a:blip>
            <a:srcRect b="0" l="0" r="0" t="0"/>
            <a:stretch/>
          </p:blipFill>
          <p:spPr>
            <a:xfrm>
              <a:off x="1" y="4584618"/>
              <a:ext cx="9905505" cy="378938"/>
            </a:xfrm>
            <a:prstGeom prst="rect">
              <a:avLst/>
            </a:prstGeom>
            <a:noFill/>
            <a:ln>
              <a:noFill/>
            </a:ln>
          </p:spPr>
        </p:pic>
        <p:sp>
          <p:nvSpPr>
            <p:cNvPr id="686" name="Google Shape;686;g33c1adff1c8_2_0"/>
            <p:cNvSpPr txBox="1"/>
            <p:nvPr/>
          </p:nvSpPr>
          <p:spPr>
            <a:xfrm>
              <a:off x="676894" y="1348180"/>
              <a:ext cx="36189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DE G19 CCL (10-km resol) from GS</a:t>
              </a:r>
              <a:endParaRPr b="0" i="0" sz="1100" u="none" cap="none" strike="noStrike">
                <a:solidFill>
                  <a:srgbClr val="000000"/>
                </a:solidFill>
                <a:latin typeface="Arial"/>
                <a:ea typeface="Arial"/>
                <a:cs typeface="Arial"/>
                <a:sym typeface="Arial"/>
              </a:endParaRPr>
            </a:p>
          </p:txBody>
        </p:sp>
        <p:sp>
          <p:nvSpPr>
            <p:cNvPr id="687" name="Google Shape;687;g33c1adff1c8_2_0"/>
            <p:cNvSpPr txBox="1"/>
            <p:nvPr/>
          </p:nvSpPr>
          <p:spPr>
            <a:xfrm>
              <a:off x="5143006" y="1348180"/>
              <a:ext cx="48204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SAPF_ASSISTT CCL (2-km resol. run by CIMSS)</a:t>
              </a:r>
              <a:endParaRPr b="0" i="0" sz="1100" u="none" cap="none" strike="noStrike">
                <a:solidFill>
                  <a:srgbClr val="000000"/>
                </a:solidFill>
                <a:latin typeface="Arial"/>
                <a:ea typeface="Arial"/>
                <a:cs typeface="Arial"/>
                <a:sym typeface="Arial"/>
              </a:endParaRPr>
            </a:p>
          </p:txBody>
        </p:sp>
      </p:grpSp>
      <p:sp>
        <p:nvSpPr>
          <p:cNvPr id="688" name="Google Shape;688;g33c1adff1c8_2_0"/>
          <p:cNvSpPr txBox="1"/>
          <p:nvPr/>
        </p:nvSpPr>
        <p:spPr>
          <a:xfrm>
            <a:off x="1245549" y="4540175"/>
            <a:ext cx="36522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2001 UTC 2025 Feb 02   (SAPF run by S. Wanzong)</a:t>
            </a:r>
            <a:endParaRPr b="0" i="0" sz="1100" u="none" cap="none" strike="noStrike">
              <a:solidFill>
                <a:srgbClr val="000000"/>
              </a:solidFill>
              <a:latin typeface="Arial"/>
              <a:ea typeface="Arial"/>
              <a:cs typeface="Arial"/>
              <a:sym typeface="Arial"/>
            </a:endParaRPr>
          </a:p>
        </p:txBody>
      </p:sp>
      <p:sp>
        <p:nvSpPr>
          <p:cNvPr id="689" name="Google Shape;689;g33c1adff1c8_2_0"/>
          <p:cNvSpPr txBox="1"/>
          <p:nvPr/>
        </p:nvSpPr>
        <p:spPr>
          <a:xfrm>
            <a:off x="1245550" y="442725"/>
            <a:ext cx="65331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C00000"/>
                </a:solidFill>
                <a:latin typeface="Arial"/>
                <a:ea typeface="Arial"/>
                <a:cs typeface="Arial"/>
                <a:sym typeface="Arial"/>
              </a:rPr>
              <a:t>Comparisons between GS and SAPF CCL: </a:t>
            </a:r>
            <a:r>
              <a:rPr b="1" i="0" lang="en" sz="1100" u="sng" cap="none" strike="noStrike">
                <a:solidFill>
                  <a:srgbClr val="C00000"/>
                </a:solidFill>
                <a:latin typeface="Arial"/>
                <a:ea typeface="Arial"/>
                <a:cs typeface="Arial"/>
                <a:sym typeface="Arial"/>
              </a:rPr>
              <a:t>No issue</a:t>
            </a:r>
            <a:r>
              <a:rPr b="1" i="0" lang="en" sz="1100" u="none" cap="none" strike="noStrike">
                <a:solidFill>
                  <a:srgbClr val="C00000"/>
                </a:solidFill>
                <a:latin typeface="Arial"/>
                <a:ea typeface="Arial"/>
                <a:cs typeface="Arial"/>
                <a:sym typeface="Arial"/>
              </a:rPr>
              <a:t> with daytime CCLs over CONUS</a:t>
            </a:r>
            <a:endParaRPr b="0" i="0" sz="1100" u="none" cap="none" strike="noStrike">
              <a:solidFill>
                <a:srgbClr val="000000"/>
              </a:solidFill>
              <a:latin typeface="Arial"/>
              <a:ea typeface="Arial"/>
              <a:cs typeface="Arial"/>
              <a:sym typeface="Arial"/>
            </a:endParaRPr>
          </a:p>
        </p:txBody>
      </p:sp>
      <p:sp>
        <p:nvSpPr>
          <p:cNvPr id="690" name="Google Shape;690;g33c1adff1c8_2_0"/>
          <p:cNvSpPr txBox="1"/>
          <p:nvPr/>
        </p:nvSpPr>
        <p:spPr>
          <a:xfrm>
            <a:off x="4873408" y="4540169"/>
            <a:ext cx="3203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chemeClr val="dk1"/>
                </a:solidFill>
                <a:latin typeface="Arial"/>
                <a:ea typeface="Arial"/>
                <a:cs typeface="Arial"/>
                <a:sym typeface="Arial"/>
              </a:rPr>
              <a:t>Zoom in to CONUS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41"/>
          <p:cNvSpPr/>
          <p:nvPr/>
        </p:nvSpPr>
        <p:spPr>
          <a:xfrm>
            <a:off x="5670306" y="200305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6" name="Google Shape;696;p41"/>
          <p:cNvSpPr/>
          <p:nvPr/>
        </p:nvSpPr>
        <p:spPr>
          <a:xfrm>
            <a:off x="5670306" y="837817"/>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7" name="Google Shape;697;p41"/>
          <p:cNvSpPr/>
          <p:nvPr/>
        </p:nvSpPr>
        <p:spPr>
          <a:xfrm>
            <a:off x="5670306" y="1608380"/>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8" name="Google Shape;698;p41"/>
          <p:cNvSpPr/>
          <p:nvPr/>
        </p:nvSpPr>
        <p:spPr>
          <a:xfrm>
            <a:off x="5670306" y="2378942"/>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9" name="Google Shape;699;p41"/>
          <p:cNvSpPr/>
          <p:nvPr/>
        </p:nvSpPr>
        <p:spPr>
          <a:xfrm>
            <a:off x="5670306" y="314950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0" name="Google Shape;700;p41"/>
          <p:cNvSpPr/>
          <p:nvPr/>
        </p:nvSpPr>
        <p:spPr>
          <a:xfrm>
            <a:off x="5670306" y="3920066"/>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1" name="Google Shape;701;p41"/>
          <p:cNvSpPr/>
          <p:nvPr/>
        </p:nvSpPr>
        <p:spPr>
          <a:xfrm>
            <a:off x="6916187" y="837817"/>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2" name="Google Shape;702;p41"/>
          <p:cNvSpPr/>
          <p:nvPr/>
        </p:nvSpPr>
        <p:spPr>
          <a:xfrm>
            <a:off x="6916187" y="1608380"/>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3" name="Google Shape;703;p41"/>
          <p:cNvSpPr/>
          <p:nvPr/>
        </p:nvSpPr>
        <p:spPr>
          <a:xfrm>
            <a:off x="6916187" y="2378942"/>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4" name="Google Shape;704;p41"/>
          <p:cNvSpPr/>
          <p:nvPr/>
        </p:nvSpPr>
        <p:spPr>
          <a:xfrm>
            <a:off x="6916187" y="314950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705" name="Google Shape;705;p41"/>
          <p:cNvCxnSpPr/>
          <p:nvPr/>
        </p:nvCxnSpPr>
        <p:spPr>
          <a:xfrm>
            <a:off x="5670306" y="2774234"/>
            <a:ext cx="770700" cy="0"/>
          </a:xfrm>
          <a:prstGeom prst="straightConnector1">
            <a:avLst/>
          </a:prstGeom>
          <a:noFill/>
          <a:ln cap="flat" cmpd="sng" w="12700">
            <a:solidFill>
              <a:schemeClr val="dk2"/>
            </a:solidFill>
            <a:prstDash val="dot"/>
            <a:miter lim="800000"/>
            <a:headEnd len="sm" w="sm" type="none"/>
            <a:tailEnd len="sm" w="sm" type="none"/>
          </a:ln>
        </p:spPr>
      </p:cxnSp>
      <p:sp>
        <p:nvSpPr>
          <p:cNvPr id="706" name="Google Shape;706;p41"/>
          <p:cNvSpPr txBox="1"/>
          <p:nvPr/>
        </p:nvSpPr>
        <p:spPr>
          <a:xfrm>
            <a:off x="4588335" y="3757632"/>
            <a:ext cx="79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5 kft</a:t>
            </a:r>
            <a:endParaRPr b="0" i="0" sz="1400" u="none" cap="none" strike="noStrike">
              <a:solidFill>
                <a:schemeClr val="dk1"/>
              </a:solidFill>
              <a:latin typeface="Calibri"/>
              <a:ea typeface="Calibri"/>
              <a:cs typeface="Calibri"/>
              <a:sym typeface="Calibri"/>
            </a:endParaRPr>
          </a:p>
        </p:txBody>
      </p:sp>
      <p:sp>
        <p:nvSpPr>
          <p:cNvPr id="707" name="Google Shape;707;p41"/>
          <p:cNvSpPr txBox="1"/>
          <p:nvPr/>
        </p:nvSpPr>
        <p:spPr>
          <a:xfrm>
            <a:off x="4588335" y="4529038"/>
            <a:ext cx="79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0 kft</a:t>
            </a:r>
            <a:endParaRPr b="0" i="0" sz="1400" u="none" cap="none" strike="noStrike">
              <a:solidFill>
                <a:schemeClr val="dk1"/>
              </a:solidFill>
              <a:latin typeface="Calibri"/>
              <a:ea typeface="Calibri"/>
              <a:cs typeface="Calibri"/>
              <a:sym typeface="Calibri"/>
            </a:endParaRPr>
          </a:p>
        </p:txBody>
      </p:sp>
      <p:sp>
        <p:nvSpPr>
          <p:cNvPr id="708" name="Google Shape;708;p41"/>
          <p:cNvSpPr txBox="1"/>
          <p:nvPr/>
        </p:nvSpPr>
        <p:spPr>
          <a:xfrm>
            <a:off x="4588320" y="2994670"/>
            <a:ext cx="79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10 kft</a:t>
            </a:r>
            <a:endParaRPr b="0" i="0" sz="1400" u="none" cap="none" strike="noStrike">
              <a:solidFill>
                <a:schemeClr val="dk1"/>
              </a:solidFill>
              <a:latin typeface="Calibri"/>
              <a:ea typeface="Calibri"/>
              <a:cs typeface="Calibri"/>
              <a:sym typeface="Calibri"/>
            </a:endParaRPr>
          </a:p>
        </p:txBody>
      </p:sp>
      <p:sp>
        <p:nvSpPr>
          <p:cNvPr id="709" name="Google Shape;709;p41"/>
          <p:cNvSpPr txBox="1"/>
          <p:nvPr/>
        </p:nvSpPr>
        <p:spPr>
          <a:xfrm>
            <a:off x="4588720" y="2232668"/>
            <a:ext cx="79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18 kft</a:t>
            </a:r>
            <a:endParaRPr b="0" i="0" sz="1400" u="none" cap="none" strike="noStrike">
              <a:solidFill>
                <a:schemeClr val="dk1"/>
              </a:solidFill>
              <a:latin typeface="Calibri"/>
              <a:ea typeface="Calibri"/>
              <a:cs typeface="Calibri"/>
              <a:sym typeface="Calibri"/>
            </a:endParaRPr>
          </a:p>
        </p:txBody>
      </p:sp>
      <p:sp>
        <p:nvSpPr>
          <p:cNvPr id="710" name="Google Shape;710;p41"/>
          <p:cNvSpPr txBox="1"/>
          <p:nvPr/>
        </p:nvSpPr>
        <p:spPr>
          <a:xfrm>
            <a:off x="4588720" y="1461751"/>
            <a:ext cx="79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24 kft</a:t>
            </a:r>
            <a:endParaRPr b="0" i="0" sz="1400" u="none" cap="none" strike="noStrike">
              <a:solidFill>
                <a:schemeClr val="dk1"/>
              </a:solidFill>
              <a:latin typeface="Calibri"/>
              <a:ea typeface="Calibri"/>
              <a:cs typeface="Calibri"/>
              <a:sym typeface="Calibri"/>
            </a:endParaRPr>
          </a:p>
        </p:txBody>
      </p:sp>
      <p:sp>
        <p:nvSpPr>
          <p:cNvPr id="711" name="Google Shape;711;p41"/>
          <p:cNvSpPr txBox="1"/>
          <p:nvPr/>
        </p:nvSpPr>
        <p:spPr>
          <a:xfrm>
            <a:off x="4588717" y="689512"/>
            <a:ext cx="79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TOA</a:t>
            </a:r>
            <a:endParaRPr b="0" i="0" sz="1100" u="none" cap="none" strike="noStrike">
              <a:solidFill>
                <a:srgbClr val="000000"/>
              </a:solidFill>
              <a:latin typeface="Arial"/>
              <a:ea typeface="Arial"/>
              <a:cs typeface="Arial"/>
              <a:sym typeface="Arial"/>
            </a:endParaRPr>
          </a:p>
        </p:txBody>
      </p:sp>
      <p:cxnSp>
        <p:nvCxnSpPr>
          <p:cNvPr id="712" name="Google Shape;712;p41"/>
          <p:cNvCxnSpPr/>
          <p:nvPr/>
        </p:nvCxnSpPr>
        <p:spPr>
          <a:xfrm>
            <a:off x="5298325" y="3920066"/>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13" name="Google Shape;713;p41"/>
          <p:cNvCxnSpPr/>
          <p:nvPr/>
        </p:nvCxnSpPr>
        <p:spPr>
          <a:xfrm>
            <a:off x="5298324" y="3149504"/>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14" name="Google Shape;714;p41"/>
          <p:cNvCxnSpPr/>
          <p:nvPr/>
        </p:nvCxnSpPr>
        <p:spPr>
          <a:xfrm>
            <a:off x="5298324" y="2376014"/>
            <a:ext cx="3363300" cy="12300"/>
          </a:xfrm>
          <a:prstGeom prst="straightConnector1">
            <a:avLst/>
          </a:prstGeom>
          <a:noFill/>
          <a:ln cap="flat" cmpd="sng" w="9525">
            <a:solidFill>
              <a:schemeClr val="accent1"/>
            </a:solidFill>
            <a:prstDash val="dash"/>
            <a:miter lim="800000"/>
            <a:headEnd len="sm" w="sm" type="none"/>
            <a:tailEnd len="sm" w="sm" type="none"/>
          </a:ln>
        </p:spPr>
      </p:cxnSp>
      <p:cxnSp>
        <p:nvCxnSpPr>
          <p:cNvPr id="715" name="Google Shape;715;p41"/>
          <p:cNvCxnSpPr/>
          <p:nvPr/>
        </p:nvCxnSpPr>
        <p:spPr>
          <a:xfrm>
            <a:off x="5298324" y="1608380"/>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16" name="Google Shape;716;p41"/>
          <p:cNvCxnSpPr/>
          <p:nvPr/>
        </p:nvCxnSpPr>
        <p:spPr>
          <a:xfrm>
            <a:off x="5298324" y="4690628"/>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17" name="Google Shape;717;p41"/>
          <p:cNvCxnSpPr/>
          <p:nvPr/>
        </p:nvCxnSpPr>
        <p:spPr>
          <a:xfrm>
            <a:off x="5298323" y="837817"/>
            <a:ext cx="3363300" cy="0"/>
          </a:xfrm>
          <a:prstGeom prst="straightConnector1">
            <a:avLst/>
          </a:prstGeom>
          <a:noFill/>
          <a:ln cap="flat" cmpd="sng" w="9525">
            <a:solidFill>
              <a:schemeClr val="accent1"/>
            </a:solidFill>
            <a:prstDash val="dash"/>
            <a:miter lim="800000"/>
            <a:headEnd len="sm" w="sm" type="none"/>
            <a:tailEnd len="sm" w="sm" type="none"/>
          </a:ln>
        </p:spPr>
      </p:cxnSp>
      <p:sp>
        <p:nvSpPr>
          <p:cNvPr id="718" name="Google Shape;718;p41"/>
          <p:cNvSpPr txBox="1"/>
          <p:nvPr/>
        </p:nvSpPr>
        <p:spPr>
          <a:xfrm>
            <a:off x="7971468" y="3334082"/>
            <a:ext cx="9864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alibri"/>
                <a:ea typeface="Calibri"/>
                <a:cs typeface="Calibri"/>
                <a:sym typeface="Calibri"/>
              </a:rPr>
              <a:t>✅</a:t>
            </a:r>
            <a:endParaRPr b="0" i="0" sz="1100" u="none" cap="none" strike="noStrike">
              <a:solidFill>
                <a:srgbClr val="000000"/>
              </a:solidFill>
              <a:latin typeface="Arial"/>
              <a:ea typeface="Arial"/>
              <a:cs typeface="Arial"/>
              <a:sym typeface="Arial"/>
            </a:endParaRPr>
          </a:p>
        </p:txBody>
      </p:sp>
      <p:sp>
        <p:nvSpPr>
          <p:cNvPr id="719" name="Google Shape;719;p41"/>
          <p:cNvSpPr txBox="1"/>
          <p:nvPr/>
        </p:nvSpPr>
        <p:spPr>
          <a:xfrm>
            <a:off x="7971467" y="2582255"/>
            <a:ext cx="9864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alibri"/>
                <a:ea typeface="Calibri"/>
                <a:cs typeface="Calibri"/>
                <a:sym typeface="Calibri"/>
              </a:rPr>
              <a:t>✅</a:t>
            </a:r>
            <a:endParaRPr b="0" i="0" sz="1100" u="none" cap="none" strike="noStrike">
              <a:solidFill>
                <a:srgbClr val="000000"/>
              </a:solidFill>
              <a:latin typeface="Arial"/>
              <a:ea typeface="Arial"/>
              <a:cs typeface="Arial"/>
              <a:sym typeface="Arial"/>
            </a:endParaRPr>
          </a:p>
        </p:txBody>
      </p:sp>
      <p:sp>
        <p:nvSpPr>
          <p:cNvPr id="720" name="Google Shape;720;p41"/>
          <p:cNvSpPr txBox="1"/>
          <p:nvPr/>
        </p:nvSpPr>
        <p:spPr>
          <a:xfrm>
            <a:off x="7960860" y="1756312"/>
            <a:ext cx="9864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alibri"/>
                <a:ea typeface="Calibri"/>
                <a:cs typeface="Calibri"/>
                <a:sym typeface="Calibri"/>
              </a:rPr>
              <a:t>❌</a:t>
            </a:r>
            <a:endParaRPr b="0" i="0" sz="1100" u="none" cap="none" strike="noStrike">
              <a:solidFill>
                <a:srgbClr val="000000"/>
              </a:solidFill>
              <a:latin typeface="Arial"/>
              <a:ea typeface="Arial"/>
              <a:cs typeface="Arial"/>
              <a:sym typeface="Arial"/>
            </a:endParaRPr>
          </a:p>
        </p:txBody>
      </p:sp>
      <p:sp>
        <p:nvSpPr>
          <p:cNvPr id="721" name="Google Shape;721;p41"/>
          <p:cNvSpPr txBox="1"/>
          <p:nvPr/>
        </p:nvSpPr>
        <p:spPr>
          <a:xfrm>
            <a:off x="5608662" y="412513"/>
            <a:ext cx="922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Observed</a:t>
            </a:r>
            <a:endParaRPr b="0" i="0" sz="1100" u="none" cap="none" strike="noStrike">
              <a:solidFill>
                <a:srgbClr val="000000"/>
              </a:solidFill>
              <a:latin typeface="Arial"/>
              <a:ea typeface="Arial"/>
              <a:cs typeface="Arial"/>
              <a:sym typeface="Arial"/>
            </a:endParaRPr>
          </a:p>
        </p:txBody>
      </p:sp>
      <p:sp>
        <p:nvSpPr>
          <p:cNvPr id="722" name="Google Shape;722;p41"/>
          <p:cNvSpPr txBox="1"/>
          <p:nvPr/>
        </p:nvSpPr>
        <p:spPr>
          <a:xfrm>
            <a:off x="6839687" y="412427"/>
            <a:ext cx="9222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ABI</a:t>
            </a:r>
            <a:endParaRPr b="0" i="0" sz="1100" u="none" cap="none" strike="noStrike">
              <a:solidFill>
                <a:srgbClr val="000000"/>
              </a:solidFill>
              <a:latin typeface="Arial"/>
              <a:ea typeface="Arial"/>
              <a:cs typeface="Arial"/>
              <a:sym typeface="Arial"/>
            </a:endParaRPr>
          </a:p>
        </p:txBody>
      </p:sp>
      <p:sp>
        <p:nvSpPr>
          <p:cNvPr id="723" name="Google Shape;723;p41"/>
          <p:cNvSpPr txBox="1"/>
          <p:nvPr/>
        </p:nvSpPr>
        <p:spPr>
          <a:xfrm>
            <a:off x="326912" y="871981"/>
            <a:ext cx="39996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For each of 5 CCL layers (</a:t>
            </a:r>
            <a:r>
              <a:rPr b="0" i="1"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=1 to 5), create a </a:t>
            </a:r>
            <a:r>
              <a:rPr b="0" i="1" lang="en" sz="1400" u="none" cap="none" strike="noStrike">
                <a:solidFill>
                  <a:schemeClr val="dk1"/>
                </a:solidFill>
                <a:latin typeface="Calibri"/>
                <a:ea typeface="Calibri"/>
                <a:cs typeface="Calibri"/>
                <a:sym typeface="Calibri"/>
              </a:rPr>
              <a:t>contingency table</a:t>
            </a:r>
            <a:r>
              <a:rPr b="0" i="0" lang="en" sz="1400" u="none" cap="none" strike="noStrike">
                <a:solidFill>
                  <a:schemeClr val="dk1"/>
                </a:solidFill>
                <a:latin typeface="Calibri"/>
                <a:ea typeface="Calibri"/>
                <a:cs typeface="Calibri"/>
                <a:sym typeface="Calibri"/>
              </a:rPr>
              <a:t> with 4 counts (A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B</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C</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D</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a:t>
            </a:r>
            <a:endParaRPr b="1" i="0" sz="1400" u="none" cap="none" strike="noStrike">
              <a:solidFill>
                <a:schemeClr val="dk1"/>
              </a:solidFill>
              <a:latin typeface="Calibri"/>
              <a:ea typeface="Calibri"/>
              <a:cs typeface="Calibri"/>
              <a:sym typeface="Calibri"/>
            </a:endParaRPr>
          </a:p>
        </p:txBody>
      </p:sp>
      <p:sp>
        <p:nvSpPr>
          <p:cNvPr id="724" name="Google Shape;724;p41"/>
          <p:cNvSpPr txBox="1"/>
          <p:nvPr/>
        </p:nvSpPr>
        <p:spPr>
          <a:xfrm>
            <a:off x="4862387" y="4166850"/>
            <a:ext cx="7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Bell MT"/>
                <a:ea typeface="Bell MT"/>
                <a:cs typeface="Bell MT"/>
                <a:sym typeface="Bell MT"/>
              </a:rPr>
              <a:t>Layer 1</a:t>
            </a:r>
            <a:endParaRPr b="0" i="1" sz="1100" u="none" cap="none" strike="noStrike">
              <a:solidFill>
                <a:srgbClr val="000000"/>
              </a:solidFill>
              <a:latin typeface="Arial"/>
              <a:ea typeface="Arial"/>
              <a:cs typeface="Arial"/>
              <a:sym typeface="Arial"/>
            </a:endParaRPr>
          </a:p>
        </p:txBody>
      </p:sp>
      <p:sp>
        <p:nvSpPr>
          <p:cNvPr id="725" name="Google Shape;725;p41"/>
          <p:cNvSpPr txBox="1"/>
          <p:nvPr/>
        </p:nvSpPr>
        <p:spPr>
          <a:xfrm>
            <a:off x="326912" y="2897675"/>
            <a:ext cx="3999600" cy="1793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For each matched set of obs/retrieval, if the observations show cloud </a:t>
            </a:r>
            <a:r>
              <a:rPr b="1" i="0" lang="en" sz="1400" u="none" cap="none" strike="noStrike">
                <a:solidFill>
                  <a:schemeClr val="dk1"/>
                </a:solidFill>
                <a:latin typeface="Calibri"/>
                <a:ea typeface="Calibri"/>
                <a:cs typeface="Calibri"/>
                <a:sym typeface="Calibri"/>
              </a:rPr>
              <a:t>in any radar/lidar bin within the bounds of that layer</a:t>
            </a:r>
            <a:r>
              <a:rPr b="0" i="0" lang="en" sz="1400" u="none" cap="none" strike="noStrike">
                <a:solidFill>
                  <a:schemeClr val="dk1"/>
                </a:solidFill>
                <a:latin typeface="Calibri"/>
                <a:ea typeface="Calibri"/>
                <a:cs typeface="Calibri"/>
                <a:sym typeface="Calibri"/>
              </a:rPr>
              <a:t>, then observed=Yes; else observed=No.</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Prob. of detection for layer </a:t>
            </a:r>
            <a:r>
              <a:rPr b="0" i="1"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 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+C</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False alarm ratio for layer </a:t>
            </a:r>
            <a:r>
              <a:rPr b="0" i="1"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 B</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+B</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800"/>
              <a:buFont typeface="Arial"/>
              <a:buNone/>
            </a:pPr>
            <a:r>
              <a:rPr b="0" i="0" lang="en" sz="1400" u="none" cap="none" strike="noStrike">
                <a:solidFill>
                  <a:schemeClr val="dk1"/>
                </a:solidFill>
                <a:latin typeface="Calibri"/>
                <a:ea typeface="Calibri"/>
                <a:cs typeface="Calibri"/>
                <a:sym typeface="Calibri"/>
              </a:rPr>
              <a:t>      Accuracy for layer </a:t>
            </a:r>
            <a:r>
              <a:rPr b="0" i="1"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 (A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+D</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+B</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+C</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+D</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p:txBody>
      </p:sp>
      <p:grpSp>
        <p:nvGrpSpPr>
          <p:cNvPr id="726" name="Google Shape;726;p41"/>
          <p:cNvGrpSpPr/>
          <p:nvPr/>
        </p:nvGrpSpPr>
        <p:grpSpPr>
          <a:xfrm>
            <a:off x="529334" y="1453850"/>
            <a:ext cx="3099137" cy="1259443"/>
            <a:chOff x="6947296" y="1724800"/>
            <a:chExt cx="4132182" cy="1679258"/>
          </a:xfrm>
        </p:grpSpPr>
        <p:sp>
          <p:nvSpPr>
            <p:cNvPr id="727" name="Google Shape;727;p41"/>
            <p:cNvSpPr/>
            <p:nvPr/>
          </p:nvSpPr>
          <p:spPr>
            <a:xfrm>
              <a:off x="8617027" y="2348270"/>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8" name="Google Shape;728;p41"/>
            <p:cNvSpPr/>
            <p:nvPr/>
          </p:nvSpPr>
          <p:spPr>
            <a:xfrm>
              <a:off x="9147727" y="2348270"/>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9" name="Google Shape;729;p41"/>
            <p:cNvSpPr txBox="1"/>
            <p:nvPr/>
          </p:nvSpPr>
          <p:spPr>
            <a:xfrm>
              <a:off x="7330978" y="1724800"/>
              <a:ext cx="37485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Observed by CloudSat/CALIPSO?</a:t>
              </a:r>
              <a:endParaRPr b="1" i="0" sz="1100" u="none" cap="none" strike="noStrike">
                <a:solidFill>
                  <a:srgbClr val="000000"/>
                </a:solidFill>
                <a:latin typeface="Arial"/>
                <a:ea typeface="Arial"/>
                <a:cs typeface="Arial"/>
                <a:sym typeface="Arial"/>
              </a:endParaRPr>
            </a:p>
          </p:txBody>
        </p:sp>
        <p:sp>
          <p:nvSpPr>
            <p:cNvPr id="730" name="Google Shape;730;p41"/>
            <p:cNvSpPr/>
            <p:nvPr/>
          </p:nvSpPr>
          <p:spPr>
            <a:xfrm>
              <a:off x="8617027" y="2873358"/>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1" name="Google Shape;731;p41"/>
            <p:cNvSpPr/>
            <p:nvPr/>
          </p:nvSpPr>
          <p:spPr>
            <a:xfrm>
              <a:off x="9147727" y="2873345"/>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2" name="Google Shape;732;p41"/>
            <p:cNvSpPr txBox="1"/>
            <p:nvPr/>
          </p:nvSpPr>
          <p:spPr>
            <a:xfrm>
              <a:off x="8536741" y="1993562"/>
              <a:ext cx="12294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Y       N</a:t>
              </a:r>
              <a:endParaRPr b="0" i="0" sz="1100" u="none" cap="none" strike="noStrike">
                <a:solidFill>
                  <a:srgbClr val="000000"/>
                </a:solidFill>
                <a:latin typeface="Arial"/>
                <a:ea typeface="Arial"/>
                <a:cs typeface="Arial"/>
                <a:sym typeface="Arial"/>
              </a:endParaRPr>
            </a:p>
          </p:txBody>
        </p:sp>
        <p:sp>
          <p:nvSpPr>
            <p:cNvPr id="733" name="Google Shape;733;p41"/>
            <p:cNvSpPr txBox="1"/>
            <p:nvPr/>
          </p:nvSpPr>
          <p:spPr>
            <a:xfrm>
              <a:off x="6947296" y="2527278"/>
              <a:ext cx="1372500" cy="666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Retrieved by ABI?</a:t>
              </a:r>
              <a:endParaRPr b="1" i="0" sz="1100" u="none" cap="none" strike="noStrike">
                <a:solidFill>
                  <a:srgbClr val="000000"/>
                </a:solidFill>
                <a:latin typeface="Arial"/>
                <a:ea typeface="Arial"/>
                <a:cs typeface="Arial"/>
                <a:sym typeface="Arial"/>
              </a:endParaRPr>
            </a:p>
          </p:txBody>
        </p:sp>
        <p:sp>
          <p:nvSpPr>
            <p:cNvPr id="734" name="Google Shape;734;p41"/>
            <p:cNvSpPr txBox="1"/>
            <p:nvPr/>
          </p:nvSpPr>
          <p:spPr>
            <a:xfrm>
              <a:off x="8310416" y="2433450"/>
              <a:ext cx="3693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Y</a:t>
              </a:r>
              <a:endParaRPr b="0" i="0" sz="1100" u="none" cap="none" strike="noStrike">
                <a:solidFill>
                  <a:srgbClr val="000000"/>
                </a:solidFill>
                <a:latin typeface="Arial"/>
                <a:ea typeface="Arial"/>
                <a:cs typeface="Arial"/>
                <a:sym typeface="Arial"/>
              </a:endParaRPr>
            </a:p>
          </p:txBody>
        </p:sp>
        <p:sp>
          <p:nvSpPr>
            <p:cNvPr id="735" name="Google Shape;735;p41"/>
            <p:cNvSpPr txBox="1"/>
            <p:nvPr/>
          </p:nvSpPr>
          <p:spPr>
            <a:xfrm>
              <a:off x="8733052" y="2420075"/>
              <a:ext cx="920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A</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B</a:t>
              </a:r>
              <a:r>
                <a:rPr b="0" baseline="-25000" i="0" lang="en" sz="1400" u="none" cap="none" strike="noStrike">
                  <a:solidFill>
                    <a:schemeClr val="dk1"/>
                  </a:solidFill>
                  <a:latin typeface="Calibri"/>
                  <a:ea typeface="Calibri"/>
                  <a:cs typeface="Calibri"/>
                  <a:sym typeface="Calibri"/>
                </a:rPr>
                <a:t>j</a:t>
              </a:r>
              <a:endParaRPr b="0" baseline="-25000" i="0" sz="1400" u="none" cap="none" strike="noStrike">
                <a:solidFill>
                  <a:schemeClr val="dk1"/>
                </a:solidFill>
                <a:latin typeface="Calibri"/>
                <a:ea typeface="Calibri"/>
                <a:cs typeface="Calibri"/>
                <a:sym typeface="Calibri"/>
              </a:endParaRPr>
            </a:p>
          </p:txBody>
        </p:sp>
        <p:sp>
          <p:nvSpPr>
            <p:cNvPr id="736" name="Google Shape;736;p41"/>
            <p:cNvSpPr txBox="1"/>
            <p:nvPr/>
          </p:nvSpPr>
          <p:spPr>
            <a:xfrm>
              <a:off x="8736976" y="2940675"/>
              <a:ext cx="9204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a:t>
              </a:r>
              <a:r>
                <a:rPr b="0" baseline="-25000" i="0" lang="en" sz="1400" u="none" cap="none" strike="noStrike">
                  <a:solidFill>
                    <a:schemeClr val="dk1"/>
                  </a:solidFill>
                  <a:latin typeface="Calibri"/>
                  <a:ea typeface="Calibri"/>
                  <a:cs typeface="Calibri"/>
                  <a:sym typeface="Calibri"/>
                </a:rPr>
                <a:t>j</a:t>
              </a:r>
              <a:r>
                <a:rPr b="0" i="0" lang="en" sz="1400" u="none" cap="none" strike="noStrike">
                  <a:solidFill>
                    <a:schemeClr val="dk1"/>
                  </a:solidFill>
                  <a:latin typeface="Calibri"/>
                  <a:ea typeface="Calibri"/>
                  <a:cs typeface="Calibri"/>
                  <a:sym typeface="Calibri"/>
                </a:rPr>
                <a:t>      D</a:t>
              </a:r>
              <a:r>
                <a:rPr b="0" baseline="-25000" i="0" lang="en" sz="1400" u="none" cap="none" strike="noStrike">
                  <a:solidFill>
                    <a:schemeClr val="dk1"/>
                  </a:solidFill>
                  <a:latin typeface="Calibri"/>
                  <a:ea typeface="Calibri"/>
                  <a:cs typeface="Calibri"/>
                  <a:sym typeface="Calibri"/>
                </a:rPr>
                <a:t>j</a:t>
              </a:r>
              <a:endParaRPr b="0" baseline="-25000" i="0" sz="1400" u="none" cap="none" strike="noStrike">
                <a:solidFill>
                  <a:schemeClr val="dk1"/>
                </a:solidFill>
                <a:latin typeface="Calibri"/>
                <a:ea typeface="Calibri"/>
                <a:cs typeface="Calibri"/>
                <a:sym typeface="Calibri"/>
              </a:endParaRPr>
            </a:p>
          </p:txBody>
        </p:sp>
        <p:sp>
          <p:nvSpPr>
            <p:cNvPr id="737" name="Google Shape;737;p41"/>
            <p:cNvSpPr txBox="1"/>
            <p:nvPr/>
          </p:nvSpPr>
          <p:spPr>
            <a:xfrm>
              <a:off x="8298854" y="2940675"/>
              <a:ext cx="3693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N</a:t>
              </a:r>
              <a:endParaRPr b="0" i="0" sz="1100" u="none" cap="none" strike="noStrike">
                <a:solidFill>
                  <a:srgbClr val="000000"/>
                </a:solidFill>
                <a:latin typeface="Arial"/>
                <a:ea typeface="Arial"/>
                <a:cs typeface="Arial"/>
                <a:sym typeface="Arial"/>
              </a:endParaRPr>
            </a:p>
          </p:txBody>
        </p:sp>
      </p:grpSp>
      <p:sp>
        <p:nvSpPr>
          <p:cNvPr id="738" name="Google Shape;738;p41"/>
          <p:cNvSpPr txBox="1"/>
          <p:nvPr/>
        </p:nvSpPr>
        <p:spPr>
          <a:xfrm>
            <a:off x="7754040" y="243227"/>
            <a:ext cx="9222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Correct retrieval?</a:t>
            </a:r>
            <a:endParaRPr b="0" i="0" sz="1100" u="none" cap="none" strike="noStrike">
              <a:solidFill>
                <a:srgbClr val="000000"/>
              </a:solidFill>
              <a:latin typeface="Arial"/>
              <a:ea typeface="Arial"/>
              <a:cs typeface="Arial"/>
              <a:sym typeface="Arial"/>
            </a:endParaRPr>
          </a:p>
        </p:txBody>
      </p:sp>
      <p:sp>
        <p:nvSpPr>
          <p:cNvPr id="739" name="Google Shape;739;p41"/>
          <p:cNvSpPr txBox="1"/>
          <p:nvPr/>
        </p:nvSpPr>
        <p:spPr>
          <a:xfrm>
            <a:off x="7972949" y="967007"/>
            <a:ext cx="9864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alibri"/>
                <a:ea typeface="Calibri"/>
                <a:cs typeface="Calibri"/>
                <a:sym typeface="Calibri"/>
              </a:rPr>
              <a:t>✅</a:t>
            </a:r>
            <a:endParaRPr b="0" i="0" sz="1100" u="none" cap="none" strike="noStrike">
              <a:solidFill>
                <a:srgbClr val="000000"/>
              </a:solidFill>
              <a:latin typeface="Arial"/>
              <a:ea typeface="Arial"/>
              <a:cs typeface="Arial"/>
              <a:sym typeface="Arial"/>
            </a:endParaRPr>
          </a:p>
        </p:txBody>
      </p:sp>
      <p:sp>
        <p:nvSpPr>
          <p:cNvPr id="740" name="Google Shape;740;p41"/>
          <p:cNvSpPr/>
          <p:nvPr/>
        </p:nvSpPr>
        <p:spPr>
          <a:xfrm>
            <a:off x="6920228" y="392005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1" name="Google Shape;741;p41"/>
          <p:cNvSpPr txBox="1"/>
          <p:nvPr/>
        </p:nvSpPr>
        <p:spPr>
          <a:xfrm>
            <a:off x="7992341" y="4072312"/>
            <a:ext cx="9864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dk1"/>
                </a:solidFill>
                <a:latin typeface="Calibri"/>
                <a:ea typeface="Calibri"/>
                <a:cs typeface="Calibri"/>
                <a:sym typeface="Calibri"/>
              </a:rPr>
              <a:t>❌</a:t>
            </a:r>
            <a:endParaRPr b="0" i="0" sz="1100" u="none" cap="none" strike="noStrike">
              <a:solidFill>
                <a:srgbClr val="000000"/>
              </a:solidFill>
              <a:latin typeface="Arial"/>
              <a:ea typeface="Arial"/>
              <a:cs typeface="Arial"/>
              <a:sym typeface="Arial"/>
            </a:endParaRPr>
          </a:p>
        </p:txBody>
      </p:sp>
      <p:sp>
        <p:nvSpPr>
          <p:cNvPr id="742" name="Google Shape;742;p41"/>
          <p:cNvSpPr txBox="1"/>
          <p:nvPr/>
        </p:nvSpPr>
        <p:spPr>
          <a:xfrm>
            <a:off x="8239495" y="2844309"/>
            <a:ext cx="4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ell MT"/>
                <a:ea typeface="Bell MT"/>
                <a:cs typeface="Bell MT"/>
                <a:sym typeface="Bell MT"/>
              </a:rPr>
              <a:t>A</a:t>
            </a:r>
            <a:endParaRPr b="0" i="0" sz="1100" u="none" cap="none" strike="noStrike">
              <a:solidFill>
                <a:srgbClr val="000000"/>
              </a:solidFill>
              <a:latin typeface="Bell MT"/>
              <a:ea typeface="Bell MT"/>
              <a:cs typeface="Bell MT"/>
              <a:sym typeface="Bell MT"/>
            </a:endParaRPr>
          </a:p>
        </p:txBody>
      </p:sp>
      <p:sp>
        <p:nvSpPr>
          <p:cNvPr id="743" name="Google Shape;743;p41"/>
          <p:cNvSpPr txBox="1"/>
          <p:nvPr/>
        </p:nvSpPr>
        <p:spPr>
          <a:xfrm>
            <a:off x="8244079" y="3586716"/>
            <a:ext cx="4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ell MT"/>
                <a:ea typeface="Bell MT"/>
                <a:cs typeface="Bell MT"/>
                <a:sym typeface="Bell MT"/>
              </a:rPr>
              <a:t>A</a:t>
            </a:r>
            <a:endParaRPr b="0" i="0" sz="1100" u="none" cap="none" strike="noStrike">
              <a:solidFill>
                <a:srgbClr val="000000"/>
              </a:solidFill>
              <a:latin typeface="Bell MT"/>
              <a:ea typeface="Bell MT"/>
              <a:cs typeface="Bell MT"/>
              <a:sym typeface="Bell MT"/>
            </a:endParaRPr>
          </a:p>
        </p:txBody>
      </p:sp>
      <p:sp>
        <p:nvSpPr>
          <p:cNvPr id="744" name="Google Shape;744;p41"/>
          <p:cNvSpPr txBox="1"/>
          <p:nvPr/>
        </p:nvSpPr>
        <p:spPr>
          <a:xfrm>
            <a:off x="8233945" y="1271869"/>
            <a:ext cx="4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ell MT"/>
                <a:ea typeface="Bell MT"/>
                <a:cs typeface="Bell MT"/>
                <a:sym typeface="Bell MT"/>
              </a:rPr>
              <a:t>D</a:t>
            </a:r>
            <a:endParaRPr b="0" i="0" sz="1100" u="none" cap="none" strike="noStrike">
              <a:solidFill>
                <a:srgbClr val="000000"/>
              </a:solidFill>
              <a:latin typeface="Bell MT"/>
              <a:ea typeface="Bell MT"/>
              <a:cs typeface="Bell MT"/>
              <a:sym typeface="Bell MT"/>
            </a:endParaRPr>
          </a:p>
        </p:txBody>
      </p:sp>
      <p:sp>
        <p:nvSpPr>
          <p:cNvPr id="745" name="Google Shape;745;p41"/>
          <p:cNvSpPr txBox="1"/>
          <p:nvPr/>
        </p:nvSpPr>
        <p:spPr>
          <a:xfrm>
            <a:off x="8239495" y="2032041"/>
            <a:ext cx="4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ell MT"/>
                <a:ea typeface="Bell MT"/>
                <a:cs typeface="Bell MT"/>
                <a:sym typeface="Bell MT"/>
              </a:rPr>
              <a:t>C</a:t>
            </a:r>
            <a:endParaRPr b="0" i="0" sz="1100" u="none" cap="none" strike="noStrike">
              <a:solidFill>
                <a:srgbClr val="000000"/>
              </a:solidFill>
              <a:latin typeface="Bell MT"/>
              <a:ea typeface="Bell MT"/>
              <a:cs typeface="Bell MT"/>
              <a:sym typeface="Bell MT"/>
            </a:endParaRPr>
          </a:p>
        </p:txBody>
      </p:sp>
      <p:sp>
        <p:nvSpPr>
          <p:cNvPr id="746" name="Google Shape;746;p41"/>
          <p:cNvSpPr txBox="1"/>
          <p:nvPr/>
        </p:nvSpPr>
        <p:spPr>
          <a:xfrm>
            <a:off x="8252751" y="4316006"/>
            <a:ext cx="4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Bell MT"/>
                <a:ea typeface="Bell MT"/>
                <a:cs typeface="Bell MT"/>
                <a:sym typeface="Bell MT"/>
              </a:rPr>
              <a:t>B</a:t>
            </a:r>
            <a:endParaRPr b="0" i="0" sz="1100" u="none" cap="none" strike="noStrike">
              <a:solidFill>
                <a:srgbClr val="000000"/>
              </a:solidFill>
              <a:latin typeface="Bell MT"/>
              <a:ea typeface="Bell MT"/>
              <a:cs typeface="Bell MT"/>
              <a:sym typeface="Bell MT"/>
            </a:endParaRPr>
          </a:p>
        </p:txBody>
      </p:sp>
      <p:sp>
        <p:nvSpPr>
          <p:cNvPr id="747" name="Google Shape;747;p41"/>
          <p:cNvSpPr txBox="1"/>
          <p:nvPr>
            <p:ph idx="4294967295" type="body"/>
          </p:nvPr>
        </p:nvSpPr>
        <p:spPr>
          <a:xfrm>
            <a:off x="254200" y="269775"/>
            <a:ext cx="5044200" cy="44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400">
                <a:solidFill>
                  <a:schemeClr val="dk1"/>
                </a:solidFill>
              </a:rPr>
              <a:t>Contingency Table Evaluation</a:t>
            </a:r>
            <a:endParaRPr b="1" sz="2400"/>
          </a:p>
        </p:txBody>
      </p:sp>
      <p:sp>
        <p:nvSpPr>
          <p:cNvPr id="748" name="Google Shape;748;p41"/>
          <p:cNvSpPr txBox="1"/>
          <p:nvPr/>
        </p:nvSpPr>
        <p:spPr>
          <a:xfrm>
            <a:off x="4862387" y="3404850"/>
            <a:ext cx="7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Bell MT"/>
                <a:ea typeface="Bell MT"/>
                <a:cs typeface="Bell MT"/>
                <a:sym typeface="Bell MT"/>
              </a:rPr>
              <a:t>Layer 2</a:t>
            </a:r>
            <a:endParaRPr b="0" i="1" sz="1100" u="none" cap="none" strike="noStrike">
              <a:solidFill>
                <a:srgbClr val="000000"/>
              </a:solidFill>
              <a:latin typeface="Arial"/>
              <a:ea typeface="Arial"/>
              <a:cs typeface="Arial"/>
              <a:sym typeface="Arial"/>
            </a:endParaRPr>
          </a:p>
        </p:txBody>
      </p:sp>
      <p:sp>
        <p:nvSpPr>
          <p:cNvPr id="749" name="Google Shape;749;p41"/>
          <p:cNvSpPr txBox="1"/>
          <p:nvPr/>
        </p:nvSpPr>
        <p:spPr>
          <a:xfrm>
            <a:off x="4862387" y="2642850"/>
            <a:ext cx="7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Bell MT"/>
                <a:ea typeface="Bell MT"/>
                <a:cs typeface="Bell MT"/>
                <a:sym typeface="Bell MT"/>
              </a:rPr>
              <a:t>Layer 3</a:t>
            </a:r>
            <a:endParaRPr b="0" i="1" sz="1100" u="none" cap="none" strike="noStrike">
              <a:solidFill>
                <a:srgbClr val="000000"/>
              </a:solidFill>
              <a:latin typeface="Arial"/>
              <a:ea typeface="Arial"/>
              <a:cs typeface="Arial"/>
              <a:sym typeface="Arial"/>
            </a:endParaRPr>
          </a:p>
        </p:txBody>
      </p:sp>
      <p:sp>
        <p:nvSpPr>
          <p:cNvPr id="750" name="Google Shape;750;p41"/>
          <p:cNvSpPr txBox="1"/>
          <p:nvPr/>
        </p:nvSpPr>
        <p:spPr>
          <a:xfrm>
            <a:off x="4862387" y="1880850"/>
            <a:ext cx="7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Bell MT"/>
                <a:ea typeface="Bell MT"/>
                <a:cs typeface="Bell MT"/>
                <a:sym typeface="Bell MT"/>
              </a:rPr>
              <a:t>Layer 4</a:t>
            </a:r>
            <a:endParaRPr b="0" i="1" sz="1100" u="none" cap="none" strike="noStrike">
              <a:solidFill>
                <a:srgbClr val="000000"/>
              </a:solidFill>
              <a:latin typeface="Arial"/>
              <a:ea typeface="Arial"/>
              <a:cs typeface="Arial"/>
              <a:sym typeface="Arial"/>
            </a:endParaRPr>
          </a:p>
        </p:txBody>
      </p:sp>
      <p:sp>
        <p:nvSpPr>
          <p:cNvPr id="751" name="Google Shape;751;p41"/>
          <p:cNvSpPr txBox="1"/>
          <p:nvPr/>
        </p:nvSpPr>
        <p:spPr>
          <a:xfrm>
            <a:off x="4862387" y="1042650"/>
            <a:ext cx="707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Bell MT"/>
                <a:ea typeface="Bell MT"/>
                <a:cs typeface="Bell MT"/>
                <a:sym typeface="Bell MT"/>
              </a:rPr>
              <a:t>Layer 5</a:t>
            </a:r>
            <a:endParaRPr b="0" i="1" sz="11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GOES-16 (ASSISTT retrospect) vs. CloudSat </a:t>
            </a:r>
            <a:endParaRPr b="1"/>
          </a:p>
        </p:txBody>
      </p:sp>
      <p:sp>
        <p:nvSpPr>
          <p:cNvPr id="757" name="Google Shape;757;p42"/>
          <p:cNvSpPr txBox="1"/>
          <p:nvPr>
            <p:ph idx="1" type="body"/>
          </p:nvPr>
        </p:nvSpPr>
        <p:spPr>
          <a:xfrm>
            <a:off x="311700" y="1152475"/>
            <a:ext cx="8520600" cy="4470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Clr>
                <a:schemeClr val="dk1"/>
              </a:buClr>
              <a:buSzPct val="39285"/>
              <a:buFont typeface="Arial"/>
              <a:buNone/>
            </a:pPr>
            <a:r>
              <a:rPr lang="en" sz="2800">
                <a:solidFill>
                  <a:schemeClr val="dk1"/>
                </a:solidFill>
              </a:rPr>
              <a:t>(May 1-14, 2019)</a:t>
            </a:r>
            <a:endParaRPr/>
          </a:p>
        </p:txBody>
      </p:sp>
      <p:sp>
        <p:nvSpPr>
          <p:cNvPr id="758" name="Google Shape;758;p42"/>
          <p:cNvSpPr txBox="1"/>
          <p:nvPr>
            <p:ph idx="1" type="body"/>
          </p:nvPr>
        </p:nvSpPr>
        <p:spPr>
          <a:xfrm>
            <a:off x="3290207" y="1400873"/>
            <a:ext cx="2659940" cy="4470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ctr">
              <a:lnSpc>
                <a:spcPct val="100000"/>
              </a:lnSpc>
              <a:spcBef>
                <a:spcPts val="0"/>
              </a:spcBef>
              <a:spcAft>
                <a:spcPts val="0"/>
              </a:spcAft>
              <a:buClr>
                <a:schemeClr val="dk1"/>
              </a:buClr>
              <a:buSzPct val="36538"/>
              <a:buFont typeface="Arial"/>
              <a:buNone/>
            </a:pPr>
            <a:r>
              <a:rPr lang="en" sz="3010">
                <a:solidFill>
                  <a:schemeClr val="dk1"/>
                </a:solidFill>
              </a:rPr>
              <a:t>Topmost Layer CBH</a:t>
            </a:r>
            <a:endParaRPr sz="3221"/>
          </a:p>
        </p:txBody>
      </p:sp>
      <p:pic>
        <p:nvPicPr>
          <p:cNvPr id="759" name="Google Shape;759;p42"/>
          <p:cNvPicPr preferRelativeResize="0"/>
          <p:nvPr/>
        </p:nvPicPr>
        <p:blipFill rotWithShape="1">
          <a:blip r:embed="rId3">
            <a:alphaModFix/>
          </a:blip>
          <a:srcRect b="0" l="0" r="0" t="5943"/>
          <a:stretch/>
        </p:blipFill>
        <p:spPr>
          <a:xfrm>
            <a:off x="3107800" y="1807975"/>
            <a:ext cx="2743199" cy="2820274"/>
          </a:xfrm>
          <a:prstGeom prst="rect">
            <a:avLst/>
          </a:prstGeom>
          <a:noFill/>
          <a:ln>
            <a:noFill/>
          </a:ln>
        </p:spPr>
      </p:pic>
      <p:pic>
        <p:nvPicPr>
          <p:cNvPr id="760" name="Google Shape;760;p42"/>
          <p:cNvPicPr preferRelativeResize="0"/>
          <p:nvPr/>
        </p:nvPicPr>
        <p:blipFill rotWithShape="1">
          <a:blip r:embed="rId4">
            <a:alphaModFix/>
          </a:blip>
          <a:srcRect b="0" l="0" r="0" t="5419"/>
          <a:stretch/>
        </p:blipFill>
        <p:spPr>
          <a:xfrm>
            <a:off x="6157100" y="1760849"/>
            <a:ext cx="2743200" cy="2820274"/>
          </a:xfrm>
          <a:prstGeom prst="rect">
            <a:avLst/>
          </a:prstGeom>
          <a:noFill/>
          <a:ln>
            <a:noFill/>
          </a:ln>
        </p:spPr>
      </p:pic>
      <p:sp>
        <p:nvSpPr>
          <p:cNvPr id="761" name="Google Shape;761;p42"/>
          <p:cNvSpPr txBox="1"/>
          <p:nvPr>
            <p:ph idx="1" type="body"/>
          </p:nvPr>
        </p:nvSpPr>
        <p:spPr>
          <a:xfrm>
            <a:off x="6410300" y="1400875"/>
            <a:ext cx="2660100" cy="447000"/>
          </a:xfrm>
          <a:prstGeom prst="rect">
            <a:avLst/>
          </a:prstGeom>
          <a:noFill/>
          <a:ln>
            <a:noFill/>
          </a:ln>
        </p:spPr>
        <p:txBody>
          <a:bodyPr anchorCtr="0" anchor="t" bIns="91425" lIns="91425" spcFirstLastPara="1" rIns="91425" wrap="square" tIns="91425">
            <a:normAutofit fontScale="92500"/>
          </a:bodyPr>
          <a:lstStyle/>
          <a:p>
            <a:pPr indent="0" lvl="0" marL="0" rtl="0" algn="ctr">
              <a:lnSpc>
                <a:spcPct val="80000"/>
              </a:lnSpc>
              <a:spcBef>
                <a:spcPts val="0"/>
              </a:spcBef>
              <a:spcAft>
                <a:spcPts val="0"/>
              </a:spcAft>
              <a:buClr>
                <a:schemeClr val="dk1"/>
              </a:buClr>
              <a:buSzPct val="37162"/>
              <a:buFont typeface="Arial"/>
              <a:buNone/>
            </a:pPr>
            <a:r>
              <a:rPr lang="en" sz="1850">
                <a:solidFill>
                  <a:schemeClr val="dk1"/>
                </a:solidFill>
              </a:rPr>
              <a:t>Lowest CBH (all clouds)</a:t>
            </a:r>
            <a:endParaRPr sz="1850"/>
          </a:p>
        </p:txBody>
      </p:sp>
      <p:sp>
        <p:nvSpPr>
          <p:cNvPr id="762" name="Google Shape;762;p42"/>
          <p:cNvSpPr/>
          <p:nvPr/>
        </p:nvSpPr>
        <p:spPr>
          <a:xfrm>
            <a:off x="3018503" y="1294312"/>
            <a:ext cx="3041400" cy="35025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3" name="Google Shape;763;p42"/>
          <p:cNvPicPr preferRelativeResize="0"/>
          <p:nvPr/>
        </p:nvPicPr>
        <p:blipFill rotWithShape="1">
          <a:blip r:embed="rId5">
            <a:alphaModFix/>
          </a:blip>
          <a:srcRect b="0" l="0" r="0" t="0"/>
          <a:stretch/>
        </p:blipFill>
        <p:spPr>
          <a:xfrm>
            <a:off x="314528" y="1852787"/>
            <a:ext cx="2487168" cy="2636398"/>
          </a:xfrm>
          <a:prstGeom prst="rect">
            <a:avLst/>
          </a:prstGeom>
          <a:noFill/>
          <a:ln>
            <a:noFill/>
          </a:ln>
        </p:spPr>
      </p:pic>
      <p:sp>
        <p:nvSpPr>
          <p:cNvPr id="764" name="Google Shape;764;p42"/>
          <p:cNvSpPr txBox="1"/>
          <p:nvPr/>
        </p:nvSpPr>
        <p:spPr>
          <a:xfrm>
            <a:off x="6410300" y="4712400"/>
            <a:ext cx="2630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rgbClr val="3D85C6"/>
                </a:solidFill>
                <a:latin typeface="Arial"/>
                <a:ea typeface="Arial"/>
                <a:cs typeface="Arial"/>
                <a:sym typeface="Arial"/>
              </a:rPr>
              <a:t>Measurement accuracy requirements for VIIIRS CBH: 2 km for COT ≥ 1 &amp; 3 km for COT &lt; 1</a:t>
            </a:r>
            <a:endParaRPr b="0" i="1" sz="800" u="none" cap="none" strike="noStrike">
              <a:solidFill>
                <a:srgbClr val="3D85C6"/>
              </a:solidFill>
              <a:latin typeface="Arial"/>
              <a:ea typeface="Arial"/>
              <a:cs typeface="Arial"/>
              <a:sym typeface="Arial"/>
            </a:endParaRPr>
          </a:p>
        </p:txBody>
      </p:sp>
      <p:sp>
        <p:nvSpPr>
          <p:cNvPr id="765" name="Google Shape;765;p42"/>
          <p:cNvSpPr txBox="1"/>
          <p:nvPr/>
        </p:nvSpPr>
        <p:spPr>
          <a:xfrm>
            <a:off x="5040812" y="28131"/>
            <a:ext cx="39996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chemeClr val="dk1"/>
                </a:solidFill>
                <a:latin typeface="Calibri"/>
                <a:ea typeface="Calibri"/>
                <a:cs typeface="Calibri"/>
                <a:sym typeface="Calibri"/>
              </a:rPr>
              <a:t>An example from GOES-16, when CloudSat data was available, as a baseline</a:t>
            </a:r>
            <a:endParaRPr b="1" i="1" sz="14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53"/>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a:t>
            </a:r>
            <a:endParaRPr b="1" i="0" sz="1400" u="none" cap="none" strike="noStrike">
              <a:solidFill>
                <a:srgbClr val="FF0000"/>
              </a:solidFill>
              <a:latin typeface="Arial"/>
              <a:ea typeface="Arial"/>
              <a:cs typeface="Arial"/>
              <a:sym typeface="Arial"/>
            </a:endParaRPr>
          </a:p>
        </p:txBody>
      </p:sp>
      <p:pic>
        <p:nvPicPr>
          <p:cNvPr id="771" name="Google Shape;771;p53"/>
          <p:cNvPicPr preferRelativeResize="0"/>
          <p:nvPr/>
        </p:nvPicPr>
        <p:blipFill rotWithShape="1">
          <a:blip r:embed="rId3">
            <a:alphaModFix/>
          </a:blip>
          <a:srcRect b="0" l="999" r="998" t="0"/>
          <a:stretch/>
        </p:blipFill>
        <p:spPr>
          <a:xfrm>
            <a:off x="493776" y="1123950"/>
            <a:ext cx="3913632" cy="3857723"/>
          </a:xfrm>
          <a:prstGeom prst="rect">
            <a:avLst/>
          </a:prstGeom>
          <a:noFill/>
          <a:ln>
            <a:noFill/>
          </a:ln>
        </p:spPr>
      </p:pic>
      <p:sp>
        <p:nvSpPr>
          <p:cNvPr id="772" name="Google Shape;772;p53"/>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ABI CBH vs. ARM SGP Ceilometer data</a:t>
            </a:r>
            <a:endParaRPr b="1"/>
          </a:p>
        </p:txBody>
      </p:sp>
      <p:sp>
        <p:nvSpPr>
          <p:cNvPr id="773" name="Google Shape;773;p53"/>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All clouds (including multilayers)</a:t>
            </a:r>
            <a:endParaRPr b="1" i="0" sz="1400" u="none" cap="none" strike="noStrike">
              <a:solidFill>
                <a:srgbClr val="FF0000"/>
              </a:solidFill>
              <a:latin typeface="Arial"/>
              <a:ea typeface="Arial"/>
              <a:cs typeface="Arial"/>
              <a:sym typeface="Arial"/>
            </a:endParaRPr>
          </a:p>
        </p:txBody>
      </p:sp>
      <p:pic>
        <p:nvPicPr>
          <p:cNvPr id="774" name="Google Shape;774;p53"/>
          <p:cNvPicPr preferRelativeResize="0"/>
          <p:nvPr/>
        </p:nvPicPr>
        <p:blipFill rotWithShape="1">
          <a:blip r:embed="rId4">
            <a:alphaModFix/>
          </a:blip>
          <a:srcRect b="0" l="999" r="998" t="0"/>
          <a:stretch/>
        </p:blipFill>
        <p:spPr>
          <a:xfrm>
            <a:off x="4608576" y="1123950"/>
            <a:ext cx="3913632" cy="3857723"/>
          </a:xfrm>
          <a:prstGeom prst="rect">
            <a:avLst/>
          </a:prstGeom>
          <a:noFill/>
          <a:ln>
            <a:noFill/>
          </a:ln>
        </p:spPr>
      </p:pic>
      <p:sp>
        <p:nvSpPr>
          <p:cNvPr id="775" name="Google Shape;775;p53"/>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a:t>
            </a:r>
            <a:endParaRPr b="0" i="1" sz="700" u="none" cap="none" strike="noStrike">
              <a:solidFill>
                <a:srgbClr val="666666"/>
              </a:solidFill>
              <a:latin typeface="Arial"/>
              <a:ea typeface="Arial"/>
              <a:cs typeface="Arial"/>
              <a:sym typeface="Arial"/>
            </a:endParaRPr>
          </a:p>
        </p:txBody>
      </p:sp>
      <p:sp>
        <p:nvSpPr>
          <p:cNvPr id="776" name="Google Shape;776;p53"/>
          <p:cNvSpPr txBox="1"/>
          <p:nvPr/>
        </p:nvSpPr>
        <p:spPr>
          <a:xfrm>
            <a:off x="39325" y="612525"/>
            <a:ext cx="3223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 (</a:t>
            </a:r>
            <a:r>
              <a:rPr b="1" i="1" lang="en" sz="700" u="none" cap="none" strike="noStrike">
                <a:solidFill>
                  <a:srgbClr val="666666"/>
                </a:solidFill>
                <a:latin typeface="Arial"/>
                <a:ea typeface="Arial"/>
                <a:cs typeface="Arial"/>
                <a:sym typeface="Arial"/>
              </a:rPr>
              <a:t>using MPL CTH</a:t>
            </a:r>
            <a:r>
              <a:rPr b="0" i="1" lang="en" sz="700" u="none" cap="none" strike="noStrike">
                <a:solidFill>
                  <a:srgbClr val="666666"/>
                </a:solidFill>
                <a:latin typeface="Arial"/>
                <a:ea typeface="Arial"/>
                <a:cs typeface="Arial"/>
                <a:sym typeface="Arial"/>
              </a:rPr>
              <a:t>)</a:t>
            </a:r>
            <a:endParaRPr b="0" i="1" sz="7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1" lang="en" sz="700" u="none" cap="none" strike="noStrike">
                <a:solidFill>
                  <a:schemeClr val="dk1"/>
                </a:solidFill>
                <a:latin typeface="Arial"/>
                <a:ea typeface="Arial"/>
                <a:cs typeface="Arial"/>
                <a:sym typeface="Arial"/>
              </a:rPr>
              <a:t>Ceilometer measurements are limited to low levels only (</a:t>
            </a:r>
            <a:r>
              <a:rPr b="1" i="1" lang="en" sz="700" u="none" cap="none" strike="noStrike">
                <a:solidFill>
                  <a:srgbClr val="FF0000"/>
                </a:solidFill>
                <a:latin typeface="Arial"/>
                <a:ea typeface="Arial"/>
                <a:cs typeface="Arial"/>
                <a:sym typeface="Arial"/>
              </a:rPr>
              <a:t>up to ~ 8 km</a:t>
            </a:r>
            <a:r>
              <a:rPr b="1" i="1" lang="en" sz="700" u="none" cap="none" strike="noStrike">
                <a:solidFill>
                  <a:schemeClr val="dk1"/>
                </a:solidFill>
                <a:latin typeface="Arial"/>
                <a:ea typeface="Arial"/>
                <a:cs typeface="Arial"/>
                <a:sym typeface="Arial"/>
              </a:rPr>
              <a:t>)</a:t>
            </a:r>
            <a:endParaRPr b="0" i="1" sz="500" u="none" cap="none" strike="noStrike">
              <a:solidFill>
                <a:srgbClr val="666666"/>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54"/>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 </a:t>
            </a:r>
            <a:r>
              <a:rPr b="1" i="0" lang="en" sz="1400" u="none" cap="none" strike="noStrike">
                <a:solidFill>
                  <a:srgbClr val="FF9900"/>
                </a:solidFill>
                <a:latin typeface="Arial"/>
                <a:ea typeface="Arial"/>
                <a:cs typeface="Arial"/>
                <a:sym typeface="Arial"/>
              </a:rPr>
              <a:t>(Daytime)</a:t>
            </a:r>
            <a:endParaRPr b="1" i="0" sz="1400" u="none" cap="none" strike="noStrike">
              <a:solidFill>
                <a:srgbClr val="FF9900"/>
              </a:solidFill>
              <a:latin typeface="Arial"/>
              <a:ea typeface="Arial"/>
              <a:cs typeface="Arial"/>
              <a:sym typeface="Arial"/>
            </a:endParaRPr>
          </a:p>
        </p:txBody>
      </p:sp>
      <p:pic>
        <p:nvPicPr>
          <p:cNvPr id="782" name="Google Shape;782;p54"/>
          <p:cNvPicPr preferRelativeResize="0"/>
          <p:nvPr/>
        </p:nvPicPr>
        <p:blipFill rotWithShape="1">
          <a:blip r:embed="rId3">
            <a:alphaModFix/>
          </a:blip>
          <a:srcRect b="0" l="999" r="998" t="0"/>
          <a:stretch/>
        </p:blipFill>
        <p:spPr>
          <a:xfrm>
            <a:off x="493776" y="1123950"/>
            <a:ext cx="3913632" cy="3857723"/>
          </a:xfrm>
          <a:prstGeom prst="rect">
            <a:avLst/>
          </a:prstGeom>
          <a:noFill/>
          <a:ln>
            <a:noFill/>
          </a:ln>
        </p:spPr>
      </p:pic>
      <p:sp>
        <p:nvSpPr>
          <p:cNvPr id="783" name="Google Shape;783;p54"/>
          <p:cNvSpPr txBox="1"/>
          <p:nvPr>
            <p:ph type="title"/>
          </p:nvPr>
        </p:nvSpPr>
        <p:spPr>
          <a:xfrm>
            <a:off x="311700" y="193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GOES-19 ABI CBH vs. ARM SGP Ceilometer data</a:t>
            </a:r>
            <a:endParaRPr b="1"/>
          </a:p>
        </p:txBody>
      </p:sp>
      <p:sp>
        <p:nvSpPr>
          <p:cNvPr id="784" name="Google Shape;784;p54"/>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Single layer clouds </a:t>
            </a:r>
            <a:r>
              <a:rPr b="1" i="0" lang="en" sz="1400" u="none" cap="none" strike="noStrike">
                <a:solidFill>
                  <a:srgbClr val="FF9900"/>
                </a:solidFill>
                <a:latin typeface="Arial"/>
                <a:ea typeface="Arial"/>
                <a:cs typeface="Arial"/>
                <a:sym typeface="Arial"/>
              </a:rPr>
              <a:t>(Nighttime)</a:t>
            </a:r>
            <a:endParaRPr b="1" i="0" sz="1400" u="none" cap="none" strike="noStrike">
              <a:solidFill>
                <a:srgbClr val="FF9900"/>
              </a:solidFill>
              <a:latin typeface="Arial"/>
              <a:ea typeface="Arial"/>
              <a:cs typeface="Arial"/>
              <a:sym typeface="Arial"/>
            </a:endParaRPr>
          </a:p>
        </p:txBody>
      </p:sp>
      <p:pic>
        <p:nvPicPr>
          <p:cNvPr id="785" name="Google Shape;785;p54"/>
          <p:cNvPicPr preferRelativeResize="0"/>
          <p:nvPr/>
        </p:nvPicPr>
        <p:blipFill rotWithShape="1">
          <a:blip r:embed="rId4">
            <a:alphaModFix/>
          </a:blip>
          <a:srcRect b="0" l="999" r="998" t="0"/>
          <a:stretch/>
        </p:blipFill>
        <p:spPr>
          <a:xfrm>
            <a:off x="4608576" y="1123950"/>
            <a:ext cx="3913632" cy="3857723"/>
          </a:xfrm>
          <a:prstGeom prst="rect">
            <a:avLst/>
          </a:prstGeom>
          <a:noFill/>
          <a:ln>
            <a:noFill/>
          </a:ln>
        </p:spPr>
      </p:pic>
      <p:sp>
        <p:nvSpPr>
          <p:cNvPr id="786" name="Google Shape;786;p54"/>
          <p:cNvSpPr txBox="1"/>
          <p:nvPr/>
        </p:nvSpPr>
        <p:spPr>
          <a:xfrm>
            <a:off x="39325" y="612525"/>
            <a:ext cx="3223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666666"/>
                </a:solidFill>
                <a:latin typeface="Arial"/>
                <a:ea typeface="Arial"/>
                <a:cs typeface="Arial"/>
                <a:sym typeface="Arial"/>
              </a:rPr>
              <a:t>Parallax-corrected, within spec comparisons (</a:t>
            </a:r>
            <a:r>
              <a:rPr b="1" i="1" lang="en" sz="700" u="none" cap="none" strike="noStrike">
                <a:solidFill>
                  <a:srgbClr val="666666"/>
                </a:solidFill>
                <a:latin typeface="Arial"/>
                <a:ea typeface="Arial"/>
                <a:cs typeface="Arial"/>
                <a:sym typeface="Arial"/>
              </a:rPr>
              <a:t>using MPL CTH</a:t>
            </a:r>
            <a:r>
              <a:rPr b="0" i="1" lang="en" sz="700" u="none" cap="none" strike="noStrike">
                <a:solidFill>
                  <a:srgbClr val="666666"/>
                </a:solidFill>
                <a:latin typeface="Arial"/>
                <a:ea typeface="Arial"/>
                <a:cs typeface="Arial"/>
                <a:sym typeface="Arial"/>
              </a:rPr>
              <a:t>)</a:t>
            </a:r>
            <a:endParaRPr b="0" i="1" sz="7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1" lang="en" sz="700" u="none" cap="none" strike="noStrike">
                <a:solidFill>
                  <a:schemeClr val="dk1"/>
                </a:solidFill>
                <a:latin typeface="Arial"/>
                <a:ea typeface="Arial"/>
                <a:cs typeface="Arial"/>
                <a:sym typeface="Arial"/>
              </a:rPr>
              <a:t>Ceilometer measurements are limited to low levels only (</a:t>
            </a:r>
            <a:r>
              <a:rPr b="1" i="1" lang="en" sz="700" u="none" cap="none" strike="noStrike">
                <a:solidFill>
                  <a:srgbClr val="FF0000"/>
                </a:solidFill>
                <a:latin typeface="Arial"/>
                <a:ea typeface="Arial"/>
                <a:cs typeface="Arial"/>
                <a:sym typeface="Arial"/>
              </a:rPr>
              <a:t>up to ~ 8 km</a:t>
            </a:r>
            <a:r>
              <a:rPr b="1" i="1" lang="en" sz="700" u="none" cap="none" strike="noStrike">
                <a:solidFill>
                  <a:schemeClr val="dk1"/>
                </a:solidFill>
                <a:latin typeface="Arial"/>
                <a:ea typeface="Arial"/>
                <a:cs typeface="Arial"/>
                <a:sym typeface="Arial"/>
              </a:rPr>
              <a:t>)</a:t>
            </a:r>
            <a:endParaRPr b="0" i="1" sz="500" u="none" cap="none" strike="noStrike">
              <a:solidFill>
                <a:srgbClr val="66666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Data and methods used for validation</a:t>
            </a:r>
            <a:endParaRPr b="1"/>
          </a:p>
        </p:txBody>
      </p:sp>
      <p:sp>
        <p:nvSpPr>
          <p:cNvPr id="109" name="Google Shape;109;p4"/>
          <p:cNvSpPr txBox="1"/>
          <p:nvPr>
            <p:ph idx="1" type="body"/>
          </p:nvPr>
        </p:nvSpPr>
        <p:spPr>
          <a:xfrm>
            <a:off x="311700" y="1152475"/>
            <a:ext cx="8520600" cy="37002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b="1" lang="en">
                <a:solidFill>
                  <a:schemeClr val="dk1"/>
                </a:solidFill>
              </a:rPr>
              <a:t>Visual inspection</a:t>
            </a:r>
            <a:r>
              <a:rPr lang="en">
                <a:solidFill>
                  <a:schemeClr val="dk1"/>
                </a:solidFill>
              </a:rPr>
              <a:t> and </a:t>
            </a:r>
            <a:r>
              <a:rPr b="1" lang="en">
                <a:solidFill>
                  <a:schemeClr val="dk1"/>
                </a:solidFill>
              </a:rPr>
              <a:t>histogram analysis</a:t>
            </a:r>
            <a:r>
              <a:rPr lang="en">
                <a:solidFill>
                  <a:schemeClr val="dk1"/>
                </a:solidFill>
              </a:rPr>
              <a:t> for G19 all sectors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Intercomparison with </a:t>
            </a:r>
            <a:r>
              <a:rPr b="1" lang="en">
                <a:solidFill>
                  <a:schemeClr val="dk1"/>
                </a:solidFill>
              </a:rPr>
              <a:t>GOES-16/18 ABIs</a:t>
            </a:r>
            <a:r>
              <a:rPr lang="en">
                <a:solidFill>
                  <a:schemeClr val="dk1"/>
                </a:solidFill>
              </a:rPr>
              <a:t> and </a:t>
            </a:r>
            <a:r>
              <a:rPr b="1" lang="en">
                <a:solidFill>
                  <a:schemeClr val="dk1"/>
                </a:solidFill>
              </a:rPr>
              <a:t>JPSS VIIRS</a:t>
            </a:r>
            <a:r>
              <a:rPr lang="en">
                <a:solidFill>
                  <a:schemeClr val="dk1"/>
                </a:solidFill>
              </a:rPr>
              <a:t> CCL</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b="1" lang="en">
                <a:solidFill>
                  <a:schemeClr val="dk1"/>
                </a:solidFill>
              </a:rPr>
              <a:t>Ground radar</a:t>
            </a:r>
            <a:r>
              <a:rPr lang="en">
                <a:solidFill>
                  <a:schemeClr val="dk1"/>
                </a:solidFill>
              </a:rPr>
              <a:t> data (ARM SGP/Oklahoma site, KAZR)</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b="1" lang="en">
                <a:solidFill>
                  <a:schemeClr val="dk1"/>
                </a:solidFill>
              </a:rPr>
              <a:t>Ground lidar and ceilometer</a:t>
            </a:r>
            <a:r>
              <a:rPr lang="en">
                <a:solidFill>
                  <a:schemeClr val="dk1"/>
                </a:solidFill>
              </a:rPr>
              <a:t> data (ARM SGP; MPL and Ceilometer)</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i="1" lang="en">
                <a:solidFill>
                  <a:schemeClr val="dk1"/>
                </a:solidFill>
              </a:rPr>
              <a:t>No CloudSat/CALIPSO available for GOES-19 period</a:t>
            </a:r>
            <a:endParaRPr i="1">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N</a:t>
            </a:r>
            <a:r>
              <a:rPr i="1" lang="en">
                <a:solidFill>
                  <a:schemeClr val="dk1"/>
                </a:solidFill>
              </a:rPr>
              <a:t>o EarthCARE quality-controlled L2 data</a:t>
            </a:r>
            <a:r>
              <a:rPr lang="en">
                <a:solidFill>
                  <a:schemeClr val="dk1"/>
                </a:solidFill>
              </a:rPr>
              <a:t>, but should be available for future reviews</a:t>
            </a:r>
            <a:endParaRPr>
              <a:solidFill>
                <a:schemeClr val="dk1"/>
              </a:solidFill>
            </a:endParaRPr>
          </a:p>
          <a:p>
            <a:pPr indent="0" lvl="0" marL="0" rtl="0" algn="l">
              <a:lnSpc>
                <a:spcPct val="115000"/>
              </a:lnSpc>
              <a:spcBef>
                <a:spcPts val="1200"/>
              </a:spcBef>
              <a:spcAft>
                <a:spcPts val="1200"/>
              </a:spcAft>
              <a:buSzPts val="1800"/>
              <a:buNone/>
            </a:pPr>
            <a:r>
              <a:rPr b="1" lang="en">
                <a:solidFill>
                  <a:schemeClr val="dk1"/>
                </a:solidFill>
              </a:rPr>
              <a:t>Cloud Base Height (CBH) is an important intermediate product</a:t>
            </a:r>
            <a:r>
              <a:rPr lang="en">
                <a:solidFill>
                  <a:schemeClr val="dk1"/>
                </a:solidFill>
              </a:rPr>
              <a:t> which we evaluate. It is, potentially, a future operational product (currently used heavily by VIIRS aviation users, and requested by Aviation Weather Center for the ABIs).</a:t>
            </a:r>
            <a:endParaRPr>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SUMMARY</a:t>
            </a:r>
            <a:endParaRPr b="1" i="1">
              <a:solidFill>
                <a:srgbClr val="C00000"/>
              </a:solidFill>
            </a:endParaRPr>
          </a:p>
        </p:txBody>
      </p:sp>
      <p:sp>
        <p:nvSpPr>
          <p:cNvPr id="792" name="Google Shape;792;p56"/>
          <p:cNvSpPr txBox="1"/>
          <p:nvPr>
            <p:ph idx="1" type="body"/>
          </p:nvPr>
        </p:nvSpPr>
        <p:spPr>
          <a:xfrm>
            <a:off x="311700" y="1010963"/>
            <a:ext cx="8520600" cy="1773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 </a:t>
            </a:r>
            <a:r>
              <a:rPr lang="en">
                <a:extLst>
                  <a:ext uri="http://customooxmlschemas.google.com/">
                    <go:slidesCustomData xmlns:go="http://customooxmlschemas.google.com/" textRoundtripDataId="5"/>
                  </a:ext>
                </a:extLst>
              </a:rPr>
              <a:t>ATBD</a:t>
            </a:r>
            <a:endParaRPr/>
          </a:p>
          <a:p>
            <a:pPr indent="-317500" lvl="1" marL="914400" rtl="0" algn="l">
              <a:lnSpc>
                <a:spcPct val="115000"/>
              </a:lnSpc>
              <a:spcBef>
                <a:spcPts val="0"/>
              </a:spcBef>
              <a:spcAft>
                <a:spcPts val="0"/>
              </a:spcAft>
              <a:buSzPts val="1400"/>
              <a:buChar char="○"/>
            </a:pPr>
            <a:r>
              <a:rPr lang="en"/>
              <a:t>Product ATBD for CCL (with information on cloud base) has been thoroughly revised and updated</a:t>
            </a:r>
            <a:endParaRPr/>
          </a:p>
          <a:p>
            <a:pPr indent="-317500" lvl="1" marL="914400" rtl="0" algn="l">
              <a:lnSpc>
                <a:spcPct val="115000"/>
              </a:lnSpc>
              <a:spcBef>
                <a:spcPts val="0"/>
              </a:spcBef>
              <a:spcAft>
                <a:spcPts val="0"/>
              </a:spcAft>
              <a:buSzPts val="1400"/>
              <a:buChar char="○"/>
            </a:pPr>
            <a:r>
              <a:rPr lang="en"/>
              <a:t>It now covers all NOAA sensors (GOES-16..19, JPSS VIIRS) that the algorithm is applied to</a:t>
            </a:r>
            <a:endParaRPr/>
          </a:p>
        </p:txBody>
      </p:sp>
      <p:pic>
        <p:nvPicPr>
          <p:cNvPr id="793" name="Google Shape;793;p56"/>
          <p:cNvPicPr preferRelativeResize="0"/>
          <p:nvPr/>
        </p:nvPicPr>
        <p:blipFill rotWithShape="1">
          <a:blip r:embed="rId3">
            <a:alphaModFix/>
          </a:blip>
          <a:srcRect b="0" l="0" r="0" t="0"/>
          <a:stretch/>
        </p:blipFill>
        <p:spPr>
          <a:xfrm>
            <a:off x="3531600" y="2321538"/>
            <a:ext cx="2080800" cy="26911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6"/>
          <p:cNvSpPr txBox="1"/>
          <p:nvPr>
            <p:ph type="title"/>
          </p:nvPr>
        </p:nvSpPr>
        <p:spPr>
          <a:xfrm>
            <a:off x="357100" y="250450"/>
            <a:ext cx="8789927" cy="58583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45856"/>
              <a:buNone/>
            </a:pPr>
            <a:r>
              <a:rPr b="1" lang="en"/>
              <a:t>Upstream Issues - Fixed ✅ </a:t>
            </a:r>
            <a:r>
              <a:rPr lang="en" sz="2133"/>
              <a:t>(Cloud Phase/Top Height - ADR 1502)</a:t>
            </a:r>
            <a:endParaRPr sz="2133"/>
          </a:p>
        </p:txBody>
      </p:sp>
      <p:sp>
        <p:nvSpPr>
          <p:cNvPr id="115" name="Google Shape;115;p6"/>
          <p:cNvSpPr txBox="1"/>
          <p:nvPr>
            <p:ph idx="1" type="body"/>
          </p:nvPr>
        </p:nvSpPr>
        <p:spPr>
          <a:xfrm>
            <a:off x="311700" y="832525"/>
            <a:ext cx="8520600" cy="460800"/>
          </a:xfrm>
          <a:prstGeom prst="rect">
            <a:avLst/>
          </a:prstGeom>
          <a:noFill/>
          <a:ln>
            <a:noFill/>
          </a:ln>
        </p:spPr>
        <p:txBody>
          <a:bodyPr anchorCtr="0" anchor="t" bIns="91425" lIns="91425" spcFirstLastPara="1" rIns="91425" wrap="square" tIns="91425">
            <a:noAutofit/>
          </a:bodyPr>
          <a:lstStyle/>
          <a:p>
            <a:pPr indent="-307975" lvl="0" marL="457200" rtl="0" algn="l">
              <a:lnSpc>
                <a:spcPct val="95000"/>
              </a:lnSpc>
              <a:spcBef>
                <a:spcPts val="0"/>
              </a:spcBef>
              <a:spcAft>
                <a:spcPts val="0"/>
              </a:spcAft>
              <a:buClr>
                <a:srgbClr val="4472C4"/>
              </a:buClr>
              <a:buSzPts val="1250"/>
              <a:buChar char="●"/>
            </a:pPr>
            <a:r>
              <a:rPr i="1" lang="en" sz="1250">
                <a:solidFill>
                  <a:srgbClr val="4472C4"/>
                </a:solidFill>
              </a:rPr>
              <a:t>Over-icing in the cloud phase product: Fix was implemented and on 10/28/2024 moved to complete</a:t>
            </a:r>
            <a:endParaRPr i="1" sz="1250">
              <a:solidFill>
                <a:srgbClr val="4472C4"/>
              </a:solidFill>
            </a:endParaRPr>
          </a:p>
          <a:p>
            <a:pPr indent="0" lvl="0" marL="0" rtl="0" algn="l">
              <a:lnSpc>
                <a:spcPct val="95000"/>
              </a:lnSpc>
              <a:spcBef>
                <a:spcPts val="1200"/>
              </a:spcBef>
              <a:spcAft>
                <a:spcPts val="1200"/>
              </a:spcAft>
              <a:buSzPts val="275"/>
              <a:buNone/>
            </a:pPr>
            <a:r>
              <a:t/>
            </a:r>
            <a:endParaRPr sz="650">
              <a:solidFill>
                <a:srgbClr val="4472C4"/>
              </a:solidFill>
            </a:endParaRPr>
          </a:p>
        </p:txBody>
      </p:sp>
      <p:pic>
        <p:nvPicPr>
          <p:cNvPr id="116" name="Google Shape;116;p6"/>
          <p:cNvPicPr preferRelativeResize="0"/>
          <p:nvPr/>
        </p:nvPicPr>
        <p:blipFill rotWithShape="1">
          <a:blip r:embed="rId3">
            <a:alphaModFix/>
          </a:blip>
          <a:srcRect b="0" l="0" r="0" t="0"/>
          <a:stretch/>
        </p:blipFill>
        <p:spPr>
          <a:xfrm>
            <a:off x="905256" y="1261872"/>
            <a:ext cx="6510530" cy="3738903"/>
          </a:xfrm>
          <a:prstGeom prst="rect">
            <a:avLst/>
          </a:prstGeom>
          <a:noFill/>
          <a:ln>
            <a:noFill/>
          </a:ln>
        </p:spPr>
      </p:pic>
      <p:sp>
        <p:nvSpPr>
          <p:cNvPr id="117" name="Google Shape;117;p6"/>
          <p:cNvSpPr/>
          <p:nvPr/>
        </p:nvSpPr>
        <p:spPr>
          <a:xfrm>
            <a:off x="2181925" y="3336725"/>
            <a:ext cx="1003500" cy="9807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6"/>
          <p:cNvSpPr txBox="1"/>
          <p:nvPr/>
        </p:nvSpPr>
        <p:spPr>
          <a:xfrm>
            <a:off x="7626125" y="4243650"/>
            <a:ext cx="146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Previous</a:t>
            </a:r>
            <a:endParaRPr b="1" i="0" sz="1800" u="none" cap="none" strike="noStrike">
              <a:solidFill>
                <a:srgbClr val="FF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7"/>
          <p:cNvPicPr preferRelativeResize="0"/>
          <p:nvPr/>
        </p:nvPicPr>
        <p:blipFill rotWithShape="1">
          <a:blip r:embed="rId3">
            <a:alphaModFix/>
          </a:blip>
          <a:srcRect b="0" l="0" r="0" t="0"/>
          <a:stretch/>
        </p:blipFill>
        <p:spPr>
          <a:xfrm>
            <a:off x="905256" y="1261872"/>
            <a:ext cx="6526117" cy="3739896"/>
          </a:xfrm>
          <a:prstGeom prst="rect">
            <a:avLst/>
          </a:prstGeom>
          <a:noFill/>
          <a:ln>
            <a:noFill/>
          </a:ln>
        </p:spPr>
      </p:pic>
      <p:sp>
        <p:nvSpPr>
          <p:cNvPr id="124" name="Google Shape;124;p7"/>
          <p:cNvSpPr txBox="1"/>
          <p:nvPr/>
        </p:nvSpPr>
        <p:spPr>
          <a:xfrm>
            <a:off x="7549925" y="4243650"/>
            <a:ext cx="1460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Fixed</a:t>
            </a:r>
            <a:endParaRPr b="1" i="0" sz="1800" u="none" cap="none" strike="noStrike">
              <a:solidFill>
                <a:srgbClr val="FF0000"/>
              </a:solidFill>
              <a:latin typeface="Arial"/>
              <a:ea typeface="Arial"/>
              <a:cs typeface="Arial"/>
              <a:sym typeface="Arial"/>
            </a:endParaRPr>
          </a:p>
        </p:txBody>
      </p:sp>
      <p:sp>
        <p:nvSpPr>
          <p:cNvPr id="125" name="Google Shape;125;p7"/>
          <p:cNvSpPr txBox="1"/>
          <p:nvPr>
            <p:ph type="title"/>
          </p:nvPr>
        </p:nvSpPr>
        <p:spPr>
          <a:xfrm>
            <a:off x="357100" y="250450"/>
            <a:ext cx="8789927" cy="58583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45856"/>
              <a:buNone/>
            </a:pPr>
            <a:r>
              <a:rPr b="1" lang="en"/>
              <a:t>Upstream Issues - Fixed ✅ </a:t>
            </a:r>
            <a:r>
              <a:rPr lang="en" sz="2133"/>
              <a:t>(Cloud Phase/Top Height - ADR 1502)</a:t>
            </a:r>
            <a:endParaRPr sz="2133"/>
          </a:p>
        </p:txBody>
      </p:sp>
      <p:sp>
        <p:nvSpPr>
          <p:cNvPr id="126" name="Google Shape;126;p7"/>
          <p:cNvSpPr txBox="1"/>
          <p:nvPr>
            <p:ph idx="1" type="body"/>
          </p:nvPr>
        </p:nvSpPr>
        <p:spPr>
          <a:xfrm>
            <a:off x="311700" y="832525"/>
            <a:ext cx="8520600" cy="460800"/>
          </a:xfrm>
          <a:prstGeom prst="rect">
            <a:avLst/>
          </a:prstGeom>
          <a:noFill/>
          <a:ln>
            <a:noFill/>
          </a:ln>
        </p:spPr>
        <p:txBody>
          <a:bodyPr anchorCtr="0" anchor="t" bIns="91425" lIns="91425" spcFirstLastPara="1" rIns="91425" wrap="square" tIns="91425">
            <a:noAutofit/>
          </a:bodyPr>
          <a:lstStyle/>
          <a:p>
            <a:pPr indent="-307975" lvl="0" marL="457200" rtl="0" algn="l">
              <a:lnSpc>
                <a:spcPct val="95000"/>
              </a:lnSpc>
              <a:spcBef>
                <a:spcPts val="0"/>
              </a:spcBef>
              <a:spcAft>
                <a:spcPts val="0"/>
              </a:spcAft>
              <a:buClr>
                <a:srgbClr val="4472C4"/>
              </a:buClr>
              <a:buSzPts val="1250"/>
              <a:buChar char="●"/>
            </a:pPr>
            <a:r>
              <a:rPr i="1" lang="en" sz="1250">
                <a:solidFill>
                  <a:srgbClr val="4472C4"/>
                </a:solidFill>
              </a:rPr>
              <a:t>Over-icing in the cloud phase product: Fix was implemented and on 10/28/2024 moved to complete</a:t>
            </a:r>
            <a:endParaRPr i="1" sz="1250">
              <a:solidFill>
                <a:srgbClr val="4472C4"/>
              </a:solidFill>
            </a:endParaRPr>
          </a:p>
          <a:p>
            <a:pPr indent="0" lvl="0" marL="0" rtl="0" algn="l">
              <a:lnSpc>
                <a:spcPct val="95000"/>
              </a:lnSpc>
              <a:spcBef>
                <a:spcPts val="1200"/>
              </a:spcBef>
              <a:spcAft>
                <a:spcPts val="1200"/>
              </a:spcAft>
              <a:buSzPts val="275"/>
              <a:buNone/>
            </a:pPr>
            <a:r>
              <a:t/>
            </a:r>
            <a:endParaRPr sz="650">
              <a:solidFill>
                <a:srgbClr val="4472C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Self-consistency checks</a:t>
            </a:r>
            <a:endParaRPr b="1"/>
          </a:p>
        </p:txBody>
      </p:sp>
      <p:cxnSp>
        <p:nvCxnSpPr>
          <p:cNvPr id="132" name="Google Shape;132;p8"/>
          <p:cNvCxnSpPr/>
          <p:nvPr/>
        </p:nvCxnSpPr>
        <p:spPr>
          <a:xfrm>
            <a:off x="311700" y="1068900"/>
            <a:ext cx="8501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