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55" r:id="rId6"/>
    <p:sldMasterId id="2147483658" r:id="rId7"/>
    <p:sldMasterId id="2147483661" r:id="rId8"/>
    <p:sldMasterId id="2147483663" r:id="rId9"/>
    <p:sldMasterId id="2147483665" r:id="rId10"/>
    <p:sldMasterId id="2147483669" r:id="rId11"/>
    <p:sldMasterId id="2147483671" r:id="rId12"/>
    <p:sldMasterId id="2147483675" r:id="rId13"/>
    <p:sldMasterId id="2147483678" r:id="rId14"/>
    <p:sldMasterId id="2147483681"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32">
          <p15:clr>
            <a:srgbClr val="A4A3A4"/>
          </p15:clr>
        </p15:guide>
      </p15:sldGuideLst>
    </p:ext>
    <p:ext uri="GoogleSlidesCustomDataVersion2">
      <go:slidesCustomData xmlns:go="http://customooxmlschemas.google.com/" r:id="rId99" roundtripDataSignature="AMtx7midIO0ebBdmMD07+jmi3wvlQg+p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99A49F5-6B5E-49AB-AC82-608F965511BB}">
  <a:tblStyle styleId="{399A49F5-6B5E-49AB-AC82-608F965511B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F94E098-F7B6-44C8-B3BE-B3ECA7C6D0F3}" styleName="Table_1">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F9CD9E2-18CC-4672-AE18-83BA0A738B9F}"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3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42" Type="http://schemas.openxmlformats.org/officeDocument/2006/relationships/slide" Target="slides/slide26.xml"/><Relationship Id="rId41" Type="http://schemas.openxmlformats.org/officeDocument/2006/relationships/slide" Target="slides/slide25.xml"/><Relationship Id="rId44" Type="http://schemas.openxmlformats.org/officeDocument/2006/relationships/slide" Target="slides/slide28.xml"/><Relationship Id="rId43" Type="http://schemas.openxmlformats.org/officeDocument/2006/relationships/slide" Target="slides/slide27.xml"/><Relationship Id="rId46" Type="http://schemas.openxmlformats.org/officeDocument/2006/relationships/slide" Target="slides/slide30.xml"/><Relationship Id="rId45" Type="http://schemas.openxmlformats.org/officeDocument/2006/relationships/slide" Target="slides/slide29.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31" Type="http://schemas.openxmlformats.org/officeDocument/2006/relationships/slide" Target="slides/slide15.xml"/><Relationship Id="rId30" Type="http://schemas.openxmlformats.org/officeDocument/2006/relationships/slide" Target="slides/slide14.xml"/><Relationship Id="rId33" Type="http://schemas.openxmlformats.org/officeDocument/2006/relationships/slide" Target="slides/slide17.xml"/><Relationship Id="rId32" Type="http://schemas.openxmlformats.org/officeDocument/2006/relationships/slide" Target="slides/slide16.xml"/><Relationship Id="rId35" Type="http://schemas.openxmlformats.org/officeDocument/2006/relationships/slide" Target="slides/slide19.xml"/><Relationship Id="rId34" Type="http://schemas.openxmlformats.org/officeDocument/2006/relationships/slide" Target="slides/slide18.xml"/><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20" Type="http://schemas.openxmlformats.org/officeDocument/2006/relationships/slide" Target="slides/slide4.xml"/><Relationship Id="rId22" Type="http://schemas.openxmlformats.org/officeDocument/2006/relationships/slide" Target="slides/slide6.xml"/><Relationship Id="rId21" Type="http://schemas.openxmlformats.org/officeDocument/2006/relationships/slide" Target="slides/slide5.xml"/><Relationship Id="rId24" Type="http://schemas.openxmlformats.org/officeDocument/2006/relationships/slide" Target="slides/slide8.xml"/><Relationship Id="rId23" Type="http://schemas.openxmlformats.org/officeDocument/2006/relationships/slide" Target="slides/slide7.xml"/><Relationship Id="rId26" Type="http://schemas.openxmlformats.org/officeDocument/2006/relationships/slide" Target="slides/slide10.xml"/><Relationship Id="rId25" Type="http://schemas.openxmlformats.org/officeDocument/2006/relationships/slide" Target="slides/slide9.xml"/><Relationship Id="rId28" Type="http://schemas.openxmlformats.org/officeDocument/2006/relationships/slide" Target="slides/slide12.xml"/><Relationship Id="rId27" Type="http://schemas.openxmlformats.org/officeDocument/2006/relationships/slide" Target="slides/slide11.xml"/><Relationship Id="rId29" Type="http://schemas.openxmlformats.org/officeDocument/2006/relationships/slide" Target="slides/slide13.xml"/><Relationship Id="rId95" Type="http://schemas.openxmlformats.org/officeDocument/2006/relationships/slide" Target="slides/slide79.xml"/><Relationship Id="rId94" Type="http://schemas.openxmlformats.org/officeDocument/2006/relationships/slide" Target="slides/slide78.xml"/><Relationship Id="rId97" Type="http://schemas.openxmlformats.org/officeDocument/2006/relationships/slide" Target="slides/slide81.xml"/><Relationship Id="rId96" Type="http://schemas.openxmlformats.org/officeDocument/2006/relationships/slide" Target="slides/slide80.xml"/><Relationship Id="rId11" Type="http://schemas.openxmlformats.org/officeDocument/2006/relationships/slideMaster" Target="slideMasters/slideMaster7.xml"/><Relationship Id="rId99" Type="http://customschemas.google.com/relationships/presentationmetadata" Target="metadata"/><Relationship Id="rId10" Type="http://schemas.openxmlformats.org/officeDocument/2006/relationships/slideMaster" Target="slideMasters/slideMaster6.xml"/><Relationship Id="rId98" Type="http://schemas.openxmlformats.org/officeDocument/2006/relationships/slide" Target="slides/slide82.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5.xml"/><Relationship Id="rId90" Type="http://schemas.openxmlformats.org/officeDocument/2006/relationships/slide" Target="slides/slide74.xml"/><Relationship Id="rId93" Type="http://schemas.openxmlformats.org/officeDocument/2006/relationships/slide" Target="slides/slide77.xml"/><Relationship Id="rId92" Type="http://schemas.openxmlformats.org/officeDocument/2006/relationships/slide" Target="slides/slide76.xml"/><Relationship Id="rId15" Type="http://schemas.openxmlformats.org/officeDocument/2006/relationships/slideMaster" Target="slideMasters/slideMaster11.xml"/><Relationship Id="rId14" Type="http://schemas.openxmlformats.org/officeDocument/2006/relationships/slideMaster" Target="slideMasters/slideMaster10.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 Id="rId84" Type="http://schemas.openxmlformats.org/officeDocument/2006/relationships/slide" Target="slides/slide68.xml"/><Relationship Id="rId83" Type="http://schemas.openxmlformats.org/officeDocument/2006/relationships/slide" Target="slides/slide67.xml"/><Relationship Id="rId86" Type="http://schemas.openxmlformats.org/officeDocument/2006/relationships/slide" Target="slides/slide70.xml"/><Relationship Id="rId85" Type="http://schemas.openxmlformats.org/officeDocument/2006/relationships/slide" Target="slides/slide69.xml"/><Relationship Id="rId88" Type="http://schemas.openxmlformats.org/officeDocument/2006/relationships/slide" Target="slides/slide72.xml"/><Relationship Id="rId87" Type="http://schemas.openxmlformats.org/officeDocument/2006/relationships/slide" Target="slides/slide71.xml"/><Relationship Id="rId89" Type="http://schemas.openxmlformats.org/officeDocument/2006/relationships/slide" Target="slides/slide73.xml"/><Relationship Id="rId80" Type="http://schemas.openxmlformats.org/officeDocument/2006/relationships/slide" Target="slides/slide64.xml"/><Relationship Id="rId82" Type="http://schemas.openxmlformats.org/officeDocument/2006/relationships/slide" Target="slides/slide66.xml"/><Relationship Id="rId81" Type="http://schemas.openxmlformats.org/officeDocument/2006/relationships/slide" Target="slides/slide65.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7.xml"/><Relationship Id="rId72" Type="http://schemas.openxmlformats.org/officeDocument/2006/relationships/slide" Target="slides/slide56.xml"/><Relationship Id="rId75" Type="http://schemas.openxmlformats.org/officeDocument/2006/relationships/slide" Target="slides/slide59.xml"/><Relationship Id="rId74" Type="http://schemas.openxmlformats.org/officeDocument/2006/relationships/slide" Target="slides/slide58.xml"/><Relationship Id="rId77" Type="http://schemas.openxmlformats.org/officeDocument/2006/relationships/slide" Target="slides/slide61.xml"/><Relationship Id="rId76" Type="http://schemas.openxmlformats.org/officeDocument/2006/relationships/slide" Target="slides/slide60.xml"/><Relationship Id="rId79" Type="http://schemas.openxmlformats.org/officeDocument/2006/relationships/slide" Target="slides/slide63.xml"/><Relationship Id="rId78" Type="http://schemas.openxmlformats.org/officeDocument/2006/relationships/slide" Target="slides/slide62.xml"/><Relationship Id="rId71" Type="http://schemas.openxmlformats.org/officeDocument/2006/relationships/slide" Target="slides/slide55.xml"/><Relationship Id="rId70" Type="http://schemas.openxmlformats.org/officeDocument/2006/relationships/slide" Target="slides/slide54.xml"/><Relationship Id="rId62" Type="http://schemas.openxmlformats.org/officeDocument/2006/relationships/slide" Target="slides/slide46.xml"/><Relationship Id="rId61" Type="http://schemas.openxmlformats.org/officeDocument/2006/relationships/slide" Target="slides/slide45.xml"/><Relationship Id="rId64" Type="http://schemas.openxmlformats.org/officeDocument/2006/relationships/slide" Target="slides/slide48.xml"/><Relationship Id="rId63" Type="http://schemas.openxmlformats.org/officeDocument/2006/relationships/slide" Target="slides/slide47.xml"/><Relationship Id="rId66" Type="http://schemas.openxmlformats.org/officeDocument/2006/relationships/slide" Target="slides/slide50.xml"/><Relationship Id="rId65" Type="http://schemas.openxmlformats.org/officeDocument/2006/relationships/slide" Target="slides/slide49.xml"/><Relationship Id="rId68" Type="http://schemas.openxmlformats.org/officeDocument/2006/relationships/slide" Target="slides/slide52.xml"/><Relationship Id="rId67" Type="http://schemas.openxmlformats.org/officeDocument/2006/relationships/slide" Target="slides/slide51.xml"/><Relationship Id="rId60" Type="http://schemas.openxmlformats.org/officeDocument/2006/relationships/slide" Target="slides/slide44.xml"/><Relationship Id="rId69" Type="http://schemas.openxmlformats.org/officeDocument/2006/relationships/slide" Target="slides/slide53.xml"/><Relationship Id="rId51" Type="http://schemas.openxmlformats.org/officeDocument/2006/relationships/slide" Target="slides/slide35.xml"/><Relationship Id="rId50" Type="http://schemas.openxmlformats.org/officeDocument/2006/relationships/slide" Target="slides/slide34.xml"/><Relationship Id="rId53" Type="http://schemas.openxmlformats.org/officeDocument/2006/relationships/slide" Target="slides/slide37.xml"/><Relationship Id="rId52" Type="http://schemas.openxmlformats.org/officeDocument/2006/relationships/slide" Target="slides/slide36.xml"/><Relationship Id="rId55" Type="http://schemas.openxmlformats.org/officeDocument/2006/relationships/slide" Target="slides/slide39.xml"/><Relationship Id="rId54" Type="http://schemas.openxmlformats.org/officeDocument/2006/relationships/slide" Target="slides/slide38.xml"/><Relationship Id="rId57" Type="http://schemas.openxmlformats.org/officeDocument/2006/relationships/slide" Target="slides/slide41.xml"/><Relationship Id="rId56" Type="http://schemas.openxmlformats.org/officeDocument/2006/relationships/slide" Target="slides/slide40.xml"/><Relationship Id="rId59" Type="http://schemas.openxmlformats.org/officeDocument/2006/relationships/slide" Target="slides/slide43.xml"/><Relationship Id="rId58"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87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878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878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notes"/>
          <p:cNvSpPr txBox="1"/>
          <p:nvPr>
            <p:ph idx="1" type="body"/>
          </p:nvPr>
        </p:nvSpPr>
        <p:spPr>
          <a:xfrm>
            <a:off x="685800" y="4400550"/>
            <a:ext cx="5486399" cy="36005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26" name="Google Shape;226;p1:notes"/>
          <p:cNvSpPr txBox="1"/>
          <p:nvPr>
            <p:ph idx="12" type="sldNum"/>
          </p:nvPr>
        </p:nvSpPr>
        <p:spPr>
          <a:xfrm>
            <a:off x="3884612" y="8685213"/>
            <a:ext cx="2971799" cy="45869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16" name="Google Shape;31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300"/>
              <a:buNone/>
            </a:pPr>
            <a:r>
              <a:t/>
            </a:r>
            <a:endParaRPr b="0" i="0" sz="1200" u="none" cap="none" strike="noStrike">
              <a:solidFill>
                <a:schemeClr val="dk1"/>
              </a:solidFill>
              <a:latin typeface="Calibri"/>
              <a:ea typeface="Calibri"/>
              <a:cs typeface="Calibri"/>
              <a:sym typeface="Calibri"/>
            </a:endParaRPr>
          </a:p>
        </p:txBody>
      </p:sp>
      <p:sp>
        <p:nvSpPr>
          <p:cNvPr id="324" name="Google Shape;324;p1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0000"/>
              </a:buClr>
              <a:buSzPts val="1000"/>
              <a:buNone/>
            </a:pPr>
            <a:r>
              <a:t/>
            </a:r>
            <a:endParaRPr sz="1000">
              <a:solidFill>
                <a:srgbClr val="000000"/>
              </a:solidFill>
              <a:latin typeface="Arial"/>
              <a:ea typeface="Arial"/>
              <a:cs typeface="Arial"/>
              <a:sym typeface="Arial"/>
            </a:endParaRPr>
          </a:p>
        </p:txBody>
      </p:sp>
      <p:sp>
        <p:nvSpPr>
          <p:cNvPr id="334" name="Google Shape;334;p13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43" name="Google Shape;343;p1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51" name="Google Shape;351;p1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59" name="Google Shape;359;p1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74" name="Google Shape;374;p1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89" name="Google Shape;389;p2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03" name="Google Shape;403;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11" name="Google Shape;411;p2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34" name="Google Shape;234;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37: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33" name="Google Shape;433;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2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41" name="Google Shape;441;p2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60" name="Google Shape;460;p2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68" name="Google Shape;468;p2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2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76" name="Google Shape;476;p2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3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87" name="Google Shape;487;p1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2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00" name="Google Shape;500;p29: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0: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08" name="Google Shape;508;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3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17" name="Google Shape;517;p31: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41" name="Google Shape;241;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13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26" name="Google Shape;526;p139: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3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37" name="Google Shape;537;p3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94: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97: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98: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40: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41: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42: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1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04" name="Google Shape;604;p14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14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619" name="Google Shape;619;p14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48" name="Google Shape;24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14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632" name="Google Shape;632;p14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46: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47: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60" name="Google Shape;660;p3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4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68" name="Google Shape;668;p4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75" name="Google Shape;675;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82" name="Google Shape;682;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89" name="Google Shape;68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4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96" name="Google Shape;696;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14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04" name="Google Shape;704;p14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58" name="Google Shape;258;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5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20" name="Google Shape;720;p51: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52:notes"/>
          <p:cNvSpPr txBox="1"/>
          <p:nvPr>
            <p:ph idx="1" type="body"/>
          </p:nvPr>
        </p:nvSpPr>
        <p:spPr>
          <a:xfrm>
            <a:off x="685800" y="4400550"/>
            <a:ext cx="5486399" cy="36005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29" name="Google Shape;729;p52:notes"/>
          <p:cNvSpPr txBox="1"/>
          <p:nvPr>
            <p:ph idx="12" type="sldNum"/>
          </p:nvPr>
        </p:nvSpPr>
        <p:spPr>
          <a:xfrm>
            <a:off x="3884612" y="8685213"/>
            <a:ext cx="2971799" cy="458699"/>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5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38" name="Google Shape;738;p5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5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49" name="Google Shape;749;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56" name="Google Shape;756;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63" name="Google Shape;763;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70" name="Google Shape;770;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5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78" name="Google Shape;778;p5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95: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1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93" name="Google Shape;793;p14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69" name="Google Shape;269;p6: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1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808" name="Google Shape;808;p15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1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15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823" name="Google Shape;823;p15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6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838" name="Google Shape;838;p6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152: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53: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1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15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873" name="Google Shape;873;p15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5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881" name="Google Shape;881;p1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15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890" name="Google Shape;890;p156: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15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899" name="Google Shape;899;p15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15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911" name="Google Shape;911;p15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88" name="Google Shape;288;p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8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929" name="Google Shape;929;p8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8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936" name="Google Shape;936;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p82: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948" name="Google Shape;948;p82: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8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959" name="Google Shape;959;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8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968" name="Google Shape;968;p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1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15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978" name="Google Shape;978;p159: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160: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989" name="Google Shape;989;p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6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998" name="Google Shape;998;p1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8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009" name="Google Shape;1009;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8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018" name="Google Shape;1018;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96" name="Google Shape;296;p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1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1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028" name="Google Shape;1028;p16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163: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92: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9:notes"/>
          <p:cNvSpPr txBox="1"/>
          <p:nvPr>
            <p:ph idx="1" type="body"/>
          </p:nvPr>
        </p:nvSpPr>
        <p:spPr>
          <a:xfrm>
            <a:off x="685800" y="4400550"/>
            <a:ext cx="5486399"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300"/>
              <a:buNone/>
            </a:pPr>
            <a:r>
              <a:t/>
            </a:r>
            <a:endParaRPr b="0"/>
          </a:p>
        </p:txBody>
      </p:sp>
      <p:sp>
        <p:nvSpPr>
          <p:cNvPr id="304" name="Google Shape;304;p9:notes"/>
          <p:cNvSpPr txBox="1"/>
          <p:nvPr>
            <p:ph idx="12" type="sldNum"/>
          </p:nvPr>
        </p:nvSpPr>
        <p:spPr>
          <a:xfrm>
            <a:off x="3884612" y="8685213"/>
            <a:ext cx="2971799" cy="458786"/>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type="title">
  <p:cSld name="TITL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10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8" name="Google Shape;18;p107"/>
          <p:cNvSpPr txBox="1"/>
          <p:nvPr>
            <p:ph idx="1" type="subTitle"/>
          </p:nvPr>
        </p:nvSpPr>
        <p:spPr>
          <a:xfrm>
            <a:off x="1371606" y="3886200"/>
            <a:ext cx="6400799"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9" name="Google Shape;19;p107"/>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 name="Google Shape;20;p107"/>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p107"/>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p112"/>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1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89" name="Google Shape;89;p112"/>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0" name="Google Shape;90;p11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11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 name="Google Shape;100;p114"/>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1" name="Google Shape;101;p114"/>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02" name="Google Shape;102;p11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0" name="Shape 110"/>
        <p:cNvGrpSpPr/>
        <p:nvPr/>
      </p:nvGrpSpPr>
      <p:grpSpPr>
        <a:xfrm>
          <a:off x="0" y="0"/>
          <a:ext cx="0" cy="0"/>
          <a:chOff x="0" y="0"/>
          <a:chExt cx="0" cy="0"/>
        </a:xfrm>
      </p:grpSpPr>
      <p:sp>
        <p:nvSpPr>
          <p:cNvPr id="111" name="Google Shape;111;p116"/>
          <p:cNvSpPr txBox="1"/>
          <p:nvPr>
            <p:ph type="title"/>
          </p:nvPr>
        </p:nvSpPr>
        <p:spPr>
          <a:xfrm>
            <a:off x="457200" y="-46035"/>
            <a:ext cx="8229600" cy="1143001"/>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12" name="Google Shape;112;p116"/>
          <p:cNvSpPr txBox="1"/>
          <p:nvPr>
            <p:ph idx="1" type="body"/>
          </p:nvPr>
        </p:nvSpPr>
        <p:spPr>
          <a:xfrm>
            <a:off x="457200" y="1465264"/>
            <a:ext cx="8229600" cy="452596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116"/>
          <p:cNvSpPr txBox="1"/>
          <p:nvPr>
            <p:ph idx="10" type="dt"/>
          </p:nvPr>
        </p:nvSpPr>
        <p:spPr>
          <a:xfrm>
            <a:off x="457200" y="6356361"/>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4" name="Google Shape;114;p116"/>
          <p:cNvSpPr txBox="1"/>
          <p:nvPr>
            <p:ph idx="11" type="ftr"/>
          </p:nvPr>
        </p:nvSpPr>
        <p:spPr>
          <a:xfrm>
            <a:off x="3124200" y="6356361"/>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5" name="Google Shape;115;p116"/>
          <p:cNvSpPr txBox="1"/>
          <p:nvPr>
            <p:ph idx="12" type="sldNum"/>
          </p:nvPr>
        </p:nvSpPr>
        <p:spPr>
          <a:xfrm>
            <a:off x="6553200" y="6356361"/>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sp>
        <p:nvSpPr>
          <p:cNvPr id="124" name="Google Shape;124;p118"/>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5" name="Google Shape;125;p11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26" name="Google Shape;126;p118"/>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7" name="Google Shape;127;p11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8" name="Shape 128"/>
        <p:cNvGrpSpPr/>
        <p:nvPr/>
      </p:nvGrpSpPr>
      <p:grpSpPr>
        <a:xfrm>
          <a:off x="0" y="0"/>
          <a:ext cx="0" cy="0"/>
          <a:chOff x="0" y="0"/>
          <a:chExt cx="0" cy="0"/>
        </a:xfrm>
      </p:grpSpPr>
      <p:sp>
        <p:nvSpPr>
          <p:cNvPr id="129" name="Google Shape;129;p122"/>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0" name="Google Shape;130;p122"/>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Font typeface="Arial"/>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1" name="Google Shape;131;p122"/>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32" name="Google Shape;132;p12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3" name="Shape 133"/>
        <p:cNvGrpSpPr/>
        <p:nvPr/>
      </p:nvGrpSpPr>
      <p:grpSpPr>
        <a:xfrm>
          <a:off x="0" y="0"/>
          <a:ext cx="0" cy="0"/>
          <a:chOff x="0" y="0"/>
          <a:chExt cx="0" cy="0"/>
        </a:xfrm>
      </p:grpSpPr>
      <p:sp>
        <p:nvSpPr>
          <p:cNvPr id="134" name="Google Shape;134;p123"/>
          <p:cNvSpPr txBox="1"/>
          <p:nvPr>
            <p:ph type="title"/>
          </p:nvPr>
        </p:nvSpPr>
        <p:spPr>
          <a:xfrm>
            <a:off x="1564350" y="288583"/>
            <a:ext cx="5961300" cy="853799"/>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algn="ctr">
              <a:lnSpc>
                <a:spcPct val="100000"/>
              </a:lnSpc>
              <a:spcBef>
                <a:spcPts val="0"/>
              </a:spcBef>
              <a:spcAft>
                <a:spcPts val="0"/>
              </a:spcAft>
              <a:buClr>
                <a:srgbClr val="FFFFFF"/>
              </a:buClr>
              <a:buSzPts val="2800"/>
              <a:buFont typeface="Arial"/>
              <a:buNone/>
              <a:defRPr sz="2800">
                <a:solidFill>
                  <a:srgbClr val="FFFFFF"/>
                </a:solidFill>
              </a:defRPr>
            </a:lvl2pPr>
            <a:lvl3pPr lvl="2" algn="ctr">
              <a:lnSpc>
                <a:spcPct val="100000"/>
              </a:lnSpc>
              <a:spcBef>
                <a:spcPts val="0"/>
              </a:spcBef>
              <a:spcAft>
                <a:spcPts val="0"/>
              </a:spcAft>
              <a:buClr>
                <a:srgbClr val="FFFFFF"/>
              </a:buClr>
              <a:buSzPts val="2800"/>
              <a:buFont typeface="Arial"/>
              <a:buNone/>
              <a:defRPr sz="2800">
                <a:solidFill>
                  <a:srgbClr val="FFFFFF"/>
                </a:solidFill>
              </a:defRPr>
            </a:lvl3pPr>
            <a:lvl4pPr lvl="3" algn="ctr">
              <a:lnSpc>
                <a:spcPct val="100000"/>
              </a:lnSpc>
              <a:spcBef>
                <a:spcPts val="0"/>
              </a:spcBef>
              <a:spcAft>
                <a:spcPts val="0"/>
              </a:spcAft>
              <a:buClr>
                <a:srgbClr val="FFFFFF"/>
              </a:buClr>
              <a:buSzPts val="2800"/>
              <a:buFont typeface="Arial"/>
              <a:buNone/>
              <a:defRPr sz="2800">
                <a:solidFill>
                  <a:srgbClr val="FFFFFF"/>
                </a:solidFill>
              </a:defRPr>
            </a:lvl4pPr>
            <a:lvl5pPr lvl="4" algn="ctr">
              <a:lnSpc>
                <a:spcPct val="100000"/>
              </a:lnSpc>
              <a:spcBef>
                <a:spcPts val="0"/>
              </a:spcBef>
              <a:spcAft>
                <a:spcPts val="0"/>
              </a:spcAft>
              <a:buClr>
                <a:srgbClr val="FFFFFF"/>
              </a:buClr>
              <a:buSzPts val="2800"/>
              <a:buFont typeface="Arial"/>
              <a:buNone/>
              <a:defRPr sz="2800">
                <a:solidFill>
                  <a:srgbClr val="FFFFFF"/>
                </a:solidFill>
              </a:defRPr>
            </a:lvl5pPr>
            <a:lvl6pPr lvl="5" algn="ctr">
              <a:lnSpc>
                <a:spcPct val="100000"/>
              </a:lnSpc>
              <a:spcBef>
                <a:spcPts val="0"/>
              </a:spcBef>
              <a:spcAft>
                <a:spcPts val="0"/>
              </a:spcAft>
              <a:buClr>
                <a:srgbClr val="FFFFFF"/>
              </a:buClr>
              <a:buSzPts val="2800"/>
              <a:buFont typeface="Arial"/>
              <a:buNone/>
              <a:defRPr sz="2800">
                <a:solidFill>
                  <a:srgbClr val="FFFFFF"/>
                </a:solidFill>
              </a:defRPr>
            </a:lvl6pPr>
            <a:lvl7pPr lvl="6" algn="ctr">
              <a:lnSpc>
                <a:spcPct val="100000"/>
              </a:lnSpc>
              <a:spcBef>
                <a:spcPts val="0"/>
              </a:spcBef>
              <a:spcAft>
                <a:spcPts val="0"/>
              </a:spcAft>
              <a:buClr>
                <a:srgbClr val="FFFFFF"/>
              </a:buClr>
              <a:buSzPts val="2800"/>
              <a:buFont typeface="Arial"/>
              <a:buNone/>
              <a:defRPr sz="2800">
                <a:solidFill>
                  <a:srgbClr val="FFFFFF"/>
                </a:solidFill>
              </a:defRPr>
            </a:lvl7pPr>
            <a:lvl8pPr lvl="7" algn="ctr">
              <a:lnSpc>
                <a:spcPct val="100000"/>
              </a:lnSpc>
              <a:spcBef>
                <a:spcPts val="0"/>
              </a:spcBef>
              <a:spcAft>
                <a:spcPts val="0"/>
              </a:spcAft>
              <a:buClr>
                <a:srgbClr val="FFFFFF"/>
              </a:buClr>
              <a:buSzPts val="2800"/>
              <a:buFont typeface="Arial"/>
              <a:buNone/>
              <a:defRPr sz="2800">
                <a:solidFill>
                  <a:srgbClr val="FFFFFF"/>
                </a:solidFill>
              </a:defRPr>
            </a:lvl8pPr>
            <a:lvl9pPr lvl="8" algn="ctr">
              <a:lnSpc>
                <a:spcPct val="100000"/>
              </a:lnSpc>
              <a:spcBef>
                <a:spcPts val="0"/>
              </a:spcBef>
              <a:spcAft>
                <a:spcPts val="0"/>
              </a:spcAft>
              <a:buClr>
                <a:srgbClr val="FFFFFF"/>
              </a:buClr>
              <a:buSzPts val="2800"/>
              <a:buFont typeface="Arial"/>
              <a:buNone/>
              <a:defRPr sz="2800">
                <a:solidFill>
                  <a:srgbClr val="FFFFFF"/>
                </a:solidFill>
              </a:defRPr>
            </a:lvl9pPr>
          </a:lstStyle>
          <a:p/>
        </p:txBody>
      </p:sp>
      <p:sp>
        <p:nvSpPr>
          <p:cNvPr id="135" name="Google Shape;135;p123"/>
          <p:cNvSpPr txBox="1"/>
          <p:nvPr>
            <p:ph idx="1" type="body"/>
          </p:nvPr>
        </p:nvSpPr>
        <p:spPr>
          <a:xfrm>
            <a:off x="311704" y="1536637"/>
            <a:ext cx="8520599" cy="4555199"/>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228600" lvl="2" marL="13716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228600" lvl="3" marL="18288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228600" lvl="4" marL="22860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228600" lvl="5" marL="27432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228600" lvl="6" marL="32004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228600" lvl="7" marL="36576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228600" lvl="8" marL="4114800" marR="0" algn="l">
              <a:lnSpc>
                <a:spcPct val="115000"/>
              </a:lnSpc>
              <a:spcBef>
                <a:spcPts val="1600"/>
              </a:spcBef>
              <a:spcAft>
                <a:spcPts val="160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136" name="Google Shape;136;p123"/>
          <p:cNvSpPr txBox="1"/>
          <p:nvPr>
            <p:ph idx="12" type="sldNum"/>
          </p:nvPr>
        </p:nvSpPr>
        <p:spPr>
          <a:xfrm>
            <a:off x="8472461" y="6217629"/>
            <a:ext cx="548699" cy="524699"/>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4" name="Shape 144"/>
        <p:cNvGrpSpPr/>
        <p:nvPr/>
      </p:nvGrpSpPr>
      <p:grpSpPr>
        <a:xfrm>
          <a:off x="0" y="0"/>
          <a:ext cx="0" cy="0"/>
          <a:chOff x="0" y="0"/>
          <a:chExt cx="0" cy="0"/>
        </a:xfrm>
      </p:grpSpPr>
      <p:sp>
        <p:nvSpPr>
          <p:cNvPr id="145" name="Google Shape;145;p120"/>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6" name="Google Shape;146;p120"/>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Font typeface="Arial"/>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7" name="Google Shape;147;p120"/>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48" name="Google Shape;148;p12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6" name="Shape 156"/>
        <p:cNvGrpSpPr/>
        <p:nvPr/>
      </p:nvGrpSpPr>
      <p:grpSpPr>
        <a:xfrm>
          <a:off x="0" y="0"/>
          <a:ext cx="0" cy="0"/>
          <a:chOff x="0" y="0"/>
          <a:chExt cx="0" cy="0"/>
        </a:xfrm>
      </p:grpSpPr>
      <p:sp>
        <p:nvSpPr>
          <p:cNvPr id="157" name="Google Shape;157;p165"/>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45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8" name="Google Shape;158;p165"/>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SzPts val="3200"/>
              <a:buNone/>
              <a:defRPr sz="1800"/>
            </a:lvl1pPr>
            <a:lvl2pPr lvl="1" algn="ctr">
              <a:lnSpc>
                <a:spcPct val="100000"/>
              </a:lnSpc>
              <a:spcBef>
                <a:spcPts val="560"/>
              </a:spcBef>
              <a:spcAft>
                <a:spcPts val="0"/>
              </a:spcAft>
              <a:buSzPts val="2800"/>
              <a:buNone/>
              <a:defRPr sz="1500"/>
            </a:lvl2pPr>
            <a:lvl3pPr lvl="2" algn="ctr">
              <a:lnSpc>
                <a:spcPct val="100000"/>
              </a:lnSpc>
              <a:spcBef>
                <a:spcPts val="480"/>
              </a:spcBef>
              <a:spcAft>
                <a:spcPts val="0"/>
              </a:spcAft>
              <a:buSzPts val="2400"/>
              <a:buNone/>
              <a:defRPr sz="1350"/>
            </a:lvl3pPr>
            <a:lvl4pPr lvl="3" algn="ctr">
              <a:lnSpc>
                <a:spcPct val="100000"/>
              </a:lnSpc>
              <a:spcBef>
                <a:spcPts val="400"/>
              </a:spcBef>
              <a:spcAft>
                <a:spcPts val="0"/>
              </a:spcAft>
              <a:buSzPts val="2000"/>
              <a:buNone/>
              <a:defRPr sz="1200"/>
            </a:lvl4pPr>
            <a:lvl5pPr lvl="4" algn="ctr">
              <a:lnSpc>
                <a:spcPct val="100000"/>
              </a:lnSpc>
              <a:spcBef>
                <a:spcPts val="400"/>
              </a:spcBef>
              <a:spcAft>
                <a:spcPts val="0"/>
              </a:spcAft>
              <a:buSzPts val="2000"/>
              <a:buNone/>
              <a:defRPr sz="1200"/>
            </a:lvl5pPr>
            <a:lvl6pPr lvl="5" algn="ctr">
              <a:lnSpc>
                <a:spcPct val="100000"/>
              </a:lnSpc>
              <a:spcBef>
                <a:spcPts val="400"/>
              </a:spcBef>
              <a:spcAft>
                <a:spcPts val="0"/>
              </a:spcAft>
              <a:buSzPts val="2000"/>
              <a:buNone/>
              <a:defRPr sz="1200"/>
            </a:lvl6pPr>
            <a:lvl7pPr lvl="6" algn="ctr">
              <a:lnSpc>
                <a:spcPct val="100000"/>
              </a:lnSpc>
              <a:spcBef>
                <a:spcPts val="400"/>
              </a:spcBef>
              <a:spcAft>
                <a:spcPts val="0"/>
              </a:spcAft>
              <a:buSzPts val="2000"/>
              <a:buNone/>
              <a:defRPr sz="1200"/>
            </a:lvl7pPr>
            <a:lvl8pPr lvl="7" algn="ctr">
              <a:lnSpc>
                <a:spcPct val="100000"/>
              </a:lnSpc>
              <a:spcBef>
                <a:spcPts val="400"/>
              </a:spcBef>
              <a:spcAft>
                <a:spcPts val="0"/>
              </a:spcAft>
              <a:buSzPts val="2000"/>
              <a:buNone/>
              <a:defRPr sz="1200"/>
            </a:lvl8pPr>
            <a:lvl9pPr lvl="8" algn="ctr">
              <a:lnSpc>
                <a:spcPct val="100000"/>
              </a:lnSpc>
              <a:spcBef>
                <a:spcPts val="400"/>
              </a:spcBef>
              <a:spcAft>
                <a:spcPts val="0"/>
              </a:spcAft>
              <a:buSzPts val="2000"/>
              <a:buNone/>
              <a:defRPr sz="1200"/>
            </a:lvl9pPr>
          </a:lstStyle>
          <a:p/>
        </p:txBody>
      </p:sp>
      <p:sp>
        <p:nvSpPr>
          <p:cNvPr id="159" name="Google Shape;159;p165"/>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65"/>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6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Calibri"/>
              <a:buNone/>
              <a:defRPr/>
            </a:lvl1pPr>
            <a:lvl2pPr indent="0" lvl="1" marL="0" marR="0" algn="r">
              <a:lnSpc>
                <a:spcPct val="100000"/>
              </a:lnSpc>
              <a:spcBef>
                <a:spcPts val="0"/>
              </a:spcBef>
              <a:spcAft>
                <a:spcPts val="0"/>
              </a:spcAft>
              <a:buClr>
                <a:srgbClr val="FFFFFF"/>
              </a:buClr>
              <a:buSzPts val="1200"/>
              <a:buFont typeface="Calibri"/>
              <a:buNone/>
              <a:defRPr/>
            </a:lvl2pPr>
            <a:lvl3pPr indent="0" lvl="2" marL="0" marR="0" algn="r">
              <a:lnSpc>
                <a:spcPct val="100000"/>
              </a:lnSpc>
              <a:spcBef>
                <a:spcPts val="0"/>
              </a:spcBef>
              <a:spcAft>
                <a:spcPts val="0"/>
              </a:spcAft>
              <a:buClr>
                <a:srgbClr val="FFFFFF"/>
              </a:buClr>
              <a:buSzPts val="1200"/>
              <a:buFont typeface="Calibri"/>
              <a:buNone/>
              <a:defRPr/>
            </a:lvl3pPr>
            <a:lvl4pPr indent="0" lvl="3" marL="0" marR="0" algn="r">
              <a:lnSpc>
                <a:spcPct val="100000"/>
              </a:lnSpc>
              <a:spcBef>
                <a:spcPts val="0"/>
              </a:spcBef>
              <a:spcAft>
                <a:spcPts val="0"/>
              </a:spcAft>
              <a:buClr>
                <a:srgbClr val="FFFFFF"/>
              </a:buClr>
              <a:buSzPts val="1200"/>
              <a:buFont typeface="Calibri"/>
              <a:buNone/>
              <a:defRPr/>
            </a:lvl4pPr>
            <a:lvl5pPr indent="0" lvl="4" marL="0" marR="0" algn="r">
              <a:lnSpc>
                <a:spcPct val="100000"/>
              </a:lnSpc>
              <a:spcBef>
                <a:spcPts val="0"/>
              </a:spcBef>
              <a:spcAft>
                <a:spcPts val="0"/>
              </a:spcAft>
              <a:buClr>
                <a:srgbClr val="FFFFFF"/>
              </a:buClr>
              <a:buSzPts val="1200"/>
              <a:buFont typeface="Calibri"/>
              <a:buNone/>
              <a:defRPr/>
            </a:lvl5pPr>
            <a:lvl6pPr indent="0" lvl="5" marL="0" marR="0" algn="r">
              <a:lnSpc>
                <a:spcPct val="100000"/>
              </a:lnSpc>
              <a:spcBef>
                <a:spcPts val="0"/>
              </a:spcBef>
              <a:spcAft>
                <a:spcPts val="0"/>
              </a:spcAft>
              <a:buClr>
                <a:srgbClr val="FFFFFF"/>
              </a:buClr>
              <a:buSzPts val="1200"/>
              <a:buFont typeface="Calibri"/>
              <a:buNone/>
              <a:defRPr/>
            </a:lvl6pPr>
            <a:lvl7pPr indent="0" lvl="6" marL="0" marR="0" algn="r">
              <a:lnSpc>
                <a:spcPct val="100000"/>
              </a:lnSpc>
              <a:spcBef>
                <a:spcPts val="0"/>
              </a:spcBef>
              <a:spcAft>
                <a:spcPts val="0"/>
              </a:spcAft>
              <a:buClr>
                <a:srgbClr val="FFFFFF"/>
              </a:buClr>
              <a:buSzPts val="1200"/>
              <a:buFont typeface="Calibri"/>
              <a:buNone/>
              <a:defRPr/>
            </a:lvl7pPr>
            <a:lvl8pPr indent="0" lvl="7" marL="0" marR="0" algn="r">
              <a:lnSpc>
                <a:spcPct val="100000"/>
              </a:lnSpc>
              <a:spcBef>
                <a:spcPts val="0"/>
              </a:spcBef>
              <a:spcAft>
                <a:spcPts val="0"/>
              </a:spcAft>
              <a:buClr>
                <a:srgbClr val="FFFFFF"/>
              </a:buClr>
              <a:buSzPts val="1200"/>
              <a:buFont typeface="Calibri"/>
              <a:buNone/>
              <a:defRPr/>
            </a:lvl8pPr>
            <a:lvl9pPr indent="0" lvl="8" marL="0" marR="0" algn="r">
              <a:lnSpc>
                <a:spcPct val="100000"/>
              </a:lnSpc>
              <a:spcBef>
                <a:spcPts val="0"/>
              </a:spcBef>
              <a:spcAft>
                <a:spcPts val="0"/>
              </a:spcAft>
              <a:buClr>
                <a:srgbClr val="FFFFFF"/>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2" name="Shape 162"/>
        <p:cNvGrpSpPr/>
        <p:nvPr/>
      </p:nvGrpSpPr>
      <p:grpSpPr>
        <a:xfrm>
          <a:off x="0" y="0"/>
          <a:ext cx="0" cy="0"/>
          <a:chOff x="0" y="0"/>
          <a:chExt cx="0" cy="0"/>
        </a:xfrm>
      </p:grpSpPr>
      <p:sp>
        <p:nvSpPr>
          <p:cNvPr id="163" name="Google Shape;163;p166"/>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4" name="Google Shape;164;p166"/>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5" name="Google Shape;165;p166"/>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66" name="Google Shape;166;p16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sp>
        <p:nvSpPr>
          <p:cNvPr id="168" name="Google Shape;168;p170"/>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9" name="Google Shape;169;p17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70" name="Google Shape;170;p170"/>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71" name="Google Shape;171;p17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131"/>
          <p:cNvSpPr txBox="1"/>
          <p:nvPr>
            <p:ph type="title"/>
          </p:nvPr>
        </p:nvSpPr>
        <p:spPr>
          <a:xfrm>
            <a:off x="1562470" y="-46037"/>
            <a:ext cx="5956916"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4" name="Google Shape;24;p131"/>
          <p:cNvSpPr txBox="1"/>
          <p:nvPr>
            <p:ph idx="1" type="body"/>
          </p:nvPr>
        </p:nvSpPr>
        <p:spPr>
          <a:xfrm>
            <a:off x="457207" y="1535118"/>
            <a:ext cx="4040099"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5" name="Google Shape;25;p131"/>
          <p:cNvSpPr txBox="1"/>
          <p:nvPr>
            <p:ph idx="2" type="body"/>
          </p:nvPr>
        </p:nvSpPr>
        <p:spPr>
          <a:xfrm>
            <a:off x="457207" y="2174875"/>
            <a:ext cx="4040099"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6" name="Google Shape;26;p131"/>
          <p:cNvSpPr txBox="1"/>
          <p:nvPr>
            <p:ph idx="3" type="body"/>
          </p:nvPr>
        </p:nvSpPr>
        <p:spPr>
          <a:xfrm>
            <a:off x="4645025" y="1535118"/>
            <a:ext cx="40419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7" name="Google Shape;27;p131"/>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8" name="Google Shape;28;p131"/>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9" name="Google Shape;29;p131"/>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0" name="Google Shape;30;p131"/>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9" name="Shape 179"/>
        <p:cNvGrpSpPr/>
        <p:nvPr/>
      </p:nvGrpSpPr>
      <p:grpSpPr>
        <a:xfrm>
          <a:off x="0" y="0"/>
          <a:ext cx="0" cy="0"/>
          <a:chOff x="0" y="0"/>
          <a:chExt cx="0" cy="0"/>
        </a:xfrm>
      </p:grpSpPr>
      <p:sp>
        <p:nvSpPr>
          <p:cNvPr id="180" name="Google Shape;180;p129"/>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1" name="Google Shape;181;p129"/>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Font typeface="Arial"/>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2" name="Google Shape;182;p129"/>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83" name="Google Shape;183;p12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 name="Shape 184"/>
        <p:cNvGrpSpPr/>
        <p:nvPr/>
      </p:nvGrpSpPr>
      <p:grpSpPr>
        <a:xfrm>
          <a:off x="0" y="0"/>
          <a:ext cx="0" cy="0"/>
          <a:chOff x="0" y="0"/>
          <a:chExt cx="0" cy="0"/>
        </a:xfrm>
      </p:grpSpPr>
      <p:sp>
        <p:nvSpPr>
          <p:cNvPr id="185" name="Google Shape;185;p12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6" name="Google Shape;186;p128"/>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87" name="Google Shape;187;p128"/>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88" name="Google Shape;188;p12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 name="Shape 196"/>
        <p:cNvGrpSpPr/>
        <p:nvPr/>
      </p:nvGrpSpPr>
      <p:grpSpPr>
        <a:xfrm>
          <a:off x="0" y="0"/>
          <a:ext cx="0" cy="0"/>
          <a:chOff x="0" y="0"/>
          <a:chExt cx="0" cy="0"/>
        </a:xfrm>
      </p:grpSpPr>
      <p:sp>
        <p:nvSpPr>
          <p:cNvPr id="197" name="Google Shape;197;p125"/>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8" name="Google Shape;198;p1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9" name="Google Shape;199;p125"/>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00" name="Google Shape;200;p12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1" name="Shape 201"/>
        <p:cNvGrpSpPr/>
        <p:nvPr/>
      </p:nvGrpSpPr>
      <p:grpSpPr>
        <a:xfrm>
          <a:off x="0" y="0"/>
          <a:ext cx="0" cy="0"/>
          <a:chOff x="0" y="0"/>
          <a:chExt cx="0" cy="0"/>
        </a:xfrm>
      </p:grpSpPr>
      <p:sp>
        <p:nvSpPr>
          <p:cNvPr id="202" name="Google Shape;202;p16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3" name="Google Shape;203;p167"/>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4" name="Google Shape;204;p167"/>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05" name="Google Shape;205;p16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3" name="Shape 213"/>
        <p:cNvGrpSpPr/>
        <p:nvPr/>
      </p:nvGrpSpPr>
      <p:grpSpPr>
        <a:xfrm>
          <a:off x="0" y="0"/>
          <a:ext cx="0" cy="0"/>
          <a:chOff x="0" y="0"/>
          <a:chExt cx="0" cy="0"/>
        </a:xfrm>
      </p:grpSpPr>
      <p:sp>
        <p:nvSpPr>
          <p:cNvPr id="214" name="Google Shape;214;p169"/>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5" name="Google Shape;215;p169"/>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6" name="Google Shape;216;p169"/>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17" name="Google Shape;217;p16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8" name="Shape 218"/>
        <p:cNvGrpSpPr/>
        <p:nvPr/>
      </p:nvGrpSpPr>
      <p:grpSpPr>
        <a:xfrm>
          <a:off x="0" y="0"/>
          <a:ext cx="0" cy="0"/>
          <a:chOff x="0" y="0"/>
          <a:chExt cx="0" cy="0"/>
        </a:xfrm>
      </p:grpSpPr>
      <p:sp>
        <p:nvSpPr>
          <p:cNvPr id="219" name="Google Shape;219;p171"/>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0" name="Google Shape;220;p17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21" name="Google Shape;221;p171"/>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22" name="Google Shape;222;p17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 name="Shape 31"/>
        <p:cNvGrpSpPr/>
        <p:nvPr/>
      </p:nvGrpSpPr>
      <p:grpSpPr>
        <a:xfrm>
          <a:off x="0" y="0"/>
          <a:ext cx="0" cy="0"/>
          <a:chOff x="0" y="0"/>
          <a:chExt cx="0" cy="0"/>
        </a:xfrm>
      </p:grpSpPr>
      <p:sp>
        <p:nvSpPr>
          <p:cNvPr id="32" name="Google Shape;32;p132"/>
          <p:cNvSpPr txBox="1"/>
          <p:nvPr>
            <p:ph type="title"/>
          </p:nvPr>
        </p:nvSpPr>
        <p:spPr>
          <a:xfrm>
            <a:off x="457206" y="273050"/>
            <a:ext cx="3008399"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33" name="Google Shape;33;p132"/>
          <p:cNvSpPr txBox="1"/>
          <p:nvPr>
            <p:ph idx="1" type="body"/>
          </p:nvPr>
        </p:nvSpPr>
        <p:spPr>
          <a:xfrm>
            <a:off x="3575057" y="273060"/>
            <a:ext cx="5111699" cy="5852999"/>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 name="Google Shape;34;p132"/>
          <p:cNvSpPr txBox="1"/>
          <p:nvPr>
            <p:ph idx="2" type="body"/>
          </p:nvPr>
        </p:nvSpPr>
        <p:spPr>
          <a:xfrm>
            <a:off x="457206" y="1435105"/>
            <a:ext cx="3008399" cy="469109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5" name="Google Shape;35;p132"/>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6" name="Google Shape;36;p132"/>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7" name="Google Shape;37;p132"/>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133"/>
          <p:cNvSpPr txBox="1"/>
          <p:nvPr>
            <p:ph type="title"/>
          </p:nvPr>
        </p:nvSpPr>
        <p:spPr>
          <a:xfrm>
            <a:off x="1792295" y="4800610"/>
            <a:ext cx="5486399" cy="566699"/>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40" name="Google Shape;40;p133"/>
          <p:cNvSpPr/>
          <p:nvPr>
            <p:ph idx="2" type="pic"/>
          </p:nvPr>
        </p:nvSpPr>
        <p:spPr>
          <a:xfrm>
            <a:off x="1792295" y="612775"/>
            <a:ext cx="5486399" cy="4114800"/>
          </a:xfrm>
          <a:prstGeom prst="rect">
            <a:avLst/>
          </a:prstGeom>
          <a:noFill/>
          <a:ln>
            <a:noFill/>
          </a:ln>
        </p:spPr>
      </p:sp>
      <p:sp>
        <p:nvSpPr>
          <p:cNvPr id="41" name="Google Shape;41;p133"/>
          <p:cNvSpPr txBox="1"/>
          <p:nvPr>
            <p:ph idx="1" type="body"/>
          </p:nvPr>
        </p:nvSpPr>
        <p:spPr>
          <a:xfrm>
            <a:off x="1792295" y="5367346"/>
            <a:ext cx="5486399" cy="80489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2" name="Google Shape;42;p133"/>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3" name="Google Shape;43;p133"/>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4" name="Google Shape;44;p133"/>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 name="Shape 45"/>
        <p:cNvGrpSpPr/>
        <p:nvPr/>
      </p:nvGrpSpPr>
      <p:grpSpPr>
        <a:xfrm>
          <a:off x="0" y="0"/>
          <a:ext cx="0" cy="0"/>
          <a:chOff x="0" y="0"/>
          <a:chExt cx="0" cy="0"/>
        </a:xfrm>
      </p:grpSpPr>
      <p:sp>
        <p:nvSpPr>
          <p:cNvPr id="46" name="Google Shape;46;p134"/>
          <p:cNvSpPr txBox="1"/>
          <p:nvPr>
            <p:ph type="title"/>
          </p:nvPr>
        </p:nvSpPr>
        <p:spPr>
          <a:xfrm>
            <a:off x="1518086" y="-46037"/>
            <a:ext cx="5992427"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47" name="Google Shape;47;p134"/>
          <p:cNvSpPr txBox="1"/>
          <p:nvPr>
            <p:ph idx="1" type="body"/>
          </p:nvPr>
        </p:nvSpPr>
        <p:spPr>
          <a:xfrm rot="5400000">
            <a:off x="2308950" y="-386486"/>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 name="Google Shape;48;p134"/>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9" name="Google Shape;49;p134"/>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 name="Google Shape;50;p134"/>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 name="Shape 51"/>
        <p:cNvGrpSpPr/>
        <p:nvPr/>
      </p:nvGrpSpPr>
      <p:grpSpPr>
        <a:xfrm>
          <a:off x="0" y="0"/>
          <a:ext cx="0" cy="0"/>
          <a:chOff x="0" y="0"/>
          <a:chExt cx="0" cy="0"/>
        </a:xfrm>
      </p:grpSpPr>
      <p:sp>
        <p:nvSpPr>
          <p:cNvPr id="52" name="Google Shape;52;p135"/>
          <p:cNvSpPr txBox="1"/>
          <p:nvPr>
            <p:ph type="title"/>
          </p:nvPr>
        </p:nvSpPr>
        <p:spPr>
          <a:xfrm rot="5400000">
            <a:off x="4732350" y="2171687"/>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53" name="Google Shape;53;p135"/>
          <p:cNvSpPr txBox="1"/>
          <p:nvPr>
            <p:ph idx="1" type="body"/>
          </p:nvPr>
        </p:nvSpPr>
        <p:spPr>
          <a:xfrm rot="5400000">
            <a:off x="541350" y="190492"/>
            <a:ext cx="5851500" cy="6019799"/>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135"/>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 name="Google Shape;55;p135"/>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6" name="Google Shape;56;p135"/>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109"/>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109"/>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Font typeface="Arial"/>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109"/>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8" name="Google Shape;68;p10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21"/>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1" name="Google Shape;71;p12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72" name="Google Shape;72;p121"/>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3" name="Google Shape;73;p12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1" name="Shape 81"/>
        <p:cNvGrpSpPr/>
        <p:nvPr/>
      </p:nvGrpSpPr>
      <p:grpSpPr>
        <a:xfrm>
          <a:off x="0" y="0"/>
          <a:ext cx="0" cy="0"/>
          <a:chOff x="0" y="0"/>
          <a:chExt cx="0" cy="0"/>
        </a:xfrm>
      </p:grpSpPr>
      <p:sp>
        <p:nvSpPr>
          <p:cNvPr id="82" name="Google Shape;82;p111"/>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3" name="Google Shape;83;p111"/>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4" name="Google Shape;84;p111"/>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85" name="Google Shape;85;p11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6.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theme" Target="../theme/theme9.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theme" Target="../theme/theme1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1.xml"/><Relationship Id="rId3" Type="http://schemas.openxmlformats.org/officeDocument/2006/relationships/theme" Target="../theme/theme7.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2.xml"/><Relationship Id="rId3" Type="http://schemas.openxmlformats.org/officeDocument/2006/relationships/theme" Target="../theme/theme8.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6.xml"/><Relationship Id="rId3" Type="http://schemas.openxmlformats.org/officeDocument/2006/relationships/theme" Target="../theme/theme4.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1.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Mandt_SOO-DOH-Presentation_NO-TEXT_5.jpg" id="10" name="Google Shape;10;p10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1" name="Google Shape;11;p106"/>
          <p:cNvSpPr txBox="1"/>
          <p:nvPr>
            <p:ph type="title"/>
          </p:nvPr>
        </p:nvSpPr>
        <p:spPr>
          <a:xfrm>
            <a:off x="1580228" y="-46037"/>
            <a:ext cx="5974673"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2" name="Google Shape;12;p106"/>
          <p:cNvSpPr txBox="1"/>
          <p:nvPr>
            <p:ph idx="1" type="body"/>
          </p:nvPr>
        </p:nvSpPr>
        <p:spPr>
          <a:xfrm>
            <a:off x="457200" y="1465264"/>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106"/>
          <p:cNvSpPr txBox="1"/>
          <p:nvPr>
            <p:ph idx="10" type="dt"/>
          </p:nvPr>
        </p:nvSpPr>
        <p:spPr>
          <a:xfrm>
            <a:off x="457204" y="6356361"/>
            <a:ext cx="2133599" cy="365099"/>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106"/>
          <p:cNvSpPr txBox="1"/>
          <p:nvPr>
            <p:ph idx="11" type="ftr"/>
          </p:nvPr>
        </p:nvSpPr>
        <p:spPr>
          <a:xfrm>
            <a:off x="3124200" y="6356361"/>
            <a:ext cx="2895600" cy="365099"/>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 name="Google Shape;15;p106"/>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pic>
        <p:nvPicPr>
          <p:cNvPr descr="Mandt_SOO-DOH-Presentation_NO-TEXT_5.jpg" id="190" name="Google Shape;190;p124"/>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91" name="Google Shape;191;p12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92" name="Google Shape;192;p124"/>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3" name="Google Shape;193;p124"/>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4" name="Google Shape;194;p124"/>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Google Shape;195;p12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pic>
        <p:nvPicPr>
          <p:cNvPr descr="Mandt_SOO-DOH-Presentation_NO-TEXT_5.jpg" id="207" name="Google Shape;207;p168"/>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208" name="Google Shape;208;p16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209" name="Google Shape;209;p168"/>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0" name="Google Shape;210;p168"/>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1" name="Google Shape;211;p168"/>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2" name="Google Shape;212;p16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2"/>
    <p:sldLayoutId id="2147483683"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pic>
        <p:nvPicPr>
          <p:cNvPr descr="Mandt_SOO-DOH-Presentation_NO-TEXT_5.jpg" id="58" name="Google Shape;58;p108"/>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59" name="Google Shape;59;p10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60" name="Google Shape;60;p108"/>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108"/>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108"/>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10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2"/>
    <p:sldLayoutId id="2147483657"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pic>
        <p:nvPicPr>
          <p:cNvPr descr="Mandt_SOO-DOH-Presentation_NO-TEXT_5.jpg" id="75" name="Google Shape;75;p110"/>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76" name="Google Shape;76;p110"/>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77" name="Google Shape;77;p110"/>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 name="Google Shape;78;p110"/>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 name="Google Shape;79;p110"/>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11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pic>
        <p:nvPicPr>
          <p:cNvPr descr="Mandt_SOO-DOH-Presentation_NO-TEXT_5.jpg" id="92" name="Google Shape;92;p113"/>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93" name="Google Shape;93;p113"/>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94" name="Google Shape;94;p113"/>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Google Shape;95;p113"/>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 name="Google Shape;96;p113"/>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7" name="Google Shape;97;p11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pic>
        <p:nvPicPr>
          <p:cNvPr descr="Mandt_SOO-DOH-Presentation_NO-TEXT_5.jpg" id="104" name="Google Shape;104;p115"/>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05" name="Google Shape;105;p115"/>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06" name="Google Shape;106;p115"/>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115"/>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8" name="Google Shape;108;p115"/>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9" name="Google Shape;109;p11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pic>
        <p:nvPicPr>
          <p:cNvPr descr="Mandt_SOO-DOH-Presentation_NO-TEXT_5.jpg" id="117" name="Google Shape;117;p117"/>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18" name="Google Shape;118;p11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19" name="Google Shape;119;p117"/>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0" name="Google Shape;120;p117"/>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p117"/>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2" name="Google Shape;122;p11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pic>
        <p:nvPicPr>
          <p:cNvPr descr="Mandt_SOO-DOH-Presentation_NO-TEXT_5.jpg" id="138" name="Google Shape;138;p119"/>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39" name="Google Shape;139;p119"/>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40" name="Google Shape;140;p119"/>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1" name="Google Shape;141;p119"/>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 name="Google Shape;142;p119"/>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3" name="Google Shape;143;p11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pic>
        <p:nvPicPr>
          <p:cNvPr descr="Mandt_SOO-DOH-Presentation_NO-TEXT_5.jpg" id="150" name="Google Shape;150;p164"/>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51" name="Google Shape;151;p16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52" name="Google Shape;152;p164"/>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3" name="Google Shape;153;p164"/>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 name="Google Shape;154;p164"/>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5" name="Google Shape;155;p16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pic>
        <p:nvPicPr>
          <p:cNvPr descr="Mandt_SOO-DOH-Presentation_NO-TEXT_5.jpg" id="173" name="Google Shape;173;p127"/>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74" name="Google Shape;174;p12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75" name="Google Shape;175;p127"/>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6" name="Google Shape;176;p127"/>
          <p:cNvSpPr txBox="1"/>
          <p:nvPr>
            <p:ph idx="10" type="dt"/>
          </p:nvPr>
        </p:nvSpPr>
        <p:spPr>
          <a:xfrm>
            <a:off x="240632" y="6356358"/>
            <a:ext cx="914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7" name="Google Shape;177;p127"/>
          <p:cNvSpPr txBox="1"/>
          <p:nvPr>
            <p:ph idx="11" type="ftr"/>
          </p:nvPr>
        </p:nvSpPr>
        <p:spPr>
          <a:xfrm>
            <a:off x="922422" y="6356358"/>
            <a:ext cx="7331242"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8" name="Google Shape;178;p12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6" r:id="rId2"/>
    <p:sldLayoutId id="2147483677"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93.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4.jp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5.jpg"/><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3.jpg"/><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95.png"/><Relationship Id="rId5" Type="http://schemas.openxmlformats.org/officeDocument/2006/relationships/image" Target="../media/image32.png"/><Relationship Id="rId6"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0.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image" Target="../media/image37.jpg"/><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 Id="rId3" Type="http://schemas.openxmlformats.org/officeDocument/2006/relationships/image" Target="../media/image48.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0.xml"/><Relationship Id="rId3" Type="http://schemas.openxmlformats.org/officeDocument/2006/relationships/image" Target="../media/image61.png"/><Relationship Id="rId4"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6.jpg"/><Relationship Id="rId4" Type="http://schemas.openxmlformats.org/officeDocument/2006/relationships/image" Target="../media/image54.jpg"/><Relationship Id="rId5" Type="http://schemas.openxmlformats.org/officeDocument/2006/relationships/image" Target="../media/image5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2.jpg"/><Relationship Id="rId4" Type="http://schemas.openxmlformats.org/officeDocument/2006/relationships/image" Target="../media/image59.jpg"/><Relationship Id="rId5"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62.jpg"/><Relationship Id="rId4" Type="http://schemas.openxmlformats.org/officeDocument/2006/relationships/image" Target="../media/image7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1.xml"/><Relationship Id="rId3"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2.xml"/><Relationship Id="rId3" Type="http://schemas.openxmlformats.org/officeDocument/2006/relationships/image" Target="../media/image69.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3.xml"/><Relationship Id="rId3" Type="http://schemas.openxmlformats.org/officeDocument/2006/relationships/image" Target="../media/image70.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4.xml"/><Relationship Id="rId3" Type="http://schemas.openxmlformats.org/officeDocument/2006/relationships/image" Target="../media/image83.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5.xml"/><Relationship Id="rId3" Type="http://schemas.openxmlformats.org/officeDocument/2006/relationships/image" Target="../media/image77.pn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6.xml"/><Relationship Id="rId3" Type="http://schemas.openxmlformats.org/officeDocument/2006/relationships/image" Target="../media/image75.pn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7.xml"/><Relationship Id="rId3" Type="http://schemas.openxmlformats.org/officeDocument/2006/relationships/image" Target="../media/image80.pn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8.xml"/><Relationship Id="rId3" Type="http://schemas.openxmlformats.org/officeDocument/2006/relationships/image" Target="../media/image82.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9.xml"/><Relationship Id="rId3" Type="http://schemas.openxmlformats.org/officeDocument/2006/relationships/image" Target="../media/image85.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 Id="rId3" Type="http://schemas.openxmlformats.org/officeDocument/2006/relationships/image" Target="../media/image88.jpg"/><Relationship Id="rId4" Type="http://schemas.openxmlformats.org/officeDocument/2006/relationships/image" Target="../media/image8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7" name="Shape 227"/>
        <p:cNvGrpSpPr/>
        <p:nvPr/>
      </p:nvGrpSpPr>
      <p:grpSpPr>
        <a:xfrm>
          <a:off x="0" y="0"/>
          <a:ext cx="0" cy="0"/>
          <a:chOff x="0" y="0"/>
          <a:chExt cx="0" cy="0"/>
        </a:xfrm>
      </p:grpSpPr>
      <p:pic>
        <p:nvPicPr>
          <p:cNvPr descr="Picture1.jpg" id="228" name="Google Shape;228;p1"/>
          <p:cNvPicPr preferRelativeResize="0"/>
          <p:nvPr/>
        </p:nvPicPr>
        <p:blipFill rotWithShape="1">
          <a:blip r:embed="rId3">
            <a:alphaModFix/>
          </a:blip>
          <a:srcRect b="0" l="0" r="0" t="0"/>
          <a:stretch/>
        </p:blipFill>
        <p:spPr>
          <a:xfrm>
            <a:off x="16" y="15851"/>
            <a:ext cx="9143983" cy="6858000"/>
          </a:xfrm>
          <a:prstGeom prst="rect">
            <a:avLst/>
          </a:prstGeom>
          <a:noFill/>
          <a:ln>
            <a:noFill/>
          </a:ln>
        </p:spPr>
      </p:pic>
      <p:sp>
        <p:nvSpPr>
          <p:cNvPr id="229" name="Google Shape;229;p1"/>
          <p:cNvSpPr txBox="1"/>
          <p:nvPr/>
        </p:nvSpPr>
        <p:spPr>
          <a:xfrm>
            <a:off x="5878287" y="1634854"/>
            <a:ext cx="2706599" cy="22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600"/>
              <a:buFont typeface="Calibri"/>
              <a:buNone/>
            </a:pPr>
            <a:r>
              <a:rPr b="0" i="0" lang="en-US" sz="2400" u="none" cap="none" strike="noStrike">
                <a:solidFill>
                  <a:schemeClr val="lt1"/>
                </a:solidFill>
                <a:latin typeface="Calibri"/>
                <a:ea typeface="Calibri"/>
                <a:cs typeface="Calibri"/>
                <a:sym typeface="Calibri"/>
              </a:rPr>
              <a:t>GOES-19 ABI L2+ Aerosol Optical Depth Provisional PS-PVR</a:t>
            </a:r>
            <a:endParaRPr b="0" i="0" sz="1400" u="none" cap="none" strike="noStrike">
              <a:solidFill>
                <a:srgbClr val="000000"/>
              </a:solidFill>
              <a:latin typeface="Arial"/>
              <a:ea typeface="Arial"/>
              <a:cs typeface="Arial"/>
              <a:sym typeface="Arial"/>
            </a:endParaRPr>
          </a:p>
        </p:txBody>
      </p:sp>
      <p:sp>
        <p:nvSpPr>
          <p:cNvPr id="230" name="Google Shape;230;p1"/>
          <p:cNvSpPr txBox="1"/>
          <p:nvPr/>
        </p:nvSpPr>
        <p:spPr>
          <a:xfrm>
            <a:off x="5828609" y="3894650"/>
            <a:ext cx="2805953" cy="266464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888888"/>
              </a:buClr>
              <a:buSzPts val="500"/>
              <a:buFont typeface="Calibri"/>
              <a:buNone/>
            </a:pPr>
            <a:r>
              <a:rPr b="0" i="0" lang="en-US" sz="2000" u="none" cap="none" strike="noStrike">
                <a:solidFill>
                  <a:srgbClr val="FFFF00"/>
                </a:solidFill>
                <a:latin typeface="Calibri"/>
                <a:ea typeface="Calibri"/>
                <a:cs typeface="Calibri"/>
                <a:sym typeface="Calibri"/>
              </a:rPr>
              <a:t>March 12, 2025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40"/>
              </a:spcBef>
              <a:spcAft>
                <a:spcPts val="0"/>
              </a:spcAft>
              <a:buClr>
                <a:srgbClr val="888888"/>
              </a:buClr>
              <a:buSzPts val="500"/>
              <a:buFont typeface="Calibri"/>
              <a:buNone/>
            </a:pPr>
            <a:r>
              <a:rPr b="0" i="0" lang="en-US" sz="2000" u="none" cap="none" strike="noStrike">
                <a:solidFill>
                  <a:srgbClr val="FFFF00"/>
                </a:solidFill>
                <a:latin typeface="Calibri"/>
                <a:ea typeface="Calibri"/>
                <a:cs typeface="Calibri"/>
                <a:sym typeface="Calibri"/>
              </a:rPr>
              <a:t>GOES-R AWG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450"/>
              <a:buFont typeface="Calibri"/>
              <a:buNone/>
            </a:pPr>
            <a:r>
              <a:rPr b="0" i="0" lang="en-US" sz="1800" u="none" cap="none" strike="noStrike">
                <a:solidFill>
                  <a:schemeClr val="lt1"/>
                </a:solidFill>
                <a:latin typeface="Calibri"/>
                <a:ea typeface="Calibri"/>
                <a:cs typeface="Calibri"/>
                <a:sym typeface="Calibri"/>
              </a:rPr>
              <a:t>Istvan Laszlo</a:t>
            </a:r>
            <a:r>
              <a:rPr b="0" baseline="30000" i="0" lang="en-US" sz="2000" u="none" cap="none" strike="noStrike">
                <a:solidFill>
                  <a:schemeClr val="lt1"/>
                </a:solidFill>
                <a:latin typeface="Calibri"/>
                <a:ea typeface="Calibri"/>
                <a:cs typeface="Calibri"/>
                <a:sym typeface="Calibri"/>
              </a:rPr>
              <a:t>1</a:t>
            </a:r>
            <a:r>
              <a:rPr b="0" i="0" lang="en-US" sz="1800" u="none" cap="none" strike="noStrike">
                <a:solidFill>
                  <a:schemeClr val="lt1"/>
                </a:solidFill>
                <a:latin typeface="Calibri"/>
                <a:ea typeface="Calibri"/>
                <a:cs typeface="Calibri"/>
                <a:sym typeface="Calibri"/>
              </a:rPr>
              <a:t>, Mi Zhou</a:t>
            </a:r>
            <a:r>
              <a:rPr b="0" baseline="30000" i="0" lang="en-US" sz="1800" u="none" cap="none" strike="noStrike">
                <a:solidFill>
                  <a:schemeClr val="lt1"/>
                </a:solidFill>
                <a:latin typeface="Calibri"/>
                <a:ea typeface="Calibri"/>
                <a:cs typeface="Calibri"/>
                <a:sym typeface="Calibri"/>
              </a:rPr>
              <a:t>2</a:t>
            </a:r>
            <a:r>
              <a:rPr b="0" i="0" lang="en-US" sz="1800" u="none" cap="none" strike="noStrike">
                <a:solidFill>
                  <a:schemeClr val="lt1"/>
                </a:solidFill>
                <a:latin typeface="Calibri"/>
                <a:ea typeface="Calibri"/>
                <a:cs typeface="Calibri"/>
                <a:sym typeface="Calibri"/>
              </a:rPr>
              <a:t>, Hongqing Liu</a:t>
            </a:r>
            <a:r>
              <a:rPr b="0" baseline="30000" i="0" lang="en-US" sz="1800" u="none" cap="none" strike="noStrike">
                <a:solidFill>
                  <a:schemeClr val="lt1"/>
                </a:solidFill>
                <a:latin typeface="Calibri"/>
                <a:ea typeface="Calibri"/>
                <a:cs typeface="Calibri"/>
                <a:sym typeface="Calibri"/>
              </a:rPr>
              <a:t>2</a:t>
            </a:r>
            <a:r>
              <a:rPr b="0" i="0" lang="en-US" sz="1800" u="none" cap="none" strike="noStrike">
                <a:solidFill>
                  <a:schemeClr val="lt1"/>
                </a:solidFill>
                <a:latin typeface="Calibri"/>
                <a:ea typeface="Calibri"/>
                <a:cs typeface="Calibri"/>
                <a:sym typeface="Calibri"/>
              </a:rPr>
              <a:t> and the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450"/>
              <a:buFont typeface="Calibri"/>
              <a:buNone/>
            </a:pPr>
            <a:r>
              <a:rPr b="0" i="0" lang="en-US" sz="1800" u="none" cap="none" strike="noStrike">
                <a:solidFill>
                  <a:srgbClr val="FFFF00"/>
                </a:solidFill>
                <a:latin typeface="Calibri"/>
                <a:ea typeface="Calibri"/>
                <a:cs typeface="Calibri"/>
                <a:sym typeface="Calibri"/>
              </a:rPr>
              <a:t>PRO Team</a:t>
            </a:r>
            <a:endParaRPr b="0" i="0" sz="1800" u="none" cap="none" strike="noStrike">
              <a:solidFill>
                <a:srgbClr val="FFFF00"/>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3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450"/>
              <a:buFont typeface="Calibri"/>
              <a:buNone/>
            </a:pPr>
            <a:r>
              <a:rPr b="0" baseline="30000" i="0" lang="en-US" sz="1800" u="none" cap="none" strike="noStrike">
                <a:solidFill>
                  <a:schemeClr val="lt1"/>
                </a:solidFill>
                <a:latin typeface="Calibri"/>
                <a:ea typeface="Calibri"/>
                <a:cs typeface="Calibri"/>
                <a:sym typeface="Calibri"/>
              </a:rPr>
              <a:t>1</a:t>
            </a:r>
            <a:r>
              <a:rPr b="0" i="0" lang="en-US" sz="1800" u="none" cap="none" strike="noStrike">
                <a:solidFill>
                  <a:schemeClr val="lt1"/>
                </a:solidFill>
                <a:latin typeface="Calibri"/>
                <a:ea typeface="Calibri"/>
                <a:cs typeface="Calibri"/>
                <a:sym typeface="Calibri"/>
              </a:rPr>
              <a:t>NOAA/NESDIS/STAR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888888"/>
              </a:buClr>
              <a:buSzPts val="450"/>
              <a:buFont typeface="Calibri"/>
              <a:buNone/>
            </a:pPr>
            <a:r>
              <a:rPr b="0" baseline="30000" i="0" lang="en-US" sz="1800" u="none" cap="none" strike="noStrike">
                <a:solidFill>
                  <a:schemeClr val="lt1"/>
                </a:solidFill>
                <a:latin typeface="Calibri"/>
                <a:ea typeface="Calibri"/>
                <a:cs typeface="Calibri"/>
                <a:sym typeface="Calibri"/>
              </a:rPr>
              <a:t>2</a:t>
            </a:r>
            <a:r>
              <a:rPr b="0" i="0" lang="en-US" sz="1800" u="none" cap="none" strike="noStrike">
                <a:solidFill>
                  <a:schemeClr val="lt1"/>
                </a:solidFill>
                <a:latin typeface="Calibri"/>
                <a:ea typeface="Calibri"/>
                <a:cs typeface="Calibri"/>
                <a:sym typeface="Calibri"/>
              </a:rPr>
              <a:t>STC</a:t>
            </a:r>
            <a:endParaRPr/>
          </a:p>
        </p:txBody>
      </p:sp>
      <p:sp>
        <p:nvSpPr>
          <p:cNvPr id="231" name="Google Shape;231;p1"/>
          <p:cNvSpPr txBox="1"/>
          <p:nvPr>
            <p:ph idx="12" type="sldNum"/>
          </p:nvPr>
        </p:nvSpPr>
        <p:spPr>
          <a:xfrm>
            <a:off x="6553208" y="6356361"/>
            <a:ext cx="2133599" cy="365099"/>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0"/>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PRODUCT QUALITY EVALUATION</a:t>
            </a:r>
            <a:endParaRPr/>
          </a:p>
        </p:txBody>
      </p:sp>
      <p:sp>
        <p:nvSpPr>
          <p:cNvPr id="319" name="Google Shape;319;p1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320" name="Google Shape;320;p1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1"/>
          <p:cNvSpPr txBox="1"/>
          <p:nvPr>
            <p:ph type="title"/>
          </p:nvPr>
        </p:nvSpPr>
        <p:spPr>
          <a:xfrm>
            <a:off x="457200" y="90152"/>
            <a:ext cx="8229600" cy="1037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latin typeface="Calibri"/>
                <a:ea typeface="Calibri"/>
                <a:cs typeface="Calibri"/>
                <a:sym typeface="Calibri"/>
              </a:rPr>
              <a:t>Provisional PLPTs</a:t>
            </a:r>
            <a:endParaRPr/>
          </a:p>
        </p:txBody>
      </p:sp>
      <p:sp>
        <p:nvSpPr>
          <p:cNvPr id="327" name="Google Shape;327;p11"/>
          <p:cNvSpPr txBox="1"/>
          <p:nvPr/>
        </p:nvSpPr>
        <p:spPr>
          <a:xfrm>
            <a:off x="654075" y="5261789"/>
            <a:ext cx="7940486" cy="1143643"/>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FFFFFF"/>
              </a:buClr>
              <a:buSzPts val="1600"/>
              <a:buFont typeface="Arial"/>
              <a:buChar char="•"/>
            </a:pPr>
            <a:r>
              <a:rPr b="0" i="0" lang="en-US" sz="1600" u="none" cap="none" strike="noStrike">
                <a:solidFill>
                  <a:srgbClr val="538CD5"/>
                </a:solidFill>
                <a:latin typeface="Calibri"/>
                <a:ea typeface="Calibri"/>
                <a:cs typeface="Calibri"/>
                <a:sym typeface="Calibri"/>
              </a:rPr>
              <a:t>B</a:t>
            </a:r>
            <a:r>
              <a:rPr b="0" i="0" lang="en-US" sz="1600" u="none" cap="none" strike="noStrike">
                <a:solidFill>
                  <a:srgbClr val="FFFFFF"/>
                </a:solidFill>
                <a:latin typeface="Calibri"/>
                <a:ea typeface="Calibri"/>
                <a:cs typeface="Calibri"/>
                <a:sym typeface="Calibri"/>
              </a:rPr>
              <a:t>, </a:t>
            </a:r>
            <a:r>
              <a:rPr b="0" i="0" lang="en-US" sz="1600" u="none" cap="none" strike="noStrike">
                <a:solidFill>
                  <a:srgbClr val="FF00FF"/>
                </a:solidFill>
                <a:latin typeface="Calibri"/>
                <a:ea typeface="Calibri"/>
                <a:cs typeface="Calibri"/>
                <a:sym typeface="Calibri"/>
              </a:rPr>
              <a:t>P</a:t>
            </a:r>
            <a:r>
              <a:rPr b="0" i="0" lang="en-US" sz="1600" u="none" cap="none" strike="noStrike">
                <a:solidFill>
                  <a:srgbClr val="FFFFFF"/>
                </a:solidFill>
                <a:latin typeface="Calibri"/>
                <a:ea typeface="Calibri"/>
                <a:cs typeface="Calibri"/>
                <a:sym typeface="Calibri"/>
              </a:rPr>
              <a:t>, </a:t>
            </a:r>
            <a:r>
              <a:rPr b="0" i="0" lang="en-US" sz="1600" u="none" cap="none" strike="noStrike">
                <a:solidFill>
                  <a:srgbClr val="00B050"/>
                </a:solidFill>
                <a:latin typeface="Calibri"/>
                <a:ea typeface="Calibri"/>
                <a:cs typeface="Calibri"/>
                <a:sym typeface="Calibri"/>
              </a:rPr>
              <a:t>F</a:t>
            </a:r>
            <a:r>
              <a:rPr b="0" i="0" lang="en-US" sz="1600" u="none" cap="none" strike="noStrike">
                <a:solidFill>
                  <a:srgbClr val="FFFFFF"/>
                </a:solidFill>
                <a:latin typeface="Calibri"/>
                <a:ea typeface="Calibri"/>
                <a:cs typeface="Calibri"/>
                <a:sym typeface="Calibri"/>
              </a:rPr>
              <a:t> indicate test is required for Beta, Provisional, Full maturity.</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rgbClr val="FFFFFF"/>
              </a:buClr>
              <a:buSzPts val="1600"/>
              <a:buFont typeface="Arial"/>
              <a:buChar char="•"/>
            </a:pPr>
            <a:r>
              <a:rPr b="0" i="0" lang="en-US" sz="1600" u="none" cap="none" strike="noStrike">
                <a:solidFill>
                  <a:srgbClr val="FFFFFF"/>
                </a:solidFill>
                <a:latin typeface="Calibri"/>
                <a:ea typeface="Calibri"/>
                <a:cs typeface="Calibri"/>
                <a:sym typeface="Calibri"/>
              </a:rPr>
              <a:t>Geostationary Operational Environmental Satellite (GOES) – R Series ABI L2+ Aerosol Optical Depth (AOD) Beta, Provisional and Full Validation Readiness, Implementation and Management Plan (RIMP)  (v2.0; 410-R-RIMP-0326, Sep 29,2021).</a:t>
            </a:r>
            <a:endParaRPr b="0" i="0" sz="1400" u="none" cap="none" strike="noStrike">
              <a:solidFill>
                <a:srgbClr val="000000"/>
              </a:solidFill>
              <a:latin typeface="Arial"/>
              <a:ea typeface="Arial"/>
              <a:cs typeface="Arial"/>
              <a:sym typeface="Arial"/>
            </a:endParaRPr>
          </a:p>
        </p:txBody>
      </p:sp>
      <p:sp>
        <p:nvSpPr>
          <p:cNvPr id="328" name="Google Shape;328;p1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graphicFrame>
        <p:nvGraphicFramePr>
          <p:cNvPr id="329" name="Google Shape;329;p11"/>
          <p:cNvGraphicFramePr/>
          <p:nvPr/>
        </p:nvGraphicFramePr>
        <p:xfrm>
          <a:off x="457200" y="1243397"/>
          <a:ext cx="3000000" cy="3000000"/>
        </p:xfrm>
        <a:graphic>
          <a:graphicData uri="http://schemas.openxmlformats.org/drawingml/2006/table">
            <a:tbl>
              <a:tblPr bandRow="1" firstCol="1" firstRow="1">
                <a:noFill/>
                <a:tableStyleId>{4F94E098-F7B6-44C8-B3BE-B3ECA7C6D0F3}</a:tableStyleId>
              </a:tblPr>
              <a:tblGrid>
                <a:gridCol w="1679425"/>
                <a:gridCol w="4345675"/>
                <a:gridCol w="697125"/>
                <a:gridCol w="534150"/>
                <a:gridCol w="525100"/>
                <a:gridCol w="543200"/>
              </a:tblGrid>
              <a:tr h="297500">
                <a:tc>
                  <a:txBody>
                    <a:bodyPr/>
                    <a:lstStyle/>
                    <a:p>
                      <a:pPr indent="0" lvl="0" marL="0" marR="0" rtl="0" algn="ctr">
                        <a:lnSpc>
                          <a:spcPct val="107000"/>
                        </a:lnSpc>
                        <a:spcBef>
                          <a:spcPts val="0"/>
                        </a:spcBef>
                        <a:spcAft>
                          <a:spcPts val="0"/>
                        </a:spcAft>
                        <a:buClr>
                          <a:srgbClr val="000000"/>
                        </a:buClr>
                        <a:buSzPts val="1400"/>
                        <a:buFont typeface="Arial"/>
                        <a:buNone/>
                      </a:pPr>
                      <a:r>
                        <a:rPr b="1" lang="en-US" sz="1400" u="none" cap="none" strike="noStrike">
                          <a:solidFill>
                            <a:srgbClr val="000000"/>
                          </a:solidFill>
                        </a:rPr>
                        <a:t>Test ID</a:t>
                      </a:r>
                      <a:endParaRPr b="1"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b="1" lang="en-US" sz="1400" u="none" cap="none" strike="noStrike">
                          <a:solidFill>
                            <a:srgbClr val="000000"/>
                          </a:solidFill>
                        </a:rPr>
                        <a:t>Short description</a:t>
                      </a:r>
                      <a:endParaRPr b="1"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b="1" lang="en-US" sz="1400" u="none" cap="none" strike="noStrike">
                          <a:solidFill>
                            <a:srgbClr val="000000"/>
                          </a:solidFill>
                        </a:rPr>
                        <a:t>16</a:t>
                      </a:r>
                      <a:endParaRPr b="1"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b="1" lang="en-US" sz="1400" u="none" cap="none" strike="noStrike">
                          <a:solidFill>
                            <a:srgbClr val="000000"/>
                          </a:solidFill>
                        </a:rPr>
                        <a:t>17</a:t>
                      </a:r>
                      <a:endParaRPr b="1"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b="1" lang="en-US" sz="1400" u="none" cap="none" strike="noStrike">
                          <a:solidFill>
                            <a:srgbClr val="000000"/>
                          </a:solidFill>
                        </a:rPr>
                        <a:t>18</a:t>
                      </a:r>
                      <a:endParaRPr b="1"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b="1" lang="en-US" sz="1400" u="none" cap="none" strike="noStrike">
                          <a:solidFill>
                            <a:srgbClr val="000000"/>
                          </a:solidFill>
                          <a:latin typeface="Calibri"/>
                          <a:ea typeface="Calibri"/>
                          <a:cs typeface="Calibri"/>
                          <a:sym typeface="Calibri"/>
                        </a:rPr>
                        <a:t>19</a:t>
                      </a:r>
                      <a:endParaRPr b="1" sz="1400" u="none" cap="none" strike="noStrike">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520850">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ABI-FD_AOD01</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Verify that the Mode 6 FD product generated every 10 minutes is within required measurement range</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chemeClr val="accent1"/>
                          </a:solidFill>
                        </a:rPr>
                        <a:t>B</a:t>
                      </a:r>
                      <a:endParaRPr sz="1600" u="none" cap="none" strike="noStrike">
                        <a:solidFill>
                          <a:schemeClr val="accen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70475">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ABI-CONUS_AOD02</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Verify that the Mode 6 CONUS product generated every 5 minutes is within required measurement range</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chemeClr val="accent1"/>
                          </a:solidFill>
                        </a:rPr>
                        <a:t>B</a:t>
                      </a:r>
                      <a:endParaRPr sz="1600" u="none" cap="none" strike="noStrike">
                        <a:solidFill>
                          <a:schemeClr val="accen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20850">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ABI-FD_AOD03</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Verify that the Mode 4 FD product generated every 5 minutes is within required measurement range</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chemeClr val="accent1"/>
                          </a:solidFill>
                        </a:rPr>
                        <a:t>B</a:t>
                      </a:r>
                      <a:endParaRPr sz="1600" u="none" cap="none" strike="noStrike">
                        <a:solidFill>
                          <a:schemeClr val="accen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92575">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ABI-CONUS_AOD04</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Verify that the Mode 4 CONUS product generated every 5 minutes is within required measurement range</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chemeClr val="accent1"/>
                          </a:solidFill>
                        </a:rPr>
                        <a:t>B</a:t>
                      </a:r>
                      <a:endParaRPr sz="1600" u="none" cap="none" strike="noStrike">
                        <a:solidFill>
                          <a:schemeClr val="accen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endParaRPr sz="1600" u="none" cap="none" strike="noStrike">
                        <a:solidFill>
                          <a:srgbClr val="FF00FF"/>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96400">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ABI-FD_AOD05</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Assess precision and accuracy of Mode 6 FD product</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chemeClr val="accent1"/>
                          </a:solidFill>
                        </a:rPr>
                        <a:t>B</a:t>
                      </a:r>
                      <a:r>
                        <a:rPr lang="en-US" sz="1400" u="none" cap="none" strike="noStrike">
                          <a:solidFill>
                            <a:srgbClr val="000000"/>
                          </a:solidFill>
                        </a:rPr>
                        <a:t>, </a:t>
                      </a: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20850">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ABI-CONUS_AOD06</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solidFill>
                            <a:srgbClr val="000000"/>
                          </a:solidFill>
                        </a:rPr>
                        <a:t>Assess precision and accuracy of Mode 6 CONUS product</a:t>
                      </a:r>
                      <a:endParaRPr sz="1600" u="none" cap="none" strike="noStrike">
                        <a:solidFill>
                          <a:srgbClr val="00000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chemeClr val="accent1"/>
                          </a:solidFill>
                        </a:rPr>
                        <a:t>B</a:t>
                      </a:r>
                      <a:r>
                        <a:rPr lang="en-US" sz="1400" u="none" cap="none" strike="noStrike">
                          <a:solidFill>
                            <a:srgbClr val="000000"/>
                          </a:solidFill>
                        </a:rPr>
                        <a:t>, </a:t>
                      </a: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rgbClr val="000000"/>
                        </a:buClr>
                        <a:buSzPts val="1400"/>
                        <a:buFont typeface="Arial"/>
                        <a:buNone/>
                      </a:pPr>
                      <a:r>
                        <a:rPr lang="en-US" sz="1400" u="none" cap="none" strike="noStrike">
                          <a:solidFill>
                            <a:srgbClr val="FF00FF"/>
                          </a:solidFill>
                        </a:rPr>
                        <a:t>P</a:t>
                      </a:r>
                      <a:r>
                        <a:rPr lang="en-US" sz="1400" u="none" cap="none" strike="noStrike">
                          <a:solidFill>
                            <a:srgbClr val="000000"/>
                          </a:solidFill>
                        </a:rPr>
                        <a:t>, </a:t>
                      </a:r>
                      <a:r>
                        <a:rPr lang="en-US" sz="1400" u="none" cap="none" strike="noStrike">
                          <a:solidFill>
                            <a:srgbClr val="00B050"/>
                          </a:solidFill>
                        </a:rPr>
                        <a:t>F</a:t>
                      </a:r>
                      <a:endParaRPr sz="1600" u="none" cap="none" strike="noStrike">
                        <a:solidFill>
                          <a:srgbClr val="00B050"/>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330" name="Google Shape;330;p11"/>
          <p:cNvSpPr/>
          <p:nvPr/>
        </p:nvSpPr>
        <p:spPr>
          <a:xfrm>
            <a:off x="8253666" y="1243397"/>
            <a:ext cx="528195" cy="3375598"/>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graphicFrame>
        <p:nvGraphicFramePr>
          <p:cNvPr id="336" name="Google Shape;336;p136"/>
          <p:cNvGraphicFramePr/>
          <p:nvPr/>
        </p:nvGraphicFramePr>
        <p:xfrm>
          <a:off x="499418" y="2355136"/>
          <a:ext cx="3000000" cy="3000000"/>
        </p:xfrm>
        <a:graphic>
          <a:graphicData uri="http://schemas.openxmlformats.org/drawingml/2006/table">
            <a:tbl>
              <a:tblPr>
                <a:noFill/>
                <a:tableStyleId>{399A49F5-6B5E-49AB-AC82-608F965511BB}</a:tableStyleId>
              </a:tblPr>
              <a:tblGrid>
                <a:gridCol w="849550"/>
                <a:gridCol w="5006575"/>
                <a:gridCol w="1140725"/>
                <a:gridCol w="1136475"/>
              </a:tblGrid>
              <a:tr h="603175">
                <a:tc gridSpan="2">
                  <a:txBody>
                    <a:bodyPr/>
                    <a:lstStyle/>
                    <a:p>
                      <a:pPr indent="0" lvl="0" marL="0" marR="0" rtl="0" algn="ctr">
                        <a:lnSpc>
                          <a:spcPct val="100000"/>
                        </a:lnSpc>
                        <a:spcBef>
                          <a:spcPts val="0"/>
                        </a:spcBef>
                        <a:spcAft>
                          <a:spcPts val="0"/>
                        </a:spcAft>
                        <a:buClr>
                          <a:srgbClr val="FFFFFF"/>
                        </a:buClr>
                        <a:buSzPts val="1800"/>
                        <a:buFont typeface="Calibri"/>
                        <a:buNone/>
                      </a:pPr>
                      <a:r>
                        <a:rPr i="1" lang="en-US" sz="1800" u="none" cap="none" strike="noStrike">
                          <a:solidFill>
                            <a:srgbClr val="FFFFFF"/>
                          </a:solidFill>
                        </a:rPr>
                        <a:t>Analysis Method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FFFFFF"/>
                        </a:buClr>
                        <a:buSzPts val="1800"/>
                        <a:buFont typeface="Calibri"/>
                        <a:buNone/>
                      </a:pPr>
                      <a:r>
                        <a:rPr i="1" lang="en-US" sz="1800" u="none" cap="none" strike="noStrike">
                          <a:solidFill>
                            <a:srgbClr val="FFFFFF"/>
                          </a:solidFill>
                        </a:rPr>
                        <a:t>FD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1800"/>
                        <a:buFont typeface="Calibri"/>
                        <a:buNone/>
                      </a:pPr>
                      <a:r>
                        <a:rPr i="1" lang="en-US" sz="1800" u="none" cap="none" strike="noStrike">
                          <a:solidFill>
                            <a:srgbClr val="FFFFFF"/>
                          </a:solidFill>
                        </a:rPr>
                        <a:t>CONUS</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r h="423450">
                <a:tc rowSpan="2">
                  <a:txBody>
                    <a:bodyPr/>
                    <a:lstStyle/>
                    <a:p>
                      <a:pPr indent="0" lvl="0" marL="0" marR="0" rtl="0" algn="ctr">
                        <a:lnSpc>
                          <a:spcPct val="100000"/>
                        </a:lnSpc>
                        <a:spcBef>
                          <a:spcPts val="0"/>
                        </a:spcBef>
                        <a:spcAft>
                          <a:spcPts val="0"/>
                        </a:spcAft>
                        <a:buClr>
                          <a:srgbClr val="FFFFFF"/>
                        </a:buClr>
                        <a:buSzPts val="1800"/>
                        <a:buFont typeface="Calibri"/>
                        <a:buNone/>
                      </a:pPr>
                      <a:r>
                        <a:rPr lang="en-US" sz="1800" u="none" cap="none" strike="noStrike">
                          <a:solidFill>
                            <a:srgbClr val="FFFFFF"/>
                          </a:solidFill>
                        </a:rPr>
                        <a:t>Visual</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FFFFFF"/>
                        </a:buClr>
                        <a:buSzPts val="1800"/>
                        <a:buFont typeface="Calibri"/>
                        <a:buNone/>
                      </a:pPr>
                      <a:r>
                        <a:rPr lang="en-US" sz="1800" u="none" cap="none" strike="noStrike">
                          <a:solidFill>
                            <a:srgbClr val="FFFFFF"/>
                          </a:solidFill>
                        </a:rPr>
                        <a:t>Visual Inspection of GOES 19 AOD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423450">
                <a:tc vMerge="1"/>
                <a:tc>
                  <a:txBody>
                    <a:bodyPr/>
                    <a:lstStyle/>
                    <a:p>
                      <a:pPr indent="0" lvl="0" marL="0" marR="0" rtl="0" algn="l">
                        <a:lnSpc>
                          <a:spcPct val="100000"/>
                        </a:lnSpc>
                        <a:spcBef>
                          <a:spcPts val="0"/>
                        </a:spcBef>
                        <a:spcAft>
                          <a:spcPts val="0"/>
                        </a:spcAft>
                        <a:buClr>
                          <a:srgbClr val="FFFFFF"/>
                        </a:buClr>
                        <a:buSzPts val="1800"/>
                        <a:buFont typeface="Calibri"/>
                        <a:buNone/>
                      </a:pPr>
                      <a:r>
                        <a:rPr lang="en-US" sz="1800" u="none" cap="none" strike="noStrike">
                          <a:solidFill>
                            <a:srgbClr val="FFFFFF"/>
                          </a:solidFill>
                        </a:rPr>
                        <a:t>Visual Comparison with GOES 16 AOD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509225">
                <a:tc rowSpan="4">
                  <a:txBody>
                    <a:bodyPr/>
                    <a:lstStyle/>
                    <a:p>
                      <a:pPr indent="0" lvl="0" marL="0" marR="0" rtl="0" algn="ctr">
                        <a:lnSpc>
                          <a:spcPct val="100000"/>
                        </a:lnSpc>
                        <a:spcBef>
                          <a:spcPts val="0"/>
                        </a:spcBef>
                        <a:spcAft>
                          <a:spcPts val="0"/>
                        </a:spcAft>
                        <a:buClr>
                          <a:srgbClr val="FFFFFF"/>
                        </a:buClr>
                        <a:buSzPts val="1800"/>
                        <a:buFont typeface="Calibri"/>
                        <a:buNone/>
                      </a:pPr>
                      <a:r>
                        <a:rPr lang="en-US" sz="1800" u="none" cap="none" strike="noStrike">
                          <a:solidFill>
                            <a:srgbClr val="FFFFFF"/>
                          </a:solidFill>
                        </a:rPr>
                        <a:t>Quantitative</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FFFFFF"/>
                        </a:buClr>
                        <a:buSzPts val="1800"/>
                        <a:buFont typeface="Calibri"/>
                        <a:buNone/>
                      </a:pPr>
                      <a:r>
                        <a:rPr lang="en-US" sz="1800" u="none" cap="none" strike="noStrike">
                          <a:solidFill>
                            <a:srgbClr val="FFFFFF"/>
                          </a:solidFill>
                        </a:rPr>
                        <a:t>Comparison with ground measurements</a:t>
                      </a:r>
                      <a:endParaRPr/>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423450">
                <a:tc vMerge="1"/>
                <a:tc>
                  <a:txBody>
                    <a:bodyPr/>
                    <a:lstStyle/>
                    <a:p>
                      <a:pPr indent="0" lvl="0" marL="0" marR="0" rtl="0" algn="l">
                        <a:lnSpc>
                          <a:spcPct val="100000"/>
                        </a:lnSpc>
                        <a:spcBef>
                          <a:spcPts val="0"/>
                        </a:spcBef>
                        <a:spcAft>
                          <a:spcPts val="0"/>
                        </a:spcAft>
                        <a:buClr>
                          <a:srgbClr val="FFFFFF"/>
                        </a:buClr>
                        <a:buSzPts val="1800"/>
                        <a:buFont typeface="Calibri"/>
                        <a:buNone/>
                      </a:pPr>
                      <a:r>
                        <a:rPr lang="en-US" sz="1800" u="none" cap="none" strike="noStrike">
                          <a:solidFill>
                            <a:srgbClr val="FFFFFF"/>
                          </a:solidFill>
                        </a:rPr>
                        <a:t>Comparison with GOES 16 AOD product</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423450">
                <a:tc vMerge="1"/>
                <a:tc>
                  <a:txBody>
                    <a:bodyPr/>
                    <a:lstStyle/>
                    <a:p>
                      <a:pPr indent="0" lvl="0" marL="0" marR="0" rtl="0" algn="l">
                        <a:lnSpc>
                          <a:spcPct val="100000"/>
                        </a:lnSpc>
                        <a:spcBef>
                          <a:spcPts val="0"/>
                        </a:spcBef>
                        <a:spcAft>
                          <a:spcPts val="0"/>
                        </a:spcAft>
                        <a:buClr>
                          <a:srgbClr val="FFFFFF"/>
                        </a:buClr>
                        <a:buSzPts val="1800"/>
                        <a:buFont typeface="Calibri"/>
                        <a:buNone/>
                      </a:pPr>
                      <a:r>
                        <a:rPr lang="en-US" sz="1800" u="none" cap="none" strike="noStrike">
                          <a:solidFill>
                            <a:schemeClr val="lt1"/>
                          </a:solidFill>
                        </a:rPr>
                        <a:t>Comparison with GOES 18 AOD product</a:t>
                      </a:r>
                      <a:endParaRPr sz="1400" u="none" cap="none" strike="noStrike">
                        <a:solidFill>
                          <a:schemeClr val="lt1"/>
                        </a:solidFill>
                      </a:endParaRPr>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423450">
                <a:tc vMerge="1"/>
                <a:tc>
                  <a:txBody>
                    <a:bodyPr/>
                    <a:lstStyle/>
                    <a:p>
                      <a:pPr indent="0" lvl="0" marL="0" marR="0" rtl="0" algn="l">
                        <a:lnSpc>
                          <a:spcPct val="100000"/>
                        </a:lnSpc>
                        <a:spcBef>
                          <a:spcPts val="0"/>
                        </a:spcBef>
                        <a:spcAft>
                          <a:spcPts val="0"/>
                        </a:spcAft>
                        <a:buClr>
                          <a:srgbClr val="FFFFFF"/>
                        </a:buClr>
                        <a:buSzPts val="1800"/>
                        <a:buFont typeface="Calibri"/>
                        <a:buNone/>
                      </a:pPr>
                      <a:r>
                        <a:rPr lang="en-US" sz="1800" u="none" cap="none" strike="noStrike">
                          <a:solidFill>
                            <a:srgbClr val="FFFFFF"/>
                          </a:solidFill>
                        </a:rPr>
                        <a:t>Comparison with AOD from polar satellites</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bl>
          </a:graphicData>
        </a:graphic>
      </p:graphicFrame>
      <p:sp>
        <p:nvSpPr>
          <p:cNvPr id="337" name="Google Shape;337;p136"/>
          <p:cNvSpPr txBox="1"/>
          <p:nvPr/>
        </p:nvSpPr>
        <p:spPr>
          <a:xfrm>
            <a:off x="462915" y="1503792"/>
            <a:ext cx="8229600" cy="878664"/>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The analysis has 6 elements.</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Each element is applied on the FD and CONUS domains.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38" name="Google Shape;338;p136"/>
          <p:cNvSpPr txBox="1"/>
          <p:nvPr>
            <p:ph type="title"/>
          </p:nvPr>
        </p:nvSpPr>
        <p:spPr>
          <a:xfrm>
            <a:off x="1565910" y="98534"/>
            <a:ext cx="6023610" cy="1467376"/>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US" sz="3000">
                <a:solidFill>
                  <a:schemeClr val="lt1"/>
                </a:solidFill>
                <a:latin typeface="Calibri"/>
                <a:ea typeface="Calibri"/>
                <a:cs typeface="Calibri"/>
                <a:sym typeface="Calibri"/>
              </a:rPr>
              <a:t>Application of PLPT Qualitative &amp; Quantitative Analysis Tests to each Domain</a:t>
            </a:r>
            <a:endParaRPr/>
          </a:p>
        </p:txBody>
      </p:sp>
      <p:sp>
        <p:nvSpPr>
          <p:cNvPr id="339" name="Google Shape;339;p13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3"/>
          <p:cNvSpPr txBox="1"/>
          <p:nvPr>
            <p:ph type="title"/>
          </p:nvPr>
        </p:nvSpPr>
        <p:spPr>
          <a:xfrm>
            <a:off x="1371604" y="128337"/>
            <a:ext cx="6408821" cy="968626"/>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US" sz="3000"/>
              <a:t>GOES-19 Data Used in this Review</a:t>
            </a:r>
            <a:endParaRPr b="1"/>
          </a:p>
        </p:txBody>
      </p:sp>
      <p:sp>
        <p:nvSpPr>
          <p:cNvPr id="346" name="Google Shape;346;p13"/>
          <p:cNvSpPr txBox="1"/>
          <p:nvPr>
            <p:ph idx="1" type="body"/>
          </p:nvPr>
        </p:nvSpPr>
        <p:spPr>
          <a:xfrm>
            <a:off x="457200" y="1772351"/>
            <a:ext cx="8229600" cy="444019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lt1"/>
              </a:buClr>
              <a:buSzPts val="3200"/>
              <a:buChar char="•"/>
            </a:pPr>
            <a:r>
              <a:rPr b="1" lang="en-US" sz="2800"/>
              <a:t>Time period: </a:t>
            </a:r>
            <a:r>
              <a:rPr lang="en-US" sz="2800">
                <a:solidFill>
                  <a:srgbClr val="FFFF00"/>
                </a:solidFill>
              </a:rPr>
              <a:t>10/01/2024 – 12/31/2024</a:t>
            </a:r>
            <a:endParaRPr/>
          </a:p>
          <a:p>
            <a:pPr indent="0" lvl="0" marL="0" rtl="0" algn="l">
              <a:lnSpc>
                <a:spcPct val="100000"/>
              </a:lnSpc>
              <a:spcBef>
                <a:spcPts val="0"/>
              </a:spcBef>
              <a:spcAft>
                <a:spcPts val="0"/>
              </a:spcAft>
              <a:buSzPts val="3200"/>
              <a:buNone/>
            </a:pPr>
            <a:r>
              <a:rPr lang="en-US" sz="2800">
                <a:solidFill>
                  <a:srgbClr val="FFFF00"/>
                </a:solidFill>
              </a:rPr>
              <a:t>		      10/01/2024 – 01/10/2025 (APS)</a:t>
            </a:r>
            <a:endParaRPr/>
          </a:p>
          <a:p>
            <a:pPr indent="0" lvl="0" marL="0" rtl="0" algn="l">
              <a:lnSpc>
                <a:spcPct val="100000"/>
              </a:lnSpc>
              <a:spcBef>
                <a:spcPts val="0"/>
              </a:spcBef>
              <a:spcAft>
                <a:spcPts val="0"/>
              </a:spcAft>
              <a:buSzPts val="3200"/>
              <a:buNone/>
            </a:pPr>
            <a:r>
              <a:rPr lang="en-US" sz="2800">
                <a:solidFill>
                  <a:srgbClr val="FFFF00"/>
                </a:solidFill>
              </a:rPr>
              <a:t> 		      11/05/2024 – 01/31/2025 (CONUS)</a:t>
            </a:r>
            <a:endParaRPr sz="2800"/>
          </a:p>
          <a:p>
            <a:pPr indent="-285750" lvl="1" marL="742950" rtl="0" algn="l">
              <a:lnSpc>
                <a:spcPct val="100000"/>
              </a:lnSpc>
              <a:spcBef>
                <a:spcPts val="560"/>
              </a:spcBef>
              <a:spcAft>
                <a:spcPts val="0"/>
              </a:spcAft>
              <a:buClr>
                <a:schemeClr val="lt1"/>
              </a:buClr>
              <a:buSzPts val="2800"/>
              <a:buChar char="–"/>
            </a:pPr>
            <a:r>
              <a:rPr lang="en-US" sz="2400"/>
              <a:t>All daytime retrievals are used.</a:t>
            </a:r>
            <a:endParaRPr sz="2400"/>
          </a:p>
          <a:p>
            <a:pPr indent="-342900" lvl="0" marL="342900" rtl="0" algn="l">
              <a:lnSpc>
                <a:spcPct val="100000"/>
              </a:lnSpc>
              <a:spcBef>
                <a:spcPts val="640"/>
              </a:spcBef>
              <a:spcAft>
                <a:spcPts val="0"/>
              </a:spcAft>
              <a:buClr>
                <a:schemeClr val="lt1"/>
              </a:buClr>
              <a:buSzPts val="3200"/>
              <a:buChar char="•"/>
            </a:pPr>
            <a:r>
              <a:rPr b="1" lang="en-US" sz="2800"/>
              <a:t>Matchups:</a:t>
            </a:r>
            <a:endParaRPr sz="2800"/>
          </a:p>
          <a:p>
            <a:pPr indent="-514350" lvl="1" marL="971550" rtl="0" algn="l">
              <a:lnSpc>
                <a:spcPct val="100000"/>
              </a:lnSpc>
              <a:spcBef>
                <a:spcPts val="560"/>
              </a:spcBef>
              <a:spcAft>
                <a:spcPts val="0"/>
              </a:spcAft>
              <a:buClr>
                <a:schemeClr val="lt1"/>
              </a:buClr>
              <a:buSzPts val="2800"/>
              <a:buFont typeface="Calibri"/>
              <a:buAutoNum type="alphaLcParenR"/>
            </a:pPr>
            <a:r>
              <a:rPr lang="en-US" sz="2400"/>
              <a:t>GOES-19 FD and CONUS AOD and AERONET AOD; </a:t>
            </a:r>
            <a:endParaRPr sz="2400"/>
          </a:p>
          <a:p>
            <a:pPr indent="-514350" lvl="1" marL="971550" rtl="0" algn="l">
              <a:lnSpc>
                <a:spcPct val="100000"/>
              </a:lnSpc>
              <a:spcBef>
                <a:spcPts val="560"/>
              </a:spcBef>
              <a:spcAft>
                <a:spcPts val="0"/>
              </a:spcAft>
              <a:buClr>
                <a:schemeClr val="lt1"/>
              </a:buClr>
              <a:buSzPts val="2800"/>
              <a:buFont typeface="Calibri"/>
              <a:buAutoNum type="alphaLcParenR"/>
            </a:pPr>
            <a:r>
              <a:rPr lang="en-US" sz="2400"/>
              <a:t>GOES-19 FD and CONUS AOD and GOES-16 AOD</a:t>
            </a:r>
            <a:endParaRPr sz="2400"/>
          </a:p>
          <a:p>
            <a:pPr indent="-514350" lvl="1" marL="971550" rtl="0" algn="l">
              <a:lnSpc>
                <a:spcPct val="100000"/>
              </a:lnSpc>
              <a:spcBef>
                <a:spcPts val="560"/>
              </a:spcBef>
              <a:spcAft>
                <a:spcPts val="0"/>
              </a:spcAft>
              <a:buClr>
                <a:schemeClr val="lt1"/>
              </a:buClr>
              <a:buSzPts val="2800"/>
              <a:buFont typeface="Calibri"/>
              <a:buAutoNum type="alphaLcParenR"/>
            </a:pPr>
            <a:r>
              <a:rPr lang="en-US" sz="2400"/>
              <a:t>GOES-19 FD and CONUS AOD and GOES-18 AOD</a:t>
            </a:r>
            <a:endParaRPr sz="2400"/>
          </a:p>
          <a:p>
            <a:pPr indent="-514350" lvl="1" marL="971550" rtl="0" algn="l">
              <a:lnSpc>
                <a:spcPct val="100000"/>
              </a:lnSpc>
              <a:spcBef>
                <a:spcPts val="560"/>
              </a:spcBef>
              <a:spcAft>
                <a:spcPts val="0"/>
              </a:spcAft>
              <a:buSzPts val="2800"/>
              <a:buFont typeface="Calibri"/>
              <a:buAutoNum type="alphaLcParenR"/>
            </a:pPr>
            <a:r>
              <a:rPr lang="en-US" sz="2400"/>
              <a:t>GOES-19 FD and CONUS AOD and S-NPP, NOAA-21 VIIRS and MODIS AOD.</a:t>
            </a:r>
            <a:endParaRPr sz="2400"/>
          </a:p>
          <a:p>
            <a:pPr indent="-139700" lvl="0" marL="342900" rtl="0" algn="l">
              <a:lnSpc>
                <a:spcPct val="100000"/>
              </a:lnSpc>
              <a:spcBef>
                <a:spcPts val="640"/>
              </a:spcBef>
              <a:spcAft>
                <a:spcPts val="0"/>
              </a:spcAft>
              <a:buClr>
                <a:schemeClr val="lt1"/>
              </a:buClr>
              <a:buSzPts val="3200"/>
              <a:buNone/>
            </a:pPr>
            <a:r>
              <a:t/>
            </a:r>
            <a:endParaRPr/>
          </a:p>
        </p:txBody>
      </p:sp>
      <p:sp>
        <p:nvSpPr>
          <p:cNvPr id="347" name="Google Shape;347;p1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4"/>
          <p:cNvSpPr txBox="1"/>
          <p:nvPr>
            <p:ph type="title"/>
          </p:nvPr>
        </p:nvSpPr>
        <p:spPr>
          <a:xfrm>
            <a:off x="722312" y="4406900"/>
            <a:ext cx="7772400" cy="98064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3200"/>
              <a:t>VISUAL AND QUANTITATIVE COMPARISONS:</a:t>
            </a:r>
            <a:br>
              <a:rPr lang="en-US"/>
            </a:br>
            <a:r>
              <a:rPr lang="en-US"/>
              <a:t>COMPARISON WITH GOES-16</a:t>
            </a:r>
            <a:endParaRPr/>
          </a:p>
        </p:txBody>
      </p:sp>
      <p:sp>
        <p:nvSpPr>
          <p:cNvPr id="354" name="Google Shape;354;p14"/>
          <p:cNvSpPr txBox="1"/>
          <p:nvPr>
            <p:ph idx="1" type="body"/>
          </p:nvPr>
        </p:nvSpPr>
        <p:spPr>
          <a:xfrm>
            <a:off x="722312" y="2906721"/>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355" name="Google Shape;355;p1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15"/>
          <p:cNvPicPr preferRelativeResize="0"/>
          <p:nvPr/>
        </p:nvPicPr>
        <p:blipFill rotWithShape="1">
          <a:blip r:embed="rId3">
            <a:alphaModFix/>
          </a:blip>
          <a:srcRect b="0" l="0" r="0" t="0"/>
          <a:stretch/>
        </p:blipFill>
        <p:spPr>
          <a:xfrm>
            <a:off x="6217920" y="1280160"/>
            <a:ext cx="2572109" cy="3210373"/>
          </a:xfrm>
          <a:prstGeom prst="rect">
            <a:avLst/>
          </a:prstGeom>
          <a:noFill/>
          <a:ln>
            <a:noFill/>
          </a:ln>
        </p:spPr>
      </p:pic>
      <p:pic>
        <p:nvPicPr>
          <p:cNvPr id="362" name="Google Shape;362;p15"/>
          <p:cNvPicPr preferRelativeResize="0"/>
          <p:nvPr/>
        </p:nvPicPr>
        <p:blipFill rotWithShape="1">
          <a:blip r:embed="rId4">
            <a:alphaModFix/>
          </a:blip>
          <a:srcRect b="0" l="0" r="0" t="0"/>
          <a:stretch/>
        </p:blipFill>
        <p:spPr>
          <a:xfrm>
            <a:off x="3474720" y="1280160"/>
            <a:ext cx="2572109" cy="3210373"/>
          </a:xfrm>
          <a:prstGeom prst="rect">
            <a:avLst/>
          </a:prstGeom>
          <a:noFill/>
          <a:ln>
            <a:noFill/>
          </a:ln>
        </p:spPr>
      </p:pic>
      <p:sp>
        <p:nvSpPr>
          <p:cNvPr id="363" name="Google Shape;363;p1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364" name="Google Shape;364;p15"/>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GOES-19 vs. GOES-16</a:t>
            </a:r>
            <a:br>
              <a:rPr lang="en-US" sz="3200"/>
            </a:br>
            <a:r>
              <a:rPr lang="en-US" sz="3200">
                <a:solidFill>
                  <a:srgbClr val="FFFF00"/>
                </a:solidFill>
              </a:rPr>
              <a:t>Low+Medium+High QC AOD</a:t>
            </a:r>
            <a:endParaRPr sz="3200">
              <a:solidFill>
                <a:srgbClr val="FFFF00"/>
              </a:solidFill>
            </a:endParaRPr>
          </a:p>
        </p:txBody>
      </p:sp>
      <p:sp>
        <p:nvSpPr>
          <p:cNvPr id="365" name="Google Shape;365;p15"/>
          <p:cNvSpPr txBox="1"/>
          <p:nvPr/>
        </p:nvSpPr>
        <p:spPr>
          <a:xfrm>
            <a:off x="4621304" y="717535"/>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Noto Sans Symbols"/>
              <a:buNone/>
            </a:pPr>
            <a:r>
              <a:rPr b="1" i="0" lang="en-US" sz="2000" u="none" cap="none" strike="noStrike">
                <a:solidFill>
                  <a:schemeClr val="lt1"/>
                </a:solidFill>
                <a:latin typeface="Calibri"/>
                <a:ea typeface="Calibri"/>
                <a:cs typeface="Calibri"/>
                <a:sym typeface="Calibri"/>
              </a:rPr>
              <a:t>10/15/2024 17:00 UTC</a:t>
            </a:r>
            <a:endParaRPr b="0" i="0" sz="1400" u="none" cap="none" strike="noStrike">
              <a:solidFill>
                <a:srgbClr val="000000"/>
              </a:solidFill>
              <a:latin typeface="Arial"/>
              <a:ea typeface="Arial"/>
              <a:cs typeface="Arial"/>
              <a:sym typeface="Arial"/>
            </a:endParaRPr>
          </a:p>
        </p:txBody>
      </p:sp>
      <p:sp>
        <p:nvSpPr>
          <p:cNvPr id="366" name="Google Shape;366;p15"/>
          <p:cNvSpPr/>
          <p:nvPr/>
        </p:nvSpPr>
        <p:spPr>
          <a:xfrm>
            <a:off x="53035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367" name="Google Shape;367;p15"/>
          <p:cNvSpPr/>
          <p:nvPr/>
        </p:nvSpPr>
        <p:spPr>
          <a:xfrm>
            <a:off x="80467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368" name="Google Shape;368;p15"/>
          <p:cNvPicPr preferRelativeResize="0"/>
          <p:nvPr/>
        </p:nvPicPr>
        <p:blipFill rotWithShape="1">
          <a:blip r:embed="rId5">
            <a:alphaModFix/>
          </a:blip>
          <a:srcRect b="0" l="0" r="0" t="0"/>
          <a:stretch/>
        </p:blipFill>
        <p:spPr>
          <a:xfrm>
            <a:off x="3474720" y="4389120"/>
            <a:ext cx="2565178" cy="2292287"/>
          </a:xfrm>
          <a:prstGeom prst="rect">
            <a:avLst/>
          </a:prstGeom>
          <a:noFill/>
          <a:ln>
            <a:noFill/>
          </a:ln>
        </p:spPr>
      </p:pic>
      <p:pic>
        <p:nvPicPr>
          <p:cNvPr id="369" name="Google Shape;369;p15"/>
          <p:cNvPicPr preferRelativeResize="0"/>
          <p:nvPr/>
        </p:nvPicPr>
        <p:blipFill rotWithShape="1">
          <a:blip r:embed="rId6">
            <a:alphaModFix/>
          </a:blip>
          <a:srcRect b="0" l="0" r="0" t="0"/>
          <a:stretch/>
        </p:blipFill>
        <p:spPr>
          <a:xfrm>
            <a:off x="6221206" y="4389120"/>
            <a:ext cx="2568464" cy="2292287"/>
          </a:xfrm>
          <a:prstGeom prst="rect">
            <a:avLst/>
          </a:prstGeom>
          <a:noFill/>
          <a:ln>
            <a:noFill/>
          </a:ln>
        </p:spPr>
      </p:pic>
      <p:sp>
        <p:nvSpPr>
          <p:cNvPr id="370" name="Google Shape;370;p15"/>
          <p:cNvSpPr txBox="1"/>
          <p:nvPr>
            <p:ph idx="1" type="body"/>
          </p:nvPr>
        </p:nvSpPr>
        <p:spPr>
          <a:xfrm>
            <a:off x="208543" y="1280160"/>
            <a:ext cx="3108960" cy="53035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000"/>
              <a:buNone/>
            </a:pPr>
            <a:r>
              <a:rPr b="1" lang="en-US" sz="2000"/>
              <a:t>PLPT test ABI-</a:t>
            </a:r>
            <a:r>
              <a:rPr b="1" lang="en-US" sz="2000">
                <a:solidFill>
                  <a:srgbClr val="FFFF00"/>
                </a:solidFill>
              </a:rPr>
              <a:t>FD_AOD01 </a:t>
            </a:r>
            <a:endParaRPr>
              <a:solidFill>
                <a:srgbClr val="FFFF00"/>
              </a:solidFill>
            </a:endParaRPr>
          </a:p>
          <a:p>
            <a:pPr indent="-228600" lvl="0" marL="228600" rtl="0" algn="l">
              <a:lnSpc>
                <a:spcPct val="100000"/>
              </a:lnSpc>
              <a:spcBef>
                <a:spcPts val="600"/>
              </a:spcBef>
              <a:spcAft>
                <a:spcPts val="0"/>
              </a:spcAft>
              <a:buSzPts val="2000"/>
              <a:buChar char="•"/>
            </a:pPr>
            <a:r>
              <a:rPr lang="en-US" sz="2000"/>
              <a:t>G19 AOD field is as expected.</a:t>
            </a:r>
            <a:endParaRPr/>
          </a:p>
          <a:p>
            <a:pPr indent="-228600" lvl="0" marL="228600" rtl="0" algn="l">
              <a:lnSpc>
                <a:spcPct val="100000"/>
              </a:lnSpc>
              <a:spcBef>
                <a:spcPts val="600"/>
              </a:spcBef>
              <a:spcAft>
                <a:spcPts val="0"/>
              </a:spcAft>
              <a:buSzPts val="2000"/>
              <a:buChar char="•"/>
            </a:pPr>
            <a:r>
              <a:rPr lang="en-US" sz="2000"/>
              <a:t>Over water, G19 and G16 AOD pattern and magnitude are similar. Lower AOD over land.</a:t>
            </a:r>
            <a:endParaRPr/>
          </a:p>
          <a:p>
            <a:pPr indent="-228600" lvl="0" marL="228600" rtl="0" algn="l">
              <a:lnSpc>
                <a:spcPct val="100000"/>
              </a:lnSpc>
              <a:spcBef>
                <a:spcPts val="600"/>
              </a:spcBef>
              <a:spcAft>
                <a:spcPts val="0"/>
              </a:spcAft>
              <a:buSzPts val="2000"/>
              <a:buChar char="•"/>
            </a:pPr>
            <a:r>
              <a:rPr lang="en-US" sz="2000"/>
              <a:t>Land-water discontinuity of AOD in G19 is larger than that in G16.</a:t>
            </a:r>
            <a:endParaRPr/>
          </a:p>
          <a:p>
            <a:pPr indent="-228600" lvl="0" marL="228600" rtl="0" algn="l">
              <a:lnSpc>
                <a:spcPct val="100000"/>
              </a:lnSpc>
              <a:spcBef>
                <a:spcPts val="600"/>
              </a:spcBef>
              <a:spcAft>
                <a:spcPts val="0"/>
              </a:spcAft>
              <a:buSzPts val="2000"/>
              <a:buChar char="•"/>
            </a:pPr>
            <a:r>
              <a:rPr lang="en-US" sz="2000"/>
              <a:t>G19 has a smaller mean AOD compared to  G16.</a:t>
            </a:r>
            <a:endParaRPr/>
          </a:p>
          <a:p>
            <a:pPr indent="-228600" lvl="0" marL="228600" rtl="0" algn="l">
              <a:lnSpc>
                <a:spcPct val="100000"/>
              </a:lnSpc>
              <a:spcBef>
                <a:spcPts val="600"/>
              </a:spcBef>
              <a:spcAft>
                <a:spcPts val="0"/>
              </a:spcAft>
              <a:buSzPts val="2000"/>
              <a:buChar char="•"/>
            </a:pPr>
            <a:r>
              <a:rPr lang="en-US" sz="2000"/>
              <a:t>G19 AOD is within valid range. (</a:t>
            </a:r>
            <a:r>
              <a:rPr lang="en-US" sz="2000">
                <a:solidFill>
                  <a:srgbClr val="00B050"/>
                </a:solidFill>
              </a:rPr>
              <a:t>Passed</a:t>
            </a:r>
            <a:r>
              <a:rPr lang="en-US" sz="2000"/>
              <a:t>)</a:t>
            </a:r>
            <a:endParaRPr/>
          </a:p>
          <a:p>
            <a:pPr indent="-190500" lvl="0" marL="342900" rtl="0" algn="l">
              <a:lnSpc>
                <a:spcPct val="100000"/>
              </a:lnSpc>
              <a:spcBef>
                <a:spcPts val="480"/>
              </a:spcBef>
              <a:spcAft>
                <a:spcPts val="0"/>
              </a:spcAft>
              <a:buClr>
                <a:schemeClr val="lt1"/>
              </a:buClr>
              <a:buSzPts val="2400"/>
              <a:buFont typeface="Arial"/>
              <a:buNone/>
            </a:pPr>
            <a:r>
              <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19"/>
          <p:cNvPicPr preferRelativeResize="0"/>
          <p:nvPr/>
        </p:nvPicPr>
        <p:blipFill rotWithShape="1">
          <a:blip r:embed="rId3">
            <a:alphaModFix/>
          </a:blip>
          <a:srcRect b="0" l="0" r="0" t="0"/>
          <a:stretch/>
        </p:blipFill>
        <p:spPr>
          <a:xfrm>
            <a:off x="6217920" y="1280160"/>
            <a:ext cx="2572109" cy="3219899"/>
          </a:xfrm>
          <a:prstGeom prst="rect">
            <a:avLst/>
          </a:prstGeom>
          <a:noFill/>
          <a:ln>
            <a:noFill/>
          </a:ln>
        </p:spPr>
      </p:pic>
      <p:pic>
        <p:nvPicPr>
          <p:cNvPr id="377" name="Google Shape;377;p19"/>
          <p:cNvPicPr preferRelativeResize="0"/>
          <p:nvPr/>
        </p:nvPicPr>
        <p:blipFill rotWithShape="1">
          <a:blip r:embed="rId4">
            <a:alphaModFix/>
          </a:blip>
          <a:srcRect b="0" l="0" r="0" t="0"/>
          <a:stretch/>
        </p:blipFill>
        <p:spPr>
          <a:xfrm>
            <a:off x="3474720" y="1280160"/>
            <a:ext cx="2572109" cy="3219899"/>
          </a:xfrm>
          <a:prstGeom prst="rect">
            <a:avLst/>
          </a:prstGeom>
          <a:noFill/>
          <a:ln>
            <a:noFill/>
          </a:ln>
        </p:spPr>
      </p:pic>
      <p:sp>
        <p:nvSpPr>
          <p:cNvPr id="378" name="Google Shape;378;p1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379" name="Google Shape;379;p19"/>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GOES-19 vs. GOES-16</a:t>
            </a:r>
            <a:br>
              <a:rPr lang="en-US" sz="3200"/>
            </a:br>
            <a:r>
              <a:rPr lang="en-US" sz="3200">
                <a:solidFill>
                  <a:srgbClr val="FFFF00"/>
                </a:solidFill>
              </a:rPr>
              <a:t>Low+Medium+High QC AE1</a:t>
            </a:r>
            <a:endParaRPr sz="3200">
              <a:solidFill>
                <a:srgbClr val="FFFF00"/>
              </a:solidFill>
            </a:endParaRPr>
          </a:p>
        </p:txBody>
      </p:sp>
      <p:sp>
        <p:nvSpPr>
          <p:cNvPr id="380" name="Google Shape;380;p19"/>
          <p:cNvSpPr txBox="1"/>
          <p:nvPr>
            <p:ph idx="1" type="body"/>
          </p:nvPr>
        </p:nvSpPr>
        <p:spPr>
          <a:xfrm>
            <a:off x="210312" y="1280160"/>
            <a:ext cx="3108960" cy="53035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b="1" lang="en-US" sz="2000"/>
              <a:t>PLPT test ABI-</a:t>
            </a:r>
            <a:r>
              <a:rPr b="1" lang="en-US" sz="2000">
                <a:solidFill>
                  <a:srgbClr val="FFFF00"/>
                </a:solidFill>
              </a:rPr>
              <a:t>FD_AOD01 </a:t>
            </a:r>
            <a:endParaRPr sz="2000"/>
          </a:p>
          <a:p>
            <a:pPr indent="-228600" lvl="0" marL="228600" rtl="0" algn="l">
              <a:lnSpc>
                <a:spcPct val="100000"/>
              </a:lnSpc>
              <a:spcBef>
                <a:spcPts val="0"/>
              </a:spcBef>
              <a:spcAft>
                <a:spcPts val="0"/>
              </a:spcAft>
              <a:buClr>
                <a:schemeClr val="lt1"/>
              </a:buClr>
              <a:buSzPts val="2000"/>
              <a:buChar char="•"/>
            </a:pPr>
            <a:r>
              <a:rPr lang="en-US" sz="2000"/>
              <a:t>Low+medium+high QC Angstrom Exponent (AE) is used due to limited spatial coverage for medium and high QC retrievals. (550nm AOD must be &gt;0.2)</a:t>
            </a:r>
            <a:endParaRPr/>
          </a:p>
          <a:p>
            <a:pPr indent="-228600" lvl="0" marL="228600" rtl="0" algn="l">
              <a:lnSpc>
                <a:spcPct val="100000"/>
              </a:lnSpc>
              <a:spcBef>
                <a:spcPts val="600"/>
              </a:spcBef>
              <a:spcAft>
                <a:spcPts val="0"/>
              </a:spcAft>
              <a:buClr>
                <a:schemeClr val="lt1"/>
              </a:buClr>
              <a:buSzPts val="2000"/>
              <a:buChar char="•"/>
            </a:pPr>
            <a:r>
              <a:rPr lang="en-US" sz="2000" u="sng"/>
              <a:t>The range of G19 AE1 in wavelength pair (0.47, 0.86) µm is as expected.</a:t>
            </a:r>
            <a:endParaRPr u="sng"/>
          </a:p>
          <a:p>
            <a:pPr indent="-228600" lvl="0" marL="228600" rtl="0" algn="l">
              <a:lnSpc>
                <a:spcPct val="100000"/>
              </a:lnSpc>
              <a:spcBef>
                <a:spcPts val="600"/>
              </a:spcBef>
              <a:spcAft>
                <a:spcPts val="0"/>
              </a:spcAft>
              <a:buClr>
                <a:schemeClr val="lt1"/>
              </a:buClr>
              <a:buSzPts val="2000"/>
              <a:buChar char="•"/>
            </a:pPr>
            <a:r>
              <a:rPr lang="en-US" sz="2000"/>
              <a:t>Relative to G16, G19 AE1 has larger AE1 values, suggesting smaller aerosol particles. </a:t>
            </a:r>
            <a:endParaRPr/>
          </a:p>
        </p:txBody>
      </p:sp>
      <p:sp>
        <p:nvSpPr>
          <p:cNvPr id="381" name="Google Shape;381;p19"/>
          <p:cNvSpPr txBox="1"/>
          <p:nvPr/>
        </p:nvSpPr>
        <p:spPr>
          <a:xfrm>
            <a:off x="4621304" y="594247"/>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Noto Sans Symbols"/>
              <a:buNone/>
            </a:pPr>
            <a:r>
              <a:rPr b="1" i="0" lang="en-US" sz="2000" u="none" cap="none" strike="noStrike">
                <a:solidFill>
                  <a:schemeClr val="lt1"/>
                </a:solidFill>
                <a:latin typeface="Calibri"/>
                <a:ea typeface="Calibri"/>
                <a:cs typeface="Calibri"/>
                <a:sym typeface="Calibri"/>
              </a:rPr>
              <a:t>09/14/2022 19:10 UTC</a:t>
            </a:r>
            <a:endParaRPr b="0" i="0" sz="1400" u="none" cap="none" strike="noStrike">
              <a:solidFill>
                <a:srgbClr val="000000"/>
              </a:solidFill>
              <a:latin typeface="Arial"/>
              <a:ea typeface="Arial"/>
              <a:cs typeface="Arial"/>
              <a:sym typeface="Arial"/>
            </a:endParaRPr>
          </a:p>
        </p:txBody>
      </p:sp>
      <p:sp>
        <p:nvSpPr>
          <p:cNvPr id="382" name="Google Shape;382;p19"/>
          <p:cNvSpPr/>
          <p:nvPr/>
        </p:nvSpPr>
        <p:spPr>
          <a:xfrm>
            <a:off x="53035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383" name="Google Shape;383;p19"/>
          <p:cNvSpPr/>
          <p:nvPr/>
        </p:nvSpPr>
        <p:spPr>
          <a:xfrm>
            <a:off x="80467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384" name="Google Shape;384;p19"/>
          <p:cNvPicPr preferRelativeResize="0"/>
          <p:nvPr/>
        </p:nvPicPr>
        <p:blipFill rotWithShape="1">
          <a:blip r:embed="rId5">
            <a:alphaModFix/>
          </a:blip>
          <a:srcRect b="0" l="0" r="0" t="0"/>
          <a:stretch/>
        </p:blipFill>
        <p:spPr>
          <a:xfrm>
            <a:off x="3474720" y="4389120"/>
            <a:ext cx="2565178" cy="2292287"/>
          </a:xfrm>
          <a:prstGeom prst="rect">
            <a:avLst/>
          </a:prstGeom>
          <a:noFill/>
          <a:ln>
            <a:noFill/>
          </a:ln>
        </p:spPr>
      </p:pic>
      <p:pic>
        <p:nvPicPr>
          <p:cNvPr id="385" name="Google Shape;385;p19"/>
          <p:cNvPicPr preferRelativeResize="0"/>
          <p:nvPr/>
        </p:nvPicPr>
        <p:blipFill rotWithShape="1">
          <a:blip r:embed="rId6">
            <a:alphaModFix/>
          </a:blip>
          <a:srcRect b="0" l="0" r="0" t="0"/>
          <a:stretch/>
        </p:blipFill>
        <p:spPr>
          <a:xfrm>
            <a:off x="6217920" y="4389120"/>
            <a:ext cx="2565178" cy="22922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20"/>
          <p:cNvPicPr preferRelativeResize="0"/>
          <p:nvPr/>
        </p:nvPicPr>
        <p:blipFill rotWithShape="1">
          <a:blip r:embed="rId3">
            <a:alphaModFix/>
          </a:blip>
          <a:srcRect b="0" l="0" r="0" t="0"/>
          <a:stretch/>
        </p:blipFill>
        <p:spPr>
          <a:xfrm>
            <a:off x="6217920" y="1280160"/>
            <a:ext cx="2572109" cy="3219899"/>
          </a:xfrm>
          <a:prstGeom prst="rect">
            <a:avLst/>
          </a:prstGeom>
          <a:noFill/>
          <a:ln>
            <a:noFill/>
          </a:ln>
        </p:spPr>
      </p:pic>
      <p:pic>
        <p:nvPicPr>
          <p:cNvPr id="392" name="Google Shape;392;p20"/>
          <p:cNvPicPr preferRelativeResize="0"/>
          <p:nvPr/>
        </p:nvPicPr>
        <p:blipFill rotWithShape="1">
          <a:blip r:embed="rId4">
            <a:alphaModFix/>
          </a:blip>
          <a:srcRect b="0" l="0" r="0" t="0"/>
          <a:stretch/>
        </p:blipFill>
        <p:spPr>
          <a:xfrm>
            <a:off x="3474720" y="1280160"/>
            <a:ext cx="2572109" cy="3219899"/>
          </a:xfrm>
          <a:prstGeom prst="rect">
            <a:avLst/>
          </a:prstGeom>
          <a:noFill/>
          <a:ln>
            <a:noFill/>
          </a:ln>
        </p:spPr>
      </p:pic>
      <p:sp>
        <p:nvSpPr>
          <p:cNvPr id="393" name="Google Shape;393;p2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394" name="Google Shape;394;p20"/>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GOES-19 vs. GOES-16</a:t>
            </a:r>
            <a:br>
              <a:rPr lang="en-US" sz="3200"/>
            </a:br>
            <a:r>
              <a:rPr lang="en-US" sz="3200">
                <a:solidFill>
                  <a:srgbClr val="FFFF00"/>
                </a:solidFill>
              </a:rPr>
              <a:t>Low+Medium+High QC AE2</a:t>
            </a:r>
            <a:endParaRPr sz="3200">
              <a:solidFill>
                <a:srgbClr val="FFFF00"/>
              </a:solidFill>
            </a:endParaRPr>
          </a:p>
        </p:txBody>
      </p:sp>
      <p:sp>
        <p:nvSpPr>
          <p:cNvPr id="395" name="Google Shape;395;p20"/>
          <p:cNvSpPr txBox="1"/>
          <p:nvPr>
            <p:ph idx="1" type="body"/>
          </p:nvPr>
        </p:nvSpPr>
        <p:spPr>
          <a:xfrm>
            <a:off x="210312" y="1280160"/>
            <a:ext cx="3108960" cy="53035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b="1" lang="en-US" sz="2000"/>
              <a:t>PLPT test ABI-</a:t>
            </a:r>
            <a:r>
              <a:rPr b="1" lang="en-US" sz="2000">
                <a:solidFill>
                  <a:srgbClr val="FFFF00"/>
                </a:solidFill>
              </a:rPr>
              <a:t>FD_AOD01 </a:t>
            </a:r>
            <a:endParaRPr sz="2000"/>
          </a:p>
          <a:p>
            <a:pPr indent="-228600" lvl="0" marL="228600" rtl="0" algn="l">
              <a:lnSpc>
                <a:spcPct val="100000"/>
              </a:lnSpc>
              <a:spcBef>
                <a:spcPts val="0"/>
              </a:spcBef>
              <a:spcAft>
                <a:spcPts val="0"/>
              </a:spcAft>
              <a:buClr>
                <a:schemeClr val="lt1"/>
              </a:buClr>
              <a:buSzPts val="2000"/>
              <a:buChar char="•"/>
            </a:pPr>
            <a:r>
              <a:rPr lang="en-US" sz="2000" u="sng"/>
              <a:t>The range of G19 AE2 in wavelength pair (0.86, 1.61) µm is as expected.</a:t>
            </a:r>
            <a:endParaRPr u="sng"/>
          </a:p>
          <a:p>
            <a:pPr indent="-228600" lvl="0" marL="228600" rtl="0" algn="l">
              <a:lnSpc>
                <a:spcPct val="100000"/>
              </a:lnSpc>
              <a:spcBef>
                <a:spcPts val="600"/>
              </a:spcBef>
              <a:spcAft>
                <a:spcPts val="0"/>
              </a:spcAft>
              <a:buClr>
                <a:schemeClr val="lt1"/>
              </a:buClr>
              <a:buSzPts val="2000"/>
              <a:buChar char="•"/>
            </a:pPr>
            <a:r>
              <a:rPr lang="en-US" sz="2000"/>
              <a:t>Relative to G16, the G19 mean AE2 is larger, suggesting smaller aerosol particles. </a:t>
            </a:r>
            <a:endParaRPr/>
          </a:p>
          <a:p>
            <a:pPr indent="-228600" lvl="0" marL="228600" rtl="0" algn="l">
              <a:lnSpc>
                <a:spcPct val="100000"/>
              </a:lnSpc>
              <a:spcBef>
                <a:spcPts val="600"/>
              </a:spcBef>
              <a:spcAft>
                <a:spcPts val="0"/>
              </a:spcAft>
              <a:buClr>
                <a:schemeClr val="lt1"/>
              </a:buClr>
              <a:buSzPts val="2000"/>
              <a:buChar char="•"/>
            </a:pPr>
            <a:r>
              <a:rPr lang="en-US" sz="2000"/>
              <a:t>The difference between G19 and G16 AE2 is relatively smaller than that for AE1.</a:t>
            </a:r>
            <a:endParaRPr/>
          </a:p>
        </p:txBody>
      </p:sp>
      <p:sp>
        <p:nvSpPr>
          <p:cNvPr id="396" name="Google Shape;396;p20"/>
          <p:cNvSpPr txBox="1"/>
          <p:nvPr/>
        </p:nvSpPr>
        <p:spPr>
          <a:xfrm>
            <a:off x="4621304" y="594247"/>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Noto Sans Symbols"/>
              <a:buNone/>
            </a:pPr>
            <a:r>
              <a:rPr b="1" i="0" lang="en-US" sz="2000" u="none" cap="none" strike="noStrike">
                <a:solidFill>
                  <a:schemeClr val="lt1"/>
                </a:solidFill>
                <a:latin typeface="Calibri"/>
                <a:ea typeface="Calibri"/>
                <a:cs typeface="Calibri"/>
                <a:sym typeface="Calibri"/>
              </a:rPr>
              <a:t>09/14/2022 19:10 UTC</a:t>
            </a:r>
            <a:endParaRPr b="0" i="0" sz="1400" u="none" cap="none" strike="noStrike">
              <a:solidFill>
                <a:srgbClr val="000000"/>
              </a:solidFill>
              <a:latin typeface="Arial"/>
              <a:ea typeface="Arial"/>
              <a:cs typeface="Arial"/>
              <a:sym typeface="Arial"/>
            </a:endParaRPr>
          </a:p>
        </p:txBody>
      </p:sp>
      <p:sp>
        <p:nvSpPr>
          <p:cNvPr id="397" name="Google Shape;397;p20"/>
          <p:cNvSpPr/>
          <p:nvPr/>
        </p:nvSpPr>
        <p:spPr>
          <a:xfrm>
            <a:off x="53035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398" name="Google Shape;398;p20"/>
          <p:cNvSpPr/>
          <p:nvPr/>
        </p:nvSpPr>
        <p:spPr>
          <a:xfrm>
            <a:off x="80467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399" name="Google Shape;399;p20"/>
          <p:cNvPicPr preferRelativeResize="0"/>
          <p:nvPr/>
        </p:nvPicPr>
        <p:blipFill rotWithShape="1">
          <a:blip r:embed="rId5">
            <a:alphaModFix/>
          </a:blip>
          <a:srcRect b="0" l="0" r="0" t="0"/>
          <a:stretch/>
        </p:blipFill>
        <p:spPr>
          <a:xfrm>
            <a:off x="3474720" y="4389120"/>
            <a:ext cx="2565178" cy="2292287"/>
          </a:xfrm>
          <a:prstGeom prst="rect">
            <a:avLst/>
          </a:prstGeom>
          <a:noFill/>
          <a:ln>
            <a:noFill/>
          </a:ln>
        </p:spPr>
      </p:pic>
      <p:pic>
        <p:nvPicPr>
          <p:cNvPr id="400" name="Google Shape;400;p20"/>
          <p:cNvPicPr preferRelativeResize="0"/>
          <p:nvPr/>
        </p:nvPicPr>
        <p:blipFill rotWithShape="1">
          <a:blip r:embed="rId6">
            <a:alphaModFix/>
          </a:blip>
          <a:srcRect b="0" l="0" r="0" t="0"/>
          <a:stretch/>
        </p:blipFill>
        <p:spPr>
          <a:xfrm>
            <a:off x="6217920" y="4389120"/>
            <a:ext cx="2565178" cy="22922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1"/>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GOES-19 vs. GOES-16</a:t>
            </a:r>
            <a:br>
              <a:rPr lang="en-US"/>
            </a:br>
            <a:r>
              <a:rPr lang="en-US">
                <a:solidFill>
                  <a:srgbClr val="FFFF00"/>
                </a:solidFill>
              </a:rPr>
              <a:t>CONUS</a:t>
            </a:r>
            <a:endParaRPr/>
          </a:p>
        </p:txBody>
      </p:sp>
      <p:sp>
        <p:nvSpPr>
          <p:cNvPr id="406" name="Google Shape;406;p21"/>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Clr>
                <a:schemeClr val="lt1"/>
              </a:buClr>
              <a:buSzPts val="1800"/>
              <a:buChar char="•"/>
            </a:pPr>
            <a:r>
              <a:rPr b="1" lang="en-US" sz="2400"/>
              <a:t>Test ABI-CONUS_AOD02 </a:t>
            </a:r>
            <a:r>
              <a:rPr lang="en-US" sz="2400"/>
              <a:t>(</a:t>
            </a:r>
            <a:r>
              <a:rPr i="1" lang="en-US" sz="2400">
                <a:solidFill>
                  <a:srgbClr val="FFFF00"/>
                </a:solidFill>
              </a:rPr>
              <a:t>Supplement A</a:t>
            </a:r>
            <a:r>
              <a:rPr lang="en-US" sz="2400"/>
              <a:t>):</a:t>
            </a:r>
            <a:endParaRPr/>
          </a:p>
          <a:p>
            <a:pPr indent="-342900" lvl="1" marL="914400" rtl="0" algn="l">
              <a:lnSpc>
                <a:spcPct val="100000"/>
              </a:lnSpc>
              <a:spcBef>
                <a:spcPts val="360"/>
              </a:spcBef>
              <a:spcAft>
                <a:spcPts val="0"/>
              </a:spcAft>
              <a:buSzPts val="1800"/>
              <a:buChar char="–"/>
            </a:pPr>
            <a:r>
              <a:rPr lang="en-US" sz="2000"/>
              <a:t>Results are similar to those for FD.</a:t>
            </a:r>
            <a:endParaRPr/>
          </a:p>
          <a:p>
            <a:pPr indent="-342900" lvl="1" marL="914400" rtl="0" algn="l">
              <a:lnSpc>
                <a:spcPct val="100000"/>
              </a:lnSpc>
              <a:spcBef>
                <a:spcPts val="360"/>
              </a:spcBef>
              <a:spcAft>
                <a:spcPts val="0"/>
              </a:spcAft>
              <a:buSzPts val="1800"/>
              <a:buChar char="–"/>
            </a:pPr>
            <a:r>
              <a:rPr lang="en-US" sz="2000"/>
              <a:t>CONUS G19 AOD (and APS) field is as expected.</a:t>
            </a:r>
            <a:endParaRPr/>
          </a:p>
          <a:p>
            <a:pPr indent="-342900" lvl="1" marL="914400" rtl="0" algn="l">
              <a:lnSpc>
                <a:spcPct val="100000"/>
              </a:lnSpc>
              <a:spcBef>
                <a:spcPts val="360"/>
              </a:spcBef>
              <a:spcAft>
                <a:spcPts val="0"/>
              </a:spcAft>
              <a:buSzPts val="1800"/>
              <a:buChar char="–"/>
            </a:pPr>
            <a:r>
              <a:rPr lang="en-US" sz="2000"/>
              <a:t>G19 AOD (and APS) is within valid range. (</a:t>
            </a:r>
            <a:r>
              <a:rPr lang="en-US" sz="2000">
                <a:solidFill>
                  <a:srgbClr val="00B050"/>
                </a:solidFill>
              </a:rPr>
              <a:t>Passed</a:t>
            </a:r>
            <a:r>
              <a:rPr lang="en-US" sz="2000"/>
              <a:t>)</a:t>
            </a:r>
            <a:endParaRPr/>
          </a:p>
          <a:p>
            <a:pPr indent="-342900" lvl="1" marL="914400" rtl="0" algn="l">
              <a:lnSpc>
                <a:spcPct val="100000"/>
              </a:lnSpc>
              <a:spcBef>
                <a:spcPts val="360"/>
              </a:spcBef>
              <a:spcAft>
                <a:spcPts val="0"/>
              </a:spcAft>
              <a:buSzPts val="1800"/>
              <a:buChar char="–"/>
            </a:pPr>
            <a:r>
              <a:rPr lang="en-US" sz="2000"/>
              <a:t>The spatial distribution of G19 AOD/APS is visually similar to that of G16.</a:t>
            </a:r>
            <a:endParaRPr/>
          </a:p>
          <a:p>
            <a:pPr indent="-342900" lvl="1" marL="914400" rtl="0" algn="l">
              <a:lnSpc>
                <a:spcPct val="100000"/>
              </a:lnSpc>
              <a:spcBef>
                <a:spcPts val="360"/>
              </a:spcBef>
              <a:spcAft>
                <a:spcPts val="0"/>
              </a:spcAft>
              <a:buSzPts val="1800"/>
              <a:buChar char="–"/>
            </a:pPr>
            <a:r>
              <a:rPr lang="en-US" sz="2000">
                <a:solidFill>
                  <a:schemeClr val="lt1"/>
                </a:solidFill>
              </a:rPr>
              <a:t>G19 and G16 histograms are similar with a smaller G19 mean AOD compared to G16.</a:t>
            </a:r>
            <a:endParaRPr>
              <a:solidFill>
                <a:schemeClr val="lt1"/>
              </a:solidFill>
            </a:endParaRPr>
          </a:p>
          <a:p>
            <a:pPr indent="-228600" lvl="0" marL="457200" rtl="0" algn="l">
              <a:lnSpc>
                <a:spcPct val="100000"/>
              </a:lnSpc>
              <a:spcBef>
                <a:spcPts val="360"/>
              </a:spcBef>
              <a:spcAft>
                <a:spcPts val="0"/>
              </a:spcAft>
              <a:buClr>
                <a:schemeClr val="lt1"/>
              </a:buClr>
              <a:buSzPts val="1800"/>
              <a:buNone/>
            </a:pPr>
            <a:r>
              <a:t/>
            </a:r>
            <a:endParaRPr sz="2400"/>
          </a:p>
          <a:p>
            <a:pPr indent="-228600" lvl="0" marL="457200" rtl="0" algn="l">
              <a:lnSpc>
                <a:spcPct val="100000"/>
              </a:lnSpc>
              <a:spcBef>
                <a:spcPts val="360"/>
              </a:spcBef>
              <a:spcAft>
                <a:spcPts val="0"/>
              </a:spcAft>
              <a:buClr>
                <a:schemeClr val="lt1"/>
              </a:buClr>
              <a:buSzPts val="1800"/>
              <a:buNone/>
            </a:pPr>
            <a:r>
              <a:t/>
            </a:r>
            <a:endParaRPr/>
          </a:p>
        </p:txBody>
      </p:sp>
      <p:sp>
        <p:nvSpPr>
          <p:cNvPr id="407" name="Google Shape;407;p2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22"/>
          <p:cNvPicPr preferRelativeResize="0"/>
          <p:nvPr/>
        </p:nvPicPr>
        <p:blipFill rotWithShape="1">
          <a:blip r:embed="rId3">
            <a:alphaModFix/>
          </a:blip>
          <a:srcRect b="0" l="0" r="0" t="0"/>
          <a:stretch/>
        </p:blipFill>
        <p:spPr>
          <a:xfrm>
            <a:off x="197045" y="3779412"/>
            <a:ext cx="2572109" cy="2572109"/>
          </a:xfrm>
          <a:prstGeom prst="rect">
            <a:avLst/>
          </a:prstGeom>
          <a:noFill/>
          <a:ln>
            <a:noFill/>
          </a:ln>
        </p:spPr>
      </p:pic>
      <p:sp>
        <p:nvSpPr>
          <p:cNvPr id="414" name="Google Shape;414;p22"/>
          <p:cNvSpPr txBox="1"/>
          <p:nvPr/>
        </p:nvSpPr>
        <p:spPr>
          <a:xfrm>
            <a:off x="1770765" y="748145"/>
            <a:ext cx="6192835" cy="360110"/>
          </a:xfrm>
          <a:prstGeom prst="rect">
            <a:avLst/>
          </a:prstGeom>
          <a:noFill/>
          <a:ln>
            <a:noFill/>
          </a:ln>
        </p:spPr>
        <p:txBody>
          <a:bodyPr anchorCtr="0" anchor="t" bIns="91425" lIns="91425" spcFirstLastPara="1" rIns="91425" wrap="square" tIns="91425">
            <a:noAutofit/>
          </a:bodyPr>
          <a:lstStyle/>
          <a:p>
            <a:pPr indent="-139700" lvl="0" marL="34290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415" name="Google Shape;415;p22"/>
          <p:cNvSpPr txBox="1"/>
          <p:nvPr>
            <p:ph type="title"/>
          </p:nvPr>
        </p:nvSpPr>
        <p:spPr>
          <a:xfrm>
            <a:off x="1572768" y="241007"/>
            <a:ext cx="5907024" cy="79874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t>GOES-19 ABI </a:t>
            </a:r>
            <a:r>
              <a:rPr b="1" lang="en-US" sz="2800">
                <a:solidFill>
                  <a:srgbClr val="FFFF00"/>
                </a:solidFill>
              </a:rPr>
              <a:t>M4</a:t>
            </a:r>
            <a:r>
              <a:rPr b="1" lang="en-US" sz="2800"/>
              <a:t> AOD</a:t>
            </a:r>
            <a:endParaRPr b="1"/>
          </a:p>
        </p:txBody>
      </p:sp>
      <p:sp>
        <p:nvSpPr>
          <p:cNvPr id="416" name="Google Shape;416;p2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
        <p:nvSpPr>
          <p:cNvPr id="417" name="Google Shape;417;p22"/>
          <p:cNvSpPr txBox="1"/>
          <p:nvPr/>
        </p:nvSpPr>
        <p:spPr>
          <a:xfrm>
            <a:off x="435574" y="4919811"/>
            <a:ext cx="1026373" cy="892512"/>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M4 FD AOD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11:40 UTC</a:t>
            </a:r>
            <a:endParaRPr/>
          </a:p>
          <a:p>
            <a:pPr indent="0" lvl="0" marL="0" marR="0" rtl="0" algn="ctr">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October 30, 2024</a:t>
            </a:r>
            <a:endParaRPr b="0" i="0" sz="1050" u="none" cap="none" strike="noStrike">
              <a:solidFill>
                <a:schemeClr val="dk1"/>
              </a:solidFill>
              <a:latin typeface="Arial"/>
              <a:ea typeface="Arial"/>
              <a:cs typeface="Arial"/>
              <a:sym typeface="Arial"/>
            </a:endParaRPr>
          </a:p>
        </p:txBody>
      </p:sp>
      <p:sp>
        <p:nvSpPr>
          <p:cNvPr id="418" name="Google Shape;418;p22"/>
          <p:cNvSpPr txBox="1"/>
          <p:nvPr>
            <p:ph idx="1" type="body"/>
          </p:nvPr>
        </p:nvSpPr>
        <p:spPr>
          <a:xfrm>
            <a:off x="128016" y="1280160"/>
            <a:ext cx="3383280" cy="234134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b="1" lang="en-US" sz="2000"/>
              <a:t>PLPT test ABI-</a:t>
            </a:r>
            <a:r>
              <a:rPr b="1" lang="en-US" sz="2000">
                <a:solidFill>
                  <a:srgbClr val="FFFF00"/>
                </a:solidFill>
              </a:rPr>
              <a:t>FD</a:t>
            </a:r>
            <a:r>
              <a:rPr b="1" lang="en-US" sz="2000"/>
              <a:t>_AOD03</a:t>
            </a:r>
            <a:r>
              <a:rPr lang="en-US" sz="2000"/>
              <a:t> </a:t>
            </a:r>
            <a:endParaRPr/>
          </a:p>
          <a:p>
            <a:pPr indent="0" lvl="0" marL="0" rtl="0" algn="l">
              <a:lnSpc>
                <a:spcPct val="100000"/>
              </a:lnSpc>
              <a:spcBef>
                <a:spcPts val="0"/>
              </a:spcBef>
              <a:spcAft>
                <a:spcPts val="0"/>
              </a:spcAft>
              <a:buClr>
                <a:srgbClr val="FFFFFF"/>
              </a:buClr>
              <a:buSzPts val="2000"/>
              <a:buNone/>
            </a:pPr>
            <a:r>
              <a:rPr b="1" lang="en-US" sz="2000">
                <a:solidFill>
                  <a:srgbClr val="FFFFFF"/>
                </a:solidFill>
              </a:rPr>
              <a:t>PLPT test ABI-</a:t>
            </a:r>
            <a:r>
              <a:rPr b="1" lang="en-US" sz="2000">
                <a:solidFill>
                  <a:srgbClr val="FFFF00"/>
                </a:solidFill>
              </a:rPr>
              <a:t>CONUS</a:t>
            </a:r>
            <a:r>
              <a:rPr b="1" lang="en-US" sz="2000">
                <a:solidFill>
                  <a:srgbClr val="FFFFFF"/>
                </a:solidFill>
              </a:rPr>
              <a:t>_AOD04</a:t>
            </a:r>
            <a:r>
              <a:rPr lang="en-US" sz="2000">
                <a:solidFill>
                  <a:srgbClr val="FFFFFF"/>
                </a:solidFill>
              </a:rPr>
              <a:t> </a:t>
            </a:r>
            <a:endParaRPr/>
          </a:p>
          <a:p>
            <a:pPr indent="-228600" lvl="0" marL="228600" rtl="0" algn="l">
              <a:lnSpc>
                <a:spcPct val="100000"/>
              </a:lnSpc>
              <a:spcBef>
                <a:spcPts val="600"/>
              </a:spcBef>
              <a:spcAft>
                <a:spcPts val="0"/>
              </a:spcAft>
              <a:buClr>
                <a:schemeClr val="lt1"/>
              </a:buClr>
              <a:buSzPts val="2000"/>
              <a:buChar char="•"/>
            </a:pPr>
            <a:r>
              <a:rPr lang="en-US" sz="2000"/>
              <a:t>M4 AOD is within valid range. (</a:t>
            </a:r>
            <a:r>
              <a:rPr lang="en-US" sz="2000">
                <a:solidFill>
                  <a:srgbClr val="00B050"/>
                </a:solidFill>
              </a:rPr>
              <a:t>Passed</a:t>
            </a:r>
            <a:r>
              <a:rPr lang="en-US" sz="2000"/>
              <a:t>)</a:t>
            </a:r>
            <a:endParaRPr sz="2000"/>
          </a:p>
          <a:p>
            <a:pPr indent="-228600" lvl="0" marL="228600" rtl="0" algn="l">
              <a:lnSpc>
                <a:spcPct val="100000"/>
              </a:lnSpc>
              <a:spcBef>
                <a:spcPts val="600"/>
              </a:spcBef>
              <a:spcAft>
                <a:spcPts val="0"/>
              </a:spcAft>
              <a:buSzPts val="2000"/>
              <a:buChar char="•"/>
            </a:pPr>
            <a:r>
              <a:rPr lang="en-US" sz="2000"/>
              <a:t>M4 sometimes has missing data blocks of AOD. </a:t>
            </a:r>
            <a:endParaRPr sz="2000"/>
          </a:p>
          <a:p>
            <a:pPr indent="-190500" lvl="0" marL="342900" rtl="0" algn="l">
              <a:lnSpc>
                <a:spcPct val="100000"/>
              </a:lnSpc>
              <a:spcBef>
                <a:spcPts val="480"/>
              </a:spcBef>
              <a:spcAft>
                <a:spcPts val="0"/>
              </a:spcAft>
              <a:buClr>
                <a:schemeClr val="lt1"/>
              </a:buClr>
              <a:buSzPts val="2400"/>
              <a:buFont typeface="Arial"/>
              <a:buNone/>
            </a:pPr>
            <a:r>
              <a:t/>
            </a:r>
            <a:endParaRPr sz="2400"/>
          </a:p>
        </p:txBody>
      </p:sp>
      <p:pic>
        <p:nvPicPr>
          <p:cNvPr id="419" name="Google Shape;419;p22"/>
          <p:cNvPicPr preferRelativeResize="0"/>
          <p:nvPr/>
        </p:nvPicPr>
        <p:blipFill rotWithShape="1">
          <a:blip r:embed="rId4">
            <a:alphaModFix/>
          </a:blip>
          <a:srcRect b="0" l="0" r="0" t="0"/>
          <a:stretch/>
        </p:blipFill>
        <p:spPr>
          <a:xfrm>
            <a:off x="3596202" y="1484855"/>
            <a:ext cx="2395936" cy="2810500"/>
          </a:xfrm>
          <a:prstGeom prst="rect">
            <a:avLst/>
          </a:prstGeom>
          <a:noFill/>
          <a:ln>
            <a:noFill/>
          </a:ln>
        </p:spPr>
      </p:pic>
      <p:pic>
        <p:nvPicPr>
          <p:cNvPr id="420" name="Google Shape;420;p22"/>
          <p:cNvPicPr preferRelativeResize="0"/>
          <p:nvPr/>
        </p:nvPicPr>
        <p:blipFill rotWithShape="1">
          <a:blip r:embed="rId5">
            <a:alphaModFix/>
          </a:blip>
          <a:srcRect b="0" l="0" r="0" t="0"/>
          <a:stretch/>
        </p:blipFill>
        <p:spPr>
          <a:xfrm>
            <a:off x="6160402" y="1484855"/>
            <a:ext cx="2395936" cy="1847248"/>
          </a:xfrm>
          <a:prstGeom prst="rect">
            <a:avLst/>
          </a:prstGeom>
          <a:noFill/>
          <a:ln>
            <a:noFill/>
          </a:ln>
        </p:spPr>
      </p:pic>
      <p:pic>
        <p:nvPicPr>
          <p:cNvPr id="421" name="Google Shape;421;p22"/>
          <p:cNvPicPr preferRelativeResize="0"/>
          <p:nvPr/>
        </p:nvPicPr>
        <p:blipFill rotWithShape="1">
          <a:blip r:embed="rId6">
            <a:alphaModFix/>
          </a:blip>
          <a:srcRect b="0" l="0" r="0" t="0"/>
          <a:stretch/>
        </p:blipFill>
        <p:spPr>
          <a:xfrm>
            <a:off x="3596202" y="4367997"/>
            <a:ext cx="2395936" cy="1993565"/>
          </a:xfrm>
          <a:prstGeom prst="rect">
            <a:avLst/>
          </a:prstGeom>
          <a:noFill/>
          <a:ln>
            <a:noFill/>
          </a:ln>
        </p:spPr>
      </p:pic>
      <p:pic>
        <p:nvPicPr>
          <p:cNvPr id="422" name="Google Shape;422;p22"/>
          <p:cNvPicPr preferRelativeResize="0"/>
          <p:nvPr/>
        </p:nvPicPr>
        <p:blipFill rotWithShape="1">
          <a:blip r:embed="rId7">
            <a:alphaModFix/>
          </a:blip>
          <a:srcRect b="0" l="0" r="0" t="0"/>
          <a:stretch/>
        </p:blipFill>
        <p:spPr>
          <a:xfrm>
            <a:off x="6148527" y="3429000"/>
            <a:ext cx="2395936" cy="1993565"/>
          </a:xfrm>
          <a:prstGeom prst="rect">
            <a:avLst/>
          </a:prstGeom>
          <a:noFill/>
          <a:ln>
            <a:noFill/>
          </a:ln>
        </p:spPr>
      </p:pic>
      <p:sp>
        <p:nvSpPr>
          <p:cNvPr id="423" name="Google Shape;423;p22"/>
          <p:cNvSpPr txBox="1"/>
          <p:nvPr/>
        </p:nvSpPr>
        <p:spPr>
          <a:xfrm>
            <a:off x="4867182" y="1177078"/>
            <a:ext cx="211468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Nov 6, 2024, 16:35 UTC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Outline</a:t>
            </a:r>
            <a:endParaRPr/>
          </a:p>
        </p:txBody>
      </p:sp>
      <p:sp>
        <p:nvSpPr>
          <p:cNvPr id="237" name="Google Shape;237;p2"/>
          <p:cNvSpPr txBox="1"/>
          <p:nvPr>
            <p:ph idx="1" type="body"/>
          </p:nvPr>
        </p:nvSpPr>
        <p:spPr>
          <a:xfrm>
            <a:off x="457208" y="1465262"/>
            <a:ext cx="8478253" cy="4533202"/>
          </a:xfrm>
          <a:prstGeom prst="rect">
            <a:avLst/>
          </a:prstGeom>
          <a:noFill/>
          <a:ln>
            <a:noFill/>
          </a:ln>
        </p:spPr>
        <p:txBody>
          <a:bodyPr anchorCtr="0" anchor="t" bIns="45700" lIns="91425" spcFirstLastPara="1" rIns="91425" wrap="square" tIns="45700">
            <a:normAutofit lnSpcReduction="10000"/>
          </a:bodyPr>
          <a:lstStyle/>
          <a:p>
            <a:pPr indent="-461963" lvl="0" marL="461963" rtl="0" algn="l">
              <a:lnSpc>
                <a:spcPct val="100000"/>
              </a:lnSpc>
              <a:spcBef>
                <a:spcPts val="0"/>
              </a:spcBef>
              <a:spcAft>
                <a:spcPts val="0"/>
              </a:spcAft>
              <a:buClr>
                <a:schemeClr val="lt1"/>
              </a:buClr>
              <a:buSzPts val="3200"/>
              <a:buChar char="•"/>
            </a:pPr>
            <a:r>
              <a:rPr lang="en-US"/>
              <a:t>Product Overview</a:t>
            </a:r>
            <a:endParaRPr/>
          </a:p>
          <a:p>
            <a:pPr indent="-461963" lvl="0" marL="461963" rtl="0" algn="l">
              <a:lnSpc>
                <a:spcPct val="100000"/>
              </a:lnSpc>
              <a:spcBef>
                <a:spcPts val="592"/>
              </a:spcBef>
              <a:spcAft>
                <a:spcPts val="0"/>
              </a:spcAft>
              <a:buClr>
                <a:schemeClr val="lt1"/>
              </a:buClr>
              <a:buSzPts val="3200"/>
              <a:buChar char="•"/>
            </a:pPr>
            <a:r>
              <a:rPr lang="en-US"/>
              <a:t>Review of ADRs</a:t>
            </a:r>
            <a:endParaRPr/>
          </a:p>
          <a:p>
            <a:pPr indent="-461963" lvl="0" marL="461963" rtl="0" algn="l">
              <a:lnSpc>
                <a:spcPct val="100000"/>
              </a:lnSpc>
              <a:spcBef>
                <a:spcPts val="592"/>
              </a:spcBef>
              <a:spcAft>
                <a:spcPts val="0"/>
              </a:spcAft>
              <a:buClr>
                <a:schemeClr val="lt1"/>
              </a:buClr>
              <a:buSzPts val="3200"/>
              <a:buChar char="•"/>
            </a:pPr>
            <a:r>
              <a:rPr lang="en-US"/>
              <a:t>Provisional Maturity Assessment</a:t>
            </a:r>
            <a:endParaRPr/>
          </a:p>
          <a:p>
            <a:pPr indent="-461963" lvl="1" marL="919163" rtl="0" algn="l">
              <a:lnSpc>
                <a:spcPct val="100000"/>
              </a:lnSpc>
              <a:spcBef>
                <a:spcPts val="518"/>
              </a:spcBef>
              <a:spcAft>
                <a:spcPts val="0"/>
              </a:spcAft>
              <a:buClr>
                <a:schemeClr val="lt1"/>
              </a:buClr>
              <a:buSzPts val="2800"/>
              <a:buChar char="–"/>
            </a:pPr>
            <a:r>
              <a:rPr lang="en-US"/>
              <a:t>Comparisons with AERONET, GOES-16, GOES-18, VIIRS, and MODIS</a:t>
            </a:r>
            <a:endParaRPr/>
          </a:p>
          <a:p>
            <a:pPr indent="-457200" lvl="0" marL="514350" rtl="0" algn="l">
              <a:lnSpc>
                <a:spcPct val="100000"/>
              </a:lnSpc>
              <a:spcBef>
                <a:spcPts val="592"/>
              </a:spcBef>
              <a:spcAft>
                <a:spcPts val="0"/>
              </a:spcAft>
              <a:buClr>
                <a:schemeClr val="lt1"/>
              </a:buClr>
              <a:buSzPts val="3200"/>
              <a:buChar char="•"/>
            </a:pPr>
            <a:r>
              <a:rPr lang="en-US"/>
              <a:t>Path to Full Validation Maturity</a:t>
            </a:r>
            <a:endParaRPr/>
          </a:p>
          <a:p>
            <a:pPr indent="-457200" lvl="0" marL="514350" rtl="0" algn="l">
              <a:lnSpc>
                <a:spcPct val="100000"/>
              </a:lnSpc>
              <a:spcBef>
                <a:spcPts val="592"/>
              </a:spcBef>
              <a:spcAft>
                <a:spcPts val="0"/>
              </a:spcAft>
              <a:buClr>
                <a:schemeClr val="lt1"/>
              </a:buClr>
              <a:buSzPts val="3200"/>
              <a:buChar char="•"/>
            </a:pPr>
            <a:r>
              <a:rPr lang="en-US"/>
              <a:t>Summary and Recommendations</a:t>
            </a:r>
            <a:endParaRPr/>
          </a:p>
          <a:p>
            <a:pPr indent="-457200" lvl="0" marL="514350" rtl="0" algn="l">
              <a:lnSpc>
                <a:spcPct val="100000"/>
              </a:lnSpc>
              <a:spcBef>
                <a:spcPts val="592"/>
              </a:spcBef>
              <a:spcAft>
                <a:spcPts val="0"/>
              </a:spcAft>
              <a:buClr>
                <a:schemeClr val="lt1"/>
              </a:buClr>
              <a:buSzPts val="3200"/>
              <a:buChar char="•"/>
            </a:pPr>
            <a:r>
              <a:rPr lang="en-US"/>
              <a:t>Supplement</a:t>
            </a:r>
            <a:endParaRPr/>
          </a:p>
          <a:p>
            <a:pPr indent="-461963" lvl="1" marL="919163" rtl="0" algn="l">
              <a:lnSpc>
                <a:spcPct val="100000"/>
              </a:lnSpc>
              <a:spcBef>
                <a:spcPts val="518"/>
              </a:spcBef>
              <a:spcAft>
                <a:spcPts val="0"/>
              </a:spcAft>
              <a:buClr>
                <a:schemeClr val="lt1"/>
              </a:buClr>
              <a:buSzPts val="2800"/>
              <a:buChar char="–"/>
            </a:pPr>
            <a:r>
              <a:rPr lang="en-US"/>
              <a:t>Various supporting material</a:t>
            </a:r>
            <a:endParaRPr/>
          </a:p>
        </p:txBody>
      </p:sp>
      <p:sp>
        <p:nvSpPr>
          <p:cNvPr id="238" name="Google Shape;238;p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3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Summary of PLPT tasks 01 - 04</a:t>
            </a:r>
            <a:endParaRPr/>
          </a:p>
        </p:txBody>
      </p:sp>
      <p:sp>
        <p:nvSpPr>
          <p:cNvPr id="429" name="Google Shape;429;p137"/>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lt1"/>
              </a:buClr>
              <a:buSzPts val="1800"/>
              <a:buChar char="•"/>
            </a:pPr>
            <a:r>
              <a:rPr lang="en-US" sz="2400"/>
              <a:t>Tasks ABI-FD_AOD01, ABI-CONUS_AOD02:</a:t>
            </a:r>
            <a:endParaRPr/>
          </a:p>
          <a:p>
            <a:pPr indent="-406400" lvl="1" marL="914400" rtl="0" algn="l">
              <a:lnSpc>
                <a:spcPct val="100000"/>
              </a:lnSpc>
              <a:spcBef>
                <a:spcPts val="560"/>
              </a:spcBef>
              <a:spcAft>
                <a:spcPts val="0"/>
              </a:spcAft>
              <a:buClr>
                <a:srgbClr val="FFFFFF"/>
              </a:buClr>
              <a:buSzPts val="2800"/>
              <a:buChar char="–"/>
            </a:pPr>
            <a:r>
              <a:rPr lang="en-US" sz="2000"/>
              <a:t>G19 M6 FD and CONUS  AODs are within required measurement range.</a:t>
            </a:r>
            <a:endParaRPr sz="2000">
              <a:solidFill>
                <a:srgbClr val="FFFFFF"/>
              </a:solidFill>
            </a:endParaRPr>
          </a:p>
          <a:p>
            <a:pPr indent="-406400" lvl="1" marL="914400" rtl="0" algn="l">
              <a:lnSpc>
                <a:spcPct val="100000"/>
              </a:lnSpc>
              <a:spcBef>
                <a:spcPts val="560"/>
              </a:spcBef>
              <a:spcAft>
                <a:spcPts val="0"/>
              </a:spcAft>
              <a:buClr>
                <a:srgbClr val="FFFFFF"/>
              </a:buClr>
              <a:buSzPts val="2800"/>
              <a:buChar char="–"/>
            </a:pPr>
            <a:r>
              <a:rPr lang="en-US" sz="2000">
                <a:solidFill>
                  <a:srgbClr val="FFFFFF"/>
                </a:solidFill>
              </a:rPr>
              <a:t>G19 M6 and G16 FD and CONUS AODs are visually similar, except G19 AOD over land is noticeably smaller than G16 AOD.</a:t>
            </a:r>
            <a:endParaRPr sz="2000"/>
          </a:p>
          <a:p>
            <a:pPr indent="-342900" lvl="0" marL="457200" rtl="0" algn="l">
              <a:lnSpc>
                <a:spcPct val="100000"/>
              </a:lnSpc>
              <a:spcBef>
                <a:spcPts val="600"/>
              </a:spcBef>
              <a:spcAft>
                <a:spcPts val="0"/>
              </a:spcAft>
              <a:buSzPts val="1800"/>
              <a:buChar char="•"/>
            </a:pPr>
            <a:r>
              <a:rPr lang="en-US" sz="2400"/>
              <a:t>Tasks ABI-FD_AOD03, ABI-CONUS_AOD04:</a:t>
            </a:r>
            <a:endParaRPr/>
          </a:p>
          <a:p>
            <a:pPr indent="-342900" lvl="1" marL="914400" rtl="0" algn="l">
              <a:lnSpc>
                <a:spcPct val="100000"/>
              </a:lnSpc>
              <a:spcBef>
                <a:spcPts val="360"/>
              </a:spcBef>
              <a:spcAft>
                <a:spcPts val="0"/>
              </a:spcAft>
              <a:buSzPts val="1800"/>
              <a:buChar char="–"/>
            </a:pPr>
            <a:r>
              <a:rPr lang="en-US" sz="2000"/>
              <a:t>G19 M4 FD and CONUS AODs are within required measurement range.</a:t>
            </a:r>
            <a:endParaRPr/>
          </a:p>
          <a:p>
            <a:pPr indent="-228600" lvl="1" marL="914400" rtl="0" algn="l">
              <a:lnSpc>
                <a:spcPct val="100000"/>
              </a:lnSpc>
              <a:spcBef>
                <a:spcPts val="360"/>
              </a:spcBef>
              <a:spcAft>
                <a:spcPts val="0"/>
              </a:spcAft>
              <a:buSzPts val="1800"/>
              <a:buNone/>
            </a:pPr>
            <a:r>
              <a:t/>
            </a:r>
            <a:endParaRPr sz="2000"/>
          </a:p>
          <a:p>
            <a:pPr indent="0" lvl="0" marL="114300" rtl="0" algn="l">
              <a:lnSpc>
                <a:spcPct val="100000"/>
              </a:lnSpc>
              <a:spcBef>
                <a:spcPts val="360"/>
              </a:spcBef>
              <a:spcAft>
                <a:spcPts val="0"/>
              </a:spcAft>
              <a:buSzPts val="1800"/>
              <a:buNone/>
            </a:pPr>
            <a:r>
              <a:rPr lang="en-US" sz="2400"/>
              <a:t> </a:t>
            </a:r>
            <a:endParaRPr/>
          </a:p>
          <a:p>
            <a:pPr indent="-228600" lvl="0" marL="457200" rtl="0" algn="l">
              <a:lnSpc>
                <a:spcPct val="100000"/>
              </a:lnSpc>
              <a:spcBef>
                <a:spcPts val="360"/>
              </a:spcBef>
              <a:spcAft>
                <a:spcPts val="0"/>
              </a:spcAft>
              <a:buClr>
                <a:schemeClr val="lt1"/>
              </a:buClr>
              <a:buSzPts val="1800"/>
              <a:buNone/>
            </a:pPr>
            <a:r>
              <a:t/>
            </a:r>
            <a:endParaRPr/>
          </a:p>
        </p:txBody>
      </p:sp>
      <p:sp>
        <p:nvSpPr>
          <p:cNvPr id="430" name="Google Shape;430;p13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4"/>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QUANTITATIVE COMPARISONS</a:t>
            </a:r>
            <a:br>
              <a:rPr lang="en-US"/>
            </a:br>
            <a:r>
              <a:rPr lang="en-US"/>
              <a:t>PLPT TASKS ABI-FD_AOD05 AND ABI-CONUS_AOD06</a:t>
            </a:r>
            <a:br>
              <a:rPr lang="en-US"/>
            </a:br>
            <a:br>
              <a:rPr lang="en-US"/>
            </a:br>
            <a:endParaRPr/>
          </a:p>
        </p:txBody>
      </p:sp>
      <p:sp>
        <p:nvSpPr>
          <p:cNvPr id="436" name="Google Shape;436;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437" name="Google Shape;437;p2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5"/>
          <p:cNvSpPr txBox="1"/>
          <p:nvPr>
            <p:ph type="title"/>
          </p:nvPr>
        </p:nvSpPr>
        <p:spPr>
          <a:xfrm>
            <a:off x="457200" y="-46035"/>
            <a:ext cx="8229600" cy="1143001"/>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chemeClr val="lt1"/>
              </a:buClr>
              <a:buSzPts val="3600"/>
              <a:buFont typeface="Calibri"/>
              <a:buNone/>
            </a:pPr>
            <a:r>
              <a:rPr b="1" lang="en-US"/>
              <a:t>Reference Data</a:t>
            </a:r>
            <a:endParaRPr b="1"/>
          </a:p>
        </p:txBody>
      </p:sp>
      <p:sp>
        <p:nvSpPr>
          <p:cNvPr id="444" name="Google Shape;444;p25"/>
          <p:cNvSpPr txBox="1"/>
          <p:nvPr>
            <p:ph idx="1" type="body"/>
          </p:nvPr>
        </p:nvSpPr>
        <p:spPr>
          <a:xfrm>
            <a:off x="170304" y="1359301"/>
            <a:ext cx="3748878" cy="49619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Reference data:</a:t>
            </a:r>
            <a:endParaRPr/>
          </a:p>
          <a:p>
            <a:pPr indent="-228600" lvl="0" marL="228600" rtl="0" algn="l">
              <a:lnSpc>
                <a:spcPct val="100000"/>
              </a:lnSpc>
              <a:spcBef>
                <a:spcPts val="600"/>
              </a:spcBef>
              <a:spcAft>
                <a:spcPts val="0"/>
              </a:spcAft>
              <a:buSzPts val="2400"/>
              <a:buFont typeface="Noto Sans Symbols"/>
              <a:buChar char="∙"/>
            </a:pPr>
            <a:r>
              <a:rPr lang="en-US" sz="2400">
                <a:latin typeface="Calibri"/>
                <a:ea typeface="Calibri"/>
                <a:cs typeface="Calibri"/>
                <a:sym typeface="Calibri"/>
              </a:rPr>
              <a:t>Version 3 L1.5 high-quality aerosol data from the ground-based Aerosol Robotic Network (AERONET) (</a:t>
            </a:r>
            <a:r>
              <a:rPr i="1" lang="en-US" sz="2400">
                <a:latin typeface="Calibri"/>
                <a:ea typeface="Calibri"/>
                <a:cs typeface="Calibri"/>
                <a:sym typeface="Calibri"/>
              </a:rPr>
              <a:t>Holben et al. 1998</a:t>
            </a:r>
            <a:r>
              <a:rPr lang="en-US" sz="2400">
                <a:latin typeface="Calibri"/>
                <a:ea typeface="Calibri"/>
                <a:cs typeface="Calibri"/>
                <a:sym typeface="Calibri"/>
              </a:rPr>
              <a:t>).</a:t>
            </a:r>
            <a:endParaRPr/>
          </a:p>
          <a:p>
            <a:pPr indent="-228600" lvl="0" marL="228600" rtl="0" algn="l">
              <a:lnSpc>
                <a:spcPct val="100000"/>
              </a:lnSpc>
              <a:spcBef>
                <a:spcPts val="600"/>
              </a:spcBef>
              <a:spcAft>
                <a:spcPts val="0"/>
              </a:spcAft>
              <a:buSzPts val="2400"/>
              <a:buFont typeface="Noto Sans Symbols"/>
              <a:buChar char="∙"/>
            </a:pPr>
            <a:r>
              <a:rPr lang="en-US" sz="2400">
                <a:latin typeface="Calibri"/>
                <a:ea typeface="Calibri"/>
                <a:cs typeface="Calibri"/>
                <a:sym typeface="Calibri"/>
              </a:rPr>
              <a:t>GOES-16 and -18 AOD.</a:t>
            </a:r>
            <a:endParaRPr/>
          </a:p>
          <a:p>
            <a:pPr indent="-228600" lvl="0" marL="228600" rtl="0" algn="l">
              <a:lnSpc>
                <a:spcPct val="100000"/>
              </a:lnSpc>
              <a:spcBef>
                <a:spcPts val="600"/>
              </a:spcBef>
              <a:spcAft>
                <a:spcPts val="0"/>
              </a:spcAft>
              <a:buSzPts val="2400"/>
              <a:buFont typeface="Noto Sans Symbols"/>
              <a:buChar char="∙"/>
            </a:pPr>
            <a:r>
              <a:rPr lang="en-US" sz="2400">
                <a:latin typeface="Calibri"/>
                <a:ea typeface="Calibri"/>
                <a:cs typeface="Calibri"/>
                <a:sym typeface="Calibri"/>
              </a:rPr>
              <a:t>VIIRS and MODIS AOD.</a:t>
            </a:r>
            <a:endParaRPr/>
          </a:p>
          <a:p>
            <a:pPr indent="0" lvl="0" marL="0" rtl="0" algn="l">
              <a:lnSpc>
                <a:spcPct val="100000"/>
              </a:lnSpc>
              <a:spcBef>
                <a:spcPts val="1200"/>
              </a:spcBef>
              <a:spcAft>
                <a:spcPts val="0"/>
              </a:spcAft>
              <a:buSzPts val="2400"/>
              <a:buNone/>
            </a:pPr>
            <a:r>
              <a:rPr b="1" lang="en-US" sz="2400"/>
              <a:t>Time period:</a:t>
            </a:r>
            <a:endParaRPr/>
          </a:p>
          <a:p>
            <a:pPr indent="-228600" lvl="0" marL="228600" rtl="0" algn="l">
              <a:lnSpc>
                <a:spcPct val="100000"/>
              </a:lnSpc>
              <a:spcBef>
                <a:spcPts val="600"/>
              </a:spcBef>
              <a:spcAft>
                <a:spcPts val="0"/>
              </a:spcAft>
              <a:buSzPts val="2400"/>
              <a:buFont typeface="Noto Sans Symbols"/>
              <a:buChar char="∙"/>
            </a:pPr>
            <a:r>
              <a:rPr lang="en-US" sz="2400"/>
              <a:t>10/01/2024 – 12/31/2024</a:t>
            </a:r>
            <a:endParaRPr sz="2400">
              <a:latin typeface="Calibri"/>
              <a:ea typeface="Calibri"/>
              <a:cs typeface="Calibri"/>
              <a:sym typeface="Calibri"/>
            </a:endParaRPr>
          </a:p>
        </p:txBody>
      </p:sp>
      <p:grpSp>
        <p:nvGrpSpPr>
          <p:cNvPr id="445" name="Google Shape;445;p25"/>
          <p:cNvGrpSpPr/>
          <p:nvPr/>
        </p:nvGrpSpPr>
        <p:grpSpPr>
          <a:xfrm flipH="1">
            <a:off x="3956858" y="1082271"/>
            <a:ext cx="4666756" cy="2288759"/>
            <a:chOff x="3956858" y="1234663"/>
            <a:chExt cx="4666756" cy="2288759"/>
          </a:xfrm>
        </p:grpSpPr>
        <p:sp>
          <p:nvSpPr>
            <p:cNvPr id="446" name="Google Shape;446;p25"/>
            <p:cNvSpPr/>
            <p:nvPr/>
          </p:nvSpPr>
          <p:spPr>
            <a:xfrm>
              <a:off x="3956858" y="1234663"/>
              <a:ext cx="4666756" cy="2288759"/>
            </a:xfrm>
            <a:prstGeom prst="rect">
              <a:avLst/>
            </a:prstGeom>
            <a:gradFill>
              <a:gsLst>
                <a:gs pos="0">
                  <a:srgbClr val="F4F8FB"/>
                </a:gs>
                <a:gs pos="43000">
                  <a:srgbClr val="F4F8FB"/>
                </a:gs>
                <a:gs pos="74000">
                  <a:srgbClr val="AEC5E1"/>
                </a:gs>
                <a:gs pos="83000">
                  <a:srgbClr val="AEC5E1"/>
                </a:gs>
                <a:gs pos="100000">
                  <a:srgbClr val="C8D8E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7" name="Google Shape;447;p25"/>
            <p:cNvSpPr/>
            <p:nvPr/>
          </p:nvSpPr>
          <p:spPr>
            <a:xfrm>
              <a:off x="4330303" y="1421995"/>
              <a:ext cx="640080" cy="640080"/>
            </a:xfrm>
            <a:prstGeom prst="sun">
              <a:avLst>
                <a:gd fmla="val 25000" name="adj"/>
              </a:avLst>
            </a:prstGeom>
            <a:solidFill>
              <a:srgbClr val="FFFF00"/>
            </a:solidFill>
            <a:ln cap="flat" cmpd="sng" w="2540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48" name="Google Shape;448;p25"/>
            <p:cNvCxnSpPr/>
            <p:nvPr/>
          </p:nvCxnSpPr>
          <p:spPr>
            <a:xfrm>
              <a:off x="5303520" y="1600646"/>
              <a:ext cx="986716" cy="171380"/>
            </a:xfrm>
            <a:prstGeom prst="straightConnector1">
              <a:avLst/>
            </a:prstGeom>
            <a:noFill/>
            <a:ln cap="flat" cmpd="sng" w="38100">
              <a:solidFill>
                <a:srgbClr val="FFC000"/>
              </a:solidFill>
              <a:prstDash val="solid"/>
              <a:round/>
              <a:headEnd len="sm" w="sm" type="none"/>
              <a:tailEnd len="sm" w="sm" type="none"/>
            </a:ln>
          </p:spPr>
        </p:cxnSp>
        <p:cxnSp>
          <p:nvCxnSpPr>
            <p:cNvPr id="449" name="Google Shape;449;p25"/>
            <p:cNvCxnSpPr/>
            <p:nvPr/>
          </p:nvCxnSpPr>
          <p:spPr>
            <a:xfrm>
              <a:off x="5217548" y="1773074"/>
              <a:ext cx="988179" cy="274097"/>
            </a:xfrm>
            <a:prstGeom prst="straightConnector1">
              <a:avLst/>
            </a:prstGeom>
            <a:noFill/>
            <a:ln cap="flat" cmpd="sng" w="38100">
              <a:solidFill>
                <a:srgbClr val="FFC000"/>
              </a:solidFill>
              <a:prstDash val="solid"/>
              <a:round/>
              <a:headEnd len="sm" w="sm" type="none"/>
              <a:tailEnd len="sm" w="sm" type="none"/>
            </a:ln>
          </p:spPr>
        </p:cxnSp>
        <p:cxnSp>
          <p:nvCxnSpPr>
            <p:cNvPr id="450" name="Google Shape;450;p25"/>
            <p:cNvCxnSpPr/>
            <p:nvPr/>
          </p:nvCxnSpPr>
          <p:spPr>
            <a:xfrm>
              <a:off x="5131576" y="1982800"/>
              <a:ext cx="1002387" cy="396242"/>
            </a:xfrm>
            <a:prstGeom prst="straightConnector1">
              <a:avLst/>
            </a:prstGeom>
            <a:noFill/>
            <a:ln cap="flat" cmpd="sng" w="38100">
              <a:solidFill>
                <a:srgbClr val="FFC000"/>
              </a:solidFill>
              <a:prstDash val="solid"/>
              <a:round/>
              <a:headEnd len="sm" w="sm" type="none"/>
              <a:tailEnd len="sm" w="sm" type="none"/>
            </a:ln>
          </p:spPr>
        </p:cxnSp>
        <p:cxnSp>
          <p:nvCxnSpPr>
            <p:cNvPr id="451" name="Google Shape;451;p25"/>
            <p:cNvCxnSpPr/>
            <p:nvPr/>
          </p:nvCxnSpPr>
          <p:spPr>
            <a:xfrm>
              <a:off x="4995341" y="2115881"/>
              <a:ext cx="902207" cy="519203"/>
            </a:xfrm>
            <a:prstGeom prst="straightConnector1">
              <a:avLst/>
            </a:prstGeom>
            <a:noFill/>
            <a:ln cap="flat" cmpd="sng" w="38100">
              <a:solidFill>
                <a:srgbClr val="FFC000"/>
              </a:solidFill>
              <a:prstDash val="solid"/>
              <a:round/>
              <a:headEnd len="sm" w="sm" type="none"/>
              <a:tailEnd len="sm" w="sm" type="none"/>
            </a:ln>
          </p:spPr>
        </p:cxnSp>
        <p:cxnSp>
          <p:nvCxnSpPr>
            <p:cNvPr id="452" name="Google Shape;452;p25"/>
            <p:cNvCxnSpPr/>
            <p:nvPr/>
          </p:nvCxnSpPr>
          <p:spPr>
            <a:xfrm>
              <a:off x="5378741" y="1421995"/>
              <a:ext cx="998930" cy="91477"/>
            </a:xfrm>
            <a:prstGeom prst="straightConnector1">
              <a:avLst/>
            </a:prstGeom>
            <a:noFill/>
            <a:ln cap="flat" cmpd="sng" w="38100">
              <a:solidFill>
                <a:srgbClr val="FFC000"/>
              </a:solidFill>
              <a:prstDash val="solid"/>
              <a:round/>
              <a:headEnd len="sm" w="sm" type="none"/>
              <a:tailEnd len="sm" w="sm" type="none"/>
            </a:ln>
          </p:spPr>
        </p:cxnSp>
      </p:grpSp>
      <p:pic>
        <p:nvPicPr>
          <p:cNvPr id="453" name="Google Shape;453;p25"/>
          <p:cNvPicPr preferRelativeResize="0"/>
          <p:nvPr/>
        </p:nvPicPr>
        <p:blipFill rotWithShape="1">
          <a:blip r:embed="rId3">
            <a:alphaModFix/>
          </a:blip>
          <a:srcRect b="0" l="0" r="0" t="0"/>
          <a:stretch/>
        </p:blipFill>
        <p:spPr>
          <a:xfrm flipH="1">
            <a:off x="3956858" y="1742043"/>
            <a:ext cx="2095500" cy="1876425"/>
          </a:xfrm>
          <a:prstGeom prst="rect">
            <a:avLst/>
          </a:prstGeom>
          <a:noFill/>
          <a:ln>
            <a:noFill/>
          </a:ln>
        </p:spPr>
      </p:pic>
      <p:sp>
        <p:nvSpPr>
          <p:cNvPr id="454" name="Google Shape;454;p25"/>
          <p:cNvSpPr txBox="1"/>
          <p:nvPr/>
        </p:nvSpPr>
        <p:spPr>
          <a:xfrm>
            <a:off x="4418381" y="1249097"/>
            <a:ext cx="105349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AERONET</a:t>
            </a:r>
            <a:endParaRPr b="0" i="0" sz="1400" u="none" cap="none" strike="noStrike">
              <a:solidFill>
                <a:srgbClr val="000000"/>
              </a:solidFill>
              <a:latin typeface="Arial"/>
              <a:ea typeface="Arial"/>
              <a:cs typeface="Arial"/>
              <a:sym typeface="Arial"/>
            </a:endParaRPr>
          </a:p>
        </p:txBody>
      </p:sp>
      <p:sp>
        <p:nvSpPr>
          <p:cNvPr id="455" name="Google Shape;455;p25"/>
          <p:cNvSpPr txBox="1"/>
          <p:nvPr>
            <p:ph idx="12" type="sldNum"/>
          </p:nvPr>
        </p:nvSpPr>
        <p:spPr>
          <a:xfrm>
            <a:off x="6553200" y="6356361"/>
            <a:ext cx="213359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pic>
        <p:nvPicPr>
          <p:cNvPr id="456" name="Google Shape;456;p25"/>
          <p:cNvPicPr preferRelativeResize="0"/>
          <p:nvPr/>
        </p:nvPicPr>
        <p:blipFill rotWithShape="1">
          <a:blip r:embed="rId4">
            <a:alphaModFix/>
          </a:blip>
          <a:srcRect b="0" l="0" r="0" t="0"/>
          <a:stretch/>
        </p:blipFill>
        <p:spPr>
          <a:xfrm>
            <a:off x="5497234" y="2482692"/>
            <a:ext cx="2743200" cy="38165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6"/>
          <p:cNvSpPr txBox="1"/>
          <p:nvPr>
            <p:ph type="title"/>
          </p:nvPr>
        </p:nvSpPr>
        <p:spPr>
          <a:xfrm>
            <a:off x="457200" y="139770"/>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US"/>
              <a:t>Definitions of Metrics</a:t>
            </a:r>
            <a:br>
              <a:rPr b="1" lang="en-US"/>
            </a:br>
            <a:r>
              <a:rPr b="1" lang="en-US"/>
              <a:t>for Quantitative Comparisons</a:t>
            </a:r>
            <a:endParaRPr b="1"/>
          </a:p>
        </p:txBody>
      </p:sp>
      <p:sp>
        <p:nvSpPr>
          <p:cNvPr id="463" name="Google Shape;463;p26"/>
          <p:cNvSpPr txBox="1"/>
          <p:nvPr>
            <p:ph idx="1" type="body"/>
          </p:nvPr>
        </p:nvSpPr>
        <p:spPr>
          <a:xfrm>
            <a:off x="457200" y="1465264"/>
            <a:ext cx="8229600" cy="4526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B050"/>
              </a:buClr>
              <a:buSzPts val="2400"/>
              <a:buChar char="•"/>
            </a:pPr>
            <a:r>
              <a:rPr lang="en-US" sz="2400">
                <a:solidFill>
                  <a:srgbClr val="00B050"/>
                </a:solidFill>
              </a:rPr>
              <a:t>Passed</a:t>
            </a:r>
            <a:r>
              <a:rPr lang="en-US" sz="2400"/>
              <a:t>: Accuracy and Precision meet or slightly exceed requirements. Potential contributors for deviations are identified.</a:t>
            </a:r>
            <a:endParaRPr/>
          </a:p>
          <a:p>
            <a:pPr indent="-76200" lvl="0" marL="457200" rtl="0" algn="l">
              <a:lnSpc>
                <a:spcPct val="100000"/>
              </a:lnSpc>
              <a:spcBef>
                <a:spcPts val="0"/>
              </a:spcBef>
              <a:spcAft>
                <a:spcPts val="0"/>
              </a:spcAft>
              <a:buClr>
                <a:schemeClr val="lt1"/>
              </a:buClr>
              <a:buSzPts val="2400"/>
              <a:buNone/>
            </a:pPr>
            <a:r>
              <a:t/>
            </a:r>
            <a:endParaRPr sz="2400">
              <a:solidFill>
                <a:srgbClr val="FFFF00"/>
              </a:solidFill>
            </a:endParaRPr>
          </a:p>
          <a:p>
            <a:pPr indent="-228600" lvl="0" marL="457200" rtl="0" algn="l">
              <a:lnSpc>
                <a:spcPct val="100000"/>
              </a:lnSpc>
              <a:spcBef>
                <a:spcPts val="0"/>
              </a:spcBef>
              <a:spcAft>
                <a:spcPts val="0"/>
              </a:spcAft>
              <a:buClr>
                <a:srgbClr val="FFFF00"/>
              </a:buClr>
              <a:buSzPts val="2400"/>
              <a:buChar char="•"/>
            </a:pPr>
            <a:r>
              <a:rPr lang="en-US" sz="2400">
                <a:solidFill>
                  <a:srgbClr val="FFFF00"/>
                </a:solidFill>
              </a:rPr>
              <a:t>Partial-Passed</a:t>
            </a:r>
            <a:r>
              <a:rPr lang="en-US" sz="2400"/>
              <a:t>: Accuracy/Precision deviates significantly from requirements, but potential contributors for deviations are identified.</a:t>
            </a:r>
            <a:endParaRPr/>
          </a:p>
          <a:p>
            <a:pPr indent="-76200" lvl="0" marL="457200" rtl="0" algn="l">
              <a:lnSpc>
                <a:spcPct val="100000"/>
              </a:lnSpc>
              <a:spcBef>
                <a:spcPts val="0"/>
              </a:spcBef>
              <a:spcAft>
                <a:spcPts val="0"/>
              </a:spcAft>
              <a:buClr>
                <a:schemeClr val="lt1"/>
              </a:buClr>
              <a:buSzPts val="2400"/>
              <a:buNone/>
            </a:pPr>
            <a:r>
              <a:t/>
            </a:r>
            <a:endParaRPr sz="2400">
              <a:solidFill>
                <a:srgbClr val="FF0000"/>
              </a:solidFill>
            </a:endParaRPr>
          </a:p>
          <a:p>
            <a:pPr indent="-228600" lvl="0" marL="457200" rtl="0" algn="l">
              <a:lnSpc>
                <a:spcPct val="100000"/>
              </a:lnSpc>
              <a:spcBef>
                <a:spcPts val="0"/>
              </a:spcBef>
              <a:spcAft>
                <a:spcPts val="0"/>
              </a:spcAft>
              <a:buClr>
                <a:srgbClr val="FF0000"/>
              </a:buClr>
              <a:buSzPts val="2400"/>
              <a:buChar char="•"/>
            </a:pPr>
            <a:r>
              <a:rPr lang="en-US" sz="2400">
                <a:solidFill>
                  <a:srgbClr val="FF0000"/>
                </a:solidFill>
              </a:rPr>
              <a:t>Failed</a:t>
            </a:r>
            <a:r>
              <a:rPr lang="en-US" sz="2400"/>
              <a:t>: Accuracy/Precision deviates significantly from requirements and source of poor performance is unknown, or source known and correction requires new algorithm.</a:t>
            </a:r>
            <a:endParaRPr/>
          </a:p>
        </p:txBody>
      </p:sp>
      <p:sp>
        <p:nvSpPr>
          <p:cNvPr id="464" name="Google Shape;464;p2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7"/>
          <p:cNvSpPr txBox="1"/>
          <p:nvPr>
            <p:ph type="title"/>
          </p:nvPr>
        </p:nvSpPr>
        <p:spPr>
          <a:xfrm>
            <a:off x="722313" y="4406908"/>
            <a:ext cx="7772400" cy="13620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a:t>COMPARISON WITH AERONET GROUND MEASUREMENTS</a:t>
            </a:r>
            <a:br>
              <a:rPr lang="en-US"/>
            </a:br>
            <a:r>
              <a:rPr lang="en-US"/>
              <a:t>GS AOD PRODUCT OVER FULL DISK</a:t>
            </a:r>
            <a:endParaRPr/>
          </a:p>
        </p:txBody>
      </p:sp>
      <p:sp>
        <p:nvSpPr>
          <p:cNvPr id="471" name="Google Shape;471;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472" name="Google Shape;472;p2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a:t>High QC GOES-19 AOD - </a:t>
            </a:r>
            <a:r>
              <a:rPr b="1" lang="en-US">
                <a:solidFill>
                  <a:srgbClr val="FFFF00"/>
                </a:solidFill>
              </a:rPr>
              <a:t>FD</a:t>
            </a:r>
            <a:endParaRPr/>
          </a:p>
        </p:txBody>
      </p:sp>
      <p:sp>
        <p:nvSpPr>
          <p:cNvPr id="479" name="Google Shape;479;p28"/>
          <p:cNvSpPr txBox="1"/>
          <p:nvPr>
            <p:ph idx="1" type="body"/>
          </p:nvPr>
        </p:nvSpPr>
        <p:spPr>
          <a:xfrm>
            <a:off x="452118" y="5280366"/>
            <a:ext cx="8229600" cy="8953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000"/>
              <a:buChar char="•"/>
            </a:pPr>
            <a:r>
              <a:rPr b="1" lang="en-US" sz="2000"/>
              <a:t>High quality AODs are plotted regardless of magnitude (range).</a:t>
            </a:r>
            <a:endParaRPr/>
          </a:p>
          <a:p>
            <a:pPr indent="-342900" lvl="0" marL="342900" rtl="0" algn="l">
              <a:lnSpc>
                <a:spcPct val="100000"/>
              </a:lnSpc>
              <a:spcBef>
                <a:spcPts val="0"/>
              </a:spcBef>
              <a:spcAft>
                <a:spcPts val="0"/>
              </a:spcAft>
              <a:buClr>
                <a:schemeClr val="lt1"/>
              </a:buClr>
              <a:buSzPts val="2000"/>
              <a:buChar char="•"/>
            </a:pPr>
            <a:r>
              <a:rPr lang="en-US" sz="2000"/>
              <a:t>-0.1 bias over land and 0.02 bias over water.</a:t>
            </a:r>
            <a:endParaRPr/>
          </a:p>
          <a:p>
            <a:pPr indent="-342900" lvl="0" marL="342900" rtl="0" algn="l">
              <a:lnSpc>
                <a:spcPct val="100000"/>
              </a:lnSpc>
              <a:spcBef>
                <a:spcPts val="0"/>
              </a:spcBef>
              <a:spcAft>
                <a:spcPts val="0"/>
              </a:spcAft>
              <a:buClr>
                <a:schemeClr val="lt1"/>
              </a:buClr>
              <a:buSzPts val="2000"/>
              <a:buChar char="•"/>
            </a:pPr>
            <a:r>
              <a:rPr lang="en-US" sz="2000"/>
              <a:t>STD over land is about twice as large as that over water.</a:t>
            </a:r>
            <a:endParaRPr/>
          </a:p>
        </p:txBody>
      </p:sp>
      <p:sp>
        <p:nvSpPr>
          <p:cNvPr id="480" name="Google Shape;480;p2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481" name="Google Shape;481;p28"/>
          <p:cNvSpPr txBox="1"/>
          <p:nvPr/>
        </p:nvSpPr>
        <p:spPr>
          <a:xfrm>
            <a:off x="2287591" y="1277606"/>
            <a:ext cx="6639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LAND</a:t>
            </a:r>
            <a:endParaRPr b="0" i="0" sz="1400" u="none" cap="none" strike="noStrike">
              <a:solidFill>
                <a:srgbClr val="000000"/>
              </a:solidFill>
              <a:latin typeface="Arial"/>
              <a:ea typeface="Arial"/>
              <a:cs typeface="Arial"/>
              <a:sym typeface="Arial"/>
            </a:endParaRPr>
          </a:p>
        </p:txBody>
      </p:sp>
      <p:sp>
        <p:nvSpPr>
          <p:cNvPr id="482" name="Google Shape;482;p28"/>
          <p:cNvSpPr txBox="1"/>
          <p:nvPr/>
        </p:nvSpPr>
        <p:spPr>
          <a:xfrm>
            <a:off x="6349910" y="1277605"/>
            <a:ext cx="83388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WATER</a:t>
            </a:r>
            <a:endParaRPr b="0" i="0" sz="1400" u="none" cap="none" strike="noStrike">
              <a:solidFill>
                <a:srgbClr val="000000"/>
              </a:solidFill>
              <a:latin typeface="Arial"/>
              <a:ea typeface="Arial"/>
              <a:cs typeface="Arial"/>
              <a:sym typeface="Arial"/>
            </a:endParaRPr>
          </a:p>
        </p:txBody>
      </p:sp>
      <p:pic>
        <p:nvPicPr>
          <p:cNvPr id="483" name="Google Shape;483;p28"/>
          <p:cNvPicPr preferRelativeResize="0"/>
          <p:nvPr/>
        </p:nvPicPr>
        <p:blipFill rotWithShape="1">
          <a:blip r:embed="rId3">
            <a:alphaModFix/>
          </a:blip>
          <a:srcRect b="0" l="0" r="0" t="0"/>
          <a:stretch/>
        </p:blipFill>
        <p:spPr>
          <a:xfrm>
            <a:off x="457200" y="1138871"/>
            <a:ext cx="4093369" cy="4093369"/>
          </a:xfrm>
          <a:prstGeom prst="rect">
            <a:avLst/>
          </a:prstGeom>
          <a:noFill/>
          <a:ln>
            <a:noFill/>
          </a:ln>
        </p:spPr>
      </p:pic>
      <p:pic>
        <p:nvPicPr>
          <p:cNvPr id="484" name="Google Shape;484;p28"/>
          <p:cNvPicPr preferRelativeResize="0"/>
          <p:nvPr/>
        </p:nvPicPr>
        <p:blipFill rotWithShape="1">
          <a:blip r:embed="rId4">
            <a:alphaModFix/>
          </a:blip>
          <a:srcRect b="0" l="0" r="0" t="0"/>
          <a:stretch/>
        </p:blipFill>
        <p:spPr>
          <a:xfrm>
            <a:off x="4572000" y="1138870"/>
            <a:ext cx="4093369" cy="40933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13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Graphical Summary of A and P</a:t>
            </a:r>
            <a:endParaRPr b="1">
              <a:solidFill>
                <a:srgbClr val="C00000"/>
              </a:solidFill>
            </a:endParaRPr>
          </a:p>
        </p:txBody>
      </p:sp>
      <p:sp>
        <p:nvSpPr>
          <p:cNvPr id="490" name="Google Shape;490;p13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491" name="Google Shape;491;p138"/>
          <p:cNvSpPr txBox="1"/>
          <p:nvPr/>
        </p:nvSpPr>
        <p:spPr>
          <a:xfrm>
            <a:off x="621505" y="5383599"/>
            <a:ext cx="8170924" cy="123106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FFFF"/>
              </a:buClr>
              <a:buSzPts val="1800"/>
              <a:buFont typeface="Arial"/>
              <a:buChar char="•"/>
            </a:pPr>
            <a:r>
              <a:rPr b="0" i="0" lang="en-US" sz="1600" u="none" cap="none" strike="noStrike">
                <a:solidFill>
                  <a:srgbClr val="FFFFFF"/>
                </a:solidFill>
                <a:latin typeface="Arial"/>
                <a:ea typeface="Arial"/>
                <a:cs typeface="Arial"/>
                <a:sym typeface="Arial"/>
              </a:rPr>
              <a:t>Over land, G19 AOD does NOT meet accuracy (A) requirement in medium and high AOD ranges, but meets precision (P) requirements. In high AOD range, AOD from none of the satellites meets the accuracy requirement (limited sample size).</a:t>
            </a:r>
            <a:endParaRPr/>
          </a:p>
          <a:p>
            <a:pPr indent="-285750" lvl="0" marL="285750" marR="0" rtl="0" algn="l">
              <a:lnSpc>
                <a:spcPct val="100000"/>
              </a:lnSpc>
              <a:spcBef>
                <a:spcPts val="600"/>
              </a:spcBef>
              <a:spcAft>
                <a:spcPts val="600"/>
              </a:spcAft>
              <a:buClr>
                <a:srgbClr val="FFFFFF"/>
              </a:buClr>
              <a:buSzPts val="1800"/>
              <a:buFont typeface="Arial"/>
              <a:buChar char="•"/>
            </a:pPr>
            <a:r>
              <a:rPr b="0" i="0" lang="en-US" sz="1600" u="none" cap="none" strike="noStrike">
                <a:solidFill>
                  <a:srgbClr val="FFFFFF"/>
                </a:solidFill>
                <a:latin typeface="Arial"/>
                <a:ea typeface="Arial"/>
                <a:cs typeface="Arial"/>
                <a:sym typeface="Arial"/>
              </a:rPr>
              <a:t>Over water, AOD from all three satellites meets accuracy and precision requirements.</a:t>
            </a:r>
            <a:endParaRPr b="0" i="0" sz="1200" u="none" cap="none" strike="noStrike">
              <a:solidFill>
                <a:srgbClr val="000000"/>
              </a:solidFill>
              <a:latin typeface="Arial"/>
              <a:ea typeface="Arial"/>
              <a:cs typeface="Arial"/>
              <a:sym typeface="Arial"/>
            </a:endParaRPr>
          </a:p>
        </p:txBody>
      </p:sp>
      <p:pic>
        <p:nvPicPr>
          <p:cNvPr id="492" name="Google Shape;492;p138"/>
          <p:cNvPicPr preferRelativeResize="0"/>
          <p:nvPr/>
        </p:nvPicPr>
        <p:blipFill rotWithShape="1">
          <a:blip r:embed="rId3">
            <a:alphaModFix/>
          </a:blip>
          <a:srcRect b="0" l="0" r="0" t="0"/>
          <a:stretch/>
        </p:blipFill>
        <p:spPr>
          <a:xfrm>
            <a:off x="621504" y="856580"/>
            <a:ext cx="3291840" cy="2194560"/>
          </a:xfrm>
          <a:prstGeom prst="rect">
            <a:avLst/>
          </a:prstGeom>
          <a:noFill/>
          <a:ln>
            <a:noFill/>
          </a:ln>
        </p:spPr>
      </p:pic>
      <p:pic>
        <p:nvPicPr>
          <p:cNvPr id="493" name="Google Shape;493;p138"/>
          <p:cNvPicPr preferRelativeResize="0"/>
          <p:nvPr/>
        </p:nvPicPr>
        <p:blipFill rotWithShape="1">
          <a:blip r:embed="rId4">
            <a:alphaModFix/>
          </a:blip>
          <a:srcRect b="0" l="0" r="0" t="0"/>
          <a:stretch/>
        </p:blipFill>
        <p:spPr>
          <a:xfrm>
            <a:off x="4218923" y="856578"/>
            <a:ext cx="3291840" cy="2194560"/>
          </a:xfrm>
          <a:prstGeom prst="rect">
            <a:avLst/>
          </a:prstGeom>
          <a:noFill/>
          <a:ln>
            <a:noFill/>
          </a:ln>
        </p:spPr>
      </p:pic>
      <p:pic>
        <p:nvPicPr>
          <p:cNvPr id="494" name="Google Shape;494;p138"/>
          <p:cNvPicPr preferRelativeResize="0"/>
          <p:nvPr/>
        </p:nvPicPr>
        <p:blipFill rotWithShape="1">
          <a:blip r:embed="rId5">
            <a:alphaModFix/>
          </a:blip>
          <a:srcRect b="0" l="0" r="0" t="0"/>
          <a:stretch/>
        </p:blipFill>
        <p:spPr>
          <a:xfrm>
            <a:off x="621504" y="3087489"/>
            <a:ext cx="3291840" cy="2194560"/>
          </a:xfrm>
          <a:prstGeom prst="rect">
            <a:avLst/>
          </a:prstGeom>
          <a:noFill/>
          <a:ln>
            <a:noFill/>
          </a:ln>
        </p:spPr>
      </p:pic>
      <p:pic>
        <p:nvPicPr>
          <p:cNvPr id="495" name="Google Shape;495;p138"/>
          <p:cNvPicPr preferRelativeResize="0"/>
          <p:nvPr/>
        </p:nvPicPr>
        <p:blipFill rotWithShape="1">
          <a:blip r:embed="rId6">
            <a:alphaModFix/>
          </a:blip>
          <a:srcRect b="0" l="0" r="0" t="0"/>
          <a:stretch/>
        </p:blipFill>
        <p:spPr>
          <a:xfrm>
            <a:off x="4218923" y="3087489"/>
            <a:ext cx="3291840" cy="2194560"/>
          </a:xfrm>
          <a:prstGeom prst="rect">
            <a:avLst/>
          </a:prstGeom>
          <a:noFill/>
          <a:ln>
            <a:noFill/>
          </a:ln>
        </p:spPr>
      </p:pic>
      <p:sp>
        <p:nvSpPr>
          <p:cNvPr id="496" name="Google Shape;496;p138"/>
          <p:cNvSpPr txBox="1"/>
          <p:nvPr/>
        </p:nvSpPr>
        <p:spPr>
          <a:xfrm>
            <a:off x="7668285" y="2274838"/>
            <a:ext cx="1124144"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Accuracy (A) and precision (P) of G19, G18 and G16 AOD in defined AOD ranges.</a:t>
            </a:r>
            <a:endParaRPr/>
          </a:p>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Horizontal dashed lines are the requirement values.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graphicFrame>
        <p:nvGraphicFramePr>
          <p:cNvPr id="502" name="Google Shape;502;p29"/>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(10/01/2024 – 12/31/2024)</a:t>
                      </a:r>
                      <a:endParaRPr sz="1800" u="none" cap="none" strike="noStrike">
                        <a:latin typeface="Arial"/>
                        <a:ea typeface="Arial"/>
                        <a:cs typeface="Arial"/>
                        <a:sym typeface="Arial"/>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-0.05 (0.06)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8,405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13,039</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a:t>
                      </a:r>
                      <a:r>
                        <a:rPr lang="en-US" sz="1600" u="none" cap="none" strike="noStrike">
                          <a:solidFill>
                            <a:srgbClr val="C00000"/>
                          </a:solidFill>
                        </a:rPr>
                        <a:t>0.09</a:t>
                      </a:r>
                      <a:r>
                        <a:rPr lang="en-US" sz="1600" u="none" cap="none" strike="noStrike"/>
                        <a:t>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0.05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39,019</a:t>
                      </a:r>
                      <a:endParaRPr sz="1600" u="none" cap="none" strike="noStrike">
                        <a:latin typeface="Arial"/>
                        <a:ea typeface="Arial"/>
                        <a:cs typeface="Arial"/>
                        <a:sym typeface="Arial"/>
                      </a:endParaRPr>
                    </a:p>
                  </a:txBody>
                  <a:tcPr marT="0" marB="0" marR="38575" marL="38575" anchor="ct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rgbClr val="C00000"/>
                          </a:solidFill>
                          <a:latin typeface="Calibri"/>
                          <a:ea typeface="Calibri"/>
                          <a:cs typeface="Calibri"/>
                          <a:sym typeface="Calibri"/>
                        </a:rPr>
                        <a:t>-0.19</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0.26</a:t>
                      </a:r>
                      <a:r>
                        <a:rPr lang="en-US" sz="1600" u="none" cap="none" strike="noStrike">
                          <a:latin typeface="Calibri"/>
                          <a:ea typeface="Calibri"/>
                          <a:cs typeface="Calibri"/>
                          <a:sym typeface="Calibri"/>
                        </a:rPr>
                        <a:t>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 358</a:t>
                      </a:r>
                      <a:r>
                        <a:rPr lang="en-US" sz="1600" u="none" cap="none" strike="noStrike"/>
                        <a:t> </a:t>
                      </a:r>
                      <a:endParaRPr sz="1600" u="none" cap="none" strike="noStrike">
                        <a:solidFill>
                          <a:schemeClr val="dk1"/>
                        </a:solidFill>
                        <a:latin typeface="Calibri"/>
                        <a:ea typeface="Calibri"/>
                        <a:cs typeface="Calibri"/>
                        <a:sym typeface="Calibri"/>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-0.06 (0.10)</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0.09 (0.23)</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19</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
        <p:nvSpPr>
          <p:cNvPr id="503" name="Google Shape;503;p29"/>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solidFill>
                  <a:srgbClr val="FFFF00"/>
                </a:solidFill>
              </a:rPr>
              <a:t>G19</a:t>
            </a:r>
            <a:r>
              <a:rPr b="1" lang="en-US"/>
              <a:t> AOD Statistics - FD</a:t>
            </a:r>
            <a:endParaRPr b="1"/>
          </a:p>
        </p:txBody>
      </p:sp>
      <p:sp>
        <p:nvSpPr>
          <p:cNvPr id="504" name="Google Shape;504;p29"/>
          <p:cNvSpPr txBox="1"/>
          <p:nvPr>
            <p:ph idx="1" type="body"/>
          </p:nvPr>
        </p:nvSpPr>
        <p:spPr>
          <a:xfrm>
            <a:off x="457200" y="4114807"/>
            <a:ext cx="8229600" cy="26148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FFFFFF"/>
              </a:buClr>
              <a:buSzPts val="1400"/>
              <a:buChar char="•"/>
            </a:pPr>
            <a:r>
              <a:rPr lang="en-US" sz="1400">
                <a:solidFill>
                  <a:srgbClr val="FFFFFF"/>
                </a:solidFill>
                <a:latin typeface="Arial"/>
                <a:ea typeface="Arial"/>
                <a:cs typeface="Arial"/>
                <a:sym typeface="Arial"/>
              </a:rPr>
              <a:t>Accuracy and precision of G19 ABI 550-nm AOD in comparison with AERONET AOD over land and water using collocated ABI-AERONET dataset. F&amp;PS requirements are in parenthesis.</a:t>
            </a:r>
            <a:endParaRPr sz="1400">
              <a:latin typeface="Arial"/>
              <a:ea typeface="Arial"/>
              <a:cs typeface="Arial"/>
              <a:sym typeface="Arial"/>
            </a:endParaRPr>
          </a:p>
          <a:p>
            <a:pPr indent="-342900" lvl="0" marL="342900" rtl="0" algn="l">
              <a:lnSpc>
                <a:spcPct val="100000"/>
              </a:lnSpc>
              <a:spcBef>
                <a:spcPts val="1200"/>
              </a:spcBef>
              <a:spcAft>
                <a:spcPts val="0"/>
              </a:spcAft>
              <a:buClr>
                <a:srgbClr val="FFFFFF"/>
              </a:buClr>
              <a:buSzPts val="1800"/>
              <a:buChar char="•"/>
            </a:pPr>
            <a:r>
              <a:rPr lang="en-US" sz="1800">
                <a:solidFill>
                  <a:srgbClr val="FFFFFF"/>
                </a:solidFill>
                <a:latin typeface="Arial"/>
                <a:ea typeface="Arial"/>
                <a:cs typeface="Arial"/>
                <a:sym typeface="Arial"/>
              </a:rPr>
              <a:t>Accuracy and precision are evaluated using only high QC AOD in the required AOD ranges. Here “low”, “medium” and “high” refer to the magnitude of AOD not to its quality.</a:t>
            </a:r>
            <a:endParaRPr sz="1800">
              <a:latin typeface="Arial"/>
              <a:ea typeface="Arial"/>
              <a:cs typeface="Arial"/>
              <a:sym typeface="Arial"/>
            </a:endParaRPr>
          </a:p>
          <a:p>
            <a:pPr indent="-342900" lvl="0" marL="342900" rtl="0" algn="l">
              <a:lnSpc>
                <a:spcPct val="100000"/>
              </a:lnSpc>
              <a:spcBef>
                <a:spcPts val="1200"/>
              </a:spcBef>
              <a:spcAft>
                <a:spcPts val="0"/>
              </a:spcAft>
              <a:buClr>
                <a:srgbClr val="FFFFFF"/>
              </a:buClr>
              <a:buSzPts val="1800"/>
              <a:buChar char="•"/>
            </a:pPr>
            <a:r>
              <a:rPr b="1" lang="en-US" sz="1800">
                <a:solidFill>
                  <a:srgbClr val="FFFFFF"/>
                </a:solidFill>
                <a:latin typeface="Arial"/>
                <a:ea typeface="Arial"/>
                <a:cs typeface="Arial"/>
                <a:sym typeface="Arial"/>
              </a:rPr>
              <a:t>Accuracy requirements are NOT met in medium and high AOD ranges over land.  (Source of overall negative bias.)</a:t>
            </a:r>
            <a:endParaRPr b="1" sz="1800">
              <a:solidFill>
                <a:srgbClr val="FFFFFF"/>
              </a:solidFill>
              <a:latin typeface="Arial"/>
              <a:ea typeface="Arial"/>
              <a:cs typeface="Arial"/>
              <a:sym typeface="Arial"/>
            </a:endParaRPr>
          </a:p>
        </p:txBody>
      </p:sp>
      <p:sp>
        <p:nvSpPr>
          <p:cNvPr id="505" name="Google Shape;505;p2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graphicFrame>
        <p:nvGraphicFramePr>
          <p:cNvPr id="510" name="Google Shape;510;p30"/>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(10/01/2024 – 12/31/2024)</a:t>
                      </a:r>
                      <a:endParaRPr sz="1800" u="none" cap="none" strike="noStrike">
                        <a:latin typeface="Arial"/>
                        <a:ea typeface="Arial"/>
                        <a:cs typeface="Arial"/>
                        <a:sym typeface="Arial"/>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24,536</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13,595</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0.06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57,417</a:t>
                      </a:r>
                      <a:endParaRPr sz="1600" u="none" cap="none" strike="noStrike">
                        <a:latin typeface="Arial"/>
                        <a:ea typeface="Arial"/>
                        <a:cs typeface="Arial"/>
                        <a:sym typeface="Arial"/>
                      </a:endParaRPr>
                    </a:p>
                  </a:txBody>
                  <a:tcPr marT="0" marB="0" marR="38575" marL="38575" anchor="ct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rgbClr val="C00000"/>
                          </a:solidFill>
                          <a:latin typeface="Calibri"/>
                          <a:ea typeface="Calibri"/>
                          <a:cs typeface="Calibri"/>
                          <a:sym typeface="Calibri"/>
                        </a:rPr>
                        <a:t>0.18</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rgbClr val="C00000"/>
                          </a:solidFill>
                          <a:latin typeface="Calibri"/>
                          <a:ea typeface="Calibri"/>
                          <a:cs typeface="Calibri"/>
                          <a:sym typeface="Calibri"/>
                        </a:rPr>
                        <a:t>0.36</a:t>
                      </a:r>
                      <a:r>
                        <a:rPr lang="en-US" sz="1600" u="none" cap="none" strike="noStrike">
                          <a:latin typeface="Calibri"/>
                          <a:ea typeface="Calibri"/>
                          <a:cs typeface="Calibri"/>
                          <a:sym typeface="Calibri"/>
                        </a:rPr>
                        <a:t>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 496</a:t>
                      </a:r>
                      <a:r>
                        <a:rPr lang="en-US" sz="1600" u="none" cap="none" strike="noStrike"/>
                        <a:t> </a:t>
                      </a:r>
                      <a:endParaRPr sz="1600" u="none" cap="none" strike="noStrike">
                        <a:solidFill>
                          <a:schemeClr val="dk1"/>
                        </a:solidFill>
                        <a:latin typeface="Calibri"/>
                        <a:ea typeface="Calibri"/>
                        <a:cs typeface="Calibri"/>
                        <a:sym typeface="Calibri"/>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(0.10)</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0.12 (0.23)</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77</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
        <p:nvSpPr>
          <p:cNvPr id="511" name="Google Shape;511;p3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512" name="Google Shape;512;p30"/>
          <p:cNvSpPr txBox="1"/>
          <p:nvPr>
            <p:ph type="title"/>
          </p:nvPr>
        </p:nvSpPr>
        <p:spPr>
          <a:xfrm>
            <a:off x="1371600" y="128337"/>
            <a:ext cx="6882066"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solidFill>
                  <a:srgbClr val="FFFF00"/>
                </a:solidFill>
              </a:rPr>
              <a:t>G16 </a:t>
            </a:r>
            <a:r>
              <a:rPr b="1" lang="en-US"/>
              <a:t>AOD Statistics – FD</a:t>
            </a:r>
            <a:endParaRPr b="1"/>
          </a:p>
        </p:txBody>
      </p:sp>
      <p:sp>
        <p:nvSpPr>
          <p:cNvPr id="513" name="Google Shape;513;p30"/>
          <p:cNvSpPr txBox="1"/>
          <p:nvPr/>
        </p:nvSpPr>
        <p:spPr>
          <a:xfrm>
            <a:off x="457200" y="4114807"/>
            <a:ext cx="8229600" cy="2241551"/>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Accuracy and precision of G16 ABI 550-nm AOD in comparison with AERONET AOD over land and water using collocated ABI-AERONET dataset. F&amp;PS requirements are in parenthesis</a:t>
            </a:r>
            <a:r>
              <a:rPr b="0" i="0" lang="en-US" sz="1600" u="none" cap="none" strike="noStrike">
                <a:solidFill>
                  <a:srgbClr val="FFFFFF"/>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Requirements are met except for those in high AOD range over land with limited sample size.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1"/>
          <p:cNvSpPr txBox="1"/>
          <p:nvPr>
            <p:ph type="title"/>
          </p:nvPr>
        </p:nvSpPr>
        <p:spPr>
          <a:xfrm>
            <a:off x="1371600" y="128337"/>
            <a:ext cx="6882066"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solidFill>
                  <a:srgbClr val="FFFF00"/>
                </a:solidFill>
              </a:rPr>
              <a:t>G18 </a:t>
            </a:r>
            <a:r>
              <a:rPr b="1" lang="en-US"/>
              <a:t>AOD Statistics – FD</a:t>
            </a:r>
            <a:endParaRPr b="1"/>
          </a:p>
        </p:txBody>
      </p:sp>
      <p:sp>
        <p:nvSpPr>
          <p:cNvPr id="520" name="Google Shape;520;p31"/>
          <p:cNvSpPr txBox="1"/>
          <p:nvPr>
            <p:ph idx="1" type="body"/>
          </p:nvPr>
        </p:nvSpPr>
        <p:spPr>
          <a:xfrm>
            <a:off x="457200" y="4114807"/>
            <a:ext cx="8229600" cy="2241551"/>
          </a:xfrm>
          <a:prstGeom prst="rect">
            <a:avLst/>
          </a:prstGeom>
          <a:noFill/>
          <a:ln>
            <a:noFill/>
          </a:ln>
        </p:spPr>
        <p:txBody>
          <a:bodyPr anchorCtr="0" anchor="t" bIns="45700" lIns="91425" spcFirstLastPara="1" rIns="91425" wrap="square" tIns="45700">
            <a:normAutofit fontScale="92500"/>
          </a:bodyPr>
          <a:lstStyle/>
          <a:p>
            <a:pPr indent="-342931" lvl="0" marL="342900" rtl="0" algn="l">
              <a:lnSpc>
                <a:spcPct val="110000"/>
              </a:lnSpc>
              <a:spcBef>
                <a:spcPts val="0"/>
              </a:spcBef>
              <a:spcAft>
                <a:spcPts val="0"/>
              </a:spcAft>
              <a:buClr>
                <a:srgbClr val="FFFFFF"/>
              </a:buClr>
              <a:buSzPct val="100000"/>
              <a:buChar char="•"/>
            </a:pPr>
            <a:r>
              <a:rPr lang="en-US" sz="1500">
                <a:solidFill>
                  <a:srgbClr val="FFFFFF"/>
                </a:solidFill>
                <a:latin typeface="Arial"/>
                <a:ea typeface="Arial"/>
                <a:cs typeface="Arial"/>
                <a:sym typeface="Arial"/>
              </a:rPr>
              <a:t>Accuracy and precision of G16 ABI 550-nm AOD in comparison with AERONET AOD over land and water using collocated ABI-AERONET dataset. F&amp;PS requirements are in parenthesis.</a:t>
            </a:r>
            <a:endParaRPr sz="1500">
              <a:latin typeface="Arial"/>
              <a:ea typeface="Arial"/>
              <a:cs typeface="Arial"/>
              <a:sym typeface="Arial"/>
            </a:endParaRPr>
          </a:p>
          <a:p>
            <a:pPr indent="-342931" lvl="0" marL="342900" rtl="0" algn="l">
              <a:lnSpc>
                <a:spcPct val="120000"/>
              </a:lnSpc>
              <a:spcBef>
                <a:spcPts val="266"/>
              </a:spcBef>
              <a:spcAft>
                <a:spcPts val="0"/>
              </a:spcAft>
              <a:buClr>
                <a:srgbClr val="FFFFFF"/>
              </a:buClr>
              <a:buSzPct val="100000"/>
              <a:buChar char="•"/>
            </a:pPr>
            <a:r>
              <a:rPr lang="en-US" sz="1500">
                <a:solidFill>
                  <a:srgbClr val="FFFFFF"/>
                </a:solidFill>
                <a:latin typeface="Arial"/>
                <a:ea typeface="Arial"/>
                <a:cs typeface="Arial"/>
                <a:sym typeface="Arial"/>
              </a:rPr>
              <a:t>(--) means data are not available and/or statistic is not calculated. </a:t>
            </a:r>
            <a:endParaRPr sz="1500">
              <a:latin typeface="Arial"/>
              <a:ea typeface="Arial"/>
              <a:cs typeface="Arial"/>
              <a:sym typeface="Arial"/>
            </a:endParaRPr>
          </a:p>
          <a:p>
            <a:pPr indent="-342900" lvl="0" marL="342900" rtl="0" algn="l">
              <a:lnSpc>
                <a:spcPct val="120000"/>
              </a:lnSpc>
              <a:spcBef>
                <a:spcPts val="1200"/>
              </a:spcBef>
              <a:spcAft>
                <a:spcPts val="0"/>
              </a:spcAft>
              <a:buClr>
                <a:srgbClr val="FFFFFF"/>
              </a:buClr>
              <a:buSzPct val="100000"/>
              <a:buChar char="•"/>
            </a:pPr>
            <a:r>
              <a:rPr lang="en-US" sz="2200">
                <a:solidFill>
                  <a:srgbClr val="FFFFFF"/>
                </a:solidFill>
                <a:latin typeface="Arial"/>
                <a:ea typeface="Arial"/>
                <a:cs typeface="Arial"/>
                <a:sym typeface="Arial"/>
              </a:rPr>
              <a:t>Requirements are met except for accuracy in high AOD range over land. Data are not available in high AOD value range over water. </a:t>
            </a:r>
            <a:endParaRPr sz="2200">
              <a:latin typeface="Arial"/>
              <a:ea typeface="Arial"/>
              <a:cs typeface="Arial"/>
              <a:sym typeface="Arial"/>
            </a:endParaRPr>
          </a:p>
        </p:txBody>
      </p:sp>
      <p:sp>
        <p:nvSpPr>
          <p:cNvPr id="521" name="Google Shape;521;p3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graphicFrame>
        <p:nvGraphicFramePr>
          <p:cNvPr id="522" name="Google Shape;522;p31"/>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(10/01/2024 – 12/31/2024)</a:t>
                      </a:r>
                      <a:endParaRPr sz="1800" u="none" cap="none" strike="noStrike">
                        <a:latin typeface="Arial"/>
                        <a:ea typeface="Arial"/>
                        <a:cs typeface="Arial"/>
                        <a:sym typeface="Arial"/>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-0.00 (0.06)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21,904</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6,795</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33,682</a:t>
                      </a:r>
                      <a:endParaRPr sz="1600" u="none" cap="none" strike="noStrike">
                        <a:latin typeface="Arial"/>
                        <a:ea typeface="Arial"/>
                        <a:cs typeface="Arial"/>
                        <a:sym typeface="Arial"/>
                      </a:endParaRPr>
                    </a:p>
                  </a:txBody>
                  <a:tcPr marT="0" marB="0" marR="38575" marL="38575" anchor="ct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rgbClr val="C00000"/>
                          </a:solidFill>
                          <a:latin typeface="Calibri"/>
                          <a:ea typeface="Calibri"/>
                          <a:cs typeface="Calibri"/>
                          <a:sym typeface="Calibri"/>
                        </a:rPr>
                        <a:t>-0.77</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0.06 </a:t>
                      </a:r>
                      <a:r>
                        <a:rPr lang="en-US" sz="1600" u="none" cap="none" strike="noStrike">
                          <a:latin typeface="Calibri"/>
                          <a:ea typeface="Calibri"/>
                          <a:cs typeface="Calibri"/>
                          <a:sym typeface="Calibri"/>
                        </a:rPr>
                        <a:t>(0.35)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7</a:t>
                      </a:r>
                      <a:endParaRPr sz="1600" u="none" cap="none" strike="noStrike">
                        <a:solidFill>
                          <a:schemeClr val="dk1"/>
                        </a:solidFill>
                        <a:latin typeface="Calibri"/>
                        <a:ea typeface="Calibri"/>
                        <a:cs typeface="Calibri"/>
                        <a:sym typeface="Calibri"/>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0</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solidFill>
                  <a:srgbClr val="FFFFFF"/>
                </a:solidFill>
              </a:rPr>
              <a:t>Product Overview</a:t>
            </a:r>
            <a:endParaRPr b="1"/>
          </a:p>
        </p:txBody>
      </p:sp>
      <p:sp>
        <p:nvSpPr>
          <p:cNvPr id="244" name="Google Shape;244;p3"/>
          <p:cNvSpPr txBox="1"/>
          <p:nvPr>
            <p:ph idx="1" type="body"/>
          </p:nvPr>
        </p:nvSpPr>
        <p:spPr>
          <a:xfrm>
            <a:off x="568968" y="1016569"/>
            <a:ext cx="8366493" cy="5841439"/>
          </a:xfrm>
          <a:prstGeom prst="rect">
            <a:avLst/>
          </a:prstGeom>
          <a:noFill/>
          <a:ln>
            <a:noFill/>
          </a:ln>
        </p:spPr>
        <p:txBody>
          <a:bodyPr anchorCtr="0" anchor="t" bIns="45700" lIns="91425" spcFirstLastPara="1" rIns="91425" wrap="square" tIns="45700">
            <a:normAutofit fontScale="85000" lnSpcReduction="20000"/>
          </a:bodyPr>
          <a:lstStyle/>
          <a:p>
            <a:pPr indent="-139700" lvl="1" marL="342900" rtl="0" algn="l">
              <a:lnSpc>
                <a:spcPct val="100000"/>
              </a:lnSpc>
              <a:spcBef>
                <a:spcPts val="0"/>
              </a:spcBef>
              <a:spcAft>
                <a:spcPts val="0"/>
              </a:spcAft>
              <a:buClr>
                <a:schemeClr val="lt1"/>
              </a:buClr>
              <a:buSzPct val="100000"/>
              <a:buFont typeface="Arial"/>
              <a:buChar char="•"/>
            </a:pPr>
            <a:r>
              <a:rPr b="1" lang="en-US" sz="2400"/>
              <a:t>Aerosol optical depth (AOD): </a:t>
            </a:r>
            <a:endParaRPr/>
          </a:p>
          <a:p>
            <a:pPr indent="-139700" lvl="2" marL="742950" rtl="0" algn="l">
              <a:lnSpc>
                <a:spcPct val="100000"/>
              </a:lnSpc>
              <a:spcBef>
                <a:spcPts val="640"/>
              </a:spcBef>
              <a:spcAft>
                <a:spcPts val="0"/>
              </a:spcAft>
              <a:buClr>
                <a:schemeClr val="lt1"/>
              </a:buClr>
              <a:buSzPct val="100000"/>
              <a:buChar char="•"/>
            </a:pPr>
            <a:r>
              <a:rPr lang="en-US">
                <a:solidFill>
                  <a:schemeClr val="lt1"/>
                </a:solidFill>
              </a:rPr>
              <a:t>A measure of the columnar extinction (scattering + absorption) of radiation by aerosols. Proportional to the amount (number or mass concentration) of aerosol in an atmospheric column.</a:t>
            </a:r>
            <a:endParaRPr/>
          </a:p>
          <a:p>
            <a:pPr indent="-139700" lvl="1" marL="342900" rtl="0" algn="l">
              <a:lnSpc>
                <a:spcPct val="100000"/>
              </a:lnSpc>
              <a:spcBef>
                <a:spcPts val="1800"/>
              </a:spcBef>
              <a:spcAft>
                <a:spcPts val="0"/>
              </a:spcAft>
              <a:buClr>
                <a:schemeClr val="lt1"/>
              </a:buClr>
              <a:buSzPct val="100000"/>
              <a:buFont typeface="Arial"/>
              <a:buChar char="•"/>
            </a:pPr>
            <a:r>
              <a:rPr b="1" lang="en-US" sz="2500"/>
              <a:t>Aerosol Particle Size (APS): </a:t>
            </a:r>
            <a:endParaRPr/>
          </a:p>
          <a:p>
            <a:pPr indent="-139700" lvl="2" marL="742950" rtl="0" algn="l">
              <a:lnSpc>
                <a:spcPct val="100000"/>
              </a:lnSpc>
              <a:spcBef>
                <a:spcPts val="640"/>
              </a:spcBef>
              <a:spcAft>
                <a:spcPts val="0"/>
              </a:spcAft>
              <a:buClr>
                <a:schemeClr val="lt1"/>
              </a:buClr>
              <a:buSzPct val="100000"/>
              <a:buChar char="•"/>
            </a:pPr>
            <a:r>
              <a:rPr lang="en-US"/>
              <a:t>A measure of the average size of aerosol particles in a unit volume of air. It is reported here (and traditionally) as the Ångström Exponent (AE) calculated from the AOD at two pairs of wavelengths. Small AE (&lt;1) indicates large particle (diameter &gt; 1 µm) and large AE (&gt;2) indicates small particle (diameter &lt; 1 µm).</a:t>
            </a:r>
            <a:endParaRPr/>
          </a:p>
          <a:p>
            <a:pPr indent="-139700" lvl="1" marL="342900" rtl="0" algn="l">
              <a:lnSpc>
                <a:spcPct val="100000"/>
              </a:lnSpc>
              <a:spcBef>
                <a:spcPts val="1840"/>
              </a:spcBef>
              <a:spcAft>
                <a:spcPts val="0"/>
              </a:spcAft>
              <a:buClr>
                <a:schemeClr val="lt1"/>
              </a:buClr>
              <a:buSzPct val="100000"/>
              <a:buFont typeface="Arial"/>
              <a:buChar char="•"/>
            </a:pPr>
            <a:r>
              <a:rPr b="1" lang="en-US" sz="2400"/>
              <a:t>Products in file:</a:t>
            </a:r>
            <a:endParaRPr/>
          </a:p>
          <a:p>
            <a:pPr indent="-139700" lvl="2" marL="742950" rtl="0" algn="l">
              <a:lnSpc>
                <a:spcPct val="100000"/>
              </a:lnSpc>
              <a:spcBef>
                <a:spcPts val="640"/>
              </a:spcBef>
              <a:spcAft>
                <a:spcPts val="0"/>
              </a:spcAft>
              <a:buClr>
                <a:schemeClr val="lt1"/>
              </a:buClr>
              <a:buSzPct val="100000"/>
              <a:buChar char="•"/>
            </a:pPr>
            <a:r>
              <a:rPr lang="en-US">
                <a:solidFill>
                  <a:schemeClr val="lt1"/>
                </a:solidFill>
              </a:rPr>
              <a:t>550-nm AOD for Full Disk and CONUS in range -0.05 to +5</a:t>
            </a:r>
            <a:endParaRPr/>
          </a:p>
          <a:p>
            <a:pPr indent="-139700" lvl="2" marL="742950" rtl="0" algn="l">
              <a:lnSpc>
                <a:spcPct val="100000"/>
              </a:lnSpc>
              <a:spcBef>
                <a:spcPts val="640"/>
              </a:spcBef>
              <a:spcAft>
                <a:spcPts val="0"/>
              </a:spcAft>
              <a:buClr>
                <a:schemeClr val="lt1"/>
              </a:buClr>
              <a:buSzPct val="100000"/>
              <a:buChar char="•"/>
            </a:pPr>
            <a:r>
              <a:rPr lang="en-US">
                <a:solidFill>
                  <a:schemeClr val="lt1"/>
                </a:solidFill>
              </a:rPr>
              <a:t>AOD Quality flag (0=high; 1=medium, 2=low, 3=not produced)</a:t>
            </a:r>
            <a:endParaRPr/>
          </a:p>
          <a:p>
            <a:pPr indent="-139700" lvl="2" marL="742950" rtl="0" algn="l">
              <a:lnSpc>
                <a:spcPct val="100000"/>
              </a:lnSpc>
              <a:spcBef>
                <a:spcPts val="640"/>
              </a:spcBef>
              <a:spcAft>
                <a:spcPts val="0"/>
              </a:spcAft>
              <a:buClr>
                <a:schemeClr val="lt1"/>
              </a:buClr>
              <a:buSzPct val="100000"/>
              <a:buChar char="•"/>
            </a:pPr>
            <a:r>
              <a:rPr lang="en-US">
                <a:solidFill>
                  <a:schemeClr val="lt1"/>
                </a:solidFill>
              </a:rPr>
              <a:t>AE1 </a:t>
            </a:r>
            <a:r>
              <a:rPr lang="en-US">
                <a:solidFill>
                  <a:srgbClr val="FFFFFF"/>
                </a:solidFill>
              </a:rPr>
              <a:t> (0.47, 0.86 µm)and AE2 (0.86, 1.61 µm) over water </a:t>
            </a:r>
            <a:r>
              <a:rPr lang="en-US"/>
              <a:t>for Full Disk and CONUS in range -1 to +3.</a:t>
            </a:r>
            <a:endParaRPr/>
          </a:p>
          <a:p>
            <a:pPr indent="-139700" lvl="2" marL="742950" rtl="0" algn="l">
              <a:lnSpc>
                <a:spcPct val="100000"/>
              </a:lnSpc>
              <a:spcBef>
                <a:spcPts val="640"/>
              </a:spcBef>
              <a:spcAft>
                <a:spcPts val="0"/>
              </a:spcAft>
              <a:buClr>
                <a:schemeClr val="lt1"/>
              </a:buClr>
              <a:buSzPct val="100000"/>
              <a:buChar char="•"/>
            </a:pPr>
            <a:r>
              <a:rPr lang="en-US">
                <a:solidFill>
                  <a:schemeClr val="lt1"/>
                </a:solidFill>
              </a:rPr>
              <a:t>AE </a:t>
            </a:r>
            <a:r>
              <a:rPr lang="en-US"/>
              <a:t>Quality flag (0=high; 1=medium, 2=low, 3=not produced)</a:t>
            </a:r>
            <a:endParaRPr>
              <a:solidFill>
                <a:schemeClr val="lt1"/>
              </a:solidFill>
            </a:endParaRPr>
          </a:p>
          <a:p>
            <a:pPr indent="-172719" lvl="2" marL="742950" rtl="0" algn="l">
              <a:lnSpc>
                <a:spcPct val="100000"/>
              </a:lnSpc>
              <a:spcBef>
                <a:spcPts val="640"/>
              </a:spcBef>
              <a:spcAft>
                <a:spcPts val="0"/>
              </a:spcAft>
              <a:buClr>
                <a:schemeClr val="lt1"/>
              </a:buClr>
              <a:buSzPct val="177777"/>
              <a:buChar char="•"/>
            </a:pPr>
            <a:r>
              <a:rPr lang="en-US">
                <a:solidFill>
                  <a:schemeClr val="lt1"/>
                </a:solidFill>
              </a:rPr>
              <a:t>Mean, max, min and standard deviation of 550-nm AOD (and in 10-degree latitude zones)</a:t>
            </a:r>
            <a:endParaRPr sz="1800"/>
          </a:p>
          <a:p>
            <a:pPr indent="-170180" lvl="0" marL="342900" rtl="0" algn="l">
              <a:lnSpc>
                <a:spcPct val="100000"/>
              </a:lnSpc>
              <a:spcBef>
                <a:spcPts val="544"/>
              </a:spcBef>
              <a:spcAft>
                <a:spcPts val="0"/>
              </a:spcAft>
              <a:buClr>
                <a:schemeClr val="lt1"/>
              </a:buClr>
              <a:buSzPct val="100000"/>
              <a:buFont typeface="Arial"/>
              <a:buNone/>
            </a:pPr>
            <a:r>
              <a:t/>
            </a:r>
            <a:endParaRPr/>
          </a:p>
        </p:txBody>
      </p:sp>
      <p:sp>
        <p:nvSpPr>
          <p:cNvPr id="245" name="Google Shape;245;p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139"/>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4000"/>
              <a:t>Time Series of G19 AOD - FD</a:t>
            </a:r>
            <a:endParaRPr b="1" sz="4000"/>
          </a:p>
        </p:txBody>
      </p:sp>
      <p:sp>
        <p:nvSpPr>
          <p:cNvPr id="529" name="Google Shape;529;p139"/>
          <p:cNvSpPr/>
          <p:nvPr/>
        </p:nvSpPr>
        <p:spPr>
          <a:xfrm>
            <a:off x="2534563" y="834172"/>
            <a:ext cx="51125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10/01/2024 – 12/31/2024   High QC</a:t>
            </a:r>
            <a:endParaRPr b="0" i="0" sz="2000" u="none" cap="none" strike="noStrike">
              <a:solidFill>
                <a:schemeClr val="lt1"/>
              </a:solidFill>
              <a:latin typeface="Arial"/>
              <a:ea typeface="Arial"/>
              <a:cs typeface="Arial"/>
              <a:sym typeface="Arial"/>
            </a:endParaRPr>
          </a:p>
        </p:txBody>
      </p:sp>
      <p:sp>
        <p:nvSpPr>
          <p:cNvPr id="530" name="Google Shape;530;p13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
        <p:nvSpPr>
          <p:cNvPr id="531" name="Google Shape;531;p139"/>
          <p:cNvSpPr txBox="1"/>
          <p:nvPr/>
        </p:nvSpPr>
        <p:spPr>
          <a:xfrm>
            <a:off x="4987178" y="1497917"/>
            <a:ext cx="3973940" cy="3734315"/>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Time series of daily average high-quality GOES-19 and AERONET AOD and of GOES-19 – AERONET bias for dark land (upper panel) and water (lower panel).</a:t>
            </a:r>
            <a:endParaRPr/>
          </a:p>
          <a:p>
            <a:pPr indent="-228600" lvl="0" marL="228600" marR="0" rtl="0" algn="l">
              <a:lnSpc>
                <a:spcPct val="100000"/>
              </a:lnSpc>
              <a:spcBef>
                <a:spcPts val="0"/>
              </a:spcBef>
              <a:spcAft>
                <a:spcPts val="0"/>
              </a:spcAft>
              <a:buClr>
                <a:schemeClr val="lt1"/>
              </a:buClr>
              <a:buSzPts val="2000"/>
              <a:buFont typeface="Arial"/>
              <a:buChar char="•"/>
            </a:pPr>
            <a:r>
              <a:rPr b="0" i="0" lang="en-US" sz="2000" u="none" cap="none" strike="noStrike">
                <a:solidFill>
                  <a:srgbClr val="FFFFFF"/>
                </a:solidFill>
                <a:latin typeface="Calibri"/>
                <a:ea typeface="Calibri"/>
                <a:cs typeface="Calibri"/>
                <a:sym typeface="Calibri"/>
              </a:rPr>
              <a:t>GOES-19 AOD tracks AERONET AOD, but …</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0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Over land, there is a consistent, large negative (-0.1) bias.</a:t>
            </a:r>
            <a:endParaRPr b="0" i="0" sz="2000" u="none" cap="none" strike="noStrike">
              <a:solidFill>
                <a:srgbClr val="000000"/>
              </a:solidFill>
              <a:latin typeface="Arial"/>
              <a:ea typeface="Arial"/>
              <a:cs typeface="Arial"/>
              <a:sym typeface="Arial"/>
            </a:endParaRPr>
          </a:p>
          <a:p>
            <a:pPr indent="-228600" lvl="0" marL="228600" marR="0" rtl="0" algn="l">
              <a:lnSpc>
                <a:spcPct val="100000"/>
              </a:lnSpc>
              <a:spcBef>
                <a:spcPts val="10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Over water, there is a small positive bias.</a:t>
            </a:r>
            <a:endParaRPr b="0" i="0" sz="2000" u="none" cap="none" strike="noStrike">
              <a:solidFill>
                <a:srgbClr val="000000"/>
              </a:solidFill>
              <a:latin typeface="Arial"/>
              <a:ea typeface="Arial"/>
              <a:cs typeface="Arial"/>
              <a:sym typeface="Arial"/>
            </a:endParaRPr>
          </a:p>
        </p:txBody>
      </p:sp>
      <p:pic>
        <p:nvPicPr>
          <p:cNvPr id="532" name="Google Shape;532;p139"/>
          <p:cNvPicPr preferRelativeResize="0"/>
          <p:nvPr/>
        </p:nvPicPr>
        <p:blipFill rotWithShape="1">
          <a:blip r:embed="rId3">
            <a:alphaModFix/>
          </a:blip>
          <a:srcRect b="0" l="0" r="0" t="0"/>
          <a:stretch/>
        </p:blipFill>
        <p:spPr>
          <a:xfrm>
            <a:off x="137160" y="1371600"/>
            <a:ext cx="4593908" cy="2593181"/>
          </a:xfrm>
          <a:prstGeom prst="rect">
            <a:avLst/>
          </a:prstGeom>
          <a:noFill/>
          <a:ln>
            <a:noFill/>
          </a:ln>
        </p:spPr>
      </p:pic>
      <p:pic>
        <p:nvPicPr>
          <p:cNvPr id="533" name="Google Shape;533;p139"/>
          <p:cNvPicPr preferRelativeResize="0"/>
          <p:nvPr/>
        </p:nvPicPr>
        <p:blipFill rotWithShape="1">
          <a:blip r:embed="rId4">
            <a:alphaModFix/>
          </a:blip>
          <a:srcRect b="0" l="0" r="0" t="0"/>
          <a:stretch/>
        </p:blipFill>
        <p:spPr>
          <a:xfrm>
            <a:off x="137160" y="3931920"/>
            <a:ext cx="4593908" cy="259318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3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4000"/>
              <a:t>Diurnal Cycle – G19 FD</a:t>
            </a:r>
            <a:endParaRPr b="1"/>
          </a:p>
        </p:txBody>
      </p:sp>
      <p:sp>
        <p:nvSpPr>
          <p:cNvPr id="540" name="Google Shape;540;p34"/>
          <p:cNvSpPr txBox="1"/>
          <p:nvPr>
            <p:ph idx="1" type="body"/>
          </p:nvPr>
        </p:nvSpPr>
        <p:spPr>
          <a:xfrm>
            <a:off x="457200" y="4906386"/>
            <a:ext cx="8653377" cy="1292596"/>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lt1"/>
              </a:buClr>
              <a:buSzPts val="1800"/>
              <a:buChar char="•"/>
            </a:pPr>
            <a:r>
              <a:rPr lang="en-US" sz="1800"/>
              <a:t>AODs from all sites are averaged. </a:t>
            </a:r>
            <a:endParaRPr/>
          </a:p>
          <a:p>
            <a:pPr indent="-342900" lvl="0" marL="342900" rtl="0" algn="l">
              <a:lnSpc>
                <a:spcPct val="80000"/>
              </a:lnSpc>
              <a:spcBef>
                <a:spcPts val="360"/>
              </a:spcBef>
              <a:spcAft>
                <a:spcPts val="0"/>
              </a:spcAft>
              <a:buSzPts val="1800"/>
              <a:buChar char="•"/>
            </a:pPr>
            <a:r>
              <a:rPr lang="en-US" sz="1800"/>
              <a:t>Diurnal variation of G19 AOD over dark land exhibits a consistent negative bias. </a:t>
            </a:r>
            <a:endParaRPr/>
          </a:p>
          <a:p>
            <a:pPr indent="-342900" lvl="0" marL="342900" rtl="0" algn="l">
              <a:lnSpc>
                <a:spcPct val="80000"/>
              </a:lnSpc>
              <a:spcBef>
                <a:spcPts val="360"/>
              </a:spcBef>
              <a:spcAft>
                <a:spcPts val="0"/>
              </a:spcAft>
              <a:buSzPts val="1800"/>
              <a:buChar char="•"/>
            </a:pPr>
            <a:r>
              <a:rPr lang="en-US" sz="1800"/>
              <a:t>Diurnal variation of G19 AOD over water mostly follows that in AERONET AOD. </a:t>
            </a:r>
            <a:endParaRPr/>
          </a:p>
          <a:p>
            <a:pPr indent="-228600" lvl="0" marL="342900" rtl="0" algn="l">
              <a:lnSpc>
                <a:spcPct val="80000"/>
              </a:lnSpc>
              <a:spcBef>
                <a:spcPts val="360"/>
              </a:spcBef>
              <a:spcAft>
                <a:spcPts val="0"/>
              </a:spcAft>
              <a:buClr>
                <a:schemeClr val="lt1"/>
              </a:buClr>
              <a:buSzPts val="1800"/>
              <a:buNone/>
            </a:pPr>
            <a:r>
              <a:t/>
            </a:r>
            <a:endParaRPr sz="1800"/>
          </a:p>
          <a:p>
            <a:pPr indent="-228600" lvl="0" marL="342900" rtl="0" algn="l">
              <a:lnSpc>
                <a:spcPct val="80000"/>
              </a:lnSpc>
              <a:spcBef>
                <a:spcPts val="360"/>
              </a:spcBef>
              <a:spcAft>
                <a:spcPts val="0"/>
              </a:spcAft>
              <a:buClr>
                <a:schemeClr val="lt1"/>
              </a:buClr>
              <a:buSzPts val="1800"/>
              <a:buNone/>
            </a:pPr>
            <a:r>
              <a:t/>
            </a:r>
            <a:endParaRPr/>
          </a:p>
        </p:txBody>
      </p:sp>
      <p:sp>
        <p:nvSpPr>
          <p:cNvPr id="541" name="Google Shape;541;p3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
        <p:nvSpPr>
          <p:cNvPr id="542" name="Google Shape;542;p34"/>
          <p:cNvSpPr/>
          <p:nvPr/>
        </p:nvSpPr>
        <p:spPr>
          <a:xfrm>
            <a:off x="2507403" y="1051141"/>
            <a:ext cx="51125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10/01/2024 – 12/31/2024   High QC</a:t>
            </a:r>
            <a:endParaRPr b="0" i="0" sz="2000" u="none" cap="none" strike="noStrike">
              <a:solidFill>
                <a:schemeClr val="lt1"/>
              </a:solidFill>
              <a:latin typeface="Arial"/>
              <a:ea typeface="Arial"/>
              <a:cs typeface="Arial"/>
              <a:sym typeface="Arial"/>
            </a:endParaRPr>
          </a:p>
        </p:txBody>
      </p:sp>
      <p:pic>
        <p:nvPicPr>
          <p:cNvPr id="543" name="Google Shape;543;p34"/>
          <p:cNvPicPr preferRelativeResize="0"/>
          <p:nvPr/>
        </p:nvPicPr>
        <p:blipFill rotWithShape="1">
          <a:blip r:embed="rId3">
            <a:alphaModFix/>
          </a:blip>
          <a:srcRect b="25104" l="0" r="0" t="0"/>
          <a:stretch/>
        </p:blipFill>
        <p:spPr>
          <a:xfrm>
            <a:off x="457200" y="1645920"/>
            <a:ext cx="4093369" cy="3065797"/>
          </a:xfrm>
          <a:prstGeom prst="rect">
            <a:avLst/>
          </a:prstGeom>
          <a:noFill/>
          <a:ln>
            <a:noFill/>
          </a:ln>
        </p:spPr>
      </p:pic>
      <p:pic>
        <p:nvPicPr>
          <p:cNvPr id="544" name="Google Shape;544;p34"/>
          <p:cNvPicPr preferRelativeResize="0"/>
          <p:nvPr/>
        </p:nvPicPr>
        <p:blipFill rotWithShape="1">
          <a:blip r:embed="rId4">
            <a:alphaModFix/>
          </a:blip>
          <a:srcRect b="25104" l="0" r="0" t="0"/>
          <a:stretch/>
        </p:blipFill>
        <p:spPr>
          <a:xfrm>
            <a:off x="4572000" y="1645920"/>
            <a:ext cx="4093369" cy="30657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9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Top2 QC GOES-</a:t>
            </a:r>
            <a:r>
              <a:rPr b="1" lang="en-US">
                <a:solidFill>
                  <a:srgbClr val="FFFF00"/>
                </a:solidFill>
              </a:rPr>
              <a:t>19</a:t>
            </a:r>
            <a:r>
              <a:rPr b="1" lang="en-US"/>
              <a:t> AE - FD</a:t>
            </a:r>
            <a:endParaRPr/>
          </a:p>
        </p:txBody>
      </p:sp>
      <p:sp>
        <p:nvSpPr>
          <p:cNvPr id="550" name="Google Shape;550;p9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51" name="Google Shape;551;p94"/>
          <p:cNvSpPr txBox="1"/>
          <p:nvPr>
            <p:ph idx="1" type="body"/>
          </p:nvPr>
        </p:nvSpPr>
        <p:spPr>
          <a:xfrm>
            <a:off x="457200" y="4770195"/>
            <a:ext cx="8229600" cy="15861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000"/>
              <a:buChar char="•"/>
            </a:pPr>
            <a:r>
              <a:rPr lang="en-US" sz="2000"/>
              <a:t>From Medium + High quality ABI AOD retrievals and AERONET AOD &gt;= 0.15. </a:t>
            </a:r>
            <a:endParaRPr/>
          </a:p>
          <a:p>
            <a:pPr indent="-228600" lvl="0" marL="228600" rtl="0" algn="l">
              <a:lnSpc>
                <a:spcPct val="90000"/>
              </a:lnSpc>
              <a:spcBef>
                <a:spcPts val="600"/>
              </a:spcBef>
              <a:spcAft>
                <a:spcPts val="0"/>
              </a:spcAft>
              <a:buSzPts val="2000"/>
              <a:buChar char="•"/>
            </a:pPr>
            <a:r>
              <a:rPr lang="en-US" sz="2000"/>
              <a:t>Time period: 10/01/2024 – 01/10/2025</a:t>
            </a:r>
            <a:endParaRPr/>
          </a:p>
          <a:p>
            <a:pPr indent="-228600" lvl="0" marL="228600" rtl="0" algn="l">
              <a:lnSpc>
                <a:spcPct val="90000"/>
              </a:lnSpc>
              <a:spcBef>
                <a:spcPts val="600"/>
              </a:spcBef>
              <a:spcAft>
                <a:spcPts val="0"/>
              </a:spcAft>
              <a:buClr>
                <a:schemeClr val="lt1"/>
              </a:buClr>
              <a:buSzPts val="2000"/>
              <a:buChar char="•"/>
            </a:pPr>
            <a:r>
              <a:rPr lang="en-US" sz="2000"/>
              <a:t>Bias and STD is 0.06/</a:t>
            </a:r>
            <a:r>
              <a:rPr lang="en-US" sz="2000">
                <a:solidFill>
                  <a:schemeClr val="lt1"/>
                </a:solidFill>
              </a:rPr>
              <a:t>-0.08</a:t>
            </a:r>
            <a:r>
              <a:rPr lang="en-US" sz="2000"/>
              <a:t> and 0.37/0.28 for AE1/AE2. </a:t>
            </a:r>
            <a:endParaRPr/>
          </a:p>
          <a:p>
            <a:pPr indent="-228600" lvl="0" marL="228600" rtl="0" algn="l">
              <a:lnSpc>
                <a:spcPct val="90000"/>
              </a:lnSpc>
              <a:spcBef>
                <a:spcPts val="600"/>
              </a:spcBef>
              <a:spcAft>
                <a:spcPts val="0"/>
              </a:spcAft>
              <a:buClr>
                <a:schemeClr val="lt1"/>
              </a:buClr>
              <a:buSzPts val="2000"/>
              <a:buChar char="•"/>
            </a:pPr>
            <a:r>
              <a:rPr b="1" lang="en-US" sz="2000"/>
              <a:t>GOES-19 AEs meet requirements for Accuracy (0.3) and Precision (0.6).</a:t>
            </a:r>
            <a:endParaRPr b="1"/>
          </a:p>
          <a:p>
            <a:pPr indent="-101600" lvl="0" marL="228600" rtl="0" algn="l">
              <a:lnSpc>
                <a:spcPct val="100000"/>
              </a:lnSpc>
              <a:spcBef>
                <a:spcPts val="1000"/>
              </a:spcBef>
              <a:spcAft>
                <a:spcPts val="0"/>
              </a:spcAft>
              <a:buClr>
                <a:schemeClr val="lt1"/>
              </a:buClr>
              <a:buSzPts val="2000"/>
              <a:buNone/>
            </a:pPr>
            <a:r>
              <a:t/>
            </a:r>
            <a:endParaRPr sz="2000"/>
          </a:p>
        </p:txBody>
      </p:sp>
      <p:pic>
        <p:nvPicPr>
          <p:cNvPr id="552" name="Google Shape;552;p94"/>
          <p:cNvPicPr preferRelativeResize="0"/>
          <p:nvPr/>
        </p:nvPicPr>
        <p:blipFill rotWithShape="1">
          <a:blip r:embed="rId3">
            <a:alphaModFix/>
          </a:blip>
          <a:srcRect b="0" l="0" r="0" t="0"/>
          <a:stretch/>
        </p:blipFill>
        <p:spPr>
          <a:xfrm>
            <a:off x="32889" y="1174156"/>
            <a:ext cx="4572000" cy="3429000"/>
          </a:xfrm>
          <a:prstGeom prst="rect">
            <a:avLst/>
          </a:prstGeom>
          <a:noFill/>
          <a:ln>
            <a:noFill/>
          </a:ln>
        </p:spPr>
      </p:pic>
      <p:pic>
        <p:nvPicPr>
          <p:cNvPr id="553" name="Google Shape;553;p94"/>
          <p:cNvPicPr preferRelativeResize="0"/>
          <p:nvPr/>
        </p:nvPicPr>
        <p:blipFill rotWithShape="1">
          <a:blip r:embed="rId4">
            <a:alphaModFix/>
          </a:blip>
          <a:srcRect b="0" l="0" r="0" t="0"/>
          <a:stretch/>
        </p:blipFill>
        <p:spPr>
          <a:xfrm>
            <a:off x="4539111" y="1174156"/>
            <a:ext cx="4572000" cy="3429000"/>
          </a:xfrm>
          <a:prstGeom prst="rect">
            <a:avLst/>
          </a:prstGeom>
          <a:noFill/>
          <a:ln>
            <a:noFill/>
          </a:ln>
        </p:spPr>
      </p:pic>
      <p:sp>
        <p:nvSpPr>
          <p:cNvPr id="554" name="Google Shape;554;p94"/>
          <p:cNvSpPr txBox="1"/>
          <p:nvPr/>
        </p:nvSpPr>
        <p:spPr>
          <a:xfrm>
            <a:off x="3523129" y="1651692"/>
            <a:ext cx="6848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AE1</a:t>
            </a:r>
            <a:endParaRPr/>
          </a:p>
        </p:txBody>
      </p:sp>
      <p:sp>
        <p:nvSpPr>
          <p:cNvPr id="555" name="Google Shape;555;p94"/>
          <p:cNvSpPr txBox="1"/>
          <p:nvPr/>
        </p:nvSpPr>
        <p:spPr>
          <a:xfrm>
            <a:off x="8044688" y="1651692"/>
            <a:ext cx="6848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AE2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9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Top2 QC GOES-</a:t>
            </a:r>
            <a:r>
              <a:rPr b="1" lang="en-US">
                <a:solidFill>
                  <a:srgbClr val="FFFF00"/>
                </a:solidFill>
              </a:rPr>
              <a:t>16</a:t>
            </a:r>
            <a:r>
              <a:rPr b="1" lang="en-US"/>
              <a:t> AE - FD</a:t>
            </a:r>
            <a:endParaRPr/>
          </a:p>
        </p:txBody>
      </p:sp>
      <p:sp>
        <p:nvSpPr>
          <p:cNvPr id="561" name="Google Shape;561;p9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62" name="Google Shape;562;p97"/>
          <p:cNvSpPr txBox="1"/>
          <p:nvPr>
            <p:ph idx="1" type="body"/>
          </p:nvPr>
        </p:nvSpPr>
        <p:spPr>
          <a:xfrm>
            <a:off x="457200" y="4770195"/>
            <a:ext cx="8229600" cy="15861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000"/>
              <a:buChar char="•"/>
            </a:pPr>
            <a:r>
              <a:rPr lang="en-US" sz="2000"/>
              <a:t>From Medium + High quality ABI AOD retrievals and AERONET AOD &gt;= 0.15. </a:t>
            </a:r>
            <a:endParaRPr/>
          </a:p>
          <a:p>
            <a:pPr indent="-228600" lvl="0" marL="228600" rtl="0" algn="l">
              <a:lnSpc>
                <a:spcPct val="90000"/>
              </a:lnSpc>
              <a:spcBef>
                <a:spcPts val="600"/>
              </a:spcBef>
              <a:spcAft>
                <a:spcPts val="0"/>
              </a:spcAft>
              <a:buSzPts val="2000"/>
              <a:buChar char="•"/>
            </a:pPr>
            <a:r>
              <a:rPr lang="en-US" sz="2000"/>
              <a:t>Time period: 10/01/2024 – 01/10/2025</a:t>
            </a:r>
            <a:endParaRPr/>
          </a:p>
          <a:p>
            <a:pPr indent="-228600" lvl="0" marL="228600" rtl="0" algn="l">
              <a:lnSpc>
                <a:spcPct val="90000"/>
              </a:lnSpc>
              <a:spcBef>
                <a:spcPts val="600"/>
              </a:spcBef>
              <a:spcAft>
                <a:spcPts val="0"/>
              </a:spcAft>
              <a:buClr>
                <a:schemeClr val="lt1"/>
              </a:buClr>
              <a:buSzPts val="2000"/>
              <a:buChar char="•"/>
            </a:pPr>
            <a:r>
              <a:rPr lang="en-US" sz="2000"/>
              <a:t>Bias and STD is -0.21/-0.07 and 0.30/0.22 for AE1/AE2. </a:t>
            </a:r>
            <a:endParaRPr/>
          </a:p>
          <a:p>
            <a:pPr indent="-228600" lvl="0" marL="228600" rtl="0" algn="l">
              <a:lnSpc>
                <a:spcPct val="90000"/>
              </a:lnSpc>
              <a:spcBef>
                <a:spcPts val="600"/>
              </a:spcBef>
              <a:spcAft>
                <a:spcPts val="0"/>
              </a:spcAft>
              <a:buClr>
                <a:schemeClr val="lt1"/>
              </a:buClr>
              <a:buSzPts val="2000"/>
              <a:buChar char="•"/>
            </a:pPr>
            <a:r>
              <a:rPr b="1" lang="en-US" sz="2000"/>
              <a:t>G16 AEs meet requirements for Accuracy (0.3) and Precision (0.6)</a:t>
            </a:r>
            <a:endParaRPr b="1"/>
          </a:p>
          <a:p>
            <a:pPr indent="-101600" lvl="0" marL="228600" rtl="0" algn="l">
              <a:lnSpc>
                <a:spcPct val="100000"/>
              </a:lnSpc>
              <a:spcBef>
                <a:spcPts val="1000"/>
              </a:spcBef>
              <a:spcAft>
                <a:spcPts val="0"/>
              </a:spcAft>
              <a:buClr>
                <a:schemeClr val="lt1"/>
              </a:buClr>
              <a:buSzPts val="2000"/>
              <a:buNone/>
            </a:pPr>
            <a:r>
              <a:t/>
            </a:r>
            <a:endParaRPr sz="2000"/>
          </a:p>
        </p:txBody>
      </p:sp>
      <p:pic>
        <p:nvPicPr>
          <p:cNvPr id="563" name="Google Shape;563;p97"/>
          <p:cNvPicPr preferRelativeResize="0"/>
          <p:nvPr/>
        </p:nvPicPr>
        <p:blipFill rotWithShape="1">
          <a:blip r:embed="rId3">
            <a:alphaModFix/>
          </a:blip>
          <a:srcRect b="0" l="0" r="0" t="0"/>
          <a:stretch/>
        </p:blipFill>
        <p:spPr>
          <a:xfrm>
            <a:off x="32889" y="1174156"/>
            <a:ext cx="4572000" cy="3429000"/>
          </a:xfrm>
          <a:prstGeom prst="rect">
            <a:avLst/>
          </a:prstGeom>
          <a:noFill/>
          <a:ln>
            <a:noFill/>
          </a:ln>
        </p:spPr>
      </p:pic>
      <p:pic>
        <p:nvPicPr>
          <p:cNvPr id="564" name="Google Shape;564;p97"/>
          <p:cNvPicPr preferRelativeResize="0"/>
          <p:nvPr/>
        </p:nvPicPr>
        <p:blipFill rotWithShape="1">
          <a:blip r:embed="rId4">
            <a:alphaModFix/>
          </a:blip>
          <a:srcRect b="0" l="0" r="0" t="0"/>
          <a:stretch/>
        </p:blipFill>
        <p:spPr>
          <a:xfrm>
            <a:off x="4539111" y="1174156"/>
            <a:ext cx="4572000" cy="3429000"/>
          </a:xfrm>
          <a:prstGeom prst="rect">
            <a:avLst/>
          </a:prstGeom>
          <a:noFill/>
          <a:ln>
            <a:noFill/>
          </a:ln>
        </p:spPr>
      </p:pic>
      <p:sp>
        <p:nvSpPr>
          <p:cNvPr id="565" name="Google Shape;565;p97"/>
          <p:cNvSpPr txBox="1"/>
          <p:nvPr/>
        </p:nvSpPr>
        <p:spPr>
          <a:xfrm>
            <a:off x="3523129" y="1651692"/>
            <a:ext cx="6848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AE1</a:t>
            </a:r>
            <a:endParaRPr/>
          </a:p>
        </p:txBody>
      </p:sp>
      <p:sp>
        <p:nvSpPr>
          <p:cNvPr id="566" name="Google Shape;566;p97"/>
          <p:cNvSpPr txBox="1"/>
          <p:nvPr/>
        </p:nvSpPr>
        <p:spPr>
          <a:xfrm>
            <a:off x="8044688" y="1651692"/>
            <a:ext cx="6848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AE2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9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Top2 QC GOES-</a:t>
            </a:r>
            <a:r>
              <a:rPr b="1" lang="en-US">
                <a:solidFill>
                  <a:srgbClr val="FFFF00"/>
                </a:solidFill>
              </a:rPr>
              <a:t>18</a:t>
            </a:r>
            <a:r>
              <a:rPr b="1" lang="en-US"/>
              <a:t> AE - FD</a:t>
            </a:r>
            <a:endParaRPr/>
          </a:p>
        </p:txBody>
      </p:sp>
      <p:sp>
        <p:nvSpPr>
          <p:cNvPr id="572" name="Google Shape;572;p9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73" name="Google Shape;573;p98"/>
          <p:cNvSpPr txBox="1"/>
          <p:nvPr>
            <p:ph idx="1" type="body"/>
          </p:nvPr>
        </p:nvSpPr>
        <p:spPr>
          <a:xfrm>
            <a:off x="457200" y="4697771"/>
            <a:ext cx="8229600" cy="15861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000"/>
              <a:buChar char="•"/>
            </a:pPr>
            <a:r>
              <a:rPr lang="en-US" sz="2000"/>
              <a:t>From Medium + High quality ABI AOD retrievals and AERONET AOD &gt;= 0.15. </a:t>
            </a:r>
            <a:endParaRPr/>
          </a:p>
          <a:p>
            <a:pPr indent="-228600" lvl="0" marL="228600" rtl="0" algn="l">
              <a:lnSpc>
                <a:spcPct val="90000"/>
              </a:lnSpc>
              <a:spcBef>
                <a:spcPts val="600"/>
              </a:spcBef>
              <a:spcAft>
                <a:spcPts val="0"/>
              </a:spcAft>
              <a:buSzPts val="2000"/>
              <a:buChar char="•"/>
            </a:pPr>
            <a:r>
              <a:rPr lang="en-US" sz="2000"/>
              <a:t>Time period: 10/01/2024 – 01/10/2025</a:t>
            </a:r>
            <a:endParaRPr/>
          </a:p>
          <a:p>
            <a:pPr indent="-228600" lvl="0" marL="228600" rtl="0" algn="l">
              <a:lnSpc>
                <a:spcPct val="90000"/>
              </a:lnSpc>
              <a:spcBef>
                <a:spcPts val="600"/>
              </a:spcBef>
              <a:spcAft>
                <a:spcPts val="0"/>
              </a:spcAft>
              <a:buClr>
                <a:schemeClr val="lt1"/>
              </a:buClr>
              <a:buSzPts val="2000"/>
              <a:buChar char="•"/>
            </a:pPr>
            <a:r>
              <a:rPr lang="en-US" sz="2000"/>
              <a:t>Bias and STD is </a:t>
            </a:r>
            <a:r>
              <a:rPr lang="en-US" sz="2000">
                <a:solidFill>
                  <a:srgbClr val="FF0000"/>
                </a:solidFill>
              </a:rPr>
              <a:t>-0.33</a:t>
            </a:r>
            <a:r>
              <a:rPr lang="en-US" sz="2000"/>
              <a:t>/</a:t>
            </a:r>
            <a:r>
              <a:rPr lang="en-US" sz="2000">
                <a:solidFill>
                  <a:srgbClr val="FF0000"/>
                </a:solidFill>
              </a:rPr>
              <a:t>-0.39 </a:t>
            </a:r>
            <a:r>
              <a:rPr lang="en-US" sz="2000"/>
              <a:t>and 0.33/0.44 for AE1/AE2. </a:t>
            </a:r>
            <a:endParaRPr/>
          </a:p>
          <a:p>
            <a:pPr indent="-228600" lvl="0" marL="228600" rtl="0" algn="l">
              <a:lnSpc>
                <a:spcPct val="90000"/>
              </a:lnSpc>
              <a:spcBef>
                <a:spcPts val="600"/>
              </a:spcBef>
              <a:spcAft>
                <a:spcPts val="0"/>
              </a:spcAft>
              <a:buClr>
                <a:schemeClr val="lt1"/>
              </a:buClr>
              <a:buSzPts val="2000"/>
              <a:buChar char="•"/>
            </a:pPr>
            <a:r>
              <a:rPr b="1" lang="en-US" sz="2000"/>
              <a:t>G18 AEs meet requirement for Precision (0.6), but do NOT meet for Accuracy (0.3) – Small sample size.</a:t>
            </a:r>
            <a:endParaRPr b="1"/>
          </a:p>
          <a:p>
            <a:pPr indent="-101600" lvl="0" marL="228600" rtl="0" algn="l">
              <a:lnSpc>
                <a:spcPct val="100000"/>
              </a:lnSpc>
              <a:spcBef>
                <a:spcPts val="1000"/>
              </a:spcBef>
              <a:spcAft>
                <a:spcPts val="0"/>
              </a:spcAft>
              <a:buClr>
                <a:schemeClr val="lt1"/>
              </a:buClr>
              <a:buSzPts val="2000"/>
              <a:buNone/>
            </a:pPr>
            <a:r>
              <a:t/>
            </a:r>
            <a:endParaRPr sz="2000"/>
          </a:p>
        </p:txBody>
      </p:sp>
      <p:pic>
        <p:nvPicPr>
          <p:cNvPr id="574" name="Google Shape;574;p98"/>
          <p:cNvPicPr preferRelativeResize="0"/>
          <p:nvPr/>
        </p:nvPicPr>
        <p:blipFill rotWithShape="1">
          <a:blip r:embed="rId3">
            <a:alphaModFix/>
          </a:blip>
          <a:srcRect b="0" l="0" r="0" t="0"/>
          <a:stretch/>
        </p:blipFill>
        <p:spPr>
          <a:xfrm>
            <a:off x="32889" y="1174156"/>
            <a:ext cx="4572000" cy="3429000"/>
          </a:xfrm>
          <a:prstGeom prst="rect">
            <a:avLst/>
          </a:prstGeom>
          <a:noFill/>
          <a:ln>
            <a:noFill/>
          </a:ln>
        </p:spPr>
      </p:pic>
      <p:pic>
        <p:nvPicPr>
          <p:cNvPr id="575" name="Google Shape;575;p98"/>
          <p:cNvPicPr preferRelativeResize="0"/>
          <p:nvPr/>
        </p:nvPicPr>
        <p:blipFill rotWithShape="1">
          <a:blip r:embed="rId4">
            <a:alphaModFix/>
          </a:blip>
          <a:srcRect b="0" l="0" r="0" t="0"/>
          <a:stretch/>
        </p:blipFill>
        <p:spPr>
          <a:xfrm>
            <a:off x="4539111" y="1174156"/>
            <a:ext cx="4572000" cy="3429000"/>
          </a:xfrm>
          <a:prstGeom prst="rect">
            <a:avLst/>
          </a:prstGeom>
          <a:noFill/>
          <a:ln>
            <a:noFill/>
          </a:ln>
        </p:spPr>
      </p:pic>
      <p:sp>
        <p:nvSpPr>
          <p:cNvPr id="576" name="Google Shape;576;p98"/>
          <p:cNvSpPr txBox="1"/>
          <p:nvPr/>
        </p:nvSpPr>
        <p:spPr>
          <a:xfrm>
            <a:off x="3523129" y="1651692"/>
            <a:ext cx="6848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AE1</a:t>
            </a:r>
            <a:endParaRPr/>
          </a:p>
        </p:txBody>
      </p:sp>
      <p:sp>
        <p:nvSpPr>
          <p:cNvPr id="577" name="Google Shape;577;p98"/>
          <p:cNvSpPr txBox="1"/>
          <p:nvPr/>
        </p:nvSpPr>
        <p:spPr>
          <a:xfrm>
            <a:off x="8044688" y="1651692"/>
            <a:ext cx="6848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AE2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140"/>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Potential Sources of G19 AOD Bias Over Land</a:t>
            </a:r>
            <a:endParaRPr/>
          </a:p>
        </p:txBody>
      </p:sp>
      <p:sp>
        <p:nvSpPr>
          <p:cNvPr id="583" name="Google Shape;583;p14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400"/>
              </a:spcBef>
              <a:spcAft>
                <a:spcPts val="0"/>
              </a:spcAft>
              <a:buSzPts val="2000"/>
              <a:buNone/>
            </a:pPr>
            <a:r>
              <a:rPr lang="en-US"/>
              <a:t>GOES-19 Aerosol Optical Depth L2 Product Provisional PS-PVR</a:t>
            </a:r>
            <a:endParaRPr/>
          </a:p>
        </p:txBody>
      </p:sp>
      <p:sp>
        <p:nvSpPr>
          <p:cNvPr id="584" name="Google Shape;584;p14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41"/>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3200"/>
              <a:t>Potential Sources of G19 AOD Bias Over Land</a:t>
            </a:r>
            <a:endParaRPr/>
          </a:p>
        </p:txBody>
      </p:sp>
      <p:sp>
        <p:nvSpPr>
          <p:cNvPr id="590" name="Google Shape;590;p141"/>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b="1" lang="en-US" sz="2800"/>
              <a:t>Sources of bias</a:t>
            </a:r>
            <a:r>
              <a:rPr lang="en-US" sz="2800"/>
              <a:t>:</a:t>
            </a:r>
            <a:endParaRPr/>
          </a:p>
          <a:p>
            <a:pPr indent="-457200" lvl="0" marL="482600" rtl="0" algn="l">
              <a:lnSpc>
                <a:spcPct val="100000"/>
              </a:lnSpc>
              <a:spcBef>
                <a:spcPts val="1240"/>
              </a:spcBef>
              <a:spcAft>
                <a:spcPts val="0"/>
              </a:spcAft>
              <a:buSzPts val="2400"/>
              <a:buFont typeface="Arial"/>
              <a:buAutoNum type="arabicPeriod"/>
            </a:pPr>
            <a:r>
              <a:rPr lang="en-US" sz="2000"/>
              <a:t>Difference between GOES-19 and GOES-16 L1B reflectances.</a:t>
            </a:r>
            <a:endParaRPr/>
          </a:p>
          <a:p>
            <a:pPr indent="-457200" lvl="0" marL="482600" rtl="0" algn="l">
              <a:lnSpc>
                <a:spcPct val="100000"/>
              </a:lnSpc>
              <a:spcBef>
                <a:spcPts val="1240"/>
              </a:spcBef>
              <a:spcAft>
                <a:spcPts val="0"/>
              </a:spcAft>
              <a:buSzPts val="2400"/>
              <a:buFont typeface="Arial"/>
              <a:buAutoNum type="arabicPeriod"/>
            </a:pPr>
            <a:r>
              <a:rPr lang="en-US" sz="2000"/>
              <a:t>GOES-19 AOD retrieval uses spectral surface reflectance relationships developed from observations made from the GOES-East operational position. </a:t>
            </a:r>
            <a:r>
              <a:rPr lang="en-US" sz="2000">
                <a:solidFill>
                  <a:srgbClr val="FFFF00"/>
                </a:solidFill>
              </a:rPr>
              <a:t>Impact on AOD is small. (</a:t>
            </a:r>
            <a:r>
              <a:rPr i="1" lang="en-US" sz="2000">
                <a:solidFill>
                  <a:srgbClr val="FFFF00"/>
                </a:solidFill>
              </a:rPr>
              <a:t>Supplement D</a:t>
            </a:r>
            <a:r>
              <a:rPr lang="en-US" sz="2000">
                <a:solidFill>
                  <a:srgbClr val="FFFF00"/>
                </a:solidFill>
              </a:rPr>
              <a:t>)</a:t>
            </a:r>
            <a:endParaRPr/>
          </a:p>
          <a:p>
            <a:pPr indent="-457200" lvl="0" marL="482600" rtl="0" algn="l">
              <a:lnSpc>
                <a:spcPct val="100000"/>
              </a:lnSpc>
              <a:spcBef>
                <a:spcPts val="1240"/>
              </a:spcBef>
              <a:spcAft>
                <a:spcPts val="0"/>
              </a:spcAft>
              <a:buSzPts val="2400"/>
              <a:buFont typeface="Arial"/>
              <a:buAutoNum type="arabicPeriod"/>
            </a:pPr>
            <a:r>
              <a:rPr lang="en-US" sz="2000"/>
              <a:t>GOES-19 AOD retrieval uses spectral surface reflectance relationships developed for GOES-16.</a:t>
            </a:r>
            <a:endParaRPr/>
          </a:p>
          <a:p>
            <a:pPr indent="-254000" lvl="0" marL="482600" rtl="0" algn="l">
              <a:lnSpc>
                <a:spcPct val="100000"/>
              </a:lnSpc>
              <a:spcBef>
                <a:spcPts val="1240"/>
              </a:spcBef>
              <a:spcAft>
                <a:spcPts val="600"/>
              </a:spcAft>
              <a:buSzPts val="3200"/>
              <a:buFont typeface="Arial"/>
              <a:buNone/>
            </a:pPr>
            <a:r>
              <a:t/>
            </a:r>
            <a:endParaRPr sz="2400"/>
          </a:p>
        </p:txBody>
      </p:sp>
      <p:sp>
        <p:nvSpPr>
          <p:cNvPr id="591" name="Google Shape;591;p14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142"/>
          <p:cNvSpPr txBox="1"/>
          <p:nvPr/>
        </p:nvSpPr>
        <p:spPr>
          <a:xfrm>
            <a:off x="234931" y="1640899"/>
            <a:ext cx="8674138" cy="1719891"/>
          </a:xfrm>
          <a:prstGeom prst="rect">
            <a:avLst/>
          </a:prstGeom>
          <a:noFill/>
          <a:ln>
            <a:noFill/>
          </a:ln>
        </p:spPr>
        <p:txBody>
          <a:bodyPr anchorCtr="0" anchor="t" bIns="34275" lIns="68550" spcFirstLastPara="1" rIns="68550" wrap="square" tIns="34275">
            <a:normAutofit/>
          </a:bodyPr>
          <a:lstStyle/>
          <a:p>
            <a:pPr indent="-406400" lvl="0" marL="457200" marR="0" rtl="0" algn="l">
              <a:lnSpc>
                <a:spcPct val="100000"/>
              </a:lnSpc>
              <a:spcBef>
                <a:spcPts val="900"/>
              </a:spcBef>
              <a:spcAft>
                <a:spcPts val="0"/>
              </a:spcAft>
              <a:buClr>
                <a:srgbClr val="FFFFFF"/>
              </a:buClr>
              <a:buSzPts val="2000"/>
              <a:buFont typeface="Arial"/>
              <a:buChar char="•"/>
            </a:pPr>
            <a:r>
              <a:rPr b="0" i="0" lang="en-US" sz="2400" u="none" cap="none" strike="noStrike">
                <a:solidFill>
                  <a:srgbClr val="FFFFFF"/>
                </a:solidFill>
                <a:latin typeface="Calibri"/>
                <a:ea typeface="Calibri"/>
                <a:cs typeface="Calibri"/>
                <a:sym typeface="Calibri"/>
              </a:rPr>
              <a:t>CWG (Oct 11, 2024): "Compared to GOES-16, GOES-19 B1 is ~7% darker, GOES-19 B2 is ~5% brighter, and B3 &amp; B6 are ~1% and ~5% brighter". </a:t>
            </a:r>
            <a:endParaRPr/>
          </a:p>
        </p:txBody>
      </p:sp>
      <p:sp>
        <p:nvSpPr>
          <p:cNvPr id="597" name="Google Shape;597;p142"/>
          <p:cNvSpPr txBox="1"/>
          <p:nvPr/>
        </p:nvSpPr>
        <p:spPr>
          <a:xfrm>
            <a:off x="1825424" y="569852"/>
            <a:ext cx="5873234" cy="96862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2800" u="none" cap="none" strike="noStrike">
                <a:solidFill>
                  <a:srgbClr val="FFFF00"/>
                </a:solidFill>
                <a:latin typeface="Calibri"/>
                <a:ea typeface="Calibri"/>
                <a:cs typeface="Calibri"/>
                <a:sym typeface="Calibri"/>
              </a:rPr>
              <a:t>Test of Source 1:</a:t>
            </a:r>
            <a:r>
              <a:rPr b="1" i="0" lang="en-US" sz="2800" u="none" cap="none" strike="noStrike">
                <a:solidFill>
                  <a:srgbClr val="FFFFFF"/>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FFFFFF"/>
                </a:solidFill>
                <a:latin typeface="Calibri"/>
                <a:ea typeface="Calibri"/>
                <a:cs typeface="Calibri"/>
                <a:sym typeface="Calibri"/>
              </a:rPr>
              <a:t>Difference between GOES-19 and GOES-16 L1B reflectances</a:t>
            </a:r>
            <a:endParaRPr b="1" i="0" sz="2400" u="none" cap="none" strike="noStrike">
              <a:solidFill>
                <a:srgbClr val="FFFF00"/>
              </a:solidFill>
              <a:latin typeface="Calibri"/>
              <a:ea typeface="Calibri"/>
              <a:cs typeface="Calibri"/>
              <a:sym typeface="Calibri"/>
            </a:endParaRPr>
          </a:p>
        </p:txBody>
      </p:sp>
      <p:pic>
        <p:nvPicPr>
          <p:cNvPr id="598" name="Google Shape;598;p142"/>
          <p:cNvPicPr preferRelativeResize="0"/>
          <p:nvPr/>
        </p:nvPicPr>
        <p:blipFill rotWithShape="1">
          <a:blip r:embed="rId3">
            <a:alphaModFix/>
          </a:blip>
          <a:srcRect b="0" l="0" r="0" t="0"/>
          <a:stretch/>
        </p:blipFill>
        <p:spPr>
          <a:xfrm>
            <a:off x="5251152" y="3075278"/>
            <a:ext cx="3657917" cy="3212870"/>
          </a:xfrm>
          <a:prstGeom prst="rect">
            <a:avLst/>
          </a:prstGeom>
          <a:noFill/>
          <a:ln>
            <a:noFill/>
          </a:ln>
        </p:spPr>
      </p:pic>
      <p:sp>
        <p:nvSpPr>
          <p:cNvPr id="599" name="Google Shape;599;p14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00" name="Google Shape;600;p142"/>
          <p:cNvSpPr txBox="1"/>
          <p:nvPr/>
        </p:nvSpPr>
        <p:spPr>
          <a:xfrm>
            <a:off x="234931" y="3157396"/>
            <a:ext cx="4739405" cy="3130752"/>
          </a:xfrm>
          <a:prstGeom prst="rect">
            <a:avLst/>
          </a:prstGeom>
          <a:noFill/>
          <a:ln>
            <a:noFill/>
          </a:ln>
        </p:spPr>
        <p:txBody>
          <a:bodyPr anchorCtr="0" anchor="t" bIns="34275" lIns="68550" spcFirstLastPara="1" rIns="68550" wrap="square" tIns="34275">
            <a:normAutofit/>
          </a:bodyPr>
          <a:lstStyle/>
          <a:p>
            <a:pPr indent="-406400" lvl="0" marL="457200" marR="0" rtl="0" algn="l">
              <a:lnSpc>
                <a:spcPct val="100000"/>
              </a:lnSpc>
              <a:spcBef>
                <a:spcPts val="600"/>
              </a:spcBef>
              <a:spcAft>
                <a:spcPts val="0"/>
              </a:spcAft>
              <a:buClr>
                <a:srgbClr val="FFFFFF"/>
              </a:buClr>
              <a:buSzPts val="2000"/>
              <a:buFont typeface="Arial"/>
              <a:buChar char="•"/>
            </a:pPr>
            <a:r>
              <a:rPr b="0" i="0" lang="en-US" sz="2400" u="none" cap="none" strike="noStrike">
                <a:solidFill>
                  <a:srgbClr val="FFFFFF"/>
                </a:solidFill>
                <a:latin typeface="Calibri"/>
                <a:ea typeface="Calibri"/>
                <a:cs typeface="Calibri"/>
                <a:sym typeface="Calibri"/>
              </a:rPr>
              <a:t>Offline run every 5 days with adjusted G19 reflectance (AR):</a:t>
            </a:r>
            <a:endParaRPr/>
          </a:p>
          <a:p>
            <a:pPr indent="-352425" lvl="1" marL="860425" marR="0" rtl="0" algn="l">
              <a:lnSpc>
                <a:spcPct val="100000"/>
              </a:lnSpc>
              <a:spcBef>
                <a:spcPts val="600"/>
              </a:spcBef>
              <a:spcAft>
                <a:spcPts val="0"/>
              </a:spcAft>
              <a:buClr>
                <a:srgbClr val="FFFFFF"/>
              </a:buClr>
              <a:buSzPts val="2000"/>
              <a:buFont typeface="Arial"/>
              <a:buChar char="•"/>
            </a:pPr>
            <a:r>
              <a:rPr b="0" i="0" lang="en-US" sz="1600" u="none" cap="none" strike="noStrike">
                <a:solidFill>
                  <a:srgbClr val="FFFFFF"/>
                </a:solidFill>
                <a:latin typeface="Calibri"/>
                <a:ea typeface="Calibri"/>
                <a:cs typeface="Calibri"/>
                <a:sym typeface="Calibri"/>
              </a:rPr>
              <a:t>AR_G19(B1) = 1/0.93 * G19(B1) </a:t>
            </a:r>
            <a:endParaRPr/>
          </a:p>
          <a:p>
            <a:pPr indent="0" lvl="1" marL="508000" marR="0" rtl="0" algn="l">
              <a:lnSpc>
                <a:spcPct val="100000"/>
              </a:lnSpc>
              <a:spcBef>
                <a:spcPts val="600"/>
              </a:spcBef>
              <a:spcAft>
                <a:spcPts val="0"/>
              </a:spcAft>
              <a:buClr>
                <a:srgbClr val="FFFFFF"/>
              </a:buClr>
              <a:buSzPts val="2000"/>
              <a:buFont typeface="Arial"/>
              <a:buNone/>
            </a:pPr>
            <a:r>
              <a:rPr b="0" i="0" lang="en-US" sz="1600" u="none" cap="none" strike="noStrike">
                <a:solidFill>
                  <a:srgbClr val="FFFFFF"/>
                </a:solidFill>
                <a:latin typeface="Calibri"/>
                <a:ea typeface="Calibri"/>
                <a:cs typeface="Calibri"/>
                <a:sym typeface="Calibri"/>
              </a:rPr>
              <a:t>        AR_G19(B2) = 1/1.05 * G19(B2)  </a:t>
            </a:r>
            <a:endParaRPr/>
          </a:p>
          <a:p>
            <a:pPr indent="0" lvl="1" marL="508000" marR="0" rtl="0" algn="l">
              <a:lnSpc>
                <a:spcPct val="100000"/>
              </a:lnSpc>
              <a:spcBef>
                <a:spcPts val="600"/>
              </a:spcBef>
              <a:spcAft>
                <a:spcPts val="0"/>
              </a:spcAft>
              <a:buClr>
                <a:srgbClr val="FFFFFF"/>
              </a:buClr>
              <a:buSzPts val="2000"/>
              <a:buFont typeface="Arial"/>
              <a:buNone/>
            </a:pPr>
            <a:r>
              <a:rPr b="0" i="0" lang="en-US" sz="1600" u="none" cap="none" strike="noStrike">
                <a:solidFill>
                  <a:srgbClr val="FFFFFF"/>
                </a:solidFill>
                <a:latin typeface="Calibri"/>
                <a:ea typeface="Calibri"/>
                <a:cs typeface="Calibri"/>
                <a:sym typeface="Calibri"/>
              </a:rPr>
              <a:t>        AR_G19(B3) = 1/1.01 * G19(B3) </a:t>
            </a:r>
            <a:endParaRPr/>
          </a:p>
          <a:p>
            <a:pPr indent="0" lvl="1" marL="508000" marR="0" rtl="0" algn="l">
              <a:lnSpc>
                <a:spcPct val="100000"/>
              </a:lnSpc>
              <a:spcBef>
                <a:spcPts val="600"/>
              </a:spcBef>
              <a:spcAft>
                <a:spcPts val="0"/>
              </a:spcAft>
              <a:buClr>
                <a:srgbClr val="FFFFFF"/>
              </a:buClr>
              <a:buSzPts val="2000"/>
              <a:buFont typeface="Arial"/>
              <a:buNone/>
            </a:pPr>
            <a:r>
              <a:rPr b="0" i="0" lang="en-US" sz="1600" u="none" cap="none" strike="noStrike">
                <a:solidFill>
                  <a:srgbClr val="FFFFFF"/>
                </a:solidFill>
                <a:latin typeface="Calibri"/>
                <a:ea typeface="Calibri"/>
                <a:cs typeface="Calibri"/>
                <a:sym typeface="Calibri"/>
              </a:rPr>
              <a:t>        AR_G19(B6) = 1/1.05 * G19(B6)</a:t>
            </a:r>
            <a:endParaRPr/>
          </a:p>
          <a:p>
            <a:pPr indent="0" lvl="1" marL="508000" marR="0" rtl="0" algn="l">
              <a:lnSpc>
                <a:spcPct val="100000"/>
              </a:lnSpc>
              <a:spcBef>
                <a:spcPts val="600"/>
              </a:spcBef>
              <a:spcAft>
                <a:spcPts val="0"/>
              </a:spcAft>
              <a:buClr>
                <a:srgbClr val="FFFFFF"/>
              </a:buClr>
              <a:buSzPts val="2000"/>
              <a:buFont typeface="Arial"/>
              <a:buNone/>
            </a:pPr>
            <a:r>
              <a:t/>
            </a:r>
            <a:endParaRPr b="0" i="0" sz="1600" u="none" cap="none" strike="noStrike">
              <a:solidFill>
                <a:srgbClr val="FFFF00"/>
              </a:solidFill>
              <a:latin typeface="Calibri"/>
              <a:ea typeface="Calibri"/>
              <a:cs typeface="Calibri"/>
              <a:sym typeface="Calibri"/>
            </a:endParaRPr>
          </a:p>
          <a:p>
            <a:pPr indent="0" lvl="1" marL="508000" marR="0" rtl="0" algn="l">
              <a:lnSpc>
                <a:spcPct val="100000"/>
              </a:lnSpc>
              <a:spcBef>
                <a:spcPts val="600"/>
              </a:spcBef>
              <a:spcAft>
                <a:spcPts val="0"/>
              </a:spcAft>
              <a:buClr>
                <a:srgbClr val="FFFFFF"/>
              </a:buClr>
              <a:buSzPts val="2000"/>
              <a:buFont typeface="Arial"/>
              <a:buNone/>
            </a:pPr>
            <a:r>
              <a:rPr b="0" i="0" lang="en-US" sz="1600" u="none" cap="none" strike="noStrike">
                <a:solidFill>
                  <a:srgbClr val="FFFF00"/>
                </a:solidFill>
                <a:latin typeface="Calibri"/>
                <a:ea typeface="Calibri"/>
                <a:cs typeface="Calibri"/>
                <a:sym typeface="Calibri"/>
              </a:rPr>
              <a:t>Offline = retrieval with adjusted G19 reflectance </a:t>
            </a:r>
            <a:endParaRPr/>
          </a:p>
          <a:p>
            <a:pPr indent="-254000" lvl="0" marL="457200" marR="0" rtl="0" algn="l">
              <a:lnSpc>
                <a:spcPct val="90000"/>
              </a:lnSpc>
              <a:spcBef>
                <a:spcPts val="1000"/>
              </a:spcBef>
              <a:spcAft>
                <a:spcPts val="0"/>
              </a:spcAft>
              <a:buClr>
                <a:srgbClr val="000000"/>
              </a:buClr>
              <a:buSzPts val="24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143"/>
          <p:cNvPicPr preferRelativeResize="0"/>
          <p:nvPr/>
        </p:nvPicPr>
        <p:blipFill rotWithShape="1">
          <a:blip r:embed="rId3">
            <a:alphaModFix/>
          </a:blip>
          <a:srcRect b="0" l="0" r="0" t="0"/>
          <a:stretch/>
        </p:blipFill>
        <p:spPr>
          <a:xfrm>
            <a:off x="3475641" y="1280160"/>
            <a:ext cx="2572109" cy="3210373"/>
          </a:xfrm>
          <a:prstGeom prst="rect">
            <a:avLst/>
          </a:prstGeom>
          <a:noFill/>
          <a:ln>
            <a:noFill/>
          </a:ln>
        </p:spPr>
      </p:pic>
      <p:pic>
        <p:nvPicPr>
          <p:cNvPr id="607" name="Google Shape;607;p143"/>
          <p:cNvPicPr preferRelativeResize="0"/>
          <p:nvPr/>
        </p:nvPicPr>
        <p:blipFill rotWithShape="1">
          <a:blip r:embed="rId4">
            <a:alphaModFix/>
          </a:blip>
          <a:srcRect b="0" l="0" r="0" t="0"/>
          <a:stretch/>
        </p:blipFill>
        <p:spPr>
          <a:xfrm>
            <a:off x="6217920" y="1280160"/>
            <a:ext cx="2571750" cy="3214688"/>
          </a:xfrm>
          <a:prstGeom prst="rect">
            <a:avLst/>
          </a:prstGeom>
          <a:noFill/>
          <a:ln>
            <a:noFill/>
          </a:ln>
        </p:spPr>
      </p:pic>
      <p:sp>
        <p:nvSpPr>
          <p:cNvPr id="608" name="Google Shape;608;p14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
        <p:nvSpPr>
          <p:cNvPr id="609" name="Google Shape;609;p143"/>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400">
                <a:solidFill>
                  <a:srgbClr val="FFFF00"/>
                </a:solidFill>
              </a:rPr>
              <a:t>Test of Source 1:</a:t>
            </a:r>
            <a:r>
              <a:rPr b="1" lang="en-US" sz="2400"/>
              <a:t> </a:t>
            </a:r>
            <a:br>
              <a:rPr b="1" lang="en-US" sz="2400"/>
            </a:br>
            <a:r>
              <a:rPr b="1" lang="en-US" sz="2400">
                <a:solidFill>
                  <a:schemeClr val="lt1"/>
                </a:solidFill>
              </a:rPr>
              <a:t>GOES-19 Offline </a:t>
            </a:r>
            <a:r>
              <a:rPr b="1" lang="en-US" sz="2400"/>
              <a:t>vs. GOES-16</a:t>
            </a:r>
            <a:br>
              <a:rPr b="1" lang="en-US" sz="2400"/>
            </a:br>
            <a:r>
              <a:rPr b="1" lang="en-US" sz="2400">
                <a:solidFill>
                  <a:schemeClr val="lt1"/>
                </a:solidFill>
              </a:rPr>
              <a:t>Low+Medium+High QC AOD</a:t>
            </a:r>
            <a:endParaRPr b="1" sz="2400">
              <a:solidFill>
                <a:schemeClr val="lt1"/>
              </a:solidFill>
            </a:endParaRPr>
          </a:p>
        </p:txBody>
      </p:sp>
      <p:sp>
        <p:nvSpPr>
          <p:cNvPr id="610" name="Google Shape;610;p143"/>
          <p:cNvSpPr txBox="1"/>
          <p:nvPr>
            <p:ph idx="1" type="body"/>
          </p:nvPr>
        </p:nvSpPr>
        <p:spPr>
          <a:xfrm>
            <a:off x="208543" y="1280160"/>
            <a:ext cx="3108960" cy="53035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000"/>
              <a:buNone/>
            </a:pPr>
            <a:r>
              <a:rPr b="1" lang="en-US" sz="2000"/>
              <a:t>PLPT test ABI-</a:t>
            </a:r>
            <a:r>
              <a:rPr b="1" lang="en-US" sz="2000">
                <a:solidFill>
                  <a:srgbClr val="FFFF00"/>
                </a:solidFill>
              </a:rPr>
              <a:t>FD</a:t>
            </a:r>
            <a:r>
              <a:rPr b="1" lang="en-US" sz="2000"/>
              <a:t>_AOD01 </a:t>
            </a:r>
            <a:endParaRPr/>
          </a:p>
          <a:p>
            <a:pPr indent="-228600" lvl="0" marL="228600" rtl="0" algn="l">
              <a:lnSpc>
                <a:spcPct val="100000"/>
              </a:lnSpc>
              <a:spcBef>
                <a:spcPts val="600"/>
              </a:spcBef>
              <a:spcAft>
                <a:spcPts val="0"/>
              </a:spcAft>
              <a:buSzPts val="2000"/>
              <a:buChar char="•"/>
            </a:pPr>
            <a:r>
              <a:rPr lang="en-US" sz="2000"/>
              <a:t>Land-water discontinuity in G19 offline AOD is decreased.</a:t>
            </a:r>
            <a:endParaRPr/>
          </a:p>
          <a:p>
            <a:pPr indent="-228600" lvl="0" marL="228600" rtl="0" algn="l">
              <a:lnSpc>
                <a:spcPct val="100000"/>
              </a:lnSpc>
              <a:spcBef>
                <a:spcPts val="600"/>
              </a:spcBef>
              <a:spcAft>
                <a:spcPts val="0"/>
              </a:spcAft>
              <a:buSzPts val="2000"/>
              <a:buChar char="•"/>
            </a:pPr>
            <a:r>
              <a:rPr lang="en-US" sz="2000"/>
              <a:t>Similar pattern and magnitude over both land and water. </a:t>
            </a:r>
            <a:endParaRPr/>
          </a:p>
          <a:p>
            <a:pPr indent="-228600" lvl="0" marL="228600" rtl="0" algn="l">
              <a:lnSpc>
                <a:spcPct val="100000"/>
              </a:lnSpc>
              <a:spcBef>
                <a:spcPts val="600"/>
              </a:spcBef>
              <a:spcAft>
                <a:spcPts val="0"/>
              </a:spcAft>
              <a:buSzPts val="2000"/>
              <a:buChar char="•"/>
            </a:pPr>
            <a:r>
              <a:rPr lang="en-US" sz="2000"/>
              <a:t>Histograms of G19 offline and G16 operational AOD are similar. The offline G19 AOD value is larger than the operational G19 AOD but still smaller than G16 AOD.</a:t>
            </a:r>
            <a:endParaRPr/>
          </a:p>
          <a:p>
            <a:pPr indent="-190500" lvl="0" marL="342900" rtl="0" algn="l">
              <a:lnSpc>
                <a:spcPct val="100000"/>
              </a:lnSpc>
              <a:spcBef>
                <a:spcPts val="480"/>
              </a:spcBef>
              <a:spcAft>
                <a:spcPts val="0"/>
              </a:spcAft>
              <a:buClr>
                <a:schemeClr val="lt1"/>
              </a:buClr>
              <a:buSzPts val="2400"/>
              <a:buFont typeface="Arial"/>
              <a:buNone/>
            </a:pPr>
            <a:r>
              <a:t/>
            </a:r>
            <a:endParaRPr sz="2400"/>
          </a:p>
        </p:txBody>
      </p:sp>
      <p:sp>
        <p:nvSpPr>
          <p:cNvPr id="611" name="Google Shape;611;p143"/>
          <p:cNvSpPr txBox="1"/>
          <p:nvPr/>
        </p:nvSpPr>
        <p:spPr>
          <a:xfrm>
            <a:off x="6217920" y="678175"/>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Noto Sans Symbols"/>
              <a:buNone/>
            </a:pPr>
            <a:r>
              <a:rPr b="1" i="0" lang="en-US" sz="2000" u="none" cap="none" strike="noStrike">
                <a:solidFill>
                  <a:srgbClr val="FFFFFF"/>
                </a:solidFill>
                <a:latin typeface="Calibri"/>
                <a:ea typeface="Calibri"/>
                <a:cs typeface="Calibri"/>
                <a:sym typeface="Calibri"/>
              </a:rPr>
              <a:t>10/15/2024 17:00 UTC</a:t>
            </a:r>
            <a:endParaRPr b="0" i="0" sz="1400" u="none" cap="none" strike="noStrike">
              <a:solidFill>
                <a:srgbClr val="000000"/>
              </a:solidFill>
              <a:latin typeface="Arial"/>
              <a:ea typeface="Arial"/>
              <a:cs typeface="Arial"/>
              <a:sym typeface="Arial"/>
            </a:endParaRPr>
          </a:p>
        </p:txBody>
      </p:sp>
      <p:sp>
        <p:nvSpPr>
          <p:cNvPr id="612" name="Google Shape;612;p143"/>
          <p:cNvSpPr/>
          <p:nvPr/>
        </p:nvSpPr>
        <p:spPr>
          <a:xfrm>
            <a:off x="53035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613" name="Google Shape;613;p143"/>
          <p:cNvSpPr/>
          <p:nvPr/>
        </p:nvSpPr>
        <p:spPr>
          <a:xfrm>
            <a:off x="804672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614" name="Google Shape;614;p143"/>
          <p:cNvPicPr preferRelativeResize="0"/>
          <p:nvPr/>
        </p:nvPicPr>
        <p:blipFill rotWithShape="1">
          <a:blip r:embed="rId5">
            <a:alphaModFix/>
          </a:blip>
          <a:srcRect b="0" l="0" r="0" t="0"/>
          <a:stretch/>
        </p:blipFill>
        <p:spPr>
          <a:xfrm>
            <a:off x="3476921" y="4389120"/>
            <a:ext cx="2569550" cy="2292287"/>
          </a:xfrm>
          <a:prstGeom prst="rect">
            <a:avLst/>
          </a:prstGeom>
          <a:noFill/>
          <a:ln>
            <a:noFill/>
          </a:ln>
        </p:spPr>
      </p:pic>
      <p:pic>
        <p:nvPicPr>
          <p:cNvPr id="615" name="Google Shape;615;p143"/>
          <p:cNvPicPr preferRelativeResize="0"/>
          <p:nvPr/>
        </p:nvPicPr>
        <p:blipFill rotWithShape="1">
          <a:blip r:embed="rId6">
            <a:alphaModFix/>
          </a:blip>
          <a:srcRect b="0" l="0" r="0" t="0"/>
          <a:stretch/>
        </p:blipFill>
        <p:spPr>
          <a:xfrm>
            <a:off x="6221206" y="4389120"/>
            <a:ext cx="2568464" cy="22922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44"/>
          <p:cNvSpPr txBox="1"/>
          <p:nvPr>
            <p:ph type="title"/>
          </p:nvPr>
        </p:nvSpPr>
        <p:spPr>
          <a:xfrm>
            <a:off x="1371605" y="128337"/>
            <a:ext cx="6065516"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400">
                <a:solidFill>
                  <a:srgbClr val="FFFF00"/>
                </a:solidFill>
              </a:rPr>
              <a:t>Test of Source 1:</a:t>
            </a:r>
            <a:br>
              <a:rPr b="1" lang="en-US" sz="2400"/>
            </a:br>
            <a:r>
              <a:rPr b="1" lang="en-US" sz="2400"/>
              <a:t>High QC </a:t>
            </a:r>
            <a:r>
              <a:rPr b="1" lang="en-US" sz="2400">
                <a:solidFill>
                  <a:srgbClr val="FFFF00"/>
                </a:solidFill>
              </a:rPr>
              <a:t>GOES-19 over-land </a:t>
            </a:r>
            <a:r>
              <a:rPr b="1" lang="en-US" sz="2400"/>
              <a:t>AOD </a:t>
            </a:r>
            <a:r>
              <a:rPr b="1" lang="en-US" sz="2400">
                <a:solidFill>
                  <a:schemeClr val="lt1"/>
                </a:solidFill>
              </a:rPr>
              <a:t>- FD</a:t>
            </a:r>
            <a:endParaRPr sz="2400">
              <a:solidFill>
                <a:schemeClr val="lt1"/>
              </a:solidFill>
            </a:endParaRPr>
          </a:p>
        </p:txBody>
      </p:sp>
      <p:sp>
        <p:nvSpPr>
          <p:cNvPr id="622" name="Google Shape;622;p144"/>
          <p:cNvSpPr txBox="1"/>
          <p:nvPr>
            <p:ph idx="1" type="body"/>
          </p:nvPr>
        </p:nvSpPr>
        <p:spPr>
          <a:xfrm>
            <a:off x="452118" y="5280366"/>
            <a:ext cx="8229600" cy="8953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000"/>
              <a:buChar char="•"/>
            </a:pPr>
            <a:r>
              <a:rPr lang="en-US" sz="2000"/>
              <a:t>High quality AODs are plotted regardless of magnitude (range).</a:t>
            </a:r>
            <a:endParaRPr/>
          </a:p>
          <a:p>
            <a:pPr indent="-342900" lvl="0" marL="342900" rtl="0" algn="l">
              <a:lnSpc>
                <a:spcPct val="100000"/>
              </a:lnSpc>
              <a:spcBef>
                <a:spcPts val="0"/>
              </a:spcBef>
              <a:spcAft>
                <a:spcPts val="0"/>
              </a:spcAft>
              <a:buSzPts val="2000"/>
              <a:buChar char="•"/>
            </a:pPr>
            <a:r>
              <a:rPr b="1" lang="en-US" sz="2000"/>
              <a:t>GOES-19 over-land accuracy is improved from -0.080 to 0.004.</a:t>
            </a:r>
            <a:endParaRPr b="1"/>
          </a:p>
        </p:txBody>
      </p:sp>
      <p:sp>
        <p:nvSpPr>
          <p:cNvPr id="623" name="Google Shape;623;p14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624" name="Google Shape;624;p144"/>
          <p:cNvSpPr txBox="1"/>
          <p:nvPr/>
        </p:nvSpPr>
        <p:spPr>
          <a:xfrm>
            <a:off x="2287591" y="1277606"/>
            <a:ext cx="6639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LAND</a:t>
            </a:r>
            <a:endParaRPr b="0" i="0" sz="1400" u="none" cap="none" strike="noStrike">
              <a:solidFill>
                <a:srgbClr val="000000"/>
              </a:solidFill>
              <a:latin typeface="Arial"/>
              <a:ea typeface="Arial"/>
              <a:cs typeface="Arial"/>
              <a:sym typeface="Arial"/>
            </a:endParaRPr>
          </a:p>
        </p:txBody>
      </p:sp>
      <p:pic>
        <p:nvPicPr>
          <p:cNvPr id="625" name="Google Shape;625;p144"/>
          <p:cNvPicPr preferRelativeResize="0"/>
          <p:nvPr/>
        </p:nvPicPr>
        <p:blipFill rotWithShape="1">
          <a:blip r:embed="rId3">
            <a:alphaModFix/>
          </a:blip>
          <a:srcRect b="0" l="0" r="0" t="0"/>
          <a:stretch/>
        </p:blipFill>
        <p:spPr>
          <a:xfrm>
            <a:off x="457200" y="1143000"/>
            <a:ext cx="4093369" cy="4093369"/>
          </a:xfrm>
          <a:prstGeom prst="rect">
            <a:avLst/>
          </a:prstGeom>
          <a:noFill/>
          <a:ln>
            <a:noFill/>
          </a:ln>
        </p:spPr>
      </p:pic>
      <p:pic>
        <p:nvPicPr>
          <p:cNvPr id="626" name="Google Shape;626;p144"/>
          <p:cNvPicPr preferRelativeResize="0"/>
          <p:nvPr/>
        </p:nvPicPr>
        <p:blipFill rotWithShape="1">
          <a:blip r:embed="rId4">
            <a:alphaModFix/>
          </a:blip>
          <a:srcRect b="0" l="0" r="0" t="0"/>
          <a:stretch/>
        </p:blipFill>
        <p:spPr>
          <a:xfrm>
            <a:off x="4566918" y="1145598"/>
            <a:ext cx="4090771" cy="4090771"/>
          </a:xfrm>
          <a:prstGeom prst="rect">
            <a:avLst/>
          </a:prstGeom>
          <a:noFill/>
          <a:ln>
            <a:noFill/>
          </a:ln>
        </p:spPr>
      </p:pic>
      <p:sp>
        <p:nvSpPr>
          <p:cNvPr id="627" name="Google Shape;627;p144"/>
          <p:cNvSpPr txBox="1"/>
          <p:nvPr/>
        </p:nvSpPr>
        <p:spPr>
          <a:xfrm>
            <a:off x="1371605" y="1367927"/>
            <a:ext cx="25106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From adjusted reflectances</a:t>
            </a:r>
            <a:endParaRPr/>
          </a:p>
        </p:txBody>
      </p:sp>
      <p:sp>
        <p:nvSpPr>
          <p:cNvPr id="628" name="Google Shape;628;p144"/>
          <p:cNvSpPr txBox="1"/>
          <p:nvPr/>
        </p:nvSpPr>
        <p:spPr>
          <a:xfrm>
            <a:off x="5312107" y="1367926"/>
            <a:ext cx="278794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From un-adjusted reflectances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Product Overview - </a:t>
            </a:r>
            <a:r>
              <a:rPr b="1" lang="en-US">
                <a:solidFill>
                  <a:srgbClr val="FFFF00"/>
                </a:solidFill>
              </a:rPr>
              <a:t>AOD</a:t>
            </a:r>
            <a:endParaRPr>
              <a:solidFill>
                <a:srgbClr val="FFFF00"/>
              </a:solidFill>
            </a:endParaRPr>
          </a:p>
        </p:txBody>
      </p:sp>
      <p:sp>
        <p:nvSpPr>
          <p:cNvPr id="251" name="Google Shape;251;p4"/>
          <p:cNvSpPr txBox="1"/>
          <p:nvPr>
            <p:ph idx="1" type="body"/>
          </p:nvPr>
        </p:nvSpPr>
        <p:spPr>
          <a:xfrm>
            <a:off x="364961" y="1143457"/>
            <a:ext cx="8229600" cy="452596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FFFF"/>
              </a:buClr>
              <a:buSzPts val="1400"/>
              <a:buNone/>
            </a:pPr>
            <a:r>
              <a:rPr lang="en-US" sz="1400" cap="none">
                <a:solidFill>
                  <a:srgbClr val="FFFFFF"/>
                </a:solidFill>
                <a:latin typeface="Arial"/>
                <a:ea typeface="Arial"/>
                <a:cs typeface="Arial"/>
                <a:sym typeface="Arial"/>
              </a:rPr>
              <a:t>PRODUCT DEFINITION AND USER’S GUIDE (PUG) VOLUME 5: LEVEL 2+ PRODUCTS, </a:t>
            </a:r>
            <a:r>
              <a:rPr lang="en-US" sz="1400">
                <a:solidFill>
                  <a:srgbClr val="FFFFFF"/>
                </a:solidFill>
                <a:latin typeface="Arial"/>
                <a:ea typeface="Arial"/>
                <a:cs typeface="Arial"/>
                <a:sym typeface="Arial"/>
              </a:rPr>
              <a:t>VERSION 2.5, 20 JUNE 2024 </a:t>
            </a:r>
            <a:r>
              <a:rPr b="1" lang="en-US" sz="1400">
                <a:solidFill>
                  <a:srgbClr val="FFFFFF"/>
                </a:solidFill>
                <a:latin typeface="Arial"/>
                <a:ea typeface="Arial"/>
                <a:cs typeface="Arial"/>
                <a:sym typeface="Arial"/>
              </a:rPr>
              <a:t>- </a:t>
            </a:r>
            <a:r>
              <a:rPr lang="en-US" sz="1400">
                <a:solidFill>
                  <a:srgbClr val="FFFFFF"/>
                </a:solidFill>
                <a:latin typeface="Arial"/>
                <a:ea typeface="Arial"/>
                <a:cs typeface="Arial"/>
                <a:sym typeface="Arial"/>
              </a:rPr>
              <a:t>Table 5.11.1-1</a:t>
            </a:r>
            <a:endParaRPr/>
          </a:p>
          <a:p>
            <a:pPr indent="0" lvl="0" marL="342900" rtl="0" algn="l">
              <a:lnSpc>
                <a:spcPct val="100000"/>
              </a:lnSpc>
              <a:spcBef>
                <a:spcPts val="640"/>
              </a:spcBef>
              <a:spcAft>
                <a:spcPts val="0"/>
              </a:spcAft>
              <a:buClr>
                <a:schemeClr val="lt1"/>
              </a:buClr>
              <a:buSzPts val="3200"/>
              <a:buNone/>
            </a:pPr>
            <a:r>
              <a:t/>
            </a:r>
            <a:endParaRPr/>
          </a:p>
        </p:txBody>
      </p:sp>
      <p:graphicFrame>
        <p:nvGraphicFramePr>
          <p:cNvPr id="252" name="Google Shape;252;p4"/>
          <p:cNvGraphicFramePr/>
          <p:nvPr/>
        </p:nvGraphicFramePr>
        <p:xfrm>
          <a:off x="242047" y="1744575"/>
          <a:ext cx="3000000" cy="3000000"/>
        </p:xfrm>
        <a:graphic>
          <a:graphicData uri="http://schemas.openxmlformats.org/drawingml/2006/table">
            <a:tbl>
              <a:tblPr>
                <a:noFill/>
                <a:tableStyleId>{399A49F5-6B5E-49AB-AC82-608F965511BB}</a:tableStyleId>
              </a:tblPr>
              <a:tblGrid>
                <a:gridCol w="866525"/>
                <a:gridCol w="726675"/>
                <a:gridCol w="641250"/>
                <a:gridCol w="1981200"/>
                <a:gridCol w="1968500"/>
                <a:gridCol w="1574800"/>
                <a:gridCol w="834650"/>
              </a:tblGrid>
              <a:tr h="278500">
                <a:tc gridSpan="2">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D9D9D9"/>
                    </a:solidFill>
                  </a:tcPr>
                </a:tc>
                <a:tc hMerge="1"/>
                <a:tc gridSpan="4">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Measurement</a:t>
                      </a:r>
                      <a:endParaRPr sz="1600" u="none" cap="none" strike="noStrike">
                        <a:latin typeface="Times New Roman"/>
                        <a:ea typeface="Times New Roman"/>
                        <a:cs typeface="Times New Roman"/>
                        <a:sym typeface="Times New Roman"/>
                      </a:endParaRPr>
                    </a:p>
                  </a:txBody>
                  <a:tcPr marT="0" marB="0" marR="73025" marL="73025" anchor="ctr">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hMerge="1"/>
                <a:tc hMerge="1"/>
                <a:tc hMerge="1"/>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Mapping</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42630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Region</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Surface Type</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Range</a:t>
                      </a:r>
                      <a:endParaRPr baseline="30000" sz="1600" u="none" cap="none" strike="noStrike">
                        <a:latin typeface="Times New Roman"/>
                        <a:ea typeface="Times New Roman"/>
                        <a:cs typeface="Times New Roman"/>
                        <a:sym typeface="Times New Roman"/>
                      </a:endParaRPr>
                    </a:p>
                  </a:txBody>
                  <a:tcPr marT="0" marB="0" marR="36575" marL="3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Accuracy</a:t>
                      </a:r>
                      <a:endParaRPr sz="1600" u="none" cap="none" strike="noStrike">
                        <a:latin typeface="Times New Roman"/>
                        <a:ea typeface="Times New Roman"/>
                        <a:cs typeface="Times New Roman"/>
                        <a:sym typeface="Times New Roman"/>
                      </a:endParaRPr>
                    </a:p>
                  </a:txBody>
                  <a:tcPr marT="0" marB="0" marR="36575" marL="3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Precision</a:t>
                      </a:r>
                      <a:endParaRPr sz="1600" u="none" cap="none" strike="noStrike">
                        <a:latin typeface="Times New Roman"/>
                        <a:ea typeface="Times New Roman"/>
                        <a:cs typeface="Times New Roman"/>
                        <a:sym typeface="Times New Roman"/>
                      </a:endParaRPr>
                    </a:p>
                  </a:txBody>
                  <a:tcPr marT="0" marB="0" marR="36575" marL="3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Performance Conditions </a:t>
                      </a:r>
                      <a:r>
                        <a:rPr b="1" baseline="30000" lang="en-US" sz="1200" u="none" cap="none" strike="noStrike">
                          <a:latin typeface="Times"/>
                          <a:ea typeface="Times"/>
                          <a:cs typeface="Times"/>
                          <a:sym typeface="Times"/>
                        </a:rPr>
                        <a:t>[1]</a:t>
                      </a:r>
                      <a:endParaRPr sz="1600" u="none" cap="none" strike="noStrike">
                        <a:latin typeface="Times New Roman"/>
                        <a:ea typeface="Times New Roman"/>
                        <a:cs typeface="Times New Roman"/>
                        <a:sym typeface="Times New Roman"/>
                      </a:endParaRPr>
                    </a:p>
                  </a:txBody>
                  <a:tcPr marT="0" marB="0" marR="36575" marL="3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Accuracy</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5914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Full Disk &amp; CONUS</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Over Land</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latin typeface="Times"/>
                          <a:ea typeface="Times"/>
                          <a:cs typeface="Times"/>
                          <a:sym typeface="Times"/>
                        </a:rPr>
                        <a:t>-1 </a:t>
                      </a:r>
                      <a:r>
                        <a:rPr lang="en-US" sz="1200" u="none" cap="none" strike="noStrike">
                          <a:latin typeface="Times"/>
                          <a:ea typeface="Times"/>
                          <a:cs typeface="Times"/>
                          <a:sym typeface="Times"/>
                        </a:rPr>
                        <a:t>to 5</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AOD &lt; 0.04: 0.06</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   (2) 0.04 ≤ AOD ≤ 0.80: 0.04</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(3) AOD &gt; 0.80: 0.12</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AOD &lt; 0.04: 0.13</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   (2) 0.04 ≤ AOD ≤ 0.80: 0.25</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(3) AOD &gt; 0.80: 0.35</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latin typeface="Times"/>
                          <a:ea typeface="Times"/>
                          <a:cs typeface="Times"/>
                          <a:sym typeface="Times"/>
                        </a:rPr>
                        <a:t>LZA ≤ 60 degrees</a:t>
                      </a:r>
                      <a:endParaRPr sz="1600" u="none" cap="none" strike="noStrik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daytime </a:t>
                      </a:r>
                      <a:r>
                        <a:rPr baseline="30000" lang="en-US" sz="1200" u="none" cap="none" strike="noStrike">
                          <a:latin typeface="Times"/>
                          <a:ea typeface="Times"/>
                          <a:cs typeface="Times"/>
                          <a:sym typeface="Times"/>
                        </a:rPr>
                        <a:t>[2]</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clear sky</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km</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5914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Full Disk &amp; CONUS</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Over Ocean</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latin typeface="Times"/>
                          <a:ea typeface="Times"/>
                          <a:cs typeface="Times"/>
                          <a:sym typeface="Times"/>
                        </a:rPr>
                        <a:t>-1 </a:t>
                      </a:r>
                      <a:r>
                        <a:rPr lang="en-US" sz="1200" u="none" cap="none" strike="noStrike">
                          <a:latin typeface="Times"/>
                          <a:ea typeface="Times"/>
                          <a:cs typeface="Times"/>
                          <a:sym typeface="Times"/>
                        </a:rPr>
                        <a:t>to 5</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AOD &lt; 0.40: 0.02</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(2) AOD &gt; 0.40: 0.10</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AOD &lt; 0.40: 0.15</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(2) AOD &gt; 0.40: 0.23</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latin typeface="Times"/>
                          <a:ea typeface="Times"/>
                          <a:cs typeface="Times"/>
                          <a:sym typeface="Times"/>
                        </a:rPr>
                        <a:t>LZA ≤ 60 degrees</a:t>
                      </a:r>
                      <a:endParaRPr sz="1600" u="none" cap="none" strike="noStrik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daytime </a:t>
                      </a:r>
                      <a:r>
                        <a:rPr baseline="30000" lang="en-US" sz="1200" u="none" cap="none" strike="noStrike">
                          <a:latin typeface="Times"/>
                          <a:ea typeface="Times"/>
                          <a:cs typeface="Times"/>
                          <a:sym typeface="Times"/>
                        </a:rPr>
                        <a:t>[2]</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clear sky</a:t>
                      </a:r>
                      <a:endParaRPr sz="1600" u="none" cap="none" strike="noStrike">
                        <a:latin typeface="Times New Roman"/>
                        <a:ea typeface="Times New Roman"/>
                        <a:cs typeface="Times New Roman"/>
                        <a:sym typeface="Times New Roman"/>
                      </a:endParaRPr>
                    </a:p>
                  </a:txBody>
                  <a:tcPr marT="0" marB="0"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km</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253" name="Google Shape;253;p4"/>
          <p:cNvSpPr txBox="1"/>
          <p:nvPr/>
        </p:nvSpPr>
        <p:spPr>
          <a:xfrm>
            <a:off x="242046" y="3732544"/>
            <a:ext cx="8593592" cy="2927979"/>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10000"/>
              </a:lnSpc>
              <a:spcBef>
                <a:spcPts val="0"/>
              </a:spcBef>
              <a:spcAft>
                <a:spcPts val="0"/>
              </a:spcAft>
              <a:buNone/>
            </a:pPr>
            <a:r>
              <a:rPr b="0" i="0" lang="en-US" sz="1500" u="none" cap="none" strike="noStrike">
                <a:solidFill>
                  <a:srgbClr val="FFFFFF"/>
                </a:solidFill>
                <a:latin typeface="Arial"/>
                <a:ea typeface="Arial"/>
                <a:cs typeface="Arial"/>
                <a:sym typeface="Arial"/>
              </a:rPr>
              <a:t>[1] Conditions for data production prescribed by the algorithm also include snow/ice-free and, when over ocean, sunglint angle &gt; 40 degrees.</a:t>
            </a:r>
            <a:endParaRPr/>
          </a:p>
          <a:p>
            <a:pPr indent="0" lvl="0" marL="0" marR="0" rtl="0" algn="l">
              <a:lnSpc>
                <a:spcPct val="110000"/>
              </a:lnSpc>
              <a:spcBef>
                <a:spcPts val="0"/>
              </a:spcBef>
              <a:spcAft>
                <a:spcPts val="0"/>
              </a:spcAft>
              <a:buNone/>
            </a:pPr>
            <a:r>
              <a:rPr b="0" i="0" lang="en-US" sz="1500" u="none" cap="none" strike="noStrike">
                <a:solidFill>
                  <a:srgbClr val="FFFFFF"/>
                </a:solidFill>
                <a:latin typeface="Arial"/>
                <a:ea typeface="Arial"/>
                <a:cs typeface="Arial"/>
                <a:sym typeface="Arial"/>
              </a:rPr>
              <a:t>[2] Conditions for high quality prescribed by the algorithm are for SZA ≤ 80 degrees.</a:t>
            </a:r>
            <a:endParaRPr/>
          </a:p>
          <a:p>
            <a:pPr indent="0" lvl="0" marL="0" marR="0" rtl="0" algn="l">
              <a:lnSpc>
                <a:spcPct val="110000"/>
              </a:lnSpc>
              <a:spcBef>
                <a:spcPts val="0"/>
              </a:spcBef>
              <a:spcAft>
                <a:spcPts val="0"/>
              </a:spcAft>
              <a:buNone/>
            </a:pPr>
            <a:r>
              <a:t/>
            </a:r>
            <a:endParaRPr b="0" i="0" sz="1500" u="none" cap="none" strike="noStrike">
              <a:solidFill>
                <a:srgbClr val="FFFFFF"/>
              </a:solidFill>
              <a:latin typeface="Arial"/>
              <a:ea typeface="Arial"/>
              <a:cs typeface="Arial"/>
              <a:sym typeface="Arial"/>
            </a:endParaRPr>
          </a:p>
          <a:p>
            <a:pPr indent="0" lvl="0" marL="0" marR="0" rtl="0" algn="l">
              <a:lnSpc>
                <a:spcPct val="110000"/>
              </a:lnSpc>
              <a:spcBef>
                <a:spcPts val="0"/>
              </a:spcBef>
              <a:spcAft>
                <a:spcPts val="0"/>
              </a:spcAft>
              <a:buNone/>
            </a:pPr>
            <a:r>
              <a:rPr b="0" i="0" lang="en-US" sz="1500" u="none" cap="none" strike="noStrike">
                <a:solidFill>
                  <a:srgbClr val="FFFFFF"/>
                </a:solidFill>
                <a:latin typeface="Arial"/>
                <a:ea typeface="Arial"/>
                <a:cs typeface="Arial"/>
                <a:sym typeface="Arial"/>
              </a:rPr>
              <a:t>Note to [1]: In the Enterprise Algorithm/Product, </a:t>
            </a:r>
            <a:r>
              <a:rPr b="0" i="0" lang="en-US" sz="1500" u="none" cap="none" strike="noStrike">
                <a:solidFill>
                  <a:schemeClr val="lt1"/>
                </a:solidFill>
                <a:latin typeface="Arial"/>
                <a:ea typeface="Arial"/>
                <a:cs typeface="Arial"/>
                <a:sym typeface="Arial"/>
              </a:rPr>
              <a:t>sunglint angle is </a:t>
            </a:r>
            <a:r>
              <a:rPr b="0" i="0" lang="en-US" sz="1500" u="none" cap="none" strike="noStrike">
                <a:solidFill>
                  <a:srgbClr val="FF0000"/>
                </a:solidFill>
                <a:latin typeface="Arial"/>
                <a:ea typeface="Arial"/>
                <a:cs typeface="Arial"/>
                <a:sym typeface="Arial"/>
              </a:rPr>
              <a:t>&gt; 36°</a:t>
            </a:r>
            <a:r>
              <a:rPr b="0" i="0" lang="en-US" sz="1500" u="none" cap="none" strike="noStrike">
                <a:solidFill>
                  <a:schemeClr val="lt1"/>
                </a:solidFill>
                <a:latin typeface="Arial"/>
                <a:ea typeface="Arial"/>
                <a:cs typeface="Arial"/>
                <a:sym typeface="Arial"/>
              </a:rPr>
              <a:t> instead of </a:t>
            </a:r>
            <a:r>
              <a:rPr b="0" i="0" lang="en-US" sz="1500" u="none" cap="none" strike="noStrike">
                <a:solidFill>
                  <a:srgbClr val="FF0000"/>
                </a:solidFill>
                <a:latin typeface="Arial"/>
                <a:ea typeface="Arial"/>
                <a:cs typeface="Arial"/>
                <a:sym typeface="Arial"/>
              </a:rPr>
              <a:t>40</a:t>
            </a:r>
            <a:r>
              <a:rPr b="0" i="0" lang="en-US" sz="1500" u="none" cap="none" strike="noStrike">
                <a:solidFill>
                  <a:schemeClr val="lt1"/>
                </a:solidFill>
                <a:latin typeface="Arial"/>
                <a:ea typeface="Arial"/>
                <a:cs typeface="Arial"/>
                <a:sym typeface="Arial"/>
              </a:rPr>
              <a:t> degrees. </a:t>
            </a:r>
            <a:endParaRPr/>
          </a:p>
          <a:p>
            <a:pPr indent="0" lvl="0" marL="0" marR="0" rtl="0" algn="l">
              <a:lnSpc>
                <a:spcPct val="110000"/>
              </a:lnSpc>
              <a:spcBef>
                <a:spcPts val="0"/>
              </a:spcBef>
              <a:spcAft>
                <a:spcPts val="0"/>
              </a:spcAft>
              <a:buNone/>
            </a:pPr>
            <a:r>
              <a:rPr b="0" i="0" lang="en-US" sz="1500" u="none" cap="none" strike="noStrike">
                <a:solidFill>
                  <a:schemeClr val="lt1"/>
                </a:solidFill>
                <a:latin typeface="Arial"/>
                <a:ea typeface="Arial"/>
                <a:cs typeface="Arial"/>
                <a:sym typeface="Arial"/>
              </a:rPr>
              <a:t>Note to [2]: </a:t>
            </a:r>
            <a:r>
              <a:rPr b="0" i="0" lang="en-US" sz="1500" u="none" cap="none" strike="noStrike">
                <a:solidFill>
                  <a:srgbClr val="FFFFFF"/>
                </a:solidFill>
                <a:latin typeface="Arial"/>
                <a:ea typeface="Arial"/>
                <a:cs typeface="Arial"/>
                <a:sym typeface="Arial"/>
              </a:rPr>
              <a:t>: In the Enterprise Algorithm/Product, </a:t>
            </a:r>
            <a:r>
              <a:rPr b="0" i="0" lang="en-US" sz="1500" u="none" cap="none" strike="noStrike">
                <a:solidFill>
                  <a:schemeClr val="lt1"/>
                </a:solidFill>
                <a:latin typeface="Arial"/>
                <a:ea typeface="Arial"/>
                <a:cs typeface="Arial"/>
                <a:sym typeface="Arial"/>
              </a:rPr>
              <a:t>performance condition for high-quality is </a:t>
            </a:r>
            <a:r>
              <a:rPr b="0" i="0" lang="en-US" sz="1500" u="none" cap="none" strike="noStrike">
                <a:solidFill>
                  <a:srgbClr val="FF0000"/>
                </a:solidFill>
                <a:latin typeface="Arial"/>
                <a:ea typeface="Arial"/>
                <a:cs typeface="Arial"/>
                <a:sym typeface="Arial"/>
              </a:rPr>
              <a:t>airmass ≤ 6</a:t>
            </a:r>
            <a:r>
              <a:rPr b="0" i="0" lang="en-US" sz="1500" u="none" cap="none" strike="noStrike">
                <a:solidFill>
                  <a:schemeClr val="lt1"/>
                </a:solidFill>
                <a:latin typeface="Arial"/>
                <a:ea typeface="Arial"/>
                <a:cs typeface="Arial"/>
                <a:sym typeface="Arial"/>
              </a:rPr>
              <a:t> instead of </a:t>
            </a:r>
            <a:r>
              <a:rPr b="0" i="0" lang="en-US" sz="1500" u="none" cap="none" strike="noStrike">
                <a:solidFill>
                  <a:srgbClr val="FF0000"/>
                </a:solidFill>
                <a:latin typeface="Arial"/>
                <a:ea typeface="Arial"/>
                <a:cs typeface="Arial"/>
                <a:sym typeface="Arial"/>
              </a:rPr>
              <a:t>LZA ≤ 60 degrees.</a:t>
            </a:r>
            <a:endParaRPr/>
          </a:p>
          <a:p>
            <a:pPr indent="0" lvl="0" marL="0" marR="0" rtl="0" algn="l">
              <a:lnSpc>
                <a:spcPct val="110000"/>
              </a:lnSpc>
              <a:spcBef>
                <a:spcPts val="0"/>
              </a:spcBef>
              <a:spcAft>
                <a:spcPts val="0"/>
              </a:spcAft>
              <a:buNone/>
            </a:pPr>
            <a:r>
              <a:rPr b="0" i="0" lang="en-US" sz="1500" u="none" cap="none" strike="noStrike">
                <a:solidFill>
                  <a:srgbClr val="FFFFFF"/>
                </a:solidFill>
                <a:latin typeface="Arial"/>
                <a:ea typeface="Arial"/>
                <a:cs typeface="Arial"/>
                <a:sym typeface="Arial"/>
              </a:rPr>
              <a:t>Note: In the Enterprise Algorithm/Product, consistent with JPSS AOD, the minimum range value is </a:t>
            </a:r>
            <a:r>
              <a:rPr b="0" i="0" lang="en-US" sz="1500" u="none" cap="none" strike="noStrike">
                <a:solidFill>
                  <a:srgbClr val="FF0000"/>
                </a:solidFill>
                <a:latin typeface="Arial"/>
                <a:ea typeface="Arial"/>
                <a:cs typeface="Arial"/>
                <a:sym typeface="Arial"/>
              </a:rPr>
              <a:t>-0.05</a:t>
            </a:r>
            <a:r>
              <a:rPr b="0" i="0" lang="en-US" sz="1500" u="none" cap="none" strike="noStrike">
                <a:solidFill>
                  <a:srgbClr val="FFFFFF"/>
                </a:solidFill>
                <a:latin typeface="Arial"/>
                <a:ea typeface="Arial"/>
                <a:cs typeface="Arial"/>
                <a:sym typeface="Arial"/>
              </a:rPr>
              <a:t> instead of </a:t>
            </a:r>
            <a:r>
              <a:rPr b="0" i="0" lang="en-US" sz="1500" u="none" cap="none" strike="noStrike">
                <a:solidFill>
                  <a:srgbClr val="FF0000"/>
                </a:solidFill>
                <a:latin typeface="Arial"/>
                <a:ea typeface="Arial"/>
                <a:cs typeface="Arial"/>
                <a:sym typeface="Arial"/>
              </a:rPr>
              <a:t>-1</a:t>
            </a:r>
            <a:r>
              <a:rPr b="0" i="0" lang="en-US" sz="1500" u="none" cap="none" strike="noStrike">
                <a:solidFill>
                  <a:srgbClr val="FFFFFF"/>
                </a:solidFill>
                <a:latin typeface="Arial"/>
                <a:ea typeface="Arial"/>
                <a:cs typeface="Arial"/>
                <a:sym typeface="Arial"/>
              </a:rPr>
              <a:t>. </a:t>
            </a:r>
            <a:endParaRPr b="0" i="0" sz="1500" u="none" cap="none" strike="noStrike">
              <a:solidFill>
                <a:srgbClr val="FF0000"/>
              </a:solidFill>
              <a:latin typeface="Arial"/>
              <a:ea typeface="Arial"/>
              <a:cs typeface="Arial"/>
              <a:sym typeface="Arial"/>
            </a:endParaRPr>
          </a:p>
          <a:p>
            <a:pPr indent="0" lvl="0" marL="0" marR="0" rtl="0" algn="l">
              <a:lnSpc>
                <a:spcPct val="100000"/>
              </a:lnSpc>
              <a:spcBef>
                <a:spcPts val="1800"/>
              </a:spcBef>
              <a:spcAft>
                <a:spcPts val="0"/>
              </a:spcAft>
              <a:buClr>
                <a:schemeClr val="lt1"/>
              </a:buClr>
              <a:buSzPct val="100000"/>
              <a:buFont typeface="Arial"/>
              <a:buNone/>
            </a:pPr>
            <a:r>
              <a:rPr b="0" i="0" lang="en-US" sz="1800" u="none" cap="none" strike="noStrike">
                <a:solidFill>
                  <a:schemeClr val="lt1"/>
                </a:solidFill>
                <a:latin typeface="Arial"/>
                <a:ea typeface="Arial"/>
                <a:cs typeface="Arial"/>
                <a:sym typeface="Arial"/>
              </a:rPr>
              <a:t>Horizontal resolution: 2 km</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chemeClr val="lt1"/>
              </a:buClr>
              <a:buSzPct val="100000"/>
              <a:buFont typeface="Arial"/>
              <a:buNone/>
            </a:pPr>
            <a:r>
              <a:rPr b="0" i="0" lang="en-US" sz="1800" u="none" cap="none" strike="noStrike">
                <a:solidFill>
                  <a:schemeClr val="lt1"/>
                </a:solidFill>
                <a:latin typeface="Arial"/>
                <a:ea typeface="Arial"/>
                <a:cs typeface="Arial"/>
                <a:sym typeface="Arial"/>
              </a:rPr>
              <a:t>Temporal resolution: 5 min (CONUS), 15/10/5 min (M3/M6/M4 Full Disk) – mode dependent.</a:t>
            </a:r>
            <a:endParaRPr b="0" i="0" sz="1400" u="none" cap="none" strike="noStrike">
              <a:solidFill>
                <a:srgbClr val="000000"/>
              </a:solidFill>
              <a:latin typeface="Arial"/>
              <a:ea typeface="Arial"/>
              <a:cs typeface="Arial"/>
              <a:sym typeface="Arial"/>
            </a:endParaRPr>
          </a:p>
        </p:txBody>
      </p:sp>
      <p:sp>
        <p:nvSpPr>
          <p:cNvPr id="254" name="Google Shape;254;p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cxnSp>
        <p:nvCxnSpPr>
          <p:cNvPr id="255" name="Google Shape;255;p4"/>
          <p:cNvCxnSpPr/>
          <p:nvPr/>
        </p:nvCxnSpPr>
        <p:spPr>
          <a:xfrm>
            <a:off x="328385" y="4486656"/>
            <a:ext cx="8414078"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graphicFrame>
        <p:nvGraphicFramePr>
          <p:cNvPr id="634" name="Google Shape;634;p145"/>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(10/01/2024 – 12/31/2024, </a:t>
                      </a:r>
                      <a:r>
                        <a:rPr lang="en-US" sz="1800" u="none" cap="none" strike="noStrike">
                          <a:solidFill>
                            <a:srgbClr val="FFFF00"/>
                          </a:solidFill>
                        </a:rPr>
                        <a:t>every 5 days</a:t>
                      </a:r>
                      <a:r>
                        <a:rPr lang="en-US" sz="1800" u="none" cap="none" strike="noStrike"/>
                        <a:t>)</a:t>
                      </a:r>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6,806</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4,101</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0.00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0.05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13,238</a:t>
                      </a:r>
                      <a:endParaRPr sz="1600" u="none" cap="none" strike="noStrike">
                        <a:latin typeface="Arial"/>
                        <a:ea typeface="Arial"/>
                        <a:cs typeface="Arial"/>
                        <a:sym typeface="Arial"/>
                      </a:endParaRPr>
                    </a:p>
                  </a:txBody>
                  <a:tcPr marT="0" marB="0" marR="38575" marL="38575" anchor="ct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rgbClr val="C00000"/>
                          </a:solidFill>
                          <a:latin typeface="Calibri"/>
                          <a:ea typeface="Calibri"/>
                          <a:cs typeface="Calibri"/>
                          <a:sym typeface="Calibri"/>
                        </a:rPr>
                        <a:t>0.19</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0.31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 156</a:t>
                      </a:r>
                      <a:endParaRPr sz="1600" u="none" cap="none" strike="noStrike">
                        <a:solidFill>
                          <a:schemeClr val="dk1"/>
                        </a:solidFill>
                        <a:latin typeface="Calibri"/>
                        <a:ea typeface="Calibri"/>
                        <a:cs typeface="Calibri"/>
                        <a:sym typeface="Calibri"/>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rgbClr val="C00000"/>
                          </a:solidFill>
                        </a:rPr>
                        <a:t>-0.30 </a:t>
                      </a:r>
                      <a:r>
                        <a:rPr lang="en-US" sz="1600" u="none" cap="none" strike="noStrike"/>
                        <a:t>(0.10)</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(0.23)</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2</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
        <p:nvSpPr>
          <p:cNvPr id="635" name="Google Shape;635;p145"/>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solidFill>
                  <a:srgbClr val="FFFF00"/>
                </a:solidFill>
              </a:rPr>
              <a:t>Test of Source 1:</a:t>
            </a:r>
            <a:br>
              <a:rPr b="1" lang="en-US" sz="2400">
                <a:solidFill>
                  <a:schemeClr val="lt1"/>
                </a:solidFill>
              </a:rPr>
            </a:br>
            <a:r>
              <a:rPr b="1" lang="en-US" sz="2400">
                <a:solidFill>
                  <a:schemeClr val="lt1"/>
                </a:solidFill>
              </a:rPr>
              <a:t>GOES-19 Offline </a:t>
            </a:r>
            <a:r>
              <a:rPr b="1" lang="en-US" sz="2400"/>
              <a:t>AOD Statistics - FD</a:t>
            </a:r>
            <a:endParaRPr b="1" sz="2400"/>
          </a:p>
        </p:txBody>
      </p:sp>
      <p:sp>
        <p:nvSpPr>
          <p:cNvPr id="636" name="Google Shape;636;p145"/>
          <p:cNvSpPr txBox="1"/>
          <p:nvPr>
            <p:ph idx="1" type="body"/>
          </p:nvPr>
        </p:nvSpPr>
        <p:spPr>
          <a:xfrm>
            <a:off x="457200" y="4114807"/>
            <a:ext cx="8229600" cy="26148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FFFFFF"/>
              </a:buClr>
              <a:buSzPts val="1400"/>
              <a:buChar char="•"/>
            </a:pPr>
            <a:r>
              <a:rPr lang="en-US" sz="1400">
                <a:solidFill>
                  <a:srgbClr val="FFFFFF"/>
                </a:solidFill>
                <a:latin typeface="Arial"/>
                <a:ea typeface="Arial"/>
                <a:cs typeface="Arial"/>
                <a:sym typeface="Arial"/>
              </a:rPr>
              <a:t>Accuracy and precision of G19 ABI 550-nm AOD in comparison with AERONET AOD over land and water using collocated ABI-AERONET dataset. F&amp;PS requirements are in parenthesis.</a:t>
            </a:r>
            <a:endParaRPr sz="1400">
              <a:latin typeface="Arial"/>
              <a:ea typeface="Arial"/>
              <a:cs typeface="Arial"/>
              <a:sym typeface="Arial"/>
            </a:endParaRPr>
          </a:p>
          <a:p>
            <a:pPr indent="-342900" lvl="0" marL="342900" rtl="0" algn="l">
              <a:lnSpc>
                <a:spcPct val="100000"/>
              </a:lnSpc>
              <a:spcBef>
                <a:spcPts val="1200"/>
              </a:spcBef>
              <a:spcAft>
                <a:spcPts val="0"/>
              </a:spcAft>
              <a:buClr>
                <a:srgbClr val="FFFFFF"/>
              </a:buClr>
              <a:buSzPts val="2000"/>
              <a:buChar char="•"/>
            </a:pPr>
            <a:r>
              <a:rPr lang="en-US" sz="2000">
                <a:solidFill>
                  <a:srgbClr val="FFFFFF"/>
                </a:solidFill>
                <a:latin typeface="Arial"/>
                <a:ea typeface="Arial"/>
                <a:cs typeface="Arial"/>
                <a:sym typeface="Arial"/>
              </a:rPr>
              <a:t>Accuracy and precision are evaluated using only high QC AOD in the required AOD ranges. Here “low”, “medium” and “high” refer to the magnitude of AOD not to its quality.</a:t>
            </a:r>
            <a:endParaRPr sz="2000">
              <a:latin typeface="Arial"/>
              <a:ea typeface="Arial"/>
              <a:cs typeface="Arial"/>
              <a:sym typeface="Arial"/>
            </a:endParaRPr>
          </a:p>
          <a:p>
            <a:pPr indent="-342900" lvl="0" marL="342900" rtl="0" algn="l">
              <a:lnSpc>
                <a:spcPct val="100000"/>
              </a:lnSpc>
              <a:spcBef>
                <a:spcPts val="1200"/>
              </a:spcBef>
              <a:spcAft>
                <a:spcPts val="0"/>
              </a:spcAft>
              <a:buClr>
                <a:srgbClr val="FFFFFF"/>
              </a:buClr>
              <a:buSzPts val="2000"/>
              <a:buChar char="•"/>
            </a:pPr>
            <a:r>
              <a:rPr b="1" lang="en-US" sz="2000">
                <a:solidFill>
                  <a:srgbClr val="FFFFFF"/>
                </a:solidFill>
                <a:latin typeface="Arial"/>
                <a:ea typeface="Arial"/>
                <a:cs typeface="Arial"/>
                <a:sym typeface="Arial"/>
              </a:rPr>
              <a:t>Requirements are met except for accuracy in high AOD range over land and water with limited sample size.  </a:t>
            </a:r>
            <a:endParaRPr b="1" sz="2000">
              <a:solidFill>
                <a:srgbClr val="FFFFFF"/>
              </a:solidFill>
              <a:latin typeface="Arial"/>
              <a:ea typeface="Arial"/>
              <a:cs typeface="Arial"/>
              <a:sym typeface="Arial"/>
            </a:endParaRPr>
          </a:p>
        </p:txBody>
      </p:sp>
      <p:sp>
        <p:nvSpPr>
          <p:cNvPr id="637" name="Google Shape;637;p14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46"/>
          <p:cNvSpPr txBox="1"/>
          <p:nvPr/>
        </p:nvSpPr>
        <p:spPr>
          <a:xfrm>
            <a:off x="234931" y="1640899"/>
            <a:ext cx="8674138" cy="4540445"/>
          </a:xfrm>
          <a:prstGeom prst="rect">
            <a:avLst/>
          </a:prstGeom>
          <a:noFill/>
          <a:ln>
            <a:noFill/>
          </a:ln>
        </p:spPr>
        <p:txBody>
          <a:bodyPr anchorCtr="0" anchor="t" bIns="34275" lIns="68550" spcFirstLastPara="1" rIns="68550" wrap="square" tIns="34275">
            <a:normAutofit fontScale="92500" lnSpcReduction="10000"/>
          </a:bodyPr>
          <a:lstStyle/>
          <a:p>
            <a:pPr indent="0" lvl="0" marL="25400" marR="0" rtl="0" algn="l">
              <a:lnSpc>
                <a:spcPct val="100000"/>
              </a:lnSpc>
              <a:spcBef>
                <a:spcPts val="640"/>
              </a:spcBef>
              <a:spcAft>
                <a:spcPts val="0"/>
              </a:spcAft>
              <a:buClr>
                <a:srgbClr val="FFFFFF"/>
              </a:buClr>
              <a:buSzPct val="133056"/>
              <a:buFont typeface="Arial"/>
              <a:buNone/>
            </a:pPr>
            <a:r>
              <a:rPr b="0" i="0" lang="en-US" sz="2600" u="none" cap="none" strike="noStrike">
                <a:solidFill>
                  <a:srgbClr val="FFFFFF"/>
                </a:solidFill>
                <a:latin typeface="Calibri"/>
                <a:ea typeface="Calibri"/>
                <a:cs typeface="Calibri"/>
                <a:sym typeface="Calibri"/>
              </a:rPr>
              <a:t>Method</a:t>
            </a:r>
            <a:r>
              <a:rPr b="0" i="0" lang="en-US" sz="2400" u="none" cap="none" strike="noStrike">
                <a:solidFill>
                  <a:srgbClr val="FFFFFF"/>
                </a:solidFill>
                <a:latin typeface="Calibri"/>
                <a:ea typeface="Calibri"/>
                <a:cs typeface="Calibri"/>
                <a:sym typeface="Calibri"/>
              </a:rPr>
              <a:t>:</a:t>
            </a:r>
            <a:endParaRPr/>
          </a:p>
          <a:p>
            <a:pPr indent="-431800" lvl="0" marL="457200" marR="0" rtl="0" algn="l">
              <a:lnSpc>
                <a:spcPct val="100000"/>
              </a:lnSpc>
              <a:spcBef>
                <a:spcPts val="640"/>
              </a:spcBef>
              <a:spcAft>
                <a:spcPts val="0"/>
              </a:spcAft>
              <a:buClr>
                <a:srgbClr val="FFFFFF"/>
              </a:buClr>
              <a:buSzPct val="144144"/>
              <a:buFont typeface="Arial"/>
              <a:buChar char="•"/>
            </a:pPr>
            <a:r>
              <a:rPr b="0" i="0" lang="en-US" sz="2400" u="none" cap="none" strike="noStrike">
                <a:solidFill>
                  <a:srgbClr val="FFFFFF"/>
                </a:solidFill>
                <a:latin typeface="Calibri"/>
                <a:ea typeface="Calibri"/>
                <a:cs typeface="Calibri"/>
                <a:sym typeface="Calibri"/>
              </a:rPr>
              <a:t>Derived spectral surface reflectance relationship based on </a:t>
            </a:r>
            <a:r>
              <a:rPr b="0" i="0" lang="en-US" sz="2400" u="sng" cap="none" strike="noStrike">
                <a:solidFill>
                  <a:srgbClr val="FFFFFF"/>
                </a:solidFill>
                <a:latin typeface="Calibri"/>
                <a:ea typeface="Calibri"/>
                <a:cs typeface="Calibri"/>
                <a:sym typeface="Calibri"/>
              </a:rPr>
              <a:t>unadjusted</a:t>
            </a:r>
            <a:r>
              <a:rPr b="0" i="0" lang="en-US" sz="2400" u="none" cap="none" strike="noStrike">
                <a:solidFill>
                  <a:srgbClr val="FFFFFF"/>
                </a:solidFill>
                <a:latin typeface="Calibri"/>
                <a:ea typeface="Calibri"/>
                <a:cs typeface="Calibri"/>
                <a:sym typeface="Calibri"/>
              </a:rPr>
              <a:t> G19 ABI measurements</a:t>
            </a:r>
            <a:endParaRPr/>
          </a:p>
          <a:p>
            <a:pPr indent="-342900" lvl="1" marL="914400" marR="0" rtl="0" algn="l">
              <a:lnSpc>
                <a:spcPct val="100000"/>
              </a:lnSpc>
              <a:spcBef>
                <a:spcPts val="360"/>
              </a:spcBef>
              <a:spcAft>
                <a:spcPts val="0"/>
              </a:spcAft>
              <a:buClr>
                <a:srgbClr val="FFFFFF"/>
              </a:buClr>
              <a:buSzPct val="81081"/>
              <a:buFont typeface="Arial"/>
              <a:buChar char="–"/>
            </a:pPr>
            <a:r>
              <a:rPr b="0" i="0" lang="en-US" sz="2400" u="none" cap="none" strike="noStrike">
                <a:solidFill>
                  <a:srgbClr val="FFFFFF"/>
                </a:solidFill>
                <a:latin typeface="Calibri"/>
                <a:ea typeface="Calibri"/>
                <a:cs typeface="Calibri"/>
                <a:sym typeface="Calibri"/>
              </a:rPr>
              <a:t>Atmospheric correction of collocated G19 ABI reflectances and AERONET AOD to retrieve spectral surface reflectances</a:t>
            </a:r>
            <a:endParaRPr/>
          </a:p>
          <a:p>
            <a:pPr indent="-342900" lvl="2" marL="1371600" marR="0" rtl="0" algn="l">
              <a:lnSpc>
                <a:spcPct val="100000"/>
              </a:lnSpc>
              <a:spcBef>
                <a:spcPts val="360"/>
              </a:spcBef>
              <a:spcAft>
                <a:spcPts val="0"/>
              </a:spcAft>
              <a:buClr>
                <a:srgbClr val="FFFFFF"/>
              </a:buClr>
              <a:buSzPct val="97297"/>
              <a:buFont typeface="Arial"/>
              <a:buChar char="•"/>
            </a:pPr>
            <a:r>
              <a:rPr b="0" i="0" lang="en-US" sz="2000" u="none" cap="none" strike="noStrike">
                <a:solidFill>
                  <a:srgbClr val="FFFFFF"/>
                </a:solidFill>
                <a:latin typeface="Calibri"/>
                <a:ea typeface="Calibri"/>
                <a:cs typeface="Calibri"/>
                <a:sym typeface="Calibri"/>
              </a:rPr>
              <a:t>10/01/2024 – 01/10/2025</a:t>
            </a:r>
            <a:endParaRPr/>
          </a:p>
          <a:p>
            <a:pPr indent="-342900" lvl="2" marL="1371600" marR="0" rtl="0" algn="l">
              <a:lnSpc>
                <a:spcPct val="100000"/>
              </a:lnSpc>
              <a:spcBef>
                <a:spcPts val="360"/>
              </a:spcBef>
              <a:spcAft>
                <a:spcPts val="0"/>
              </a:spcAft>
              <a:buClr>
                <a:srgbClr val="FFFFFF"/>
              </a:buClr>
              <a:buSzPct val="97297"/>
              <a:buFont typeface="Arial"/>
              <a:buChar char="•"/>
            </a:pPr>
            <a:r>
              <a:rPr b="0" i="0" lang="en-US" sz="2000" u="none" cap="none" strike="noStrike">
                <a:solidFill>
                  <a:srgbClr val="FFFFFF"/>
                </a:solidFill>
                <a:latin typeface="Calibri"/>
                <a:ea typeface="Calibri"/>
                <a:cs typeface="Calibri"/>
                <a:sym typeface="Calibri"/>
              </a:rPr>
              <a:t>AERONET AOD550 &lt; 0.1</a:t>
            </a:r>
            <a:endParaRPr/>
          </a:p>
          <a:p>
            <a:pPr indent="-342900" lvl="1" marL="914400" marR="0" rtl="0" algn="l">
              <a:lnSpc>
                <a:spcPct val="100000"/>
              </a:lnSpc>
              <a:spcBef>
                <a:spcPts val="360"/>
              </a:spcBef>
              <a:spcAft>
                <a:spcPts val="0"/>
              </a:spcAft>
              <a:buClr>
                <a:srgbClr val="FFFFFF"/>
              </a:buClr>
              <a:buSzPct val="81081"/>
              <a:buFont typeface="Arial"/>
              <a:buChar char="–"/>
            </a:pPr>
            <a:r>
              <a:rPr b="0" i="0" lang="en-US" sz="2400" u="none" cap="none" strike="noStrike">
                <a:solidFill>
                  <a:srgbClr val="FFFFFF"/>
                </a:solidFill>
                <a:latin typeface="Calibri"/>
                <a:ea typeface="Calibri"/>
                <a:cs typeface="Calibri"/>
                <a:sym typeface="Calibri"/>
              </a:rPr>
              <a:t>Derived spectral surface reflectance relationship from the spectral surface reflectance data</a:t>
            </a:r>
            <a:endParaRPr/>
          </a:p>
          <a:p>
            <a:pPr indent="-431800" lvl="0" marL="457200" marR="0" rtl="0" algn="l">
              <a:lnSpc>
                <a:spcPct val="100000"/>
              </a:lnSpc>
              <a:spcBef>
                <a:spcPts val="640"/>
              </a:spcBef>
              <a:spcAft>
                <a:spcPts val="0"/>
              </a:spcAft>
              <a:buClr>
                <a:srgbClr val="FFFFFF"/>
              </a:buClr>
              <a:buSzPct val="144144"/>
              <a:buFont typeface="Arial"/>
              <a:buChar char="•"/>
            </a:pPr>
            <a:r>
              <a:rPr b="0" i="0" lang="en-US" sz="2400" u="none" cap="none" strike="noStrike">
                <a:solidFill>
                  <a:srgbClr val="FFFFFF"/>
                </a:solidFill>
                <a:latin typeface="Calibri"/>
                <a:ea typeface="Calibri"/>
                <a:cs typeface="Calibri"/>
                <a:sym typeface="Calibri"/>
              </a:rPr>
              <a:t>Offline G19 ABI AOD retrieval with updated spectral surface reflectance relationship</a:t>
            </a:r>
            <a:endParaRPr/>
          </a:p>
          <a:p>
            <a:pPr indent="-342900" lvl="1" marL="914400" marR="0" rtl="0" algn="l">
              <a:lnSpc>
                <a:spcPct val="100000"/>
              </a:lnSpc>
              <a:spcBef>
                <a:spcPts val="360"/>
              </a:spcBef>
              <a:spcAft>
                <a:spcPts val="0"/>
              </a:spcAft>
              <a:buClr>
                <a:srgbClr val="FFFFFF"/>
              </a:buClr>
              <a:buSzPct val="81081"/>
              <a:buFont typeface="Arial"/>
              <a:buChar char="–"/>
            </a:pPr>
            <a:r>
              <a:rPr b="0" i="0" lang="en-US" sz="2400" u="none" cap="none" strike="noStrike">
                <a:solidFill>
                  <a:srgbClr val="FFFFFF"/>
                </a:solidFill>
                <a:latin typeface="Calibri"/>
                <a:ea typeface="Calibri"/>
                <a:cs typeface="Calibri"/>
                <a:sym typeface="Calibri"/>
              </a:rPr>
              <a:t>10/01/2014 – 01/10/2025</a:t>
            </a:r>
            <a:endParaRPr/>
          </a:p>
          <a:p>
            <a:pPr indent="-342900" lvl="1" marL="914400" marR="0" rtl="0" algn="l">
              <a:lnSpc>
                <a:spcPct val="100000"/>
              </a:lnSpc>
              <a:spcBef>
                <a:spcPts val="360"/>
              </a:spcBef>
              <a:spcAft>
                <a:spcPts val="0"/>
              </a:spcAft>
              <a:buClr>
                <a:srgbClr val="FFFFFF"/>
              </a:buClr>
              <a:buSzPct val="81081"/>
              <a:buFont typeface="Arial"/>
              <a:buChar char="–"/>
            </a:pPr>
            <a:r>
              <a:rPr b="0" i="0" lang="en-US" sz="2400" u="none" cap="none" strike="noStrike">
                <a:solidFill>
                  <a:srgbClr val="FFFFFF"/>
                </a:solidFill>
                <a:latin typeface="Calibri"/>
                <a:ea typeface="Calibri"/>
                <a:cs typeface="Calibri"/>
                <a:sym typeface="Calibri"/>
              </a:rPr>
              <a:t>Evaluation against AERONET measurements</a:t>
            </a:r>
            <a:endParaRPr/>
          </a:p>
        </p:txBody>
      </p:sp>
      <p:sp>
        <p:nvSpPr>
          <p:cNvPr id="643" name="Google Shape;643;p146"/>
          <p:cNvSpPr txBox="1"/>
          <p:nvPr/>
        </p:nvSpPr>
        <p:spPr>
          <a:xfrm>
            <a:off x="1635383" y="497259"/>
            <a:ext cx="5873234" cy="96862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2800" u="none" cap="none" strike="noStrike">
                <a:solidFill>
                  <a:srgbClr val="FFFF00"/>
                </a:solidFill>
                <a:latin typeface="Calibri"/>
                <a:ea typeface="Calibri"/>
                <a:cs typeface="Calibri"/>
                <a:sym typeface="Calibri"/>
              </a:rPr>
              <a:t>Test of Source 3</a:t>
            </a:r>
            <a:r>
              <a:rPr b="1" i="0" lang="en-US" sz="2800" u="none" cap="none" strike="noStrike">
                <a:solidFill>
                  <a:srgbClr val="FFFF00"/>
                </a:solidFill>
                <a:latin typeface="Calibri"/>
                <a:ea typeface="Calibri"/>
                <a:cs typeface="Calibri"/>
                <a:sym typeface="Calibri"/>
              </a:rPr>
              <a:t>:</a:t>
            </a:r>
            <a:r>
              <a:rPr b="1" i="0" lang="en-US" sz="2800" u="none" cap="none" strike="noStrike">
                <a:solidFill>
                  <a:srgbClr val="FFFFFF"/>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FFFFFF"/>
                </a:solidFill>
                <a:latin typeface="Calibri"/>
                <a:ea typeface="Calibri"/>
                <a:cs typeface="Calibri"/>
                <a:sym typeface="Calibri"/>
              </a:rPr>
              <a:t>GOES-19 AOD retrieval uses spectral surface reflectance relationships developed for GOES-16</a:t>
            </a:r>
            <a:endParaRPr b="1" i="0" sz="2400" u="none" cap="none" strike="noStrike">
              <a:solidFill>
                <a:srgbClr val="FFFF00"/>
              </a:solidFill>
              <a:latin typeface="Calibri"/>
              <a:ea typeface="Calibri"/>
              <a:cs typeface="Calibri"/>
              <a:sym typeface="Calibri"/>
            </a:endParaRPr>
          </a:p>
        </p:txBody>
      </p:sp>
      <p:sp>
        <p:nvSpPr>
          <p:cNvPr id="644" name="Google Shape;644;p14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4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400">
                <a:solidFill>
                  <a:srgbClr val="FFFF00"/>
                </a:solidFill>
              </a:rPr>
              <a:t>Test of Source 3</a:t>
            </a:r>
            <a:r>
              <a:rPr b="1" lang="en-US" sz="2400"/>
              <a:t>: Validation over Dark Land</a:t>
            </a:r>
            <a:endParaRPr/>
          </a:p>
        </p:txBody>
      </p:sp>
      <p:sp>
        <p:nvSpPr>
          <p:cNvPr id="650" name="Google Shape;650;p14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pic>
        <p:nvPicPr>
          <p:cNvPr id="651" name="Google Shape;651;p147"/>
          <p:cNvPicPr preferRelativeResize="0"/>
          <p:nvPr/>
        </p:nvPicPr>
        <p:blipFill rotWithShape="1">
          <a:blip r:embed="rId3">
            <a:alphaModFix/>
          </a:blip>
          <a:srcRect b="0" l="0" r="0" t="0"/>
          <a:stretch/>
        </p:blipFill>
        <p:spPr>
          <a:xfrm>
            <a:off x="634458" y="1011983"/>
            <a:ext cx="3779520" cy="2834640"/>
          </a:xfrm>
          <a:prstGeom prst="rect">
            <a:avLst/>
          </a:prstGeom>
          <a:noFill/>
          <a:ln>
            <a:noFill/>
          </a:ln>
        </p:spPr>
      </p:pic>
      <p:pic>
        <p:nvPicPr>
          <p:cNvPr id="652" name="Google Shape;652;p147"/>
          <p:cNvPicPr preferRelativeResize="0"/>
          <p:nvPr/>
        </p:nvPicPr>
        <p:blipFill rotWithShape="1">
          <a:blip r:embed="rId4">
            <a:alphaModFix/>
          </a:blip>
          <a:srcRect b="0" l="0" r="0" t="0"/>
          <a:stretch/>
        </p:blipFill>
        <p:spPr>
          <a:xfrm>
            <a:off x="4572000" y="993652"/>
            <a:ext cx="3779520" cy="2834640"/>
          </a:xfrm>
          <a:prstGeom prst="rect">
            <a:avLst/>
          </a:prstGeom>
          <a:noFill/>
          <a:ln>
            <a:noFill/>
          </a:ln>
        </p:spPr>
      </p:pic>
      <p:sp>
        <p:nvSpPr>
          <p:cNvPr id="653" name="Google Shape;653;p147"/>
          <p:cNvSpPr txBox="1"/>
          <p:nvPr/>
        </p:nvSpPr>
        <p:spPr>
          <a:xfrm>
            <a:off x="1697229" y="1100257"/>
            <a:ext cx="116730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G19 ABI AOD</a:t>
            </a:r>
            <a:endParaRPr/>
          </a:p>
        </p:txBody>
      </p:sp>
      <p:sp>
        <p:nvSpPr>
          <p:cNvPr id="654" name="Google Shape;654;p147"/>
          <p:cNvSpPr txBox="1"/>
          <p:nvPr/>
        </p:nvSpPr>
        <p:spPr>
          <a:xfrm>
            <a:off x="4818416" y="942029"/>
            <a:ext cx="27959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G19 ABI AOD </a:t>
            </a:r>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Retrieved with updated relationship</a:t>
            </a:r>
            <a:endParaRPr/>
          </a:p>
        </p:txBody>
      </p:sp>
      <p:sp>
        <p:nvSpPr>
          <p:cNvPr id="655" name="Google Shape;655;p147"/>
          <p:cNvSpPr txBox="1"/>
          <p:nvPr>
            <p:ph idx="1" type="body"/>
          </p:nvPr>
        </p:nvSpPr>
        <p:spPr>
          <a:xfrm>
            <a:off x="364961" y="3767955"/>
            <a:ext cx="8570496" cy="68676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640"/>
              </a:spcBef>
              <a:spcAft>
                <a:spcPts val="0"/>
              </a:spcAft>
              <a:buSzPts val="3200"/>
              <a:buNone/>
            </a:pPr>
            <a:r>
              <a:rPr b="1" lang="en-US" sz="1800">
                <a:solidFill>
                  <a:srgbClr val="FFFF00"/>
                </a:solidFill>
              </a:rPr>
              <a:t>Updated spectral surface reflectance relationship improves GOES-19 AOD retrieval</a:t>
            </a:r>
            <a:endParaRPr/>
          </a:p>
        </p:txBody>
      </p:sp>
      <p:graphicFrame>
        <p:nvGraphicFramePr>
          <p:cNvPr id="656" name="Google Shape;656;p147"/>
          <p:cNvGraphicFramePr/>
          <p:nvPr/>
        </p:nvGraphicFramePr>
        <p:xfrm>
          <a:off x="224637" y="4290852"/>
          <a:ext cx="3000000" cy="3000000"/>
        </p:xfrm>
        <a:graphic>
          <a:graphicData uri="http://schemas.openxmlformats.org/drawingml/2006/table">
            <a:tbl>
              <a:tblPr bandRow="1" firstCol="1" firstRow="1">
                <a:noFill/>
                <a:tableStyleId>{3F9CD9E2-18CC-4672-AE18-83BA0A738B9F}</a:tableStyleId>
              </a:tblPr>
              <a:tblGrid>
                <a:gridCol w="1505350"/>
                <a:gridCol w="1188725"/>
                <a:gridCol w="1188725"/>
                <a:gridCol w="1188725"/>
                <a:gridCol w="1188725"/>
                <a:gridCol w="1188725"/>
                <a:gridCol w="1188725"/>
              </a:tblGrid>
              <a:tr h="98275">
                <a:tc gridSpan="7">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(10/01/2024 – 01/10/2025) Over Dark Land</a:t>
                      </a:r>
                      <a:endParaRPr sz="1800" u="none" cap="none" strike="noStrike">
                        <a:latin typeface="Arial"/>
                        <a:ea typeface="Arial"/>
                        <a:cs typeface="Arial"/>
                        <a:sym typeface="Arial"/>
                      </a:endParaRPr>
                    </a:p>
                  </a:txBody>
                  <a:tcPr marT="0" marB="0" marR="38575" marL="38575" anchor="ctr"/>
                </a:tc>
                <a:tc hMerge="1"/>
                <a:tc hMerge="1"/>
                <a:tc hMerge="1"/>
                <a:tc hMerge="1"/>
                <a:tc hMerge="1"/>
                <a:tc hMerge="1"/>
              </a:tr>
              <a:tr h="120100">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 Range</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None/>
                      </a:pPr>
                      <a:r>
                        <a:rPr b="1" lang="en-US" sz="1600" u="none" cap="none" strike="noStrike"/>
                        <a:t>G19 operational</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tcPr>
                </a:tc>
                <a:tc hMerge="1"/>
                <a:tc hMerge="1"/>
                <a:tc gridSpan="3">
                  <a:txBody>
                    <a:bodyPr/>
                    <a:lstStyle/>
                    <a:p>
                      <a:pPr indent="0" lvl="0" marL="0" marR="0" rtl="0" algn="ctr">
                        <a:lnSpc>
                          <a:spcPct val="100000"/>
                        </a:lnSpc>
                        <a:spcBef>
                          <a:spcPts val="0"/>
                        </a:spcBef>
                        <a:spcAft>
                          <a:spcPts val="0"/>
                        </a:spcAft>
                        <a:buNone/>
                      </a:pPr>
                      <a:r>
                        <a:rPr b="1" lang="en-US" sz="1600" u="none" cap="none" strike="noStrike"/>
                        <a:t>G19 with Updated Relationship</a:t>
                      </a:r>
                      <a:endParaRPr/>
                    </a:p>
                  </a:txBody>
                  <a:tcPr marT="45725" marB="45725" marR="91450" marL="91450">
                    <a:lnL cap="flat" cmpd="sng" w="38100">
                      <a:solidFill>
                        <a:schemeClr val="lt1"/>
                      </a:solidFill>
                      <a:prstDash val="solid"/>
                      <a:round/>
                      <a:headEnd len="sm" w="sm" type="none"/>
                      <a:tailEnd len="sm" w="sm" type="none"/>
                    </a:lnL>
                  </a:tcPr>
                </a:tc>
                <a:tc hMerge="1"/>
                <a:tc hMerge="1"/>
              </a:tr>
              <a:tr h="8735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lnB cap="flat" cmpd="sng" w="38100">
                      <a:solidFill>
                        <a:schemeClr val="lt1"/>
                      </a:solidFill>
                      <a:prstDash val="solid"/>
                      <a:round/>
                      <a:headEnd len="sm" w="sm" type="none"/>
                      <a:tailEnd len="sm" w="sm" type="none"/>
                    </a:lnB>
                  </a:tcPr>
                </a:tc>
              </a:tr>
              <a:tr h="1747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-0.04 (0.06)</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(0.13)</a:t>
                      </a:r>
                      <a:endParaRPr sz="1600" u="none" cap="none" strike="noStrike">
                        <a:latin typeface="Arial"/>
                        <a:ea typeface="Arial"/>
                        <a:cs typeface="Arial"/>
                        <a:sym typeface="Arial"/>
                      </a:endParaRPr>
                    </a:p>
                  </a:txBody>
                  <a:tcPr marT="0" marB="0" marR="38575" marL="38575"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10,850</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(0.06)</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(0.13)</a:t>
                      </a:r>
                      <a:endParaRPr sz="1600" u="none" cap="none" strike="noStrike">
                        <a:latin typeface="Arial"/>
                        <a:ea typeface="Arial"/>
                        <a:cs typeface="Arial"/>
                        <a:sym typeface="Arial"/>
                      </a:endParaRPr>
                    </a:p>
                  </a:txBody>
                  <a:tcPr marT="0" marB="0" marR="38575" marL="38575"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30,673</a:t>
                      </a:r>
                      <a:endParaRPr sz="1600" u="none" cap="none" strike="noStrike">
                        <a:latin typeface="Arial"/>
                        <a:ea typeface="Arial"/>
                        <a:cs typeface="Arial"/>
                        <a:sym typeface="Arial"/>
                      </a:endParaRPr>
                    </a:p>
                  </a:txBody>
                  <a:tcPr marT="0" marB="0" marR="38575" marL="38575" anchor="ctr">
                    <a:lnT cap="flat" cmpd="sng" w="38100">
                      <a:solidFill>
                        <a:schemeClr val="lt1"/>
                      </a:solidFill>
                      <a:prstDash val="solid"/>
                      <a:round/>
                      <a:headEnd len="sm" w="sm" type="none"/>
                      <a:tailEnd len="sm" w="sm" type="none"/>
                    </a:lnT>
                  </a:tcPr>
                </a:tc>
              </a:tr>
              <a:tr h="1747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 </a:t>
                      </a:r>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a:t>
                      </a:r>
                      <a:r>
                        <a:rPr lang="en-US" sz="1600" u="none" cap="none" strike="noStrike">
                          <a:solidFill>
                            <a:srgbClr val="C00000"/>
                          </a:solidFill>
                        </a:rPr>
                        <a:t>0.08</a:t>
                      </a:r>
                      <a:r>
                        <a:rPr lang="en-US" sz="1600" u="none" cap="none" strike="noStrike"/>
                        <a:t> (0.04)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0.05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45,571</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rPr>
                        <a:t>0.02 (</a:t>
                      </a:r>
                      <a:r>
                        <a:rPr lang="en-US" sz="1600" u="none" cap="none" strike="noStrike"/>
                        <a:t>0.04)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0.05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66,203</a:t>
                      </a:r>
                      <a:endParaRPr sz="1600" u="none" cap="none" strike="noStrike">
                        <a:latin typeface="Calibri"/>
                        <a:ea typeface="Calibri"/>
                        <a:cs typeface="Calibri"/>
                        <a:sym typeface="Calibri"/>
                      </a:endParaRPr>
                    </a:p>
                  </a:txBody>
                  <a:tcPr marT="0" marB="0" marR="38575" marL="38575" anchor="ctr"/>
                </a:tc>
              </a:tr>
              <a:tr h="1747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t> (&gt; 0.8)</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rgbClr val="C00000"/>
                          </a:solidFill>
                          <a:latin typeface="Calibri"/>
                          <a:ea typeface="Calibri"/>
                          <a:cs typeface="Calibri"/>
                          <a:sym typeface="Calibri"/>
                        </a:rPr>
                        <a:t>-0.16</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0.26</a:t>
                      </a:r>
                      <a:r>
                        <a:rPr lang="en-US" sz="1600" u="none" cap="none" strike="noStrike">
                          <a:latin typeface="Calibri"/>
                          <a:ea typeface="Calibri"/>
                          <a:cs typeface="Calibri"/>
                          <a:sym typeface="Calibri"/>
                        </a:rPr>
                        <a:t>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 345</a:t>
                      </a:r>
                      <a:endParaRPr sz="1600" u="none" cap="none" strike="noStrike">
                        <a:solidFill>
                          <a:schemeClr val="dk1"/>
                        </a:solidFill>
                        <a:latin typeface="Calibri"/>
                        <a:ea typeface="Calibri"/>
                        <a:cs typeface="Calibri"/>
                        <a:sym typeface="Calibri"/>
                      </a:endParaRPr>
                    </a:p>
                  </a:txBody>
                  <a:tcPr marT="0" marB="0" marR="38575" marL="38575" anchor="ctr">
                    <a:lnR cap="flat" cmpd="sng" w="38100">
                      <a:solidFill>
                        <a:schemeClr val="lt1"/>
                      </a:solidFill>
                      <a:prstDash val="solid"/>
                      <a:round/>
                      <a:headEnd len="sm" w="sm" type="none"/>
                      <a:tailEnd len="sm" w="sm" type="none"/>
                    </a:lnR>
                    <a:solidFill>
                      <a:srgbClr val="DAE5F1"/>
                    </a:solidFill>
                  </a:tcP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chemeClr val="dk1"/>
                          </a:solidFill>
                          <a:latin typeface="Calibri"/>
                          <a:ea typeface="Calibri"/>
                          <a:cs typeface="Calibri"/>
                          <a:sym typeface="Calibri"/>
                        </a:rPr>
                        <a:t>0.03</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0.20</a:t>
                      </a:r>
                      <a:r>
                        <a:rPr lang="en-US" sz="1600" u="none" cap="none" strike="noStrike">
                          <a:latin typeface="Calibri"/>
                          <a:ea typeface="Calibri"/>
                          <a:cs typeface="Calibri"/>
                          <a:sym typeface="Calibri"/>
                        </a:rPr>
                        <a:t>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388</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36"/>
          <p:cNvSpPr txBox="1"/>
          <p:nvPr>
            <p:ph type="title"/>
          </p:nvPr>
        </p:nvSpPr>
        <p:spPr>
          <a:xfrm>
            <a:off x="1371601" y="128337"/>
            <a:ext cx="6286500" cy="968626"/>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US" sz="3000"/>
              <a:t>Summary of GOES-19 vs. AERONET AOD Comparison</a:t>
            </a:r>
            <a:endParaRPr/>
          </a:p>
        </p:txBody>
      </p:sp>
      <p:sp>
        <p:nvSpPr>
          <p:cNvPr id="663" name="Google Shape;663;p36"/>
          <p:cNvSpPr txBox="1"/>
          <p:nvPr>
            <p:ph idx="1" type="body"/>
          </p:nvPr>
        </p:nvSpPr>
        <p:spPr>
          <a:xfrm>
            <a:off x="457200" y="1465262"/>
            <a:ext cx="8229600" cy="4984306"/>
          </a:xfrm>
          <a:prstGeom prst="rect">
            <a:avLst/>
          </a:prstGeom>
          <a:noFill/>
          <a:ln>
            <a:noFill/>
          </a:ln>
        </p:spPr>
        <p:txBody>
          <a:bodyPr anchorCtr="0" anchor="t" bIns="45700" lIns="91425" spcFirstLastPara="1" rIns="91425" wrap="square" tIns="45700">
            <a:normAutofit fontScale="92500" lnSpcReduction="10000"/>
          </a:bodyPr>
          <a:lstStyle/>
          <a:p>
            <a:pPr indent="-342900" lvl="0" marL="546100" rtl="0" algn="l">
              <a:lnSpc>
                <a:spcPct val="100000"/>
              </a:lnSpc>
              <a:spcBef>
                <a:spcPts val="0"/>
              </a:spcBef>
              <a:spcAft>
                <a:spcPts val="0"/>
              </a:spcAft>
              <a:buSzPct val="108108"/>
              <a:buChar char="•"/>
            </a:pPr>
            <a:r>
              <a:rPr lang="en-US" sz="2400"/>
              <a:t>GOES-19 AOD retrievals were compared with AERONET version 3 level 1.5 data. </a:t>
            </a:r>
            <a:endParaRPr/>
          </a:p>
          <a:p>
            <a:pPr indent="-342900" lvl="0" marL="546100" rtl="0" algn="l">
              <a:lnSpc>
                <a:spcPct val="100000"/>
              </a:lnSpc>
              <a:spcBef>
                <a:spcPts val="600"/>
              </a:spcBef>
              <a:spcAft>
                <a:spcPts val="0"/>
              </a:spcAft>
              <a:buSzPct val="108108"/>
              <a:buChar char="•"/>
            </a:pPr>
            <a:r>
              <a:rPr lang="en-US" sz="2400"/>
              <a:t>GOES-19 AOD has a consistent negative bias over land. </a:t>
            </a:r>
            <a:endParaRPr/>
          </a:p>
          <a:p>
            <a:pPr indent="-342900" lvl="1" marL="1003300" rtl="0" algn="l">
              <a:lnSpc>
                <a:spcPct val="100000"/>
              </a:lnSpc>
              <a:spcBef>
                <a:spcPts val="1200"/>
              </a:spcBef>
              <a:spcAft>
                <a:spcPts val="0"/>
              </a:spcAft>
              <a:buSzPct val="129729"/>
              <a:buChar char="•"/>
            </a:pPr>
            <a:r>
              <a:rPr lang="en-US" sz="2000"/>
              <a:t>Bias is due to two things: 1)  G19 and G16 ABI L1B spectral reflectances are different, 2) the current G19 AOD retrieval uses the surface reflectance relationship developed for G16.</a:t>
            </a:r>
            <a:endParaRPr/>
          </a:p>
          <a:p>
            <a:pPr indent="-342900" lvl="1" marL="1003300" rtl="0" algn="l">
              <a:lnSpc>
                <a:spcPct val="100000"/>
              </a:lnSpc>
              <a:spcBef>
                <a:spcPts val="1200"/>
              </a:spcBef>
              <a:spcAft>
                <a:spcPts val="0"/>
              </a:spcAft>
              <a:buSzPct val="129729"/>
              <a:buChar char="•"/>
            </a:pPr>
            <a:r>
              <a:rPr lang="en-US" sz="2000" u="sng"/>
              <a:t>GOES-19 AOD retrieved with updated surface reflectance relationships meets the accuracy and precision requirements over land</a:t>
            </a:r>
            <a:r>
              <a:rPr lang="en-US" sz="2000" u="sng">
                <a:solidFill>
                  <a:srgbClr val="FFFFFF"/>
                </a:solidFill>
              </a:rPr>
              <a:t>. </a:t>
            </a:r>
            <a:endParaRPr u="sng"/>
          </a:p>
          <a:p>
            <a:pPr indent="-342900" lvl="0" marL="546100" rtl="0" algn="l">
              <a:lnSpc>
                <a:spcPct val="100000"/>
              </a:lnSpc>
              <a:spcBef>
                <a:spcPts val="1200"/>
              </a:spcBef>
              <a:spcAft>
                <a:spcPts val="0"/>
              </a:spcAft>
              <a:buClr>
                <a:srgbClr val="FFFFFF"/>
              </a:buClr>
              <a:buSzPct val="108108"/>
              <a:buChar char="•"/>
            </a:pPr>
            <a:r>
              <a:rPr lang="en-US" sz="2400">
                <a:solidFill>
                  <a:srgbClr val="FFFFFF"/>
                </a:solidFill>
              </a:rPr>
              <a:t>The quality of GOES-19 AOD in high AOD range over land is more or less similar to those of GOES-16 and GOES-18 AOD. </a:t>
            </a:r>
            <a:endParaRPr/>
          </a:p>
          <a:p>
            <a:pPr indent="-342900" lvl="0" marL="546100" rtl="0" algn="l">
              <a:lnSpc>
                <a:spcPct val="100000"/>
              </a:lnSpc>
              <a:spcBef>
                <a:spcPts val="1200"/>
              </a:spcBef>
              <a:spcAft>
                <a:spcPts val="0"/>
              </a:spcAft>
              <a:buClr>
                <a:srgbClr val="FFFFFF"/>
              </a:buClr>
              <a:buSzPct val="108108"/>
              <a:buChar char="•"/>
            </a:pPr>
            <a:r>
              <a:rPr lang="en-US" sz="2400"/>
              <a:t>GOES-19 AOD over water meets requirements.</a:t>
            </a:r>
            <a:endParaRPr sz="2400"/>
          </a:p>
          <a:p>
            <a:pPr indent="-342900" lvl="0" marL="546100" rtl="0" algn="l">
              <a:lnSpc>
                <a:spcPct val="100000"/>
              </a:lnSpc>
              <a:spcBef>
                <a:spcPts val="1200"/>
              </a:spcBef>
              <a:spcAft>
                <a:spcPts val="0"/>
              </a:spcAft>
              <a:buClr>
                <a:srgbClr val="FFFFFF"/>
              </a:buClr>
              <a:buSzPct val="108108"/>
              <a:buChar char="•"/>
            </a:pPr>
            <a:r>
              <a:rPr lang="en-US" sz="2400">
                <a:solidFill>
                  <a:srgbClr val="FFFFFF"/>
                </a:solidFill>
              </a:rPr>
              <a:t>Same is true for CONUS (</a:t>
            </a:r>
            <a:r>
              <a:rPr i="1" lang="en-US" sz="2400">
                <a:solidFill>
                  <a:srgbClr val="FFFFFF"/>
                </a:solidFill>
              </a:rPr>
              <a:t>Supplements A and B</a:t>
            </a:r>
            <a:r>
              <a:rPr lang="en-US" sz="2400">
                <a:solidFill>
                  <a:srgbClr val="FFFFFF"/>
                </a:solidFill>
              </a:rPr>
              <a:t>).</a:t>
            </a:r>
            <a:endParaRPr/>
          </a:p>
          <a:p>
            <a:pPr indent="-342900" lvl="0" marL="546100" rtl="0" algn="l">
              <a:lnSpc>
                <a:spcPct val="100000"/>
              </a:lnSpc>
              <a:spcBef>
                <a:spcPts val="1200"/>
              </a:spcBef>
              <a:spcAft>
                <a:spcPts val="0"/>
              </a:spcAft>
              <a:buClr>
                <a:srgbClr val="FFFFFF"/>
              </a:buClr>
              <a:buSzPct val="108108"/>
              <a:buChar char="•"/>
            </a:pPr>
            <a:r>
              <a:rPr lang="en-US" sz="2400">
                <a:solidFill>
                  <a:srgbClr val="FFFFFF"/>
                </a:solidFill>
              </a:rPr>
              <a:t>Overall metrics: </a:t>
            </a:r>
            <a:r>
              <a:rPr lang="en-US" sz="2400">
                <a:solidFill>
                  <a:srgbClr val="FFFF00"/>
                </a:solidFill>
              </a:rPr>
              <a:t>Partial-Passed </a:t>
            </a:r>
            <a:endParaRPr sz="2400">
              <a:solidFill>
                <a:srgbClr val="FFFF00"/>
              </a:solidFill>
            </a:endParaRPr>
          </a:p>
        </p:txBody>
      </p:sp>
      <p:sp>
        <p:nvSpPr>
          <p:cNvPr id="664" name="Google Shape;664;p3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45"/>
          <p:cNvSpPr txBox="1"/>
          <p:nvPr>
            <p:ph type="title"/>
          </p:nvPr>
        </p:nvSpPr>
        <p:spPr>
          <a:xfrm>
            <a:off x="1371604" y="128337"/>
            <a:ext cx="6408821" cy="968626"/>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US" sz="2000"/>
              <a:t>Summary of Comparison of </a:t>
            </a:r>
            <a:r>
              <a:rPr b="1" lang="en-US" sz="2000">
                <a:solidFill>
                  <a:srgbClr val="FFFF00"/>
                </a:solidFill>
              </a:rPr>
              <a:t>Offline</a:t>
            </a:r>
            <a:r>
              <a:rPr b="1" lang="en-US" sz="2000"/>
              <a:t> G19 AOD with</a:t>
            </a:r>
            <a:br>
              <a:rPr b="1" lang="en-US" sz="2000"/>
            </a:br>
            <a:r>
              <a:rPr b="1" lang="en-US" sz="2000"/>
              <a:t>Other Satellite Products</a:t>
            </a:r>
            <a:endParaRPr b="1" sz="2400"/>
          </a:p>
        </p:txBody>
      </p:sp>
      <p:sp>
        <p:nvSpPr>
          <p:cNvPr id="671" name="Google Shape;671;p45"/>
          <p:cNvSpPr txBox="1"/>
          <p:nvPr>
            <p:ph idx="1" type="body"/>
          </p:nvPr>
        </p:nvSpPr>
        <p:spPr>
          <a:xfrm>
            <a:off x="457200" y="1465262"/>
            <a:ext cx="8229600" cy="4891095"/>
          </a:xfrm>
          <a:prstGeom prst="rect">
            <a:avLst/>
          </a:prstGeom>
          <a:noFill/>
          <a:ln>
            <a:noFill/>
          </a:ln>
        </p:spPr>
        <p:txBody>
          <a:bodyPr anchorCtr="0" anchor="t" bIns="45700" lIns="91425" spcFirstLastPara="1" rIns="91425" wrap="square" tIns="45700">
            <a:normAutofit/>
          </a:bodyPr>
          <a:lstStyle/>
          <a:p>
            <a:pPr indent="-260350" lvl="0" marL="463550" rtl="0" algn="l">
              <a:lnSpc>
                <a:spcPct val="90000"/>
              </a:lnSpc>
              <a:spcBef>
                <a:spcPts val="0"/>
              </a:spcBef>
              <a:spcAft>
                <a:spcPts val="0"/>
              </a:spcAft>
              <a:buClr>
                <a:schemeClr val="lt1"/>
              </a:buClr>
              <a:buSzPts val="2400"/>
              <a:buFont typeface="Noto Sans Symbols"/>
              <a:buChar char="▪"/>
            </a:pPr>
            <a:r>
              <a:rPr lang="en-US" sz="2400" u="sng"/>
              <a:t>Offline</a:t>
            </a:r>
            <a:r>
              <a:rPr lang="en-US" sz="2400"/>
              <a:t> GOES-19 AOD retrievals have been compared with GOES-16, GOES-18, VIIRS and MODIS AOD retrievals at AERONET sites. (Results for S-NPP and NOAA-21 VIIRS, GOES-18 and MODIS are in </a:t>
            </a:r>
            <a:r>
              <a:rPr i="1" lang="en-US" sz="2400">
                <a:solidFill>
                  <a:srgbClr val="FFFF00"/>
                </a:solidFill>
              </a:rPr>
              <a:t>Supplement C</a:t>
            </a:r>
            <a:r>
              <a:rPr lang="en-US" sz="2400"/>
              <a:t>.)</a:t>
            </a:r>
            <a:endParaRPr/>
          </a:p>
          <a:p>
            <a:pPr indent="-260350" lvl="1" marL="920750" rtl="0" algn="l">
              <a:lnSpc>
                <a:spcPct val="90000"/>
              </a:lnSpc>
              <a:spcBef>
                <a:spcPts val="1200"/>
              </a:spcBef>
              <a:spcAft>
                <a:spcPts val="0"/>
              </a:spcAft>
              <a:buSzPts val="2400"/>
              <a:buFont typeface="Noto Sans Symbols"/>
              <a:buChar char="▪"/>
            </a:pPr>
            <a:r>
              <a:rPr lang="en-US" sz="2000"/>
              <a:t>Offline results were used since they approximate impact of updated surface reflectance relationships.</a:t>
            </a:r>
            <a:endParaRPr sz="2000"/>
          </a:p>
          <a:p>
            <a:pPr indent="-260350" lvl="0" marL="463550" rtl="0" algn="l">
              <a:lnSpc>
                <a:spcPct val="90000"/>
              </a:lnSpc>
              <a:spcBef>
                <a:spcPts val="1680"/>
              </a:spcBef>
              <a:spcAft>
                <a:spcPts val="0"/>
              </a:spcAft>
              <a:buClr>
                <a:schemeClr val="lt1"/>
              </a:buClr>
              <a:buSzPts val="2400"/>
              <a:buFont typeface="Noto Sans Symbols"/>
              <a:buChar char="▪"/>
            </a:pPr>
            <a:r>
              <a:rPr lang="en-US" sz="2400"/>
              <a:t>Over water, GOES-19 bias and standard deviation are similar to VIIRS, MODIS, GOES-16 and GOES-18. (</a:t>
            </a:r>
            <a:r>
              <a:rPr lang="en-US" sz="2400">
                <a:solidFill>
                  <a:srgbClr val="00B050"/>
                </a:solidFill>
              </a:rPr>
              <a:t>Passed</a:t>
            </a:r>
            <a:r>
              <a:rPr lang="en-US" sz="2400"/>
              <a:t>) </a:t>
            </a:r>
            <a:endParaRPr/>
          </a:p>
          <a:p>
            <a:pPr indent="-260350" lvl="0" marL="463550" rtl="0" algn="l">
              <a:lnSpc>
                <a:spcPct val="90000"/>
              </a:lnSpc>
              <a:spcBef>
                <a:spcPts val="1680"/>
              </a:spcBef>
              <a:spcAft>
                <a:spcPts val="1200"/>
              </a:spcAft>
              <a:buClr>
                <a:schemeClr val="lt1"/>
              </a:buClr>
              <a:buSzPts val="2400"/>
              <a:buFont typeface="Noto Sans Symbols"/>
              <a:buChar char="▪"/>
            </a:pPr>
            <a:r>
              <a:rPr lang="en-US" sz="2400"/>
              <a:t>Over land, GOES-19 bias and standard deviation are comparable or smaller than VIIRS,  MODIS, GOES-16 and GOES-18. (</a:t>
            </a:r>
            <a:r>
              <a:rPr lang="en-US" sz="2400">
                <a:solidFill>
                  <a:srgbClr val="00B050"/>
                </a:solidFill>
              </a:rPr>
              <a:t>Passed</a:t>
            </a:r>
            <a:r>
              <a:rPr lang="en-US" sz="2400"/>
              <a:t>)</a:t>
            </a:r>
            <a:endParaRPr/>
          </a:p>
        </p:txBody>
      </p:sp>
      <p:sp>
        <p:nvSpPr>
          <p:cNvPr id="672" name="Google Shape;672;p4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46"/>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PROVISIONAL MATURITY ASSESSMENT</a:t>
            </a:r>
            <a:endParaRPr/>
          </a:p>
        </p:txBody>
      </p:sp>
      <p:sp>
        <p:nvSpPr>
          <p:cNvPr id="678" name="Google Shape;678;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679" name="Google Shape;679;p4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47"/>
          <p:cNvSpPr txBox="1"/>
          <p:nvPr>
            <p:ph type="title"/>
          </p:nvPr>
        </p:nvSpPr>
        <p:spPr>
          <a:xfrm>
            <a:off x="1371604" y="128337"/>
            <a:ext cx="6408821" cy="968626"/>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US" sz="2800">
                <a:solidFill>
                  <a:srgbClr val="FFFFFF"/>
                </a:solidFill>
                <a:latin typeface="Arial"/>
                <a:ea typeface="Arial"/>
                <a:cs typeface="Arial"/>
                <a:sym typeface="Arial"/>
              </a:rPr>
              <a:t>Provisional Validation</a:t>
            </a:r>
            <a:endParaRPr b="1"/>
          </a:p>
        </p:txBody>
      </p:sp>
      <p:graphicFrame>
        <p:nvGraphicFramePr>
          <p:cNvPr id="685" name="Google Shape;685;p47"/>
          <p:cNvGraphicFramePr/>
          <p:nvPr/>
        </p:nvGraphicFramePr>
        <p:xfrm>
          <a:off x="228600" y="1143000"/>
          <a:ext cx="3000000" cy="3000000"/>
        </p:xfrm>
        <a:graphic>
          <a:graphicData uri="http://schemas.openxmlformats.org/drawingml/2006/table">
            <a:tbl>
              <a:tblPr>
                <a:noFill/>
                <a:tableStyleId>{399A49F5-6B5E-49AB-AC82-608F965511BB}</a:tableStyleId>
              </a:tblPr>
              <a:tblGrid>
                <a:gridCol w="4343400"/>
                <a:gridCol w="4343400"/>
              </a:tblGrid>
              <a:tr h="409100">
                <a:tc>
                  <a:txBody>
                    <a:bodyPr/>
                    <a:lstStyle/>
                    <a:p>
                      <a:pPr indent="0" lvl="0" marL="0" marR="0" rtl="0" algn="ctr">
                        <a:lnSpc>
                          <a:spcPct val="100000"/>
                        </a:lnSpc>
                        <a:spcBef>
                          <a:spcPts val="0"/>
                        </a:spcBef>
                        <a:spcAft>
                          <a:spcPts val="0"/>
                        </a:spcAft>
                        <a:buClr>
                          <a:srgbClr val="000000"/>
                        </a:buClr>
                        <a:buSzPts val="700"/>
                        <a:buFont typeface="Arial"/>
                        <a:buNone/>
                      </a:pPr>
                      <a:r>
                        <a:rPr b="1" lang="en-US" sz="2800" u="none" cap="none" strike="noStrike">
                          <a:solidFill>
                            <a:srgbClr val="FFFFFF"/>
                          </a:solidFill>
                        </a:rPr>
                        <a:t>Preparation Activities</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lang="en-US" sz="2800" u="none" cap="none" strike="noStrike">
                          <a:solidFill>
                            <a:srgbClr val="FFFFFF"/>
                          </a:solidFill>
                        </a:rPr>
                        <a:t>Assessment</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470750">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Validation activities are ongoing and the general research community is now encouraged to participate.</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Validation activities are ongoing. Standing by to receive feedback from the general research community.</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70750">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Severe algorithm anomalies are identified and under analysis. Solutions to anomalies are in development and testing.</a:t>
                      </a:r>
                      <a:endParaRPr/>
                    </a:p>
                    <a:p>
                      <a:pPr indent="0" lvl="0" marL="0" marR="0" rtl="0" algn="l">
                        <a:lnSpc>
                          <a:spcPct val="100000"/>
                        </a:lnSpc>
                        <a:spcBef>
                          <a:spcPts val="0"/>
                        </a:spcBef>
                        <a:spcAft>
                          <a:spcPts val="0"/>
                        </a:spcAft>
                        <a:buClr>
                          <a:srgbClr val="000000"/>
                        </a:buClr>
                        <a:buSzPts val="500"/>
                        <a:buFont typeface="Arial"/>
                        <a:buNone/>
                      </a:pPr>
                      <a:r>
                        <a:t/>
                      </a:r>
                      <a:endParaRPr b="0" i="0" sz="20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Two operational risks have been identified. One AOD ADR remains open (occasional missing block), but it does not impact accuracy/precision.</a:t>
                      </a:r>
                      <a:endParaRPr/>
                    </a:p>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The other risk (impacting accuracy over land) is being addressed.</a:t>
                      </a:r>
                      <a:endParaRPr b="0" i="0" sz="20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409100">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Incremental product improvements may still be occurring.</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Incremental product improvements are expected.</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09100">
                <a:tc>
                  <a:txBody>
                    <a:bodyPr/>
                    <a:lstStyle/>
                    <a:p>
                      <a:pPr indent="0" lvl="0" marL="0" marR="0" rtl="0" algn="l">
                        <a:lnSpc>
                          <a:spcPct val="100000"/>
                        </a:lnSpc>
                        <a:spcBef>
                          <a:spcPts val="0"/>
                        </a:spcBef>
                        <a:spcAft>
                          <a:spcPts val="0"/>
                        </a:spcAft>
                        <a:buClr>
                          <a:srgbClr val="000000"/>
                        </a:buClr>
                        <a:buSzPts val="500"/>
                        <a:buFont typeface="Arial"/>
                        <a:buNone/>
                      </a:pPr>
                      <a:r>
                        <a:rPr lang="en-US" sz="2000" u="none" cap="none" strike="noStrike">
                          <a:solidFill>
                            <a:schemeClr val="dk1"/>
                          </a:solidFill>
                          <a:latin typeface="Calibri"/>
                          <a:ea typeface="Calibri"/>
                          <a:cs typeface="Calibri"/>
                          <a:sym typeface="Calibri"/>
                        </a:rPr>
                        <a:t>Users are engaged in the Product Feedback Forums and user feedback is assessed.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n-US" sz="2000" u="none" cap="none" strike="noStrike">
                          <a:solidFill>
                            <a:schemeClr val="dk1"/>
                          </a:solidFill>
                          <a:latin typeface="Calibri"/>
                          <a:ea typeface="Calibri"/>
                          <a:cs typeface="Calibri"/>
                          <a:sym typeface="Calibri"/>
                        </a:rPr>
                        <a:t>In progress.</a:t>
                      </a:r>
                      <a:endParaRPr sz="20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
        <p:nvSpPr>
          <p:cNvPr id="686" name="Google Shape;686;p4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8"/>
          <p:cNvSpPr txBox="1"/>
          <p:nvPr>
            <p:ph type="title"/>
          </p:nvPr>
        </p:nvSpPr>
        <p:spPr>
          <a:xfrm>
            <a:off x="1599862" y="226437"/>
            <a:ext cx="5961300" cy="85379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700"/>
              <a:buNone/>
            </a:pPr>
            <a:r>
              <a:rPr b="1" lang="en-US"/>
              <a:t>Provisional Validation</a:t>
            </a:r>
            <a:endParaRPr b="1"/>
          </a:p>
        </p:txBody>
      </p:sp>
      <p:graphicFrame>
        <p:nvGraphicFramePr>
          <p:cNvPr id="692" name="Google Shape;692;p48"/>
          <p:cNvGraphicFramePr/>
          <p:nvPr/>
        </p:nvGraphicFramePr>
        <p:xfrm>
          <a:off x="228600" y="1066800"/>
          <a:ext cx="3000000" cy="3000000"/>
        </p:xfrm>
        <a:graphic>
          <a:graphicData uri="http://schemas.openxmlformats.org/drawingml/2006/table">
            <a:tbl>
              <a:tblPr>
                <a:noFill/>
                <a:tableStyleId>{399A49F5-6B5E-49AB-AC82-608F965511BB}</a:tableStyleId>
              </a:tblPr>
              <a:tblGrid>
                <a:gridCol w="5715000"/>
                <a:gridCol w="2971800"/>
              </a:tblGrid>
              <a:tr h="409100">
                <a:tc>
                  <a:txBody>
                    <a:bodyPr/>
                    <a:lstStyle/>
                    <a:p>
                      <a:pPr indent="0" lvl="0" marL="0" marR="0" rtl="0" algn="ctr">
                        <a:lnSpc>
                          <a:spcPct val="100000"/>
                        </a:lnSpc>
                        <a:spcBef>
                          <a:spcPts val="0"/>
                        </a:spcBef>
                        <a:spcAft>
                          <a:spcPts val="0"/>
                        </a:spcAft>
                        <a:buClr>
                          <a:schemeClr val="lt1"/>
                        </a:buClr>
                        <a:buSzPts val="600"/>
                        <a:buFont typeface="Arial"/>
                        <a:buNone/>
                      </a:pPr>
                      <a:r>
                        <a:rPr b="1" lang="en-US" sz="2400" u="none" cap="none" strike="noStrike">
                          <a:solidFill>
                            <a:schemeClr val="lt1"/>
                          </a:solidFill>
                        </a:rPr>
                        <a:t>End State</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lt1"/>
                        </a:buClr>
                        <a:buSzPts val="600"/>
                        <a:buFont typeface="Arial"/>
                        <a:buNone/>
                      </a:pPr>
                      <a:r>
                        <a:rPr b="1" lang="en-US" sz="2400" u="none" cap="none" strike="noStrike">
                          <a:solidFill>
                            <a:schemeClr val="lt1"/>
                          </a:solidFill>
                        </a:rPr>
                        <a:t>Assessment</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655675">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dk1"/>
                          </a:solidFill>
                          <a:latin typeface="Calibri"/>
                          <a:ea typeface="Calibri"/>
                          <a:cs typeface="Calibri"/>
                          <a:sym typeface="Calibri"/>
                        </a:rPr>
                        <a:t>Product performance has been demonstrated through analysis of a small number of independent measurements obtained from select locations, periods, and associated ground truth or field campaign efforts.</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dk1"/>
                          </a:solidFill>
                          <a:latin typeface="Calibri"/>
                          <a:ea typeface="Calibri"/>
                          <a:cs typeface="Calibri"/>
                          <a:sym typeface="Calibri"/>
                        </a:rPr>
                        <a:t>This has been demonstrated using AERONET as ground truth and independent satellite retrievals from VIIRS/MODIS and GOES16/18.</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470750">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Product analysis is sufficient to communicate product performance to users relative to expectations (Performance Baseline).</a:t>
                      </a:r>
                      <a:endParaRPr sz="18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rgbClr val="528454"/>
                          </a:solidFill>
                          <a:latin typeface="Calibri"/>
                          <a:ea typeface="Calibri"/>
                          <a:cs typeface="Calibri"/>
                          <a:sym typeface="Calibri"/>
                        </a:rPr>
                        <a:t>Concur.</a:t>
                      </a:r>
                      <a:endParaRPr sz="1800" u="none" cap="none" strike="noStrike">
                        <a:solidFill>
                          <a:srgbClr val="528454"/>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840600">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Documentation of product performance exists that includes recommended remediation strategies for all risks and weaknesses. Any algorithm changes associated with risks have been documented, implemented, tested, and shared with the user community.</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These are documented in this PS-PVR presentation and will be documented in a separate  ReadMe file.</a:t>
                      </a:r>
                      <a:endParaRPr b="0" i="0" sz="18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409100">
                <a:tc>
                  <a:txBody>
                    <a:bodyPr/>
                    <a:lstStyle/>
                    <a:p>
                      <a:pPr indent="0" lvl="0" marL="0" marR="0" rtl="0" algn="l">
                        <a:lnSpc>
                          <a:spcPct val="100000"/>
                        </a:lnSpc>
                        <a:spcBef>
                          <a:spcPts val="0"/>
                        </a:spcBef>
                        <a:spcAft>
                          <a:spcPts val="0"/>
                        </a:spcAft>
                        <a:buClr>
                          <a:srgbClr val="000000"/>
                        </a:buClr>
                        <a:buSzPts val="450"/>
                        <a:buFont typeface="Arial"/>
                        <a:buNone/>
                      </a:pPr>
                      <a:r>
                        <a:rPr lang="en-US" sz="1800" u="none" cap="none" strike="noStrike">
                          <a:latin typeface="Calibri"/>
                          <a:ea typeface="Calibri"/>
                          <a:cs typeface="Calibri"/>
                          <a:sym typeface="Calibri"/>
                        </a:rPr>
                        <a:t>Testing has been fully documented.</a:t>
                      </a:r>
                      <a:endParaRPr sz="1800" u="none" cap="none" strike="noStrike">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rgbClr val="528454"/>
                          </a:solidFill>
                          <a:latin typeface="Calibri"/>
                          <a:ea typeface="Calibri"/>
                          <a:cs typeface="Calibri"/>
                          <a:sym typeface="Calibri"/>
                        </a:rPr>
                        <a:t>Concur</a:t>
                      </a:r>
                      <a:r>
                        <a:rPr b="0" i="0" lang="en-US" sz="1800" u="none" cap="none" strike="noStrike">
                          <a:solidFill>
                            <a:srgbClr val="008000"/>
                          </a:solidFill>
                          <a:latin typeface="Calibri"/>
                          <a:ea typeface="Calibri"/>
                          <a:cs typeface="Calibri"/>
                          <a:sym typeface="Calibri"/>
                        </a:rPr>
                        <a:t>.</a:t>
                      </a:r>
                      <a:endParaRPr b="0" i="0" sz="1800" u="none" cap="none" strike="noStrike">
                        <a:solidFill>
                          <a:srgbClr val="008000"/>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09100">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Product is ready for operational use and for use in comprehensive cal/val activities and product optimization.</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rgbClr val="008000"/>
                          </a:solidFill>
                          <a:latin typeface="Calibri"/>
                          <a:ea typeface="Calibri"/>
                          <a:cs typeface="Calibri"/>
                          <a:sym typeface="Calibri"/>
                        </a:rPr>
                        <a:t>Partially concur.</a:t>
                      </a:r>
                      <a:endParaRPr b="0" i="0" sz="1800" u="none" cap="none" strike="noStrike">
                        <a:solidFill>
                          <a:srgbClr val="008000"/>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
        <p:nvSpPr>
          <p:cNvPr id="693" name="Google Shape;693;p48"/>
          <p:cNvSpPr txBox="1"/>
          <p:nvPr>
            <p:ph idx="12" type="sldNum"/>
          </p:nvPr>
        </p:nvSpPr>
        <p:spPr>
          <a:xfrm>
            <a:off x="8472461" y="6217629"/>
            <a:ext cx="548699" cy="524699"/>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sz="1400">
                <a:solidFill>
                  <a:schemeClr val="lt1"/>
                </a:solidFill>
              </a:rPr>
              <a:t>‹#›</a:t>
            </a:fld>
            <a:endParaRPr sz="1400">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49"/>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PATH TO FULL VALIDATION MATURITY</a:t>
            </a:r>
            <a:endParaRPr/>
          </a:p>
        </p:txBody>
      </p:sp>
      <p:sp>
        <p:nvSpPr>
          <p:cNvPr id="699" name="Google Shape;699;p4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700" name="Google Shape;700;p4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graphicFrame>
        <p:nvGraphicFramePr>
          <p:cNvPr id="706" name="Google Shape;706;p148"/>
          <p:cNvGraphicFramePr/>
          <p:nvPr/>
        </p:nvGraphicFramePr>
        <p:xfrm>
          <a:off x="589387" y="1158252"/>
          <a:ext cx="3000000" cy="3000000"/>
        </p:xfrm>
        <a:graphic>
          <a:graphicData uri="http://schemas.openxmlformats.org/drawingml/2006/table">
            <a:tbl>
              <a:tblPr>
                <a:noFill/>
                <a:tableStyleId>{3F9CD9E2-18CC-4672-AE18-83BA0A738B9F}</a:tableStyleId>
              </a:tblPr>
              <a:tblGrid>
                <a:gridCol w="1335675"/>
                <a:gridCol w="3724975"/>
                <a:gridCol w="1876925"/>
                <a:gridCol w="1035675"/>
              </a:tblGrid>
              <a:tr h="477300">
                <a:tc>
                  <a:txBody>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ADR</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Title</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Status</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Build</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r>
              <a:tr h="576825">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033CC"/>
                          </a:solidFill>
                          <a:latin typeface="Calibri"/>
                          <a:ea typeface="Calibri"/>
                          <a:cs typeface="Calibri"/>
                          <a:sym typeface="Calibri"/>
                        </a:rPr>
                        <a:t>818, 947</a:t>
                      </a:r>
                      <a:endParaRPr sz="1400" u="none" cap="none" strike="noStrike"/>
                    </a:p>
                  </a:txBody>
                  <a:tcPr marT="58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033CC"/>
                          </a:solidFill>
                          <a:latin typeface="Calibri"/>
                          <a:ea typeface="Calibri"/>
                          <a:cs typeface="Calibri"/>
                          <a:sym typeface="Calibri"/>
                        </a:rPr>
                        <a:t>Occasional missing blocks over full disk AOD product </a:t>
                      </a:r>
                      <a:endParaRPr sz="1400" u="none" cap="none" strike="noStrike"/>
                    </a:p>
                  </a:txBody>
                  <a:tcPr marT="58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33CC"/>
                        </a:buClr>
                        <a:buSzPts val="1800"/>
                        <a:buFont typeface="Calibri"/>
                        <a:buNone/>
                      </a:pPr>
                      <a:r>
                        <a:rPr b="1" lang="en-US" sz="1800" u="none" cap="none" strike="noStrike">
                          <a:solidFill>
                            <a:srgbClr val="0033CC"/>
                          </a:solidFill>
                          <a:latin typeface="Calibri"/>
                          <a:ea typeface="Calibri"/>
                          <a:cs typeface="Calibri"/>
                          <a:sym typeface="Calibri"/>
                        </a:rPr>
                        <a:t> In analysis</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33CC"/>
                        </a:buClr>
                        <a:buSzPts val="1800"/>
                        <a:buFont typeface="Calibri"/>
                        <a:buNone/>
                      </a:pPr>
                      <a:r>
                        <a:rPr b="1" lang="en-US" sz="1800" u="none" cap="none" strike="noStrike">
                          <a:solidFill>
                            <a:srgbClr val="0033CC"/>
                          </a:solidFill>
                          <a:latin typeface="Calibri"/>
                          <a:ea typeface="Calibri"/>
                          <a:cs typeface="Calibri"/>
                          <a:sym typeface="Calibri"/>
                        </a:rPr>
                        <a:t>--</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707" name="Google Shape;707;p14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3200"/>
              <a:t>Issues and Status</a:t>
            </a:r>
            <a:br>
              <a:rPr b="1" lang="en-US" sz="3200"/>
            </a:br>
            <a:r>
              <a:rPr b="1" i="1" lang="en-US" sz="2000"/>
              <a:t>ADRs Potentially Needing Resolution for Full VAL</a:t>
            </a:r>
            <a:endParaRPr i="1" sz="2000"/>
          </a:p>
        </p:txBody>
      </p:sp>
      <p:sp>
        <p:nvSpPr>
          <p:cNvPr id="708" name="Google Shape;708;p148"/>
          <p:cNvSpPr txBox="1"/>
          <p:nvPr>
            <p:ph idx="1" type="body"/>
          </p:nvPr>
        </p:nvSpPr>
        <p:spPr>
          <a:xfrm>
            <a:off x="589387" y="2283129"/>
            <a:ext cx="8229600" cy="806320"/>
          </a:xfrm>
          <a:prstGeom prst="rect">
            <a:avLst/>
          </a:prstGeom>
          <a:noFill/>
          <a:ln>
            <a:noFill/>
          </a:ln>
        </p:spPr>
        <p:txBody>
          <a:bodyPr anchorCtr="0" anchor="t" bIns="45700" lIns="91425" spcFirstLastPara="1" rIns="91425" wrap="square" tIns="45700">
            <a:normAutofit fontScale="77500" lnSpcReduction="20000"/>
          </a:bodyPr>
          <a:lstStyle/>
          <a:p>
            <a:pPr indent="-329452" lvl="0" marL="342900" rtl="0" algn="l">
              <a:lnSpc>
                <a:spcPct val="100000"/>
              </a:lnSpc>
              <a:spcBef>
                <a:spcPts val="0"/>
              </a:spcBef>
              <a:spcAft>
                <a:spcPts val="0"/>
              </a:spcAft>
              <a:buClr>
                <a:schemeClr val="lt1"/>
              </a:buClr>
              <a:buSzPct val="156862"/>
              <a:buFont typeface="Arial"/>
              <a:buChar char="•"/>
            </a:pPr>
            <a:r>
              <a:rPr lang="en-US" sz="1800"/>
              <a:t>Not very frequent, and does not affect accuracy and precision, and so for achieving Full Validated Maturity it may not be critical. However, fixing it is desired because events can be missed.</a:t>
            </a:r>
            <a:endParaRPr/>
          </a:p>
          <a:p>
            <a:pPr indent="-329452" lvl="0" marL="342900" rtl="0" algn="l">
              <a:lnSpc>
                <a:spcPct val="100000"/>
              </a:lnSpc>
              <a:spcBef>
                <a:spcPts val="0"/>
              </a:spcBef>
              <a:spcAft>
                <a:spcPts val="0"/>
              </a:spcAft>
              <a:buClr>
                <a:schemeClr val="lt1"/>
              </a:buClr>
              <a:buSzPct val="156862"/>
              <a:buFont typeface="Arial"/>
              <a:buChar char="•"/>
            </a:pPr>
            <a:r>
              <a:rPr lang="en-US" sz="1800"/>
              <a:t>Applies to G16 as well.</a:t>
            </a:r>
            <a:endParaRPr sz="2400"/>
          </a:p>
        </p:txBody>
      </p:sp>
      <p:sp>
        <p:nvSpPr>
          <p:cNvPr id="709" name="Google Shape;709;p14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pic>
        <p:nvPicPr>
          <p:cNvPr id="710" name="Google Shape;710;p148"/>
          <p:cNvPicPr preferRelativeResize="0"/>
          <p:nvPr/>
        </p:nvPicPr>
        <p:blipFill rotWithShape="1">
          <a:blip r:embed="rId3">
            <a:alphaModFix/>
          </a:blip>
          <a:srcRect b="0" l="0" r="0" t="0"/>
          <a:stretch/>
        </p:blipFill>
        <p:spPr>
          <a:xfrm>
            <a:off x="735932" y="3400024"/>
            <a:ext cx="2876102" cy="3200400"/>
          </a:xfrm>
          <a:prstGeom prst="rect">
            <a:avLst/>
          </a:prstGeom>
          <a:noFill/>
          <a:ln>
            <a:noFill/>
          </a:ln>
        </p:spPr>
      </p:pic>
      <p:sp>
        <p:nvSpPr>
          <p:cNvPr id="711" name="Google Shape;711;p148"/>
          <p:cNvSpPr txBox="1"/>
          <p:nvPr/>
        </p:nvSpPr>
        <p:spPr>
          <a:xfrm>
            <a:off x="1248644" y="3191349"/>
            <a:ext cx="207460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chemeClr val="lt1"/>
                </a:solidFill>
                <a:latin typeface="Arial"/>
                <a:ea typeface="Arial"/>
                <a:cs typeface="Arial"/>
                <a:sym typeface="Arial"/>
              </a:rPr>
              <a:t>Example of missing data blocks</a:t>
            </a:r>
            <a:endParaRPr/>
          </a:p>
        </p:txBody>
      </p:sp>
      <p:pic>
        <p:nvPicPr>
          <p:cNvPr id="712" name="Google Shape;712;p148"/>
          <p:cNvPicPr preferRelativeResize="0"/>
          <p:nvPr/>
        </p:nvPicPr>
        <p:blipFill rotWithShape="1">
          <a:blip r:embed="rId4">
            <a:alphaModFix/>
          </a:blip>
          <a:srcRect b="0" l="0" r="0" t="0"/>
          <a:stretch/>
        </p:blipFill>
        <p:spPr>
          <a:xfrm>
            <a:off x="4032785" y="3384595"/>
            <a:ext cx="4480560" cy="1557527"/>
          </a:xfrm>
          <a:prstGeom prst="rect">
            <a:avLst/>
          </a:prstGeom>
          <a:noFill/>
          <a:ln>
            <a:noFill/>
          </a:ln>
        </p:spPr>
      </p:pic>
      <p:pic>
        <p:nvPicPr>
          <p:cNvPr id="713" name="Google Shape;713;p148"/>
          <p:cNvPicPr preferRelativeResize="0"/>
          <p:nvPr/>
        </p:nvPicPr>
        <p:blipFill rotWithShape="1">
          <a:blip r:embed="rId5">
            <a:alphaModFix/>
          </a:blip>
          <a:srcRect b="0" l="0" r="0" t="0"/>
          <a:stretch/>
        </p:blipFill>
        <p:spPr>
          <a:xfrm>
            <a:off x="4019849" y="5027411"/>
            <a:ext cx="4480560" cy="1582420"/>
          </a:xfrm>
          <a:prstGeom prst="rect">
            <a:avLst/>
          </a:prstGeom>
          <a:noFill/>
          <a:ln>
            <a:noFill/>
          </a:ln>
        </p:spPr>
      </p:pic>
      <p:sp>
        <p:nvSpPr>
          <p:cNvPr id="714" name="Google Shape;714;p148"/>
          <p:cNvSpPr txBox="1"/>
          <p:nvPr/>
        </p:nvSpPr>
        <p:spPr>
          <a:xfrm>
            <a:off x="4203005" y="3609360"/>
            <a:ext cx="2229564"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79 out of 12,284 FD AOD files have missing retrievals (pixels with filled values counted as missing)</a:t>
            </a:r>
            <a:endParaRPr/>
          </a:p>
        </p:txBody>
      </p:sp>
      <p:sp>
        <p:nvSpPr>
          <p:cNvPr id="715" name="Google Shape;715;p148"/>
          <p:cNvSpPr txBox="1"/>
          <p:nvPr/>
        </p:nvSpPr>
        <p:spPr>
          <a:xfrm>
            <a:off x="4203005" y="5298115"/>
            <a:ext cx="211654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12 out of 88 days have &gt;5 FD AOD files missing (time interval &gt; 10min counted as missing)</a:t>
            </a:r>
            <a:endParaRPr/>
          </a:p>
        </p:txBody>
      </p:sp>
      <p:sp>
        <p:nvSpPr>
          <p:cNvPr id="716" name="Google Shape;716;p148"/>
          <p:cNvSpPr txBox="1"/>
          <p:nvPr/>
        </p:nvSpPr>
        <p:spPr>
          <a:xfrm>
            <a:off x="5051736" y="3113911"/>
            <a:ext cx="159530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lt1"/>
                </a:solidFill>
                <a:latin typeface="Arial"/>
                <a:ea typeface="Arial"/>
                <a:cs typeface="Arial"/>
                <a:sym typeface="Arial"/>
              </a:rPr>
              <a:t>11/15/2024 – 02/10/2025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Product Overview - </a:t>
            </a:r>
            <a:r>
              <a:rPr b="1" lang="en-US">
                <a:solidFill>
                  <a:srgbClr val="FFFF00"/>
                </a:solidFill>
              </a:rPr>
              <a:t>APS</a:t>
            </a:r>
            <a:endParaRPr>
              <a:solidFill>
                <a:srgbClr val="FFFF00"/>
              </a:solidFill>
            </a:endParaRPr>
          </a:p>
        </p:txBody>
      </p:sp>
      <p:sp>
        <p:nvSpPr>
          <p:cNvPr id="261" name="Google Shape;261;p5"/>
          <p:cNvSpPr txBox="1"/>
          <p:nvPr>
            <p:ph idx="1" type="body"/>
          </p:nvPr>
        </p:nvSpPr>
        <p:spPr>
          <a:xfrm>
            <a:off x="364961" y="1143457"/>
            <a:ext cx="8229600" cy="452596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FFFF"/>
              </a:buClr>
              <a:buSzPts val="1400"/>
              <a:buNone/>
            </a:pPr>
            <a:r>
              <a:rPr lang="en-US" sz="1400">
                <a:solidFill>
                  <a:srgbClr val="FFFFFF"/>
                </a:solidFill>
                <a:latin typeface="Arial"/>
                <a:ea typeface="Arial"/>
                <a:cs typeface="Arial"/>
                <a:sym typeface="Arial"/>
              </a:rPr>
              <a:t>PRODUCT DEFINITION AND USER’S GUIDE (PUG) VOLUME 5: LEVEL 2+ PRODUCTS, VERSION 2.5, 20 JUNE 2024 - Table 5.11.1-2</a:t>
            </a:r>
            <a:endParaRPr/>
          </a:p>
        </p:txBody>
      </p:sp>
      <p:graphicFrame>
        <p:nvGraphicFramePr>
          <p:cNvPr id="262" name="Google Shape;262;p5"/>
          <p:cNvGraphicFramePr/>
          <p:nvPr/>
        </p:nvGraphicFramePr>
        <p:xfrm>
          <a:off x="242047" y="1744576"/>
          <a:ext cx="3000000" cy="3000000"/>
        </p:xfrm>
        <a:graphic>
          <a:graphicData uri="http://schemas.openxmlformats.org/drawingml/2006/table">
            <a:tbl>
              <a:tblPr>
                <a:noFill/>
                <a:tableStyleId>{399A49F5-6B5E-49AB-AC82-608F965511BB}</a:tableStyleId>
              </a:tblPr>
              <a:tblGrid>
                <a:gridCol w="793225"/>
                <a:gridCol w="665200"/>
                <a:gridCol w="703050"/>
                <a:gridCol w="1796275"/>
                <a:gridCol w="1824150"/>
                <a:gridCol w="1559475"/>
                <a:gridCol w="1170425"/>
              </a:tblGrid>
              <a:tr h="292975">
                <a:tc gridSpan="2">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D9D9D9"/>
                    </a:solidFill>
                  </a:tcPr>
                </a:tc>
                <a:tc hMerge="1"/>
                <a:tc gridSpan="4">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Measurement</a:t>
                      </a:r>
                      <a:endParaRPr sz="1600" u="none" cap="none" strike="noStrike">
                        <a:latin typeface="Times New Roman"/>
                        <a:ea typeface="Times New Roman"/>
                        <a:cs typeface="Times New Roman"/>
                        <a:sym typeface="Times New Roman"/>
                      </a:endParaRPr>
                    </a:p>
                  </a:txBody>
                  <a:tcPr marT="0" marB="0" marR="73025" marL="73025" anchor="ctr">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hMerge="1"/>
                <a:tc hMerge="1"/>
                <a:tc hMerge="1"/>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Mapping</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444825">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Region</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Surface Type</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Range</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Accuracy</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Precision</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Performance Conditions </a:t>
                      </a:r>
                      <a:r>
                        <a:rPr b="1" baseline="30000" lang="en-US" sz="1200" u="none" cap="none" strike="noStrike">
                          <a:latin typeface="Times"/>
                          <a:ea typeface="Times"/>
                          <a:cs typeface="Times"/>
                          <a:sym typeface="Times"/>
                        </a:rPr>
                        <a:t>[1]</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Times"/>
                          <a:ea typeface="Times"/>
                          <a:cs typeface="Times"/>
                          <a:sym typeface="Times"/>
                        </a:rPr>
                        <a:t>Accuracy</a:t>
                      </a:r>
                      <a:endParaRPr sz="16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5903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New Roman"/>
                          <a:ea typeface="Times New Roman"/>
                          <a:cs typeface="Times New Roman"/>
                          <a:sym typeface="Times New Roman"/>
                        </a:rPr>
                        <a:t>Full Disk &amp; CONUS</a:t>
                      </a:r>
                      <a:endParaRPr sz="1400" u="none" cap="none" strike="noStrike"/>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Over Ocean</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to 3</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0.3</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latin typeface="Times"/>
                          <a:ea typeface="Times"/>
                          <a:cs typeface="Times"/>
                          <a:sym typeface="Times"/>
                        </a:rPr>
                        <a:t>0.15</a:t>
                      </a:r>
                      <a:endParaRPr sz="1600" u="none" cap="none" strike="noStrike">
                        <a:solidFill>
                          <a:srgbClr val="FF0000"/>
                        </a:solidFill>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latin typeface="Times"/>
                          <a:ea typeface="Times"/>
                          <a:cs typeface="Times"/>
                          <a:sym typeface="Times"/>
                        </a:rPr>
                        <a:t>LZA ≤ 60 degrees</a:t>
                      </a:r>
                      <a:endParaRPr sz="1600" u="none" cap="none" strike="noStrik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daytime </a:t>
                      </a:r>
                      <a:r>
                        <a:rPr baseline="30000" lang="en-US" sz="1200" u="none" cap="none" strike="noStrike">
                          <a:latin typeface="Times"/>
                          <a:ea typeface="Times"/>
                          <a:cs typeface="Times"/>
                          <a:sym typeface="Times"/>
                        </a:rPr>
                        <a:t>[2]</a:t>
                      </a:r>
                      <a:endParaRPr sz="16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clear sky</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Times"/>
                          <a:ea typeface="Times"/>
                          <a:cs typeface="Times"/>
                          <a:sym typeface="Times"/>
                        </a:rPr>
                        <a:t>1 km</a:t>
                      </a:r>
                      <a:endParaRPr sz="16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263" name="Google Shape;263;p5"/>
          <p:cNvSpPr txBox="1"/>
          <p:nvPr/>
        </p:nvSpPr>
        <p:spPr>
          <a:xfrm>
            <a:off x="242017" y="3324676"/>
            <a:ext cx="8659905" cy="292608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1400" u="none" cap="none" strike="noStrike">
                <a:solidFill>
                  <a:srgbClr val="FFFFFF"/>
                </a:solidFill>
                <a:latin typeface="Arial"/>
                <a:ea typeface="Arial"/>
                <a:cs typeface="Arial"/>
                <a:sym typeface="Arial"/>
              </a:rPr>
              <a:t>[1] Conditions for data production prescribed by the algorithm also include snow/ice-free and, when over ocean, sunglint angle &gt; 40 degrees.</a:t>
            </a:r>
            <a:endParaRPr/>
          </a:p>
          <a:p>
            <a:pPr indent="0" lvl="0" marL="0" marR="0" rtl="0" algn="l">
              <a:lnSpc>
                <a:spcPct val="90000"/>
              </a:lnSpc>
              <a:spcBef>
                <a:spcPts val="0"/>
              </a:spcBef>
              <a:spcAft>
                <a:spcPts val="0"/>
              </a:spcAft>
              <a:buNone/>
            </a:pPr>
            <a:r>
              <a:rPr b="0" i="0" lang="en-US" sz="1400" u="none" cap="none" strike="noStrike">
                <a:solidFill>
                  <a:srgbClr val="FFFFFF"/>
                </a:solidFill>
                <a:latin typeface="Arial"/>
                <a:ea typeface="Arial"/>
                <a:cs typeface="Arial"/>
                <a:sym typeface="Arial"/>
              </a:rPr>
              <a:t>[2] Conditions for high quality prescribed by the algorithm are for SZA ≤ 80 degrees.</a:t>
            </a:r>
            <a:endParaRPr/>
          </a:p>
          <a:p>
            <a:pPr indent="0" lvl="0" marL="0" marR="0" rtl="0" algn="l">
              <a:lnSpc>
                <a:spcPct val="9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l">
              <a:lnSpc>
                <a:spcPct val="9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l">
              <a:lnSpc>
                <a:spcPct val="90000"/>
              </a:lnSpc>
              <a:spcBef>
                <a:spcPts val="0"/>
              </a:spcBef>
              <a:spcAft>
                <a:spcPts val="0"/>
              </a:spcAft>
              <a:buNone/>
            </a:pPr>
            <a:r>
              <a:rPr b="0" i="0" lang="en-US" sz="1400" u="none" cap="none" strike="noStrike">
                <a:solidFill>
                  <a:srgbClr val="FFFFFF"/>
                </a:solidFill>
                <a:latin typeface="Arial"/>
                <a:ea typeface="Arial"/>
                <a:cs typeface="Arial"/>
                <a:sym typeface="Arial"/>
              </a:rPr>
              <a:t>Note to [1]: In the Enterprise Algorithm/Product, sunglint angle is </a:t>
            </a:r>
            <a:r>
              <a:rPr b="0" i="0" lang="en-US" sz="1400" u="none" cap="none" strike="noStrike">
                <a:solidFill>
                  <a:srgbClr val="FF0000"/>
                </a:solidFill>
                <a:latin typeface="Arial"/>
                <a:ea typeface="Arial"/>
                <a:cs typeface="Arial"/>
                <a:sym typeface="Arial"/>
              </a:rPr>
              <a:t>&gt; 36°</a:t>
            </a:r>
            <a:r>
              <a:rPr b="0" i="0" lang="en-US" sz="1400" u="none" cap="none" strike="noStrike">
                <a:solidFill>
                  <a:srgbClr val="FFFFFF"/>
                </a:solidFill>
                <a:latin typeface="Arial"/>
                <a:ea typeface="Arial"/>
                <a:cs typeface="Arial"/>
                <a:sym typeface="Arial"/>
              </a:rPr>
              <a:t> instead of </a:t>
            </a:r>
            <a:r>
              <a:rPr b="0" i="0" lang="en-US" sz="1400" u="none" cap="none" strike="noStrike">
                <a:solidFill>
                  <a:srgbClr val="FF0000"/>
                </a:solidFill>
                <a:latin typeface="Arial"/>
                <a:ea typeface="Arial"/>
                <a:cs typeface="Arial"/>
                <a:sym typeface="Arial"/>
              </a:rPr>
              <a:t>40</a:t>
            </a:r>
            <a:r>
              <a:rPr b="0" i="0" lang="en-US" sz="1400" u="none" cap="none" strike="noStrike">
                <a:solidFill>
                  <a:srgbClr val="FFFFFF"/>
                </a:solidFill>
                <a:latin typeface="Arial"/>
                <a:ea typeface="Arial"/>
                <a:cs typeface="Arial"/>
                <a:sym typeface="Arial"/>
              </a:rPr>
              <a:t> degrees. </a:t>
            </a:r>
            <a:endParaRPr/>
          </a:p>
          <a:p>
            <a:pPr indent="0" lvl="0" marL="0" marR="0" rtl="0" algn="l">
              <a:lnSpc>
                <a:spcPct val="90000"/>
              </a:lnSpc>
              <a:spcBef>
                <a:spcPts val="0"/>
              </a:spcBef>
              <a:spcAft>
                <a:spcPts val="0"/>
              </a:spcAft>
              <a:buNone/>
            </a:pPr>
            <a:r>
              <a:rPr b="0" i="0" lang="en-US" sz="1400" u="none" cap="none" strike="noStrike">
                <a:solidFill>
                  <a:srgbClr val="FFFFFF"/>
                </a:solidFill>
                <a:latin typeface="Arial"/>
                <a:ea typeface="Arial"/>
                <a:cs typeface="Arial"/>
                <a:sym typeface="Arial"/>
              </a:rPr>
              <a:t>Note to [2]: : In the Enterprise Algorithm/Product, performance condition for high-quality is </a:t>
            </a:r>
            <a:r>
              <a:rPr b="0" i="0" lang="en-US" sz="1400" u="none" cap="none" strike="noStrike">
                <a:solidFill>
                  <a:srgbClr val="FF0000"/>
                </a:solidFill>
                <a:latin typeface="Arial"/>
                <a:ea typeface="Arial"/>
                <a:cs typeface="Arial"/>
                <a:sym typeface="Arial"/>
              </a:rPr>
              <a:t>airmass ≤ 6</a:t>
            </a:r>
            <a:r>
              <a:rPr b="0" i="0" lang="en-US" sz="1400" u="none" cap="none" strike="noStrike">
                <a:solidFill>
                  <a:srgbClr val="FFFFFF"/>
                </a:solidFill>
                <a:latin typeface="Arial"/>
                <a:ea typeface="Arial"/>
                <a:cs typeface="Arial"/>
                <a:sym typeface="Arial"/>
              </a:rPr>
              <a:t> instead of </a:t>
            </a:r>
            <a:r>
              <a:rPr b="0" i="0" lang="en-US" sz="1400" u="none" cap="none" strike="noStrike">
                <a:solidFill>
                  <a:srgbClr val="FF0000"/>
                </a:solidFill>
                <a:latin typeface="Arial"/>
                <a:ea typeface="Arial"/>
                <a:cs typeface="Arial"/>
                <a:sym typeface="Arial"/>
              </a:rPr>
              <a:t>LZA ≤ 60 degrees.</a:t>
            </a:r>
            <a:endParaRPr/>
          </a:p>
          <a:p>
            <a:pPr indent="0" lvl="0" marL="0" marR="0" rtl="0" algn="l">
              <a:lnSpc>
                <a:spcPct val="90000"/>
              </a:lnSpc>
              <a:spcBef>
                <a:spcPts val="0"/>
              </a:spcBef>
              <a:spcAft>
                <a:spcPts val="0"/>
              </a:spcAft>
              <a:buNone/>
            </a:pPr>
            <a:r>
              <a:rPr b="0" i="0" lang="en-US" sz="1400" u="none" cap="none" strike="noStrike">
                <a:solidFill>
                  <a:srgbClr val="FFFFFF"/>
                </a:solidFill>
                <a:latin typeface="Arial"/>
                <a:ea typeface="Arial"/>
                <a:cs typeface="Arial"/>
                <a:sym typeface="Arial"/>
              </a:rPr>
              <a:t>Note: In the Enterprise Algorithm/Product, consistent with JPSS APS, the Precision value is </a:t>
            </a:r>
            <a:r>
              <a:rPr b="0" i="0" lang="en-US" sz="1400" u="none" cap="none" strike="noStrike">
                <a:solidFill>
                  <a:srgbClr val="FF0000"/>
                </a:solidFill>
                <a:latin typeface="Arial"/>
                <a:ea typeface="Arial"/>
                <a:cs typeface="Arial"/>
                <a:sym typeface="Arial"/>
              </a:rPr>
              <a:t>0.6</a:t>
            </a:r>
            <a:r>
              <a:rPr b="0" i="0" lang="en-US" sz="1400" u="none" cap="none" strike="noStrike">
                <a:solidFill>
                  <a:srgbClr val="FFFFFF"/>
                </a:solidFill>
                <a:latin typeface="Arial"/>
                <a:ea typeface="Arial"/>
                <a:cs typeface="Arial"/>
                <a:sym typeface="Arial"/>
              </a:rPr>
              <a:t> instead of </a:t>
            </a:r>
            <a:r>
              <a:rPr b="0" i="0" lang="en-US" sz="1400" u="none" cap="none" strike="noStrike">
                <a:solidFill>
                  <a:srgbClr val="FF0000"/>
                </a:solidFill>
                <a:latin typeface="Arial"/>
                <a:ea typeface="Arial"/>
                <a:cs typeface="Arial"/>
                <a:sym typeface="Arial"/>
              </a:rPr>
              <a:t>0.15</a:t>
            </a:r>
            <a:r>
              <a:rPr b="0" i="0" lang="en-US" sz="1400" u="none" cap="none" strike="noStrike">
                <a:solidFill>
                  <a:srgbClr val="FFFFFF"/>
                </a:solidFill>
                <a:latin typeface="Arial"/>
                <a:ea typeface="Arial"/>
                <a:cs typeface="Arial"/>
                <a:sym typeface="Arial"/>
              </a:rPr>
              <a:t>. The evaluation presented uses the 0.6 value for precision.</a:t>
            </a:r>
            <a:endParaRPr b="0" i="0" sz="1400" u="none" cap="none" strike="noStrike">
              <a:solidFill>
                <a:srgbClr val="FFFFFF"/>
              </a:solidFill>
              <a:latin typeface="Arial"/>
              <a:ea typeface="Arial"/>
              <a:cs typeface="Arial"/>
              <a:sym typeface="Arial"/>
            </a:endParaRPr>
          </a:p>
          <a:p>
            <a:pPr indent="0" lvl="0" marL="0" marR="0" rtl="0" algn="l">
              <a:lnSpc>
                <a:spcPct val="90000"/>
              </a:lnSpc>
              <a:spcBef>
                <a:spcPts val="1800"/>
              </a:spcBef>
              <a:spcAft>
                <a:spcPts val="0"/>
              </a:spcAft>
              <a:buClr>
                <a:schemeClr val="lt1"/>
              </a:buClr>
              <a:buSzPts val="1500"/>
              <a:buFont typeface="Arial"/>
              <a:buNone/>
            </a:pPr>
            <a:r>
              <a:rPr b="0" i="0" lang="en-US" sz="1700" u="none" cap="none" strike="noStrike">
                <a:solidFill>
                  <a:schemeClr val="lt1"/>
                </a:solidFill>
                <a:latin typeface="Arial"/>
                <a:ea typeface="Arial"/>
                <a:cs typeface="Arial"/>
                <a:sym typeface="Arial"/>
              </a:rPr>
              <a:t>Horizontal resolution: 2 km</a:t>
            </a:r>
            <a:endParaRPr b="0" i="0" sz="17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chemeClr val="lt1"/>
              </a:buClr>
              <a:buSzPts val="1500"/>
              <a:buFont typeface="Arial"/>
              <a:buNone/>
            </a:pPr>
            <a:r>
              <a:rPr b="0" i="0" lang="en-US" sz="1700" u="none" cap="none" strike="noStrike">
                <a:solidFill>
                  <a:schemeClr val="lt1"/>
                </a:solidFill>
                <a:latin typeface="Arial"/>
                <a:ea typeface="Arial"/>
                <a:cs typeface="Arial"/>
                <a:sym typeface="Arial"/>
              </a:rPr>
              <a:t>Temporal resolution: 5 min (CONUS), 15/10/5 min (M3/M6/M4 Full Disk) – mode dependent</a:t>
            </a:r>
            <a:endParaRPr b="0" i="0" sz="1700" u="none" cap="none" strike="noStrike">
              <a:solidFill>
                <a:srgbClr val="000000"/>
              </a:solidFill>
              <a:latin typeface="Arial"/>
              <a:ea typeface="Arial"/>
              <a:cs typeface="Arial"/>
              <a:sym typeface="Arial"/>
            </a:endParaRPr>
          </a:p>
        </p:txBody>
      </p:sp>
      <p:sp>
        <p:nvSpPr>
          <p:cNvPr id="264" name="Google Shape;264;p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cxnSp>
        <p:nvCxnSpPr>
          <p:cNvPr id="265" name="Google Shape;265;p5"/>
          <p:cNvCxnSpPr/>
          <p:nvPr/>
        </p:nvCxnSpPr>
        <p:spPr>
          <a:xfrm>
            <a:off x="339778" y="4194048"/>
            <a:ext cx="8414078"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graphicFrame>
        <p:nvGraphicFramePr>
          <p:cNvPr id="722" name="Google Shape;722;p51"/>
          <p:cNvGraphicFramePr/>
          <p:nvPr/>
        </p:nvGraphicFramePr>
        <p:xfrm>
          <a:off x="403413" y="1212809"/>
          <a:ext cx="3000000" cy="3000000"/>
        </p:xfrm>
        <a:graphic>
          <a:graphicData uri="http://schemas.openxmlformats.org/drawingml/2006/table">
            <a:tbl>
              <a:tblPr>
                <a:noFill/>
                <a:tableStyleId>{3F9CD9E2-18CC-4672-AE18-83BA0A738B9F}</a:tableStyleId>
              </a:tblPr>
              <a:tblGrid>
                <a:gridCol w="1224225"/>
                <a:gridCol w="5410525"/>
                <a:gridCol w="1594875"/>
              </a:tblGrid>
              <a:tr h="460600">
                <a:tc>
                  <a:txBody>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Action </a:t>
                      </a:r>
                      <a:endParaRPr b="1" i="0" sz="1600" u="none" cap="none" strike="noStrike">
                        <a:solidFill>
                          <a:schemeClr val="lt1"/>
                        </a:solidFill>
                        <a:latin typeface="Calibri"/>
                        <a:ea typeface="Calibri"/>
                        <a:cs typeface="Calibri"/>
                        <a:sym typeface="Calibri"/>
                      </a:endParaRPr>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Title</a:t>
                      </a:r>
                      <a:endParaRPr b="1" i="0" sz="1600" u="none" cap="none" strike="noStrike">
                        <a:solidFill>
                          <a:schemeClr val="lt1"/>
                        </a:solidFill>
                        <a:latin typeface="Calibri"/>
                        <a:ea typeface="Calibri"/>
                        <a:cs typeface="Calibri"/>
                        <a:sym typeface="Calibri"/>
                      </a:endParaRPr>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Desired Implementation </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Date into OE</a:t>
                      </a:r>
                      <a:endParaRPr sz="1400" u="none" cap="none" strike="noStrike"/>
                    </a:p>
                  </a:txBody>
                  <a:tcPr marT="5825" marB="0" marR="5825" marL="58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r>
              <a:tr h="5361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New ADR </a:t>
                      </a:r>
                      <a:r>
                        <a:rPr b="1" baseline="30000" lang="en-US" sz="1600" u="none" cap="none" strike="noStrike">
                          <a:solidFill>
                            <a:schemeClr val="dk1"/>
                          </a:solidFill>
                        </a:rPr>
                        <a:t>[1]</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t/>
                      </a:r>
                      <a:endParaRPr b="1" sz="1600" u="none" cap="none" strike="noStrike">
                        <a:solidFill>
                          <a:schemeClr val="dk1"/>
                        </a:solidFill>
                      </a:endParaRPr>
                    </a:p>
                  </a:txBody>
                  <a:tcPr marT="58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L2 AOD algorithm -  update the land-surface reflectance relationship derived from </a:t>
                      </a:r>
                      <a:r>
                        <a:rPr b="1" lang="en-US" sz="1600" u="none" cap="none" strike="noStrike">
                          <a:solidFill>
                            <a:schemeClr val="dk1"/>
                          </a:solidFill>
                        </a:rPr>
                        <a:t>GOES-19</a:t>
                      </a:r>
                      <a:r>
                        <a:rPr b="0" lang="en-US" sz="1600" u="none" cap="none" strike="noStrike">
                          <a:solidFill>
                            <a:schemeClr val="dk1"/>
                          </a:solidFill>
                        </a:rPr>
                        <a:t> data at the operational position.</a:t>
                      </a:r>
                      <a:endParaRPr b="0" sz="1600" u="none" cap="none" strike="noStrike">
                        <a:solidFill>
                          <a:schemeClr val="dk1"/>
                        </a:solidFill>
                      </a:endParaRPr>
                    </a:p>
                  </a:txBody>
                  <a:tcPr marT="58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≧6 month prior to  </a:t>
                      </a:r>
                      <a:endParaRPr sz="1400" u="none" cap="none" strike="noStrike"/>
                    </a:p>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PS-PVR FULL</a:t>
                      </a:r>
                      <a:r>
                        <a:rPr b="0" lang="en-US" sz="1600" u="none" cap="none" strike="noStrike">
                          <a:solidFill>
                            <a:schemeClr val="dk1"/>
                          </a:solidFill>
                        </a:rPr>
                        <a:t> </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361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New ADR </a:t>
                      </a:r>
                      <a:r>
                        <a:rPr b="1" baseline="30000" lang="en-US" sz="1600" u="none" cap="none" strike="noStrike">
                          <a:solidFill>
                            <a:schemeClr val="dk1"/>
                          </a:solidFill>
                        </a:rPr>
                        <a:t>[2]</a:t>
                      </a:r>
                      <a:endParaRPr sz="1400" u="none" cap="none" strike="noStrike"/>
                    </a:p>
                  </a:txBody>
                  <a:tcPr marT="58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L2 AOD algorithm – Update internal tests </a:t>
                      </a:r>
                      <a:endParaRPr b="0" sz="1600" u="none" cap="none" strike="noStrike">
                        <a:solidFill>
                          <a:schemeClr val="dk1"/>
                        </a:solidFill>
                      </a:endParaRPr>
                    </a:p>
                  </a:txBody>
                  <a:tcPr marT="58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≧6 month prior to    </a:t>
                      </a:r>
                      <a:endParaRPr sz="1400" u="none" cap="none" strike="noStrike"/>
                    </a:p>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PS-PVR FULL</a:t>
                      </a:r>
                      <a:r>
                        <a:rPr b="0" lang="en-US" sz="1600" u="none" cap="none" strike="noStrike">
                          <a:solidFill>
                            <a:schemeClr val="dk1"/>
                          </a:solidFill>
                        </a:rPr>
                        <a:t> </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723" name="Google Shape;723;p51"/>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3200"/>
              <a:t>Issues and Status</a:t>
            </a:r>
            <a:br>
              <a:rPr b="1" lang="en-US" sz="3200"/>
            </a:br>
            <a:r>
              <a:rPr b="1" i="1" lang="en-US" sz="2000"/>
              <a:t>Other Actions Needed for Full VAL</a:t>
            </a:r>
            <a:endParaRPr i="1" sz="2000"/>
          </a:p>
        </p:txBody>
      </p:sp>
      <p:sp>
        <p:nvSpPr>
          <p:cNvPr id="724" name="Google Shape;724;p51"/>
          <p:cNvSpPr txBox="1"/>
          <p:nvPr>
            <p:ph idx="1" type="body"/>
          </p:nvPr>
        </p:nvSpPr>
        <p:spPr>
          <a:xfrm>
            <a:off x="457195" y="3395354"/>
            <a:ext cx="8229609" cy="3145653"/>
          </a:xfrm>
          <a:prstGeom prst="rect">
            <a:avLst/>
          </a:prstGeom>
          <a:noFill/>
          <a:ln>
            <a:noFill/>
          </a:ln>
        </p:spPr>
        <p:txBody>
          <a:bodyPr anchorCtr="0" anchor="t" bIns="45700" lIns="91425" spcFirstLastPara="1" rIns="91425" wrap="square" tIns="45700">
            <a:normAutofit fontScale="92500"/>
          </a:bodyPr>
          <a:lstStyle/>
          <a:p>
            <a:pPr indent="-342900" lvl="0" marL="342900" rtl="0" algn="l">
              <a:lnSpc>
                <a:spcPct val="90000"/>
              </a:lnSpc>
              <a:spcBef>
                <a:spcPts val="340"/>
              </a:spcBef>
              <a:spcAft>
                <a:spcPts val="0"/>
              </a:spcAft>
              <a:buSzPct val="100000"/>
              <a:buChar char="•"/>
            </a:pPr>
            <a:r>
              <a:rPr lang="en-US" sz="2000"/>
              <a:t>[1] Current GOES-19 AOD retrieval uses the GOES-16 land-surface reflectance relationship. Due to differences between GOES-19 and GOES-16 L1B reflectances this leads to GOES-19 AOD accuracies  that exceed requirement values in medium and high AOD ranges over land. Compliance can be achieved by developing GOES-19 specific surface reflectance relationships.</a:t>
            </a:r>
            <a:endParaRPr/>
          </a:p>
          <a:p>
            <a:pPr indent="0" lvl="1" marL="573088" rtl="0" algn="l">
              <a:lnSpc>
                <a:spcPct val="90000"/>
              </a:lnSpc>
              <a:spcBef>
                <a:spcPts val="940"/>
              </a:spcBef>
              <a:spcAft>
                <a:spcPts val="0"/>
              </a:spcAft>
              <a:buSzPct val="100000"/>
              <a:buNone/>
            </a:pPr>
            <a:r>
              <a:rPr lang="en-US" sz="1700" u="sng"/>
              <a:t>Such preliminary GOES-19 spectral surface reflectance relationships have been derived </a:t>
            </a:r>
            <a:r>
              <a:rPr lang="en-US" sz="1700"/>
              <a:t>using limited data observed from the test position, </a:t>
            </a:r>
            <a:r>
              <a:rPr lang="en-US" sz="1700" u="sng"/>
              <a:t>and have been delivered to ASSISTT</a:t>
            </a:r>
            <a:r>
              <a:rPr lang="en-US" sz="1700"/>
              <a:t>. These data must be extended using data from the operational position and representing more seasons. ADR will be submitted following the Provisional PS-PVR.</a:t>
            </a:r>
            <a:endParaRPr/>
          </a:p>
          <a:p>
            <a:pPr indent="-342900" lvl="0" marL="342900" rtl="0" algn="l">
              <a:lnSpc>
                <a:spcPct val="90000"/>
              </a:lnSpc>
              <a:spcBef>
                <a:spcPts val="940"/>
              </a:spcBef>
              <a:spcAft>
                <a:spcPts val="600"/>
              </a:spcAft>
              <a:buClr>
                <a:schemeClr val="lt1"/>
              </a:buClr>
              <a:buSzPct val="100000"/>
              <a:buFont typeface="Arial"/>
              <a:buChar char="•"/>
            </a:pPr>
            <a:r>
              <a:rPr lang="en-US" sz="2000"/>
              <a:t>[2] ADR will be created when at least 6 months of GOES-19 enterprise AOD is available for analysis and it suggests updates are needed.</a:t>
            </a:r>
            <a:endParaRPr/>
          </a:p>
        </p:txBody>
      </p:sp>
      <p:sp>
        <p:nvSpPr>
          <p:cNvPr id="725" name="Google Shape;725;p5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52"/>
          <p:cNvSpPr txBox="1"/>
          <p:nvPr>
            <p:ph type="title"/>
          </p:nvPr>
        </p:nvSpPr>
        <p:spPr>
          <a:xfrm>
            <a:off x="457200" y="90162"/>
            <a:ext cx="8229600" cy="103709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Path to Full Validation - PLPTs</a:t>
            </a:r>
            <a:endParaRPr/>
          </a:p>
        </p:txBody>
      </p:sp>
      <p:sp>
        <p:nvSpPr>
          <p:cNvPr id="732" name="Google Shape;732;p52"/>
          <p:cNvSpPr txBox="1"/>
          <p:nvPr/>
        </p:nvSpPr>
        <p:spPr>
          <a:xfrm>
            <a:off x="586587" y="3630478"/>
            <a:ext cx="8348870" cy="154185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500"/>
              <a:buFont typeface="Calibri"/>
              <a:buNone/>
            </a:pPr>
            <a:r>
              <a:rPr b="0" i="0" lang="en-US" sz="2000" u="none" cap="none" strike="noStrike">
                <a:solidFill>
                  <a:srgbClr val="FFFFFF"/>
                </a:solidFill>
                <a:latin typeface="Calibri"/>
                <a:ea typeface="Calibri"/>
                <a:cs typeface="Calibri"/>
                <a:sym typeface="Calibri"/>
              </a:rPr>
              <a:t>AWG AOD Team will conduct these tests to further evaluate the L2 AOD product quality.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500"/>
              <a:buFont typeface="Calibri"/>
              <a:buNone/>
            </a:pPr>
            <a:r>
              <a:rPr b="0" i="0" lang="en-US" sz="2000" u="none" cap="none" strike="noStrike">
                <a:solidFill>
                  <a:srgbClr val="FFFFFF"/>
                </a:solidFill>
                <a:latin typeface="Calibri"/>
                <a:ea typeface="Calibri"/>
                <a:cs typeface="Calibri"/>
                <a:sym typeface="Calibri"/>
              </a:rPr>
              <a:t>Full test plans and procedures are given in the AOD Readiness, Implementation, and Management Plan (RIMP v2.0; 410-R-RIMP-0326)</a:t>
            </a:r>
            <a:endParaRPr b="0" i="0" sz="1400" u="none" cap="none" strike="noStrike">
              <a:solidFill>
                <a:srgbClr val="000000"/>
              </a:solidFill>
              <a:latin typeface="Arial"/>
              <a:ea typeface="Arial"/>
              <a:cs typeface="Arial"/>
              <a:sym typeface="Arial"/>
            </a:endParaRPr>
          </a:p>
        </p:txBody>
      </p:sp>
      <p:graphicFrame>
        <p:nvGraphicFramePr>
          <p:cNvPr id="733" name="Google Shape;733;p52"/>
          <p:cNvGraphicFramePr/>
          <p:nvPr/>
        </p:nvGraphicFramePr>
        <p:xfrm>
          <a:off x="268364" y="1900877"/>
          <a:ext cx="3000000" cy="3000000"/>
        </p:xfrm>
        <a:graphic>
          <a:graphicData uri="http://schemas.openxmlformats.org/drawingml/2006/table">
            <a:tbl>
              <a:tblPr>
                <a:noFill/>
                <a:tableStyleId>{399A49F5-6B5E-49AB-AC82-608F965511BB}</a:tableStyleId>
              </a:tblPr>
              <a:tblGrid>
                <a:gridCol w="2744800"/>
                <a:gridCol w="5862475"/>
              </a:tblGrid>
              <a:tr h="370850">
                <a:tc>
                  <a:txBody>
                    <a:bodyPr/>
                    <a:lstStyle/>
                    <a:p>
                      <a:pPr indent="0" lvl="0" marL="0" marR="0" rtl="0" algn="ctr">
                        <a:lnSpc>
                          <a:spcPct val="100000"/>
                        </a:lnSpc>
                        <a:spcBef>
                          <a:spcPts val="0"/>
                        </a:spcBef>
                        <a:spcAft>
                          <a:spcPts val="0"/>
                        </a:spcAft>
                        <a:buClr>
                          <a:schemeClr val="dk1"/>
                        </a:buClr>
                        <a:buSzPts val="450"/>
                        <a:buFont typeface="Calibri"/>
                        <a:buNone/>
                      </a:pPr>
                      <a:r>
                        <a:rPr b="1" i="0" lang="en-US" sz="1800" u="none" cap="none" strike="noStrike"/>
                        <a:t>PLPT ID</a:t>
                      </a:r>
                      <a:endParaRPr sz="1400" u="none" cap="none" strike="noStrike"/>
                    </a:p>
                  </a:txBody>
                  <a:tcPr marT="45725" marB="45725" marR="91450" marL="91450" anchor="ctr">
                    <a:solidFill>
                      <a:srgbClr val="BFBFBF"/>
                    </a:solidFill>
                  </a:tcPr>
                </a:tc>
                <a:tc>
                  <a:txBody>
                    <a:bodyPr/>
                    <a:lstStyle/>
                    <a:p>
                      <a:pPr indent="0" lvl="0" marL="0" marR="0" rtl="0" algn="ctr">
                        <a:lnSpc>
                          <a:spcPct val="100000"/>
                        </a:lnSpc>
                        <a:spcBef>
                          <a:spcPts val="0"/>
                        </a:spcBef>
                        <a:spcAft>
                          <a:spcPts val="0"/>
                        </a:spcAft>
                        <a:buClr>
                          <a:schemeClr val="dk1"/>
                        </a:buClr>
                        <a:buSzPts val="450"/>
                        <a:buFont typeface="Calibri"/>
                        <a:buNone/>
                      </a:pPr>
                      <a:r>
                        <a:rPr b="1" i="0" lang="en-US" sz="1800" u="none" cap="none" strike="noStrike"/>
                        <a:t>Descriptive Title</a:t>
                      </a:r>
                      <a:endParaRPr sz="1400" u="none" cap="none" strike="noStrike"/>
                    </a:p>
                  </a:txBody>
                  <a:tcPr marT="45725" marB="45725" marR="91450" marL="91450" anchor="ctr">
                    <a:solidFill>
                      <a:srgbClr val="BFBFBF"/>
                    </a:solidFill>
                  </a:tcPr>
                </a:tc>
              </a:tr>
              <a:tr h="370850">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Times New Roman"/>
                          <a:ea typeface="Times New Roman"/>
                          <a:cs typeface="Times New Roman"/>
                          <a:sym typeface="Times New Roman"/>
                        </a:rPr>
                        <a:t>ABI-FD_AOD05</a:t>
                      </a:r>
                      <a:endParaRPr sz="1800" u="none" cap="none" strike="noStrike">
                        <a:latin typeface="Times New Roman"/>
                        <a:ea typeface="Times New Roman"/>
                        <a:cs typeface="Times New Roman"/>
                        <a:sym typeface="Times New Roman"/>
                      </a:endParaRPr>
                    </a:p>
                  </a:txBody>
                  <a:tcPr marT="19050" marB="19050" marR="28575" marL="28575" anchor="ctr">
                    <a:solidFill>
                      <a:schemeClr val="lt1"/>
                    </a:solidFill>
                  </a:tcPr>
                </a:tc>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Times New Roman"/>
                          <a:ea typeface="Times New Roman"/>
                          <a:cs typeface="Times New Roman"/>
                          <a:sym typeface="Times New Roman"/>
                        </a:rPr>
                        <a:t>Assess precision and accuracy of Mode 6 FD product</a:t>
                      </a:r>
                      <a:endParaRPr sz="1800" u="none" cap="none" strike="noStrike">
                        <a:latin typeface="Times New Roman"/>
                        <a:ea typeface="Times New Roman"/>
                        <a:cs typeface="Times New Roman"/>
                        <a:sym typeface="Times New Roman"/>
                      </a:endParaRPr>
                    </a:p>
                  </a:txBody>
                  <a:tcPr marT="19050" marB="19050" marR="28575" marL="28575" anchor="ctr">
                    <a:solidFill>
                      <a:schemeClr val="lt1"/>
                    </a:solidFill>
                  </a:tcPr>
                </a:tc>
              </a:tr>
              <a:tr h="370850">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Times New Roman"/>
                          <a:ea typeface="Times New Roman"/>
                          <a:cs typeface="Times New Roman"/>
                          <a:sym typeface="Times New Roman"/>
                        </a:rPr>
                        <a:t>ABI-CONUS_AOD06</a:t>
                      </a:r>
                      <a:endParaRPr sz="1800" u="none" cap="none" strike="noStrike">
                        <a:latin typeface="Times New Roman"/>
                        <a:ea typeface="Times New Roman"/>
                        <a:cs typeface="Times New Roman"/>
                        <a:sym typeface="Times New Roman"/>
                      </a:endParaRPr>
                    </a:p>
                  </a:txBody>
                  <a:tcPr marT="19050" marB="19050" marR="28575" marL="28575" anchor="ctr">
                    <a:solidFill>
                      <a:schemeClr val="lt1"/>
                    </a:solidFill>
                  </a:tcPr>
                </a:tc>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Times New Roman"/>
                          <a:ea typeface="Times New Roman"/>
                          <a:cs typeface="Times New Roman"/>
                          <a:sym typeface="Times New Roman"/>
                        </a:rPr>
                        <a:t>Assess precision and accuracy of Mode 6 CONUS product</a:t>
                      </a:r>
                      <a:endParaRPr sz="1800" u="none" cap="none" strike="noStrike">
                        <a:latin typeface="Times New Roman"/>
                        <a:ea typeface="Times New Roman"/>
                        <a:cs typeface="Times New Roman"/>
                        <a:sym typeface="Times New Roman"/>
                      </a:endParaRPr>
                    </a:p>
                  </a:txBody>
                  <a:tcPr marT="19050" marB="19050" marR="28575" marL="28575" anchor="ctr">
                    <a:solidFill>
                      <a:schemeClr val="lt1"/>
                    </a:solidFill>
                  </a:tcPr>
                </a:tc>
              </a:tr>
            </a:tbl>
          </a:graphicData>
        </a:graphic>
      </p:graphicFrame>
      <p:sp>
        <p:nvSpPr>
          <p:cNvPr id="734" name="Google Shape;734;p5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3"/>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Path to Full Validation – Risks</a:t>
            </a:r>
            <a:endParaRPr/>
          </a:p>
        </p:txBody>
      </p:sp>
      <p:graphicFrame>
        <p:nvGraphicFramePr>
          <p:cNvPr id="741" name="Google Shape;741;p53"/>
          <p:cNvGraphicFramePr/>
          <p:nvPr/>
        </p:nvGraphicFramePr>
        <p:xfrm>
          <a:off x="139148" y="1671961"/>
          <a:ext cx="3000000" cy="3000000"/>
        </p:xfrm>
        <a:graphic>
          <a:graphicData uri="http://schemas.openxmlformats.org/drawingml/2006/table">
            <a:tbl>
              <a:tblPr bandRow="1" firstRow="1">
                <a:noFill/>
                <a:tableStyleId>{3F9CD9E2-18CC-4672-AE18-83BA0A738B9F}</a:tableStyleId>
              </a:tblPr>
              <a:tblGrid>
                <a:gridCol w="1680025"/>
                <a:gridCol w="1921250"/>
                <a:gridCol w="2362200"/>
                <a:gridCol w="290222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Risk Name</a:t>
                      </a:r>
                      <a:endParaRPr sz="1800" u="none" cap="none" strike="noStrike"/>
                    </a:p>
                  </a:txBody>
                  <a:tcPr marT="45725" marB="45725" marR="91450" marL="91450" anchor="ct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Description</a:t>
                      </a:r>
                      <a:endParaRPr sz="1400" u="none" cap="none" strike="noStrike"/>
                    </a:p>
                  </a:txBody>
                  <a:tcPr marT="45725" marB="45725" marR="91450" marL="91450" anchor="ct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Impact</a:t>
                      </a:r>
                      <a:endParaRPr sz="1400" u="none" cap="none" strike="noStrike"/>
                    </a:p>
                  </a:txBody>
                  <a:tcPr marT="45725" marB="45725" marR="91450" marL="91450" anchor="ct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Mitigation and Schedule</a:t>
                      </a:r>
                      <a:endParaRPr sz="1800" u="none" cap="none" strike="noStrike"/>
                    </a:p>
                  </a:txBody>
                  <a:tcPr marT="45725" marB="45725" marR="91450" marL="91450" anchor="ctr">
                    <a:lnB cap="flat" cmpd="sng" w="12700">
                      <a:solidFill>
                        <a:schemeClr val="dk1"/>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Update land surface relationships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as discussed; </a:t>
                      </a:r>
                      <a:r>
                        <a:rPr b="1" lang="en-US" sz="1800" u="none" cap="none" strike="noStrike"/>
                        <a:t>Priority 1</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Big</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l">
                        <a:lnSpc>
                          <a:spcPct val="100000"/>
                        </a:lnSpc>
                        <a:spcBef>
                          <a:spcPts val="0"/>
                        </a:spcBef>
                        <a:spcAft>
                          <a:spcPts val="0"/>
                        </a:spcAft>
                        <a:buClr>
                          <a:schemeClr val="dk1"/>
                        </a:buClr>
                        <a:buSzPts val="1800"/>
                        <a:buFont typeface="Arial"/>
                        <a:buNone/>
                      </a:pPr>
                      <a:r>
                        <a:rPr lang="en-US" sz="1800" u="none" cap="none" strike="noStrike"/>
                        <a:t>New WR/ADR needed</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Update AOD algorithm</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 </a:t>
                      </a:r>
                      <a:r>
                        <a:rPr b="0" lang="en-US" sz="1800" u="none" cap="none" strike="noStrike">
                          <a:solidFill>
                            <a:schemeClr val="dk1"/>
                          </a:solidFill>
                        </a:rPr>
                        <a:t>QC thresholds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as discussed; </a:t>
                      </a:r>
                      <a:r>
                        <a:rPr b="1" lang="en-US" sz="1800" u="none" cap="none" strike="noStrike"/>
                        <a:t>Priority 2</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Moderate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Clr>
                          <a:schemeClr val="dk1"/>
                        </a:buClr>
                        <a:buSzPts val="1800"/>
                        <a:buFont typeface="Arial"/>
                        <a:buNone/>
                      </a:pPr>
                      <a:r>
                        <a:rPr lang="en-US" sz="1800" u="none" cap="none" strike="noStrike"/>
                        <a:t>New WR/ADR needed</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pSp>
        <p:nvGrpSpPr>
          <p:cNvPr id="742" name="Google Shape;742;p53"/>
          <p:cNvGrpSpPr/>
          <p:nvPr/>
        </p:nvGrpSpPr>
        <p:grpSpPr>
          <a:xfrm>
            <a:off x="2312125" y="5863215"/>
            <a:ext cx="4519746" cy="285874"/>
            <a:chOff x="148222" y="6494415"/>
            <a:chExt cx="8743983" cy="307777"/>
          </a:xfrm>
        </p:grpSpPr>
        <p:sp>
          <p:nvSpPr>
            <p:cNvPr id="743" name="Google Shape;743;p53"/>
            <p:cNvSpPr txBox="1"/>
            <p:nvPr/>
          </p:nvSpPr>
          <p:spPr>
            <a:xfrm>
              <a:off x="148222" y="6494415"/>
              <a:ext cx="3148280" cy="307777"/>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Little Impact</a:t>
              </a:r>
              <a:endParaRPr b="0" i="0" sz="1400" u="none" cap="none" strike="noStrike">
                <a:solidFill>
                  <a:srgbClr val="000000"/>
                </a:solidFill>
                <a:latin typeface="Arial"/>
                <a:ea typeface="Arial"/>
                <a:cs typeface="Arial"/>
                <a:sym typeface="Arial"/>
              </a:endParaRPr>
            </a:p>
          </p:txBody>
        </p:sp>
        <p:sp>
          <p:nvSpPr>
            <p:cNvPr id="744" name="Google Shape;744;p53"/>
            <p:cNvSpPr txBox="1"/>
            <p:nvPr/>
          </p:nvSpPr>
          <p:spPr>
            <a:xfrm>
              <a:off x="3164282" y="6494415"/>
              <a:ext cx="2871215" cy="307777"/>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Moderate Impact</a:t>
              </a:r>
              <a:endParaRPr b="0" i="0" sz="1400" u="none" cap="none" strike="noStrike">
                <a:solidFill>
                  <a:srgbClr val="000000"/>
                </a:solidFill>
                <a:latin typeface="Arial"/>
                <a:ea typeface="Arial"/>
                <a:cs typeface="Arial"/>
                <a:sym typeface="Arial"/>
              </a:endParaRPr>
            </a:p>
          </p:txBody>
        </p:sp>
        <p:sp>
          <p:nvSpPr>
            <p:cNvPr id="745" name="Google Shape;745;p53"/>
            <p:cNvSpPr txBox="1"/>
            <p:nvPr/>
          </p:nvSpPr>
          <p:spPr>
            <a:xfrm>
              <a:off x="6030133" y="6495709"/>
              <a:ext cx="2862072" cy="305185"/>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Big Impact</a:t>
              </a:r>
              <a:endParaRPr b="0" i="0" sz="1400" u="none" cap="none" strike="noStrike">
                <a:solidFill>
                  <a:srgbClr val="000000"/>
                </a:solidFill>
                <a:latin typeface="Arial"/>
                <a:ea typeface="Arial"/>
                <a:cs typeface="Arial"/>
                <a:sym typeface="Arial"/>
              </a:endParaRPr>
            </a:p>
          </p:txBody>
        </p:sp>
      </p:grpSp>
      <p:sp>
        <p:nvSpPr>
          <p:cNvPr id="746" name="Google Shape;746;p5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54"/>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SUMMARY &amp; RECOMMENDATIONS</a:t>
            </a:r>
            <a:endParaRPr/>
          </a:p>
        </p:txBody>
      </p:sp>
      <p:sp>
        <p:nvSpPr>
          <p:cNvPr id="752" name="Google Shape;752;p5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753" name="Google Shape;753;p5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55"/>
          <p:cNvSpPr txBox="1"/>
          <p:nvPr>
            <p:ph type="title"/>
          </p:nvPr>
        </p:nvSpPr>
        <p:spPr>
          <a:xfrm>
            <a:off x="457200" y="31796"/>
            <a:ext cx="8229600" cy="114300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Summary</a:t>
            </a:r>
            <a:endParaRPr/>
          </a:p>
        </p:txBody>
      </p:sp>
      <p:sp>
        <p:nvSpPr>
          <p:cNvPr id="759" name="Google Shape;759;p55"/>
          <p:cNvSpPr txBox="1"/>
          <p:nvPr>
            <p:ph idx="1" type="body"/>
          </p:nvPr>
        </p:nvSpPr>
        <p:spPr>
          <a:xfrm>
            <a:off x="496562" y="1060704"/>
            <a:ext cx="8229600" cy="5449824"/>
          </a:xfrm>
          <a:prstGeom prst="rect">
            <a:avLst/>
          </a:prstGeom>
          <a:noFill/>
          <a:ln>
            <a:noFill/>
          </a:ln>
        </p:spPr>
        <p:txBody>
          <a:bodyPr anchorCtr="0" anchor="t" bIns="45700" lIns="91425" spcFirstLastPara="1" rIns="91425" wrap="square" tIns="45700">
            <a:noAutofit/>
          </a:bodyPr>
          <a:lstStyle/>
          <a:p>
            <a:pPr indent="-233361" lvl="0" marL="233361" rtl="0" algn="l">
              <a:lnSpc>
                <a:spcPct val="100000"/>
              </a:lnSpc>
              <a:spcBef>
                <a:spcPts val="1200"/>
              </a:spcBef>
              <a:spcAft>
                <a:spcPts val="0"/>
              </a:spcAft>
              <a:buSzPts val="2400"/>
              <a:buChar char="•"/>
            </a:pPr>
            <a:r>
              <a:rPr lang="en-US" sz="2400"/>
              <a:t>Measured AOD performance against reference data</a:t>
            </a:r>
            <a:endParaRPr/>
          </a:p>
          <a:p>
            <a:pPr indent="-233361" lvl="1" marL="633411" rtl="0" algn="l">
              <a:lnSpc>
                <a:spcPct val="100000"/>
              </a:lnSpc>
              <a:spcBef>
                <a:spcPts val="0"/>
              </a:spcBef>
              <a:spcAft>
                <a:spcPts val="0"/>
              </a:spcAft>
              <a:buSzPts val="2000"/>
              <a:buChar char="–"/>
            </a:pPr>
            <a:r>
              <a:rPr lang="en-US" sz="2000"/>
              <a:t>Accuracy requirements are met except for medium and high AOD ranges over land.</a:t>
            </a:r>
            <a:endParaRPr/>
          </a:p>
          <a:p>
            <a:pPr indent="-233361" lvl="1" marL="633411" rtl="0" algn="l">
              <a:lnSpc>
                <a:spcPct val="100000"/>
              </a:lnSpc>
              <a:spcBef>
                <a:spcPts val="0"/>
              </a:spcBef>
              <a:spcAft>
                <a:spcPts val="0"/>
              </a:spcAft>
              <a:buSzPts val="2000"/>
              <a:buChar char="–"/>
            </a:pPr>
            <a:r>
              <a:rPr lang="en-US" sz="2000"/>
              <a:t>Precision requirements are met.</a:t>
            </a:r>
            <a:endParaRPr/>
          </a:p>
          <a:p>
            <a:pPr indent="-233361" lvl="1" marL="633411" rtl="0" algn="l">
              <a:lnSpc>
                <a:spcPct val="100000"/>
              </a:lnSpc>
              <a:spcBef>
                <a:spcPts val="0"/>
              </a:spcBef>
              <a:spcAft>
                <a:spcPts val="0"/>
              </a:spcAft>
              <a:buSzPts val="2000"/>
              <a:buChar char="–"/>
            </a:pPr>
            <a:r>
              <a:rPr lang="en-US" sz="2000"/>
              <a:t>Updates will be needed for land surface relationship for reducing the current bias over land and for internal test thresholds to further improve performance.</a:t>
            </a:r>
            <a:endParaRPr/>
          </a:p>
          <a:p>
            <a:pPr indent="-233361" lvl="0" marL="233361" rtl="0" algn="l">
              <a:lnSpc>
                <a:spcPct val="100000"/>
              </a:lnSpc>
              <a:spcBef>
                <a:spcPts val="0"/>
              </a:spcBef>
              <a:spcAft>
                <a:spcPts val="0"/>
              </a:spcAft>
              <a:buClr>
                <a:schemeClr val="lt1"/>
              </a:buClr>
              <a:buSzPts val="2400"/>
              <a:buChar char="•"/>
            </a:pPr>
            <a:r>
              <a:rPr lang="en-US" sz="2400"/>
              <a:t>Overall, the G19 AOD product is ready for operational and scientific use with the caveat that over land the bias in the medium range (AOD: 0.04-0.8) is relatively large</a:t>
            </a:r>
            <a:endParaRPr sz="2400"/>
          </a:p>
          <a:p>
            <a:pPr indent="-342900" lvl="1" marL="742950" rtl="0" algn="l">
              <a:lnSpc>
                <a:spcPct val="100000"/>
              </a:lnSpc>
              <a:spcBef>
                <a:spcPts val="0"/>
              </a:spcBef>
              <a:spcAft>
                <a:spcPts val="0"/>
              </a:spcAft>
              <a:buClr>
                <a:schemeClr val="lt1"/>
              </a:buClr>
              <a:buSzPts val="2000"/>
              <a:buFont typeface="Calibri"/>
              <a:buChar char="‒"/>
            </a:pPr>
            <a:r>
              <a:rPr b="1" lang="en-US" sz="2000">
                <a:solidFill>
                  <a:srgbClr val="FFFF00"/>
                </a:solidFill>
              </a:rPr>
              <a:t>Updated surface reflectance relationship reduces the over-land bias and ensures compliance with requirements.</a:t>
            </a:r>
            <a:endParaRPr/>
          </a:p>
          <a:p>
            <a:pPr indent="-342900" lvl="1" marL="742950" rtl="0" algn="l">
              <a:lnSpc>
                <a:spcPct val="100000"/>
              </a:lnSpc>
              <a:spcBef>
                <a:spcPts val="0"/>
              </a:spcBef>
              <a:spcAft>
                <a:spcPts val="0"/>
              </a:spcAft>
              <a:buClr>
                <a:schemeClr val="lt1"/>
              </a:buClr>
              <a:buSzPts val="2000"/>
              <a:buFont typeface="Calibri"/>
              <a:buChar char="‒"/>
            </a:pPr>
            <a:r>
              <a:rPr lang="en-US" sz="2000">
                <a:solidFill>
                  <a:schemeClr val="lt1"/>
                </a:solidFill>
              </a:rPr>
              <a:t>In general, high quality retrievals are recommended for quantitative applications due to their better overall performance</a:t>
            </a:r>
            <a:r>
              <a:rPr lang="en-US" sz="2000"/>
              <a:t>.</a:t>
            </a:r>
            <a:endParaRPr sz="2000"/>
          </a:p>
          <a:p>
            <a:pPr indent="-131761" lvl="1" marL="633411" rtl="0" algn="l">
              <a:lnSpc>
                <a:spcPct val="100000"/>
              </a:lnSpc>
              <a:spcBef>
                <a:spcPts val="0"/>
              </a:spcBef>
              <a:spcAft>
                <a:spcPts val="0"/>
              </a:spcAft>
              <a:buClr>
                <a:schemeClr val="lt1"/>
              </a:buClr>
              <a:buSzPts val="1600"/>
              <a:buFont typeface="Arial"/>
              <a:buNone/>
            </a:pPr>
            <a:r>
              <a:t/>
            </a:r>
            <a:endParaRPr sz="1600"/>
          </a:p>
        </p:txBody>
      </p:sp>
      <p:sp>
        <p:nvSpPr>
          <p:cNvPr id="760" name="Google Shape;760;p5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6"/>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Recommendation</a:t>
            </a:r>
            <a:endParaRPr/>
          </a:p>
        </p:txBody>
      </p:sp>
      <p:sp>
        <p:nvSpPr>
          <p:cNvPr id="766" name="Google Shape;766;p56"/>
          <p:cNvSpPr txBox="1"/>
          <p:nvPr>
            <p:ph idx="1" type="body"/>
          </p:nvPr>
        </p:nvSpPr>
        <p:spPr>
          <a:xfrm>
            <a:off x="457200" y="1465263"/>
            <a:ext cx="8229600" cy="4525962"/>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lt1"/>
              </a:buClr>
              <a:buSzPts val="3200"/>
              <a:buFont typeface="Arial"/>
              <a:buChar char="•"/>
            </a:pPr>
            <a:r>
              <a:rPr lang="en-US"/>
              <a:t>AWG Aerosol Team believes that the GOES-19 L2 AOD product has reached Provisional Maturity as defined by the GOES-R Program.</a:t>
            </a:r>
            <a:endParaRPr/>
          </a:p>
          <a:p>
            <a:pPr indent="-139700" lvl="0" marL="342900" rtl="0" algn="l">
              <a:lnSpc>
                <a:spcPct val="100000"/>
              </a:lnSpc>
              <a:spcBef>
                <a:spcPts val="0"/>
              </a:spcBef>
              <a:spcAft>
                <a:spcPts val="0"/>
              </a:spcAft>
              <a:buClr>
                <a:schemeClr val="lt1"/>
              </a:buClr>
              <a:buSzPts val="3200"/>
              <a:buFont typeface="Arial"/>
              <a:buNone/>
            </a:pPr>
            <a:r>
              <a:t/>
            </a:r>
            <a:endParaRPr/>
          </a:p>
          <a:p>
            <a:pPr indent="-342900" lvl="1" marL="800100" rtl="0" algn="l">
              <a:lnSpc>
                <a:spcPct val="100000"/>
              </a:lnSpc>
              <a:spcBef>
                <a:spcPts val="0"/>
              </a:spcBef>
              <a:spcAft>
                <a:spcPts val="0"/>
              </a:spcAft>
              <a:buSzPts val="3200"/>
              <a:buFont typeface="Arial"/>
              <a:buChar char="•"/>
            </a:pPr>
            <a:r>
              <a:rPr lang="en-US" sz="2400"/>
              <a:t>Source of AOD bias in the medium range that leads to not meeting the requirement is known.</a:t>
            </a:r>
            <a:endParaRPr/>
          </a:p>
          <a:p>
            <a:pPr indent="-342900" lvl="1" marL="800100" rtl="0" algn="l">
              <a:lnSpc>
                <a:spcPct val="100000"/>
              </a:lnSpc>
              <a:spcBef>
                <a:spcPts val="1200"/>
              </a:spcBef>
              <a:spcAft>
                <a:spcPts val="0"/>
              </a:spcAft>
              <a:buSzPts val="3200"/>
              <a:buFont typeface="Arial"/>
              <a:buChar char="•"/>
            </a:pPr>
            <a:r>
              <a:rPr lang="en-US" sz="2400"/>
              <a:t>Surface reflectance relationship developed specifically for GOES-19 ABI, that is shown to significantly reduce the bias over land, has been delivered to ASSISTT. </a:t>
            </a:r>
            <a:endParaRPr sz="2400"/>
          </a:p>
          <a:p>
            <a:pPr indent="-139700" lvl="0" marL="342900" rtl="0" algn="l">
              <a:lnSpc>
                <a:spcPct val="100000"/>
              </a:lnSpc>
              <a:spcBef>
                <a:spcPts val="1840"/>
              </a:spcBef>
              <a:spcAft>
                <a:spcPts val="0"/>
              </a:spcAft>
              <a:buClr>
                <a:schemeClr val="lt1"/>
              </a:buClr>
              <a:buSzPts val="3200"/>
              <a:buFont typeface="Arial"/>
              <a:buNone/>
            </a:pPr>
            <a:r>
              <a:t/>
            </a:r>
            <a:endParaRPr/>
          </a:p>
          <a:p>
            <a:pPr indent="0" lvl="0" marL="0" rtl="0" algn="l">
              <a:lnSpc>
                <a:spcPct val="100000"/>
              </a:lnSpc>
              <a:spcBef>
                <a:spcPts val="640"/>
              </a:spcBef>
              <a:spcAft>
                <a:spcPts val="0"/>
              </a:spcAft>
              <a:buClr>
                <a:schemeClr val="lt1"/>
              </a:buClr>
              <a:buSzPts val="3200"/>
              <a:buNone/>
            </a:pPr>
            <a:r>
              <a:t/>
            </a:r>
            <a:endParaRPr/>
          </a:p>
        </p:txBody>
      </p:sp>
      <p:sp>
        <p:nvSpPr>
          <p:cNvPr id="767" name="Google Shape;767;p5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7"/>
          <p:cNvSpPr txBox="1"/>
          <p:nvPr>
            <p:ph type="title"/>
          </p:nvPr>
        </p:nvSpPr>
        <p:spPr>
          <a:xfrm>
            <a:off x="722312" y="4406908"/>
            <a:ext cx="8213145" cy="211276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38888"/>
              <a:buNone/>
            </a:pPr>
            <a:r>
              <a:rPr lang="en-US"/>
              <a:t>SUPPLEMENTS</a:t>
            </a:r>
            <a:br>
              <a:rPr lang="en-US"/>
            </a:br>
            <a:br>
              <a:rPr lang="en-US" sz="1300"/>
            </a:br>
            <a:r>
              <a:rPr lang="en-US" sz="1800"/>
              <a:t>SUPPLEMENT A: VISUAL AND QUANTITATIVE COMPARISONS WITH GOES-16 - CONUS</a:t>
            </a:r>
            <a:br>
              <a:rPr lang="en-US" sz="1800"/>
            </a:br>
            <a:r>
              <a:rPr lang="en-US" sz="1800"/>
              <a:t>SUPPLEMENT B: COMPARISON WITH AERONET GROUND MEASUREMENTS – CONUS</a:t>
            </a:r>
            <a:br>
              <a:rPr lang="en-US" sz="1800"/>
            </a:br>
            <a:r>
              <a:rPr lang="en-US" sz="1800"/>
              <a:t>SUPPLEMENT </a:t>
            </a:r>
            <a:r>
              <a:rPr lang="en-US" sz="1800">
                <a:solidFill>
                  <a:schemeClr val="lt1"/>
                </a:solidFill>
              </a:rPr>
              <a:t>C</a:t>
            </a:r>
            <a:r>
              <a:rPr lang="en-US" sz="1800"/>
              <a:t>: COMPARISON WITH VIIRS/MODIS/GOES-18 AT AERONET STATIONS</a:t>
            </a:r>
            <a:br>
              <a:rPr lang="en-US" sz="1800"/>
            </a:br>
            <a:r>
              <a:rPr lang="en-US" sz="1800"/>
              <a:t>SUPPLEMENT D: TEST OF SOURCE 2 OF OVER-LAND GOES-19 AOD BIAS</a:t>
            </a:r>
            <a:endParaRPr>
              <a:solidFill>
                <a:srgbClr val="FF0000"/>
              </a:solidFill>
            </a:endParaRPr>
          </a:p>
        </p:txBody>
      </p:sp>
      <p:sp>
        <p:nvSpPr>
          <p:cNvPr id="773" name="Google Shape;773;p5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774" name="Google Shape;774;p5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8"/>
          <p:cNvSpPr txBox="1"/>
          <p:nvPr>
            <p:ph type="title"/>
          </p:nvPr>
        </p:nvSpPr>
        <p:spPr>
          <a:xfrm>
            <a:off x="722313" y="4406908"/>
            <a:ext cx="8213144"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3200"/>
              <a:t>Supplement </a:t>
            </a:r>
            <a:r>
              <a:rPr lang="en-US" sz="3200">
                <a:solidFill>
                  <a:srgbClr val="FFFF00"/>
                </a:solidFill>
              </a:rPr>
              <a:t>A</a:t>
            </a:r>
            <a:br>
              <a:rPr lang="en-US" sz="3200"/>
            </a:br>
            <a:r>
              <a:rPr lang="en-US" sz="3200"/>
              <a:t>VISUAL AND QUANTITATIVE COMPARISONS WITH GOES-16 - </a:t>
            </a:r>
            <a:r>
              <a:rPr lang="en-US" sz="3200">
                <a:solidFill>
                  <a:srgbClr val="FFFF00"/>
                </a:solidFill>
              </a:rPr>
              <a:t>CONUS</a:t>
            </a:r>
            <a:br>
              <a:rPr lang="en-US" sz="2800" cap="none"/>
            </a:br>
            <a:br>
              <a:rPr lang="en-US"/>
            </a:br>
            <a:endParaRPr/>
          </a:p>
        </p:txBody>
      </p:sp>
      <p:sp>
        <p:nvSpPr>
          <p:cNvPr id="781" name="Google Shape;781;p5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782" name="Google Shape;782;p5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95"/>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Data Used</a:t>
            </a:r>
            <a:endParaRPr/>
          </a:p>
        </p:txBody>
      </p:sp>
      <p:sp>
        <p:nvSpPr>
          <p:cNvPr id="788" name="Google Shape;788;p95"/>
          <p:cNvSpPr txBox="1"/>
          <p:nvPr>
            <p:ph idx="1" type="body"/>
          </p:nvPr>
        </p:nvSpPr>
        <p:spPr>
          <a:xfrm>
            <a:off x="457200" y="1465263"/>
            <a:ext cx="8229600" cy="4726531"/>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Clr>
                <a:schemeClr val="lt1"/>
              </a:buClr>
              <a:buSzPts val="3200"/>
              <a:buFont typeface="Arial"/>
              <a:buChar char="•"/>
            </a:pPr>
            <a:r>
              <a:rPr lang="en-US" sz="2400"/>
              <a:t>G16, G18, and G19 ABI CONUS AOD matched up with AERONET measurements</a:t>
            </a:r>
            <a:endParaRPr/>
          </a:p>
          <a:p>
            <a:pPr indent="-431800" lvl="0" marL="457200" rtl="0" algn="l">
              <a:lnSpc>
                <a:spcPct val="100000"/>
              </a:lnSpc>
              <a:spcBef>
                <a:spcPts val="640"/>
              </a:spcBef>
              <a:spcAft>
                <a:spcPts val="0"/>
              </a:spcAft>
              <a:buClr>
                <a:schemeClr val="lt1"/>
              </a:buClr>
              <a:buSzPts val="3200"/>
              <a:buFont typeface="Arial"/>
              <a:buChar char="•"/>
            </a:pPr>
            <a:r>
              <a:rPr lang="en-US" sz="2400"/>
              <a:t>Time period: 11/05/2024 - 01/31/2025</a:t>
            </a:r>
            <a:endParaRPr/>
          </a:p>
          <a:p>
            <a:pPr indent="-228600" lvl="0" marL="457200" rtl="0" algn="l">
              <a:lnSpc>
                <a:spcPct val="100000"/>
              </a:lnSpc>
              <a:spcBef>
                <a:spcPts val="640"/>
              </a:spcBef>
              <a:spcAft>
                <a:spcPts val="0"/>
              </a:spcAft>
              <a:buClr>
                <a:schemeClr val="lt1"/>
              </a:buClr>
              <a:buSzPts val="3200"/>
              <a:buFont typeface="Arial"/>
              <a:buNone/>
            </a:pPr>
            <a:r>
              <a:t/>
            </a:r>
            <a:endParaRPr/>
          </a:p>
        </p:txBody>
      </p:sp>
      <p:sp>
        <p:nvSpPr>
          <p:cNvPr id="789" name="Google Shape;789;p9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149"/>
          <p:cNvPicPr preferRelativeResize="0"/>
          <p:nvPr/>
        </p:nvPicPr>
        <p:blipFill rotWithShape="1">
          <a:blip r:embed="rId3">
            <a:alphaModFix/>
          </a:blip>
          <a:srcRect b="0" l="0" r="0" t="0"/>
          <a:stretch/>
        </p:blipFill>
        <p:spPr>
          <a:xfrm>
            <a:off x="6126480" y="1463040"/>
            <a:ext cx="2926080" cy="2223824"/>
          </a:xfrm>
          <a:prstGeom prst="rect">
            <a:avLst/>
          </a:prstGeom>
          <a:noFill/>
          <a:ln>
            <a:noFill/>
          </a:ln>
        </p:spPr>
      </p:pic>
      <p:pic>
        <p:nvPicPr>
          <p:cNvPr id="796" name="Google Shape;796;p149"/>
          <p:cNvPicPr preferRelativeResize="0"/>
          <p:nvPr/>
        </p:nvPicPr>
        <p:blipFill rotWithShape="1">
          <a:blip r:embed="rId4">
            <a:alphaModFix/>
          </a:blip>
          <a:srcRect b="0" l="0" r="0" t="0"/>
          <a:stretch/>
        </p:blipFill>
        <p:spPr>
          <a:xfrm>
            <a:off x="3139440" y="1463040"/>
            <a:ext cx="2926080" cy="2223824"/>
          </a:xfrm>
          <a:prstGeom prst="rect">
            <a:avLst/>
          </a:prstGeom>
          <a:noFill/>
          <a:ln>
            <a:noFill/>
          </a:ln>
        </p:spPr>
      </p:pic>
      <p:sp>
        <p:nvSpPr>
          <p:cNvPr id="797" name="Google Shape;797;p14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798" name="Google Shape;798;p149"/>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GOES-19 vs. GOES-16</a:t>
            </a:r>
            <a:br>
              <a:rPr lang="en-US" sz="3200"/>
            </a:br>
            <a:r>
              <a:rPr lang="en-US" sz="3200">
                <a:solidFill>
                  <a:srgbClr val="FFFF00"/>
                </a:solidFill>
              </a:rPr>
              <a:t>Low+Medium+High QC AOD</a:t>
            </a:r>
            <a:endParaRPr sz="3200">
              <a:solidFill>
                <a:srgbClr val="FFFF00"/>
              </a:solidFill>
            </a:endParaRPr>
          </a:p>
        </p:txBody>
      </p:sp>
      <p:sp>
        <p:nvSpPr>
          <p:cNvPr id="799" name="Google Shape;799;p149"/>
          <p:cNvSpPr txBox="1"/>
          <p:nvPr/>
        </p:nvSpPr>
        <p:spPr>
          <a:xfrm>
            <a:off x="4730199" y="867544"/>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Noto Sans Symbols"/>
              <a:buNone/>
            </a:pPr>
            <a:r>
              <a:rPr b="1" i="0" lang="en-US" sz="2000" u="none" cap="none" strike="noStrike">
                <a:solidFill>
                  <a:schemeClr val="lt1"/>
                </a:solidFill>
                <a:latin typeface="Calibri"/>
                <a:ea typeface="Calibri"/>
                <a:cs typeface="Calibri"/>
                <a:sym typeface="Calibri"/>
              </a:rPr>
              <a:t>01/09/2025 19:06 UTC</a:t>
            </a:r>
            <a:endParaRPr b="0" i="0" sz="1400" u="none" cap="none" strike="noStrike">
              <a:solidFill>
                <a:srgbClr val="000000"/>
              </a:solidFill>
              <a:latin typeface="Arial"/>
              <a:ea typeface="Arial"/>
              <a:cs typeface="Arial"/>
              <a:sym typeface="Arial"/>
            </a:endParaRPr>
          </a:p>
        </p:txBody>
      </p:sp>
      <p:sp>
        <p:nvSpPr>
          <p:cNvPr id="800" name="Google Shape;800;p149"/>
          <p:cNvSpPr/>
          <p:nvPr/>
        </p:nvSpPr>
        <p:spPr>
          <a:xfrm>
            <a:off x="5206556" y="1424786"/>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801" name="Google Shape;801;p149"/>
          <p:cNvSpPr/>
          <p:nvPr/>
        </p:nvSpPr>
        <p:spPr>
          <a:xfrm>
            <a:off x="8191796" y="1424786"/>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802" name="Google Shape;802;p149"/>
          <p:cNvPicPr preferRelativeResize="0"/>
          <p:nvPr/>
        </p:nvPicPr>
        <p:blipFill rotWithShape="1">
          <a:blip r:embed="rId5">
            <a:alphaModFix/>
          </a:blip>
          <a:srcRect b="0" l="0" r="0" t="0"/>
          <a:stretch/>
        </p:blipFill>
        <p:spPr>
          <a:xfrm>
            <a:off x="3139440" y="3798270"/>
            <a:ext cx="2926080" cy="2241433"/>
          </a:xfrm>
          <a:prstGeom prst="rect">
            <a:avLst/>
          </a:prstGeom>
          <a:noFill/>
          <a:ln>
            <a:noFill/>
          </a:ln>
        </p:spPr>
      </p:pic>
      <p:pic>
        <p:nvPicPr>
          <p:cNvPr id="803" name="Google Shape;803;p149"/>
          <p:cNvPicPr preferRelativeResize="0"/>
          <p:nvPr/>
        </p:nvPicPr>
        <p:blipFill rotWithShape="1">
          <a:blip r:embed="rId6">
            <a:alphaModFix/>
          </a:blip>
          <a:srcRect b="0" l="0" r="0" t="0"/>
          <a:stretch/>
        </p:blipFill>
        <p:spPr>
          <a:xfrm>
            <a:off x="6126480" y="3798270"/>
            <a:ext cx="2926080" cy="2241433"/>
          </a:xfrm>
          <a:prstGeom prst="rect">
            <a:avLst/>
          </a:prstGeom>
          <a:noFill/>
          <a:ln>
            <a:noFill/>
          </a:ln>
        </p:spPr>
      </p:pic>
      <p:sp>
        <p:nvSpPr>
          <p:cNvPr id="804" name="Google Shape;804;p149"/>
          <p:cNvSpPr txBox="1"/>
          <p:nvPr>
            <p:ph idx="1" type="body"/>
          </p:nvPr>
        </p:nvSpPr>
        <p:spPr>
          <a:xfrm>
            <a:off x="91438" y="1235400"/>
            <a:ext cx="3017521" cy="53035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000"/>
              <a:buNone/>
            </a:pPr>
            <a:r>
              <a:rPr b="1" lang="en-US" sz="2000"/>
              <a:t>PLPT test ABI-</a:t>
            </a:r>
            <a:r>
              <a:rPr b="1" lang="en-US" sz="2000">
                <a:solidFill>
                  <a:srgbClr val="FFFF00"/>
                </a:solidFill>
              </a:rPr>
              <a:t>FD_AOD02 </a:t>
            </a:r>
            <a:endParaRPr>
              <a:solidFill>
                <a:srgbClr val="FFFF00"/>
              </a:solidFill>
            </a:endParaRPr>
          </a:p>
          <a:p>
            <a:pPr indent="-228600" lvl="0" marL="228600" rtl="0" algn="l">
              <a:lnSpc>
                <a:spcPct val="100000"/>
              </a:lnSpc>
              <a:spcBef>
                <a:spcPts val="600"/>
              </a:spcBef>
              <a:spcAft>
                <a:spcPts val="0"/>
              </a:spcAft>
              <a:buSzPts val="2000"/>
              <a:buChar char="•"/>
            </a:pPr>
            <a:r>
              <a:rPr lang="en-US" sz="2000"/>
              <a:t>G19 AOD field is as expected.</a:t>
            </a:r>
            <a:endParaRPr/>
          </a:p>
          <a:p>
            <a:pPr indent="-228600" lvl="0" marL="228600" rtl="0" algn="l">
              <a:lnSpc>
                <a:spcPct val="100000"/>
              </a:lnSpc>
              <a:spcBef>
                <a:spcPts val="600"/>
              </a:spcBef>
              <a:spcAft>
                <a:spcPts val="0"/>
              </a:spcAft>
              <a:buSzPts val="2000"/>
              <a:buChar char="•"/>
            </a:pPr>
            <a:r>
              <a:rPr lang="en-US" sz="2000"/>
              <a:t>Over water, G19 and G16 AOD pattern and magnitude are similar. Lower AOD over land.</a:t>
            </a:r>
            <a:endParaRPr/>
          </a:p>
          <a:p>
            <a:pPr indent="-228600" lvl="0" marL="228600" rtl="0" algn="l">
              <a:lnSpc>
                <a:spcPct val="100000"/>
              </a:lnSpc>
              <a:spcBef>
                <a:spcPts val="600"/>
              </a:spcBef>
              <a:spcAft>
                <a:spcPts val="0"/>
              </a:spcAft>
              <a:buSzPts val="2000"/>
              <a:buChar char="•"/>
            </a:pPr>
            <a:r>
              <a:rPr lang="en-US" sz="2000"/>
              <a:t>Land-water discontinuity of AOD in G19 is larger than that in G16.</a:t>
            </a:r>
            <a:endParaRPr/>
          </a:p>
          <a:p>
            <a:pPr indent="-228600" lvl="0" marL="228600" rtl="0" algn="l">
              <a:lnSpc>
                <a:spcPct val="100000"/>
              </a:lnSpc>
              <a:spcBef>
                <a:spcPts val="600"/>
              </a:spcBef>
              <a:spcAft>
                <a:spcPts val="0"/>
              </a:spcAft>
              <a:buSzPts val="2000"/>
              <a:buChar char="•"/>
            </a:pPr>
            <a:r>
              <a:rPr lang="en-US" sz="2000"/>
              <a:t>G19 has a smaller mean AOD compared to  G16.</a:t>
            </a:r>
            <a:endParaRPr/>
          </a:p>
          <a:p>
            <a:pPr indent="-228600" lvl="0" marL="228600" rtl="0" algn="l">
              <a:lnSpc>
                <a:spcPct val="100000"/>
              </a:lnSpc>
              <a:spcBef>
                <a:spcPts val="600"/>
              </a:spcBef>
              <a:spcAft>
                <a:spcPts val="0"/>
              </a:spcAft>
              <a:buSzPts val="2000"/>
              <a:buChar char="•"/>
            </a:pPr>
            <a:r>
              <a:rPr lang="en-US" sz="2000"/>
              <a:t>G19 AOD is within valid range. (</a:t>
            </a:r>
            <a:r>
              <a:rPr lang="en-US" sz="2000">
                <a:solidFill>
                  <a:srgbClr val="00B050"/>
                </a:solidFill>
              </a:rPr>
              <a:t>Passed</a:t>
            </a:r>
            <a:r>
              <a:rPr lang="en-US" sz="2000"/>
              <a:t>)</a:t>
            </a:r>
            <a:endParaRPr/>
          </a:p>
          <a:p>
            <a:pPr indent="-190500" lvl="0" marL="342900" rtl="0" algn="l">
              <a:lnSpc>
                <a:spcPct val="100000"/>
              </a:lnSpc>
              <a:spcBef>
                <a:spcPts val="480"/>
              </a:spcBef>
              <a:spcAft>
                <a:spcPts val="0"/>
              </a:spcAft>
              <a:buClr>
                <a:schemeClr val="lt1"/>
              </a:buClr>
              <a:buSzPts val="2400"/>
              <a:buFont typeface="Arial"/>
              <a:buNone/>
            </a:pPr>
            <a:r>
              <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6"/>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GOES-R AOD Product </a:t>
            </a:r>
            <a:br>
              <a:rPr b="1" lang="en-US"/>
            </a:br>
            <a:r>
              <a:rPr b="1" lang="en-US"/>
              <a:t>Precedence Chain</a:t>
            </a:r>
            <a:endParaRPr/>
          </a:p>
        </p:txBody>
      </p:sp>
      <p:sp>
        <p:nvSpPr>
          <p:cNvPr id="272" name="Google Shape;272;p6"/>
          <p:cNvSpPr/>
          <p:nvPr/>
        </p:nvSpPr>
        <p:spPr>
          <a:xfrm>
            <a:off x="3564833" y="1721694"/>
            <a:ext cx="2080564" cy="103366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4-level Cloud Mask</a:t>
            </a:r>
            <a:endParaRPr b="0" i="0" sz="1400" u="none" cap="none" strike="noStrike">
              <a:solidFill>
                <a:srgbClr val="000000"/>
              </a:solidFill>
              <a:latin typeface="Arial"/>
              <a:ea typeface="Arial"/>
              <a:cs typeface="Arial"/>
              <a:sym typeface="Arial"/>
            </a:endParaRPr>
          </a:p>
        </p:txBody>
      </p:sp>
      <p:sp>
        <p:nvSpPr>
          <p:cNvPr id="273" name="Google Shape;273;p6"/>
          <p:cNvSpPr/>
          <p:nvPr/>
        </p:nvSpPr>
        <p:spPr>
          <a:xfrm>
            <a:off x="6422687" y="3335831"/>
            <a:ext cx="2264115" cy="1867276"/>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Snow Mask</a:t>
            </a:r>
            <a:endParaRPr b="0" i="0" sz="1400" u="none" cap="none" strike="noStrike">
              <a:solidFill>
                <a:srgbClr val="000000"/>
              </a:solidFill>
              <a:latin typeface="Arial"/>
              <a:ea typeface="Arial"/>
              <a:cs typeface="Arial"/>
              <a:sym typeface="Arial"/>
            </a:endParaRPr>
          </a:p>
          <a:p>
            <a:pPr indent="-344488" lvl="0" marL="344488" marR="0" rtl="0" algn="l">
              <a:lnSpc>
                <a:spcPct val="100000"/>
              </a:lnSpc>
              <a:spcBef>
                <a:spcPts val="600"/>
              </a:spcBef>
              <a:spcAft>
                <a:spcPts val="0"/>
              </a:spcAft>
              <a:buClr>
                <a:schemeClr val="lt1"/>
              </a:buClr>
              <a:buSzPts val="1800"/>
              <a:buFont typeface="Calibri"/>
              <a:buAutoNum type="arabicPeriod"/>
            </a:pPr>
            <a:r>
              <a:rPr b="1" i="0" lang="en-US" sz="1800" u="none" cap="none" strike="noStrike">
                <a:solidFill>
                  <a:schemeClr val="lt1"/>
                </a:solidFill>
                <a:latin typeface="Arial"/>
                <a:ea typeface="Arial"/>
                <a:cs typeface="Arial"/>
                <a:sym typeface="Arial"/>
              </a:rPr>
              <a:t>ABI FSC product</a:t>
            </a:r>
            <a:endParaRPr b="0" i="0" sz="1400" u="none" cap="none" strike="noStrike">
              <a:solidFill>
                <a:srgbClr val="000000"/>
              </a:solidFill>
              <a:latin typeface="Arial"/>
              <a:ea typeface="Arial"/>
              <a:cs typeface="Arial"/>
              <a:sym typeface="Arial"/>
            </a:endParaRPr>
          </a:p>
          <a:p>
            <a:pPr indent="-344488" lvl="0" marL="344488" marR="0" rtl="0" algn="l">
              <a:lnSpc>
                <a:spcPct val="100000"/>
              </a:lnSpc>
              <a:spcBef>
                <a:spcPts val="0"/>
              </a:spcBef>
              <a:spcAft>
                <a:spcPts val="0"/>
              </a:spcAft>
              <a:buClr>
                <a:schemeClr val="lt1"/>
              </a:buClr>
              <a:buSzPts val="1800"/>
              <a:buFont typeface="Calibri"/>
              <a:buAutoNum type="arabicPeriod"/>
            </a:pPr>
            <a:r>
              <a:rPr b="1" i="0" lang="en-US" sz="1800" u="none" cap="none" strike="noStrike">
                <a:solidFill>
                  <a:schemeClr val="lt1"/>
                </a:solidFill>
                <a:latin typeface="Arial"/>
                <a:ea typeface="Arial"/>
                <a:cs typeface="Arial"/>
                <a:sym typeface="Arial"/>
              </a:rPr>
              <a:t>IMS/SSMI snow ice mask </a:t>
            </a:r>
            <a:endParaRPr b="0" i="0" sz="1400" u="none" cap="none" strike="noStrike">
              <a:solidFill>
                <a:srgbClr val="000000"/>
              </a:solidFill>
              <a:latin typeface="Arial"/>
              <a:ea typeface="Arial"/>
              <a:cs typeface="Arial"/>
              <a:sym typeface="Arial"/>
            </a:endParaRPr>
          </a:p>
        </p:txBody>
      </p:sp>
      <p:sp>
        <p:nvSpPr>
          <p:cNvPr id="274" name="Google Shape;274;p6"/>
          <p:cNvSpPr/>
          <p:nvPr/>
        </p:nvSpPr>
        <p:spPr>
          <a:xfrm>
            <a:off x="706986" y="4479214"/>
            <a:ext cx="2080564" cy="158266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TPW</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Calibri"/>
              <a:buAutoNum type="arabicPeriod"/>
            </a:pPr>
            <a:r>
              <a:rPr b="1" i="0" lang="en-US" sz="1800" u="none" cap="none" strike="noStrike">
                <a:solidFill>
                  <a:schemeClr val="lt1"/>
                </a:solidFill>
                <a:latin typeface="Arial"/>
                <a:ea typeface="Arial"/>
                <a:cs typeface="Arial"/>
                <a:sym typeface="Arial"/>
              </a:rPr>
              <a:t>GFS product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Calibri"/>
              <a:buAutoNum type="arabicPeriod"/>
            </a:pPr>
            <a:r>
              <a:rPr b="1" i="0" lang="en-US" sz="1800" u="none" cap="none" strike="noStrike">
                <a:solidFill>
                  <a:schemeClr val="lt1"/>
                </a:solidFill>
                <a:latin typeface="Arial"/>
                <a:ea typeface="Arial"/>
                <a:cs typeface="Arial"/>
                <a:sym typeface="Arial"/>
              </a:rPr>
              <a:t>Climatology</a:t>
            </a:r>
            <a:endParaRPr b="0" i="0" sz="1400" u="none" cap="none" strike="noStrike">
              <a:solidFill>
                <a:srgbClr val="000000"/>
              </a:solidFill>
              <a:latin typeface="Arial"/>
              <a:ea typeface="Arial"/>
              <a:cs typeface="Arial"/>
              <a:sym typeface="Arial"/>
            </a:endParaRPr>
          </a:p>
        </p:txBody>
      </p:sp>
      <p:sp>
        <p:nvSpPr>
          <p:cNvPr id="275" name="Google Shape;275;p6"/>
          <p:cNvSpPr/>
          <p:nvPr/>
        </p:nvSpPr>
        <p:spPr>
          <a:xfrm>
            <a:off x="3564833" y="3753731"/>
            <a:ext cx="2080564" cy="103366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AOD</a:t>
            </a:r>
            <a:endParaRPr b="0" i="0" sz="1400" u="none" cap="none" strike="noStrike">
              <a:solidFill>
                <a:srgbClr val="000000"/>
              </a:solidFill>
              <a:latin typeface="Arial"/>
              <a:ea typeface="Arial"/>
              <a:cs typeface="Arial"/>
              <a:sym typeface="Arial"/>
            </a:endParaRPr>
          </a:p>
        </p:txBody>
      </p:sp>
      <p:sp>
        <p:nvSpPr>
          <p:cNvPr id="276" name="Google Shape;276;p6"/>
          <p:cNvSpPr/>
          <p:nvPr/>
        </p:nvSpPr>
        <p:spPr>
          <a:xfrm>
            <a:off x="706986" y="2500463"/>
            <a:ext cx="2080564" cy="103366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Cloud &amp; Moisture Imagery</a:t>
            </a:r>
            <a:endParaRPr b="0" i="0" sz="1400" u="none" cap="none" strike="noStrike">
              <a:solidFill>
                <a:srgbClr val="000000"/>
              </a:solidFill>
              <a:latin typeface="Arial"/>
              <a:ea typeface="Arial"/>
              <a:cs typeface="Arial"/>
              <a:sym typeface="Arial"/>
            </a:endParaRPr>
          </a:p>
        </p:txBody>
      </p:sp>
      <p:cxnSp>
        <p:nvCxnSpPr>
          <p:cNvPr id="277" name="Google Shape;277;p6"/>
          <p:cNvCxnSpPr>
            <a:stCxn id="272" idx="3"/>
            <a:endCxn id="273" idx="0"/>
          </p:cNvCxnSpPr>
          <p:nvPr/>
        </p:nvCxnSpPr>
        <p:spPr>
          <a:xfrm>
            <a:off x="5645397" y="2238524"/>
            <a:ext cx="1909200" cy="1097400"/>
          </a:xfrm>
          <a:prstGeom prst="bent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278" name="Google Shape;278;p6"/>
          <p:cNvCxnSpPr>
            <a:stCxn id="276" idx="0"/>
            <a:endCxn id="272" idx="1"/>
          </p:cNvCxnSpPr>
          <p:nvPr/>
        </p:nvCxnSpPr>
        <p:spPr>
          <a:xfrm rot="-5400000">
            <a:off x="2525168" y="1460663"/>
            <a:ext cx="261900" cy="1817700"/>
          </a:xfrm>
          <a:prstGeom prst="bent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279" name="Google Shape;279;p6"/>
          <p:cNvCxnSpPr>
            <a:stCxn id="272" idx="2"/>
            <a:endCxn id="275" idx="0"/>
          </p:cNvCxnSpPr>
          <p:nvPr/>
        </p:nvCxnSpPr>
        <p:spPr>
          <a:xfrm>
            <a:off x="4605115" y="2755354"/>
            <a:ext cx="0" cy="9984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280" name="Google Shape;280;p6"/>
          <p:cNvCxnSpPr>
            <a:stCxn id="273" idx="1"/>
            <a:endCxn id="275" idx="3"/>
          </p:cNvCxnSpPr>
          <p:nvPr/>
        </p:nvCxnSpPr>
        <p:spPr>
          <a:xfrm flipH="1">
            <a:off x="5645387" y="4269469"/>
            <a:ext cx="777300" cy="1200"/>
          </a:xfrm>
          <a:prstGeom prst="bentConnector3">
            <a:avLst>
              <a:gd fmla="val 50000"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281" name="Google Shape;281;p6"/>
          <p:cNvCxnSpPr>
            <a:stCxn id="276" idx="3"/>
            <a:endCxn id="275" idx="1"/>
          </p:cNvCxnSpPr>
          <p:nvPr/>
        </p:nvCxnSpPr>
        <p:spPr>
          <a:xfrm>
            <a:off x="2787550" y="3017293"/>
            <a:ext cx="777300" cy="1253400"/>
          </a:xfrm>
          <a:prstGeom prst="bentConnector3">
            <a:avLst>
              <a:gd fmla="val 50000"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282" name="Google Shape;282;p6"/>
          <p:cNvCxnSpPr>
            <a:stCxn id="274" idx="3"/>
            <a:endCxn id="275" idx="2"/>
          </p:cNvCxnSpPr>
          <p:nvPr/>
        </p:nvCxnSpPr>
        <p:spPr>
          <a:xfrm flipH="1" rot="10800000">
            <a:off x="2787550" y="4787244"/>
            <a:ext cx="1817700" cy="483300"/>
          </a:xfrm>
          <a:prstGeom prst="bent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283" name="Google Shape;283;p6"/>
          <p:cNvCxnSpPr>
            <a:stCxn id="272" idx="0"/>
            <a:endCxn id="274" idx="1"/>
          </p:cNvCxnSpPr>
          <p:nvPr/>
        </p:nvCxnSpPr>
        <p:spPr>
          <a:xfrm rot="5400000">
            <a:off x="881515" y="1547094"/>
            <a:ext cx="3549000" cy="3898200"/>
          </a:xfrm>
          <a:prstGeom prst="bentConnector4">
            <a:avLst>
              <a:gd fmla="val -6442" name="adj1"/>
              <a:gd fmla="val 105862" name="adj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sp>
        <p:nvSpPr>
          <p:cNvPr id="284" name="Google Shape;284;p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150"/>
          <p:cNvPicPr preferRelativeResize="0"/>
          <p:nvPr/>
        </p:nvPicPr>
        <p:blipFill rotWithShape="1">
          <a:blip r:embed="rId3">
            <a:alphaModFix/>
          </a:blip>
          <a:srcRect b="0" l="0" r="0" t="0"/>
          <a:stretch/>
        </p:blipFill>
        <p:spPr>
          <a:xfrm>
            <a:off x="6126480" y="1463041"/>
            <a:ext cx="2926080" cy="2223821"/>
          </a:xfrm>
          <a:prstGeom prst="rect">
            <a:avLst/>
          </a:prstGeom>
          <a:noFill/>
          <a:ln>
            <a:noFill/>
          </a:ln>
        </p:spPr>
      </p:pic>
      <p:pic>
        <p:nvPicPr>
          <p:cNvPr id="811" name="Google Shape;811;p150"/>
          <p:cNvPicPr preferRelativeResize="0"/>
          <p:nvPr/>
        </p:nvPicPr>
        <p:blipFill rotWithShape="1">
          <a:blip r:embed="rId4">
            <a:alphaModFix/>
          </a:blip>
          <a:srcRect b="0" l="0" r="0" t="0"/>
          <a:stretch/>
        </p:blipFill>
        <p:spPr>
          <a:xfrm>
            <a:off x="3017520" y="1463042"/>
            <a:ext cx="2926080" cy="2223821"/>
          </a:xfrm>
          <a:prstGeom prst="rect">
            <a:avLst/>
          </a:prstGeom>
          <a:noFill/>
          <a:ln>
            <a:noFill/>
          </a:ln>
        </p:spPr>
      </p:pic>
      <p:sp>
        <p:nvSpPr>
          <p:cNvPr id="812" name="Google Shape;812;p15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813" name="Google Shape;813;p150"/>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GOES-19 vs. GOES-16</a:t>
            </a:r>
            <a:br>
              <a:rPr lang="en-US" sz="3200"/>
            </a:br>
            <a:r>
              <a:rPr lang="en-US" sz="3200">
                <a:solidFill>
                  <a:srgbClr val="FFFF00"/>
                </a:solidFill>
              </a:rPr>
              <a:t>Low+Medium+High QC AE1</a:t>
            </a:r>
            <a:endParaRPr sz="3200">
              <a:solidFill>
                <a:srgbClr val="FFFF00"/>
              </a:solidFill>
            </a:endParaRPr>
          </a:p>
        </p:txBody>
      </p:sp>
      <p:sp>
        <p:nvSpPr>
          <p:cNvPr id="814" name="Google Shape;814;p150"/>
          <p:cNvSpPr txBox="1"/>
          <p:nvPr/>
        </p:nvSpPr>
        <p:spPr>
          <a:xfrm>
            <a:off x="4730199" y="867544"/>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Noto Sans Symbols"/>
              <a:buNone/>
            </a:pPr>
            <a:r>
              <a:rPr b="1" i="0" lang="en-US" sz="2000" u="none" cap="none" strike="noStrike">
                <a:solidFill>
                  <a:schemeClr val="lt1"/>
                </a:solidFill>
                <a:latin typeface="Calibri"/>
                <a:ea typeface="Calibri"/>
                <a:cs typeface="Calibri"/>
                <a:sym typeface="Calibri"/>
              </a:rPr>
              <a:t>01/09/2025 19:06 UTC</a:t>
            </a:r>
            <a:endParaRPr b="0" i="0" sz="1400" u="none" cap="none" strike="noStrike">
              <a:solidFill>
                <a:srgbClr val="000000"/>
              </a:solidFill>
              <a:latin typeface="Arial"/>
              <a:ea typeface="Arial"/>
              <a:cs typeface="Arial"/>
              <a:sym typeface="Arial"/>
            </a:endParaRPr>
          </a:p>
        </p:txBody>
      </p:sp>
      <p:sp>
        <p:nvSpPr>
          <p:cNvPr id="815" name="Google Shape;815;p150"/>
          <p:cNvSpPr/>
          <p:nvPr/>
        </p:nvSpPr>
        <p:spPr>
          <a:xfrm>
            <a:off x="5132832"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816" name="Google Shape;816;p150"/>
          <p:cNvSpPr/>
          <p:nvPr/>
        </p:nvSpPr>
        <p:spPr>
          <a:xfrm>
            <a:off x="8280422"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817" name="Google Shape;817;p150"/>
          <p:cNvPicPr preferRelativeResize="0"/>
          <p:nvPr/>
        </p:nvPicPr>
        <p:blipFill rotWithShape="1">
          <a:blip r:embed="rId5">
            <a:alphaModFix/>
          </a:blip>
          <a:srcRect b="0" l="0" r="0" t="0"/>
          <a:stretch/>
        </p:blipFill>
        <p:spPr>
          <a:xfrm>
            <a:off x="3017521" y="3798270"/>
            <a:ext cx="2926080" cy="2241435"/>
          </a:xfrm>
          <a:prstGeom prst="rect">
            <a:avLst/>
          </a:prstGeom>
          <a:noFill/>
          <a:ln>
            <a:noFill/>
          </a:ln>
        </p:spPr>
      </p:pic>
      <p:pic>
        <p:nvPicPr>
          <p:cNvPr id="818" name="Google Shape;818;p150"/>
          <p:cNvPicPr preferRelativeResize="0"/>
          <p:nvPr/>
        </p:nvPicPr>
        <p:blipFill rotWithShape="1">
          <a:blip r:embed="rId6">
            <a:alphaModFix/>
          </a:blip>
          <a:srcRect b="0" l="0" r="0" t="0"/>
          <a:stretch/>
        </p:blipFill>
        <p:spPr>
          <a:xfrm>
            <a:off x="6126481" y="3798270"/>
            <a:ext cx="2926080" cy="2241435"/>
          </a:xfrm>
          <a:prstGeom prst="rect">
            <a:avLst/>
          </a:prstGeom>
          <a:noFill/>
          <a:ln>
            <a:noFill/>
          </a:ln>
        </p:spPr>
      </p:pic>
      <p:sp>
        <p:nvSpPr>
          <p:cNvPr id="819" name="Google Shape;819;p150"/>
          <p:cNvSpPr txBox="1"/>
          <p:nvPr>
            <p:ph idx="1" type="body"/>
          </p:nvPr>
        </p:nvSpPr>
        <p:spPr>
          <a:xfrm>
            <a:off x="91438" y="1235400"/>
            <a:ext cx="3017521" cy="53035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b="1" lang="en-US" sz="2000"/>
              <a:t>PLPT test ABI-</a:t>
            </a:r>
            <a:r>
              <a:rPr b="1" lang="en-US" sz="2000">
                <a:solidFill>
                  <a:srgbClr val="FFFF00"/>
                </a:solidFill>
              </a:rPr>
              <a:t>FD_AOD02 </a:t>
            </a:r>
            <a:endParaRPr sz="2000"/>
          </a:p>
          <a:p>
            <a:pPr indent="-228600" lvl="0" marL="228600" rtl="0" algn="l">
              <a:lnSpc>
                <a:spcPct val="100000"/>
              </a:lnSpc>
              <a:spcBef>
                <a:spcPts val="0"/>
              </a:spcBef>
              <a:spcAft>
                <a:spcPts val="0"/>
              </a:spcAft>
              <a:buClr>
                <a:schemeClr val="lt1"/>
              </a:buClr>
              <a:buSzPts val="2000"/>
              <a:buChar char="•"/>
            </a:pPr>
            <a:r>
              <a:rPr lang="en-US" sz="2000"/>
              <a:t>Low+medium+high QC Angstrom Exponent (AE) is used due to limited spatial coverage for medium and high QC retrievals.</a:t>
            </a:r>
            <a:endParaRPr/>
          </a:p>
          <a:p>
            <a:pPr indent="-228600" lvl="0" marL="228600" rtl="0" algn="l">
              <a:lnSpc>
                <a:spcPct val="100000"/>
              </a:lnSpc>
              <a:spcBef>
                <a:spcPts val="600"/>
              </a:spcBef>
              <a:spcAft>
                <a:spcPts val="0"/>
              </a:spcAft>
              <a:buClr>
                <a:schemeClr val="lt1"/>
              </a:buClr>
              <a:buSzPts val="2000"/>
              <a:buChar char="•"/>
            </a:pPr>
            <a:r>
              <a:rPr lang="en-US" sz="2000"/>
              <a:t>The range of G19 AE1 in wavelength pair (0.47, 0.86) µm is as expected.</a:t>
            </a:r>
            <a:endParaRPr/>
          </a:p>
          <a:p>
            <a:pPr indent="-228600" lvl="0" marL="228600" rtl="0" algn="l">
              <a:lnSpc>
                <a:spcPct val="100000"/>
              </a:lnSpc>
              <a:spcBef>
                <a:spcPts val="600"/>
              </a:spcBef>
              <a:spcAft>
                <a:spcPts val="0"/>
              </a:spcAft>
              <a:buClr>
                <a:schemeClr val="lt1"/>
              </a:buClr>
              <a:buSzPts val="2000"/>
              <a:buChar char="•"/>
            </a:pPr>
            <a:r>
              <a:rPr lang="en-US" sz="2000"/>
              <a:t>Relative to G16, G19 AE1 has larger AE1 values, suggesting smaller aerosol particles.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151"/>
          <p:cNvPicPr preferRelativeResize="0"/>
          <p:nvPr/>
        </p:nvPicPr>
        <p:blipFill rotWithShape="1">
          <a:blip r:embed="rId3">
            <a:alphaModFix/>
          </a:blip>
          <a:srcRect b="0" l="0" r="0" t="0"/>
          <a:stretch/>
        </p:blipFill>
        <p:spPr>
          <a:xfrm>
            <a:off x="6126480" y="1463041"/>
            <a:ext cx="2926080" cy="2223821"/>
          </a:xfrm>
          <a:prstGeom prst="rect">
            <a:avLst/>
          </a:prstGeom>
          <a:noFill/>
          <a:ln>
            <a:noFill/>
          </a:ln>
        </p:spPr>
      </p:pic>
      <p:pic>
        <p:nvPicPr>
          <p:cNvPr id="826" name="Google Shape;826;p151"/>
          <p:cNvPicPr preferRelativeResize="0"/>
          <p:nvPr/>
        </p:nvPicPr>
        <p:blipFill rotWithShape="1">
          <a:blip r:embed="rId4">
            <a:alphaModFix/>
          </a:blip>
          <a:srcRect b="0" l="0" r="0" t="0"/>
          <a:stretch/>
        </p:blipFill>
        <p:spPr>
          <a:xfrm>
            <a:off x="3127248" y="1463042"/>
            <a:ext cx="2926080" cy="2223821"/>
          </a:xfrm>
          <a:prstGeom prst="rect">
            <a:avLst/>
          </a:prstGeom>
          <a:noFill/>
          <a:ln>
            <a:noFill/>
          </a:ln>
        </p:spPr>
      </p:pic>
      <p:sp>
        <p:nvSpPr>
          <p:cNvPr id="827" name="Google Shape;827;p15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828" name="Google Shape;828;p151"/>
          <p:cNvSpPr txBox="1"/>
          <p:nvPr>
            <p:ph type="title"/>
          </p:nvPr>
        </p:nvSpPr>
        <p:spPr>
          <a:xfrm>
            <a:off x="1673300" y="30035"/>
            <a:ext cx="599440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GOES-19 vs. GOES-16</a:t>
            </a:r>
            <a:br>
              <a:rPr lang="en-US" sz="3200"/>
            </a:br>
            <a:r>
              <a:rPr lang="en-US" sz="3200">
                <a:solidFill>
                  <a:srgbClr val="FFFF00"/>
                </a:solidFill>
              </a:rPr>
              <a:t>Low+Medium+High QC AE2</a:t>
            </a:r>
            <a:endParaRPr sz="3200">
              <a:solidFill>
                <a:srgbClr val="FFFF00"/>
              </a:solidFill>
            </a:endParaRPr>
          </a:p>
        </p:txBody>
      </p:sp>
      <p:sp>
        <p:nvSpPr>
          <p:cNvPr id="829" name="Google Shape;829;p151"/>
          <p:cNvSpPr txBox="1"/>
          <p:nvPr/>
        </p:nvSpPr>
        <p:spPr>
          <a:xfrm>
            <a:off x="4730199" y="867544"/>
            <a:ext cx="2809050" cy="64097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Noto Sans Symbols"/>
              <a:buNone/>
            </a:pPr>
            <a:r>
              <a:rPr b="1" i="0" lang="en-US" sz="2000" u="none" cap="none" strike="noStrike">
                <a:solidFill>
                  <a:schemeClr val="lt1"/>
                </a:solidFill>
                <a:latin typeface="Calibri"/>
                <a:ea typeface="Calibri"/>
                <a:cs typeface="Calibri"/>
                <a:sym typeface="Calibri"/>
              </a:rPr>
              <a:t>01/09/2025 19:06 UTC</a:t>
            </a:r>
            <a:endParaRPr b="0" i="0" sz="1400" u="none" cap="none" strike="noStrike">
              <a:solidFill>
                <a:srgbClr val="000000"/>
              </a:solidFill>
              <a:latin typeface="Arial"/>
              <a:ea typeface="Arial"/>
              <a:cs typeface="Arial"/>
              <a:sym typeface="Arial"/>
            </a:endParaRPr>
          </a:p>
        </p:txBody>
      </p:sp>
      <p:sp>
        <p:nvSpPr>
          <p:cNvPr id="830" name="Google Shape;830;p151"/>
          <p:cNvSpPr/>
          <p:nvPr/>
        </p:nvSpPr>
        <p:spPr>
          <a:xfrm>
            <a:off x="5242560"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G19</a:t>
            </a:r>
            <a:endParaRPr b="0" i="0" sz="1400" u="none" cap="none" strike="noStrike">
              <a:solidFill>
                <a:srgbClr val="000000"/>
              </a:solidFill>
              <a:latin typeface="Arial"/>
              <a:ea typeface="Arial"/>
              <a:cs typeface="Arial"/>
              <a:sym typeface="Arial"/>
            </a:endParaRPr>
          </a:p>
        </p:txBody>
      </p:sp>
      <p:sp>
        <p:nvSpPr>
          <p:cNvPr id="831" name="Google Shape;831;p151"/>
          <p:cNvSpPr/>
          <p:nvPr/>
        </p:nvSpPr>
        <p:spPr>
          <a:xfrm>
            <a:off x="8280422" y="1463040"/>
            <a:ext cx="968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400"/>
              <a:buFont typeface="Arial"/>
              <a:buNone/>
            </a:pPr>
            <a:r>
              <a:rPr b="1" i="0" lang="en-US" sz="2400" u="none" cap="none" strike="noStrike">
                <a:solidFill>
                  <a:srgbClr val="595959"/>
                </a:solidFill>
                <a:latin typeface="Arial"/>
                <a:ea typeface="Arial"/>
                <a:cs typeface="Arial"/>
                <a:sym typeface="Arial"/>
              </a:rPr>
              <a:t>G16</a:t>
            </a:r>
            <a:endParaRPr b="0" i="0" sz="1400" u="none" cap="none" strike="noStrike">
              <a:solidFill>
                <a:srgbClr val="000000"/>
              </a:solidFill>
              <a:latin typeface="Arial"/>
              <a:ea typeface="Arial"/>
              <a:cs typeface="Arial"/>
              <a:sym typeface="Arial"/>
            </a:endParaRPr>
          </a:p>
        </p:txBody>
      </p:sp>
      <p:pic>
        <p:nvPicPr>
          <p:cNvPr id="832" name="Google Shape;832;p151"/>
          <p:cNvPicPr preferRelativeResize="0"/>
          <p:nvPr/>
        </p:nvPicPr>
        <p:blipFill rotWithShape="1">
          <a:blip r:embed="rId5">
            <a:alphaModFix/>
          </a:blip>
          <a:srcRect b="0" l="0" r="0" t="0"/>
          <a:stretch/>
        </p:blipFill>
        <p:spPr>
          <a:xfrm>
            <a:off x="3127249" y="3798269"/>
            <a:ext cx="2926080" cy="2241434"/>
          </a:xfrm>
          <a:prstGeom prst="rect">
            <a:avLst/>
          </a:prstGeom>
          <a:noFill/>
          <a:ln>
            <a:noFill/>
          </a:ln>
        </p:spPr>
      </p:pic>
      <p:pic>
        <p:nvPicPr>
          <p:cNvPr id="833" name="Google Shape;833;p151"/>
          <p:cNvPicPr preferRelativeResize="0"/>
          <p:nvPr/>
        </p:nvPicPr>
        <p:blipFill rotWithShape="1">
          <a:blip r:embed="rId6">
            <a:alphaModFix/>
          </a:blip>
          <a:srcRect b="0" l="0" r="0" t="0"/>
          <a:stretch/>
        </p:blipFill>
        <p:spPr>
          <a:xfrm>
            <a:off x="6126481" y="3798269"/>
            <a:ext cx="2926080" cy="2241434"/>
          </a:xfrm>
          <a:prstGeom prst="rect">
            <a:avLst/>
          </a:prstGeom>
          <a:noFill/>
          <a:ln>
            <a:noFill/>
          </a:ln>
        </p:spPr>
      </p:pic>
      <p:sp>
        <p:nvSpPr>
          <p:cNvPr id="834" name="Google Shape;834;p151"/>
          <p:cNvSpPr txBox="1"/>
          <p:nvPr/>
        </p:nvSpPr>
        <p:spPr>
          <a:xfrm>
            <a:off x="303749" y="1387754"/>
            <a:ext cx="2809050" cy="530352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Calibri"/>
                <a:ea typeface="Calibri"/>
                <a:cs typeface="Calibri"/>
                <a:sym typeface="Calibri"/>
              </a:rPr>
              <a:t>PLPT test ABI-</a:t>
            </a:r>
            <a:r>
              <a:rPr b="1" i="0" lang="en-US" sz="2000" u="none" cap="none" strike="noStrike">
                <a:solidFill>
                  <a:srgbClr val="FFFF00"/>
                </a:solidFill>
                <a:latin typeface="Calibri"/>
                <a:ea typeface="Calibri"/>
                <a:cs typeface="Calibri"/>
                <a:sym typeface="Calibri"/>
              </a:rPr>
              <a:t>FD_AOD02 </a:t>
            </a:r>
            <a:endParaRPr b="0" i="0" sz="2000" u="none" cap="none" strike="noStrike">
              <a:solidFill>
                <a:schemeClr val="lt1"/>
              </a:solidFill>
              <a:latin typeface="Calibri"/>
              <a:ea typeface="Calibri"/>
              <a:cs typeface="Calibri"/>
              <a:sym typeface="Calibri"/>
            </a:endParaRPr>
          </a:p>
          <a:p>
            <a:pPr indent="-228600" lvl="0" marL="2286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The range of G19 AE2 in wavelength pair (0.86, 1.61) µm is as expected.</a:t>
            </a:r>
            <a:endParaRPr b="0" i="0" sz="3200" u="none" cap="none" strike="noStrike">
              <a:solidFill>
                <a:schemeClr val="lt1"/>
              </a:solidFill>
              <a:latin typeface="Calibri"/>
              <a:ea typeface="Calibri"/>
              <a:cs typeface="Calibri"/>
              <a:sym typeface="Calibri"/>
            </a:endParaRPr>
          </a:p>
          <a:p>
            <a:pPr indent="-228600" lvl="0" marL="2286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Relative to G16, the G19 mean AE2 is larger, suggesting smaller aerosol particles. </a:t>
            </a:r>
            <a:endParaRPr b="0" i="0" sz="3200" u="none" cap="none" strike="noStrike">
              <a:solidFill>
                <a:schemeClr val="lt1"/>
              </a:solidFill>
              <a:latin typeface="Calibri"/>
              <a:ea typeface="Calibri"/>
              <a:cs typeface="Calibri"/>
              <a:sym typeface="Calibri"/>
            </a:endParaRPr>
          </a:p>
          <a:p>
            <a:pPr indent="-228600" lvl="0" marL="2286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The difference between G19 and G16 AE2 is relatively smaller than that for AE1.</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65"/>
          <p:cNvSpPr txBox="1"/>
          <p:nvPr>
            <p:ph type="title"/>
          </p:nvPr>
        </p:nvSpPr>
        <p:spPr>
          <a:xfrm>
            <a:off x="722313" y="4406908"/>
            <a:ext cx="7772400" cy="13620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cap="none"/>
              <a:t>Supplement</a:t>
            </a:r>
            <a:r>
              <a:rPr lang="en-US" sz="2800"/>
              <a:t> </a:t>
            </a:r>
            <a:r>
              <a:rPr lang="en-US" sz="2800">
                <a:solidFill>
                  <a:srgbClr val="FFFF00"/>
                </a:solidFill>
              </a:rPr>
              <a:t>B</a:t>
            </a:r>
            <a:br>
              <a:rPr lang="en-US" sz="2800"/>
            </a:br>
            <a:r>
              <a:rPr lang="en-US" sz="2800"/>
              <a:t>COMPARISON WITH AERONET GROUND MEASUREMENTS - </a:t>
            </a:r>
            <a:r>
              <a:rPr lang="en-US" sz="2800">
                <a:solidFill>
                  <a:srgbClr val="FFFF00"/>
                </a:solidFill>
              </a:rPr>
              <a:t>CONUS</a:t>
            </a:r>
            <a:endParaRPr>
              <a:solidFill>
                <a:srgbClr val="FFFF00"/>
              </a:solidFill>
            </a:endParaRPr>
          </a:p>
        </p:txBody>
      </p:sp>
      <p:sp>
        <p:nvSpPr>
          <p:cNvPr id="841" name="Google Shape;841;p6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842" name="Google Shape;842;p6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52"/>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High QC GOES-19 AOD – CONUS over Land</a:t>
            </a:r>
            <a:endParaRPr/>
          </a:p>
        </p:txBody>
      </p:sp>
      <p:sp>
        <p:nvSpPr>
          <p:cNvPr id="848" name="Google Shape;848;p152"/>
          <p:cNvSpPr txBox="1"/>
          <p:nvPr>
            <p:ph idx="1" type="body"/>
          </p:nvPr>
        </p:nvSpPr>
        <p:spPr>
          <a:xfrm>
            <a:off x="4572000" y="4115769"/>
            <a:ext cx="3775295" cy="2605714"/>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640"/>
              </a:spcBef>
              <a:spcAft>
                <a:spcPts val="0"/>
              </a:spcAft>
              <a:buSzPts val="3200"/>
              <a:buChar char="•"/>
            </a:pPr>
            <a:r>
              <a:rPr lang="en-US" sz="2000"/>
              <a:t>Time period: 11/05/2024 – 01/31/2025</a:t>
            </a:r>
            <a:endParaRPr/>
          </a:p>
          <a:p>
            <a:pPr indent="-342900" lvl="0" marL="457200" rtl="0" algn="l">
              <a:lnSpc>
                <a:spcPct val="100000"/>
              </a:lnSpc>
              <a:spcBef>
                <a:spcPts val="640"/>
              </a:spcBef>
              <a:spcAft>
                <a:spcPts val="0"/>
              </a:spcAft>
              <a:buSzPts val="3200"/>
              <a:buChar char="•"/>
            </a:pPr>
            <a:r>
              <a:rPr lang="en-US" sz="2000"/>
              <a:t>Compared to GOES-16 (G16) and GOES-18 (G18), GOES-19 (G19) AOD shows underestimation.</a:t>
            </a:r>
            <a:endParaRPr/>
          </a:p>
          <a:p>
            <a:pPr indent="-228600" lvl="0" marL="457200" rtl="0" algn="l">
              <a:lnSpc>
                <a:spcPct val="100000"/>
              </a:lnSpc>
              <a:spcBef>
                <a:spcPts val="640"/>
              </a:spcBef>
              <a:spcAft>
                <a:spcPts val="0"/>
              </a:spcAft>
              <a:buSzPts val="3200"/>
              <a:buFont typeface="Arial"/>
              <a:buNone/>
            </a:pPr>
            <a:r>
              <a:t/>
            </a:r>
            <a:endParaRPr sz="2400"/>
          </a:p>
        </p:txBody>
      </p:sp>
      <p:sp>
        <p:nvSpPr>
          <p:cNvPr id="849" name="Google Shape;849;p15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pic>
        <p:nvPicPr>
          <p:cNvPr id="850" name="Google Shape;850;p152"/>
          <p:cNvPicPr preferRelativeResize="0"/>
          <p:nvPr/>
        </p:nvPicPr>
        <p:blipFill rotWithShape="1">
          <a:blip r:embed="rId3">
            <a:alphaModFix/>
          </a:blip>
          <a:srcRect b="0" l="0" r="0" t="0"/>
          <a:stretch/>
        </p:blipFill>
        <p:spPr>
          <a:xfrm>
            <a:off x="679268" y="1165864"/>
            <a:ext cx="3657600" cy="2743200"/>
          </a:xfrm>
          <a:prstGeom prst="rect">
            <a:avLst/>
          </a:prstGeom>
          <a:noFill/>
          <a:ln>
            <a:noFill/>
          </a:ln>
        </p:spPr>
      </p:pic>
      <p:pic>
        <p:nvPicPr>
          <p:cNvPr id="851" name="Google Shape;851;p152"/>
          <p:cNvPicPr preferRelativeResize="0"/>
          <p:nvPr/>
        </p:nvPicPr>
        <p:blipFill rotWithShape="1">
          <a:blip r:embed="rId4">
            <a:alphaModFix/>
          </a:blip>
          <a:srcRect b="0" l="0" r="0" t="0"/>
          <a:stretch/>
        </p:blipFill>
        <p:spPr>
          <a:xfrm>
            <a:off x="4572000" y="1165864"/>
            <a:ext cx="3657600" cy="2743200"/>
          </a:xfrm>
          <a:prstGeom prst="rect">
            <a:avLst/>
          </a:prstGeom>
          <a:noFill/>
          <a:ln>
            <a:noFill/>
          </a:ln>
        </p:spPr>
      </p:pic>
      <p:pic>
        <p:nvPicPr>
          <p:cNvPr id="852" name="Google Shape;852;p152"/>
          <p:cNvPicPr preferRelativeResize="0"/>
          <p:nvPr/>
        </p:nvPicPr>
        <p:blipFill rotWithShape="1">
          <a:blip r:embed="rId5">
            <a:alphaModFix/>
          </a:blip>
          <a:srcRect b="0" l="0" r="0" t="0"/>
          <a:stretch/>
        </p:blipFill>
        <p:spPr>
          <a:xfrm>
            <a:off x="679268" y="4047026"/>
            <a:ext cx="3657600" cy="2743200"/>
          </a:xfrm>
          <a:prstGeom prst="rect">
            <a:avLst/>
          </a:prstGeom>
          <a:noFill/>
          <a:ln>
            <a:noFill/>
          </a:ln>
        </p:spPr>
      </p:pic>
      <p:sp>
        <p:nvSpPr>
          <p:cNvPr id="853" name="Google Shape;853;p152"/>
          <p:cNvSpPr txBox="1"/>
          <p:nvPr/>
        </p:nvSpPr>
        <p:spPr>
          <a:xfrm>
            <a:off x="2246618" y="1165864"/>
            <a:ext cx="5229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G16</a:t>
            </a:r>
            <a:endParaRPr/>
          </a:p>
        </p:txBody>
      </p:sp>
      <p:sp>
        <p:nvSpPr>
          <p:cNvPr id="854" name="Google Shape;854;p152"/>
          <p:cNvSpPr txBox="1"/>
          <p:nvPr/>
        </p:nvSpPr>
        <p:spPr>
          <a:xfrm>
            <a:off x="6074033" y="1166267"/>
            <a:ext cx="5229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G18</a:t>
            </a:r>
            <a:endParaRPr/>
          </a:p>
        </p:txBody>
      </p:sp>
      <p:sp>
        <p:nvSpPr>
          <p:cNvPr id="855" name="Google Shape;855;p152"/>
          <p:cNvSpPr txBox="1"/>
          <p:nvPr/>
        </p:nvSpPr>
        <p:spPr>
          <a:xfrm>
            <a:off x="2246618" y="4047429"/>
            <a:ext cx="5229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G19</a:t>
            </a:r>
            <a:endParaRPr/>
          </a:p>
        </p:txBody>
      </p:sp>
      <p:sp>
        <p:nvSpPr>
          <p:cNvPr id="856" name="Google Shape;856;p152"/>
          <p:cNvSpPr/>
          <p:nvPr/>
        </p:nvSpPr>
        <p:spPr>
          <a:xfrm>
            <a:off x="1946494" y="4599161"/>
            <a:ext cx="325925" cy="90534"/>
          </a:xfrm>
          <a:prstGeom prst="lef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53"/>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High QC GOES-19 AOD – CONUS over Water</a:t>
            </a:r>
            <a:endParaRPr/>
          </a:p>
        </p:txBody>
      </p:sp>
      <p:sp>
        <p:nvSpPr>
          <p:cNvPr id="862" name="Google Shape;862;p153"/>
          <p:cNvSpPr txBox="1"/>
          <p:nvPr>
            <p:ph idx="1" type="body"/>
          </p:nvPr>
        </p:nvSpPr>
        <p:spPr>
          <a:xfrm>
            <a:off x="4336869" y="4115769"/>
            <a:ext cx="4127864" cy="2605714"/>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640"/>
              </a:spcBef>
              <a:spcAft>
                <a:spcPts val="0"/>
              </a:spcAft>
              <a:buSzPts val="3200"/>
              <a:buChar char="•"/>
            </a:pPr>
            <a:r>
              <a:rPr lang="en-US" sz="2000"/>
              <a:t>Time period: 11/05/2024 – 01/31/2025</a:t>
            </a:r>
            <a:endParaRPr/>
          </a:p>
          <a:p>
            <a:pPr indent="-342900" lvl="0" marL="457200" rtl="0" algn="l">
              <a:lnSpc>
                <a:spcPct val="100000"/>
              </a:lnSpc>
              <a:spcBef>
                <a:spcPts val="640"/>
              </a:spcBef>
              <a:spcAft>
                <a:spcPts val="0"/>
              </a:spcAft>
              <a:buSzPts val="3200"/>
              <a:buChar char="•"/>
            </a:pPr>
            <a:r>
              <a:rPr lang="en-US" sz="2000"/>
              <a:t>Statistics of G19, G16 and G18 AODs compared to reference (AERONET) AOD are similar over water.</a:t>
            </a:r>
            <a:endParaRPr/>
          </a:p>
          <a:p>
            <a:pPr indent="-228600" lvl="0" marL="457200" rtl="0" algn="l">
              <a:lnSpc>
                <a:spcPct val="100000"/>
              </a:lnSpc>
              <a:spcBef>
                <a:spcPts val="640"/>
              </a:spcBef>
              <a:spcAft>
                <a:spcPts val="0"/>
              </a:spcAft>
              <a:buSzPts val="3200"/>
              <a:buFont typeface="Arial"/>
              <a:buNone/>
            </a:pPr>
            <a:r>
              <a:t/>
            </a:r>
            <a:endParaRPr sz="2400"/>
          </a:p>
        </p:txBody>
      </p:sp>
      <p:sp>
        <p:nvSpPr>
          <p:cNvPr id="863" name="Google Shape;863;p15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pic>
        <p:nvPicPr>
          <p:cNvPr id="864" name="Google Shape;864;p153"/>
          <p:cNvPicPr preferRelativeResize="0"/>
          <p:nvPr/>
        </p:nvPicPr>
        <p:blipFill rotWithShape="1">
          <a:blip r:embed="rId3">
            <a:alphaModFix/>
          </a:blip>
          <a:srcRect b="0" l="0" r="0" t="0"/>
          <a:stretch/>
        </p:blipFill>
        <p:spPr>
          <a:xfrm>
            <a:off x="679268" y="1165864"/>
            <a:ext cx="3657600" cy="2743200"/>
          </a:xfrm>
          <a:prstGeom prst="rect">
            <a:avLst/>
          </a:prstGeom>
          <a:noFill/>
          <a:ln>
            <a:noFill/>
          </a:ln>
        </p:spPr>
      </p:pic>
      <p:pic>
        <p:nvPicPr>
          <p:cNvPr id="865" name="Google Shape;865;p153"/>
          <p:cNvPicPr preferRelativeResize="0"/>
          <p:nvPr/>
        </p:nvPicPr>
        <p:blipFill rotWithShape="1">
          <a:blip r:embed="rId4">
            <a:alphaModFix/>
          </a:blip>
          <a:srcRect b="0" l="0" r="0" t="0"/>
          <a:stretch/>
        </p:blipFill>
        <p:spPr>
          <a:xfrm>
            <a:off x="4572000" y="1165864"/>
            <a:ext cx="3657600" cy="2743200"/>
          </a:xfrm>
          <a:prstGeom prst="rect">
            <a:avLst/>
          </a:prstGeom>
          <a:noFill/>
          <a:ln>
            <a:noFill/>
          </a:ln>
        </p:spPr>
      </p:pic>
      <p:pic>
        <p:nvPicPr>
          <p:cNvPr id="866" name="Google Shape;866;p153"/>
          <p:cNvPicPr preferRelativeResize="0"/>
          <p:nvPr/>
        </p:nvPicPr>
        <p:blipFill rotWithShape="1">
          <a:blip r:embed="rId5">
            <a:alphaModFix/>
          </a:blip>
          <a:srcRect b="0" l="0" r="0" t="0"/>
          <a:stretch/>
        </p:blipFill>
        <p:spPr>
          <a:xfrm>
            <a:off x="679268" y="4047026"/>
            <a:ext cx="3657600" cy="2743200"/>
          </a:xfrm>
          <a:prstGeom prst="rect">
            <a:avLst/>
          </a:prstGeom>
          <a:noFill/>
          <a:ln>
            <a:noFill/>
          </a:ln>
        </p:spPr>
      </p:pic>
      <p:sp>
        <p:nvSpPr>
          <p:cNvPr id="867" name="Google Shape;867;p153"/>
          <p:cNvSpPr txBox="1"/>
          <p:nvPr/>
        </p:nvSpPr>
        <p:spPr>
          <a:xfrm>
            <a:off x="2246618" y="1165864"/>
            <a:ext cx="5229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G16</a:t>
            </a:r>
            <a:endParaRPr/>
          </a:p>
        </p:txBody>
      </p:sp>
      <p:sp>
        <p:nvSpPr>
          <p:cNvPr id="868" name="Google Shape;868;p153"/>
          <p:cNvSpPr txBox="1"/>
          <p:nvPr/>
        </p:nvSpPr>
        <p:spPr>
          <a:xfrm>
            <a:off x="6074033" y="1166267"/>
            <a:ext cx="5229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G18</a:t>
            </a:r>
            <a:endParaRPr/>
          </a:p>
        </p:txBody>
      </p:sp>
      <p:sp>
        <p:nvSpPr>
          <p:cNvPr id="869" name="Google Shape;869;p153"/>
          <p:cNvSpPr txBox="1"/>
          <p:nvPr/>
        </p:nvSpPr>
        <p:spPr>
          <a:xfrm>
            <a:off x="2246618" y="4047429"/>
            <a:ext cx="5229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G19</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graphicFrame>
        <p:nvGraphicFramePr>
          <p:cNvPr id="875" name="Google Shape;875;p154"/>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(11/05/2024 – 01/31/2025)</a:t>
                      </a:r>
                      <a:endParaRPr sz="1800" u="none" cap="none" strike="noStrike">
                        <a:latin typeface="Arial"/>
                        <a:ea typeface="Arial"/>
                        <a:cs typeface="Arial"/>
                        <a:sym typeface="Arial"/>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tcP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rPr>
                        <a:t>-0.05 </a:t>
                      </a:r>
                      <a:r>
                        <a:rPr lang="en-US" sz="1600" u="none" cap="none" strike="noStrike"/>
                        <a:t>(0.06)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17,360</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17,861</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a:t>
                      </a:r>
                      <a:r>
                        <a:rPr lang="en-US" sz="1600" u="none" cap="none" strike="noStrike">
                          <a:solidFill>
                            <a:srgbClr val="C00000"/>
                          </a:solidFill>
                        </a:rPr>
                        <a:t>0.08</a:t>
                      </a:r>
                      <a:r>
                        <a:rPr lang="en-US" sz="1600" u="none" cap="none" strike="noStrike"/>
                        <a:t>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0.04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34,425</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chemeClr val="dk1"/>
                          </a:solidFill>
                          <a:latin typeface="Calibri"/>
                          <a:ea typeface="Calibri"/>
                          <a:cs typeface="Calibri"/>
                          <a:sym typeface="Calibri"/>
                        </a:rPr>
                        <a:t>N/A </a:t>
                      </a:r>
                      <a:r>
                        <a:rPr lang="en-US" sz="1600" u="none" cap="none" strike="noStrike">
                          <a:latin typeface="Calibri"/>
                          <a:ea typeface="Calibri"/>
                          <a:cs typeface="Calibri"/>
                          <a:sym typeface="Calibri"/>
                        </a:rPr>
                        <a:t>(0.12)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N/A</a:t>
                      </a:r>
                      <a:r>
                        <a:rPr lang="en-US" sz="1600" u="none" cap="none" strike="noStrike">
                          <a:latin typeface="Calibri"/>
                          <a:ea typeface="Calibri"/>
                          <a:cs typeface="Calibri"/>
                          <a:sym typeface="Calibri"/>
                        </a:rPr>
                        <a:t>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 0</a:t>
                      </a:r>
                      <a:r>
                        <a:rPr lang="en-US" sz="1600" u="none" cap="none" strike="noStrike"/>
                        <a:t> </a:t>
                      </a:r>
                      <a:endParaRPr sz="1600" u="none" cap="none" strike="noStrike">
                        <a:solidFill>
                          <a:schemeClr val="dk1"/>
                        </a:solidFill>
                        <a:latin typeface="Calibri"/>
                        <a:ea typeface="Calibri"/>
                        <a:cs typeface="Calibri"/>
                        <a:sym typeface="Calibri"/>
                      </a:endParaRPr>
                    </a:p>
                  </a:txBody>
                  <a:tcPr marT="0" marB="0" marR="38575" marL="38575" anchor="ctr">
                    <a:lnR cap="flat" cmpd="sng" w="38100">
                      <a:solidFill>
                        <a:schemeClr val="lt1"/>
                      </a:solidFill>
                      <a:prstDash val="solid"/>
                      <a:round/>
                      <a:headEnd len="sm" w="sm" type="none"/>
                      <a:tailEnd len="sm" w="sm" type="none"/>
                    </a:ln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N/A (0.10)</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N/A (0.23)</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0</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
        <p:nvSpPr>
          <p:cNvPr id="876" name="Google Shape;876;p154"/>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FFFF00"/>
                </a:solidFill>
              </a:rPr>
              <a:t>G19</a:t>
            </a:r>
            <a:r>
              <a:rPr lang="en-US"/>
              <a:t> AOD Statistics - CONUS</a:t>
            </a:r>
            <a:endParaRPr/>
          </a:p>
        </p:txBody>
      </p:sp>
      <p:sp>
        <p:nvSpPr>
          <p:cNvPr id="877" name="Google Shape;877;p154"/>
          <p:cNvSpPr txBox="1"/>
          <p:nvPr>
            <p:ph idx="1" type="body"/>
          </p:nvPr>
        </p:nvSpPr>
        <p:spPr>
          <a:xfrm>
            <a:off x="457200" y="4114807"/>
            <a:ext cx="8229600" cy="26148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FFFFFF"/>
              </a:buClr>
              <a:buSzPts val="1400"/>
              <a:buChar char="•"/>
            </a:pPr>
            <a:r>
              <a:rPr lang="en-US" sz="1400">
                <a:solidFill>
                  <a:srgbClr val="FFFFFF"/>
                </a:solidFill>
                <a:latin typeface="Arial"/>
                <a:ea typeface="Arial"/>
                <a:cs typeface="Arial"/>
                <a:sym typeface="Arial"/>
              </a:rPr>
              <a:t>Accuracy and precision of G19 ABI 550-nm AOD in comparison with AERONET AOD over land and water using collocated ABI-AERONET dataset. F&amp;PS requirements are in parenthesis.</a:t>
            </a:r>
            <a:endParaRPr sz="1400">
              <a:latin typeface="Arial"/>
              <a:ea typeface="Arial"/>
              <a:cs typeface="Arial"/>
              <a:sym typeface="Arial"/>
            </a:endParaRPr>
          </a:p>
          <a:p>
            <a:pPr indent="-342900" lvl="0" marL="342900" rtl="0" algn="l">
              <a:lnSpc>
                <a:spcPct val="100000"/>
              </a:lnSpc>
              <a:spcBef>
                <a:spcPts val="1200"/>
              </a:spcBef>
              <a:spcAft>
                <a:spcPts val="0"/>
              </a:spcAft>
              <a:buClr>
                <a:srgbClr val="FFFFFF"/>
              </a:buClr>
              <a:buSzPts val="2000"/>
              <a:buChar char="•"/>
            </a:pPr>
            <a:r>
              <a:rPr lang="en-US" sz="2000">
                <a:solidFill>
                  <a:srgbClr val="FFFFFF"/>
                </a:solidFill>
                <a:latin typeface="Arial"/>
                <a:ea typeface="Arial"/>
                <a:cs typeface="Arial"/>
                <a:sym typeface="Arial"/>
              </a:rPr>
              <a:t>Accuracy and precision are evaluated using only high QC AOD in the required AOD ranges. </a:t>
            </a:r>
            <a:r>
              <a:rPr b="1" lang="en-US" sz="2000">
                <a:solidFill>
                  <a:srgbClr val="FFFFFF"/>
                </a:solidFill>
                <a:latin typeface="Arial"/>
                <a:ea typeface="Arial"/>
                <a:cs typeface="Arial"/>
                <a:sym typeface="Arial"/>
              </a:rPr>
              <a:t>Here “low”, “medium” and “high” refer to the magnitude of AOD not to its quality.</a:t>
            </a:r>
            <a:endParaRPr sz="2000">
              <a:latin typeface="Arial"/>
              <a:ea typeface="Arial"/>
              <a:cs typeface="Arial"/>
              <a:sym typeface="Arial"/>
            </a:endParaRPr>
          </a:p>
          <a:p>
            <a:pPr indent="-342900" lvl="0" marL="342900" rtl="0" algn="l">
              <a:lnSpc>
                <a:spcPct val="100000"/>
              </a:lnSpc>
              <a:spcBef>
                <a:spcPts val="1200"/>
              </a:spcBef>
              <a:spcAft>
                <a:spcPts val="0"/>
              </a:spcAft>
              <a:buClr>
                <a:srgbClr val="FFFFFF"/>
              </a:buClr>
              <a:buSzPts val="2000"/>
              <a:buChar char="•"/>
            </a:pPr>
            <a:r>
              <a:rPr lang="en-US" sz="2000">
                <a:solidFill>
                  <a:srgbClr val="FFFFFF"/>
                </a:solidFill>
                <a:latin typeface="Arial"/>
                <a:ea typeface="Arial"/>
                <a:cs typeface="Arial"/>
                <a:sym typeface="Arial"/>
              </a:rPr>
              <a:t>Requirements are met except for accuracy in medium AOD range over land. No data in high AOD range.  </a:t>
            </a:r>
            <a:endParaRPr sz="2000">
              <a:solidFill>
                <a:srgbClr val="FFFFFF"/>
              </a:solidFill>
              <a:latin typeface="Arial"/>
              <a:ea typeface="Arial"/>
              <a:cs typeface="Arial"/>
              <a:sym typeface="Arial"/>
            </a:endParaRPr>
          </a:p>
        </p:txBody>
      </p:sp>
      <p:sp>
        <p:nvSpPr>
          <p:cNvPr id="878" name="Google Shape;878;p15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graphicFrame>
        <p:nvGraphicFramePr>
          <p:cNvPr id="883" name="Google Shape;883;p155"/>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(11/05/2024 – 01/31/2025)</a:t>
                      </a:r>
                      <a:endParaRPr sz="1800" u="none" cap="none" strike="noStrike">
                        <a:latin typeface="Arial"/>
                        <a:ea typeface="Arial"/>
                        <a:cs typeface="Arial"/>
                        <a:sym typeface="Arial"/>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tcP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46,252</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19,047</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0.04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47,546</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chemeClr val="dk1"/>
                          </a:solidFill>
                          <a:latin typeface="Calibri"/>
                          <a:ea typeface="Calibri"/>
                          <a:cs typeface="Calibri"/>
                          <a:sym typeface="Calibri"/>
                        </a:rPr>
                        <a:t>N/A</a:t>
                      </a:r>
                      <a:r>
                        <a:rPr lang="en-US" sz="1600" u="none" cap="none" strike="noStrike">
                          <a:latin typeface="Calibri"/>
                          <a:ea typeface="Calibri"/>
                          <a:cs typeface="Calibri"/>
                          <a:sym typeface="Calibri"/>
                        </a:rPr>
                        <a:t> (0.12)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N/A</a:t>
                      </a:r>
                      <a:r>
                        <a:rPr lang="en-US" sz="1600" u="none" cap="none" strike="noStrike">
                          <a:latin typeface="Calibri"/>
                          <a:ea typeface="Calibri"/>
                          <a:cs typeface="Calibri"/>
                          <a:sym typeface="Calibri"/>
                        </a:rPr>
                        <a:t> (0.35)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 0</a:t>
                      </a:r>
                      <a:r>
                        <a:rPr lang="en-US" sz="1600" u="none" cap="none" strike="noStrike"/>
                        <a:t> </a:t>
                      </a:r>
                      <a:endParaRPr sz="1600" u="none" cap="none" strike="noStrike">
                        <a:solidFill>
                          <a:schemeClr val="dk1"/>
                        </a:solidFill>
                        <a:latin typeface="Calibri"/>
                        <a:ea typeface="Calibri"/>
                        <a:cs typeface="Calibri"/>
                        <a:sym typeface="Calibri"/>
                      </a:endParaRPr>
                    </a:p>
                  </a:txBody>
                  <a:tcPr marT="0" marB="0" marR="38575" marL="38575" anchor="ctr">
                    <a:lnR cap="flat" cmpd="sng" w="38100">
                      <a:solidFill>
                        <a:schemeClr val="lt1"/>
                      </a:solidFill>
                      <a:prstDash val="solid"/>
                      <a:round/>
                      <a:headEnd len="sm" w="sm" type="none"/>
                      <a:tailEnd len="sm" w="sm" type="none"/>
                    </a:ln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N/A (0.10)</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N/A (0.23)</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0</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
        <p:nvSpPr>
          <p:cNvPr id="884" name="Google Shape;884;p155"/>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885" name="Google Shape;885;p155"/>
          <p:cNvSpPr txBox="1"/>
          <p:nvPr>
            <p:ph type="title"/>
          </p:nvPr>
        </p:nvSpPr>
        <p:spPr>
          <a:xfrm>
            <a:off x="1371600" y="128337"/>
            <a:ext cx="6882066"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FFFF00"/>
                </a:solidFill>
              </a:rPr>
              <a:t>G16 </a:t>
            </a:r>
            <a:r>
              <a:rPr lang="en-US"/>
              <a:t>AOD Statistics – CONUS</a:t>
            </a:r>
            <a:endParaRPr/>
          </a:p>
        </p:txBody>
      </p:sp>
      <p:sp>
        <p:nvSpPr>
          <p:cNvPr id="886" name="Google Shape;886;p155"/>
          <p:cNvSpPr txBox="1"/>
          <p:nvPr/>
        </p:nvSpPr>
        <p:spPr>
          <a:xfrm>
            <a:off x="457200" y="4114807"/>
            <a:ext cx="8229600" cy="2241551"/>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Accuracy and precision of G16 ABI 550-nm AOD in comparison with AERONET AOD over land and water using collocated ABI-AERONET dataset. F&amp;PS requirements are in parenthesis.</a:t>
            </a:r>
            <a:endParaRPr b="0" i="0" sz="1400" u="none" cap="none" strike="noStrike">
              <a:solidFill>
                <a:srgbClr val="000000"/>
              </a:solidFill>
              <a:latin typeface="Arial"/>
              <a:ea typeface="Arial"/>
              <a:cs typeface="Arial"/>
              <a:sym typeface="Arial"/>
            </a:endParaRPr>
          </a:p>
          <a:p>
            <a:pPr indent="-342900" lvl="0" marL="342900" marR="0" rtl="0" algn="l">
              <a:lnSpc>
                <a:spcPct val="120000"/>
              </a:lnSpc>
              <a:spcBef>
                <a:spcPts val="120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Requirements are met in low and medium AOD ranges.  No data in high AOD range.</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56"/>
          <p:cNvSpPr txBox="1"/>
          <p:nvPr>
            <p:ph type="title"/>
          </p:nvPr>
        </p:nvSpPr>
        <p:spPr>
          <a:xfrm>
            <a:off x="1371600" y="128337"/>
            <a:ext cx="6882066"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FFFF00"/>
                </a:solidFill>
              </a:rPr>
              <a:t>G18 </a:t>
            </a:r>
            <a:r>
              <a:rPr lang="en-US"/>
              <a:t>AOD Statistics – CONUS</a:t>
            </a:r>
            <a:endParaRPr/>
          </a:p>
        </p:txBody>
      </p:sp>
      <p:sp>
        <p:nvSpPr>
          <p:cNvPr id="893" name="Google Shape;893;p156"/>
          <p:cNvSpPr txBox="1"/>
          <p:nvPr>
            <p:ph idx="1" type="body"/>
          </p:nvPr>
        </p:nvSpPr>
        <p:spPr>
          <a:xfrm>
            <a:off x="457200" y="4114807"/>
            <a:ext cx="8229600" cy="2241551"/>
          </a:xfrm>
          <a:prstGeom prst="rect">
            <a:avLst/>
          </a:prstGeom>
          <a:noFill/>
          <a:ln>
            <a:noFill/>
          </a:ln>
        </p:spPr>
        <p:txBody>
          <a:bodyPr anchorCtr="0" anchor="t" bIns="45700" lIns="91425" spcFirstLastPara="1" rIns="91425" wrap="square" tIns="45700">
            <a:normAutofit/>
          </a:bodyPr>
          <a:lstStyle/>
          <a:p>
            <a:pPr indent="-342900" lvl="0" marL="342900" rtl="0" algn="l">
              <a:lnSpc>
                <a:spcPct val="110000"/>
              </a:lnSpc>
              <a:spcBef>
                <a:spcPts val="0"/>
              </a:spcBef>
              <a:spcAft>
                <a:spcPts val="0"/>
              </a:spcAft>
              <a:buClr>
                <a:srgbClr val="FFFFFF"/>
              </a:buClr>
              <a:buSzPts val="1400"/>
              <a:buChar char="•"/>
            </a:pPr>
            <a:r>
              <a:rPr lang="en-US" sz="1400">
                <a:solidFill>
                  <a:srgbClr val="FFFFFF"/>
                </a:solidFill>
                <a:latin typeface="Arial"/>
                <a:ea typeface="Arial"/>
                <a:cs typeface="Arial"/>
                <a:sym typeface="Arial"/>
              </a:rPr>
              <a:t>Accuracy and precision of G18 ABI 550-nm AOD in comparison with AERONET AOD over land and water using collocated ABI-AERONET dataset. F&amp;PS requirements are in parenthesis.</a:t>
            </a:r>
            <a:endParaRPr sz="1400">
              <a:latin typeface="Arial"/>
              <a:ea typeface="Arial"/>
              <a:cs typeface="Arial"/>
              <a:sym typeface="Arial"/>
            </a:endParaRPr>
          </a:p>
          <a:p>
            <a:pPr indent="-342900" lvl="0" marL="342900" rtl="0" algn="l">
              <a:lnSpc>
                <a:spcPct val="120000"/>
              </a:lnSpc>
              <a:spcBef>
                <a:spcPts val="1200"/>
              </a:spcBef>
              <a:spcAft>
                <a:spcPts val="0"/>
              </a:spcAft>
              <a:buClr>
                <a:srgbClr val="FFFFFF"/>
              </a:buClr>
              <a:buSzPts val="2000"/>
              <a:buChar char="•"/>
            </a:pPr>
            <a:r>
              <a:rPr lang="en-US" sz="2000">
                <a:solidFill>
                  <a:srgbClr val="FFFFFF"/>
                </a:solidFill>
                <a:latin typeface="Arial"/>
                <a:ea typeface="Arial"/>
                <a:cs typeface="Arial"/>
                <a:sym typeface="Arial"/>
              </a:rPr>
              <a:t>Requirements are met in Low and Medium AOD rangers. Data are not available in high AOD value range. </a:t>
            </a:r>
            <a:endParaRPr sz="2000">
              <a:latin typeface="Arial"/>
              <a:ea typeface="Arial"/>
              <a:cs typeface="Arial"/>
              <a:sym typeface="Arial"/>
            </a:endParaRPr>
          </a:p>
        </p:txBody>
      </p:sp>
      <p:sp>
        <p:nvSpPr>
          <p:cNvPr id="894" name="Google Shape;894;p15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graphicFrame>
        <p:nvGraphicFramePr>
          <p:cNvPr id="895" name="Google Shape;895;p156"/>
          <p:cNvGraphicFramePr/>
          <p:nvPr/>
        </p:nvGraphicFramePr>
        <p:xfrm>
          <a:off x="367660" y="1499833"/>
          <a:ext cx="3000000" cy="3000000"/>
        </p:xfrm>
        <a:graphic>
          <a:graphicData uri="http://schemas.openxmlformats.org/drawingml/2006/table">
            <a:tbl>
              <a:tblPr bandRow="1" firstCol="1" firstRow="1">
                <a:noFill/>
                <a:tableStyleId>{3F9CD9E2-18CC-4672-AE18-83BA0A738B9F}</a:tableStyleId>
              </a:tblPr>
              <a:tblGrid>
                <a:gridCol w="845525"/>
                <a:gridCol w="901900"/>
                <a:gridCol w="1183725"/>
                <a:gridCol w="992075"/>
                <a:gridCol w="845525"/>
                <a:gridCol w="631325"/>
                <a:gridCol w="1104825"/>
                <a:gridCol w="1008075"/>
                <a:gridCol w="716800"/>
              </a:tblGrid>
              <a:tr h="322750">
                <a:tc gridSpan="9">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High Quality 550-nm ABI AOD (11/05/2024 – 01/31/2025)</a:t>
                      </a:r>
                      <a:endParaRPr sz="1800" u="none" cap="none" strike="noStrike">
                        <a:latin typeface="Arial"/>
                        <a:ea typeface="Arial"/>
                        <a:cs typeface="Arial"/>
                        <a:sym typeface="Arial"/>
                      </a:endParaRPr>
                    </a:p>
                  </a:txBody>
                  <a:tcPr marT="0" marB="0" marR="38575" marL="38575" anchor="ctr"/>
                </a:tc>
                <a:tc hMerge="1"/>
                <a:tc hMerge="1"/>
                <a:tc hMerge="1"/>
                <a:tc hMerge="1"/>
                <a:tc hMerge="1"/>
                <a:tc hMerge="1"/>
                <a:tc hMerge="1"/>
                <a:tc hMerge="1"/>
              </a:tr>
              <a:tr h="384425">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Range</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Land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tcPr>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Water</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hMerge="1"/>
                <a:tc hMerge="1"/>
                <a:tc hMerge="1"/>
              </a:tr>
              <a:tr h="67710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AOD</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Accuracy</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Precision</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 of points</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Low</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(0.06)</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0.03 (0.13)</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23,585</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&lt;0.4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0.01 (0.02)</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0.02 (0.15)</a:t>
                      </a:r>
                      <a:endParaRPr sz="1600" u="none" cap="none" strike="noStrike">
                        <a:latin typeface="Arial"/>
                        <a:ea typeface="Arial"/>
                        <a:cs typeface="Arial"/>
                        <a:sym typeface="Arial"/>
                      </a:endParaRPr>
                    </a:p>
                  </a:txBody>
                  <a:tcPr marT="0" marB="0" marR="38575" marL="38575" anchor="ctr"/>
                </a:tc>
                <a:tc rowSpan="2">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t>8,000</a:t>
                      </a:r>
                      <a:endParaRPr sz="1600" u="none" cap="none" strike="noStrike">
                        <a:latin typeface="Arial"/>
                        <a:ea typeface="Arial"/>
                        <a:cs typeface="Arial"/>
                        <a:sym typeface="Arial"/>
                      </a:endParaRPr>
                    </a:p>
                  </a:txBody>
                  <a:tcPr marT="0" marB="0" marR="38575" marL="38575" anchor="ctr"/>
                </a:tc>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0.04 - 0.8</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0.00 (0.04)</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0.04 (0.25)</a:t>
                      </a:r>
                      <a:endParaRPr sz="1600" u="none" cap="none" strike="noStrike">
                        <a:latin typeface="Arial"/>
                        <a:ea typeface="Arial"/>
                        <a:cs typeface="Arial"/>
                        <a:sym typeface="Arial"/>
                      </a:endParaRPr>
                    </a:p>
                  </a:txBody>
                  <a:tcPr marT="0" marB="0" marR="38575" marL="3857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17,885</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vMerge="1"/>
                <a:tc vMerge="1"/>
                <a:tc vMerge="1"/>
                <a:tc vMerge="1"/>
              </a:tr>
              <a:tr h="3597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a:t>
                      </a:r>
                      <a:endParaRPr sz="1600" u="none" cap="none" strike="noStrike">
                        <a:latin typeface="Arial"/>
                        <a:ea typeface="Arial"/>
                        <a:cs typeface="Arial"/>
                        <a:sym typeface="Arial"/>
                      </a:endParaRPr>
                    </a:p>
                  </a:txBody>
                  <a:tcPr marT="0" marB="0" marR="38575" marL="38575" anchor="ctr">
                    <a:lnR cap="flat" cmpd="sng" w="381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 0.8</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tcPr>
                </a:tc>
                <a:tc>
                  <a:txBody>
                    <a:bodyPr/>
                    <a:lstStyle/>
                    <a:p>
                      <a:pPr indent="0" lvl="0" marL="0" marR="0" rtl="0" algn="ctr">
                        <a:lnSpc>
                          <a:spcPct val="79687"/>
                        </a:lnSpc>
                        <a:spcBef>
                          <a:spcPts val="0"/>
                        </a:spcBef>
                        <a:spcAft>
                          <a:spcPts val="0"/>
                        </a:spcAft>
                        <a:buClr>
                          <a:srgbClr val="C00000"/>
                        </a:buClr>
                        <a:buSzPts val="1600"/>
                        <a:buFont typeface="Calibri"/>
                        <a:buNone/>
                      </a:pPr>
                      <a:r>
                        <a:rPr lang="en-US" sz="1600" u="none" cap="none" strike="noStrike">
                          <a:solidFill>
                            <a:schemeClr val="dk1"/>
                          </a:solidFill>
                          <a:latin typeface="Calibri"/>
                          <a:ea typeface="Calibri"/>
                          <a:cs typeface="Calibri"/>
                          <a:sym typeface="Calibri"/>
                        </a:rPr>
                        <a:t>N/A</a:t>
                      </a:r>
                      <a:r>
                        <a:rPr lang="en-US" sz="1600" u="none" cap="none" strike="noStrike">
                          <a:solidFill>
                            <a:srgbClr val="C00000"/>
                          </a:solidFill>
                          <a:latin typeface="Calibri"/>
                          <a:ea typeface="Calibri"/>
                          <a:cs typeface="Calibri"/>
                          <a:sym typeface="Calibri"/>
                        </a:rPr>
                        <a:t> </a:t>
                      </a:r>
                      <a:r>
                        <a:rPr lang="en-US" sz="1600" u="none" cap="none" strike="noStrike">
                          <a:latin typeface="Calibri"/>
                          <a:ea typeface="Calibri"/>
                          <a:cs typeface="Calibri"/>
                          <a:sym typeface="Calibri"/>
                        </a:rPr>
                        <a:t>(0.12)</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N/A </a:t>
                      </a:r>
                      <a:r>
                        <a:rPr lang="en-US" sz="1600" u="none" cap="none" strike="noStrike">
                          <a:latin typeface="Calibri"/>
                          <a:ea typeface="Calibri"/>
                          <a:cs typeface="Calibri"/>
                          <a:sym typeface="Calibri"/>
                        </a:rPr>
                        <a:t>(0.35)</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Calibri"/>
                          <a:ea typeface="Calibri"/>
                          <a:cs typeface="Calibri"/>
                          <a:sym typeface="Calibri"/>
                        </a:rPr>
                        <a:t>0</a:t>
                      </a:r>
                      <a:endParaRPr sz="1600" u="none" cap="none" strike="noStrike">
                        <a:solidFill>
                          <a:schemeClr val="dk1"/>
                        </a:solidFill>
                        <a:latin typeface="Calibri"/>
                        <a:ea typeface="Calibri"/>
                        <a:cs typeface="Calibri"/>
                        <a:sym typeface="Calibri"/>
                      </a:endParaRPr>
                    </a:p>
                  </a:txBody>
                  <a:tcPr marT="0" marB="0" marR="38575" marL="38575" anchor="ctr">
                    <a:lnR cap="flat" cmpd="sng" w="38100">
                      <a:solidFill>
                        <a:schemeClr val="lt1"/>
                      </a:solidFill>
                      <a:prstDash val="solid"/>
                      <a:round/>
                      <a:headEnd len="sm" w="sm" type="none"/>
                      <a:tailEnd len="sm" w="sm" type="none"/>
                    </a:lnR>
                    <a:solidFill>
                      <a:srgbClr val="DAE5F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&gt;0.4</a:t>
                      </a:r>
                      <a:endParaRPr sz="1600" u="none" cap="none" strike="noStrike">
                        <a:latin typeface="Arial"/>
                        <a:ea typeface="Arial"/>
                        <a:cs typeface="Arial"/>
                        <a:sym typeface="Arial"/>
                      </a:endParaRPr>
                    </a:p>
                  </a:txBody>
                  <a:tcPr marT="0" marB="0" marR="38575" marL="38575" anchor="ctr">
                    <a:lnL cap="flat" cmpd="sng" w="38100">
                      <a:solidFill>
                        <a:schemeClr val="lt1"/>
                      </a:solidFill>
                      <a:prstDash val="solid"/>
                      <a:round/>
                      <a:headEnd len="sm" w="sm" type="none"/>
                      <a:tailEnd len="sm" w="sm" type="none"/>
                    </a:lnL>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N/A (0.10)</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79687"/>
                        </a:lnSpc>
                        <a:spcBef>
                          <a:spcPts val="0"/>
                        </a:spcBef>
                        <a:spcAft>
                          <a:spcPts val="0"/>
                        </a:spcAft>
                        <a:buClr>
                          <a:srgbClr val="000000"/>
                        </a:buClr>
                        <a:buSzPts val="1600"/>
                        <a:buFont typeface="Arial"/>
                        <a:buNone/>
                      </a:pPr>
                      <a:r>
                        <a:rPr lang="en-US" sz="1600" u="none" cap="none" strike="noStrike"/>
                        <a:t>N/A (0.23)</a:t>
                      </a:r>
                      <a:endParaRPr sz="1600" u="none" cap="none" strike="noStrike">
                        <a:latin typeface="Arial"/>
                        <a:ea typeface="Arial"/>
                        <a:cs typeface="Arial"/>
                        <a:sym typeface="Arial"/>
                      </a:endParaRPr>
                    </a:p>
                  </a:txBody>
                  <a:tcPr marT="0" marB="0" marR="38575" marL="38575" anchor="ctr">
                    <a:solidFill>
                      <a:srgbClr val="DAE5F1"/>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latin typeface="Calibri"/>
                          <a:ea typeface="Calibri"/>
                          <a:cs typeface="Calibri"/>
                          <a:sym typeface="Calibri"/>
                        </a:rPr>
                        <a:t>0</a:t>
                      </a:r>
                      <a:endParaRPr sz="1600" u="none" cap="none" strike="noStrike">
                        <a:latin typeface="Arial"/>
                        <a:ea typeface="Arial"/>
                        <a:cs typeface="Arial"/>
                        <a:sym typeface="Arial"/>
                      </a:endParaRPr>
                    </a:p>
                  </a:txBody>
                  <a:tcPr marT="0" marB="0" marR="38575" marL="38575" anchor="ctr">
                    <a:solidFill>
                      <a:srgbClr val="DAE5F1"/>
                    </a:solidFill>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5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a:t>GOES-19 AE - CONUS</a:t>
            </a:r>
            <a:endParaRPr/>
          </a:p>
        </p:txBody>
      </p:sp>
      <p:sp>
        <p:nvSpPr>
          <p:cNvPr id="902" name="Google Shape;902;p157"/>
          <p:cNvSpPr txBox="1"/>
          <p:nvPr>
            <p:ph idx="1" type="body"/>
          </p:nvPr>
        </p:nvSpPr>
        <p:spPr>
          <a:xfrm>
            <a:off x="457200" y="4770195"/>
            <a:ext cx="8229600" cy="1586163"/>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lt1"/>
              </a:buClr>
              <a:buSzPts val="2000"/>
              <a:buChar char="•"/>
            </a:pPr>
            <a:r>
              <a:rPr lang="en-US" sz="2000"/>
              <a:t>Top2 Quality results are based on medium/high-quality ABI AOD retrievals and AERONET AOD &gt;= 0.15. </a:t>
            </a:r>
            <a:endParaRPr/>
          </a:p>
          <a:p>
            <a:pPr indent="-228600" lvl="0" marL="228600" rtl="0" algn="l">
              <a:lnSpc>
                <a:spcPct val="100000"/>
              </a:lnSpc>
              <a:spcBef>
                <a:spcPts val="400"/>
              </a:spcBef>
              <a:spcAft>
                <a:spcPts val="0"/>
              </a:spcAft>
              <a:buClr>
                <a:schemeClr val="lt1"/>
              </a:buClr>
              <a:buSzPts val="2000"/>
              <a:buChar char="•"/>
            </a:pPr>
            <a:r>
              <a:rPr lang="en-US" sz="2000"/>
              <a:t>Bias and STD is 0.01/-0.16 and 0.48/0.25 for AE1/AE2.</a:t>
            </a:r>
            <a:endParaRPr/>
          </a:p>
          <a:p>
            <a:pPr indent="-228600" lvl="0" marL="228600" rtl="0" algn="l">
              <a:lnSpc>
                <a:spcPct val="100000"/>
              </a:lnSpc>
              <a:spcBef>
                <a:spcPts val="400"/>
              </a:spcBef>
              <a:spcAft>
                <a:spcPts val="0"/>
              </a:spcAft>
              <a:buSzPts val="2000"/>
              <a:buChar char="•"/>
            </a:pPr>
            <a:r>
              <a:rPr b="1" lang="en-US" sz="2000"/>
              <a:t>Meeting requirements for Accuracy (0.3) and Precision (0.6).</a:t>
            </a:r>
            <a:endParaRPr/>
          </a:p>
          <a:p>
            <a:pPr indent="-101600" lvl="0" marL="228600" rtl="0" algn="l">
              <a:lnSpc>
                <a:spcPct val="100000"/>
              </a:lnSpc>
              <a:spcBef>
                <a:spcPts val="400"/>
              </a:spcBef>
              <a:spcAft>
                <a:spcPts val="0"/>
              </a:spcAft>
              <a:buClr>
                <a:schemeClr val="lt1"/>
              </a:buClr>
              <a:buSzPts val="2000"/>
              <a:buNone/>
            </a:pPr>
            <a:r>
              <a:t/>
            </a:r>
            <a:endParaRPr/>
          </a:p>
          <a:p>
            <a:pPr indent="-101600" lvl="0" marL="228600" rtl="0" algn="l">
              <a:lnSpc>
                <a:spcPct val="100000"/>
              </a:lnSpc>
              <a:spcBef>
                <a:spcPts val="400"/>
              </a:spcBef>
              <a:spcAft>
                <a:spcPts val="0"/>
              </a:spcAft>
              <a:buClr>
                <a:schemeClr val="lt1"/>
              </a:buClr>
              <a:buSzPts val="2000"/>
              <a:buNone/>
            </a:pPr>
            <a:r>
              <a:t/>
            </a:r>
            <a:endParaRPr sz="2000"/>
          </a:p>
        </p:txBody>
      </p:sp>
      <p:sp>
        <p:nvSpPr>
          <p:cNvPr id="903" name="Google Shape;903;p15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904" name="Google Shape;904;p157"/>
          <p:cNvPicPr preferRelativeResize="0"/>
          <p:nvPr/>
        </p:nvPicPr>
        <p:blipFill rotWithShape="1">
          <a:blip r:embed="rId3">
            <a:alphaModFix/>
          </a:blip>
          <a:srcRect b="0" l="0" r="0" t="0"/>
          <a:stretch/>
        </p:blipFill>
        <p:spPr>
          <a:xfrm>
            <a:off x="274320" y="1321949"/>
            <a:ext cx="4297680" cy="3223259"/>
          </a:xfrm>
          <a:prstGeom prst="rect">
            <a:avLst/>
          </a:prstGeom>
          <a:noFill/>
          <a:ln>
            <a:noFill/>
          </a:ln>
        </p:spPr>
      </p:pic>
      <p:pic>
        <p:nvPicPr>
          <p:cNvPr id="905" name="Google Shape;905;p157"/>
          <p:cNvPicPr preferRelativeResize="0"/>
          <p:nvPr/>
        </p:nvPicPr>
        <p:blipFill rotWithShape="1">
          <a:blip r:embed="rId4">
            <a:alphaModFix/>
          </a:blip>
          <a:srcRect b="0" l="0" r="0" t="0"/>
          <a:stretch/>
        </p:blipFill>
        <p:spPr>
          <a:xfrm>
            <a:off x="4637778" y="1321949"/>
            <a:ext cx="4297678" cy="3223259"/>
          </a:xfrm>
          <a:prstGeom prst="rect">
            <a:avLst/>
          </a:prstGeom>
          <a:noFill/>
          <a:ln>
            <a:noFill/>
          </a:ln>
        </p:spPr>
      </p:pic>
      <p:sp>
        <p:nvSpPr>
          <p:cNvPr id="906" name="Google Shape;906;p157"/>
          <p:cNvSpPr txBox="1"/>
          <p:nvPr/>
        </p:nvSpPr>
        <p:spPr>
          <a:xfrm>
            <a:off x="3477127" y="1780674"/>
            <a:ext cx="6335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AE1</a:t>
            </a:r>
            <a:endParaRPr/>
          </a:p>
        </p:txBody>
      </p:sp>
      <p:sp>
        <p:nvSpPr>
          <p:cNvPr id="907" name="Google Shape;907;p157"/>
          <p:cNvSpPr txBox="1"/>
          <p:nvPr/>
        </p:nvSpPr>
        <p:spPr>
          <a:xfrm>
            <a:off x="7871063" y="1780674"/>
            <a:ext cx="6335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AE2</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58"/>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a:t>GOES-16/18 AE - CONUS</a:t>
            </a:r>
            <a:endParaRPr/>
          </a:p>
        </p:txBody>
      </p:sp>
      <p:sp>
        <p:nvSpPr>
          <p:cNvPr id="914" name="Google Shape;914;p15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915" name="Google Shape;915;p158"/>
          <p:cNvPicPr preferRelativeResize="0"/>
          <p:nvPr/>
        </p:nvPicPr>
        <p:blipFill rotWithShape="1">
          <a:blip r:embed="rId3">
            <a:alphaModFix/>
          </a:blip>
          <a:srcRect b="0" l="0" r="0" t="0"/>
          <a:stretch/>
        </p:blipFill>
        <p:spPr>
          <a:xfrm>
            <a:off x="960913" y="858435"/>
            <a:ext cx="3474720" cy="2606040"/>
          </a:xfrm>
          <a:prstGeom prst="rect">
            <a:avLst/>
          </a:prstGeom>
          <a:noFill/>
          <a:ln>
            <a:noFill/>
          </a:ln>
        </p:spPr>
      </p:pic>
      <p:pic>
        <p:nvPicPr>
          <p:cNvPr id="916" name="Google Shape;916;p158"/>
          <p:cNvPicPr preferRelativeResize="0"/>
          <p:nvPr/>
        </p:nvPicPr>
        <p:blipFill rotWithShape="1">
          <a:blip r:embed="rId4">
            <a:alphaModFix/>
          </a:blip>
          <a:srcRect b="0" l="0" r="0" t="0"/>
          <a:stretch/>
        </p:blipFill>
        <p:spPr>
          <a:xfrm>
            <a:off x="4435633" y="858435"/>
            <a:ext cx="3474720" cy="2606040"/>
          </a:xfrm>
          <a:prstGeom prst="rect">
            <a:avLst/>
          </a:prstGeom>
          <a:noFill/>
          <a:ln>
            <a:noFill/>
          </a:ln>
        </p:spPr>
      </p:pic>
      <p:pic>
        <p:nvPicPr>
          <p:cNvPr id="917" name="Google Shape;917;p158"/>
          <p:cNvPicPr preferRelativeResize="0"/>
          <p:nvPr/>
        </p:nvPicPr>
        <p:blipFill rotWithShape="1">
          <a:blip r:embed="rId5">
            <a:alphaModFix/>
          </a:blip>
          <a:srcRect b="0" l="0" r="0" t="0"/>
          <a:stretch/>
        </p:blipFill>
        <p:spPr>
          <a:xfrm>
            <a:off x="960913" y="3486619"/>
            <a:ext cx="3474720" cy="2606040"/>
          </a:xfrm>
          <a:prstGeom prst="rect">
            <a:avLst/>
          </a:prstGeom>
          <a:noFill/>
          <a:ln>
            <a:noFill/>
          </a:ln>
        </p:spPr>
      </p:pic>
      <p:pic>
        <p:nvPicPr>
          <p:cNvPr id="918" name="Google Shape;918;p158"/>
          <p:cNvPicPr preferRelativeResize="0"/>
          <p:nvPr/>
        </p:nvPicPr>
        <p:blipFill rotWithShape="1">
          <a:blip r:embed="rId6">
            <a:alphaModFix/>
          </a:blip>
          <a:srcRect b="0" l="0" r="0" t="0"/>
          <a:stretch/>
        </p:blipFill>
        <p:spPr>
          <a:xfrm>
            <a:off x="4435633" y="3486619"/>
            <a:ext cx="3474720" cy="2606040"/>
          </a:xfrm>
          <a:prstGeom prst="rect">
            <a:avLst/>
          </a:prstGeom>
          <a:noFill/>
          <a:ln>
            <a:noFill/>
          </a:ln>
        </p:spPr>
      </p:pic>
      <p:sp>
        <p:nvSpPr>
          <p:cNvPr id="919" name="Google Shape;919;p158"/>
          <p:cNvSpPr txBox="1"/>
          <p:nvPr/>
        </p:nvSpPr>
        <p:spPr>
          <a:xfrm>
            <a:off x="3397072" y="1255475"/>
            <a:ext cx="6335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AE1</a:t>
            </a:r>
            <a:endParaRPr/>
          </a:p>
        </p:txBody>
      </p:sp>
      <p:sp>
        <p:nvSpPr>
          <p:cNvPr id="920" name="Google Shape;920;p158"/>
          <p:cNvSpPr txBox="1"/>
          <p:nvPr/>
        </p:nvSpPr>
        <p:spPr>
          <a:xfrm>
            <a:off x="6871792" y="1255475"/>
            <a:ext cx="6335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AE2</a:t>
            </a:r>
            <a:endParaRPr/>
          </a:p>
        </p:txBody>
      </p:sp>
      <p:sp>
        <p:nvSpPr>
          <p:cNvPr id="921" name="Google Shape;921;p158"/>
          <p:cNvSpPr txBox="1"/>
          <p:nvPr/>
        </p:nvSpPr>
        <p:spPr>
          <a:xfrm>
            <a:off x="3397072" y="4009907"/>
            <a:ext cx="6335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AE1</a:t>
            </a:r>
            <a:endParaRPr/>
          </a:p>
        </p:txBody>
      </p:sp>
      <p:sp>
        <p:nvSpPr>
          <p:cNvPr id="922" name="Google Shape;922;p158"/>
          <p:cNvSpPr txBox="1"/>
          <p:nvPr/>
        </p:nvSpPr>
        <p:spPr>
          <a:xfrm>
            <a:off x="6871792" y="4009907"/>
            <a:ext cx="6335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AE2</a:t>
            </a:r>
            <a:endParaRPr/>
          </a:p>
        </p:txBody>
      </p:sp>
      <p:sp>
        <p:nvSpPr>
          <p:cNvPr id="923" name="Google Shape;923;p158"/>
          <p:cNvSpPr txBox="1"/>
          <p:nvPr/>
        </p:nvSpPr>
        <p:spPr>
          <a:xfrm>
            <a:off x="3883274" y="858435"/>
            <a:ext cx="11849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GOES-16</a:t>
            </a:r>
            <a:endParaRPr/>
          </a:p>
        </p:txBody>
      </p:sp>
      <p:sp>
        <p:nvSpPr>
          <p:cNvPr id="924" name="Google Shape;924;p158"/>
          <p:cNvSpPr txBox="1"/>
          <p:nvPr/>
        </p:nvSpPr>
        <p:spPr>
          <a:xfrm>
            <a:off x="3859216" y="3482079"/>
            <a:ext cx="11849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GOES-18</a:t>
            </a:r>
            <a:endParaRPr/>
          </a:p>
        </p:txBody>
      </p:sp>
      <p:sp>
        <p:nvSpPr>
          <p:cNvPr id="925" name="Google Shape;925;p158"/>
          <p:cNvSpPr txBox="1"/>
          <p:nvPr/>
        </p:nvSpPr>
        <p:spPr>
          <a:xfrm>
            <a:off x="568340" y="6238749"/>
            <a:ext cx="80073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Pattern of G16 and G18 AEs vs. AERONET AEs are similar to that from G19.</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7"/>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Pre-Provisional Time-Line</a:t>
            </a:r>
            <a:endParaRPr/>
          </a:p>
        </p:txBody>
      </p:sp>
      <p:sp>
        <p:nvSpPr>
          <p:cNvPr id="291" name="Google Shape;291;p7"/>
          <p:cNvSpPr/>
          <p:nvPr/>
        </p:nvSpPr>
        <p:spPr>
          <a:xfrm>
            <a:off x="404038" y="1336653"/>
            <a:ext cx="8531416" cy="4108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FF00"/>
              </a:buClr>
              <a:buSzPts val="2400"/>
              <a:buFont typeface="Arial"/>
              <a:buChar char="•"/>
            </a:pPr>
            <a:r>
              <a:rPr b="0" i="0" lang="en-US" sz="2800" u="none" cap="none" strike="noStrike">
                <a:solidFill>
                  <a:srgbClr val="FFFF00"/>
                </a:solidFill>
                <a:latin typeface="Calibri"/>
                <a:ea typeface="Calibri"/>
                <a:cs typeface="Calibri"/>
                <a:sym typeface="Calibri"/>
              </a:rPr>
              <a:t>25 Jun 2024  </a:t>
            </a:r>
            <a:r>
              <a:rPr b="0" i="0" lang="en-US" sz="2800" u="none" cap="none" strike="noStrike">
                <a:solidFill>
                  <a:srgbClr val="FFFFFF"/>
                </a:solidFill>
                <a:latin typeface="Calibri"/>
                <a:ea typeface="Calibri"/>
                <a:cs typeface="Calibri"/>
                <a:sym typeface="Calibri"/>
              </a:rPr>
              <a:t>GOES-U Launch</a:t>
            </a:r>
            <a:endParaRPr b="0" i="0" sz="28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FFFF00"/>
              </a:buClr>
              <a:buSzPts val="2400"/>
              <a:buFont typeface="Arial"/>
              <a:buChar char="•"/>
            </a:pPr>
            <a:r>
              <a:rPr b="0" i="0" lang="en-US" sz="2800" u="none" cap="none" strike="noStrike">
                <a:solidFill>
                  <a:srgbClr val="FFFF00"/>
                </a:solidFill>
                <a:latin typeface="Calibri"/>
                <a:ea typeface="Calibri"/>
                <a:cs typeface="Calibri"/>
                <a:sym typeface="Calibri"/>
              </a:rPr>
              <a:t>7 Jul 2024 </a:t>
            </a:r>
            <a:r>
              <a:rPr b="0" i="0" lang="en-US" sz="2800" u="none" cap="none" strike="noStrike">
                <a:solidFill>
                  <a:srgbClr val="FFFFFF"/>
                </a:solidFill>
                <a:latin typeface="Calibri"/>
                <a:ea typeface="Calibri"/>
                <a:cs typeface="Calibri"/>
                <a:sym typeface="Calibri"/>
              </a:rPr>
              <a:t>Renamed GOES-19</a:t>
            </a:r>
            <a:endParaRPr/>
          </a:p>
          <a:p>
            <a:pPr indent="-285750" lvl="0" marL="285750" marR="0" rtl="0" algn="l">
              <a:lnSpc>
                <a:spcPct val="100000"/>
              </a:lnSpc>
              <a:spcBef>
                <a:spcPts val="900"/>
              </a:spcBef>
              <a:spcAft>
                <a:spcPts val="0"/>
              </a:spcAft>
              <a:buClr>
                <a:srgbClr val="FFFF00"/>
              </a:buClr>
              <a:buSzPts val="2400"/>
              <a:buFont typeface="Arial"/>
              <a:buChar char="•"/>
            </a:pPr>
            <a:r>
              <a:rPr b="0" i="0" lang="en-US" sz="2800" u="none" cap="none" strike="noStrike">
                <a:solidFill>
                  <a:srgbClr val="FFFF00"/>
                </a:solidFill>
                <a:latin typeface="Calibri"/>
                <a:ea typeface="Calibri"/>
                <a:cs typeface="Calibri"/>
                <a:sym typeface="Calibri"/>
              </a:rPr>
              <a:t>18 Jul 2024 </a:t>
            </a:r>
            <a:r>
              <a:rPr b="0" i="0" lang="en-US" sz="2800" u="none" cap="none" strike="noStrike">
                <a:solidFill>
                  <a:srgbClr val="FFFFFF"/>
                </a:solidFill>
                <a:latin typeface="Calibri"/>
                <a:ea typeface="Calibri"/>
                <a:cs typeface="Calibri"/>
                <a:sym typeface="Calibri"/>
              </a:rPr>
              <a:t>Reached test position at 89.5° W</a:t>
            </a:r>
            <a:endParaRPr b="0" i="0" sz="28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FFFF00"/>
              </a:buClr>
              <a:buSzPts val="2800"/>
              <a:buFont typeface="Arial"/>
              <a:buChar char="•"/>
            </a:pPr>
            <a:r>
              <a:rPr b="1" i="0" lang="en-US" sz="2800" u="none" cap="none" strike="noStrike">
                <a:solidFill>
                  <a:srgbClr val="FFFF00"/>
                </a:solidFill>
                <a:latin typeface="Calibri"/>
                <a:ea typeface="Calibri"/>
                <a:cs typeface="Calibri"/>
                <a:sym typeface="Calibri"/>
              </a:rPr>
              <a:t>1 Oct 2024 </a:t>
            </a:r>
            <a:r>
              <a:rPr b="1" i="0" lang="en-US" sz="2800" u="none" cap="none" strike="noStrike">
                <a:solidFill>
                  <a:srgbClr val="99FF66"/>
                </a:solidFill>
                <a:latin typeface="Calibri"/>
                <a:ea typeface="Calibri"/>
                <a:cs typeface="Calibri"/>
                <a:sym typeface="Calibri"/>
              </a:rPr>
              <a:t> </a:t>
            </a:r>
            <a:r>
              <a:rPr b="1" i="0" lang="en-US" sz="2800" u="none" cap="none" strike="noStrike">
                <a:solidFill>
                  <a:schemeClr val="lt1"/>
                </a:solidFill>
                <a:latin typeface="Calibri"/>
                <a:ea typeface="Calibri"/>
                <a:cs typeface="Calibri"/>
                <a:sym typeface="Calibri"/>
              </a:rPr>
              <a:t>GOES-19 AOD </a:t>
            </a:r>
            <a:r>
              <a:rPr b="1" i="0" lang="en-US" sz="2800" u="none" cap="none" strike="noStrike">
                <a:solidFill>
                  <a:srgbClr val="FFFFFF"/>
                </a:solidFill>
                <a:latin typeface="Calibri"/>
                <a:ea typeface="Calibri"/>
                <a:cs typeface="Calibri"/>
                <a:sym typeface="Calibri"/>
              </a:rPr>
              <a:t>Beta Maturity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FFFF00"/>
              </a:buClr>
              <a:buSzPts val="2400"/>
              <a:buFont typeface="Arial"/>
              <a:buChar char="•"/>
            </a:pPr>
            <a:r>
              <a:rPr b="0" i="0" lang="en-US" sz="2800" u="none" cap="none" strike="noStrike">
                <a:solidFill>
                  <a:srgbClr val="FFFF00"/>
                </a:solidFill>
                <a:latin typeface="Calibri"/>
                <a:ea typeface="Calibri"/>
                <a:cs typeface="Calibri"/>
                <a:sym typeface="Calibri"/>
              </a:rPr>
              <a:t>20 Dec 2024 </a:t>
            </a:r>
            <a:r>
              <a:rPr b="0" i="0" lang="en-US" sz="2800" u="none" cap="none" strike="noStrike">
                <a:solidFill>
                  <a:schemeClr val="lt1"/>
                </a:solidFill>
                <a:latin typeface="Calibri"/>
                <a:ea typeface="Calibri"/>
                <a:cs typeface="Calibri"/>
                <a:sym typeface="Calibri"/>
              </a:rPr>
              <a:t>L1b data reached Provisional</a:t>
            </a:r>
            <a:endParaRPr b="0" i="0" sz="28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FFFF00"/>
              </a:buClr>
              <a:buSzPts val="2400"/>
              <a:buFont typeface="Arial"/>
              <a:buChar char="•"/>
            </a:pPr>
            <a:r>
              <a:rPr b="0" i="0" lang="en-US" sz="2800" u="none" cap="none" strike="noStrike">
                <a:solidFill>
                  <a:srgbClr val="FFFF00"/>
                </a:solidFill>
                <a:latin typeface="Calibri"/>
                <a:ea typeface="Calibri"/>
                <a:cs typeface="Calibri"/>
                <a:sym typeface="Calibri"/>
              </a:rPr>
              <a:t>29 Jan 2025 </a:t>
            </a:r>
            <a:r>
              <a:rPr b="0" i="0" lang="en-US" sz="2800" u="none" cap="none" strike="noStrike">
                <a:solidFill>
                  <a:schemeClr val="lt1"/>
                </a:solidFill>
                <a:latin typeface="Calibri"/>
                <a:ea typeface="Calibri"/>
                <a:cs typeface="Calibri"/>
                <a:sym typeface="Calibri"/>
              </a:rPr>
              <a:t>Clear-sky mask reached Provisional </a:t>
            </a:r>
            <a:endParaRPr b="0" i="0" sz="28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FFFF00"/>
              </a:buClr>
              <a:buSzPts val="2800"/>
              <a:buFont typeface="Arial"/>
              <a:buChar char="•"/>
            </a:pPr>
            <a:r>
              <a:rPr b="1" i="0" lang="en-US" sz="2800" u="none" cap="none" strike="noStrike">
                <a:solidFill>
                  <a:srgbClr val="FFFF00"/>
                </a:solidFill>
                <a:latin typeface="Calibri"/>
                <a:ea typeface="Calibri"/>
                <a:cs typeface="Calibri"/>
                <a:sym typeface="Calibri"/>
              </a:rPr>
              <a:t>12 Mar 2025</a:t>
            </a:r>
            <a:r>
              <a:rPr b="1" i="0" lang="en-US" sz="2800" u="none" cap="none" strike="noStrike">
                <a:solidFill>
                  <a:srgbClr val="99FF66"/>
                </a:solidFill>
                <a:latin typeface="Calibri"/>
                <a:ea typeface="Calibri"/>
                <a:cs typeface="Calibri"/>
                <a:sym typeface="Calibri"/>
              </a:rPr>
              <a:t> </a:t>
            </a:r>
            <a:r>
              <a:rPr b="1" i="0" lang="en-US" sz="2800" u="none" cap="none" strike="noStrike">
                <a:solidFill>
                  <a:schemeClr val="lt1"/>
                </a:solidFill>
                <a:latin typeface="Calibri"/>
                <a:ea typeface="Calibri"/>
                <a:cs typeface="Calibri"/>
                <a:sym typeface="Calibri"/>
              </a:rPr>
              <a:t>GOES-19 AOD </a:t>
            </a:r>
            <a:r>
              <a:rPr b="1" i="0" lang="en-US" sz="2800" u="none" cap="none" strike="noStrike">
                <a:solidFill>
                  <a:srgbClr val="FFFFFF"/>
                </a:solidFill>
                <a:latin typeface="Calibri"/>
                <a:ea typeface="Calibri"/>
                <a:cs typeface="Calibri"/>
                <a:sym typeface="Calibri"/>
              </a:rPr>
              <a:t>PS-PVR Provisional</a:t>
            </a:r>
            <a:endParaRPr b="1" i="0" sz="2800" u="none" cap="none" strike="noStrike">
              <a:solidFill>
                <a:srgbClr val="FFFFFF"/>
              </a:solidFill>
              <a:latin typeface="Calibri"/>
              <a:ea typeface="Calibri"/>
              <a:cs typeface="Calibri"/>
              <a:sym typeface="Calibri"/>
            </a:endParaRPr>
          </a:p>
          <a:p>
            <a:pPr indent="-158750" lvl="0" marL="285750" marR="0" rtl="0" algn="l">
              <a:lnSpc>
                <a:spcPct val="100000"/>
              </a:lnSpc>
              <a:spcBef>
                <a:spcPts val="600"/>
              </a:spcBef>
              <a:spcAft>
                <a:spcPts val="0"/>
              </a:spcAft>
              <a:buClr>
                <a:srgbClr val="000000"/>
              </a:buClr>
              <a:buSzPts val="2000"/>
              <a:buFont typeface="Arial"/>
              <a:buNone/>
            </a:pPr>
            <a:r>
              <a:t/>
            </a:r>
            <a:endParaRPr b="1" i="0" sz="2000" u="none" cap="none" strike="noStrike">
              <a:solidFill>
                <a:srgbClr val="FFFFFF"/>
              </a:solidFill>
              <a:latin typeface="Calibri"/>
              <a:ea typeface="Calibri"/>
              <a:cs typeface="Calibri"/>
              <a:sym typeface="Calibri"/>
            </a:endParaRPr>
          </a:p>
        </p:txBody>
      </p:sp>
      <p:sp>
        <p:nvSpPr>
          <p:cNvPr id="292" name="Google Shape;292;p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80"/>
          <p:cNvSpPr txBox="1"/>
          <p:nvPr>
            <p:ph type="title"/>
          </p:nvPr>
        </p:nvSpPr>
        <p:spPr>
          <a:xfrm>
            <a:off x="722313" y="4406908"/>
            <a:ext cx="7772400" cy="13620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cap="none"/>
              <a:t>Supplement</a:t>
            </a:r>
            <a:r>
              <a:rPr lang="en-US" sz="2800"/>
              <a:t> </a:t>
            </a:r>
            <a:r>
              <a:rPr lang="en-US" sz="2800">
                <a:solidFill>
                  <a:srgbClr val="FFFF00"/>
                </a:solidFill>
              </a:rPr>
              <a:t>C</a:t>
            </a:r>
            <a:br>
              <a:rPr lang="en-US" sz="2800"/>
            </a:br>
            <a:r>
              <a:rPr lang="en-US" sz="2800"/>
              <a:t>COMPARISON WITH VIIRS, MODIS and GOES-18 AT AERONET STATIONS</a:t>
            </a:r>
            <a:endParaRPr/>
          </a:p>
        </p:txBody>
      </p:sp>
      <p:sp>
        <p:nvSpPr>
          <p:cNvPr id="932" name="Google Shape;932;p8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933" name="Google Shape;933;p8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81"/>
          <p:cNvPicPr preferRelativeResize="0"/>
          <p:nvPr/>
        </p:nvPicPr>
        <p:blipFill rotWithShape="1">
          <a:blip r:embed="rId3">
            <a:alphaModFix/>
          </a:blip>
          <a:srcRect b="0" l="0" r="0" t="0"/>
          <a:stretch/>
        </p:blipFill>
        <p:spPr>
          <a:xfrm>
            <a:off x="460601" y="1280160"/>
            <a:ext cx="4366260" cy="4366260"/>
          </a:xfrm>
          <a:prstGeom prst="rect">
            <a:avLst/>
          </a:prstGeom>
          <a:noFill/>
          <a:ln>
            <a:noFill/>
          </a:ln>
        </p:spPr>
      </p:pic>
      <p:pic>
        <p:nvPicPr>
          <p:cNvPr id="939" name="Google Shape;939;p81"/>
          <p:cNvPicPr preferRelativeResize="0"/>
          <p:nvPr/>
        </p:nvPicPr>
        <p:blipFill rotWithShape="1">
          <a:blip r:embed="rId4">
            <a:alphaModFix/>
          </a:blip>
          <a:srcRect b="0" l="0" r="0" t="0"/>
          <a:stretch/>
        </p:blipFill>
        <p:spPr>
          <a:xfrm>
            <a:off x="4572000" y="1280160"/>
            <a:ext cx="4366260" cy="4366260"/>
          </a:xfrm>
          <a:prstGeom prst="rect">
            <a:avLst/>
          </a:prstGeom>
          <a:noFill/>
          <a:ln>
            <a:noFill/>
          </a:ln>
        </p:spPr>
      </p:pic>
      <p:sp>
        <p:nvSpPr>
          <p:cNvPr id="940" name="Google Shape;940;p81"/>
          <p:cNvSpPr txBox="1"/>
          <p:nvPr/>
        </p:nvSpPr>
        <p:spPr>
          <a:xfrm>
            <a:off x="297721" y="5674451"/>
            <a:ext cx="8550528" cy="104702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Distributions of G19/ABI and S-NPP/VIIRS biases (wrt AERONET) around the (0,0) point are not very different.</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S-NPP/VIIRS has a relatively larger bias and STD over land and water. </a:t>
            </a:r>
            <a:endParaRPr b="0" i="0" sz="1400" u="none" cap="none" strike="noStrike">
              <a:solidFill>
                <a:srgbClr val="000000"/>
              </a:solidFill>
              <a:latin typeface="Arial"/>
              <a:ea typeface="Arial"/>
              <a:cs typeface="Arial"/>
              <a:sym typeface="Arial"/>
            </a:endParaRPr>
          </a:p>
        </p:txBody>
      </p:sp>
      <p:sp>
        <p:nvSpPr>
          <p:cNvPr id="941" name="Google Shape;941;p81"/>
          <p:cNvSpPr txBox="1"/>
          <p:nvPr>
            <p:ph type="title"/>
          </p:nvPr>
        </p:nvSpPr>
        <p:spPr>
          <a:xfrm>
            <a:off x="1560576" y="-46035"/>
            <a:ext cx="5974080" cy="114300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sz="3000"/>
              <a:t>Offline G19 ABI bias vs. </a:t>
            </a:r>
            <a:br>
              <a:rPr b="1" lang="en-US" sz="3000"/>
            </a:br>
            <a:r>
              <a:rPr b="1" lang="en-US" sz="3000">
                <a:solidFill>
                  <a:srgbClr val="FFFF00"/>
                </a:solidFill>
              </a:rPr>
              <a:t>S-NPP</a:t>
            </a:r>
            <a:r>
              <a:rPr b="1" lang="en-US" sz="3000"/>
              <a:t> </a:t>
            </a:r>
            <a:r>
              <a:rPr b="1" lang="en-US" sz="3000">
                <a:solidFill>
                  <a:srgbClr val="FFFF00"/>
                </a:solidFill>
              </a:rPr>
              <a:t>VIIRS</a:t>
            </a:r>
            <a:r>
              <a:rPr b="1" lang="en-US" sz="3000"/>
              <a:t> bias - FD</a:t>
            </a:r>
            <a:endParaRPr b="1" sz="3000"/>
          </a:p>
        </p:txBody>
      </p:sp>
      <p:sp>
        <p:nvSpPr>
          <p:cNvPr id="942" name="Google Shape;942;p81"/>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943" name="Google Shape;943;p81"/>
          <p:cNvSpPr/>
          <p:nvPr/>
        </p:nvSpPr>
        <p:spPr>
          <a:xfrm>
            <a:off x="1888435" y="1586779"/>
            <a:ext cx="134631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Land</a:t>
            </a:r>
            <a:endParaRPr b="0" i="0" sz="1600" u="none" cap="none" strike="noStrike">
              <a:solidFill>
                <a:srgbClr val="595959"/>
              </a:solidFill>
              <a:latin typeface="Arial"/>
              <a:ea typeface="Arial"/>
              <a:cs typeface="Arial"/>
              <a:sym typeface="Arial"/>
            </a:endParaRPr>
          </a:p>
        </p:txBody>
      </p:sp>
      <p:sp>
        <p:nvSpPr>
          <p:cNvPr id="944" name="Google Shape;944;p81"/>
          <p:cNvSpPr/>
          <p:nvPr/>
        </p:nvSpPr>
        <p:spPr>
          <a:xfrm>
            <a:off x="6151770" y="1602831"/>
            <a:ext cx="17044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Water</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82"/>
          <p:cNvSpPr txBox="1"/>
          <p:nvPr/>
        </p:nvSpPr>
        <p:spPr>
          <a:xfrm>
            <a:off x="297721" y="5674451"/>
            <a:ext cx="8550528" cy="104702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Distributions of G19/ABI and NOAA-21/VIIRS biases (wrt AERONET) around the (0,0) point are not very different.</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G19/ABI over water (NOAA-21/VIIRS over land) has a relatively larger. </a:t>
            </a:r>
            <a:endParaRPr b="0" i="0" sz="1400" u="none" cap="none" strike="noStrike">
              <a:solidFill>
                <a:srgbClr val="000000"/>
              </a:solidFill>
              <a:latin typeface="Arial"/>
              <a:ea typeface="Arial"/>
              <a:cs typeface="Arial"/>
              <a:sym typeface="Arial"/>
            </a:endParaRPr>
          </a:p>
        </p:txBody>
      </p:sp>
      <p:pic>
        <p:nvPicPr>
          <p:cNvPr id="951" name="Google Shape;951;p82"/>
          <p:cNvPicPr preferRelativeResize="0"/>
          <p:nvPr/>
        </p:nvPicPr>
        <p:blipFill rotWithShape="1">
          <a:blip r:embed="rId3">
            <a:alphaModFix/>
          </a:blip>
          <a:srcRect b="0" l="0" r="0" t="0"/>
          <a:stretch/>
        </p:blipFill>
        <p:spPr>
          <a:xfrm>
            <a:off x="457200" y="1280160"/>
            <a:ext cx="4366260" cy="4366260"/>
          </a:xfrm>
          <a:prstGeom prst="rect">
            <a:avLst/>
          </a:prstGeom>
          <a:noFill/>
          <a:ln>
            <a:noFill/>
          </a:ln>
        </p:spPr>
      </p:pic>
      <p:pic>
        <p:nvPicPr>
          <p:cNvPr id="952" name="Google Shape;952;p82"/>
          <p:cNvPicPr preferRelativeResize="0"/>
          <p:nvPr/>
        </p:nvPicPr>
        <p:blipFill rotWithShape="1">
          <a:blip r:embed="rId4">
            <a:alphaModFix/>
          </a:blip>
          <a:srcRect b="0" l="0" r="0" t="0"/>
          <a:stretch/>
        </p:blipFill>
        <p:spPr>
          <a:xfrm>
            <a:off x="4572000" y="1280160"/>
            <a:ext cx="4366260" cy="4366260"/>
          </a:xfrm>
          <a:prstGeom prst="rect">
            <a:avLst/>
          </a:prstGeom>
          <a:noFill/>
          <a:ln>
            <a:noFill/>
          </a:ln>
        </p:spPr>
      </p:pic>
      <p:sp>
        <p:nvSpPr>
          <p:cNvPr id="953" name="Google Shape;953;p82"/>
          <p:cNvSpPr txBox="1"/>
          <p:nvPr>
            <p:ph type="title"/>
          </p:nvPr>
        </p:nvSpPr>
        <p:spPr>
          <a:xfrm>
            <a:off x="1499616" y="-46035"/>
            <a:ext cx="6080760" cy="114300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sz="3200"/>
              <a:t>Offline G19 ABI bias vs. </a:t>
            </a:r>
            <a:br>
              <a:rPr b="1" lang="en-US" sz="3200"/>
            </a:br>
            <a:r>
              <a:rPr b="1" lang="en-US" sz="3200">
                <a:solidFill>
                  <a:srgbClr val="FFFF00"/>
                </a:solidFill>
              </a:rPr>
              <a:t>NOAA-21</a:t>
            </a:r>
            <a:r>
              <a:rPr b="1" lang="en-US" sz="3200"/>
              <a:t> </a:t>
            </a:r>
            <a:r>
              <a:rPr b="1" lang="en-US" sz="3200">
                <a:solidFill>
                  <a:srgbClr val="FFFF00"/>
                </a:solidFill>
              </a:rPr>
              <a:t>VIIRS</a:t>
            </a:r>
            <a:r>
              <a:rPr b="1" lang="en-US" sz="3200"/>
              <a:t> bias - FD</a:t>
            </a:r>
            <a:endParaRPr b="1"/>
          </a:p>
        </p:txBody>
      </p:sp>
      <p:sp>
        <p:nvSpPr>
          <p:cNvPr id="954" name="Google Shape;954;p8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955" name="Google Shape;955;p82"/>
          <p:cNvSpPr/>
          <p:nvPr/>
        </p:nvSpPr>
        <p:spPr>
          <a:xfrm>
            <a:off x="1888435" y="1586779"/>
            <a:ext cx="134631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Land</a:t>
            </a:r>
            <a:endParaRPr b="0" i="0" sz="1600" u="none" cap="none" strike="noStrike">
              <a:solidFill>
                <a:srgbClr val="595959"/>
              </a:solidFill>
              <a:latin typeface="Arial"/>
              <a:ea typeface="Arial"/>
              <a:cs typeface="Arial"/>
              <a:sym typeface="Arial"/>
            </a:endParaRPr>
          </a:p>
        </p:txBody>
      </p:sp>
      <p:sp>
        <p:nvSpPr>
          <p:cNvPr id="956" name="Google Shape;956;p82"/>
          <p:cNvSpPr/>
          <p:nvPr/>
        </p:nvSpPr>
        <p:spPr>
          <a:xfrm>
            <a:off x="6151770" y="1602831"/>
            <a:ext cx="17044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Water</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83"/>
          <p:cNvSpPr txBox="1"/>
          <p:nvPr>
            <p:ph type="title"/>
          </p:nvPr>
        </p:nvSpPr>
        <p:spPr>
          <a:xfrm>
            <a:off x="1490376" y="221623"/>
            <a:ext cx="6120385"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t>Time Series of Daily Offline G19 ABI and </a:t>
            </a:r>
            <a:r>
              <a:rPr b="1" lang="en-US" sz="2800">
                <a:solidFill>
                  <a:srgbClr val="FFFF00"/>
                </a:solidFill>
              </a:rPr>
              <a:t>S-NPP VIIRS</a:t>
            </a:r>
            <a:r>
              <a:rPr b="1" lang="en-US" sz="2800"/>
              <a:t> Biases Relative to AERONET - FD</a:t>
            </a:r>
            <a:endParaRPr b="1" sz="2800"/>
          </a:p>
        </p:txBody>
      </p:sp>
      <p:sp>
        <p:nvSpPr>
          <p:cNvPr id="962" name="Google Shape;962;p8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963" name="Google Shape;963;p83"/>
          <p:cNvSpPr txBox="1"/>
          <p:nvPr>
            <p:ph idx="1" type="body"/>
          </p:nvPr>
        </p:nvSpPr>
        <p:spPr>
          <a:xfrm>
            <a:off x="182880" y="4549941"/>
            <a:ext cx="8833866" cy="1806418"/>
          </a:xfrm>
          <a:prstGeom prst="rect">
            <a:avLst/>
          </a:prstGeom>
          <a:noFill/>
          <a:ln>
            <a:noFill/>
          </a:ln>
        </p:spPr>
        <p:txBody>
          <a:bodyPr anchorCtr="0" anchor="t" bIns="45700" lIns="91425" spcFirstLastPara="1" rIns="91425" wrap="square" tIns="45700">
            <a:normAutofit fontScale="47500" lnSpcReduction="20000"/>
          </a:bodyPr>
          <a:lstStyle/>
          <a:p>
            <a:pPr indent="-342900" lvl="0" marL="342900" rtl="0" algn="l">
              <a:lnSpc>
                <a:spcPct val="110000"/>
              </a:lnSpc>
              <a:spcBef>
                <a:spcPts val="0"/>
              </a:spcBef>
              <a:spcAft>
                <a:spcPts val="0"/>
              </a:spcAft>
              <a:buClr>
                <a:schemeClr val="lt1"/>
              </a:buClr>
              <a:buSzPct val="100000"/>
              <a:buChar char="•"/>
            </a:pPr>
            <a:r>
              <a:rPr i="1" lang="en-US" sz="4200"/>
              <a:t>Upper panel</a:t>
            </a:r>
            <a:r>
              <a:rPr lang="en-US" sz="4200"/>
              <a:t>: Time series of (G19/ABI – AERONET) and (S-NPP/VIIRS – AERONET) biases for land (left) and water (right).</a:t>
            </a:r>
            <a:endParaRPr/>
          </a:p>
          <a:p>
            <a:pPr indent="-342900" lvl="0" marL="342900" rtl="0" algn="l">
              <a:lnSpc>
                <a:spcPct val="110000"/>
              </a:lnSpc>
              <a:spcBef>
                <a:spcPts val="600"/>
              </a:spcBef>
              <a:spcAft>
                <a:spcPts val="0"/>
              </a:spcAft>
              <a:buClr>
                <a:schemeClr val="lt1"/>
              </a:buClr>
              <a:buSzPct val="100000"/>
              <a:buChar char="•"/>
            </a:pPr>
            <a:r>
              <a:rPr i="1" lang="en-US" sz="4200"/>
              <a:t>Lower panel</a:t>
            </a:r>
            <a:r>
              <a:rPr lang="en-US" sz="4200"/>
              <a:t>: Time series of (G19/ABI - S-NPP/VIIRS) for land (left) and water (right).</a:t>
            </a:r>
            <a:endParaRPr/>
          </a:p>
          <a:p>
            <a:pPr indent="-342900" lvl="0" marL="342900" rtl="0" algn="l">
              <a:lnSpc>
                <a:spcPct val="110000"/>
              </a:lnSpc>
              <a:spcBef>
                <a:spcPts val="600"/>
              </a:spcBef>
              <a:spcAft>
                <a:spcPts val="0"/>
              </a:spcAft>
              <a:buClr>
                <a:schemeClr val="lt1"/>
              </a:buClr>
              <a:buSzPct val="100000"/>
              <a:buChar char="•"/>
            </a:pPr>
            <a:r>
              <a:rPr lang="en-US" sz="4200"/>
              <a:t>A slightly increasing relative bias over land and water.</a:t>
            </a:r>
            <a:endParaRPr/>
          </a:p>
          <a:p>
            <a:pPr indent="-246380" lvl="0" marL="342900" rtl="0" algn="l">
              <a:lnSpc>
                <a:spcPct val="100000"/>
              </a:lnSpc>
              <a:spcBef>
                <a:spcPts val="304"/>
              </a:spcBef>
              <a:spcAft>
                <a:spcPts val="0"/>
              </a:spcAft>
              <a:buClr>
                <a:schemeClr val="lt1"/>
              </a:buClr>
              <a:buSzPct val="100000"/>
              <a:buFont typeface="Arial"/>
              <a:buNone/>
            </a:pPr>
            <a:r>
              <a:t/>
            </a:r>
            <a:endParaRPr/>
          </a:p>
        </p:txBody>
      </p:sp>
      <p:pic>
        <p:nvPicPr>
          <p:cNvPr id="964" name="Google Shape;964;p83"/>
          <p:cNvPicPr preferRelativeResize="0"/>
          <p:nvPr/>
        </p:nvPicPr>
        <p:blipFill rotWithShape="1">
          <a:blip r:embed="rId3">
            <a:alphaModFix/>
          </a:blip>
          <a:srcRect b="31252" l="0" r="0" t="0"/>
          <a:stretch/>
        </p:blipFill>
        <p:spPr>
          <a:xfrm>
            <a:off x="457200" y="1463040"/>
            <a:ext cx="4093369" cy="2814110"/>
          </a:xfrm>
          <a:prstGeom prst="rect">
            <a:avLst/>
          </a:prstGeom>
          <a:noFill/>
          <a:ln>
            <a:noFill/>
          </a:ln>
        </p:spPr>
      </p:pic>
      <p:pic>
        <p:nvPicPr>
          <p:cNvPr id="965" name="Google Shape;965;p83"/>
          <p:cNvPicPr preferRelativeResize="0"/>
          <p:nvPr/>
        </p:nvPicPr>
        <p:blipFill rotWithShape="1">
          <a:blip r:embed="rId4">
            <a:alphaModFix/>
          </a:blip>
          <a:srcRect b="31251" l="0" r="0" t="-1"/>
          <a:stretch/>
        </p:blipFill>
        <p:spPr>
          <a:xfrm>
            <a:off x="4754880" y="1463040"/>
            <a:ext cx="4093369" cy="28141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84"/>
          <p:cNvSpPr txBox="1"/>
          <p:nvPr>
            <p:ph type="title"/>
          </p:nvPr>
        </p:nvSpPr>
        <p:spPr>
          <a:xfrm>
            <a:off x="1260994" y="298007"/>
            <a:ext cx="6579150"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t>Time Series of Daily G19 Offline ABI and </a:t>
            </a:r>
            <a:r>
              <a:rPr b="1" lang="en-US" sz="2800">
                <a:solidFill>
                  <a:srgbClr val="FFFF00"/>
                </a:solidFill>
              </a:rPr>
              <a:t>NOAA-21 VIIRS</a:t>
            </a:r>
            <a:r>
              <a:rPr b="1" lang="en-US" sz="2800"/>
              <a:t> Biases Relative to AERONET - FD</a:t>
            </a:r>
            <a:endParaRPr b="1" sz="2800"/>
          </a:p>
        </p:txBody>
      </p:sp>
      <p:sp>
        <p:nvSpPr>
          <p:cNvPr id="971" name="Google Shape;971;p84"/>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972" name="Google Shape;972;p84"/>
          <p:cNvSpPr txBox="1"/>
          <p:nvPr>
            <p:ph idx="1" type="body"/>
          </p:nvPr>
        </p:nvSpPr>
        <p:spPr>
          <a:xfrm>
            <a:off x="182880" y="4549941"/>
            <a:ext cx="8833866" cy="1525739"/>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rtl="0" algn="l">
              <a:lnSpc>
                <a:spcPct val="100000"/>
              </a:lnSpc>
              <a:spcBef>
                <a:spcPts val="0"/>
              </a:spcBef>
              <a:spcAft>
                <a:spcPts val="0"/>
              </a:spcAft>
              <a:buClr>
                <a:srgbClr val="FFFFFF"/>
              </a:buClr>
              <a:buSzPct val="100000"/>
              <a:buChar char="•"/>
            </a:pPr>
            <a:r>
              <a:rPr lang="en-US" sz="2600">
                <a:solidFill>
                  <a:srgbClr val="FFFFFF"/>
                </a:solidFill>
              </a:rPr>
              <a:t>Same as previous slide but for NOAA-21 VIIRS.</a:t>
            </a:r>
            <a:endParaRPr/>
          </a:p>
          <a:p>
            <a:pPr indent="-342900" lvl="0" marL="342900" rtl="0" algn="l">
              <a:lnSpc>
                <a:spcPct val="100000"/>
              </a:lnSpc>
              <a:spcBef>
                <a:spcPts val="600"/>
              </a:spcBef>
              <a:spcAft>
                <a:spcPts val="0"/>
              </a:spcAft>
              <a:buClr>
                <a:schemeClr val="lt1"/>
              </a:buClr>
              <a:buSzPct val="100000"/>
              <a:buChar char="•"/>
            </a:pPr>
            <a:r>
              <a:rPr lang="en-US" sz="2600"/>
              <a:t>Day-to-day variability of differences is larger over land than over water.</a:t>
            </a:r>
            <a:endParaRPr/>
          </a:p>
          <a:p>
            <a:pPr indent="-342900" lvl="0" marL="342900" rtl="0" algn="l">
              <a:lnSpc>
                <a:spcPct val="100000"/>
              </a:lnSpc>
              <a:spcBef>
                <a:spcPts val="600"/>
              </a:spcBef>
              <a:spcAft>
                <a:spcPts val="0"/>
              </a:spcAft>
              <a:buSzPct val="100000"/>
              <a:buChar char="•"/>
            </a:pPr>
            <a:r>
              <a:rPr lang="en-US" sz="2800"/>
              <a:t>A slight increase of relative bias over land, close to no trend in bias over water</a:t>
            </a:r>
            <a:r>
              <a:rPr lang="en-US" sz="2600"/>
              <a:t>.</a:t>
            </a:r>
            <a:endParaRPr/>
          </a:p>
          <a:p>
            <a:pPr indent="-154940" lvl="0" marL="342900" rtl="0" algn="l">
              <a:lnSpc>
                <a:spcPct val="100000"/>
              </a:lnSpc>
              <a:spcBef>
                <a:spcPts val="592"/>
              </a:spcBef>
              <a:spcAft>
                <a:spcPts val="0"/>
              </a:spcAft>
              <a:buClr>
                <a:schemeClr val="lt1"/>
              </a:buClr>
              <a:buSzPct val="100000"/>
              <a:buFont typeface="Arial"/>
              <a:buNone/>
            </a:pPr>
            <a:r>
              <a:t/>
            </a:r>
            <a:endParaRPr/>
          </a:p>
        </p:txBody>
      </p:sp>
      <p:pic>
        <p:nvPicPr>
          <p:cNvPr id="973" name="Google Shape;973;p84"/>
          <p:cNvPicPr preferRelativeResize="0"/>
          <p:nvPr/>
        </p:nvPicPr>
        <p:blipFill rotWithShape="1">
          <a:blip r:embed="rId3">
            <a:alphaModFix/>
          </a:blip>
          <a:srcRect b="30968" l="0" r="0" t="0"/>
          <a:stretch/>
        </p:blipFill>
        <p:spPr>
          <a:xfrm>
            <a:off x="457200" y="1463040"/>
            <a:ext cx="4093369" cy="2825693"/>
          </a:xfrm>
          <a:prstGeom prst="rect">
            <a:avLst/>
          </a:prstGeom>
          <a:noFill/>
          <a:ln>
            <a:noFill/>
          </a:ln>
        </p:spPr>
      </p:pic>
      <p:pic>
        <p:nvPicPr>
          <p:cNvPr id="974" name="Google Shape;974;p84"/>
          <p:cNvPicPr preferRelativeResize="0"/>
          <p:nvPr/>
        </p:nvPicPr>
        <p:blipFill rotWithShape="1">
          <a:blip r:embed="rId4">
            <a:alphaModFix/>
          </a:blip>
          <a:srcRect b="30968" l="0" r="0" t="0"/>
          <a:stretch/>
        </p:blipFill>
        <p:spPr>
          <a:xfrm>
            <a:off x="4754880" y="1463040"/>
            <a:ext cx="4093369" cy="282569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159"/>
          <p:cNvPicPr preferRelativeResize="0"/>
          <p:nvPr/>
        </p:nvPicPr>
        <p:blipFill rotWithShape="1">
          <a:blip r:embed="rId3">
            <a:alphaModFix/>
          </a:blip>
          <a:srcRect b="0" l="0" r="0" t="0"/>
          <a:stretch/>
        </p:blipFill>
        <p:spPr>
          <a:xfrm>
            <a:off x="457200" y="1280160"/>
            <a:ext cx="4366260" cy="4366260"/>
          </a:xfrm>
          <a:prstGeom prst="rect">
            <a:avLst/>
          </a:prstGeom>
          <a:noFill/>
          <a:ln>
            <a:noFill/>
          </a:ln>
        </p:spPr>
      </p:pic>
      <p:pic>
        <p:nvPicPr>
          <p:cNvPr id="981" name="Google Shape;981;p159"/>
          <p:cNvPicPr preferRelativeResize="0"/>
          <p:nvPr/>
        </p:nvPicPr>
        <p:blipFill rotWithShape="1">
          <a:blip r:embed="rId4">
            <a:alphaModFix/>
          </a:blip>
          <a:srcRect b="0" l="0" r="0" t="0"/>
          <a:stretch/>
        </p:blipFill>
        <p:spPr>
          <a:xfrm>
            <a:off x="4572000" y="1280160"/>
            <a:ext cx="4366260" cy="4366260"/>
          </a:xfrm>
          <a:prstGeom prst="rect">
            <a:avLst/>
          </a:prstGeom>
          <a:noFill/>
          <a:ln>
            <a:noFill/>
          </a:ln>
        </p:spPr>
      </p:pic>
      <p:sp>
        <p:nvSpPr>
          <p:cNvPr id="982" name="Google Shape;982;p159"/>
          <p:cNvSpPr txBox="1"/>
          <p:nvPr/>
        </p:nvSpPr>
        <p:spPr>
          <a:xfrm>
            <a:off x="297721" y="5674451"/>
            <a:ext cx="8550528" cy="104702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Distributions of G19/ABI and MODIS (wrt AERONET) around the (0,0) point are not very different.</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G19/ABI over water (NOAA-21/VIIRS over land) has a relatively larger. </a:t>
            </a:r>
            <a:endParaRPr b="0" i="0" sz="1400" u="none" cap="none" strike="noStrike">
              <a:solidFill>
                <a:srgbClr val="000000"/>
              </a:solidFill>
              <a:latin typeface="Arial"/>
              <a:ea typeface="Arial"/>
              <a:cs typeface="Arial"/>
              <a:sym typeface="Arial"/>
            </a:endParaRPr>
          </a:p>
        </p:txBody>
      </p:sp>
      <p:sp>
        <p:nvSpPr>
          <p:cNvPr id="983" name="Google Shape;983;p159"/>
          <p:cNvSpPr txBox="1"/>
          <p:nvPr>
            <p:ph type="title"/>
          </p:nvPr>
        </p:nvSpPr>
        <p:spPr>
          <a:xfrm>
            <a:off x="1438656" y="68579"/>
            <a:ext cx="6080760" cy="114300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sz="3200"/>
              <a:t>Offline G19 ABI bias vs. </a:t>
            </a:r>
            <a:br>
              <a:rPr b="1" lang="en-US" sz="3200"/>
            </a:br>
            <a:r>
              <a:rPr b="1" lang="en-US" sz="3200">
                <a:solidFill>
                  <a:srgbClr val="FFFF00"/>
                </a:solidFill>
              </a:rPr>
              <a:t>MODIS </a:t>
            </a:r>
            <a:r>
              <a:rPr b="1" lang="en-US" sz="3200"/>
              <a:t>bias - FD</a:t>
            </a:r>
            <a:endParaRPr b="1"/>
          </a:p>
        </p:txBody>
      </p:sp>
      <p:sp>
        <p:nvSpPr>
          <p:cNvPr id="984" name="Google Shape;984;p15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985" name="Google Shape;985;p159"/>
          <p:cNvSpPr/>
          <p:nvPr/>
        </p:nvSpPr>
        <p:spPr>
          <a:xfrm>
            <a:off x="1888435" y="1586779"/>
            <a:ext cx="134631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Land</a:t>
            </a:r>
            <a:endParaRPr b="0" i="0" sz="1600" u="none" cap="none" strike="noStrike">
              <a:solidFill>
                <a:srgbClr val="595959"/>
              </a:solidFill>
              <a:latin typeface="Arial"/>
              <a:ea typeface="Arial"/>
              <a:cs typeface="Arial"/>
              <a:sym typeface="Arial"/>
            </a:endParaRPr>
          </a:p>
        </p:txBody>
      </p:sp>
      <p:sp>
        <p:nvSpPr>
          <p:cNvPr id="986" name="Google Shape;986;p159"/>
          <p:cNvSpPr/>
          <p:nvPr/>
        </p:nvSpPr>
        <p:spPr>
          <a:xfrm>
            <a:off x="6151770" y="1602831"/>
            <a:ext cx="17044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Water</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60"/>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t>Time Series of Daily Offline ABI and </a:t>
            </a:r>
            <a:r>
              <a:rPr b="1" lang="en-US" sz="2800">
                <a:solidFill>
                  <a:srgbClr val="FFFF00"/>
                </a:solidFill>
              </a:rPr>
              <a:t>MODIS</a:t>
            </a:r>
            <a:r>
              <a:rPr b="1" lang="en-US" sz="2800"/>
              <a:t> Biases Relative to AERONET - FD</a:t>
            </a:r>
            <a:endParaRPr b="1" sz="2800"/>
          </a:p>
        </p:txBody>
      </p:sp>
      <p:sp>
        <p:nvSpPr>
          <p:cNvPr id="992" name="Google Shape;992;p160"/>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993" name="Google Shape;993;p160"/>
          <p:cNvSpPr txBox="1"/>
          <p:nvPr>
            <p:ph idx="1" type="body"/>
          </p:nvPr>
        </p:nvSpPr>
        <p:spPr>
          <a:xfrm>
            <a:off x="182880" y="4549941"/>
            <a:ext cx="8833866" cy="1806418"/>
          </a:xfrm>
          <a:prstGeom prst="rect">
            <a:avLst/>
          </a:prstGeom>
          <a:noFill/>
          <a:ln>
            <a:noFill/>
          </a:ln>
        </p:spPr>
        <p:txBody>
          <a:bodyPr anchorCtr="0" anchor="t" bIns="45700" lIns="91425" spcFirstLastPara="1" rIns="91425" wrap="square" tIns="45700">
            <a:normAutofit fontScale="47500" lnSpcReduction="20000"/>
          </a:bodyPr>
          <a:lstStyle/>
          <a:p>
            <a:pPr indent="-342900" lvl="0" marL="342900" rtl="0" algn="l">
              <a:lnSpc>
                <a:spcPct val="110000"/>
              </a:lnSpc>
              <a:spcBef>
                <a:spcPts val="0"/>
              </a:spcBef>
              <a:spcAft>
                <a:spcPts val="0"/>
              </a:spcAft>
              <a:buClr>
                <a:schemeClr val="lt1"/>
              </a:buClr>
              <a:buSzPct val="100000"/>
              <a:buChar char="•"/>
            </a:pPr>
            <a:r>
              <a:rPr i="1" lang="en-US" sz="4200"/>
              <a:t>Upper panel</a:t>
            </a:r>
            <a:r>
              <a:rPr lang="en-US" sz="4200"/>
              <a:t>: Time series of (G19/ABI – AERONET) and (MODIS – AERONET) biases for land (left) and water (right).</a:t>
            </a:r>
            <a:endParaRPr/>
          </a:p>
          <a:p>
            <a:pPr indent="-342900" lvl="0" marL="342900" rtl="0" algn="l">
              <a:lnSpc>
                <a:spcPct val="110000"/>
              </a:lnSpc>
              <a:spcBef>
                <a:spcPts val="600"/>
              </a:spcBef>
              <a:spcAft>
                <a:spcPts val="0"/>
              </a:spcAft>
              <a:buClr>
                <a:schemeClr val="lt1"/>
              </a:buClr>
              <a:buSzPct val="100000"/>
              <a:buChar char="•"/>
            </a:pPr>
            <a:r>
              <a:rPr i="1" lang="en-US" sz="4200"/>
              <a:t>Lower panel</a:t>
            </a:r>
            <a:r>
              <a:rPr lang="en-US" sz="4200"/>
              <a:t>: Time series of (G18/ABI - MODIS) for land (left) and water (right).</a:t>
            </a:r>
            <a:endParaRPr/>
          </a:p>
          <a:p>
            <a:pPr indent="-342900" lvl="0" marL="342900" rtl="0" algn="l">
              <a:lnSpc>
                <a:spcPct val="110000"/>
              </a:lnSpc>
              <a:spcBef>
                <a:spcPts val="600"/>
              </a:spcBef>
              <a:spcAft>
                <a:spcPts val="0"/>
              </a:spcAft>
              <a:buClr>
                <a:schemeClr val="lt1"/>
              </a:buClr>
              <a:buSzPct val="100000"/>
              <a:buChar char="•"/>
            </a:pPr>
            <a:r>
              <a:rPr lang="en-US" sz="4200"/>
              <a:t>A slight increase of relative bias over land; no trend in bias over water.</a:t>
            </a:r>
            <a:endParaRPr/>
          </a:p>
          <a:p>
            <a:pPr indent="-246380" lvl="0" marL="342900" rtl="0" algn="l">
              <a:lnSpc>
                <a:spcPct val="100000"/>
              </a:lnSpc>
              <a:spcBef>
                <a:spcPts val="304"/>
              </a:spcBef>
              <a:spcAft>
                <a:spcPts val="0"/>
              </a:spcAft>
              <a:buClr>
                <a:schemeClr val="lt1"/>
              </a:buClr>
              <a:buSzPct val="100000"/>
              <a:buFont typeface="Arial"/>
              <a:buNone/>
            </a:pPr>
            <a:r>
              <a:t/>
            </a:r>
            <a:endParaRPr/>
          </a:p>
        </p:txBody>
      </p:sp>
      <p:pic>
        <p:nvPicPr>
          <p:cNvPr id="994" name="Google Shape;994;p160"/>
          <p:cNvPicPr preferRelativeResize="0"/>
          <p:nvPr/>
        </p:nvPicPr>
        <p:blipFill rotWithShape="1">
          <a:blip r:embed="rId3">
            <a:alphaModFix/>
          </a:blip>
          <a:srcRect b="31252" l="0" r="0" t="0"/>
          <a:stretch/>
        </p:blipFill>
        <p:spPr>
          <a:xfrm>
            <a:off x="457200" y="1463040"/>
            <a:ext cx="4093369" cy="2814110"/>
          </a:xfrm>
          <a:prstGeom prst="rect">
            <a:avLst/>
          </a:prstGeom>
          <a:noFill/>
          <a:ln>
            <a:noFill/>
          </a:ln>
        </p:spPr>
      </p:pic>
      <p:pic>
        <p:nvPicPr>
          <p:cNvPr id="995" name="Google Shape;995;p160"/>
          <p:cNvPicPr preferRelativeResize="0"/>
          <p:nvPr/>
        </p:nvPicPr>
        <p:blipFill rotWithShape="1">
          <a:blip r:embed="rId4">
            <a:alphaModFix/>
          </a:blip>
          <a:srcRect b="31252" l="0" r="0" t="0"/>
          <a:stretch/>
        </p:blipFill>
        <p:spPr>
          <a:xfrm>
            <a:off x="4754880" y="1463040"/>
            <a:ext cx="4093369" cy="281411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id="1000" name="Google Shape;1000;p161"/>
          <p:cNvPicPr preferRelativeResize="0"/>
          <p:nvPr/>
        </p:nvPicPr>
        <p:blipFill rotWithShape="1">
          <a:blip r:embed="rId3">
            <a:alphaModFix/>
          </a:blip>
          <a:srcRect b="0" l="0" r="0" t="0"/>
          <a:stretch/>
        </p:blipFill>
        <p:spPr>
          <a:xfrm>
            <a:off x="457200" y="1280160"/>
            <a:ext cx="4366260" cy="4366260"/>
          </a:xfrm>
          <a:prstGeom prst="rect">
            <a:avLst/>
          </a:prstGeom>
          <a:noFill/>
          <a:ln>
            <a:noFill/>
          </a:ln>
        </p:spPr>
      </p:pic>
      <p:pic>
        <p:nvPicPr>
          <p:cNvPr id="1001" name="Google Shape;1001;p161"/>
          <p:cNvPicPr preferRelativeResize="0"/>
          <p:nvPr/>
        </p:nvPicPr>
        <p:blipFill rotWithShape="1">
          <a:blip r:embed="rId4">
            <a:alphaModFix/>
          </a:blip>
          <a:srcRect b="0" l="0" r="0" t="0"/>
          <a:stretch/>
        </p:blipFill>
        <p:spPr>
          <a:xfrm>
            <a:off x="4572000" y="1280160"/>
            <a:ext cx="4366260" cy="4366260"/>
          </a:xfrm>
          <a:prstGeom prst="rect">
            <a:avLst/>
          </a:prstGeom>
          <a:noFill/>
          <a:ln>
            <a:noFill/>
          </a:ln>
        </p:spPr>
      </p:pic>
      <p:sp>
        <p:nvSpPr>
          <p:cNvPr id="1002" name="Google Shape;1002;p161"/>
          <p:cNvSpPr txBox="1"/>
          <p:nvPr>
            <p:ph idx="12" type="sldNum"/>
          </p:nvPr>
        </p:nvSpPr>
        <p:spPr>
          <a:xfrm>
            <a:off x="8177470" y="6492883"/>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1003" name="Google Shape;1003;p161"/>
          <p:cNvSpPr txBox="1"/>
          <p:nvPr>
            <p:ph idx="1" type="body"/>
          </p:nvPr>
        </p:nvSpPr>
        <p:spPr>
          <a:xfrm>
            <a:off x="182887" y="5646737"/>
            <a:ext cx="8801101" cy="10858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FFFFFF"/>
              </a:buClr>
              <a:buSzPts val="1800"/>
              <a:buFont typeface="Arial"/>
              <a:buChar char="•"/>
            </a:pPr>
            <a:r>
              <a:rPr lang="en-US" sz="1800">
                <a:solidFill>
                  <a:srgbClr val="FFFFFF"/>
                </a:solidFill>
              </a:rPr>
              <a:t>GOES-19 has smaller bias but larger standard deviation than GOES-18 over land; they are statistically comparable over water. </a:t>
            </a:r>
            <a:endParaRPr/>
          </a:p>
        </p:txBody>
      </p:sp>
      <p:sp>
        <p:nvSpPr>
          <p:cNvPr id="1004" name="Google Shape;1004;p161"/>
          <p:cNvSpPr/>
          <p:nvPr/>
        </p:nvSpPr>
        <p:spPr>
          <a:xfrm>
            <a:off x="1888435" y="1586779"/>
            <a:ext cx="134631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Land</a:t>
            </a:r>
            <a:endParaRPr b="0" i="0" sz="1600" u="none" cap="none" strike="noStrike">
              <a:solidFill>
                <a:srgbClr val="595959"/>
              </a:solidFill>
              <a:latin typeface="Arial"/>
              <a:ea typeface="Arial"/>
              <a:cs typeface="Arial"/>
              <a:sym typeface="Arial"/>
            </a:endParaRPr>
          </a:p>
        </p:txBody>
      </p:sp>
      <p:sp>
        <p:nvSpPr>
          <p:cNvPr id="1005" name="Google Shape;1005;p161"/>
          <p:cNvSpPr/>
          <p:nvPr/>
        </p:nvSpPr>
        <p:spPr>
          <a:xfrm>
            <a:off x="6151770" y="1602831"/>
            <a:ext cx="17044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Over Water</a:t>
            </a:r>
            <a:endParaRPr b="0" i="0" sz="1600" u="none" cap="none" strike="noStrike">
              <a:solidFill>
                <a:srgbClr val="595959"/>
              </a:solidFill>
              <a:latin typeface="Arial"/>
              <a:ea typeface="Arial"/>
              <a:cs typeface="Arial"/>
              <a:sym typeface="Arial"/>
            </a:endParaRPr>
          </a:p>
        </p:txBody>
      </p:sp>
      <p:sp>
        <p:nvSpPr>
          <p:cNvPr id="1006" name="Google Shape;1006;p161"/>
          <p:cNvSpPr txBox="1"/>
          <p:nvPr>
            <p:ph type="title"/>
          </p:nvPr>
        </p:nvSpPr>
        <p:spPr>
          <a:xfrm>
            <a:off x="1371608" y="128337"/>
            <a:ext cx="6408821" cy="96862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sz="3000"/>
              <a:t>Offline GOES-19 vs. </a:t>
            </a:r>
            <a:r>
              <a:rPr b="1" lang="en-US" sz="3000">
                <a:solidFill>
                  <a:srgbClr val="FFFF00"/>
                </a:solidFill>
              </a:rPr>
              <a:t>GOES-18</a:t>
            </a:r>
            <a:r>
              <a:rPr b="1" lang="en-US" sz="3000"/>
              <a:t> bias - FD</a:t>
            </a:r>
            <a:endParaRPr b="1" sz="30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86"/>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t>Time Series of Daily Offline GOES-19 and </a:t>
            </a:r>
            <a:r>
              <a:rPr b="1" lang="en-US" sz="2800">
                <a:solidFill>
                  <a:srgbClr val="FFFF00"/>
                </a:solidFill>
              </a:rPr>
              <a:t>GOES-18</a:t>
            </a:r>
            <a:r>
              <a:rPr b="1" lang="en-US" sz="2800"/>
              <a:t> Biases Relative to AERONET - FD</a:t>
            </a:r>
            <a:endParaRPr b="1"/>
          </a:p>
        </p:txBody>
      </p:sp>
      <p:sp>
        <p:nvSpPr>
          <p:cNvPr id="1012" name="Google Shape;1012;p86"/>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1013" name="Google Shape;1013;p86"/>
          <p:cNvSpPr txBox="1"/>
          <p:nvPr/>
        </p:nvSpPr>
        <p:spPr>
          <a:xfrm>
            <a:off x="457200" y="5219707"/>
            <a:ext cx="8229600" cy="1136651"/>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Calibri"/>
                <a:ea typeface="Calibri"/>
                <a:cs typeface="Calibri"/>
                <a:sym typeface="Calibri"/>
              </a:rPr>
              <a:t>GOES-19 daily AOD bias tracks changes of GOES-18 daily bias but with a smaller magnitude over land.</a:t>
            </a:r>
            <a:endParaRPr b="0" i="0" sz="1400" u="none" cap="none" strike="noStrike">
              <a:solidFill>
                <a:srgbClr val="000000"/>
              </a:solidFill>
              <a:latin typeface="Arial"/>
              <a:ea typeface="Arial"/>
              <a:cs typeface="Arial"/>
              <a:sym typeface="Arial"/>
            </a:endParaRPr>
          </a:p>
        </p:txBody>
      </p:sp>
      <p:pic>
        <p:nvPicPr>
          <p:cNvPr id="1014" name="Google Shape;1014;p86"/>
          <p:cNvPicPr preferRelativeResize="0"/>
          <p:nvPr/>
        </p:nvPicPr>
        <p:blipFill rotWithShape="1">
          <a:blip r:embed="rId3">
            <a:alphaModFix/>
          </a:blip>
          <a:srcRect b="0" l="0" r="0" t="0"/>
          <a:stretch/>
        </p:blipFill>
        <p:spPr>
          <a:xfrm>
            <a:off x="365760" y="1463040"/>
            <a:ext cx="4240530" cy="2828925"/>
          </a:xfrm>
          <a:prstGeom prst="rect">
            <a:avLst/>
          </a:prstGeom>
          <a:noFill/>
          <a:ln>
            <a:noFill/>
          </a:ln>
        </p:spPr>
      </p:pic>
      <p:pic>
        <p:nvPicPr>
          <p:cNvPr id="1015" name="Google Shape;1015;p86"/>
          <p:cNvPicPr preferRelativeResize="0"/>
          <p:nvPr/>
        </p:nvPicPr>
        <p:blipFill rotWithShape="1">
          <a:blip r:embed="rId4">
            <a:alphaModFix/>
          </a:blip>
          <a:srcRect b="0" l="0" r="0" t="0"/>
          <a:stretch/>
        </p:blipFill>
        <p:spPr>
          <a:xfrm>
            <a:off x="4754880" y="1463040"/>
            <a:ext cx="4240530" cy="28289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87"/>
          <p:cNvSpPr txBox="1"/>
          <p:nvPr>
            <p:ph type="title"/>
          </p:nvPr>
        </p:nvSpPr>
        <p:spPr>
          <a:xfrm>
            <a:off x="1087598" y="197493"/>
            <a:ext cx="6911788"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800"/>
              <a:t>Diurnal Variation of Hourly GOES-19 and </a:t>
            </a:r>
            <a:r>
              <a:rPr b="1" lang="en-US" sz="2800">
                <a:solidFill>
                  <a:srgbClr val="FFFF00"/>
                </a:solidFill>
              </a:rPr>
              <a:t>GOES-18 </a:t>
            </a:r>
            <a:r>
              <a:rPr b="1" lang="en-US" sz="2800"/>
              <a:t>Biases Relative to AERONET - FD</a:t>
            </a:r>
            <a:endParaRPr b="1"/>
          </a:p>
        </p:txBody>
      </p:sp>
      <p:sp>
        <p:nvSpPr>
          <p:cNvPr id="1021" name="Google Shape;1021;p87"/>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1022" name="Google Shape;1022;p87"/>
          <p:cNvSpPr txBox="1"/>
          <p:nvPr>
            <p:ph idx="1" type="body"/>
          </p:nvPr>
        </p:nvSpPr>
        <p:spPr>
          <a:xfrm>
            <a:off x="363303" y="4513507"/>
            <a:ext cx="8503920" cy="207946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lt1"/>
              </a:buClr>
              <a:buSzPts val="2000"/>
              <a:buChar char="•"/>
            </a:pPr>
            <a:r>
              <a:rPr lang="en-US" sz="2000"/>
              <a:t>Diurnal cycle of (G19/ABI – AERONET) and (G18/ABI – AERONET) biases for land (left) and water (right).</a:t>
            </a:r>
            <a:endParaRPr sz="2000"/>
          </a:p>
          <a:p>
            <a:pPr indent="-342900" lvl="0" marL="342900" rtl="0" algn="l">
              <a:lnSpc>
                <a:spcPct val="90000"/>
              </a:lnSpc>
              <a:spcBef>
                <a:spcPts val="1200"/>
              </a:spcBef>
              <a:spcAft>
                <a:spcPts val="0"/>
              </a:spcAft>
              <a:buClr>
                <a:schemeClr val="lt1"/>
              </a:buClr>
              <a:buSzPts val="2000"/>
              <a:buChar char="•"/>
            </a:pPr>
            <a:r>
              <a:rPr lang="en-US" sz="2000"/>
              <a:t>Over land, GOES-19 shows a smaller bias in the local late afternoon and a larger negative in the early morning.</a:t>
            </a:r>
            <a:endParaRPr sz="2000"/>
          </a:p>
          <a:p>
            <a:pPr indent="-342900" lvl="0" marL="342900" rtl="0" algn="l">
              <a:lnSpc>
                <a:spcPct val="90000"/>
              </a:lnSpc>
              <a:spcBef>
                <a:spcPts val="1200"/>
              </a:spcBef>
              <a:spcAft>
                <a:spcPts val="600"/>
              </a:spcAft>
              <a:buClr>
                <a:schemeClr val="lt1"/>
              </a:buClr>
              <a:buSzPts val="2000"/>
              <a:buChar char="•"/>
            </a:pPr>
            <a:r>
              <a:rPr lang="en-US" sz="2000"/>
              <a:t>Over water, GOES-19 mostly show a similar diurnal bias.</a:t>
            </a:r>
            <a:endParaRPr sz="2000"/>
          </a:p>
        </p:txBody>
      </p:sp>
      <p:pic>
        <p:nvPicPr>
          <p:cNvPr id="1023" name="Google Shape;1023;p87"/>
          <p:cNvPicPr preferRelativeResize="0"/>
          <p:nvPr/>
        </p:nvPicPr>
        <p:blipFill rotWithShape="1">
          <a:blip r:embed="rId3">
            <a:alphaModFix/>
          </a:blip>
          <a:srcRect b="35241" l="0" r="0" t="0"/>
          <a:stretch/>
        </p:blipFill>
        <p:spPr>
          <a:xfrm>
            <a:off x="521894" y="1579716"/>
            <a:ext cx="4093369" cy="2650825"/>
          </a:xfrm>
          <a:prstGeom prst="rect">
            <a:avLst/>
          </a:prstGeom>
          <a:noFill/>
          <a:ln>
            <a:noFill/>
          </a:ln>
        </p:spPr>
      </p:pic>
      <p:pic>
        <p:nvPicPr>
          <p:cNvPr id="1024" name="Google Shape;1024;p87"/>
          <p:cNvPicPr preferRelativeResize="0"/>
          <p:nvPr/>
        </p:nvPicPr>
        <p:blipFill rotWithShape="1">
          <a:blip r:embed="rId4">
            <a:alphaModFix/>
          </a:blip>
          <a:srcRect b="35241" l="0" r="0" t="0"/>
          <a:stretch/>
        </p:blipFill>
        <p:spPr>
          <a:xfrm>
            <a:off x="4701988" y="1567554"/>
            <a:ext cx="4093369" cy="2650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8"/>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ADR</a:t>
            </a:r>
            <a:r>
              <a:rPr lang="en-US" cap="none"/>
              <a:t>s IN PROGRESS PRIOR TO GOES-19 AOD PROVISIONAL REVIEW</a:t>
            </a:r>
            <a:endParaRPr/>
          </a:p>
        </p:txBody>
      </p:sp>
      <p:sp>
        <p:nvSpPr>
          <p:cNvPr id="299" name="Google Shape;299;p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300" name="Google Shape;300;p8"/>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62"/>
          <p:cNvSpPr txBox="1"/>
          <p:nvPr>
            <p:ph type="title"/>
          </p:nvPr>
        </p:nvSpPr>
        <p:spPr>
          <a:xfrm>
            <a:off x="722313" y="4406908"/>
            <a:ext cx="7772400" cy="13620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cap="none"/>
              <a:t>Supplement</a:t>
            </a:r>
            <a:r>
              <a:rPr lang="en-US" sz="2800"/>
              <a:t> </a:t>
            </a:r>
            <a:r>
              <a:rPr lang="en-US" sz="2800">
                <a:solidFill>
                  <a:srgbClr val="FFFF00"/>
                </a:solidFill>
              </a:rPr>
              <a:t>D</a:t>
            </a:r>
            <a:br>
              <a:rPr lang="en-US" sz="2800"/>
            </a:br>
            <a:r>
              <a:rPr lang="en-US" sz="2800"/>
              <a:t>TEST OF SOURCE 2 OF OVER-LAND GOES-19 AOD BIAS</a:t>
            </a:r>
            <a:endParaRPr/>
          </a:p>
        </p:txBody>
      </p:sp>
      <p:sp>
        <p:nvSpPr>
          <p:cNvPr id="1031" name="Google Shape;1031;p16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GOES-19 Aerosol Optical Depth L2 Product Provisional PS-PVR</a:t>
            </a:r>
            <a:endParaRPr/>
          </a:p>
        </p:txBody>
      </p:sp>
      <p:sp>
        <p:nvSpPr>
          <p:cNvPr id="1032" name="Google Shape;1032;p16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63"/>
          <p:cNvSpPr txBox="1"/>
          <p:nvPr/>
        </p:nvSpPr>
        <p:spPr>
          <a:xfrm>
            <a:off x="234931" y="1975104"/>
            <a:ext cx="8674138" cy="4381254"/>
          </a:xfrm>
          <a:prstGeom prst="rect">
            <a:avLst/>
          </a:prstGeom>
          <a:noFill/>
          <a:ln>
            <a:noFill/>
          </a:ln>
        </p:spPr>
        <p:txBody>
          <a:bodyPr anchorCtr="0" anchor="t" bIns="34275" lIns="68550" spcFirstLastPara="1" rIns="68550" wrap="square" tIns="34275">
            <a:normAutofit/>
          </a:bodyPr>
          <a:lstStyle/>
          <a:p>
            <a:pPr indent="-406400" lvl="0" marL="457200" marR="0" rtl="0" algn="l">
              <a:lnSpc>
                <a:spcPct val="100000"/>
              </a:lnSpc>
              <a:spcBef>
                <a:spcPts val="900"/>
              </a:spcBef>
              <a:spcAft>
                <a:spcPts val="0"/>
              </a:spcAft>
              <a:buClr>
                <a:srgbClr val="FFFFFF"/>
              </a:buClr>
              <a:buSzPts val="2000"/>
              <a:buFont typeface="Arial"/>
              <a:buChar char="•"/>
            </a:pPr>
            <a:r>
              <a:rPr b="0" i="0" lang="en-US" sz="2400" u="none" cap="none" strike="noStrike">
                <a:solidFill>
                  <a:srgbClr val="FFFFFF"/>
                </a:solidFill>
                <a:latin typeface="Calibri"/>
                <a:ea typeface="Calibri"/>
                <a:cs typeface="Calibri"/>
                <a:sym typeface="Calibri"/>
              </a:rPr>
              <a:t>Test impact of using surface reflectance relationship derived from ABI reflectances observed from GOES-East operational position applied to ABI reflectances observed from GOES-Test position.</a:t>
            </a:r>
            <a:endParaRPr/>
          </a:p>
          <a:p>
            <a:pPr indent="-457200" lvl="1" marL="965200" marR="0" rtl="0" algn="l">
              <a:lnSpc>
                <a:spcPct val="100000"/>
              </a:lnSpc>
              <a:spcBef>
                <a:spcPts val="900"/>
              </a:spcBef>
              <a:spcAft>
                <a:spcPts val="0"/>
              </a:spcAft>
              <a:buClr>
                <a:srgbClr val="FFFFFF"/>
              </a:buClr>
              <a:buSzPts val="2000"/>
              <a:buFont typeface="Arial"/>
              <a:buAutoNum type="alphaLcParenR"/>
            </a:pPr>
            <a:r>
              <a:rPr b="0" i="0" lang="en-US" sz="2000" u="none" cap="none" strike="noStrike">
                <a:solidFill>
                  <a:srgbClr val="FFFFFF"/>
                </a:solidFill>
                <a:latin typeface="Calibri"/>
                <a:ea typeface="Calibri"/>
                <a:cs typeface="Calibri"/>
                <a:sym typeface="Calibri"/>
              </a:rPr>
              <a:t>Built collocated ABI/AERONET measurements from G16 and G19 for October, 2024.</a:t>
            </a:r>
            <a:endParaRPr/>
          </a:p>
          <a:p>
            <a:pPr indent="-457200" lvl="1" marL="965200" marR="0" rtl="0" algn="l">
              <a:lnSpc>
                <a:spcPct val="100000"/>
              </a:lnSpc>
              <a:spcBef>
                <a:spcPts val="300"/>
              </a:spcBef>
              <a:spcAft>
                <a:spcPts val="0"/>
              </a:spcAft>
              <a:buClr>
                <a:srgbClr val="FFFFFF"/>
              </a:buClr>
              <a:buSzPts val="2000"/>
              <a:buFont typeface="Arial"/>
              <a:buAutoNum type="alphaLcParenR"/>
            </a:pPr>
            <a:r>
              <a:rPr b="0" i="0" lang="en-US" sz="2000" u="none" cap="none" strike="noStrike">
                <a:solidFill>
                  <a:srgbClr val="FFFFFF"/>
                </a:solidFill>
                <a:latin typeface="Calibri"/>
                <a:ea typeface="Calibri"/>
                <a:cs typeface="Calibri"/>
                <a:sym typeface="Calibri"/>
              </a:rPr>
              <a:t>Adjusted GOES-19 B1, B2 and B6 reflectances at test position to make them similar to GOES-16 reflectances. (Reduces impact of instrument difference.)</a:t>
            </a:r>
            <a:endParaRPr/>
          </a:p>
          <a:p>
            <a:pPr indent="-457200" lvl="1" marL="965200" marR="0" rtl="0" algn="l">
              <a:lnSpc>
                <a:spcPct val="100000"/>
              </a:lnSpc>
              <a:spcBef>
                <a:spcPts val="300"/>
              </a:spcBef>
              <a:spcAft>
                <a:spcPts val="0"/>
              </a:spcAft>
              <a:buClr>
                <a:srgbClr val="FFFFFF"/>
              </a:buClr>
              <a:buSzPts val="2000"/>
              <a:buFont typeface="Arial"/>
              <a:buAutoNum type="alphaLcParenR"/>
            </a:pPr>
            <a:r>
              <a:rPr b="0" i="0" lang="en-US" sz="2000" u="none" cap="none" strike="noStrike">
                <a:solidFill>
                  <a:srgbClr val="FFFFFF"/>
                </a:solidFill>
                <a:latin typeface="Calibri"/>
                <a:ea typeface="Calibri"/>
                <a:cs typeface="Calibri"/>
                <a:sym typeface="Calibri"/>
              </a:rPr>
              <a:t>Applied atmospheric correction to adjusted GOES-19 ABI reflectances to retrieve surface reflectances.</a:t>
            </a:r>
            <a:endParaRPr/>
          </a:p>
          <a:p>
            <a:pPr indent="-457200" lvl="1" marL="965200" marR="0" rtl="0" algn="l">
              <a:lnSpc>
                <a:spcPct val="100000"/>
              </a:lnSpc>
              <a:spcBef>
                <a:spcPts val="300"/>
              </a:spcBef>
              <a:spcAft>
                <a:spcPts val="0"/>
              </a:spcAft>
              <a:buClr>
                <a:srgbClr val="FFFFFF"/>
              </a:buClr>
              <a:buSzPts val="2000"/>
              <a:buFont typeface="Arial"/>
              <a:buAutoNum type="alphaLcParenR"/>
            </a:pPr>
            <a:r>
              <a:rPr b="0" i="0" lang="en-US" sz="2000" u="none" cap="none" strike="noStrike">
                <a:solidFill>
                  <a:srgbClr val="FFFFFF"/>
                </a:solidFill>
                <a:latin typeface="Calibri"/>
                <a:ea typeface="Calibri"/>
                <a:cs typeface="Calibri"/>
                <a:sym typeface="Calibri"/>
              </a:rPr>
              <a:t>Established surface reflectance relationship from reflectances in step c.</a:t>
            </a:r>
            <a:endParaRPr/>
          </a:p>
          <a:p>
            <a:pPr indent="-279400" lvl="1" marL="914400" marR="0" rtl="0" algn="l">
              <a:lnSpc>
                <a:spcPct val="100000"/>
              </a:lnSpc>
              <a:spcBef>
                <a:spcPts val="900"/>
              </a:spcBef>
              <a:spcAft>
                <a:spcPts val="0"/>
              </a:spcAft>
              <a:buClr>
                <a:srgbClr val="FFFFFF"/>
              </a:buClr>
              <a:buSzPts val="2000"/>
              <a:buFont typeface="Arial"/>
              <a:buNone/>
            </a:pPr>
            <a:r>
              <a:t/>
            </a:r>
            <a:endParaRPr b="0" i="0" sz="2000" u="none" cap="none" strike="noStrike">
              <a:solidFill>
                <a:srgbClr val="FFFFFF"/>
              </a:solidFill>
              <a:latin typeface="Calibri"/>
              <a:ea typeface="Calibri"/>
              <a:cs typeface="Calibri"/>
              <a:sym typeface="Calibri"/>
            </a:endParaRPr>
          </a:p>
        </p:txBody>
      </p:sp>
      <p:sp>
        <p:nvSpPr>
          <p:cNvPr id="1038" name="Google Shape;1038;p163"/>
          <p:cNvSpPr txBox="1"/>
          <p:nvPr/>
        </p:nvSpPr>
        <p:spPr>
          <a:xfrm>
            <a:off x="1402080" y="569852"/>
            <a:ext cx="6296578" cy="96862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FFFF00"/>
                </a:solidFill>
                <a:latin typeface="Calibri"/>
                <a:ea typeface="Calibri"/>
                <a:cs typeface="Calibri"/>
                <a:sym typeface="Calibri"/>
              </a:rPr>
              <a:t>Test of Source 2</a:t>
            </a:r>
            <a:r>
              <a:rPr b="1" i="0" lang="en-US" sz="2400" u="none" cap="none" strike="noStrike">
                <a:solidFill>
                  <a:srgbClr val="FFFFFF"/>
                </a:solidFill>
                <a:latin typeface="Calibri"/>
                <a:ea typeface="Calibri"/>
                <a:cs typeface="Calibri"/>
                <a:sym typeface="Calibri"/>
              </a:rPr>
              <a:t>: GOES-19 AOD retrieval uses spectral surface reflectance relationships developed from observations made from the GOES-East operational position</a:t>
            </a:r>
            <a:endParaRPr b="1" i="0" sz="2400" u="none" cap="none" strike="noStrike">
              <a:solidFill>
                <a:srgbClr val="FFFF00"/>
              </a:solidFill>
              <a:latin typeface="Calibri"/>
              <a:ea typeface="Calibri"/>
              <a:cs typeface="Calibri"/>
              <a:sym typeface="Calibri"/>
            </a:endParaRPr>
          </a:p>
        </p:txBody>
      </p:sp>
      <p:sp>
        <p:nvSpPr>
          <p:cNvPr id="1039" name="Google Shape;1039;p163"/>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92"/>
          <p:cNvSpPr txBox="1"/>
          <p:nvPr>
            <p:ph type="title"/>
          </p:nvPr>
        </p:nvSpPr>
        <p:spPr>
          <a:xfrm>
            <a:off x="1371604" y="12833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400">
                <a:solidFill>
                  <a:srgbClr val="FFFF00"/>
                </a:solidFill>
                <a:latin typeface="Calibri"/>
                <a:ea typeface="Calibri"/>
                <a:cs typeface="Calibri"/>
                <a:sym typeface="Calibri"/>
              </a:rPr>
              <a:t>Test of Source 2:</a:t>
            </a:r>
            <a:r>
              <a:rPr b="1" lang="en-US" sz="2400">
                <a:solidFill>
                  <a:srgbClr val="FFFFFF"/>
                </a:solidFill>
                <a:latin typeface="Calibri"/>
                <a:ea typeface="Calibri"/>
                <a:cs typeface="Calibri"/>
                <a:sym typeface="Calibri"/>
              </a:rPr>
              <a:t> </a:t>
            </a:r>
            <a:br>
              <a:rPr b="1" lang="en-US" sz="2400">
                <a:solidFill>
                  <a:srgbClr val="FFFFFF"/>
                </a:solidFill>
                <a:latin typeface="Calibri"/>
                <a:ea typeface="Calibri"/>
                <a:cs typeface="Calibri"/>
                <a:sym typeface="Calibri"/>
              </a:rPr>
            </a:br>
            <a:r>
              <a:rPr b="1" lang="en-US" sz="2400"/>
              <a:t>Comparison of Retrieved AOD</a:t>
            </a:r>
            <a:endParaRPr/>
          </a:p>
        </p:txBody>
      </p:sp>
      <p:sp>
        <p:nvSpPr>
          <p:cNvPr id="1045" name="Google Shape;1045;p92"/>
          <p:cNvSpPr txBox="1"/>
          <p:nvPr>
            <p:ph idx="1" type="body"/>
          </p:nvPr>
        </p:nvSpPr>
        <p:spPr>
          <a:xfrm>
            <a:off x="488880" y="5022668"/>
            <a:ext cx="8292965" cy="1405291"/>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Char char="•"/>
            </a:pPr>
            <a:r>
              <a:rPr lang="en-US" sz="2000"/>
              <a:t>AOD retrieval over land with 10/20/2024 18:00UTC G16 FD data using two sets of surface reflectance spectral relationships (derived from G16 and G19). The difference in AOD is small (0.009±0.034)</a:t>
            </a:r>
            <a:endParaRPr/>
          </a:p>
          <a:p>
            <a:pPr indent="-342900" lvl="0" marL="457200" rtl="0" algn="l">
              <a:lnSpc>
                <a:spcPct val="100000"/>
              </a:lnSpc>
              <a:spcBef>
                <a:spcPts val="600"/>
              </a:spcBef>
              <a:spcAft>
                <a:spcPts val="0"/>
              </a:spcAft>
              <a:buSzPts val="1800"/>
              <a:buChar char="•"/>
            </a:pPr>
            <a:r>
              <a:rPr b="1" lang="en-US" sz="2000">
                <a:solidFill>
                  <a:srgbClr val="FFFF00"/>
                </a:solidFill>
              </a:rPr>
              <a:t>Impact of test vs. operational positions is small on AOD.</a:t>
            </a:r>
            <a:endParaRPr/>
          </a:p>
          <a:p>
            <a:pPr indent="-228600" lvl="0" marL="457200" rtl="0" algn="l">
              <a:lnSpc>
                <a:spcPct val="100000"/>
              </a:lnSpc>
              <a:spcBef>
                <a:spcPts val="360"/>
              </a:spcBef>
              <a:spcAft>
                <a:spcPts val="0"/>
              </a:spcAft>
              <a:buSzPts val="1800"/>
              <a:buFont typeface="Arial"/>
              <a:buNone/>
            </a:pPr>
            <a:r>
              <a:t/>
            </a:r>
            <a:endParaRPr sz="2400"/>
          </a:p>
        </p:txBody>
      </p:sp>
      <p:sp>
        <p:nvSpPr>
          <p:cNvPr id="1046" name="Google Shape;1046;p92"/>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pic>
        <p:nvPicPr>
          <p:cNvPr id="1047" name="Google Shape;1047;p92"/>
          <p:cNvPicPr preferRelativeResize="0"/>
          <p:nvPr/>
        </p:nvPicPr>
        <p:blipFill rotWithShape="1">
          <a:blip r:embed="rId3">
            <a:alphaModFix/>
          </a:blip>
          <a:srcRect b="5174" l="12381" r="9905" t="7967"/>
          <a:stretch/>
        </p:blipFill>
        <p:spPr>
          <a:xfrm>
            <a:off x="488880" y="1096963"/>
            <a:ext cx="3354401" cy="3749040"/>
          </a:xfrm>
          <a:prstGeom prst="rect">
            <a:avLst/>
          </a:prstGeom>
          <a:noFill/>
          <a:ln>
            <a:noFill/>
          </a:ln>
        </p:spPr>
      </p:pic>
      <p:pic>
        <p:nvPicPr>
          <p:cNvPr id="1048" name="Google Shape;1048;p92"/>
          <p:cNvPicPr preferRelativeResize="0"/>
          <p:nvPr/>
        </p:nvPicPr>
        <p:blipFill rotWithShape="1">
          <a:blip r:embed="rId4">
            <a:alphaModFix/>
          </a:blip>
          <a:srcRect b="0" l="0" r="7212" t="0"/>
          <a:stretch/>
        </p:blipFill>
        <p:spPr>
          <a:xfrm>
            <a:off x="4143706" y="1096963"/>
            <a:ext cx="4638139" cy="37490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aphicFrame>
        <p:nvGraphicFramePr>
          <p:cNvPr id="306" name="Google Shape;306;p9"/>
          <p:cNvGraphicFramePr/>
          <p:nvPr/>
        </p:nvGraphicFramePr>
        <p:xfrm>
          <a:off x="200691" y="1285685"/>
          <a:ext cx="3000000" cy="3000000"/>
        </p:xfrm>
        <a:graphic>
          <a:graphicData uri="http://schemas.openxmlformats.org/drawingml/2006/table">
            <a:tbl>
              <a:tblPr>
                <a:noFill/>
                <a:tableStyleId>{399A49F5-6B5E-49AB-AC82-608F965511BB}</a:tableStyleId>
              </a:tblPr>
              <a:tblGrid>
                <a:gridCol w="776600"/>
                <a:gridCol w="2501575"/>
                <a:gridCol w="3257250"/>
                <a:gridCol w="992300"/>
                <a:gridCol w="1232900"/>
              </a:tblGrid>
              <a:tr h="203200">
                <a:tc>
                  <a:txBody>
                    <a:bodyPr/>
                    <a:lstStyle/>
                    <a:p>
                      <a:pPr indent="0" lvl="0" marL="0" marR="0" rtl="0" algn="ctr">
                        <a:lnSpc>
                          <a:spcPct val="100000"/>
                        </a:lnSpc>
                        <a:spcBef>
                          <a:spcPts val="0"/>
                        </a:spcBef>
                        <a:spcAft>
                          <a:spcPts val="0"/>
                        </a:spcAft>
                        <a:buClr>
                          <a:schemeClr val="lt1"/>
                        </a:buClr>
                        <a:buSzPts val="400"/>
                        <a:buFont typeface="Calibri"/>
                        <a:buNone/>
                      </a:pPr>
                      <a:r>
                        <a:rPr b="1" lang="en-US" sz="1600" u="none" cap="none" strike="noStrike">
                          <a:solidFill>
                            <a:schemeClr val="lt1"/>
                          </a:solidFill>
                        </a:rPr>
                        <a:t>Title</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400"/>
                        <a:buFont typeface="Calibri"/>
                        <a:buNone/>
                      </a:pPr>
                      <a:r>
                        <a:rPr b="1" lang="en-US" sz="1600" u="none" cap="none" strike="noStrike">
                          <a:solidFill>
                            <a:schemeClr val="lt1"/>
                          </a:solidFill>
                        </a:rPr>
                        <a:t>Description</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400"/>
                        <a:buFont typeface="Calibri"/>
                        <a:buNone/>
                      </a:pPr>
                      <a:r>
                        <a:rPr b="1" lang="en-US" sz="1600" u="none" cap="none" strike="noStrike">
                          <a:solidFill>
                            <a:schemeClr val="lt1"/>
                          </a:solidFill>
                        </a:rPr>
                        <a:t>Impact</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400"/>
                        <a:buFont typeface="Calibri"/>
                        <a:buNone/>
                      </a:pPr>
                      <a:r>
                        <a:rPr b="1" lang="en-US" sz="1600" u="none" cap="none" strike="noStrike">
                          <a:solidFill>
                            <a:schemeClr val="lt1"/>
                          </a:solidFill>
                        </a:rPr>
                        <a:t>Mitigation</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lt1"/>
                        </a:buClr>
                        <a:buSzPts val="400"/>
                        <a:buFont typeface="Calibri"/>
                        <a:buNone/>
                      </a:pPr>
                      <a:r>
                        <a:rPr b="1" lang="en-US" sz="1600" u="none" cap="none" strike="noStrike">
                          <a:solidFill>
                            <a:schemeClr val="lt1"/>
                          </a:solidFill>
                        </a:rPr>
                        <a:t>Status</a:t>
                      </a:r>
                      <a:endParaRPr sz="14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r>
              <a:tr h="3897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ADR 498</a:t>
                      </a:r>
                      <a:endParaRPr sz="1400" u="none" cap="none" strike="noStrike"/>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Inconsistency in spatial coverage between M6 (M3) and M4</a:t>
                      </a:r>
                      <a:endParaRPr sz="1400" u="none" cap="none" strike="noStrike"/>
                    </a:p>
                  </a:txBody>
                  <a:tcPr marT="76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Smaller spatial coverage from M4 than from M6.</a:t>
                      </a:r>
                      <a:endParaRPr sz="1400" u="none" cap="none" strike="noStrike"/>
                    </a:p>
                  </a:txBody>
                  <a:tcPr marT="7625"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00"/>
                    </a:solidFill>
                  </a:tcPr>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TBD</a:t>
                      </a:r>
                      <a:endParaRPr b="0" i="0" sz="1200" u="none" cap="none" strike="noStrike">
                        <a:solidFill>
                          <a:srgbClr val="000000"/>
                        </a:solidFill>
                        <a:latin typeface="Calibri"/>
                        <a:ea typeface="Calibri"/>
                        <a:cs typeface="Calibri"/>
                        <a:sym typeface="Calibri"/>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00000"/>
                          </a:solidFill>
                          <a:latin typeface="Calibri"/>
                          <a:ea typeface="Calibri"/>
                          <a:cs typeface="Calibri"/>
                          <a:sym typeface="Calibri"/>
                        </a:rPr>
                        <a:t>In analysis</a:t>
                      </a:r>
                      <a:endParaRPr sz="1400" u="none" cap="none" strike="noStrike"/>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
        <p:nvSpPr>
          <p:cNvPr id="307" name="Google Shape;307;p9"/>
          <p:cNvSpPr txBox="1"/>
          <p:nvPr>
            <p:ph type="title"/>
          </p:nvPr>
        </p:nvSpPr>
        <p:spPr>
          <a:xfrm>
            <a:off x="1550716" y="259617"/>
            <a:ext cx="6408821"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t>ADRs Installed or in Progress</a:t>
            </a:r>
            <a:br>
              <a:rPr lang="en-US" sz="2800"/>
            </a:br>
            <a:endParaRPr sz="2000"/>
          </a:p>
        </p:txBody>
      </p:sp>
      <p:grpSp>
        <p:nvGrpSpPr>
          <p:cNvPr id="308" name="Google Shape;308;p9"/>
          <p:cNvGrpSpPr/>
          <p:nvPr/>
        </p:nvGrpSpPr>
        <p:grpSpPr>
          <a:xfrm>
            <a:off x="2495253" y="2085143"/>
            <a:ext cx="4519746" cy="285874"/>
            <a:chOff x="148222" y="6494415"/>
            <a:chExt cx="8743983" cy="307777"/>
          </a:xfrm>
        </p:grpSpPr>
        <p:sp>
          <p:nvSpPr>
            <p:cNvPr id="309" name="Google Shape;309;p9"/>
            <p:cNvSpPr txBox="1"/>
            <p:nvPr/>
          </p:nvSpPr>
          <p:spPr>
            <a:xfrm>
              <a:off x="148222" y="6494415"/>
              <a:ext cx="3148280" cy="307777"/>
            </a:xfrm>
            <a:prstGeom prst="rect">
              <a:avLst/>
            </a:prstGeom>
            <a:solidFill>
              <a:srgbClr val="3A863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Little Impact</a:t>
              </a:r>
              <a:endParaRPr b="0" i="0" sz="1400" u="none" cap="none" strike="noStrike">
                <a:solidFill>
                  <a:srgbClr val="000000"/>
                </a:solidFill>
                <a:latin typeface="Arial"/>
                <a:ea typeface="Arial"/>
                <a:cs typeface="Arial"/>
                <a:sym typeface="Arial"/>
              </a:endParaRPr>
            </a:p>
          </p:txBody>
        </p:sp>
        <p:sp>
          <p:nvSpPr>
            <p:cNvPr id="310" name="Google Shape;310;p9"/>
            <p:cNvSpPr txBox="1"/>
            <p:nvPr/>
          </p:nvSpPr>
          <p:spPr>
            <a:xfrm>
              <a:off x="3164282" y="6494415"/>
              <a:ext cx="2871215" cy="307777"/>
            </a:xfrm>
            <a:prstGeom prst="rect">
              <a:avLst/>
            </a:prstGeom>
            <a:solidFill>
              <a:srgbClr val="FFCC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Moderate Impact</a:t>
              </a:r>
              <a:endParaRPr b="0" i="0" sz="1400" u="none" cap="none" strike="noStrike">
                <a:solidFill>
                  <a:srgbClr val="000000"/>
                </a:solidFill>
                <a:latin typeface="Arial"/>
                <a:ea typeface="Arial"/>
                <a:cs typeface="Arial"/>
                <a:sym typeface="Arial"/>
              </a:endParaRPr>
            </a:p>
          </p:txBody>
        </p:sp>
        <p:sp>
          <p:nvSpPr>
            <p:cNvPr id="311" name="Google Shape;311;p9"/>
            <p:cNvSpPr txBox="1"/>
            <p:nvPr/>
          </p:nvSpPr>
          <p:spPr>
            <a:xfrm>
              <a:off x="6030133" y="6495709"/>
              <a:ext cx="2862072" cy="305185"/>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Big Impact</a:t>
              </a:r>
              <a:endParaRPr b="0" i="0" sz="1400" u="none" cap="none" strike="noStrike">
                <a:solidFill>
                  <a:srgbClr val="000000"/>
                </a:solidFill>
                <a:latin typeface="Arial"/>
                <a:ea typeface="Arial"/>
                <a:cs typeface="Arial"/>
                <a:sym typeface="Arial"/>
              </a:endParaRPr>
            </a:p>
          </p:txBody>
        </p:sp>
      </p:grpSp>
      <p:sp>
        <p:nvSpPr>
          <p:cNvPr id="312" name="Google Shape;312;p9"/>
          <p:cNvSpPr txBox="1"/>
          <p:nvPr>
            <p:ph idx="12" type="sldNum"/>
          </p:nvPr>
        </p:nvSpPr>
        <p:spPr>
          <a:xfrm>
            <a:off x="8253666" y="6356358"/>
            <a:ext cx="681791"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313" name="Google Shape;313;p9"/>
          <p:cNvSpPr txBox="1"/>
          <p:nvPr/>
        </p:nvSpPr>
        <p:spPr>
          <a:xfrm>
            <a:off x="284419" y="2455616"/>
            <a:ext cx="8593168" cy="864125"/>
          </a:xfrm>
          <a:prstGeom prst="rect">
            <a:avLst/>
          </a:prstGeom>
          <a:noFill/>
          <a:ln>
            <a:noFill/>
          </a:ln>
        </p:spPr>
        <p:txBody>
          <a:bodyPr anchorCtr="0" anchor="t" bIns="45700" lIns="91425" spcFirstLastPara="1" rIns="91425" wrap="square" tIns="45700">
            <a:normAutofit/>
          </a:bodyPr>
          <a:lstStyle/>
          <a:p>
            <a:pPr indent="-285750" lvl="0" marL="2857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No “Big Impact” item. Relatively few occurrence.</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Also applies to G16.</a:t>
            </a:r>
            <a:endParaRPr/>
          </a:p>
        </p:txBody>
      </p:sp>
    </p:spTree>
  </p:cSld>
  <p:clrMapOvr>
    <a:masterClrMapping/>
  </p:clrMapOvr>
</p:sld>
</file>

<file path=ppt/theme/theme1.xml><?xml version="1.0" encoding="utf-8"?>
<a:theme xmlns:a="http://schemas.openxmlformats.org/drawingml/2006/main" xmlns:r="http://schemas.openxmlformats.org/officeDocument/2006/relationships" name="8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9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0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Jaime Daniels</dc:creator>
</cp:coreProperties>
</file>