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aleway SemiBold"/>
      <p:regular r:id="rId15"/>
      <p:bold r:id="rId16"/>
      <p:italic r:id="rId17"/>
      <p:boldItalic r:id="rId18"/>
    </p:embeddedFont>
    <p:embeddedFont>
      <p:font typeface="La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3" roundtripDataSignature="AMtx7mjxJXnR1luuWVmNXtGu2tr8XnPN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.fntdata"/><Relationship Id="rId11" Type="http://schemas.openxmlformats.org/officeDocument/2006/relationships/slide" Target="slides/slide6.xml"/><Relationship Id="rId22" Type="http://schemas.openxmlformats.org/officeDocument/2006/relationships/font" Target="fonts/Lato-boldItalic.fntdata"/><Relationship Id="rId10" Type="http://schemas.openxmlformats.org/officeDocument/2006/relationships/slide" Target="slides/slide5.xml"/><Relationship Id="rId21" Type="http://schemas.openxmlformats.org/officeDocument/2006/relationships/font" Target="fonts/La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SemiBold-regular.fntdata"/><Relationship Id="rId14" Type="http://schemas.openxmlformats.org/officeDocument/2006/relationships/slide" Target="slides/slide9.xml"/><Relationship Id="rId17" Type="http://schemas.openxmlformats.org/officeDocument/2006/relationships/font" Target="fonts/RalewaySemiBold-italic.fntdata"/><Relationship Id="rId16" Type="http://schemas.openxmlformats.org/officeDocument/2006/relationships/font" Target="fonts/RalewaySemiBold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regular.fntdata"/><Relationship Id="rId6" Type="http://schemas.openxmlformats.org/officeDocument/2006/relationships/slide" Target="slides/slide1.xml"/><Relationship Id="rId18" Type="http://schemas.openxmlformats.org/officeDocument/2006/relationships/font" Target="fonts/RalewaySemiBold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sz="1200">
              <a:solidFill>
                <a:srgbClr val="00B050"/>
              </a:solidFill>
            </a:endParaRPr>
          </a:p>
        </p:txBody>
      </p:sp>
      <p:sp>
        <p:nvSpPr>
          <p:cNvPr id="59" name="Google Shape;59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afa04b6256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g2afa04b6256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3efed2939b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g33efed2939b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3efed2939b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g33efed2939b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3efed2939b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33efed2939b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3efed2939b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g33efed2939b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3efed2939b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g33efed2939b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bg>
      <p:bgPr>
        <a:gradFill>
          <a:gsLst>
            <a:gs pos="0">
              <a:srgbClr val="90CBF3">
                <a:alpha val="41176"/>
              </a:srgbClr>
            </a:gs>
            <a:gs pos="100000">
              <a:srgbClr val="350FF5">
                <a:alpha val="16862"/>
              </a:srgbClr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idx="1" type="body"/>
          </p:nvPr>
        </p:nvSpPr>
        <p:spPr>
          <a:xfrm>
            <a:off x="265819" y="774985"/>
            <a:ext cx="8603400" cy="38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•"/>
              <a:defRPr>
                <a:latin typeface="Lato"/>
                <a:ea typeface="Lato"/>
                <a:cs typeface="Lato"/>
                <a:sym typeface="Lato"/>
              </a:defRPr>
            </a:lvl1pPr>
            <a:lvl2pPr indent="-3619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ato"/>
              <a:buChar char="•"/>
              <a:defRPr>
                <a:latin typeface="Lato"/>
                <a:ea typeface="Lato"/>
                <a:cs typeface="Lato"/>
                <a:sym typeface="Lato"/>
              </a:defRPr>
            </a:lvl2pPr>
            <a:lvl3pPr indent="-3429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•"/>
              <a:defRPr>
                <a:latin typeface="Lato"/>
                <a:ea typeface="Lato"/>
                <a:cs typeface="Lato"/>
                <a:sym typeface="Lato"/>
              </a:defRPr>
            </a:lvl3pPr>
            <a:lvl4pPr indent="-3238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Lato"/>
              <a:buChar char="•"/>
              <a:defRPr>
                <a:latin typeface="Lato"/>
                <a:ea typeface="Lato"/>
                <a:cs typeface="Lato"/>
                <a:sym typeface="Lato"/>
              </a:defRPr>
            </a:lvl4pPr>
            <a:lvl5pPr indent="-32385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Lato"/>
              <a:buChar char="•"/>
              <a:defRPr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•"/>
              <a:defRPr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•"/>
              <a:defRPr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•"/>
              <a:defRPr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•"/>
              <a:defRPr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1" name="Google Shape;11;p13"/>
          <p:cNvSpPr txBox="1"/>
          <p:nvPr>
            <p:ph idx="12" type="sldNum"/>
          </p:nvPr>
        </p:nvSpPr>
        <p:spPr>
          <a:xfrm>
            <a:off x="8647819" y="4812506"/>
            <a:ext cx="420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400" u="none" cap="none" strike="noStrike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400" u="none" cap="none" strike="noStrike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400" u="none" cap="none" strike="noStrike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400" u="none" cap="none" strike="noStrike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400" u="none" cap="none" strike="noStrike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400" u="none" cap="none" strike="noStrike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400" u="none" cap="none" strike="noStrike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400" u="none" cap="none" strike="noStrike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400" u="none" cap="none" strike="noStrike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" name="Google Shape;12;p13"/>
          <p:cNvSpPr txBox="1"/>
          <p:nvPr>
            <p:ph type="title"/>
          </p:nvPr>
        </p:nvSpPr>
        <p:spPr>
          <a:xfrm>
            <a:off x="914400" y="0"/>
            <a:ext cx="7287600" cy="6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ts val="1400"/>
              <a:buFont typeface="Raleway SemiBold"/>
              <a:buNone/>
              <a:defRPr b="0"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descr="NOAA_logo.png" id="13" name="Google Shape;13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7897" y="56862"/>
            <a:ext cx="806505" cy="7800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02209" y="56868"/>
            <a:ext cx="827495" cy="804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9" name="Google Shape;4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2" name="Google Shape;52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7" name="Google Shape;17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8" name="Google Shape;18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1" name="Google Shape;2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3" name="Google Shape;3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4" name="Google Shape;44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5" name="Google Shape;45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6" name="Google Shape;4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"/>
          <p:cNvSpPr txBox="1"/>
          <p:nvPr>
            <p:ph idx="12" type="sldNum"/>
          </p:nvPr>
        </p:nvSpPr>
        <p:spPr>
          <a:xfrm>
            <a:off x="8647819" y="4812506"/>
            <a:ext cx="420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2" name="Google Shape;62;p1"/>
          <p:cNvSpPr txBox="1"/>
          <p:nvPr>
            <p:ph type="title"/>
          </p:nvPr>
        </p:nvSpPr>
        <p:spPr>
          <a:xfrm>
            <a:off x="123475" y="457200"/>
            <a:ext cx="8883300" cy="211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11111"/>
              <a:buFont typeface="Calibri"/>
              <a:buNone/>
            </a:pPr>
            <a:r>
              <a:rPr lang="en" sz="2700"/>
              <a:t>GOES-19 L2 (Group 6) Provisional Validation</a:t>
            </a:r>
            <a:endParaRPr sz="27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50000"/>
              <a:buFont typeface="Calibri"/>
              <a:buNone/>
            </a:pPr>
            <a:r>
              <a:rPr lang="en" sz="2000"/>
              <a:t>Peer/Stakeholder Product Validation Review (PS-PVR)</a:t>
            </a:r>
            <a:endParaRPr sz="2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71428"/>
              <a:buFont typeface="Calibri"/>
              <a:buNone/>
            </a:pPr>
            <a:r>
              <a:t/>
            </a:r>
            <a:endParaRPr sz="175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66666"/>
              <a:buFont typeface="Calibri"/>
              <a:buNone/>
            </a:pPr>
            <a:r>
              <a:rPr lang="en" sz="1800"/>
              <a:t>March 12, 2025</a:t>
            </a:r>
            <a:endParaRPr sz="18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66666"/>
              <a:buFont typeface="Calibri"/>
              <a:buNone/>
            </a:pPr>
            <a:r>
              <a:t/>
            </a:r>
            <a:endParaRPr sz="18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11111"/>
              <a:buFont typeface="Calibri"/>
              <a:buNone/>
            </a:pPr>
            <a:r>
              <a:rPr lang="en" sz="2700"/>
              <a:t>NWS Perspective: AWIPS verification</a:t>
            </a:r>
            <a:endParaRPr sz="2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171428"/>
              <a:buFont typeface="Calibri"/>
              <a:buNone/>
            </a:pPr>
            <a:r>
              <a:t/>
            </a:r>
            <a:endParaRPr sz="175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204544"/>
              <a:buFont typeface="Calibri"/>
              <a:buNone/>
            </a:pPr>
            <a:r>
              <a:rPr lang="en" sz="1466">
                <a:solidFill>
                  <a:srgbClr val="666666"/>
                </a:solidFill>
              </a:rPr>
              <a:t>Derek Van Pelt/TOWR-S Team</a:t>
            </a:r>
            <a:endParaRPr sz="1466">
              <a:solidFill>
                <a:srgbClr val="666666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6092"/>
              </a:buClr>
              <a:buSzPct val="204544"/>
              <a:buFont typeface="Calibri"/>
              <a:buNone/>
            </a:pPr>
            <a:r>
              <a:rPr lang="en" sz="1466">
                <a:solidFill>
                  <a:srgbClr val="666666"/>
                </a:solidFill>
              </a:rPr>
              <a:t>TOWR-S team, NWS Office of Observations</a:t>
            </a:r>
            <a:endParaRPr sz="2366">
              <a:solidFill>
                <a:srgbClr val="666666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afa04b6256_0_59"/>
          <p:cNvSpPr txBox="1"/>
          <p:nvPr>
            <p:ph type="title"/>
          </p:nvPr>
        </p:nvSpPr>
        <p:spPr>
          <a:xfrm>
            <a:off x="914400" y="0"/>
            <a:ext cx="7287600" cy="6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0000"/>
              <a:buNone/>
            </a:pPr>
            <a:r>
              <a:rPr lang="en"/>
              <a:t>Products Evaluated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0000"/>
              <a:buNone/>
            </a:pPr>
            <a:r>
              <a:rPr lang="en"/>
              <a:t>All imagery from March 06, 2025</a:t>
            </a:r>
            <a:endParaRPr/>
          </a:p>
        </p:txBody>
      </p:sp>
      <p:sp>
        <p:nvSpPr>
          <p:cNvPr id="68" name="Google Shape;68;g2afa04b6256_0_59"/>
          <p:cNvSpPr txBox="1"/>
          <p:nvPr>
            <p:ph idx="12" type="sldNum"/>
          </p:nvPr>
        </p:nvSpPr>
        <p:spPr>
          <a:xfrm>
            <a:off x="8647819" y="4812506"/>
            <a:ext cx="420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9" name="Google Shape;69;g2afa04b6256_0_59"/>
          <p:cNvSpPr txBox="1"/>
          <p:nvPr>
            <p:ph idx="1" type="body"/>
          </p:nvPr>
        </p:nvSpPr>
        <p:spPr>
          <a:xfrm>
            <a:off x="265819" y="774985"/>
            <a:ext cx="8603400" cy="38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100"/>
              <a:buChar char="•"/>
            </a:pPr>
            <a:r>
              <a:rPr lang="en">
                <a:solidFill>
                  <a:srgbClr val="666666"/>
                </a:solidFill>
              </a:rPr>
              <a:t>Aerosol Optical Depth (FD,COUNS, MESOs)</a:t>
            </a:r>
            <a:endParaRPr>
              <a:solidFill>
                <a:srgbClr val="666666"/>
              </a:solidFill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100"/>
              <a:buChar char="•"/>
            </a:pPr>
            <a:r>
              <a:rPr lang="en">
                <a:solidFill>
                  <a:srgbClr val="666666"/>
                </a:solidFill>
              </a:rPr>
              <a:t>Dust Detection </a:t>
            </a:r>
            <a:r>
              <a:rPr lang="en">
                <a:solidFill>
                  <a:srgbClr val="666666"/>
                </a:solidFill>
              </a:rPr>
              <a:t>(FD,COINS, MESOs)</a:t>
            </a:r>
            <a:endParaRPr>
              <a:solidFill>
                <a:srgbClr val="666666"/>
              </a:solidFill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100"/>
              <a:buChar char="•"/>
            </a:pPr>
            <a:r>
              <a:rPr lang="en">
                <a:solidFill>
                  <a:srgbClr val="666666"/>
                </a:solidFill>
              </a:rPr>
              <a:t>Smoke Detection </a:t>
            </a:r>
            <a:r>
              <a:rPr lang="en">
                <a:solidFill>
                  <a:srgbClr val="666666"/>
                </a:solidFill>
              </a:rPr>
              <a:t>(FD,COUNS, MESOs)</a:t>
            </a:r>
            <a:endParaRPr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66666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Radiation budget products not included in AWIPS</a:t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"/>
          <p:cNvSpPr txBox="1"/>
          <p:nvPr>
            <p:ph type="title"/>
          </p:nvPr>
        </p:nvSpPr>
        <p:spPr>
          <a:xfrm>
            <a:off x="914400" y="0"/>
            <a:ext cx="7287600" cy="6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Aerosol Optical Depth</a:t>
            </a:r>
            <a:endParaRPr/>
          </a:p>
        </p:txBody>
      </p:sp>
      <p:sp>
        <p:nvSpPr>
          <p:cNvPr id="75" name="Google Shape;75;p2"/>
          <p:cNvSpPr txBox="1"/>
          <p:nvPr>
            <p:ph idx="12" type="sldNum"/>
          </p:nvPr>
        </p:nvSpPr>
        <p:spPr>
          <a:xfrm>
            <a:off x="8647819" y="4812506"/>
            <a:ext cx="420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6" name="Google Shape;76;p2"/>
          <p:cNvSpPr txBox="1"/>
          <p:nvPr/>
        </p:nvSpPr>
        <p:spPr>
          <a:xfrm>
            <a:off x="4766050" y="4179100"/>
            <a:ext cx="3243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Google Shape;77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9450" y="788825"/>
            <a:ext cx="5485100" cy="41596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2"/>
          <p:cNvSpPr txBox="1"/>
          <p:nvPr/>
        </p:nvSpPr>
        <p:spPr>
          <a:xfrm>
            <a:off x="5085677" y="797625"/>
            <a:ext cx="2194200" cy="30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800" u="none" cap="none" strike="noStrik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GOES-19 Preliminary, Non-Operational Data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3efed2939b_0_2"/>
          <p:cNvSpPr txBox="1"/>
          <p:nvPr>
            <p:ph type="title"/>
          </p:nvPr>
        </p:nvSpPr>
        <p:spPr>
          <a:xfrm>
            <a:off x="914400" y="0"/>
            <a:ext cx="7287600" cy="6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Aerosol Optical Depth</a:t>
            </a:r>
            <a:endParaRPr/>
          </a:p>
        </p:txBody>
      </p:sp>
      <p:sp>
        <p:nvSpPr>
          <p:cNvPr id="84" name="Google Shape;84;g33efed2939b_0_2"/>
          <p:cNvSpPr txBox="1"/>
          <p:nvPr>
            <p:ph idx="12" type="sldNum"/>
          </p:nvPr>
        </p:nvSpPr>
        <p:spPr>
          <a:xfrm>
            <a:off x="8647819" y="4812506"/>
            <a:ext cx="420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5" name="Google Shape;85;g33efed2939b_0_2"/>
          <p:cNvSpPr txBox="1"/>
          <p:nvPr/>
        </p:nvSpPr>
        <p:spPr>
          <a:xfrm>
            <a:off x="4766050" y="4179100"/>
            <a:ext cx="3243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g33efed2939b_0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32650" y="1722600"/>
            <a:ext cx="4416552" cy="3346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33efed2939b_0_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808200"/>
            <a:ext cx="4461251" cy="3342397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g33efed2939b_0_2"/>
          <p:cNvSpPr txBox="1"/>
          <p:nvPr/>
        </p:nvSpPr>
        <p:spPr>
          <a:xfrm>
            <a:off x="2418677" y="797625"/>
            <a:ext cx="2194200" cy="30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800" u="none" cap="none" strike="noStrik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GOES-19 Preliminary, Non-Operational Data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33efed2939b_0_2"/>
          <p:cNvSpPr txBox="1"/>
          <p:nvPr/>
        </p:nvSpPr>
        <p:spPr>
          <a:xfrm>
            <a:off x="6457277" y="1712025"/>
            <a:ext cx="2194200" cy="30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800" u="none" cap="none" strike="noStrik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GOES-19 Preliminary, Non-Operational Data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3efed2939b_0_8"/>
          <p:cNvSpPr txBox="1"/>
          <p:nvPr>
            <p:ph type="title"/>
          </p:nvPr>
        </p:nvSpPr>
        <p:spPr>
          <a:xfrm>
            <a:off x="914400" y="0"/>
            <a:ext cx="7287600" cy="6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Dust Detection</a:t>
            </a:r>
            <a:endParaRPr/>
          </a:p>
        </p:txBody>
      </p:sp>
      <p:sp>
        <p:nvSpPr>
          <p:cNvPr id="95" name="Google Shape;95;g33efed2939b_0_8"/>
          <p:cNvSpPr txBox="1"/>
          <p:nvPr>
            <p:ph idx="12" type="sldNum"/>
          </p:nvPr>
        </p:nvSpPr>
        <p:spPr>
          <a:xfrm>
            <a:off x="8647819" y="4812506"/>
            <a:ext cx="420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6" name="Google Shape;96;g33efed2939b_0_8"/>
          <p:cNvSpPr txBox="1"/>
          <p:nvPr/>
        </p:nvSpPr>
        <p:spPr>
          <a:xfrm>
            <a:off x="4766050" y="4179100"/>
            <a:ext cx="3243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Google Shape;97;g33efed2939b_0_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8800" y="786384"/>
            <a:ext cx="5486400" cy="4126043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g33efed2939b_0_8"/>
          <p:cNvSpPr txBox="1"/>
          <p:nvPr/>
        </p:nvSpPr>
        <p:spPr>
          <a:xfrm>
            <a:off x="5085677" y="797625"/>
            <a:ext cx="2194200" cy="30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800" u="none" cap="none" strike="noStrik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GOES-19 Preliminary, Non-Operational Data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3efed2939b_0_14"/>
          <p:cNvSpPr txBox="1"/>
          <p:nvPr>
            <p:ph type="title"/>
          </p:nvPr>
        </p:nvSpPr>
        <p:spPr>
          <a:xfrm>
            <a:off x="914400" y="0"/>
            <a:ext cx="7287600" cy="6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Dust Detection</a:t>
            </a:r>
            <a:endParaRPr/>
          </a:p>
        </p:txBody>
      </p:sp>
      <p:sp>
        <p:nvSpPr>
          <p:cNvPr id="104" name="Google Shape;104;g33efed2939b_0_14"/>
          <p:cNvSpPr txBox="1"/>
          <p:nvPr>
            <p:ph idx="12" type="sldNum"/>
          </p:nvPr>
        </p:nvSpPr>
        <p:spPr>
          <a:xfrm>
            <a:off x="8647819" y="4812506"/>
            <a:ext cx="420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5" name="Google Shape;105;g33efed2939b_0_14"/>
          <p:cNvSpPr txBox="1"/>
          <p:nvPr/>
        </p:nvSpPr>
        <p:spPr>
          <a:xfrm>
            <a:off x="4766050" y="4179100"/>
            <a:ext cx="3243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g33efed2939b_0_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33672" y="1719072"/>
            <a:ext cx="4416552" cy="3346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33efed2939b_0_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808200"/>
            <a:ext cx="4462273" cy="3346703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g33efed2939b_0_14"/>
          <p:cNvSpPr txBox="1"/>
          <p:nvPr/>
        </p:nvSpPr>
        <p:spPr>
          <a:xfrm>
            <a:off x="2418677" y="797625"/>
            <a:ext cx="2194200" cy="30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800" u="none" cap="none" strike="noStrik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GOES-19 Preliminary, Non-Operational Data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g33efed2939b_0_14"/>
          <p:cNvSpPr txBox="1"/>
          <p:nvPr/>
        </p:nvSpPr>
        <p:spPr>
          <a:xfrm>
            <a:off x="6457277" y="1712025"/>
            <a:ext cx="2194200" cy="30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800" u="none" cap="none" strike="noStrik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GOES-19 Preliminary, Non-Operational Data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3efed2939b_0_20"/>
          <p:cNvSpPr txBox="1"/>
          <p:nvPr>
            <p:ph type="title"/>
          </p:nvPr>
        </p:nvSpPr>
        <p:spPr>
          <a:xfrm>
            <a:off x="914400" y="0"/>
            <a:ext cx="7287600" cy="6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Smoke Detection</a:t>
            </a:r>
            <a:endParaRPr/>
          </a:p>
        </p:txBody>
      </p:sp>
      <p:sp>
        <p:nvSpPr>
          <p:cNvPr id="115" name="Google Shape;115;g33efed2939b_0_20"/>
          <p:cNvSpPr txBox="1"/>
          <p:nvPr>
            <p:ph idx="12" type="sldNum"/>
          </p:nvPr>
        </p:nvSpPr>
        <p:spPr>
          <a:xfrm>
            <a:off x="8647819" y="4812506"/>
            <a:ext cx="420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6" name="Google Shape;116;g33efed2939b_0_20"/>
          <p:cNvSpPr txBox="1"/>
          <p:nvPr/>
        </p:nvSpPr>
        <p:spPr>
          <a:xfrm>
            <a:off x="4766050" y="4179100"/>
            <a:ext cx="3243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7" name="Google Shape;117;g33efed2939b_0_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8800" y="786384"/>
            <a:ext cx="5486401" cy="41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g33efed2939b_0_20"/>
          <p:cNvSpPr txBox="1"/>
          <p:nvPr/>
        </p:nvSpPr>
        <p:spPr>
          <a:xfrm>
            <a:off x="5085677" y="797625"/>
            <a:ext cx="2194200" cy="30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800" u="none" cap="none" strike="noStrik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GOES-19 Preliminary, Non-Operational Data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3efed2939b_0_26"/>
          <p:cNvSpPr txBox="1"/>
          <p:nvPr>
            <p:ph type="title"/>
          </p:nvPr>
        </p:nvSpPr>
        <p:spPr>
          <a:xfrm>
            <a:off x="914400" y="0"/>
            <a:ext cx="7287600" cy="6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Smoke Detection</a:t>
            </a:r>
            <a:endParaRPr/>
          </a:p>
        </p:txBody>
      </p:sp>
      <p:sp>
        <p:nvSpPr>
          <p:cNvPr id="124" name="Google Shape;124;g33efed2939b_0_26"/>
          <p:cNvSpPr txBox="1"/>
          <p:nvPr>
            <p:ph idx="12" type="sldNum"/>
          </p:nvPr>
        </p:nvSpPr>
        <p:spPr>
          <a:xfrm>
            <a:off x="8647819" y="4812506"/>
            <a:ext cx="420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5" name="Google Shape;125;g33efed2939b_0_26"/>
          <p:cNvSpPr txBox="1"/>
          <p:nvPr/>
        </p:nvSpPr>
        <p:spPr>
          <a:xfrm>
            <a:off x="4766050" y="4179100"/>
            <a:ext cx="3243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g33efed2939b_0_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33672" y="1722600"/>
            <a:ext cx="4415790" cy="3346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33efed2939b_0_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808200"/>
            <a:ext cx="4462273" cy="3346704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g33efed2939b_0_26"/>
          <p:cNvSpPr txBox="1"/>
          <p:nvPr/>
        </p:nvSpPr>
        <p:spPr>
          <a:xfrm>
            <a:off x="2418677" y="797625"/>
            <a:ext cx="2194200" cy="30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800" u="none" cap="none" strike="noStrik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GOES-19 Preliminary, Non-Operational Data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g33efed2939b_0_26"/>
          <p:cNvSpPr txBox="1"/>
          <p:nvPr/>
        </p:nvSpPr>
        <p:spPr>
          <a:xfrm>
            <a:off x="6457277" y="1712025"/>
            <a:ext cx="2194200" cy="30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800" u="none" cap="none" strike="noStrik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GOES-19 Preliminary, Non-Operational Data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1"/>
          <p:cNvSpPr txBox="1"/>
          <p:nvPr>
            <p:ph type="title"/>
          </p:nvPr>
        </p:nvSpPr>
        <p:spPr>
          <a:xfrm>
            <a:off x="914400" y="0"/>
            <a:ext cx="7287600" cy="65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Notes</a:t>
            </a:r>
            <a:endParaRPr/>
          </a:p>
        </p:txBody>
      </p:sp>
      <p:sp>
        <p:nvSpPr>
          <p:cNvPr id="135" name="Google Shape;135;p11"/>
          <p:cNvSpPr txBox="1"/>
          <p:nvPr>
            <p:ph idx="12" type="sldNum"/>
          </p:nvPr>
        </p:nvSpPr>
        <p:spPr>
          <a:xfrm>
            <a:off x="8647819" y="4812506"/>
            <a:ext cx="420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6" name="Google Shape;136;p11"/>
          <p:cNvSpPr txBox="1"/>
          <p:nvPr>
            <p:ph idx="1" type="body"/>
          </p:nvPr>
        </p:nvSpPr>
        <p:spPr>
          <a:xfrm>
            <a:off x="265819" y="774985"/>
            <a:ext cx="8603400" cy="38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6666"/>
              </a:buClr>
              <a:buSzPts val="2400"/>
              <a:buChar char="•"/>
            </a:pPr>
            <a:r>
              <a:rPr lang="en">
                <a:solidFill>
                  <a:srgbClr val="666666"/>
                </a:solidFill>
              </a:rPr>
              <a:t>AWIPS ingests and displays all these products using its baseline configurations. </a:t>
            </a:r>
            <a:endParaRPr>
              <a:solidFill>
                <a:srgbClr val="666666"/>
              </a:solidFill>
            </a:endParaRPr>
          </a:p>
          <a:p>
            <a:pPr indent="-3619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100"/>
              <a:buChar char="•"/>
            </a:pPr>
            <a:r>
              <a:rPr lang="en">
                <a:solidFill>
                  <a:srgbClr val="666666"/>
                </a:solidFill>
              </a:rPr>
              <a:t>No fielding issues are expected</a:t>
            </a:r>
            <a:endParaRPr>
              <a:solidFill>
                <a:srgbClr val="666666"/>
              </a:solidFill>
            </a:endParaRPr>
          </a:p>
          <a:p>
            <a:pPr indent="-3619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100"/>
              <a:buChar char="•"/>
            </a:pPr>
            <a:r>
              <a:rPr lang="en">
                <a:solidFill>
                  <a:srgbClr val="666666"/>
                </a:solidFill>
              </a:rPr>
              <a:t>G-19 products conform closely to G-16,17 conventions (GOES-R Product User Guide)</a:t>
            </a:r>
            <a:endParaRPr>
              <a:solidFill>
                <a:srgbClr val="666666"/>
              </a:solidFill>
            </a:endParaRPr>
          </a:p>
          <a:p>
            <a:pPr indent="-3619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100"/>
              <a:buChar char="•"/>
            </a:pPr>
            <a:r>
              <a:rPr lang="en">
                <a:solidFill>
                  <a:srgbClr val="666666"/>
                </a:solidFill>
              </a:rPr>
              <a:t>AWIPS’ baseline configurations for G16 and G18 are extensible for G19+</a:t>
            </a:r>
            <a:endParaRPr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