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12" roundtripDataSignature="AMtx7mheOa1kOAxP0oDmNuIncSXPsWQc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customschemas.google.com/relationships/presentationmetadata" Target="metadata"/><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31757b8c07d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g31757b8c07d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13436de145_0_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g313436de145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1757b8c07d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g31757b8c07d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p9"/>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 name="Google Shape;18;p9"/>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lt1"/>
              </a:buClr>
              <a:buSzPts val="1800"/>
              <a:buChar char="❖"/>
              <a:defRPr/>
            </a:lvl1pPr>
            <a:lvl2pPr indent="-342900" lvl="1" marL="914400" algn="l">
              <a:spcBef>
                <a:spcPts val="360"/>
              </a:spcBef>
              <a:spcAft>
                <a:spcPts val="0"/>
              </a:spcAft>
              <a:buClr>
                <a:schemeClr val="lt1"/>
              </a:buClr>
              <a:buSzPts val="1800"/>
              <a:buChar char="–"/>
              <a:defRPr/>
            </a:lvl2pPr>
            <a:lvl3pPr indent="-342900" lvl="2" marL="1371600" algn="l">
              <a:spcBef>
                <a:spcPts val="360"/>
              </a:spcBef>
              <a:spcAft>
                <a:spcPts val="0"/>
              </a:spcAft>
              <a:buClr>
                <a:schemeClr val="lt1"/>
              </a:buClr>
              <a:buSzPts val="1800"/>
              <a:buChar char="•"/>
              <a:defRPr/>
            </a:lvl3pPr>
            <a:lvl4pPr indent="-342900" lvl="3" marL="1828800" algn="l">
              <a:spcBef>
                <a:spcPts val="360"/>
              </a:spcBef>
              <a:spcAft>
                <a:spcPts val="0"/>
              </a:spcAft>
              <a:buClr>
                <a:schemeClr val="lt1"/>
              </a:buClr>
              <a:buSzPts val="1800"/>
              <a:buChar char="o"/>
              <a:defRPr/>
            </a:lvl4pPr>
            <a:lvl5pPr indent="-342900" lvl="4" marL="2286000" algn="l">
              <a:spcBef>
                <a:spcPts val="360"/>
              </a:spcBef>
              <a:spcAft>
                <a:spcPts val="0"/>
              </a:spcAft>
              <a:buClr>
                <a:schemeClr val="lt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 name="Google Shape;19;p9"/>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9"/>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lt1"/>
                </a:solidFill>
                <a:latin typeface="Calibri"/>
                <a:ea typeface="Calibri"/>
                <a:cs typeface="Calibri"/>
                <a:sym typeface="Calibri"/>
              </a:defRPr>
            </a:lvl1pPr>
            <a:lvl2pPr indent="0" lvl="1" marL="0" algn="r">
              <a:spcBef>
                <a:spcPts val="0"/>
              </a:spcBef>
              <a:buNone/>
              <a:defRPr b="0" i="0" sz="1200" u="none" cap="none" strike="noStrike">
                <a:solidFill>
                  <a:schemeClr val="lt1"/>
                </a:solidFill>
                <a:latin typeface="Calibri"/>
                <a:ea typeface="Calibri"/>
                <a:cs typeface="Calibri"/>
                <a:sym typeface="Calibri"/>
              </a:defRPr>
            </a:lvl2pPr>
            <a:lvl3pPr indent="0" lvl="2" marL="0" algn="r">
              <a:spcBef>
                <a:spcPts val="0"/>
              </a:spcBef>
              <a:buNone/>
              <a:defRPr b="0" i="0" sz="1200" u="none" cap="none" strike="noStrike">
                <a:solidFill>
                  <a:schemeClr val="lt1"/>
                </a:solidFill>
                <a:latin typeface="Calibri"/>
                <a:ea typeface="Calibri"/>
                <a:cs typeface="Calibri"/>
                <a:sym typeface="Calibri"/>
              </a:defRPr>
            </a:lvl3pPr>
            <a:lvl4pPr indent="0" lvl="3" marL="0" algn="r">
              <a:spcBef>
                <a:spcPts val="0"/>
              </a:spcBef>
              <a:buNone/>
              <a:defRPr b="0" i="0" sz="1200" u="none" cap="none" strike="noStrike">
                <a:solidFill>
                  <a:schemeClr val="lt1"/>
                </a:solidFill>
                <a:latin typeface="Calibri"/>
                <a:ea typeface="Calibri"/>
                <a:cs typeface="Calibri"/>
                <a:sym typeface="Calibri"/>
              </a:defRPr>
            </a:lvl4pPr>
            <a:lvl5pPr indent="0" lvl="4" marL="0" algn="r">
              <a:spcBef>
                <a:spcPts val="0"/>
              </a:spcBef>
              <a:buNone/>
              <a:defRPr b="0" i="0" sz="1200" u="none" cap="none" strike="noStrike">
                <a:solidFill>
                  <a:schemeClr val="lt1"/>
                </a:solidFill>
                <a:latin typeface="Calibri"/>
                <a:ea typeface="Calibri"/>
                <a:cs typeface="Calibri"/>
                <a:sym typeface="Calibri"/>
              </a:defRPr>
            </a:lvl5pPr>
            <a:lvl6pPr indent="0" lvl="5" marL="0" algn="r">
              <a:spcBef>
                <a:spcPts val="0"/>
              </a:spcBef>
              <a:buNone/>
              <a:defRPr b="0" i="0" sz="1200" u="none" cap="none" strike="noStrike">
                <a:solidFill>
                  <a:schemeClr val="lt1"/>
                </a:solidFill>
                <a:latin typeface="Calibri"/>
                <a:ea typeface="Calibri"/>
                <a:cs typeface="Calibri"/>
                <a:sym typeface="Calibri"/>
              </a:defRPr>
            </a:lvl6pPr>
            <a:lvl7pPr indent="0" lvl="6" marL="0" algn="r">
              <a:spcBef>
                <a:spcPts val="0"/>
              </a:spcBef>
              <a:buNone/>
              <a:defRPr b="0" i="0" sz="1200" u="none" cap="none" strike="noStrike">
                <a:solidFill>
                  <a:schemeClr val="lt1"/>
                </a:solidFill>
                <a:latin typeface="Calibri"/>
                <a:ea typeface="Calibri"/>
                <a:cs typeface="Calibri"/>
                <a:sym typeface="Calibri"/>
              </a:defRPr>
            </a:lvl7pPr>
            <a:lvl8pPr indent="0" lvl="7" marL="0" algn="r">
              <a:spcBef>
                <a:spcPts val="0"/>
              </a:spcBef>
              <a:buNone/>
              <a:defRPr b="0" i="0" sz="1200" u="none" cap="none" strike="noStrike">
                <a:solidFill>
                  <a:schemeClr val="lt1"/>
                </a:solidFill>
                <a:latin typeface="Calibri"/>
                <a:ea typeface="Calibri"/>
                <a:cs typeface="Calibri"/>
                <a:sym typeface="Calibri"/>
              </a:defRPr>
            </a:lvl8pPr>
            <a:lvl9pPr indent="0" lvl="8" mar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0"/>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11"/>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1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2"/>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2"/>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Calibri"/>
                <a:ea typeface="Calibri"/>
                <a:cs typeface="Calibri"/>
                <a:sym typeface="Calibri"/>
              </a:defRPr>
            </a:lvl1pPr>
            <a:lvl2pPr indent="0" lvl="1" marL="0" algn="r">
              <a:spcBef>
                <a:spcPts val="0"/>
              </a:spcBef>
              <a:buNone/>
              <a:defRPr sz="1200">
                <a:solidFill>
                  <a:schemeClr val="lt1"/>
                </a:solidFill>
                <a:latin typeface="Calibri"/>
                <a:ea typeface="Calibri"/>
                <a:cs typeface="Calibri"/>
                <a:sym typeface="Calibri"/>
              </a:defRPr>
            </a:lvl2pPr>
            <a:lvl3pPr indent="0" lvl="2" marL="0" algn="r">
              <a:spcBef>
                <a:spcPts val="0"/>
              </a:spcBef>
              <a:buNone/>
              <a:defRPr sz="1200">
                <a:solidFill>
                  <a:schemeClr val="lt1"/>
                </a:solidFill>
                <a:latin typeface="Calibri"/>
                <a:ea typeface="Calibri"/>
                <a:cs typeface="Calibri"/>
                <a:sym typeface="Calibri"/>
              </a:defRPr>
            </a:lvl3pPr>
            <a:lvl4pPr indent="0" lvl="3" marL="0" algn="r">
              <a:spcBef>
                <a:spcPts val="0"/>
              </a:spcBef>
              <a:buNone/>
              <a:defRPr sz="1200">
                <a:solidFill>
                  <a:schemeClr val="lt1"/>
                </a:solidFill>
                <a:latin typeface="Calibri"/>
                <a:ea typeface="Calibri"/>
                <a:cs typeface="Calibri"/>
                <a:sym typeface="Calibri"/>
              </a:defRPr>
            </a:lvl4pPr>
            <a:lvl5pPr indent="0" lvl="4" marL="0" algn="r">
              <a:spcBef>
                <a:spcPts val="0"/>
              </a:spcBef>
              <a:buNone/>
              <a:defRPr sz="1200">
                <a:solidFill>
                  <a:schemeClr val="lt1"/>
                </a:solidFill>
                <a:latin typeface="Calibri"/>
                <a:ea typeface="Calibri"/>
                <a:cs typeface="Calibri"/>
                <a:sym typeface="Calibri"/>
              </a:defRPr>
            </a:lvl5pPr>
            <a:lvl6pPr indent="0" lvl="5" marL="0" algn="r">
              <a:spcBef>
                <a:spcPts val="0"/>
              </a:spcBef>
              <a:buNone/>
              <a:defRPr sz="1200">
                <a:solidFill>
                  <a:schemeClr val="lt1"/>
                </a:solidFill>
                <a:latin typeface="Calibri"/>
                <a:ea typeface="Calibri"/>
                <a:cs typeface="Calibri"/>
                <a:sym typeface="Calibri"/>
              </a:defRPr>
            </a:lvl6pPr>
            <a:lvl7pPr indent="0" lvl="6" marL="0" algn="r">
              <a:spcBef>
                <a:spcPts val="0"/>
              </a:spcBef>
              <a:buNone/>
              <a:defRPr sz="1200">
                <a:solidFill>
                  <a:schemeClr val="lt1"/>
                </a:solidFill>
                <a:latin typeface="Calibri"/>
                <a:ea typeface="Calibri"/>
                <a:cs typeface="Calibri"/>
                <a:sym typeface="Calibri"/>
              </a:defRPr>
            </a:lvl7pPr>
            <a:lvl8pPr indent="0" lvl="7" marL="0" algn="r">
              <a:spcBef>
                <a:spcPts val="0"/>
              </a:spcBef>
              <a:buNone/>
              <a:defRPr sz="1200">
                <a:solidFill>
                  <a:schemeClr val="lt1"/>
                </a:solidFill>
                <a:latin typeface="Calibri"/>
                <a:ea typeface="Calibri"/>
                <a:cs typeface="Calibri"/>
                <a:sym typeface="Calibri"/>
              </a:defRPr>
            </a:lvl8pPr>
            <a:lvl9pPr indent="0" lvl="8" marL="0" algn="r">
              <a:spcBef>
                <a:spcPts val="0"/>
              </a:spcBef>
              <a:buNone/>
              <a:defRPr sz="1200">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le and two content">
  <p:cSld name="Tile and two content">
    <p:spTree>
      <p:nvGrpSpPr>
        <p:cNvPr id="32" name="Shape 32"/>
        <p:cNvGrpSpPr/>
        <p:nvPr/>
      </p:nvGrpSpPr>
      <p:grpSpPr>
        <a:xfrm>
          <a:off x="0" y="0"/>
          <a:ext cx="0" cy="0"/>
          <a:chOff x="0" y="0"/>
          <a:chExt cx="0" cy="0"/>
        </a:xfrm>
      </p:grpSpPr>
      <p:sp>
        <p:nvSpPr>
          <p:cNvPr id="33" name="Google Shape;33;p13"/>
          <p:cNvSpPr txBox="1"/>
          <p:nvPr>
            <p:ph idx="1" type="body"/>
          </p:nvPr>
        </p:nvSpPr>
        <p:spPr>
          <a:xfrm>
            <a:off x="4680523" y="958850"/>
            <a:ext cx="4111455" cy="52816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lt1"/>
              </a:buClr>
              <a:buSzPts val="2000"/>
              <a:buNone/>
              <a:defRPr b="1" sz="2000">
                <a:latin typeface="Arial"/>
                <a:ea typeface="Arial"/>
                <a:cs typeface="Arial"/>
                <a:sym typeface="Arial"/>
              </a:defRPr>
            </a:lvl1pPr>
            <a:lvl2pPr indent="-355600" lvl="1" marL="914400" algn="l">
              <a:spcBef>
                <a:spcPts val="400"/>
              </a:spcBef>
              <a:spcAft>
                <a:spcPts val="0"/>
              </a:spcAft>
              <a:buClr>
                <a:schemeClr val="lt1"/>
              </a:buClr>
              <a:buSzPts val="2000"/>
              <a:buFont typeface="Arial"/>
              <a:buChar char="•"/>
              <a:defRPr sz="2000">
                <a:latin typeface="Arial"/>
                <a:ea typeface="Arial"/>
                <a:cs typeface="Arial"/>
                <a:sym typeface="Arial"/>
              </a:defRPr>
            </a:lvl2pPr>
            <a:lvl3pPr indent="-342900" lvl="2" marL="1371600" algn="l">
              <a:spcBef>
                <a:spcPts val="360"/>
              </a:spcBef>
              <a:spcAft>
                <a:spcPts val="0"/>
              </a:spcAft>
              <a:buClr>
                <a:schemeClr val="lt1"/>
              </a:buClr>
              <a:buSzPts val="1800"/>
              <a:buFont typeface="Arial"/>
              <a:buChar char="‒"/>
              <a:defRPr sz="1800">
                <a:latin typeface="Arial"/>
                <a:ea typeface="Arial"/>
                <a:cs typeface="Arial"/>
                <a:sym typeface="Arial"/>
              </a:defRPr>
            </a:lvl3pPr>
            <a:lvl4pPr indent="-330200" lvl="3" marL="1828800" algn="l">
              <a:spcBef>
                <a:spcPts val="320"/>
              </a:spcBef>
              <a:spcAft>
                <a:spcPts val="0"/>
              </a:spcAft>
              <a:buClr>
                <a:schemeClr val="lt1"/>
              </a:buClr>
              <a:buSzPts val="1600"/>
              <a:buFont typeface="Arial"/>
              <a:buChar char="•"/>
              <a:defRPr sz="1600">
                <a:latin typeface="Arial"/>
                <a:ea typeface="Arial"/>
                <a:cs typeface="Arial"/>
                <a:sym typeface="Arial"/>
              </a:defRPr>
            </a:lvl4pPr>
            <a:lvl5pPr indent="-330200" lvl="4" marL="2286000" algn="l">
              <a:spcBef>
                <a:spcPts val="320"/>
              </a:spcBef>
              <a:spcAft>
                <a:spcPts val="0"/>
              </a:spcAft>
              <a:buClr>
                <a:schemeClr val="lt1"/>
              </a:buClr>
              <a:buSzPts val="1600"/>
              <a:buFont typeface="Arial"/>
              <a:buChar char="‒"/>
              <a:defRPr sz="16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13"/>
          <p:cNvSpPr txBox="1"/>
          <p:nvPr>
            <p:ph type="title"/>
          </p:nvPr>
        </p:nvSpPr>
        <p:spPr>
          <a:xfrm>
            <a:off x="353441" y="88777"/>
            <a:ext cx="6675120" cy="7279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0" sz="2400">
                <a:solidFill>
                  <a:srgbClr val="CF102D"/>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13"/>
          <p:cNvSpPr txBox="1"/>
          <p:nvPr>
            <p:ph idx="2" type="body"/>
          </p:nvPr>
        </p:nvSpPr>
        <p:spPr>
          <a:xfrm>
            <a:off x="354013" y="958850"/>
            <a:ext cx="4111455" cy="5281613"/>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chemeClr val="lt1"/>
              </a:buClr>
              <a:buSzPts val="2000"/>
              <a:buNone/>
              <a:defRPr b="1" sz="2000">
                <a:latin typeface="Arial"/>
                <a:ea typeface="Arial"/>
                <a:cs typeface="Arial"/>
                <a:sym typeface="Arial"/>
              </a:defRPr>
            </a:lvl1pPr>
            <a:lvl2pPr indent="-355600" lvl="1" marL="914400" algn="l">
              <a:spcBef>
                <a:spcPts val="400"/>
              </a:spcBef>
              <a:spcAft>
                <a:spcPts val="0"/>
              </a:spcAft>
              <a:buClr>
                <a:schemeClr val="lt1"/>
              </a:buClr>
              <a:buSzPts val="2000"/>
              <a:buFont typeface="Arial"/>
              <a:buChar char="•"/>
              <a:defRPr sz="2000">
                <a:latin typeface="Arial"/>
                <a:ea typeface="Arial"/>
                <a:cs typeface="Arial"/>
                <a:sym typeface="Arial"/>
              </a:defRPr>
            </a:lvl2pPr>
            <a:lvl3pPr indent="-342900" lvl="2" marL="1371600" algn="l">
              <a:spcBef>
                <a:spcPts val="360"/>
              </a:spcBef>
              <a:spcAft>
                <a:spcPts val="0"/>
              </a:spcAft>
              <a:buClr>
                <a:schemeClr val="lt1"/>
              </a:buClr>
              <a:buSzPts val="1800"/>
              <a:buFont typeface="Arial"/>
              <a:buChar char="‒"/>
              <a:defRPr sz="1800">
                <a:latin typeface="Arial"/>
                <a:ea typeface="Arial"/>
                <a:cs typeface="Arial"/>
                <a:sym typeface="Arial"/>
              </a:defRPr>
            </a:lvl3pPr>
            <a:lvl4pPr indent="-330200" lvl="3" marL="1828800" algn="l">
              <a:spcBef>
                <a:spcPts val="320"/>
              </a:spcBef>
              <a:spcAft>
                <a:spcPts val="0"/>
              </a:spcAft>
              <a:buClr>
                <a:schemeClr val="lt1"/>
              </a:buClr>
              <a:buSzPts val="1600"/>
              <a:buFont typeface="Arial"/>
              <a:buChar char="•"/>
              <a:defRPr sz="1600">
                <a:latin typeface="Arial"/>
                <a:ea typeface="Arial"/>
                <a:cs typeface="Arial"/>
                <a:sym typeface="Arial"/>
              </a:defRPr>
            </a:lvl4pPr>
            <a:lvl5pPr indent="-330200" lvl="4" marL="2286000" algn="l">
              <a:spcBef>
                <a:spcPts val="320"/>
              </a:spcBef>
              <a:spcAft>
                <a:spcPts val="0"/>
              </a:spcAft>
              <a:buClr>
                <a:schemeClr val="lt1"/>
              </a:buClr>
              <a:buSzPts val="1600"/>
              <a:buFont typeface="Arial"/>
              <a:buChar char="‒"/>
              <a:defRPr sz="1600">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6" name="Shape 36"/>
        <p:cNvGrpSpPr/>
        <p:nvPr/>
      </p:nvGrpSpPr>
      <p:grpSpPr>
        <a:xfrm>
          <a:off x="0" y="0"/>
          <a:ext cx="0" cy="0"/>
          <a:chOff x="0" y="0"/>
          <a:chExt cx="0" cy="0"/>
        </a:xfrm>
      </p:grpSpPr>
      <p:sp>
        <p:nvSpPr>
          <p:cNvPr id="37" name="Google Shape;37;p14"/>
          <p:cNvSpPr txBox="1"/>
          <p:nvPr>
            <p:ph type="title"/>
          </p:nvPr>
        </p:nvSpPr>
        <p:spPr>
          <a:xfrm>
            <a:off x="353441" y="88777"/>
            <a:ext cx="6675120" cy="72796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SzPts val="1400"/>
              <a:buNone/>
              <a:defRPr b="0" sz="2400">
                <a:solidFill>
                  <a:srgbClr val="CF102D"/>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Mandt_SOO-DOH-Presentation_NO-TEXT_5.jpg" id="10" name="Google Shape;10;p8"/>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8"/>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1pPr>
            <a:lvl2pPr lvl="1"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2pPr>
            <a:lvl3pPr lvl="2"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3pPr>
            <a:lvl4pPr lvl="3"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4pPr>
            <a:lvl5pPr lvl="4" marR="0" rtl="0" algn="ctr">
              <a:spcBef>
                <a:spcPts val="0"/>
              </a:spcBef>
              <a:spcAft>
                <a:spcPts val="0"/>
              </a:spcAft>
              <a:buSzPts val="1400"/>
              <a:buNone/>
              <a:defRPr b="0" i="0" sz="3600" u="none" cap="none" strike="noStrike">
                <a:solidFill>
                  <a:schemeClr val="lt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lt1"/>
                </a:solidFill>
                <a:latin typeface="Calibri"/>
                <a:ea typeface="Calibri"/>
                <a:cs typeface="Calibri"/>
                <a:sym typeface="Calibri"/>
              </a:defRPr>
            </a:lvl9pPr>
          </a:lstStyle>
          <a:p/>
        </p:txBody>
      </p:sp>
      <p:sp>
        <p:nvSpPr>
          <p:cNvPr id="12" name="Google Shape;12;p8"/>
          <p:cNvSpPr txBox="1"/>
          <p:nvPr>
            <p:ph idx="1" type="body"/>
          </p:nvPr>
        </p:nvSpPr>
        <p:spPr>
          <a:xfrm>
            <a:off x="457200" y="1465263"/>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lt1"/>
              </a:buClr>
              <a:buSzPts val="3200"/>
              <a:buFont typeface="Noto Sans Symbols"/>
              <a:buChar char="❖"/>
              <a:defRPr b="0" i="0" sz="3200" u="none" cap="none" strike="noStrike">
                <a:solidFill>
                  <a:schemeClr val="lt1"/>
                </a:solidFill>
                <a:latin typeface="Calibri"/>
                <a:ea typeface="Calibri"/>
                <a:cs typeface="Calibri"/>
                <a:sym typeface="Calibri"/>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spcBef>
                <a:spcPts val="400"/>
              </a:spcBef>
              <a:spcAft>
                <a:spcPts val="0"/>
              </a:spcAft>
              <a:buClr>
                <a:schemeClr val="lt1"/>
              </a:buClr>
              <a:buSzPts val="2000"/>
              <a:buFont typeface="Courier New"/>
              <a:buChar char="o"/>
              <a:defRPr b="0" i="0" sz="2000" u="none" cap="none" strike="noStrike">
                <a:solidFill>
                  <a:schemeClr val="lt1"/>
                </a:solidFill>
                <a:latin typeface="Calibri"/>
                <a:ea typeface="Calibri"/>
                <a:cs typeface="Calibri"/>
                <a:sym typeface="Calibri"/>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8"/>
          <p:cNvSpPr txBox="1"/>
          <p:nvPr>
            <p:ph idx="10" type="dt"/>
          </p:nvPr>
        </p:nvSpPr>
        <p:spPr>
          <a:xfrm>
            <a:off x="240632" y="6356350"/>
            <a:ext cx="914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1" type="ftr"/>
          </p:nvPr>
        </p:nvSpPr>
        <p:spPr>
          <a:xfrm>
            <a:off x="922421" y="6356350"/>
            <a:ext cx="7331242"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8"/>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https://doi.org/10.1029/2022SW00334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ph type="title"/>
          </p:nvPr>
        </p:nvSpPr>
        <p:spPr>
          <a:xfrm>
            <a:off x="1371600" y="326774"/>
            <a:ext cx="6408821" cy="9686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t>G18 EHIS Full Validation </a:t>
            </a:r>
            <a:br>
              <a:rPr b="1" lang="en-US" sz="3200"/>
            </a:br>
            <a:r>
              <a:rPr b="1" lang="en-US" sz="3200"/>
              <a:t>SWPC Overview</a:t>
            </a:r>
            <a:endParaRPr b="1" sz="3200"/>
          </a:p>
        </p:txBody>
      </p:sp>
      <p:sp>
        <p:nvSpPr>
          <p:cNvPr id="43" name="Google Shape;43;p1"/>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4" name="Google Shape;44;p1"/>
          <p:cNvSpPr txBox="1"/>
          <p:nvPr>
            <p:ph idx="1" type="body"/>
          </p:nvPr>
        </p:nvSpPr>
        <p:spPr>
          <a:xfrm>
            <a:off x="381000" y="1676400"/>
            <a:ext cx="8478300" cy="22710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400"/>
              <a:buFont typeface="Arial"/>
              <a:buChar char="•"/>
            </a:pPr>
            <a:r>
              <a:rPr lang="en-US" sz="2400">
                <a:latin typeface="Arial"/>
                <a:ea typeface="Arial"/>
                <a:cs typeface="Arial"/>
                <a:sym typeface="Arial"/>
              </a:rPr>
              <a:t>Primary Uses of EHIS Data </a:t>
            </a:r>
            <a:endParaRPr sz="2400">
              <a:latin typeface="Arial"/>
              <a:ea typeface="Arial"/>
              <a:cs typeface="Arial"/>
              <a:sym typeface="Arial"/>
            </a:endParaRPr>
          </a:p>
          <a:p>
            <a:pPr indent="-298450" lvl="1" marL="742950" rtl="0" algn="l">
              <a:spcBef>
                <a:spcPts val="0"/>
              </a:spcBef>
              <a:spcAft>
                <a:spcPts val="0"/>
              </a:spcAft>
              <a:buSzPts val="2000"/>
              <a:buChar char="–"/>
            </a:pPr>
            <a:r>
              <a:rPr lang="en-US" sz="2000"/>
              <a:t>Satellite industry: Satellite anomaly resolution and design guidelines</a:t>
            </a:r>
            <a:endParaRPr sz="2000"/>
          </a:p>
          <a:p>
            <a:pPr indent="-298450" lvl="1" marL="742950" rtl="0" algn="l">
              <a:spcBef>
                <a:spcPts val="560"/>
              </a:spcBef>
              <a:spcAft>
                <a:spcPts val="0"/>
              </a:spcAft>
              <a:buSzPts val="2000"/>
              <a:buChar char="–"/>
            </a:pPr>
            <a:r>
              <a:rPr lang="en-US" sz="2000"/>
              <a:t>Aviation industry: Radiation advisories</a:t>
            </a:r>
            <a:endParaRPr sz="2000"/>
          </a:p>
          <a:p>
            <a:pPr indent="-298450" lvl="1" marL="742950" rtl="0" algn="l">
              <a:spcBef>
                <a:spcPts val="560"/>
              </a:spcBef>
              <a:spcAft>
                <a:spcPts val="0"/>
              </a:spcAft>
              <a:buSzPts val="2000"/>
              <a:buChar char="–"/>
            </a:pPr>
            <a:r>
              <a:rPr lang="en-US" sz="2000"/>
              <a:t>Human Spaceflight: Anticipated for avionics</a:t>
            </a:r>
            <a:endParaRPr sz="2000"/>
          </a:p>
          <a:p>
            <a:pPr indent="-381000" lvl="0" marL="342900" rtl="0" algn="l">
              <a:spcBef>
                <a:spcPts val="0"/>
              </a:spcBef>
              <a:spcAft>
                <a:spcPts val="0"/>
              </a:spcAft>
              <a:buSzPts val="2400"/>
              <a:buFont typeface="Arial"/>
              <a:buChar char="•"/>
            </a:pPr>
            <a:r>
              <a:rPr lang="en-US" sz="2400">
                <a:latin typeface="Arial"/>
                <a:ea typeface="Arial"/>
                <a:cs typeface="Arial"/>
                <a:sym typeface="Arial"/>
              </a:rPr>
              <a:t>Requirements </a:t>
            </a:r>
            <a:endParaRPr sz="2400">
              <a:latin typeface="Arial"/>
              <a:ea typeface="Arial"/>
              <a:cs typeface="Arial"/>
              <a:sym typeface="Arial"/>
            </a:endParaRPr>
          </a:p>
          <a:p>
            <a:pPr indent="-298450" lvl="1" marL="742950" rtl="0" algn="l">
              <a:spcBef>
                <a:spcPts val="560"/>
              </a:spcBef>
              <a:spcAft>
                <a:spcPts val="0"/>
              </a:spcAft>
              <a:buSzPts val="2000"/>
              <a:buChar char="–"/>
            </a:pPr>
            <a:r>
              <a:rPr lang="en-US" sz="2000"/>
              <a:t>Derived from 2002 user-requirements workshop</a:t>
            </a:r>
            <a:endParaRPr sz="2000"/>
          </a:p>
          <a:p>
            <a:pPr indent="-298450" lvl="1" marL="742950" rtl="0" algn="l">
              <a:spcBef>
                <a:spcPts val="560"/>
              </a:spcBef>
              <a:spcAft>
                <a:spcPts val="0"/>
              </a:spcAft>
              <a:buSzPts val="2000"/>
              <a:buChar char="–"/>
            </a:pPr>
            <a:r>
              <a:rPr lang="en-US" sz="2000"/>
              <a:t>Alphas and EHIS were reinforced at the 2023 Space Weather Prediction (SWPT) Testbed Satellite Environment Exercise</a:t>
            </a:r>
            <a:endParaRPr sz="2000"/>
          </a:p>
        </p:txBody>
      </p:sp>
      <p:pic>
        <p:nvPicPr>
          <p:cNvPr id="45" name="Google Shape;45;p1"/>
          <p:cNvPicPr preferRelativeResize="0"/>
          <p:nvPr/>
        </p:nvPicPr>
        <p:blipFill rotWithShape="1">
          <a:blip r:embed="rId3">
            <a:alphaModFix/>
          </a:blip>
          <a:srcRect b="53332" l="0" r="0" t="0"/>
          <a:stretch/>
        </p:blipFill>
        <p:spPr>
          <a:xfrm>
            <a:off x="2422225" y="4649900"/>
            <a:ext cx="4299551" cy="1733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31757b8c07d_0_20"/>
          <p:cNvSpPr txBox="1"/>
          <p:nvPr>
            <p:ph type="title"/>
          </p:nvPr>
        </p:nvSpPr>
        <p:spPr>
          <a:xfrm>
            <a:off x="1371600" y="326774"/>
            <a:ext cx="6408900" cy="96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t>Helium and Higher Z Ions</a:t>
            </a:r>
            <a:endParaRPr b="1" sz="3200"/>
          </a:p>
        </p:txBody>
      </p:sp>
      <p:sp>
        <p:nvSpPr>
          <p:cNvPr id="51" name="Google Shape;51;g31757b8c07d_0_20"/>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52" name="Google Shape;52;g31757b8c07d_0_20"/>
          <p:cNvSpPr txBox="1"/>
          <p:nvPr>
            <p:ph idx="1" type="body"/>
          </p:nvPr>
        </p:nvSpPr>
        <p:spPr>
          <a:xfrm>
            <a:off x="381000" y="1676400"/>
            <a:ext cx="4287900" cy="4680000"/>
          </a:xfrm>
          <a:prstGeom prst="rect">
            <a:avLst/>
          </a:prstGeom>
          <a:noFill/>
          <a:ln>
            <a:noFill/>
          </a:ln>
        </p:spPr>
        <p:txBody>
          <a:bodyPr anchorCtr="0" anchor="t" bIns="45700" lIns="91425" spcFirstLastPara="1" rIns="91425" wrap="square" tIns="45700">
            <a:noAutofit/>
          </a:bodyPr>
          <a:lstStyle/>
          <a:p>
            <a:pPr indent="-368300" lvl="0" marL="342900" marR="0" rtl="0" algn="l">
              <a:lnSpc>
                <a:spcPct val="100000"/>
              </a:lnSpc>
              <a:spcBef>
                <a:spcPts val="0"/>
              </a:spcBef>
              <a:spcAft>
                <a:spcPts val="0"/>
              </a:spcAft>
              <a:buSzPts val="2400"/>
              <a:buFont typeface="Arial"/>
              <a:buChar char="•"/>
            </a:pPr>
            <a:r>
              <a:rPr lang="en-US" sz="2400">
                <a:latin typeface="Arial"/>
                <a:ea typeface="Arial"/>
                <a:cs typeface="Arial"/>
                <a:sym typeface="Arial"/>
              </a:rPr>
              <a:t>Helium</a:t>
            </a:r>
            <a:endParaRPr sz="24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Measurements have been made since the early GOES. </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Input to the aviation-radiation model run by the FAA</a:t>
            </a:r>
            <a:endParaRPr sz="2000">
              <a:latin typeface="Arial"/>
              <a:ea typeface="Arial"/>
              <a:cs typeface="Arial"/>
              <a:sym typeface="Arial"/>
            </a:endParaRPr>
          </a:p>
          <a:p>
            <a:pPr indent="0" lvl="0" marL="0" marR="0" rtl="0" algn="l">
              <a:lnSpc>
                <a:spcPct val="100000"/>
              </a:lnSpc>
              <a:spcBef>
                <a:spcPts val="0"/>
              </a:spcBef>
              <a:spcAft>
                <a:spcPts val="0"/>
              </a:spcAft>
              <a:buNone/>
            </a:pPr>
            <a:r>
              <a:t/>
            </a:r>
            <a:endParaRPr sz="2000">
              <a:latin typeface="Arial"/>
              <a:ea typeface="Arial"/>
              <a:cs typeface="Arial"/>
              <a:sym typeface="Arial"/>
            </a:endParaRPr>
          </a:p>
          <a:p>
            <a:pPr indent="-355600" lvl="0" marL="342900" marR="0" rtl="0" algn="l">
              <a:lnSpc>
                <a:spcPct val="100000"/>
              </a:lnSpc>
              <a:spcBef>
                <a:spcPts val="0"/>
              </a:spcBef>
              <a:spcAft>
                <a:spcPts val="0"/>
              </a:spcAft>
              <a:buSzPts val="2000"/>
              <a:buChar char="•"/>
            </a:pPr>
            <a:r>
              <a:rPr lang="en-US" sz="2400">
                <a:latin typeface="Arial"/>
                <a:ea typeface="Arial"/>
                <a:cs typeface="Arial"/>
                <a:sym typeface="Arial"/>
              </a:rPr>
              <a:t>Heavier Ions (up to Iron)</a:t>
            </a:r>
            <a:endParaRPr sz="24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The measurement of ions heavier than Helium is a new capability.</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Font typeface="Arial"/>
              <a:buChar char="–"/>
            </a:pPr>
            <a:r>
              <a:rPr lang="en-US" sz="2000">
                <a:latin typeface="Arial"/>
                <a:ea typeface="Arial"/>
                <a:cs typeface="Arial"/>
                <a:sym typeface="Arial"/>
              </a:rPr>
              <a:t>Necessary to support satellite anomalies, launch decisions, and satellite design.</a:t>
            </a:r>
            <a:endParaRPr sz="2000"/>
          </a:p>
        </p:txBody>
      </p:sp>
      <p:pic>
        <p:nvPicPr>
          <p:cNvPr id="53" name="Google Shape;53;g31757b8c07d_0_20"/>
          <p:cNvPicPr preferRelativeResize="0"/>
          <p:nvPr/>
        </p:nvPicPr>
        <p:blipFill rotWithShape="1">
          <a:blip r:embed="rId3">
            <a:alphaModFix/>
          </a:blip>
          <a:srcRect b="0" l="0" r="0" t="0"/>
          <a:stretch/>
        </p:blipFill>
        <p:spPr>
          <a:xfrm>
            <a:off x="4668950" y="1854825"/>
            <a:ext cx="4190350" cy="2710525"/>
          </a:xfrm>
          <a:prstGeom prst="rect">
            <a:avLst/>
          </a:prstGeom>
          <a:noFill/>
          <a:ln>
            <a:noFill/>
          </a:ln>
        </p:spPr>
      </p:pic>
      <p:sp>
        <p:nvSpPr>
          <p:cNvPr id="54" name="Google Shape;54;g31757b8c07d_0_20"/>
          <p:cNvSpPr txBox="1"/>
          <p:nvPr/>
        </p:nvSpPr>
        <p:spPr>
          <a:xfrm>
            <a:off x="4668950" y="4994625"/>
            <a:ext cx="41904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Workshop recommendations for heavy ion measurements on GOES-R+</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13436de145_0_62"/>
          <p:cNvSpPr txBox="1"/>
          <p:nvPr>
            <p:ph type="title"/>
          </p:nvPr>
        </p:nvSpPr>
        <p:spPr>
          <a:xfrm>
            <a:off x="1371600" y="128337"/>
            <a:ext cx="6408900" cy="96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Satellite Industry</a:t>
            </a:r>
            <a:endParaRPr/>
          </a:p>
        </p:txBody>
      </p:sp>
      <p:sp>
        <p:nvSpPr>
          <p:cNvPr id="60" name="Google Shape;60;g313436de145_0_62"/>
          <p:cNvSpPr txBox="1"/>
          <p:nvPr>
            <p:ph idx="1" type="body"/>
          </p:nvPr>
        </p:nvSpPr>
        <p:spPr>
          <a:xfrm>
            <a:off x="457200" y="1295400"/>
            <a:ext cx="4327500" cy="30804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400"/>
              <a:buFont typeface="Arial"/>
              <a:buChar char="•"/>
            </a:pPr>
            <a:r>
              <a:rPr lang="en-US" sz="2400"/>
              <a:t>Single event upset (SEU)</a:t>
            </a:r>
            <a:endParaRPr sz="2400"/>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Primary impact of alphas and heavies</a:t>
            </a:r>
            <a:endParaRPr sz="2000">
              <a:latin typeface="Arial"/>
              <a:ea typeface="Arial"/>
              <a:cs typeface="Arial"/>
              <a:sym typeface="Arial"/>
            </a:endParaRPr>
          </a:p>
          <a:p>
            <a:pPr indent="0" lvl="0" marL="0" marR="0" rtl="0" algn="l">
              <a:lnSpc>
                <a:spcPct val="100000"/>
              </a:lnSpc>
              <a:spcBef>
                <a:spcPts val="0"/>
              </a:spcBef>
              <a:spcAft>
                <a:spcPts val="0"/>
              </a:spcAft>
              <a:buNone/>
            </a:pPr>
            <a:r>
              <a:t/>
            </a:r>
            <a:endParaRPr sz="2000">
              <a:latin typeface="Arial"/>
              <a:ea typeface="Arial"/>
              <a:cs typeface="Arial"/>
              <a:sym typeface="Arial"/>
            </a:endParaRPr>
          </a:p>
          <a:p>
            <a:pPr indent="-381000" lvl="0" marL="342900" rtl="0" algn="l">
              <a:spcBef>
                <a:spcPts val="0"/>
              </a:spcBef>
              <a:spcAft>
                <a:spcPts val="0"/>
              </a:spcAft>
              <a:buSzPts val="2400"/>
              <a:buFont typeface="Arial"/>
              <a:buChar char="•"/>
            </a:pPr>
            <a:r>
              <a:rPr lang="en-US" sz="2400"/>
              <a:t>Customer Concerns</a:t>
            </a:r>
            <a:endParaRPr sz="2400"/>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Satellite anomaly </a:t>
            </a:r>
            <a:r>
              <a:rPr lang="en-US" sz="2000">
                <a:latin typeface="Arial"/>
                <a:ea typeface="Arial"/>
                <a:cs typeface="Arial"/>
                <a:sym typeface="Arial"/>
              </a:rPr>
              <a:t>r</a:t>
            </a:r>
            <a:r>
              <a:rPr lang="en-US" sz="2000">
                <a:latin typeface="Arial"/>
                <a:ea typeface="Arial"/>
                <a:cs typeface="Arial"/>
                <a:sym typeface="Arial"/>
              </a:rPr>
              <a:t>esolution </a:t>
            </a:r>
            <a:endParaRPr sz="2000">
              <a:latin typeface="Arial"/>
              <a:ea typeface="Arial"/>
              <a:cs typeface="Arial"/>
              <a:sym typeface="Arial"/>
            </a:endParaRPr>
          </a:p>
          <a:p>
            <a:pPr indent="-298450" lvl="1" marL="742950" marR="0" rtl="0" algn="l">
              <a:lnSpc>
                <a:spcPct val="100000"/>
              </a:lnSpc>
              <a:spcBef>
                <a:spcPts val="0"/>
              </a:spcBef>
              <a:spcAft>
                <a:spcPts val="0"/>
              </a:spcAft>
              <a:buSzPts val="2000"/>
              <a:buChar char="–"/>
            </a:pPr>
            <a:r>
              <a:rPr lang="en-US" sz="2000">
                <a:latin typeface="Arial"/>
                <a:ea typeface="Arial"/>
                <a:cs typeface="Arial"/>
                <a:sym typeface="Arial"/>
              </a:rPr>
              <a:t>Launch </a:t>
            </a:r>
            <a:r>
              <a:rPr lang="en-US" sz="2000">
                <a:latin typeface="Arial"/>
                <a:ea typeface="Arial"/>
                <a:cs typeface="Arial"/>
                <a:sym typeface="Arial"/>
              </a:rPr>
              <a:t>decisions</a:t>
            </a:r>
            <a:endParaRPr sz="2000">
              <a:latin typeface="Arial"/>
              <a:ea typeface="Arial"/>
              <a:cs typeface="Arial"/>
              <a:sym typeface="Arial"/>
            </a:endParaRPr>
          </a:p>
          <a:p>
            <a:pPr indent="-298450" lvl="1" marL="742950" rtl="0" algn="l">
              <a:spcBef>
                <a:spcPts val="0"/>
              </a:spcBef>
              <a:spcAft>
                <a:spcPts val="0"/>
              </a:spcAft>
              <a:buSzPts val="2000"/>
              <a:buChar char="–"/>
            </a:pPr>
            <a:r>
              <a:rPr lang="en-US" sz="2000">
                <a:latin typeface="Arial"/>
                <a:ea typeface="Arial"/>
                <a:cs typeface="Arial"/>
                <a:sym typeface="Arial"/>
              </a:rPr>
              <a:t>Environmental design guidelines</a:t>
            </a:r>
            <a:endParaRPr sz="2000">
              <a:latin typeface="Arial"/>
              <a:ea typeface="Arial"/>
              <a:cs typeface="Arial"/>
              <a:sym typeface="Arial"/>
            </a:endParaRPr>
          </a:p>
        </p:txBody>
      </p:sp>
      <p:sp>
        <p:nvSpPr>
          <p:cNvPr id="61" name="Google Shape;61;g313436de145_0_62"/>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62" name="Google Shape;62;g313436de145_0_62"/>
          <p:cNvPicPr preferRelativeResize="0"/>
          <p:nvPr/>
        </p:nvPicPr>
        <p:blipFill rotWithShape="1">
          <a:blip r:embed="rId3">
            <a:alphaModFix/>
          </a:blip>
          <a:srcRect b="0" l="0" r="0" t="0"/>
          <a:stretch/>
        </p:blipFill>
        <p:spPr>
          <a:xfrm>
            <a:off x="5028672" y="1201500"/>
            <a:ext cx="3503803" cy="3080400"/>
          </a:xfrm>
          <a:prstGeom prst="rect">
            <a:avLst/>
          </a:prstGeom>
          <a:noFill/>
          <a:ln>
            <a:noFill/>
          </a:ln>
        </p:spPr>
      </p:pic>
      <p:sp>
        <p:nvSpPr>
          <p:cNvPr id="63" name="Google Shape;63;g313436de145_0_62"/>
          <p:cNvSpPr txBox="1"/>
          <p:nvPr/>
        </p:nvSpPr>
        <p:spPr>
          <a:xfrm>
            <a:off x="5028725" y="4605375"/>
            <a:ext cx="3503700" cy="1754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Compilation of databases of spacecraft anomalies attributed to the space environment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Study sponsored by the National Security Space Architect</a:t>
            </a:r>
            <a:endParaRPr sz="1800">
              <a:solidFill>
                <a:schemeClr val="dk1"/>
              </a:solidFill>
              <a:latin typeface="Calibri"/>
              <a:ea typeface="Calibri"/>
              <a:cs typeface="Calibri"/>
              <a:sym typeface="Calibri"/>
            </a:endParaRPr>
          </a:p>
        </p:txBody>
      </p:sp>
      <p:sp>
        <p:nvSpPr>
          <p:cNvPr id="64" name="Google Shape;64;g313436de145_0_62"/>
          <p:cNvSpPr txBox="1"/>
          <p:nvPr/>
        </p:nvSpPr>
        <p:spPr>
          <a:xfrm>
            <a:off x="661500" y="4466775"/>
            <a:ext cx="3918900" cy="2031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Workshop recommended heavy ion measurements to support </a:t>
            </a:r>
            <a:r>
              <a:rPr lang="en-US" sz="1800">
                <a:solidFill>
                  <a:srgbClr val="0000FF"/>
                </a:solidFill>
                <a:latin typeface="Calibri"/>
                <a:ea typeface="Calibri"/>
                <a:cs typeface="Calibri"/>
                <a:sym typeface="Calibri"/>
              </a:rPr>
              <a:t>“…spacecraft anomaly investigations, decisions for launches of vehicles with single-event effect (SEE) susceptibilities, and archival data for the generation of environmental models.”</a:t>
            </a:r>
            <a:endParaRPr sz="1800">
              <a:solidFill>
                <a:srgbClr val="0000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2"/>
          <p:cNvSpPr txBox="1"/>
          <p:nvPr>
            <p:ph type="title"/>
          </p:nvPr>
        </p:nvSpPr>
        <p:spPr>
          <a:xfrm>
            <a:off x="1371600" y="128337"/>
            <a:ext cx="6408821" cy="9686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Aviation Industry</a:t>
            </a:r>
            <a:endParaRPr/>
          </a:p>
        </p:txBody>
      </p:sp>
      <p:sp>
        <p:nvSpPr>
          <p:cNvPr id="70" name="Google Shape;70;p2"/>
          <p:cNvSpPr txBox="1"/>
          <p:nvPr>
            <p:ph idx="1" type="body"/>
          </p:nvPr>
        </p:nvSpPr>
        <p:spPr>
          <a:xfrm>
            <a:off x="252300" y="1096975"/>
            <a:ext cx="5230200" cy="34494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None/>
            </a:pPr>
            <a:r>
              <a:rPr lang="en-US" sz="2200"/>
              <a:t>International Civil Aviation </a:t>
            </a:r>
            <a:r>
              <a:rPr lang="en-US" sz="2200"/>
              <a:t>O</a:t>
            </a:r>
            <a:r>
              <a:rPr lang="en-US" sz="2200"/>
              <a:t>rganization (ICAO) Radiation Advisories</a:t>
            </a:r>
            <a:endParaRPr sz="2200"/>
          </a:p>
        </p:txBody>
      </p:sp>
      <p:sp>
        <p:nvSpPr>
          <p:cNvPr id="71" name="Google Shape;71;p2"/>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2" name="Google Shape;72;p2"/>
          <p:cNvSpPr txBox="1"/>
          <p:nvPr/>
        </p:nvSpPr>
        <p:spPr>
          <a:xfrm>
            <a:off x="299050" y="4546775"/>
            <a:ext cx="48045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Ground Level Enhancement 69 (GLE69) solar radiation storm which occurred on the </a:t>
            </a:r>
            <a:r>
              <a:rPr b="1" lang="en-US" sz="1800">
                <a:solidFill>
                  <a:schemeClr val="lt1"/>
                </a:solidFill>
                <a:latin typeface="Calibri"/>
                <a:ea typeface="Calibri"/>
                <a:cs typeface="Calibri"/>
                <a:sym typeface="Calibri"/>
              </a:rPr>
              <a:t>20th of January 2005</a:t>
            </a:r>
            <a:r>
              <a:rPr lang="en-US" sz="1800">
                <a:solidFill>
                  <a:schemeClr val="lt1"/>
                </a:solidFill>
                <a:latin typeface="Calibri"/>
                <a:ea typeface="Calibri"/>
                <a:cs typeface="Calibri"/>
                <a:sym typeface="Calibri"/>
              </a:rPr>
              <a:t>. </a:t>
            </a:r>
            <a:r>
              <a:rPr b="1" lang="en-US" sz="1800">
                <a:solidFill>
                  <a:schemeClr val="lt1"/>
                </a:solidFill>
                <a:latin typeface="Calibri"/>
                <a:ea typeface="Calibri"/>
                <a:cs typeface="Calibri"/>
                <a:sym typeface="Calibri"/>
              </a:rPr>
              <a:t>Above:</a:t>
            </a:r>
            <a:r>
              <a:rPr lang="en-US" sz="1800">
                <a:solidFill>
                  <a:schemeClr val="lt1"/>
                </a:solidFill>
                <a:latin typeface="Calibri"/>
                <a:ea typeface="Calibri"/>
                <a:cs typeface="Calibri"/>
                <a:sym typeface="Calibri"/>
              </a:rPr>
              <a:t> CARI-7 Model, </a:t>
            </a:r>
            <a:r>
              <a:rPr b="1" lang="en-US" sz="1800">
                <a:solidFill>
                  <a:schemeClr val="lt1"/>
                </a:solidFill>
                <a:latin typeface="Calibri"/>
                <a:ea typeface="Calibri"/>
                <a:cs typeface="Calibri"/>
                <a:sym typeface="Calibri"/>
              </a:rPr>
              <a:t>Top Right: </a:t>
            </a:r>
            <a:r>
              <a:rPr lang="en-US" sz="1800">
                <a:solidFill>
                  <a:schemeClr val="lt1"/>
                </a:solidFill>
                <a:latin typeface="Calibri"/>
                <a:ea typeface="Calibri"/>
                <a:cs typeface="Calibri"/>
                <a:sym typeface="Calibri"/>
              </a:rPr>
              <a:t>Areas exceeding ICAO severe threshold, </a:t>
            </a:r>
            <a:r>
              <a:rPr b="1" lang="en-US" sz="1800">
                <a:solidFill>
                  <a:schemeClr val="lt1"/>
                </a:solidFill>
                <a:latin typeface="Calibri"/>
                <a:ea typeface="Calibri"/>
                <a:cs typeface="Calibri"/>
                <a:sym typeface="Calibri"/>
              </a:rPr>
              <a:t>Bottom Right: </a:t>
            </a:r>
            <a:r>
              <a:rPr lang="en-US" sz="1800">
                <a:solidFill>
                  <a:schemeClr val="lt1"/>
                </a:solidFill>
                <a:latin typeface="Calibri"/>
                <a:ea typeface="Calibri"/>
                <a:cs typeface="Calibri"/>
                <a:sym typeface="Calibri"/>
              </a:rPr>
              <a:t>Areas exceeding ICAO moderate threshold.</a:t>
            </a:r>
            <a:endParaRPr sz="1800">
              <a:solidFill>
                <a:schemeClr val="lt1"/>
              </a:solidFill>
              <a:latin typeface="Calibri"/>
              <a:ea typeface="Calibri"/>
              <a:cs typeface="Calibri"/>
              <a:sym typeface="Calibri"/>
            </a:endParaRPr>
          </a:p>
        </p:txBody>
      </p:sp>
      <p:pic>
        <p:nvPicPr>
          <p:cNvPr id="73" name="Google Shape;73;p2"/>
          <p:cNvPicPr preferRelativeResize="0"/>
          <p:nvPr/>
        </p:nvPicPr>
        <p:blipFill>
          <a:blip r:embed="rId3">
            <a:alphaModFix/>
          </a:blip>
          <a:stretch>
            <a:fillRect/>
          </a:stretch>
        </p:blipFill>
        <p:spPr>
          <a:xfrm>
            <a:off x="485550" y="1967050"/>
            <a:ext cx="4186476" cy="2579730"/>
          </a:xfrm>
          <a:prstGeom prst="rect">
            <a:avLst/>
          </a:prstGeom>
          <a:noFill/>
          <a:ln>
            <a:noFill/>
          </a:ln>
        </p:spPr>
      </p:pic>
      <p:pic>
        <p:nvPicPr>
          <p:cNvPr id="74" name="Google Shape;74;p2"/>
          <p:cNvPicPr preferRelativeResize="0"/>
          <p:nvPr/>
        </p:nvPicPr>
        <p:blipFill>
          <a:blip r:embed="rId4">
            <a:alphaModFix/>
          </a:blip>
          <a:stretch>
            <a:fillRect/>
          </a:stretch>
        </p:blipFill>
        <p:spPr>
          <a:xfrm>
            <a:off x="5056887" y="1096975"/>
            <a:ext cx="3721536" cy="4472852"/>
          </a:xfrm>
          <a:prstGeom prst="rect">
            <a:avLst/>
          </a:prstGeom>
          <a:noFill/>
          <a:ln>
            <a:noFill/>
          </a:ln>
        </p:spPr>
      </p:pic>
      <p:sp>
        <p:nvSpPr>
          <p:cNvPr id="75" name="Google Shape;75;p2"/>
          <p:cNvSpPr txBox="1"/>
          <p:nvPr/>
        </p:nvSpPr>
        <p:spPr>
          <a:xfrm>
            <a:off x="457200" y="6125475"/>
            <a:ext cx="81351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050">
                <a:solidFill>
                  <a:schemeClr val="lt1"/>
                </a:solidFill>
              </a:rPr>
              <a:t>Bain, H. M.,</a:t>
            </a:r>
            <a:r>
              <a:rPr lang="en-US" sz="1050">
                <a:solidFill>
                  <a:schemeClr val="lt1"/>
                </a:solidFill>
              </a:rPr>
              <a:t> Copeland, K., Onsager, T. G., &amp; Steenburgh, R. A. (2023). NOAA Space Weather Prediction Center radiation advisories for the International Civil Aviation Organization. </a:t>
            </a:r>
            <a:r>
              <a:rPr i="1" lang="en-US" sz="1050">
                <a:solidFill>
                  <a:schemeClr val="lt1"/>
                </a:solidFill>
              </a:rPr>
              <a:t>Space Weather</a:t>
            </a:r>
            <a:r>
              <a:rPr lang="en-US" sz="1050">
                <a:solidFill>
                  <a:schemeClr val="lt1"/>
                </a:solidFill>
              </a:rPr>
              <a:t>, 21, e2022SW003346. </a:t>
            </a:r>
            <a:r>
              <a:rPr b="1" lang="en-US" sz="1050">
                <a:solidFill>
                  <a:schemeClr val="lt1"/>
                </a:solidFill>
                <a:uFill>
                  <a:noFill/>
                </a:uFill>
                <a:hlinkClick r:id="rId5">
                  <a:extLst>
                    <a:ext uri="{A12FA001-AC4F-418D-AE19-62706E023703}">
                      <ahyp:hlinkClr val="tx"/>
                    </a:ext>
                  </a:extLst>
                </a:hlinkClick>
              </a:rPr>
              <a:t>https://doi.org/10.1029/2022SW003346</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g31757b8c07d_0_1"/>
          <p:cNvPicPr preferRelativeResize="0"/>
          <p:nvPr/>
        </p:nvPicPr>
        <p:blipFill>
          <a:blip r:embed="rId3">
            <a:alphaModFix/>
          </a:blip>
          <a:stretch>
            <a:fillRect/>
          </a:stretch>
        </p:blipFill>
        <p:spPr>
          <a:xfrm>
            <a:off x="5891100" y="1001575"/>
            <a:ext cx="2948276" cy="2211925"/>
          </a:xfrm>
          <a:prstGeom prst="rect">
            <a:avLst/>
          </a:prstGeom>
          <a:noFill/>
          <a:ln>
            <a:noFill/>
          </a:ln>
        </p:spPr>
      </p:pic>
      <p:sp>
        <p:nvSpPr>
          <p:cNvPr id="81" name="Google Shape;81;g31757b8c07d_0_1"/>
          <p:cNvSpPr txBox="1"/>
          <p:nvPr>
            <p:ph type="title"/>
          </p:nvPr>
        </p:nvSpPr>
        <p:spPr>
          <a:xfrm>
            <a:off x="1371600" y="128337"/>
            <a:ext cx="6408900" cy="968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Human Spaceflight</a:t>
            </a:r>
            <a:endParaRPr/>
          </a:p>
        </p:txBody>
      </p:sp>
      <p:sp>
        <p:nvSpPr>
          <p:cNvPr id="82" name="Google Shape;82;g31757b8c07d_0_1"/>
          <p:cNvSpPr txBox="1"/>
          <p:nvPr>
            <p:ph idx="1" type="body"/>
          </p:nvPr>
        </p:nvSpPr>
        <p:spPr>
          <a:xfrm>
            <a:off x="457200" y="1295400"/>
            <a:ext cx="5384100" cy="2043900"/>
          </a:xfrm>
          <a:prstGeom prst="rect">
            <a:avLst/>
          </a:prstGeom>
          <a:noFill/>
          <a:ln>
            <a:noFill/>
          </a:ln>
        </p:spPr>
        <p:txBody>
          <a:bodyPr anchorCtr="0" anchor="t" bIns="45700" lIns="91425" spcFirstLastPara="1" rIns="91425" wrap="square" tIns="45700">
            <a:noAutofit/>
          </a:bodyPr>
          <a:lstStyle/>
          <a:p>
            <a:pPr indent="-381000" lvl="0" marL="342900" rtl="0" algn="l">
              <a:spcBef>
                <a:spcPts val="0"/>
              </a:spcBef>
              <a:spcAft>
                <a:spcPts val="0"/>
              </a:spcAft>
              <a:buSzPts val="2400"/>
              <a:buFont typeface="Arial"/>
              <a:buChar char="•"/>
            </a:pPr>
            <a:r>
              <a:rPr lang="en-US" sz="2400"/>
              <a:t>Concerns for SEU and radiation damage as missions extend beyond the magnetosphere</a:t>
            </a:r>
            <a:endParaRPr sz="2400"/>
          </a:p>
          <a:p>
            <a:pPr indent="-323850" lvl="1" marL="742950" rtl="0" algn="l">
              <a:spcBef>
                <a:spcPts val="0"/>
              </a:spcBef>
              <a:spcAft>
                <a:spcPts val="0"/>
              </a:spcAft>
              <a:buSzPts val="2400"/>
              <a:buChar char="•"/>
            </a:pPr>
            <a:r>
              <a:rPr lang="en-US" sz="2400"/>
              <a:t>Linear Energy Transfer (LET) aggregates impacts across species</a:t>
            </a:r>
            <a:endParaRPr sz="2400"/>
          </a:p>
        </p:txBody>
      </p:sp>
      <p:sp>
        <p:nvSpPr>
          <p:cNvPr id="83" name="Google Shape;83;g31757b8c07d_0_1"/>
          <p:cNvSpPr txBox="1"/>
          <p:nvPr>
            <p:ph idx="12" type="sldNum"/>
          </p:nvPr>
        </p:nvSpPr>
        <p:spPr>
          <a:xfrm>
            <a:off x="8253662" y="6356350"/>
            <a:ext cx="681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84" name="Google Shape;84;g31757b8c07d_0_1"/>
          <p:cNvSpPr txBox="1"/>
          <p:nvPr/>
        </p:nvSpPr>
        <p:spPr>
          <a:xfrm>
            <a:off x="517500" y="3618838"/>
            <a:ext cx="3041100" cy="25860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Workshop attendees “…pointed out the need for improved specification of the high-energy and high-Z SEP environment, but expressed in units of LET (MeV/mg-cm2) most useful to the spacecraft design and testing communities.”</a:t>
            </a:r>
            <a:endParaRPr sz="1800">
              <a:solidFill>
                <a:schemeClr val="dk1"/>
              </a:solidFill>
              <a:latin typeface="Calibri"/>
              <a:ea typeface="Calibri"/>
              <a:cs typeface="Calibri"/>
              <a:sym typeface="Calibri"/>
            </a:endParaRPr>
          </a:p>
        </p:txBody>
      </p:sp>
      <p:pic>
        <p:nvPicPr>
          <p:cNvPr id="85" name="Google Shape;85;g31757b8c07d_0_1"/>
          <p:cNvPicPr preferRelativeResize="0"/>
          <p:nvPr/>
        </p:nvPicPr>
        <p:blipFill rotWithShape="1">
          <a:blip r:embed="rId4">
            <a:alphaModFix/>
          </a:blip>
          <a:srcRect b="0" l="0" r="0" t="0"/>
          <a:stretch/>
        </p:blipFill>
        <p:spPr>
          <a:xfrm>
            <a:off x="3752650" y="3389125"/>
            <a:ext cx="5086724" cy="3045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7"/>
          <p:cNvSpPr txBox="1"/>
          <p:nvPr>
            <p:ph type="title"/>
          </p:nvPr>
        </p:nvSpPr>
        <p:spPr>
          <a:xfrm>
            <a:off x="1371600" y="326774"/>
            <a:ext cx="6408821" cy="96862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200"/>
              <a:t>G18 EHIS Full Validation SWPC Summary</a:t>
            </a:r>
            <a:endParaRPr b="1" sz="3200"/>
          </a:p>
        </p:txBody>
      </p:sp>
      <p:sp>
        <p:nvSpPr>
          <p:cNvPr id="91" name="Google Shape;91;p7"/>
          <p:cNvSpPr txBox="1"/>
          <p:nvPr>
            <p:ph idx="12" type="sldNum"/>
          </p:nvPr>
        </p:nvSpPr>
        <p:spPr>
          <a:xfrm>
            <a:off x="8253662" y="6356350"/>
            <a:ext cx="68179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92" name="Google Shape;92;p7"/>
          <p:cNvSpPr txBox="1"/>
          <p:nvPr>
            <p:ph idx="1" type="body"/>
          </p:nvPr>
        </p:nvSpPr>
        <p:spPr>
          <a:xfrm>
            <a:off x="381000" y="1447800"/>
            <a:ext cx="8478253" cy="5029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Font typeface="Arial"/>
              <a:buChar char="•"/>
            </a:pPr>
            <a:r>
              <a:rPr lang="en-US" sz="2000">
                <a:latin typeface="Calibri"/>
                <a:ea typeface="Calibri"/>
                <a:cs typeface="Calibri"/>
                <a:sym typeface="Calibri"/>
              </a:rPr>
              <a:t>The EHIS data will support aviation operations, satellite operations, and future human and robotic exploration.</a:t>
            </a:r>
            <a:endParaRPr/>
          </a:p>
          <a:p>
            <a:pPr indent="-342900" lvl="0" marL="342900" rtl="0" algn="l">
              <a:spcBef>
                <a:spcPts val="1200"/>
              </a:spcBef>
              <a:spcAft>
                <a:spcPts val="0"/>
              </a:spcAft>
              <a:buClr>
                <a:schemeClr val="lt1"/>
              </a:buClr>
              <a:buSzPts val="2000"/>
              <a:buFont typeface="Arial"/>
              <a:buChar char="•"/>
            </a:pPr>
            <a:r>
              <a:rPr lang="en-US" sz="2000">
                <a:latin typeface="Calibri"/>
                <a:ea typeface="Calibri"/>
                <a:cs typeface="Calibri"/>
                <a:sym typeface="Calibri"/>
              </a:rPr>
              <a:t>Helium data are a legacy GOES product, and the heavier ions are a new capability. </a:t>
            </a:r>
            <a:endParaRPr/>
          </a:p>
          <a:p>
            <a:pPr indent="-342900" lvl="0" marL="342900" rtl="0" algn="l">
              <a:spcBef>
                <a:spcPts val="1200"/>
              </a:spcBef>
              <a:spcAft>
                <a:spcPts val="0"/>
              </a:spcAft>
              <a:buClr>
                <a:schemeClr val="lt1"/>
              </a:buClr>
              <a:buSzPts val="2000"/>
              <a:buFont typeface="Arial"/>
              <a:buChar char="•"/>
            </a:pPr>
            <a:r>
              <a:rPr lang="en-US" sz="2000">
                <a:latin typeface="Calibri"/>
                <a:ea typeface="Calibri"/>
                <a:cs typeface="Calibri"/>
                <a:sym typeface="Calibri"/>
              </a:rPr>
              <a:t>SWPC concurs with NCEI’s </a:t>
            </a:r>
            <a:r>
              <a:rPr lang="en-US" sz="2000"/>
              <a:t>recommendations for </a:t>
            </a:r>
            <a:r>
              <a:rPr lang="en-US" sz="2000">
                <a:latin typeface="Calibri"/>
                <a:ea typeface="Calibri"/>
                <a:cs typeface="Calibri"/>
                <a:sym typeface="Calibri"/>
              </a:rPr>
              <a:t>the EHIS L1b data:</a:t>
            </a:r>
            <a:endParaRPr/>
          </a:p>
          <a:p>
            <a:pPr indent="-285750" lvl="1" marL="742950" rtl="0" algn="l">
              <a:spcBef>
                <a:spcPts val="1200"/>
              </a:spcBef>
              <a:spcAft>
                <a:spcPts val="0"/>
              </a:spcAft>
              <a:buSzPts val="1800"/>
              <a:buChar char="•"/>
            </a:pPr>
            <a:r>
              <a:rPr lang="en-US" sz="1800"/>
              <a:t>GOES-18 EHIS L1b data be transitioned to Full Validation status</a:t>
            </a:r>
            <a:endParaRPr sz="1800"/>
          </a:p>
          <a:p>
            <a:pPr indent="-285750" lvl="1" marL="742950" rtl="0" algn="l">
              <a:spcBef>
                <a:spcPts val="1200"/>
              </a:spcBef>
              <a:spcAft>
                <a:spcPts val="0"/>
              </a:spcAft>
              <a:buSzPts val="1800"/>
              <a:buChar char="•"/>
            </a:pPr>
            <a:r>
              <a:rPr lang="en-US" sz="1800"/>
              <a:t>Continuing on-orbit calibrations of GOES-18 EHIS to improve histogram quality at all energies. </a:t>
            </a:r>
            <a:endParaRPr sz="1800"/>
          </a:p>
          <a:p>
            <a:pPr indent="-285750" lvl="1" marL="742950" rtl="0" algn="l">
              <a:spcBef>
                <a:spcPts val="1200"/>
              </a:spcBef>
              <a:spcAft>
                <a:spcPts val="0"/>
              </a:spcAft>
              <a:buSzPts val="1800"/>
              <a:buChar char="•"/>
            </a:pPr>
            <a:r>
              <a:rPr lang="en-US" sz="1800"/>
              <a:t>Work should continue on open EHIS L1b ADRs</a:t>
            </a:r>
            <a:endParaRPr sz="1800"/>
          </a:p>
          <a:p>
            <a:pPr indent="-285750" lvl="1" marL="742950" rtl="0" algn="l">
              <a:spcBef>
                <a:spcPts val="1200"/>
              </a:spcBef>
              <a:spcAft>
                <a:spcPts val="0"/>
              </a:spcAft>
              <a:buSzPts val="1800"/>
              <a:buChar char="•"/>
            </a:pPr>
            <a:r>
              <a:rPr lang="en-US" sz="1800"/>
              <a:t>Setting a higher scintillator high-flux criterion on one of the EHIS’s (GOES-18 or 19) in order to get higher-quality NonPrime data in real time</a:t>
            </a:r>
            <a:endParaRPr sz="1800"/>
          </a:p>
          <a:p>
            <a:pPr indent="-342900" lvl="0" marL="342900" rtl="0" algn="l">
              <a:spcBef>
                <a:spcPts val="1200"/>
              </a:spcBef>
              <a:spcAft>
                <a:spcPts val="0"/>
              </a:spcAft>
              <a:buClr>
                <a:schemeClr val="lt1"/>
              </a:buClr>
              <a:buSzPts val="2000"/>
              <a:buFont typeface="Arial"/>
              <a:buChar char="•"/>
            </a:pPr>
            <a:r>
              <a:rPr lang="en-US" sz="2000">
                <a:latin typeface="Calibri"/>
                <a:ea typeface="Calibri"/>
                <a:cs typeface="Calibri"/>
                <a:sym typeface="Calibri"/>
              </a:rPr>
              <a:t>SWPC is highly appreciative of the dedication and diligence of UNH, ATC, NCEI, and the GOES program for assessing EHIS. We look forward to the work that will continue to improve the instrument characterization.</a:t>
            </a:r>
            <a:endParaRPr sz="2000"/>
          </a:p>
          <a:p>
            <a:pPr indent="-215900" lvl="0" marL="342900" rtl="0" algn="l">
              <a:spcBef>
                <a:spcPts val="1200"/>
              </a:spcBef>
              <a:spcAft>
                <a:spcPts val="0"/>
              </a:spcAft>
              <a:buClr>
                <a:schemeClr val="lt1"/>
              </a:buClr>
              <a:buSzPts val="2000"/>
              <a:buFont typeface="Arial"/>
              <a:buNone/>
            </a:pPr>
            <a:r>
              <a:t/>
            </a:r>
            <a:endParaRPr sz="2000">
              <a:solidFill>
                <a:srgbClr val="FFFF00"/>
              </a:solidFill>
            </a:endParaRPr>
          </a:p>
          <a:p>
            <a:pPr indent="-215900" lvl="0" marL="342900" rtl="0" algn="l">
              <a:spcBef>
                <a:spcPts val="1200"/>
              </a:spcBef>
              <a:spcAft>
                <a:spcPts val="0"/>
              </a:spcAft>
              <a:buClr>
                <a:schemeClr val="lt1"/>
              </a:buClr>
              <a:buSzPts val="2000"/>
              <a:buFont typeface="Arial"/>
              <a:buNone/>
            </a:pPr>
            <a:r>
              <a:t/>
            </a:r>
            <a:endParaRPr sz="2000">
              <a:solidFill>
                <a:srgbClr val="FFFF00"/>
              </a:solidFill>
            </a:endParaRPr>
          </a:p>
          <a:p>
            <a:pPr indent="-215900" lvl="0" marL="342900" marR="0" rtl="0" algn="l">
              <a:spcBef>
                <a:spcPts val="1200"/>
              </a:spcBef>
              <a:spcAft>
                <a:spcPts val="1200"/>
              </a:spcAft>
              <a:buClr>
                <a:schemeClr val="lt1"/>
              </a:buClr>
              <a:buSzPts val="2000"/>
              <a:buFont typeface="Arial"/>
              <a:buNone/>
            </a:pPr>
            <a:r>
              <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2017-02-26T14:41:57Z</dcterms:created>
  <dc:creator>Xiangqian Wu</dc:creator>
</cp:coreProperties>
</file>