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Lst>
  <p:notesMasterIdLst>
    <p:notesMasterId r:id="rId35"/>
  </p:notesMasterIdLst>
  <p:sldIdLst>
    <p:sldId id="256" r:id="rId2"/>
    <p:sldId id="342" r:id="rId3"/>
    <p:sldId id="346" r:id="rId4"/>
    <p:sldId id="258" r:id="rId5"/>
    <p:sldId id="259" r:id="rId6"/>
    <p:sldId id="345" r:id="rId7"/>
    <p:sldId id="599" r:id="rId8"/>
    <p:sldId id="531" r:id="rId9"/>
    <p:sldId id="398" r:id="rId10"/>
    <p:sldId id="544" r:id="rId11"/>
    <p:sldId id="545" r:id="rId12"/>
    <p:sldId id="524" r:id="rId13"/>
    <p:sldId id="568" r:id="rId14"/>
    <p:sldId id="570" r:id="rId15"/>
    <p:sldId id="569" r:id="rId16"/>
    <p:sldId id="431" r:id="rId17"/>
    <p:sldId id="597" r:id="rId18"/>
    <p:sldId id="433" r:id="rId19"/>
    <p:sldId id="540" r:id="rId20"/>
    <p:sldId id="594" r:id="rId21"/>
    <p:sldId id="598" r:id="rId22"/>
    <p:sldId id="552" r:id="rId23"/>
    <p:sldId id="553" r:id="rId24"/>
    <p:sldId id="566" r:id="rId25"/>
    <p:sldId id="567" r:id="rId26"/>
    <p:sldId id="446" r:id="rId27"/>
    <p:sldId id="595" r:id="rId28"/>
    <p:sldId id="494" r:id="rId29"/>
    <p:sldId id="521" r:id="rId30"/>
    <p:sldId id="355" r:id="rId31"/>
    <p:sldId id="522" r:id="rId32"/>
    <p:sldId id="588" r:id="rId33"/>
    <p:sldId id="596" r:id="rId3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7A0125-67E1-C7E3-A226-883453CFB273}" name="Paul Tm Lotoaniu" initials="PL" userId="S::lotoaniu@colorado.edu::ad44cebf-f443-456d-a2a7-155754c4fe72" providerId="AD"/>
  <p188:author id="{DBDCA9E1-F7B8-C7F6-CAE1-724AFA04BBE5}" name="Aspen Davis" initials="AD" userId="Aspen Davi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6" clrIdx="0"/>
  <p:cmAuthor id="1" name="Aspen Davis" initials="AD" lastIdx="4" clrIdx="1">
    <p:extLst>
      <p:ext uri="{19B8F6BF-5375-455C-9EA6-DF929625EA0E}">
        <p15:presenceInfo xmlns:p15="http://schemas.microsoft.com/office/powerpoint/2012/main" userId="Aspen Dav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600FF"/>
    <a:srgbClr val="FF7F01"/>
    <a:srgbClr val="4DAF4A"/>
    <a:srgbClr val="0A9344"/>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2DEBC4-4F6B-44C8-AECD-D6E7C8D4A6FB}">
  <a:tblStyle styleId="{C82DEBC4-4F6B-44C8-AECD-D6E7C8D4A6F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93F556-932D-4B0D-9798-D749DA44B50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423"/>
    <p:restoredTop sz="89120"/>
  </p:normalViewPr>
  <p:slideViewPr>
    <p:cSldViewPr>
      <p:cViewPr varScale="1">
        <p:scale>
          <a:sx n="110" d="100"/>
          <a:sy n="110" d="100"/>
        </p:scale>
        <p:origin x="2148" y="108"/>
      </p:cViewPr>
      <p:guideLst>
        <p:guide orient="horz" pos="2160"/>
        <p:guide pos="2880"/>
      </p:guideLst>
    </p:cSldViewPr>
  </p:slideViewPr>
  <p:outlineViewPr>
    <p:cViewPr>
      <p:scale>
        <a:sx n="33" d="100"/>
        <a:sy n="33" d="100"/>
      </p:scale>
      <p:origin x="0" y="-12536"/>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97841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171450" marR="0" lvl="0" indent="-171450" algn="l" rtl="0">
              <a:spcBef>
                <a:spcPts val="0"/>
              </a:spcBef>
              <a:spcAft>
                <a:spcPts val="0"/>
              </a:spcAft>
              <a:buClr>
                <a:schemeClr val="dk1"/>
              </a:buClr>
              <a:buSzPts val="1200"/>
              <a:buFont typeface="Arial" panose="020B0604020202020204" pitchFamily="34" charset="0"/>
              <a:buChar char="•"/>
            </a:pPr>
            <a:endParaRPr sz="1200" b="0" i="0" u="none" strike="noStrike" cap="none" dirty="0">
              <a:solidFill>
                <a:schemeClr val="dk1"/>
              </a:solidFill>
              <a:latin typeface="Calibri"/>
              <a:ea typeface="Calibri"/>
              <a:cs typeface="Calibri"/>
              <a:sym typeface="Calibri"/>
            </a:endParaRPr>
          </a:p>
        </p:txBody>
      </p:sp>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5179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4082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9263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1712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16</a:t>
            </a:fld>
            <a:endParaRPr lang="en-US" dirty="0"/>
          </a:p>
        </p:txBody>
      </p:sp>
    </p:spTree>
    <p:extLst>
      <p:ext uri="{BB962C8B-B14F-4D97-AF65-F5344CB8AC3E}">
        <p14:creationId xmlns:p14="http://schemas.microsoft.com/office/powerpoint/2010/main" val="1423971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7293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18</a:t>
            </a:fld>
            <a:endParaRPr lang="en-US" dirty="0"/>
          </a:p>
        </p:txBody>
      </p:sp>
    </p:spTree>
    <p:extLst>
      <p:ext uri="{BB962C8B-B14F-4D97-AF65-F5344CB8AC3E}">
        <p14:creationId xmlns:p14="http://schemas.microsoft.com/office/powerpoint/2010/main" val="1092817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19</a:t>
            </a:fld>
            <a:endParaRPr lang="en-US" dirty="0"/>
          </a:p>
        </p:txBody>
      </p:sp>
    </p:spTree>
    <p:extLst>
      <p:ext uri="{BB962C8B-B14F-4D97-AF65-F5344CB8AC3E}">
        <p14:creationId xmlns:p14="http://schemas.microsoft.com/office/powerpoint/2010/main" val="1914084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20</a:t>
            </a:fld>
            <a:endParaRPr lang="en-US" dirty="0"/>
          </a:p>
        </p:txBody>
      </p:sp>
    </p:spTree>
    <p:extLst>
      <p:ext uri="{BB962C8B-B14F-4D97-AF65-F5344CB8AC3E}">
        <p14:creationId xmlns:p14="http://schemas.microsoft.com/office/powerpoint/2010/main" val="4023490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138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21</a:t>
            </a:fld>
            <a:endParaRPr lang="en-US" dirty="0"/>
          </a:p>
        </p:txBody>
      </p:sp>
    </p:spTree>
    <p:extLst>
      <p:ext uri="{BB962C8B-B14F-4D97-AF65-F5344CB8AC3E}">
        <p14:creationId xmlns:p14="http://schemas.microsoft.com/office/powerpoint/2010/main" val="2292793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090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8548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3126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0110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28</a:t>
            </a:fld>
            <a:endParaRPr lang="en-US" dirty="0"/>
          </a:p>
        </p:txBody>
      </p:sp>
    </p:spTree>
    <p:extLst>
      <p:ext uri="{BB962C8B-B14F-4D97-AF65-F5344CB8AC3E}">
        <p14:creationId xmlns:p14="http://schemas.microsoft.com/office/powerpoint/2010/main" val="1136265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02" name="Shape 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3573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09" name="Shape 4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7645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7859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endParaRPr lang="en-US"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9460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0463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1424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1166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171450" marR="0" lvl="0" indent="-171450" algn="l" rtl="0">
              <a:spcBef>
                <a:spcPts val="0"/>
              </a:spcBef>
              <a:spcAft>
                <a:spcPts val="0"/>
              </a:spcAft>
              <a:buClr>
                <a:schemeClr val="dk1"/>
              </a:buClr>
              <a:buSzPts val="1200"/>
              <a:buFont typeface="Arial" panose="020B0604020202020204" pitchFamily="34" charset="0"/>
              <a:buChar char="•"/>
            </a:pPr>
            <a:endParaRPr sz="1200" b="0" i="0" u="none" strike="noStrike" cap="none" dirty="0">
              <a:solidFill>
                <a:schemeClr val="dk1"/>
              </a:solidFill>
              <a:latin typeface="Calibri"/>
              <a:ea typeface="Calibri"/>
              <a:cs typeface="Calibri"/>
              <a:sym typeface="Calibri"/>
            </a:endParaRPr>
          </a:p>
        </p:txBody>
      </p:sp>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043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Noto Sans Symbols"/>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Courier New"/>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21" name="Shape 21"/>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23" name="Shape 23"/>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26" name="Shape 26"/>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Noto Sans Symbols"/>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Courier New"/>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32" name="Shape 3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353441" y="88777"/>
            <a:ext cx="6675120" cy="72796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2400" b="0" i="0" u="none" strike="noStrike" cap="none">
                <a:solidFill>
                  <a:srgbClr val="CF102D"/>
                </a:solidFill>
                <a:latin typeface="Arial"/>
                <a:ea typeface="Arial"/>
                <a:cs typeface="Arial"/>
                <a:sym typeface="Arial"/>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fld id="{17710303-F197-41E0-BA9C-30E6F2FDDE01}" type="datetime1">
              <a:rPr lang="en-US" altLang="en-US" smtClean="0"/>
              <a:t>9/27/2023</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dirty="0"/>
              <a:t>These GOES-16 data are preliminary, non-operational data and are undergoing testing. Users bear all responsibility for inspecting the data prior to use and for the manner in which the data are utilized.</a:t>
            </a: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dirty="0"/>
          </a:p>
        </p:txBody>
      </p:sp>
    </p:spTree>
    <p:extLst>
      <p:ext uri="{BB962C8B-B14F-4D97-AF65-F5344CB8AC3E}">
        <p14:creationId xmlns:p14="http://schemas.microsoft.com/office/powerpoint/2010/main" val="2077006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8">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Shape 14"/>
          <p:cNvSpPr txBox="1">
            <a:spLocks noGrp="1"/>
          </p:cNvSpPr>
          <p:nvPr>
            <p:ph type="ftr" idx="11"/>
          </p:nvPr>
        </p:nvSpPr>
        <p:spPr>
          <a:xfrm>
            <a:off x="922421" y="6356350"/>
            <a:ext cx="7331242"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5" name="Shape 1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doi.org/10.1002/essoar.10503339.1" TargetMode="Externa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685800" y="1835205"/>
            <a:ext cx="7772400" cy="176524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30" b="0" i="0" u="none" strike="noStrike" cap="none" dirty="0">
                <a:solidFill>
                  <a:schemeClr val="lt1"/>
                </a:solidFill>
                <a:latin typeface="Calibri"/>
                <a:ea typeface="Calibri"/>
                <a:cs typeface="Calibri"/>
                <a:sym typeface="Calibri"/>
              </a:rPr>
              <a:t>Peer Stakeholder-Product Validation Review (PS-PVR) </a:t>
            </a:r>
            <a:br>
              <a:rPr lang="en-US" sz="2430" b="0" i="0" u="none" strike="noStrike" cap="none" dirty="0">
                <a:solidFill>
                  <a:schemeClr val="lt1"/>
                </a:solidFill>
                <a:latin typeface="Calibri"/>
                <a:ea typeface="Calibri"/>
                <a:cs typeface="Calibri"/>
                <a:sym typeface="Calibri"/>
              </a:rPr>
            </a:br>
            <a:r>
              <a:rPr lang="en-US" sz="4860" b="0" i="0" u="none" strike="noStrike" cap="none" dirty="0">
                <a:solidFill>
                  <a:schemeClr val="lt1"/>
                </a:solidFill>
                <a:latin typeface="Calibri"/>
                <a:ea typeface="Calibri"/>
                <a:cs typeface="Calibri"/>
                <a:sym typeface="Calibri"/>
              </a:rPr>
              <a:t>For the Full Maturity of </a:t>
            </a:r>
            <a:br>
              <a:rPr lang="en-US" sz="4860" b="0" i="0" u="none" strike="noStrike" cap="none" dirty="0">
                <a:solidFill>
                  <a:schemeClr val="lt1"/>
                </a:solidFill>
                <a:latin typeface="Calibri"/>
                <a:ea typeface="Calibri"/>
                <a:cs typeface="Calibri"/>
                <a:sym typeface="Calibri"/>
              </a:rPr>
            </a:br>
            <a:r>
              <a:rPr lang="en-US" sz="4860" b="0" i="0" u="none" strike="noStrike" cap="none" dirty="0">
                <a:solidFill>
                  <a:schemeClr val="lt1"/>
                </a:solidFill>
                <a:latin typeface="Calibri"/>
                <a:ea typeface="Calibri"/>
                <a:cs typeface="Calibri"/>
                <a:sym typeface="Calibri"/>
              </a:rPr>
              <a:t>GOES-18 GMAG L1b Product</a:t>
            </a:r>
            <a:endParaRPr dirty="0"/>
          </a:p>
        </p:txBody>
      </p:sp>
      <p:sp>
        <p:nvSpPr>
          <p:cNvPr id="54" name="Shape 54"/>
          <p:cNvSpPr txBox="1">
            <a:spLocks noGrp="1"/>
          </p:cNvSpPr>
          <p:nvPr>
            <p:ph type="subTitle" idx="1"/>
          </p:nvPr>
        </p:nvSpPr>
        <p:spPr>
          <a:xfrm>
            <a:off x="304800" y="3816985"/>
            <a:ext cx="8534400" cy="24384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888888"/>
              </a:buClr>
              <a:buSzPts val="2240"/>
              <a:buFont typeface="Noto Sans Symbols"/>
              <a:buNone/>
            </a:pPr>
            <a:endParaRPr sz="2240" b="0" i="0" u="none" strike="noStrike" cap="none" dirty="0">
              <a:solidFill>
                <a:srgbClr val="FFFF00"/>
              </a:solidFill>
              <a:latin typeface="Calibri"/>
              <a:ea typeface="Calibri"/>
              <a:cs typeface="Calibri"/>
              <a:sym typeface="Calibri"/>
            </a:endParaRPr>
          </a:p>
          <a:p>
            <a:pPr marL="0" marR="0" lvl="0" indent="0" algn="ctr" rtl="0">
              <a:lnSpc>
                <a:spcPct val="80000"/>
              </a:lnSpc>
              <a:spcBef>
                <a:spcPts val="448"/>
              </a:spcBef>
              <a:spcAft>
                <a:spcPts val="0"/>
              </a:spcAft>
              <a:buClr>
                <a:srgbClr val="FFFF00"/>
              </a:buClr>
              <a:buSzPts val="2240"/>
              <a:buFont typeface="Noto Sans Symbols"/>
              <a:buNone/>
            </a:pPr>
            <a:r>
              <a:rPr lang="en-US" sz="2240" b="0" i="0" u="none" strike="noStrike" cap="none" dirty="0">
                <a:solidFill>
                  <a:srgbClr val="FFFF00"/>
                </a:solidFill>
                <a:latin typeface="Calibri"/>
                <a:ea typeface="Calibri"/>
                <a:cs typeface="Calibri"/>
                <a:sym typeface="Calibri"/>
              </a:rPr>
              <a:t>September 27, 2023</a:t>
            </a:r>
            <a:endParaRPr dirty="0"/>
          </a:p>
          <a:p>
            <a:pPr marL="0" marR="0" lvl="0" indent="0" algn="ctr" rtl="0">
              <a:lnSpc>
                <a:spcPct val="80000"/>
              </a:lnSpc>
              <a:spcBef>
                <a:spcPts val="448"/>
              </a:spcBef>
              <a:spcAft>
                <a:spcPts val="0"/>
              </a:spcAft>
              <a:buClr>
                <a:srgbClr val="FFFF00"/>
              </a:buClr>
              <a:buSzPts val="2240"/>
              <a:buFont typeface="Noto Sans Symbols"/>
              <a:buNone/>
            </a:pPr>
            <a:r>
              <a:rPr lang="en-US" sz="2240" b="0" i="0" u="none" strike="noStrike" cap="none" dirty="0">
                <a:solidFill>
                  <a:srgbClr val="FFFF00"/>
                </a:solidFill>
                <a:latin typeface="Calibri"/>
                <a:ea typeface="Calibri"/>
                <a:cs typeface="Calibri"/>
                <a:sym typeface="Calibri"/>
              </a:rPr>
              <a:t>GOES-R Calibration Working Group (CWG)</a:t>
            </a:r>
            <a:endParaRPr dirty="0"/>
          </a:p>
          <a:p>
            <a:pPr marL="0" marR="0" lvl="0" indent="0" algn="ctr" rtl="0">
              <a:lnSpc>
                <a:spcPct val="80000"/>
              </a:lnSpc>
              <a:spcBef>
                <a:spcPts val="448"/>
              </a:spcBef>
              <a:spcAft>
                <a:spcPts val="0"/>
              </a:spcAft>
              <a:buClr>
                <a:srgbClr val="888888"/>
              </a:buClr>
              <a:buSzPts val="2240"/>
              <a:buFont typeface="Noto Sans Symbols"/>
              <a:buNone/>
            </a:pPr>
            <a:endParaRPr sz="2240" b="0" i="0" u="none" strike="noStrike" cap="none" dirty="0">
              <a:solidFill>
                <a:srgbClr val="888888"/>
              </a:solidFill>
              <a:latin typeface="Calibri"/>
              <a:ea typeface="Calibri"/>
              <a:cs typeface="Calibri"/>
              <a:sym typeface="Calibri"/>
            </a:endParaRPr>
          </a:p>
          <a:p>
            <a:pPr marL="0" indent="0">
              <a:lnSpc>
                <a:spcPct val="80000"/>
              </a:lnSpc>
              <a:spcBef>
                <a:spcPts val="406"/>
              </a:spcBef>
              <a:buClr>
                <a:srgbClr val="FF9900"/>
              </a:buClr>
              <a:buSzPts val="2029"/>
            </a:pPr>
            <a:r>
              <a:rPr lang="en-US" sz="2029" b="0" i="0" u="none" strike="noStrike" cap="none" dirty="0">
                <a:solidFill>
                  <a:srgbClr val="FF9900"/>
                </a:solidFill>
                <a:latin typeface="Calibri"/>
                <a:ea typeface="Calibri"/>
                <a:cs typeface="Calibri"/>
                <a:sym typeface="Calibri"/>
              </a:rPr>
              <a:t>Presenter</a:t>
            </a:r>
            <a:r>
              <a:rPr lang="en-US" sz="2029" dirty="0">
                <a:solidFill>
                  <a:srgbClr val="FF9900"/>
                </a:solidFill>
              </a:rPr>
              <a:t>: Aspen Davis</a:t>
            </a:r>
            <a:r>
              <a:rPr lang="en-US" sz="2029" baseline="30000" dirty="0">
                <a:solidFill>
                  <a:srgbClr val="FF9900"/>
                </a:solidFill>
              </a:rPr>
              <a:t>1</a:t>
            </a:r>
            <a:endParaRPr lang="en-US" sz="2029" dirty="0">
              <a:solidFill>
                <a:srgbClr val="FF9900"/>
              </a:solidFill>
            </a:endParaRPr>
          </a:p>
          <a:p>
            <a:pPr marL="0" indent="0">
              <a:lnSpc>
                <a:spcPct val="80000"/>
              </a:lnSpc>
              <a:spcBef>
                <a:spcPts val="406"/>
              </a:spcBef>
              <a:buClr>
                <a:srgbClr val="FF9900"/>
              </a:buClr>
              <a:buSzPts val="2029"/>
            </a:pPr>
            <a:r>
              <a:rPr lang="en-US" sz="2029" b="0" i="0" u="none" strike="noStrike" cap="none" dirty="0">
                <a:solidFill>
                  <a:srgbClr val="FF9900"/>
                </a:solidFill>
                <a:latin typeface="Calibri"/>
                <a:ea typeface="Calibri"/>
                <a:cs typeface="Calibri"/>
                <a:sym typeface="Calibri"/>
              </a:rPr>
              <a:t>Contributors: Paul Loto’aniu</a:t>
            </a:r>
            <a:r>
              <a:rPr lang="en-US" sz="2029" b="0" i="0" u="none" strike="noStrike" cap="none" baseline="30000" dirty="0">
                <a:solidFill>
                  <a:srgbClr val="FF9900"/>
                </a:solidFill>
                <a:latin typeface="Calibri"/>
                <a:ea typeface="Calibri"/>
                <a:cs typeface="Calibri"/>
                <a:sym typeface="Calibri"/>
              </a:rPr>
              <a:t>1</a:t>
            </a:r>
            <a:r>
              <a:rPr lang="en-US" sz="2029" b="0" i="0" u="none" strike="noStrike" cap="none" dirty="0">
                <a:solidFill>
                  <a:srgbClr val="FF9900"/>
                </a:solidFill>
                <a:latin typeface="Calibri"/>
                <a:ea typeface="Calibri"/>
                <a:cs typeface="Calibri"/>
                <a:sym typeface="Calibri"/>
              </a:rPr>
              <a:t>, Aspen Davis</a:t>
            </a:r>
            <a:r>
              <a:rPr lang="en-US" sz="2029" b="0" i="0" u="none" strike="noStrike" cap="none" baseline="30000" dirty="0">
                <a:solidFill>
                  <a:srgbClr val="FF9900"/>
                </a:solidFill>
                <a:latin typeface="Calibri"/>
                <a:ea typeface="Calibri"/>
                <a:cs typeface="Calibri"/>
                <a:sym typeface="Calibri"/>
              </a:rPr>
              <a:t>1</a:t>
            </a:r>
            <a:r>
              <a:rPr lang="en-US" sz="2029" b="0" i="0" u="none" strike="noStrike" cap="none" dirty="0">
                <a:solidFill>
                  <a:srgbClr val="FF9900"/>
                </a:solidFill>
                <a:latin typeface="Calibri"/>
                <a:ea typeface="Calibri"/>
                <a:cs typeface="Calibri"/>
                <a:sym typeface="Calibri"/>
              </a:rPr>
              <a:t>, Alison Jarvis</a:t>
            </a:r>
            <a:r>
              <a:rPr lang="en-US" sz="2029" b="0" i="0" u="none" strike="noStrike" cap="none" baseline="30000" dirty="0">
                <a:solidFill>
                  <a:srgbClr val="FF9900"/>
                </a:solidFill>
                <a:latin typeface="Calibri"/>
                <a:ea typeface="Calibri"/>
                <a:cs typeface="Calibri"/>
                <a:sym typeface="Calibri"/>
              </a:rPr>
              <a:t>1</a:t>
            </a:r>
            <a:r>
              <a:rPr lang="en-US" sz="2029" b="0" i="0" u="none" strike="noStrike" cap="none" dirty="0">
                <a:solidFill>
                  <a:srgbClr val="FF9900"/>
                </a:solidFill>
                <a:latin typeface="Calibri"/>
                <a:ea typeface="Calibri"/>
                <a:cs typeface="Calibri"/>
                <a:sym typeface="Calibri"/>
              </a:rPr>
              <a:t>, Michael Grotenhuis</a:t>
            </a:r>
            <a:r>
              <a:rPr lang="en-US" sz="2029" b="0" i="0" u="none" strike="noStrike" cap="none" baseline="30000" dirty="0">
                <a:solidFill>
                  <a:srgbClr val="FF9900"/>
                </a:solidFill>
                <a:latin typeface="Calibri"/>
                <a:ea typeface="Calibri"/>
                <a:cs typeface="Calibri"/>
                <a:sym typeface="Calibri"/>
              </a:rPr>
              <a:t>2</a:t>
            </a:r>
            <a:r>
              <a:rPr lang="en-US" sz="2029" b="0" i="0" u="none" strike="noStrike" cap="none" dirty="0">
                <a:solidFill>
                  <a:srgbClr val="FF9900"/>
                </a:solidFill>
                <a:latin typeface="Calibri"/>
                <a:ea typeface="Calibri"/>
                <a:cs typeface="Calibri"/>
                <a:sym typeface="Calibri"/>
              </a:rPr>
              <a:t>, Alessandra Pacini</a:t>
            </a:r>
            <a:r>
              <a:rPr lang="en-US" sz="2029" b="0" i="0" u="none" strike="noStrike" cap="none" baseline="30000" dirty="0">
                <a:solidFill>
                  <a:srgbClr val="FF9900"/>
                </a:solidFill>
                <a:latin typeface="Calibri"/>
                <a:ea typeface="Calibri"/>
                <a:cs typeface="Calibri"/>
                <a:sym typeface="Calibri"/>
              </a:rPr>
              <a:t>1</a:t>
            </a:r>
            <a:r>
              <a:rPr lang="en-US" sz="2029" b="0" i="0" u="none" strike="noStrike" cap="none" dirty="0">
                <a:solidFill>
                  <a:srgbClr val="FF9900"/>
                </a:solidFill>
                <a:latin typeface="Calibri"/>
                <a:ea typeface="Calibri"/>
                <a:cs typeface="Calibri"/>
                <a:sym typeface="Calibri"/>
              </a:rPr>
              <a:t>, </a:t>
            </a:r>
            <a:r>
              <a:rPr lang="en-US" sz="2029" b="0" i="0" u="none" strike="noStrike" cap="none" dirty="0" err="1">
                <a:solidFill>
                  <a:srgbClr val="FF9900"/>
                </a:solidFill>
                <a:latin typeface="Calibri"/>
                <a:ea typeface="Calibri"/>
                <a:cs typeface="Calibri"/>
                <a:sym typeface="Calibri"/>
              </a:rPr>
              <a:t>Fadil</a:t>
            </a:r>
            <a:r>
              <a:rPr lang="en-US" sz="2029" b="0" i="0" u="none" strike="noStrike" cap="none" dirty="0">
                <a:solidFill>
                  <a:srgbClr val="FF9900"/>
                </a:solidFill>
                <a:latin typeface="Calibri"/>
                <a:ea typeface="Calibri"/>
                <a:cs typeface="Calibri"/>
                <a:sym typeface="Calibri"/>
              </a:rPr>
              <a:t> Incleoglu</a:t>
            </a:r>
            <a:r>
              <a:rPr lang="en-US" sz="2029" b="0" i="0" u="none" strike="noStrike" cap="none" baseline="30000" dirty="0">
                <a:solidFill>
                  <a:srgbClr val="FF9900"/>
                </a:solidFill>
                <a:latin typeface="Calibri"/>
                <a:ea typeface="Calibri"/>
                <a:cs typeface="Calibri"/>
                <a:sym typeface="Calibri"/>
              </a:rPr>
              <a:t>1</a:t>
            </a:r>
            <a:r>
              <a:rPr lang="en-US" sz="2029" b="0" i="0" u="none" strike="noStrike" cap="none" dirty="0">
                <a:solidFill>
                  <a:srgbClr val="FF9900"/>
                </a:solidFill>
                <a:latin typeface="Calibri"/>
                <a:ea typeface="Calibri"/>
                <a:cs typeface="Calibri"/>
                <a:sym typeface="Calibri"/>
              </a:rPr>
              <a:t>, Sarah Auriemma</a:t>
            </a:r>
            <a:r>
              <a:rPr lang="en-US" sz="2029" b="0" i="0" u="none" strike="noStrike" cap="none" baseline="30000" dirty="0">
                <a:solidFill>
                  <a:srgbClr val="FF9900"/>
                </a:solidFill>
                <a:latin typeface="Calibri"/>
                <a:ea typeface="Calibri"/>
                <a:cs typeface="Calibri"/>
                <a:sym typeface="Calibri"/>
              </a:rPr>
              <a:t>1</a:t>
            </a:r>
            <a:r>
              <a:rPr lang="en-US" sz="2029" b="0" i="0" u="none" strike="noStrike" cap="none" dirty="0">
                <a:solidFill>
                  <a:srgbClr val="FF9900"/>
                </a:solidFill>
                <a:latin typeface="Calibri"/>
                <a:ea typeface="Calibri"/>
                <a:cs typeface="Calibri"/>
                <a:sym typeface="Calibri"/>
              </a:rPr>
              <a:t>, Fred Rich</a:t>
            </a:r>
            <a:r>
              <a:rPr lang="en-US" sz="2029" baseline="30000" dirty="0">
                <a:solidFill>
                  <a:srgbClr val="FF9900"/>
                </a:solidFill>
              </a:rPr>
              <a:t>3</a:t>
            </a:r>
            <a:endParaRPr lang="en-US" sz="2029" b="0" i="0" u="none" strike="noStrike" cap="none" dirty="0">
              <a:solidFill>
                <a:srgbClr val="FF9900"/>
              </a:solidFill>
              <a:latin typeface="Calibri"/>
              <a:ea typeface="Calibri"/>
              <a:cs typeface="Calibri"/>
              <a:sym typeface="Calibri"/>
            </a:endParaRPr>
          </a:p>
          <a:p>
            <a:pPr marL="0" indent="0">
              <a:lnSpc>
                <a:spcPct val="80000"/>
              </a:lnSpc>
              <a:spcBef>
                <a:spcPts val="406"/>
              </a:spcBef>
              <a:buClr>
                <a:srgbClr val="FF9900"/>
              </a:buClr>
              <a:buSzPts val="2029"/>
            </a:pPr>
            <a:r>
              <a:rPr lang="en-US" sz="2029" b="0" i="0" u="none" strike="noStrike" cap="none" dirty="0">
                <a:solidFill>
                  <a:srgbClr val="FF9900"/>
                </a:solidFill>
                <a:latin typeface="Calibri"/>
                <a:ea typeface="Calibri"/>
                <a:cs typeface="Calibri"/>
                <a:sym typeface="Calibri"/>
              </a:rPr>
              <a:t> </a:t>
            </a:r>
            <a:r>
              <a:rPr lang="en-US" sz="1400" b="0" i="0" u="none" strike="noStrike" cap="none" baseline="30000" dirty="0">
                <a:solidFill>
                  <a:srgbClr val="FF9900"/>
                </a:solidFill>
                <a:latin typeface="Calibri"/>
                <a:ea typeface="Calibri"/>
                <a:cs typeface="Calibri"/>
                <a:sym typeface="Calibri"/>
              </a:rPr>
              <a:t>1</a:t>
            </a:r>
            <a:r>
              <a:rPr lang="en-US" sz="1400" b="0" i="0" u="none" strike="noStrike" cap="none" dirty="0">
                <a:solidFill>
                  <a:srgbClr val="FF9900"/>
                </a:solidFill>
                <a:latin typeface="Calibri"/>
                <a:ea typeface="Calibri"/>
                <a:cs typeface="Calibri"/>
                <a:sym typeface="Calibri"/>
              </a:rPr>
              <a:t>NOAA-NCEI / CU-CIRES, </a:t>
            </a:r>
            <a:r>
              <a:rPr lang="en-US" sz="1400" baseline="30000" dirty="0">
                <a:solidFill>
                  <a:srgbClr val="FF9900"/>
                </a:solidFill>
              </a:rPr>
              <a:t>2</a:t>
            </a:r>
            <a:r>
              <a:rPr lang="en-US" sz="1400" b="0" i="0" u="none" strike="noStrike" cap="none" dirty="0">
                <a:solidFill>
                  <a:srgbClr val="FF9900"/>
                </a:solidFill>
                <a:latin typeface="Calibri"/>
                <a:ea typeface="Calibri"/>
                <a:cs typeface="Calibri"/>
                <a:sym typeface="Calibri"/>
              </a:rPr>
              <a:t>NASA-GSFC, </a:t>
            </a:r>
            <a:r>
              <a:rPr lang="en-US" sz="1400" b="0" i="0" u="none" strike="noStrike" cap="none" baseline="30000" dirty="0">
                <a:solidFill>
                  <a:srgbClr val="FF9900"/>
                </a:solidFill>
                <a:latin typeface="Calibri"/>
                <a:ea typeface="Calibri"/>
                <a:cs typeface="Calibri"/>
                <a:sym typeface="Calibri"/>
              </a:rPr>
              <a:t>3</a:t>
            </a:r>
            <a:r>
              <a:rPr lang="en-US" sz="1400" b="0" i="0" u="none" strike="noStrike" cap="none" dirty="0">
                <a:solidFill>
                  <a:srgbClr val="FF9900"/>
                </a:solidFill>
                <a:latin typeface="Calibri"/>
                <a:ea typeface="Calibri"/>
                <a:cs typeface="Calibri"/>
                <a:sym typeface="Calibri"/>
              </a:rPr>
              <a:t>MIT Lincoln</a:t>
            </a:r>
            <a:r>
              <a:rPr lang="en-US" sz="1400" dirty="0">
                <a:solidFill>
                  <a:srgbClr val="FF9900"/>
                </a:solidFill>
              </a:rPr>
              <a:t>-Labs</a:t>
            </a:r>
            <a:endParaRPr sz="1400" dirty="0"/>
          </a:p>
          <a:p>
            <a:pPr marL="0" marR="0" lvl="0" indent="0" algn="ctr" rtl="0">
              <a:lnSpc>
                <a:spcPct val="80000"/>
              </a:lnSpc>
              <a:spcBef>
                <a:spcPts val="448"/>
              </a:spcBef>
              <a:spcAft>
                <a:spcPts val="0"/>
              </a:spcAft>
              <a:buClr>
                <a:srgbClr val="888888"/>
              </a:buClr>
              <a:buSzPts val="2240"/>
              <a:buFont typeface="Noto Sans Symbols"/>
              <a:buNone/>
            </a:pPr>
            <a:endParaRPr sz="2240" b="0" i="0" u="none" strike="noStrike" cap="none" dirty="0">
              <a:solidFill>
                <a:srgbClr val="888888"/>
              </a:solidFill>
              <a:latin typeface="Calibri"/>
              <a:ea typeface="Calibri"/>
              <a:cs typeface="Calibri"/>
              <a:sym typeface="Calibri"/>
            </a:endParaRPr>
          </a:p>
        </p:txBody>
      </p:sp>
      <p:sp>
        <p:nvSpPr>
          <p:cNvPr id="55" name="Shape 55"/>
          <p:cNvSpPr txBox="1"/>
          <p:nvPr/>
        </p:nvSpPr>
        <p:spPr>
          <a:xfrm>
            <a:off x="152400" y="6400800"/>
            <a:ext cx="8763000" cy="338554"/>
          </a:xfrm>
          <a:prstGeom prst="rect">
            <a:avLst/>
          </a:prstGeom>
          <a:solidFill>
            <a:schemeClr val="lt1"/>
          </a:solidFill>
          <a:ln>
            <a:noFill/>
          </a:ln>
        </p:spPr>
        <p:txBody>
          <a:bodyPr spcFirstLastPara="1" wrap="square" lIns="91425" tIns="45700" rIns="91425" bIns="45700" anchor="t" anchorCtr="0">
            <a:noAutofit/>
          </a:bodyPr>
          <a:lstStyle/>
          <a:p>
            <a:pPr algn="ctr"/>
            <a:r>
              <a:rPr lang="en-US" sz="1600" b="0" i="1" u="none" strike="noStrike" cap="none" dirty="0">
                <a:solidFill>
                  <a:srgbClr val="008000"/>
                </a:solidFill>
                <a:latin typeface="Calibri"/>
                <a:ea typeface="Calibri"/>
                <a:cs typeface="Calibri"/>
                <a:sym typeface="Calibri"/>
              </a:rPr>
              <a:t>This review incorporates results from NASA, PLTs, and MIT.</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1599862" y="304800"/>
            <a:ext cx="5961300" cy="853799"/>
          </a:xfrm>
          <a:prstGeom prst="rect">
            <a:avLst/>
          </a:prstGeom>
          <a:noFill/>
          <a:ln>
            <a:noFill/>
          </a:ln>
        </p:spPr>
        <p:txBody>
          <a:bodyPr spcFirstLastPara="1" wrap="square" lIns="91425" tIns="91425" rIns="91425" bIns="91425" anchor="ctr" anchorCtr="0">
            <a:noAutofit/>
          </a:bodyPr>
          <a:lstStyle/>
          <a:p>
            <a:pPr lvl="0" algn="ctr">
              <a:buSzPts val="700"/>
            </a:pPr>
            <a:r>
              <a:rPr lang="en-US" dirty="0"/>
              <a:t>GMAG Specific</a:t>
            </a:r>
            <a:r>
              <a:rPr lang="en-US" b="0" i="0" u="none" strike="noStrike" cap="none" dirty="0">
                <a:solidFill>
                  <a:srgbClr val="FFFFFF"/>
                </a:solidFill>
                <a:latin typeface="Calibri" charset="0"/>
                <a:ea typeface="Calibri" charset="0"/>
                <a:cs typeface="Calibri" charset="0"/>
                <a:sym typeface="Arial"/>
              </a:rPr>
              <a:t> ADRs/WRs</a:t>
            </a:r>
            <a:br>
              <a:rPr lang="en-US" b="0" i="0" u="none" strike="noStrike" cap="none" dirty="0">
                <a:solidFill>
                  <a:srgbClr val="FFFFFF"/>
                </a:solidFill>
                <a:latin typeface="Calibri" charset="0"/>
                <a:ea typeface="Calibri" charset="0"/>
                <a:cs typeface="Calibri" charset="0"/>
                <a:sym typeface="Arial"/>
              </a:rPr>
            </a:br>
            <a:endParaRPr sz="2000" b="0" i="0" u="none" strike="noStrike" cap="none" dirty="0">
              <a:solidFill>
                <a:srgbClr val="FFFFFF"/>
              </a:solidFill>
              <a:latin typeface="Calibri" charset="0"/>
              <a:ea typeface="Calibri" charset="0"/>
              <a:cs typeface="Calibri" charset="0"/>
              <a:sym typeface="Arial"/>
            </a:endParaRPr>
          </a:p>
        </p:txBody>
      </p:sp>
      <p:sp>
        <p:nvSpPr>
          <p:cNvPr id="440" name="Shape 440"/>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10</a:t>
            </a:fld>
            <a:endParaRPr sz="1400" b="0" i="0" u="none" strike="noStrike" cap="none" dirty="0">
              <a:solidFill>
                <a:schemeClr val="lt1"/>
              </a:solidFill>
              <a:latin typeface="Arial"/>
              <a:ea typeface="Arial"/>
              <a:cs typeface="Arial"/>
              <a:sym typeface="Arial"/>
            </a:endParaRPr>
          </a:p>
        </p:txBody>
      </p:sp>
      <p:graphicFrame>
        <p:nvGraphicFramePr>
          <p:cNvPr id="8" name="Google Shape;253;p18">
            <a:extLst>
              <a:ext uri="{FF2B5EF4-FFF2-40B4-BE49-F238E27FC236}">
                <a16:creationId xmlns:a16="http://schemas.microsoft.com/office/drawing/2014/main" id="{502A398E-48BA-634A-5268-8CB095D2977D}"/>
              </a:ext>
            </a:extLst>
          </p:cNvPr>
          <p:cNvGraphicFramePr/>
          <p:nvPr>
            <p:extLst>
              <p:ext uri="{D42A27DB-BD31-4B8C-83A1-F6EECF244321}">
                <p14:modId xmlns:p14="http://schemas.microsoft.com/office/powerpoint/2010/main" val="2068012654"/>
              </p:ext>
            </p:extLst>
          </p:nvPr>
        </p:nvGraphicFramePr>
        <p:xfrm>
          <a:off x="838200" y="1158599"/>
          <a:ext cx="7752075" cy="5213420"/>
        </p:xfrm>
        <a:graphic>
          <a:graphicData uri="http://schemas.openxmlformats.org/drawingml/2006/table">
            <a:tbl>
              <a:tblPr firstRow="1" bandRow="1">
                <a:tableStyleId>{2193F556-932D-4B0D-9798-D749DA44B50E}</a:tableStyleId>
              </a:tblPr>
              <a:tblGrid>
                <a:gridCol w="924550">
                  <a:extLst>
                    <a:ext uri="{9D8B030D-6E8A-4147-A177-3AD203B41FA5}">
                      <a16:colId xmlns:a16="http://schemas.microsoft.com/office/drawing/2014/main" val="20000"/>
                    </a:ext>
                  </a:extLst>
                </a:gridCol>
                <a:gridCol w="1036325">
                  <a:extLst>
                    <a:ext uri="{9D8B030D-6E8A-4147-A177-3AD203B41FA5}">
                      <a16:colId xmlns:a16="http://schemas.microsoft.com/office/drawing/2014/main" val="20001"/>
                    </a:ext>
                  </a:extLst>
                </a:gridCol>
                <a:gridCol w="2316475">
                  <a:extLst>
                    <a:ext uri="{9D8B030D-6E8A-4147-A177-3AD203B41FA5}">
                      <a16:colId xmlns:a16="http://schemas.microsoft.com/office/drawing/2014/main" val="20002"/>
                    </a:ext>
                  </a:extLst>
                </a:gridCol>
                <a:gridCol w="1442725">
                  <a:extLst>
                    <a:ext uri="{9D8B030D-6E8A-4147-A177-3AD203B41FA5}">
                      <a16:colId xmlns:a16="http://schemas.microsoft.com/office/drawing/2014/main" val="20003"/>
                    </a:ext>
                  </a:extLst>
                </a:gridCol>
                <a:gridCol w="2032000">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r>
                        <a:rPr lang="en-US" sz="1400" b="0" dirty="0">
                          <a:latin typeface="Calibri" panose="020F0502020204030204" pitchFamily="34" charset="0"/>
                          <a:cs typeface="Calibri" panose="020F0502020204030204" pitchFamily="34" charset="0"/>
                        </a:rPr>
                        <a:t>ADR </a:t>
                      </a:r>
                      <a:endParaRPr sz="1400"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US" sz="1400" b="0" dirty="0">
                          <a:latin typeface="Calibri" panose="020F0502020204030204" pitchFamily="34" charset="0"/>
                          <a:cs typeface="Calibri" panose="020F0502020204030204" pitchFamily="34" charset="0"/>
                        </a:rPr>
                        <a:t>WR</a:t>
                      </a:r>
                      <a:endParaRPr sz="1400"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US" sz="1400" b="0" dirty="0">
                          <a:latin typeface="Calibri" panose="020F0502020204030204" pitchFamily="34" charset="0"/>
                          <a:cs typeface="Calibri" panose="020F0502020204030204" pitchFamily="34" charset="0"/>
                        </a:rPr>
                        <a:t>Short Description</a:t>
                      </a:r>
                      <a:endParaRPr sz="1400"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US" sz="1400" b="0" dirty="0">
                          <a:latin typeface="Calibri" panose="020F0502020204030204" pitchFamily="34" charset="0"/>
                          <a:cs typeface="Calibri" panose="020F0502020204030204" pitchFamily="34" charset="0"/>
                        </a:rPr>
                        <a:t>Status</a:t>
                      </a:r>
                      <a:endParaRPr sz="1400"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US" sz="1400" b="0" dirty="0">
                          <a:latin typeface="Calibri" panose="020F0502020204030204" pitchFamily="34" charset="0"/>
                          <a:cs typeface="Calibri" panose="020F0502020204030204" pitchFamily="34" charset="0"/>
                        </a:rPr>
                        <a:t>Expected Closure</a:t>
                      </a:r>
                      <a:endParaRPr sz="1400" dirty="0">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0"/>
                  </a:ext>
                </a:extLst>
              </a:tr>
              <a:tr h="370850">
                <a:tc>
                  <a:txBody>
                    <a:bodyPr/>
                    <a:lstStyle/>
                    <a:p>
                      <a:pPr lvl="1" algn="l" fontAlgn="b"/>
                      <a:r>
                        <a:rPr lang="en-US" sz="1400" b="0" u="none" strike="noStrike" dirty="0">
                          <a:effectLst/>
                          <a:latin typeface="Calibri" panose="020F0502020204030204" pitchFamily="34" charset="0"/>
                          <a:cs typeface="Calibri" panose="020F0502020204030204" pitchFamily="34" charset="0"/>
                        </a:rPr>
                        <a:t>1266</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endParaRPr lang="en-US" sz="1400" b="0" i="0" u="none" strike="noStrike">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G18 GMAG </a:t>
                      </a:r>
                      <a:r>
                        <a:rPr lang="en-US" sz="1400" b="0" u="none" strike="noStrike" dirty="0" err="1">
                          <a:effectLst/>
                          <a:latin typeface="Calibri" panose="020F0502020204030204" pitchFamily="34" charset="0"/>
                          <a:cs typeface="Calibri" panose="020F0502020204030204" pitchFamily="34" charset="0"/>
                        </a:rPr>
                        <a:t>RevB</a:t>
                      </a:r>
                      <a:r>
                        <a:rPr lang="en-US" sz="1400" b="0" u="none" strike="noStrike" dirty="0">
                          <a:effectLst/>
                          <a:latin typeface="Calibri" panose="020F0502020204030204" pitchFamily="34" charset="0"/>
                          <a:cs typeface="Calibri" panose="020F0502020204030204" pitchFamily="34" charset="0"/>
                        </a:rPr>
                        <a:t> LUT</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closed</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PR.09.08.33</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370850">
                <a:tc>
                  <a:txBody>
                    <a:bodyPr/>
                    <a:lstStyle/>
                    <a:p>
                      <a:pPr lvl="1" algn="l" fontAlgn="b"/>
                      <a:r>
                        <a:rPr lang="en-US" sz="1400" b="0" u="none" strike="noStrike" dirty="0">
                          <a:effectLst/>
                          <a:latin typeface="Calibri" panose="020F0502020204030204" pitchFamily="34" charset="0"/>
                          <a:cs typeface="Calibri" panose="020F0502020204030204" pitchFamily="34" charset="0"/>
                        </a:rPr>
                        <a:t>1232</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9135</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GMAG irregular timestamps</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closed</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PR.11.02.00</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370850">
                <a:tc>
                  <a:txBody>
                    <a:bodyPr/>
                    <a:lstStyle/>
                    <a:p>
                      <a:pPr lvl="1" algn="l" fontAlgn="b"/>
                      <a:r>
                        <a:rPr lang="en-US" sz="1400" b="0" u="none" strike="noStrike">
                          <a:effectLst/>
                          <a:latin typeface="Calibri" panose="020F0502020204030204" pitchFamily="34" charset="0"/>
                          <a:cs typeface="Calibri" panose="020F0502020204030204" pitchFamily="34" charset="0"/>
                        </a:rPr>
                        <a:t>1213</a:t>
                      </a:r>
                      <a:endParaRPr lang="en-US" sz="1400" b="0" i="0" u="none" strike="noStrike">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G18 GMAG LUT for PLT</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closed</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a:effectLst/>
                          <a:latin typeface="Calibri" panose="020F0502020204030204" pitchFamily="34" charset="0"/>
                          <a:cs typeface="Calibri" panose="020F0502020204030204" pitchFamily="34" charset="0"/>
                        </a:rPr>
                        <a:t>PR.09.08.13</a:t>
                      </a:r>
                      <a:endParaRPr lang="en-US" sz="1400" b="0" i="0" u="none" strike="noStrike">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659683022"/>
                  </a:ext>
                </a:extLst>
              </a:tr>
              <a:tr h="370850">
                <a:tc>
                  <a:txBody>
                    <a:bodyPr/>
                    <a:lstStyle/>
                    <a:p>
                      <a:pPr lvl="1" algn="l" fontAlgn="b"/>
                      <a:r>
                        <a:rPr lang="en-US" sz="1400" b="0" u="none" strike="noStrike" dirty="0">
                          <a:effectLst/>
                          <a:latin typeface="Calibri" panose="020F0502020204030204" pitchFamily="34" charset="0"/>
                          <a:cs typeface="Calibri" panose="020F0502020204030204" pitchFamily="34" charset="0"/>
                        </a:rPr>
                        <a:t>1203</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i="0" u="none" strike="noStrike" dirty="0">
                          <a:effectLst/>
                          <a:latin typeface="Calibri" panose="020F0502020204030204" pitchFamily="34" charset="0"/>
                          <a:cs typeface="Calibri" panose="020F0502020204030204" pitchFamily="34" charset="0"/>
                        </a:rPr>
                        <a:t>8970</a:t>
                      </a: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Mag L1b solar array current index label incorrect</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closed</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DO.12.00.00</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012539606"/>
                  </a:ext>
                </a:extLst>
              </a:tr>
              <a:tr h="370850">
                <a:tc>
                  <a:txBody>
                    <a:bodyPr/>
                    <a:lstStyle/>
                    <a:p>
                      <a:pPr lvl="1" algn="l" fontAlgn="b"/>
                      <a:r>
                        <a:rPr lang="en-US" sz="1400" b="0" u="none" strike="noStrike" dirty="0">
                          <a:effectLst/>
                          <a:latin typeface="Calibri" panose="020F0502020204030204" pitchFamily="34" charset="0"/>
                          <a:cs typeface="Calibri" panose="020F0502020204030204" pitchFamily="34" charset="0"/>
                        </a:rPr>
                        <a:t>1171</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9326</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EXIS/MAG/SEISS ECEF_Z range</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1400" b="0" i="0" u="none" strike="noStrike" dirty="0">
                          <a:effectLst/>
                          <a:latin typeface="Calibri" panose="020F0502020204030204" pitchFamily="34" charset="0"/>
                          <a:cs typeface="Calibri" panose="020F0502020204030204" pitchFamily="34" charset="0"/>
                        </a:rPr>
                        <a:t>closed</a:t>
                      </a:r>
                    </a:p>
                  </a:txBody>
                  <a:tcPr marL="9525" marR="9525" marT="9525" marB="0" anchor="b"/>
                </a:tc>
                <a:tc>
                  <a:txBody>
                    <a:bodyPr/>
                    <a:lstStyle/>
                    <a:p>
                      <a:pPr algn="l" fontAlgn="b"/>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917800576"/>
                  </a:ext>
                </a:extLst>
              </a:tr>
              <a:tr h="370850">
                <a:tc>
                  <a:txBody>
                    <a:bodyPr/>
                    <a:lstStyle/>
                    <a:p>
                      <a:pPr lvl="1" algn="l" fontAlgn="b"/>
                      <a:r>
                        <a:rPr lang="en-US" sz="1400" b="0" i="0" u="none" strike="noStrike" dirty="0">
                          <a:effectLst/>
                          <a:latin typeface="Calibri" panose="020F0502020204030204" pitchFamily="34" charset="0"/>
                          <a:cs typeface="Calibri" panose="020F0502020204030204" pitchFamily="34" charset="0"/>
                        </a:rPr>
                        <a:t>1151</a:t>
                      </a:r>
                    </a:p>
                  </a:txBody>
                  <a:tcPr marL="9525" marR="9525" marT="9525" marB="0" anchor="b"/>
                </a:tc>
                <a:tc>
                  <a:txBody>
                    <a:bodyPr/>
                    <a:lstStyle/>
                    <a:p>
                      <a:pPr algn="l" fontAlgn="b"/>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i="0" u="none" strike="noStrike" dirty="0" err="1">
                          <a:effectLst/>
                          <a:latin typeface="Calibri" panose="020F0502020204030204" pitchFamily="34" charset="0"/>
                          <a:cs typeface="Calibri" panose="020F0502020204030204" pitchFamily="34" charset="0"/>
                        </a:rPr>
                        <a:t>Arcjet</a:t>
                      </a:r>
                      <a:r>
                        <a:rPr lang="en-US" sz="1400" b="0" i="0" u="none" strike="noStrike" dirty="0">
                          <a:effectLst/>
                          <a:latin typeface="Calibri" panose="020F0502020204030204" pitchFamily="34" charset="0"/>
                          <a:cs typeface="Calibri" panose="020F0502020204030204" pitchFamily="34" charset="0"/>
                        </a:rPr>
                        <a:t> correction  </a:t>
                      </a:r>
                    </a:p>
                  </a:txBody>
                  <a:tcPr marL="9525" marR="9525" marT="9525" marB="0" anchor="b"/>
                </a:tc>
                <a:tc>
                  <a:txBody>
                    <a:bodyPr/>
                    <a:lstStyle/>
                    <a:p>
                      <a:pPr algn="l" fontAlgn="b"/>
                      <a:r>
                        <a:rPr lang="en-US" sz="1400" b="0" i="0" u="none" strike="noStrike" dirty="0">
                          <a:effectLst/>
                          <a:latin typeface="Calibri" panose="020F0502020204030204" pitchFamily="34" charset="0"/>
                          <a:cs typeface="Calibri" panose="020F0502020204030204" pitchFamily="34" charset="0"/>
                        </a:rPr>
                        <a:t>on hold</a:t>
                      </a:r>
                    </a:p>
                  </a:txBody>
                  <a:tcPr marL="9525" marR="9525" marT="9525" marB="0" anchor="b"/>
                </a:tc>
                <a:tc>
                  <a:txBody>
                    <a:bodyPr/>
                    <a:lstStyle/>
                    <a:p>
                      <a:pPr algn="l" fontAlgn="b"/>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944962062"/>
                  </a:ext>
                </a:extLst>
              </a:tr>
              <a:tr h="370850">
                <a:tc>
                  <a:txBody>
                    <a:bodyPr/>
                    <a:lstStyle/>
                    <a:p>
                      <a:pPr lvl="1" algn="l" fontAlgn="b"/>
                      <a:r>
                        <a:rPr lang="en-US" sz="1400" b="0" u="none" strike="noStrike" dirty="0">
                          <a:effectLst/>
                          <a:latin typeface="Calibri" panose="020F0502020204030204" pitchFamily="34" charset="0"/>
                          <a:cs typeface="Calibri" panose="020F0502020204030204" pitchFamily="34" charset="0"/>
                        </a:rPr>
                        <a:t>1056</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i="0" u="none" strike="noStrike" dirty="0">
                          <a:effectLst/>
                          <a:latin typeface="Calibri" panose="020F0502020204030204" pitchFamily="34" charset="0"/>
                          <a:cs typeface="Calibri" panose="020F0502020204030204" pitchFamily="34" charset="0"/>
                        </a:rPr>
                        <a:t>7663</a:t>
                      </a: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DO GS updates for GMAG on GOES-T/U</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closed</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a:effectLst/>
                          <a:latin typeface="Calibri" panose="020F0502020204030204" pitchFamily="34" charset="0"/>
                          <a:cs typeface="Calibri" panose="020F0502020204030204" pitchFamily="34" charset="0"/>
                        </a:rPr>
                        <a:t>DO.09.03.00/DO.10.01.01</a:t>
                      </a:r>
                      <a:endParaRPr lang="en-US" sz="1400" b="0" i="0" u="none" strike="noStrike">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14399447"/>
                  </a:ext>
                </a:extLst>
              </a:tr>
              <a:tr h="370850">
                <a:tc>
                  <a:txBody>
                    <a:bodyPr/>
                    <a:lstStyle/>
                    <a:p>
                      <a:pPr lvl="1" algn="l" fontAlgn="b"/>
                      <a:r>
                        <a:rPr lang="en-US" sz="1400" b="0" u="none" strike="noStrike" dirty="0">
                          <a:effectLst/>
                          <a:latin typeface="Calibri" panose="020F0502020204030204" pitchFamily="34" charset="0"/>
                          <a:cs typeface="Calibri" panose="020F0502020204030204" pitchFamily="34" charset="0"/>
                        </a:rPr>
                        <a:t>1046</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i="0" u="none" strike="noStrike" dirty="0">
                          <a:effectLst/>
                          <a:latin typeface="Calibri" panose="020F0502020204030204" pitchFamily="34" charset="0"/>
                          <a:cs typeface="Calibri" panose="020F0502020204030204" pitchFamily="34" charset="0"/>
                        </a:rPr>
                        <a:t>7453</a:t>
                      </a: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Erroneous MAG L1b quality flag set periods</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closed</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877807210"/>
                  </a:ext>
                </a:extLst>
              </a:tr>
              <a:tr h="370850">
                <a:tc>
                  <a:txBody>
                    <a:bodyPr/>
                    <a:lstStyle/>
                    <a:p>
                      <a:pPr lvl="1" algn="l" fontAlgn="b"/>
                      <a:r>
                        <a:rPr lang="en-US" sz="1400" b="0" u="none" strike="noStrike" dirty="0">
                          <a:effectLst/>
                          <a:latin typeface="Calibri" panose="020F0502020204030204" pitchFamily="34" charset="0"/>
                          <a:cs typeface="Calibri" panose="020F0502020204030204" pitchFamily="34" charset="0"/>
                        </a:rPr>
                        <a:t>1045</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a:effectLst/>
                          <a:latin typeface="Calibri" panose="020F0502020204030204" pitchFamily="34" charset="0"/>
                          <a:cs typeface="Calibri" panose="020F0502020204030204" pitchFamily="34" charset="0"/>
                        </a:rPr>
                        <a:t>Remove IB shadow flag from good quality flag mask</a:t>
                      </a:r>
                      <a:endParaRPr lang="en-US" sz="1400" b="0" i="0" u="none" strike="noStrike">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closed</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DO.09.03.00/DO.10.01.01</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570693353"/>
                  </a:ext>
                </a:extLst>
              </a:tr>
              <a:tr h="370850">
                <a:tc>
                  <a:txBody>
                    <a:bodyPr/>
                    <a:lstStyle/>
                    <a:p>
                      <a:pPr lvl="1" algn="l" fontAlgn="b"/>
                      <a:r>
                        <a:rPr lang="en-US" sz="1400" b="0" u="none" strike="noStrike" dirty="0">
                          <a:effectLst/>
                          <a:latin typeface="Calibri" panose="020F0502020204030204" pitchFamily="34" charset="0"/>
                          <a:cs typeface="Calibri" panose="020F0502020204030204" pitchFamily="34" charset="0"/>
                        </a:rPr>
                        <a:t>1010</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i="0" u="none" strike="noStrike" dirty="0">
                          <a:effectLst/>
                          <a:latin typeface="Calibri" panose="020F0502020204030204" pitchFamily="34" charset="0"/>
                          <a:cs typeface="Calibri" panose="020F0502020204030204" pitchFamily="34" charset="0"/>
                        </a:rPr>
                        <a:t>7368</a:t>
                      </a: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MAG LUTs for DO 08.01.00</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closed</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PR.08.03.03</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691597417"/>
                  </a:ext>
                </a:extLst>
              </a:tr>
              <a:tr h="370850">
                <a:tc>
                  <a:txBody>
                    <a:bodyPr/>
                    <a:lstStyle/>
                    <a:p>
                      <a:pPr lvl="1" algn="l" fontAlgn="b"/>
                      <a:r>
                        <a:rPr lang="en-US" sz="1400" b="0" u="none" strike="noStrike" dirty="0">
                          <a:effectLst/>
                          <a:latin typeface="Calibri" panose="020F0502020204030204" pitchFamily="34" charset="0"/>
                          <a:cs typeface="Calibri" panose="020F0502020204030204" pitchFamily="34" charset="0"/>
                        </a:rPr>
                        <a:t>1002</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i="0" u="none" strike="noStrike" dirty="0">
                          <a:effectLst/>
                          <a:latin typeface="Calibri" panose="020F0502020204030204" pitchFamily="34" charset="0"/>
                          <a:cs typeface="Calibri" panose="020F0502020204030204" pitchFamily="34" charset="0"/>
                        </a:rPr>
                        <a:t>7292</a:t>
                      </a: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Move leap second comments for MAG EXIS and SEISS</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closed</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DO.09.03.00/DO.10.01.01</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934120863"/>
                  </a:ext>
                </a:extLst>
              </a:tr>
              <a:tr h="370850">
                <a:tc>
                  <a:txBody>
                    <a:bodyPr/>
                    <a:lstStyle/>
                    <a:p>
                      <a:pPr lvl="1" algn="l" fontAlgn="b"/>
                      <a:r>
                        <a:rPr lang="en-US" sz="1400" b="0" u="none" strike="noStrike" dirty="0">
                          <a:effectLst/>
                          <a:latin typeface="Calibri" panose="020F0502020204030204" pitchFamily="34" charset="0"/>
                          <a:cs typeface="Calibri" panose="020F0502020204030204" pitchFamily="34" charset="0"/>
                        </a:rPr>
                        <a:t>890</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i="0" u="none" strike="noStrike" dirty="0">
                          <a:effectLst/>
                          <a:latin typeface="Calibri" panose="020F0502020204030204" pitchFamily="34" charset="0"/>
                          <a:cs typeface="Calibri" panose="020F0502020204030204" pitchFamily="34" charset="0"/>
                        </a:rPr>
                        <a:t>6880</a:t>
                      </a: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Updated MAG Arc Jet Correction</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closed</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DO.09.03.00/DO.10.01.01</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644557965"/>
                  </a:ext>
                </a:extLst>
              </a:tr>
            </a:tbl>
          </a:graphicData>
        </a:graphic>
      </p:graphicFrame>
    </p:spTree>
    <p:extLst>
      <p:ext uri="{BB962C8B-B14F-4D97-AF65-F5344CB8AC3E}">
        <p14:creationId xmlns:p14="http://schemas.microsoft.com/office/powerpoint/2010/main" val="3317101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1599862" y="304800"/>
            <a:ext cx="5961300" cy="853799"/>
          </a:xfrm>
          <a:prstGeom prst="rect">
            <a:avLst/>
          </a:prstGeom>
          <a:noFill/>
          <a:ln>
            <a:noFill/>
          </a:ln>
        </p:spPr>
        <p:txBody>
          <a:bodyPr spcFirstLastPara="1" wrap="square" lIns="91425" tIns="91425" rIns="91425" bIns="91425" anchor="ctr" anchorCtr="0">
            <a:noAutofit/>
          </a:bodyPr>
          <a:lstStyle/>
          <a:p>
            <a:pPr lvl="0" algn="ctr">
              <a:buSzPts val="700"/>
            </a:pPr>
            <a:r>
              <a:rPr lang="en-US" dirty="0"/>
              <a:t>GMAG Specific</a:t>
            </a:r>
            <a:r>
              <a:rPr lang="en-US" b="0" i="0" u="none" strike="noStrike" cap="none" dirty="0">
                <a:solidFill>
                  <a:srgbClr val="FFFFFF"/>
                </a:solidFill>
                <a:latin typeface="Calibri" charset="0"/>
                <a:ea typeface="Calibri" charset="0"/>
                <a:cs typeface="Calibri" charset="0"/>
                <a:sym typeface="Arial"/>
              </a:rPr>
              <a:t> ADRs/WRs</a:t>
            </a:r>
            <a:br>
              <a:rPr lang="en-US" b="0" i="0" u="none" strike="noStrike" cap="none" dirty="0">
                <a:solidFill>
                  <a:srgbClr val="FFFFFF"/>
                </a:solidFill>
                <a:latin typeface="Calibri" charset="0"/>
                <a:ea typeface="Calibri" charset="0"/>
                <a:cs typeface="Calibri" charset="0"/>
                <a:sym typeface="Arial"/>
              </a:rPr>
            </a:br>
            <a:endParaRPr sz="2000" b="0" i="0" u="none" strike="noStrike" cap="none" dirty="0">
              <a:solidFill>
                <a:srgbClr val="FFFFFF"/>
              </a:solidFill>
              <a:latin typeface="Calibri" charset="0"/>
              <a:ea typeface="Calibri" charset="0"/>
              <a:cs typeface="Calibri" charset="0"/>
              <a:sym typeface="Arial"/>
            </a:endParaRPr>
          </a:p>
        </p:txBody>
      </p:sp>
      <p:sp>
        <p:nvSpPr>
          <p:cNvPr id="440" name="Shape 440"/>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11</a:t>
            </a:fld>
            <a:endParaRPr sz="1400" b="0" i="0" u="none" strike="noStrike" cap="none" dirty="0">
              <a:solidFill>
                <a:schemeClr val="lt1"/>
              </a:solidFill>
              <a:latin typeface="Arial"/>
              <a:ea typeface="Arial"/>
              <a:cs typeface="Arial"/>
              <a:sym typeface="Arial"/>
            </a:endParaRPr>
          </a:p>
        </p:txBody>
      </p:sp>
      <p:graphicFrame>
        <p:nvGraphicFramePr>
          <p:cNvPr id="2" name="Google Shape;253;p18">
            <a:extLst>
              <a:ext uri="{FF2B5EF4-FFF2-40B4-BE49-F238E27FC236}">
                <a16:creationId xmlns:a16="http://schemas.microsoft.com/office/drawing/2014/main" id="{6C919F48-8D55-1A00-A26B-0AD2B3D2E54F}"/>
              </a:ext>
            </a:extLst>
          </p:cNvPr>
          <p:cNvGraphicFramePr/>
          <p:nvPr>
            <p:extLst>
              <p:ext uri="{D42A27DB-BD31-4B8C-83A1-F6EECF244321}">
                <p14:modId xmlns:p14="http://schemas.microsoft.com/office/powerpoint/2010/main" val="2239676899"/>
              </p:ext>
            </p:extLst>
          </p:nvPr>
        </p:nvGraphicFramePr>
        <p:xfrm>
          <a:off x="822960" y="1397000"/>
          <a:ext cx="7752075" cy="2542550"/>
        </p:xfrm>
        <a:graphic>
          <a:graphicData uri="http://schemas.openxmlformats.org/drawingml/2006/table">
            <a:tbl>
              <a:tblPr firstRow="1" bandRow="1">
                <a:tableStyleId>{2193F556-932D-4B0D-9798-D749DA44B50E}</a:tableStyleId>
              </a:tblPr>
              <a:tblGrid>
                <a:gridCol w="924550">
                  <a:extLst>
                    <a:ext uri="{9D8B030D-6E8A-4147-A177-3AD203B41FA5}">
                      <a16:colId xmlns:a16="http://schemas.microsoft.com/office/drawing/2014/main" val="20000"/>
                    </a:ext>
                  </a:extLst>
                </a:gridCol>
                <a:gridCol w="1036325">
                  <a:extLst>
                    <a:ext uri="{9D8B030D-6E8A-4147-A177-3AD203B41FA5}">
                      <a16:colId xmlns:a16="http://schemas.microsoft.com/office/drawing/2014/main" val="20001"/>
                    </a:ext>
                  </a:extLst>
                </a:gridCol>
                <a:gridCol w="2316475">
                  <a:extLst>
                    <a:ext uri="{9D8B030D-6E8A-4147-A177-3AD203B41FA5}">
                      <a16:colId xmlns:a16="http://schemas.microsoft.com/office/drawing/2014/main" val="20002"/>
                    </a:ext>
                  </a:extLst>
                </a:gridCol>
                <a:gridCol w="1442725">
                  <a:extLst>
                    <a:ext uri="{9D8B030D-6E8A-4147-A177-3AD203B41FA5}">
                      <a16:colId xmlns:a16="http://schemas.microsoft.com/office/drawing/2014/main" val="20003"/>
                    </a:ext>
                  </a:extLst>
                </a:gridCol>
                <a:gridCol w="2032000">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r>
                        <a:rPr lang="en-US" sz="1400" b="0" dirty="0"/>
                        <a:t>ADR </a:t>
                      </a:r>
                      <a:endParaRPr dirty="0"/>
                    </a:p>
                  </a:txBody>
                  <a:tcPr marL="91450" marR="91450" marT="45725" marB="45725"/>
                </a:tc>
                <a:tc>
                  <a:txBody>
                    <a:bodyPr/>
                    <a:lstStyle/>
                    <a:p>
                      <a:pPr marL="0" marR="0" lvl="0" indent="0" algn="l" rtl="0">
                        <a:spcBef>
                          <a:spcPts val="0"/>
                        </a:spcBef>
                        <a:spcAft>
                          <a:spcPts val="0"/>
                        </a:spcAft>
                        <a:buNone/>
                      </a:pPr>
                      <a:r>
                        <a:rPr lang="en-US" sz="1400" b="0" dirty="0"/>
                        <a:t>WR</a:t>
                      </a:r>
                      <a:endParaRPr dirty="0"/>
                    </a:p>
                  </a:txBody>
                  <a:tcPr marL="91450" marR="91450" marT="45725" marB="45725"/>
                </a:tc>
                <a:tc>
                  <a:txBody>
                    <a:bodyPr/>
                    <a:lstStyle/>
                    <a:p>
                      <a:pPr marL="0" marR="0" lvl="0" indent="0" algn="l" rtl="0">
                        <a:spcBef>
                          <a:spcPts val="0"/>
                        </a:spcBef>
                        <a:spcAft>
                          <a:spcPts val="0"/>
                        </a:spcAft>
                        <a:buNone/>
                      </a:pPr>
                      <a:r>
                        <a:rPr lang="en-US" sz="1400" b="0"/>
                        <a:t>Short Description</a:t>
                      </a:r>
                      <a:endParaRPr/>
                    </a:p>
                  </a:txBody>
                  <a:tcPr marL="91450" marR="91450" marT="45725" marB="45725"/>
                </a:tc>
                <a:tc>
                  <a:txBody>
                    <a:bodyPr/>
                    <a:lstStyle/>
                    <a:p>
                      <a:pPr marL="0" marR="0" lvl="0" indent="0" algn="l" rtl="0">
                        <a:spcBef>
                          <a:spcPts val="0"/>
                        </a:spcBef>
                        <a:spcAft>
                          <a:spcPts val="0"/>
                        </a:spcAft>
                        <a:buNone/>
                      </a:pPr>
                      <a:r>
                        <a:rPr lang="en-US" sz="1400" b="0"/>
                        <a:t>Status</a:t>
                      </a:r>
                      <a:endParaRPr/>
                    </a:p>
                  </a:txBody>
                  <a:tcPr marL="91450" marR="91450" marT="45725" marB="45725"/>
                </a:tc>
                <a:tc>
                  <a:txBody>
                    <a:bodyPr/>
                    <a:lstStyle/>
                    <a:p>
                      <a:pPr marL="0" marR="0" lvl="0" indent="0" algn="l" rtl="0">
                        <a:spcBef>
                          <a:spcPts val="0"/>
                        </a:spcBef>
                        <a:spcAft>
                          <a:spcPts val="0"/>
                        </a:spcAft>
                        <a:buNone/>
                      </a:pPr>
                      <a:r>
                        <a:rPr lang="en-US" sz="1400" b="0" dirty="0"/>
                        <a:t>Expected Closure</a:t>
                      </a:r>
                      <a:endParaRPr dirty="0"/>
                    </a:p>
                  </a:txBody>
                  <a:tcPr marL="91450" marR="91450" marT="45725" marB="45725"/>
                </a:tc>
                <a:extLst>
                  <a:ext uri="{0D108BD9-81ED-4DB2-BD59-A6C34878D82A}">
                    <a16:rowId xmlns:a16="http://schemas.microsoft.com/office/drawing/2014/main" val="10000"/>
                  </a:ext>
                </a:extLst>
              </a:tr>
              <a:tr h="370850">
                <a:tc>
                  <a:txBody>
                    <a:bodyPr/>
                    <a:lstStyle/>
                    <a:p>
                      <a:pPr algn="r" fontAlgn="b"/>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7346</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Ground MM updates required for GMAG on GOES-T/U</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a:effectLst/>
                          <a:latin typeface="Calibri" panose="020F0502020204030204" pitchFamily="34" charset="0"/>
                          <a:cs typeface="Calibri" panose="020F0502020204030204" pitchFamily="34" charset="0"/>
                        </a:rPr>
                        <a:t>closed</a:t>
                      </a:r>
                      <a:endParaRPr lang="en-US" sz="1400" b="0" i="0" u="none" strike="noStrike">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a:effectLst/>
                          <a:latin typeface="Calibri" panose="020F0502020204030204" pitchFamily="34" charset="0"/>
                          <a:cs typeface="Calibri" panose="020F0502020204030204" pitchFamily="34" charset="0"/>
                        </a:rPr>
                        <a:t>MM.10.03.00</a:t>
                      </a:r>
                      <a:endParaRPr lang="en-US" sz="1400" b="0" i="0" u="none" strike="noStrike">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370850">
                <a:tc>
                  <a:txBody>
                    <a:bodyPr/>
                    <a:lstStyle/>
                    <a:p>
                      <a:pPr algn="r" fontAlgn="b"/>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7011</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a:effectLst/>
                          <a:latin typeface="Calibri" panose="020F0502020204030204" pitchFamily="34" charset="0"/>
                          <a:cs typeface="Calibri" panose="020F0502020204030204" pitchFamily="34" charset="0"/>
                        </a:rPr>
                        <a:t>DO needs a better way to configure MAG L0 data to receive on the L band in support of yaw flips</a:t>
                      </a:r>
                      <a:endParaRPr lang="en-US" sz="1400" b="0" i="0" u="none" strike="noStrike">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a:effectLst/>
                          <a:latin typeface="Calibri" panose="020F0502020204030204" pitchFamily="34" charset="0"/>
                          <a:cs typeface="Calibri" panose="020F0502020204030204" pitchFamily="34" charset="0"/>
                        </a:rPr>
                        <a:t>in work</a:t>
                      </a:r>
                      <a:endParaRPr lang="en-US" sz="1400" b="0" i="0" u="none" strike="noStrike">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a:effectLst/>
                          <a:latin typeface="Calibri" panose="020F0502020204030204" pitchFamily="34" charset="0"/>
                          <a:cs typeface="Calibri" panose="020F0502020204030204" pitchFamily="34" charset="0"/>
                        </a:rPr>
                        <a:t>TBD</a:t>
                      </a:r>
                      <a:endParaRPr lang="en-US" sz="1400" b="0" i="0" u="none" strike="noStrike">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370850">
                <a:tc>
                  <a:txBody>
                    <a:bodyPr/>
                    <a:lstStyle/>
                    <a:p>
                      <a:pPr algn="r" fontAlgn="b"/>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8520</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GMAG documentation incorrect in some cases</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a:effectLst/>
                          <a:latin typeface="Calibri" panose="020F0502020204030204" pitchFamily="34" charset="0"/>
                          <a:cs typeface="Calibri" panose="020F0502020204030204" pitchFamily="34" charset="0"/>
                        </a:rPr>
                        <a:t>closed</a:t>
                      </a:r>
                      <a:endParaRPr lang="en-US" sz="1400" b="0" i="0" u="none" strike="noStrike">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MM.10.03.00</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012539606"/>
                  </a:ext>
                </a:extLst>
              </a:tr>
              <a:tr h="370850">
                <a:tc>
                  <a:txBody>
                    <a:bodyPr/>
                    <a:lstStyle/>
                    <a:p>
                      <a:pPr algn="r" fontAlgn="b"/>
                      <a:endParaRPr lang="en-US" sz="1400" b="0" i="0" u="none" strike="noStrike">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8349</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update t4_status perform files to support GMAG for G18/19</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on hold</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n-US" sz="1400" b="0" u="none" strike="noStrike" dirty="0">
                          <a:effectLst/>
                          <a:latin typeface="Calibri" panose="020F0502020204030204" pitchFamily="34" charset="0"/>
                          <a:cs typeface="Calibri" panose="020F0502020204030204" pitchFamily="34" charset="0"/>
                        </a:rPr>
                        <a:t>HOLD</a:t>
                      </a:r>
                      <a:endParaRPr lang="en-US" sz="1400" b="0" i="0" u="none" strike="noStrike" dirty="0">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917800576"/>
                  </a:ext>
                </a:extLst>
              </a:tr>
            </a:tbl>
          </a:graphicData>
        </a:graphic>
      </p:graphicFrame>
    </p:spTree>
    <p:extLst>
      <p:ext uri="{BB962C8B-B14F-4D97-AF65-F5344CB8AC3E}">
        <p14:creationId xmlns:p14="http://schemas.microsoft.com/office/powerpoint/2010/main" val="1216375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1599862" y="304800"/>
            <a:ext cx="5961300" cy="853799"/>
          </a:xfrm>
          <a:prstGeom prst="rect">
            <a:avLst/>
          </a:prstGeom>
          <a:noFill/>
          <a:ln>
            <a:noFill/>
          </a:ln>
        </p:spPr>
        <p:txBody>
          <a:bodyPr spcFirstLastPara="1" wrap="square" lIns="91425" tIns="91425" rIns="91425" bIns="91425" anchor="ctr" anchorCtr="0">
            <a:noAutofit/>
          </a:bodyPr>
          <a:lstStyle/>
          <a:p>
            <a:pPr lvl="0" algn="ctr">
              <a:buSzPts val="700"/>
            </a:pPr>
            <a:r>
              <a:rPr lang="en-US" dirty="0"/>
              <a:t>Summary of Major Anomalies</a:t>
            </a:r>
            <a:endParaRPr sz="2000" b="0" i="0" u="none" strike="noStrike" cap="none" dirty="0">
              <a:solidFill>
                <a:srgbClr val="FFFFFF"/>
              </a:solidFill>
              <a:latin typeface="Calibri" charset="0"/>
              <a:ea typeface="Calibri" charset="0"/>
              <a:cs typeface="Calibri" charset="0"/>
              <a:sym typeface="Arial"/>
            </a:endParaRPr>
          </a:p>
        </p:txBody>
      </p:sp>
      <p:sp>
        <p:nvSpPr>
          <p:cNvPr id="440" name="Shape 440"/>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12</a:t>
            </a:fld>
            <a:endParaRPr sz="1400" b="0" i="0" u="none" strike="noStrike" cap="none" dirty="0">
              <a:solidFill>
                <a:schemeClr val="lt1"/>
              </a:solidFill>
              <a:latin typeface="Arial"/>
              <a:ea typeface="Arial"/>
              <a:cs typeface="Arial"/>
              <a:sym typeface="Arial"/>
            </a:endParaRPr>
          </a:p>
        </p:txBody>
      </p:sp>
      <p:graphicFrame>
        <p:nvGraphicFramePr>
          <p:cNvPr id="441" name="Shape 441"/>
          <p:cNvGraphicFramePr/>
          <p:nvPr>
            <p:extLst>
              <p:ext uri="{D42A27DB-BD31-4B8C-83A1-F6EECF244321}">
                <p14:modId xmlns:p14="http://schemas.microsoft.com/office/powerpoint/2010/main" val="4230073223"/>
              </p:ext>
            </p:extLst>
          </p:nvPr>
        </p:nvGraphicFramePr>
        <p:xfrm>
          <a:off x="228599" y="1600199"/>
          <a:ext cx="8686801" cy="4179751"/>
        </p:xfrm>
        <a:graphic>
          <a:graphicData uri="http://schemas.openxmlformats.org/drawingml/2006/table">
            <a:tbl>
              <a:tblPr firstRow="1" bandRow="1">
                <a:noFill/>
                <a:tableStyleId>{2193F556-932D-4B0D-9798-D749DA44B50E}</a:tableStyleId>
              </a:tblPr>
              <a:tblGrid>
                <a:gridCol w="91440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3505200">
                  <a:extLst>
                    <a:ext uri="{9D8B030D-6E8A-4147-A177-3AD203B41FA5}">
                      <a16:colId xmlns:a16="http://schemas.microsoft.com/office/drawing/2014/main" val="20003"/>
                    </a:ext>
                  </a:extLst>
                </a:gridCol>
                <a:gridCol w="2133600">
                  <a:extLst>
                    <a:ext uri="{9D8B030D-6E8A-4147-A177-3AD203B41FA5}">
                      <a16:colId xmlns:a16="http://schemas.microsoft.com/office/drawing/2014/main" val="2751783615"/>
                    </a:ext>
                  </a:extLst>
                </a:gridCol>
              </a:tblGrid>
              <a:tr h="610339">
                <a:tc>
                  <a:txBody>
                    <a:bodyPr/>
                    <a:lstStyle/>
                    <a:p>
                      <a:pPr marL="0" marR="0" lvl="0" indent="0" algn="l" rtl="0">
                        <a:spcBef>
                          <a:spcPts val="0"/>
                        </a:spcBef>
                        <a:spcAft>
                          <a:spcPts val="0"/>
                        </a:spcAft>
                        <a:buNone/>
                      </a:pPr>
                      <a:r>
                        <a:rPr lang="en-US" sz="1600" dirty="0"/>
                        <a:t>ADR Number</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WR Number</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Short Description</a:t>
                      </a:r>
                      <a:endParaRPr sz="1600" dirty="0"/>
                    </a:p>
                  </a:txBody>
                  <a:tcPr marL="91450" marR="91450" marT="45725" marB="45725" anchor="ctr"/>
                </a:tc>
                <a:tc>
                  <a:txBody>
                    <a:bodyPr/>
                    <a:lstStyle/>
                    <a:p>
                      <a:pPr marL="0" marR="0" lvl="0" indent="0" algn="ctr" rtl="0">
                        <a:spcBef>
                          <a:spcPts val="0"/>
                        </a:spcBef>
                        <a:spcAft>
                          <a:spcPts val="0"/>
                        </a:spcAft>
                        <a:buNone/>
                      </a:pPr>
                      <a:r>
                        <a:rPr lang="en-US" sz="1600" dirty="0"/>
                        <a:t>Specific Issues</a:t>
                      </a:r>
                    </a:p>
                  </a:txBody>
                  <a:tcPr marL="91450" marR="91450" marT="45725" marB="45725" anchor="ctr"/>
                </a:tc>
                <a:tc>
                  <a:txBody>
                    <a:bodyPr/>
                    <a:lstStyle/>
                    <a:p>
                      <a:pPr marL="0" marR="0" lvl="0" indent="0" algn="ctr" rtl="0">
                        <a:spcBef>
                          <a:spcPts val="0"/>
                        </a:spcBef>
                        <a:spcAft>
                          <a:spcPts val="0"/>
                        </a:spcAft>
                        <a:buNone/>
                      </a:pPr>
                      <a:r>
                        <a:rPr lang="en-US" sz="1600" dirty="0"/>
                        <a:t>Impacts</a:t>
                      </a:r>
                    </a:p>
                  </a:txBody>
                  <a:tcPr marL="91450" marR="91450" marT="45725" marB="45725" anchor="ctr"/>
                </a:tc>
                <a:extLst>
                  <a:ext uri="{0D108BD9-81ED-4DB2-BD59-A6C34878D82A}">
                    <a16:rowId xmlns:a16="http://schemas.microsoft.com/office/drawing/2014/main" val="10000"/>
                  </a:ext>
                </a:extLst>
              </a:tr>
              <a:tr h="1771082">
                <a:tc>
                  <a:txBody>
                    <a:bodyPr/>
                    <a:lstStyle/>
                    <a:p>
                      <a:pPr marL="0" marR="0" lvl="0" indent="0" algn="l" rtl="0">
                        <a:spcBef>
                          <a:spcPts val="0"/>
                        </a:spcBef>
                        <a:spcAft>
                          <a:spcPts val="0"/>
                        </a:spcAft>
                        <a:buNone/>
                      </a:pPr>
                      <a:r>
                        <a:rPr lang="en-US" sz="1400" dirty="0"/>
                        <a:t>1232</a:t>
                      </a:r>
                      <a:endParaRPr sz="1400" dirty="0"/>
                    </a:p>
                  </a:txBody>
                  <a:tcPr marL="91450" marR="91450" marT="45725" marB="45725" anchor="ctr"/>
                </a:tc>
                <a:tc>
                  <a:txBody>
                    <a:bodyPr/>
                    <a:lstStyle/>
                    <a:p>
                      <a:pPr marL="0" marR="0" lvl="0" indent="0" algn="l" rtl="0">
                        <a:spcBef>
                          <a:spcPts val="0"/>
                        </a:spcBef>
                        <a:spcAft>
                          <a:spcPts val="0"/>
                        </a:spcAft>
                        <a:buNone/>
                      </a:pPr>
                      <a:r>
                        <a:rPr lang="en-US" sz="1400" dirty="0"/>
                        <a:t>9135</a:t>
                      </a:r>
                      <a:endParaRPr sz="1400" dirty="0"/>
                    </a:p>
                  </a:txBody>
                  <a:tcPr marL="91450" marR="91450" marT="45725" marB="45725" anchor="ctr"/>
                </a:tc>
                <a:tc>
                  <a:txBody>
                    <a:bodyPr/>
                    <a:lstStyle/>
                    <a:p>
                      <a:pPr marL="0" marR="0" lvl="0" indent="0" algn="l" rtl="0">
                        <a:spcBef>
                          <a:spcPts val="0"/>
                        </a:spcBef>
                        <a:spcAft>
                          <a:spcPts val="0"/>
                        </a:spcAft>
                        <a:buNone/>
                      </a:pPr>
                      <a:r>
                        <a:rPr lang="en-US" sz="1400" dirty="0">
                          <a:solidFill>
                            <a:schemeClr val="dk1"/>
                          </a:solidFill>
                        </a:rPr>
                        <a:t>GMAG irregular timestamps </a:t>
                      </a:r>
                    </a:p>
                  </a:txBody>
                  <a:tcPr marL="91450" marR="91450" marT="45725" marB="45725" anchor="ctr"/>
                </a:tc>
                <a:tc>
                  <a:txBody>
                    <a:bodyPr/>
                    <a:lstStyle/>
                    <a:p>
                      <a:pPr marL="171450" marR="0" lvl="0" indent="-171450" algn="l" rtl="0">
                        <a:spcBef>
                          <a:spcPts val="0"/>
                        </a:spcBef>
                        <a:spcAft>
                          <a:spcPts val="0"/>
                        </a:spcAft>
                        <a:buFont typeface="Arial" panose="020B0604020202020204" pitchFamily="34" charset="0"/>
                        <a:buChar char="•"/>
                      </a:pPr>
                      <a:r>
                        <a:rPr lang="en-US" sz="1400" dirty="0"/>
                        <a:t>Mismatched timestamp cadence between L0b files and the expected timestamp cadence for L2 processing algorithms </a:t>
                      </a:r>
                    </a:p>
                    <a:p>
                      <a:pPr marL="171450" marR="0" lvl="0" indent="-171450" algn="l" rtl="0">
                        <a:spcBef>
                          <a:spcPts val="0"/>
                        </a:spcBef>
                        <a:spcAft>
                          <a:spcPts val="0"/>
                        </a:spcAft>
                        <a:buFont typeface="Arial" panose="020B0604020202020204" pitchFamily="34" charset="0"/>
                        <a:buChar char="•"/>
                      </a:pPr>
                      <a:r>
                        <a:rPr lang="en-US" sz="1400" dirty="0"/>
                        <a:t>Fix was implemented in December of 2022</a:t>
                      </a:r>
                    </a:p>
                  </a:txBody>
                  <a:tcPr marL="91450" marR="91450" marT="45725" marB="45725" anchor="ctr"/>
                </a:tc>
                <a:tc>
                  <a:txBody>
                    <a:bodyPr/>
                    <a:lstStyle/>
                    <a:p>
                      <a:pPr marL="171450" marR="0" lvl="0" indent="-171450" algn="l" rtl="0">
                        <a:spcBef>
                          <a:spcPts val="0"/>
                        </a:spcBef>
                        <a:spcAft>
                          <a:spcPts val="0"/>
                        </a:spcAft>
                        <a:buFont typeface="Arial" panose="020B0604020202020204" pitchFamily="34" charset="0"/>
                        <a:buChar char="•"/>
                      </a:pPr>
                      <a:r>
                        <a:rPr lang="en-US" sz="1400" dirty="0"/>
                        <a:t>L2 products</a:t>
                      </a:r>
                    </a:p>
                  </a:txBody>
                  <a:tcPr marL="91450" marR="91450" marT="45725" marB="45725" anchor="ctr"/>
                </a:tc>
                <a:extLst>
                  <a:ext uri="{0D108BD9-81ED-4DB2-BD59-A6C34878D82A}">
                    <a16:rowId xmlns:a16="http://schemas.microsoft.com/office/drawing/2014/main" val="540172801"/>
                  </a:ext>
                </a:extLst>
              </a:tr>
              <a:tr h="1771082">
                <a:tc>
                  <a:txBody>
                    <a:bodyPr/>
                    <a:lstStyle/>
                    <a:p>
                      <a:pPr marL="0" marR="0" lvl="0" indent="0" algn="l" rtl="0">
                        <a:spcBef>
                          <a:spcPts val="0"/>
                        </a:spcBef>
                        <a:spcAft>
                          <a:spcPts val="0"/>
                        </a:spcAft>
                        <a:buNone/>
                      </a:pPr>
                      <a:r>
                        <a:rPr lang="is-IS" sz="1400" b="0" i="0" u="none" strike="noStrike" cap="none" dirty="0">
                          <a:solidFill>
                            <a:schemeClr val="dk1"/>
                          </a:solidFill>
                          <a:effectLst/>
                          <a:latin typeface="Calibri"/>
                          <a:ea typeface="Calibri"/>
                          <a:cs typeface="Calibri"/>
                          <a:sym typeface="Arial"/>
                        </a:rPr>
                        <a:t>1151</a:t>
                      </a:r>
                    </a:p>
                  </a:txBody>
                  <a:tcPr marL="91450" marR="91450" marT="45725" marB="45725" anchor="ct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lang="en-US" sz="1400" b="0" i="0" u="none" strike="noStrike" cap="none" dirty="0">
                        <a:solidFill>
                          <a:srgbClr val="000000"/>
                        </a:solidFill>
                        <a:effectLst/>
                        <a:latin typeface="Calibri"/>
                        <a:ea typeface="Calibri"/>
                        <a:cs typeface="Calibri"/>
                        <a:sym typeface="Arial"/>
                      </a:endParaRPr>
                    </a:p>
                  </a:txBody>
                  <a:tcPr marL="91450" marR="91450" marT="45725" marB="45725" anchor="ctr"/>
                </a:tc>
                <a:tc>
                  <a:txBody>
                    <a:bodyPr/>
                    <a:lstStyle/>
                    <a:p>
                      <a:pPr marL="0" marR="0" lvl="0" indent="0" algn="l" rtl="0">
                        <a:spcBef>
                          <a:spcPts val="0"/>
                        </a:spcBef>
                        <a:spcAft>
                          <a:spcPts val="0"/>
                        </a:spcAft>
                        <a:buNone/>
                      </a:pPr>
                      <a:r>
                        <a:rPr lang="en-US" sz="1400" b="0" i="0" u="none" strike="noStrike" cap="none" dirty="0" err="1">
                          <a:solidFill>
                            <a:schemeClr val="dk1"/>
                          </a:solidFill>
                          <a:effectLst/>
                          <a:latin typeface="Calibri"/>
                          <a:ea typeface="Calibri"/>
                          <a:cs typeface="Calibri"/>
                          <a:sym typeface="Arial"/>
                        </a:rPr>
                        <a:t>Arcjet</a:t>
                      </a:r>
                      <a:r>
                        <a:rPr lang="en-US" sz="1400" b="0" i="0" u="none" strike="noStrike" cap="none" dirty="0">
                          <a:solidFill>
                            <a:schemeClr val="dk1"/>
                          </a:solidFill>
                          <a:effectLst/>
                          <a:latin typeface="Calibri"/>
                          <a:ea typeface="Calibri"/>
                          <a:cs typeface="Calibri"/>
                          <a:sym typeface="Arial"/>
                        </a:rPr>
                        <a:t> correction</a:t>
                      </a:r>
                    </a:p>
                  </a:txBody>
                  <a:tcPr marL="91450" marR="91450" marT="45725" marB="45725" anchor="ct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b="0" i="0" u="none" strike="noStrike" cap="none" dirty="0" err="1">
                          <a:solidFill>
                            <a:schemeClr val="dk1"/>
                          </a:solidFill>
                          <a:effectLst/>
                          <a:latin typeface="Calibri"/>
                          <a:cs typeface="Calibri"/>
                          <a:sym typeface="Arial"/>
                        </a:rPr>
                        <a:t>Arcjet</a:t>
                      </a:r>
                      <a:r>
                        <a:rPr lang="en-US" sz="1400" b="0" i="0" u="none" strike="noStrike" cap="none" dirty="0">
                          <a:solidFill>
                            <a:schemeClr val="dk1"/>
                          </a:solidFill>
                          <a:effectLst/>
                          <a:latin typeface="Calibri"/>
                          <a:cs typeface="Calibri"/>
                          <a:sym typeface="Arial"/>
                        </a:rPr>
                        <a:t> correction matrices developed during PLT correct part of the </a:t>
                      </a:r>
                      <a:r>
                        <a:rPr lang="en-US" sz="1400" b="0" i="0" u="none" strike="noStrike" cap="none" dirty="0" err="1">
                          <a:solidFill>
                            <a:schemeClr val="dk1"/>
                          </a:solidFill>
                          <a:effectLst/>
                          <a:latin typeface="Calibri"/>
                          <a:cs typeface="Calibri"/>
                          <a:sym typeface="Arial"/>
                        </a:rPr>
                        <a:t>arcjet</a:t>
                      </a:r>
                      <a:r>
                        <a:rPr lang="en-US" sz="1400" b="0" i="0" u="none" strike="noStrike" cap="none" dirty="0">
                          <a:solidFill>
                            <a:schemeClr val="dk1"/>
                          </a:solidFill>
                          <a:effectLst/>
                          <a:latin typeface="Calibri"/>
                          <a:cs typeface="Calibri"/>
                          <a:sym typeface="Arial"/>
                        </a:rPr>
                        <a:t> signature, however, improvements are needed and they only apply to certain firing configurations and durations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b="0" i="0" u="none" strike="noStrike" cap="none" dirty="0">
                          <a:solidFill>
                            <a:schemeClr val="dk1"/>
                          </a:solidFill>
                          <a:effectLst/>
                          <a:latin typeface="Calibri"/>
                          <a:cs typeface="Calibri"/>
                          <a:sym typeface="Arial"/>
                        </a:rPr>
                        <a:t>Ongoing work to determine a method that will correct for all of the </a:t>
                      </a:r>
                      <a:r>
                        <a:rPr lang="en-US" sz="1400" b="0" i="0" u="none" strike="noStrike" cap="none" dirty="0" err="1">
                          <a:solidFill>
                            <a:schemeClr val="dk1"/>
                          </a:solidFill>
                          <a:effectLst/>
                          <a:latin typeface="Calibri"/>
                          <a:cs typeface="Calibri"/>
                          <a:sym typeface="Arial"/>
                        </a:rPr>
                        <a:t>arcjet</a:t>
                      </a:r>
                      <a:r>
                        <a:rPr lang="en-US" sz="1400" b="0" i="0" u="none" strike="noStrike" cap="none" dirty="0">
                          <a:solidFill>
                            <a:schemeClr val="dk1"/>
                          </a:solidFill>
                          <a:effectLst/>
                          <a:latin typeface="Calibri"/>
                          <a:cs typeface="Calibri"/>
                          <a:sym typeface="Arial"/>
                        </a:rPr>
                        <a:t> signature in any  firing configuration</a:t>
                      </a:r>
                    </a:p>
                  </a:txBody>
                  <a:tcPr marL="91450" marR="91450" marT="45725" marB="45725" anchor="ct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b="0" i="0" u="none" strike="noStrike" cap="none" dirty="0">
                          <a:solidFill>
                            <a:schemeClr val="dk1"/>
                          </a:solidFill>
                          <a:effectLst/>
                          <a:latin typeface="Calibri"/>
                          <a:cs typeface="Calibri"/>
                          <a:sym typeface="Arial"/>
                        </a:rPr>
                        <a:t>L1b and L2 products</a:t>
                      </a:r>
                    </a:p>
                  </a:txBody>
                  <a:tcPr marL="91450" marR="91450" marT="45725" marB="45725"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14183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CB8B9-3164-84FE-A1C9-C57DBAC4B43A}"/>
              </a:ext>
            </a:extLst>
          </p:cNvPr>
          <p:cNvSpPr>
            <a:spLocks noGrp="1"/>
          </p:cNvSpPr>
          <p:nvPr>
            <p:ph type="title"/>
          </p:nvPr>
        </p:nvSpPr>
        <p:spPr/>
        <p:txBody>
          <a:bodyPr/>
          <a:lstStyle/>
          <a:p>
            <a:pPr algn="ctr"/>
            <a:r>
              <a:rPr lang="en-US" dirty="0"/>
              <a:t>ADR 1232 Irregular Timestamps</a:t>
            </a:r>
          </a:p>
        </p:txBody>
      </p:sp>
      <p:sp>
        <p:nvSpPr>
          <p:cNvPr id="3" name="Text Placeholder 2">
            <a:extLst>
              <a:ext uri="{FF2B5EF4-FFF2-40B4-BE49-F238E27FC236}">
                <a16:creationId xmlns:a16="http://schemas.microsoft.com/office/drawing/2014/main" id="{8004ED2B-C2B1-1104-E880-F011CA08B8C6}"/>
              </a:ext>
            </a:extLst>
          </p:cNvPr>
          <p:cNvSpPr>
            <a:spLocks noGrp="1"/>
          </p:cNvSpPr>
          <p:nvPr>
            <p:ph type="body" idx="1"/>
          </p:nvPr>
        </p:nvSpPr>
        <p:spPr>
          <a:xfrm>
            <a:off x="305246" y="1524000"/>
            <a:ext cx="3879299" cy="4555199"/>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a:t>
            </a:r>
            <a:r>
              <a:rPr kumimoji="0" lang="en-US" sz="1600" b="0" i="0" u="none" strike="noStrike" kern="0" cap="none" spc="0" normalizeH="0" baseline="0" noProof="0" dirty="0">
                <a:ln>
                  <a:noFill/>
                </a:ln>
                <a:solidFill>
                  <a:srgbClr val="FFFFFF"/>
                </a:solidFill>
                <a:effectLst/>
                <a:uLnTx/>
                <a:uFillTx/>
                <a:latin typeface="Calibri"/>
                <a:cs typeface="Calibri"/>
                <a:sym typeface="Calibri"/>
              </a:rPr>
              <a:t> </a:t>
            </a:r>
            <a:r>
              <a:rPr lang="en-US" sz="1600" dirty="0">
                <a:latin typeface="Calibri"/>
                <a:cs typeface="Calibri"/>
                <a:sym typeface="Calibri"/>
              </a:rPr>
              <a:t>Initially post-launch, there was</a:t>
            </a:r>
            <a:r>
              <a:rPr kumimoji="0" lang="en-US" sz="1600" b="0" i="0" u="none" strike="noStrike" kern="0" cap="none" spc="0" normalizeH="0" baseline="0" noProof="0" dirty="0">
                <a:ln>
                  <a:noFill/>
                </a:ln>
                <a:solidFill>
                  <a:srgbClr val="FFFFFF"/>
                </a:solidFill>
                <a:effectLst/>
                <a:uLnTx/>
                <a:uFillTx/>
                <a:latin typeface="Calibri"/>
                <a:cs typeface="Calibri"/>
                <a:sym typeface="Calibri"/>
              </a:rPr>
              <a:t> an irregular difference between consecutive GMAG timestamps (delta), </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i.e. timestamps did not repeat every 0.1 sec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•NOT due to a problem with the instrument; delta is within requirements, just not at regular intervals </a:t>
            </a:r>
            <a:endParaRPr kumimoji="0" lang="en-US" sz="16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•This created issues for L1b -&gt; L2 NCEI and SWPC operational processing:</a:t>
            </a:r>
          </a:p>
          <a:p>
            <a:pPr marL="742950" lvl="1" indent="-285750">
              <a:lnSpc>
                <a:spcPct val="100000"/>
              </a:lnSpc>
              <a:spcBef>
                <a:spcPts val="0"/>
              </a:spcBef>
              <a:buClr>
                <a:schemeClr val="bg1"/>
              </a:buClr>
              <a:buSzTx/>
              <a:buFont typeface="Arial" panose="020B0604020202020204" pitchFamily="34" charset="0"/>
              <a:buChar char="•"/>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 L2 algorithms assume regular timestamps at exactly 0.1 sec intervals</a:t>
            </a:r>
            <a:endParaRPr kumimoji="0" lang="en-US" b="0" i="0" u="none" strike="noStrike" kern="0" cap="none" spc="0" normalizeH="0" baseline="0" noProof="0" dirty="0">
              <a:ln>
                <a:noFill/>
              </a:ln>
              <a:solidFill>
                <a:schemeClr val="bg1"/>
              </a:solidFill>
              <a:effectLst/>
              <a:uLnTx/>
              <a:uFillTx/>
              <a:latin typeface="Calibri"/>
              <a:ea typeface="Calibri"/>
              <a:cs typeface="Calibri"/>
              <a:sym typeface="Calibri"/>
            </a:endParaRPr>
          </a:p>
          <a:p>
            <a:pPr marL="742950" lvl="1" indent="-285750">
              <a:lnSpc>
                <a:spcPct val="100000"/>
              </a:lnSpc>
              <a:spcBef>
                <a:spcPts val="0"/>
              </a:spcBef>
              <a:buClr>
                <a:schemeClr val="bg1"/>
              </a:buClr>
              <a:buSzTx/>
              <a:buFont typeface="Arial" panose="020B0604020202020204" pitchFamily="34" charset="0"/>
              <a:buChar char="•"/>
              <a:defRPr/>
            </a:pPr>
            <a:endParaRPr lang="en-US" sz="1600" dirty="0">
              <a:solidFill>
                <a:schemeClr val="bg1"/>
              </a:solidFill>
              <a:latin typeface="Calibri"/>
              <a:ea typeface="Calibri"/>
              <a:cs typeface="Calibri"/>
              <a:sym typeface="Calibri"/>
            </a:endParaRPr>
          </a:p>
          <a:p>
            <a:pPr marL="285750" indent="-285750">
              <a:lnSpc>
                <a:spcPct val="100000"/>
              </a:lnSpc>
              <a:buClr>
                <a:schemeClr val="bg1"/>
              </a:buClr>
              <a:buSzTx/>
              <a:buFont typeface="Arial" panose="020B0604020202020204" pitchFamily="34" charset="0"/>
              <a:buChar char="•"/>
              <a:defRPr/>
            </a:pPr>
            <a:r>
              <a:rPr kumimoji="0" lang="en-US" sz="1600" b="0" i="0" u="none" strike="noStrike" kern="0" cap="none" spc="0" normalizeH="0" baseline="0" noProof="0" dirty="0">
                <a:ln>
                  <a:noFill/>
                </a:ln>
                <a:solidFill>
                  <a:schemeClr val="bg1"/>
                </a:solidFill>
                <a:effectLst/>
                <a:uLnTx/>
                <a:uFillTx/>
                <a:latin typeface="Calibri"/>
                <a:ea typeface="Calibri"/>
                <a:cs typeface="Calibri"/>
                <a:sym typeface="Calibri"/>
              </a:rPr>
              <a:t>This is an issue because SWPC operationally uses L2 mag data</a:t>
            </a:r>
            <a:endPar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B15D3E8E-FF30-3DCE-4C7F-7A64D44179F3}"/>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a:t>
            </a:fld>
            <a:endParaRPr lang="en-US" dirty="0"/>
          </a:p>
        </p:txBody>
      </p:sp>
      <p:pic>
        <p:nvPicPr>
          <p:cNvPr id="1028" name="Picture 4">
            <a:extLst>
              <a:ext uri="{FF2B5EF4-FFF2-40B4-BE49-F238E27FC236}">
                <a16:creationId xmlns:a16="http://schemas.microsoft.com/office/drawing/2014/main" id="{3E7E87A8-C55B-A8D1-C420-227C05FD5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170088"/>
            <a:ext cx="4546600" cy="22589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55BC6E7-A1B3-CAFE-8595-D2ABB55AE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9389" y="4188816"/>
            <a:ext cx="4546600" cy="2262492"/>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a:extLst>
              <a:ext uri="{FF2B5EF4-FFF2-40B4-BE49-F238E27FC236}">
                <a16:creationId xmlns:a16="http://schemas.microsoft.com/office/drawing/2014/main" id="{AE3DD961-BBDF-D9DD-BED1-905B7ABF059C}"/>
              </a:ext>
            </a:extLst>
          </p:cNvPr>
          <p:cNvSpPr/>
          <p:nvPr/>
        </p:nvSpPr>
        <p:spPr>
          <a:xfrm rot="5400000">
            <a:off x="6083993" y="1725404"/>
            <a:ext cx="391429" cy="89783"/>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375F23-1E98-6E68-9C4A-3FDF5029B0EB}"/>
              </a:ext>
            </a:extLst>
          </p:cNvPr>
          <p:cNvSpPr txBox="1"/>
          <p:nvPr/>
        </p:nvSpPr>
        <p:spPr>
          <a:xfrm>
            <a:off x="5549017" y="1993724"/>
            <a:ext cx="1905000" cy="523220"/>
          </a:xfrm>
          <a:prstGeom prst="rect">
            <a:avLst/>
          </a:prstGeom>
          <a:noFill/>
        </p:spPr>
        <p:txBody>
          <a:bodyPr wrap="square" rtlCol="0">
            <a:spAutoFit/>
          </a:bodyPr>
          <a:lstStyle/>
          <a:p>
            <a:r>
              <a:rPr lang="en-US" dirty="0"/>
              <a:t>Irregular L1b timestamp</a:t>
            </a:r>
          </a:p>
        </p:txBody>
      </p:sp>
      <p:sp>
        <p:nvSpPr>
          <p:cNvPr id="9" name="Left Arrow 8">
            <a:extLst>
              <a:ext uri="{FF2B5EF4-FFF2-40B4-BE49-F238E27FC236}">
                <a16:creationId xmlns:a16="http://schemas.microsoft.com/office/drawing/2014/main" id="{DE67C6F9-FE33-3AF6-3D71-050EE698B610}"/>
              </a:ext>
            </a:extLst>
          </p:cNvPr>
          <p:cNvSpPr/>
          <p:nvPr/>
        </p:nvSpPr>
        <p:spPr>
          <a:xfrm rot="10800000">
            <a:off x="8153400" y="4419600"/>
            <a:ext cx="391429" cy="89783"/>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FD1EB08-F129-ECE8-39EB-7A85E7B55494}"/>
              </a:ext>
            </a:extLst>
          </p:cNvPr>
          <p:cNvSpPr txBox="1"/>
          <p:nvPr/>
        </p:nvSpPr>
        <p:spPr>
          <a:xfrm>
            <a:off x="5424456" y="4370276"/>
            <a:ext cx="3048001" cy="523220"/>
          </a:xfrm>
          <a:prstGeom prst="rect">
            <a:avLst/>
          </a:prstGeom>
          <a:noFill/>
        </p:spPr>
        <p:txBody>
          <a:bodyPr wrap="square" rtlCol="0">
            <a:spAutoFit/>
          </a:bodyPr>
          <a:lstStyle/>
          <a:p>
            <a:r>
              <a:rPr lang="en-US" dirty="0"/>
              <a:t>Results in large differences in L2 timestamps</a:t>
            </a:r>
          </a:p>
        </p:txBody>
      </p:sp>
      <p:sp>
        <p:nvSpPr>
          <p:cNvPr id="11" name="TextBox 10">
            <a:extLst>
              <a:ext uri="{FF2B5EF4-FFF2-40B4-BE49-F238E27FC236}">
                <a16:creationId xmlns:a16="http://schemas.microsoft.com/office/drawing/2014/main" id="{056434E8-7ADF-EAF2-9019-88A22C016CFF}"/>
              </a:ext>
            </a:extLst>
          </p:cNvPr>
          <p:cNvSpPr txBox="1"/>
          <p:nvPr/>
        </p:nvSpPr>
        <p:spPr>
          <a:xfrm>
            <a:off x="6191703" y="1052448"/>
            <a:ext cx="1658250" cy="307777"/>
          </a:xfrm>
          <a:prstGeom prst="rect">
            <a:avLst/>
          </a:prstGeom>
          <a:solidFill>
            <a:schemeClr val="bg1"/>
          </a:solidFill>
        </p:spPr>
        <p:txBody>
          <a:bodyPr wrap="square" rtlCol="0">
            <a:spAutoFit/>
          </a:bodyPr>
          <a:lstStyle/>
          <a:p>
            <a:pPr algn="ctr"/>
            <a:r>
              <a:rPr lang="en-US" dirty="0"/>
              <a:t>G18 L1b pre-fix</a:t>
            </a:r>
          </a:p>
        </p:txBody>
      </p:sp>
      <p:sp>
        <p:nvSpPr>
          <p:cNvPr id="12" name="TextBox 11">
            <a:extLst>
              <a:ext uri="{FF2B5EF4-FFF2-40B4-BE49-F238E27FC236}">
                <a16:creationId xmlns:a16="http://schemas.microsoft.com/office/drawing/2014/main" id="{6801D1B9-4C18-BD4D-46E2-F8894629958D}"/>
              </a:ext>
            </a:extLst>
          </p:cNvPr>
          <p:cNvSpPr txBox="1"/>
          <p:nvPr/>
        </p:nvSpPr>
        <p:spPr>
          <a:xfrm>
            <a:off x="6188175" y="4062499"/>
            <a:ext cx="1658250" cy="307777"/>
          </a:xfrm>
          <a:prstGeom prst="rect">
            <a:avLst/>
          </a:prstGeom>
          <a:solidFill>
            <a:schemeClr val="bg1"/>
          </a:solidFill>
        </p:spPr>
        <p:txBody>
          <a:bodyPr wrap="square" rtlCol="0">
            <a:spAutoFit/>
          </a:bodyPr>
          <a:lstStyle/>
          <a:p>
            <a:pPr algn="ctr"/>
            <a:r>
              <a:rPr lang="en-US" dirty="0"/>
              <a:t>G18 L2 pre-fix</a:t>
            </a:r>
          </a:p>
        </p:txBody>
      </p:sp>
      <p:sp>
        <p:nvSpPr>
          <p:cNvPr id="13" name="Left Arrow 12">
            <a:extLst>
              <a:ext uri="{FF2B5EF4-FFF2-40B4-BE49-F238E27FC236}">
                <a16:creationId xmlns:a16="http://schemas.microsoft.com/office/drawing/2014/main" id="{DC0F6748-5675-E890-F938-838BB7EC0921}"/>
              </a:ext>
            </a:extLst>
          </p:cNvPr>
          <p:cNvSpPr/>
          <p:nvPr/>
        </p:nvSpPr>
        <p:spPr>
          <a:xfrm rot="10800000">
            <a:off x="7044535" y="5694841"/>
            <a:ext cx="391429" cy="89783"/>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969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CB8B9-3164-84FE-A1C9-C57DBAC4B43A}"/>
              </a:ext>
            </a:extLst>
          </p:cNvPr>
          <p:cNvSpPr>
            <a:spLocks noGrp="1"/>
          </p:cNvSpPr>
          <p:nvPr>
            <p:ph type="title"/>
          </p:nvPr>
        </p:nvSpPr>
        <p:spPr/>
        <p:txBody>
          <a:bodyPr/>
          <a:lstStyle/>
          <a:p>
            <a:pPr algn="ctr"/>
            <a:r>
              <a:rPr lang="en-US" dirty="0"/>
              <a:t>ADR 1232 Irregular Timestamps</a:t>
            </a:r>
          </a:p>
        </p:txBody>
      </p:sp>
      <p:sp>
        <p:nvSpPr>
          <p:cNvPr id="3" name="Text Placeholder 2">
            <a:extLst>
              <a:ext uri="{FF2B5EF4-FFF2-40B4-BE49-F238E27FC236}">
                <a16:creationId xmlns:a16="http://schemas.microsoft.com/office/drawing/2014/main" id="{8004ED2B-C2B1-1104-E880-F011CA08B8C6}"/>
              </a:ext>
            </a:extLst>
          </p:cNvPr>
          <p:cNvSpPr>
            <a:spLocks noGrp="1"/>
          </p:cNvSpPr>
          <p:nvPr>
            <p:ph type="body" idx="1"/>
          </p:nvPr>
        </p:nvSpPr>
        <p:spPr>
          <a:xfrm>
            <a:off x="55363" y="1901546"/>
            <a:ext cx="3730152" cy="3054907"/>
          </a:xfrm>
        </p:spPr>
        <p:txBody>
          <a:bodyPr/>
          <a:lstStyle/>
          <a:p>
            <a:pPr marL="228600" lvl="0" indent="0">
              <a:lnSpc>
                <a:spcPct val="100000"/>
              </a:lnSpc>
              <a:buClr>
                <a:schemeClr val="bg1"/>
              </a:buClr>
            </a:pPr>
            <a:endParaRPr lang="en-US" sz="1600" dirty="0">
              <a:solidFill>
                <a:schemeClr val="bg1"/>
              </a:solidFill>
            </a:endParaRPr>
          </a:p>
          <a:p>
            <a:pPr marL="228600" lvl="0" indent="0">
              <a:lnSpc>
                <a:spcPct val="100000"/>
              </a:lnSpc>
              <a:buClr>
                <a:schemeClr val="bg1"/>
              </a:buClr>
            </a:pPr>
            <a:endParaRPr lang="en-US" sz="1600" dirty="0">
              <a:solidFill>
                <a:schemeClr val="bg1"/>
              </a:solidFill>
            </a:endParaRPr>
          </a:p>
          <a:p>
            <a:pPr lvl="0">
              <a:lnSpc>
                <a:spcPct val="100000"/>
              </a:lnSpc>
              <a:buClr>
                <a:schemeClr val="bg1"/>
              </a:buClr>
              <a:buFont typeface="Arial" panose="020B0604020202020204" pitchFamily="34" charset="0"/>
              <a:buChar char="•"/>
            </a:pPr>
            <a:r>
              <a:rPr lang="en-US" sz="1600" dirty="0">
                <a:solidFill>
                  <a:schemeClr val="bg1"/>
                </a:solidFill>
              </a:rPr>
              <a:t>Resolution : round timestamps to make them regular </a:t>
            </a:r>
          </a:p>
          <a:p>
            <a:pPr lvl="0">
              <a:lnSpc>
                <a:spcPct val="100000"/>
              </a:lnSpc>
              <a:buClr>
                <a:schemeClr val="bg1"/>
              </a:buClr>
              <a:buFont typeface="Arial" panose="020B0604020202020204" pitchFamily="34" charset="0"/>
              <a:buChar char="•"/>
            </a:pPr>
            <a:endParaRPr lang="en-US" sz="1600" dirty="0">
              <a:solidFill>
                <a:schemeClr val="bg1"/>
              </a:solidFill>
            </a:endParaRPr>
          </a:p>
          <a:p>
            <a:pPr lvl="0">
              <a:lnSpc>
                <a:spcPct val="100000"/>
              </a:lnSpc>
              <a:buClr>
                <a:schemeClr val="bg1"/>
              </a:buClr>
              <a:buFont typeface="Arial" panose="020B0604020202020204" pitchFamily="34" charset="0"/>
              <a:buChar char="•"/>
            </a:pPr>
            <a:endParaRPr lang="en-US" sz="1600" dirty="0">
              <a:solidFill>
                <a:schemeClr val="bg1"/>
              </a:solidFill>
            </a:endParaRPr>
          </a:p>
          <a:p>
            <a:pPr>
              <a:lnSpc>
                <a:spcPct val="100000"/>
              </a:lnSpc>
              <a:buClr>
                <a:schemeClr val="bg1"/>
              </a:buClr>
              <a:buFont typeface="Arial" panose="020B0604020202020204" pitchFamily="34" charset="0"/>
              <a:buChar char="•"/>
            </a:pPr>
            <a:r>
              <a:rPr lang="en-US" sz="1600" dirty="0">
                <a:solidFill>
                  <a:schemeClr val="bg1"/>
                </a:solidFill>
              </a:rPr>
              <a:t>Fix was successfully included in publicly available L2 files starting December 7, 2022</a:t>
            </a:r>
          </a:p>
          <a:p>
            <a:endParaRPr lang="en-US" dirty="0"/>
          </a:p>
        </p:txBody>
      </p:sp>
      <p:sp>
        <p:nvSpPr>
          <p:cNvPr id="4" name="Slide Number Placeholder 3">
            <a:extLst>
              <a:ext uri="{FF2B5EF4-FFF2-40B4-BE49-F238E27FC236}">
                <a16:creationId xmlns:a16="http://schemas.microsoft.com/office/drawing/2014/main" id="{B15D3E8E-FF30-3DCE-4C7F-7A64D44179F3}"/>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a:t>
            </a:fld>
            <a:endParaRPr lang="en-US" dirty="0"/>
          </a:p>
        </p:txBody>
      </p:sp>
      <p:pic>
        <p:nvPicPr>
          <p:cNvPr id="3074" name="Picture 2">
            <a:extLst>
              <a:ext uri="{FF2B5EF4-FFF2-40B4-BE49-F238E27FC236}">
                <a16:creationId xmlns:a16="http://schemas.microsoft.com/office/drawing/2014/main" id="{B2FF4FB1-A512-9B5B-C766-73147510F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295400"/>
            <a:ext cx="5022849" cy="24837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68065A6-64E7-39C9-AE30-022540ED1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996" y="4085685"/>
            <a:ext cx="5022849" cy="24837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9298B44-F970-A696-BF43-55919C0D34D0}"/>
              </a:ext>
            </a:extLst>
          </p:cNvPr>
          <p:cNvSpPr txBox="1"/>
          <p:nvPr/>
        </p:nvSpPr>
        <p:spPr>
          <a:xfrm>
            <a:off x="5791200" y="1187889"/>
            <a:ext cx="1658250" cy="307777"/>
          </a:xfrm>
          <a:prstGeom prst="rect">
            <a:avLst/>
          </a:prstGeom>
          <a:solidFill>
            <a:schemeClr val="bg1"/>
          </a:solidFill>
        </p:spPr>
        <p:txBody>
          <a:bodyPr wrap="square" rtlCol="0">
            <a:spAutoFit/>
          </a:bodyPr>
          <a:lstStyle/>
          <a:p>
            <a:pPr algn="ctr"/>
            <a:r>
              <a:rPr lang="en-US" dirty="0"/>
              <a:t>G18 L1b post-fix</a:t>
            </a:r>
          </a:p>
        </p:txBody>
      </p:sp>
      <p:sp>
        <p:nvSpPr>
          <p:cNvPr id="6" name="TextBox 5">
            <a:extLst>
              <a:ext uri="{FF2B5EF4-FFF2-40B4-BE49-F238E27FC236}">
                <a16:creationId xmlns:a16="http://schemas.microsoft.com/office/drawing/2014/main" id="{138507FA-7FC7-ED2B-A317-5D640192647C}"/>
              </a:ext>
            </a:extLst>
          </p:cNvPr>
          <p:cNvSpPr txBox="1"/>
          <p:nvPr/>
        </p:nvSpPr>
        <p:spPr>
          <a:xfrm>
            <a:off x="5867400" y="3962400"/>
            <a:ext cx="1658250" cy="307777"/>
          </a:xfrm>
          <a:prstGeom prst="rect">
            <a:avLst/>
          </a:prstGeom>
          <a:solidFill>
            <a:schemeClr val="bg1"/>
          </a:solidFill>
        </p:spPr>
        <p:txBody>
          <a:bodyPr wrap="square" rtlCol="0">
            <a:spAutoFit/>
          </a:bodyPr>
          <a:lstStyle/>
          <a:p>
            <a:pPr algn="ctr"/>
            <a:r>
              <a:rPr lang="en-US" dirty="0"/>
              <a:t>G18 L2 post-fix</a:t>
            </a:r>
          </a:p>
        </p:txBody>
      </p:sp>
      <p:sp>
        <p:nvSpPr>
          <p:cNvPr id="7" name="TextBox 6">
            <a:extLst>
              <a:ext uri="{FF2B5EF4-FFF2-40B4-BE49-F238E27FC236}">
                <a16:creationId xmlns:a16="http://schemas.microsoft.com/office/drawing/2014/main" id="{24D2373A-E50A-E48C-34F8-193D9B2540B7}"/>
              </a:ext>
            </a:extLst>
          </p:cNvPr>
          <p:cNvSpPr txBox="1"/>
          <p:nvPr/>
        </p:nvSpPr>
        <p:spPr>
          <a:xfrm>
            <a:off x="4758852" y="5223872"/>
            <a:ext cx="2453874" cy="523220"/>
          </a:xfrm>
          <a:prstGeom prst="rect">
            <a:avLst/>
          </a:prstGeom>
          <a:solidFill>
            <a:schemeClr val="bg1"/>
          </a:solidFill>
        </p:spPr>
        <p:txBody>
          <a:bodyPr wrap="square" rtlCol="0">
            <a:spAutoFit/>
          </a:bodyPr>
          <a:lstStyle/>
          <a:p>
            <a:r>
              <a:rPr lang="en-US" dirty="0"/>
              <a:t>Regular ΔT</a:t>
            </a:r>
          </a:p>
          <a:p>
            <a:r>
              <a:rPr lang="en-US" dirty="0"/>
              <a:t>Between timestamps</a:t>
            </a:r>
          </a:p>
        </p:txBody>
      </p:sp>
    </p:spTree>
    <p:extLst>
      <p:ext uri="{BB962C8B-B14F-4D97-AF65-F5344CB8AC3E}">
        <p14:creationId xmlns:p14="http://schemas.microsoft.com/office/powerpoint/2010/main" val="2736097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03F7-EF29-FC59-CB5D-8C5C343B5DE5}"/>
              </a:ext>
            </a:extLst>
          </p:cNvPr>
          <p:cNvSpPr>
            <a:spLocks noGrp="1"/>
          </p:cNvSpPr>
          <p:nvPr>
            <p:ph type="title"/>
          </p:nvPr>
        </p:nvSpPr>
        <p:spPr/>
        <p:txBody>
          <a:bodyPr/>
          <a:lstStyle/>
          <a:p>
            <a:pPr algn="ctr"/>
            <a:r>
              <a:rPr lang="en-US" dirty="0"/>
              <a:t>GOES-18 </a:t>
            </a:r>
            <a:r>
              <a:rPr lang="en-US" dirty="0" err="1"/>
              <a:t>Arcjet</a:t>
            </a:r>
            <a:r>
              <a:rPr lang="en-US" dirty="0"/>
              <a:t> Firings</a:t>
            </a:r>
          </a:p>
        </p:txBody>
      </p:sp>
      <p:sp>
        <p:nvSpPr>
          <p:cNvPr id="3" name="Text Placeholder 2">
            <a:extLst>
              <a:ext uri="{FF2B5EF4-FFF2-40B4-BE49-F238E27FC236}">
                <a16:creationId xmlns:a16="http://schemas.microsoft.com/office/drawing/2014/main" id="{B0D6923C-20D1-F8B1-0247-B2BA5D3F7DD5}"/>
              </a:ext>
            </a:extLst>
          </p:cNvPr>
          <p:cNvSpPr>
            <a:spLocks noGrp="1"/>
          </p:cNvSpPr>
          <p:nvPr>
            <p:ph type="body" idx="1"/>
          </p:nvPr>
        </p:nvSpPr>
        <p:spPr>
          <a:xfrm>
            <a:off x="5639346" y="1017054"/>
            <a:ext cx="3352180" cy="5585439"/>
          </a:xfrm>
        </p:spPr>
        <p:txBody>
          <a:bodyPr/>
          <a:lstStyle/>
          <a:p>
            <a:pPr rtl="0" fontAlgn="base">
              <a:spcBef>
                <a:spcPts val="0"/>
              </a:spcBef>
              <a:spcAft>
                <a:spcPts val="0"/>
              </a:spcAft>
              <a:buFont typeface="Arial" panose="020B0604020202020204" pitchFamily="34" charset="0"/>
              <a:buChar char="•"/>
            </a:pPr>
            <a:r>
              <a:rPr lang="en-US" sz="1600" b="0" i="0" u="none" strike="noStrike" dirty="0" err="1">
                <a:solidFill>
                  <a:srgbClr val="FFFFFF"/>
                </a:solidFill>
                <a:effectLst/>
                <a:latin typeface="Calibri" panose="020F0502020204030204" pitchFamily="34" charset="0"/>
              </a:rPr>
              <a:t>Arcjet</a:t>
            </a:r>
            <a:r>
              <a:rPr lang="en-US" sz="1600" b="0" i="0" u="none" strike="noStrike" dirty="0">
                <a:solidFill>
                  <a:srgbClr val="FFFFFF"/>
                </a:solidFill>
                <a:effectLst/>
                <a:latin typeface="Calibri" panose="020F0502020204030204" pitchFamily="34" charset="0"/>
              </a:rPr>
              <a:t> firings have interference effects on magnetometer data, similar to GOES-16 and 17</a:t>
            </a:r>
          </a:p>
          <a:p>
            <a:pPr marL="228600" indent="0" rtl="0" fontAlgn="base">
              <a:spcBef>
                <a:spcPts val="0"/>
              </a:spcBef>
              <a:spcAft>
                <a:spcPts val="0"/>
              </a:spcAft>
            </a:pPr>
            <a:endParaRPr lang="en-US" sz="1600" b="0" i="0" u="none" strike="noStrike" dirty="0">
              <a:solidFill>
                <a:srgbClr val="FFFFFF"/>
              </a:solidFill>
              <a:effectLst/>
              <a:latin typeface="Arial" panose="020B0604020202020204" pitchFamily="34" charset="0"/>
            </a:endParaRPr>
          </a:p>
          <a:p>
            <a:pPr rtl="0" fontAlgn="base">
              <a:spcBef>
                <a:spcPts val="280"/>
              </a:spcBef>
              <a:spcAft>
                <a:spcPts val="0"/>
              </a:spcAft>
              <a:buFont typeface="Arial" panose="020B0604020202020204" pitchFamily="34" charset="0"/>
              <a:buChar char="•"/>
            </a:pPr>
            <a:r>
              <a:rPr lang="en-US" sz="1600" b="0" i="0" u="none" strike="noStrike" dirty="0">
                <a:solidFill>
                  <a:srgbClr val="FFFFFF"/>
                </a:solidFill>
                <a:effectLst/>
                <a:latin typeface="Calibri" panose="020F0502020204030204" pitchFamily="34" charset="0"/>
              </a:rPr>
              <a:t>GOES – 18 firings generally occur for up to 90 minutes once every 4 days</a:t>
            </a:r>
          </a:p>
          <a:p>
            <a:pPr rtl="0" fontAlgn="base">
              <a:spcBef>
                <a:spcPts val="280"/>
              </a:spcBef>
              <a:spcAft>
                <a:spcPts val="0"/>
              </a:spcAft>
              <a:buFont typeface="Arial" panose="020B0604020202020204" pitchFamily="34" charset="0"/>
              <a:buChar char="•"/>
            </a:pPr>
            <a:endParaRPr lang="en-US" sz="1600" dirty="0">
              <a:latin typeface="Calibri" panose="020F0502020204030204" pitchFamily="34" charset="0"/>
            </a:endParaRPr>
          </a:p>
          <a:p>
            <a:pPr fontAlgn="base">
              <a:spcBef>
                <a:spcPts val="280"/>
              </a:spcBef>
              <a:buFont typeface="Arial" panose="020B0604020202020204" pitchFamily="34" charset="0"/>
              <a:buChar char="•"/>
            </a:pPr>
            <a:r>
              <a:rPr lang="en-US" sz="1600" b="0" i="0" u="none" strike="noStrike" dirty="0">
                <a:solidFill>
                  <a:srgbClr val="FFFFFF"/>
                </a:solidFill>
                <a:effectLst/>
                <a:latin typeface="Calibri" panose="020F0502020204030204" pitchFamily="34" charset="0"/>
              </a:rPr>
              <a:t>GOES-18 correction matrices are applied and correct some of the effect, but the correction is not always valid</a:t>
            </a:r>
          </a:p>
          <a:p>
            <a:pPr marL="228600" indent="0" rtl="0" fontAlgn="base">
              <a:spcBef>
                <a:spcPts val="280"/>
              </a:spcBef>
              <a:spcAft>
                <a:spcPts val="0"/>
              </a:spcAft>
            </a:pPr>
            <a:endParaRPr lang="en-US" sz="1600" b="0" i="0" u="none" strike="noStrike" dirty="0">
              <a:solidFill>
                <a:srgbClr val="FFFFFF"/>
              </a:solidFill>
              <a:effectLst/>
              <a:latin typeface="Arial" panose="020B0604020202020204" pitchFamily="34" charset="0"/>
            </a:endParaRPr>
          </a:p>
          <a:p>
            <a:pPr rtl="0" fontAlgn="base">
              <a:spcBef>
                <a:spcPts val="280"/>
              </a:spcBef>
              <a:spcAft>
                <a:spcPts val="0"/>
              </a:spcAft>
              <a:buFont typeface="Arial" panose="020B0604020202020204" pitchFamily="34" charset="0"/>
              <a:buChar char="•"/>
            </a:pPr>
            <a:r>
              <a:rPr lang="en-US" sz="1600" b="0" i="0" u="none" strike="noStrike" dirty="0">
                <a:solidFill>
                  <a:srgbClr val="FFFFFF"/>
                </a:solidFill>
                <a:effectLst/>
                <a:latin typeface="Calibri" panose="020F0502020204030204" pitchFamily="34" charset="0"/>
              </a:rPr>
              <a:t>Firings are flagged</a:t>
            </a:r>
            <a:endParaRPr lang="en-US" sz="1600" dirty="0">
              <a:latin typeface="Calibri" panose="020F0502020204030204" pitchFamily="34" charset="0"/>
            </a:endParaRPr>
          </a:p>
          <a:p>
            <a:pPr marL="228600" indent="0" rtl="0" fontAlgn="base">
              <a:spcBef>
                <a:spcPts val="280"/>
              </a:spcBef>
              <a:spcAft>
                <a:spcPts val="0"/>
              </a:spcAft>
            </a:pPr>
            <a:endParaRPr lang="en-US" sz="1600" dirty="0">
              <a:latin typeface="Calibri" panose="020F0502020204030204" pitchFamily="34" charset="0"/>
            </a:endParaRPr>
          </a:p>
          <a:p>
            <a:pPr rtl="0" fontAlgn="base">
              <a:spcBef>
                <a:spcPts val="280"/>
              </a:spcBef>
              <a:spcAft>
                <a:spcPts val="0"/>
              </a:spcAft>
              <a:buFont typeface="Arial" panose="020B0604020202020204" pitchFamily="34" charset="0"/>
              <a:buChar char="•"/>
            </a:pPr>
            <a:r>
              <a:rPr lang="en-US" sz="1600" b="0" i="0" u="none" strike="noStrike" dirty="0">
                <a:solidFill>
                  <a:srgbClr val="FFFFFF"/>
                </a:solidFill>
                <a:effectLst/>
                <a:latin typeface="Calibri" panose="020F0502020204030204" pitchFamily="34" charset="0"/>
              </a:rPr>
              <a:t>NCEI has ongoing work to develop a better correction method</a:t>
            </a:r>
            <a:endParaRPr lang="en-US" sz="1600" b="0" i="0" u="none" strike="noStrike" dirty="0">
              <a:solidFill>
                <a:srgbClr val="FFFFFF"/>
              </a:solidFill>
              <a:effectLst/>
              <a:latin typeface="Arial" panose="020B0604020202020204" pitchFamily="34" charset="0"/>
            </a:endParaRPr>
          </a:p>
          <a:p>
            <a:pPr marL="742950" lvl="1" indent="-285750" rtl="0" fontAlgn="base">
              <a:spcBef>
                <a:spcPts val="280"/>
              </a:spcBef>
              <a:spcAft>
                <a:spcPts val="0"/>
              </a:spcAft>
              <a:buFont typeface="Arial" panose="020B0604020202020204" pitchFamily="34" charset="0"/>
              <a:buChar char="•"/>
            </a:pPr>
            <a:endParaRPr lang="en-US" b="0" i="0" u="none" strike="noStrike" dirty="0">
              <a:solidFill>
                <a:srgbClr val="FFFFFF"/>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CB5BF6BE-DEAA-0845-7B61-F226849CBFE8}"/>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solidFill>
                  <a:schemeClr val="bg1"/>
                </a:solidFill>
              </a:rPr>
              <a:t>15</a:t>
            </a:fld>
            <a:endParaRPr lang="en-US" dirty="0">
              <a:solidFill>
                <a:schemeClr val="bg1"/>
              </a:solidFill>
            </a:endParaRPr>
          </a:p>
        </p:txBody>
      </p:sp>
      <p:pic>
        <p:nvPicPr>
          <p:cNvPr id="6" name="Picture 5">
            <a:extLst>
              <a:ext uri="{FF2B5EF4-FFF2-40B4-BE49-F238E27FC236}">
                <a16:creationId xmlns:a16="http://schemas.microsoft.com/office/drawing/2014/main" id="{6F5AC1E6-10A1-4BCC-2818-9D7CD9FE10A6}"/>
              </a:ext>
            </a:extLst>
          </p:cNvPr>
          <p:cNvPicPr>
            <a:picLocks noChangeAspect="1"/>
          </p:cNvPicPr>
          <p:nvPr/>
        </p:nvPicPr>
        <p:blipFill>
          <a:blip r:embed="rId3"/>
          <a:srcRect/>
          <a:stretch/>
        </p:blipFill>
        <p:spPr>
          <a:xfrm>
            <a:off x="1398" y="1368105"/>
            <a:ext cx="5486400" cy="5486400"/>
          </a:xfrm>
          <a:prstGeom prst="rect">
            <a:avLst/>
          </a:prstGeom>
        </p:spPr>
      </p:pic>
      <p:sp>
        <p:nvSpPr>
          <p:cNvPr id="7" name="TextBox 6">
            <a:extLst>
              <a:ext uri="{FF2B5EF4-FFF2-40B4-BE49-F238E27FC236}">
                <a16:creationId xmlns:a16="http://schemas.microsoft.com/office/drawing/2014/main" id="{48038C11-3C02-D0CA-4D88-F1A2AF4989E5}"/>
              </a:ext>
            </a:extLst>
          </p:cNvPr>
          <p:cNvSpPr txBox="1"/>
          <p:nvPr/>
        </p:nvSpPr>
        <p:spPr>
          <a:xfrm>
            <a:off x="1715898" y="1066800"/>
            <a:ext cx="2057400" cy="523220"/>
          </a:xfrm>
          <a:prstGeom prst="rect">
            <a:avLst/>
          </a:prstGeom>
          <a:solidFill>
            <a:schemeClr val="bg1"/>
          </a:solidFill>
        </p:spPr>
        <p:txBody>
          <a:bodyPr wrap="square" rtlCol="0">
            <a:spAutoFit/>
          </a:bodyPr>
          <a:lstStyle/>
          <a:p>
            <a:pPr algn="ctr"/>
            <a:r>
              <a:rPr lang="en-US" dirty="0"/>
              <a:t>GOES-18 OB L1b</a:t>
            </a:r>
          </a:p>
          <a:p>
            <a:pPr algn="ctr"/>
            <a:r>
              <a:rPr lang="en-US" dirty="0"/>
              <a:t>During </a:t>
            </a:r>
            <a:r>
              <a:rPr lang="en-US" dirty="0" err="1"/>
              <a:t>Arcjet</a:t>
            </a:r>
            <a:r>
              <a:rPr lang="en-US" dirty="0"/>
              <a:t> Firing</a:t>
            </a:r>
          </a:p>
        </p:txBody>
      </p:sp>
      <p:sp>
        <p:nvSpPr>
          <p:cNvPr id="8" name="TextBox 7">
            <a:extLst>
              <a:ext uri="{FF2B5EF4-FFF2-40B4-BE49-F238E27FC236}">
                <a16:creationId xmlns:a16="http://schemas.microsoft.com/office/drawing/2014/main" id="{F0C25E43-231C-A05F-4E82-0771E464D4B6}"/>
              </a:ext>
            </a:extLst>
          </p:cNvPr>
          <p:cNvSpPr txBox="1"/>
          <p:nvPr/>
        </p:nvSpPr>
        <p:spPr>
          <a:xfrm>
            <a:off x="457200" y="1752600"/>
            <a:ext cx="685800" cy="307777"/>
          </a:xfrm>
          <a:prstGeom prst="rect">
            <a:avLst/>
          </a:prstGeom>
          <a:noFill/>
        </p:spPr>
        <p:txBody>
          <a:bodyPr wrap="square" rtlCol="0">
            <a:spAutoFit/>
          </a:bodyPr>
          <a:lstStyle/>
          <a:p>
            <a:r>
              <a:rPr lang="en-US" dirty="0"/>
              <a:t>E</a:t>
            </a:r>
          </a:p>
        </p:txBody>
      </p:sp>
      <p:sp>
        <p:nvSpPr>
          <p:cNvPr id="9" name="TextBox 8">
            <a:extLst>
              <a:ext uri="{FF2B5EF4-FFF2-40B4-BE49-F238E27FC236}">
                <a16:creationId xmlns:a16="http://schemas.microsoft.com/office/drawing/2014/main" id="{B24C431C-62A4-E099-79C3-60C1B10641AD}"/>
              </a:ext>
            </a:extLst>
          </p:cNvPr>
          <p:cNvSpPr txBox="1"/>
          <p:nvPr/>
        </p:nvSpPr>
        <p:spPr>
          <a:xfrm>
            <a:off x="457200" y="2945452"/>
            <a:ext cx="685800" cy="307777"/>
          </a:xfrm>
          <a:prstGeom prst="rect">
            <a:avLst/>
          </a:prstGeom>
          <a:noFill/>
        </p:spPr>
        <p:txBody>
          <a:bodyPr wrap="square" rtlCol="0">
            <a:spAutoFit/>
          </a:bodyPr>
          <a:lstStyle/>
          <a:p>
            <a:r>
              <a:rPr lang="en-US" dirty="0"/>
              <a:t>P</a:t>
            </a:r>
          </a:p>
        </p:txBody>
      </p:sp>
      <p:sp>
        <p:nvSpPr>
          <p:cNvPr id="10" name="TextBox 9">
            <a:extLst>
              <a:ext uri="{FF2B5EF4-FFF2-40B4-BE49-F238E27FC236}">
                <a16:creationId xmlns:a16="http://schemas.microsoft.com/office/drawing/2014/main" id="{1F23FD48-25E6-06C3-A1D4-96B767991EE1}"/>
              </a:ext>
            </a:extLst>
          </p:cNvPr>
          <p:cNvSpPr txBox="1"/>
          <p:nvPr/>
        </p:nvSpPr>
        <p:spPr>
          <a:xfrm>
            <a:off x="457200" y="4191000"/>
            <a:ext cx="685800" cy="307777"/>
          </a:xfrm>
          <a:prstGeom prst="rect">
            <a:avLst/>
          </a:prstGeom>
          <a:noFill/>
        </p:spPr>
        <p:txBody>
          <a:bodyPr wrap="square" rtlCol="0">
            <a:spAutoFit/>
          </a:bodyPr>
          <a:lstStyle/>
          <a:p>
            <a:r>
              <a:rPr lang="en-US" dirty="0"/>
              <a:t>N</a:t>
            </a:r>
          </a:p>
        </p:txBody>
      </p:sp>
      <p:sp>
        <p:nvSpPr>
          <p:cNvPr id="11" name="Left Arrow 10">
            <a:extLst>
              <a:ext uri="{FF2B5EF4-FFF2-40B4-BE49-F238E27FC236}">
                <a16:creationId xmlns:a16="http://schemas.microsoft.com/office/drawing/2014/main" id="{EF7EB230-0D58-A2E1-D09A-BCA2FBB81F5A}"/>
              </a:ext>
            </a:extLst>
          </p:cNvPr>
          <p:cNvSpPr/>
          <p:nvPr/>
        </p:nvSpPr>
        <p:spPr>
          <a:xfrm rot="12721901">
            <a:off x="2908176" y="1934999"/>
            <a:ext cx="391429" cy="89783"/>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a:extLst>
              <a:ext uri="{FF2B5EF4-FFF2-40B4-BE49-F238E27FC236}">
                <a16:creationId xmlns:a16="http://schemas.microsoft.com/office/drawing/2014/main" id="{CBAE0B8C-FEEF-4205-24DB-671B8D3F33D0}"/>
              </a:ext>
            </a:extLst>
          </p:cNvPr>
          <p:cNvSpPr/>
          <p:nvPr/>
        </p:nvSpPr>
        <p:spPr>
          <a:xfrm rot="1557984">
            <a:off x="3768284" y="2554352"/>
            <a:ext cx="391429" cy="89783"/>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3889B40-50BF-49E3-CD74-B956CF11AE38}"/>
              </a:ext>
            </a:extLst>
          </p:cNvPr>
          <p:cNvSpPr txBox="1"/>
          <p:nvPr/>
        </p:nvSpPr>
        <p:spPr>
          <a:xfrm>
            <a:off x="1999689" y="1672113"/>
            <a:ext cx="1066800" cy="307777"/>
          </a:xfrm>
          <a:prstGeom prst="rect">
            <a:avLst/>
          </a:prstGeom>
          <a:noFill/>
        </p:spPr>
        <p:txBody>
          <a:bodyPr wrap="square" rtlCol="0">
            <a:spAutoFit/>
          </a:bodyPr>
          <a:lstStyle/>
          <a:p>
            <a:r>
              <a:rPr lang="en-US" dirty="0"/>
              <a:t>Corrected</a:t>
            </a:r>
          </a:p>
        </p:txBody>
      </p:sp>
      <p:sp>
        <p:nvSpPr>
          <p:cNvPr id="14" name="TextBox 13">
            <a:extLst>
              <a:ext uri="{FF2B5EF4-FFF2-40B4-BE49-F238E27FC236}">
                <a16:creationId xmlns:a16="http://schemas.microsoft.com/office/drawing/2014/main" id="{56AE5128-9B13-9DF3-2F80-288673697CD2}"/>
              </a:ext>
            </a:extLst>
          </p:cNvPr>
          <p:cNvSpPr txBox="1"/>
          <p:nvPr/>
        </p:nvSpPr>
        <p:spPr>
          <a:xfrm>
            <a:off x="4158213" y="2585403"/>
            <a:ext cx="1210445" cy="307777"/>
          </a:xfrm>
          <a:prstGeom prst="rect">
            <a:avLst/>
          </a:prstGeom>
          <a:noFill/>
        </p:spPr>
        <p:txBody>
          <a:bodyPr wrap="square" rtlCol="0">
            <a:spAutoFit/>
          </a:bodyPr>
          <a:lstStyle/>
          <a:p>
            <a:r>
              <a:rPr lang="en-US" dirty="0"/>
              <a:t>Uncorrected</a:t>
            </a:r>
          </a:p>
        </p:txBody>
      </p:sp>
      <p:sp>
        <p:nvSpPr>
          <p:cNvPr id="15" name="TextBox 14">
            <a:extLst>
              <a:ext uri="{FF2B5EF4-FFF2-40B4-BE49-F238E27FC236}">
                <a16:creationId xmlns:a16="http://schemas.microsoft.com/office/drawing/2014/main" id="{67F01DC4-82F9-A739-D86E-9E2FAB352AF5}"/>
              </a:ext>
            </a:extLst>
          </p:cNvPr>
          <p:cNvSpPr txBox="1"/>
          <p:nvPr/>
        </p:nvSpPr>
        <p:spPr>
          <a:xfrm>
            <a:off x="457200" y="5446760"/>
            <a:ext cx="685800" cy="307777"/>
          </a:xfrm>
          <a:prstGeom prst="rect">
            <a:avLst/>
          </a:prstGeom>
          <a:noFill/>
        </p:spPr>
        <p:txBody>
          <a:bodyPr wrap="square" rtlCol="0">
            <a:spAutoFit/>
          </a:bodyPr>
          <a:lstStyle/>
          <a:p>
            <a:r>
              <a:rPr lang="en-US" dirty="0"/>
              <a:t>Flag</a:t>
            </a:r>
          </a:p>
        </p:txBody>
      </p:sp>
    </p:spTree>
    <p:extLst>
      <p:ext uri="{BB962C8B-B14F-4D97-AF65-F5344CB8AC3E}">
        <p14:creationId xmlns:p14="http://schemas.microsoft.com/office/powerpoint/2010/main" val="3704585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16</a:t>
            </a:fld>
            <a:endParaRPr lang="en-US" altLang="en-US" dirty="0"/>
          </a:p>
        </p:txBody>
      </p:sp>
      <p:sp>
        <p:nvSpPr>
          <p:cNvPr id="7" name="Title 1">
            <a:extLst>
              <a:ext uri="{FF2B5EF4-FFF2-40B4-BE49-F238E27FC236}">
                <a16:creationId xmlns:a16="http://schemas.microsoft.com/office/drawing/2014/main" id="{DAE7E79C-F09D-1E49-A49B-6824B3CBC552}"/>
              </a:ext>
            </a:extLst>
          </p:cNvPr>
          <p:cNvSpPr>
            <a:spLocks noGrp="1"/>
          </p:cNvSpPr>
          <p:nvPr>
            <p:ph type="title"/>
          </p:nvPr>
        </p:nvSpPr>
        <p:spPr>
          <a:xfrm>
            <a:off x="1676400" y="15240"/>
            <a:ext cx="5410200" cy="853799"/>
          </a:xfrm>
        </p:spPr>
        <p:txBody>
          <a:bodyPr/>
          <a:lstStyle/>
          <a:p>
            <a:r>
              <a:rPr lang="en-US" sz="3600" dirty="0">
                <a:latin typeface="Calibri" charset="0"/>
                <a:ea typeface="Calibri" charset="0"/>
                <a:cs typeface="Calibri" charset="0"/>
              </a:rPr>
              <a:t>Full Validation - PLPTs</a:t>
            </a:r>
          </a:p>
        </p:txBody>
      </p:sp>
      <p:graphicFrame>
        <p:nvGraphicFramePr>
          <p:cNvPr id="9" name="Shape 476">
            <a:extLst>
              <a:ext uri="{FF2B5EF4-FFF2-40B4-BE49-F238E27FC236}">
                <a16:creationId xmlns:a16="http://schemas.microsoft.com/office/drawing/2014/main" id="{EAAC9ACA-7212-8F4C-A376-E7CC4AD8F0F8}"/>
              </a:ext>
            </a:extLst>
          </p:cNvPr>
          <p:cNvGraphicFramePr/>
          <p:nvPr>
            <p:extLst>
              <p:ext uri="{D42A27DB-BD31-4B8C-83A1-F6EECF244321}">
                <p14:modId xmlns:p14="http://schemas.microsoft.com/office/powerpoint/2010/main" val="3192616132"/>
              </p:ext>
            </p:extLst>
          </p:nvPr>
        </p:nvGraphicFramePr>
        <p:xfrm>
          <a:off x="256675" y="1333004"/>
          <a:ext cx="8630650" cy="3377248"/>
        </p:xfrm>
        <a:graphic>
          <a:graphicData uri="http://schemas.openxmlformats.org/drawingml/2006/table">
            <a:tbl>
              <a:tblPr firstRow="1" firstCol="1" bandRow="1">
                <a:noFill/>
                <a:tableStyleId>{2193F556-932D-4B0D-9798-D749DA44B50E}</a:tableStyleId>
              </a:tblPr>
              <a:tblGrid>
                <a:gridCol w="21336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1752601">
                  <a:extLst>
                    <a:ext uri="{9D8B030D-6E8A-4147-A177-3AD203B41FA5}">
                      <a16:colId xmlns:a16="http://schemas.microsoft.com/office/drawing/2014/main" val="20002"/>
                    </a:ext>
                  </a:extLst>
                </a:gridCol>
                <a:gridCol w="1925049">
                  <a:extLst>
                    <a:ext uri="{9D8B030D-6E8A-4147-A177-3AD203B41FA5}">
                      <a16:colId xmlns:a16="http://schemas.microsoft.com/office/drawing/2014/main" val="20003"/>
                    </a:ext>
                  </a:extLst>
                </a:gridCol>
              </a:tblGrid>
              <a:tr h="165742">
                <a:tc>
                  <a:txBody>
                    <a:bodyPr/>
                    <a:lstStyle/>
                    <a:p>
                      <a:pPr marL="0" marR="0" lvl="0" indent="0" algn="ctr" rtl="0">
                        <a:lnSpc>
                          <a:spcPct val="115000"/>
                        </a:lnSpc>
                        <a:spcBef>
                          <a:spcPts val="0"/>
                        </a:spcBef>
                        <a:spcAft>
                          <a:spcPts val="0"/>
                        </a:spcAft>
                        <a:buNone/>
                      </a:pPr>
                      <a:r>
                        <a:rPr lang="en-US" sz="1400" dirty="0">
                          <a:latin typeface="Calibri" panose="020F0502020204030204" pitchFamily="34" charset="0"/>
                          <a:ea typeface="Calibri"/>
                          <a:cs typeface="Calibri" panose="020F0502020204030204" pitchFamily="34" charset="0"/>
                          <a:sym typeface="Calibri"/>
                        </a:rPr>
                        <a:t>Title</a:t>
                      </a:r>
                      <a:endParaRPr sz="1400" dirty="0">
                        <a:latin typeface="Calibri" panose="020F0502020204030204" pitchFamily="34" charset="0"/>
                        <a:ea typeface="Calibri"/>
                        <a:cs typeface="Calibri" panose="020F0502020204030204" pitchFamily="34" charset="0"/>
                        <a:sym typeface="Calibri"/>
                      </a:endParaRPr>
                    </a:p>
                  </a:txBody>
                  <a:tcPr marL="55350" marR="55350" marT="0" marB="0" anchor="ctr"/>
                </a:tc>
                <a:tc>
                  <a:txBody>
                    <a:bodyPr/>
                    <a:lstStyle/>
                    <a:p>
                      <a:pPr marL="0" marR="0" lvl="0" indent="0" algn="ctr" rtl="0">
                        <a:lnSpc>
                          <a:spcPct val="115000"/>
                        </a:lnSpc>
                        <a:spcBef>
                          <a:spcPts val="0"/>
                        </a:spcBef>
                        <a:spcAft>
                          <a:spcPts val="0"/>
                        </a:spcAft>
                        <a:buNone/>
                      </a:pPr>
                      <a:r>
                        <a:rPr lang="en-US" sz="1400" dirty="0">
                          <a:latin typeface="Calibri" panose="020F0502020204030204" pitchFamily="34" charset="0"/>
                          <a:ea typeface="Calibri"/>
                          <a:cs typeface="Calibri" panose="020F0502020204030204" pitchFamily="34" charset="0"/>
                          <a:sym typeface="Calibri"/>
                        </a:rPr>
                        <a:t>Activity</a:t>
                      </a:r>
                      <a:endParaRPr sz="1400" dirty="0">
                        <a:latin typeface="Calibri" panose="020F0502020204030204" pitchFamily="34" charset="0"/>
                        <a:ea typeface="Calibri"/>
                        <a:cs typeface="Calibri" panose="020F0502020204030204" pitchFamily="34" charset="0"/>
                        <a:sym typeface="Calibri"/>
                      </a:endParaRPr>
                    </a:p>
                  </a:txBody>
                  <a:tcPr marL="55350" marR="55350" marT="0" marB="0" anchor="ctr"/>
                </a:tc>
                <a:tc>
                  <a:txBody>
                    <a:bodyPr/>
                    <a:lstStyle/>
                    <a:p>
                      <a:pPr marL="0" marR="0" lvl="0" indent="0" algn="ctr" rtl="0">
                        <a:lnSpc>
                          <a:spcPct val="115000"/>
                        </a:lnSpc>
                        <a:spcBef>
                          <a:spcPts val="0"/>
                        </a:spcBef>
                        <a:spcAft>
                          <a:spcPts val="0"/>
                        </a:spcAft>
                        <a:buNone/>
                      </a:pPr>
                      <a:r>
                        <a:rPr lang="en-US" sz="1400" dirty="0">
                          <a:latin typeface="Calibri" panose="020F0502020204030204" pitchFamily="34" charset="0"/>
                          <a:ea typeface="Calibri"/>
                          <a:cs typeface="Calibri" panose="020F0502020204030204" pitchFamily="34" charset="0"/>
                          <a:sym typeface="Calibri"/>
                        </a:rPr>
                        <a:t>Data Needed</a:t>
                      </a:r>
                      <a:endParaRPr sz="1400" dirty="0">
                        <a:latin typeface="Calibri" panose="020F0502020204030204" pitchFamily="34" charset="0"/>
                        <a:ea typeface="Calibri"/>
                        <a:cs typeface="Calibri" panose="020F0502020204030204" pitchFamily="34" charset="0"/>
                        <a:sym typeface="Calibri"/>
                      </a:endParaRPr>
                    </a:p>
                  </a:txBody>
                  <a:tcPr marL="55350" marR="55350" marT="0" marB="0" anchor="ctr"/>
                </a:tc>
                <a:tc>
                  <a:txBody>
                    <a:bodyPr/>
                    <a:lstStyle/>
                    <a:p>
                      <a:pPr marL="0" marR="0" lvl="0" indent="0" algn="ctr" rtl="0">
                        <a:lnSpc>
                          <a:spcPct val="115000"/>
                        </a:lnSpc>
                        <a:spcBef>
                          <a:spcPts val="0"/>
                        </a:spcBef>
                        <a:spcAft>
                          <a:spcPts val="0"/>
                        </a:spcAft>
                        <a:buNone/>
                      </a:pPr>
                      <a:r>
                        <a:rPr lang="en-US" sz="1400" dirty="0">
                          <a:latin typeface="Calibri" panose="020F0502020204030204" pitchFamily="34" charset="0"/>
                          <a:ea typeface="Calibri"/>
                          <a:cs typeface="Calibri" panose="020F0502020204030204" pitchFamily="34" charset="0"/>
                          <a:sym typeface="Calibri"/>
                        </a:rPr>
                        <a:t>Success Criteria</a:t>
                      </a:r>
                      <a:endParaRPr sz="1400" dirty="0">
                        <a:latin typeface="Calibri" panose="020F0502020204030204" pitchFamily="34" charset="0"/>
                        <a:ea typeface="Calibri"/>
                        <a:cs typeface="Calibri" panose="020F0502020204030204" pitchFamily="34" charset="0"/>
                        <a:sym typeface="Calibri"/>
                      </a:endParaRPr>
                    </a:p>
                  </a:txBody>
                  <a:tcPr marL="55350" marR="55350" marT="0" marB="0" anchor="ctr"/>
                </a:tc>
                <a:extLst>
                  <a:ext uri="{0D108BD9-81ED-4DB2-BD59-A6C34878D82A}">
                    <a16:rowId xmlns:a16="http://schemas.microsoft.com/office/drawing/2014/main" val="10000"/>
                  </a:ext>
                </a:extLst>
              </a:tr>
              <a:tr h="714424">
                <a:tc>
                  <a:txBody>
                    <a:bodyPr/>
                    <a:lstStyle/>
                    <a:p>
                      <a:pPr algn="ctr"/>
                      <a:r>
                        <a:rPr lang="en-US" sz="1400" b="1" i="0" u="none" strike="noStrike" cap="none" dirty="0">
                          <a:solidFill>
                            <a:schemeClr val="lt1"/>
                          </a:solidFill>
                          <a:effectLst/>
                          <a:latin typeface="Calibri" panose="020F0502020204030204" pitchFamily="34" charset="0"/>
                          <a:ea typeface="Calibri"/>
                          <a:cs typeface="Calibri" panose="020F0502020204030204" pitchFamily="34" charset="0"/>
                          <a:sym typeface="Arial"/>
                        </a:rPr>
                        <a:t>A.3.1 Comparison to quiet field models </a:t>
                      </a:r>
                    </a:p>
                    <a:p>
                      <a:pPr algn="ctr"/>
                      <a:r>
                        <a:rPr lang="en-US" sz="1400" b="1" i="0" u="none" strike="noStrike" cap="none" dirty="0">
                          <a:solidFill>
                            <a:schemeClr val="lt1"/>
                          </a:solidFill>
                          <a:effectLst/>
                          <a:latin typeface="Calibri" panose="020F0502020204030204" pitchFamily="34" charset="0"/>
                          <a:cs typeface="Calibri" panose="020F0502020204030204" pitchFamily="34" charset="0"/>
                          <a:sym typeface="Arial"/>
                        </a:rPr>
                        <a:t>[PLPT-MAG-001]</a:t>
                      </a:r>
                      <a:endParaRPr lang="en-US" sz="1400" dirty="0">
                        <a:latin typeface="Calibri" panose="020F0502020204030204" pitchFamily="34" charset="0"/>
                        <a:cs typeface="Calibri" panose="020F0502020204030204" pitchFamily="34" charset="0"/>
                      </a:endParaRPr>
                    </a:p>
                  </a:txBody>
                  <a:tcPr marL="55350" marR="55350" marT="0" marB="0" anchor="ctr"/>
                </a:tc>
                <a:tc>
                  <a:txBody>
                    <a:bodyPr/>
                    <a:lstStyle/>
                    <a:p>
                      <a:pPr marL="0" marR="0" lvl="0" indent="0" algn="ctr" rtl="0">
                        <a:lnSpc>
                          <a:spcPct val="115000"/>
                        </a:lnSpc>
                        <a:spcBef>
                          <a:spcPts val="0"/>
                        </a:spcBef>
                        <a:spcAft>
                          <a:spcPts val="0"/>
                        </a:spcAft>
                        <a:buNone/>
                      </a:pPr>
                      <a:r>
                        <a:rPr lang="en-US" sz="1400" dirty="0">
                          <a:latin typeface="Calibri" panose="020F0502020204030204" pitchFamily="34" charset="0"/>
                          <a:ea typeface="Calibri"/>
                          <a:cs typeface="Calibri" panose="020F0502020204030204" pitchFamily="34" charset="0"/>
                          <a:sym typeface="Calibri"/>
                        </a:rPr>
                        <a:t>Validate Mag L1b product by comparing it to quiet field models.</a:t>
                      </a:r>
                    </a:p>
                  </a:txBody>
                  <a:tcPr marL="55350" marR="55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400" dirty="0">
                          <a:solidFill>
                            <a:schemeClr val="tx1"/>
                          </a:solidFill>
                          <a:latin typeface="Calibri" panose="020F0502020204030204" pitchFamily="34" charset="0"/>
                          <a:cs typeface="Calibri" panose="020F0502020204030204" pitchFamily="34" charset="0"/>
                        </a:rPr>
                        <a:t>90 days, </a:t>
                      </a:r>
                      <a:r>
                        <a:rPr lang="en-US" sz="1400" dirty="0" err="1">
                          <a:solidFill>
                            <a:schemeClr val="tx1"/>
                          </a:solidFill>
                          <a:latin typeface="Calibri" panose="020F0502020204030204" pitchFamily="34" charset="0"/>
                          <a:cs typeface="Calibri" panose="020F0502020204030204" pitchFamily="34" charset="0"/>
                        </a:rPr>
                        <a:t>Kp</a:t>
                      </a:r>
                      <a:r>
                        <a:rPr lang="en-US" sz="1400" dirty="0">
                          <a:solidFill>
                            <a:schemeClr val="tx1"/>
                          </a:solidFill>
                          <a:latin typeface="Calibri" panose="020F0502020204030204" pitchFamily="34" charset="0"/>
                          <a:cs typeface="Calibri" panose="020F0502020204030204" pitchFamily="34" charset="0"/>
                        </a:rPr>
                        <a:t> &lt; 2, no </a:t>
                      </a:r>
                      <a:r>
                        <a:rPr lang="en-US" sz="1400" dirty="0" err="1">
                          <a:solidFill>
                            <a:schemeClr val="tx1"/>
                          </a:solidFill>
                          <a:latin typeface="Calibri" panose="020F0502020204030204" pitchFamily="34" charset="0"/>
                          <a:cs typeface="Calibri" panose="020F0502020204030204" pitchFamily="34" charset="0"/>
                        </a:rPr>
                        <a:t>arcjet</a:t>
                      </a:r>
                      <a:r>
                        <a:rPr lang="en-US" sz="1400" dirty="0">
                          <a:solidFill>
                            <a:schemeClr val="tx1"/>
                          </a:solidFill>
                          <a:latin typeface="Calibri" panose="020F0502020204030204" pitchFamily="34" charset="0"/>
                          <a:cs typeface="Calibri" panose="020F0502020204030204" pitchFamily="34" charset="0"/>
                        </a:rPr>
                        <a:t> firings, only using 3 hours per day +/-2 hours from MLT noon</a:t>
                      </a:r>
                    </a:p>
                  </a:txBody>
                  <a:tcPr marL="55350" marR="55350" marT="0" marB="0" anchor="ctr"/>
                </a:tc>
                <a:tc>
                  <a:txBody>
                    <a:bodyPr/>
                    <a:lstStyle/>
                    <a:p>
                      <a:pPr algn="ctr"/>
                      <a:r>
                        <a:rPr lang="en-US" sz="1400" dirty="0">
                          <a:effectLst/>
                          <a:latin typeface="Calibri" panose="020F0502020204030204" pitchFamily="34" charset="0"/>
                          <a:cs typeface="Calibri" panose="020F0502020204030204" pitchFamily="34" charset="0"/>
                        </a:rPr>
                        <a:t>Data demonstrate that MAG measurements are close to magnetic field model values.</a:t>
                      </a:r>
                      <a:endParaRPr lang="en-US" sz="1400" dirty="0">
                        <a:latin typeface="Calibri" panose="020F0502020204030204" pitchFamily="34" charset="0"/>
                        <a:cs typeface="Calibri" panose="020F0502020204030204" pitchFamily="34" charset="0"/>
                      </a:endParaRPr>
                    </a:p>
                  </a:txBody>
                  <a:tcPr marL="55350" marR="55350" marT="0" marB="0" anchor="ctr"/>
                </a:tc>
                <a:extLst>
                  <a:ext uri="{0D108BD9-81ED-4DB2-BD59-A6C34878D82A}">
                    <a16:rowId xmlns:a16="http://schemas.microsoft.com/office/drawing/2014/main" val="10001"/>
                  </a:ext>
                </a:extLst>
              </a:tr>
              <a:tr h="693906">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400" b="1" i="0" u="none" strike="noStrike" cap="none" dirty="0">
                          <a:solidFill>
                            <a:schemeClr val="lt1"/>
                          </a:solidFill>
                          <a:effectLst/>
                          <a:latin typeface="Calibri" panose="020F0502020204030204" pitchFamily="34" charset="0"/>
                          <a:ea typeface="Calibri"/>
                          <a:cs typeface="Calibri" panose="020F0502020204030204" pitchFamily="34" charset="0"/>
                          <a:sym typeface="Arial"/>
                        </a:rPr>
                        <a:t>A.3.2 Cross Satellite intercalibration </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400" b="1" i="0" u="none" strike="noStrike" cap="none" dirty="0">
                          <a:solidFill>
                            <a:schemeClr val="lt1"/>
                          </a:solidFill>
                          <a:effectLst/>
                          <a:latin typeface="Calibri" panose="020F0502020204030204" pitchFamily="34" charset="0"/>
                          <a:ea typeface="Calibri"/>
                          <a:cs typeface="Calibri" panose="020F0502020204030204" pitchFamily="34" charset="0"/>
                          <a:sym typeface="Arial"/>
                        </a:rPr>
                        <a:t>[PLPT-MAG-002]</a:t>
                      </a:r>
                      <a:endParaRPr sz="1400" dirty="0">
                        <a:latin typeface="Calibri" panose="020F0502020204030204" pitchFamily="34" charset="0"/>
                        <a:ea typeface="Calibri"/>
                        <a:cs typeface="Calibri" panose="020F0502020204030204" pitchFamily="34" charset="0"/>
                        <a:sym typeface="Calibri"/>
                      </a:endParaRPr>
                    </a:p>
                  </a:txBody>
                  <a:tcPr marL="55350" marR="55350" marT="0" marB="0" anchor="ctr"/>
                </a:tc>
                <a:tc>
                  <a:txBody>
                    <a:bodyPr/>
                    <a:lstStyle/>
                    <a:p>
                      <a:pPr marL="0" marR="0" lvl="0" indent="0" algn="ctr" rtl="0">
                        <a:lnSpc>
                          <a:spcPct val="115000"/>
                        </a:lnSpc>
                        <a:spcBef>
                          <a:spcPts val="0"/>
                        </a:spcBef>
                        <a:spcAft>
                          <a:spcPts val="0"/>
                        </a:spcAft>
                        <a:buNone/>
                      </a:pPr>
                      <a:r>
                        <a:rPr lang="en-US" sz="1400" dirty="0">
                          <a:latin typeface="Calibri" panose="020F0502020204030204" pitchFamily="34" charset="0"/>
                          <a:ea typeface="Calibri"/>
                          <a:cs typeface="Calibri" panose="020F0502020204030204" pitchFamily="34" charset="0"/>
                          <a:sym typeface="Calibri"/>
                        </a:rPr>
                        <a:t>Validate MAG L1b product by comparing it to other GOES in situ Magnetometer measurements.</a:t>
                      </a:r>
                    </a:p>
                  </a:txBody>
                  <a:tcPr marL="55350" marR="55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400" dirty="0">
                          <a:solidFill>
                            <a:schemeClr val="tx1"/>
                          </a:solidFill>
                          <a:latin typeface="Calibri" panose="020F0502020204030204" pitchFamily="34" charset="0"/>
                          <a:cs typeface="Calibri" panose="020F0502020204030204" pitchFamily="34" charset="0"/>
                        </a:rPr>
                        <a:t>90 days of quiet field conditions, no </a:t>
                      </a:r>
                      <a:r>
                        <a:rPr lang="en-US" sz="1400" dirty="0" err="1">
                          <a:solidFill>
                            <a:schemeClr val="tx1"/>
                          </a:solidFill>
                          <a:latin typeface="Calibri" panose="020F0502020204030204" pitchFamily="34" charset="0"/>
                          <a:cs typeface="Calibri" panose="020F0502020204030204" pitchFamily="34" charset="0"/>
                        </a:rPr>
                        <a:t>arcjet</a:t>
                      </a:r>
                      <a:r>
                        <a:rPr lang="en-US" sz="1400" dirty="0">
                          <a:solidFill>
                            <a:schemeClr val="tx1"/>
                          </a:solidFill>
                          <a:latin typeface="Calibri" panose="020F0502020204030204" pitchFamily="34" charset="0"/>
                          <a:cs typeface="Calibri" panose="020F0502020204030204" pitchFamily="34" charset="0"/>
                        </a:rPr>
                        <a:t> firings (need not be contiguous)</a:t>
                      </a:r>
                    </a:p>
                  </a:txBody>
                  <a:tcPr marL="55350" marR="55350" marT="0" marB="0" anchor="ctr"/>
                </a:tc>
                <a:tc>
                  <a:txBody>
                    <a:bodyPr/>
                    <a:lstStyle/>
                    <a:p>
                      <a:pPr algn="ctr"/>
                      <a:r>
                        <a:rPr lang="en-US" sz="1400" dirty="0">
                          <a:effectLst/>
                          <a:latin typeface="Calibri" panose="020F0502020204030204" pitchFamily="34" charset="0"/>
                          <a:cs typeface="Calibri" panose="020F0502020204030204" pitchFamily="34" charset="0"/>
                        </a:rPr>
                        <a:t>Mag observations are consistent with other spacecraft observations</a:t>
                      </a:r>
                      <a:endParaRPr lang="en-US" sz="1400" dirty="0">
                        <a:latin typeface="Calibri" panose="020F0502020204030204" pitchFamily="34" charset="0"/>
                        <a:cs typeface="Calibri" panose="020F0502020204030204" pitchFamily="34" charset="0"/>
                      </a:endParaRPr>
                    </a:p>
                  </a:txBody>
                  <a:tcPr marL="55350" marR="55350" marT="0" marB="0" anchor="ctr"/>
                </a:tc>
                <a:extLst>
                  <a:ext uri="{0D108BD9-81ED-4DB2-BD59-A6C34878D82A}">
                    <a16:rowId xmlns:a16="http://schemas.microsoft.com/office/drawing/2014/main" val="10002"/>
                  </a:ext>
                </a:extLst>
              </a:tr>
              <a:tr h="517851">
                <a:tc>
                  <a:txBody>
                    <a:bodyPr/>
                    <a:lstStyle/>
                    <a:p>
                      <a:pPr marL="0" marR="0" lvl="0" indent="0" algn="ctr" rtl="0">
                        <a:lnSpc>
                          <a:spcPct val="115000"/>
                        </a:lnSpc>
                        <a:spcBef>
                          <a:spcPts val="0"/>
                        </a:spcBef>
                        <a:spcAft>
                          <a:spcPts val="0"/>
                        </a:spcAft>
                        <a:buNone/>
                      </a:pPr>
                      <a:r>
                        <a:rPr lang="en-US" sz="1400" dirty="0">
                          <a:latin typeface="Calibri" panose="020F0502020204030204" pitchFamily="34" charset="0"/>
                          <a:ea typeface="Calibri"/>
                          <a:cs typeface="Calibri" panose="020F0502020204030204" pitchFamily="34" charset="0"/>
                          <a:sym typeface="Calibri"/>
                        </a:rPr>
                        <a:t>A.3.3 Noise Performance </a:t>
                      </a:r>
                    </a:p>
                    <a:p>
                      <a:pPr marL="0" marR="0" lvl="0" indent="0" algn="ctr" rtl="0">
                        <a:lnSpc>
                          <a:spcPct val="115000"/>
                        </a:lnSpc>
                        <a:spcBef>
                          <a:spcPts val="0"/>
                        </a:spcBef>
                        <a:spcAft>
                          <a:spcPts val="0"/>
                        </a:spcAft>
                        <a:buNone/>
                      </a:pPr>
                      <a:r>
                        <a:rPr lang="en-US" sz="1400" dirty="0">
                          <a:latin typeface="Calibri" panose="020F0502020204030204" pitchFamily="34" charset="0"/>
                          <a:ea typeface="Calibri"/>
                          <a:cs typeface="Calibri" panose="020F0502020204030204" pitchFamily="34" charset="0"/>
                          <a:sym typeface="Calibri"/>
                        </a:rPr>
                        <a:t>[PLPT-MAG-003]</a:t>
                      </a:r>
                      <a:endParaRPr sz="1400" dirty="0">
                        <a:latin typeface="Calibri" panose="020F0502020204030204" pitchFamily="34" charset="0"/>
                        <a:ea typeface="Calibri"/>
                        <a:cs typeface="Calibri" panose="020F0502020204030204" pitchFamily="34" charset="0"/>
                        <a:sym typeface="Calibri"/>
                      </a:endParaRPr>
                    </a:p>
                  </a:txBody>
                  <a:tcPr marL="55350" marR="55350" marT="0" marB="0" anchor="ctr"/>
                </a:tc>
                <a:tc>
                  <a:txBody>
                    <a:bodyPr/>
                    <a:lstStyle/>
                    <a:p>
                      <a:pPr marL="0" marR="0" lvl="0" indent="0" algn="ctr" rtl="0">
                        <a:lnSpc>
                          <a:spcPct val="115000"/>
                        </a:lnSpc>
                        <a:spcBef>
                          <a:spcPts val="0"/>
                        </a:spcBef>
                        <a:spcAft>
                          <a:spcPts val="0"/>
                        </a:spcAft>
                        <a:buNone/>
                      </a:pPr>
                      <a:r>
                        <a:rPr lang="en-US" sz="1400" dirty="0">
                          <a:latin typeface="Calibri" panose="020F0502020204030204" pitchFamily="34" charset="0"/>
                          <a:ea typeface="Calibri"/>
                          <a:cs typeface="Calibri" panose="020F0502020204030204" pitchFamily="34" charset="0"/>
                          <a:sym typeface="Calibri"/>
                        </a:rPr>
                        <a:t>Determine the noise level of the product, possible sources and possible corrections algorithms to meet 0.3nT MRD requirement</a:t>
                      </a:r>
                    </a:p>
                  </a:txBody>
                  <a:tcPr marL="55350" marR="55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400" dirty="0">
                          <a:solidFill>
                            <a:schemeClr val="tx1"/>
                          </a:solidFill>
                          <a:latin typeface="Calibri" panose="020F0502020204030204" pitchFamily="34" charset="0"/>
                          <a:cs typeface="Calibri" panose="020F0502020204030204" pitchFamily="34" charset="0"/>
                        </a:rPr>
                        <a:t>90 days (need not be contiguous), no </a:t>
                      </a:r>
                      <a:r>
                        <a:rPr lang="en-US" sz="1400" dirty="0" err="1">
                          <a:solidFill>
                            <a:schemeClr val="tx1"/>
                          </a:solidFill>
                          <a:latin typeface="Calibri" panose="020F0502020204030204" pitchFamily="34" charset="0"/>
                          <a:cs typeface="Calibri" panose="020F0502020204030204" pitchFamily="34" charset="0"/>
                        </a:rPr>
                        <a:t>arcjet</a:t>
                      </a:r>
                      <a:r>
                        <a:rPr lang="en-US" sz="1400" dirty="0">
                          <a:solidFill>
                            <a:schemeClr val="tx1"/>
                          </a:solidFill>
                          <a:latin typeface="Calibri" panose="020F0502020204030204" pitchFamily="34" charset="0"/>
                          <a:cs typeface="Calibri" panose="020F0502020204030204" pitchFamily="34" charset="0"/>
                        </a:rPr>
                        <a:t> firings</a:t>
                      </a:r>
                    </a:p>
                  </a:txBody>
                  <a:tcPr marL="55350" marR="55350" marT="0" marB="0" anchor="ctr"/>
                </a:tc>
                <a:tc>
                  <a:txBody>
                    <a:bodyPr/>
                    <a:lstStyle/>
                    <a:p>
                      <a:pPr algn="ctr"/>
                      <a:r>
                        <a:rPr lang="en-US" sz="1400" dirty="0">
                          <a:effectLst/>
                          <a:latin typeface="Calibri" panose="020F0502020204030204" pitchFamily="34" charset="0"/>
                          <a:cs typeface="Calibri" panose="020F0502020204030204" pitchFamily="34" charset="0"/>
                        </a:rPr>
                        <a:t>Results determine a path forward to any correction algorithm needed</a:t>
                      </a:r>
                      <a:endParaRPr lang="en-US" sz="1400" dirty="0">
                        <a:latin typeface="Calibri" panose="020F0502020204030204" pitchFamily="34" charset="0"/>
                        <a:cs typeface="Calibri" panose="020F0502020204030204" pitchFamily="34" charset="0"/>
                      </a:endParaRPr>
                    </a:p>
                  </a:txBody>
                  <a:tcPr marL="55350" marR="55350" marT="0" marB="0" anchor="ct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86C5EA00-0B49-28D3-3858-12E2639E0F68}"/>
              </a:ext>
            </a:extLst>
          </p:cNvPr>
          <p:cNvSpPr txBox="1"/>
          <p:nvPr/>
        </p:nvSpPr>
        <p:spPr>
          <a:xfrm>
            <a:off x="258852" y="4901274"/>
            <a:ext cx="7134725" cy="523220"/>
          </a:xfrm>
          <a:prstGeom prst="rect">
            <a:avLst/>
          </a:prstGeom>
          <a:noFill/>
        </p:spPr>
        <p:txBody>
          <a:bodyPr wrap="square" rtlCol="0">
            <a:spAutoFit/>
          </a:bodyPr>
          <a:lstStyle/>
          <a:p>
            <a:r>
              <a:rPr lang="en-US" dirty="0">
                <a:solidFill>
                  <a:schemeClr val="bg1"/>
                </a:solidFill>
              </a:rPr>
              <a:t>GOES-R 410-R-Beta, Provisional and Full validation-Readiness Implementation and Management Plan-0317 V2.0</a:t>
            </a:r>
            <a:r>
              <a:rPr lang="en-US" dirty="0"/>
              <a:t> </a:t>
            </a:r>
          </a:p>
        </p:txBody>
      </p:sp>
    </p:spTree>
    <p:extLst>
      <p:ext uri="{BB962C8B-B14F-4D97-AF65-F5344CB8AC3E}">
        <p14:creationId xmlns:p14="http://schemas.microsoft.com/office/powerpoint/2010/main" val="2353987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C4CFF8-76C6-FD0A-0A26-FF159CC64940}"/>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a:t>
            </a:fld>
            <a:endParaRPr lang="en-US" dirty="0"/>
          </a:p>
        </p:txBody>
      </p:sp>
      <p:sp>
        <p:nvSpPr>
          <p:cNvPr id="5" name="Title 1">
            <a:extLst>
              <a:ext uri="{FF2B5EF4-FFF2-40B4-BE49-F238E27FC236}">
                <a16:creationId xmlns:a16="http://schemas.microsoft.com/office/drawing/2014/main" id="{312B2D94-4348-388C-C6C2-6684B2CF3FCD}"/>
              </a:ext>
            </a:extLst>
          </p:cNvPr>
          <p:cNvSpPr txBox="1">
            <a:spLocks/>
          </p:cNvSpPr>
          <p:nvPr/>
        </p:nvSpPr>
        <p:spPr>
          <a:xfrm>
            <a:off x="1835752" y="197834"/>
            <a:ext cx="5410200" cy="637299"/>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r>
              <a:rPr lang="en-US" dirty="0">
                <a:solidFill>
                  <a:schemeClr val="bg1"/>
                </a:solidFill>
              </a:rPr>
              <a:t>RIMP v2 PLPT-MAG-001</a:t>
            </a:r>
            <a:endParaRPr lang="en-US" dirty="0">
              <a:latin typeface="Calibri" charset="0"/>
              <a:ea typeface="Calibri" charset="0"/>
              <a:cs typeface="Calibri" charset="0"/>
            </a:endParaRPr>
          </a:p>
        </p:txBody>
      </p:sp>
      <p:sp>
        <p:nvSpPr>
          <p:cNvPr id="6" name="Rectangle 5">
            <a:extLst>
              <a:ext uri="{FF2B5EF4-FFF2-40B4-BE49-F238E27FC236}">
                <a16:creationId xmlns:a16="http://schemas.microsoft.com/office/drawing/2014/main" id="{DAD6EF40-3972-A18E-94E6-337DBC1A6B9D}"/>
              </a:ext>
            </a:extLst>
          </p:cNvPr>
          <p:cNvSpPr/>
          <p:nvPr/>
        </p:nvSpPr>
        <p:spPr>
          <a:xfrm>
            <a:off x="2175461" y="707839"/>
            <a:ext cx="4730782" cy="425501"/>
          </a:xfrm>
          <a:prstGeom prst="rect">
            <a:avLst/>
          </a:prstGeom>
        </p:spPr>
        <p:txBody>
          <a:bodyPr wrap="none">
            <a:spAutoFit/>
          </a:bodyPr>
          <a:lstStyle/>
          <a:p>
            <a:pPr lvl="0">
              <a:lnSpc>
                <a:spcPct val="115000"/>
              </a:lnSpc>
            </a:pPr>
            <a:r>
              <a:rPr lang="en-US" sz="2000" dirty="0">
                <a:solidFill>
                  <a:schemeClr val="bg1"/>
                </a:solidFill>
                <a:latin typeface="Calibri"/>
                <a:ea typeface="Calibri"/>
                <a:cs typeface="Calibri"/>
                <a:sym typeface="Calibri"/>
              </a:rPr>
              <a:t>Issues with magnetic field model input data</a:t>
            </a:r>
          </a:p>
        </p:txBody>
      </p:sp>
      <p:sp>
        <p:nvSpPr>
          <p:cNvPr id="15" name="TextBox 14">
            <a:extLst>
              <a:ext uri="{FF2B5EF4-FFF2-40B4-BE49-F238E27FC236}">
                <a16:creationId xmlns:a16="http://schemas.microsoft.com/office/drawing/2014/main" id="{DDA6B20D-CAE5-122F-EFD7-ED03ACB1D51F}"/>
              </a:ext>
            </a:extLst>
          </p:cNvPr>
          <p:cNvSpPr txBox="1"/>
          <p:nvPr/>
        </p:nvSpPr>
        <p:spPr>
          <a:xfrm>
            <a:off x="110645" y="1392098"/>
            <a:ext cx="4852504" cy="1077218"/>
          </a:xfrm>
          <a:prstGeom prst="rect">
            <a:avLst/>
          </a:prstGeom>
          <a:noFill/>
        </p:spPr>
        <p:txBody>
          <a:bodyPr wrap="square">
            <a:spAutoFit/>
          </a:bodyPr>
          <a:lstStyle/>
          <a:p>
            <a:pPr marL="285750" indent="-285750" rtl="0" fontAlgn="base">
              <a:spcBef>
                <a:spcPts val="0"/>
              </a:spcBef>
              <a:spcAft>
                <a:spcPts val="1200"/>
              </a:spcAft>
              <a:buClr>
                <a:schemeClr val="bg1"/>
              </a:buClr>
              <a:buFont typeface="Arial" panose="020B0604020202020204" pitchFamily="34" charset="0"/>
              <a:buChar char="•"/>
            </a:pPr>
            <a:r>
              <a:rPr lang="en-US" sz="1600" dirty="0">
                <a:solidFill>
                  <a:schemeClr val="bg1"/>
                </a:solidFill>
                <a:latin typeface="Arial" panose="020B0604020202020204" pitchFamily="34" charset="0"/>
              </a:rPr>
              <a:t>Models are essential for comparisons to satellites (PLPT 001) and allow for inter-satellite comparisons (PLPT 002) by correcting for longitudinal effects</a:t>
            </a:r>
          </a:p>
        </p:txBody>
      </p:sp>
      <p:graphicFrame>
        <p:nvGraphicFramePr>
          <p:cNvPr id="2" name="Table 2">
            <a:extLst>
              <a:ext uri="{FF2B5EF4-FFF2-40B4-BE49-F238E27FC236}">
                <a16:creationId xmlns:a16="http://schemas.microsoft.com/office/drawing/2014/main" id="{573D3A00-1D19-3F23-1B94-E83021CD24B8}"/>
              </a:ext>
            </a:extLst>
          </p:cNvPr>
          <p:cNvGraphicFramePr>
            <a:graphicFrameLocks noGrp="1"/>
          </p:cNvGraphicFramePr>
          <p:nvPr>
            <p:extLst>
              <p:ext uri="{D42A27DB-BD31-4B8C-83A1-F6EECF244321}">
                <p14:modId xmlns:p14="http://schemas.microsoft.com/office/powerpoint/2010/main" val="3251522686"/>
              </p:ext>
            </p:extLst>
          </p:nvPr>
        </p:nvGraphicFramePr>
        <p:xfrm>
          <a:off x="5257800" y="1752600"/>
          <a:ext cx="3775555" cy="4038600"/>
        </p:xfrm>
        <a:graphic>
          <a:graphicData uri="http://schemas.openxmlformats.org/drawingml/2006/table">
            <a:tbl>
              <a:tblPr firstRow="1" bandRow="1">
                <a:tableStyleId>{2193F556-932D-4B0D-9798-D749DA44B50E}</a:tableStyleId>
              </a:tblPr>
              <a:tblGrid>
                <a:gridCol w="1062560">
                  <a:extLst>
                    <a:ext uri="{9D8B030D-6E8A-4147-A177-3AD203B41FA5}">
                      <a16:colId xmlns:a16="http://schemas.microsoft.com/office/drawing/2014/main" val="3466293849"/>
                    </a:ext>
                  </a:extLst>
                </a:gridCol>
                <a:gridCol w="1454477">
                  <a:extLst>
                    <a:ext uri="{9D8B030D-6E8A-4147-A177-3AD203B41FA5}">
                      <a16:colId xmlns:a16="http://schemas.microsoft.com/office/drawing/2014/main" val="1081863222"/>
                    </a:ext>
                  </a:extLst>
                </a:gridCol>
                <a:gridCol w="1258518">
                  <a:extLst>
                    <a:ext uri="{9D8B030D-6E8A-4147-A177-3AD203B41FA5}">
                      <a16:colId xmlns:a16="http://schemas.microsoft.com/office/drawing/2014/main" val="974643750"/>
                    </a:ext>
                  </a:extLst>
                </a:gridCol>
              </a:tblGrid>
              <a:tr h="540600">
                <a:tc>
                  <a:txBody>
                    <a:bodyPr/>
                    <a:lstStyle/>
                    <a:p>
                      <a:r>
                        <a:rPr lang="en-US" dirty="0"/>
                        <a:t>TS04 Input Source</a:t>
                      </a:r>
                    </a:p>
                  </a:txBody>
                  <a:tcPr/>
                </a:tc>
                <a:tc>
                  <a:txBody>
                    <a:bodyPr/>
                    <a:lstStyle/>
                    <a:p>
                      <a:r>
                        <a:rPr lang="en-US" dirty="0"/>
                        <a:t>Issues</a:t>
                      </a:r>
                    </a:p>
                  </a:txBody>
                  <a:tcPr/>
                </a:tc>
                <a:tc>
                  <a:txBody>
                    <a:bodyPr/>
                    <a:lstStyle/>
                    <a:p>
                      <a:r>
                        <a:rPr lang="en-US" dirty="0"/>
                        <a:t>Effect </a:t>
                      </a:r>
                    </a:p>
                  </a:txBody>
                  <a:tcPr/>
                </a:tc>
                <a:extLst>
                  <a:ext uri="{0D108BD9-81ED-4DB2-BD59-A6C34878D82A}">
                    <a16:rowId xmlns:a16="http://schemas.microsoft.com/office/drawing/2014/main" val="3014728169"/>
                  </a:ext>
                </a:extLst>
              </a:tr>
              <a:tr h="1367400">
                <a:tc>
                  <a:txBody>
                    <a:bodyPr/>
                    <a:lstStyle/>
                    <a:p>
                      <a:r>
                        <a:rPr lang="en-US" sz="1600" b="1" dirty="0"/>
                        <a:t>DSCOVR</a:t>
                      </a:r>
                      <a:r>
                        <a:rPr lang="en-US" sz="1600" dirty="0"/>
                        <a:t> (TS04 solar wind input)</a:t>
                      </a:r>
                    </a:p>
                  </a:txBody>
                  <a:tcPr/>
                </a:tc>
                <a:tc>
                  <a:txBody>
                    <a:bodyPr/>
                    <a:lstStyle/>
                    <a:p>
                      <a:r>
                        <a:rPr lang="en-US" sz="1600" dirty="0"/>
                        <a:t>Reliability issues with plasma measurements</a:t>
                      </a:r>
                    </a:p>
                  </a:txBody>
                  <a:tcPr/>
                </a:tc>
                <a:tc>
                  <a:txBody>
                    <a:bodyPr/>
                    <a:lstStyle/>
                    <a:p>
                      <a:r>
                        <a:rPr lang="en-US" sz="1600" dirty="0"/>
                        <a:t>Large artificial spikes in model  output</a:t>
                      </a:r>
                    </a:p>
                  </a:txBody>
                  <a:tcPr/>
                </a:tc>
                <a:extLst>
                  <a:ext uri="{0D108BD9-81ED-4DB2-BD59-A6C34878D82A}">
                    <a16:rowId xmlns:a16="http://schemas.microsoft.com/office/drawing/2014/main" val="3432498636"/>
                  </a:ext>
                </a:extLst>
              </a:tr>
              <a:tr h="2130600">
                <a:tc>
                  <a:txBody>
                    <a:bodyPr/>
                    <a:lstStyle/>
                    <a:p>
                      <a:r>
                        <a:rPr lang="en-US" sz="1600" b="1" dirty="0"/>
                        <a:t>OMNI NASA Database</a:t>
                      </a:r>
                    </a:p>
                    <a:p>
                      <a:r>
                        <a:rPr lang="en-US" sz="1600" dirty="0"/>
                        <a:t>(TS04 solar wind input)</a:t>
                      </a:r>
                    </a:p>
                  </a:txBody>
                  <a:tcPr/>
                </a:tc>
                <a:tc>
                  <a:txBody>
                    <a:bodyPr/>
                    <a:lstStyle/>
                    <a:p>
                      <a:r>
                        <a:rPr lang="en-US" sz="1600" dirty="0"/>
                        <a:t>Time periods where measurements from ACE, WIND and DSCOVR are not available</a:t>
                      </a:r>
                    </a:p>
                    <a:p>
                      <a:r>
                        <a:rPr lang="en-US" sz="1600" dirty="0"/>
                        <a:t>(i.e. “bad”)</a:t>
                      </a:r>
                    </a:p>
                  </a:txBody>
                  <a:tcPr/>
                </a:tc>
                <a:tc>
                  <a:txBody>
                    <a:bodyPr/>
                    <a:lstStyle/>
                    <a:p>
                      <a:r>
                        <a:rPr lang="en-US" sz="1600" dirty="0"/>
                        <a:t>Periods of missing (nan) model output</a:t>
                      </a:r>
                    </a:p>
                  </a:txBody>
                  <a:tcPr/>
                </a:tc>
                <a:extLst>
                  <a:ext uri="{0D108BD9-81ED-4DB2-BD59-A6C34878D82A}">
                    <a16:rowId xmlns:a16="http://schemas.microsoft.com/office/drawing/2014/main" val="2521781296"/>
                  </a:ext>
                </a:extLst>
              </a:tr>
            </a:tbl>
          </a:graphicData>
        </a:graphic>
      </p:graphicFrame>
      <p:sp>
        <p:nvSpPr>
          <p:cNvPr id="12" name="TextBox 11">
            <a:extLst>
              <a:ext uri="{FF2B5EF4-FFF2-40B4-BE49-F238E27FC236}">
                <a16:creationId xmlns:a16="http://schemas.microsoft.com/office/drawing/2014/main" id="{F729EFA4-A184-C5EE-E856-0A692C58216C}"/>
              </a:ext>
            </a:extLst>
          </p:cNvPr>
          <p:cNvSpPr txBox="1"/>
          <p:nvPr/>
        </p:nvSpPr>
        <p:spPr>
          <a:xfrm>
            <a:off x="681489" y="2823894"/>
            <a:ext cx="4281661" cy="830997"/>
          </a:xfrm>
          <a:prstGeom prst="rect">
            <a:avLst/>
          </a:prstGeom>
          <a:noFill/>
        </p:spPr>
        <p:txBody>
          <a:bodyPr wrap="square">
            <a:spAutoFit/>
          </a:bodyPr>
          <a:lstStyle/>
          <a:p>
            <a:pPr marL="285750" indent="-285750">
              <a:buClr>
                <a:schemeClr val="bg1"/>
              </a:buClr>
              <a:buFont typeface="Arial" panose="020B0604020202020204" pitchFamily="34" charset="0"/>
              <a:buChar char="•"/>
            </a:pPr>
            <a:r>
              <a:rPr lang="en-US" sz="1600" b="1" u="sng" dirty="0">
                <a:solidFill>
                  <a:schemeClr val="bg1"/>
                </a:solidFill>
              </a:rPr>
              <a:t>OP77</a:t>
            </a:r>
            <a:r>
              <a:rPr lang="en-US" sz="1600" dirty="0">
                <a:solidFill>
                  <a:schemeClr val="bg1"/>
                </a:solidFill>
              </a:rPr>
              <a:t> ; quiet field with no solar wind input data, used to compare observations to quiet conditions</a:t>
            </a:r>
          </a:p>
        </p:txBody>
      </p:sp>
      <p:sp>
        <p:nvSpPr>
          <p:cNvPr id="14" name="TextBox 13">
            <a:extLst>
              <a:ext uri="{FF2B5EF4-FFF2-40B4-BE49-F238E27FC236}">
                <a16:creationId xmlns:a16="http://schemas.microsoft.com/office/drawing/2014/main" id="{B96AFE47-41FC-1D07-CEAF-F10C1C6C276B}"/>
              </a:ext>
            </a:extLst>
          </p:cNvPr>
          <p:cNvSpPr txBox="1"/>
          <p:nvPr/>
        </p:nvSpPr>
        <p:spPr>
          <a:xfrm>
            <a:off x="681489" y="3968698"/>
            <a:ext cx="4281661" cy="830997"/>
          </a:xfrm>
          <a:prstGeom prst="rect">
            <a:avLst/>
          </a:prstGeom>
          <a:noFill/>
        </p:spPr>
        <p:txBody>
          <a:bodyPr wrap="square">
            <a:spAutoFit/>
          </a:bodyPr>
          <a:lstStyle/>
          <a:p>
            <a:pPr marL="285750" indent="-285750">
              <a:buClr>
                <a:schemeClr val="bg1"/>
              </a:buClr>
              <a:buFont typeface="Arial" panose="020B0604020202020204" pitchFamily="34" charset="0"/>
              <a:buChar char="•"/>
            </a:pPr>
            <a:r>
              <a:rPr lang="en-US" sz="1600" b="1" u="sng" dirty="0">
                <a:solidFill>
                  <a:schemeClr val="bg1"/>
                </a:solidFill>
              </a:rPr>
              <a:t>TS04</a:t>
            </a:r>
            <a:r>
              <a:rPr lang="en-US" sz="1600" u="sng" dirty="0">
                <a:solidFill>
                  <a:schemeClr val="bg1"/>
                </a:solidFill>
              </a:rPr>
              <a:t> </a:t>
            </a:r>
            <a:r>
              <a:rPr lang="en-US" sz="1600" dirty="0">
                <a:solidFill>
                  <a:schemeClr val="bg1"/>
                </a:solidFill>
              </a:rPr>
              <a:t>; requires solar wind input data (OMNI NASA database or DSCOVR), better at estimating realistic conditions</a:t>
            </a:r>
          </a:p>
        </p:txBody>
      </p:sp>
      <p:sp>
        <p:nvSpPr>
          <p:cNvPr id="7" name="TextBox 6">
            <a:extLst>
              <a:ext uri="{FF2B5EF4-FFF2-40B4-BE49-F238E27FC236}">
                <a16:creationId xmlns:a16="http://schemas.microsoft.com/office/drawing/2014/main" id="{0D54DB71-A852-A3CF-8D56-157D6FDDFC0B}"/>
              </a:ext>
            </a:extLst>
          </p:cNvPr>
          <p:cNvSpPr txBox="1"/>
          <p:nvPr/>
        </p:nvSpPr>
        <p:spPr>
          <a:xfrm>
            <a:off x="147656" y="5057703"/>
            <a:ext cx="4572000" cy="1323439"/>
          </a:xfrm>
          <a:prstGeom prst="rect">
            <a:avLst/>
          </a:prstGeom>
          <a:noFill/>
        </p:spPr>
        <p:txBody>
          <a:bodyPr wrap="square">
            <a:spAutoFit/>
          </a:bodyPr>
          <a:lstStyle/>
          <a:p>
            <a:pPr marL="285750" indent="-285750">
              <a:buClr>
                <a:schemeClr val="bg1"/>
              </a:buClr>
              <a:buFont typeface="Arial" panose="020B0604020202020204" pitchFamily="34" charset="0"/>
              <a:buChar char="•"/>
            </a:pPr>
            <a:r>
              <a:rPr lang="en-US" sz="1600" dirty="0">
                <a:solidFill>
                  <a:schemeClr val="bg1"/>
                </a:solidFill>
                <a:latin typeface="Arial" panose="020B0604020202020204" pitchFamily="34" charset="0"/>
              </a:rPr>
              <a:t>Good quality, continuous solar wind input data is becoming less available as measurement quality for WIND and ACE degrade and DSCOVR faraday cup issues continue</a:t>
            </a:r>
          </a:p>
        </p:txBody>
      </p:sp>
    </p:spTree>
    <p:extLst>
      <p:ext uri="{BB962C8B-B14F-4D97-AF65-F5344CB8AC3E}">
        <p14:creationId xmlns:p14="http://schemas.microsoft.com/office/powerpoint/2010/main" val="3414530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18</a:t>
            </a:fld>
            <a:endParaRPr lang="en-US" altLang="en-US" dirty="0"/>
          </a:p>
        </p:txBody>
      </p:sp>
      <p:sp>
        <p:nvSpPr>
          <p:cNvPr id="7" name="Title 1">
            <a:extLst>
              <a:ext uri="{FF2B5EF4-FFF2-40B4-BE49-F238E27FC236}">
                <a16:creationId xmlns:a16="http://schemas.microsoft.com/office/drawing/2014/main" id="{DAE7E79C-F09D-1E49-A49B-6824B3CBC552}"/>
              </a:ext>
            </a:extLst>
          </p:cNvPr>
          <p:cNvSpPr>
            <a:spLocks noGrp="1"/>
          </p:cNvSpPr>
          <p:nvPr>
            <p:ph type="title"/>
          </p:nvPr>
        </p:nvSpPr>
        <p:spPr>
          <a:xfrm>
            <a:off x="1835752" y="197834"/>
            <a:ext cx="5410200" cy="637299"/>
          </a:xfrm>
        </p:spPr>
        <p:txBody>
          <a:bodyPr/>
          <a:lstStyle/>
          <a:p>
            <a:r>
              <a:rPr lang="en-US" dirty="0">
                <a:solidFill>
                  <a:schemeClr val="bg1"/>
                </a:solidFill>
              </a:rPr>
              <a:t>RIMP v2 PLPT-MAG-001</a:t>
            </a:r>
            <a:endParaRPr lang="en-US" sz="3600" dirty="0">
              <a:latin typeface="Calibri" charset="0"/>
              <a:ea typeface="Calibri" charset="0"/>
              <a:cs typeface="Calibri" charset="0"/>
            </a:endParaRPr>
          </a:p>
        </p:txBody>
      </p:sp>
      <p:sp>
        <p:nvSpPr>
          <p:cNvPr id="3" name="Rectangle 2">
            <a:extLst>
              <a:ext uri="{FF2B5EF4-FFF2-40B4-BE49-F238E27FC236}">
                <a16:creationId xmlns:a16="http://schemas.microsoft.com/office/drawing/2014/main" id="{40597BCA-371F-F348-9359-1EB088C3AFFA}"/>
              </a:ext>
            </a:extLst>
          </p:cNvPr>
          <p:cNvSpPr/>
          <p:nvPr/>
        </p:nvSpPr>
        <p:spPr>
          <a:xfrm>
            <a:off x="1789137" y="644785"/>
            <a:ext cx="5503430" cy="425501"/>
          </a:xfrm>
          <a:prstGeom prst="rect">
            <a:avLst/>
          </a:prstGeom>
        </p:spPr>
        <p:txBody>
          <a:bodyPr wrap="none">
            <a:spAutoFit/>
          </a:bodyPr>
          <a:lstStyle/>
          <a:p>
            <a:pPr lvl="0">
              <a:lnSpc>
                <a:spcPct val="115000"/>
              </a:lnSpc>
            </a:pPr>
            <a:r>
              <a:rPr lang="en-US" sz="2000" dirty="0">
                <a:solidFill>
                  <a:schemeClr val="bg1"/>
                </a:solidFill>
                <a:latin typeface="Calibri"/>
                <a:ea typeface="Calibri"/>
                <a:cs typeface="Calibri"/>
                <a:sym typeface="Calibri"/>
              </a:rPr>
              <a:t>Comparison to quiet field models (TS04 and OP77)</a:t>
            </a:r>
          </a:p>
        </p:txBody>
      </p:sp>
      <p:sp>
        <p:nvSpPr>
          <p:cNvPr id="6" name="TextBox 5">
            <a:extLst>
              <a:ext uri="{FF2B5EF4-FFF2-40B4-BE49-F238E27FC236}">
                <a16:creationId xmlns:a16="http://schemas.microsoft.com/office/drawing/2014/main" id="{C14EBC3B-363F-560D-1DB5-658D147611EF}"/>
              </a:ext>
            </a:extLst>
          </p:cNvPr>
          <p:cNvSpPr txBox="1"/>
          <p:nvPr/>
        </p:nvSpPr>
        <p:spPr>
          <a:xfrm>
            <a:off x="247843" y="1378723"/>
            <a:ext cx="3810000" cy="5201424"/>
          </a:xfrm>
          <a:prstGeom prst="rect">
            <a:avLst/>
          </a:prstGeom>
          <a:noFill/>
        </p:spPr>
        <p:txBody>
          <a:bodyPr wrap="square">
            <a:spAutoFit/>
          </a:bodyPr>
          <a:lstStyle/>
          <a:p>
            <a:pPr marL="285750" indent="-285750" rtl="0" fontAlgn="base">
              <a:spcBef>
                <a:spcPts val="0"/>
              </a:spcBef>
              <a:spcAft>
                <a:spcPts val="1200"/>
              </a:spcAft>
              <a:buClr>
                <a:schemeClr val="bg1"/>
              </a:buClr>
              <a:buFont typeface="Arial" panose="020B0604020202020204" pitchFamily="34" charset="0"/>
              <a:buChar char="•"/>
            </a:pPr>
            <a:r>
              <a:rPr lang="en-US" sz="1600" b="0" i="0" u="none" strike="noStrike" dirty="0">
                <a:solidFill>
                  <a:schemeClr val="bg1"/>
                </a:solidFill>
                <a:effectLst/>
                <a:latin typeface="Arial" panose="020B0604020202020204" pitchFamily="34" charset="0"/>
              </a:rPr>
              <a:t>GOES-18 1minute average data was compared to the </a:t>
            </a:r>
            <a:r>
              <a:rPr lang="en-US" sz="1600" b="0" i="0" u="none" strike="noStrike" dirty="0" err="1">
                <a:solidFill>
                  <a:schemeClr val="bg1"/>
                </a:solidFill>
                <a:effectLst/>
                <a:latin typeface="Arial" panose="020B0604020202020204" pitchFamily="34" charset="0"/>
              </a:rPr>
              <a:t>Tysganenko</a:t>
            </a:r>
            <a:r>
              <a:rPr lang="en-US" sz="1600" b="0" i="0" u="none" strike="noStrike" dirty="0">
                <a:solidFill>
                  <a:schemeClr val="bg1"/>
                </a:solidFill>
                <a:effectLst/>
                <a:latin typeface="Arial" panose="020B0604020202020204" pitchFamily="34" charset="0"/>
              </a:rPr>
              <a:t> 2004 (TS04) and the Olson-</a:t>
            </a:r>
            <a:r>
              <a:rPr lang="en-US" sz="1600" b="0" i="0" u="none" strike="noStrike" dirty="0" err="1">
                <a:solidFill>
                  <a:schemeClr val="bg1"/>
                </a:solidFill>
                <a:effectLst/>
                <a:latin typeface="Arial" panose="020B0604020202020204" pitchFamily="34" charset="0"/>
              </a:rPr>
              <a:t>Pfitser</a:t>
            </a:r>
            <a:r>
              <a:rPr lang="en-US" sz="1600" b="0" i="0" u="none" strike="noStrike" dirty="0">
                <a:solidFill>
                  <a:schemeClr val="bg1"/>
                </a:solidFill>
                <a:effectLst/>
                <a:latin typeface="Arial" panose="020B0604020202020204" pitchFamily="34" charset="0"/>
              </a:rPr>
              <a:t> 1977 (OP77) models for quiet field</a:t>
            </a:r>
            <a:r>
              <a:rPr lang="en-US" sz="1600" dirty="0">
                <a:solidFill>
                  <a:schemeClr val="bg1"/>
                </a:solidFill>
                <a:latin typeface="Arial" panose="020B0604020202020204" pitchFamily="34" charset="0"/>
              </a:rPr>
              <a:t> conditions for 90 days</a:t>
            </a:r>
          </a:p>
          <a:p>
            <a:pPr marL="285750" indent="-285750" rtl="0" fontAlgn="base">
              <a:spcBef>
                <a:spcPts val="0"/>
              </a:spcBef>
              <a:spcAft>
                <a:spcPts val="1200"/>
              </a:spcAft>
              <a:buClr>
                <a:schemeClr val="bg1"/>
              </a:buClr>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rtl="0" fontAlgn="base">
              <a:spcBef>
                <a:spcPts val="0"/>
              </a:spcBef>
              <a:spcAft>
                <a:spcPts val="1200"/>
              </a:spcAft>
              <a:buClr>
                <a:schemeClr val="bg1"/>
              </a:buClr>
              <a:buFont typeface="Arial" panose="020B0604020202020204" pitchFamily="34" charset="0"/>
              <a:buChar char="•"/>
            </a:pPr>
            <a:r>
              <a:rPr lang="en-US" sz="1600" dirty="0">
                <a:solidFill>
                  <a:schemeClr val="bg1"/>
                </a:solidFill>
                <a:latin typeface="Arial" panose="020B0604020202020204" pitchFamily="34" charset="0"/>
              </a:rPr>
              <a:t>Mean difference of GMAG – Model is less than 5nT</a:t>
            </a:r>
          </a:p>
          <a:p>
            <a:pPr marL="285750" indent="-285750" rtl="0" fontAlgn="base">
              <a:spcBef>
                <a:spcPts val="0"/>
              </a:spcBef>
              <a:spcAft>
                <a:spcPts val="1200"/>
              </a:spcAft>
              <a:buClr>
                <a:schemeClr val="bg1"/>
              </a:buClr>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rtl="0" fontAlgn="base">
              <a:spcBef>
                <a:spcPts val="0"/>
              </a:spcBef>
              <a:spcAft>
                <a:spcPts val="1200"/>
              </a:spcAft>
              <a:buClr>
                <a:schemeClr val="bg1"/>
              </a:buClr>
              <a:buFont typeface="Arial" panose="020B0604020202020204" pitchFamily="34" charset="0"/>
              <a:buChar char="•"/>
            </a:pPr>
            <a:r>
              <a:rPr lang="en-US" sz="1600" dirty="0">
                <a:solidFill>
                  <a:schemeClr val="lt1"/>
                </a:solidFill>
                <a:latin typeface="Calibri"/>
                <a:ea typeface="Calibri"/>
                <a:cs typeface="Calibri"/>
                <a:sym typeface="Calibri"/>
              </a:rPr>
              <a:t>Our implementation of TS04 model successfully incorporates solar wind parameters that are propagated from DSCOVR (L1) to the Earths bow-shock</a:t>
            </a:r>
          </a:p>
          <a:p>
            <a:pPr marL="285750" indent="-285750" rtl="0" fontAlgn="base">
              <a:spcBef>
                <a:spcPts val="0"/>
              </a:spcBef>
              <a:spcAft>
                <a:spcPts val="1200"/>
              </a:spcAft>
              <a:buClr>
                <a:schemeClr val="bg1"/>
              </a:buClr>
              <a:buFont typeface="Arial" panose="020B0604020202020204" pitchFamily="34" charset="0"/>
              <a:buChar char="•"/>
            </a:pPr>
            <a:endParaRPr lang="en-US" sz="1600" dirty="0">
              <a:solidFill>
                <a:schemeClr val="lt1"/>
              </a:solidFill>
              <a:latin typeface="Calibri"/>
              <a:ea typeface="Calibri"/>
              <a:cs typeface="Calibri"/>
              <a:sym typeface="Calibri"/>
            </a:endParaRPr>
          </a:p>
          <a:p>
            <a:pPr marL="285750" indent="-285750" fontAlgn="base">
              <a:spcAft>
                <a:spcPts val="1200"/>
              </a:spcAft>
              <a:buClr>
                <a:schemeClr val="bg1"/>
              </a:buClr>
              <a:buFont typeface="Arial" panose="020B0604020202020204" pitchFamily="34" charset="0"/>
              <a:buChar char="•"/>
            </a:pPr>
            <a:r>
              <a:rPr lang="en-US" sz="1600" dirty="0">
                <a:solidFill>
                  <a:schemeClr val="bg1"/>
                </a:solidFill>
                <a:latin typeface="Arial" panose="020B0604020202020204" pitchFamily="34" charset="0"/>
              </a:rPr>
              <a:t>NCEI has a quiet field L2 product using OP77. Including TS04 model is part of future work </a:t>
            </a:r>
            <a:endParaRPr lang="en-US" b="0" i="0" u="none" strike="noStrike" dirty="0">
              <a:solidFill>
                <a:schemeClr val="bg1"/>
              </a:solidFill>
              <a:effectLst/>
              <a:latin typeface="Arial" panose="020B0604020202020204" pitchFamily="34" charset="0"/>
            </a:endParaRPr>
          </a:p>
        </p:txBody>
      </p:sp>
      <p:sp>
        <p:nvSpPr>
          <p:cNvPr id="9" name="Rectangle 1">
            <a:extLst>
              <a:ext uri="{FF2B5EF4-FFF2-40B4-BE49-F238E27FC236}">
                <a16:creationId xmlns:a16="http://schemas.microsoft.com/office/drawing/2014/main" id="{AD10CFC2-9B87-67FE-0FFF-C154D3BA3D6A}"/>
              </a:ext>
            </a:extLst>
          </p:cNvPr>
          <p:cNvSpPr>
            <a:spLocks noChangeArrowheads="1"/>
          </p:cNvSpPr>
          <p:nvPr/>
        </p:nvSpPr>
        <p:spPr bwMode="auto">
          <a:xfrm>
            <a:off x="4545154" y="3303270"/>
            <a:ext cx="6275245" cy="25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8" name="Picture 4">
            <a:extLst>
              <a:ext uri="{FF2B5EF4-FFF2-40B4-BE49-F238E27FC236}">
                <a16:creationId xmlns:a16="http://schemas.microsoft.com/office/drawing/2014/main" id="{B62E6BD2-ED04-8821-3B5A-336A5809C0AB}"/>
              </a:ext>
            </a:extLst>
          </p:cNvPr>
          <p:cNvPicPr>
            <a:picLocks noChangeAspect="1" noChangeArrowheads="1"/>
          </p:cNvPicPr>
          <p:nvPr/>
        </p:nvPicPr>
        <p:blipFill rotWithShape="1">
          <a:blip r:embed="rId3"/>
          <a:srcRect t="1928" b="289"/>
          <a:stretch/>
        </p:blipFill>
        <p:spPr bwMode="auto">
          <a:xfrm>
            <a:off x="4322692" y="1517238"/>
            <a:ext cx="4668908" cy="52645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C92CF64-03C2-8D1F-9348-5E8DF24B9624}"/>
              </a:ext>
            </a:extLst>
          </p:cNvPr>
          <p:cNvSpPr txBox="1"/>
          <p:nvPr/>
        </p:nvSpPr>
        <p:spPr>
          <a:xfrm>
            <a:off x="5024022" y="1058739"/>
            <a:ext cx="3363154" cy="523220"/>
          </a:xfrm>
          <a:prstGeom prst="rect">
            <a:avLst/>
          </a:prstGeom>
          <a:solidFill>
            <a:schemeClr val="bg1"/>
          </a:solidFill>
        </p:spPr>
        <p:txBody>
          <a:bodyPr wrap="square" rtlCol="0">
            <a:spAutoFit/>
          </a:bodyPr>
          <a:lstStyle/>
          <a:p>
            <a:pPr algn="ctr"/>
            <a:r>
              <a:rPr lang="en-US" dirty="0"/>
              <a:t>Typical example </a:t>
            </a:r>
          </a:p>
          <a:p>
            <a:pPr algn="ctr"/>
            <a:r>
              <a:rPr lang="en-US" dirty="0"/>
              <a:t>model outputs vs GMAG measurements </a:t>
            </a:r>
          </a:p>
        </p:txBody>
      </p:sp>
      <p:sp>
        <p:nvSpPr>
          <p:cNvPr id="8" name="Right Arrow 7">
            <a:extLst>
              <a:ext uri="{FF2B5EF4-FFF2-40B4-BE49-F238E27FC236}">
                <a16:creationId xmlns:a16="http://schemas.microsoft.com/office/drawing/2014/main" id="{A29E94D5-1DDE-4C6C-99B0-9A6A7A3A8F11}"/>
              </a:ext>
            </a:extLst>
          </p:cNvPr>
          <p:cNvSpPr/>
          <p:nvPr/>
        </p:nvSpPr>
        <p:spPr>
          <a:xfrm rot="10800000" flipV="1">
            <a:off x="6705599" y="1752600"/>
            <a:ext cx="298151" cy="95579"/>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34FDC1-26B9-3445-A105-265669FB88F5}"/>
              </a:ext>
            </a:extLst>
          </p:cNvPr>
          <p:cNvSpPr txBox="1"/>
          <p:nvPr/>
        </p:nvSpPr>
        <p:spPr>
          <a:xfrm>
            <a:off x="7055529" y="1528785"/>
            <a:ext cx="914400" cy="830997"/>
          </a:xfrm>
          <a:prstGeom prst="rect">
            <a:avLst/>
          </a:prstGeom>
          <a:noFill/>
        </p:spPr>
        <p:txBody>
          <a:bodyPr wrap="square" rtlCol="0">
            <a:spAutoFit/>
          </a:bodyPr>
          <a:lstStyle/>
          <a:p>
            <a:r>
              <a:rPr lang="en-US" sz="1200" dirty="0"/>
              <a:t>Spikes due to DSCOVR issues</a:t>
            </a:r>
          </a:p>
        </p:txBody>
      </p:sp>
    </p:spTree>
    <p:extLst>
      <p:ext uri="{BB962C8B-B14F-4D97-AF65-F5344CB8AC3E}">
        <p14:creationId xmlns:p14="http://schemas.microsoft.com/office/powerpoint/2010/main" val="3781351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19</a:t>
            </a:fld>
            <a:endParaRPr lang="en-US" altLang="en-US" dirty="0"/>
          </a:p>
        </p:txBody>
      </p:sp>
      <p:sp>
        <p:nvSpPr>
          <p:cNvPr id="7" name="Title 1">
            <a:extLst>
              <a:ext uri="{FF2B5EF4-FFF2-40B4-BE49-F238E27FC236}">
                <a16:creationId xmlns:a16="http://schemas.microsoft.com/office/drawing/2014/main" id="{DAE7E79C-F09D-1E49-A49B-6824B3CBC552}"/>
              </a:ext>
            </a:extLst>
          </p:cNvPr>
          <p:cNvSpPr>
            <a:spLocks noGrp="1"/>
          </p:cNvSpPr>
          <p:nvPr>
            <p:ph type="title"/>
          </p:nvPr>
        </p:nvSpPr>
        <p:spPr>
          <a:xfrm>
            <a:off x="1835752" y="197834"/>
            <a:ext cx="5410200" cy="637299"/>
          </a:xfrm>
        </p:spPr>
        <p:txBody>
          <a:bodyPr/>
          <a:lstStyle/>
          <a:p>
            <a:r>
              <a:rPr lang="en-US" dirty="0">
                <a:solidFill>
                  <a:schemeClr val="bg1"/>
                </a:solidFill>
              </a:rPr>
              <a:t>RIMP v2 PLPT-MAG-002</a:t>
            </a:r>
            <a:endParaRPr lang="en-US" sz="3600" dirty="0">
              <a:latin typeface="Calibri" charset="0"/>
              <a:ea typeface="Calibri" charset="0"/>
              <a:cs typeface="Calibri" charset="0"/>
            </a:endParaRPr>
          </a:p>
        </p:txBody>
      </p:sp>
      <p:sp>
        <p:nvSpPr>
          <p:cNvPr id="3" name="Rectangle 2">
            <a:extLst>
              <a:ext uri="{FF2B5EF4-FFF2-40B4-BE49-F238E27FC236}">
                <a16:creationId xmlns:a16="http://schemas.microsoft.com/office/drawing/2014/main" id="{40597BCA-371F-F348-9359-1EB088C3AFFA}"/>
              </a:ext>
            </a:extLst>
          </p:cNvPr>
          <p:cNvSpPr/>
          <p:nvPr/>
        </p:nvSpPr>
        <p:spPr>
          <a:xfrm>
            <a:off x="2362651" y="696995"/>
            <a:ext cx="4216219" cy="425501"/>
          </a:xfrm>
          <a:prstGeom prst="rect">
            <a:avLst/>
          </a:prstGeom>
        </p:spPr>
        <p:txBody>
          <a:bodyPr wrap="none">
            <a:spAutoFit/>
          </a:bodyPr>
          <a:lstStyle/>
          <a:p>
            <a:pPr lvl="0">
              <a:lnSpc>
                <a:spcPct val="115000"/>
              </a:lnSpc>
            </a:pPr>
            <a:r>
              <a:rPr lang="en-US" sz="2000" dirty="0">
                <a:solidFill>
                  <a:schemeClr val="bg1"/>
                </a:solidFill>
                <a:latin typeface="Calibri"/>
                <a:ea typeface="Calibri"/>
                <a:cs typeface="Calibri"/>
                <a:sym typeface="Calibri"/>
              </a:rPr>
              <a:t>Cross-Satellite Comparisons (GOES-17)</a:t>
            </a:r>
          </a:p>
        </p:txBody>
      </p:sp>
      <p:pic>
        <p:nvPicPr>
          <p:cNvPr id="3074" name="Picture 2">
            <a:extLst>
              <a:ext uri="{FF2B5EF4-FFF2-40B4-BE49-F238E27FC236}">
                <a16:creationId xmlns:a16="http://schemas.microsoft.com/office/drawing/2014/main" id="{CCFDE5EB-B5E2-A2D5-6CBE-DA956DBA0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57" y="1752600"/>
            <a:ext cx="4333396"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A5B27A-48AA-DDB1-0EC0-F28FFD273089}"/>
              </a:ext>
            </a:extLst>
          </p:cNvPr>
          <p:cNvSpPr txBox="1"/>
          <p:nvPr/>
        </p:nvSpPr>
        <p:spPr>
          <a:xfrm>
            <a:off x="502102" y="1243235"/>
            <a:ext cx="3931251" cy="523220"/>
          </a:xfrm>
          <a:prstGeom prst="rect">
            <a:avLst/>
          </a:prstGeom>
          <a:solidFill>
            <a:schemeClr val="bg1"/>
          </a:solidFill>
        </p:spPr>
        <p:txBody>
          <a:bodyPr wrap="square" rtlCol="0">
            <a:spAutoFit/>
          </a:bodyPr>
          <a:lstStyle/>
          <a:p>
            <a:pPr algn="ctr"/>
            <a:r>
              <a:rPr lang="en-US" dirty="0"/>
              <a:t>Hourly Average </a:t>
            </a:r>
          </a:p>
          <a:p>
            <a:pPr algn="ctr"/>
            <a:r>
              <a:rPr lang="en-US" dirty="0"/>
              <a:t>GOES-18 – GOES-17  </a:t>
            </a:r>
          </a:p>
        </p:txBody>
      </p:sp>
      <p:sp>
        <p:nvSpPr>
          <p:cNvPr id="4" name="TextBox 3">
            <a:extLst>
              <a:ext uri="{FF2B5EF4-FFF2-40B4-BE49-F238E27FC236}">
                <a16:creationId xmlns:a16="http://schemas.microsoft.com/office/drawing/2014/main" id="{54E211B4-BAAB-9EEF-7A6F-77575DFD9119}"/>
              </a:ext>
            </a:extLst>
          </p:cNvPr>
          <p:cNvSpPr txBox="1"/>
          <p:nvPr/>
        </p:nvSpPr>
        <p:spPr>
          <a:xfrm>
            <a:off x="1371600" y="1873323"/>
            <a:ext cx="571500" cy="307777"/>
          </a:xfrm>
          <a:prstGeom prst="rect">
            <a:avLst/>
          </a:prstGeom>
          <a:noFill/>
        </p:spPr>
        <p:txBody>
          <a:bodyPr wrap="square" rtlCol="0">
            <a:spAutoFit/>
          </a:bodyPr>
          <a:lstStyle/>
          <a:p>
            <a:r>
              <a:rPr lang="en-US" dirty="0"/>
              <a:t>OB</a:t>
            </a:r>
          </a:p>
        </p:txBody>
      </p:sp>
      <p:sp>
        <p:nvSpPr>
          <p:cNvPr id="6" name="TextBox 5">
            <a:extLst>
              <a:ext uri="{FF2B5EF4-FFF2-40B4-BE49-F238E27FC236}">
                <a16:creationId xmlns:a16="http://schemas.microsoft.com/office/drawing/2014/main" id="{219992A3-E857-275D-132A-86C457F6F033}"/>
              </a:ext>
            </a:extLst>
          </p:cNvPr>
          <p:cNvSpPr txBox="1"/>
          <p:nvPr/>
        </p:nvSpPr>
        <p:spPr>
          <a:xfrm>
            <a:off x="1371600" y="4293291"/>
            <a:ext cx="571500" cy="307777"/>
          </a:xfrm>
          <a:prstGeom prst="rect">
            <a:avLst/>
          </a:prstGeom>
          <a:noFill/>
        </p:spPr>
        <p:txBody>
          <a:bodyPr wrap="square" rtlCol="0">
            <a:spAutoFit/>
          </a:bodyPr>
          <a:lstStyle/>
          <a:p>
            <a:r>
              <a:rPr lang="en-US" dirty="0"/>
              <a:t>IB</a:t>
            </a:r>
          </a:p>
        </p:txBody>
      </p:sp>
      <p:graphicFrame>
        <p:nvGraphicFramePr>
          <p:cNvPr id="9" name="Table 8">
            <a:extLst>
              <a:ext uri="{FF2B5EF4-FFF2-40B4-BE49-F238E27FC236}">
                <a16:creationId xmlns:a16="http://schemas.microsoft.com/office/drawing/2014/main" id="{B8BFB4C5-6568-3955-6E42-9657173C9690}"/>
              </a:ext>
            </a:extLst>
          </p:cNvPr>
          <p:cNvGraphicFramePr>
            <a:graphicFrameLocks noGrp="1"/>
          </p:cNvGraphicFramePr>
          <p:nvPr>
            <p:extLst>
              <p:ext uri="{D42A27DB-BD31-4B8C-83A1-F6EECF244321}">
                <p14:modId xmlns:p14="http://schemas.microsoft.com/office/powerpoint/2010/main" val="3598159126"/>
              </p:ext>
            </p:extLst>
          </p:nvPr>
        </p:nvGraphicFramePr>
        <p:xfrm>
          <a:off x="4710647" y="5327332"/>
          <a:ext cx="4333396" cy="1211580"/>
        </p:xfrm>
        <a:graphic>
          <a:graphicData uri="http://schemas.openxmlformats.org/drawingml/2006/table">
            <a:tbl>
              <a:tblPr>
                <a:tableStyleId>{2193F556-932D-4B0D-9798-D749DA44B50E}</a:tableStyleId>
              </a:tblPr>
              <a:tblGrid>
                <a:gridCol w="1377251">
                  <a:extLst>
                    <a:ext uri="{9D8B030D-6E8A-4147-A177-3AD203B41FA5}">
                      <a16:colId xmlns:a16="http://schemas.microsoft.com/office/drawing/2014/main" val="2682650062"/>
                    </a:ext>
                  </a:extLst>
                </a:gridCol>
                <a:gridCol w="579895">
                  <a:extLst>
                    <a:ext uri="{9D8B030D-6E8A-4147-A177-3AD203B41FA5}">
                      <a16:colId xmlns:a16="http://schemas.microsoft.com/office/drawing/2014/main" val="345462393"/>
                    </a:ext>
                  </a:extLst>
                </a:gridCol>
                <a:gridCol w="579895">
                  <a:extLst>
                    <a:ext uri="{9D8B030D-6E8A-4147-A177-3AD203B41FA5}">
                      <a16:colId xmlns:a16="http://schemas.microsoft.com/office/drawing/2014/main" val="3381060183"/>
                    </a:ext>
                  </a:extLst>
                </a:gridCol>
                <a:gridCol w="579895">
                  <a:extLst>
                    <a:ext uri="{9D8B030D-6E8A-4147-A177-3AD203B41FA5}">
                      <a16:colId xmlns:a16="http://schemas.microsoft.com/office/drawing/2014/main" val="3664297831"/>
                    </a:ext>
                  </a:extLst>
                </a:gridCol>
                <a:gridCol w="1216460">
                  <a:extLst>
                    <a:ext uri="{9D8B030D-6E8A-4147-A177-3AD203B41FA5}">
                      <a16:colId xmlns:a16="http://schemas.microsoft.com/office/drawing/2014/main" val="1124097168"/>
                    </a:ext>
                  </a:extLst>
                </a:gridCol>
              </a:tblGrid>
              <a:tr h="381000">
                <a:tc>
                  <a:txBody>
                    <a:bodyPr/>
                    <a:lstStyle/>
                    <a:p>
                      <a:pPr rtl="0" fontAlgn="t">
                        <a:spcBef>
                          <a:spcPts val="0"/>
                        </a:spcBef>
                        <a:spcAft>
                          <a:spcPts val="0"/>
                        </a:spcAft>
                      </a:pPr>
                      <a:r>
                        <a:rPr lang="en-US" sz="1400" b="0" u="none" strike="noStrike" dirty="0">
                          <a:solidFill>
                            <a:schemeClr val="bg1"/>
                          </a:solidFill>
                          <a:effectLst/>
                        </a:rPr>
                        <a:t>Mean</a:t>
                      </a:r>
                      <a:endParaRPr lang="en-US" dirty="0">
                        <a:solidFill>
                          <a:schemeClr val="bg1"/>
                        </a:solidFill>
                        <a:effectLst/>
                      </a:endParaRPr>
                    </a:p>
                  </a:txBody>
                  <a:tcPr marL="95250" marR="95250" marT="95250" marB="95250">
                    <a:solidFill>
                      <a:schemeClr val="accent1"/>
                    </a:solidFill>
                  </a:tcPr>
                </a:tc>
                <a:tc>
                  <a:txBody>
                    <a:bodyPr/>
                    <a:lstStyle/>
                    <a:p>
                      <a:pPr rtl="0" fontAlgn="t">
                        <a:spcBef>
                          <a:spcPts val="0"/>
                        </a:spcBef>
                        <a:spcAft>
                          <a:spcPts val="0"/>
                        </a:spcAft>
                      </a:pPr>
                      <a:r>
                        <a:rPr lang="en-US" sz="1400" b="0" u="none" strike="noStrike" dirty="0">
                          <a:solidFill>
                            <a:schemeClr val="bg1"/>
                          </a:solidFill>
                          <a:effectLst/>
                        </a:rPr>
                        <a:t>E</a:t>
                      </a:r>
                      <a:endParaRPr lang="en-US" dirty="0">
                        <a:solidFill>
                          <a:schemeClr val="bg1"/>
                        </a:solidFill>
                        <a:effectLst/>
                      </a:endParaRPr>
                    </a:p>
                  </a:txBody>
                  <a:tcPr marL="95250" marR="95250" marT="95250" marB="95250">
                    <a:solidFill>
                      <a:schemeClr val="accent1"/>
                    </a:solidFill>
                  </a:tcPr>
                </a:tc>
                <a:tc>
                  <a:txBody>
                    <a:bodyPr/>
                    <a:lstStyle/>
                    <a:p>
                      <a:pPr rtl="0" fontAlgn="t">
                        <a:spcBef>
                          <a:spcPts val="0"/>
                        </a:spcBef>
                        <a:spcAft>
                          <a:spcPts val="0"/>
                        </a:spcAft>
                      </a:pPr>
                      <a:r>
                        <a:rPr lang="en-US" sz="1400" b="0" u="none" strike="noStrike" dirty="0">
                          <a:solidFill>
                            <a:schemeClr val="bg1"/>
                          </a:solidFill>
                          <a:effectLst/>
                        </a:rPr>
                        <a:t>P</a:t>
                      </a:r>
                      <a:endParaRPr lang="en-US" dirty="0">
                        <a:solidFill>
                          <a:schemeClr val="bg1"/>
                        </a:solidFill>
                        <a:effectLst/>
                      </a:endParaRPr>
                    </a:p>
                  </a:txBody>
                  <a:tcPr marL="95250" marR="95250" marT="95250" marB="95250">
                    <a:solidFill>
                      <a:schemeClr val="accent1"/>
                    </a:solidFill>
                  </a:tcPr>
                </a:tc>
                <a:tc>
                  <a:txBody>
                    <a:bodyPr/>
                    <a:lstStyle/>
                    <a:p>
                      <a:pPr rtl="0" fontAlgn="t">
                        <a:spcBef>
                          <a:spcPts val="0"/>
                        </a:spcBef>
                        <a:spcAft>
                          <a:spcPts val="0"/>
                        </a:spcAft>
                      </a:pPr>
                      <a:r>
                        <a:rPr lang="en-US" sz="1400" b="0" u="none" strike="noStrike" dirty="0">
                          <a:solidFill>
                            <a:schemeClr val="bg1"/>
                          </a:solidFill>
                          <a:effectLst/>
                        </a:rPr>
                        <a:t>N</a:t>
                      </a:r>
                      <a:endParaRPr lang="en-US" dirty="0">
                        <a:solidFill>
                          <a:schemeClr val="bg1"/>
                        </a:solidFill>
                        <a:effectLst/>
                      </a:endParaRPr>
                    </a:p>
                  </a:txBody>
                  <a:tcPr marL="95250" marR="95250" marT="95250" marB="95250">
                    <a:solidFill>
                      <a:schemeClr val="accent1"/>
                    </a:solidFill>
                  </a:tcPr>
                </a:tc>
                <a:tc>
                  <a:txBody>
                    <a:bodyPr/>
                    <a:lstStyle/>
                    <a:p>
                      <a:pPr rtl="0" fontAlgn="t">
                        <a:spcBef>
                          <a:spcPts val="0"/>
                        </a:spcBef>
                        <a:spcAft>
                          <a:spcPts val="0"/>
                        </a:spcAft>
                      </a:pPr>
                      <a:r>
                        <a:rPr lang="en-US" sz="1400" b="0" u="none" strike="noStrike" dirty="0">
                          <a:solidFill>
                            <a:schemeClr val="bg1"/>
                          </a:solidFill>
                          <a:effectLst/>
                        </a:rPr>
                        <a:t>Data length</a:t>
                      </a:r>
                      <a:endParaRPr lang="en-US" dirty="0">
                        <a:solidFill>
                          <a:schemeClr val="bg1"/>
                        </a:solidFill>
                        <a:effectLst/>
                      </a:endParaRPr>
                    </a:p>
                  </a:txBody>
                  <a:tcPr marL="95250" marR="95250" marT="95250" marB="95250">
                    <a:solidFill>
                      <a:schemeClr val="accent1"/>
                    </a:solidFill>
                  </a:tcPr>
                </a:tc>
                <a:extLst>
                  <a:ext uri="{0D108BD9-81ED-4DB2-BD59-A6C34878D82A}">
                    <a16:rowId xmlns:a16="http://schemas.microsoft.com/office/drawing/2014/main" val="4145617572"/>
                  </a:ext>
                </a:extLst>
              </a:tr>
              <a:tr h="381000">
                <a:tc>
                  <a:txBody>
                    <a:bodyPr/>
                    <a:lstStyle/>
                    <a:p>
                      <a:pPr rtl="0" fontAlgn="t">
                        <a:spcBef>
                          <a:spcPts val="0"/>
                        </a:spcBef>
                        <a:spcAft>
                          <a:spcPts val="0"/>
                        </a:spcAft>
                      </a:pPr>
                      <a:r>
                        <a:rPr lang="en-US" sz="1400" b="0" u="none" strike="noStrike" dirty="0">
                          <a:solidFill>
                            <a:schemeClr val="bg1"/>
                          </a:solidFill>
                          <a:effectLst/>
                        </a:rPr>
                        <a:t>G18 - G17 OB</a:t>
                      </a:r>
                      <a:endParaRPr lang="en-US" dirty="0">
                        <a:solidFill>
                          <a:schemeClr val="bg1"/>
                        </a:solidFill>
                        <a:effectLst/>
                      </a:endParaRPr>
                    </a:p>
                  </a:txBody>
                  <a:tcPr marL="95250" marR="95250" marT="95250" marB="95250">
                    <a:solidFill>
                      <a:schemeClr val="accent1"/>
                    </a:solidFill>
                  </a:tcPr>
                </a:tc>
                <a:tc>
                  <a:txBody>
                    <a:bodyPr/>
                    <a:lstStyle/>
                    <a:p>
                      <a:pPr rtl="0" fontAlgn="t">
                        <a:spcBef>
                          <a:spcPts val="0"/>
                        </a:spcBef>
                        <a:spcAft>
                          <a:spcPts val="0"/>
                        </a:spcAft>
                      </a:pPr>
                      <a:r>
                        <a:rPr lang="en-US" sz="1400" b="0" u="none" strike="noStrike" dirty="0">
                          <a:solidFill>
                            <a:schemeClr val="tx1"/>
                          </a:solidFill>
                          <a:effectLst/>
                        </a:rPr>
                        <a:t>0.1</a:t>
                      </a:r>
                      <a:endParaRPr lang="en-US" dirty="0">
                        <a:solidFill>
                          <a:schemeClr val="tx1"/>
                        </a:solidFill>
                        <a:effectLst/>
                      </a:endParaRPr>
                    </a:p>
                  </a:txBody>
                  <a:tcPr marL="95250" marR="95250" marT="95250" marB="95250"/>
                </a:tc>
                <a:tc>
                  <a:txBody>
                    <a:bodyPr/>
                    <a:lstStyle/>
                    <a:p>
                      <a:pPr rtl="0" fontAlgn="t">
                        <a:spcBef>
                          <a:spcPts val="0"/>
                        </a:spcBef>
                        <a:spcAft>
                          <a:spcPts val="0"/>
                        </a:spcAft>
                      </a:pPr>
                      <a:r>
                        <a:rPr lang="en-US" sz="1400" b="0" u="none" strike="noStrike" dirty="0">
                          <a:solidFill>
                            <a:schemeClr val="tx1"/>
                          </a:solidFill>
                          <a:effectLst/>
                        </a:rPr>
                        <a:t>0.13</a:t>
                      </a:r>
                      <a:endParaRPr lang="en-US" dirty="0">
                        <a:solidFill>
                          <a:schemeClr val="tx1"/>
                        </a:solidFill>
                        <a:effectLst/>
                      </a:endParaRPr>
                    </a:p>
                  </a:txBody>
                  <a:tcPr marL="95250" marR="95250" marT="95250" marB="95250"/>
                </a:tc>
                <a:tc>
                  <a:txBody>
                    <a:bodyPr/>
                    <a:lstStyle/>
                    <a:p>
                      <a:pPr rtl="0" fontAlgn="t">
                        <a:spcBef>
                          <a:spcPts val="0"/>
                        </a:spcBef>
                        <a:spcAft>
                          <a:spcPts val="0"/>
                        </a:spcAft>
                      </a:pPr>
                      <a:r>
                        <a:rPr lang="en-US" sz="1400" b="0" u="none" strike="noStrike" dirty="0">
                          <a:solidFill>
                            <a:schemeClr val="tx1"/>
                          </a:solidFill>
                          <a:effectLst/>
                        </a:rPr>
                        <a:t>0.15</a:t>
                      </a:r>
                      <a:endParaRPr lang="en-US" dirty="0">
                        <a:solidFill>
                          <a:schemeClr val="tx1"/>
                        </a:solidFill>
                        <a:effectLst/>
                      </a:endParaRPr>
                    </a:p>
                  </a:txBody>
                  <a:tcPr marL="95250" marR="95250" marT="95250" marB="95250"/>
                </a:tc>
                <a:tc>
                  <a:txBody>
                    <a:bodyPr/>
                    <a:lstStyle/>
                    <a:p>
                      <a:pPr rtl="0" fontAlgn="t">
                        <a:spcBef>
                          <a:spcPts val="0"/>
                        </a:spcBef>
                        <a:spcAft>
                          <a:spcPts val="0"/>
                        </a:spcAft>
                      </a:pPr>
                      <a:r>
                        <a:rPr lang="en-US" sz="1400" b="0" u="none" strike="noStrike" dirty="0">
                          <a:solidFill>
                            <a:schemeClr val="tx1"/>
                          </a:solidFill>
                          <a:effectLst/>
                        </a:rPr>
                        <a:t>47 days</a:t>
                      </a:r>
                      <a:endParaRPr lang="en-US" dirty="0">
                        <a:solidFill>
                          <a:schemeClr val="tx1"/>
                        </a:solidFill>
                        <a:effectLst/>
                      </a:endParaRPr>
                    </a:p>
                  </a:txBody>
                  <a:tcPr marL="95250" marR="95250" marT="95250" marB="95250"/>
                </a:tc>
                <a:extLst>
                  <a:ext uri="{0D108BD9-81ED-4DB2-BD59-A6C34878D82A}">
                    <a16:rowId xmlns:a16="http://schemas.microsoft.com/office/drawing/2014/main" val="3318111707"/>
                  </a:ext>
                </a:extLst>
              </a:tr>
              <a:tr h="381000">
                <a:tc>
                  <a:txBody>
                    <a:bodyPr/>
                    <a:lstStyle/>
                    <a:p>
                      <a:pPr rtl="0" fontAlgn="t">
                        <a:spcBef>
                          <a:spcPts val="0"/>
                        </a:spcBef>
                        <a:spcAft>
                          <a:spcPts val="0"/>
                        </a:spcAft>
                      </a:pPr>
                      <a:r>
                        <a:rPr lang="en-US" sz="1400" b="0" u="none" strike="noStrike" dirty="0">
                          <a:solidFill>
                            <a:schemeClr val="bg1"/>
                          </a:solidFill>
                          <a:effectLst/>
                        </a:rPr>
                        <a:t>G18 - G17 IB</a:t>
                      </a:r>
                      <a:endParaRPr lang="en-US" dirty="0">
                        <a:solidFill>
                          <a:schemeClr val="bg1"/>
                        </a:solidFill>
                        <a:effectLst/>
                      </a:endParaRPr>
                    </a:p>
                  </a:txBody>
                  <a:tcPr marL="95250" marR="95250" marT="95250" marB="95250">
                    <a:solidFill>
                      <a:schemeClr val="accent1"/>
                    </a:solidFill>
                  </a:tcPr>
                </a:tc>
                <a:tc>
                  <a:txBody>
                    <a:bodyPr/>
                    <a:lstStyle/>
                    <a:p>
                      <a:pPr rtl="0" fontAlgn="t">
                        <a:spcBef>
                          <a:spcPts val="0"/>
                        </a:spcBef>
                        <a:spcAft>
                          <a:spcPts val="0"/>
                        </a:spcAft>
                      </a:pPr>
                      <a:r>
                        <a:rPr lang="en-US" sz="1400" b="0" u="none" strike="noStrike" dirty="0">
                          <a:solidFill>
                            <a:schemeClr val="tx1"/>
                          </a:solidFill>
                          <a:effectLst/>
                        </a:rPr>
                        <a:t>1.1</a:t>
                      </a:r>
                      <a:endParaRPr lang="en-US" dirty="0">
                        <a:solidFill>
                          <a:schemeClr val="tx1"/>
                        </a:solidFill>
                        <a:effectLst/>
                      </a:endParaRPr>
                    </a:p>
                  </a:txBody>
                  <a:tcPr marL="95250" marR="95250" marT="95250" marB="95250"/>
                </a:tc>
                <a:tc>
                  <a:txBody>
                    <a:bodyPr/>
                    <a:lstStyle/>
                    <a:p>
                      <a:pPr rtl="0" fontAlgn="t">
                        <a:spcBef>
                          <a:spcPts val="0"/>
                        </a:spcBef>
                        <a:spcAft>
                          <a:spcPts val="0"/>
                        </a:spcAft>
                      </a:pPr>
                      <a:r>
                        <a:rPr lang="en-US" sz="1400" b="0" u="none" strike="noStrike" dirty="0">
                          <a:solidFill>
                            <a:schemeClr val="tx1"/>
                          </a:solidFill>
                          <a:effectLst/>
                        </a:rPr>
                        <a:t>0.05</a:t>
                      </a:r>
                      <a:endParaRPr lang="en-US" dirty="0">
                        <a:solidFill>
                          <a:schemeClr val="tx1"/>
                        </a:solidFill>
                        <a:effectLst/>
                      </a:endParaRPr>
                    </a:p>
                  </a:txBody>
                  <a:tcPr marL="95250" marR="95250" marT="95250" marB="95250"/>
                </a:tc>
                <a:tc>
                  <a:txBody>
                    <a:bodyPr/>
                    <a:lstStyle/>
                    <a:p>
                      <a:pPr rtl="0" fontAlgn="t">
                        <a:spcBef>
                          <a:spcPts val="0"/>
                        </a:spcBef>
                        <a:spcAft>
                          <a:spcPts val="0"/>
                        </a:spcAft>
                      </a:pPr>
                      <a:r>
                        <a:rPr lang="en-US" sz="1400" b="0" u="none" strike="noStrike" dirty="0">
                          <a:solidFill>
                            <a:schemeClr val="tx1"/>
                          </a:solidFill>
                          <a:effectLst/>
                        </a:rPr>
                        <a:t>0.14</a:t>
                      </a:r>
                      <a:endParaRPr lang="en-US" dirty="0">
                        <a:solidFill>
                          <a:schemeClr val="tx1"/>
                        </a:solidFill>
                        <a:effectLst/>
                      </a:endParaRPr>
                    </a:p>
                  </a:txBody>
                  <a:tcPr marL="95250" marR="95250" marT="95250" marB="95250"/>
                </a:tc>
                <a:tc>
                  <a:txBody>
                    <a:bodyPr/>
                    <a:lstStyle/>
                    <a:p>
                      <a:pPr rtl="0" fontAlgn="t">
                        <a:spcBef>
                          <a:spcPts val="0"/>
                        </a:spcBef>
                        <a:spcAft>
                          <a:spcPts val="0"/>
                        </a:spcAft>
                      </a:pPr>
                      <a:r>
                        <a:rPr lang="en-US" sz="1400" b="0" u="none" strike="noStrike" dirty="0">
                          <a:solidFill>
                            <a:schemeClr val="tx1"/>
                          </a:solidFill>
                          <a:effectLst/>
                        </a:rPr>
                        <a:t>47 days</a:t>
                      </a:r>
                      <a:endParaRPr lang="en-US" dirty="0">
                        <a:solidFill>
                          <a:schemeClr val="tx1"/>
                        </a:solidFill>
                        <a:effectLst/>
                      </a:endParaRPr>
                    </a:p>
                  </a:txBody>
                  <a:tcPr marL="95250" marR="95250" marT="95250" marB="95250"/>
                </a:tc>
                <a:extLst>
                  <a:ext uri="{0D108BD9-81ED-4DB2-BD59-A6C34878D82A}">
                    <a16:rowId xmlns:a16="http://schemas.microsoft.com/office/drawing/2014/main" val="3133352666"/>
                  </a:ext>
                </a:extLst>
              </a:tr>
            </a:tbl>
          </a:graphicData>
        </a:graphic>
      </p:graphicFrame>
      <p:sp>
        <p:nvSpPr>
          <p:cNvPr id="10" name="TextBox 9">
            <a:extLst>
              <a:ext uri="{FF2B5EF4-FFF2-40B4-BE49-F238E27FC236}">
                <a16:creationId xmlns:a16="http://schemas.microsoft.com/office/drawing/2014/main" id="{D2B94F89-AA14-8801-1BDF-3E0800D2D1FA}"/>
              </a:ext>
            </a:extLst>
          </p:cNvPr>
          <p:cNvSpPr txBox="1"/>
          <p:nvPr/>
        </p:nvSpPr>
        <p:spPr>
          <a:xfrm>
            <a:off x="4952999" y="1447800"/>
            <a:ext cx="3931251" cy="3754874"/>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dirty="0">
                <a:solidFill>
                  <a:schemeClr val="bg1"/>
                </a:solidFill>
              </a:rPr>
              <a:t>Data used are from “co-location”, when the two spacecraft were located close together</a:t>
            </a:r>
          </a:p>
          <a:p>
            <a:pPr marL="285750" indent="-285750">
              <a:buClr>
                <a:schemeClr val="bg1"/>
              </a:buClr>
              <a:buFont typeface="Arial" panose="020B0604020202020204" pitchFamily="34" charset="0"/>
              <a:buChar char="•"/>
            </a:pPr>
            <a:endParaRPr lang="en-US" dirty="0">
              <a:solidFill>
                <a:schemeClr val="bg1"/>
              </a:solidFill>
            </a:endParaRPr>
          </a:p>
          <a:p>
            <a:pPr marL="285750" indent="-285750">
              <a:buClr>
                <a:schemeClr val="bg1"/>
              </a:buClr>
              <a:buFont typeface="Arial" panose="020B0604020202020204" pitchFamily="34" charset="0"/>
              <a:buChar char="•"/>
            </a:pPr>
            <a:r>
              <a:rPr lang="en-US" dirty="0">
                <a:solidFill>
                  <a:schemeClr val="bg1"/>
                </a:solidFill>
              </a:rPr>
              <a:t>Hourly average of the difference between GOES-18 and GOES-17 measurements</a:t>
            </a:r>
          </a:p>
          <a:p>
            <a:pPr marL="285750" indent="-285750">
              <a:buClr>
                <a:schemeClr val="bg1"/>
              </a:buClr>
              <a:buFont typeface="Arial" panose="020B0604020202020204" pitchFamily="34" charset="0"/>
              <a:buChar char="•"/>
            </a:pPr>
            <a:endParaRPr lang="en-US" dirty="0">
              <a:solidFill>
                <a:schemeClr val="bg1"/>
              </a:solidFill>
            </a:endParaRPr>
          </a:p>
          <a:p>
            <a:pPr marL="285750" indent="-285750">
              <a:buClr>
                <a:schemeClr val="bg1"/>
              </a:buClr>
              <a:buFont typeface="Arial" panose="020B0604020202020204" pitchFamily="34" charset="0"/>
              <a:buChar char="•"/>
            </a:pPr>
            <a:r>
              <a:rPr lang="en-US" dirty="0">
                <a:solidFill>
                  <a:schemeClr val="bg1"/>
                </a:solidFill>
              </a:rPr>
              <a:t>Some differences are expected due to thermal issues on GOES-17, especially with the IB sensor</a:t>
            </a:r>
          </a:p>
          <a:p>
            <a:pPr>
              <a:buClr>
                <a:schemeClr val="bg1"/>
              </a:buClr>
            </a:pPr>
            <a:r>
              <a:rPr lang="en-US" dirty="0">
                <a:solidFill>
                  <a:schemeClr val="bg1"/>
                </a:solidFill>
              </a:rPr>
              <a:t>    </a:t>
            </a:r>
          </a:p>
          <a:p>
            <a:pPr marL="285750" indent="-285750">
              <a:buClr>
                <a:schemeClr val="bg1"/>
              </a:buClr>
              <a:buFont typeface="Arial" panose="020B0604020202020204" pitchFamily="34" charset="0"/>
              <a:buChar char="•"/>
            </a:pPr>
            <a:r>
              <a:rPr lang="en-US" dirty="0">
                <a:solidFill>
                  <a:schemeClr val="bg1"/>
                </a:solidFill>
              </a:rPr>
              <a:t>GOES-17 MAG L1b products stopped being publicly produced on January 10</a:t>
            </a:r>
            <a:r>
              <a:rPr lang="en-US" baseline="30000" dirty="0">
                <a:solidFill>
                  <a:schemeClr val="bg1"/>
                </a:solidFill>
              </a:rPr>
              <a:t>th</a:t>
            </a:r>
            <a:r>
              <a:rPr lang="en-US" dirty="0">
                <a:solidFill>
                  <a:schemeClr val="bg1"/>
                </a:solidFill>
              </a:rPr>
              <a:t>, 2023</a:t>
            </a:r>
          </a:p>
          <a:p>
            <a:pPr>
              <a:buClr>
                <a:schemeClr val="bg1"/>
              </a:buClr>
            </a:pPr>
            <a:endParaRPr lang="en-US" dirty="0">
              <a:solidFill>
                <a:schemeClr val="bg1"/>
              </a:solidFill>
            </a:endParaRPr>
          </a:p>
          <a:p>
            <a:pPr marL="285750" lvl="2" indent="-285750">
              <a:buClr>
                <a:schemeClr val="bg1"/>
              </a:buClr>
              <a:buFont typeface="Arial" panose="020B0604020202020204" pitchFamily="34" charset="0"/>
              <a:buChar char="•"/>
            </a:pPr>
            <a:r>
              <a:rPr lang="en-US" dirty="0">
                <a:solidFill>
                  <a:schemeClr val="bg1"/>
                </a:solidFill>
              </a:rPr>
              <a:t>Note: GOES-17 underwent a yaw flip on September 7</a:t>
            </a:r>
            <a:r>
              <a:rPr lang="en-US" baseline="30000" dirty="0">
                <a:solidFill>
                  <a:schemeClr val="bg1"/>
                </a:solidFill>
              </a:rPr>
              <a:t>th,</a:t>
            </a:r>
            <a:r>
              <a:rPr lang="en-US" dirty="0">
                <a:solidFill>
                  <a:schemeClr val="bg1"/>
                </a:solidFill>
              </a:rPr>
              <a:t> 2023, which requires correcting the data. Fred Rich provided correction values and methodology</a:t>
            </a:r>
          </a:p>
        </p:txBody>
      </p:sp>
    </p:spTree>
    <p:extLst>
      <p:ext uri="{BB962C8B-B14F-4D97-AF65-F5344CB8AC3E}">
        <p14:creationId xmlns:p14="http://schemas.microsoft.com/office/powerpoint/2010/main" val="3743212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Text Placeholder 2"/>
          <p:cNvSpPr>
            <a:spLocks noGrp="1"/>
          </p:cNvSpPr>
          <p:nvPr>
            <p:ph type="body" idx="1"/>
          </p:nvPr>
        </p:nvSpPr>
        <p:spPr>
          <a:xfrm>
            <a:off x="457200" y="1465263"/>
            <a:ext cx="8229600" cy="3640137"/>
          </a:xfrm>
        </p:spPr>
        <p:txBody>
          <a:bodyPr/>
          <a:lstStyle/>
          <a:p>
            <a:pPr>
              <a:buFont typeface="Arial" charset="0"/>
              <a:buChar char="•"/>
            </a:pPr>
            <a:r>
              <a:rPr lang="en-US" sz="2800" dirty="0"/>
              <a:t>GMAG Overview</a:t>
            </a:r>
          </a:p>
          <a:p>
            <a:pPr>
              <a:buFont typeface="Arial" charset="0"/>
              <a:buChar char="•"/>
            </a:pPr>
            <a:r>
              <a:rPr lang="en-US" sz="2800" dirty="0"/>
              <a:t>Instrument Status Review</a:t>
            </a:r>
          </a:p>
          <a:p>
            <a:pPr lvl="0">
              <a:buFont typeface="Arial" charset="0"/>
              <a:buChar char="•"/>
            </a:pPr>
            <a:r>
              <a:rPr lang="en-US" sz="2800" dirty="0"/>
              <a:t>Product Quality Evaluation</a:t>
            </a:r>
          </a:p>
          <a:p>
            <a:pPr lvl="1">
              <a:buFont typeface=".AppleSystemUIFont" charset="-120"/>
              <a:buChar char="-"/>
            </a:pPr>
            <a:r>
              <a:rPr lang="en-US" sz="2000" dirty="0"/>
              <a:t>Summary of GMAG Anomalies and Resolution Status</a:t>
            </a:r>
          </a:p>
          <a:p>
            <a:pPr lvl="1">
              <a:buFont typeface=".AppleSystemUIFont" charset="-120"/>
              <a:buChar char="-"/>
            </a:pPr>
            <a:r>
              <a:rPr lang="en-US" sz="2000" dirty="0"/>
              <a:t>PLPTs Supporting Assessment for Full Status</a:t>
            </a:r>
          </a:p>
          <a:p>
            <a:pPr>
              <a:buFont typeface="Arial" charset="0"/>
              <a:buChar char="•"/>
            </a:pPr>
            <a:r>
              <a:rPr lang="en-US" sz="2800" dirty="0"/>
              <a:t>Full Maturity Assessment</a:t>
            </a:r>
          </a:p>
          <a:p>
            <a:pPr>
              <a:buFont typeface="Arial" charset="0"/>
              <a:buChar char="•"/>
            </a:pPr>
            <a:r>
              <a:rPr lang="en-US" sz="2800" dirty="0"/>
              <a:t>Summary and Recommendations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a:t>
            </a:fld>
            <a:endParaRPr lang="uk-UA" dirty="0"/>
          </a:p>
        </p:txBody>
      </p:sp>
    </p:spTree>
    <p:extLst>
      <p:ext uri="{BB962C8B-B14F-4D97-AF65-F5344CB8AC3E}">
        <p14:creationId xmlns:p14="http://schemas.microsoft.com/office/powerpoint/2010/main" val="705462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20</a:t>
            </a:fld>
            <a:endParaRPr lang="en-US" altLang="en-US" dirty="0"/>
          </a:p>
        </p:txBody>
      </p:sp>
      <p:sp>
        <p:nvSpPr>
          <p:cNvPr id="7" name="Title 1">
            <a:extLst>
              <a:ext uri="{FF2B5EF4-FFF2-40B4-BE49-F238E27FC236}">
                <a16:creationId xmlns:a16="http://schemas.microsoft.com/office/drawing/2014/main" id="{DAE7E79C-F09D-1E49-A49B-6824B3CBC552}"/>
              </a:ext>
            </a:extLst>
          </p:cNvPr>
          <p:cNvSpPr>
            <a:spLocks noGrp="1"/>
          </p:cNvSpPr>
          <p:nvPr>
            <p:ph type="title"/>
          </p:nvPr>
        </p:nvSpPr>
        <p:spPr>
          <a:xfrm>
            <a:off x="1835752" y="197834"/>
            <a:ext cx="5410200" cy="637299"/>
          </a:xfrm>
        </p:spPr>
        <p:txBody>
          <a:bodyPr/>
          <a:lstStyle/>
          <a:p>
            <a:r>
              <a:rPr lang="en-US" dirty="0">
                <a:solidFill>
                  <a:schemeClr val="bg1"/>
                </a:solidFill>
              </a:rPr>
              <a:t>RIMP v2 PLPT-MAG-002</a:t>
            </a:r>
            <a:endParaRPr lang="en-US" sz="3600" dirty="0">
              <a:latin typeface="Calibri" charset="0"/>
              <a:ea typeface="Calibri" charset="0"/>
              <a:cs typeface="Calibri" charset="0"/>
            </a:endParaRPr>
          </a:p>
        </p:txBody>
      </p:sp>
      <p:sp>
        <p:nvSpPr>
          <p:cNvPr id="3" name="Rectangle 2">
            <a:extLst>
              <a:ext uri="{FF2B5EF4-FFF2-40B4-BE49-F238E27FC236}">
                <a16:creationId xmlns:a16="http://schemas.microsoft.com/office/drawing/2014/main" id="{40597BCA-371F-F348-9359-1EB088C3AFFA}"/>
              </a:ext>
            </a:extLst>
          </p:cNvPr>
          <p:cNvSpPr/>
          <p:nvPr/>
        </p:nvSpPr>
        <p:spPr>
          <a:xfrm>
            <a:off x="2362651" y="696995"/>
            <a:ext cx="4216219" cy="425501"/>
          </a:xfrm>
          <a:prstGeom prst="rect">
            <a:avLst/>
          </a:prstGeom>
        </p:spPr>
        <p:txBody>
          <a:bodyPr wrap="none">
            <a:spAutoFit/>
          </a:bodyPr>
          <a:lstStyle/>
          <a:p>
            <a:pPr lvl="0">
              <a:lnSpc>
                <a:spcPct val="115000"/>
              </a:lnSpc>
            </a:pPr>
            <a:r>
              <a:rPr lang="en-US" sz="2000" dirty="0">
                <a:solidFill>
                  <a:schemeClr val="bg1"/>
                </a:solidFill>
                <a:latin typeface="Calibri"/>
                <a:ea typeface="Calibri"/>
                <a:cs typeface="Calibri"/>
                <a:sym typeface="Calibri"/>
              </a:rPr>
              <a:t>Cross-Satellite Comparisons (GOES-17)</a:t>
            </a:r>
          </a:p>
        </p:txBody>
      </p:sp>
      <p:sp>
        <p:nvSpPr>
          <p:cNvPr id="4" name="TextBox 3">
            <a:extLst>
              <a:ext uri="{FF2B5EF4-FFF2-40B4-BE49-F238E27FC236}">
                <a16:creationId xmlns:a16="http://schemas.microsoft.com/office/drawing/2014/main" id="{54E211B4-BAAB-9EEF-7A6F-77575DFD9119}"/>
              </a:ext>
            </a:extLst>
          </p:cNvPr>
          <p:cNvSpPr txBox="1"/>
          <p:nvPr/>
        </p:nvSpPr>
        <p:spPr>
          <a:xfrm>
            <a:off x="1371600" y="1873323"/>
            <a:ext cx="571500" cy="307777"/>
          </a:xfrm>
          <a:prstGeom prst="rect">
            <a:avLst/>
          </a:prstGeom>
          <a:noFill/>
        </p:spPr>
        <p:txBody>
          <a:bodyPr wrap="square" rtlCol="0">
            <a:spAutoFit/>
          </a:bodyPr>
          <a:lstStyle/>
          <a:p>
            <a:r>
              <a:rPr lang="en-US" dirty="0"/>
              <a:t>OB</a:t>
            </a:r>
          </a:p>
        </p:txBody>
      </p:sp>
      <p:sp>
        <p:nvSpPr>
          <p:cNvPr id="10" name="TextBox 9">
            <a:extLst>
              <a:ext uri="{FF2B5EF4-FFF2-40B4-BE49-F238E27FC236}">
                <a16:creationId xmlns:a16="http://schemas.microsoft.com/office/drawing/2014/main" id="{D2B94F89-AA14-8801-1BDF-3E0800D2D1FA}"/>
              </a:ext>
            </a:extLst>
          </p:cNvPr>
          <p:cNvSpPr txBox="1"/>
          <p:nvPr/>
        </p:nvSpPr>
        <p:spPr>
          <a:xfrm>
            <a:off x="700050" y="5786963"/>
            <a:ext cx="7743900" cy="1138773"/>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dirty="0">
                <a:solidFill>
                  <a:schemeClr val="bg1"/>
                </a:solidFill>
              </a:rPr>
              <a:t>The daily mean of GOES-18 OB-IB has much less drift over time than GOES-17 OB-IB</a:t>
            </a:r>
          </a:p>
          <a:p>
            <a:pPr marL="285750" indent="-285750">
              <a:buClr>
                <a:schemeClr val="bg1"/>
              </a:buClr>
              <a:buFont typeface="Arial" panose="020B0604020202020204" pitchFamily="34" charset="0"/>
              <a:buChar char="•"/>
            </a:pPr>
            <a:r>
              <a:rPr lang="en-US" dirty="0">
                <a:solidFill>
                  <a:schemeClr val="bg1"/>
                </a:solidFill>
              </a:rPr>
              <a:t>GOES-18 differences are much closer to zero than GOES-17 </a:t>
            </a:r>
          </a:p>
          <a:p>
            <a:pPr marL="285750" indent="-285750">
              <a:buClr>
                <a:schemeClr val="bg1"/>
              </a:buClr>
              <a:buFont typeface="Arial" panose="020B0604020202020204" pitchFamily="34" charset="0"/>
              <a:buChar char="•"/>
            </a:pPr>
            <a:r>
              <a:rPr lang="en-US" dirty="0">
                <a:solidFill>
                  <a:schemeClr val="bg1"/>
                </a:solidFill>
              </a:rPr>
              <a:t>note: this plot includes days of all </a:t>
            </a:r>
            <a:r>
              <a:rPr lang="en-US" dirty="0" err="1">
                <a:solidFill>
                  <a:schemeClr val="bg1"/>
                </a:solidFill>
              </a:rPr>
              <a:t>Kp</a:t>
            </a:r>
            <a:r>
              <a:rPr lang="en-US" dirty="0">
                <a:solidFill>
                  <a:schemeClr val="bg1"/>
                </a:solidFill>
              </a:rPr>
              <a:t> conditions</a:t>
            </a:r>
          </a:p>
          <a:p>
            <a:pPr marL="285750" indent="-285750">
              <a:buClr>
                <a:schemeClr val="bg1"/>
              </a:buClr>
              <a:buFont typeface="Arial" panose="020B0604020202020204" pitchFamily="34" charset="0"/>
              <a:buChar char="•"/>
            </a:pPr>
            <a:endParaRPr lang="en-US" dirty="0">
              <a:solidFill>
                <a:schemeClr val="bg1"/>
              </a:solidFill>
            </a:endParaRPr>
          </a:p>
          <a:p>
            <a:pPr>
              <a:buClr>
                <a:schemeClr val="bg1"/>
              </a:buClr>
            </a:pPr>
            <a:r>
              <a:rPr lang="en-US" sz="1200" dirty="0">
                <a:solidFill>
                  <a:schemeClr val="bg1"/>
                </a:solidFill>
              </a:rPr>
              <a:t>Plot provided by NASA Flight</a:t>
            </a:r>
          </a:p>
        </p:txBody>
      </p:sp>
      <p:pic>
        <p:nvPicPr>
          <p:cNvPr id="11" name="Picture 10">
            <a:extLst>
              <a:ext uri="{FF2B5EF4-FFF2-40B4-BE49-F238E27FC236}">
                <a16:creationId xmlns:a16="http://schemas.microsoft.com/office/drawing/2014/main" id="{2ACA8D0E-CA1B-8744-8E2E-D89C2421F58D}"/>
              </a:ext>
            </a:extLst>
          </p:cNvPr>
          <p:cNvPicPr>
            <a:picLocks noChangeAspect="1"/>
          </p:cNvPicPr>
          <p:nvPr/>
        </p:nvPicPr>
        <p:blipFill rotWithShape="1">
          <a:blip r:embed="rId3">
            <a:extLst>
              <a:ext uri="{28A0092B-C50C-407E-A947-70E740481C1C}">
                <a14:useLocalDpi xmlns:a14="http://schemas.microsoft.com/office/drawing/2010/main" val="0"/>
              </a:ext>
            </a:extLst>
          </a:blip>
          <a:srcRect l="8573" t="7889" r="7839" b="3731"/>
          <a:stretch/>
        </p:blipFill>
        <p:spPr>
          <a:xfrm>
            <a:off x="809376" y="1386509"/>
            <a:ext cx="7525248" cy="4323613"/>
          </a:xfrm>
          <a:prstGeom prst="rect">
            <a:avLst/>
          </a:prstGeom>
        </p:spPr>
      </p:pic>
      <p:sp>
        <p:nvSpPr>
          <p:cNvPr id="12" name="TextBox 11">
            <a:extLst>
              <a:ext uri="{FF2B5EF4-FFF2-40B4-BE49-F238E27FC236}">
                <a16:creationId xmlns:a16="http://schemas.microsoft.com/office/drawing/2014/main" id="{13881835-4C18-E14C-8A62-0C6295AD3331}"/>
              </a:ext>
            </a:extLst>
          </p:cNvPr>
          <p:cNvSpPr txBox="1"/>
          <p:nvPr/>
        </p:nvSpPr>
        <p:spPr>
          <a:xfrm>
            <a:off x="3124200" y="1122496"/>
            <a:ext cx="2971800" cy="738664"/>
          </a:xfrm>
          <a:prstGeom prst="rect">
            <a:avLst/>
          </a:prstGeom>
          <a:solidFill>
            <a:schemeClr val="bg1"/>
          </a:solidFill>
        </p:spPr>
        <p:txBody>
          <a:bodyPr wrap="square" rtlCol="0">
            <a:spAutoFit/>
          </a:bodyPr>
          <a:lstStyle/>
          <a:p>
            <a:pPr algn="ctr"/>
            <a:r>
              <a:rPr lang="en-US" dirty="0"/>
              <a:t>Daily Mean</a:t>
            </a:r>
          </a:p>
          <a:p>
            <a:pPr algn="ctr"/>
            <a:r>
              <a:rPr lang="en-US" dirty="0"/>
              <a:t>GOES-18 OB-IB vs </a:t>
            </a:r>
          </a:p>
          <a:p>
            <a:pPr algn="ctr"/>
            <a:r>
              <a:rPr lang="en-US" dirty="0"/>
              <a:t>GOES-17 OB-IB</a:t>
            </a:r>
          </a:p>
        </p:txBody>
      </p:sp>
      <p:sp>
        <p:nvSpPr>
          <p:cNvPr id="8" name="Right Arrow 7">
            <a:extLst>
              <a:ext uri="{FF2B5EF4-FFF2-40B4-BE49-F238E27FC236}">
                <a16:creationId xmlns:a16="http://schemas.microsoft.com/office/drawing/2014/main" id="{5B55437F-B092-8057-D7C0-01E550965753}"/>
              </a:ext>
            </a:extLst>
          </p:cNvPr>
          <p:cNvSpPr/>
          <p:nvPr/>
        </p:nvSpPr>
        <p:spPr>
          <a:xfrm rot="9824460" flipV="1">
            <a:off x="4580189" y="2260877"/>
            <a:ext cx="359383" cy="109837"/>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4BFD9E-24C0-757D-C850-18B89510B3C9}"/>
              </a:ext>
            </a:extLst>
          </p:cNvPr>
          <p:cNvSpPr txBox="1"/>
          <p:nvPr/>
        </p:nvSpPr>
        <p:spPr>
          <a:xfrm>
            <a:off x="4923897" y="1938001"/>
            <a:ext cx="1143000" cy="600164"/>
          </a:xfrm>
          <a:prstGeom prst="rect">
            <a:avLst/>
          </a:prstGeom>
          <a:noFill/>
        </p:spPr>
        <p:txBody>
          <a:bodyPr wrap="square" rtlCol="0">
            <a:spAutoFit/>
          </a:bodyPr>
          <a:lstStyle/>
          <a:p>
            <a:r>
              <a:rPr lang="en-US" sz="1100" dirty="0"/>
              <a:t>GOES-17 OB heater setpoint change</a:t>
            </a:r>
          </a:p>
        </p:txBody>
      </p:sp>
    </p:spTree>
    <p:extLst>
      <p:ext uri="{BB962C8B-B14F-4D97-AF65-F5344CB8AC3E}">
        <p14:creationId xmlns:p14="http://schemas.microsoft.com/office/powerpoint/2010/main" val="684763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498176" y="6597316"/>
            <a:ext cx="681791" cy="365125"/>
          </a:xfrm>
        </p:spPr>
        <p:txBody>
          <a:bodyPr/>
          <a:lstStyle/>
          <a:p>
            <a:fld id="{615ADB79-25D6-47C0-AB51-22A13A0BBB50}" type="slidenum">
              <a:rPr lang="en-US" altLang="en-US" smtClean="0"/>
              <a:pPr/>
              <a:t>21</a:t>
            </a:fld>
            <a:endParaRPr lang="en-US" altLang="en-US" dirty="0"/>
          </a:p>
        </p:txBody>
      </p:sp>
      <p:sp>
        <p:nvSpPr>
          <p:cNvPr id="7" name="Title 1">
            <a:extLst>
              <a:ext uri="{FF2B5EF4-FFF2-40B4-BE49-F238E27FC236}">
                <a16:creationId xmlns:a16="http://schemas.microsoft.com/office/drawing/2014/main" id="{DAE7E79C-F09D-1E49-A49B-6824B3CBC552}"/>
              </a:ext>
            </a:extLst>
          </p:cNvPr>
          <p:cNvSpPr>
            <a:spLocks noGrp="1"/>
          </p:cNvSpPr>
          <p:nvPr>
            <p:ph type="title"/>
          </p:nvPr>
        </p:nvSpPr>
        <p:spPr>
          <a:xfrm>
            <a:off x="1835752" y="197834"/>
            <a:ext cx="5410200" cy="637299"/>
          </a:xfrm>
        </p:spPr>
        <p:txBody>
          <a:bodyPr/>
          <a:lstStyle/>
          <a:p>
            <a:r>
              <a:rPr lang="en-US" dirty="0">
                <a:solidFill>
                  <a:schemeClr val="bg1"/>
                </a:solidFill>
              </a:rPr>
              <a:t>RIMP v2 PLPT-MAG-002</a:t>
            </a:r>
            <a:endParaRPr lang="en-US" sz="3600" dirty="0">
              <a:latin typeface="Calibri" charset="0"/>
              <a:ea typeface="Calibri" charset="0"/>
              <a:cs typeface="Calibri" charset="0"/>
            </a:endParaRPr>
          </a:p>
        </p:txBody>
      </p:sp>
      <p:sp>
        <p:nvSpPr>
          <p:cNvPr id="3" name="Rectangle 2">
            <a:extLst>
              <a:ext uri="{FF2B5EF4-FFF2-40B4-BE49-F238E27FC236}">
                <a16:creationId xmlns:a16="http://schemas.microsoft.com/office/drawing/2014/main" id="{40597BCA-371F-F348-9359-1EB088C3AFFA}"/>
              </a:ext>
            </a:extLst>
          </p:cNvPr>
          <p:cNvSpPr/>
          <p:nvPr/>
        </p:nvSpPr>
        <p:spPr>
          <a:xfrm>
            <a:off x="1779519" y="707697"/>
            <a:ext cx="5522666" cy="425501"/>
          </a:xfrm>
          <a:prstGeom prst="rect">
            <a:avLst/>
          </a:prstGeom>
        </p:spPr>
        <p:txBody>
          <a:bodyPr wrap="none">
            <a:spAutoFit/>
          </a:bodyPr>
          <a:lstStyle/>
          <a:p>
            <a:pPr lvl="0">
              <a:lnSpc>
                <a:spcPct val="115000"/>
              </a:lnSpc>
            </a:pPr>
            <a:r>
              <a:rPr lang="en-US" sz="2000" dirty="0">
                <a:solidFill>
                  <a:schemeClr val="bg1"/>
                </a:solidFill>
                <a:latin typeface="Calibri"/>
                <a:ea typeface="Calibri"/>
                <a:cs typeface="Calibri"/>
                <a:sym typeface="Calibri"/>
              </a:rPr>
              <a:t>Cross-Satellite Comparisons (GOES-16, -17 and -18)</a:t>
            </a:r>
          </a:p>
        </p:txBody>
      </p:sp>
      <p:sp>
        <p:nvSpPr>
          <p:cNvPr id="8" name="Rectangle 1">
            <a:extLst>
              <a:ext uri="{FF2B5EF4-FFF2-40B4-BE49-F238E27FC236}">
                <a16:creationId xmlns:a16="http://schemas.microsoft.com/office/drawing/2014/main" id="{DBD45FCD-477D-D2FF-EB45-4F380C918568}"/>
              </a:ext>
            </a:extLst>
          </p:cNvPr>
          <p:cNvSpPr>
            <a:spLocks noChangeArrowheads="1"/>
          </p:cNvSpPr>
          <p:nvPr/>
        </p:nvSpPr>
        <p:spPr bwMode="auto">
          <a:xfrm>
            <a:off x="847725" y="23145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
            <a:extLst>
              <a:ext uri="{FF2B5EF4-FFF2-40B4-BE49-F238E27FC236}">
                <a16:creationId xmlns:a16="http://schemas.microsoft.com/office/drawing/2014/main" id="{47967439-B111-6A0B-F14C-B8341008F713}"/>
              </a:ext>
            </a:extLst>
          </p:cNvPr>
          <p:cNvSpPr>
            <a:spLocks noChangeArrowheads="1"/>
          </p:cNvSpPr>
          <p:nvPr/>
        </p:nvSpPr>
        <p:spPr bwMode="auto">
          <a:xfrm>
            <a:off x="952500" y="292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2">
            <a:extLst>
              <a:ext uri="{FF2B5EF4-FFF2-40B4-BE49-F238E27FC236}">
                <a16:creationId xmlns:a16="http://schemas.microsoft.com/office/drawing/2014/main" id="{B35CCA7B-3B5D-74AA-F28B-27D124C71925}"/>
              </a:ext>
            </a:extLst>
          </p:cNvPr>
          <p:cNvPicPr>
            <a:picLocks noChangeAspect="1" noChangeArrowheads="1"/>
          </p:cNvPicPr>
          <p:nvPr/>
        </p:nvPicPr>
        <p:blipFill>
          <a:blip r:embed="rId3"/>
          <a:srcRect/>
          <a:stretch/>
        </p:blipFill>
        <p:spPr bwMode="auto">
          <a:xfrm>
            <a:off x="4540478" y="1493176"/>
            <a:ext cx="4357476" cy="53641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DB966E-541E-1781-1015-6F24E793606E}"/>
              </a:ext>
            </a:extLst>
          </p:cNvPr>
          <p:cNvSpPr txBox="1"/>
          <p:nvPr/>
        </p:nvSpPr>
        <p:spPr>
          <a:xfrm>
            <a:off x="5027798" y="1168527"/>
            <a:ext cx="3870156" cy="523220"/>
          </a:xfrm>
          <a:prstGeom prst="rect">
            <a:avLst/>
          </a:prstGeom>
          <a:solidFill>
            <a:schemeClr val="bg1"/>
          </a:solidFill>
        </p:spPr>
        <p:txBody>
          <a:bodyPr wrap="square" rtlCol="0">
            <a:spAutoFit/>
          </a:bodyPr>
          <a:lstStyle/>
          <a:p>
            <a:pPr algn="ctr"/>
            <a:r>
              <a:rPr lang="en-US" dirty="0"/>
              <a:t>Hourly Average Diurnal Trend </a:t>
            </a:r>
          </a:p>
          <a:p>
            <a:pPr algn="ctr"/>
            <a:r>
              <a:rPr lang="en-US" dirty="0"/>
              <a:t>by satellite</a:t>
            </a:r>
          </a:p>
        </p:txBody>
      </p:sp>
      <p:sp>
        <p:nvSpPr>
          <p:cNvPr id="4" name="TextBox 3">
            <a:extLst>
              <a:ext uri="{FF2B5EF4-FFF2-40B4-BE49-F238E27FC236}">
                <a16:creationId xmlns:a16="http://schemas.microsoft.com/office/drawing/2014/main" id="{E827BD80-77C8-1493-2A77-317E79A73910}"/>
              </a:ext>
            </a:extLst>
          </p:cNvPr>
          <p:cNvSpPr txBox="1"/>
          <p:nvPr/>
        </p:nvSpPr>
        <p:spPr>
          <a:xfrm>
            <a:off x="6427672" y="1836495"/>
            <a:ext cx="1066800" cy="307777"/>
          </a:xfrm>
          <a:prstGeom prst="rect">
            <a:avLst/>
          </a:prstGeom>
          <a:noFill/>
        </p:spPr>
        <p:txBody>
          <a:bodyPr wrap="square" rtlCol="0">
            <a:spAutoFit/>
          </a:bodyPr>
          <a:lstStyle/>
          <a:p>
            <a:r>
              <a:rPr lang="en-US" dirty="0"/>
              <a:t>G18 OB-IB</a:t>
            </a:r>
          </a:p>
        </p:txBody>
      </p:sp>
      <p:sp>
        <p:nvSpPr>
          <p:cNvPr id="6" name="TextBox 5">
            <a:extLst>
              <a:ext uri="{FF2B5EF4-FFF2-40B4-BE49-F238E27FC236}">
                <a16:creationId xmlns:a16="http://schemas.microsoft.com/office/drawing/2014/main" id="{F75CC94A-84D9-61CB-DFD8-DD31EA9046B5}"/>
              </a:ext>
            </a:extLst>
          </p:cNvPr>
          <p:cNvSpPr txBox="1"/>
          <p:nvPr/>
        </p:nvSpPr>
        <p:spPr>
          <a:xfrm>
            <a:off x="6427672" y="3584289"/>
            <a:ext cx="1066800" cy="307777"/>
          </a:xfrm>
          <a:prstGeom prst="rect">
            <a:avLst/>
          </a:prstGeom>
          <a:noFill/>
        </p:spPr>
        <p:txBody>
          <a:bodyPr wrap="square" rtlCol="0">
            <a:spAutoFit/>
          </a:bodyPr>
          <a:lstStyle/>
          <a:p>
            <a:r>
              <a:rPr lang="en-US" dirty="0"/>
              <a:t>G17 OB-IB</a:t>
            </a:r>
          </a:p>
        </p:txBody>
      </p:sp>
      <p:sp>
        <p:nvSpPr>
          <p:cNvPr id="9" name="TextBox 8">
            <a:extLst>
              <a:ext uri="{FF2B5EF4-FFF2-40B4-BE49-F238E27FC236}">
                <a16:creationId xmlns:a16="http://schemas.microsoft.com/office/drawing/2014/main" id="{4413C6D1-793D-54AE-A7E3-D749EC84F275}"/>
              </a:ext>
            </a:extLst>
          </p:cNvPr>
          <p:cNvSpPr txBox="1"/>
          <p:nvPr/>
        </p:nvSpPr>
        <p:spPr>
          <a:xfrm>
            <a:off x="6427672" y="5220824"/>
            <a:ext cx="1066800" cy="307777"/>
          </a:xfrm>
          <a:prstGeom prst="rect">
            <a:avLst/>
          </a:prstGeom>
          <a:noFill/>
        </p:spPr>
        <p:txBody>
          <a:bodyPr wrap="square" rtlCol="0">
            <a:spAutoFit/>
          </a:bodyPr>
          <a:lstStyle/>
          <a:p>
            <a:r>
              <a:rPr lang="en-US" dirty="0"/>
              <a:t>G16 OB-IB</a:t>
            </a:r>
          </a:p>
        </p:txBody>
      </p:sp>
      <p:sp>
        <p:nvSpPr>
          <p:cNvPr id="12" name="TextBox 11">
            <a:extLst>
              <a:ext uri="{FF2B5EF4-FFF2-40B4-BE49-F238E27FC236}">
                <a16:creationId xmlns:a16="http://schemas.microsoft.com/office/drawing/2014/main" id="{3AA1D4B6-6B1F-CB6D-B05A-E47DB6CA3E03}"/>
              </a:ext>
            </a:extLst>
          </p:cNvPr>
          <p:cNvSpPr txBox="1"/>
          <p:nvPr/>
        </p:nvSpPr>
        <p:spPr>
          <a:xfrm>
            <a:off x="214524" y="1631752"/>
            <a:ext cx="4043941" cy="4616648"/>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dirty="0">
                <a:solidFill>
                  <a:schemeClr val="bg1"/>
                </a:solidFill>
              </a:rPr>
              <a:t>Hourly average OB – IB difference for each  magnetometer suite, shows the average diurnal trend for the data length</a:t>
            </a:r>
          </a:p>
          <a:p>
            <a:pPr>
              <a:buClr>
                <a:schemeClr val="bg1"/>
              </a:buClr>
            </a:pPr>
            <a:endParaRPr lang="en-US" dirty="0">
              <a:solidFill>
                <a:schemeClr val="bg1"/>
              </a:solidFill>
            </a:endParaRPr>
          </a:p>
          <a:p>
            <a:pPr>
              <a:buClr>
                <a:schemeClr val="bg1"/>
              </a:buClr>
            </a:pPr>
            <a:endParaRPr lang="en-US" dirty="0">
              <a:solidFill>
                <a:schemeClr val="bg1"/>
              </a:solidFill>
            </a:endParaRPr>
          </a:p>
          <a:p>
            <a:pPr marL="285750" indent="-285750">
              <a:buClr>
                <a:schemeClr val="bg1"/>
              </a:buClr>
              <a:buFont typeface="Arial" panose="020B0604020202020204" pitchFamily="34" charset="0"/>
              <a:buChar char="•"/>
            </a:pPr>
            <a:r>
              <a:rPr lang="en-US" dirty="0">
                <a:solidFill>
                  <a:schemeClr val="bg1"/>
                </a:solidFill>
              </a:rPr>
              <a:t>Note : GOES-17 has significantly fewer days that meet the selection criteria, thus its average difference may be affected </a:t>
            </a:r>
          </a:p>
          <a:p>
            <a:pPr>
              <a:buClr>
                <a:schemeClr val="bg1"/>
              </a:buClr>
            </a:pPr>
            <a:endParaRPr lang="en-US" dirty="0">
              <a:solidFill>
                <a:schemeClr val="bg1"/>
              </a:solidFill>
            </a:endParaRPr>
          </a:p>
          <a:p>
            <a:pPr>
              <a:buClr>
                <a:schemeClr val="bg1"/>
              </a:buClr>
            </a:pPr>
            <a:endParaRPr lang="en-US" dirty="0">
              <a:solidFill>
                <a:schemeClr val="bg1"/>
              </a:solidFill>
            </a:endParaRPr>
          </a:p>
          <a:p>
            <a:pPr marL="285750" indent="-285750">
              <a:buClr>
                <a:schemeClr val="bg1"/>
              </a:buClr>
              <a:buFont typeface="Arial" panose="020B0604020202020204" pitchFamily="34" charset="0"/>
              <a:buChar char="•"/>
            </a:pPr>
            <a:r>
              <a:rPr lang="en-US" dirty="0">
                <a:solidFill>
                  <a:schemeClr val="bg1"/>
                </a:solidFill>
              </a:rPr>
              <a:t>The significant diurnal trend seen in GOES-16 is improved for GOES-17 and GOES-18</a:t>
            </a:r>
          </a:p>
          <a:p>
            <a:pPr>
              <a:buClr>
                <a:schemeClr val="bg1"/>
              </a:buClr>
            </a:pPr>
            <a:r>
              <a:rPr lang="en-US" dirty="0">
                <a:solidFill>
                  <a:schemeClr val="bg1"/>
                </a:solidFill>
              </a:rPr>
              <a:t> </a:t>
            </a:r>
          </a:p>
          <a:p>
            <a:pPr>
              <a:buClr>
                <a:schemeClr val="bg1"/>
              </a:buClr>
            </a:pPr>
            <a:endParaRPr lang="en-US" dirty="0">
              <a:solidFill>
                <a:schemeClr val="bg1"/>
              </a:solidFill>
            </a:endParaRPr>
          </a:p>
          <a:p>
            <a:pPr marL="285750" indent="-285750">
              <a:buClr>
                <a:schemeClr val="bg1"/>
              </a:buClr>
              <a:buFont typeface="Arial" panose="020B0604020202020204" pitchFamily="34" charset="0"/>
              <a:buChar char="•"/>
            </a:pPr>
            <a:r>
              <a:rPr lang="en-US" dirty="0">
                <a:solidFill>
                  <a:schemeClr val="bg1"/>
                </a:solidFill>
              </a:rPr>
              <a:t>Inter-satellite OB-IB comparisons are a better indicator of performance than model comparisons, but are subject to issues in </a:t>
            </a:r>
            <a:r>
              <a:rPr lang="en-US" u="sng" dirty="0">
                <a:solidFill>
                  <a:schemeClr val="bg1"/>
                </a:solidFill>
              </a:rPr>
              <a:t>each</a:t>
            </a:r>
            <a:r>
              <a:rPr lang="en-US" dirty="0">
                <a:solidFill>
                  <a:schemeClr val="bg1"/>
                </a:solidFill>
              </a:rPr>
              <a:t> satellite </a:t>
            </a:r>
          </a:p>
          <a:p>
            <a:pPr marL="285750" indent="-285750">
              <a:buClr>
                <a:schemeClr val="bg1"/>
              </a:buClr>
              <a:buFont typeface="Arial" panose="020B0604020202020204" pitchFamily="34" charset="0"/>
              <a:buChar char="•"/>
            </a:pPr>
            <a:endParaRPr lang="en-US" dirty="0">
              <a:solidFill>
                <a:schemeClr val="bg1"/>
              </a:solidFill>
            </a:endParaRPr>
          </a:p>
          <a:p>
            <a:pPr marL="285750" indent="-285750">
              <a:buClr>
                <a:schemeClr val="bg1"/>
              </a:buClr>
              <a:buFont typeface="Arial" panose="020B0604020202020204" pitchFamily="34" charset="0"/>
              <a:buChar char="•"/>
            </a:pPr>
            <a:r>
              <a:rPr lang="en-US" dirty="0">
                <a:solidFill>
                  <a:schemeClr val="bg1"/>
                </a:solidFill>
              </a:rPr>
              <a:t>These results confirm those from provisional, with a longer analysis period</a:t>
            </a:r>
          </a:p>
        </p:txBody>
      </p:sp>
      <p:sp>
        <p:nvSpPr>
          <p:cNvPr id="13" name="TextBox 12">
            <a:extLst>
              <a:ext uri="{FF2B5EF4-FFF2-40B4-BE49-F238E27FC236}">
                <a16:creationId xmlns:a16="http://schemas.microsoft.com/office/drawing/2014/main" id="{0538E622-84CB-F2E0-3E17-59ECD16FDB02}"/>
              </a:ext>
            </a:extLst>
          </p:cNvPr>
          <p:cNvSpPr txBox="1"/>
          <p:nvPr/>
        </p:nvSpPr>
        <p:spPr>
          <a:xfrm>
            <a:off x="6149131" y="2787867"/>
            <a:ext cx="1623881" cy="276999"/>
          </a:xfrm>
          <a:prstGeom prst="rect">
            <a:avLst/>
          </a:prstGeom>
          <a:noFill/>
        </p:spPr>
        <p:txBody>
          <a:bodyPr wrap="square" rtlCol="0">
            <a:spAutoFit/>
          </a:bodyPr>
          <a:lstStyle/>
          <a:p>
            <a:r>
              <a:rPr lang="en-US" sz="1200" dirty="0"/>
              <a:t>Data length: 78 days</a:t>
            </a:r>
          </a:p>
        </p:txBody>
      </p:sp>
      <p:sp>
        <p:nvSpPr>
          <p:cNvPr id="14" name="TextBox 13">
            <a:extLst>
              <a:ext uri="{FF2B5EF4-FFF2-40B4-BE49-F238E27FC236}">
                <a16:creationId xmlns:a16="http://schemas.microsoft.com/office/drawing/2014/main" id="{73987F4E-2047-7505-952F-6B7D5D4D31D4}"/>
              </a:ext>
            </a:extLst>
          </p:cNvPr>
          <p:cNvSpPr txBox="1"/>
          <p:nvPr/>
        </p:nvSpPr>
        <p:spPr>
          <a:xfrm>
            <a:off x="6149130" y="4417945"/>
            <a:ext cx="1623881" cy="276999"/>
          </a:xfrm>
          <a:prstGeom prst="rect">
            <a:avLst/>
          </a:prstGeom>
          <a:noFill/>
        </p:spPr>
        <p:txBody>
          <a:bodyPr wrap="square" rtlCol="0">
            <a:spAutoFit/>
          </a:bodyPr>
          <a:lstStyle/>
          <a:p>
            <a:r>
              <a:rPr lang="en-US" sz="1200" dirty="0"/>
              <a:t>Data length: 47 days</a:t>
            </a:r>
          </a:p>
        </p:txBody>
      </p:sp>
      <p:sp>
        <p:nvSpPr>
          <p:cNvPr id="15" name="TextBox 14">
            <a:extLst>
              <a:ext uri="{FF2B5EF4-FFF2-40B4-BE49-F238E27FC236}">
                <a16:creationId xmlns:a16="http://schemas.microsoft.com/office/drawing/2014/main" id="{B10A7FFA-B747-4979-BC27-130C7E36812F}"/>
              </a:ext>
            </a:extLst>
          </p:cNvPr>
          <p:cNvSpPr txBox="1"/>
          <p:nvPr/>
        </p:nvSpPr>
        <p:spPr>
          <a:xfrm>
            <a:off x="6149130" y="6248400"/>
            <a:ext cx="1623881" cy="276999"/>
          </a:xfrm>
          <a:prstGeom prst="rect">
            <a:avLst/>
          </a:prstGeom>
          <a:noFill/>
        </p:spPr>
        <p:txBody>
          <a:bodyPr wrap="square" rtlCol="0">
            <a:spAutoFit/>
          </a:bodyPr>
          <a:lstStyle/>
          <a:p>
            <a:r>
              <a:rPr lang="en-US" sz="1200" dirty="0"/>
              <a:t>Data length: 78 days</a:t>
            </a:r>
          </a:p>
        </p:txBody>
      </p:sp>
      <p:sp>
        <p:nvSpPr>
          <p:cNvPr id="17" name="TextBox 16">
            <a:extLst>
              <a:ext uri="{FF2B5EF4-FFF2-40B4-BE49-F238E27FC236}">
                <a16:creationId xmlns:a16="http://schemas.microsoft.com/office/drawing/2014/main" id="{D6DD7490-C662-5A14-E420-0C0BD099AF64}"/>
              </a:ext>
            </a:extLst>
          </p:cNvPr>
          <p:cNvSpPr txBox="1"/>
          <p:nvPr/>
        </p:nvSpPr>
        <p:spPr>
          <a:xfrm rot="16200000">
            <a:off x="4187491" y="2228060"/>
            <a:ext cx="982973" cy="276999"/>
          </a:xfrm>
          <a:prstGeom prst="rect">
            <a:avLst/>
          </a:prstGeom>
          <a:solidFill>
            <a:schemeClr val="bg1"/>
          </a:solidFill>
        </p:spPr>
        <p:txBody>
          <a:bodyPr wrap="square">
            <a:spAutoFit/>
          </a:bodyPr>
          <a:lstStyle/>
          <a:p>
            <a:r>
              <a:rPr lang="en-US" sz="1200" dirty="0"/>
              <a:t>OB-IB [</a:t>
            </a:r>
            <a:r>
              <a:rPr lang="en-US" sz="1200" dirty="0" err="1"/>
              <a:t>nT</a:t>
            </a:r>
            <a:r>
              <a:rPr lang="en-US" sz="1200" dirty="0"/>
              <a:t>]</a:t>
            </a:r>
          </a:p>
        </p:txBody>
      </p:sp>
      <p:sp>
        <p:nvSpPr>
          <p:cNvPr id="19" name="TextBox 18">
            <a:extLst>
              <a:ext uri="{FF2B5EF4-FFF2-40B4-BE49-F238E27FC236}">
                <a16:creationId xmlns:a16="http://schemas.microsoft.com/office/drawing/2014/main" id="{13EA76AE-322A-856E-7FFE-9E5A37CA122A}"/>
              </a:ext>
            </a:extLst>
          </p:cNvPr>
          <p:cNvSpPr txBox="1"/>
          <p:nvPr/>
        </p:nvSpPr>
        <p:spPr>
          <a:xfrm rot="16200000">
            <a:off x="4206886" y="3950513"/>
            <a:ext cx="982973" cy="276999"/>
          </a:xfrm>
          <a:prstGeom prst="rect">
            <a:avLst/>
          </a:prstGeom>
          <a:solidFill>
            <a:schemeClr val="bg1"/>
          </a:solidFill>
        </p:spPr>
        <p:txBody>
          <a:bodyPr wrap="square">
            <a:spAutoFit/>
          </a:bodyPr>
          <a:lstStyle/>
          <a:p>
            <a:r>
              <a:rPr lang="en-US" sz="1200" dirty="0"/>
              <a:t>OB-IB [</a:t>
            </a:r>
            <a:r>
              <a:rPr lang="en-US" sz="1200" dirty="0" err="1"/>
              <a:t>nT</a:t>
            </a:r>
            <a:r>
              <a:rPr lang="en-US" sz="1200" dirty="0"/>
              <a:t>]</a:t>
            </a:r>
          </a:p>
        </p:txBody>
      </p:sp>
      <p:sp>
        <p:nvSpPr>
          <p:cNvPr id="20" name="TextBox 19">
            <a:extLst>
              <a:ext uri="{FF2B5EF4-FFF2-40B4-BE49-F238E27FC236}">
                <a16:creationId xmlns:a16="http://schemas.microsoft.com/office/drawing/2014/main" id="{1C8A70B4-4290-836C-99A0-890A1C4F3CDA}"/>
              </a:ext>
            </a:extLst>
          </p:cNvPr>
          <p:cNvSpPr txBox="1"/>
          <p:nvPr/>
        </p:nvSpPr>
        <p:spPr>
          <a:xfrm rot="16200000">
            <a:off x="4195146" y="5555942"/>
            <a:ext cx="982973" cy="276999"/>
          </a:xfrm>
          <a:prstGeom prst="rect">
            <a:avLst/>
          </a:prstGeom>
          <a:solidFill>
            <a:schemeClr val="bg1"/>
          </a:solidFill>
        </p:spPr>
        <p:txBody>
          <a:bodyPr wrap="square">
            <a:spAutoFit/>
          </a:bodyPr>
          <a:lstStyle/>
          <a:p>
            <a:r>
              <a:rPr lang="en-US" sz="1200" dirty="0"/>
              <a:t>OB-IB [</a:t>
            </a:r>
            <a:r>
              <a:rPr lang="en-US" sz="1200" dirty="0" err="1"/>
              <a:t>nT</a:t>
            </a:r>
            <a:r>
              <a:rPr lang="en-US" sz="1200" dirty="0"/>
              <a:t>]</a:t>
            </a:r>
          </a:p>
        </p:txBody>
      </p:sp>
    </p:spTree>
    <p:extLst>
      <p:ext uri="{BB962C8B-B14F-4D97-AF65-F5344CB8AC3E}">
        <p14:creationId xmlns:p14="http://schemas.microsoft.com/office/powerpoint/2010/main" val="719812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9052D3-B123-1CEC-7238-3DC3AC18E53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22</a:t>
            </a:fld>
            <a:endParaRPr lang="en-US" dirty="0"/>
          </a:p>
        </p:txBody>
      </p:sp>
      <p:sp>
        <p:nvSpPr>
          <p:cNvPr id="5" name="Title 1">
            <a:extLst>
              <a:ext uri="{FF2B5EF4-FFF2-40B4-BE49-F238E27FC236}">
                <a16:creationId xmlns:a16="http://schemas.microsoft.com/office/drawing/2014/main" id="{016B3BBB-8A13-5285-14E1-1B09AA8F0DB0}"/>
              </a:ext>
            </a:extLst>
          </p:cNvPr>
          <p:cNvSpPr txBox="1">
            <a:spLocks/>
          </p:cNvSpPr>
          <p:nvPr/>
        </p:nvSpPr>
        <p:spPr>
          <a:xfrm>
            <a:off x="1835752" y="197834"/>
            <a:ext cx="5410200" cy="637299"/>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r>
              <a:rPr lang="en-US" dirty="0">
                <a:solidFill>
                  <a:schemeClr val="bg1"/>
                </a:solidFill>
              </a:rPr>
              <a:t>RIMP v2 PLPT-MAG-002</a:t>
            </a:r>
            <a:endParaRPr lang="en-US" dirty="0">
              <a:latin typeface="Calibri" charset="0"/>
              <a:ea typeface="Calibri" charset="0"/>
              <a:cs typeface="Calibri" charset="0"/>
            </a:endParaRPr>
          </a:p>
        </p:txBody>
      </p:sp>
      <p:sp>
        <p:nvSpPr>
          <p:cNvPr id="6" name="Rectangle 5">
            <a:extLst>
              <a:ext uri="{FF2B5EF4-FFF2-40B4-BE49-F238E27FC236}">
                <a16:creationId xmlns:a16="http://schemas.microsoft.com/office/drawing/2014/main" id="{07DCC068-AF9B-41A7-BC11-45ABEEFC8281}"/>
              </a:ext>
            </a:extLst>
          </p:cNvPr>
          <p:cNvSpPr/>
          <p:nvPr/>
        </p:nvSpPr>
        <p:spPr>
          <a:xfrm>
            <a:off x="1843290" y="658746"/>
            <a:ext cx="5464958" cy="425501"/>
          </a:xfrm>
          <a:prstGeom prst="rect">
            <a:avLst/>
          </a:prstGeom>
        </p:spPr>
        <p:txBody>
          <a:bodyPr wrap="none">
            <a:spAutoFit/>
          </a:bodyPr>
          <a:lstStyle/>
          <a:p>
            <a:pPr lvl="0">
              <a:lnSpc>
                <a:spcPct val="115000"/>
              </a:lnSpc>
            </a:pPr>
            <a:r>
              <a:rPr lang="en-US" sz="2000" dirty="0">
                <a:solidFill>
                  <a:schemeClr val="bg1"/>
                </a:solidFill>
                <a:latin typeface="Calibri"/>
                <a:ea typeface="Calibri"/>
                <a:cs typeface="Calibri"/>
                <a:sym typeface="Calibri"/>
              </a:rPr>
              <a:t>Cross-Satellite Comparisons (GOES-16,-17 and -18)</a:t>
            </a:r>
          </a:p>
        </p:txBody>
      </p:sp>
      <p:pic>
        <p:nvPicPr>
          <p:cNvPr id="9" name="Picture 8">
            <a:extLst>
              <a:ext uri="{FF2B5EF4-FFF2-40B4-BE49-F238E27FC236}">
                <a16:creationId xmlns:a16="http://schemas.microsoft.com/office/drawing/2014/main" id="{DBCB1187-6040-1B2C-9F8E-6506682F33C9}"/>
              </a:ext>
            </a:extLst>
          </p:cNvPr>
          <p:cNvPicPr>
            <a:picLocks noChangeAspect="1"/>
          </p:cNvPicPr>
          <p:nvPr/>
        </p:nvPicPr>
        <p:blipFill>
          <a:blip r:embed="rId2"/>
          <a:stretch>
            <a:fillRect/>
          </a:stretch>
        </p:blipFill>
        <p:spPr>
          <a:xfrm>
            <a:off x="2527370" y="1321339"/>
            <a:ext cx="6408083" cy="5035011"/>
          </a:xfrm>
          <a:prstGeom prst="rect">
            <a:avLst/>
          </a:prstGeom>
        </p:spPr>
      </p:pic>
      <p:sp>
        <p:nvSpPr>
          <p:cNvPr id="10" name="TextBox 9">
            <a:extLst>
              <a:ext uri="{FF2B5EF4-FFF2-40B4-BE49-F238E27FC236}">
                <a16:creationId xmlns:a16="http://schemas.microsoft.com/office/drawing/2014/main" id="{BC7E0181-E79A-FA6C-BF97-8C08129FEC5A}"/>
              </a:ext>
            </a:extLst>
          </p:cNvPr>
          <p:cNvSpPr txBox="1"/>
          <p:nvPr/>
        </p:nvSpPr>
        <p:spPr>
          <a:xfrm>
            <a:off x="3352800" y="1167449"/>
            <a:ext cx="990600" cy="307777"/>
          </a:xfrm>
          <a:prstGeom prst="rect">
            <a:avLst/>
          </a:prstGeom>
          <a:solidFill>
            <a:schemeClr val="bg1"/>
          </a:solidFill>
        </p:spPr>
        <p:txBody>
          <a:bodyPr wrap="square" rtlCol="0">
            <a:spAutoFit/>
          </a:bodyPr>
          <a:lstStyle/>
          <a:p>
            <a:r>
              <a:rPr lang="en-US" dirty="0"/>
              <a:t>GOES-16</a:t>
            </a:r>
          </a:p>
        </p:txBody>
      </p:sp>
      <p:sp>
        <p:nvSpPr>
          <p:cNvPr id="11" name="TextBox 10">
            <a:extLst>
              <a:ext uri="{FF2B5EF4-FFF2-40B4-BE49-F238E27FC236}">
                <a16:creationId xmlns:a16="http://schemas.microsoft.com/office/drawing/2014/main" id="{C78D7B5B-3C80-2BBD-DD2D-3AE9D682023E}"/>
              </a:ext>
            </a:extLst>
          </p:cNvPr>
          <p:cNvSpPr txBox="1"/>
          <p:nvPr/>
        </p:nvSpPr>
        <p:spPr>
          <a:xfrm>
            <a:off x="5410200" y="1171915"/>
            <a:ext cx="990600" cy="307777"/>
          </a:xfrm>
          <a:prstGeom prst="rect">
            <a:avLst/>
          </a:prstGeom>
          <a:solidFill>
            <a:schemeClr val="bg1"/>
          </a:solidFill>
        </p:spPr>
        <p:txBody>
          <a:bodyPr wrap="square" rtlCol="0">
            <a:spAutoFit/>
          </a:bodyPr>
          <a:lstStyle/>
          <a:p>
            <a:r>
              <a:rPr lang="en-US" dirty="0"/>
              <a:t>GOES-17</a:t>
            </a:r>
          </a:p>
        </p:txBody>
      </p:sp>
      <p:sp>
        <p:nvSpPr>
          <p:cNvPr id="12" name="TextBox 11">
            <a:extLst>
              <a:ext uri="{FF2B5EF4-FFF2-40B4-BE49-F238E27FC236}">
                <a16:creationId xmlns:a16="http://schemas.microsoft.com/office/drawing/2014/main" id="{A2040FDA-50B8-A64E-CCBD-B889EF8E0C0C}"/>
              </a:ext>
            </a:extLst>
          </p:cNvPr>
          <p:cNvSpPr txBox="1"/>
          <p:nvPr/>
        </p:nvSpPr>
        <p:spPr>
          <a:xfrm>
            <a:off x="7391400" y="1167450"/>
            <a:ext cx="990600" cy="307777"/>
          </a:xfrm>
          <a:prstGeom prst="rect">
            <a:avLst/>
          </a:prstGeom>
          <a:solidFill>
            <a:schemeClr val="bg1"/>
          </a:solidFill>
        </p:spPr>
        <p:txBody>
          <a:bodyPr wrap="square" rtlCol="0">
            <a:spAutoFit/>
          </a:bodyPr>
          <a:lstStyle/>
          <a:p>
            <a:r>
              <a:rPr lang="en-US" dirty="0"/>
              <a:t>GOES-18</a:t>
            </a:r>
          </a:p>
        </p:txBody>
      </p:sp>
      <p:sp>
        <p:nvSpPr>
          <p:cNvPr id="13" name="TextBox 12">
            <a:extLst>
              <a:ext uri="{FF2B5EF4-FFF2-40B4-BE49-F238E27FC236}">
                <a16:creationId xmlns:a16="http://schemas.microsoft.com/office/drawing/2014/main" id="{7D5AC5D6-2977-BA09-10EA-1F81C1E703FE}"/>
              </a:ext>
            </a:extLst>
          </p:cNvPr>
          <p:cNvSpPr txBox="1"/>
          <p:nvPr/>
        </p:nvSpPr>
        <p:spPr>
          <a:xfrm>
            <a:off x="3352800" y="2362200"/>
            <a:ext cx="990600" cy="523220"/>
          </a:xfrm>
          <a:prstGeom prst="rect">
            <a:avLst/>
          </a:prstGeom>
          <a:solidFill>
            <a:schemeClr val="bg1"/>
          </a:solidFill>
        </p:spPr>
        <p:txBody>
          <a:bodyPr wrap="square" rtlCol="0">
            <a:spAutoFit/>
          </a:bodyPr>
          <a:lstStyle/>
          <a:p>
            <a:pPr algn="ctr"/>
            <a:r>
              <a:rPr lang="en-US" dirty="0"/>
              <a:t>IB-OB</a:t>
            </a:r>
          </a:p>
          <a:p>
            <a:pPr algn="ctr"/>
            <a:r>
              <a:rPr lang="en-US" dirty="0"/>
              <a:t>E</a:t>
            </a:r>
          </a:p>
        </p:txBody>
      </p:sp>
      <p:sp>
        <p:nvSpPr>
          <p:cNvPr id="14" name="TextBox 13">
            <a:extLst>
              <a:ext uri="{FF2B5EF4-FFF2-40B4-BE49-F238E27FC236}">
                <a16:creationId xmlns:a16="http://schemas.microsoft.com/office/drawing/2014/main" id="{B4FF33B9-0B44-0E69-7064-E969710CBDD3}"/>
              </a:ext>
            </a:extLst>
          </p:cNvPr>
          <p:cNvSpPr txBox="1"/>
          <p:nvPr/>
        </p:nvSpPr>
        <p:spPr>
          <a:xfrm>
            <a:off x="3352800" y="3164060"/>
            <a:ext cx="990600" cy="523220"/>
          </a:xfrm>
          <a:prstGeom prst="rect">
            <a:avLst/>
          </a:prstGeom>
          <a:solidFill>
            <a:schemeClr val="bg1"/>
          </a:solidFill>
        </p:spPr>
        <p:txBody>
          <a:bodyPr wrap="square" rtlCol="0">
            <a:spAutoFit/>
          </a:bodyPr>
          <a:lstStyle/>
          <a:p>
            <a:pPr algn="ctr"/>
            <a:r>
              <a:rPr lang="en-US" dirty="0"/>
              <a:t>IB-OB</a:t>
            </a:r>
          </a:p>
          <a:p>
            <a:pPr algn="ctr"/>
            <a:r>
              <a:rPr lang="en-US" dirty="0"/>
              <a:t>P</a:t>
            </a:r>
          </a:p>
        </p:txBody>
      </p:sp>
      <p:sp>
        <p:nvSpPr>
          <p:cNvPr id="15" name="TextBox 14">
            <a:extLst>
              <a:ext uri="{FF2B5EF4-FFF2-40B4-BE49-F238E27FC236}">
                <a16:creationId xmlns:a16="http://schemas.microsoft.com/office/drawing/2014/main" id="{8C8BB597-7E84-D123-E260-CF98A847F868}"/>
              </a:ext>
            </a:extLst>
          </p:cNvPr>
          <p:cNvSpPr txBox="1"/>
          <p:nvPr/>
        </p:nvSpPr>
        <p:spPr>
          <a:xfrm>
            <a:off x="3352800" y="4648200"/>
            <a:ext cx="990600" cy="523220"/>
          </a:xfrm>
          <a:prstGeom prst="rect">
            <a:avLst/>
          </a:prstGeom>
          <a:solidFill>
            <a:schemeClr val="bg1"/>
          </a:solidFill>
        </p:spPr>
        <p:txBody>
          <a:bodyPr wrap="square" rtlCol="0">
            <a:spAutoFit/>
          </a:bodyPr>
          <a:lstStyle/>
          <a:p>
            <a:pPr algn="ctr"/>
            <a:r>
              <a:rPr lang="en-US" dirty="0"/>
              <a:t>IB-OB</a:t>
            </a:r>
          </a:p>
          <a:p>
            <a:pPr algn="ctr"/>
            <a:r>
              <a:rPr lang="en-US" dirty="0"/>
              <a:t>N</a:t>
            </a:r>
          </a:p>
        </p:txBody>
      </p:sp>
      <p:sp>
        <p:nvSpPr>
          <p:cNvPr id="16" name="TextBox 15">
            <a:extLst>
              <a:ext uri="{FF2B5EF4-FFF2-40B4-BE49-F238E27FC236}">
                <a16:creationId xmlns:a16="http://schemas.microsoft.com/office/drawing/2014/main" id="{A5B1EE49-DF58-DAC1-9F4A-109520771CFC}"/>
              </a:ext>
            </a:extLst>
          </p:cNvPr>
          <p:cNvSpPr txBox="1"/>
          <p:nvPr/>
        </p:nvSpPr>
        <p:spPr>
          <a:xfrm>
            <a:off x="152400" y="1828800"/>
            <a:ext cx="2286000" cy="3754874"/>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dirty="0">
                <a:solidFill>
                  <a:schemeClr val="bg1"/>
                </a:solidFill>
              </a:rPr>
              <a:t>Daily IB – OB differences overlayed</a:t>
            </a:r>
          </a:p>
          <a:p>
            <a:pPr marL="285750" indent="-285750">
              <a:buClr>
                <a:schemeClr val="bg1"/>
              </a:buClr>
              <a:buFont typeface="Arial" panose="020B0604020202020204" pitchFamily="34" charset="0"/>
              <a:buChar char="•"/>
            </a:pPr>
            <a:endParaRPr lang="en-US" dirty="0">
              <a:solidFill>
                <a:schemeClr val="bg1"/>
              </a:solidFill>
            </a:endParaRPr>
          </a:p>
          <a:p>
            <a:pPr marL="285750" indent="-285750">
              <a:buClr>
                <a:schemeClr val="bg1"/>
              </a:buClr>
              <a:buFont typeface="Arial" panose="020B0604020202020204" pitchFamily="34" charset="0"/>
              <a:buChar char="•"/>
            </a:pPr>
            <a:r>
              <a:rPr lang="en-US" dirty="0">
                <a:solidFill>
                  <a:schemeClr val="bg1"/>
                </a:solidFill>
              </a:rPr>
              <a:t>Ideally, overlayed plots would show the same IB-OB difference every day, i.e. no spread</a:t>
            </a:r>
          </a:p>
          <a:p>
            <a:pPr marL="285750" indent="-285750">
              <a:buClr>
                <a:schemeClr val="bg1"/>
              </a:buClr>
              <a:buFont typeface="Arial" panose="020B0604020202020204" pitchFamily="34" charset="0"/>
              <a:buChar char="•"/>
            </a:pPr>
            <a:endParaRPr lang="en-US" dirty="0">
              <a:solidFill>
                <a:schemeClr val="bg1"/>
              </a:solidFill>
            </a:endParaRPr>
          </a:p>
          <a:p>
            <a:pPr marL="285750" indent="-285750">
              <a:buClr>
                <a:schemeClr val="bg1"/>
              </a:buClr>
              <a:buFont typeface="Arial" panose="020B0604020202020204" pitchFamily="34" charset="0"/>
              <a:buChar char="•"/>
            </a:pPr>
            <a:r>
              <a:rPr lang="en-US" dirty="0">
                <a:solidFill>
                  <a:schemeClr val="bg1"/>
                </a:solidFill>
              </a:rPr>
              <a:t>The spread of GOES-16 differences shows seasonal sensitivity, and profile shape shows diurnal trends</a:t>
            </a:r>
          </a:p>
          <a:p>
            <a:pPr marL="285750" indent="-285750">
              <a:buClr>
                <a:schemeClr val="bg1"/>
              </a:buClr>
              <a:buFont typeface="Arial" panose="020B0604020202020204" pitchFamily="34" charset="0"/>
              <a:buChar char="•"/>
            </a:pPr>
            <a:endParaRPr lang="en-US" dirty="0">
              <a:solidFill>
                <a:schemeClr val="bg1"/>
              </a:solidFill>
            </a:endParaRPr>
          </a:p>
          <a:p>
            <a:pPr marL="285750" indent="-285750">
              <a:buClr>
                <a:schemeClr val="bg1"/>
              </a:buClr>
              <a:buFont typeface="Arial" panose="020B0604020202020204" pitchFamily="34" charset="0"/>
              <a:buChar char="•"/>
            </a:pPr>
            <a:r>
              <a:rPr lang="en-US" dirty="0">
                <a:solidFill>
                  <a:schemeClr val="bg1"/>
                </a:solidFill>
              </a:rPr>
              <a:t>GOES-18 shows great improvement</a:t>
            </a:r>
          </a:p>
          <a:p>
            <a:pPr>
              <a:buClr>
                <a:schemeClr val="bg1"/>
              </a:buClr>
            </a:pPr>
            <a:endParaRPr lang="en-US" dirty="0">
              <a:solidFill>
                <a:schemeClr val="bg1"/>
              </a:solidFill>
            </a:endParaRPr>
          </a:p>
        </p:txBody>
      </p:sp>
    </p:spTree>
    <p:extLst>
      <p:ext uri="{BB962C8B-B14F-4D97-AF65-F5344CB8AC3E}">
        <p14:creationId xmlns:p14="http://schemas.microsoft.com/office/powerpoint/2010/main" val="3008681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7B03DB-FA3E-0DE6-E020-CEE69700DAEB}"/>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23</a:t>
            </a:fld>
            <a:endParaRPr lang="en-US" dirty="0"/>
          </a:p>
        </p:txBody>
      </p:sp>
      <p:sp>
        <p:nvSpPr>
          <p:cNvPr id="5" name="Title 1">
            <a:extLst>
              <a:ext uri="{FF2B5EF4-FFF2-40B4-BE49-F238E27FC236}">
                <a16:creationId xmlns:a16="http://schemas.microsoft.com/office/drawing/2014/main" id="{ACB92C34-9592-ECE6-4EF7-F115DF15E45D}"/>
              </a:ext>
            </a:extLst>
          </p:cNvPr>
          <p:cNvSpPr txBox="1">
            <a:spLocks/>
          </p:cNvSpPr>
          <p:nvPr/>
        </p:nvSpPr>
        <p:spPr>
          <a:xfrm>
            <a:off x="1835752" y="197834"/>
            <a:ext cx="5410200" cy="637299"/>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r>
              <a:rPr lang="en-US">
                <a:solidFill>
                  <a:schemeClr val="bg1"/>
                </a:solidFill>
              </a:rPr>
              <a:t>RIMP v2 PLPT-MAG-002</a:t>
            </a:r>
            <a:endParaRPr lang="en-US" dirty="0">
              <a:latin typeface="Calibri" charset="0"/>
              <a:ea typeface="Calibri" charset="0"/>
              <a:cs typeface="Calibri" charset="0"/>
            </a:endParaRPr>
          </a:p>
        </p:txBody>
      </p:sp>
      <p:sp>
        <p:nvSpPr>
          <p:cNvPr id="6" name="Rectangle 5">
            <a:extLst>
              <a:ext uri="{FF2B5EF4-FFF2-40B4-BE49-F238E27FC236}">
                <a16:creationId xmlns:a16="http://schemas.microsoft.com/office/drawing/2014/main" id="{09D54542-7694-CADF-14D6-9CC9EB9D5D42}"/>
              </a:ext>
            </a:extLst>
          </p:cNvPr>
          <p:cNvSpPr/>
          <p:nvPr/>
        </p:nvSpPr>
        <p:spPr>
          <a:xfrm>
            <a:off x="2633809" y="622382"/>
            <a:ext cx="3876382" cy="425501"/>
          </a:xfrm>
          <a:prstGeom prst="rect">
            <a:avLst/>
          </a:prstGeom>
        </p:spPr>
        <p:txBody>
          <a:bodyPr wrap="none">
            <a:spAutoFit/>
          </a:bodyPr>
          <a:lstStyle/>
          <a:p>
            <a:pPr lvl="0">
              <a:lnSpc>
                <a:spcPct val="115000"/>
              </a:lnSpc>
            </a:pPr>
            <a:r>
              <a:rPr lang="en-US" sz="2000" dirty="0">
                <a:solidFill>
                  <a:schemeClr val="bg1"/>
                </a:solidFill>
                <a:latin typeface="Calibri"/>
                <a:ea typeface="Calibri"/>
                <a:cs typeface="Calibri"/>
                <a:sym typeface="Calibri"/>
              </a:rPr>
              <a:t>Cross-Satellite Comparisons (GK2A)</a:t>
            </a:r>
          </a:p>
        </p:txBody>
      </p:sp>
      <p:grpSp>
        <p:nvGrpSpPr>
          <p:cNvPr id="16" name="Group 15">
            <a:extLst>
              <a:ext uri="{FF2B5EF4-FFF2-40B4-BE49-F238E27FC236}">
                <a16:creationId xmlns:a16="http://schemas.microsoft.com/office/drawing/2014/main" id="{10CAB4FC-B6F6-577D-5194-50CDE039D9FB}"/>
              </a:ext>
            </a:extLst>
          </p:cNvPr>
          <p:cNvGrpSpPr/>
          <p:nvPr/>
        </p:nvGrpSpPr>
        <p:grpSpPr>
          <a:xfrm>
            <a:off x="0" y="1676400"/>
            <a:ext cx="6026350" cy="4298481"/>
            <a:chOff x="3091374" y="1416519"/>
            <a:chExt cx="6026350" cy="4298481"/>
          </a:xfrm>
        </p:grpSpPr>
        <p:pic>
          <p:nvPicPr>
            <p:cNvPr id="9" name="Picture 8">
              <a:extLst>
                <a:ext uri="{FF2B5EF4-FFF2-40B4-BE49-F238E27FC236}">
                  <a16:creationId xmlns:a16="http://schemas.microsoft.com/office/drawing/2014/main" id="{44DFF133-849B-0981-478E-8F127E99745B}"/>
                </a:ext>
              </a:extLst>
            </p:cNvPr>
            <p:cNvPicPr>
              <a:picLocks noChangeAspect="1"/>
            </p:cNvPicPr>
            <p:nvPr/>
          </p:nvPicPr>
          <p:blipFill rotWithShape="1">
            <a:blip r:embed="rId3"/>
            <a:srcRect l="11765" t="12795" r="1651" b="8632"/>
            <a:stretch/>
          </p:blipFill>
          <p:spPr>
            <a:xfrm>
              <a:off x="3091374" y="1752600"/>
              <a:ext cx="6026350" cy="3962400"/>
            </a:xfrm>
            <a:prstGeom prst="rect">
              <a:avLst/>
            </a:prstGeom>
          </p:spPr>
        </p:pic>
        <p:sp>
          <p:nvSpPr>
            <p:cNvPr id="10" name="TextBox 9">
              <a:extLst>
                <a:ext uri="{FF2B5EF4-FFF2-40B4-BE49-F238E27FC236}">
                  <a16:creationId xmlns:a16="http://schemas.microsoft.com/office/drawing/2014/main" id="{33951C19-12C6-E18E-6BD1-6DA0B0CB9DA3}"/>
                </a:ext>
              </a:extLst>
            </p:cNvPr>
            <p:cNvSpPr txBox="1"/>
            <p:nvPr/>
          </p:nvSpPr>
          <p:spPr>
            <a:xfrm>
              <a:off x="4800600" y="1416519"/>
              <a:ext cx="2819400" cy="523220"/>
            </a:xfrm>
            <a:prstGeom prst="rect">
              <a:avLst/>
            </a:prstGeom>
            <a:solidFill>
              <a:schemeClr val="bg1"/>
            </a:solidFill>
          </p:spPr>
          <p:txBody>
            <a:bodyPr wrap="square" rtlCol="0">
              <a:spAutoFit/>
            </a:bodyPr>
            <a:lstStyle/>
            <a:p>
              <a:pPr algn="ctr"/>
              <a:r>
                <a:rPr lang="en-US" dirty="0"/>
                <a:t>GOES-18 GMAG compared to</a:t>
              </a:r>
            </a:p>
            <a:p>
              <a:pPr algn="ctr"/>
              <a:r>
                <a:rPr lang="en-US" dirty="0"/>
                <a:t>Korean GK2A SOSMAG</a:t>
              </a:r>
            </a:p>
          </p:txBody>
        </p:sp>
        <p:sp>
          <p:nvSpPr>
            <p:cNvPr id="11" name="TextBox 10">
              <a:extLst>
                <a:ext uri="{FF2B5EF4-FFF2-40B4-BE49-F238E27FC236}">
                  <a16:creationId xmlns:a16="http://schemas.microsoft.com/office/drawing/2014/main" id="{FE9D7ACB-7A23-8938-58B2-BE6C5CF1F2B7}"/>
                </a:ext>
              </a:extLst>
            </p:cNvPr>
            <p:cNvSpPr txBox="1"/>
            <p:nvPr/>
          </p:nvSpPr>
          <p:spPr>
            <a:xfrm>
              <a:off x="7795453" y="1828800"/>
              <a:ext cx="1163053" cy="461665"/>
            </a:xfrm>
            <a:prstGeom prst="rect">
              <a:avLst/>
            </a:prstGeom>
            <a:solidFill>
              <a:schemeClr val="bg1"/>
            </a:solidFill>
          </p:spPr>
          <p:txBody>
            <a:bodyPr wrap="square" rtlCol="0">
              <a:spAutoFit/>
            </a:bodyPr>
            <a:lstStyle/>
            <a:p>
              <a:pPr algn="r"/>
              <a:r>
                <a:rPr lang="en-US" sz="1200" dirty="0"/>
                <a:t>GMAG</a:t>
              </a:r>
            </a:p>
            <a:p>
              <a:pPr algn="r"/>
              <a:r>
                <a:rPr lang="en-US" sz="1200" dirty="0"/>
                <a:t>SOSMAG</a:t>
              </a:r>
            </a:p>
          </p:txBody>
        </p:sp>
        <p:cxnSp>
          <p:nvCxnSpPr>
            <p:cNvPr id="13" name="Straight Connector 12">
              <a:extLst>
                <a:ext uri="{FF2B5EF4-FFF2-40B4-BE49-F238E27FC236}">
                  <a16:creationId xmlns:a16="http://schemas.microsoft.com/office/drawing/2014/main" id="{06E7AF08-D5A9-8925-B809-EA1DC9B161E7}"/>
                </a:ext>
              </a:extLst>
            </p:cNvPr>
            <p:cNvCxnSpPr>
              <a:cxnSpLocks/>
            </p:cNvCxnSpPr>
            <p:nvPr/>
          </p:nvCxnSpPr>
          <p:spPr>
            <a:xfrm>
              <a:off x="7848600" y="1939739"/>
              <a:ext cx="30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6E8C847-DAF5-80E9-EA50-626F026D517B}"/>
                </a:ext>
              </a:extLst>
            </p:cNvPr>
            <p:cNvCxnSpPr>
              <a:cxnSpLocks/>
            </p:cNvCxnSpPr>
            <p:nvPr/>
          </p:nvCxnSpPr>
          <p:spPr>
            <a:xfrm>
              <a:off x="7848600" y="2133600"/>
              <a:ext cx="304800" cy="0"/>
            </a:xfrm>
            <a:prstGeom prst="line">
              <a:avLst/>
            </a:prstGeom>
            <a:ln w="38100">
              <a:solidFill>
                <a:srgbClr val="0600FF"/>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2094D9AA-628C-6F7E-64E2-81888156EA2F}"/>
              </a:ext>
            </a:extLst>
          </p:cNvPr>
          <p:cNvSpPr txBox="1"/>
          <p:nvPr/>
        </p:nvSpPr>
        <p:spPr>
          <a:xfrm>
            <a:off x="6172200" y="1447800"/>
            <a:ext cx="2819400" cy="4832092"/>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dirty="0">
                <a:solidFill>
                  <a:schemeClr val="bg1"/>
                </a:solidFill>
              </a:rPr>
              <a:t>The Korean Meteorological Administration has a geostationary satellite, GEO-KOMPSAT-2A (GK2A) with magnetometers on board</a:t>
            </a:r>
          </a:p>
          <a:p>
            <a:pPr marL="285750" indent="-285750">
              <a:buClr>
                <a:schemeClr val="bg1"/>
              </a:buClr>
              <a:buFont typeface="Arial" panose="020B0604020202020204" pitchFamily="34" charset="0"/>
              <a:buChar char="•"/>
            </a:pPr>
            <a:endParaRPr lang="en-US" dirty="0">
              <a:solidFill>
                <a:schemeClr val="bg1"/>
              </a:solidFill>
            </a:endParaRPr>
          </a:p>
          <a:p>
            <a:pPr>
              <a:buClr>
                <a:schemeClr val="bg1"/>
              </a:buClr>
            </a:pPr>
            <a:endParaRPr lang="en-US" dirty="0">
              <a:solidFill>
                <a:schemeClr val="bg1"/>
              </a:solidFill>
            </a:endParaRPr>
          </a:p>
          <a:p>
            <a:pPr marL="285750" indent="-285750">
              <a:buClr>
                <a:schemeClr val="bg1"/>
              </a:buClr>
              <a:buFont typeface="Arial" panose="020B0604020202020204" pitchFamily="34" charset="0"/>
              <a:buChar char="•"/>
            </a:pPr>
            <a:r>
              <a:rPr lang="en-US" dirty="0">
                <a:solidFill>
                  <a:schemeClr val="bg1"/>
                </a:solidFill>
              </a:rPr>
              <a:t>NCEI is involved in a unique opportunity for cross-satellite inter-calibration</a:t>
            </a:r>
          </a:p>
          <a:p>
            <a:pPr marL="285750" indent="-285750">
              <a:buClr>
                <a:schemeClr val="bg1"/>
              </a:buClr>
              <a:buFont typeface="Arial" panose="020B0604020202020204" pitchFamily="34" charset="0"/>
              <a:buChar char="•"/>
            </a:pPr>
            <a:endParaRPr lang="en-US" dirty="0">
              <a:solidFill>
                <a:schemeClr val="bg1"/>
              </a:solidFill>
            </a:endParaRPr>
          </a:p>
          <a:p>
            <a:pPr>
              <a:buClr>
                <a:schemeClr val="bg1"/>
              </a:buClr>
            </a:pPr>
            <a:endParaRPr lang="en-US" dirty="0">
              <a:solidFill>
                <a:schemeClr val="bg1"/>
              </a:solidFill>
            </a:endParaRPr>
          </a:p>
          <a:p>
            <a:pPr marL="285750" indent="-285750">
              <a:buClr>
                <a:schemeClr val="bg1"/>
              </a:buClr>
              <a:buFont typeface="Arial" panose="020B0604020202020204" pitchFamily="34" charset="0"/>
              <a:buChar char="•"/>
            </a:pPr>
            <a:r>
              <a:rPr lang="en-US" dirty="0">
                <a:solidFill>
                  <a:schemeClr val="bg1"/>
                </a:solidFill>
              </a:rPr>
              <a:t>This is part of initial work for comparisons between the GOES-R satellites and the GK2A magnetometers</a:t>
            </a:r>
          </a:p>
          <a:p>
            <a:pPr marL="285750" indent="-285750">
              <a:buClr>
                <a:schemeClr val="bg1"/>
              </a:buClr>
              <a:buFont typeface="Arial" panose="020B0604020202020204" pitchFamily="34" charset="0"/>
              <a:buChar char="•"/>
            </a:pPr>
            <a:endParaRPr lang="en-US" dirty="0">
              <a:solidFill>
                <a:schemeClr val="bg1"/>
              </a:solidFill>
            </a:endParaRPr>
          </a:p>
          <a:p>
            <a:pPr>
              <a:buClr>
                <a:schemeClr val="bg1"/>
              </a:buClr>
            </a:pPr>
            <a:r>
              <a:rPr lang="en-US" dirty="0">
                <a:solidFill>
                  <a:schemeClr val="bg1"/>
                </a:solidFill>
              </a:rPr>
              <a:t> </a:t>
            </a:r>
          </a:p>
          <a:p>
            <a:pPr marL="285750" indent="-285750">
              <a:buClr>
                <a:schemeClr val="bg1"/>
              </a:buClr>
              <a:buFont typeface="Arial" panose="020B0604020202020204" pitchFamily="34" charset="0"/>
              <a:buChar char="•"/>
            </a:pPr>
            <a:r>
              <a:rPr lang="en-US" dirty="0">
                <a:solidFill>
                  <a:schemeClr val="bg1"/>
                </a:solidFill>
              </a:rPr>
              <a:t>This is a typical example comparison, with longitudinal corrections done by subtracting the TS04 model</a:t>
            </a:r>
          </a:p>
        </p:txBody>
      </p:sp>
      <p:sp>
        <p:nvSpPr>
          <p:cNvPr id="2" name="TextBox 1">
            <a:extLst>
              <a:ext uri="{FF2B5EF4-FFF2-40B4-BE49-F238E27FC236}">
                <a16:creationId xmlns:a16="http://schemas.microsoft.com/office/drawing/2014/main" id="{A0561DB7-3D57-8297-5849-A018698706FC}"/>
              </a:ext>
            </a:extLst>
          </p:cNvPr>
          <p:cNvSpPr txBox="1"/>
          <p:nvPr/>
        </p:nvSpPr>
        <p:spPr>
          <a:xfrm>
            <a:off x="144586" y="2088681"/>
            <a:ext cx="1227013" cy="307777"/>
          </a:xfrm>
          <a:prstGeom prst="rect">
            <a:avLst/>
          </a:prstGeom>
          <a:noFill/>
        </p:spPr>
        <p:txBody>
          <a:bodyPr wrap="square" rtlCol="0">
            <a:spAutoFit/>
          </a:bodyPr>
          <a:lstStyle/>
          <a:p>
            <a:r>
              <a:rPr lang="en-US" dirty="0"/>
              <a:t>X</a:t>
            </a:r>
            <a:r>
              <a:rPr lang="en-US" baseline="-25000" dirty="0"/>
              <a:t>GSE</a:t>
            </a:r>
            <a:endParaRPr lang="en-US" dirty="0"/>
          </a:p>
        </p:txBody>
      </p:sp>
      <p:sp>
        <p:nvSpPr>
          <p:cNvPr id="3" name="TextBox 2">
            <a:extLst>
              <a:ext uri="{FF2B5EF4-FFF2-40B4-BE49-F238E27FC236}">
                <a16:creationId xmlns:a16="http://schemas.microsoft.com/office/drawing/2014/main" id="{514DB6ED-3CD6-6BAC-F934-97017BB082C4}"/>
              </a:ext>
            </a:extLst>
          </p:cNvPr>
          <p:cNvSpPr txBox="1"/>
          <p:nvPr/>
        </p:nvSpPr>
        <p:spPr>
          <a:xfrm>
            <a:off x="144586" y="3361056"/>
            <a:ext cx="1836613" cy="307777"/>
          </a:xfrm>
          <a:prstGeom prst="rect">
            <a:avLst/>
          </a:prstGeom>
          <a:noFill/>
        </p:spPr>
        <p:txBody>
          <a:bodyPr wrap="square" rtlCol="0">
            <a:spAutoFit/>
          </a:bodyPr>
          <a:lstStyle/>
          <a:p>
            <a:r>
              <a:rPr lang="en-US" dirty="0"/>
              <a:t>Y</a:t>
            </a:r>
            <a:r>
              <a:rPr lang="en-US" baseline="-25000" dirty="0"/>
              <a:t>GSE</a:t>
            </a:r>
            <a:endParaRPr lang="en-US" dirty="0"/>
          </a:p>
        </p:txBody>
      </p:sp>
      <p:sp>
        <p:nvSpPr>
          <p:cNvPr id="7" name="TextBox 6">
            <a:extLst>
              <a:ext uri="{FF2B5EF4-FFF2-40B4-BE49-F238E27FC236}">
                <a16:creationId xmlns:a16="http://schemas.microsoft.com/office/drawing/2014/main" id="{BE3461CD-436D-ADB7-F950-06CC5959350F}"/>
              </a:ext>
            </a:extLst>
          </p:cNvPr>
          <p:cNvSpPr txBox="1"/>
          <p:nvPr/>
        </p:nvSpPr>
        <p:spPr>
          <a:xfrm>
            <a:off x="144586" y="4606607"/>
            <a:ext cx="1760606" cy="307777"/>
          </a:xfrm>
          <a:prstGeom prst="rect">
            <a:avLst/>
          </a:prstGeom>
          <a:noFill/>
        </p:spPr>
        <p:txBody>
          <a:bodyPr wrap="square" rtlCol="0">
            <a:spAutoFit/>
          </a:bodyPr>
          <a:lstStyle/>
          <a:p>
            <a:r>
              <a:rPr lang="en-US" dirty="0"/>
              <a:t>Z</a:t>
            </a:r>
            <a:r>
              <a:rPr lang="en-US" baseline="-25000" dirty="0"/>
              <a:t>GSE</a:t>
            </a:r>
            <a:endParaRPr lang="en-US" dirty="0"/>
          </a:p>
        </p:txBody>
      </p:sp>
    </p:spTree>
    <p:extLst>
      <p:ext uri="{BB962C8B-B14F-4D97-AF65-F5344CB8AC3E}">
        <p14:creationId xmlns:p14="http://schemas.microsoft.com/office/powerpoint/2010/main" val="2284916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23F8D-E916-6A31-4631-AB4B7EE72EAA}"/>
              </a:ext>
            </a:extLst>
          </p:cNvPr>
          <p:cNvSpPr>
            <a:spLocks noGrp="1"/>
          </p:cNvSpPr>
          <p:nvPr>
            <p:ph type="title"/>
          </p:nvPr>
        </p:nvSpPr>
        <p:spPr>
          <a:xfrm>
            <a:off x="1367588" y="-143924"/>
            <a:ext cx="6408821" cy="968626"/>
          </a:xfrm>
        </p:spPr>
        <p:txBody>
          <a:bodyPr/>
          <a:lstStyle/>
          <a:p>
            <a:r>
              <a:rPr lang="en-US" dirty="0"/>
              <a:t>RIMP v2 PLPT-MAG-003</a:t>
            </a:r>
          </a:p>
        </p:txBody>
      </p:sp>
      <p:sp>
        <p:nvSpPr>
          <p:cNvPr id="4" name="Slide Number Placeholder 3">
            <a:extLst>
              <a:ext uri="{FF2B5EF4-FFF2-40B4-BE49-F238E27FC236}">
                <a16:creationId xmlns:a16="http://schemas.microsoft.com/office/drawing/2014/main" id="{2D902B9F-D17C-5F1A-A10E-6D8CD831EDA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24</a:t>
            </a:fld>
            <a:endParaRPr lang="en-US" dirty="0"/>
          </a:p>
        </p:txBody>
      </p:sp>
      <p:sp>
        <p:nvSpPr>
          <p:cNvPr id="6" name="TextBox 5">
            <a:extLst>
              <a:ext uri="{FF2B5EF4-FFF2-40B4-BE49-F238E27FC236}">
                <a16:creationId xmlns:a16="http://schemas.microsoft.com/office/drawing/2014/main" id="{324F7721-AAFA-6B10-2A09-5519E31F8322}"/>
              </a:ext>
            </a:extLst>
          </p:cNvPr>
          <p:cNvSpPr txBox="1"/>
          <p:nvPr/>
        </p:nvSpPr>
        <p:spPr>
          <a:xfrm>
            <a:off x="2286000" y="3169344"/>
            <a:ext cx="4572000" cy="523220"/>
          </a:xfrm>
          <a:prstGeom prst="rect">
            <a:avLst/>
          </a:prstGeom>
          <a:noFill/>
        </p:spPr>
        <p:txBody>
          <a:bodyPr wrap="square">
            <a:spAutoFit/>
          </a:bodyPr>
          <a:lstStyle/>
          <a:p>
            <a:br>
              <a:rPr lang="en-US" dirty="0"/>
            </a:br>
            <a:endParaRPr lang="en-US" dirty="0"/>
          </a:p>
        </p:txBody>
      </p:sp>
      <p:sp>
        <p:nvSpPr>
          <p:cNvPr id="11" name="TextBox 10">
            <a:extLst>
              <a:ext uri="{FF2B5EF4-FFF2-40B4-BE49-F238E27FC236}">
                <a16:creationId xmlns:a16="http://schemas.microsoft.com/office/drawing/2014/main" id="{0B1BC6B8-5FAF-53B3-A976-A95AE8B1BC1C}"/>
              </a:ext>
            </a:extLst>
          </p:cNvPr>
          <p:cNvSpPr txBox="1"/>
          <p:nvPr/>
        </p:nvSpPr>
        <p:spPr>
          <a:xfrm>
            <a:off x="568984" y="997148"/>
            <a:ext cx="8521937" cy="307777"/>
          </a:xfrm>
          <a:prstGeom prst="rect">
            <a:avLst/>
          </a:prstGeom>
          <a:solidFill>
            <a:schemeClr val="bg1"/>
          </a:solidFill>
        </p:spPr>
        <p:txBody>
          <a:bodyPr wrap="square" rtlCol="0">
            <a:spAutoFit/>
          </a:bodyPr>
          <a:lstStyle/>
          <a:p>
            <a:r>
              <a:rPr lang="en-US" dirty="0"/>
              <a:t>	GOES-18			GOES-17			    GOES-16</a:t>
            </a:r>
          </a:p>
        </p:txBody>
      </p:sp>
      <p:sp>
        <p:nvSpPr>
          <p:cNvPr id="27" name="TextBox 26">
            <a:extLst>
              <a:ext uri="{FF2B5EF4-FFF2-40B4-BE49-F238E27FC236}">
                <a16:creationId xmlns:a16="http://schemas.microsoft.com/office/drawing/2014/main" id="{6CF5C068-D809-2B08-64BA-DFF110B75BF8}"/>
              </a:ext>
            </a:extLst>
          </p:cNvPr>
          <p:cNvSpPr txBox="1"/>
          <p:nvPr/>
        </p:nvSpPr>
        <p:spPr>
          <a:xfrm>
            <a:off x="158192" y="5551046"/>
            <a:ext cx="8777261" cy="1345048"/>
          </a:xfrm>
          <a:prstGeom prst="rect">
            <a:avLst/>
          </a:prstGeom>
          <a:noFill/>
        </p:spPr>
        <p:txBody>
          <a:bodyPr wrap="square" rtlCol="0">
            <a:spAutoFit/>
          </a:bodyPr>
          <a:lstStyle/>
          <a:p>
            <a:pPr marL="285750" indent="-285750">
              <a:lnSpc>
                <a:spcPct val="150000"/>
              </a:lnSpc>
              <a:buClr>
                <a:schemeClr val="bg1"/>
              </a:buClr>
              <a:buFont typeface="Arial" panose="020B0604020202020204" pitchFamily="34" charset="0"/>
              <a:buChar char="•"/>
            </a:pPr>
            <a:r>
              <a:rPr lang="en-US" dirty="0">
                <a:solidFill>
                  <a:schemeClr val="bg1"/>
                </a:solidFill>
              </a:rPr>
              <a:t>Significant improvement in background noise levels throughout the GOES-R series</a:t>
            </a:r>
          </a:p>
          <a:p>
            <a:pPr marL="285750" lvl="1" indent="-285750">
              <a:lnSpc>
                <a:spcPct val="150000"/>
              </a:lnSpc>
              <a:buClr>
                <a:schemeClr val="bg1"/>
              </a:buClr>
              <a:buFont typeface="Arial" panose="020B0604020202020204" pitchFamily="34" charset="0"/>
              <a:buChar char="•"/>
            </a:pPr>
            <a:r>
              <a:rPr lang="en-US" dirty="0">
                <a:solidFill>
                  <a:schemeClr val="bg1"/>
                </a:solidFill>
              </a:rPr>
              <a:t>Higher background levels make it more difficult to identify events such as plasma waves</a:t>
            </a:r>
          </a:p>
          <a:p>
            <a:pPr marL="285750" indent="-285750">
              <a:lnSpc>
                <a:spcPct val="150000"/>
              </a:lnSpc>
              <a:buClr>
                <a:schemeClr val="bg1"/>
              </a:buClr>
              <a:buFont typeface="Arial" panose="020B0604020202020204" pitchFamily="34" charset="0"/>
              <a:buChar char="•"/>
            </a:pPr>
            <a:r>
              <a:rPr lang="en-US" dirty="0">
                <a:solidFill>
                  <a:schemeClr val="bg1"/>
                </a:solidFill>
              </a:rPr>
              <a:t>Easier to identify reaction wheels in GOES-18 dynamic and static spectrograms  </a:t>
            </a:r>
          </a:p>
          <a:p>
            <a:pPr marL="285750" indent="-285750">
              <a:lnSpc>
                <a:spcPct val="150000"/>
              </a:lnSpc>
              <a:buClr>
                <a:schemeClr val="bg1"/>
              </a:buClr>
              <a:buFont typeface="Arial" panose="020B0604020202020204" pitchFamily="34" charset="0"/>
              <a:buChar char="•"/>
            </a:pPr>
            <a:r>
              <a:rPr lang="en-US" dirty="0">
                <a:solidFill>
                  <a:schemeClr val="bg1"/>
                </a:solidFill>
              </a:rPr>
              <a:t>The noise floor is within requirement for the sensors</a:t>
            </a:r>
          </a:p>
        </p:txBody>
      </p:sp>
      <p:pic>
        <p:nvPicPr>
          <p:cNvPr id="1032" name="Picture 8">
            <a:extLst>
              <a:ext uri="{FF2B5EF4-FFF2-40B4-BE49-F238E27FC236}">
                <a16:creationId xmlns:a16="http://schemas.microsoft.com/office/drawing/2014/main" id="{F8B2D60A-88D5-7718-9E17-A90F89654670}"/>
              </a:ext>
            </a:extLst>
          </p:cNvPr>
          <p:cNvPicPr>
            <a:picLocks noChangeAspect="1" noChangeArrowheads="1"/>
          </p:cNvPicPr>
          <p:nvPr/>
        </p:nvPicPr>
        <p:blipFill>
          <a:blip r:embed="rId3"/>
          <a:srcRect/>
          <a:stretch/>
        </p:blipFill>
        <p:spPr bwMode="auto">
          <a:xfrm>
            <a:off x="568984" y="1244161"/>
            <a:ext cx="8226627" cy="4209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3CE7158-6858-A034-64D9-0F040F59E9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487"/>
          <a:stretch/>
        </p:blipFill>
        <p:spPr bwMode="auto">
          <a:xfrm>
            <a:off x="8786497" y="1304925"/>
            <a:ext cx="304424" cy="1961835"/>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a:extLst>
              <a:ext uri="{FF2B5EF4-FFF2-40B4-BE49-F238E27FC236}">
                <a16:creationId xmlns:a16="http://schemas.microsoft.com/office/drawing/2014/main" id="{30A4508C-6FC6-50EF-69E4-57F089551FE3}"/>
              </a:ext>
            </a:extLst>
          </p:cNvPr>
          <p:cNvCxnSpPr>
            <a:cxnSpLocks/>
          </p:cNvCxnSpPr>
          <p:nvPr/>
        </p:nvCxnSpPr>
        <p:spPr>
          <a:xfrm flipH="1">
            <a:off x="2258471" y="4038600"/>
            <a:ext cx="255135" cy="0"/>
          </a:xfrm>
          <a:prstGeom prst="straightConnector1">
            <a:avLst/>
          </a:prstGeom>
          <a:ln w="28575">
            <a:solidFill>
              <a:srgbClr val="FF7F0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30AF04F-E85A-A734-4E3E-32780A5CC219}"/>
              </a:ext>
            </a:extLst>
          </p:cNvPr>
          <p:cNvSpPr txBox="1"/>
          <p:nvPr/>
        </p:nvSpPr>
        <p:spPr>
          <a:xfrm>
            <a:off x="1469353" y="3422282"/>
            <a:ext cx="794013" cy="443300"/>
          </a:xfrm>
          <a:prstGeom prst="rect">
            <a:avLst/>
          </a:prstGeom>
          <a:noFill/>
        </p:spPr>
        <p:txBody>
          <a:bodyPr wrap="square" rtlCol="0">
            <a:spAutoFit/>
          </a:bodyPr>
          <a:lstStyle/>
          <a:p>
            <a:r>
              <a:rPr lang="en-US" sz="1200" dirty="0"/>
              <a:t>Plasma waves</a:t>
            </a:r>
          </a:p>
        </p:txBody>
      </p:sp>
      <p:sp>
        <p:nvSpPr>
          <p:cNvPr id="47" name="TextBox 46">
            <a:extLst>
              <a:ext uri="{FF2B5EF4-FFF2-40B4-BE49-F238E27FC236}">
                <a16:creationId xmlns:a16="http://schemas.microsoft.com/office/drawing/2014/main" id="{B1CC7337-3C62-D546-A685-2C65DF9895AB}"/>
              </a:ext>
            </a:extLst>
          </p:cNvPr>
          <p:cNvSpPr txBox="1"/>
          <p:nvPr/>
        </p:nvSpPr>
        <p:spPr>
          <a:xfrm>
            <a:off x="2460567" y="3818442"/>
            <a:ext cx="1082744" cy="443300"/>
          </a:xfrm>
          <a:prstGeom prst="rect">
            <a:avLst/>
          </a:prstGeom>
          <a:noFill/>
        </p:spPr>
        <p:txBody>
          <a:bodyPr wrap="square" rtlCol="0">
            <a:spAutoFit/>
          </a:bodyPr>
          <a:lstStyle/>
          <a:p>
            <a:r>
              <a:rPr lang="en-US" sz="1200" dirty="0"/>
              <a:t>Reaction</a:t>
            </a:r>
          </a:p>
          <a:p>
            <a:r>
              <a:rPr lang="en-US" sz="1200" dirty="0"/>
              <a:t>wheel</a:t>
            </a:r>
          </a:p>
        </p:txBody>
      </p:sp>
      <p:cxnSp>
        <p:nvCxnSpPr>
          <p:cNvPr id="17" name="Straight Arrow Connector 16">
            <a:extLst>
              <a:ext uri="{FF2B5EF4-FFF2-40B4-BE49-F238E27FC236}">
                <a16:creationId xmlns:a16="http://schemas.microsoft.com/office/drawing/2014/main" id="{5CD677A1-4F69-BB7D-EFE1-037643EBD411}"/>
              </a:ext>
            </a:extLst>
          </p:cNvPr>
          <p:cNvCxnSpPr>
            <a:cxnSpLocks/>
          </p:cNvCxnSpPr>
          <p:nvPr/>
        </p:nvCxnSpPr>
        <p:spPr>
          <a:xfrm flipH="1" flipV="1">
            <a:off x="7750059" y="2195347"/>
            <a:ext cx="174741" cy="166853"/>
          </a:xfrm>
          <a:prstGeom prst="straightConnector1">
            <a:avLst/>
          </a:prstGeom>
          <a:ln w="25400">
            <a:solidFill>
              <a:srgbClr val="FF7F0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12887DB-CC3F-10A2-2A0D-635221AD990A}"/>
              </a:ext>
            </a:extLst>
          </p:cNvPr>
          <p:cNvCxnSpPr>
            <a:cxnSpLocks/>
          </p:cNvCxnSpPr>
          <p:nvPr/>
        </p:nvCxnSpPr>
        <p:spPr>
          <a:xfrm flipH="1" flipV="1">
            <a:off x="1258621" y="1952160"/>
            <a:ext cx="174574" cy="154024"/>
          </a:xfrm>
          <a:prstGeom prst="straightConnector1">
            <a:avLst/>
          </a:prstGeom>
          <a:ln w="28575">
            <a:solidFill>
              <a:srgbClr val="FF7F0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0ADEB5B-2CB2-6D77-395F-7C57A8EC9C18}"/>
              </a:ext>
            </a:extLst>
          </p:cNvPr>
          <p:cNvSpPr/>
          <p:nvPr/>
        </p:nvSpPr>
        <p:spPr>
          <a:xfrm>
            <a:off x="1142999" y="3559436"/>
            <a:ext cx="405819" cy="631564"/>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D12BF81-797C-2249-3C7F-075264AEE6B6}"/>
              </a:ext>
            </a:extLst>
          </p:cNvPr>
          <p:cNvSpPr/>
          <p:nvPr/>
        </p:nvSpPr>
        <p:spPr>
          <a:xfrm>
            <a:off x="2460567" y="2603917"/>
            <a:ext cx="282633" cy="46760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4C583DC2-6EA7-3D0F-9715-3FCBED471127}"/>
              </a:ext>
            </a:extLst>
          </p:cNvPr>
          <p:cNvCxnSpPr>
            <a:cxnSpLocks/>
          </p:cNvCxnSpPr>
          <p:nvPr/>
        </p:nvCxnSpPr>
        <p:spPr>
          <a:xfrm>
            <a:off x="1142999" y="4419600"/>
            <a:ext cx="1115472"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24F1B4F-C304-97F8-B152-BA1993B602EB}"/>
              </a:ext>
            </a:extLst>
          </p:cNvPr>
          <p:cNvCxnSpPr>
            <a:cxnSpLocks/>
          </p:cNvCxnSpPr>
          <p:nvPr/>
        </p:nvCxnSpPr>
        <p:spPr>
          <a:xfrm>
            <a:off x="2286000" y="4740592"/>
            <a:ext cx="1115472" cy="15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EC0EF3CD-8E48-7813-A42E-E4076C3AB15D}"/>
              </a:ext>
            </a:extLst>
          </p:cNvPr>
          <p:cNvSpPr/>
          <p:nvPr/>
        </p:nvSpPr>
        <p:spPr>
          <a:xfrm>
            <a:off x="3740512" y="3646567"/>
            <a:ext cx="195044" cy="44330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737FD53-0797-DC77-76FB-5DA8CB290B51}"/>
              </a:ext>
            </a:extLst>
          </p:cNvPr>
          <p:cNvSpPr/>
          <p:nvPr/>
        </p:nvSpPr>
        <p:spPr>
          <a:xfrm>
            <a:off x="5106646" y="2603916"/>
            <a:ext cx="195044" cy="44330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5E945D6E-A0DE-27E5-9939-8B7287C77E47}"/>
              </a:ext>
            </a:extLst>
          </p:cNvPr>
          <p:cNvCxnSpPr>
            <a:cxnSpLocks/>
          </p:cNvCxnSpPr>
          <p:nvPr/>
        </p:nvCxnSpPr>
        <p:spPr>
          <a:xfrm flipH="1">
            <a:off x="4444432" y="3962400"/>
            <a:ext cx="255135" cy="0"/>
          </a:xfrm>
          <a:prstGeom prst="straightConnector1">
            <a:avLst/>
          </a:prstGeom>
          <a:ln w="28575">
            <a:solidFill>
              <a:srgbClr val="FF7F0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6CFC4FD-3DFF-7E91-702E-6FCAC2EB254C}"/>
              </a:ext>
            </a:extLst>
          </p:cNvPr>
          <p:cNvCxnSpPr>
            <a:cxnSpLocks/>
          </p:cNvCxnSpPr>
          <p:nvPr/>
        </p:nvCxnSpPr>
        <p:spPr>
          <a:xfrm>
            <a:off x="3728370" y="4128916"/>
            <a:ext cx="1151312" cy="281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E81F8FB-F5A9-9769-6930-0878702B5AC2}"/>
              </a:ext>
            </a:extLst>
          </p:cNvPr>
          <p:cNvCxnSpPr>
            <a:cxnSpLocks/>
          </p:cNvCxnSpPr>
          <p:nvPr/>
        </p:nvCxnSpPr>
        <p:spPr>
          <a:xfrm>
            <a:off x="4953000" y="4495800"/>
            <a:ext cx="1087120" cy="114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4F6FC75-644A-D4C4-1589-F1D08B2B2178}"/>
              </a:ext>
            </a:extLst>
          </p:cNvPr>
          <p:cNvCxnSpPr>
            <a:cxnSpLocks/>
          </p:cNvCxnSpPr>
          <p:nvPr/>
        </p:nvCxnSpPr>
        <p:spPr>
          <a:xfrm flipH="1" flipV="1">
            <a:off x="4636762" y="2564253"/>
            <a:ext cx="174574" cy="154024"/>
          </a:xfrm>
          <a:prstGeom prst="straightConnector1">
            <a:avLst/>
          </a:prstGeom>
          <a:ln w="28575">
            <a:solidFill>
              <a:srgbClr val="FF7F01"/>
            </a:solidFill>
            <a:tailEnd type="triangle"/>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38C4D2E7-58D3-DE70-BDD2-47A9E4BBAD58}"/>
              </a:ext>
            </a:extLst>
          </p:cNvPr>
          <p:cNvSpPr/>
          <p:nvPr/>
        </p:nvSpPr>
        <p:spPr>
          <a:xfrm>
            <a:off x="8001000" y="2703016"/>
            <a:ext cx="195044" cy="41557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F75D2A38-3DCC-E22C-A48D-69DACF6274DC}"/>
              </a:ext>
            </a:extLst>
          </p:cNvPr>
          <p:cNvSpPr/>
          <p:nvPr/>
        </p:nvSpPr>
        <p:spPr>
          <a:xfrm>
            <a:off x="6222977" y="3371390"/>
            <a:ext cx="195044" cy="44330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a:extLst>
              <a:ext uri="{FF2B5EF4-FFF2-40B4-BE49-F238E27FC236}">
                <a16:creationId xmlns:a16="http://schemas.microsoft.com/office/drawing/2014/main" id="{C420D929-1E22-CA40-C67A-ABC72F3CF643}"/>
              </a:ext>
            </a:extLst>
          </p:cNvPr>
          <p:cNvCxnSpPr>
            <a:cxnSpLocks/>
          </p:cNvCxnSpPr>
          <p:nvPr/>
        </p:nvCxnSpPr>
        <p:spPr>
          <a:xfrm flipH="1">
            <a:off x="7162800" y="3969774"/>
            <a:ext cx="255135" cy="0"/>
          </a:xfrm>
          <a:prstGeom prst="straightConnector1">
            <a:avLst/>
          </a:prstGeom>
          <a:ln w="28575">
            <a:solidFill>
              <a:srgbClr val="FF7F0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E3B3E00-B6A4-C749-7278-23A8D176097C}"/>
              </a:ext>
            </a:extLst>
          </p:cNvPr>
          <p:cNvSpPr txBox="1"/>
          <p:nvPr/>
        </p:nvSpPr>
        <p:spPr>
          <a:xfrm>
            <a:off x="6460993" y="3347089"/>
            <a:ext cx="794013" cy="461665"/>
          </a:xfrm>
          <a:prstGeom prst="rect">
            <a:avLst/>
          </a:prstGeom>
          <a:noFill/>
        </p:spPr>
        <p:txBody>
          <a:bodyPr wrap="square" rtlCol="0">
            <a:spAutoFit/>
          </a:bodyPr>
          <a:lstStyle/>
          <a:p>
            <a:r>
              <a:rPr lang="en-US" sz="1200" dirty="0"/>
              <a:t>Wave activity?</a:t>
            </a:r>
          </a:p>
        </p:txBody>
      </p:sp>
      <p:sp>
        <p:nvSpPr>
          <p:cNvPr id="62" name="TextBox 61">
            <a:extLst>
              <a:ext uri="{FF2B5EF4-FFF2-40B4-BE49-F238E27FC236}">
                <a16:creationId xmlns:a16="http://schemas.microsoft.com/office/drawing/2014/main" id="{FAB242DB-6E97-F265-3003-AC223CA9901F}"/>
              </a:ext>
            </a:extLst>
          </p:cNvPr>
          <p:cNvSpPr txBox="1"/>
          <p:nvPr/>
        </p:nvSpPr>
        <p:spPr>
          <a:xfrm>
            <a:off x="7369959" y="3808754"/>
            <a:ext cx="1335484" cy="276999"/>
          </a:xfrm>
          <a:prstGeom prst="rect">
            <a:avLst/>
          </a:prstGeom>
          <a:noFill/>
        </p:spPr>
        <p:txBody>
          <a:bodyPr wrap="square" rtlCol="0">
            <a:spAutoFit/>
          </a:bodyPr>
          <a:lstStyle/>
          <a:p>
            <a:r>
              <a:rPr lang="en-US" sz="1200" dirty="0"/>
              <a:t>Reaction wheel?</a:t>
            </a:r>
          </a:p>
        </p:txBody>
      </p:sp>
      <p:sp>
        <p:nvSpPr>
          <p:cNvPr id="63" name="Rectangle 62">
            <a:extLst>
              <a:ext uri="{FF2B5EF4-FFF2-40B4-BE49-F238E27FC236}">
                <a16:creationId xmlns:a16="http://schemas.microsoft.com/office/drawing/2014/main" id="{2BAB35C8-8F94-55F4-884C-4D9466CE42C0}"/>
              </a:ext>
            </a:extLst>
          </p:cNvPr>
          <p:cNvSpPr/>
          <p:nvPr/>
        </p:nvSpPr>
        <p:spPr>
          <a:xfrm>
            <a:off x="3326993" y="457200"/>
            <a:ext cx="2185214" cy="425501"/>
          </a:xfrm>
          <a:prstGeom prst="rect">
            <a:avLst/>
          </a:prstGeom>
        </p:spPr>
        <p:txBody>
          <a:bodyPr wrap="none">
            <a:spAutoFit/>
          </a:bodyPr>
          <a:lstStyle/>
          <a:p>
            <a:pPr lvl="0" algn="ctr">
              <a:lnSpc>
                <a:spcPct val="115000"/>
              </a:lnSpc>
            </a:pPr>
            <a:r>
              <a:rPr lang="en-US" sz="2000" dirty="0">
                <a:solidFill>
                  <a:schemeClr val="bg1"/>
                </a:solidFill>
                <a:latin typeface="Calibri"/>
                <a:ea typeface="Calibri"/>
                <a:cs typeface="Calibri"/>
                <a:sym typeface="Calibri"/>
              </a:rPr>
              <a:t>Noise Performance</a:t>
            </a:r>
          </a:p>
        </p:txBody>
      </p:sp>
      <p:cxnSp>
        <p:nvCxnSpPr>
          <p:cNvPr id="3" name="Straight Connector 2">
            <a:extLst>
              <a:ext uri="{FF2B5EF4-FFF2-40B4-BE49-F238E27FC236}">
                <a16:creationId xmlns:a16="http://schemas.microsoft.com/office/drawing/2014/main" id="{C9BA9181-BCFB-4245-EE5B-D85DA3DA0618}"/>
              </a:ext>
            </a:extLst>
          </p:cNvPr>
          <p:cNvCxnSpPr>
            <a:cxnSpLocks/>
          </p:cNvCxnSpPr>
          <p:nvPr/>
        </p:nvCxnSpPr>
        <p:spPr>
          <a:xfrm>
            <a:off x="6320499" y="4070110"/>
            <a:ext cx="1185257" cy="281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AAC30D4-5A52-79FC-4965-BB00B27287E9}"/>
              </a:ext>
            </a:extLst>
          </p:cNvPr>
          <p:cNvCxnSpPr>
            <a:cxnSpLocks/>
          </p:cNvCxnSpPr>
          <p:nvPr/>
        </p:nvCxnSpPr>
        <p:spPr>
          <a:xfrm>
            <a:off x="7486619" y="4460977"/>
            <a:ext cx="1107938" cy="1110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91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7E7590-1F64-2DB5-C99F-5102781E81B8}"/>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25</a:t>
            </a:fld>
            <a:endParaRPr lang="en-US" dirty="0"/>
          </a:p>
        </p:txBody>
      </p:sp>
      <p:sp>
        <p:nvSpPr>
          <p:cNvPr id="7" name="Title 1">
            <a:extLst>
              <a:ext uri="{FF2B5EF4-FFF2-40B4-BE49-F238E27FC236}">
                <a16:creationId xmlns:a16="http://schemas.microsoft.com/office/drawing/2014/main" id="{532104C2-EAE1-E985-2D7B-2012CE8266EB}"/>
              </a:ext>
            </a:extLst>
          </p:cNvPr>
          <p:cNvSpPr>
            <a:spLocks noGrp="1"/>
          </p:cNvSpPr>
          <p:nvPr>
            <p:ph type="title"/>
          </p:nvPr>
        </p:nvSpPr>
        <p:spPr>
          <a:xfrm>
            <a:off x="1371600" y="128337"/>
            <a:ext cx="6408821" cy="968626"/>
          </a:xfrm>
        </p:spPr>
        <p:txBody>
          <a:bodyPr/>
          <a:lstStyle/>
          <a:p>
            <a:r>
              <a:rPr lang="en-US" dirty="0"/>
              <a:t>RIMP v2 PLPT-MAG-003</a:t>
            </a:r>
            <a:br>
              <a:rPr lang="en-US" dirty="0"/>
            </a:br>
            <a:endParaRPr lang="en-US" dirty="0"/>
          </a:p>
        </p:txBody>
      </p:sp>
      <p:sp>
        <p:nvSpPr>
          <p:cNvPr id="8" name="Rectangle 7">
            <a:extLst>
              <a:ext uri="{FF2B5EF4-FFF2-40B4-BE49-F238E27FC236}">
                <a16:creationId xmlns:a16="http://schemas.microsoft.com/office/drawing/2014/main" id="{D4A2292D-26FE-0FCC-FDB1-B502CEA743DE}"/>
              </a:ext>
            </a:extLst>
          </p:cNvPr>
          <p:cNvSpPr/>
          <p:nvPr/>
        </p:nvSpPr>
        <p:spPr>
          <a:xfrm>
            <a:off x="3326993" y="457200"/>
            <a:ext cx="2185214" cy="425501"/>
          </a:xfrm>
          <a:prstGeom prst="rect">
            <a:avLst/>
          </a:prstGeom>
        </p:spPr>
        <p:txBody>
          <a:bodyPr wrap="none">
            <a:spAutoFit/>
          </a:bodyPr>
          <a:lstStyle/>
          <a:p>
            <a:pPr lvl="0" algn="ctr">
              <a:lnSpc>
                <a:spcPct val="115000"/>
              </a:lnSpc>
            </a:pPr>
            <a:r>
              <a:rPr lang="en-US" sz="2000" dirty="0">
                <a:solidFill>
                  <a:schemeClr val="bg1"/>
                </a:solidFill>
                <a:latin typeface="Calibri"/>
                <a:ea typeface="Calibri"/>
                <a:cs typeface="Calibri"/>
                <a:sym typeface="Calibri"/>
              </a:rPr>
              <a:t>Noise Performance</a:t>
            </a:r>
          </a:p>
        </p:txBody>
      </p:sp>
      <p:sp>
        <p:nvSpPr>
          <p:cNvPr id="10" name="TextBox 9">
            <a:extLst>
              <a:ext uri="{FF2B5EF4-FFF2-40B4-BE49-F238E27FC236}">
                <a16:creationId xmlns:a16="http://schemas.microsoft.com/office/drawing/2014/main" id="{AD2C4447-3B38-64A0-5F68-66A80954DD6F}"/>
              </a:ext>
            </a:extLst>
          </p:cNvPr>
          <p:cNvSpPr txBox="1"/>
          <p:nvPr/>
        </p:nvSpPr>
        <p:spPr>
          <a:xfrm>
            <a:off x="1371600" y="4114800"/>
            <a:ext cx="6858000" cy="1200329"/>
          </a:xfrm>
          <a:prstGeom prst="rect">
            <a:avLst/>
          </a:prstGeom>
          <a:noFill/>
        </p:spPr>
        <p:txBody>
          <a:bodyPr wrap="square">
            <a:spAutoFit/>
          </a:bodyPr>
          <a:lstStyle/>
          <a:p>
            <a:r>
              <a:rPr lang="en-US" sz="1800" dirty="0">
                <a:solidFill>
                  <a:schemeClr val="bg1"/>
                </a:solidFill>
              </a:rPr>
              <a:t>We believe MAG product noise is generally within 0.3 </a:t>
            </a:r>
            <a:r>
              <a:rPr lang="en-US" sz="1800" dirty="0" err="1">
                <a:solidFill>
                  <a:schemeClr val="bg1"/>
                </a:solidFill>
              </a:rPr>
              <a:t>nT</a:t>
            </a:r>
            <a:r>
              <a:rPr lang="en-US" sz="1800" dirty="0">
                <a:solidFill>
                  <a:schemeClr val="bg1"/>
                </a:solidFill>
              </a:rPr>
              <a:t> (excluding </a:t>
            </a:r>
            <a:r>
              <a:rPr lang="en-US" sz="1800" dirty="0" err="1">
                <a:solidFill>
                  <a:schemeClr val="bg1"/>
                </a:solidFill>
              </a:rPr>
              <a:t>arcjet</a:t>
            </a:r>
            <a:r>
              <a:rPr lang="en-US" sz="1800" dirty="0">
                <a:solidFill>
                  <a:schemeClr val="bg1"/>
                </a:solidFill>
              </a:rPr>
              <a:t> firings), but we have not fully studied noise characteristics and contributions for the new GMAG. Continued analysis for a longer period of time is necessary. </a:t>
            </a:r>
          </a:p>
        </p:txBody>
      </p:sp>
      <p:sp>
        <p:nvSpPr>
          <p:cNvPr id="13" name="TextBox 12">
            <a:extLst>
              <a:ext uri="{FF2B5EF4-FFF2-40B4-BE49-F238E27FC236}">
                <a16:creationId xmlns:a16="http://schemas.microsoft.com/office/drawing/2014/main" id="{1AB77094-F843-04EE-634D-902B0A5D3C21}"/>
              </a:ext>
            </a:extLst>
          </p:cNvPr>
          <p:cNvSpPr txBox="1"/>
          <p:nvPr/>
        </p:nvSpPr>
        <p:spPr>
          <a:xfrm>
            <a:off x="2362200" y="1981200"/>
            <a:ext cx="5105399" cy="2031325"/>
          </a:xfrm>
          <a:prstGeom prst="rect">
            <a:avLst/>
          </a:prstGeom>
          <a:noFill/>
        </p:spPr>
        <p:txBody>
          <a:bodyPr wrap="square" rtlCol="0">
            <a:spAutoFit/>
          </a:bodyPr>
          <a:lstStyle/>
          <a:p>
            <a:pPr>
              <a:buClr>
                <a:schemeClr val="bg1"/>
              </a:buClr>
            </a:pPr>
            <a:r>
              <a:rPr lang="en-US" sz="1800" dirty="0">
                <a:solidFill>
                  <a:schemeClr val="bg1"/>
                </a:solidFill>
              </a:rPr>
              <a:t>Noise Contributions:</a:t>
            </a:r>
          </a:p>
          <a:p>
            <a:pPr>
              <a:buClr>
                <a:schemeClr val="bg1"/>
              </a:buClr>
            </a:pPr>
            <a:r>
              <a:rPr lang="en-US" sz="1800" dirty="0">
                <a:solidFill>
                  <a:schemeClr val="bg1"/>
                </a:solidFill>
              </a:rPr>
              <a:t> </a:t>
            </a:r>
          </a:p>
          <a:p>
            <a:pPr marL="342900" indent="-342900">
              <a:buClr>
                <a:schemeClr val="bg1"/>
              </a:buClr>
              <a:buFont typeface="+mj-lt"/>
              <a:buAutoNum type="arabicPeriod"/>
            </a:pPr>
            <a:r>
              <a:rPr lang="en-US" sz="1800" dirty="0">
                <a:solidFill>
                  <a:schemeClr val="bg1"/>
                </a:solidFill>
              </a:rPr>
              <a:t>Sensor : &lt; 0.1nT </a:t>
            </a:r>
          </a:p>
          <a:p>
            <a:pPr marL="342900" indent="-342900">
              <a:buClr>
                <a:schemeClr val="bg1"/>
              </a:buClr>
              <a:buFont typeface="+mj-lt"/>
              <a:buAutoNum type="arabicPeriod"/>
            </a:pPr>
            <a:r>
              <a:rPr lang="en-US" sz="1800" dirty="0">
                <a:solidFill>
                  <a:schemeClr val="bg1"/>
                </a:solidFill>
              </a:rPr>
              <a:t>Reaction wheels : 0.1nT to 0.2nT</a:t>
            </a:r>
          </a:p>
          <a:p>
            <a:pPr marL="342900" indent="-342900">
              <a:buClr>
                <a:schemeClr val="bg1"/>
              </a:buClr>
              <a:buFont typeface="+mj-lt"/>
              <a:buAutoNum type="arabicPeriod"/>
            </a:pPr>
            <a:r>
              <a:rPr lang="en-US" sz="1800" dirty="0">
                <a:solidFill>
                  <a:schemeClr val="bg1"/>
                </a:solidFill>
              </a:rPr>
              <a:t>Heaters : &lt; 0.02nT, ongoing analysis </a:t>
            </a:r>
          </a:p>
          <a:p>
            <a:pPr marL="342900" indent="-342900">
              <a:buClr>
                <a:schemeClr val="bg1"/>
              </a:buClr>
              <a:buFont typeface="+mj-lt"/>
              <a:buAutoNum type="arabicPeriod"/>
            </a:pPr>
            <a:r>
              <a:rPr lang="en-US" sz="1800" dirty="0" err="1">
                <a:solidFill>
                  <a:schemeClr val="bg1"/>
                </a:solidFill>
              </a:rPr>
              <a:t>Arcjets</a:t>
            </a:r>
            <a:r>
              <a:rPr lang="en-US" sz="1800" dirty="0">
                <a:solidFill>
                  <a:schemeClr val="bg1"/>
                </a:solidFill>
              </a:rPr>
              <a:t> (not included in error analysis) </a:t>
            </a:r>
          </a:p>
          <a:p>
            <a:pPr marL="342900" indent="-342900">
              <a:buClr>
                <a:schemeClr val="bg1"/>
              </a:buClr>
              <a:buFont typeface="+mj-lt"/>
              <a:buAutoNum type="arabicPeriod"/>
            </a:pPr>
            <a:endParaRPr lang="en-US" sz="1800" dirty="0">
              <a:solidFill>
                <a:schemeClr val="bg1"/>
              </a:solidFill>
            </a:endParaRPr>
          </a:p>
        </p:txBody>
      </p:sp>
    </p:spTree>
    <p:extLst>
      <p:ext uri="{BB962C8B-B14F-4D97-AF65-F5344CB8AC3E}">
        <p14:creationId xmlns:p14="http://schemas.microsoft.com/office/powerpoint/2010/main" val="1829569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Calibri"/>
                <a:ea typeface="Calibri"/>
                <a:cs typeface="Calibri"/>
                <a:sym typeface="Calibri"/>
              </a:rPr>
              <a:t>FULL MATURITY ASSESSMENT</a:t>
            </a:r>
            <a:endParaRPr dirty="0"/>
          </a:p>
        </p:txBody>
      </p:sp>
      <p:sp>
        <p:nvSpPr>
          <p:cNvPr id="398" name="Shape 39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GOES-18 </a:t>
            </a:r>
            <a:r>
              <a:rPr lang="en-US" dirty="0"/>
              <a:t>GMAG</a:t>
            </a:r>
            <a:r>
              <a:rPr lang="en-US" sz="2000" b="0" i="0" u="none" strike="noStrike" cap="none" dirty="0">
                <a:solidFill>
                  <a:srgbClr val="888888"/>
                </a:solidFill>
                <a:latin typeface="Calibri"/>
                <a:ea typeface="Calibri"/>
                <a:cs typeface="Calibri"/>
                <a:sym typeface="Calibri"/>
              </a:rPr>
              <a:t> L1b Product Full PS-PVR</a:t>
            </a:r>
            <a:endParaRPr dirty="0"/>
          </a:p>
        </p:txBody>
      </p:sp>
      <p:sp>
        <p:nvSpPr>
          <p:cNvPr id="399" name="Shape 399"/>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26</a:t>
            </a:fld>
            <a:endParaRPr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12416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48ED7-C43B-7489-2360-2B9DD599E23A}"/>
              </a:ext>
            </a:extLst>
          </p:cNvPr>
          <p:cNvSpPr>
            <a:spLocks noGrp="1"/>
          </p:cNvSpPr>
          <p:nvPr>
            <p:ph type="title"/>
          </p:nvPr>
        </p:nvSpPr>
        <p:spPr/>
        <p:txBody>
          <a:bodyPr/>
          <a:lstStyle/>
          <a:p>
            <a:r>
              <a:rPr lang="en-US" dirty="0">
                <a:solidFill>
                  <a:schemeClr val="bg1"/>
                </a:solidFill>
              </a:rPr>
              <a:t>Assessing GMAG Accuracy</a:t>
            </a:r>
            <a:br>
              <a:rPr lang="en-US" dirty="0">
                <a:latin typeface="Calibri" charset="0"/>
                <a:ea typeface="Calibri" charset="0"/>
                <a:cs typeface="Calibri" charset="0"/>
              </a:rPr>
            </a:br>
            <a:endParaRPr lang="en-US" dirty="0"/>
          </a:p>
        </p:txBody>
      </p:sp>
      <p:sp>
        <p:nvSpPr>
          <p:cNvPr id="4" name="Slide Number Placeholder 3">
            <a:extLst>
              <a:ext uri="{FF2B5EF4-FFF2-40B4-BE49-F238E27FC236}">
                <a16:creationId xmlns:a16="http://schemas.microsoft.com/office/drawing/2014/main" id="{97E43B55-B682-8308-E1C8-B94B13160725}"/>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27</a:t>
            </a:fld>
            <a:endParaRPr lang="en-US" dirty="0"/>
          </a:p>
        </p:txBody>
      </p:sp>
      <p:graphicFrame>
        <p:nvGraphicFramePr>
          <p:cNvPr id="5" name="Table 5">
            <a:extLst>
              <a:ext uri="{FF2B5EF4-FFF2-40B4-BE49-F238E27FC236}">
                <a16:creationId xmlns:a16="http://schemas.microsoft.com/office/drawing/2014/main" id="{A5116D1A-FCE8-E80E-894E-1EA0F322177F}"/>
              </a:ext>
            </a:extLst>
          </p:cNvPr>
          <p:cNvGraphicFramePr>
            <a:graphicFrameLocks noGrp="1"/>
          </p:cNvGraphicFramePr>
          <p:nvPr>
            <p:extLst>
              <p:ext uri="{D42A27DB-BD31-4B8C-83A1-F6EECF244321}">
                <p14:modId xmlns:p14="http://schemas.microsoft.com/office/powerpoint/2010/main" val="3640416435"/>
              </p:ext>
            </p:extLst>
          </p:nvPr>
        </p:nvGraphicFramePr>
        <p:xfrm>
          <a:off x="845820" y="4781641"/>
          <a:ext cx="7551420" cy="1935480"/>
        </p:xfrm>
        <a:graphic>
          <a:graphicData uri="http://schemas.openxmlformats.org/drawingml/2006/table">
            <a:tbl>
              <a:tblPr firstRow="1" bandRow="1">
                <a:tableStyleId>{2193F556-932D-4B0D-9798-D749DA44B50E}</a:tableStyleId>
              </a:tblPr>
              <a:tblGrid>
                <a:gridCol w="1184080">
                  <a:extLst>
                    <a:ext uri="{9D8B030D-6E8A-4147-A177-3AD203B41FA5}">
                      <a16:colId xmlns:a16="http://schemas.microsoft.com/office/drawing/2014/main" val="1925672677"/>
                    </a:ext>
                  </a:extLst>
                </a:gridCol>
                <a:gridCol w="990600">
                  <a:extLst>
                    <a:ext uri="{9D8B030D-6E8A-4147-A177-3AD203B41FA5}">
                      <a16:colId xmlns:a16="http://schemas.microsoft.com/office/drawing/2014/main" val="3868181969"/>
                    </a:ext>
                  </a:extLst>
                </a:gridCol>
                <a:gridCol w="1752600">
                  <a:extLst>
                    <a:ext uri="{9D8B030D-6E8A-4147-A177-3AD203B41FA5}">
                      <a16:colId xmlns:a16="http://schemas.microsoft.com/office/drawing/2014/main" val="2872330966"/>
                    </a:ext>
                  </a:extLst>
                </a:gridCol>
                <a:gridCol w="1828800">
                  <a:extLst>
                    <a:ext uri="{9D8B030D-6E8A-4147-A177-3AD203B41FA5}">
                      <a16:colId xmlns:a16="http://schemas.microsoft.com/office/drawing/2014/main" val="630622470"/>
                    </a:ext>
                  </a:extLst>
                </a:gridCol>
                <a:gridCol w="1795340">
                  <a:extLst>
                    <a:ext uri="{9D8B030D-6E8A-4147-A177-3AD203B41FA5}">
                      <a16:colId xmlns:a16="http://schemas.microsoft.com/office/drawing/2014/main" val="4146061914"/>
                    </a:ext>
                  </a:extLst>
                </a:gridCol>
              </a:tblGrid>
              <a:tr h="0">
                <a:tc>
                  <a:txBody>
                    <a:bodyPr/>
                    <a:lstStyle/>
                    <a:p>
                      <a:r>
                        <a:rPr lang="en-US" sz="1600" dirty="0"/>
                        <a:t>Satellite(s)</a:t>
                      </a:r>
                    </a:p>
                  </a:txBody>
                  <a:tcPr/>
                </a:tc>
                <a:tc>
                  <a:txBody>
                    <a:bodyPr/>
                    <a:lstStyle/>
                    <a:p>
                      <a:r>
                        <a:rPr lang="en-US" sz="1600" dirty="0"/>
                        <a:t>Sensor(s)</a:t>
                      </a:r>
                    </a:p>
                  </a:txBody>
                  <a:tcPr/>
                </a:tc>
                <a:tc>
                  <a:txBody>
                    <a:bodyPr/>
                    <a:lstStyle/>
                    <a:p>
                      <a:pPr algn="ctr"/>
                      <a:r>
                        <a:rPr lang="en-US" sz="1600" dirty="0"/>
                        <a:t>+/- (mean+ 3σ)</a:t>
                      </a:r>
                    </a:p>
                    <a:p>
                      <a:pPr algn="ctr"/>
                      <a:r>
                        <a:rPr lang="en-US" sz="1600" dirty="0"/>
                        <a:t>E [</a:t>
                      </a:r>
                      <a:r>
                        <a:rPr lang="en-US" sz="1600" dirty="0" err="1"/>
                        <a:t>nT</a:t>
                      </a:r>
                      <a:r>
                        <a:rPr lang="en-US" sz="1600" dirty="0"/>
                        <a:t>]</a:t>
                      </a:r>
                    </a:p>
                  </a:txBody>
                  <a:tcPr/>
                </a:tc>
                <a:tc>
                  <a:txBody>
                    <a:bodyPr/>
                    <a:lstStyle/>
                    <a:p>
                      <a:pPr algn="ctr"/>
                      <a:r>
                        <a:rPr lang="en-US" sz="1600" dirty="0"/>
                        <a:t>+/- (mean + 3σ)</a:t>
                      </a:r>
                    </a:p>
                    <a:p>
                      <a:pPr algn="ctr"/>
                      <a:r>
                        <a:rPr lang="en-US" sz="1600" dirty="0"/>
                        <a:t>P [</a:t>
                      </a:r>
                      <a:r>
                        <a:rPr lang="en-US" sz="1600" dirty="0" err="1"/>
                        <a:t>nT</a:t>
                      </a:r>
                      <a:r>
                        <a:rPr lang="en-US" sz="1600" dirty="0"/>
                        <a:t>]</a:t>
                      </a:r>
                    </a:p>
                    <a:p>
                      <a:endParaRPr lang="en-US" sz="1600" dirty="0"/>
                    </a:p>
                  </a:txBody>
                  <a:tcPr/>
                </a:tc>
                <a:tc>
                  <a:txBody>
                    <a:bodyPr/>
                    <a:lstStyle/>
                    <a:p>
                      <a:pPr algn="ctr"/>
                      <a:r>
                        <a:rPr lang="en-US" sz="1600" dirty="0"/>
                        <a:t>+/- (mean + 3σ)</a:t>
                      </a:r>
                    </a:p>
                    <a:p>
                      <a:pPr algn="ctr"/>
                      <a:r>
                        <a:rPr lang="en-US" sz="1600" dirty="0"/>
                        <a:t>N [</a:t>
                      </a:r>
                      <a:r>
                        <a:rPr lang="en-US" sz="1600" dirty="0" err="1"/>
                        <a:t>nT</a:t>
                      </a:r>
                      <a:r>
                        <a:rPr lang="en-US" sz="1600" dirty="0"/>
                        <a:t>]</a:t>
                      </a:r>
                    </a:p>
                  </a:txBody>
                  <a:tcPr/>
                </a:tc>
                <a:extLst>
                  <a:ext uri="{0D108BD9-81ED-4DB2-BD59-A6C34878D82A}">
                    <a16:rowId xmlns:a16="http://schemas.microsoft.com/office/drawing/2014/main" val="3723646269"/>
                  </a:ext>
                </a:extLst>
              </a:tr>
              <a:tr h="370840">
                <a:tc>
                  <a:txBody>
                    <a:bodyPr/>
                    <a:lstStyle/>
                    <a:p>
                      <a:r>
                        <a:rPr lang="en-US" sz="1600" dirty="0"/>
                        <a:t>G18</a:t>
                      </a:r>
                    </a:p>
                  </a:txBody>
                  <a:tcPr/>
                </a:tc>
                <a:tc>
                  <a:txBody>
                    <a:bodyPr/>
                    <a:lstStyle/>
                    <a:p>
                      <a:r>
                        <a:rPr lang="en-US" sz="1600" dirty="0"/>
                        <a:t>OB-IB</a:t>
                      </a:r>
                    </a:p>
                  </a:txBody>
                  <a:tcPr/>
                </a:tc>
                <a:tc>
                  <a:txBody>
                    <a:bodyPr/>
                    <a:lstStyle/>
                    <a:p>
                      <a:r>
                        <a:rPr lang="en-US" sz="1600" dirty="0"/>
                        <a:t>+/-0.09 + 0.74</a:t>
                      </a:r>
                    </a:p>
                  </a:txBody>
                  <a:tcPr/>
                </a:tc>
                <a:tc>
                  <a:txBody>
                    <a:bodyPr/>
                    <a:lstStyle/>
                    <a:p>
                      <a:r>
                        <a:rPr lang="en-US" sz="1600" dirty="0"/>
                        <a:t>+/-0.27 + 0.77</a:t>
                      </a:r>
                    </a:p>
                  </a:txBody>
                  <a:tcPr/>
                </a:tc>
                <a:tc>
                  <a:txBody>
                    <a:bodyPr/>
                    <a:lstStyle/>
                    <a:p>
                      <a:r>
                        <a:rPr lang="en-US" sz="1600" dirty="0"/>
                        <a:t>+/-0.08 + 0.39</a:t>
                      </a:r>
                    </a:p>
                  </a:txBody>
                  <a:tcPr/>
                </a:tc>
                <a:extLst>
                  <a:ext uri="{0D108BD9-81ED-4DB2-BD59-A6C34878D82A}">
                    <a16:rowId xmlns:a16="http://schemas.microsoft.com/office/drawing/2014/main" val="3324054396"/>
                  </a:ext>
                </a:extLst>
              </a:tr>
              <a:tr h="370840">
                <a:tc>
                  <a:txBody>
                    <a:bodyPr/>
                    <a:lstStyle/>
                    <a:p>
                      <a:r>
                        <a:rPr lang="en-US" sz="1600" dirty="0"/>
                        <a:t>G18 - G17</a:t>
                      </a:r>
                    </a:p>
                  </a:txBody>
                  <a:tcPr/>
                </a:tc>
                <a:tc>
                  <a:txBody>
                    <a:bodyPr/>
                    <a:lstStyle/>
                    <a:p>
                      <a:r>
                        <a:rPr lang="en-US" sz="1600" dirty="0"/>
                        <a:t>OB</a:t>
                      </a:r>
                    </a:p>
                  </a:txBody>
                  <a:tcPr/>
                </a:tc>
                <a:tc>
                  <a:txBody>
                    <a:bodyPr/>
                    <a:lstStyle/>
                    <a:p>
                      <a:r>
                        <a:rPr lang="en-US" sz="1600" dirty="0"/>
                        <a:t>+/-0.05 + 1.3</a:t>
                      </a:r>
                    </a:p>
                  </a:txBody>
                  <a:tcPr/>
                </a:tc>
                <a:tc>
                  <a:txBody>
                    <a:bodyPr/>
                    <a:lstStyle/>
                    <a:p>
                      <a:r>
                        <a:rPr lang="en-US" sz="1600" dirty="0"/>
                        <a:t>+/-0.07 + 1.1</a:t>
                      </a:r>
                    </a:p>
                  </a:txBody>
                  <a:tcPr/>
                </a:tc>
                <a:tc>
                  <a:txBody>
                    <a:bodyPr/>
                    <a:lstStyle/>
                    <a:p>
                      <a:r>
                        <a:rPr lang="en-US" sz="1600" dirty="0"/>
                        <a:t>+/-0.08 + 0.9</a:t>
                      </a:r>
                    </a:p>
                  </a:txBody>
                  <a:tcPr/>
                </a:tc>
                <a:extLst>
                  <a:ext uri="{0D108BD9-81ED-4DB2-BD59-A6C34878D82A}">
                    <a16:rowId xmlns:a16="http://schemas.microsoft.com/office/drawing/2014/main" val="1953492994"/>
                  </a:ext>
                </a:extLst>
              </a:tr>
              <a:tr h="370840">
                <a:tc>
                  <a:txBody>
                    <a:bodyPr/>
                    <a:lstStyle/>
                    <a:p>
                      <a:r>
                        <a:rPr lang="en-US" sz="1600" dirty="0"/>
                        <a:t>G18 - G17</a:t>
                      </a:r>
                    </a:p>
                  </a:txBody>
                  <a:tcPr/>
                </a:tc>
                <a:tc>
                  <a:txBody>
                    <a:bodyPr/>
                    <a:lstStyle/>
                    <a:p>
                      <a:r>
                        <a:rPr lang="en-US" sz="1600" dirty="0"/>
                        <a:t>IB</a:t>
                      </a:r>
                    </a:p>
                  </a:txBody>
                  <a:tcPr/>
                </a:tc>
                <a:tc>
                  <a:txBody>
                    <a:bodyPr/>
                    <a:lstStyle/>
                    <a:p>
                      <a:r>
                        <a:rPr lang="en-US" sz="1600" dirty="0"/>
                        <a:t>+/-0.53+2.4</a:t>
                      </a:r>
                    </a:p>
                  </a:txBody>
                  <a:tcPr/>
                </a:tc>
                <a:tc>
                  <a:txBody>
                    <a:bodyPr/>
                    <a:lstStyle/>
                    <a:p>
                      <a:r>
                        <a:rPr lang="en-US" sz="1600" dirty="0"/>
                        <a:t>+/-0.03 + 1.8</a:t>
                      </a:r>
                    </a:p>
                  </a:txBody>
                  <a:tcPr/>
                </a:tc>
                <a:tc>
                  <a:txBody>
                    <a:bodyPr/>
                    <a:lstStyle/>
                    <a:p>
                      <a:r>
                        <a:rPr lang="en-US" sz="1600" dirty="0"/>
                        <a:t>+/-0.07 + 1.1</a:t>
                      </a:r>
                    </a:p>
                  </a:txBody>
                  <a:tcPr/>
                </a:tc>
                <a:extLst>
                  <a:ext uri="{0D108BD9-81ED-4DB2-BD59-A6C34878D82A}">
                    <a16:rowId xmlns:a16="http://schemas.microsoft.com/office/drawing/2014/main" val="1381519547"/>
                  </a:ext>
                </a:extLst>
              </a:tr>
            </a:tbl>
          </a:graphicData>
        </a:graphic>
      </p:graphicFrame>
      <p:sp>
        <p:nvSpPr>
          <p:cNvPr id="9" name="TextBox 8">
            <a:extLst>
              <a:ext uri="{FF2B5EF4-FFF2-40B4-BE49-F238E27FC236}">
                <a16:creationId xmlns:a16="http://schemas.microsoft.com/office/drawing/2014/main" id="{097E7C9D-FA03-A13C-DA39-A173217190E0}"/>
              </a:ext>
            </a:extLst>
          </p:cNvPr>
          <p:cNvSpPr txBox="1"/>
          <p:nvPr/>
        </p:nvSpPr>
        <p:spPr>
          <a:xfrm>
            <a:off x="1371600" y="987531"/>
            <a:ext cx="7025640" cy="523220"/>
          </a:xfrm>
          <a:prstGeom prst="rect">
            <a:avLst/>
          </a:prstGeom>
          <a:noFill/>
        </p:spPr>
        <p:txBody>
          <a:bodyPr wrap="square">
            <a:spAutoFit/>
          </a:bodyPr>
          <a:lstStyle/>
          <a:p>
            <a:pPr marL="285750" indent="-285750" rtl="0" fontAlgn="base">
              <a:spcBef>
                <a:spcPts val="0"/>
              </a:spcBef>
              <a:spcAft>
                <a:spcPts val="1200"/>
              </a:spcAft>
              <a:buClr>
                <a:schemeClr val="bg1"/>
              </a:buClr>
              <a:buFont typeface="Arial" panose="020B0604020202020204" pitchFamily="34" charset="0"/>
              <a:buChar char="•"/>
            </a:pPr>
            <a:r>
              <a:rPr lang="en-US" b="0" i="0" u="none" strike="noStrike" dirty="0">
                <a:solidFill>
                  <a:schemeClr val="bg1"/>
                </a:solidFill>
                <a:effectLst/>
                <a:latin typeface="Arial" panose="020B0604020202020204" pitchFamily="34" charset="0"/>
              </a:rPr>
              <a:t>GOES-18 GMAG accuracy assessment </a:t>
            </a:r>
            <a:r>
              <a:rPr lang="en-US" dirty="0">
                <a:solidFill>
                  <a:schemeClr val="bg1"/>
                </a:solidFill>
                <a:latin typeface="Arial" panose="020B0604020202020204" pitchFamily="34" charset="0"/>
              </a:rPr>
              <a:t>uses </a:t>
            </a:r>
            <a:r>
              <a:rPr lang="en-US" b="0" i="0" u="none" strike="noStrike" dirty="0">
                <a:solidFill>
                  <a:schemeClr val="bg1"/>
                </a:solidFill>
                <a:effectLst/>
                <a:latin typeface="Arial" panose="020B0604020202020204" pitchFamily="34" charset="0"/>
              </a:rPr>
              <a:t>inter-satellite comparisons and GMAG OB-IB differences </a:t>
            </a:r>
          </a:p>
        </p:txBody>
      </p:sp>
      <p:sp>
        <p:nvSpPr>
          <p:cNvPr id="11" name="TextBox 10">
            <a:extLst>
              <a:ext uri="{FF2B5EF4-FFF2-40B4-BE49-F238E27FC236}">
                <a16:creationId xmlns:a16="http://schemas.microsoft.com/office/drawing/2014/main" id="{BEFD7218-0755-EAE7-23B2-87C35C168D84}"/>
              </a:ext>
            </a:extLst>
          </p:cNvPr>
          <p:cNvSpPr txBox="1"/>
          <p:nvPr/>
        </p:nvSpPr>
        <p:spPr>
          <a:xfrm>
            <a:off x="2067560" y="1551668"/>
            <a:ext cx="6329680" cy="2431435"/>
          </a:xfrm>
          <a:prstGeom prst="rect">
            <a:avLst/>
          </a:prstGeom>
          <a:noFill/>
        </p:spPr>
        <p:txBody>
          <a:bodyPr wrap="square" rtlCol="0">
            <a:spAutoFit/>
          </a:bodyPr>
          <a:lstStyle/>
          <a:p>
            <a:pPr marL="285750" lvl="4" indent="-285750" fontAlgn="base">
              <a:spcAft>
                <a:spcPts val="1200"/>
              </a:spcAft>
              <a:buClr>
                <a:schemeClr val="bg1"/>
              </a:buClr>
              <a:buFont typeface="Arial" panose="020B0604020202020204" pitchFamily="34" charset="0"/>
              <a:buChar char="•"/>
            </a:pPr>
            <a:r>
              <a:rPr lang="en-US" dirty="0">
                <a:solidFill>
                  <a:schemeClr val="bg1"/>
                </a:solidFill>
                <a:latin typeface="Arial" panose="020B0604020202020204" pitchFamily="34" charset="0"/>
              </a:rPr>
              <a:t>We define accuracy as +/-(mean + 3σ)</a:t>
            </a:r>
          </a:p>
          <a:p>
            <a:pPr marL="285750" lvl="4" indent="-285750" fontAlgn="base">
              <a:spcAft>
                <a:spcPts val="1200"/>
              </a:spcAft>
              <a:buClr>
                <a:schemeClr val="bg1"/>
              </a:buClr>
              <a:buFont typeface="Arial" panose="020B0604020202020204" pitchFamily="34" charset="0"/>
              <a:buChar char="•"/>
            </a:pPr>
            <a:r>
              <a:rPr lang="en-US" dirty="0">
                <a:solidFill>
                  <a:schemeClr val="bg1"/>
                </a:solidFill>
                <a:latin typeface="Arial" panose="020B0604020202020204" pitchFamily="34" charset="0"/>
              </a:rPr>
              <a:t>Thermal instability on GOES-16 MAG makes comparisons less reliable</a:t>
            </a:r>
          </a:p>
          <a:p>
            <a:pPr marL="285750" lvl="4" indent="-285750" fontAlgn="base">
              <a:spcAft>
                <a:spcPts val="1200"/>
              </a:spcAft>
              <a:buClr>
                <a:schemeClr val="bg1"/>
              </a:buClr>
              <a:buFont typeface="Arial" panose="020B0604020202020204" pitchFamily="34" charset="0"/>
              <a:buChar char="•"/>
            </a:pPr>
            <a:r>
              <a:rPr lang="en-US" dirty="0">
                <a:solidFill>
                  <a:schemeClr val="bg1"/>
                </a:solidFill>
                <a:latin typeface="Arial" panose="020B0604020202020204" pitchFamily="34" charset="0"/>
              </a:rPr>
              <a:t>Although GOES-17 had improvements, there are still thermal instability issues and required a waiver for accuracy as it did not meet the 1nT requirement </a:t>
            </a:r>
          </a:p>
          <a:p>
            <a:pPr marL="285750" lvl="4" indent="-285750" fontAlgn="base">
              <a:spcAft>
                <a:spcPts val="1200"/>
              </a:spcAft>
              <a:buClr>
                <a:schemeClr val="bg1"/>
              </a:buClr>
              <a:buFont typeface="Arial" panose="020B0604020202020204" pitchFamily="34" charset="0"/>
              <a:buChar char="•"/>
            </a:pPr>
            <a:r>
              <a:rPr lang="en-US" dirty="0">
                <a:solidFill>
                  <a:schemeClr val="bg1"/>
                </a:solidFill>
                <a:latin typeface="Arial" panose="020B0604020202020204" pitchFamily="34" charset="0"/>
              </a:rPr>
              <a:t>Model comparisons (and thus longitudinal corrections) are less reliable, especially for days that have some level of geomagnetic activity </a:t>
            </a:r>
          </a:p>
          <a:p>
            <a:endParaRPr lang="en-US" dirty="0"/>
          </a:p>
        </p:txBody>
      </p:sp>
      <p:sp>
        <p:nvSpPr>
          <p:cNvPr id="3" name="TextBox 2">
            <a:extLst>
              <a:ext uri="{FF2B5EF4-FFF2-40B4-BE49-F238E27FC236}">
                <a16:creationId xmlns:a16="http://schemas.microsoft.com/office/drawing/2014/main" id="{D8CA16AB-24C6-87C4-21E4-B017789E0B31}"/>
              </a:ext>
            </a:extLst>
          </p:cNvPr>
          <p:cNvSpPr txBox="1"/>
          <p:nvPr/>
        </p:nvSpPr>
        <p:spPr>
          <a:xfrm>
            <a:off x="1371600" y="3581400"/>
            <a:ext cx="7025640" cy="1107996"/>
          </a:xfrm>
          <a:prstGeom prst="rect">
            <a:avLst/>
          </a:prstGeom>
          <a:noFill/>
        </p:spPr>
        <p:txBody>
          <a:bodyPr wrap="square">
            <a:spAutoFit/>
          </a:bodyPr>
          <a:lstStyle/>
          <a:p>
            <a:pPr marL="285750" indent="-285750" rtl="0" fontAlgn="base">
              <a:spcBef>
                <a:spcPts val="0"/>
              </a:spcBef>
              <a:spcAft>
                <a:spcPts val="1200"/>
              </a:spcAft>
              <a:buClr>
                <a:schemeClr val="bg1"/>
              </a:buClr>
              <a:buFont typeface="Arial" panose="020B0604020202020204" pitchFamily="34" charset="0"/>
              <a:buChar char="•"/>
            </a:pPr>
            <a:r>
              <a:rPr lang="en-US" dirty="0">
                <a:solidFill>
                  <a:schemeClr val="bg1"/>
                </a:solidFill>
                <a:latin typeface="Arial" panose="020B0604020202020204" pitchFamily="34" charset="0"/>
              </a:rPr>
              <a:t>We believe the 3σ for GOES-18 – GOES-17 differences is mainly a result of GOES-17 issues </a:t>
            </a:r>
          </a:p>
          <a:p>
            <a:pPr marL="285750" indent="-285750" rtl="0" fontAlgn="base">
              <a:spcBef>
                <a:spcPts val="0"/>
              </a:spcBef>
              <a:spcAft>
                <a:spcPts val="1200"/>
              </a:spcAft>
              <a:buClr>
                <a:schemeClr val="bg1"/>
              </a:buClr>
              <a:buFont typeface="Arial" panose="020B0604020202020204" pitchFamily="34" charset="0"/>
              <a:buChar char="•"/>
            </a:pPr>
            <a:r>
              <a:rPr lang="en-US" dirty="0">
                <a:solidFill>
                  <a:schemeClr val="bg1"/>
                </a:solidFill>
                <a:latin typeface="Arial" panose="020B0604020202020204" pitchFamily="34" charset="0"/>
              </a:rPr>
              <a:t>Overall, the GOES-18 OB-IB differences and 3σ are the best indicator of accuracy, which are 1nT or better</a:t>
            </a:r>
            <a:endParaRPr lang="en-US" b="0" i="0" u="none" strike="noStrike"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636769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pPr lvl="0">
                <a:spcBef>
                  <a:spcPts val="0"/>
                </a:spcBef>
                <a:buNone/>
              </a:pPr>
              <a:t>28</a:t>
            </a:fld>
            <a:endParaRPr lang="en" dirty="0">
              <a:solidFill>
                <a:schemeClr val="bg1"/>
              </a:solidFill>
            </a:endParaRPr>
          </a:p>
        </p:txBody>
      </p:sp>
      <p:sp>
        <p:nvSpPr>
          <p:cNvPr id="3" name="Title 1"/>
          <p:cNvSpPr txBox="1">
            <a:spLocks/>
          </p:cNvSpPr>
          <p:nvPr/>
        </p:nvSpPr>
        <p:spPr>
          <a:xfrm>
            <a:off x="1543050" y="152400"/>
            <a:ext cx="6019038" cy="10668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2400" dirty="0">
                <a:solidFill>
                  <a:schemeClr val="bg1"/>
                </a:solidFill>
              </a:rPr>
              <a:t>GOES-18 GMAG </a:t>
            </a:r>
          </a:p>
          <a:p>
            <a:pPr algn="ctr"/>
            <a:r>
              <a:rPr lang="en-US" sz="2400" dirty="0">
                <a:solidFill>
                  <a:schemeClr val="bg1"/>
                </a:solidFill>
              </a:rPr>
              <a:t>Performance Baseline Status*</a:t>
            </a:r>
          </a:p>
          <a:p>
            <a:pPr algn="ctr"/>
            <a:r>
              <a:rPr lang="en-US" sz="1600" dirty="0">
                <a:solidFill>
                  <a:schemeClr val="bg1"/>
                </a:solidFill>
              </a:rPr>
              <a:t>Assessment at Full validation</a:t>
            </a:r>
          </a:p>
        </p:txBody>
      </p:sp>
      <p:graphicFrame>
        <p:nvGraphicFramePr>
          <p:cNvPr id="4" name="Content Placeholder 3"/>
          <p:cNvGraphicFramePr>
            <a:graphicFrameLocks/>
          </p:cNvGraphicFramePr>
          <p:nvPr>
            <p:extLst>
              <p:ext uri="{D42A27DB-BD31-4B8C-83A1-F6EECF244321}">
                <p14:modId xmlns:p14="http://schemas.microsoft.com/office/powerpoint/2010/main" val="4269479751"/>
              </p:ext>
            </p:extLst>
          </p:nvPr>
        </p:nvGraphicFramePr>
        <p:xfrm>
          <a:off x="172452" y="1447800"/>
          <a:ext cx="8799095" cy="4617720"/>
        </p:xfrm>
        <a:graphic>
          <a:graphicData uri="http://schemas.openxmlformats.org/drawingml/2006/table">
            <a:tbl>
              <a:tblPr firstRow="1" bandRow="1">
                <a:tableStyleId>{5940675A-B579-460E-94D1-54222C63F5DA}</a:tableStyleId>
              </a:tblPr>
              <a:tblGrid>
                <a:gridCol w="589548">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315452">
                  <a:extLst>
                    <a:ext uri="{9D8B030D-6E8A-4147-A177-3AD203B41FA5}">
                      <a16:colId xmlns:a16="http://schemas.microsoft.com/office/drawing/2014/main" val="2286325374"/>
                    </a:ext>
                  </a:extLst>
                </a:gridCol>
                <a:gridCol w="1447800">
                  <a:extLst>
                    <a:ext uri="{9D8B030D-6E8A-4147-A177-3AD203B41FA5}">
                      <a16:colId xmlns:a16="http://schemas.microsoft.com/office/drawing/2014/main" val="1228089856"/>
                    </a:ext>
                  </a:extLst>
                </a:gridCol>
                <a:gridCol w="1921042">
                  <a:extLst>
                    <a:ext uri="{9D8B030D-6E8A-4147-A177-3AD203B41FA5}">
                      <a16:colId xmlns:a16="http://schemas.microsoft.com/office/drawing/2014/main" val="2169976079"/>
                    </a:ext>
                  </a:extLst>
                </a:gridCol>
                <a:gridCol w="1066800">
                  <a:extLst>
                    <a:ext uri="{9D8B030D-6E8A-4147-A177-3AD203B41FA5}">
                      <a16:colId xmlns:a16="http://schemas.microsoft.com/office/drawing/2014/main" val="20002"/>
                    </a:ext>
                  </a:extLst>
                </a:gridCol>
                <a:gridCol w="1163053">
                  <a:extLst>
                    <a:ext uri="{9D8B030D-6E8A-4147-A177-3AD203B41FA5}">
                      <a16:colId xmlns:a16="http://schemas.microsoft.com/office/drawing/2014/main" val="20003"/>
                    </a:ext>
                  </a:extLst>
                </a:gridCol>
              </a:tblGrid>
              <a:tr h="685800">
                <a:tc>
                  <a:txBody>
                    <a:bodyPr/>
                    <a:lstStyle/>
                    <a:p>
                      <a:pPr algn="ctr"/>
                      <a:r>
                        <a:rPr lang="en-US" sz="1200" b="1" dirty="0">
                          <a:solidFill>
                            <a:schemeClr val="tx1"/>
                          </a:solidFill>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200" b="1" dirty="0">
                          <a:solidFill>
                            <a:schemeClr val="tx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MRD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Predicted Performance</a:t>
                      </a:r>
                      <a:r>
                        <a:rPr lang="en-US" sz="1200" b="1" baseline="0" dirty="0">
                          <a:solidFill>
                            <a:schemeClr val="tx1"/>
                          </a:solidFill>
                        </a:rPr>
                        <a:t> Baseline</a:t>
                      </a:r>
                      <a:endParaRPr 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Assessment at Full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762000">
                <a:tc>
                  <a:txBody>
                    <a:bodyPr/>
                    <a:lstStyle/>
                    <a:p>
                      <a:pPr algn="ctr"/>
                      <a:r>
                        <a:rPr lang="en-US" sz="1200" dirty="0"/>
                        <a:t>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rPr>
                        <a:t>Product Measurement 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rPr>
                        <a:t>1 nT (per axis)</a:t>
                      </a:r>
                    </a:p>
                    <a:p>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rPr>
                        <a:t>(3</a:t>
                      </a:r>
                      <a:r>
                        <a:rPr lang="el-GR" sz="1200" dirty="0">
                          <a:solidFill>
                            <a:schemeClr val="tx1"/>
                          </a:solidFill>
                        </a:rPr>
                        <a:t>σ</a:t>
                      </a:r>
                      <a:r>
                        <a:rPr lang="en-US" sz="1200" baseline="-25000" dirty="0">
                          <a:solidFill>
                            <a:schemeClr val="tx1"/>
                          </a:solidFill>
                        </a:rPr>
                        <a:t>x</a:t>
                      </a:r>
                      <a:r>
                        <a:rPr lang="en-US" sz="1200" dirty="0">
                          <a:solidFill>
                            <a:schemeClr val="tx1"/>
                          </a:solidFill>
                        </a:rPr>
                        <a:t>,3</a:t>
                      </a:r>
                      <a:r>
                        <a:rPr lang="el-GR" sz="1200" dirty="0">
                          <a:solidFill>
                            <a:schemeClr val="tx1"/>
                          </a:solidFill>
                        </a:rPr>
                        <a:t>σ</a:t>
                      </a:r>
                      <a:r>
                        <a:rPr lang="en-US" sz="1200" baseline="-25000" dirty="0">
                          <a:solidFill>
                            <a:schemeClr val="tx1"/>
                          </a:solidFill>
                        </a:rPr>
                        <a:t>y</a:t>
                      </a:r>
                      <a:r>
                        <a:rPr lang="en-US" sz="1200" dirty="0">
                          <a:solidFill>
                            <a:schemeClr val="tx1"/>
                          </a:solidFill>
                        </a:rPr>
                        <a:t>,3</a:t>
                      </a:r>
                      <a:r>
                        <a:rPr lang="el-GR" sz="1200" dirty="0">
                          <a:solidFill>
                            <a:schemeClr val="tx1"/>
                          </a:solidFill>
                        </a:rPr>
                        <a:t>σ</a:t>
                      </a:r>
                      <a:r>
                        <a:rPr lang="en-US" sz="1200" baseline="-25000" dirty="0">
                          <a:solidFill>
                            <a:schemeClr val="tx1"/>
                          </a:solidFill>
                        </a:rPr>
                        <a:t>z</a:t>
                      </a:r>
                      <a:r>
                        <a:rPr lang="en-US" sz="1200" dirty="0">
                          <a:solidFill>
                            <a:schemeClr val="tx1"/>
                          </a:solidFill>
                        </a:rPr>
                        <a:t>)=(0.74,0.77,0.39) nT one year after initial cal maneuver</a:t>
                      </a:r>
                    </a:p>
                    <a:p>
                      <a:endParaRPr lang="en-US" sz="1200" dirty="0">
                        <a:solidFill>
                          <a:schemeClr val="tx1"/>
                        </a:solidFill>
                      </a:endParaRPr>
                    </a:p>
                    <a:p>
                      <a:r>
                        <a:rPr lang="en-US" sz="1200" dirty="0">
                          <a:solidFill>
                            <a:schemeClr val="tx1"/>
                          </a:solidFill>
                        </a:rPr>
                        <a:t>EOL predictions are under 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aseline="0" dirty="0">
                          <a:solidFill>
                            <a:schemeClr val="tx1"/>
                          </a:solidFill>
                        </a:rPr>
                        <a:t>1nT or less (per axis)</a:t>
                      </a:r>
                    </a:p>
                    <a:p>
                      <a:endParaRPr lang="en-US" sz="1200" dirty="0">
                        <a:solidFill>
                          <a:schemeClr val="tx1"/>
                        </a:solidFill>
                      </a:endParaRPr>
                    </a:p>
                    <a:p>
                      <a:r>
                        <a:rPr lang="en-US" sz="1200" dirty="0">
                          <a:solidFill>
                            <a:schemeClr val="tx1"/>
                          </a:solidFill>
                        </a:rPr>
                        <a:t>(3</a:t>
                      </a:r>
                      <a:r>
                        <a:rPr lang="el-GR" sz="1200" dirty="0">
                          <a:solidFill>
                            <a:schemeClr val="tx1"/>
                          </a:solidFill>
                        </a:rPr>
                        <a:t>σ</a:t>
                      </a:r>
                      <a:r>
                        <a:rPr lang="en-US" sz="1200" baseline="-25000" dirty="0">
                          <a:solidFill>
                            <a:schemeClr val="tx1"/>
                          </a:solidFill>
                        </a:rPr>
                        <a:t>x</a:t>
                      </a:r>
                      <a:r>
                        <a:rPr lang="en-US" sz="1200" dirty="0">
                          <a:solidFill>
                            <a:schemeClr val="tx1"/>
                          </a:solidFill>
                        </a:rPr>
                        <a:t>,3</a:t>
                      </a:r>
                      <a:r>
                        <a:rPr lang="el-GR" sz="1200" dirty="0">
                          <a:solidFill>
                            <a:schemeClr val="tx1"/>
                          </a:solidFill>
                        </a:rPr>
                        <a:t>σ</a:t>
                      </a:r>
                      <a:r>
                        <a:rPr lang="en-US" sz="1200" baseline="-25000" dirty="0">
                          <a:solidFill>
                            <a:schemeClr val="tx1"/>
                          </a:solidFill>
                        </a:rPr>
                        <a:t>y</a:t>
                      </a:r>
                      <a:r>
                        <a:rPr lang="en-US" sz="1200" dirty="0">
                          <a:solidFill>
                            <a:schemeClr val="tx1"/>
                          </a:solidFill>
                        </a:rPr>
                        <a:t>,3</a:t>
                      </a:r>
                      <a:r>
                        <a:rPr lang="el-GR" sz="1200" dirty="0">
                          <a:solidFill>
                            <a:schemeClr val="tx1"/>
                          </a:solidFill>
                        </a:rPr>
                        <a:t>σ</a:t>
                      </a:r>
                      <a:r>
                        <a:rPr lang="en-US" sz="1200" baseline="-25000" dirty="0">
                          <a:solidFill>
                            <a:schemeClr val="tx1"/>
                          </a:solidFill>
                        </a:rPr>
                        <a:t>z</a:t>
                      </a:r>
                      <a:r>
                        <a:rPr lang="en-US" sz="1200" dirty="0">
                          <a:solidFill>
                            <a:schemeClr val="tx1"/>
                          </a:solidFill>
                        </a:rPr>
                        <a:t>)=(0.74,0.77,0.39)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-001, -002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PASS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(excluding </a:t>
                      </a:r>
                      <a:r>
                        <a:rPr lang="en-US" sz="1200" dirty="0" err="1"/>
                        <a:t>arcjet</a:t>
                      </a:r>
                      <a:r>
                        <a:rPr lang="en-US" sz="1200" dirty="0"/>
                        <a:t> firings)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16704">
                <a:tc>
                  <a:txBody>
                    <a:bodyPr/>
                    <a:lstStyle/>
                    <a:p>
                      <a:pPr algn="ctr"/>
                      <a:r>
                        <a:rPr lang="en-US" sz="1200" dirty="0"/>
                        <a:t>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Product Measurement Precision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Fluctuations</a:t>
                      </a:r>
                      <a:r>
                        <a:rPr lang="en-US" sz="1200" baseline="0" dirty="0"/>
                        <a:t>  &lt; </a:t>
                      </a:r>
                      <a:r>
                        <a:rPr lang="en-US" sz="1200" dirty="0"/>
                        <a:t>0.3 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Fluctuations</a:t>
                      </a:r>
                      <a:r>
                        <a:rPr lang="en-US" sz="1200" baseline="0" dirty="0"/>
                        <a:t>     &lt; </a:t>
                      </a:r>
                      <a:r>
                        <a:rPr lang="en-US" sz="1200" dirty="0"/>
                        <a:t>0.3 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0.3 </a:t>
                      </a:r>
                      <a:r>
                        <a:rPr lang="en-US" sz="1200" dirty="0" err="1"/>
                        <a:t>nT</a:t>
                      </a:r>
                      <a:r>
                        <a:rPr lang="en-US" sz="1200" dirty="0"/>
                        <a:t> or less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-002, -003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PASS (consistent with provisional, excluding </a:t>
                      </a:r>
                      <a:r>
                        <a:rPr lang="en-US" sz="1200" dirty="0" err="1"/>
                        <a:t>arcjet</a:t>
                      </a:r>
                      <a:r>
                        <a:rPr lang="en-US" sz="1200" dirty="0"/>
                        <a:t> firings)</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16704">
                <a:tc>
                  <a:txBody>
                    <a:bodyPr/>
                    <a:lstStyle/>
                    <a:p>
                      <a:pPr algn="ctr"/>
                      <a:r>
                        <a:rPr lang="en-US" sz="1200" dirty="0"/>
                        <a:t>662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MAG Product Noise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0.3 </a:t>
                      </a:r>
                      <a:r>
                        <a:rPr lang="en-US" sz="1200" dirty="0" err="1"/>
                        <a:t>nT</a:t>
                      </a:r>
                      <a:r>
                        <a:rPr lang="en-US" sz="1200" dirty="0"/>
                        <a:t> at</a:t>
                      </a:r>
                    </a:p>
                    <a:p>
                      <a:r>
                        <a:rPr lang="en-US" sz="1200" dirty="0"/>
                        <a:t> &lt; 2.5Hz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0.3 </a:t>
                      </a:r>
                      <a:r>
                        <a:rPr lang="en-US" sz="1200" dirty="0" err="1"/>
                        <a:t>nT</a:t>
                      </a:r>
                      <a:r>
                        <a:rPr lang="en-US" sz="1200" dirty="0"/>
                        <a:t> at </a:t>
                      </a:r>
                    </a:p>
                    <a:p>
                      <a:r>
                        <a:rPr lang="en-US" sz="1200" dirty="0"/>
                        <a:t>&lt; 2.5 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0.3 </a:t>
                      </a:r>
                      <a:r>
                        <a:rPr lang="en-US" sz="1200" dirty="0" err="1"/>
                        <a:t>nT</a:t>
                      </a:r>
                      <a:r>
                        <a:rPr lang="en-US" sz="1200" dirty="0"/>
                        <a:t> or less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PASS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(excluding </a:t>
                      </a:r>
                      <a:r>
                        <a:rPr lang="en-US" sz="1200" dirty="0" err="1"/>
                        <a:t>arcjet</a:t>
                      </a:r>
                      <a:r>
                        <a:rPr lang="en-US" sz="1200" dirty="0"/>
                        <a:t> firings)</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1617615"/>
                  </a:ext>
                </a:extLst>
              </a:tr>
            </a:tbl>
          </a:graphicData>
        </a:graphic>
      </p:graphicFrame>
      <p:sp>
        <p:nvSpPr>
          <p:cNvPr id="5" name="TextBox 4">
            <a:extLst>
              <a:ext uri="{FF2B5EF4-FFF2-40B4-BE49-F238E27FC236}">
                <a16:creationId xmlns:a16="http://schemas.microsoft.com/office/drawing/2014/main" id="{BF04FA7F-F688-BB32-D5AB-967239ED845D}"/>
              </a:ext>
            </a:extLst>
          </p:cNvPr>
          <p:cNvSpPr txBox="1"/>
          <p:nvPr/>
        </p:nvSpPr>
        <p:spPr>
          <a:xfrm>
            <a:off x="172452" y="6160146"/>
            <a:ext cx="5923548" cy="584775"/>
          </a:xfrm>
          <a:prstGeom prst="rect">
            <a:avLst/>
          </a:prstGeom>
          <a:noFill/>
        </p:spPr>
        <p:txBody>
          <a:bodyPr wrap="square" rtlCol="0">
            <a:spAutoFit/>
          </a:bodyPr>
          <a:lstStyle/>
          <a:p>
            <a:r>
              <a:rPr lang="en-US" sz="1600" b="1" dirty="0">
                <a:solidFill>
                  <a:schemeClr val="bg1"/>
                </a:solidFill>
              </a:rPr>
              <a:t>*These assessments exclude </a:t>
            </a:r>
            <a:r>
              <a:rPr lang="en-US" sz="1600" b="1" dirty="0" err="1">
                <a:solidFill>
                  <a:schemeClr val="bg1"/>
                </a:solidFill>
              </a:rPr>
              <a:t>arcjet</a:t>
            </a:r>
            <a:r>
              <a:rPr lang="en-US" sz="1600" b="1" dirty="0">
                <a:solidFill>
                  <a:schemeClr val="bg1"/>
                </a:solidFill>
              </a:rPr>
              <a:t> firings periods</a:t>
            </a:r>
          </a:p>
          <a:p>
            <a:endParaRPr lang="en-US" sz="1600" b="1" dirty="0">
              <a:solidFill>
                <a:schemeClr val="bg1"/>
              </a:solidFill>
            </a:endParaRPr>
          </a:p>
        </p:txBody>
      </p:sp>
      <p:sp>
        <p:nvSpPr>
          <p:cNvPr id="6" name="TextBox 5">
            <a:extLst>
              <a:ext uri="{FF2B5EF4-FFF2-40B4-BE49-F238E27FC236}">
                <a16:creationId xmlns:a16="http://schemas.microsoft.com/office/drawing/2014/main" id="{5101DD69-F1A6-25C8-726B-8DE6B2416888}"/>
              </a:ext>
            </a:extLst>
          </p:cNvPr>
          <p:cNvSpPr txBox="1"/>
          <p:nvPr/>
        </p:nvSpPr>
        <p:spPr>
          <a:xfrm>
            <a:off x="221442" y="6494848"/>
            <a:ext cx="7134725" cy="307777"/>
          </a:xfrm>
          <a:prstGeom prst="rect">
            <a:avLst/>
          </a:prstGeom>
          <a:noFill/>
        </p:spPr>
        <p:txBody>
          <a:bodyPr wrap="square" rtlCol="0">
            <a:spAutoFit/>
          </a:bodyPr>
          <a:lstStyle/>
          <a:p>
            <a:r>
              <a:rPr lang="en-US" dirty="0">
                <a:solidFill>
                  <a:schemeClr val="bg1"/>
                </a:solidFill>
              </a:rPr>
              <a:t>GOES-R 410-R-RIMP-0317 V2.0</a:t>
            </a:r>
            <a:r>
              <a:rPr lang="en-US" dirty="0"/>
              <a:t> </a:t>
            </a:r>
          </a:p>
        </p:txBody>
      </p:sp>
    </p:spTree>
    <p:extLst>
      <p:ext uri="{BB962C8B-B14F-4D97-AF65-F5344CB8AC3E}">
        <p14:creationId xmlns:p14="http://schemas.microsoft.com/office/powerpoint/2010/main" val="3706843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lvl="0" algn="ctr">
              <a:buSzPts val="700"/>
            </a:pPr>
            <a:r>
              <a:rPr lang="en-US" sz="3600" b="0" i="0" u="none" strike="noStrike" cap="none" dirty="0">
                <a:solidFill>
                  <a:srgbClr val="FFFFFF"/>
                </a:solidFill>
                <a:latin typeface="Calibri" charset="0"/>
                <a:ea typeface="Calibri" charset="0"/>
                <a:cs typeface="Calibri" charset="0"/>
                <a:sym typeface="Arial"/>
              </a:rPr>
              <a:t>Full Validation Assessment</a:t>
            </a:r>
            <a:br>
              <a:rPr lang="en-US" sz="3600" b="0" i="0" u="none" strike="noStrike" cap="none" dirty="0">
                <a:solidFill>
                  <a:srgbClr val="FFFFFF"/>
                </a:solidFill>
                <a:latin typeface="Calibri" charset="0"/>
                <a:ea typeface="Calibri" charset="0"/>
                <a:cs typeface="Calibri" charset="0"/>
                <a:sym typeface="Arial"/>
              </a:rPr>
            </a:br>
            <a:endParaRPr sz="3600" dirty="0">
              <a:latin typeface="Calibri" charset="0"/>
              <a:ea typeface="Calibri" charset="0"/>
              <a:cs typeface="Calibri" charset="0"/>
            </a:endParaRPr>
          </a:p>
        </p:txBody>
      </p:sp>
      <p:sp>
        <p:nvSpPr>
          <p:cNvPr id="405" name="Shape 405"/>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29</a:t>
            </a:fld>
            <a:endParaRPr sz="1400" b="0" i="0" u="none" strike="noStrike" cap="none" dirty="0">
              <a:solidFill>
                <a:schemeClr val="lt1"/>
              </a:solidFill>
              <a:latin typeface="Arial"/>
              <a:ea typeface="Arial"/>
              <a:cs typeface="Arial"/>
              <a:sym typeface="Arial"/>
            </a:endParaRPr>
          </a:p>
        </p:txBody>
      </p:sp>
      <p:graphicFrame>
        <p:nvGraphicFramePr>
          <p:cNvPr id="406" name="Shape 406"/>
          <p:cNvGraphicFramePr/>
          <p:nvPr>
            <p:extLst>
              <p:ext uri="{D42A27DB-BD31-4B8C-83A1-F6EECF244321}">
                <p14:modId xmlns:p14="http://schemas.microsoft.com/office/powerpoint/2010/main" val="153343555"/>
              </p:ext>
            </p:extLst>
          </p:nvPr>
        </p:nvGraphicFramePr>
        <p:xfrm>
          <a:off x="228600" y="1602550"/>
          <a:ext cx="8686800" cy="3609530"/>
        </p:xfrm>
        <a:graphic>
          <a:graphicData uri="http://schemas.openxmlformats.org/drawingml/2006/table">
            <a:tbl>
              <a:tblPr>
                <a:noFill/>
                <a:tableStyleId>{C82DEBC4-4F6B-44C8-AECD-D6E7C8D4A6FB}</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ts val="700"/>
                        <a:buFont typeface="Arial"/>
                        <a:buNone/>
                      </a:pPr>
                      <a:r>
                        <a:rPr lang="en-US" sz="1800" b="1" u="none" strike="noStrike" cap="none" dirty="0">
                          <a:solidFill>
                            <a:srgbClr val="FFFFFF"/>
                          </a:solidFill>
                          <a:latin typeface="Calibri" charset="0"/>
                          <a:ea typeface="Calibri" charset="0"/>
                          <a:cs typeface="Calibri" charset="0"/>
                        </a:rPr>
                        <a:t>Preparation Activities</a:t>
                      </a:r>
                      <a:endParaRPr sz="18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1800" b="1" u="none" strike="noStrike" cap="none" dirty="0">
                          <a:solidFill>
                            <a:srgbClr val="FFFFFF"/>
                          </a:solidFill>
                          <a:latin typeface="Calibri" charset="0"/>
                          <a:ea typeface="Calibri" charset="0"/>
                          <a:cs typeface="Calibri" charset="0"/>
                        </a:rPr>
                        <a:t>Assessment</a:t>
                      </a:r>
                      <a:endParaRPr sz="18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lgn="ctr">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600" b="0" i="0" u="none" strike="noStrike" cap="none" dirty="0">
                          <a:solidFill>
                            <a:schemeClr val="dk1"/>
                          </a:solidFill>
                          <a:latin typeface="Calibri" charset="0"/>
                          <a:ea typeface="Calibri" charset="0"/>
                          <a:cs typeface="Calibri" charset="0"/>
                          <a:sym typeface="Calibri"/>
                        </a:rPr>
                        <a:t>Validation, QA, and anomaly resolution activities are ongoing. </a:t>
                      </a:r>
                      <a:endParaRPr sz="16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600" b="0" i="0" u="none" strike="noStrike" cap="none" dirty="0">
                          <a:solidFill>
                            <a:schemeClr val="dk1"/>
                          </a:solidFill>
                          <a:latin typeface="Calibri" charset="0"/>
                          <a:ea typeface="Calibri" charset="0"/>
                          <a:cs typeface="Calibri" charset="0"/>
                          <a:sym typeface="Calibri"/>
                        </a:rPr>
                        <a:t>Validation activities are ongoing. Results have been discussed with SWPC. L1b</a:t>
                      </a:r>
                      <a:r>
                        <a:rPr lang="en-US" sz="1600" b="0" i="0" u="none" strike="noStrike" cap="none" baseline="0" dirty="0">
                          <a:solidFill>
                            <a:schemeClr val="dk1"/>
                          </a:solidFill>
                          <a:latin typeface="Calibri" charset="0"/>
                          <a:ea typeface="Calibri" charset="0"/>
                          <a:cs typeface="Calibri" charset="0"/>
                          <a:sym typeface="Calibri"/>
                        </a:rPr>
                        <a:t> </a:t>
                      </a:r>
                      <a:r>
                        <a:rPr lang="en-US" sz="1600" b="0" i="0" u="none" strike="noStrike" cap="none" dirty="0">
                          <a:solidFill>
                            <a:schemeClr val="dk1"/>
                          </a:solidFill>
                          <a:latin typeface="Calibri" charset="0"/>
                          <a:ea typeface="Calibri" charset="0"/>
                          <a:cs typeface="Calibri" charset="0"/>
                          <a:sym typeface="Calibri"/>
                        </a:rPr>
                        <a:t>data available</a:t>
                      </a:r>
                      <a:r>
                        <a:rPr lang="en-US" sz="1600" b="0" i="0" u="none" strike="noStrike" cap="none" baseline="0" dirty="0">
                          <a:solidFill>
                            <a:schemeClr val="dk1"/>
                          </a:solidFill>
                          <a:latin typeface="Calibri" charset="0"/>
                          <a:ea typeface="Calibri" charset="0"/>
                          <a:cs typeface="Calibri" charset="0"/>
                          <a:sym typeface="Calibri"/>
                        </a:rPr>
                        <a:t> at</a:t>
                      </a:r>
                      <a:r>
                        <a:rPr lang="en-US" sz="1600" b="0" i="0" u="none" strike="noStrike" cap="none" dirty="0">
                          <a:solidFill>
                            <a:schemeClr val="dk1"/>
                          </a:solidFill>
                          <a:latin typeface="Calibri" charset="0"/>
                          <a:ea typeface="Calibri" charset="0"/>
                          <a:cs typeface="Calibri" charset="0"/>
                          <a:sym typeface="Calibri"/>
                        </a:rPr>
                        <a:t> NCEI website enabling research community participation.</a:t>
                      </a:r>
                      <a:endParaRPr sz="16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600" b="0" i="0" u="none" strike="noStrike" cap="none" dirty="0">
                          <a:solidFill>
                            <a:schemeClr val="dk1"/>
                          </a:solidFill>
                          <a:latin typeface="Calibri" charset="0"/>
                          <a:ea typeface="Calibri" charset="0"/>
                          <a:cs typeface="Calibri" charset="0"/>
                          <a:sym typeface="Calibri"/>
                        </a:rPr>
                        <a:t>Incremental product improvements may still be occurring.</a:t>
                      </a:r>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r>
                        <a:rPr lang="en-US" sz="1600" b="0" i="0" u="none" strike="noStrike" cap="none" dirty="0">
                          <a:solidFill>
                            <a:schemeClr val="dk1"/>
                          </a:solidFill>
                          <a:latin typeface="Calibri" charset="0"/>
                          <a:ea typeface="Calibri" charset="0"/>
                          <a:cs typeface="Calibri" charset="0"/>
                          <a:sym typeface="Calibri"/>
                        </a:rPr>
                        <a:t>Work on science quality data will continue at NCEI for </a:t>
                      </a:r>
                      <a:r>
                        <a:rPr lang="en-US" sz="1600" b="0" i="0" u="none" strike="noStrike" cap="none" dirty="0" err="1">
                          <a:solidFill>
                            <a:schemeClr val="dk1"/>
                          </a:solidFill>
                          <a:latin typeface="Calibri" charset="0"/>
                          <a:ea typeface="Calibri" charset="0"/>
                          <a:cs typeface="Calibri" charset="0"/>
                          <a:sym typeface="Calibri"/>
                        </a:rPr>
                        <a:t>arcjet</a:t>
                      </a:r>
                      <a:r>
                        <a:rPr lang="en-US" sz="1600" b="0" i="0" u="none" strike="noStrike" cap="none" dirty="0">
                          <a:solidFill>
                            <a:schemeClr val="dk1"/>
                          </a:solidFill>
                          <a:latin typeface="Calibri" charset="0"/>
                          <a:ea typeface="Calibri" charset="0"/>
                          <a:cs typeface="Calibri" charset="0"/>
                          <a:sym typeface="Calibri"/>
                        </a:rPr>
                        <a:t> and noise related issues, model data improvements and anomaly assessment. Some of these improvements will be done as updates to L2 products.</a:t>
                      </a:r>
                      <a:endParaRPr sz="16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2"/>
                  </a:ext>
                </a:extLst>
              </a:tr>
              <a:tr h="409100">
                <a:tc>
                  <a:txBody>
                    <a:bodyPr/>
                    <a:lstStyle/>
                    <a:p>
                      <a:pPr marL="0" marR="0" lvl="0" indent="0" algn="l" rtl="0">
                        <a:lnSpc>
                          <a:spcPct val="100000"/>
                        </a:lnSpc>
                        <a:spcBef>
                          <a:spcPts val="0"/>
                        </a:spcBef>
                        <a:spcAft>
                          <a:spcPts val="0"/>
                        </a:spcAft>
                        <a:buClr>
                          <a:srgbClr val="000000"/>
                        </a:buClr>
                        <a:buSzPts val="500"/>
                        <a:buFont typeface="Arial"/>
                        <a:buNone/>
                      </a:pPr>
                      <a:r>
                        <a:rPr lang="en-US" sz="1600" b="0" i="0" u="none" strike="noStrike" cap="none" dirty="0">
                          <a:solidFill>
                            <a:schemeClr val="dk1"/>
                          </a:solidFill>
                          <a:latin typeface="Calibri" charset="0"/>
                          <a:ea typeface="Calibri" charset="0"/>
                          <a:cs typeface="Calibri" charset="0"/>
                          <a:sym typeface="Calibri"/>
                        </a:rPr>
                        <a:t>Users are engaged and user feedback is assessed. </a:t>
                      </a:r>
                      <a:endParaRPr sz="16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600" b="0" i="0" u="none" strike="noStrike" cap="none" dirty="0">
                          <a:solidFill>
                            <a:schemeClr val="dk1"/>
                          </a:solidFill>
                          <a:latin typeface="Calibri" charset="0"/>
                          <a:ea typeface="Calibri" charset="0"/>
                          <a:cs typeface="Calibri" charset="0"/>
                          <a:sym typeface="Calibri"/>
                        </a:rPr>
                        <a:t>Product improvements will result from steps to mitigate known and yet</a:t>
                      </a:r>
                      <a:r>
                        <a:rPr lang="en-US" sz="1600" b="0" i="0" u="none" strike="noStrike" cap="none" baseline="0" dirty="0">
                          <a:solidFill>
                            <a:schemeClr val="dk1"/>
                          </a:solidFill>
                          <a:latin typeface="Calibri" charset="0"/>
                          <a:ea typeface="Calibri" charset="0"/>
                          <a:cs typeface="Calibri" charset="0"/>
                          <a:sym typeface="Calibri"/>
                        </a:rPr>
                        <a:t> to be discovered</a:t>
                      </a:r>
                      <a:r>
                        <a:rPr lang="en-US" sz="1600" b="0" i="0" u="none" strike="noStrike" cap="none" dirty="0">
                          <a:solidFill>
                            <a:schemeClr val="dk1"/>
                          </a:solidFill>
                          <a:latin typeface="Calibri" charset="0"/>
                          <a:ea typeface="Calibri" charset="0"/>
                          <a:cs typeface="Calibri" charset="0"/>
                          <a:sym typeface="Calibri"/>
                        </a:rPr>
                        <a:t> anomalies.</a:t>
                      </a:r>
                      <a:endParaRPr sz="16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36812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marR="0" lvl="0" indent="-461963" algn="l" rtl="0">
              <a:spcBef>
                <a:spcPts val="0"/>
              </a:spcBef>
              <a:spcAft>
                <a:spcPts val="0"/>
              </a:spcAft>
              <a:buNone/>
            </a:pPr>
            <a:r>
              <a:rPr lang="en-US" dirty="0"/>
              <a:t>MAG OVERVIEW</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GOES-18 GMAG L1b Product Full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3</a:t>
            </a:fld>
            <a:endParaRPr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25392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Shape 412"/>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30</a:t>
            </a:fld>
            <a:endParaRPr sz="1400" b="0" i="0" u="none" strike="noStrike" cap="none" dirty="0">
              <a:solidFill>
                <a:schemeClr val="lt1"/>
              </a:solidFill>
              <a:latin typeface="Arial"/>
              <a:ea typeface="Arial"/>
              <a:cs typeface="Arial"/>
              <a:sym typeface="Arial"/>
            </a:endParaRPr>
          </a:p>
        </p:txBody>
      </p:sp>
      <p:graphicFrame>
        <p:nvGraphicFramePr>
          <p:cNvPr id="413" name="Shape 413"/>
          <p:cNvGraphicFramePr/>
          <p:nvPr>
            <p:extLst>
              <p:ext uri="{D42A27DB-BD31-4B8C-83A1-F6EECF244321}">
                <p14:modId xmlns:p14="http://schemas.microsoft.com/office/powerpoint/2010/main" val="4199351517"/>
              </p:ext>
            </p:extLst>
          </p:nvPr>
        </p:nvGraphicFramePr>
        <p:xfrm>
          <a:off x="237112" y="1127719"/>
          <a:ext cx="8686800" cy="4511090"/>
        </p:xfrm>
        <a:graphic>
          <a:graphicData uri="http://schemas.openxmlformats.org/drawingml/2006/table">
            <a:tbl>
              <a:tblPr>
                <a:noFill/>
                <a:tableStyleId>{C82DEBC4-4F6B-44C8-AECD-D6E7C8D4A6FB}</a:tableStyleId>
              </a:tblPr>
              <a:tblGrid>
                <a:gridCol w="3725288">
                  <a:extLst>
                    <a:ext uri="{9D8B030D-6E8A-4147-A177-3AD203B41FA5}">
                      <a16:colId xmlns:a16="http://schemas.microsoft.com/office/drawing/2014/main" val="20000"/>
                    </a:ext>
                  </a:extLst>
                </a:gridCol>
                <a:gridCol w="4961512">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ts val="600"/>
                        <a:buFont typeface="Arial"/>
                        <a:buNone/>
                      </a:pPr>
                      <a:r>
                        <a:rPr lang="en-US" sz="1800" b="1" u="none" strike="noStrike" cap="none" dirty="0">
                          <a:solidFill>
                            <a:schemeClr val="lt1"/>
                          </a:solidFill>
                          <a:latin typeface="Calibri" charset="0"/>
                          <a:ea typeface="Calibri" charset="0"/>
                          <a:cs typeface="Calibri" charset="0"/>
                        </a:rPr>
                        <a:t>End State</a:t>
                      </a:r>
                      <a:endParaRPr sz="18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chemeClr val="lt1"/>
                        </a:buClr>
                        <a:buSzPts val="600"/>
                        <a:buFont typeface="Arial"/>
                        <a:buNone/>
                      </a:pPr>
                      <a:r>
                        <a:rPr lang="en-US" sz="1800" b="1" u="none" strike="noStrike" cap="none" dirty="0">
                          <a:solidFill>
                            <a:schemeClr val="lt1"/>
                          </a:solidFill>
                          <a:latin typeface="Calibri" charset="0"/>
                          <a:ea typeface="Calibri" charset="0"/>
                          <a:cs typeface="Calibri" charset="0"/>
                        </a:rPr>
                        <a:t>Assessment</a:t>
                      </a:r>
                      <a:endParaRPr sz="18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dirty="0">
                          <a:solidFill>
                            <a:schemeClr val="dk1"/>
                          </a:solidFill>
                          <a:latin typeface="Calibri" charset="0"/>
                          <a:ea typeface="Calibri" charset="0"/>
                          <a:cs typeface="Calibri" charset="0"/>
                          <a:sym typeface="Calibri"/>
                        </a:rPr>
                        <a:t>Product performance for all products is defined and documented over a </a:t>
                      </a:r>
                      <a:r>
                        <a:rPr lang="en-US" sz="1400" b="0" i="0" u="none" strike="noStrike" cap="none" baseline="0" dirty="0">
                          <a:solidFill>
                            <a:schemeClr val="tx1"/>
                          </a:solidFill>
                          <a:latin typeface="Calibri" charset="0"/>
                          <a:ea typeface="Calibri" charset="0"/>
                          <a:cs typeface="Calibri" charset="0"/>
                          <a:sym typeface="Calibri"/>
                        </a:rPr>
                        <a:t>wide</a:t>
                      </a:r>
                      <a:r>
                        <a:rPr lang="en-US" sz="1400" b="0" i="0" u="none" strike="noStrike" cap="none" dirty="0">
                          <a:solidFill>
                            <a:schemeClr val="dk1"/>
                          </a:solidFill>
                          <a:latin typeface="Calibri" charset="0"/>
                          <a:ea typeface="Calibri" charset="0"/>
                          <a:cs typeface="Calibri" charset="0"/>
                          <a:sym typeface="Calibri"/>
                        </a:rPr>
                        <a:t> range of representative conditions via ongoing ground truth and validation efforts. </a:t>
                      </a:r>
                      <a:endParaRPr lang="en-US"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285750" marR="0" lvl="0" indent="-285750" algn="l" rtl="0">
                        <a:lnSpc>
                          <a:spcPct val="100000"/>
                        </a:lnSpc>
                        <a:spcBef>
                          <a:spcPts val="0"/>
                        </a:spcBef>
                        <a:spcAft>
                          <a:spcPts val="0"/>
                        </a:spcAft>
                        <a:buClr>
                          <a:schemeClr val="tx1"/>
                        </a:buClr>
                        <a:buSzPts val="1800"/>
                        <a:buFont typeface="Arial" charset="0"/>
                        <a:buChar char="•"/>
                      </a:pPr>
                      <a:r>
                        <a:rPr lang="en-US" sz="1400" b="0" i="0" u="none" strike="noStrike" cap="none" dirty="0">
                          <a:solidFill>
                            <a:schemeClr val="dk1"/>
                          </a:solidFill>
                          <a:latin typeface="Calibri" charset="0"/>
                          <a:ea typeface="Calibri" charset="0"/>
                          <a:cs typeface="Calibri" charset="0"/>
                          <a:sym typeface="Calibri"/>
                        </a:rPr>
                        <a:t>Performance tests included in provisional PLPT results</a:t>
                      </a:r>
                    </a:p>
                    <a:p>
                      <a:pPr marL="285750" marR="0" lvl="0" indent="-285750" algn="l" rtl="0">
                        <a:lnSpc>
                          <a:spcPct val="100000"/>
                        </a:lnSpc>
                        <a:spcBef>
                          <a:spcPts val="0"/>
                        </a:spcBef>
                        <a:spcAft>
                          <a:spcPts val="0"/>
                        </a:spcAft>
                        <a:buClr>
                          <a:schemeClr val="tx1"/>
                        </a:buClr>
                        <a:buSzPts val="1800"/>
                        <a:buFont typeface="Arial" charset="0"/>
                        <a:buChar char="•"/>
                      </a:pPr>
                      <a:r>
                        <a:rPr lang="en-US" sz="1400" b="0" i="0" u="none" strike="noStrike" cap="none" dirty="0">
                          <a:solidFill>
                            <a:schemeClr val="dk1"/>
                          </a:solidFill>
                          <a:latin typeface="Calibri" charset="0"/>
                          <a:ea typeface="Calibri" charset="0"/>
                          <a:cs typeface="Calibri" charset="0"/>
                          <a:sym typeface="Calibri"/>
                        </a:rPr>
                        <a:t>GOES-18 MAG L1b has been compared to GOES-16 and GOES-17</a:t>
                      </a:r>
                    </a:p>
                    <a:p>
                      <a:pPr marL="285750" marR="0" lvl="0" indent="-285750" algn="l" defTabSz="914400" rtl="0" eaLnBrk="1" fontAlgn="auto" latinLnBrk="0" hangingPunct="1">
                        <a:lnSpc>
                          <a:spcPct val="100000"/>
                        </a:lnSpc>
                        <a:spcBef>
                          <a:spcPts val="0"/>
                        </a:spcBef>
                        <a:spcAft>
                          <a:spcPts val="0"/>
                        </a:spcAft>
                        <a:buClr>
                          <a:schemeClr val="tx1"/>
                        </a:buClr>
                        <a:buSzPts val="1800"/>
                        <a:buFont typeface="Arial" charset="0"/>
                        <a:buChar char="•"/>
                        <a:tabLst/>
                        <a:defRPr/>
                      </a:pPr>
                      <a:r>
                        <a:rPr lang="en-US" sz="1400" b="0" i="0" u="none" strike="noStrike" cap="none" dirty="0">
                          <a:solidFill>
                            <a:schemeClr val="dk1"/>
                          </a:solidFill>
                          <a:latin typeface="Calibri" charset="0"/>
                          <a:ea typeface="Calibri" charset="0"/>
                          <a:cs typeface="Calibri" charset="0"/>
                          <a:sym typeface="Calibri"/>
                        </a:rPr>
                        <a:t>GOES-18 MAG L1b has been compared to OP77 and TS04 magnetic field models</a:t>
                      </a:r>
                    </a:p>
                    <a:p>
                      <a:pPr marL="285750" marR="0" lvl="0" indent="-285750" algn="l" rtl="0">
                        <a:lnSpc>
                          <a:spcPct val="100000"/>
                        </a:lnSpc>
                        <a:spcBef>
                          <a:spcPts val="0"/>
                        </a:spcBef>
                        <a:spcAft>
                          <a:spcPts val="0"/>
                        </a:spcAft>
                        <a:buClr>
                          <a:schemeClr val="tx1"/>
                        </a:buClr>
                        <a:buSzPts val="1800"/>
                        <a:buFont typeface="Arial" charset="0"/>
                        <a:buChar char="•"/>
                      </a:pPr>
                      <a:r>
                        <a:rPr lang="en-US" sz="1400" b="0" i="0" u="none" strike="noStrike" cap="none" dirty="0">
                          <a:solidFill>
                            <a:schemeClr val="dk1"/>
                          </a:solidFill>
                          <a:latin typeface="Calibri" charset="0"/>
                          <a:ea typeface="Calibri" charset="0"/>
                          <a:cs typeface="Calibri" charset="0"/>
                          <a:sym typeface="Calibri"/>
                        </a:rPr>
                        <a:t>The above were undertaken across different local times. </a:t>
                      </a:r>
                    </a:p>
                    <a:p>
                      <a:pPr marL="285750" marR="0" lvl="0" indent="-285750" algn="l" rtl="0">
                        <a:lnSpc>
                          <a:spcPct val="100000"/>
                        </a:lnSpc>
                        <a:spcBef>
                          <a:spcPts val="0"/>
                        </a:spcBef>
                        <a:spcAft>
                          <a:spcPts val="0"/>
                        </a:spcAft>
                        <a:buClr>
                          <a:schemeClr val="tx1"/>
                        </a:buClr>
                        <a:buSzPts val="1800"/>
                        <a:buFont typeface="Arial" charset="0"/>
                        <a:buChar char="•"/>
                      </a:pPr>
                      <a:r>
                        <a:rPr lang="en-US" sz="1400" b="0" i="0" u="none" strike="noStrike" cap="none" dirty="0">
                          <a:solidFill>
                            <a:schemeClr val="dk1"/>
                          </a:solidFill>
                          <a:latin typeface="Calibri" charset="0"/>
                          <a:ea typeface="Calibri" charset="0"/>
                          <a:cs typeface="Calibri" charset="0"/>
                          <a:sym typeface="Calibri"/>
                        </a:rPr>
                        <a:t>Ongoing comparisons are still recommended for comparisons across a wider range of conditions</a:t>
                      </a: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dk1"/>
                          </a:solidFill>
                          <a:latin typeface="Calibri" charset="0"/>
                          <a:ea typeface="Calibri" charset="0"/>
                          <a:cs typeface="Calibri" charset="0"/>
                          <a:sym typeface="Calibri"/>
                        </a:rPr>
                        <a:t>Products are operationally optimized, as necessary, considering mission parameters of cost</a:t>
                      </a:r>
                      <a:r>
                        <a:rPr lang="en-US" sz="1400" b="0" i="0" u="none" strike="noStrike" cap="none" baseline="0" dirty="0">
                          <a:solidFill>
                            <a:schemeClr val="dk1"/>
                          </a:solidFill>
                          <a:latin typeface="Calibri" charset="0"/>
                          <a:ea typeface="Calibri" charset="0"/>
                          <a:cs typeface="Calibri" charset="0"/>
                          <a:sym typeface="Calibri"/>
                        </a:rPr>
                        <a:t> and</a:t>
                      </a:r>
                      <a:r>
                        <a:rPr lang="en-US" sz="1400" b="0" i="0" u="none" strike="noStrike" cap="none" dirty="0">
                          <a:solidFill>
                            <a:schemeClr val="dk1"/>
                          </a:solidFill>
                          <a:latin typeface="Calibri" charset="0"/>
                          <a:ea typeface="Calibri" charset="0"/>
                          <a:cs typeface="Calibri" charset="0"/>
                          <a:sym typeface="Calibri"/>
                        </a:rPr>
                        <a:t> schedule, as compared to user expectations. </a:t>
                      </a:r>
                      <a:endParaRPr lang="en-US" sz="14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u="none" strike="noStrike" cap="none" dirty="0">
                          <a:solidFill>
                            <a:schemeClr val="dk1"/>
                          </a:solidFill>
                          <a:latin typeface="Calibri" charset="0"/>
                          <a:ea typeface="Calibri" charset="0"/>
                          <a:cs typeface="Calibri" charset="0"/>
                        </a:rPr>
                        <a:t>Yes, </a:t>
                      </a:r>
                      <a:r>
                        <a:rPr lang="en-US" sz="1400" u="none" strike="noStrike" cap="none" dirty="0">
                          <a:solidFill>
                            <a:schemeClr val="tx1"/>
                          </a:solidFill>
                          <a:latin typeface="Calibri" charset="0"/>
                          <a:ea typeface="Calibri" charset="0"/>
                          <a:cs typeface="Calibri" charset="0"/>
                        </a:rPr>
                        <a:t>given</a:t>
                      </a:r>
                      <a:r>
                        <a:rPr lang="en-US" sz="1400" u="none" strike="noStrike" cap="none" baseline="0" dirty="0">
                          <a:solidFill>
                            <a:schemeClr val="tx1"/>
                          </a:solidFill>
                          <a:latin typeface="Calibri" charset="0"/>
                          <a:ea typeface="Calibri" charset="0"/>
                          <a:cs typeface="Calibri" charset="0"/>
                        </a:rPr>
                        <a:t> resources and time.</a:t>
                      </a:r>
                      <a:endParaRPr sz="14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2"/>
                  </a:ext>
                </a:extLst>
              </a:tr>
              <a:tr h="84060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dk1"/>
                          </a:solidFill>
                          <a:latin typeface="Calibri" charset="0"/>
                          <a:ea typeface="Calibri" charset="0"/>
                          <a:cs typeface="Calibri" charset="0"/>
                          <a:sym typeface="Calibri"/>
                        </a:rPr>
                        <a:t>All known product anomalies are documented, and shared with the user community.</a:t>
                      </a: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baseline="0" dirty="0">
                          <a:solidFill>
                            <a:schemeClr val="tx1"/>
                          </a:solidFill>
                          <a:latin typeface="Calibri" charset="0"/>
                          <a:ea typeface="Calibri" charset="0"/>
                          <a:cs typeface="Calibri" charset="0"/>
                          <a:sym typeface="Calibri"/>
                        </a:rPr>
                        <a:t>Readme’s for L1b MAG products are appropriately updated. There are also documentation of recommendations in NASA, MIT-LL and NCEI presentations, including this one. </a:t>
                      </a:r>
                      <a:endParaRPr lang="en-US" sz="1400" dirty="0">
                        <a:solidFill>
                          <a:schemeClr val="tx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dirty="0">
                          <a:solidFill>
                            <a:srgbClr val="000000"/>
                          </a:solidFill>
                          <a:effectLst/>
                          <a:latin typeface="Calibri" charset="0"/>
                          <a:ea typeface="Calibri" charset="0"/>
                          <a:cs typeface="Calibri" charset="0"/>
                          <a:sym typeface="Arial"/>
                        </a:rPr>
                        <a:t>Product is operational.</a:t>
                      </a:r>
                      <a:r>
                        <a:rPr lang="en-US" sz="1400" dirty="0">
                          <a:effectLst/>
                          <a:latin typeface="Calibri" charset="0"/>
                          <a:ea typeface="Calibri" charset="0"/>
                          <a:cs typeface="Calibri" charset="0"/>
                        </a:rPr>
                        <a:t> </a:t>
                      </a:r>
                      <a:endParaRPr lang="en-US"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450"/>
                        <a:buFont typeface="Arial"/>
                        <a:buNone/>
                        <a:tabLst/>
                        <a:defRPr/>
                      </a:pPr>
                      <a:r>
                        <a:rPr lang="en-US" sz="1400" b="0" i="0" u="none" strike="noStrike" cap="none" dirty="0">
                          <a:solidFill>
                            <a:schemeClr val="tx1"/>
                          </a:solidFill>
                          <a:latin typeface="Calibri" charset="0"/>
                          <a:ea typeface="Calibri" charset="0"/>
                          <a:cs typeface="Calibri" charset="0"/>
                          <a:sym typeface="Calibri"/>
                        </a:rPr>
                        <a:t>L1b going to PDA &amp; GRB.</a:t>
                      </a:r>
                    </a:p>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tx1"/>
                          </a:solidFill>
                          <a:latin typeface="Calibri" charset="0"/>
                          <a:ea typeface="Calibri" charset="0"/>
                          <a:cs typeface="Calibri" charset="0"/>
                          <a:sym typeface="Calibri"/>
                        </a:rPr>
                        <a:t>GOES-18 OB is being used operationally by SWPC.</a:t>
                      </a:r>
                      <a:endParaRPr lang="en-US" sz="1400" b="0" i="0" u="none" strike="noStrike" cap="none" baseline="0" dirty="0">
                        <a:solidFill>
                          <a:schemeClr val="tx1"/>
                        </a:solidFill>
                        <a:latin typeface="Calibri" charset="0"/>
                        <a:ea typeface="Calibri" charset="0"/>
                        <a:cs typeface="Calibri" charset="0"/>
                        <a:sym typeface="Calibri"/>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4"/>
                  </a:ext>
                </a:extLst>
              </a:tr>
            </a:tbl>
          </a:graphicData>
        </a:graphic>
      </p:graphicFrame>
      <p:sp>
        <p:nvSpPr>
          <p:cNvPr id="5" name="Shape 411">
            <a:extLst>
              <a:ext uri="{FF2B5EF4-FFF2-40B4-BE49-F238E27FC236}">
                <a16:creationId xmlns:a16="http://schemas.microsoft.com/office/drawing/2014/main" id="{92AA81A2-33BC-B943-A39D-D1D461CC9F95}"/>
              </a:ext>
            </a:extLst>
          </p:cNvPr>
          <p:cNvSpPr txBox="1">
            <a:spLocks/>
          </p:cNvSpPr>
          <p:nvPr/>
        </p:nvSpPr>
        <p:spPr>
          <a:xfrm>
            <a:off x="1676400" y="87268"/>
            <a:ext cx="5961300" cy="8537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pPr algn="ctr">
              <a:buSzPts val="700"/>
            </a:pPr>
            <a:r>
              <a:rPr lang="en-US" sz="3600" dirty="0">
                <a:latin typeface="Calibri" charset="0"/>
                <a:ea typeface="Calibri" charset="0"/>
                <a:cs typeface="Calibri" charset="0"/>
              </a:rPr>
              <a:t>Full Validation Assessment</a:t>
            </a:r>
          </a:p>
        </p:txBody>
      </p:sp>
    </p:spTree>
    <p:extLst>
      <p:ext uri="{BB962C8B-B14F-4D97-AF65-F5344CB8AC3E}">
        <p14:creationId xmlns:p14="http://schemas.microsoft.com/office/powerpoint/2010/main" val="735005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Calibri"/>
                <a:ea typeface="Calibri"/>
                <a:cs typeface="Calibri"/>
                <a:sym typeface="Calibri"/>
              </a:rPr>
              <a:t>SUMMARY &amp; RECOMMENDATIONS</a:t>
            </a:r>
            <a:endParaRPr dirty="0"/>
          </a:p>
        </p:txBody>
      </p:sp>
      <p:sp>
        <p:nvSpPr>
          <p:cNvPr id="500" name="Shape 50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GOES-18 G</a:t>
            </a:r>
            <a:r>
              <a:rPr lang="en-US" dirty="0"/>
              <a:t>MAG</a:t>
            </a:r>
            <a:r>
              <a:rPr lang="en-US" sz="2000" b="0" i="0" u="none" strike="noStrike" cap="none" dirty="0">
                <a:solidFill>
                  <a:srgbClr val="888888"/>
                </a:solidFill>
                <a:latin typeface="Calibri"/>
                <a:ea typeface="Calibri"/>
                <a:cs typeface="Calibri"/>
                <a:sym typeface="Calibri"/>
              </a:rPr>
              <a:t> L1b Products Full PS-PVR</a:t>
            </a:r>
            <a:endParaRPr dirty="0"/>
          </a:p>
        </p:txBody>
      </p:sp>
      <p:sp>
        <p:nvSpPr>
          <p:cNvPr id="501" name="Shape 501"/>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31</a:t>
            </a:fld>
            <a:endParaRPr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46185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223B4-B982-FA4B-D532-BAB4263ABDEB}"/>
              </a:ext>
            </a:extLst>
          </p:cNvPr>
          <p:cNvSpPr>
            <a:spLocks noGrp="1"/>
          </p:cNvSpPr>
          <p:nvPr>
            <p:ph type="title"/>
          </p:nvPr>
        </p:nvSpPr>
        <p:spPr/>
        <p:txBody>
          <a:bodyPr/>
          <a:lstStyle/>
          <a:p>
            <a:r>
              <a:rPr lang="en-US" dirty="0"/>
              <a:t>Summary and Recommendations</a:t>
            </a:r>
          </a:p>
        </p:txBody>
      </p:sp>
      <p:sp>
        <p:nvSpPr>
          <p:cNvPr id="3" name="Text Placeholder 2">
            <a:extLst>
              <a:ext uri="{FF2B5EF4-FFF2-40B4-BE49-F238E27FC236}">
                <a16:creationId xmlns:a16="http://schemas.microsoft.com/office/drawing/2014/main" id="{F4AB87CB-4E31-13BA-75B5-60EA1950D9D7}"/>
              </a:ext>
            </a:extLst>
          </p:cNvPr>
          <p:cNvSpPr>
            <a:spLocks noGrp="1"/>
          </p:cNvSpPr>
          <p:nvPr>
            <p:ph type="body" idx="1"/>
          </p:nvPr>
        </p:nvSpPr>
        <p:spPr>
          <a:xfrm>
            <a:off x="457200" y="1295400"/>
            <a:ext cx="8229600" cy="4525962"/>
          </a:xfrm>
        </p:spPr>
        <p:txBody>
          <a:bodyPr/>
          <a:lstStyle/>
          <a:p>
            <a:pPr>
              <a:buSzPct val="100000"/>
              <a:buFont typeface="Arial" panose="020B0604020202020204" pitchFamily="34" charset="0"/>
              <a:buChar char="•"/>
            </a:pPr>
            <a:r>
              <a:rPr lang="en-US" sz="1600" dirty="0"/>
              <a:t>Recommendation that work continue to understand and correct for noise sources and improvements to the product. This work includes : </a:t>
            </a:r>
          </a:p>
          <a:p>
            <a:pPr marL="25400" indent="0">
              <a:buSzPct val="100000"/>
              <a:buNone/>
            </a:pPr>
            <a:endParaRPr lang="en-US" sz="1600" dirty="0"/>
          </a:p>
          <a:p>
            <a:pPr lvl="1">
              <a:buSzPct val="100000"/>
              <a:buFont typeface="Arial" panose="020B0604020202020204" pitchFamily="34" charset="0"/>
              <a:buChar char="•"/>
            </a:pPr>
            <a:r>
              <a:rPr lang="en-US" sz="1600" dirty="0"/>
              <a:t>Long term trending for biases and OB-IB differences needs to continue. These are more stable for GOES-18 so far, but we have not had as long to monitor GMAG as MAG.</a:t>
            </a:r>
          </a:p>
          <a:p>
            <a:pPr lvl="1">
              <a:buSzPct val="100000"/>
              <a:buFont typeface="Arial" panose="020B0604020202020204" pitchFamily="34" charset="0"/>
              <a:buChar char="•"/>
            </a:pPr>
            <a:r>
              <a:rPr lang="en-US" sz="1600" dirty="0"/>
              <a:t>Ongoing analysis for noise performance. </a:t>
            </a:r>
          </a:p>
          <a:p>
            <a:pPr lvl="1">
              <a:buSzPct val="100000"/>
              <a:buFont typeface="Arial" panose="020B0604020202020204" pitchFamily="34" charset="0"/>
              <a:buChar char="•"/>
            </a:pPr>
            <a:r>
              <a:rPr lang="en-US" sz="1600" dirty="0"/>
              <a:t>Continued validation of flags.</a:t>
            </a:r>
          </a:p>
          <a:p>
            <a:pPr lvl="1">
              <a:buSzPct val="100000"/>
              <a:buFont typeface="Arial" panose="020B0604020202020204" pitchFamily="34" charset="0"/>
              <a:buChar char="•"/>
            </a:pPr>
            <a:r>
              <a:rPr lang="en-US" sz="1600" dirty="0"/>
              <a:t>Investigating the usability of the gradiometer.</a:t>
            </a:r>
          </a:p>
          <a:p>
            <a:pPr lvl="1">
              <a:buFont typeface="Arial" panose="020B0604020202020204" pitchFamily="34" charset="0"/>
              <a:buChar char="•"/>
            </a:pPr>
            <a:endParaRPr lang="en-US" sz="1600" dirty="0"/>
          </a:p>
          <a:p>
            <a:pPr>
              <a:buSzPct val="100000"/>
              <a:buFont typeface="Arial" panose="020B0604020202020204" pitchFamily="34" charset="0"/>
              <a:buChar char="•"/>
            </a:pPr>
            <a:r>
              <a:rPr lang="en-US" sz="1600" dirty="0"/>
              <a:t>Submission for publication currently in review, </a:t>
            </a:r>
            <a:r>
              <a:rPr lang="en-US" sz="1600" dirty="0" err="1"/>
              <a:t>Loto’aniu</a:t>
            </a:r>
            <a:r>
              <a:rPr lang="en-US" sz="1600" dirty="0"/>
              <a:t> et al. 2023, Initial On-Orbit Results from the GOES-18 Spacecraft Science Magnetometer</a:t>
            </a:r>
          </a:p>
          <a:p>
            <a:pPr>
              <a:buSzPct val="100000"/>
              <a:buFont typeface="Arial" panose="020B0604020202020204" pitchFamily="34" charset="0"/>
              <a:buChar char="•"/>
            </a:pPr>
            <a:endParaRPr lang="en-US" sz="1600" dirty="0"/>
          </a:p>
          <a:p>
            <a:pPr>
              <a:buSzPct val="100000"/>
              <a:buFont typeface="Arial" panose="020B0604020202020204" pitchFamily="34" charset="0"/>
              <a:buChar char="•"/>
            </a:pPr>
            <a:r>
              <a:rPr lang="en-US" sz="1600" dirty="0">
                <a:latin typeface="Calibri" panose="020F0502020204030204" pitchFamily="34" charset="0"/>
                <a:cs typeface="Calibri" panose="020F0502020204030204" pitchFamily="34" charset="0"/>
              </a:rPr>
              <a:t>Need to improve truth datasets: The quality of solar wind model input data is degrading over time, which affects the model output quality. There is a need for analysis of the accuracy of models given decreasing solar wind input quality</a:t>
            </a:r>
          </a:p>
          <a:p>
            <a:pPr>
              <a:buSzPct val="100000"/>
              <a:buFont typeface="Arial" panose="020B0604020202020204" pitchFamily="34" charset="0"/>
              <a:buChar char="•"/>
            </a:pPr>
            <a:endParaRPr lang="en-US" sz="1600" dirty="0"/>
          </a:p>
        </p:txBody>
      </p:sp>
      <p:sp>
        <p:nvSpPr>
          <p:cNvPr id="4" name="Slide Number Placeholder 3">
            <a:extLst>
              <a:ext uri="{FF2B5EF4-FFF2-40B4-BE49-F238E27FC236}">
                <a16:creationId xmlns:a16="http://schemas.microsoft.com/office/drawing/2014/main" id="{13067776-A9C5-3EDA-0C1F-52FF70B235B5}"/>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32</a:t>
            </a:fld>
            <a:endParaRPr lang="en-US" dirty="0"/>
          </a:p>
        </p:txBody>
      </p:sp>
    </p:spTree>
    <p:extLst>
      <p:ext uri="{BB962C8B-B14F-4D97-AF65-F5344CB8AC3E}">
        <p14:creationId xmlns:p14="http://schemas.microsoft.com/office/powerpoint/2010/main" val="3163180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223B4-B982-FA4B-D532-BAB4263ABDEB}"/>
              </a:ext>
            </a:extLst>
          </p:cNvPr>
          <p:cNvSpPr>
            <a:spLocks noGrp="1"/>
          </p:cNvSpPr>
          <p:nvPr>
            <p:ph type="title"/>
          </p:nvPr>
        </p:nvSpPr>
        <p:spPr/>
        <p:txBody>
          <a:bodyPr/>
          <a:lstStyle/>
          <a:p>
            <a:r>
              <a:rPr lang="en-US" dirty="0"/>
              <a:t>Summary and Recommendations </a:t>
            </a:r>
            <a:r>
              <a:rPr lang="en-US" sz="2000" dirty="0"/>
              <a:t>Continued</a:t>
            </a:r>
          </a:p>
        </p:txBody>
      </p:sp>
      <p:sp>
        <p:nvSpPr>
          <p:cNvPr id="3" name="Text Placeholder 2">
            <a:extLst>
              <a:ext uri="{FF2B5EF4-FFF2-40B4-BE49-F238E27FC236}">
                <a16:creationId xmlns:a16="http://schemas.microsoft.com/office/drawing/2014/main" id="{F4AB87CB-4E31-13BA-75B5-60EA1950D9D7}"/>
              </a:ext>
            </a:extLst>
          </p:cNvPr>
          <p:cNvSpPr>
            <a:spLocks noGrp="1"/>
          </p:cNvSpPr>
          <p:nvPr>
            <p:ph type="body" idx="1"/>
          </p:nvPr>
        </p:nvSpPr>
        <p:spPr>
          <a:xfrm>
            <a:off x="457200" y="1094618"/>
            <a:ext cx="8229600" cy="5392737"/>
          </a:xfrm>
        </p:spPr>
        <p:txBody>
          <a:bodyPr/>
          <a:lstStyle/>
          <a:p>
            <a:pPr lvl="1">
              <a:buSzPct val="100000"/>
              <a:buFont typeface="Arial" panose="020B0604020202020204" pitchFamily="34" charset="0"/>
              <a:buChar char="•"/>
            </a:pPr>
            <a:endParaRPr lang="en-US" sz="1600" dirty="0"/>
          </a:p>
          <a:p>
            <a:pPr>
              <a:spcBef>
                <a:spcPts val="0"/>
              </a:spcBef>
              <a:buSzPct val="100000"/>
              <a:buFont typeface="Arial" panose="020B0604020202020204" pitchFamily="34" charset="0"/>
              <a:buChar char="•"/>
            </a:pPr>
            <a:r>
              <a:rPr lang="en-US" sz="1600" b="0" i="0" u="none" strike="noStrike" dirty="0" err="1">
                <a:solidFill>
                  <a:schemeClr val="bg1"/>
                </a:solidFill>
                <a:effectLst/>
                <a:latin typeface="Calibri" panose="020F0502020204030204" pitchFamily="34" charset="0"/>
                <a:cs typeface="Calibri" panose="020F0502020204030204" pitchFamily="34" charset="0"/>
              </a:rPr>
              <a:t>Arcjet</a:t>
            </a:r>
            <a:r>
              <a:rPr lang="en-US" sz="1600" b="0" i="0" u="none" strike="noStrike" dirty="0">
                <a:solidFill>
                  <a:schemeClr val="bg1"/>
                </a:solidFill>
                <a:effectLst/>
                <a:latin typeface="Calibri" panose="020F0502020204030204" pitchFamily="34" charset="0"/>
                <a:cs typeface="Calibri" panose="020F0502020204030204" pitchFamily="34" charset="0"/>
              </a:rPr>
              <a:t> firings : The effect of </a:t>
            </a:r>
            <a:r>
              <a:rPr lang="en-US" sz="1600" b="0" i="0" u="none" strike="noStrike" dirty="0" err="1">
                <a:solidFill>
                  <a:schemeClr val="bg1"/>
                </a:solidFill>
                <a:effectLst/>
                <a:latin typeface="Calibri" panose="020F0502020204030204" pitchFamily="34" charset="0"/>
                <a:cs typeface="Calibri" panose="020F0502020204030204" pitchFamily="34" charset="0"/>
              </a:rPr>
              <a:t>arcjet</a:t>
            </a:r>
            <a:r>
              <a:rPr lang="en-US" sz="1600" b="0" i="0" u="none" strike="noStrike" dirty="0">
                <a:solidFill>
                  <a:schemeClr val="bg1"/>
                </a:solidFill>
                <a:effectLst/>
                <a:latin typeface="Calibri" panose="020F0502020204030204" pitchFamily="34" charset="0"/>
                <a:cs typeface="Calibri" panose="020F0502020204030204" pitchFamily="34" charset="0"/>
              </a:rPr>
              <a:t> firings on magnetic field observations depends on the firing frequency, thruster parings and firing duration. The current correction does not work for all pairings, frequencies or durations that are used, or correct edge effects from power ramp up / down. NCEI has on going work to create a more robust correction. </a:t>
            </a:r>
          </a:p>
          <a:p>
            <a:pPr lvl="1">
              <a:spcBef>
                <a:spcPts val="0"/>
              </a:spcBef>
              <a:buSzPct val="10000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NCEI is also investigating the effect of shorter, more frequent bursts as used on GOES-16 (due to power issues).</a:t>
            </a:r>
          </a:p>
          <a:p>
            <a:pPr lvl="1">
              <a:spcBef>
                <a:spcPts val="0"/>
              </a:spcBef>
              <a:buSzPct val="10000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Analysis of performance during </a:t>
            </a:r>
            <a:r>
              <a:rPr lang="en-US" sz="1600" dirty="0" err="1">
                <a:solidFill>
                  <a:schemeClr val="bg1"/>
                </a:solidFill>
                <a:latin typeface="Calibri" panose="020F0502020204030204" pitchFamily="34" charset="0"/>
                <a:cs typeface="Calibri" panose="020F0502020204030204" pitchFamily="34" charset="0"/>
              </a:rPr>
              <a:t>arcjet</a:t>
            </a:r>
            <a:r>
              <a:rPr lang="en-US" sz="1600" dirty="0">
                <a:solidFill>
                  <a:schemeClr val="bg1"/>
                </a:solidFill>
                <a:latin typeface="Calibri" panose="020F0502020204030204" pitchFamily="34" charset="0"/>
                <a:cs typeface="Calibri" panose="020F0502020204030204" pitchFamily="34" charset="0"/>
              </a:rPr>
              <a:t> firings</a:t>
            </a:r>
            <a:br>
              <a:rPr lang="en-US" sz="16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a:p>
            <a:pPr>
              <a:buSzPct val="100000"/>
              <a:buFont typeface="Arial" panose="020B0604020202020204" pitchFamily="34" charset="0"/>
              <a:buChar char="•"/>
            </a:pPr>
            <a:r>
              <a:rPr lang="en-US" sz="1600" dirty="0">
                <a:latin typeface="Calibri" panose="020F0502020204030204" pitchFamily="34" charset="0"/>
                <a:cs typeface="Calibri" panose="020F0502020204030204" pitchFamily="34" charset="0"/>
              </a:rPr>
              <a:t>NCEI is looking at the possibility of developing a machine learning magnetic field model that may help improve the quality of comparison data</a:t>
            </a:r>
          </a:p>
          <a:p>
            <a:pPr lvl="1">
              <a:buSzPct val="10000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a:buSzPct val="100000"/>
              <a:buFont typeface="Arial" panose="020B0604020202020204" pitchFamily="34" charset="0"/>
              <a:buChar char="•"/>
            </a:pPr>
            <a:r>
              <a:rPr lang="en-US" sz="1600" dirty="0">
                <a:latin typeface="Calibri" panose="020F0502020204030204" pitchFamily="34" charset="0"/>
                <a:cs typeface="Calibri" panose="020F0502020204030204" pitchFamily="34" charset="0"/>
              </a:rPr>
              <a:t>Work towards GOES-U launch continues</a:t>
            </a:r>
          </a:p>
          <a:p>
            <a:pPr>
              <a:buSzPct val="10000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a:buSzPct val="100000"/>
              <a:buFont typeface="Arial" panose="020B0604020202020204" pitchFamily="34" charset="0"/>
              <a:buChar char="•"/>
            </a:pPr>
            <a:r>
              <a:rPr lang="en-US" sz="1600" dirty="0">
                <a:latin typeface="Calibri" panose="020F0502020204030204" pitchFamily="34" charset="0"/>
                <a:cs typeface="Calibri" panose="020F0502020204030204" pitchFamily="34" charset="0"/>
              </a:rPr>
              <a:t>Personnel resources  for GOES-U have decreased recently, and resources are being moved towards SWFO</a:t>
            </a:r>
          </a:p>
          <a:p>
            <a:pPr>
              <a:buSzPct val="10000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a:buSzPct val="100000"/>
              <a:buFont typeface="Arial" panose="020B0604020202020204" pitchFamily="34" charset="0"/>
              <a:buChar char="•"/>
            </a:pPr>
            <a:r>
              <a:rPr lang="en-US" sz="1600" dirty="0">
                <a:latin typeface="Calibri" panose="020F0502020204030204" pitchFamily="34" charset="0"/>
                <a:cs typeface="Calibri" panose="020F0502020204030204" pitchFamily="34" charset="0"/>
              </a:rPr>
              <a:t>NCEI recommends the GOES-18 GMAG L1b product be transitioned to Full Validation status</a:t>
            </a:r>
          </a:p>
          <a:p>
            <a:pPr lvl="1">
              <a:buFont typeface="Arial" panose="020B0604020202020204" pitchFamily="34" charset="0"/>
              <a:buChar char="•"/>
            </a:pPr>
            <a:endParaRPr lang="en-US" sz="1600" dirty="0"/>
          </a:p>
          <a:p>
            <a:pPr lvl="1">
              <a:buFont typeface="Arial" panose="020B0604020202020204" pitchFamily="34" charset="0"/>
              <a:buChar char="•"/>
            </a:pPr>
            <a:endParaRPr lang="en-US" sz="1200" dirty="0"/>
          </a:p>
          <a:p>
            <a:pPr lvl="1">
              <a:buFont typeface="Arial" panose="020B0604020202020204" pitchFamily="34" charset="0"/>
              <a:buChar char="•"/>
            </a:pPr>
            <a:endParaRPr lang="en-US" sz="1200" dirty="0"/>
          </a:p>
        </p:txBody>
      </p:sp>
      <p:sp>
        <p:nvSpPr>
          <p:cNvPr id="4" name="Slide Number Placeholder 3">
            <a:extLst>
              <a:ext uri="{FF2B5EF4-FFF2-40B4-BE49-F238E27FC236}">
                <a16:creationId xmlns:a16="http://schemas.microsoft.com/office/drawing/2014/main" id="{13067776-A9C5-3EDA-0C1F-52FF70B235B5}"/>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33</a:t>
            </a:fld>
            <a:endParaRPr lang="en-US" dirty="0"/>
          </a:p>
        </p:txBody>
      </p:sp>
    </p:spTree>
    <p:extLst>
      <p:ext uri="{BB962C8B-B14F-4D97-AF65-F5344CB8AC3E}">
        <p14:creationId xmlns:p14="http://schemas.microsoft.com/office/powerpoint/2010/main" val="2928268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GMAG Overview</a:t>
            </a:r>
            <a:endParaRPr/>
          </a:p>
        </p:txBody>
      </p:sp>
      <p:pic>
        <p:nvPicPr>
          <p:cNvPr id="108" name="Google Shape;108;p3"/>
          <p:cNvPicPr preferRelativeResize="0"/>
          <p:nvPr/>
        </p:nvPicPr>
        <p:blipFill rotWithShape="1">
          <a:blip r:embed="rId3">
            <a:alphaModFix/>
          </a:blip>
          <a:srcRect/>
          <a:stretch/>
        </p:blipFill>
        <p:spPr>
          <a:xfrm>
            <a:off x="4860343" y="904226"/>
            <a:ext cx="3083190" cy="3468992"/>
          </a:xfrm>
          <a:prstGeom prst="rect">
            <a:avLst/>
          </a:prstGeom>
          <a:noFill/>
          <a:ln>
            <a:noFill/>
          </a:ln>
        </p:spPr>
      </p:pic>
      <p:pic>
        <p:nvPicPr>
          <p:cNvPr id="109" name="Google Shape;109;p3"/>
          <p:cNvPicPr preferRelativeResize="0"/>
          <p:nvPr/>
        </p:nvPicPr>
        <p:blipFill rotWithShape="1">
          <a:blip r:embed="rId4">
            <a:alphaModFix/>
          </a:blip>
          <a:srcRect/>
          <a:stretch/>
        </p:blipFill>
        <p:spPr>
          <a:xfrm>
            <a:off x="6719969" y="1463679"/>
            <a:ext cx="2122898" cy="1319028"/>
          </a:xfrm>
          <a:prstGeom prst="rect">
            <a:avLst/>
          </a:prstGeom>
          <a:noFill/>
          <a:ln>
            <a:noFill/>
          </a:ln>
        </p:spPr>
      </p:pic>
      <p:pic>
        <p:nvPicPr>
          <p:cNvPr id="110" name="Google Shape;110;p3"/>
          <p:cNvPicPr preferRelativeResize="0"/>
          <p:nvPr/>
        </p:nvPicPr>
        <p:blipFill rotWithShape="1">
          <a:blip r:embed="rId5">
            <a:alphaModFix/>
          </a:blip>
          <a:srcRect/>
          <a:stretch/>
        </p:blipFill>
        <p:spPr>
          <a:xfrm>
            <a:off x="6261711" y="4867449"/>
            <a:ext cx="2581156" cy="1692377"/>
          </a:xfrm>
          <a:prstGeom prst="rect">
            <a:avLst/>
          </a:prstGeom>
          <a:noFill/>
          <a:ln>
            <a:noFill/>
          </a:ln>
        </p:spPr>
      </p:pic>
      <p:graphicFrame>
        <p:nvGraphicFramePr>
          <p:cNvPr id="111" name="Google Shape;111;p3"/>
          <p:cNvGraphicFramePr/>
          <p:nvPr>
            <p:extLst>
              <p:ext uri="{D42A27DB-BD31-4B8C-83A1-F6EECF244321}">
                <p14:modId xmlns:p14="http://schemas.microsoft.com/office/powerpoint/2010/main" val="3928611707"/>
              </p:ext>
            </p:extLst>
          </p:nvPr>
        </p:nvGraphicFramePr>
        <p:xfrm>
          <a:off x="301133" y="1447800"/>
          <a:ext cx="4118467" cy="1684300"/>
        </p:xfrm>
        <a:graphic>
          <a:graphicData uri="http://schemas.openxmlformats.org/drawingml/2006/table">
            <a:tbl>
              <a:tblPr>
                <a:noFill/>
              </a:tblPr>
              <a:tblGrid>
                <a:gridCol w="1347664">
                  <a:extLst>
                    <a:ext uri="{9D8B030D-6E8A-4147-A177-3AD203B41FA5}">
                      <a16:colId xmlns:a16="http://schemas.microsoft.com/office/drawing/2014/main" val="20000"/>
                    </a:ext>
                  </a:extLst>
                </a:gridCol>
                <a:gridCol w="947016">
                  <a:extLst>
                    <a:ext uri="{9D8B030D-6E8A-4147-A177-3AD203B41FA5}">
                      <a16:colId xmlns:a16="http://schemas.microsoft.com/office/drawing/2014/main" val="20001"/>
                    </a:ext>
                  </a:extLst>
                </a:gridCol>
                <a:gridCol w="1001647">
                  <a:extLst>
                    <a:ext uri="{9D8B030D-6E8A-4147-A177-3AD203B41FA5}">
                      <a16:colId xmlns:a16="http://schemas.microsoft.com/office/drawing/2014/main" val="20002"/>
                    </a:ext>
                  </a:extLst>
                </a:gridCol>
                <a:gridCol w="822140">
                  <a:extLst>
                    <a:ext uri="{9D8B030D-6E8A-4147-A177-3AD203B41FA5}">
                      <a16:colId xmlns:a16="http://schemas.microsoft.com/office/drawing/2014/main" val="20003"/>
                    </a:ext>
                  </a:extLst>
                </a:gridCol>
              </a:tblGrid>
              <a:tr h="274375">
                <a:tc>
                  <a:txBody>
                    <a:bodyPr/>
                    <a:lstStyle/>
                    <a:p>
                      <a:pPr marL="0" marR="0" lvl="0" indent="0" algn="ctr" rtl="0">
                        <a:spcBef>
                          <a:spcPts val="0"/>
                        </a:spcBef>
                        <a:spcAft>
                          <a:spcPts val="0"/>
                        </a:spcAft>
                        <a:buClr>
                          <a:schemeClr val="dk1"/>
                        </a:buClr>
                        <a:buSzPts val="1400"/>
                        <a:buFont typeface="Calibri"/>
                        <a:buNone/>
                      </a:pPr>
                      <a:r>
                        <a:rPr lang="en-US" sz="1400" b="1" u="none" strike="noStrike" cap="none">
                          <a:solidFill>
                            <a:schemeClr val="dk1"/>
                          </a:solidFill>
                          <a:latin typeface="Calibri"/>
                          <a:ea typeface="Calibri"/>
                          <a:cs typeface="Calibri"/>
                          <a:sym typeface="Calibri"/>
                        </a:rPr>
                        <a:t>Characteristics</a:t>
                      </a:r>
                      <a:endParaRPr sz="1400" b="1" u="none" strike="noStrike" cap="none">
                        <a:solidFill>
                          <a:schemeClr val="dk1"/>
                        </a:solidFill>
                        <a:latin typeface="Calibri"/>
                        <a:ea typeface="Calibri"/>
                        <a:cs typeface="Calibri"/>
                        <a:sym typeface="Calibri"/>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50"/>
                        <a:buFont typeface="Calibri"/>
                        <a:buNone/>
                      </a:pPr>
                      <a:r>
                        <a:rPr lang="en-US" sz="1400" b="1" i="0" u="none" strike="noStrike" cap="none">
                          <a:solidFill>
                            <a:srgbClr val="FFFFFF"/>
                          </a:solidFill>
                          <a:latin typeface="Calibri"/>
                          <a:ea typeface="Calibri"/>
                          <a:cs typeface="Calibri"/>
                          <a:sym typeface="Calibri"/>
                        </a:rPr>
                        <a:t>GOES 8-12</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50"/>
                        <a:buFont typeface="Calibri"/>
                        <a:buNone/>
                      </a:pPr>
                      <a:r>
                        <a:rPr lang="en-US" sz="1400" b="1" i="0" u="none" strike="noStrike" cap="none">
                          <a:solidFill>
                            <a:srgbClr val="FFFFFF"/>
                          </a:solidFill>
                          <a:latin typeface="Calibri"/>
                          <a:ea typeface="Calibri"/>
                          <a:cs typeface="Calibri"/>
                          <a:sym typeface="Calibri"/>
                        </a:rPr>
                        <a:t>GOES 13-15</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50"/>
                        <a:buFont typeface="Calibri"/>
                        <a:buNone/>
                      </a:pPr>
                      <a:r>
                        <a:rPr lang="en-US" sz="1400" b="1" i="0" u="none" strike="noStrike" cap="none" dirty="0">
                          <a:solidFill>
                            <a:srgbClr val="FFFFFF"/>
                          </a:solidFill>
                          <a:latin typeface="Calibri"/>
                          <a:ea typeface="Calibri"/>
                          <a:cs typeface="Calibri"/>
                          <a:sym typeface="Calibri"/>
                        </a:rPr>
                        <a:t>GOES 16-U</a:t>
                      </a:r>
                      <a:endParaRPr dirty="0"/>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275025">
                <a:tc>
                  <a:txBody>
                    <a:bodyPr/>
                    <a:lstStyle/>
                    <a:p>
                      <a:pPr marL="0" marR="0" lvl="0" indent="0" algn="l"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3-axis fluxgates</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2</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2</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2</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274375">
                <a:tc>
                  <a:txBody>
                    <a:bodyPr/>
                    <a:lstStyle/>
                    <a:p>
                      <a:pPr marL="0" marR="0" lvl="0" indent="0" algn="l"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Sampling Rate</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dirty="0">
                          <a:solidFill>
                            <a:srgbClr val="000000"/>
                          </a:solidFill>
                          <a:latin typeface="Calibri"/>
                          <a:ea typeface="Calibri"/>
                          <a:cs typeface="Calibri"/>
                          <a:sym typeface="Calibri"/>
                        </a:rPr>
                        <a:t>2 Hz</a:t>
                      </a:r>
                      <a:endParaRPr dirty="0"/>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2 Hz</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10 Hz</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2"/>
                  </a:ext>
                </a:extLst>
              </a:tr>
              <a:tr h="480100">
                <a:tc>
                  <a:txBody>
                    <a:bodyPr/>
                    <a:lstStyle/>
                    <a:p>
                      <a:pPr marL="0" marR="0" lvl="0" indent="0" algn="l"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Low-Pass Filter Cutoff</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0.5 Hz</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0.5 Hz</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~2.5 Hz</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3"/>
                  </a:ext>
                </a:extLst>
              </a:tr>
              <a:tr h="342900">
                <a:tc>
                  <a:txBody>
                    <a:bodyPr/>
                    <a:lstStyle/>
                    <a:p>
                      <a:pPr marL="0" marR="0" lvl="0" indent="0" algn="l" rtl="0">
                        <a:lnSpc>
                          <a:spcPct val="100000"/>
                        </a:lnSpc>
                        <a:spcBef>
                          <a:spcPts val="0"/>
                        </a:spcBef>
                        <a:spcAft>
                          <a:spcPts val="0"/>
                        </a:spcAft>
                        <a:buClr>
                          <a:srgbClr val="000000"/>
                        </a:buClr>
                        <a:buSzPts val="350"/>
                        <a:buFont typeface="Calibri"/>
                        <a:buNone/>
                      </a:pPr>
                      <a:r>
                        <a:rPr lang="en-US" sz="1400" b="0" i="0" u="none" strike="noStrike" cap="none" dirty="0">
                          <a:solidFill>
                            <a:srgbClr val="000000"/>
                          </a:solidFill>
                          <a:latin typeface="Calibri"/>
                          <a:ea typeface="Calibri"/>
                          <a:cs typeface="Calibri"/>
                          <a:sym typeface="Calibri"/>
                        </a:rPr>
                        <a:t>Boom Length</a:t>
                      </a:r>
                      <a:endParaRPr dirty="0"/>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b="0" i="0" u="none" strike="noStrike" cap="none">
                          <a:solidFill>
                            <a:schemeClr val="dk1"/>
                          </a:solidFill>
                          <a:latin typeface="Calibri"/>
                          <a:ea typeface="Calibri"/>
                          <a:cs typeface="Calibri"/>
                          <a:sym typeface="Calibri"/>
                        </a:rPr>
                        <a:t>3 m</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a:solidFill>
                            <a:srgbClr val="000000"/>
                          </a:solidFill>
                          <a:latin typeface="Calibri"/>
                          <a:ea typeface="Calibri"/>
                          <a:cs typeface="Calibri"/>
                          <a:sym typeface="Calibri"/>
                        </a:rPr>
                        <a:t>8.5 m</a:t>
                      </a:r>
                      <a:endParaRPr/>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350"/>
                        <a:buFont typeface="Calibri"/>
                        <a:buNone/>
                      </a:pPr>
                      <a:r>
                        <a:rPr lang="en-US" sz="1400" b="0" i="0" u="none" strike="noStrike" cap="none" dirty="0">
                          <a:solidFill>
                            <a:srgbClr val="000000"/>
                          </a:solidFill>
                          <a:latin typeface="Calibri"/>
                          <a:ea typeface="Calibri"/>
                          <a:cs typeface="Calibri"/>
                          <a:sym typeface="Calibri"/>
                        </a:rPr>
                        <a:t>8.5 m</a:t>
                      </a:r>
                      <a:endParaRPr dirty="0"/>
                    </a:p>
                  </a:txBody>
                  <a:tcPr marL="0" marR="0" marT="34325" marB="343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4"/>
                  </a:ext>
                </a:extLst>
              </a:tr>
            </a:tbl>
          </a:graphicData>
        </a:graphic>
      </p:graphicFrame>
      <p:sp>
        <p:nvSpPr>
          <p:cNvPr id="112" name="Google Shape;112;p3"/>
          <p:cNvSpPr txBox="1"/>
          <p:nvPr/>
        </p:nvSpPr>
        <p:spPr>
          <a:xfrm>
            <a:off x="301133" y="3474843"/>
            <a:ext cx="5155450" cy="3046948"/>
          </a:xfrm>
          <a:prstGeom prst="rect">
            <a:avLst/>
          </a:prstGeom>
          <a:noFill/>
          <a:ln>
            <a:noFill/>
          </a:ln>
        </p:spPr>
        <p:txBody>
          <a:bodyPr spcFirstLastPara="1" wrap="square" lIns="91425" tIns="45700" rIns="91425" bIns="45700" anchor="t" anchorCtr="0">
            <a:spAutoFit/>
          </a:bodyPr>
          <a:lstStyle/>
          <a:p>
            <a:pPr marL="214313" marR="0" lvl="0" indent="-214313" algn="l" rtl="0">
              <a:spcBef>
                <a:spcPts val="0"/>
              </a:spcBef>
              <a:spcAft>
                <a:spcPts val="0"/>
              </a:spcAft>
              <a:buClr>
                <a:schemeClr val="lt1"/>
              </a:buClr>
              <a:buSzPts val="1400"/>
              <a:buFont typeface="Arial"/>
              <a:buChar char="•"/>
            </a:pPr>
            <a:r>
              <a:rPr lang="en-US" sz="1600" b="0" i="0" u="none" strike="noStrike" cap="none" dirty="0">
                <a:solidFill>
                  <a:schemeClr val="lt1"/>
                </a:solidFill>
                <a:latin typeface="Calibri"/>
                <a:ea typeface="Calibri"/>
                <a:cs typeface="Calibri"/>
                <a:sym typeface="Calibri"/>
              </a:rPr>
              <a:t>0.3 </a:t>
            </a:r>
            <a:r>
              <a:rPr lang="en-US" sz="1600" b="0" i="0" u="none" strike="noStrike" cap="none" dirty="0" err="1">
                <a:solidFill>
                  <a:schemeClr val="lt1"/>
                </a:solidFill>
                <a:latin typeface="Calibri"/>
                <a:ea typeface="Calibri"/>
                <a:cs typeface="Calibri"/>
                <a:sym typeface="Calibri"/>
              </a:rPr>
              <a:t>nT</a:t>
            </a:r>
            <a:r>
              <a:rPr lang="en-US" sz="1600" b="0" i="0" u="none" strike="noStrike" cap="none" dirty="0">
                <a:solidFill>
                  <a:schemeClr val="lt1"/>
                </a:solidFill>
                <a:latin typeface="Calibri"/>
                <a:ea typeface="Calibri"/>
                <a:cs typeface="Calibri"/>
                <a:sym typeface="Calibri"/>
              </a:rPr>
              <a:t> noise requirement (excluding </a:t>
            </a:r>
            <a:r>
              <a:rPr lang="en-US" sz="1600" b="0" i="0" u="none" strike="noStrike" cap="none" dirty="0" err="1">
                <a:solidFill>
                  <a:schemeClr val="lt1"/>
                </a:solidFill>
                <a:latin typeface="Calibri"/>
                <a:ea typeface="Calibri"/>
                <a:cs typeface="Calibri"/>
                <a:sym typeface="Calibri"/>
              </a:rPr>
              <a:t>arcjet</a:t>
            </a:r>
            <a:r>
              <a:rPr lang="en-US" sz="1600" b="0" i="0" u="none" strike="noStrike" cap="none" dirty="0">
                <a:solidFill>
                  <a:schemeClr val="lt1"/>
                </a:solidFill>
                <a:latin typeface="Calibri"/>
                <a:ea typeface="Calibri"/>
                <a:cs typeface="Calibri"/>
                <a:sym typeface="Calibri"/>
              </a:rPr>
              <a:t> firings).</a:t>
            </a:r>
          </a:p>
          <a:p>
            <a:pPr marL="214313" marR="0" lvl="0" indent="-214313" algn="l" rtl="0">
              <a:spcBef>
                <a:spcPts val="0"/>
              </a:spcBef>
              <a:spcAft>
                <a:spcPts val="0"/>
              </a:spcAft>
              <a:buClr>
                <a:schemeClr val="lt1"/>
              </a:buClr>
              <a:buSzPts val="1400"/>
              <a:buFont typeface="Arial"/>
              <a:buChar char="•"/>
            </a:pPr>
            <a:endParaRPr sz="1600" dirty="0"/>
          </a:p>
          <a:p>
            <a:pPr marL="214313" marR="0" lvl="0" indent="-214313" algn="l" rtl="0">
              <a:spcBef>
                <a:spcPts val="0"/>
              </a:spcBef>
              <a:spcAft>
                <a:spcPts val="0"/>
              </a:spcAft>
              <a:buClr>
                <a:schemeClr val="lt1"/>
              </a:buClr>
              <a:buSzPts val="1400"/>
              <a:buFont typeface="Arial"/>
              <a:buChar char="•"/>
            </a:pPr>
            <a:r>
              <a:rPr lang="en-US" sz="1600" b="0" i="0" u="none" strike="noStrike" cap="none" dirty="0">
                <a:solidFill>
                  <a:schemeClr val="lt1"/>
                </a:solidFill>
                <a:latin typeface="Calibri"/>
                <a:ea typeface="Calibri"/>
                <a:cs typeface="Calibri"/>
                <a:sym typeface="Calibri"/>
              </a:rPr>
              <a:t>1 </a:t>
            </a:r>
            <a:r>
              <a:rPr lang="en-US" sz="1600" b="0" i="0" u="none" strike="noStrike" cap="none" dirty="0" err="1">
                <a:solidFill>
                  <a:schemeClr val="lt1"/>
                </a:solidFill>
                <a:latin typeface="Calibri"/>
                <a:ea typeface="Calibri"/>
                <a:cs typeface="Calibri"/>
                <a:sym typeface="Calibri"/>
              </a:rPr>
              <a:t>nT</a:t>
            </a:r>
            <a:r>
              <a:rPr lang="en-US" sz="1600" b="0" i="0" u="none" strike="noStrike" cap="none" dirty="0">
                <a:solidFill>
                  <a:schemeClr val="lt1"/>
                </a:solidFill>
                <a:latin typeface="Calibri"/>
                <a:ea typeface="Calibri"/>
                <a:cs typeface="Calibri"/>
                <a:sym typeface="Calibri"/>
              </a:rPr>
              <a:t> accuracy requirement (but performance requirements for GOES-16/GOES-17 were loosened).</a:t>
            </a:r>
          </a:p>
          <a:p>
            <a:pPr marL="214313" marR="0" lvl="0" indent="-214313" algn="l" rtl="0">
              <a:spcBef>
                <a:spcPts val="0"/>
              </a:spcBef>
              <a:spcAft>
                <a:spcPts val="0"/>
              </a:spcAft>
              <a:buClr>
                <a:schemeClr val="lt1"/>
              </a:buClr>
              <a:buSzPts val="1400"/>
              <a:buFont typeface="Arial"/>
              <a:buChar char="•"/>
            </a:pPr>
            <a:endParaRPr sz="1600" dirty="0"/>
          </a:p>
          <a:p>
            <a:pPr marL="214313" marR="0" lvl="0" indent="-214313" algn="l" rtl="0">
              <a:spcBef>
                <a:spcPts val="0"/>
              </a:spcBef>
              <a:spcAft>
                <a:spcPts val="0"/>
              </a:spcAft>
              <a:buClr>
                <a:schemeClr val="lt1"/>
              </a:buClr>
              <a:buSzPts val="1400"/>
              <a:buFont typeface="Arial"/>
              <a:buChar char="•"/>
            </a:pPr>
            <a:r>
              <a:rPr lang="en-US" sz="1600" b="0" i="0" u="none" strike="noStrike" cap="none" dirty="0">
                <a:solidFill>
                  <a:schemeClr val="lt1"/>
                </a:solidFill>
                <a:latin typeface="Calibri"/>
                <a:ea typeface="Calibri"/>
                <a:cs typeface="Calibri"/>
                <a:sym typeface="Calibri"/>
              </a:rPr>
              <a:t>Two boom-mounted fluxgate magnetometers - Inboard GMAG (IB) 6.3 m from boom base and Outboard GMAG (OB) 8.5 m from the base. </a:t>
            </a:r>
          </a:p>
          <a:p>
            <a:pPr marL="214313" marR="0" lvl="0" indent="-214313" algn="l" rtl="0">
              <a:spcBef>
                <a:spcPts val="0"/>
              </a:spcBef>
              <a:spcAft>
                <a:spcPts val="0"/>
              </a:spcAft>
              <a:buClr>
                <a:schemeClr val="lt1"/>
              </a:buClr>
              <a:buSzPts val="1400"/>
              <a:buFont typeface="Arial"/>
              <a:buChar char="•"/>
            </a:pPr>
            <a:endParaRPr sz="1600" dirty="0"/>
          </a:p>
          <a:p>
            <a:pPr marL="214313" marR="0" lvl="0" indent="-214313" algn="l" rtl="0">
              <a:spcBef>
                <a:spcPts val="0"/>
              </a:spcBef>
              <a:spcAft>
                <a:spcPts val="0"/>
              </a:spcAft>
              <a:buClr>
                <a:schemeClr val="lt1"/>
              </a:buClr>
              <a:buSzPts val="1400"/>
              <a:buFont typeface="Arial"/>
              <a:buChar char="•"/>
            </a:pPr>
            <a:r>
              <a:rPr lang="en-US" sz="1600" b="0" i="0" u="none" strike="noStrike" cap="none" dirty="0">
                <a:solidFill>
                  <a:schemeClr val="lt1"/>
                </a:solidFill>
                <a:latin typeface="Calibri"/>
                <a:ea typeface="Calibri"/>
                <a:cs typeface="Calibri"/>
                <a:sym typeface="Calibri"/>
              </a:rPr>
              <a:t>GOES-18 has new sensor units, called GMAG, built by NASA-GSFC Planetary Magnetospheres Lab in Maryland, under a contract separate from the spacecraft.</a:t>
            </a:r>
            <a:endParaRPr sz="1600" dirty="0"/>
          </a:p>
        </p:txBody>
      </p:sp>
      <p:sp>
        <p:nvSpPr>
          <p:cNvPr id="113" name="Google Shape;113;p3"/>
          <p:cNvSpPr txBox="1"/>
          <p:nvPr/>
        </p:nvSpPr>
        <p:spPr>
          <a:xfrm>
            <a:off x="6261711" y="3230034"/>
            <a:ext cx="18784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chemeClr val="lt1"/>
                </a:solidFill>
                <a:latin typeface="Calibri"/>
                <a:ea typeface="Calibri"/>
                <a:cs typeface="Calibri"/>
                <a:sym typeface="Calibri"/>
              </a:rPr>
              <a:t>Inboard</a:t>
            </a:r>
            <a:r>
              <a:rPr lang="en-US" sz="1800" b="0" i="0" u="none" strike="noStrike" cap="none">
                <a:solidFill>
                  <a:schemeClr val="lt1"/>
                </a:solidFill>
                <a:latin typeface="Calibri"/>
                <a:ea typeface="Calibri"/>
                <a:cs typeface="Calibri"/>
                <a:sym typeface="Calibri"/>
              </a:rPr>
              <a:t> (IB) GMAG</a:t>
            </a:r>
            <a:endParaRPr/>
          </a:p>
        </p:txBody>
      </p:sp>
      <p:sp>
        <p:nvSpPr>
          <p:cNvPr id="114" name="Google Shape;114;p3"/>
          <p:cNvSpPr txBox="1"/>
          <p:nvPr/>
        </p:nvSpPr>
        <p:spPr>
          <a:xfrm>
            <a:off x="6964376" y="3705950"/>
            <a:ext cx="2179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lt1"/>
                </a:solidFill>
                <a:latin typeface="Calibri"/>
                <a:ea typeface="Calibri"/>
                <a:cs typeface="Calibri"/>
                <a:sym typeface="Calibri"/>
              </a:rPr>
              <a:t>Outboard</a:t>
            </a:r>
            <a:r>
              <a:rPr lang="en-US" sz="1800">
                <a:solidFill>
                  <a:schemeClr val="lt1"/>
                </a:solidFill>
                <a:latin typeface="Calibri"/>
                <a:ea typeface="Calibri"/>
                <a:cs typeface="Calibri"/>
                <a:sym typeface="Calibri"/>
              </a:rPr>
              <a:t> (OB) GMAG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21" name="Google Shape;121;p4"/>
          <p:cNvSpPr txBox="1">
            <a:spLocks noGrp="1"/>
          </p:cNvSpPr>
          <p:nvPr>
            <p:ph type="title"/>
          </p:nvPr>
        </p:nvSpPr>
        <p:spPr>
          <a:xfrm>
            <a:off x="457200" y="41514"/>
            <a:ext cx="8229600" cy="11430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Data Usage</a:t>
            </a:r>
            <a:endParaRPr/>
          </a:p>
        </p:txBody>
      </p:sp>
      <p:pic>
        <p:nvPicPr>
          <p:cNvPr id="122" name="Google Shape;122;p4"/>
          <p:cNvPicPr preferRelativeResize="0"/>
          <p:nvPr/>
        </p:nvPicPr>
        <p:blipFill>
          <a:blip r:embed="rId3"/>
          <a:srcRect/>
          <a:stretch/>
        </p:blipFill>
        <p:spPr>
          <a:xfrm>
            <a:off x="4625011" y="1006182"/>
            <a:ext cx="4283765" cy="2193228"/>
          </a:xfrm>
          <a:prstGeom prst="rect">
            <a:avLst/>
          </a:prstGeom>
          <a:noFill/>
          <a:ln>
            <a:noFill/>
          </a:ln>
        </p:spPr>
      </p:pic>
      <p:sp>
        <p:nvSpPr>
          <p:cNvPr id="123" name="Google Shape;123;p4"/>
          <p:cNvSpPr txBox="1"/>
          <p:nvPr/>
        </p:nvSpPr>
        <p:spPr>
          <a:xfrm>
            <a:off x="775251" y="1242067"/>
            <a:ext cx="3743739" cy="107721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600"/>
              <a:buFont typeface="Arial"/>
              <a:buChar char="•"/>
            </a:pPr>
            <a:r>
              <a:rPr lang="en-US" sz="1600" dirty="0">
                <a:solidFill>
                  <a:schemeClr val="lt1"/>
                </a:solidFill>
                <a:latin typeface="Calibri"/>
                <a:ea typeface="Calibri"/>
                <a:cs typeface="Calibri"/>
                <a:sym typeface="Calibri"/>
              </a:rPr>
              <a:t>Operationally used by forecasters at SWPC</a:t>
            </a:r>
            <a:endParaRPr dirty="0"/>
          </a:p>
          <a:p>
            <a:pPr marL="285750" marR="0" lvl="0" indent="-285750" algn="l" rtl="0">
              <a:spcBef>
                <a:spcPts val="0"/>
              </a:spcBef>
              <a:spcAft>
                <a:spcPts val="0"/>
              </a:spcAft>
              <a:buClr>
                <a:schemeClr val="lt1"/>
              </a:buClr>
              <a:buSzPts val="1600"/>
              <a:buFont typeface="Arial"/>
              <a:buChar char="•"/>
            </a:pPr>
            <a:r>
              <a:rPr lang="en-US" sz="1600" dirty="0">
                <a:solidFill>
                  <a:schemeClr val="lt1"/>
                </a:solidFill>
                <a:latin typeface="Calibri"/>
                <a:ea typeface="Calibri"/>
                <a:cs typeface="Calibri"/>
                <a:sym typeface="Calibri"/>
              </a:rPr>
              <a:t>Real-time magnetometer dashboard on SWPC website</a:t>
            </a:r>
            <a:endParaRPr dirty="0"/>
          </a:p>
        </p:txBody>
      </p:sp>
      <p:sp>
        <p:nvSpPr>
          <p:cNvPr id="124" name="Google Shape;124;p4"/>
          <p:cNvSpPr txBox="1"/>
          <p:nvPr/>
        </p:nvSpPr>
        <p:spPr>
          <a:xfrm>
            <a:off x="3585455" y="3451500"/>
            <a:ext cx="3743739" cy="5847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Calibri"/>
                <a:ea typeface="Calibri"/>
                <a:cs typeface="Calibri"/>
                <a:sym typeface="Calibri"/>
              </a:rPr>
              <a:t>Scientific usage for research </a:t>
            </a:r>
            <a:endParaRPr/>
          </a:p>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Calibri"/>
                <a:ea typeface="Calibri"/>
                <a:cs typeface="Calibri"/>
                <a:sym typeface="Calibri"/>
              </a:rPr>
              <a:t>Event identification </a:t>
            </a:r>
            <a:endParaRPr/>
          </a:p>
        </p:txBody>
      </p:sp>
      <p:sp>
        <p:nvSpPr>
          <p:cNvPr id="125" name="Google Shape;125;p4"/>
          <p:cNvSpPr txBox="1"/>
          <p:nvPr/>
        </p:nvSpPr>
        <p:spPr>
          <a:xfrm>
            <a:off x="6358065" y="3185183"/>
            <a:ext cx="3912704"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lt1"/>
                </a:solidFill>
                <a:latin typeface="Calibri"/>
                <a:ea typeface="Calibri"/>
                <a:cs typeface="Calibri"/>
                <a:sym typeface="Calibri"/>
              </a:rPr>
              <a:t>https://www.swpc.noaa.gov/products/goes-magnetometer</a:t>
            </a:r>
            <a:endParaRPr/>
          </a:p>
        </p:txBody>
      </p:sp>
      <p:pic>
        <p:nvPicPr>
          <p:cNvPr id="126" name="Google Shape;126;p4"/>
          <p:cNvPicPr preferRelativeResize="0"/>
          <p:nvPr/>
        </p:nvPicPr>
        <p:blipFill rotWithShape="1">
          <a:blip r:embed="rId4">
            <a:alphaModFix/>
          </a:blip>
          <a:srcRect/>
          <a:stretch/>
        </p:blipFill>
        <p:spPr>
          <a:xfrm>
            <a:off x="3958614" y="4340049"/>
            <a:ext cx="5185386" cy="2325285"/>
          </a:xfrm>
          <a:prstGeom prst="rect">
            <a:avLst/>
          </a:prstGeom>
          <a:noFill/>
          <a:ln>
            <a:noFill/>
          </a:ln>
        </p:spPr>
      </p:pic>
      <p:sp>
        <p:nvSpPr>
          <p:cNvPr id="127" name="Google Shape;127;p4"/>
          <p:cNvSpPr txBox="1"/>
          <p:nvPr/>
        </p:nvSpPr>
        <p:spPr>
          <a:xfrm>
            <a:off x="123432" y="5810871"/>
            <a:ext cx="3743739" cy="83099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Calibri"/>
                <a:ea typeface="Calibri"/>
                <a:cs typeface="Calibri"/>
                <a:sym typeface="Calibri"/>
              </a:rPr>
              <a:t>Continuing towards operational implementation of products such as magnetopause crossing identification</a:t>
            </a:r>
            <a:endParaRPr/>
          </a:p>
        </p:txBody>
      </p:sp>
      <p:sp>
        <p:nvSpPr>
          <p:cNvPr id="128" name="Google Shape;128;p4"/>
          <p:cNvSpPr txBox="1"/>
          <p:nvPr/>
        </p:nvSpPr>
        <p:spPr>
          <a:xfrm>
            <a:off x="0" y="5501344"/>
            <a:ext cx="3912704"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lt1"/>
                </a:solidFill>
                <a:latin typeface="Calibri"/>
                <a:ea typeface="Calibri"/>
                <a:cs typeface="Calibri"/>
                <a:sym typeface="Calibri"/>
              </a:rPr>
              <a:t>Figure 1, Loto’aniu et al. 2020, </a:t>
            </a:r>
            <a:r>
              <a:rPr lang="en-US" sz="800" u="sng">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https://doi.org/10.1002/essoar.10503339.1</a:t>
            </a:r>
            <a:endParaRPr sz="800" u="sng">
              <a:solidFill>
                <a:schemeClr val="lt1"/>
              </a:solidFill>
              <a:latin typeface="Calibri"/>
              <a:ea typeface="Calibri"/>
              <a:cs typeface="Calibri"/>
              <a:sym typeface="Calibri"/>
            </a:endParaRPr>
          </a:p>
        </p:txBody>
      </p:sp>
      <p:pic>
        <p:nvPicPr>
          <p:cNvPr id="129" name="Google Shape;129;p4"/>
          <p:cNvPicPr preferRelativeResize="0"/>
          <p:nvPr/>
        </p:nvPicPr>
        <p:blipFill rotWithShape="1">
          <a:blip r:embed="rId6">
            <a:alphaModFix/>
          </a:blip>
          <a:srcRect/>
          <a:stretch/>
        </p:blipFill>
        <p:spPr>
          <a:xfrm>
            <a:off x="110058" y="2413368"/>
            <a:ext cx="3475397" cy="3121300"/>
          </a:xfrm>
          <a:prstGeom prst="rect">
            <a:avLst/>
          </a:prstGeom>
          <a:noFill/>
          <a:ln>
            <a:noFill/>
          </a:ln>
        </p:spPr>
      </p:pic>
      <p:sp>
        <p:nvSpPr>
          <p:cNvPr id="2" name="TextBox 1">
            <a:extLst>
              <a:ext uri="{FF2B5EF4-FFF2-40B4-BE49-F238E27FC236}">
                <a16:creationId xmlns:a16="http://schemas.microsoft.com/office/drawing/2014/main" id="{11FE00CE-B08D-0F57-4C3E-5B3797293831}"/>
              </a:ext>
            </a:extLst>
          </p:cNvPr>
          <p:cNvSpPr txBox="1"/>
          <p:nvPr/>
        </p:nvSpPr>
        <p:spPr>
          <a:xfrm>
            <a:off x="1390556" y="2409493"/>
            <a:ext cx="914400" cy="261610"/>
          </a:xfrm>
          <a:prstGeom prst="rect">
            <a:avLst/>
          </a:prstGeom>
          <a:noFill/>
        </p:spPr>
        <p:txBody>
          <a:bodyPr wrap="square" rtlCol="0">
            <a:spAutoFit/>
          </a:bodyPr>
          <a:lstStyle/>
          <a:p>
            <a:pPr algn="ctr"/>
            <a:r>
              <a:rPr lang="en-US" sz="1100" dirty="0"/>
              <a:t>GOES-16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6</a:t>
            </a:fld>
            <a:endParaRPr sz="1200" b="0" i="0" u="none" strike="noStrike" cap="none" dirty="0">
              <a:solidFill>
                <a:schemeClr val="lt1"/>
              </a:solidFill>
              <a:latin typeface="Calibri"/>
              <a:ea typeface="Calibri"/>
              <a:cs typeface="Calibri"/>
              <a:sym typeface="Calibri"/>
            </a:endParaRPr>
          </a:p>
        </p:txBody>
      </p:sp>
      <p:sp>
        <p:nvSpPr>
          <p:cNvPr id="9" name="Shape 100">
            <a:extLst>
              <a:ext uri="{FF2B5EF4-FFF2-40B4-BE49-F238E27FC236}">
                <a16:creationId xmlns:a16="http://schemas.microsoft.com/office/drawing/2014/main" id="{AC8FE8A1-0CB3-DC44-8599-4F18E07BD2AE}"/>
              </a:ext>
            </a:extLst>
          </p:cNvPr>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lvl="0" indent="-461963"/>
            <a:r>
              <a:rPr lang="en-US" dirty="0"/>
              <a:t>INSTRUMENT STATUS OVERVIEW</a:t>
            </a:r>
            <a:endParaRPr dirty="0"/>
          </a:p>
        </p:txBody>
      </p:sp>
      <p:sp>
        <p:nvSpPr>
          <p:cNvPr id="10" name="Shape 101">
            <a:extLst>
              <a:ext uri="{FF2B5EF4-FFF2-40B4-BE49-F238E27FC236}">
                <a16:creationId xmlns:a16="http://schemas.microsoft.com/office/drawing/2014/main" id="{C2B5302A-86FE-7443-A5AA-E88B6EDE9075}"/>
              </a:ext>
            </a:extLst>
          </p:cNvPr>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GOES-18 G</a:t>
            </a:r>
            <a:r>
              <a:rPr lang="en-US" dirty="0"/>
              <a:t>MAG</a:t>
            </a:r>
            <a:r>
              <a:rPr lang="en-US" sz="2000" b="0" i="0" u="none" strike="noStrike" cap="none" dirty="0">
                <a:solidFill>
                  <a:srgbClr val="888888"/>
                </a:solidFill>
                <a:latin typeface="Calibri"/>
                <a:ea typeface="Calibri"/>
                <a:cs typeface="Calibri"/>
                <a:sym typeface="Calibri"/>
              </a:rPr>
              <a:t> L1b Product Full PS-PVR</a:t>
            </a:r>
            <a:endParaRPr dirty="0"/>
          </a:p>
        </p:txBody>
      </p:sp>
    </p:spTree>
    <p:extLst>
      <p:ext uri="{BB962C8B-B14F-4D97-AF65-F5344CB8AC3E}">
        <p14:creationId xmlns:p14="http://schemas.microsoft.com/office/powerpoint/2010/main" val="267907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1E78-09EC-6F9A-6C7C-716A63C1D69A}"/>
              </a:ext>
            </a:extLst>
          </p:cNvPr>
          <p:cNvSpPr>
            <a:spLocks noGrp="1"/>
          </p:cNvSpPr>
          <p:nvPr>
            <p:ph type="title"/>
          </p:nvPr>
        </p:nvSpPr>
        <p:spPr/>
        <p:txBody>
          <a:bodyPr/>
          <a:lstStyle/>
          <a:p>
            <a:r>
              <a:rPr lang="en-US" dirty="0"/>
              <a:t>Data availability</a:t>
            </a:r>
          </a:p>
        </p:txBody>
      </p:sp>
      <p:sp>
        <p:nvSpPr>
          <p:cNvPr id="4" name="Slide Number Placeholder 3">
            <a:extLst>
              <a:ext uri="{FF2B5EF4-FFF2-40B4-BE49-F238E27FC236}">
                <a16:creationId xmlns:a16="http://schemas.microsoft.com/office/drawing/2014/main" id="{BF0E845F-533C-5E01-7185-D899DB466514}"/>
              </a:ext>
            </a:extLst>
          </p:cNvPr>
          <p:cNvSpPr>
            <a:spLocks noGrp="1"/>
          </p:cNvSpPr>
          <p:nvPr>
            <p:ph type="sldNum" idx="12"/>
          </p:nvPr>
        </p:nvSpPr>
        <p:spPr>
          <a:xfrm>
            <a:off x="8220105" y="6512171"/>
            <a:ext cx="681791" cy="365125"/>
          </a:xfrm>
        </p:spPr>
        <p:txBody>
          <a:bodyPr/>
          <a:lstStyle/>
          <a:p>
            <a:pPr marL="0" lvl="0" indent="0">
              <a:spcBef>
                <a:spcPts val="0"/>
              </a:spcBef>
              <a:spcAft>
                <a:spcPts val="0"/>
              </a:spcAft>
              <a:buNone/>
            </a:pPr>
            <a:fld id="{00000000-1234-1234-1234-123412341234}" type="slidenum">
              <a:rPr lang="en-US" smtClean="0"/>
              <a:t>7</a:t>
            </a:fld>
            <a:endParaRPr lang="en-US" dirty="0"/>
          </a:p>
        </p:txBody>
      </p:sp>
      <p:sp>
        <p:nvSpPr>
          <p:cNvPr id="8" name="TextBox 7">
            <a:extLst>
              <a:ext uri="{FF2B5EF4-FFF2-40B4-BE49-F238E27FC236}">
                <a16:creationId xmlns:a16="http://schemas.microsoft.com/office/drawing/2014/main" id="{CE1145B8-3F6F-650F-27F4-33486CB7DE1F}"/>
              </a:ext>
            </a:extLst>
          </p:cNvPr>
          <p:cNvSpPr txBox="1"/>
          <p:nvPr/>
        </p:nvSpPr>
        <p:spPr>
          <a:xfrm>
            <a:off x="153197" y="1154824"/>
            <a:ext cx="4691698" cy="2031325"/>
          </a:xfrm>
          <a:prstGeom prst="rect">
            <a:avLst/>
          </a:prstGeom>
          <a:noFill/>
        </p:spPr>
        <p:txBody>
          <a:bodyPr wrap="square" rtlCol="0">
            <a:spAutoFit/>
          </a:bodyPr>
          <a:lstStyle/>
          <a:p>
            <a:pPr>
              <a:buClr>
                <a:schemeClr val="bg1"/>
              </a:buClr>
            </a:pPr>
            <a:r>
              <a:rPr lang="en-US" dirty="0">
                <a:solidFill>
                  <a:schemeClr val="bg1"/>
                </a:solidFill>
              </a:rPr>
              <a:t>Considerations </a:t>
            </a:r>
          </a:p>
          <a:p>
            <a:pPr>
              <a:buClr>
                <a:schemeClr val="bg1"/>
              </a:buClr>
            </a:pPr>
            <a:endParaRPr lang="en-US" dirty="0">
              <a:solidFill>
                <a:schemeClr val="bg1"/>
              </a:solidFill>
            </a:endParaRPr>
          </a:p>
          <a:p>
            <a:pPr marL="285750" indent="-285750">
              <a:buClr>
                <a:schemeClr val="bg1"/>
              </a:buClr>
              <a:buFont typeface="Arial" panose="020B0604020202020204" pitchFamily="34" charset="0"/>
              <a:buChar char="•"/>
            </a:pPr>
            <a:r>
              <a:rPr lang="en-US" dirty="0">
                <a:solidFill>
                  <a:schemeClr val="bg1"/>
                </a:solidFill>
              </a:rPr>
              <a:t>GOES-18 PLT period was considerably condensed, thus there is less data collected at provisional + 1year </a:t>
            </a:r>
          </a:p>
          <a:p>
            <a:pPr>
              <a:buClr>
                <a:schemeClr val="bg1"/>
              </a:buClr>
            </a:pPr>
            <a:endParaRPr lang="en-US" dirty="0">
              <a:solidFill>
                <a:schemeClr val="bg1"/>
              </a:solidFill>
            </a:endParaRPr>
          </a:p>
          <a:p>
            <a:pPr>
              <a:buClr>
                <a:schemeClr val="bg1"/>
              </a:buClr>
            </a:pPr>
            <a:endParaRPr lang="en-US" dirty="0">
              <a:solidFill>
                <a:schemeClr val="bg1"/>
              </a:solidFill>
            </a:endParaRPr>
          </a:p>
          <a:p>
            <a:pPr>
              <a:buClr>
                <a:schemeClr val="bg1"/>
              </a:buClr>
            </a:pPr>
            <a:endParaRPr lang="en-US" dirty="0">
              <a:solidFill>
                <a:schemeClr val="bg1"/>
              </a:solidFill>
            </a:endParaRPr>
          </a:p>
          <a:p>
            <a:pPr marL="285750" indent="-285750">
              <a:buClr>
                <a:schemeClr val="bg1"/>
              </a:buClr>
              <a:buFont typeface="Arial" panose="020B0604020202020204" pitchFamily="34" charset="0"/>
              <a:buChar char="•"/>
            </a:pPr>
            <a:r>
              <a:rPr lang="en-US" dirty="0">
                <a:solidFill>
                  <a:schemeClr val="bg1"/>
                </a:solidFill>
              </a:rPr>
              <a:t>PLPT requirements limit the number of </a:t>
            </a:r>
          </a:p>
          <a:p>
            <a:pPr>
              <a:buClr>
                <a:schemeClr val="bg1"/>
              </a:buClr>
            </a:pPr>
            <a:r>
              <a:rPr lang="en-US" dirty="0">
                <a:solidFill>
                  <a:schemeClr val="bg1"/>
                </a:solidFill>
              </a:rPr>
              <a:t>      days that are usable : </a:t>
            </a:r>
          </a:p>
        </p:txBody>
      </p:sp>
      <p:sp>
        <p:nvSpPr>
          <p:cNvPr id="3" name="TextBox 2">
            <a:extLst>
              <a:ext uri="{FF2B5EF4-FFF2-40B4-BE49-F238E27FC236}">
                <a16:creationId xmlns:a16="http://schemas.microsoft.com/office/drawing/2014/main" id="{0970BB7A-B044-43F6-DE8A-12CB3351FC11}"/>
              </a:ext>
            </a:extLst>
          </p:cNvPr>
          <p:cNvSpPr txBox="1"/>
          <p:nvPr/>
        </p:nvSpPr>
        <p:spPr>
          <a:xfrm>
            <a:off x="2047808" y="1024019"/>
            <a:ext cx="1700590" cy="261610"/>
          </a:xfrm>
          <a:prstGeom prst="rect">
            <a:avLst/>
          </a:prstGeom>
          <a:noFill/>
        </p:spPr>
        <p:txBody>
          <a:bodyPr wrap="square" rtlCol="0">
            <a:spAutoFit/>
          </a:bodyPr>
          <a:lstStyle/>
          <a:p>
            <a:r>
              <a:rPr lang="en-US" sz="1100" dirty="0"/>
              <a:t>GOES-17 yaw flip</a:t>
            </a:r>
          </a:p>
        </p:txBody>
      </p:sp>
      <p:graphicFrame>
        <p:nvGraphicFramePr>
          <p:cNvPr id="16" name="Table 16">
            <a:extLst>
              <a:ext uri="{FF2B5EF4-FFF2-40B4-BE49-F238E27FC236}">
                <a16:creationId xmlns:a16="http://schemas.microsoft.com/office/drawing/2014/main" id="{6F37A3BF-2A9C-A3E1-7EAE-6F6DF90F7FB5}"/>
              </a:ext>
            </a:extLst>
          </p:cNvPr>
          <p:cNvGraphicFramePr>
            <a:graphicFrameLocks noGrp="1"/>
          </p:cNvGraphicFramePr>
          <p:nvPr/>
        </p:nvGraphicFramePr>
        <p:xfrm>
          <a:off x="5176150" y="1140084"/>
          <a:ext cx="3814653" cy="1752600"/>
        </p:xfrm>
        <a:graphic>
          <a:graphicData uri="http://schemas.openxmlformats.org/drawingml/2006/table">
            <a:tbl>
              <a:tblPr firstRow="1" bandRow="1">
                <a:tableStyleId>{2193F556-932D-4B0D-9798-D749DA44B50E}</a:tableStyleId>
              </a:tblPr>
              <a:tblGrid>
                <a:gridCol w="996050">
                  <a:extLst>
                    <a:ext uri="{9D8B030D-6E8A-4147-A177-3AD203B41FA5}">
                      <a16:colId xmlns:a16="http://schemas.microsoft.com/office/drawing/2014/main" val="1434976008"/>
                    </a:ext>
                  </a:extLst>
                </a:gridCol>
                <a:gridCol w="1447800">
                  <a:extLst>
                    <a:ext uri="{9D8B030D-6E8A-4147-A177-3AD203B41FA5}">
                      <a16:colId xmlns:a16="http://schemas.microsoft.com/office/drawing/2014/main" val="931658147"/>
                    </a:ext>
                  </a:extLst>
                </a:gridCol>
                <a:gridCol w="1370803">
                  <a:extLst>
                    <a:ext uri="{9D8B030D-6E8A-4147-A177-3AD203B41FA5}">
                      <a16:colId xmlns:a16="http://schemas.microsoft.com/office/drawing/2014/main" val="1880849853"/>
                    </a:ext>
                  </a:extLst>
                </a:gridCol>
              </a:tblGrid>
              <a:tr h="370840">
                <a:tc>
                  <a:txBody>
                    <a:bodyPr/>
                    <a:lstStyle/>
                    <a:p>
                      <a:r>
                        <a:rPr lang="en-US" sz="1200" dirty="0"/>
                        <a:t>Satellite</a:t>
                      </a:r>
                    </a:p>
                  </a:txBody>
                  <a:tcPr/>
                </a:tc>
                <a:tc>
                  <a:txBody>
                    <a:bodyPr/>
                    <a:lstStyle/>
                    <a:p>
                      <a:r>
                        <a:rPr lang="en-US" sz="1200" dirty="0"/>
                        <a:t>Days from launch to Full Maturity </a:t>
                      </a:r>
                    </a:p>
                  </a:txBody>
                  <a:tcPr/>
                </a:tc>
                <a:tc>
                  <a:txBody>
                    <a:bodyPr/>
                    <a:lstStyle/>
                    <a:p>
                      <a:r>
                        <a:rPr lang="en-US" sz="1200" dirty="0"/>
                        <a:t>Days available for use in GOES-18 PLPT’s</a:t>
                      </a:r>
                    </a:p>
                  </a:txBody>
                  <a:tcPr/>
                </a:tc>
                <a:extLst>
                  <a:ext uri="{0D108BD9-81ED-4DB2-BD59-A6C34878D82A}">
                    <a16:rowId xmlns:a16="http://schemas.microsoft.com/office/drawing/2014/main" val="2293993105"/>
                  </a:ext>
                </a:extLst>
              </a:tr>
              <a:tr h="370840">
                <a:tc>
                  <a:txBody>
                    <a:bodyPr/>
                    <a:lstStyle/>
                    <a:p>
                      <a:r>
                        <a:rPr lang="en-US" dirty="0"/>
                        <a:t>GOES-16</a:t>
                      </a:r>
                    </a:p>
                  </a:txBody>
                  <a:tcPr/>
                </a:tc>
                <a:tc>
                  <a:txBody>
                    <a:bodyPr/>
                    <a:lstStyle/>
                    <a:p>
                      <a:r>
                        <a:rPr lang="en-US" dirty="0"/>
                        <a:t>1535</a:t>
                      </a:r>
                    </a:p>
                  </a:txBody>
                  <a:tcPr/>
                </a:tc>
                <a:tc>
                  <a:txBody>
                    <a:bodyPr/>
                    <a:lstStyle/>
                    <a:p>
                      <a:r>
                        <a:rPr lang="en-US" dirty="0"/>
                        <a:t>78</a:t>
                      </a:r>
                    </a:p>
                  </a:txBody>
                  <a:tcPr/>
                </a:tc>
                <a:extLst>
                  <a:ext uri="{0D108BD9-81ED-4DB2-BD59-A6C34878D82A}">
                    <a16:rowId xmlns:a16="http://schemas.microsoft.com/office/drawing/2014/main" val="1595889404"/>
                  </a:ext>
                </a:extLst>
              </a:tr>
              <a:tr h="370840">
                <a:tc>
                  <a:txBody>
                    <a:bodyPr/>
                    <a:lstStyle/>
                    <a:p>
                      <a:r>
                        <a:rPr lang="en-US" dirty="0"/>
                        <a:t>GOES-17</a:t>
                      </a:r>
                    </a:p>
                  </a:txBody>
                  <a:tcPr/>
                </a:tc>
                <a:tc>
                  <a:txBody>
                    <a:bodyPr/>
                    <a:lstStyle/>
                    <a:p>
                      <a:r>
                        <a:rPr lang="en-US" dirty="0"/>
                        <a:t>1068</a:t>
                      </a:r>
                    </a:p>
                  </a:txBody>
                  <a:tcPr/>
                </a:tc>
                <a:tc>
                  <a:txBody>
                    <a:bodyPr/>
                    <a:lstStyle/>
                    <a:p>
                      <a:r>
                        <a:rPr lang="en-US" dirty="0"/>
                        <a:t>47</a:t>
                      </a:r>
                    </a:p>
                  </a:txBody>
                  <a:tcPr/>
                </a:tc>
                <a:extLst>
                  <a:ext uri="{0D108BD9-81ED-4DB2-BD59-A6C34878D82A}">
                    <a16:rowId xmlns:a16="http://schemas.microsoft.com/office/drawing/2014/main" val="278152292"/>
                  </a:ext>
                </a:extLst>
              </a:tr>
              <a:tr h="370840">
                <a:tc>
                  <a:txBody>
                    <a:bodyPr/>
                    <a:lstStyle/>
                    <a:p>
                      <a:r>
                        <a:rPr lang="en-US" dirty="0"/>
                        <a:t>GOES-18</a:t>
                      </a:r>
                    </a:p>
                  </a:txBody>
                  <a:tcPr/>
                </a:tc>
                <a:tc>
                  <a:txBody>
                    <a:bodyPr/>
                    <a:lstStyle/>
                    <a:p>
                      <a:r>
                        <a:rPr lang="en-US" u="sng" dirty="0"/>
                        <a:t>575</a:t>
                      </a:r>
                    </a:p>
                  </a:txBody>
                  <a:tcPr/>
                </a:tc>
                <a:tc>
                  <a:txBody>
                    <a:bodyPr/>
                    <a:lstStyle/>
                    <a:p>
                      <a:r>
                        <a:rPr lang="en-US" u="none" dirty="0"/>
                        <a:t>128</a:t>
                      </a:r>
                    </a:p>
                  </a:txBody>
                  <a:tcPr/>
                </a:tc>
                <a:extLst>
                  <a:ext uri="{0D108BD9-81ED-4DB2-BD59-A6C34878D82A}">
                    <a16:rowId xmlns:a16="http://schemas.microsoft.com/office/drawing/2014/main" val="2192685402"/>
                  </a:ext>
                </a:extLst>
              </a:tr>
            </a:tbl>
          </a:graphicData>
        </a:graphic>
      </p:graphicFrame>
      <p:sp>
        <p:nvSpPr>
          <p:cNvPr id="5" name="TextBox 4">
            <a:extLst>
              <a:ext uri="{FF2B5EF4-FFF2-40B4-BE49-F238E27FC236}">
                <a16:creationId xmlns:a16="http://schemas.microsoft.com/office/drawing/2014/main" id="{0A4F184C-3122-38B1-83ED-88205CCC696D}"/>
              </a:ext>
            </a:extLst>
          </p:cNvPr>
          <p:cNvSpPr txBox="1"/>
          <p:nvPr/>
        </p:nvSpPr>
        <p:spPr>
          <a:xfrm>
            <a:off x="99447" y="3851084"/>
            <a:ext cx="3581400" cy="2462213"/>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dirty="0">
                <a:solidFill>
                  <a:schemeClr val="bg1"/>
                </a:solidFill>
              </a:rPr>
              <a:t>GOES-18 zero-offset calibrations were applied to the GPA in August, 2022 (6 months after launch) </a:t>
            </a:r>
          </a:p>
          <a:p>
            <a:pPr>
              <a:buClr>
                <a:schemeClr val="bg1"/>
              </a:buClr>
            </a:pPr>
            <a:endParaRPr lang="en-US" dirty="0">
              <a:solidFill>
                <a:schemeClr val="bg1"/>
              </a:solidFill>
            </a:endParaRPr>
          </a:p>
          <a:p>
            <a:pPr>
              <a:buClr>
                <a:schemeClr val="bg1"/>
              </a:buClr>
            </a:pPr>
            <a:endParaRPr lang="en-US" dirty="0">
              <a:solidFill>
                <a:schemeClr val="bg1"/>
              </a:solidFill>
            </a:endParaRPr>
          </a:p>
          <a:p>
            <a:pPr marL="285750" indent="-285750">
              <a:buClr>
                <a:schemeClr val="bg1"/>
              </a:buClr>
              <a:buFont typeface="Arial" panose="020B0604020202020204" pitchFamily="34" charset="0"/>
              <a:buChar char="•"/>
            </a:pPr>
            <a:r>
              <a:rPr lang="en-US" dirty="0">
                <a:solidFill>
                  <a:schemeClr val="bg1"/>
                </a:solidFill>
              </a:rPr>
              <a:t>GOES-17 has limited data availability due to storage mode entry</a:t>
            </a:r>
          </a:p>
          <a:p>
            <a:pPr>
              <a:buClr>
                <a:schemeClr val="bg1"/>
              </a:buClr>
            </a:pPr>
            <a:endParaRPr lang="en-US" dirty="0">
              <a:solidFill>
                <a:schemeClr val="bg1"/>
              </a:solidFill>
            </a:endParaRPr>
          </a:p>
          <a:p>
            <a:pPr marL="285750" indent="-285750">
              <a:buClr>
                <a:schemeClr val="bg1"/>
              </a:buClr>
              <a:buFont typeface="Arial" panose="020B0604020202020204" pitchFamily="34" charset="0"/>
              <a:buChar char="•"/>
            </a:pPr>
            <a:endParaRPr lang="en-US" dirty="0">
              <a:solidFill>
                <a:schemeClr val="bg1"/>
              </a:solidFill>
            </a:endParaRPr>
          </a:p>
          <a:p>
            <a:pPr marL="285750" indent="-285750">
              <a:buClr>
                <a:schemeClr val="bg1"/>
              </a:buClr>
              <a:buFont typeface="Arial" panose="020B0604020202020204" pitchFamily="34" charset="0"/>
              <a:buChar char="•"/>
            </a:pPr>
            <a:r>
              <a:rPr lang="en-US" dirty="0">
                <a:solidFill>
                  <a:schemeClr val="bg1"/>
                </a:solidFill>
              </a:rPr>
              <a:t>GOES-16 </a:t>
            </a:r>
            <a:r>
              <a:rPr lang="en-US" dirty="0" err="1">
                <a:solidFill>
                  <a:schemeClr val="bg1"/>
                </a:solidFill>
              </a:rPr>
              <a:t>arcjets</a:t>
            </a:r>
            <a:r>
              <a:rPr lang="en-US" dirty="0">
                <a:solidFill>
                  <a:schemeClr val="bg1"/>
                </a:solidFill>
              </a:rPr>
              <a:t> went through periods of increased firing activity</a:t>
            </a:r>
          </a:p>
        </p:txBody>
      </p:sp>
      <p:sp>
        <p:nvSpPr>
          <p:cNvPr id="9" name="TextBox 8">
            <a:extLst>
              <a:ext uri="{FF2B5EF4-FFF2-40B4-BE49-F238E27FC236}">
                <a16:creationId xmlns:a16="http://schemas.microsoft.com/office/drawing/2014/main" id="{B2BCF461-EB23-2BBC-07D5-9C7755898EE3}"/>
              </a:ext>
            </a:extLst>
          </p:cNvPr>
          <p:cNvSpPr txBox="1"/>
          <p:nvPr/>
        </p:nvSpPr>
        <p:spPr>
          <a:xfrm>
            <a:off x="485708" y="3186149"/>
            <a:ext cx="3124200" cy="523220"/>
          </a:xfrm>
          <a:prstGeom prst="rect">
            <a:avLst/>
          </a:prstGeom>
          <a:noFill/>
        </p:spPr>
        <p:txBody>
          <a:bodyPr wrap="square" rtlCol="0">
            <a:spAutoFit/>
          </a:bodyPr>
          <a:lstStyle/>
          <a:p>
            <a:pPr marL="285750" lvl="1" indent="-285750">
              <a:buClr>
                <a:schemeClr val="bg1"/>
              </a:buClr>
              <a:buFont typeface="Arial" panose="020B0604020202020204" pitchFamily="34" charset="0"/>
              <a:buChar char="•"/>
            </a:pPr>
            <a:r>
              <a:rPr lang="en-US" dirty="0">
                <a:solidFill>
                  <a:schemeClr val="bg1"/>
                </a:solidFill>
              </a:rPr>
              <a:t>quiet field conditions (</a:t>
            </a:r>
            <a:r>
              <a:rPr lang="en-US" dirty="0" err="1">
                <a:solidFill>
                  <a:schemeClr val="bg1"/>
                </a:solidFill>
              </a:rPr>
              <a:t>Kp</a:t>
            </a:r>
            <a:r>
              <a:rPr lang="en-US" dirty="0">
                <a:solidFill>
                  <a:schemeClr val="bg1"/>
                </a:solidFill>
              </a:rPr>
              <a:t> &lt; 2)</a:t>
            </a:r>
          </a:p>
          <a:p>
            <a:pPr marL="285750" lvl="1" indent="-285750">
              <a:buClr>
                <a:schemeClr val="bg1"/>
              </a:buClr>
              <a:buFont typeface="Arial" panose="020B0604020202020204" pitchFamily="34" charset="0"/>
              <a:buChar char="•"/>
            </a:pPr>
            <a:r>
              <a:rPr lang="en-US" dirty="0">
                <a:solidFill>
                  <a:schemeClr val="bg1"/>
                </a:solidFill>
              </a:rPr>
              <a:t>days with no </a:t>
            </a:r>
            <a:r>
              <a:rPr lang="en-US" dirty="0" err="1">
                <a:solidFill>
                  <a:schemeClr val="bg1"/>
                </a:solidFill>
              </a:rPr>
              <a:t>arcjet</a:t>
            </a:r>
            <a:r>
              <a:rPr lang="en-US" dirty="0">
                <a:solidFill>
                  <a:schemeClr val="bg1"/>
                </a:solidFill>
              </a:rPr>
              <a:t> firings </a:t>
            </a:r>
            <a:endParaRPr lang="en-US" dirty="0"/>
          </a:p>
        </p:txBody>
      </p:sp>
      <p:pic>
        <p:nvPicPr>
          <p:cNvPr id="11" name="Picture 10">
            <a:extLst>
              <a:ext uri="{FF2B5EF4-FFF2-40B4-BE49-F238E27FC236}">
                <a16:creationId xmlns:a16="http://schemas.microsoft.com/office/drawing/2014/main" id="{14AE25A7-B03E-EAC0-75B1-10C8A8A262D7}"/>
              </a:ext>
            </a:extLst>
          </p:cNvPr>
          <p:cNvPicPr>
            <a:picLocks noChangeAspect="1"/>
          </p:cNvPicPr>
          <p:nvPr/>
        </p:nvPicPr>
        <p:blipFill rotWithShape="1">
          <a:blip r:embed="rId3"/>
          <a:srcRect l="2163" t="5650" r="2945" b="3842"/>
          <a:stretch/>
        </p:blipFill>
        <p:spPr>
          <a:xfrm>
            <a:off x="3621133" y="3200401"/>
            <a:ext cx="5294267" cy="3429000"/>
          </a:xfrm>
          <a:prstGeom prst="rect">
            <a:avLst/>
          </a:prstGeom>
        </p:spPr>
      </p:pic>
      <p:sp>
        <p:nvSpPr>
          <p:cNvPr id="18" name="TextBox 17">
            <a:extLst>
              <a:ext uri="{FF2B5EF4-FFF2-40B4-BE49-F238E27FC236}">
                <a16:creationId xmlns:a16="http://schemas.microsoft.com/office/drawing/2014/main" id="{0E9CFFCC-2AD9-4D08-DBD2-8E29A0B4D353}"/>
              </a:ext>
            </a:extLst>
          </p:cNvPr>
          <p:cNvSpPr txBox="1"/>
          <p:nvPr/>
        </p:nvSpPr>
        <p:spPr>
          <a:xfrm>
            <a:off x="3621133" y="5417221"/>
            <a:ext cx="504817" cy="246221"/>
          </a:xfrm>
          <a:prstGeom prst="rect">
            <a:avLst/>
          </a:prstGeom>
          <a:solidFill>
            <a:schemeClr val="bg1"/>
          </a:solidFill>
        </p:spPr>
        <p:txBody>
          <a:bodyPr wrap="square" rtlCol="0">
            <a:spAutoFit/>
          </a:bodyPr>
          <a:lstStyle/>
          <a:p>
            <a:r>
              <a:rPr lang="en-US" sz="1000" dirty="0">
                <a:solidFill>
                  <a:schemeClr val="tx1"/>
                </a:solidFill>
              </a:rPr>
              <a:t>G-16</a:t>
            </a:r>
          </a:p>
        </p:txBody>
      </p:sp>
      <p:sp>
        <p:nvSpPr>
          <p:cNvPr id="17" name="TextBox 16">
            <a:extLst>
              <a:ext uri="{FF2B5EF4-FFF2-40B4-BE49-F238E27FC236}">
                <a16:creationId xmlns:a16="http://schemas.microsoft.com/office/drawing/2014/main" id="{59FB7917-B073-CB48-F1E6-77D38DDC0953}"/>
              </a:ext>
            </a:extLst>
          </p:cNvPr>
          <p:cNvSpPr txBox="1"/>
          <p:nvPr/>
        </p:nvSpPr>
        <p:spPr>
          <a:xfrm>
            <a:off x="3660235" y="4730043"/>
            <a:ext cx="465715" cy="246221"/>
          </a:xfrm>
          <a:prstGeom prst="rect">
            <a:avLst/>
          </a:prstGeom>
          <a:solidFill>
            <a:schemeClr val="bg1"/>
          </a:solidFill>
        </p:spPr>
        <p:txBody>
          <a:bodyPr wrap="square" rtlCol="0">
            <a:spAutoFit/>
          </a:bodyPr>
          <a:lstStyle/>
          <a:p>
            <a:r>
              <a:rPr lang="en-US" sz="1000" dirty="0">
                <a:solidFill>
                  <a:schemeClr val="tx1"/>
                </a:solidFill>
              </a:rPr>
              <a:t>G-17</a:t>
            </a:r>
          </a:p>
        </p:txBody>
      </p:sp>
      <p:sp>
        <p:nvSpPr>
          <p:cNvPr id="15" name="TextBox 14">
            <a:extLst>
              <a:ext uri="{FF2B5EF4-FFF2-40B4-BE49-F238E27FC236}">
                <a16:creationId xmlns:a16="http://schemas.microsoft.com/office/drawing/2014/main" id="{7D02FE8B-05C6-A9B7-75ED-F75895B11940}"/>
              </a:ext>
            </a:extLst>
          </p:cNvPr>
          <p:cNvSpPr txBox="1"/>
          <p:nvPr/>
        </p:nvSpPr>
        <p:spPr>
          <a:xfrm>
            <a:off x="3632038" y="4042865"/>
            <a:ext cx="465715" cy="246221"/>
          </a:xfrm>
          <a:prstGeom prst="rect">
            <a:avLst/>
          </a:prstGeom>
          <a:solidFill>
            <a:schemeClr val="bg1"/>
          </a:solidFill>
        </p:spPr>
        <p:txBody>
          <a:bodyPr wrap="square" rtlCol="0">
            <a:spAutoFit/>
          </a:bodyPr>
          <a:lstStyle/>
          <a:p>
            <a:r>
              <a:rPr lang="en-US" sz="1000" dirty="0">
                <a:solidFill>
                  <a:schemeClr val="tx1"/>
                </a:solidFill>
              </a:rPr>
              <a:t>G-18</a:t>
            </a:r>
          </a:p>
        </p:txBody>
      </p:sp>
      <p:sp>
        <p:nvSpPr>
          <p:cNvPr id="7" name="TextBox 6">
            <a:extLst>
              <a:ext uri="{FF2B5EF4-FFF2-40B4-BE49-F238E27FC236}">
                <a16:creationId xmlns:a16="http://schemas.microsoft.com/office/drawing/2014/main" id="{9DA505BF-10E2-9555-FF53-65DB9934D25A}"/>
              </a:ext>
            </a:extLst>
          </p:cNvPr>
          <p:cNvSpPr txBox="1"/>
          <p:nvPr/>
        </p:nvSpPr>
        <p:spPr>
          <a:xfrm>
            <a:off x="6019800" y="3589474"/>
            <a:ext cx="2438400" cy="261610"/>
          </a:xfrm>
          <a:prstGeom prst="rect">
            <a:avLst/>
          </a:prstGeom>
          <a:noFill/>
        </p:spPr>
        <p:txBody>
          <a:bodyPr wrap="square" rtlCol="0">
            <a:spAutoFit/>
          </a:bodyPr>
          <a:lstStyle/>
          <a:p>
            <a:r>
              <a:rPr lang="en-US" sz="1100" dirty="0"/>
              <a:t>GOES-17 L1b products stop</a:t>
            </a:r>
          </a:p>
        </p:txBody>
      </p:sp>
      <p:sp>
        <p:nvSpPr>
          <p:cNvPr id="6" name="TextBox 5">
            <a:extLst>
              <a:ext uri="{FF2B5EF4-FFF2-40B4-BE49-F238E27FC236}">
                <a16:creationId xmlns:a16="http://schemas.microsoft.com/office/drawing/2014/main" id="{113AAC4E-1445-A8F0-FF0D-DB3752E54CF2}"/>
              </a:ext>
            </a:extLst>
          </p:cNvPr>
          <p:cNvSpPr txBox="1"/>
          <p:nvPr/>
        </p:nvSpPr>
        <p:spPr>
          <a:xfrm>
            <a:off x="3962400" y="3238811"/>
            <a:ext cx="2862483" cy="261610"/>
          </a:xfrm>
          <a:prstGeom prst="rect">
            <a:avLst/>
          </a:prstGeom>
          <a:solidFill>
            <a:schemeClr val="lt1"/>
          </a:solidFill>
        </p:spPr>
        <p:txBody>
          <a:bodyPr wrap="square" rtlCol="0">
            <a:spAutoFit/>
          </a:bodyPr>
          <a:lstStyle/>
          <a:p>
            <a:r>
              <a:rPr lang="en-US" sz="1100" dirty="0">
                <a:solidFill>
                  <a:schemeClr val="tx1"/>
                </a:solidFill>
              </a:rPr>
              <a:t>GOES-18 Calibrations Applied to GPA</a:t>
            </a:r>
          </a:p>
        </p:txBody>
      </p:sp>
      <p:sp>
        <p:nvSpPr>
          <p:cNvPr id="13" name="Rectangle 12">
            <a:extLst>
              <a:ext uri="{FF2B5EF4-FFF2-40B4-BE49-F238E27FC236}">
                <a16:creationId xmlns:a16="http://schemas.microsoft.com/office/drawing/2014/main" id="{FA6BD38B-BB94-76A3-E9C6-2CF9A7B1E3A0}"/>
              </a:ext>
            </a:extLst>
          </p:cNvPr>
          <p:cNvSpPr/>
          <p:nvPr/>
        </p:nvSpPr>
        <p:spPr>
          <a:xfrm>
            <a:off x="3690717" y="3349293"/>
            <a:ext cx="119283" cy="1895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D275D3A-E8DF-5F3A-9321-5850C3C20D04}"/>
              </a:ext>
            </a:extLst>
          </p:cNvPr>
          <p:cNvSpPr/>
          <p:nvPr/>
        </p:nvSpPr>
        <p:spPr>
          <a:xfrm>
            <a:off x="3688756" y="6141390"/>
            <a:ext cx="119283" cy="1895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DEA394B-C58F-ACCF-85E6-8D157050380F}"/>
              </a:ext>
            </a:extLst>
          </p:cNvPr>
          <p:cNvSpPr txBox="1"/>
          <p:nvPr/>
        </p:nvSpPr>
        <p:spPr>
          <a:xfrm>
            <a:off x="496932" y="2082001"/>
            <a:ext cx="3465467" cy="307777"/>
          </a:xfrm>
          <a:prstGeom prst="rect">
            <a:avLst/>
          </a:prstGeom>
          <a:noFill/>
        </p:spPr>
        <p:txBody>
          <a:bodyPr wrap="square" rtlCol="0">
            <a:spAutoFit/>
          </a:bodyPr>
          <a:lstStyle/>
          <a:p>
            <a:pPr marL="285750" lvl="1" indent="-285750">
              <a:buClr>
                <a:schemeClr val="bg1"/>
              </a:buClr>
              <a:buFont typeface="Arial" panose="020B0604020202020204" pitchFamily="34" charset="0"/>
              <a:buChar char="•"/>
            </a:pPr>
            <a:r>
              <a:rPr lang="en-US" dirty="0">
                <a:solidFill>
                  <a:schemeClr val="bg1"/>
                </a:solidFill>
              </a:rPr>
              <a:t>GOES-18 launched on March 1, 2022</a:t>
            </a:r>
            <a:endParaRPr lang="en-US" dirty="0"/>
          </a:p>
        </p:txBody>
      </p:sp>
    </p:spTree>
    <p:extLst>
      <p:ext uri="{BB962C8B-B14F-4D97-AF65-F5344CB8AC3E}">
        <p14:creationId xmlns:p14="http://schemas.microsoft.com/office/powerpoint/2010/main" val="2932024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A33F5-4066-D5B6-5619-3C880E4297F2}"/>
              </a:ext>
            </a:extLst>
          </p:cNvPr>
          <p:cNvSpPr>
            <a:spLocks noGrp="1"/>
          </p:cNvSpPr>
          <p:nvPr>
            <p:ph type="title"/>
          </p:nvPr>
        </p:nvSpPr>
        <p:spPr/>
        <p:txBody>
          <a:bodyPr/>
          <a:lstStyle/>
          <a:p>
            <a:r>
              <a:rPr lang="en-US" dirty="0"/>
              <a:t>Milestones Timeline</a:t>
            </a:r>
          </a:p>
        </p:txBody>
      </p:sp>
      <p:sp>
        <p:nvSpPr>
          <p:cNvPr id="4" name="Slide Number Placeholder 3">
            <a:extLst>
              <a:ext uri="{FF2B5EF4-FFF2-40B4-BE49-F238E27FC236}">
                <a16:creationId xmlns:a16="http://schemas.microsoft.com/office/drawing/2014/main" id="{48735EF2-C801-3D04-E677-0EC24379A787}"/>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a:t>
            </a:fld>
            <a:endParaRPr lang="en-US" dirty="0"/>
          </a:p>
        </p:txBody>
      </p:sp>
      <p:graphicFrame>
        <p:nvGraphicFramePr>
          <p:cNvPr id="5" name="Table 4">
            <a:extLst>
              <a:ext uri="{FF2B5EF4-FFF2-40B4-BE49-F238E27FC236}">
                <a16:creationId xmlns:a16="http://schemas.microsoft.com/office/drawing/2014/main" id="{98642BFD-3D1C-FAB7-8E95-BDC1E0A6CD13}"/>
              </a:ext>
            </a:extLst>
          </p:cNvPr>
          <p:cNvGraphicFramePr>
            <a:graphicFrameLocks noGrp="1"/>
          </p:cNvGraphicFramePr>
          <p:nvPr>
            <p:extLst>
              <p:ext uri="{D42A27DB-BD31-4B8C-83A1-F6EECF244321}">
                <p14:modId xmlns:p14="http://schemas.microsoft.com/office/powerpoint/2010/main" val="2539087649"/>
              </p:ext>
            </p:extLst>
          </p:nvPr>
        </p:nvGraphicFramePr>
        <p:xfrm>
          <a:off x="828575" y="1676400"/>
          <a:ext cx="7796462" cy="4279910"/>
        </p:xfrm>
        <a:graphic>
          <a:graphicData uri="http://schemas.openxmlformats.org/drawingml/2006/table">
            <a:tbl>
              <a:tblPr firstRow="1" bandRow="1">
                <a:noFill/>
                <a:tableStyleId>{2193F556-932D-4B0D-9798-D749DA44B50E}</a:tableStyleId>
              </a:tblPr>
              <a:tblGrid>
                <a:gridCol w="850231">
                  <a:extLst>
                    <a:ext uri="{9D8B030D-6E8A-4147-A177-3AD203B41FA5}">
                      <a16:colId xmlns:a16="http://schemas.microsoft.com/office/drawing/2014/main" val="1118409505"/>
                    </a:ext>
                  </a:extLst>
                </a:gridCol>
                <a:gridCol w="4407569">
                  <a:extLst>
                    <a:ext uri="{9D8B030D-6E8A-4147-A177-3AD203B41FA5}">
                      <a16:colId xmlns:a16="http://schemas.microsoft.com/office/drawing/2014/main" val="2542559525"/>
                    </a:ext>
                  </a:extLst>
                </a:gridCol>
                <a:gridCol w="1352038">
                  <a:extLst>
                    <a:ext uri="{9D8B030D-6E8A-4147-A177-3AD203B41FA5}">
                      <a16:colId xmlns:a16="http://schemas.microsoft.com/office/drawing/2014/main" val="1748482272"/>
                    </a:ext>
                  </a:extLst>
                </a:gridCol>
                <a:gridCol w="1186624">
                  <a:extLst>
                    <a:ext uri="{9D8B030D-6E8A-4147-A177-3AD203B41FA5}">
                      <a16:colId xmlns:a16="http://schemas.microsoft.com/office/drawing/2014/main" val="2540962775"/>
                    </a:ext>
                  </a:extLst>
                </a:gridCol>
              </a:tblGrid>
              <a:tr h="370850">
                <a:tc>
                  <a:txBody>
                    <a:bodyPr/>
                    <a:lstStyle/>
                    <a:p>
                      <a:pPr marL="0" marR="0" lvl="0" indent="0" algn="l" rtl="0">
                        <a:spcBef>
                          <a:spcPts val="0"/>
                        </a:spcBef>
                        <a:spcAft>
                          <a:spcPts val="0"/>
                        </a:spcAft>
                        <a:buNone/>
                      </a:pPr>
                      <a:r>
                        <a:rPr lang="en-US" sz="1600" dirty="0"/>
                        <a:t>Event</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Description</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Start</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End</a:t>
                      </a:r>
                      <a:endParaRPr sz="1600" dirty="0"/>
                    </a:p>
                  </a:txBody>
                  <a:tcPr marL="91450" marR="91450" marT="45725" marB="45725" anchor="ctr"/>
                </a:tc>
                <a:extLst>
                  <a:ext uri="{0D108BD9-81ED-4DB2-BD59-A6C34878D82A}">
                    <a16:rowId xmlns:a16="http://schemas.microsoft.com/office/drawing/2014/main" val="3801850446"/>
                  </a:ext>
                </a:extLst>
              </a:tr>
              <a:tr h="370850">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cs typeface="Calibri" panose="020F0502020204030204" pitchFamily="34" charset="0"/>
                        </a:rPr>
                        <a:t>1</a:t>
                      </a:r>
                      <a:endParaRPr lang="en-US" sz="1600" dirty="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cs typeface="Calibri" panose="020F0502020204030204" pitchFamily="34" charset="0"/>
                        </a:rPr>
                        <a:t>Magnetometer boom deployed</a:t>
                      </a:r>
                      <a:endParaRPr lang="en-US" sz="1600" dirty="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cs typeface="Calibri" panose="020F0502020204030204" pitchFamily="34" charset="0"/>
                        </a:rPr>
                        <a:t>3/23/22</a:t>
                      </a:r>
                      <a:endParaRPr lang="en-US" sz="1600" dirty="0">
                        <a:effectLst/>
                        <a:latin typeface="Calibri" panose="020F0502020204030204" pitchFamily="34" charset="0"/>
                        <a:cs typeface="Calibri" panose="020F0502020204030204" pitchFamily="34" charset="0"/>
                      </a:endParaRPr>
                    </a:p>
                  </a:txBody>
                  <a:tcPr marL="95250" marR="95250" marT="95250" marB="95250"/>
                </a:tc>
                <a:tc>
                  <a:txBody>
                    <a:bodyPr/>
                    <a:lstStyle/>
                    <a:p>
                      <a:pPr marL="0" marR="0" lvl="0" indent="0" algn="l" rtl="0">
                        <a:spcBef>
                          <a:spcPts val="0"/>
                        </a:spcBef>
                        <a:spcAft>
                          <a:spcPts val="0"/>
                        </a:spcAft>
                        <a:buNone/>
                      </a:pPr>
                      <a:endParaRPr lang="en-US" sz="1600" dirty="0">
                        <a:latin typeface="Calibri" panose="020F0502020204030204" pitchFamily="34" charset="0"/>
                        <a:cs typeface="Calibri" panose="020F0502020204030204" pitchFamily="34" charset="0"/>
                      </a:endParaRPr>
                    </a:p>
                  </a:txBody>
                  <a:tcPr marL="91450" marR="91450" marT="45725" marB="45725" anchor="ctr"/>
                </a:tc>
                <a:extLst>
                  <a:ext uri="{0D108BD9-81ED-4DB2-BD59-A6C34878D82A}">
                    <a16:rowId xmlns:a16="http://schemas.microsoft.com/office/drawing/2014/main" val="2795807298"/>
                  </a:ext>
                </a:extLst>
              </a:tr>
              <a:tr h="370850">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cs typeface="Calibri" panose="020F0502020204030204" pitchFamily="34" charset="0"/>
                        </a:rPr>
                        <a:t>2</a:t>
                      </a:r>
                      <a:endParaRPr lang="en-US" sz="1600" dirty="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cs typeface="Calibri" panose="020F0502020204030204" pitchFamily="34" charset="0"/>
                        </a:rPr>
                        <a:t>GMAG data flow</a:t>
                      </a:r>
                      <a:endParaRPr lang="en-US" sz="160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cs typeface="Calibri" panose="020F0502020204030204" pitchFamily="34" charset="0"/>
                        </a:rPr>
                        <a:t>3/23/22</a:t>
                      </a:r>
                      <a:endParaRPr lang="en-US" sz="1600" dirty="0">
                        <a:effectLst/>
                        <a:latin typeface="Calibri" panose="020F0502020204030204" pitchFamily="34" charset="0"/>
                        <a:cs typeface="Calibri" panose="020F0502020204030204" pitchFamily="34" charset="0"/>
                      </a:endParaRPr>
                    </a:p>
                  </a:txBody>
                  <a:tcPr marL="95250" marR="95250" marT="95250" marB="95250"/>
                </a:tc>
                <a:tc>
                  <a:txBody>
                    <a:bodyPr/>
                    <a:lstStyle/>
                    <a:p>
                      <a:pPr marL="0" marR="0" lvl="0" indent="0" algn="l" rtl="0">
                        <a:spcBef>
                          <a:spcPts val="0"/>
                        </a:spcBef>
                        <a:spcAft>
                          <a:spcPts val="0"/>
                        </a:spcAft>
                        <a:buNone/>
                      </a:pPr>
                      <a:endParaRPr lang="en-US" sz="1600" dirty="0">
                        <a:latin typeface="Calibri" panose="020F0502020204030204" pitchFamily="34" charset="0"/>
                        <a:cs typeface="Calibri" panose="020F0502020204030204" pitchFamily="34" charset="0"/>
                      </a:endParaRPr>
                    </a:p>
                  </a:txBody>
                  <a:tcPr marL="91450" marR="91450" marT="45725" marB="45725" anchor="ctr"/>
                </a:tc>
                <a:extLst>
                  <a:ext uri="{0D108BD9-81ED-4DB2-BD59-A6C34878D82A}">
                    <a16:rowId xmlns:a16="http://schemas.microsoft.com/office/drawing/2014/main" val="1982176365"/>
                  </a:ext>
                </a:extLst>
              </a:tr>
              <a:tr h="370850">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cs typeface="Calibri" panose="020F0502020204030204" pitchFamily="34" charset="0"/>
                        </a:rPr>
                        <a:t>3</a:t>
                      </a:r>
                      <a:endParaRPr lang="en-US" sz="1600" dirty="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cs typeface="Calibri" panose="020F0502020204030204" pitchFamily="34" charset="0"/>
                        </a:rPr>
                        <a:t>GOES-18 drift to 136.8 W</a:t>
                      </a:r>
                      <a:endParaRPr lang="en-US" sz="1600" dirty="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cs typeface="Calibri" panose="020F0502020204030204" pitchFamily="34" charset="0"/>
                        </a:rPr>
                        <a:t>5/16/22</a:t>
                      </a:r>
                      <a:endParaRPr lang="en-US" sz="160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cs typeface="Calibri" panose="020F0502020204030204" pitchFamily="34" charset="0"/>
                        </a:rPr>
                        <a:t>6/6/22</a:t>
                      </a:r>
                      <a:endParaRPr lang="en-US" sz="1600" dirty="0">
                        <a:effectLst/>
                        <a:latin typeface="Calibri" panose="020F0502020204030204" pitchFamily="34" charset="0"/>
                        <a:cs typeface="Calibri" panose="020F0502020204030204" pitchFamily="34" charset="0"/>
                      </a:endParaRPr>
                    </a:p>
                  </a:txBody>
                  <a:tcPr marL="95250" marR="95250" marT="95250" marB="95250"/>
                </a:tc>
                <a:extLst>
                  <a:ext uri="{0D108BD9-81ED-4DB2-BD59-A6C34878D82A}">
                    <a16:rowId xmlns:a16="http://schemas.microsoft.com/office/drawing/2014/main" val="48666106"/>
                  </a:ext>
                </a:extLst>
              </a:tr>
              <a:tr h="370850">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cs typeface="Calibri" panose="020F0502020204030204" pitchFamily="34" charset="0"/>
                        </a:rPr>
                        <a:t>4</a:t>
                      </a:r>
                      <a:endParaRPr lang="en-US" sz="160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cs typeface="Calibri" panose="020F0502020204030204" pitchFamily="34" charset="0"/>
                        </a:rPr>
                        <a:t>GOES-18 nudge to 137.0 W</a:t>
                      </a:r>
                      <a:endParaRPr lang="en-US" sz="1600" dirty="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cs typeface="Calibri" panose="020F0502020204030204" pitchFamily="34" charset="0"/>
                        </a:rPr>
                        <a:t>7/5/22</a:t>
                      </a:r>
                      <a:endParaRPr lang="en-US" sz="1600" dirty="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cs typeface="Calibri" panose="020F0502020204030204" pitchFamily="34" charset="0"/>
                        </a:rPr>
                        <a:t>7/21/22</a:t>
                      </a:r>
                      <a:endParaRPr lang="en-US" sz="1600">
                        <a:effectLst/>
                        <a:latin typeface="Calibri" panose="020F0502020204030204" pitchFamily="34" charset="0"/>
                        <a:cs typeface="Calibri" panose="020F0502020204030204" pitchFamily="34" charset="0"/>
                      </a:endParaRPr>
                    </a:p>
                  </a:txBody>
                  <a:tcPr marL="95250" marR="95250" marT="95250" marB="95250"/>
                </a:tc>
                <a:extLst>
                  <a:ext uri="{0D108BD9-81ED-4DB2-BD59-A6C34878D82A}">
                    <a16:rowId xmlns:a16="http://schemas.microsoft.com/office/drawing/2014/main" val="2474407367"/>
                  </a:ext>
                </a:extLst>
              </a:tr>
              <a:tr h="370850">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cs typeface="Calibri" panose="020F0502020204030204" pitchFamily="34" charset="0"/>
                        </a:rPr>
                        <a:t>5</a:t>
                      </a:r>
                      <a:endParaRPr lang="en-US" sz="160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cs typeface="Calibri" panose="020F0502020204030204" pitchFamily="34" charset="0"/>
                        </a:rPr>
                        <a:t>GMAG Entrance Criteria met - Beta</a:t>
                      </a:r>
                      <a:endParaRPr lang="en-US" sz="160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cs typeface="Calibri" panose="020F0502020204030204" pitchFamily="34" charset="0"/>
                        </a:rPr>
                        <a:t>7/11/22</a:t>
                      </a:r>
                      <a:endParaRPr lang="en-US" sz="1600" dirty="0">
                        <a:effectLst/>
                        <a:latin typeface="Calibri" panose="020F0502020204030204" pitchFamily="34" charset="0"/>
                        <a:cs typeface="Calibri" panose="020F0502020204030204" pitchFamily="34" charset="0"/>
                      </a:endParaRPr>
                    </a:p>
                  </a:txBody>
                  <a:tcPr marL="95250" marR="95250" marT="95250" marB="95250"/>
                </a:tc>
                <a:tc>
                  <a:txBody>
                    <a:bodyPr/>
                    <a:lstStyle/>
                    <a:p>
                      <a:pPr fontAlgn="t"/>
                      <a:r>
                        <a:rPr lang="en-US" sz="1600">
                          <a:effectLst/>
                          <a:latin typeface="Calibri" panose="020F0502020204030204" pitchFamily="34" charset="0"/>
                          <a:cs typeface="Calibri" panose="020F0502020204030204" pitchFamily="34" charset="0"/>
                        </a:rPr>
                        <a:t> </a:t>
                      </a:r>
                    </a:p>
                  </a:txBody>
                  <a:tcPr marL="95250" marR="95250" marT="95250" marB="95250"/>
                </a:tc>
                <a:extLst>
                  <a:ext uri="{0D108BD9-81ED-4DB2-BD59-A6C34878D82A}">
                    <a16:rowId xmlns:a16="http://schemas.microsoft.com/office/drawing/2014/main" val="4174669407"/>
                  </a:ext>
                </a:extLst>
              </a:tr>
              <a:tr h="370850">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cs typeface="Calibri" panose="020F0502020204030204" pitchFamily="34" charset="0"/>
                        </a:rPr>
                        <a:t>6</a:t>
                      </a:r>
                      <a:endParaRPr lang="en-US" sz="160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cs typeface="Calibri" panose="020F0502020204030204" pitchFamily="34" charset="0"/>
                        </a:rPr>
                        <a:t>GMAG updated LUTs Implemented in GPA</a:t>
                      </a:r>
                      <a:endParaRPr lang="en-US" sz="160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cs typeface="Calibri" panose="020F0502020204030204" pitchFamily="34" charset="0"/>
                        </a:rPr>
                        <a:t>8/8/22</a:t>
                      </a:r>
                      <a:endParaRPr lang="en-US" sz="1600" dirty="0">
                        <a:effectLst/>
                        <a:latin typeface="Calibri" panose="020F0502020204030204" pitchFamily="34" charset="0"/>
                        <a:cs typeface="Calibri" panose="020F0502020204030204" pitchFamily="34" charset="0"/>
                      </a:endParaRPr>
                    </a:p>
                  </a:txBody>
                  <a:tcPr marL="95250" marR="95250" marT="95250" marB="95250"/>
                </a:tc>
                <a:tc>
                  <a:txBody>
                    <a:bodyPr/>
                    <a:lstStyle/>
                    <a:p>
                      <a:pPr fontAlgn="t"/>
                      <a:r>
                        <a:rPr lang="en-US" sz="1600">
                          <a:effectLst/>
                          <a:latin typeface="Calibri" panose="020F0502020204030204" pitchFamily="34" charset="0"/>
                          <a:cs typeface="Calibri" panose="020F0502020204030204" pitchFamily="34" charset="0"/>
                        </a:rPr>
                        <a:t> </a:t>
                      </a:r>
                    </a:p>
                  </a:txBody>
                  <a:tcPr marL="95250" marR="95250" marT="95250" marB="95250"/>
                </a:tc>
                <a:extLst>
                  <a:ext uri="{0D108BD9-81ED-4DB2-BD59-A6C34878D82A}">
                    <a16:rowId xmlns:a16="http://schemas.microsoft.com/office/drawing/2014/main" val="828212281"/>
                  </a:ext>
                </a:extLst>
              </a:tr>
              <a:tr h="370850">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cs typeface="Calibri" panose="020F0502020204030204" pitchFamily="34" charset="0"/>
                        </a:rPr>
                        <a:t>7</a:t>
                      </a:r>
                      <a:endParaRPr lang="en-US" sz="160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cs typeface="Calibri" panose="020F0502020204030204" pitchFamily="34" charset="0"/>
                        </a:rPr>
                        <a:t>GMAG Entrance Criteria met - Provisional</a:t>
                      </a:r>
                      <a:endParaRPr lang="en-US" sz="160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cs typeface="Calibri" panose="020F0502020204030204" pitchFamily="34" charset="0"/>
                        </a:rPr>
                        <a:t>9/16/22</a:t>
                      </a:r>
                      <a:endParaRPr lang="en-US" sz="1600" dirty="0">
                        <a:effectLst/>
                        <a:latin typeface="Calibri" panose="020F0502020204030204" pitchFamily="34" charset="0"/>
                        <a:cs typeface="Calibri" panose="020F0502020204030204" pitchFamily="34" charset="0"/>
                      </a:endParaRPr>
                    </a:p>
                  </a:txBody>
                  <a:tcPr marL="95250" marR="95250" marT="95250" marB="95250"/>
                </a:tc>
                <a:tc>
                  <a:txBody>
                    <a:bodyPr/>
                    <a:lstStyle/>
                    <a:p>
                      <a:pPr fontAlgn="t"/>
                      <a:r>
                        <a:rPr lang="en-US" sz="1600">
                          <a:effectLst/>
                          <a:latin typeface="Calibri" panose="020F0502020204030204" pitchFamily="34" charset="0"/>
                          <a:cs typeface="Calibri" panose="020F0502020204030204" pitchFamily="34" charset="0"/>
                        </a:rPr>
                        <a:t> </a:t>
                      </a:r>
                    </a:p>
                  </a:txBody>
                  <a:tcPr marL="95250" marR="95250" marT="95250" marB="95250"/>
                </a:tc>
                <a:extLst>
                  <a:ext uri="{0D108BD9-81ED-4DB2-BD59-A6C34878D82A}">
                    <a16:rowId xmlns:a16="http://schemas.microsoft.com/office/drawing/2014/main" val="539524461"/>
                  </a:ext>
                </a:extLst>
              </a:tr>
              <a:tr h="370850">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cs typeface="Calibri" panose="020F0502020204030204" pitchFamily="34" charset="0"/>
                        </a:rPr>
                        <a:t>8</a:t>
                      </a:r>
                      <a:endParaRPr lang="en-US" sz="160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cs typeface="Calibri" panose="020F0502020204030204" pitchFamily="34" charset="0"/>
                        </a:rPr>
                        <a:t>GOES-18 declared operational </a:t>
                      </a:r>
                      <a:endParaRPr lang="en-US" sz="1600">
                        <a:effectLst/>
                        <a:latin typeface="Calibri" panose="020F0502020204030204" pitchFamily="34" charset="0"/>
                        <a:cs typeface="Calibri" panose="020F0502020204030204" pitchFamily="34" charset="0"/>
                      </a:endParaRPr>
                    </a:p>
                  </a:txBody>
                  <a:tcPr marL="95250" marR="95250" marT="95250" marB="95250"/>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cs typeface="Calibri" panose="020F0502020204030204" pitchFamily="34" charset="0"/>
                        </a:rPr>
                        <a:t>1/4/23</a:t>
                      </a:r>
                      <a:endParaRPr lang="en-US" sz="1600" dirty="0">
                        <a:effectLst/>
                        <a:latin typeface="Calibri" panose="020F0502020204030204" pitchFamily="34" charset="0"/>
                        <a:cs typeface="Calibri" panose="020F0502020204030204" pitchFamily="34" charset="0"/>
                      </a:endParaRPr>
                    </a:p>
                  </a:txBody>
                  <a:tcPr marL="95250" marR="95250" marT="95250" marB="95250"/>
                </a:tc>
                <a:tc>
                  <a:txBody>
                    <a:bodyPr/>
                    <a:lstStyle/>
                    <a:p>
                      <a:pPr fontAlgn="t"/>
                      <a:r>
                        <a:rPr lang="en-US" sz="1600" dirty="0">
                          <a:effectLst/>
                          <a:latin typeface="Calibri" panose="020F0502020204030204" pitchFamily="34" charset="0"/>
                          <a:cs typeface="Calibri" panose="020F0502020204030204" pitchFamily="34" charset="0"/>
                        </a:rPr>
                        <a:t> </a:t>
                      </a:r>
                    </a:p>
                  </a:txBody>
                  <a:tcPr marL="95250" marR="95250" marT="95250" marB="95250"/>
                </a:tc>
                <a:extLst>
                  <a:ext uri="{0D108BD9-81ED-4DB2-BD59-A6C34878D82A}">
                    <a16:rowId xmlns:a16="http://schemas.microsoft.com/office/drawing/2014/main" val="1650428502"/>
                  </a:ext>
                </a:extLst>
              </a:tr>
              <a:tr h="370850">
                <a:tc>
                  <a:txBody>
                    <a:bodyPr/>
                    <a:lstStyle/>
                    <a:p>
                      <a:pPr rtl="0" fontAlgn="t">
                        <a:spcBef>
                          <a:spcPts val="0"/>
                        </a:spcBef>
                        <a:spcAft>
                          <a:spcPts val="0"/>
                        </a:spcAft>
                      </a:pPr>
                      <a:r>
                        <a:rPr lang="en-US" sz="1600" dirty="0">
                          <a:effectLst/>
                          <a:latin typeface="Calibri" panose="020F0502020204030204" pitchFamily="34" charset="0"/>
                          <a:cs typeface="Calibri" panose="020F0502020204030204" pitchFamily="34" charset="0"/>
                        </a:rPr>
                        <a:t>11</a:t>
                      </a:r>
                    </a:p>
                  </a:txBody>
                  <a:tcPr marL="95250" marR="95250" marT="95250" marB="95250"/>
                </a:tc>
                <a:tc>
                  <a:txBody>
                    <a:bodyPr/>
                    <a:lstStyle/>
                    <a:p>
                      <a:pPr rtl="0" fontAlgn="t">
                        <a:spcBef>
                          <a:spcPts val="0"/>
                        </a:spcBef>
                        <a:spcAft>
                          <a:spcPts val="0"/>
                        </a:spcAft>
                      </a:pPr>
                      <a:r>
                        <a:rPr lang="en-US" sz="1600" dirty="0">
                          <a:effectLst/>
                          <a:latin typeface="Calibri" panose="020F0502020204030204" pitchFamily="34" charset="0"/>
                          <a:cs typeface="Calibri" panose="020F0502020204030204" pitchFamily="34" charset="0"/>
                        </a:rPr>
                        <a:t>GOES-18 Full maturity PS-PVR</a:t>
                      </a:r>
                    </a:p>
                  </a:txBody>
                  <a:tcPr marL="95250" marR="95250" marT="95250" marB="95250"/>
                </a:tc>
                <a:tc>
                  <a:txBody>
                    <a:bodyPr/>
                    <a:lstStyle/>
                    <a:p>
                      <a:pPr rtl="0" fontAlgn="t">
                        <a:spcBef>
                          <a:spcPts val="0"/>
                        </a:spcBef>
                        <a:spcAft>
                          <a:spcPts val="0"/>
                        </a:spcAft>
                      </a:pPr>
                      <a:r>
                        <a:rPr lang="en-US" sz="1600" dirty="0">
                          <a:effectLst/>
                          <a:latin typeface="Calibri" panose="020F0502020204030204" pitchFamily="34" charset="0"/>
                          <a:cs typeface="Calibri" panose="020F0502020204030204" pitchFamily="34" charset="0"/>
                        </a:rPr>
                        <a:t>9/27/23</a:t>
                      </a:r>
                    </a:p>
                  </a:txBody>
                  <a:tcPr marL="95250" marR="95250" marT="95250" marB="95250"/>
                </a:tc>
                <a:tc>
                  <a:txBody>
                    <a:bodyPr/>
                    <a:lstStyle/>
                    <a:p>
                      <a:pPr fontAlgn="t"/>
                      <a:r>
                        <a:rPr lang="en-US" sz="1600" dirty="0">
                          <a:effectLst/>
                        </a:rPr>
                        <a:t> </a:t>
                      </a:r>
                    </a:p>
                  </a:txBody>
                  <a:tcPr marL="95250" marR="95250" marT="95250" marB="95250"/>
                </a:tc>
                <a:extLst>
                  <a:ext uri="{0D108BD9-81ED-4DB2-BD59-A6C34878D82A}">
                    <a16:rowId xmlns:a16="http://schemas.microsoft.com/office/drawing/2014/main" val="2739930145"/>
                  </a:ext>
                </a:extLst>
              </a:tr>
            </a:tbl>
          </a:graphicData>
        </a:graphic>
      </p:graphicFrame>
    </p:spTree>
    <p:extLst>
      <p:ext uri="{BB962C8B-B14F-4D97-AF65-F5344CB8AC3E}">
        <p14:creationId xmlns:p14="http://schemas.microsoft.com/office/powerpoint/2010/main" val="4248007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lvl="0" indent="-461963"/>
            <a:r>
              <a:rPr lang="en-US" dirty="0"/>
              <a:t>PRODUCT QUALITY EVALUATION</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lvl="0" indent="0">
              <a:spcBef>
                <a:spcPts val="0"/>
              </a:spcBef>
            </a:pPr>
            <a:r>
              <a:rPr lang="en-US" dirty="0"/>
              <a:t>GOES-18 GMAG L1b Product Full PS-PVR</a:t>
            </a:r>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9</a:t>
            </a:fld>
            <a:endParaRPr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04901510"/>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90956</TotalTime>
  <Words>3133</Words>
  <Application>Microsoft Office PowerPoint</Application>
  <PresentationFormat>On-screen Show (4:3)</PresentationFormat>
  <Paragraphs>630</Paragraphs>
  <Slides>33</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.AppleSystemUIFont</vt:lpstr>
      <vt:lpstr>Arial</vt:lpstr>
      <vt:lpstr>Calibri</vt:lpstr>
      <vt:lpstr>Courier New</vt:lpstr>
      <vt:lpstr>Noto Sans Symbols</vt:lpstr>
      <vt:lpstr>Custom Design</vt:lpstr>
      <vt:lpstr>Peer Stakeholder-Product Validation Review (PS-PVR)  For the Full Maturity of  GOES-18 GMAG L1b Product</vt:lpstr>
      <vt:lpstr>Outline</vt:lpstr>
      <vt:lpstr>MAG OVERVIEW</vt:lpstr>
      <vt:lpstr>GMAG Overview</vt:lpstr>
      <vt:lpstr>Data Usage</vt:lpstr>
      <vt:lpstr>INSTRUMENT STATUS OVERVIEW</vt:lpstr>
      <vt:lpstr>Data availability</vt:lpstr>
      <vt:lpstr>Milestones Timeline</vt:lpstr>
      <vt:lpstr>PRODUCT QUALITY EVALUATION</vt:lpstr>
      <vt:lpstr>GMAG Specific ADRs/WRs </vt:lpstr>
      <vt:lpstr>GMAG Specific ADRs/WRs </vt:lpstr>
      <vt:lpstr>Summary of Major Anomalies</vt:lpstr>
      <vt:lpstr>ADR 1232 Irregular Timestamps</vt:lpstr>
      <vt:lpstr>ADR 1232 Irregular Timestamps</vt:lpstr>
      <vt:lpstr>GOES-18 Arcjet Firings</vt:lpstr>
      <vt:lpstr>Full Validation - PLPTs</vt:lpstr>
      <vt:lpstr>PowerPoint Presentation</vt:lpstr>
      <vt:lpstr>RIMP v2 PLPT-MAG-001</vt:lpstr>
      <vt:lpstr>RIMP v2 PLPT-MAG-002</vt:lpstr>
      <vt:lpstr>RIMP v2 PLPT-MAG-002</vt:lpstr>
      <vt:lpstr>RIMP v2 PLPT-MAG-002</vt:lpstr>
      <vt:lpstr>PowerPoint Presentation</vt:lpstr>
      <vt:lpstr>PowerPoint Presentation</vt:lpstr>
      <vt:lpstr>RIMP v2 PLPT-MAG-003</vt:lpstr>
      <vt:lpstr>RIMP v2 PLPT-MAG-003 </vt:lpstr>
      <vt:lpstr>FULL MATURITY ASSESSMENT</vt:lpstr>
      <vt:lpstr>Assessing GMAG Accuracy </vt:lpstr>
      <vt:lpstr>PowerPoint Presentation</vt:lpstr>
      <vt:lpstr>Full Validation Assessment </vt:lpstr>
      <vt:lpstr>PowerPoint Presentation</vt:lpstr>
      <vt:lpstr>SUMMARY &amp; RECOMMENDATIONS</vt:lpstr>
      <vt:lpstr>Summary and Recommendations</vt:lpstr>
      <vt:lpstr>Summary and Recommendations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Peer Stakeholder-Product Validation Review (PS-PVR)  For the Provisional Maturity of GOES-16 SEISS  SGPS L1b Product</dc:title>
  <cp:lastModifiedBy>Kline, Elizabeth (GSFC-416.0)[NOAA]</cp:lastModifiedBy>
  <cp:revision>773</cp:revision>
  <dcterms:modified xsi:type="dcterms:W3CDTF">2023-09-27T17:18:06Z</dcterms:modified>
</cp:coreProperties>
</file>