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5143500" cx="9144000"/>
  <p:notesSz cx="6858000" cy="9144000"/>
  <p:embeddedFontLst>
    <p:embeddedFont>
      <p:font typeface="Raleway SemiBold"/>
      <p:regular r:id="rId14"/>
      <p:bold r:id="rId15"/>
      <p:italic r:id="rId16"/>
      <p:boldItalic r:id="rId17"/>
    </p:embeddedFont>
    <p:embeddedFont>
      <p:font typeface="Lato"/>
      <p:regular r:id="rId18"/>
      <p:bold r:id="rId19"/>
      <p:italic r:id="rId20"/>
      <p:boldItalic r:id="rId21"/>
    </p:embeddedFont>
    <p:embeddedFont>
      <p:font typeface="Fira Mono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2CD52DE-9AF9-42BD-9AA5-33967958B9FB}">
  <a:tblStyle styleId="{12CD52DE-9AF9-42BD-9AA5-33967958B9F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italic.fntdata"/><Relationship Id="rId11" Type="http://schemas.openxmlformats.org/officeDocument/2006/relationships/slide" Target="slides/slide5.xml"/><Relationship Id="rId22" Type="http://schemas.openxmlformats.org/officeDocument/2006/relationships/font" Target="fonts/FiraMono-regular.fntdata"/><Relationship Id="rId10" Type="http://schemas.openxmlformats.org/officeDocument/2006/relationships/slide" Target="slides/slide4.xml"/><Relationship Id="rId21" Type="http://schemas.openxmlformats.org/officeDocument/2006/relationships/font" Target="fonts/Lato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23" Type="http://schemas.openxmlformats.org/officeDocument/2006/relationships/font" Target="fonts/FiraMon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font" Target="fonts/RalewaySemiBold-bold.fntdata"/><Relationship Id="rId14" Type="http://schemas.openxmlformats.org/officeDocument/2006/relationships/font" Target="fonts/RalewaySemiBold-regular.fntdata"/><Relationship Id="rId17" Type="http://schemas.openxmlformats.org/officeDocument/2006/relationships/font" Target="fonts/RalewaySemiBold-boldItalic.fntdata"/><Relationship Id="rId16" Type="http://schemas.openxmlformats.org/officeDocument/2006/relationships/font" Target="fonts/RalewaySemiBold-italic.fntdata"/><Relationship Id="rId5" Type="http://schemas.openxmlformats.org/officeDocument/2006/relationships/slideMaster" Target="slideMasters/slideMaster1.xml"/><Relationship Id="rId19" Type="http://schemas.openxmlformats.org/officeDocument/2006/relationships/font" Target="fonts/Lato-bold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La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5a1e204ab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g15a1e204a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00B050"/>
              </a:solidFill>
            </a:endParaRPr>
          </a:p>
        </p:txBody>
      </p:sp>
      <p:sp>
        <p:nvSpPr>
          <p:cNvPr id="59" name="Google Shape;59;g15a1e204ab8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66bfc1659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66bfc1659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795d5a8ce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795d5a8ce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795d5a8ce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795d5a8ce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4dd9e0285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4dd9e0285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795d5a8ce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795d5a8ce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795d5a8ce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795d5a8ce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gradFill>
          <a:gsLst>
            <a:gs pos="0">
              <a:srgbClr val="90CBF3">
                <a:alpha val="42352"/>
              </a:srgbClr>
            </a:gs>
            <a:gs pos="100000">
              <a:srgbClr val="350FF5">
                <a:alpha val="18039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265819" y="774985"/>
            <a:ext cx="8603400" cy="3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1pPr>
            <a:lvl2pPr indent="-3619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4pPr>
            <a:lvl5pPr indent="-32385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4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NOAA_logo.png" id="54" name="Google Shape;5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97" y="56862"/>
            <a:ext cx="806505" cy="78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2209" y="56868"/>
            <a:ext cx="827495" cy="80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docs.google.com/document/d/1Ar2jhS3RSccQ5OcYE5o6MbGZ4MFsiTFL/" TargetMode="External"/><Relationship Id="rId4" Type="http://schemas.openxmlformats.org/officeDocument/2006/relationships/hyperlink" Target="https://vlab.noaa.gov/web/towr-s/glm" TargetMode="External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hyperlink" Target="https://docs.google.com/presentation/d/1Yj1SeD9aZaLImSMphYAun6hXxbfB-rCU/edit#slide=id.p11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ocs.google.com/presentation/d/1lccweNVZHIfuDNthxbQEH7w55tkrZnPw2x6G84Xqe0Y/edit" TargetMode="External"/><Relationship Id="rId4" Type="http://schemas.openxmlformats.org/officeDocument/2006/relationships/hyperlink" Target="https://docs.google.com/presentation/d/1lccweNVZHIfuDNthxbQEH7w55tkrZnPw2x6G84Xqe0Y/edit#slide=id.g4433dd8f82_12_51" TargetMode="External"/><Relationship Id="rId9" Type="http://schemas.openxmlformats.org/officeDocument/2006/relationships/hyperlink" Target="https://docs.google.com/presentation/d/1Yj1SeD9aZaLImSMphYAun6hXxbfB-rCU/edit#slide=id.p7" TargetMode="External"/><Relationship Id="rId5" Type="http://schemas.openxmlformats.org/officeDocument/2006/relationships/hyperlink" Target="https://docs.google.com/presentation/d/1lccweNVZHIfuDNthxbQEH7w55tkrZnPw2x6G84Xqe0Y/edit#slide=id.g4433dd8f82_12_58" TargetMode="External"/><Relationship Id="rId6" Type="http://schemas.openxmlformats.org/officeDocument/2006/relationships/hyperlink" Target="https://docs.google.com/presentation/d/1lccweNVZHIfuDNthxbQEH7w55tkrZnPw2x6G84Xqe0Y/edit#slide=id.g443259e22d_1_0" TargetMode="External"/><Relationship Id="rId7" Type="http://schemas.openxmlformats.org/officeDocument/2006/relationships/hyperlink" Target="https://docs.google.com/presentation/d/1Yj1SeD9aZaLImSMphYAun6hXxbfB-rCU/" TargetMode="External"/><Relationship Id="rId8" Type="http://schemas.openxmlformats.org/officeDocument/2006/relationships/hyperlink" Target="https://docs.google.com/presentation/d/1Yj1SeD9aZaLImSMphYAun6hXxbfB-rCU/edit#slide=id.p8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4"/>
          <p:cNvSpPr txBox="1"/>
          <p:nvPr>
            <p:ph type="title"/>
          </p:nvPr>
        </p:nvSpPr>
        <p:spPr>
          <a:xfrm>
            <a:off x="123475" y="457200"/>
            <a:ext cx="8883300" cy="21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GOES-18 GLM </a:t>
            </a:r>
            <a:r>
              <a:rPr lang="en" sz="2700"/>
              <a:t>Provisional Validation</a:t>
            </a:r>
            <a:endParaRPr sz="27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50000"/>
              <a:buFont typeface="Calibri"/>
              <a:buNone/>
            </a:pPr>
            <a:r>
              <a:rPr lang="en" sz="2000"/>
              <a:t>Peer/Stakeholder Product Validation Review (PS-PVR)</a:t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rPr lang="en" sz="1800"/>
              <a:t>Oct. 31</a:t>
            </a:r>
            <a:r>
              <a:rPr lang="en" sz="1800"/>
              <a:t>, 2022</a:t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t/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NWS Perspective</a:t>
            </a:r>
            <a:r>
              <a:rPr lang="en" sz="2700"/>
              <a:t>: </a:t>
            </a:r>
            <a:br>
              <a:rPr lang="en" sz="2700"/>
            </a:br>
            <a:r>
              <a:rPr lang="en" sz="2700"/>
              <a:t>AWIPS Verification</a:t>
            </a:r>
            <a:r>
              <a:rPr lang="en" sz="2700"/>
              <a:t> and Forecaster Feedback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John D. Evans and Lee Byerle</a:t>
            </a:r>
            <a:endParaRPr sz="1466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TOWR-S team, NWS Office of Observations</a:t>
            </a:r>
            <a:endParaRPr sz="2366">
              <a:solidFill>
                <a:srgbClr val="666666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1086575" y="0"/>
            <a:ext cx="71154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GOES-18 </a:t>
            </a:r>
            <a:r>
              <a:rPr lang="en" sz="2000"/>
              <a:t>Gridded GLM Products in AWIPS: </a:t>
            </a:r>
            <a:br>
              <a:rPr lang="en" sz="2000"/>
            </a:br>
            <a:r>
              <a:rPr lang="en"/>
              <a:t>Flash Extent Density</a:t>
            </a:r>
            <a:endParaRPr/>
          </a:p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5299450" y="4712500"/>
            <a:ext cx="324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84400"/>
            <a:ext cx="8839199" cy="3712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1086575" y="0"/>
            <a:ext cx="71154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GOES-18 Gridded GLM Products in AWIPS: </a:t>
            </a:r>
            <a:br>
              <a:rPr lang="en" sz="2000"/>
            </a:br>
            <a:r>
              <a:rPr lang="en"/>
              <a:t>Minimum Flash Area</a:t>
            </a:r>
            <a:endParaRPr/>
          </a:p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5299450" y="4712500"/>
            <a:ext cx="324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84400"/>
            <a:ext cx="8839199" cy="3712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1086575" y="0"/>
            <a:ext cx="71154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GOES-18 Gridded GLM Products in AWIPS: </a:t>
            </a:r>
            <a:br>
              <a:rPr lang="en" sz="2000"/>
            </a:br>
            <a:r>
              <a:rPr lang="en"/>
              <a:t>Total Optical Energ</a:t>
            </a:r>
            <a:r>
              <a:rPr lang="en"/>
              <a:t>y</a:t>
            </a:r>
            <a:endParaRPr/>
          </a:p>
        </p:txBody>
      </p:sp>
      <p:sp>
        <p:nvSpPr>
          <p:cNvPr id="84" name="Google Shape;84;p17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17"/>
          <p:cNvSpPr txBox="1"/>
          <p:nvPr/>
        </p:nvSpPr>
        <p:spPr>
          <a:xfrm>
            <a:off x="5299450" y="4712500"/>
            <a:ext cx="324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84400"/>
            <a:ext cx="8839199" cy="3712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>
            <a:off x="6399425" y="2348300"/>
            <a:ext cx="2487899" cy="25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40300" y="774975"/>
            <a:ext cx="8339700" cy="4368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22225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</a:pPr>
            <a:r>
              <a:rPr lang="en" sz="1600"/>
              <a:t>AWIPS integration should be straightforward, as sites have been receiving a nearly identical gridded GLM product since 2020 through non-operational systems </a:t>
            </a:r>
            <a:br>
              <a:rPr lang="en" sz="1600"/>
            </a:br>
            <a:r>
              <a:rPr i="1" lang="en" sz="1250"/>
              <a:t>(products generated at AWC and available via NWS Regional LDM)</a:t>
            </a:r>
            <a:endParaRPr sz="1250"/>
          </a:p>
          <a:p>
            <a:pPr indent="-2159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AWIPS sites will need to be configured for a new filename pattern in the “dataset_name” global attribute</a:t>
            </a:r>
            <a:endParaRPr sz="1600"/>
          </a:p>
          <a:p>
            <a:pPr indent="-203200" lvl="1" marL="457200" marR="225834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TOWR-S will bundle this configuration in an RPM file </a:t>
            </a:r>
            <a:br>
              <a:rPr lang="en"/>
            </a:br>
            <a:r>
              <a:rPr lang="en"/>
              <a:t>posted to all NWS AWIPS sites in ~Jan. 2023. </a:t>
            </a:r>
            <a:endParaRPr/>
          </a:p>
          <a:p>
            <a:pPr indent="-215900" lvl="0" marL="228600" marR="226477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Recent DOE-T4 test (Oct. 26-28) confirmed that the AWIPS Network Control Facility (NCF) will</a:t>
            </a:r>
            <a:endParaRPr sz="1600"/>
          </a:p>
          <a:p>
            <a:pPr indent="-203200" lvl="1" marL="457200" marR="226477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D</a:t>
            </a:r>
            <a:r>
              <a:rPr lang="en"/>
              <a:t>istinguish East / West gridded GLM files and route them </a:t>
            </a:r>
            <a:br>
              <a:rPr lang="en"/>
            </a:br>
            <a:r>
              <a:rPr lang="en"/>
              <a:t>to SBN Channels GRE / GRW</a:t>
            </a:r>
            <a:r>
              <a:rPr lang="en"/>
              <a:t> with correct WMO headers </a:t>
            </a:r>
            <a:br>
              <a:rPr lang="en"/>
            </a:br>
            <a:r>
              <a:rPr lang="en"/>
              <a:t>(TIRS00 KNES / TIRT00 KNES)</a:t>
            </a:r>
            <a:endParaRPr/>
          </a:p>
          <a:p>
            <a:pPr indent="-301625" lvl="1" marL="914400" marR="226477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Char char="•"/>
            </a:pPr>
            <a:r>
              <a:rPr lang="en" sz="1150"/>
              <a:t>Based on “G16”, “G17”, or “G18” in incoming filenames </a:t>
            </a:r>
            <a:br>
              <a:rPr lang="en" sz="1150"/>
            </a:br>
            <a:r>
              <a:rPr lang="en" sz="1150"/>
              <a:t>(though “EGLMFD” / “WGLMFD” would be preferred)</a:t>
            </a:r>
            <a:endParaRPr sz="1150"/>
          </a:p>
          <a:p>
            <a:pPr indent="-203200" lvl="1" marL="457200" marR="226477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Translate tile numbers (000, 001, … 061) to </a:t>
            </a:r>
            <a:r>
              <a:rPr lang="en"/>
              <a:t>Bulletin Segment Header</a:t>
            </a:r>
            <a:r>
              <a:rPr lang="en"/>
              <a:t>s (PAA, PAB, … PCJ)</a:t>
            </a:r>
            <a:endParaRPr sz="1583">
              <a:solidFill>
                <a:srgbClr val="666666"/>
              </a:solidFill>
              <a:latin typeface="Fira Mono"/>
              <a:ea typeface="Fira Mono"/>
              <a:cs typeface="Fira Mono"/>
              <a:sym typeface="Fira Mono"/>
            </a:endParaRPr>
          </a:p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8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/>
              <a:t>Notes on AWIPS integration of Gridded GLM Data Products</a:t>
            </a:r>
            <a:endParaRPr sz="2020"/>
          </a:p>
        </p:txBody>
      </p:sp>
      <p:graphicFrame>
        <p:nvGraphicFramePr>
          <p:cNvPr id="95" name="Google Shape;95;p18"/>
          <p:cNvGraphicFramePr/>
          <p:nvPr/>
        </p:nvGraphicFramePr>
        <p:xfrm>
          <a:off x="6397050" y="23430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{12CD52DE-9AF9-42BD-9AA5-33967958B9FB}</a:tableStyleId>
              </a:tblPr>
              <a:tblGrid>
                <a:gridCol w="414650"/>
                <a:gridCol w="414650"/>
                <a:gridCol w="414650"/>
                <a:gridCol w="414650"/>
                <a:gridCol w="414650"/>
                <a:gridCol w="414650"/>
              </a:tblGrid>
              <a:tr h="226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PAA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PAB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 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PAC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PAD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PAE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 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PAF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PAG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PAH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PAI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PAJ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PAK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PAL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12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PAM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PAN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PAO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15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PAP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PAQ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PAR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PAS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PAT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PAU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PAV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22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PAW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PAX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PAY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25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PAZ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PBA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PBB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PBC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PBD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PBE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PBF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32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PBG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PBH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PBI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35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PBJ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PBK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PBL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PBM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PBN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PBO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PBP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42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PBQ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PBR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PBS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45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PBT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PBU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PBV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PBW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PBX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PBY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PBZ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52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PCA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PCB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PCC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55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PCD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PCE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PCF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PCG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PCH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60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PCI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61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PCJ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514450" y="774975"/>
            <a:ext cx="8071500" cy="4129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6670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Gridded GLM data products from GOES-16 and GOES-18 will go to AWIPS sites via the Satellite Broadcast Network as of March 2023.</a:t>
            </a:r>
            <a:endParaRPr/>
          </a:p>
          <a:p>
            <a:pPr indent="-2667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Public </a:t>
            </a:r>
            <a:r>
              <a:rPr lang="en" u="sng">
                <a:solidFill>
                  <a:schemeClr val="hlink"/>
                </a:solidFill>
                <a:hlinkClick r:id="rId3"/>
              </a:rPr>
              <a:t>Service Change Notice</a:t>
            </a:r>
            <a:r>
              <a:rPr lang="en"/>
              <a:t> to be posted this month, detailing gridded GLM data content, tiling, size, cadence, WMO headers, and links to </a:t>
            </a:r>
            <a:r>
              <a:rPr lang="en"/>
              <a:t>documentation</a:t>
            </a:r>
            <a:r>
              <a:rPr lang="en"/>
              <a:t>.</a:t>
            </a:r>
            <a:endParaRPr/>
          </a:p>
          <a:p>
            <a:pPr indent="-2667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u="sng">
                <a:solidFill>
                  <a:schemeClr val="hlink"/>
                </a:solidFill>
                <a:hlinkClick r:id="rId4"/>
              </a:rPr>
              <a:t>Dataset Guide</a:t>
            </a:r>
            <a:r>
              <a:rPr lang="en"/>
              <a:t> on VLab provides AWIPS details and links to Quick Guides, </a:t>
            </a:r>
            <a:r>
              <a:rPr i="1" lang="en"/>
              <a:t>etc.</a:t>
            </a:r>
            <a:endParaRPr/>
          </a:p>
        </p:txBody>
      </p:sp>
      <p:sp>
        <p:nvSpPr>
          <p:cNvPr id="101" name="Google Shape;101;p19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" name="Google Shape;102;p19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/>
              <a:t>Notes on AWIPS integration of Gridded GLM Data Products</a:t>
            </a:r>
            <a:endParaRPr sz="202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499950" y="774975"/>
            <a:ext cx="8115000" cy="247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381000" lvl="0" marL="457200" rtl="0" algn="l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See NWS input to GOES-16 GLM PS-PVR (2018),</a:t>
            </a:r>
            <a:br>
              <a:rPr lang="en"/>
            </a:br>
            <a:r>
              <a:rPr lang="en"/>
              <a:t>			“</a:t>
            </a:r>
            <a:r>
              <a:rPr lang="en" u="sng">
                <a:solidFill>
                  <a:schemeClr val="hlink"/>
                </a:solidFill>
                <a:hlinkClick r:id="rId3"/>
              </a:rPr>
              <a:t>GOES-16 GLM Implementation in NWS</a:t>
            </a:r>
            <a:r>
              <a:rPr lang="en"/>
              <a:t>”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u="sng">
                <a:solidFill>
                  <a:schemeClr val="hlink"/>
                </a:solidFill>
                <a:hlinkClick r:id="rId4"/>
              </a:rPr>
              <a:t>Applications</a:t>
            </a:r>
            <a:r>
              <a:rPr lang="en"/>
              <a:t>; </a:t>
            </a:r>
            <a:r>
              <a:rPr lang="en" u="sng">
                <a:solidFill>
                  <a:schemeClr val="hlink"/>
                </a:solidFill>
                <a:hlinkClick r:id="rId5"/>
              </a:rPr>
              <a:t>User comments</a:t>
            </a:r>
            <a:r>
              <a:rPr lang="en"/>
              <a:t>; </a:t>
            </a:r>
            <a:r>
              <a:rPr lang="en" u="sng">
                <a:solidFill>
                  <a:schemeClr val="hlink"/>
                </a:solidFill>
                <a:hlinkClick r:id="rId6"/>
              </a:rPr>
              <a:t>Implementation phases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See K. Thiel, “</a:t>
            </a:r>
            <a:r>
              <a:rPr lang="en" u="sng">
                <a:solidFill>
                  <a:schemeClr val="hlink"/>
                </a:solidFill>
                <a:hlinkClick r:id="rId7"/>
              </a:rPr>
              <a:t>GLM in the 2022 HWT Satellite Proving Ground Experiment</a:t>
            </a:r>
            <a:r>
              <a:rPr lang="en"/>
              <a:t>”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u="sng">
                <a:solidFill>
                  <a:schemeClr val="hlink"/>
                </a:solidFill>
                <a:hlinkClick r:id="rId8"/>
              </a:rPr>
              <a:t>Role in Decision support</a:t>
            </a:r>
            <a:r>
              <a:rPr lang="en"/>
              <a:t>; </a:t>
            </a:r>
            <a:r>
              <a:rPr lang="en" u="sng">
                <a:solidFill>
                  <a:schemeClr val="hlink"/>
                </a:solidFill>
                <a:hlinkClick r:id="rId9"/>
              </a:rPr>
              <a:t>Importance of FED, MFA</a:t>
            </a:r>
            <a:r>
              <a:rPr lang="en"/>
              <a:t>; </a:t>
            </a:r>
            <a:r>
              <a:rPr lang="en" u="sng">
                <a:solidFill>
                  <a:schemeClr val="hlink"/>
                </a:solidFill>
                <a:hlinkClick r:id="rId10"/>
              </a:rPr>
              <a:t>Uses of East+West GLM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Many </a:t>
            </a:r>
            <a:r>
              <a:rPr lang="en"/>
              <a:t>NWS forecasters have had 2+ years of experience </a:t>
            </a:r>
            <a:br>
              <a:rPr lang="en"/>
            </a:br>
            <a:r>
              <a:rPr lang="en"/>
              <a:t>with gridded GLM data products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Frequent topic in weekly Satellite Book Club - for example:</a:t>
            </a:r>
            <a:endParaRPr/>
          </a:p>
        </p:txBody>
      </p:sp>
      <p:sp>
        <p:nvSpPr>
          <p:cNvPr id="108" name="Google Shape;108;p20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20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Forecaster Use of Gridded GLM data products</a:t>
            </a:r>
            <a:endParaRPr/>
          </a:p>
        </p:txBody>
      </p:sp>
      <p:graphicFrame>
        <p:nvGraphicFramePr>
          <p:cNvPr id="110" name="Google Shape;110;p20"/>
          <p:cNvGraphicFramePr/>
          <p:nvPr/>
        </p:nvGraphicFramePr>
        <p:xfrm>
          <a:off x="1061475" y="3191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{12CD52DE-9AF9-42BD-9AA5-33967958B9FB}</a:tableStyleId>
              </a:tblPr>
              <a:tblGrid>
                <a:gridCol w="3523100"/>
                <a:gridCol w="3670450"/>
              </a:tblGrid>
              <a:tr h="1779900">
                <a:tc>
                  <a:txBody>
                    <a:bodyPr/>
                    <a:lstStyle/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4 (What is better than one GL mapper?)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5 (May 7, 2020 severe outbreak)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685800" lvl="0" marL="68580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9 (Florida Keys tracking updraft strength, special role for airport warnings)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16 (Great Lakes "marginally severe" events)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22 (understanding GLM)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26 (application of GLM during a severe weather outbreak in Oklahoma)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5715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40 (communicating TC Hazards)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41 (tornado detection Mid-Atlantic)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68 (LightningCast intro from CIMSS)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70 (Radar down, Severe Risk up) - "Lightning and sat trends are your friend"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857250" lvl="0" marL="85725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110 (EF 2 tornado Midland WFO)</a:t>
                      </a:r>
                      <a:endParaRPr sz="1200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857250" lvl="0" marL="85725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119 (GLM for tornado warnings during landfalling tropical cyclones)</a:t>
                      </a:r>
                      <a:endParaRPr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