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aleway SemiBold"/>
      <p:regular r:id="rId11"/>
      <p:bold r:id="rId12"/>
      <p:italic r:id="rId13"/>
      <p:boldItalic r:id="rId14"/>
    </p:embeddedFont>
    <p:embeddedFont>
      <p:font typeface="La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SemiBold-regular.fntdata"/><Relationship Id="rId10" Type="http://schemas.openxmlformats.org/officeDocument/2006/relationships/slide" Target="slides/slide5.xml"/><Relationship Id="rId13" Type="http://schemas.openxmlformats.org/officeDocument/2006/relationships/font" Target="fonts/RalewaySemiBold-italic.fntdata"/><Relationship Id="rId12" Type="http://schemas.openxmlformats.org/officeDocument/2006/relationships/font" Target="fonts/RalewaySemiBo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regular.fntdata"/><Relationship Id="rId14" Type="http://schemas.openxmlformats.org/officeDocument/2006/relationships/font" Target="fonts/RalewaySemiBold-boldItalic.fntdata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5a1e204ab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g15a1e204a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rgbClr val="00B050"/>
              </a:solidFill>
            </a:endParaRPr>
          </a:p>
        </p:txBody>
      </p:sp>
      <p:sp>
        <p:nvSpPr>
          <p:cNvPr id="59" name="Google Shape;59;g15a1e204ab8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b9be3820f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b9be3820f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ae1047e668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ae1047e668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b9be3820f9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b9be3820f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b9be3820f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b9be3820f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bg>
      <p:bgPr>
        <a:gradFill>
          <a:gsLst>
            <a:gs pos="0">
              <a:srgbClr val="90CBF3">
                <a:alpha val="42352"/>
              </a:srgbClr>
            </a:gs>
            <a:gs pos="100000">
              <a:srgbClr val="350FF5">
                <a:alpha val="18039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265819" y="774985"/>
            <a:ext cx="8603400" cy="3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1pPr>
            <a:lvl2pPr indent="-3619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3pPr>
            <a:lvl4pPr indent="-323850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4pPr>
            <a:lvl5pPr indent="-323850" lvl="4" marL="22860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13"/>
          <p:cNvSpPr txBox="1"/>
          <p:nvPr>
            <p:ph type="title"/>
          </p:nvPr>
        </p:nvSpPr>
        <p:spPr>
          <a:xfrm>
            <a:off x="914400" y="0"/>
            <a:ext cx="72876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1400"/>
              <a:buFont typeface="Raleway SemiBold"/>
              <a:buNone/>
              <a:defRPr b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NOAA_logo.png" id="54" name="Google Shape;5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897" y="56862"/>
            <a:ext cx="806505" cy="78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2209" y="56868"/>
            <a:ext cx="827495" cy="80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1418875" y="1219200"/>
            <a:ext cx="6207600" cy="21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11111"/>
              <a:buFont typeface="Calibri"/>
              <a:buNone/>
            </a:pPr>
            <a:r>
              <a:rPr lang="en" sz="2700"/>
              <a:t>GOES-16/18 Fractional Snow Cover </a:t>
            </a:r>
            <a:br>
              <a:rPr lang="en" sz="2700"/>
            </a:br>
            <a:r>
              <a:rPr lang="en" sz="2033"/>
              <a:t>L2 </a:t>
            </a:r>
            <a:r>
              <a:rPr lang="en" sz="2033"/>
              <a:t>Provisional Validation</a:t>
            </a:r>
            <a:endParaRPr sz="2033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50000"/>
              <a:buFont typeface="Calibri"/>
              <a:buNone/>
            </a:pPr>
            <a:r>
              <a:rPr lang="en" sz="2000"/>
              <a:t>Peer/Stakeholder Product Validation Review (PS-PVR)</a:t>
            </a:r>
            <a:endParaRPr sz="2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71428"/>
              <a:buFont typeface="Calibri"/>
              <a:buNone/>
            </a:pPr>
            <a:r>
              <a:t/>
            </a:r>
            <a:endParaRPr sz="175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66666"/>
              <a:buFont typeface="Calibri"/>
              <a:buNone/>
            </a:pPr>
            <a:r>
              <a:rPr lang="en" sz="1800"/>
              <a:t>Dec. 9, 2022 </a:t>
            </a:r>
            <a:br>
              <a:rPr lang="en" sz="1800"/>
            </a:br>
            <a:r>
              <a:rPr lang="en" sz="1577">
                <a:solidFill>
                  <a:srgbClr val="999999"/>
                </a:solidFill>
              </a:rPr>
              <a:t>(slides </a:t>
            </a:r>
            <a:r>
              <a:rPr lang="en" sz="1577">
                <a:solidFill>
                  <a:srgbClr val="999999"/>
                </a:solidFill>
              </a:rPr>
              <a:t>revised</a:t>
            </a:r>
            <a:r>
              <a:rPr lang="en" sz="1577">
                <a:solidFill>
                  <a:srgbClr val="999999"/>
                </a:solidFill>
              </a:rPr>
              <a:t> Dec. 15, 2022)</a:t>
            </a:r>
            <a:endParaRPr sz="1577">
              <a:solidFill>
                <a:srgbClr val="999999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66666"/>
              <a:buFont typeface="Calibri"/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11111"/>
              <a:buFont typeface="Calibri"/>
              <a:buNone/>
            </a:pPr>
            <a:r>
              <a:rPr lang="en" sz="2700"/>
              <a:t> AWIPS Verification</a:t>
            </a:r>
            <a:r>
              <a:rPr lang="en" sz="2700"/>
              <a:t> / NWS Perspective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71428"/>
              <a:buFont typeface="Calibri"/>
              <a:buNone/>
            </a:pPr>
            <a:r>
              <a:t/>
            </a:r>
            <a:endParaRPr sz="175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204544"/>
              <a:buFont typeface="Calibri"/>
              <a:buNone/>
            </a:pPr>
            <a:r>
              <a:rPr lang="en" sz="1466">
                <a:solidFill>
                  <a:srgbClr val="666666"/>
                </a:solidFill>
              </a:rPr>
              <a:t>John D. Evans and Derek van Pelt</a:t>
            </a:r>
            <a:endParaRPr sz="1466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204544"/>
              <a:buFont typeface="Calibri"/>
              <a:buNone/>
            </a:pPr>
            <a:r>
              <a:rPr lang="en" sz="1466">
                <a:solidFill>
                  <a:srgbClr val="666666"/>
                </a:solidFill>
              </a:rPr>
              <a:t>TOWR-S team, NWS Office of Observations</a:t>
            </a:r>
            <a:endParaRPr sz="2366">
              <a:solidFill>
                <a:srgbClr val="666666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9525" y="742519"/>
            <a:ext cx="6938376" cy="431428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>
            <p:ph type="title"/>
          </p:nvPr>
        </p:nvSpPr>
        <p:spPr>
          <a:xfrm>
            <a:off x="914400" y="0"/>
            <a:ext cx="7287600" cy="655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GOES-16 (GOES-East)</a:t>
            </a:r>
            <a:r>
              <a:rPr lang="en" sz="2400"/>
              <a:t> Fractional Snow Cover in AWIPS</a:t>
            </a:r>
            <a:endParaRPr sz="2400"/>
          </a:p>
        </p:txBody>
      </p:sp>
      <p:sp>
        <p:nvSpPr>
          <p:cNvPr id="69" name="Google Shape;69;p15"/>
          <p:cNvSpPr txBox="1"/>
          <p:nvPr/>
        </p:nvSpPr>
        <p:spPr>
          <a:xfrm>
            <a:off x="5688200" y="776700"/>
            <a:ext cx="254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GOES-16 Full Disk Fractional Snow Cover</a:t>
            </a:r>
            <a:b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Dec. 12, 2022 (13:20-18:30z) 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9501" y="739050"/>
            <a:ext cx="6938376" cy="43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>
            <p:ph type="title"/>
          </p:nvPr>
        </p:nvSpPr>
        <p:spPr>
          <a:xfrm>
            <a:off x="914400" y="0"/>
            <a:ext cx="7287600" cy="655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GOES-16 (GOES-East) Fractional Snow Cover in AWIPS</a:t>
            </a:r>
            <a:endParaRPr sz="2400"/>
          </a:p>
        </p:txBody>
      </p:sp>
      <p:sp>
        <p:nvSpPr>
          <p:cNvPr id="77" name="Google Shape;77;p16"/>
          <p:cNvSpPr txBox="1"/>
          <p:nvPr/>
        </p:nvSpPr>
        <p:spPr>
          <a:xfrm>
            <a:off x="5688200" y="776700"/>
            <a:ext cx="254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GOES-16 Full Disk Fractional Snow Cover</a:t>
            </a:r>
            <a:b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Dec. 12, 2022 (19:00-21:10z</a:t>
            </a: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) 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8" name="Google Shape;78;p16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9536" y="752438"/>
            <a:ext cx="6938364" cy="431427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>
            <p:ph type="title"/>
          </p:nvPr>
        </p:nvSpPr>
        <p:spPr>
          <a:xfrm>
            <a:off x="914400" y="0"/>
            <a:ext cx="7287600" cy="655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GOES-18</a:t>
            </a:r>
            <a:r>
              <a:rPr lang="en" sz="2400"/>
              <a:t> Fractional Snow Cover in AWIPS</a:t>
            </a:r>
            <a:endParaRPr sz="2400"/>
          </a:p>
        </p:txBody>
      </p:sp>
      <p:sp>
        <p:nvSpPr>
          <p:cNvPr id="85" name="Google Shape;85;p17"/>
          <p:cNvSpPr txBox="1"/>
          <p:nvPr/>
        </p:nvSpPr>
        <p:spPr>
          <a:xfrm>
            <a:off x="5688200" y="776700"/>
            <a:ext cx="254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GOES-18 Full Disk Fractional Snow Cover</a:t>
            </a:r>
            <a:b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Dec. 12, 2022 (13:20-21:10z) 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6" name="Google Shape;86;p17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914400" y="0"/>
            <a:ext cx="7287600" cy="655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Notes on Fractional Snow Cover (FSC) &amp; AWIPS</a:t>
            </a:r>
            <a:endParaRPr/>
          </a:p>
        </p:txBody>
      </p:sp>
      <p:sp>
        <p:nvSpPr>
          <p:cNvPr id="92" name="Google Shape;92;p18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181275" y="774975"/>
            <a:ext cx="8687700" cy="4311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marR="2123109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Char char="•"/>
            </a:pPr>
            <a:r>
              <a:rPr lang="en">
                <a:solidFill>
                  <a:srgbClr val="666666"/>
                </a:solidFill>
              </a:rPr>
              <a:t>AWIPS can ingest the</a:t>
            </a:r>
            <a:r>
              <a:rPr lang="en">
                <a:solidFill>
                  <a:srgbClr val="666666"/>
                </a:solidFill>
              </a:rPr>
              <a:t> Enterprise FSC</a:t>
            </a:r>
            <a:r>
              <a:rPr lang="en">
                <a:solidFill>
                  <a:srgbClr val="666666"/>
                </a:solidFill>
              </a:rPr>
              <a:t> product… However the baseline configuration for legacy FSC doesn’t produce a useful display with Enterprise FSC 🠞</a:t>
            </a:r>
            <a:endParaRPr i="1" sz="1200">
              <a:solidFill>
                <a:srgbClr val="666666"/>
              </a:solidFill>
            </a:endParaRPr>
          </a:p>
          <a:p>
            <a:pPr indent="0" lvl="0" marL="914400" marR="2123109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</a:rPr>
              <a:t>(Parameter “FSC” has been redefined; also “DQF”)</a:t>
            </a:r>
            <a:endParaRPr sz="1400">
              <a:solidFill>
                <a:srgbClr val="666666"/>
              </a:solidFill>
            </a:endParaRPr>
          </a:p>
          <a:p>
            <a:pPr indent="-381000" lvl="0" marL="457200" marR="2123109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Char char="•"/>
            </a:pPr>
            <a:r>
              <a:rPr lang="en">
                <a:solidFill>
                  <a:srgbClr val="666666"/>
                </a:solidFill>
              </a:rPr>
              <a:t>The configuration updates (new FSC units specification, DQF masking rule, and new color table) will be deployed through the TOWR-S RPM process.</a:t>
            </a:r>
            <a:endParaRPr>
              <a:solidFill>
                <a:srgbClr val="666666"/>
              </a:solidFill>
            </a:endParaRPr>
          </a:p>
          <a:p>
            <a:pPr indent="-361950" lvl="1" marL="914400" marR="212310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Char char="•"/>
            </a:pPr>
            <a:r>
              <a:rPr lang="en">
                <a:solidFill>
                  <a:srgbClr val="666666"/>
                </a:solidFill>
              </a:rPr>
              <a:t>No AWIPS code changes required</a:t>
            </a:r>
            <a:endParaRPr>
              <a:solidFill>
                <a:srgbClr val="666666"/>
              </a:solidFill>
            </a:endParaRPr>
          </a:p>
          <a:p>
            <a:pPr indent="-381000" lvl="0" marL="457200" marR="65709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400"/>
              <a:buChar char="•"/>
            </a:pPr>
            <a:r>
              <a:rPr lang="en">
                <a:solidFill>
                  <a:srgbClr val="666666"/>
                </a:solidFill>
              </a:rPr>
              <a:t>1-minute (Meso) and 5-minute (CONUS) revisits of FSC are probably overkill for most users; but they might be intermediate products used in building cloud-cleared composite views of FSC every 30 or 60 minutes.</a:t>
            </a:r>
            <a:endParaRPr>
              <a:solidFill>
                <a:srgbClr val="666666"/>
              </a:solidFill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 rotWithShape="1">
          <a:blip r:embed="rId3">
            <a:alphaModFix/>
          </a:blip>
          <a:srcRect b="0" l="14126" r="17130" t="1215"/>
          <a:stretch/>
        </p:blipFill>
        <p:spPr>
          <a:xfrm>
            <a:off x="6757750" y="894825"/>
            <a:ext cx="2245751" cy="205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