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1" r:id="rId1"/>
    <p:sldMasterId id="2147483694" r:id="rId2"/>
    <p:sldMasterId id="2147483696" r:id="rId3"/>
    <p:sldMasterId id="2147483698" r:id="rId4"/>
  </p:sldMasterIdLst>
  <p:notesMasterIdLst>
    <p:notesMasterId r:id="rId35"/>
  </p:notesMasterIdLst>
  <p:sldIdLst>
    <p:sldId id="256" r:id="rId5"/>
    <p:sldId id="486" r:id="rId6"/>
    <p:sldId id="487" r:id="rId7"/>
    <p:sldId id="703" r:id="rId8"/>
    <p:sldId id="568" r:id="rId9"/>
    <p:sldId id="569" r:id="rId10"/>
    <p:sldId id="488" r:id="rId11"/>
    <p:sldId id="567" r:id="rId12"/>
    <p:sldId id="736" r:id="rId13"/>
    <p:sldId id="609" r:id="rId14"/>
    <p:sldId id="756" r:id="rId15"/>
    <p:sldId id="757" r:id="rId16"/>
    <p:sldId id="753" r:id="rId17"/>
    <p:sldId id="720" r:id="rId18"/>
    <p:sldId id="758" r:id="rId19"/>
    <p:sldId id="760" r:id="rId20"/>
    <p:sldId id="759" r:id="rId21"/>
    <p:sldId id="761" r:id="rId22"/>
    <p:sldId id="762" r:id="rId23"/>
    <p:sldId id="763" r:id="rId24"/>
    <p:sldId id="604" r:id="rId25"/>
    <p:sldId id="724" r:id="rId26"/>
    <p:sldId id="725" r:id="rId27"/>
    <p:sldId id="726" r:id="rId28"/>
    <p:sldId id="729" r:id="rId29"/>
    <p:sldId id="733" r:id="rId30"/>
    <p:sldId id="731" r:id="rId31"/>
    <p:sldId id="734" r:id="rId32"/>
    <p:sldId id="735" r:id="rId33"/>
    <p:sldId id="755" r:id="rId34"/>
  </p:sldIdLst>
  <p:sldSz cx="9144000" cy="6858000" type="screen4x3"/>
  <p:notesSz cx="6894513" cy="9180513"/>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99FF66"/>
    <a:srgbClr val="CCFF99"/>
    <a:srgbClr val="FFCCCC"/>
    <a:srgbClr val="FF00FF"/>
    <a:srgbClr val="FF9900"/>
    <a:srgbClr val="0000FF"/>
    <a:srgbClr val="00FFFF"/>
    <a:srgbClr val="0033C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D06A9B5-E392-42ED-BF47-95CADD0DC904}">
  <a:tblStyle styleId="{ED06A9B5-E392-42ED-BF47-95CADD0DC904}"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med" len="med"/>
              <a:tailEnd type="none" w="med" len="med"/>
            </a:ln>
          </a:left>
          <a:right>
            <a:ln w="12700" cap="flat" cmpd="sng">
              <a:solidFill>
                <a:schemeClr val="dk1"/>
              </a:solidFill>
              <a:prstDash val="solid"/>
              <a:round/>
              <a:headEnd type="none" w="med" len="med"/>
              <a:tailEnd type="none" w="med" len="med"/>
            </a:ln>
          </a:right>
          <a:top>
            <a:ln w="12700" cap="flat" cmpd="sng">
              <a:solidFill>
                <a:schemeClr val="dk1"/>
              </a:solidFill>
              <a:prstDash val="solid"/>
              <a:round/>
              <a:headEnd type="none" w="med" len="med"/>
              <a:tailEnd type="none" w="med" len="med"/>
            </a:ln>
          </a:top>
          <a:bottom>
            <a:ln w="12700" cap="flat" cmpd="sng">
              <a:solidFill>
                <a:schemeClr val="dk1"/>
              </a:solidFill>
              <a:prstDash val="solid"/>
              <a:round/>
              <a:headEnd type="none" w="med" len="med"/>
              <a:tailEnd type="none" w="med" len="med"/>
            </a:ln>
          </a:bottom>
          <a:insideH>
            <a:ln w="12700" cap="flat" cmpd="sng">
              <a:solidFill>
                <a:schemeClr val="dk1"/>
              </a:solidFill>
              <a:prstDash val="solid"/>
              <a:round/>
              <a:headEnd type="none" w="med" len="med"/>
              <a:tailEnd type="none" w="med" len="med"/>
            </a:ln>
          </a:insideH>
          <a:insideV>
            <a:ln w="12700" cap="flat" cmpd="sng">
              <a:solidFill>
                <a:schemeClr val="dk1"/>
              </a:solidFill>
              <a:prstDash val="solid"/>
              <a:round/>
              <a:headEnd type="none" w="med" len="med"/>
              <a:tailEnd type="none" w="med" len="med"/>
            </a:ln>
          </a:insideV>
        </a:tcBdr>
        <a:fill>
          <a:solidFill>
            <a:srgbClr val="FFFFFF">
              <a:alpha val="0"/>
            </a:srgbClr>
          </a:solidFill>
        </a:fill>
      </a:tcStyle>
    </a:wholeTbl>
  </a:tblStyle>
  <a:tblStyle styleId="{42790232-803E-40C4-BAE8-91215338F4D8}" styleName="Table_1">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 styleId="{EC886631-476B-4E1F-8019-434EE7F9039B}"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ECF4"/>
          </a:solidFill>
        </a:fill>
      </a:tcStyle>
    </a:wholeTbl>
    <a:band1H>
      <a:tcStyle>
        <a:tcBdr/>
        <a:fill>
          <a:solidFill>
            <a:srgbClr val="CFD7E7"/>
          </a:solidFill>
        </a:fill>
      </a:tcStyle>
    </a:band1H>
    <a:band1V>
      <a:tcStyle>
        <a:tcBdr/>
        <a:fill>
          <a:solidFill>
            <a:srgbClr val="CFD7E7"/>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704F680A-DE3D-4A24-A7C0-FCAF1C3E036A}" styleName="Table_3"/>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599" autoAdjust="0"/>
    <p:restoredTop sz="96305" autoAdjust="0"/>
  </p:normalViewPr>
  <p:slideViewPr>
    <p:cSldViewPr snapToGrid="0" showGuides="1">
      <p:cViewPr varScale="1">
        <p:scale>
          <a:sx n="111" d="100"/>
          <a:sy n="111" d="100"/>
        </p:scale>
        <p:origin x="1764" y="102"/>
      </p:cViewPr>
      <p:guideLst>
        <p:guide orient="horz" pos="2160"/>
        <p:guide pos="2880"/>
      </p:guideLst>
    </p:cSldViewPr>
  </p:slideViewPr>
  <p:notesTextViewPr>
    <p:cViewPr>
      <p:scale>
        <a:sx n="3" d="2"/>
        <a:sy n="3" d="2"/>
      </p:scale>
      <p:origin x="0" y="0"/>
    </p:cViewPr>
  </p:notesTextViewPr>
  <p:sorterViewPr>
    <p:cViewPr>
      <p:scale>
        <a:sx n="120" d="100"/>
        <a:sy n="120" d="100"/>
      </p:scale>
      <p:origin x="0" y="-777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1" y="0"/>
            <a:ext cx="2987621" cy="460620"/>
          </a:xfrm>
          <a:prstGeom prst="rect">
            <a:avLst/>
          </a:prstGeom>
          <a:noFill/>
          <a:ln>
            <a:noFill/>
          </a:ln>
        </p:spPr>
        <p:txBody>
          <a:bodyPr lIns="91836" tIns="91836" rIns="91836" bIns="91836" anchor="t"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9257"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8515"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7772"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3703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96287"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55544"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14802"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74059"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05295" y="0"/>
            <a:ext cx="2987621" cy="460620"/>
          </a:xfrm>
          <a:prstGeom prst="rect">
            <a:avLst/>
          </a:prstGeom>
          <a:noFill/>
          <a:ln>
            <a:noFill/>
          </a:ln>
        </p:spPr>
        <p:txBody>
          <a:bodyPr lIns="91836" tIns="91836" rIns="91836" bIns="91836" anchor="t" anchorCtr="0"/>
          <a:lstStyle>
            <a:lvl1pPr marL="0" marR="0" lvl="0" indent="0" algn="r"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9257"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8515"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7772"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3703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96287"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55544"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14802"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74059"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9452" y="4418122"/>
            <a:ext cx="5515609" cy="3614827"/>
          </a:xfrm>
          <a:prstGeom prst="rect">
            <a:avLst/>
          </a:prstGeom>
          <a:noFill/>
          <a:ln>
            <a:noFill/>
          </a:ln>
        </p:spPr>
        <p:txBody>
          <a:bodyPr lIns="91836" tIns="91836" rIns="91836" bIns="91836" anchor="t" anchorCtr="0"/>
          <a:lstStyle>
            <a:lvl1pPr marL="0" marR="0" lvl="0"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1" y="8719895"/>
            <a:ext cx="2987621" cy="460617"/>
          </a:xfrm>
          <a:prstGeom prst="rect">
            <a:avLst/>
          </a:prstGeom>
          <a:noFill/>
          <a:ln>
            <a:noFill/>
          </a:ln>
        </p:spPr>
        <p:txBody>
          <a:bodyPr lIns="91836" tIns="91836" rIns="91836" bIns="91836" anchor="b"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9257"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8515"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7772"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3703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96287"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55544"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14802"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74059"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05295" y="8719895"/>
            <a:ext cx="2987621" cy="460617"/>
          </a:xfrm>
          <a:prstGeom prst="rect">
            <a:avLst/>
          </a:prstGeom>
          <a:noFill/>
          <a:ln>
            <a:noFill/>
          </a:ln>
        </p:spPr>
        <p:txBody>
          <a:bodyPr lIns="91836" tIns="45906" rIns="91836" bIns="45906" anchor="b" anchorCtr="0">
            <a:noAutofit/>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767258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9" name="Shape 309"/>
          <p:cNvSpPr txBox="1">
            <a:spLocks noGrp="1"/>
          </p:cNvSpPr>
          <p:nvPr>
            <p:ph type="body" idx="1"/>
          </p:nvPr>
        </p:nvSpPr>
        <p:spPr>
          <a:xfrm>
            <a:off x="689452" y="4418122"/>
            <a:ext cx="5515609" cy="3614977"/>
          </a:xfrm>
          <a:prstGeom prst="rect">
            <a:avLst/>
          </a:prstGeom>
          <a:noFill/>
          <a:ln>
            <a:noFill/>
          </a:ln>
        </p:spPr>
        <p:txBody>
          <a:bodyPr lIns="91836" tIns="91836" rIns="91836" bIns="91836" anchor="t" anchorCtr="0">
            <a:noAutofit/>
          </a:bodyPr>
          <a:lstStyle/>
          <a:p>
            <a:pPr>
              <a:buSzPct val="25000"/>
            </a:pPr>
            <a:endParaRPr/>
          </a:p>
        </p:txBody>
      </p:sp>
      <p:sp>
        <p:nvSpPr>
          <p:cNvPr id="310" name="Shape 310"/>
          <p:cNvSpPr txBox="1">
            <a:spLocks noGrp="1"/>
          </p:cNvSpPr>
          <p:nvPr>
            <p:ph type="sldNum" idx="12"/>
          </p:nvPr>
        </p:nvSpPr>
        <p:spPr>
          <a:xfrm>
            <a:off x="3905295" y="8719894"/>
            <a:ext cx="2987621" cy="460531"/>
          </a:xfrm>
          <a:prstGeom prst="rect">
            <a:avLst/>
          </a:prstGeom>
          <a:noFill/>
          <a:ln>
            <a:noFill/>
          </a:ln>
        </p:spPr>
        <p:txBody>
          <a:bodyPr lIns="91836" tIns="45906" rIns="91836" bIns="45906" anchor="b" anchorCtr="0">
            <a:noAutofit/>
          </a:bodyPr>
          <a:lstStyle/>
          <a:p>
            <a:pPr>
              <a:buClr>
                <a:srgbClr val="000000"/>
              </a:buClr>
              <a:buSzPct val="25000"/>
            </a:pPr>
            <a:fld id="{00000000-1234-1234-1234-123412341234}" type="slidenum">
              <a:rPr lang="en-US"/>
              <a:pPr>
                <a:buClr>
                  <a:srgbClr val="000000"/>
                </a:buClr>
                <a:buSzPct val="25000"/>
              </a:pPr>
              <a:t>1</a:t>
            </a:fld>
            <a:endParaRPr lang="en-US"/>
          </a:p>
        </p:txBody>
      </p:sp>
    </p:spTree>
    <p:extLst>
      <p:ext uri="{BB962C8B-B14F-4D97-AF65-F5344CB8AC3E}">
        <p14:creationId xmlns:p14="http://schemas.microsoft.com/office/powerpoint/2010/main" val="3244679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6" name="Shape 326"/>
          <p:cNvSpPr txBox="1">
            <a:spLocks noGrp="1"/>
          </p:cNvSpPr>
          <p:nvPr>
            <p:ph type="body" idx="1"/>
          </p:nvPr>
        </p:nvSpPr>
        <p:spPr>
          <a:xfrm>
            <a:off x="689452" y="4418122"/>
            <a:ext cx="5515609" cy="3614977"/>
          </a:xfrm>
          <a:prstGeom prst="rect">
            <a:avLst/>
          </a:prstGeom>
          <a:noFill/>
          <a:ln>
            <a:noFill/>
          </a:ln>
        </p:spPr>
        <p:txBody>
          <a:bodyPr lIns="91836" tIns="45906" rIns="91836" bIns="45906" anchor="t" anchorCtr="0">
            <a:noAutofit/>
          </a:bodyPr>
          <a:lstStyle/>
          <a:p>
            <a:pPr>
              <a:buSzPct val="25000"/>
            </a:pPr>
            <a:endParaRPr/>
          </a:p>
        </p:txBody>
      </p:sp>
      <p:sp>
        <p:nvSpPr>
          <p:cNvPr id="327" name="Shape 327"/>
          <p:cNvSpPr txBox="1">
            <a:spLocks noGrp="1"/>
          </p:cNvSpPr>
          <p:nvPr>
            <p:ph type="sldNum" idx="12"/>
          </p:nvPr>
        </p:nvSpPr>
        <p:spPr>
          <a:xfrm>
            <a:off x="3905295" y="8719894"/>
            <a:ext cx="2987621" cy="460531"/>
          </a:xfrm>
          <a:prstGeom prst="rect">
            <a:avLst/>
          </a:prstGeom>
          <a:noFill/>
          <a:ln>
            <a:noFill/>
          </a:ln>
        </p:spPr>
        <p:txBody>
          <a:bodyPr lIns="91836" tIns="45906" rIns="91836" bIns="45906"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12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15570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6" name="Shape 326"/>
          <p:cNvSpPr txBox="1">
            <a:spLocks noGrp="1"/>
          </p:cNvSpPr>
          <p:nvPr>
            <p:ph type="body" idx="1"/>
          </p:nvPr>
        </p:nvSpPr>
        <p:spPr>
          <a:xfrm>
            <a:off x="689452" y="4418122"/>
            <a:ext cx="5515609" cy="3614977"/>
          </a:xfrm>
          <a:prstGeom prst="rect">
            <a:avLst/>
          </a:prstGeom>
          <a:noFill/>
          <a:ln>
            <a:noFill/>
          </a:ln>
        </p:spPr>
        <p:txBody>
          <a:bodyPr lIns="91836" tIns="45906" rIns="91836" bIns="45906" anchor="t" anchorCtr="0">
            <a:noAutofit/>
          </a:bodyPr>
          <a:lstStyle/>
          <a:p>
            <a:pPr>
              <a:buSzPct val="25000"/>
            </a:pPr>
            <a:endParaRPr/>
          </a:p>
        </p:txBody>
      </p:sp>
      <p:sp>
        <p:nvSpPr>
          <p:cNvPr id="327" name="Shape 327"/>
          <p:cNvSpPr txBox="1">
            <a:spLocks noGrp="1"/>
          </p:cNvSpPr>
          <p:nvPr>
            <p:ph type="sldNum" idx="12"/>
          </p:nvPr>
        </p:nvSpPr>
        <p:spPr>
          <a:xfrm>
            <a:off x="3905295" y="8719894"/>
            <a:ext cx="2987621" cy="460531"/>
          </a:xfrm>
          <a:prstGeom prst="rect">
            <a:avLst/>
          </a:prstGeom>
          <a:noFill/>
          <a:ln>
            <a:noFill/>
          </a:ln>
        </p:spPr>
        <p:txBody>
          <a:bodyPr lIns="91836" tIns="45906" rIns="91836" bIns="45906"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13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56910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6" name="Shape 326"/>
          <p:cNvSpPr txBox="1">
            <a:spLocks noGrp="1"/>
          </p:cNvSpPr>
          <p:nvPr>
            <p:ph type="body" idx="1"/>
          </p:nvPr>
        </p:nvSpPr>
        <p:spPr>
          <a:xfrm>
            <a:off x="689452" y="4418122"/>
            <a:ext cx="5515609" cy="3614977"/>
          </a:xfrm>
          <a:prstGeom prst="rect">
            <a:avLst/>
          </a:prstGeom>
          <a:noFill/>
          <a:ln>
            <a:noFill/>
          </a:ln>
        </p:spPr>
        <p:txBody>
          <a:bodyPr lIns="91836" tIns="45906" rIns="91836" bIns="45906" anchor="t" anchorCtr="0">
            <a:noAutofit/>
          </a:bodyPr>
          <a:lstStyle/>
          <a:p>
            <a:pPr>
              <a:buSzPct val="25000"/>
            </a:pPr>
            <a:endParaRPr/>
          </a:p>
        </p:txBody>
      </p:sp>
      <p:sp>
        <p:nvSpPr>
          <p:cNvPr id="327" name="Shape 327"/>
          <p:cNvSpPr txBox="1">
            <a:spLocks noGrp="1"/>
          </p:cNvSpPr>
          <p:nvPr>
            <p:ph type="sldNum" idx="12"/>
          </p:nvPr>
        </p:nvSpPr>
        <p:spPr>
          <a:xfrm>
            <a:off x="3905295" y="8719894"/>
            <a:ext cx="2987621" cy="460531"/>
          </a:xfrm>
          <a:prstGeom prst="rect">
            <a:avLst/>
          </a:prstGeom>
          <a:noFill/>
          <a:ln>
            <a:noFill/>
          </a:ln>
        </p:spPr>
        <p:txBody>
          <a:bodyPr lIns="91836" tIns="45906" rIns="91836" bIns="45906"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14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42835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6" name="Shape 326"/>
          <p:cNvSpPr txBox="1">
            <a:spLocks noGrp="1"/>
          </p:cNvSpPr>
          <p:nvPr>
            <p:ph type="body" idx="1"/>
          </p:nvPr>
        </p:nvSpPr>
        <p:spPr>
          <a:xfrm>
            <a:off x="689452" y="4418122"/>
            <a:ext cx="5515609" cy="3614977"/>
          </a:xfrm>
          <a:prstGeom prst="rect">
            <a:avLst/>
          </a:prstGeom>
          <a:noFill/>
          <a:ln>
            <a:noFill/>
          </a:ln>
        </p:spPr>
        <p:txBody>
          <a:bodyPr lIns="91836" tIns="45906" rIns="91836" bIns="45906" anchor="t" anchorCtr="0">
            <a:noAutofit/>
          </a:bodyPr>
          <a:lstStyle/>
          <a:p>
            <a:pPr>
              <a:buSzPct val="25000"/>
            </a:pPr>
            <a:endParaRPr/>
          </a:p>
        </p:txBody>
      </p:sp>
      <p:sp>
        <p:nvSpPr>
          <p:cNvPr id="327" name="Shape 327"/>
          <p:cNvSpPr txBox="1">
            <a:spLocks noGrp="1"/>
          </p:cNvSpPr>
          <p:nvPr>
            <p:ph type="sldNum" idx="12"/>
          </p:nvPr>
        </p:nvSpPr>
        <p:spPr>
          <a:xfrm>
            <a:off x="3905295" y="8719894"/>
            <a:ext cx="2987621" cy="460531"/>
          </a:xfrm>
          <a:prstGeom prst="rect">
            <a:avLst/>
          </a:prstGeom>
          <a:noFill/>
          <a:ln>
            <a:noFill/>
          </a:ln>
        </p:spPr>
        <p:txBody>
          <a:bodyPr lIns="91836" tIns="45906" rIns="91836" bIns="45906"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15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22217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6" name="Shape 326"/>
          <p:cNvSpPr txBox="1">
            <a:spLocks noGrp="1"/>
          </p:cNvSpPr>
          <p:nvPr>
            <p:ph type="body" idx="1"/>
          </p:nvPr>
        </p:nvSpPr>
        <p:spPr>
          <a:xfrm>
            <a:off x="689452" y="4418122"/>
            <a:ext cx="5515609" cy="3614977"/>
          </a:xfrm>
          <a:prstGeom prst="rect">
            <a:avLst/>
          </a:prstGeom>
          <a:noFill/>
          <a:ln>
            <a:noFill/>
          </a:ln>
        </p:spPr>
        <p:txBody>
          <a:bodyPr lIns="91836" tIns="45906" rIns="91836" bIns="45906" anchor="t" anchorCtr="0">
            <a:noAutofit/>
          </a:bodyPr>
          <a:lstStyle/>
          <a:p>
            <a:pPr>
              <a:buSzPct val="25000"/>
            </a:pPr>
            <a:endParaRPr/>
          </a:p>
        </p:txBody>
      </p:sp>
      <p:sp>
        <p:nvSpPr>
          <p:cNvPr id="327" name="Shape 327"/>
          <p:cNvSpPr txBox="1">
            <a:spLocks noGrp="1"/>
          </p:cNvSpPr>
          <p:nvPr>
            <p:ph type="sldNum" idx="12"/>
          </p:nvPr>
        </p:nvSpPr>
        <p:spPr>
          <a:xfrm>
            <a:off x="3905295" y="8719894"/>
            <a:ext cx="2987621" cy="460531"/>
          </a:xfrm>
          <a:prstGeom prst="rect">
            <a:avLst/>
          </a:prstGeom>
          <a:noFill/>
          <a:ln>
            <a:noFill/>
          </a:ln>
        </p:spPr>
        <p:txBody>
          <a:bodyPr lIns="91836" tIns="45906" rIns="91836" bIns="45906"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17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27452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6" name="Shape 326"/>
          <p:cNvSpPr txBox="1">
            <a:spLocks noGrp="1"/>
          </p:cNvSpPr>
          <p:nvPr>
            <p:ph type="body" idx="1"/>
          </p:nvPr>
        </p:nvSpPr>
        <p:spPr>
          <a:xfrm>
            <a:off x="689452" y="4418122"/>
            <a:ext cx="5515609" cy="3614977"/>
          </a:xfrm>
          <a:prstGeom prst="rect">
            <a:avLst/>
          </a:prstGeom>
          <a:noFill/>
          <a:ln>
            <a:noFill/>
          </a:ln>
        </p:spPr>
        <p:txBody>
          <a:bodyPr lIns="91836" tIns="45906" rIns="91836" bIns="45906" anchor="t" anchorCtr="0">
            <a:noAutofit/>
          </a:bodyPr>
          <a:lstStyle/>
          <a:p>
            <a:pPr>
              <a:buSzPct val="25000"/>
            </a:pPr>
            <a:endParaRPr/>
          </a:p>
        </p:txBody>
      </p:sp>
      <p:sp>
        <p:nvSpPr>
          <p:cNvPr id="327" name="Shape 327"/>
          <p:cNvSpPr txBox="1">
            <a:spLocks noGrp="1"/>
          </p:cNvSpPr>
          <p:nvPr>
            <p:ph type="sldNum" idx="12"/>
          </p:nvPr>
        </p:nvSpPr>
        <p:spPr>
          <a:xfrm>
            <a:off x="3905295" y="8719894"/>
            <a:ext cx="2987621" cy="460531"/>
          </a:xfrm>
          <a:prstGeom prst="rect">
            <a:avLst/>
          </a:prstGeom>
          <a:noFill/>
          <a:ln>
            <a:noFill/>
          </a:ln>
        </p:spPr>
        <p:txBody>
          <a:bodyPr lIns="91836" tIns="45906" rIns="91836" bIns="45906"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18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527159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6" name="Shape 326"/>
          <p:cNvSpPr txBox="1">
            <a:spLocks noGrp="1"/>
          </p:cNvSpPr>
          <p:nvPr>
            <p:ph type="body" idx="1"/>
          </p:nvPr>
        </p:nvSpPr>
        <p:spPr>
          <a:xfrm>
            <a:off x="689452" y="4418122"/>
            <a:ext cx="5515609" cy="3614977"/>
          </a:xfrm>
          <a:prstGeom prst="rect">
            <a:avLst/>
          </a:prstGeom>
          <a:noFill/>
          <a:ln>
            <a:noFill/>
          </a:ln>
        </p:spPr>
        <p:txBody>
          <a:bodyPr lIns="91836" tIns="45906" rIns="91836" bIns="45906" anchor="t" anchorCtr="0">
            <a:noAutofit/>
          </a:bodyPr>
          <a:lstStyle/>
          <a:p>
            <a:pPr>
              <a:buSzPct val="25000"/>
            </a:pPr>
            <a:endParaRPr/>
          </a:p>
        </p:txBody>
      </p:sp>
      <p:sp>
        <p:nvSpPr>
          <p:cNvPr id="327" name="Shape 327"/>
          <p:cNvSpPr txBox="1">
            <a:spLocks noGrp="1"/>
          </p:cNvSpPr>
          <p:nvPr>
            <p:ph type="sldNum" idx="12"/>
          </p:nvPr>
        </p:nvSpPr>
        <p:spPr>
          <a:xfrm>
            <a:off x="3905295" y="8719894"/>
            <a:ext cx="2987621" cy="460531"/>
          </a:xfrm>
          <a:prstGeom prst="rect">
            <a:avLst/>
          </a:prstGeom>
          <a:noFill/>
          <a:ln>
            <a:noFill/>
          </a:ln>
        </p:spPr>
        <p:txBody>
          <a:bodyPr lIns="91836" tIns="45906" rIns="91836" bIns="45906"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19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718380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6" name="Shape 326"/>
          <p:cNvSpPr txBox="1">
            <a:spLocks noGrp="1"/>
          </p:cNvSpPr>
          <p:nvPr>
            <p:ph type="body" idx="1"/>
          </p:nvPr>
        </p:nvSpPr>
        <p:spPr>
          <a:xfrm>
            <a:off x="689452" y="4418122"/>
            <a:ext cx="5515609" cy="3614977"/>
          </a:xfrm>
          <a:prstGeom prst="rect">
            <a:avLst/>
          </a:prstGeom>
          <a:noFill/>
          <a:ln>
            <a:noFill/>
          </a:ln>
        </p:spPr>
        <p:txBody>
          <a:bodyPr lIns="91836" tIns="45906" rIns="91836" bIns="45906" anchor="t" anchorCtr="0">
            <a:noAutofit/>
          </a:bodyPr>
          <a:lstStyle/>
          <a:p>
            <a:pPr>
              <a:buSzPct val="25000"/>
            </a:pPr>
            <a:endParaRPr/>
          </a:p>
        </p:txBody>
      </p:sp>
      <p:sp>
        <p:nvSpPr>
          <p:cNvPr id="327" name="Shape 327"/>
          <p:cNvSpPr txBox="1">
            <a:spLocks noGrp="1"/>
          </p:cNvSpPr>
          <p:nvPr>
            <p:ph type="sldNum" idx="12"/>
          </p:nvPr>
        </p:nvSpPr>
        <p:spPr>
          <a:xfrm>
            <a:off x="3905295" y="8719894"/>
            <a:ext cx="2987621" cy="460531"/>
          </a:xfrm>
          <a:prstGeom prst="rect">
            <a:avLst/>
          </a:prstGeom>
          <a:noFill/>
          <a:ln>
            <a:noFill/>
          </a:ln>
        </p:spPr>
        <p:txBody>
          <a:bodyPr lIns="91836" tIns="45906" rIns="91836" bIns="45906"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20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5901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22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88788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791973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689452" y="4360744"/>
            <a:ext cx="5515609" cy="4131231"/>
          </a:xfrm>
          <a:prstGeom prst="rect">
            <a:avLst/>
          </a:prstGeom>
        </p:spPr>
        <p:txBody>
          <a:bodyPr lIns="91836" tIns="91836" rIns="91836" bIns="91836" anchor="t" anchorCtr="0">
            <a:noAutofit/>
          </a:bodyPr>
          <a:lstStyle/>
          <a:p>
            <a:endParaRPr dirty="0"/>
          </a:p>
        </p:txBody>
      </p:sp>
      <p:sp>
        <p:nvSpPr>
          <p:cNvPr id="198" name="Shape 198"/>
          <p:cNvSpPr>
            <a:spLocks noGrp="1" noRot="1" noChangeAspect="1"/>
          </p:cNvSpPr>
          <p:nvPr>
            <p:ph type="sldImg" idx="2"/>
          </p:nvPr>
        </p:nvSpPr>
        <p:spPr>
          <a:xfrm>
            <a:off x="1152525" y="688975"/>
            <a:ext cx="4589463" cy="34417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63582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689452" y="4360744"/>
            <a:ext cx="5515609" cy="4131231"/>
          </a:xfrm>
          <a:prstGeom prst="rect">
            <a:avLst/>
          </a:prstGeom>
        </p:spPr>
        <p:txBody>
          <a:bodyPr lIns="91836" tIns="91836" rIns="91836" bIns="91836" anchor="t" anchorCtr="0">
            <a:noAutofit/>
          </a:bodyPr>
          <a:lstStyle/>
          <a:p>
            <a:endParaRPr dirty="0"/>
          </a:p>
        </p:txBody>
      </p:sp>
      <p:sp>
        <p:nvSpPr>
          <p:cNvPr id="198" name="Shape 198"/>
          <p:cNvSpPr>
            <a:spLocks noGrp="1" noRot="1" noChangeAspect="1"/>
          </p:cNvSpPr>
          <p:nvPr>
            <p:ph type="sldImg" idx="2"/>
          </p:nvPr>
        </p:nvSpPr>
        <p:spPr>
          <a:xfrm>
            <a:off x="1152525" y="688975"/>
            <a:ext cx="4589463" cy="34417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08452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03C173-D336-4429-BE64-F6CFCEA9010A}" type="slidenum">
              <a:rPr lang="en-US" smtClean="0">
                <a:solidFill>
                  <a:prstClr val="black"/>
                </a:solidFill>
                <a:latin typeface="Calibri"/>
              </a:rPr>
              <a:pPr/>
              <a:t>25</a:t>
            </a:fld>
            <a:endParaRPr lang="en-US" dirty="0">
              <a:solidFill>
                <a:prstClr val="black"/>
              </a:solidFill>
              <a:latin typeface="Calibri"/>
            </a:endParaRPr>
          </a:p>
        </p:txBody>
      </p:sp>
    </p:spTree>
    <p:extLst>
      <p:ext uri="{BB962C8B-B14F-4D97-AF65-F5344CB8AC3E}">
        <p14:creationId xmlns:p14="http://schemas.microsoft.com/office/powerpoint/2010/main" val="13614620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6" name="Shape 326"/>
          <p:cNvSpPr txBox="1">
            <a:spLocks noGrp="1"/>
          </p:cNvSpPr>
          <p:nvPr>
            <p:ph type="body" idx="1"/>
          </p:nvPr>
        </p:nvSpPr>
        <p:spPr>
          <a:xfrm>
            <a:off x="689452" y="4418122"/>
            <a:ext cx="5515609" cy="3614977"/>
          </a:xfrm>
          <a:prstGeom prst="rect">
            <a:avLst/>
          </a:prstGeom>
          <a:noFill/>
          <a:ln>
            <a:noFill/>
          </a:ln>
        </p:spPr>
        <p:txBody>
          <a:bodyPr lIns="91836" tIns="45906" rIns="91836" bIns="45906" anchor="t" anchorCtr="0">
            <a:noAutofit/>
          </a:bodyPr>
          <a:lstStyle/>
          <a:p>
            <a:pPr>
              <a:buSzPct val="25000"/>
            </a:pPr>
            <a:endParaRPr dirty="0"/>
          </a:p>
        </p:txBody>
      </p:sp>
      <p:sp>
        <p:nvSpPr>
          <p:cNvPr id="327" name="Shape 327"/>
          <p:cNvSpPr txBox="1">
            <a:spLocks noGrp="1"/>
          </p:cNvSpPr>
          <p:nvPr>
            <p:ph type="sldNum" idx="12"/>
          </p:nvPr>
        </p:nvSpPr>
        <p:spPr>
          <a:xfrm>
            <a:off x="3905295" y="8719894"/>
            <a:ext cx="2987621" cy="460531"/>
          </a:xfrm>
          <a:prstGeom prst="rect">
            <a:avLst/>
          </a:prstGeom>
          <a:noFill/>
          <a:ln>
            <a:noFill/>
          </a:ln>
        </p:spPr>
        <p:txBody>
          <a:bodyPr lIns="91836" tIns="45906" rIns="91836" bIns="45906"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27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597559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Shape 947"/>
          <p:cNvSpPr txBox="1">
            <a:spLocks noGrp="1"/>
          </p:cNvSpPr>
          <p:nvPr>
            <p:ph type="body" idx="1"/>
          </p:nvPr>
        </p:nvSpPr>
        <p:spPr>
          <a:xfrm>
            <a:off x="689452" y="4418122"/>
            <a:ext cx="5515609" cy="3614827"/>
          </a:xfrm>
          <a:prstGeom prst="rect">
            <a:avLst/>
          </a:prstGeom>
          <a:noFill/>
          <a:ln>
            <a:noFill/>
          </a:ln>
        </p:spPr>
        <p:txBody>
          <a:bodyPr lIns="91836" tIns="91836" rIns="91836" bIns="91836" anchor="t" anchorCtr="0">
            <a:noAutofit/>
          </a:bodyPr>
          <a:lstStyle/>
          <a:p>
            <a:pPr>
              <a:buSzPct val="25000"/>
            </a:pPr>
            <a:endParaRPr lang="en-US" dirty="0"/>
          </a:p>
        </p:txBody>
      </p:sp>
      <p:sp>
        <p:nvSpPr>
          <p:cNvPr id="948" name="Shape 948"/>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60728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689452" y="4418122"/>
            <a:ext cx="5515609" cy="3614827"/>
          </a:xfrm>
          <a:prstGeom prst="rect">
            <a:avLst/>
          </a:prstGeom>
          <a:noFill/>
          <a:ln>
            <a:noFill/>
          </a:ln>
        </p:spPr>
        <p:txBody>
          <a:bodyPr lIns="91836" tIns="45906" rIns="91836" bIns="45906" anchor="t" anchorCtr="0">
            <a:noAutofit/>
          </a:bodyPr>
          <a:lstStyle/>
          <a:p>
            <a:pPr>
              <a:buSzPct val="25000"/>
            </a:pPr>
            <a:endParaRPr dirty="0"/>
          </a:p>
        </p:txBody>
      </p:sp>
      <p:sp>
        <p:nvSpPr>
          <p:cNvPr id="96" name="Shape 96"/>
          <p:cNvSpPr txBox="1">
            <a:spLocks noGrp="1"/>
          </p:cNvSpPr>
          <p:nvPr>
            <p:ph type="sldNum" idx="12"/>
          </p:nvPr>
        </p:nvSpPr>
        <p:spPr>
          <a:xfrm>
            <a:off x="3905295" y="8719894"/>
            <a:ext cx="2987621" cy="460618"/>
          </a:xfrm>
          <a:prstGeom prst="rect">
            <a:avLst/>
          </a:prstGeom>
          <a:noFill/>
          <a:ln>
            <a:noFill/>
          </a:ln>
        </p:spPr>
        <p:txBody>
          <a:bodyPr lIns="91836" tIns="45906" rIns="91836" bIns="45906"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0315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689452" y="4418122"/>
            <a:ext cx="5515609" cy="3614827"/>
          </a:xfrm>
          <a:prstGeom prst="rect">
            <a:avLst/>
          </a:prstGeom>
          <a:noFill/>
          <a:ln>
            <a:noFill/>
          </a:ln>
        </p:spPr>
        <p:txBody>
          <a:bodyPr lIns="91836" tIns="45906" rIns="91836" bIns="45906" anchor="t" anchorCtr="0">
            <a:noAutofit/>
          </a:bodyPr>
          <a:lstStyle/>
          <a:p>
            <a:pPr>
              <a:buSzPct val="25000"/>
            </a:pPr>
            <a:endParaRPr dirty="0"/>
          </a:p>
        </p:txBody>
      </p:sp>
      <p:sp>
        <p:nvSpPr>
          <p:cNvPr id="96" name="Shape 96"/>
          <p:cNvSpPr txBox="1">
            <a:spLocks noGrp="1"/>
          </p:cNvSpPr>
          <p:nvPr>
            <p:ph type="sldNum" idx="12"/>
          </p:nvPr>
        </p:nvSpPr>
        <p:spPr>
          <a:xfrm>
            <a:off x="3905295" y="8719894"/>
            <a:ext cx="2987621" cy="460618"/>
          </a:xfrm>
          <a:prstGeom prst="rect">
            <a:avLst/>
          </a:prstGeom>
          <a:noFill/>
          <a:ln>
            <a:noFill/>
          </a:ln>
        </p:spPr>
        <p:txBody>
          <a:bodyPr lIns="91836" tIns="45906" rIns="91836" bIns="45906"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35293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689452" y="4418122"/>
            <a:ext cx="5515609" cy="3614827"/>
          </a:xfrm>
          <a:prstGeom prst="rect">
            <a:avLst/>
          </a:prstGeom>
          <a:noFill/>
          <a:ln>
            <a:noFill/>
          </a:ln>
        </p:spPr>
        <p:txBody>
          <a:bodyPr lIns="91836" tIns="45906" rIns="91836" bIns="45906" anchor="t" anchorCtr="0">
            <a:noAutofit/>
          </a:bodyPr>
          <a:lstStyle/>
          <a:p>
            <a:pPr>
              <a:buSzPct val="25000"/>
            </a:pPr>
            <a:endParaRPr dirty="0"/>
          </a:p>
        </p:txBody>
      </p:sp>
      <p:sp>
        <p:nvSpPr>
          <p:cNvPr id="96" name="Shape 96"/>
          <p:cNvSpPr txBox="1">
            <a:spLocks noGrp="1"/>
          </p:cNvSpPr>
          <p:nvPr>
            <p:ph type="sldNum" idx="12"/>
          </p:nvPr>
        </p:nvSpPr>
        <p:spPr>
          <a:xfrm>
            <a:off x="3905295" y="8719894"/>
            <a:ext cx="2987621" cy="460618"/>
          </a:xfrm>
          <a:prstGeom prst="rect">
            <a:avLst/>
          </a:prstGeom>
          <a:noFill/>
          <a:ln>
            <a:noFill/>
          </a:ln>
        </p:spPr>
        <p:txBody>
          <a:bodyPr lIns="91836" tIns="45906" rIns="91836" bIns="45906"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4285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solidFill>
                  <a:prstClr val="black"/>
                </a:solidFill>
                <a:latin typeface="Calibri"/>
              </a:rPr>
              <a:pPr/>
              <a:t>7</a:t>
            </a:fld>
            <a:endParaRPr lang="en-US">
              <a:solidFill>
                <a:prstClr val="black"/>
              </a:solidFill>
              <a:latin typeface="Calibri"/>
            </a:endParaRPr>
          </a:p>
        </p:txBody>
      </p:sp>
    </p:spTree>
    <p:extLst>
      <p:ext uri="{BB962C8B-B14F-4D97-AF65-F5344CB8AC3E}">
        <p14:creationId xmlns:p14="http://schemas.microsoft.com/office/powerpoint/2010/main" val="1607835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6" name="Shape 326"/>
          <p:cNvSpPr txBox="1">
            <a:spLocks noGrp="1"/>
          </p:cNvSpPr>
          <p:nvPr>
            <p:ph type="body" idx="1"/>
          </p:nvPr>
        </p:nvSpPr>
        <p:spPr>
          <a:xfrm>
            <a:off x="689452" y="4418122"/>
            <a:ext cx="5515609" cy="3614977"/>
          </a:xfrm>
          <a:prstGeom prst="rect">
            <a:avLst/>
          </a:prstGeom>
          <a:noFill/>
          <a:ln>
            <a:noFill/>
          </a:ln>
        </p:spPr>
        <p:txBody>
          <a:bodyPr lIns="91836" tIns="45906" rIns="91836" bIns="45906" anchor="t" anchorCtr="0">
            <a:noAutofit/>
          </a:bodyPr>
          <a:lstStyle/>
          <a:p>
            <a:pPr>
              <a:buSzPct val="25000"/>
            </a:pPr>
            <a:endParaRPr/>
          </a:p>
        </p:txBody>
      </p:sp>
      <p:sp>
        <p:nvSpPr>
          <p:cNvPr id="327" name="Shape 327"/>
          <p:cNvSpPr txBox="1">
            <a:spLocks noGrp="1"/>
          </p:cNvSpPr>
          <p:nvPr>
            <p:ph type="sldNum" idx="12"/>
          </p:nvPr>
        </p:nvSpPr>
        <p:spPr>
          <a:xfrm>
            <a:off x="3905295" y="8719894"/>
            <a:ext cx="2987621" cy="460531"/>
          </a:xfrm>
          <a:prstGeom prst="rect">
            <a:avLst/>
          </a:prstGeom>
          <a:noFill/>
          <a:ln>
            <a:noFill/>
          </a:ln>
        </p:spPr>
        <p:txBody>
          <a:bodyPr lIns="91836" tIns="45906" rIns="91836" bIns="45906"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70573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eaLnBrk="1" fontAlgn="ctr" latinLnBrk="0" hangingPunct="1"/>
            <a:endParaRPr lang="en-US" dirty="0"/>
          </a:p>
        </p:txBody>
      </p:sp>
      <p:sp>
        <p:nvSpPr>
          <p:cNvPr id="4" name="Slide Number Placeholder 3"/>
          <p:cNvSpPr>
            <a:spLocks noGrp="1"/>
          </p:cNvSpPr>
          <p:nvPr>
            <p:ph type="sldNum" sz="quarter" idx="10"/>
          </p:nvPr>
        </p:nvSpPr>
        <p:spPr/>
        <p:txBody>
          <a:bodyPr/>
          <a:lstStyle/>
          <a:p>
            <a:fld id="{1303C173-D336-4429-BE64-F6CFCEA9010A}" type="slidenum">
              <a:rPr lang="en-US" smtClean="0"/>
              <a:pPr/>
              <a:t>10</a:t>
            </a:fld>
            <a:endParaRPr lang="en-US" dirty="0"/>
          </a:p>
        </p:txBody>
      </p:sp>
    </p:spTree>
    <p:extLst>
      <p:ext uri="{BB962C8B-B14F-4D97-AF65-F5344CB8AC3E}">
        <p14:creationId xmlns:p14="http://schemas.microsoft.com/office/powerpoint/2010/main" val="2642771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6" name="Shape 326"/>
          <p:cNvSpPr txBox="1">
            <a:spLocks noGrp="1"/>
          </p:cNvSpPr>
          <p:nvPr>
            <p:ph type="body" idx="1"/>
          </p:nvPr>
        </p:nvSpPr>
        <p:spPr>
          <a:xfrm>
            <a:off x="689452" y="4418122"/>
            <a:ext cx="5515609" cy="3614977"/>
          </a:xfrm>
          <a:prstGeom prst="rect">
            <a:avLst/>
          </a:prstGeom>
          <a:noFill/>
          <a:ln>
            <a:noFill/>
          </a:ln>
        </p:spPr>
        <p:txBody>
          <a:bodyPr lIns="91836" tIns="45906" rIns="91836" bIns="45906" anchor="t" anchorCtr="0">
            <a:noAutofit/>
          </a:bodyPr>
          <a:lstStyle/>
          <a:p>
            <a:pPr>
              <a:buSzPct val="25000"/>
            </a:pPr>
            <a:endParaRPr/>
          </a:p>
        </p:txBody>
      </p:sp>
      <p:sp>
        <p:nvSpPr>
          <p:cNvPr id="327" name="Shape 327"/>
          <p:cNvSpPr txBox="1">
            <a:spLocks noGrp="1"/>
          </p:cNvSpPr>
          <p:nvPr>
            <p:ph type="sldNum" idx="12"/>
          </p:nvPr>
        </p:nvSpPr>
        <p:spPr>
          <a:xfrm>
            <a:off x="3905295" y="8719894"/>
            <a:ext cx="2987621" cy="460531"/>
          </a:xfrm>
          <a:prstGeom prst="rect">
            <a:avLst/>
          </a:prstGeom>
          <a:noFill/>
          <a:ln>
            <a:noFill/>
          </a:ln>
        </p:spPr>
        <p:txBody>
          <a:bodyPr lIns="91836" tIns="45906" rIns="91836" bIns="45906"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11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72677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Main Title Slide">
    <p:bg>
      <p:bgPr>
        <a:blipFill rotWithShape="1">
          <a:blip r:embed="rId2">
            <a:alphaModFix/>
          </a:blip>
          <a:stretch>
            <a:fillRect/>
          </a:stretch>
        </a:blipFill>
        <a:effectLst/>
      </p:bgPr>
    </p:bg>
    <p:spTree>
      <p:nvGrpSpPr>
        <p:cNvPr id="1" name="Shape 16"/>
        <p:cNvGrpSpPr/>
        <p:nvPr/>
      </p:nvGrpSpPr>
      <p:grpSpPr>
        <a:xfrm>
          <a:off x="0" y="0"/>
          <a:ext cx="0" cy="0"/>
          <a:chOff x="0" y="0"/>
          <a:chExt cx="0" cy="0"/>
        </a:xfrm>
      </p:grpSpPr>
      <p:sp>
        <p:nvSpPr>
          <p:cNvPr id="17" name="Shape 17"/>
          <p:cNvSpPr txBox="1">
            <a:spLocks noGrp="1"/>
          </p:cNvSpPr>
          <p:nvPr>
            <p:ph type="ctrTitle"/>
          </p:nvPr>
        </p:nvSpPr>
        <p:spPr>
          <a:xfrm>
            <a:off x="685800" y="2130425"/>
            <a:ext cx="7772400" cy="1470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1pPr>
            <a:lvl2pPr marL="0" marR="0" lvl="1"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2pPr>
            <a:lvl3pPr marL="0" marR="0" lvl="2"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3pPr>
            <a:lvl4pPr marL="0" marR="0" lvl="3"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4pPr>
            <a:lvl5pPr marL="0" marR="0" lvl="4"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5pPr>
            <a:lvl6pPr marL="457200" marR="0" lvl="5"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6pPr>
            <a:lvl7pPr marL="914400" marR="0" lvl="6"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7pPr>
            <a:lvl8pPr marL="1371600" marR="0" lvl="7"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8pPr>
            <a:lvl9pPr marL="1828800" marR="0" lvl="8"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9pPr>
          </a:lstStyle>
          <a:p>
            <a:endParaRPr/>
          </a:p>
        </p:txBody>
      </p:sp>
      <p:sp>
        <p:nvSpPr>
          <p:cNvPr id="18" name="Shape 18"/>
          <p:cNvSpPr txBox="1">
            <a:spLocks noGrp="1"/>
          </p:cNvSpPr>
          <p:nvPr>
            <p:ph type="subTitle" idx="1"/>
          </p:nvPr>
        </p:nvSpPr>
        <p:spPr>
          <a:xfrm>
            <a:off x="1371602" y="3886200"/>
            <a:ext cx="6400799" cy="1752600"/>
          </a:xfrm>
          <a:prstGeom prst="rect">
            <a:avLst/>
          </a:prstGeom>
          <a:noFill/>
          <a:ln>
            <a:noFill/>
          </a:ln>
        </p:spPr>
        <p:txBody>
          <a:bodyPr lIns="91425" tIns="91425" rIns="91425" bIns="91425" anchor="t" anchorCtr="0"/>
          <a:lstStyle>
            <a:lvl1pPr marL="0" marR="0" lvl="0" indent="0" algn="ctr" rtl="0">
              <a:lnSpc>
                <a:spcPct val="100000"/>
              </a:lnSpc>
              <a:spcBef>
                <a:spcPts val="640"/>
              </a:spcBef>
              <a:spcAft>
                <a:spcPts val="0"/>
              </a:spcAft>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lnSpc>
                <a:spcPct val="100000"/>
              </a:lnSpc>
              <a:spcBef>
                <a:spcPts val="560"/>
              </a:spcBef>
              <a:spcAft>
                <a:spcPts val="0"/>
              </a:spcAft>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9" name="Shape 19"/>
          <p:cNvSpPr txBox="1">
            <a:spLocks noGrp="1"/>
          </p:cNvSpPr>
          <p:nvPr>
            <p:ph type="dt" idx="10"/>
          </p:nvPr>
        </p:nvSpPr>
        <p:spPr>
          <a:xfrm>
            <a:off x="457200" y="6356353"/>
            <a:ext cx="2133599"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ftr" idx="11"/>
          </p:nvPr>
        </p:nvSpPr>
        <p:spPr>
          <a:xfrm>
            <a:off x="3124200" y="6356353"/>
            <a:ext cx="2895600" cy="3650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sldNum" idx="12"/>
          </p:nvPr>
        </p:nvSpPr>
        <p:spPr>
          <a:xfrm>
            <a:off x="6553204" y="6356353"/>
            <a:ext cx="2133599"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en-US" sz="1200" b="0" i="0" u="none" strike="noStrike" cap="none">
                <a:solidFill>
                  <a:schemeClr val="lt1"/>
                </a:solidFill>
                <a:latin typeface="Calibri"/>
                <a:ea typeface="Calibri"/>
                <a:cs typeface="Calibri"/>
                <a:sym typeface="Calibri"/>
              </a:rPr>
              <a:pPr marL="0" marR="0" lvl="0" indent="0" algn="r" rtl="0">
                <a:lnSpc>
                  <a:spcPct val="100000"/>
                </a:lnSpc>
                <a:spcBef>
                  <a:spcPts val="0"/>
                </a:spcBef>
                <a:spcAft>
                  <a:spcPts val="0"/>
                </a:spcAft>
                <a:buClr>
                  <a:schemeClr val="lt1"/>
                </a:buClr>
                <a:buSzPct val="25000"/>
                <a:buFont typeface="Calibri"/>
                <a:buNone/>
              </a:pPr>
              <a:t>‹#›</a:t>
            </a:fld>
            <a:endParaRPr lang="en-US" sz="12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0632" y="6356350"/>
            <a:ext cx="914400" cy="365125"/>
          </a:xfrm>
        </p:spPr>
        <p:txBody>
          <a:bodyPr/>
          <a:lstStyle>
            <a:lvl1pPr>
              <a:defRPr smtClean="0"/>
            </a:lvl1pPr>
          </a:lstStyle>
          <a:p>
            <a:endParaRPr lang="en-US" altLang="en-US" dirty="0">
              <a:solidFill>
                <a:prstClr val="white"/>
              </a:solidFill>
            </a:endParaRPr>
          </a:p>
        </p:txBody>
      </p:sp>
      <p:sp>
        <p:nvSpPr>
          <p:cNvPr id="6" name="Slide Number Placeholder 5"/>
          <p:cNvSpPr>
            <a:spLocks noGrp="1"/>
          </p:cNvSpPr>
          <p:nvPr>
            <p:ph type="sldNum" sz="quarter" idx="12"/>
          </p:nvPr>
        </p:nvSpPr>
        <p:spPr/>
        <p:txBody>
          <a:bodyPr/>
          <a:lstStyle>
            <a:lvl1pPr>
              <a:defRPr>
                <a:latin typeface="+mn-lt"/>
              </a:defRPr>
            </a:lvl1pPr>
          </a:lstStyle>
          <a:p>
            <a:fld id="{615ADB79-25D6-47C0-AB51-22A13A0BBB50}" type="slidenum">
              <a:rPr lang="en-US" altLang="en-US" smtClean="0">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333384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endParaRPr lang="en-US" altLang="en-US"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4AB52BE0-4CA4-4BD3-BC9F-B41F86E8D2EE}"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363384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1564350" y="288575"/>
            <a:ext cx="5961300" cy="8537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FFFFFF"/>
              </a:buClr>
              <a:buFont typeface="Arial"/>
              <a:buNone/>
              <a:defRPr sz="2800" b="0" i="0" u="none" strike="noStrike" cap="none">
                <a:solidFill>
                  <a:srgbClr val="FFFFFF"/>
                </a:solidFill>
                <a:latin typeface="Arial"/>
                <a:ea typeface="Arial"/>
                <a:cs typeface="Arial"/>
                <a:sym typeface="Arial"/>
              </a:defRPr>
            </a:lvl1pPr>
            <a:lvl2pPr lvl="1" indent="0">
              <a:spcBef>
                <a:spcPts val="0"/>
              </a:spcBef>
              <a:buClr>
                <a:srgbClr val="FFFFFF"/>
              </a:buClr>
              <a:buFont typeface="Arial"/>
              <a:buNone/>
              <a:defRPr sz="2800">
                <a:solidFill>
                  <a:srgbClr val="FFFFFF"/>
                </a:solidFill>
              </a:defRPr>
            </a:lvl2pPr>
            <a:lvl3pPr lvl="2" indent="0">
              <a:spcBef>
                <a:spcPts val="0"/>
              </a:spcBef>
              <a:buClr>
                <a:srgbClr val="FFFFFF"/>
              </a:buClr>
              <a:buFont typeface="Arial"/>
              <a:buNone/>
              <a:defRPr sz="2800">
                <a:solidFill>
                  <a:srgbClr val="FFFFFF"/>
                </a:solidFill>
              </a:defRPr>
            </a:lvl3pPr>
            <a:lvl4pPr lvl="3" indent="0">
              <a:spcBef>
                <a:spcPts val="0"/>
              </a:spcBef>
              <a:buClr>
                <a:srgbClr val="FFFFFF"/>
              </a:buClr>
              <a:buFont typeface="Arial"/>
              <a:buNone/>
              <a:defRPr sz="2800">
                <a:solidFill>
                  <a:srgbClr val="FFFFFF"/>
                </a:solidFill>
              </a:defRPr>
            </a:lvl4pPr>
            <a:lvl5pPr lvl="4" indent="0">
              <a:spcBef>
                <a:spcPts val="0"/>
              </a:spcBef>
              <a:buClr>
                <a:srgbClr val="FFFFFF"/>
              </a:buClr>
              <a:buFont typeface="Arial"/>
              <a:buNone/>
              <a:defRPr sz="2800">
                <a:solidFill>
                  <a:srgbClr val="FFFFFF"/>
                </a:solidFill>
              </a:defRPr>
            </a:lvl5pPr>
            <a:lvl6pPr lvl="5" indent="0">
              <a:spcBef>
                <a:spcPts val="0"/>
              </a:spcBef>
              <a:buClr>
                <a:srgbClr val="FFFFFF"/>
              </a:buClr>
              <a:buFont typeface="Arial"/>
              <a:buNone/>
              <a:defRPr sz="2800">
                <a:solidFill>
                  <a:srgbClr val="FFFFFF"/>
                </a:solidFill>
              </a:defRPr>
            </a:lvl6pPr>
            <a:lvl7pPr lvl="6" indent="0">
              <a:spcBef>
                <a:spcPts val="0"/>
              </a:spcBef>
              <a:buClr>
                <a:srgbClr val="FFFFFF"/>
              </a:buClr>
              <a:buFont typeface="Arial"/>
              <a:buNone/>
              <a:defRPr sz="2800">
                <a:solidFill>
                  <a:srgbClr val="FFFFFF"/>
                </a:solidFill>
              </a:defRPr>
            </a:lvl7pPr>
            <a:lvl8pPr lvl="7" indent="0">
              <a:spcBef>
                <a:spcPts val="0"/>
              </a:spcBef>
              <a:buClr>
                <a:srgbClr val="FFFFFF"/>
              </a:buClr>
              <a:buFont typeface="Arial"/>
              <a:buNone/>
              <a:defRPr sz="2800">
                <a:solidFill>
                  <a:srgbClr val="FFFFFF"/>
                </a:solidFill>
              </a:defRPr>
            </a:lvl8pPr>
            <a:lvl9pPr lvl="8" indent="0">
              <a:spcBef>
                <a:spcPts val="0"/>
              </a:spcBef>
              <a:buClr>
                <a:srgbClr val="FFFFFF"/>
              </a:buClr>
              <a:buFont typeface="Arial"/>
              <a:buNone/>
              <a:defRPr sz="2800">
                <a:solidFill>
                  <a:srgbClr val="FFFFFF"/>
                </a:solidFill>
              </a:defRPr>
            </a:lvl9pPr>
          </a:lstStyle>
          <a:p>
            <a:endParaRPr/>
          </a:p>
        </p:txBody>
      </p:sp>
      <p:sp>
        <p:nvSpPr>
          <p:cNvPr id="15" name="Shape 15"/>
          <p:cNvSpPr txBox="1">
            <a:spLocks noGrp="1"/>
          </p:cNvSpPr>
          <p:nvPr>
            <p:ph type="body" idx="1"/>
          </p:nvPr>
        </p:nvSpPr>
        <p:spPr>
          <a:xfrm>
            <a:off x="311700" y="1536633"/>
            <a:ext cx="8520599" cy="4555199"/>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rgbClr val="FFFFFF"/>
              </a:buClr>
              <a:buFont typeface="Arial"/>
              <a:buNone/>
              <a:defRPr sz="1800" b="0" i="0" u="none" strike="noStrike" cap="none">
                <a:solidFill>
                  <a:srgbClr val="FFFFFF"/>
                </a:solidFill>
                <a:latin typeface="Arial"/>
                <a:ea typeface="Arial"/>
                <a:cs typeface="Arial"/>
                <a:sym typeface="Arial"/>
              </a:defRPr>
            </a:lvl1pPr>
            <a:lvl2pPr marL="457200" marR="0" lvl="1"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2pPr>
            <a:lvl3pPr marL="914400" marR="0" lvl="2"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3pPr>
            <a:lvl4pPr marL="1371600" marR="0" lvl="3"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4pPr>
            <a:lvl5pPr marL="1828800" marR="0" lvl="4"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5pPr>
            <a:lvl6pPr marL="2286000" marR="0" lvl="5"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6pPr>
            <a:lvl7pPr marL="2743200" marR="0" lvl="6"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7pPr>
            <a:lvl8pPr marL="3200400" marR="0" lvl="7"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8pPr>
            <a:lvl9pPr marL="3657600" marR="0" lvl="8"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9pPr>
          </a:lstStyle>
          <a:p>
            <a:endParaRPr/>
          </a:p>
        </p:txBody>
      </p:sp>
      <p:sp>
        <p:nvSpPr>
          <p:cNvPr id="16" name="Shape 16"/>
          <p:cNvSpPr txBox="1">
            <a:spLocks noGrp="1"/>
          </p:cNvSpPr>
          <p:nvPr>
            <p:ph type="sldNum" idx="12"/>
          </p:nvPr>
        </p:nvSpPr>
        <p:spPr>
          <a:xfrm>
            <a:off x="8472457" y="6217621"/>
            <a:ext cx="548699" cy="524699"/>
          </a:xfrm>
          <a:prstGeom prst="rect">
            <a:avLst/>
          </a:prstGeom>
          <a:noFill/>
          <a:ln>
            <a:noFill/>
          </a:ln>
        </p:spPr>
        <p:txBody>
          <a:bodyPr lIns="91425" tIns="91425" rIns="91425" bIns="91425" anchor="ctr" anchorCtr="0">
            <a:noAutofit/>
          </a:bodyPr>
          <a:lstStyle/>
          <a:p>
            <a:pPr algn="l">
              <a:buClr>
                <a:srgbClr val="000000"/>
              </a:buClr>
              <a:buSzPct val="25000"/>
              <a:buFont typeface="Arial"/>
              <a:buNone/>
            </a:pPr>
            <a:fld id="{00000000-1234-1234-1234-123412341234}" type="slidenum">
              <a:rPr lang="en" sz="1400">
                <a:solidFill>
                  <a:srgbClr val="000000"/>
                </a:solidFill>
                <a:latin typeface="Arial"/>
                <a:ea typeface="Arial"/>
                <a:cs typeface="Arial"/>
                <a:sym typeface="Arial"/>
              </a:rPr>
              <a:pPr algn="l">
                <a:buClr>
                  <a:srgbClr val="000000"/>
                </a:buClr>
                <a:buSzPct val="25000"/>
                <a:buFont typeface="Arial"/>
                <a:buNone/>
              </a:pPr>
              <a:t>‹#›</a:t>
            </a:fld>
            <a:endParaRPr lang="en"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651317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460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1pPr>
            <a:lvl2pPr marL="0" marR="0" lvl="1"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2pPr>
            <a:lvl3pPr marL="0" marR="0" lvl="2"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3pPr>
            <a:lvl4pPr marL="0" marR="0" lvl="3"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4pPr>
            <a:lvl5pPr marL="0" marR="0" lvl="4"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5pPr>
            <a:lvl6pPr marL="457200" marR="0" lvl="5"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6pPr>
            <a:lvl7pPr marL="914400" marR="0" lvl="6"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7pPr>
            <a:lvl8pPr marL="1371600" marR="0" lvl="7"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8pPr>
            <a:lvl9pPr marL="1828800" marR="0" lvl="8"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9pPr>
          </a:lstStyle>
          <a:p>
            <a:endParaRPr/>
          </a:p>
        </p:txBody>
      </p:sp>
      <p:sp>
        <p:nvSpPr>
          <p:cNvPr id="48" name="Shape 48"/>
          <p:cNvSpPr txBox="1">
            <a:spLocks noGrp="1"/>
          </p:cNvSpPr>
          <p:nvPr>
            <p:ph type="body" idx="1"/>
          </p:nvPr>
        </p:nvSpPr>
        <p:spPr>
          <a:xfrm>
            <a:off x="457203" y="1535114"/>
            <a:ext cx="4040099" cy="639899"/>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chemeClr val="lt1"/>
              </a:buClr>
              <a:buFont typeface="Arial"/>
              <a:buNone/>
              <a:defRPr sz="2400" b="1" i="0" u="none" strike="noStrike" cap="none">
                <a:solidFill>
                  <a:schemeClr val="lt1"/>
                </a:solidFill>
                <a:latin typeface="Calibri"/>
                <a:ea typeface="Calibri"/>
                <a:cs typeface="Calibri"/>
                <a:sym typeface="Calibri"/>
              </a:defRPr>
            </a:lvl1pPr>
            <a:lvl2pPr marL="457200" marR="0" lvl="1" indent="0" algn="l" rtl="0">
              <a:lnSpc>
                <a:spcPct val="100000"/>
              </a:lnSpc>
              <a:spcBef>
                <a:spcPts val="400"/>
              </a:spcBef>
              <a:spcAft>
                <a:spcPts val="0"/>
              </a:spcAft>
              <a:buClr>
                <a:schemeClr val="lt1"/>
              </a:buClr>
              <a:buFont typeface="Arial"/>
              <a:buNone/>
              <a:defRPr sz="2000" b="1" i="0" u="none" strike="noStrike" cap="none">
                <a:solidFill>
                  <a:schemeClr val="lt1"/>
                </a:solidFill>
                <a:latin typeface="Calibri"/>
                <a:ea typeface="Calibri"/>
                <a:cs typeface="Calibri"/>
                <a:sym typeface="Calibri"/>
              </a:defRPr>
            </a:lvl2pPr>
            <a:lvl3pPr marL="914400" marR="0" lvl="2" indent="0" algn="l" rtl="0">
              <a:lnSpc>
                <a:spcPct val="100000"/>
              </a:lnSpc>
              <a:spcBef>
                <a:spcPts val="360"/>
              </a:spcBef>
              <a:spcAft>
                <a:spcPts val="0"/>
              </a:spcAft>
              <a:buClr>
                <a:schemeClr val="lt1"/>
              </a:buClr>
              <a:buFont typeface="Arial"/>
              <a:buNone/>
              <a:defRPr sz="1800" b="1" i="0" u="none" strike="noStrike" cap="none">
                <a:solidFill>
                  <a:schemeClr val="lt1"/>
                </a:solidFill>
                <a:latin typeface="Calibri"/>
                <a:ea typeface="Calibri"/>
                <a:cs typeface="Calibri"/>
                <a:sym typeface="Calibri"/>
              </a:defRPr>
            </a:lvl3pPr>
            <a:lvl4pPr marL="1371600" marR="0" lvl="3" indent="0" algn="l" rtl="0">
              <a:lnSpc>
                <a:spcPct val="100000"/>
              </a:lnSpc>
              <a:spcBef>
                <a:spcPts val="320"/>
              </a:spcBef>
              <a:spcAft>
                <a:spcPts val="0"/>
              </a:spcAft>
              <a:buClr>
                <a:schemeClr val="lt1"/>
              </a:buClr>
              <a:buFont typeface="Arial"/>
              <a:buNone/>
              <a:defRPr sz="1600" b="1" i="0" u="none" strike="noStrike" cap="none">
                <a:solidFill>
                  <a:schemeClr val="lt1"/>
                </a:solidFill>
                <a:latin typeface="Calibri"/>
                <a:ea typeface="Calibri"/>
                <a:cs typeface="Calibri"/>
                <a:sym typeface="Calibri"/>
              </a:defRPr>
            </a:lvl4pPr>
            <a:lvl5pPr marL="1828800" marR="0" lvl="4" indent="0" algn="l" rtl="0">
              <a:lnSpc>
                <a:spcPct val="100000"/>
              </a:lnSpc>
              <a:spcBef>
                <a:spcPts val="320"/>
              </a:spcBef>
              <a:spcAft>
                <a:spcPts val="0"/>
              </a:spcAft>
              <a:buClr>
                <a:schemeClr val="lt1"/>
              </a:buClr>
              <a:buFont typeface="Arial"/>
              <a:buNone/>
              <a:defRPr sz="1600" b="1" i="0" u="none" strike="noStrike" cap="none">
                <a:solidFill>
                  <a:schemeClr val="lt1"/>
                </a:solidFill>
                <a:latin typeface="Calibri"/>
                <a:ea typeface="Calibri"/>
                <a:cs typeface="Calibri"/>
                <a:sym typeface="Calibri"/>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2"/>
          </p:nvPr>
        </p:nvSpPr>
        <p:spPr>
          <a:xfrm>
            <a:off x="457203" y="2174875"/>
            <a:ext cx="4040099" cy="3951300"/>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Calibri"/>
                <a:ea typeface="Calibri"/>
                <a:cs typeface="Calibri"/>
                <a:sym typeface="Calibri"/>
              </a:defRPr>
            </a:lvl1pPr>
            <a:lvl2pPr marL="742950" marR="0" lvl="1" indent="-3175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2pPr>
            <a:lvl3pPr marL="1143000" marR="0" lvl="2" indent="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Calibri"/>
                <a:ea typeface="Calibri"/>
                <a:cs typeface="Calibri"/>
                <a:sym typeface="Calibri"/>
              </a:defRPr>
            </a:lvl3pPr>
            <a:lvl4pPr marL="1600200" marR="0" lvl="3" indent="-254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Calibri"/>
                <a:ea typeface="Calibri"/>
                <a:cs typeface="Calibri"/>
                <a:sym typeface="Calibri"/>
              </a:defRPr>
            </a:lvl4pPr>
            <a:lvl5pPr marL="2057400" marR="0" lvl="4" indent="-254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Calibri"/>
                <a:ea typeface="Calibri"/>
                <a:cs typeface="Calibri"/>
                <a:sym typeface="Calibri"/>
              </a:defRPr>
            </a:lvl5pPr>
            <a:lvl6pPr marL="2514600" marR="0" lvl="5"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body" idx="3"/>
          </p:nvPr>
        </p:nvSpPr>
        <p:spPr>
          <a:xfrm>
            <a:off x="4645025" y="1535114"/>
            <a:ext cx="4041900" cy="639899"/>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chemeClr val="lt1"/>
              </a:buClr>
              <a:buFont typeface="Arial"/>
              <a:buNone/>
              <a:defRPr sz="2400" b="1" i="0" u="none" strike="noStrike" cap="none">
                <a:solidFill>
                  <a:schemeClr val="lt1"/>
                </a:solidFill>
                <a:latin typeface="Calibri"/>
                <a:ea typeface="Calibri"/>
                <a:cs typeface="Calibri"/>
                <a:sym typeface="Calibri"/>
              </a:defRPr>
            </a:lvl1pPr>
            <a:lvl2pPr marL="457200" marR="0" lvl="1" indent="0" algn="l" rtl="0">
              <a:lnSpc>
                <a:spcPct val="100000"/>
              </a:lnSpc>
              <a:spcBef>
                <a:spcPts val="400"/>
              </a:spcBef>
              <a:spcAft>
                <a:spcPts val="0"/>
              </a:spcAft>
              <a:buClr>
                <a:schemeClr val="lt1"/>
              </a:buClr>
              <a:buFont typeface="Arial"/>
              <a:buNone/>
              <a:defRPr sz="2000" b="1" i="0" u="none" strike="noStrike" cap="none">
                <a:solidFill>
                  <a:schemeClr val="lt1"/>
                </a:solidFill>
                <a:latin typeface="Calibri"/>
                <a:ea typeface="Calibri"/>
                <a:cs typeface="Calibri"/>
                <a:sym typeface="Calibri"/>
              </a:defRPr>
            </a:lvl2pPr>
            <a:lvl3pPr marL="914400" marR="0" lvl="2" indent="0" algn="l" rtl="0">
              <a:lnSpc>
                <a:spcPct val="100000"/>
              </a:lnSpc>
              <a:spcBef>
                <a:spcPts val="360"/>
              </a:spcBef>
              <a:spcAft>
                <a:spcPts val="0"/>
              </a:spcAft>
              <a:buClr>
                <a:schemeClr val="lt1"/>
              </a:buClr>
              <a:buFont typeface="Arial"/>
              <a:buNone/>
              <a:defRPr sz="1800" b="1" i="0" u="none" strike="noStrike" cap="none">
                <a:solidFill>
                  <a:schemeClr val="lt1"/>
                </a:solidFill>
                <a:latin typeface="Calibri"/>
                <a:ea typeface="Calibri"/>
                <a:cs typeface="Calibri"/>
                <a:sym typeface="Calibri"/>
              </a:defRPr>
            </a:lvl3pPr>
            <a:lvl4pPr marL="1371600" marR="0" lvl="3" indent="0" algn="l" rtl="0">
              <a:lnSpc>
                <a:spcPct val="100000"/>
              </a:lnSpc>
              <a:spcBef>
                <a:spcPts val="320"/>
              </a:spcBef>
              <a:spcAft>
                <a:spcPts val="0"/>
              </a:spcAft>
              <a:buClr>
                <a:schemeClr val="lt1"/>
              </a:buClr>
              <a:buFont typeface="Arial"/>
              <a:buNone/>
              <a:defRPr sz="1600" b="1" i="0" u="none" strike="noStrike" cap="none">
                <a:solidFill>
                  <a:schemeClr val="lt1"/>
                </a:solidFill>
                <a:latin typeface="Calibri"/>
                <a:ea typeface="Calibri"/>
                <a:cs typeface="Calibri"/>
                <a:sym typeface="Calibri"/>
              </a:defRPr>
            </a:lvl4pPr>
            <a:lvl5pPr marL="1828800" marR="0" lvl="4" indent="0" algn="l" rtl="0">
              <a:lnSpc>
                <a:spcPct val="100000"/>
              </a:lnSpc>
              <a:spcBef>
                <a:spcPts val="320"/>
              </a:spcBef>
              <a:spcAft>
                <a:spcPts val="0"/>
              </a:spcAft>
              <a:buClr>
                <a:schemeClr val="lt1"/>
              </a:buClr>
              <a:buFont typeface="Arial"/>
              <a:buNone/>
              <a:defRPr sz="1600" b="1" i="0" u="none" strike="noStrike" cap="none">
                <a:solidFill>
                  <a:schemeClr val="lt1"/>
                </a:solidFill>
                <a:latin typeface="Calibri"/>
                <a:ea typeface="Calibri"/>
                <a:cs typeface="Calibri"/>
                <a:sym typeface="Calibri"/>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body" idx="4"/>
          </p:nvPr>
        </p:nvSpPr>
        <p:spPr>
          <a:xfrm>
            <a:off x="4645025" y="2174875"/>
            <a:ext cx="4041900" cy="3951300"/>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Calibri"/>
                <a:ea typeface="Calibri"/>
                <a:cs typeface="Calibri"/>
                <a:sym typeface="Calibri"/>
              </a:defRPr>
            </a:lvl1pPr>
            <a:lvl2pPr marL="742950" marR="0" lvl="1" indent="-3175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2pPr>
            <a:lvl3pPr marL="1143000" marR="0" lvl="2" indent="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Calibri"/>
                <a:ea typeface="Calibri"/>
                <a:cs typeface="Calibri"/>
                <a:sym typeface="Calibri"/>
              </a:defRPr>
            </a:lvl3pPr>
            <a:lvl4pPr marL="1600200" marR="0" lvl="3" indent="-254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Calibri"/>
                <a:ea typeface="Calibri"/>
                <a:cs typeface="Calibri"/>
                <a:sym typeface="Calibri"/>
              </a:defRPr>
            </a:lvl4pPr>
            <a:lvl5pPr marL="2057400" marR="0" lvl="4" indent="-254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Calibri"/>
                <a:ea typeface="Calibri"/>
                <a:cs typeface="Calibri"/>
                <a:sym typeface="Calibri"/>
              </a:defRPr>
            </a:lvl5pPr>
            <a:lvl6pPr marL="2514600" marR="0" lvl="5"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dt" idx="10"/>
          </p:nvPr>
        </p:nvSpPr>
        <p:spPr>
          <a:xfrm>
            <a:off x="457200" y="6356353"/>
            <a:ext cx="2133599"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ftr" idx="11"/>
          </p:nvPr>
        </p:nvSpPr>
        <p:spPr>
          <a:xfrm>
            <a:off x="3124200" y="6356353"/>
            <a:ext cx="2895600" cy="3650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sldNum" idx="12"/>
          </p:nvPr>
        </p:nvSpPr>
        <p:spPr>
          <a:xfrm>
            <a:off x="6553204" y="6356353"/>
            <a:ext cx="2133599"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en-US" sz="1200" b="0" i="0" u="none" strike="noStrike" cap="none">
                <a:solidFill>
                  <a:schemeClr val="lt1"/>
                </a:solidFill>
                <a:latin typeface="Calibri"/>
                <a:ea typeface="Calibri"/>
                <a:cs typeface="Calibri"/>
                <a:sym typeface="Calibri"/>
              </a:rPr>
              <a:pPr marL="0" marR="0" lvl="0" indent="0" algn="r" rtl="0">
                <a:lnSpc>
                  <a:spcPct val="100000"/>
                </a:lnSpc>
                <a:spcBef>
                  <a:spcPts val="0"/>
                </a:spcBef>
                <a:spcAft>
                  <a:spcPts val="0"/>
                </a:spcAft>
                <a:buClr>
                  <a:schemeClr val="lt1"/>
                </a:buClr>
                <a:buSzPct val="25000"/>
                <a:buFont typeface="Calibri"/>
                <a:buNone/>
              </a:pPr>
              <a:t>‹#›</a:t>
            </a:fld>
            <a:endParaRPr lang="en-US" sz="12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2" y="273050"/>
            <a:ext cx="3008399" cy="11619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alibri"/>
              <a:buNone/>
              <a:defRPr sz="2000" b="1" i="0" u="none" strike="noStrike" cap="none">
                <a:solidFill>
                  <a:schemeClr val="lt1"/>
                </a:solidFill>
                <a:latin typeface="Calibri"/>
                <a:ea typeface="Calibri"/>
                <a:cs typeface="Calibri"/>
                <a:sym typeface="Calibri"/>
              </a:defRPr>
            </a:lvl1pPr>
            <a:lvl2pPr marL="0" marR="0" lvl="1"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2pPr>
            <a:lvl3pPr marL="0" marR="0" lvl="2"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3pPr>
            <a:lvl4pPr marL="0" marR="0" lvl="3"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4pPr>
            <a:lvl5pPr marL="0" marR="0" lvl="4"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5pPr>
            <a:lvl6pPr marL="457200" marR="0" lvl="5"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6pPr>
            <a:lvl7pPr marL="914400" marR="0" lvl="6"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7pPr>
            <a:lvl8pPr marL="1371600" marR="0" lvl="7"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8pPr>
            <a:lvl9pPr marL="1828800" marR="0" lvl="8"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9pPr>
          </a:lstStyle>
          <a:p>
            <a:endParaRPr/>
          </a:p>
        </p:txBody>
      </p:sp>
      <p:sp>
        <p:nvSpPr>
          <p:cNvPr id="61" name="Shape 61"/>
          <p:cNvSpPr txBox="1">
            <a:spLocks noGrp="1"/>
          </p:cNvSpPr>
          <p:nvPr>
            <p:ph type="body" idx="1"/>
          </p:nvPr>
        </p:nvSpPr>
        <p:spPr>
          <a:xfrm>
            <a:off x="3575053" y="273052"/>
            <a:ext cx="5111699" cy="5852999"/>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lt1"/>
              </a:buClr>
              <a:buSzPct val="100000"/>
              <a:buFont typeface="Arial"/>
              <a:buChar char="•"/>
              <a:defRPr sz="3200" b="0" i="0" u="none" strike="noStrike" cap="none">
                <a:solidFill>
                  <a:schemeClr val="lt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lt1"/>
              </a:buClr>
              <a:buSzPct val="100000"/>
              <a:buFont typeface="Arial"/>
              <a:buChar char="–"/>
              <a:defRPr sz="2800" b="0" i="0" u="none" strike="noStrike" cap="none">
                <a:solidFill>
                  <a:schemeClr val="lt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body" idx="2"/>
          </p:nvPr>
        </p:nvSpPr>
        <p:spPr>
          <a:xfrm>
            <a:off x="457202" y="1435102"/>
            <a:ext cx="3008399" cy="4691099"/>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lt1"/>
              </a:buClr>
              <a:buFont typeface="Arial"/>
              <a:buNone/>
              <a:defRPr sz="14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240"/>
              </a:spcBef>
              <a:spcAft>
                <a:spcPts val="0"/>
              </a:spcAft>
              <a:buClr>
                <a:schemeClr val="lt1"/>
              </a:buClr>
              <a:buFont typeface="Arial"/>
              <a:buNone/>
              <a:defRPr sz="12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200"/>
              </a:spcBef>
              <a:spcAft>
                <a:spcPts val="0"/>
              </a:spcAft>
              <a:buClr>
                <a:schemeClr val="lt1"/>
              </a:buClr>
              <a:buFont typeface="Arial"/>
              <a:buNone/>
              <a:defRPr sz="10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180"/>
              </a:spcBef>
              <a:spcAft>
                <a:spcPts val="0"/>
              </a:spcAft>
              <a:buClr>
                <a:schemeClr val="lt1"/>
              </a:buClr>
              <a:buFont typeface="Arial"/>
              <a:buNone/>
              <a:defRPr sz="9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180"/>
              </a:spcBef>
              <a:spcAft>
                <a:spcPts val="0"/>
              </a:spcAft>
              <a:buClr>
                <a:schemeClr val="lt1"/>
              </a:buClr>
              <a:buFont typeface="Arial"/>
              <a:buNone/>
              <a:defRPr sz="9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dt" idx="10"/>
          </p:nvPr>
        </p:nvSpPr>
        <p:spPr>
          <a:xfrm>
            <a:off x="457200" y="6356353"/>
            <a:ext cx="2133599"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ftr" idx="11"/>
          </p:nvPr>
        </p:nvSpPr>
        <p:spPr>
          <a:xfrm>
            <a:off x="3124200" y="6356353"/>
            <a:ext cx="2895600" cy="3650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sldNum" idx="12"/>
          </p:nvPr>
        </p:nvSpPr>
        <p:spPr>
          <a:xfrm>
            <a:off x="6553204" y="6356353"/>
            <a:ext cx="2133599"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en-US" sz="1200" b="0" i="0" u="none" strike="noStrike" cap="none">
                <a:solidFill>
                  <a:schemeClr val="lt1"/>
                </a:solidFill>
                <a:latin typeface="Calibri"/>
                <a:ea typeface="Calibri"/>
                <a:cs typeface="Calibri"/>
                <a:sym typeface="Calibri"/>
              </a:rPr>
              <a:pPr marL="0" marR="0" lvl="0" indent="0" algn="r" rtl="0">
                <a:lnSpc>
                  <a:spcPct val="100000"/>
                </a:lnSpc>
                <a:spcBef>
                  <a:spcPts val="0"/>
                </a:spcBef>
                <a:spcAft>
                  <a:spcPts val="0"/>
                </a:spcAft>
                <a:buClr>
                  <a:schemeClr val="lt1"/>
                </a:buClr>
                <a:buSzPct val="25000"/>
                <a:buFont typeface="Calibri"/>
                <a:buNone/>
              </a:pPr>
              <a:t>‹#›</a:t>
            </a:fld>
            <a:endParaRPr lang="en-US" sz="12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1792291" y="4800602"/>
            <a:ext cx="5486399" cy="56669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alibri"/>
              <a:buNone/>
              <a:defRPr sz="2000" b="1" i="0" u="none" strike="noStrike" cap="none">
                <a:solidFill>
                  <a:schemeClr val="lt1"/>
                </a:solidFill>
                <a:latin typeface="Calibri"/>
                <a:ea typeface="Calibri"/>
                <a:cs typeface="Calibri"/>
                <a:sym typeface="Calibri"/>
              </a:defRPr>
            </a:lvl1pPr>
            <a:lvl2pPr marL="0" marR="0" lvl="1"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2pPr>
            <a:lvl3pPr marL="0" marR="0" lvl="2"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3pPr>
            <a:lvl4pPr marL="0" marR="0" lvl="3"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4pPr>
            <a:lvl5pPr marL="0" marR="0" lvl="4"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5pPr>
            <a:lvl6pPr marL="457200" marR="0" lvl="5"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6pPr>
            <a:lvl7pPr marL="914400" marR="0" lvl="6"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7pPr>
            <a:lvl8pPr marL="1371600" marR="0" lvl="7"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8pPr>
            <a:lvl9pPr marL="1828800" marR="0" lvl="8"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9pPr>
          </a:lstStyle>
          <a:p>
            <a:endParaRPr/>
          </a:p>
        </p:txBody>
      </p:sp>
      <p:sp>
        <p:nvSpPr>
          <p:cNvPr id="68" name="Shape 68"/>
          <p:cNvSpPr>
            <a:spLocks noGrp="1"/>
          </p:cNvSpPr>
          <p:nvPr>
            <p:ph type="pic" idx="2"/>
          </p:nvPr>
        </p:nvSpPr>
        <p:spPr>
          <a:xfrm>
            <a:off x="1792291" y="612775"/>
            <a:ext cx="5486399" cy="4114800"/>
          </a:xfrm>
          <a:prstGeom prst="rect">
            <a:avLst/>
          </a:prstGeom>
          <a:noFill/>
          <a:ln>
            <a:noFill/>
          </a:ln>
        </p:spPr>
        <p:txBody>
          <a:bodyPr lIns="91425" tIns="91425" rIns="91425" bIns="91425" anchor="t" anchorCtr="0"/>
          <a:lstStyle>
            <a:lvl1pPr marL="0" marR="0" lvl="0" indent="0" algn="l" rtl="0">
              <a:lnSpc>
                <a:spcPct val="100000"/>
              </a:lnSpc>
              <a:spcBef>
                <a:spcPts val="640"/>
              </a:spcBef>
              <a:spcAft>
                <a:spcPts val="0"/>
              </a:spcAft>
              <a:buClr>
                <a:schemeClr val="lt1"/>
              </a:buClr>
              <a:buFont typeface="Arial"/>
              <a:buNone/>
              <a:defRPr sz="3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560"/>
              </a:spcBef>
              <a:spcAft>
                <a:spcPts val="0"/>
              </a:spcAft>
              <a:buClr>
                <a:schemeClr val="lt1"/>
              </a:buClr>
              <a:buFont typeface="Arial"/>
              <a:buNone/>
              <a:defRPr sz="2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480"/>
              </a:spcBef>
              <a:spcAft>
                <a:spcPts val="0"/>
              </a:spcAft>
              <a:buClr>
                <a:schemeClr val="lt1"/>
              </a:buClr>
              <a:buFont typeface="Arial"/>
              <a:buNone/>
              <a:defRPr sz="24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400"/>
              </a:spcBef>
              <a:spcAft>
                <a:spcPts val="0"/>
              </a:spcAft>
              <a:buClr>
                <a:schemeClr val="lt1"/>
              </a:buClr>
              <a:buFont typeface="Arial"/>
              <a:buNone/>
              <a:defRPr sz="20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400"/>
              </a:spcBef>
              <a:spcAft>
                <a:spcPts val="0"/>
              </a:spcAft>
              <a:buClr>
                <a:schemeClr val="lt1"/>
              </a:buClr>
              <a:buFont typeface="Arial"/>
              <a:buNone/>
              <a:defRPr sz="20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body" idx="1"/>
          </p:nvPr>
        </p:nvSpPr>
        <p:spPr>
          <a:xfrm>
            <a:off x="1792291" y="5367338"/>
            <a:ext cx="5486399" cy="804899"/>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lt1"/>
              </a:buClr>
              <a:buFont typeface="Arial"/>
              <a:buNone/>
              <a:defRPr sz="14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240"/>
              </a:spcBef>
              <a:spcAft>
                <a:spcPts val="0"/>
              </a:spcAft>
              <a:buClr>
                <a:schemeClr val="lt1"/>
              </a:buClr>
              <a:buFont typeface="Arial"/>
              <a:buNone/>
              <a:defRPr sz="12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200"/>
              </a:spcBef>
              <a:spcAft>
                <a:spcPts val="0"/>
              </a:spcAft>
              <a:buClr>
                <a:schemeClr val="lt1"/>
              </a:buClr>
              <a:buFont typeface="Arial"/>
              <a:buNone/>
              <a:defRPr sz="10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180"/>
              </a:spcBef>
              <a:spcAft>
                <a:spcPts val="0"/>
              </a:spcAft>
              <a:buClr>
                <a:schemeClr val="lt1"/>
              </a:buClr>
              <a:buFont typeface="Arial"/>
              <a:buNone/>
              <a:defRPr sz="9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180"/>
              </a:spcBef>
              <a:spcAft>
                <a:spcPts val="0"/>
              </a:spcAft>
              <a:buClr>
                <a:schemeClr val="lt1"/>
              </a:buClr>
              <a:buFont typeface="Arial"/>
              <a:buNone/>
              <a:defRPr sz="9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dt" idx="10"/>
          </p:nvPr>
        </p:nvSpPr>
        <p:spPr>
          <a:xfrm>
            <a:off x="457200" y="6356353"/>
            <a:ext cx="2133599"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ftr" idx="11"/>
          </p:nvPr>
        </p:nvSpPr>
        <p:spPr>
          <a:xfrm>
            <a:off x="3124200" y="6356353"/>
            <a:ext cx="2895600" cy="3650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sldNum" idx="12"/>
          </p:nvPr>
        </p:nvSpPr>
        <p:spPr>
          <a:xfrm>
            <a:off x="6553204" y="6356353"/>
            <a:ext cx="2133599"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en-US" sz="1200" b="0" i="0" u="none" strike="noStrike" cap="none">
                <a:solidFill>
                  <a:schemeClr val="lt1"/>
                </a:solidFill>
                <a:latin typeface="Calibri"/>
                <a:ea typeface="Calibri"/>
                <a:cs typeface="Calibri"/>
                <a:sym typeface="Calibri"/>
              </a:rPr>
              <a:pPr marL="0" marR="0" lvl="0" indent="0" algn="r" rtl="0">
                <a:lnSpc>
                  <a:spcPct val="100000"/>
                </a:lnSpc>
                <a:spcBef>
                  <a:spcPts val="0"/>
                </a:spcBef>
                <a:spcAft>
                  <a:spcPts val="0"/>
                </a:spcAft>
                <a:buClr>
                  <a:schemeClr val="lt1"/>
                </a:buClr>
                <a:buSzPct val="25000"/>
                <a:buFont typeface="Calibri"/>
                <a:buNone/>
              </a:pPr>
              <a:t>‹#›</a:t>
            </a:fld>
            <a:endParaRPr lang="en-US" sz="12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57200" y="-460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1pPr>
            <a:lvl2pPr marL="0" marR="0" lvl="1"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2pPr>
            <a:lvl3pPr marL="0" marR="0" lvl="2"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3pPr>
            <a:lvl4pPr marL="0" marR="0" lvl="3"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4pPr>
            <a:lvl5pPr marL="0" marR="0" lvl="4"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5pPr>
            <a:lvl6pPr marL="457200" marR="0" lvl="5"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6pPr>
            <a:lvl7pPr marL="914400" marR="0" lvl="6"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7pPr>
            <a:lvl8pPr marL="1371600" marR="0" lvl="7"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8pPr>
            <a:lvl9pPr marL="1828800" marR="0" lvl="8"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9pPr>
          </a:lstStyle>
          <a:p>
            <a:endParaRPr/>
          </a:p>
        </p:txBody>
      </p:sp>
      <p:sp>
        <p:nvSpPr>
          <p:cNvPr id="75" name="Shape 75"/>
          <p:cNvSpPr txBox="1">
            <a:spLocks noGrp="1"/>
          </p:cNvSpPr>
          <p:nvPr>
            <p:ph type="body" idx="1"/>
          </p:nvPr>
        </p:nvSpPr>
        <p:spPr>
          <a:xfrm rot="5400000">
            <a:off x="2308950" y="-386486"/>
            <a:ext cx="4526100" cy="8229600"/>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lt1"/>
              </a:buClr>
              <a:buSzPct val="100000"/>
              <a:buFont typeface="Arial"/>
              <a:buChar char="•"/>
              <a:defRPr sz="3200" b="0" i="0" u="none" strike="noStrike" cap="none">
                <a:solidFill>
                  <a:schemeClr val="lt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lt1"/>
              </a:buClr>
              <a:buSzPct val="100000"/>
              <a:buFont typeface="Arial"/>
              <a:buChar char="–"/>
              <a:defRPr sz="2800" b="0" i="0" u="none" strike="noStrike" cap="none">
                <a:solidFill>
                  <a:schemeClr val="lt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dt" idx="10"/>
          </p:nvPr>
        </p:nvSpPr>
        <p:spPr>
          <a:xfrm>
            <a:off x="457200" y="6356353"/>
            <a:ext cx="2133599"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ftr" idx="11"/>
          </p:nvPr>
        </p:nvSpPr>
        <p:spPr>
          <a:xfrm>
            <a:off x="3124200" y="6356353"/>
            <a:ext cx="2895600" cy="3650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sldNum" idx="12"/>
          </p:nvPr>
        </p:nvSpPr>
        <p:spPr>
          <a:xfrm>
            <a:off x="6553204" y="6356353"/>
            <a:ext cx="2133599"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en-US" sz="1200" b="0" i="0" u="none" strike="noStrike" cap="none">
                <a:solidFill>
                  <a:schemeClr val="lt1"/>
                </a:solidFill>
                <a:latin typeface="Calibri"/>
                <a:ea typeface="Calibri"/>
                <a:cs typeface="Calibri"/>
                <a:sym typeface="Calibri"/>
              </a:rPr>
              <a:pPr marL="0" marR="0" lvl="0" indent="0" algn="r" rtl="0">
                <a:lnSpc>
                  <a:spcPct val="100000"/>
                </a:lnSpc>
                <a:spcBef>
                  <a:spcPts val="0"/>
                </a:spcBef>
                <a:spcAft>
                  <a:spcPts val="0"/>
                </a:spcAft>
                <a:buClr>
                  <a:schemeClr val="lt1"/>
                </a:buClr>
                <a:buSzPct val="25000"/>
                <a:buFont typeface="Calibri"/>
                <a:buNone/>
              </a:pPr>
              <a:t>‹#›</a:t>
            </a:fld>
            <a:endParaRPr lang="en-US" sz="12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9"/>
        <p:cNvGrpSpPr/>
        <p:nvPr/>
      </p:nvGrpSpPr>
      <p:grpSpPr>
        <a:xfrm>
          <a:off x="0" y="0"/>
          <a:ext cx="0" cy="0"/>
          <a:chOff x="0" y="0"/>
          <a:chExt cx="0" cy="0"/>
        </a:xfrm>
      </p:grpSpPr>
      <p:sp>
        <p:nvSpPr>
          <p:cNvPr id="80" name="Shape 80"/>
          <p:cNvSpPr txBox="1">
            <a:spLocks noGrp="1"/>
          </p:cNvSpPr>
          <p:nvPr>
            <p:ph type="title"/>
          </p:nvPr>
        </p:nvSpPr>
        <p:spPr>
          <a:xfrm rot="5400000">
            <a:off x="4732350" y="2171687"/>
            <a:ext cx="5851500" cy="20574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1pPr>
            <a:lvl2pPr marL="0" marR="0" lvl="1"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2pPr>
            <a:lvl3pPr marL="0" marR="0" lvl="2"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3pPr>
            <a:lvl4pPr marL="0" marR="0" lvl="3"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4pPr>
            <a:lvl5pPr marL="0" marR="0" lvl="4"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5pPr>
            <a:lvl6pPr marL="457200" marR="0" lvl="5"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6pPr>
            <a:lvl7pPr marL="914400" marR="0" lvl="6"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7pPr>
            <a:lvl8pPr marL="1371600" marR="0" lvl="7"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8pPr>
            <a:lvl9pPr marL="1828800" marR="0" lvl="8"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9pPr>
          </a:lstStyle>
          <a:p>
            <a:endParaRPr/>
          </a:p>
        </p:txBody>
      </p:sp>
      <p:sp>
        <p:nvSpPr>
          <p:cNvPr id="81" name="Shape 81"/>
          <p:cNvSpPr txBox="1">
            <a:spLocks noGrp="1"/>
          </p:cNvSpPr>
          <p:nvPr>
            <p:ph type="body" idx="1"/>
          </p:nvPr>
        </p:nvSpPr>
        <p:spPr>
          <a:xfrm rot="5400000">
            <a:off x="541350" y="190488"/>
            <a:ext cx="5851500" cy="6019799"/>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lt1"/>
              </a:buClr>
              <a:buSzPct val="100000"/>
              <a:buFont typeface="Arial"/>
              <a:buChar char="•"/>
              <a:defRPr sz="3200" b="0" i="0" u="none" strike="noStrike" cap="none">
                <a:solidFill>
                  <a:schemeClr val="lt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lt1"/>
              </a:buClr>
              <a:buSzPct val="100000"/>
              <a:buFont typeface="Arial"/>
              <a:buChar char="–"/>
              <a:defRPr sz="2800" b="0" i="0" u="none" strike="noStrike" cap="none">
                <a:solidFill>
                  <a:schemeClr val="lt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dt" idx="10"/>
          </p:nvPr>
        </p:nvSpPr>
        <p:spPr>
          <a:xfrm>
            <a:off x="457200" y="6356353"/>
            <a:ext cx="2133599"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ftr" idx="11"/>
          </p:nvPr>
        </p:nvSpPr>
        <p:spPr>
          <a:xfrm>
            <a:off x="3124200" y="6356353"/>
            <a:ext cx="2895600" cy="3650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sldNum" idx="12"/>
          </p:nvPr>
        </p:nvSpPr>
        <p:spPr>
          <a:xfrm>
            <a:off x="6553204" y="6356353"/>
            <a:ext cx="2133599"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en-US" sz="1200" b="0" i="0" u="none" strike="noStrike" cap="none">
                <a:solidFill>
                  <a:schemeClr val="lt1"/>
                </a:solidFill>
                <a:latin typeface="Calibri"/>
                <a:ea typeface="Calibri"/>
                <a:cs typeface="Calibri"/>
                <a:sym typeface="Calibri"/>
              </a:rPr>
              <a:pPr marL="0" marR="0" lvl="0" indent="0" algn="r" rtl="0">
                <a:lnSpc>
                  <a:spcPct val="100000"/>
                </a:lnSpc>
                <a:spcBef>
                  <a:spcPts val="0"/>
                </a:spcBef>
                <a:spcAft>
                  <a:spcPts val="0"/>
                </a:spcAft>
                <a:buClr>
                  <a:schemeClr val="lt1"/>
                </a:buClr>
                <a:buSzPct val="25000"/>
                <a:buFont typeface="Calibri"/>
                <a:buNone/>
              </a:pPr>
              <a:t>‹#›</a:t>
            </a:fld>
            <a:endParaRPr lang="en-US" sz="12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0632" y="6356350"/>
            <a:ext cx="914400" cy="365125"/>
          </a:xfrm>
        </p:spPr>
        <p:txBody>
          <a:bodyPr/>
          <a:lstStyle>
            <a:lvl1pPr>
              <a:defRPr smtClean="0"/>
            </a:lvl1pPr>
          </a:lstStyle>
          <a:p>
            <a:endParaRPr lang="en-US" altLang="en-US"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615ADB79-25D6-47C0-AB51-22A13A0BBB50}"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800477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endParaRPr lang="en-US" altLang="en-US"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4AB52BE0-4CA4-4BD3-BC9F-B41F86E8D2EE}"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044651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457200" y="-46035"/>
            <a:ext cx="8229600" cy="1143001"/>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1pPr>
            <a:lvl2pPr marL="0" marR="0" lvl="1"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2pPr>
            <a:lvl3pPr marL="0" marR="0" lvl="2"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3pPr>
            <a:lvl4pPr marL="0" marR="0" lvl="3"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4pPr>
            <a:lvl5pPr marL="0" marR="0" lvl="4"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5pPr>
            <a:lvl6pPr marL="457200" marR="0" lvl="5"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6pPr>
            <a:lvl7pPr marL="914400" marR="0" lvl="6"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7pPr>
            <a:lvl8pPr marL="1371600" marR="0" lvl="7"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8pPr>
            <a:lvl9pPr marL="1828800" marR="0" lvl="8"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9pPr>
          </a:lstStyle>
          <a:p>
            <a:endParaRPr/>
          </a:p>
        </p:txBody>
      </p:sp>
      <p:sp>
        <p:nvSpPr>
          <p:cNvPr id="94" name="Shape 94"/>
          <p:cNvSpPr txBox="1">
            <a:spLocks noGrp="1"/>
          </p:cNvSpPr>
          <p:nvPr>
            <p:ph type="body" idx="1"/>
          </p:nvPr>
        </p:nvSpPr>
        <p:spPr>
          <a:xfrm>
            <a:off x="457200" y="1465264"/>
            <a:ext cx="8229600" cy="4525960"/>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lt1"/>
              </a:buClr>
              <a:buSzPct val="100000"/>
              <a:buFont typeface="Arial"/>
              <a:buChar char="•"/>
              <a:defRPr sz="3200" b="0" i="0" u="none" strike="noStrike" cap="none">
                <a:solidFill>
                  <a:schemeClr val="lt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lt1"/>
              </a:buClr>
              <a:buSzPct val="100000"/>
              <a:buFont typeface="Arial"/>
              <a:buChar char="–"/>
              <a:defRPr sz="2800" b="0" i="0" u="none" strike="noStrike" cap="none">
                <a:solidFill>
                  <a:schemeClr val="lt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5" name="Shape 95"/>
          <p:cNvSpPr txBox="1">
            <a:spLocks noGrp="1"/>
          </p:cNvSpPr>
          <p:nvPr>
            <p:ph type="dt" idx="10"/>
          </p:nvPr>
        </p:nvSpPr>
        <p:spPr>
          <a:xfrm>
            <a:off x="457200" y="6356353"/>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6" name="Shape 96"/>
          <p:cNvSpPr txBox="1">
            <a:spLocks noGrp="1"/>
          </p:cNvSpPr>
          <p:nvPr>
            <p:ph type="ftr" idx="11"/>
          </p:nvPr>
        </p:nvSpPr>
        <p:spPr>
          <a:xfrm>
            <a:off x="3124200" y="6356353"/>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 name="Shape 97"/>
          <p:cNvSpPr txBox="1">
            <a:spLocks noGrp="1"/>
          </p:cNvSpPr>
          <p:nvPr>
            <p:ph type="sldNum" idx="12"/>
          </p:nvPr>
        </p:nvSpPr>
        <p:spPr>
          <a:xfrm>
            <a:off x="6553200" y="6356353"/>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en-US" sz="1200" b="0" i="0" u="none" strike="noStrike" cap="none">
                <a:solidFill>
                  <a:schemeClr val="lt1"/>
                </a:solidFill>
                <a:latin typeface="Calibri"/>
                <a:ea typeface="Calibri"/>
                <a:cs typeface="Calibri"/>
                <a:sym typeface="Calibri"/>
              </a:rPr>
              <a:pPr marL="0" marR="0" lvl="0" indent="0" algn="r" rtl="0">
                <a:lnSpc>
                  <a:spcPct val="100000"/>
                </a:lnSpc>
                <a:spcBef>
                  <a:spcPts val="0"/>
                </a:spcBef>
                <a:spcAft>
                  <a:spcPts val="0"/>
                </a:spcAft>
                <a:buClr>
                  <a:schemeClr val="lt1"/>
                </a:buClr>
                <a:buSzPct val="25000"/>
                <a:buFont typeface="Calibri"/>
                <a:buNone/>
              </a:pPr>
              <a:t>‹#›</a:t>
            </a:fld>
            <a:endParaRPr lang="en-US" sz="12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17159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3.jpe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8">
            <a:alphaModFix/>
          </a:blip>
          <a:stretch>
            <a:fillRect/>
          </a:stretch>
        </a:blipFill>
        <a:effectLst/>
      </p:bgPr>
    </p:bg>
    <p:spTree>
      <p:nvGrpSpPr>
        <p:cNvPr id="1" name="Shape 9"/>
        <p:cNvGrpSpPr/>
        <p:nvPr/>
      </p:nvGrpSpPr>
      <p:grpSpPr>
        <a:xfrm>
          <a:off x="0" y="0"/>
          <a:ext cx="0" cy="0"/>
          <a:chOff x="0" y="0"/>
          <a:chExt cx="0" cy="0"/>
        </a:xfrm>
      </p:grpSpPr>
      <p:pic>
        <p:nvPicPr>
          <p:cNvPr id="10" name="Shape 10" descr="Mandt_SOO-DOH-Presentation_NO-TEXT_5.jpg"/>
          <p:cNvPicPr preferRelativeResize="0"/>
          <p:nvPr/>
        </p:nvPicPr>
        <p:blipFill rotWithShape="1">
          <a:blip r:embed="rId9">
            <a:alphaModFix/>
          </a:blip>
          <a:srcRect/>
          <a:stretch/>
        </p:blipFill>
        <p:spPr>
          <a:xfrm>
            <a:off x="0" y="0"/>
            <a:ext cx="9144000" cy="6858000"/>
          </a:xfrm>
          <a:prstGeom prst="rect">
            <a:avLst/>
          </a:prstGeom>
          <a:noFill/>
          <a:ln>
            <a:noFill/>
          </a:ln>
        </p:spPr>
      </p:pic>
      <p:sp>
        <p:nvSpPr>
          <p:cNvPr id="11" name="Shape 11"/>
          <p:cNvSpPr txBox="1">
            <a:spLocks noGrp="1"/>
          </p:cNvSpPr>
          <p:nvPr>
            <p:ph type="title"/>
          </p:nvPr>
        </p:nvSpPr>
        <p:spPr>
          <a:xfrm>
            <a:off x="457200" y="-460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1pPr>
            <a:lvl2pPr marL="0" marR="0" lvl="1"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2pPr>
            <a:lvl3pPr marL="0" marR="0" lvl="2"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3pPr>
            <a:lvl4pPr marL="0" marR="0" lvl="3"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4pPr>
            <a:lvl5pPr marL="0" marR="0" lvl="4"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5pPr>
            <a:lvl6pPr marL="457200" marR="0" lvl="5"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6pPr>
            <a:lvl7pPr marL="914400" marR="0" lvl="6"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7pPr>
            <a:lvl8pPr marL="1371600" marR="0" lvl="7"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8pPr>
            <a:lvl9pPr marL="1828800" marR="0" lvl="8"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9pPr>
          </a:lstStyle>
          <a:p>
            <a:endParaRPr/>
          </a:p>
        </p:txBody>
      </p:sp>
      <p:sp>
        <p:nvSpPr>
          <p:cNvPr id="12" name="Shape 12"/>
          <p:cNvSpPr txBox="1">
            <a:spLocks noGrp="1"/>
          </p:cNvSpPr>
          <p:nvPr>
            <p:ph type="body" idx="1"/>
          </p:nvPr>
        </p:nvSpPr>
        <p:spPr>
          <a:xfrm>
            <a:off x="457200" y="1465264"/>
            <a:ext cx="8229600" cy="4526100"/>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lt1"/>
              </a:buClr>
              <a:buSzPct val="100000"/>
              <a:buFont typeface="Arial"/>
              <a:buChar char="•"/>
              <a:defRPr sz="3200" b="0" i="0" u="none" strike="noStrike" cap="none">
                <a:solidFill>
                  <a:schemeClr val="lt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lt1"/>
              </a:buClr>
              <a:buSzPct val="100000"/>
              <a:buFont typeface="Arial"/>
              <a:buChar char="–"/>
              <a:defRPr sz="2800" b="0" i="0" u="none" strike="noStrike" cap="none">
                <a:solidFill>
                  <a:schemeClr val="lt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dt" idx="10"/>
          </p:nvPr>
        </p:nvSpPr>
        <p:spPr>
          <a:xfrm>
            <a:off x="457200" y="6356353"/>
            <a:ext cx="2133599"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ftr" idx="11"/>
          </p:nvPr>
        </p:nvSpPr>
        <p:spPr>
          <a:xfrm>
            <a:off x="3124200" y="6356353"/>
            <a:ext cx="2895600" cy="3650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sldNum" idx="12"/>
          </p:nvPr>
        </p:nvSpPr>
        <p:spPr>
          <a:xfrm>
            <a:off x="6553204" y="6356353"/>
            <a:ext cx="2133599"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en-US" sz="1200" b="0" i="0" u="none" strike="noStrike" cap="none">
                <a:solidFill>
                  <a:schemeClr val="lt1"/>
                </a:solidFill>
                <a:latin typeface="Calibri"/>
                <a:ea typeface="Calibri"/>
                <a:cs typeface="Calibri"/>
                <a:sym typeface="Calibri"/>
              </a:rPr>
              <a:pPr marL="0" marR="0" lvl="0" indent="0" algn="r" rtl="0">
                <a:lnSpc>
                  <a:spcPct val="100000"/>
                </a:lnSpc>
                <a:spcBef>
                  <a:spcPts val="0"/>
                </a:spcBef>
                <a:spcAft>
                  <a:spcPts val="0"/>
                </a:spcAft>
                <a:buClr>
                  <a:schemeClr val="lt1"/>
                </a:buClr>
                <a:buSzPct val="25000"/>
                <a:buFont typeface="Calibri"/>
                <a:buNone/>
              </a:pPr>
              <a:t>‹#›</a:t>
            </a:fld>
            <a:endParaRPr lang="en-US" sz="12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55" r:id="rId3"/>
    <p:sldLayoutId id="2147483656" r:id="rId4"/>
    <p:sldLayoutId id="2147483657" r:id="rId5"/>
    <p:sldLayoutId id="2147483658"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2371144168"/>
      </p:ext>
    </p:extLst>
  </p:cSld>
  <p:clrMap bg1="lt1" tx1="dk1" bg2="lt2" tx2="dk2" accent1="accent1" accent2="accent2" accent3="accent3" accent4="accent4" accent5="accent5" accent6="accent6" hlink="hlink" folHlink="folHlink"/>
  <p:sldLayoutIdLst>
    <p:sldLayoutId id="2147483695" r:id="rId1"/>
  </p:sldLayoutIdLst>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1277928604"/>
      </p:ext>
    </p:extLst>
  </p:cSld>
  <p:clrMap bg1="lt1" tx1="dk1" bg2="lt2" tx2="dk2" accent1="accent1" accent2="accent2" accent3="accent3" accent4="accent4" accent5="accent5" accent6="accent6" hlink="hlink" folHlink="folHlink"/>
  <p:sldLayoutIdLst>
    <p:sldLayoutId id="2147483697" r:id="rId1"/>
    <p:sldLayoutId id="2147483817" r:id="rId2"/>
  </p:sldLayoutIdLst>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4208840099"/>
      </p:ext>
    </p:extLst>
  </p:cSld>
  <p:clrMap bg1="lt1" tx1="dk1" bg2="lt2" tx2="dk2" accent1="accent1" accent2="accent2" accent3="accent3" accent4="accent4" accent5="accent5" accent6="accent6" hlink="hlink" folHlink="folHlink"/>
  <p:sldLayoutIdLst>
    <p:sldLayoutId id="2147483699" r:id="rId1"/>
    <p:sldLayoutId id="2147483816" r:id="rId2"/>
    <p:sldLayoutId id="2147483818" r:id="rId3"/>
  </p:sldLayoutIdLst>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311"/>
        <p:cNvGrpSpPr/>
        <p:nvPr/>
      </p:nvGrpSpPr>
      <p:grpSpPr>
        <a:xfrm>
          <a:off x="0" y="0"/>
          <a:ext cx="0" cy="0"/>
          <a:chOff x="0" y="0"/>
          <a:chExt cx="0" cy="0"/>
        </a:xfrm>
      </p:grpSpPr>
      <p:pic>
        <p:nvPicPr>
          <p:cNvPr id="312" name="Shape 312" descr="Picture1.jpg"/>
          <p:cNvPicPr preferRelativeResize="0"/>
          <p:nvPr/>
        </p:nvPicPr>
        <p:blipFill rotWithShape="1">
          <a:blip r:embed="rId3">
            <a:alphaModFix/>
          </a:blip>
          <a:srcRect/>
          <a:stretch/>
        </p:blipFill>
        <p:spPr>
          <a:xfrm>
            <a:off x="12" y="15851"/>
            <a:ext cx="9143983" cy="6858000"/>
          </a:xfrm>
          <a:prstGeom prst="rect">
            <a:avLst/>
          </a:prstGeom>
          <a:noFill/>
          <a:ln>
            <a:noFill/>
          </a:ln>
        </p:spPr>
      </p:pic>
      <p:sp>
        <p:nvSpPr>
          <p:cNvPr id="313" name="Shape 313"/>
          <p:cNvSpPr txBox="1"/>
          <p:nvPr/>
        </p:nvSpPr>
        <p:spPr>
          <a:xfrm>
            <a:off x="5878279" y="1634854"/>
            <a:ext cx="2706599" cy="22803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2400" b="0" i="0" u="none" strike="noStrike" cap="none" dirty="0">
                <a:solidFill>
                  <a:schemeClr val="lt1"/>
                </a:solidFill>
                <a:latin typeface="Calibri"/>
                <a:ea typeface="Calibri"/>
                <a:cs typeface="Calibri"/>
                <a:sym typeface="Calibri"/>
              </a:rPr>
              <a:t>GOES-18 ABI L2+ Rainfall Rate / QPE</a:t>
            </a:r>
            <a:br>
              <a:rPr lang="en-US" sz="2400" b="0" i="0" u="none" strike="noStrike" cap="none" dirty="0">
                <a:solidFill>
                  <a:schemeClr val="lt1"/>
                </a:solidFill>
                <a:latin typeface="Calibri"/>
                <a:ea typeface="Calibri"/>
                <a:cs typeface="Calibri"/>
                <a:sym typeface="Calibri"/>
              </a:rPr>
            </a:br>
            <a:r>
              <a:rPr lang="en-US" sz="2400" b="0" i="0" u="none" strike="noStrike" cap="none" dirty="0">
                <a:solidFill>
                  <a:schemeClr val="lt1"/>
                </a:solidFill>
                <a:latin typeface="Calibri"/>
                <a:ea typeface="Calibri"/>
                <a:cs typeface="Calibri"/>
                <a:sym typeface="Calibri"/>
              </a:rPr>
              <a:t>Provisional PS-PVR</a:t>
            </a:r>
          </a:p>
        </p:txBody>
      </p:sp>
      <p:sp>
        <p:nvSpPr>
          <p:cNvPr id="314" name="Shape 314"/>
          <p:cNvSpPr txBox="1"/>
          <p:nvPr/>
        </p:nvSpPr>
        <p:spPr>
          <a:xfrm>
            <a:off x="5827063" y="3735303"/>
            <a:ext cx="2805953" cy="24291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600"/>
              </a:spcAft>
              <a:buClr>
                <a:srgbClr val="888888"/>
              </a:buClr>
              <a:buSzPct val="25000"/>
              <a:buFont typeface="Arial"/>
              <a:buNone/>
            </a:pPr>
            <a:r>
              <a:rPr lang="en-US" sz="2000" b="0" i="0" u="none" strike="noStrike" cap="none" dirty="0">
                <a:solidFill>
                  <a:srgbClr val="FFFF00"/>
                </a:solidFill>
                <a:latin typeface="Calibri"/>
                <a:ea typeface="Calibri"/>
                <a:cs typeface="Calibri"/>
                <a:sym typeface="Calibri"/>
              </a:rPr>
              <a:t>November 9, 2022</a:t>
            </a:r>
          </a:p>
          <a:p>
            <a:pPr lvl="0" algn="ctr">
              <a:spcBef>
                <a:spcPts val="640"/>
              </a:spcBef>
              <a:buClr>
                <a:srgbClr val="888888"/>
              </a:buClr>
              <a:buSzPct val="25000"/>
            </a:pPr>
            <a:r>
              <a:rPr lang="en-US" sz="2000" dirty="0">
                <a:solidFill>
                  <a:srgbClr val="FFFF00"/>
                </a:solidFill>
                <a:latin typeface="Calibri"/>
                <a:ea typeface="Calibri"/>
                <a:cs typeface="Calibri"/>
                <a:sym typeface="Calibri"/>
              </a:rPr>
              <a:t>GOES-R AWG</a:t>
            </a:r>
          </a:p>
          <a:p>
            <a:pPr lvl="0" algn="ctr">
              <a:spcBef>
                <a:spcPts val="640"/>
              </a:spcBef>
              <a:buClr>
                <a:srgbClr val="888888"/>
              </a:buClr>
              <a:buSzPct val="25000"/>
            </a:pPr>
            <a:r>
              <a:rPr lang="en-US" sz="1800" dirty="0">
                <a:solidFill>
                  <a:schemeClr val="bg1"/>
                </a:solidFill>
                <a:latin typeface="Calibri"/>
                <a:ea typeface="Calibri"/>
                <a:cs typeface="Calibri"/>
                <a:sym typeface="Calibri"/>
              </a:rPr>
              <a:t>Bob Kuligowski*, </a:t>
            </a:r>
            <a:r>
              <a:rPr lang="en-US" sz="1800" dirty="0" err="1">
                <a:solidFill>
                  <a:schemeClr val="bg1"/>
                </a:solidFill>
                <a:latin typeface="Calibri"/>
                <a:ea typeface="Calibri"/>
                <a:cs typeface="Calibri"/>
                <a:sym typeface="Calibri"/>
              </a:rPr>
              <a:t>Yaping</a:t>
            </a:r>
            <a:r>
              <a:rPr lang="en-US" sz="1800" dirty="0">
                <a:solidFill>
                  <a:schemeClr val="bg1"/>
                </a:solidFill>
                <a:latin typeface="Calibri"/>
                <a:ea typeface="Calibri"/>
                <a:cs typeface="Calibri"/>
                <a:sym typeface="Calibri"/>
              </a:rPr>
              <a:t> Li</a:t>
            </a:r>
            <a:r>
              <a:rPr lang="en-US" sz="1800" baseline="30000" dirty="0">
                <a:solidFill>
                  <a:schemeClr val="bg1"/>
                </a:solidFill>
                <a:latin typeface="Calibri"/>
                <a:ea typeface="Calibri"/>
                <a:cs typeface="Calibri"/>
                <a:sym typeface="Calibri"/>
              </a:rPr>
              <a:t>+</a:t>
            </a:r>
            <a:r>
              <a:rPr lang="en-US" sz="1800" b="0" i="0" u="none" strike="noStrike" cap="none" dirty="0">
                <a:solidFill>
                  <a:schemeClr val="bg1"/>
                </a:solidFill>
                <a:latin typeface="Calibri"/>
                <a:ea typeface="Calibri"/>
                <a:cs typeface="Calibri"/>
                <a:sym typeface="Calibri"/>
              </a:rPr>
              <a:t>, </a:t>
            </a:r>
            <a:endParaRPr lang="en-US" sz="1200" b="0" i="0" u="none" strike="noStrike" cap="none" dirty="0">
              <a:solidFill>
                <a:schemeClr val="bg1"/>
              </a:solidFill>
              <a:latin typeface="Calibri"/>
              <a:ea typeface="Calibri"/>
              <a:cs typeface="Calibri"/>
              <a:sym typeface="Calibri"/>
            </a:endParaRPr>
          </a:p>
          <a:p>
            <a:pPr marL="0" marR="0" lvl="0" indent="0" algn="ctr" rtl="0">
              <a:lnSpc>
                <a:spcPct val="100000"/>
              </a:lnSpc>
              <a:spcAft>
                <a:spcPts val="0"/>
              </a:spcAft>
              <a:buClr>
                <a:srgbClr val="888888"/>
              </a:buClr>
              <a:buSzPct val="25000"/>
              <a:buFont typeface="Arial"/>
              <a:buNone/>
            </a:pPr>
            <a:r>
              <a:rPr lang="en-US" sz="1800" b="0" i="0" u="none" strike="noStrike" cap="none" dirty="0">
                <a:solidFill>
                  <a:schemeClr val="bg1"/>
                </a:solidFill>
                <a:latin typeface="Calibri"/>
                <a:ea typeface="Calibri"/>
                <a:cs typeface="Calibri"/>
                <a:sym typeface="Calibri"/>
              </a:rPr>
              <a:t>NOAA/NESDIS/STAR* </a:t>
            </a:r>
          </a:p>
          <a:p>
            <a:pPr lvl="0" algn="ctr">
              <a:buClr>
                <a:srgbClr val="888888"/>
              </a:buClr>
              <a:buSzPct val="25000"/>
            </a:pPr>
            <a:r>
              <a:rPr lang="en-US" sz="1800" dirty="0">
                <a:solidFill>
                  <a:schemeClr val="bg1"/>
                </a:solidFill>
                <a:latin typeface="Calibri"/>
                <a:ea typeface="Calibri"/>
                <a:cs typeface="Calibri"/>
                <a:sym typeface="Calibri"/>
              </a:rPr>
              <a:t>IMSG Inc.</a:t>
            </a:r>
            <a:r>
              <a:rPr lang="en-US" sz="1800" baseline="30000" dirty="0">
                <a:solidFill>
                  <a:schemeClr val="bg1"/>
                </a:solidFill>
                <a:latin typeface="Calibri"/>
                <a:ea typeface="Calibri"/>
                <a:cs typeface="Calibri"/>
                <a:sym typeface="Calibri"/>
              </a:rPr>
              <a:t> +</a:t>
            </a:r>
            <a:endParaRPr lang="en-US" sz="1800" b="0" i="0" u="none" strike="noStrike" cap="none" dirty="0">
              <a:solidFill>
                <a:schemeClr val="bg1"/>
              </a:solidFill>
              <a:latin typeface="Calibri"/>
              <a:ea typeface="Calibri"/>
              <a:cs typeface="Calibri"/>
              <a:sym typeface="Calibri"/>
            </a:endParaRPr>
          </a:p>
        </p:txBody>
      </p:sp>
      <p:sp>
        <p:nvSpPr>
          <p:cNvPr id="315" name="Shape 315"/>
          <p:cNvSpPr txBox="1">
            <a:spLocks noGrp="1"/>
          </p:cNvSpPr>
          <p:nvPr>
            <p:ph type="sldNum" idx="12"/>
          </p:nvPr>
        </p:nvSpPr>
        <p:spPr>
          <a:xfrm>
            <a:off x="6553204" y="6356353"/>
            <a:ext cx="2133599" cy="3650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1</a:t>
            </a:fld>
            <a:endParaRPr lang="en-US"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Top Level Evaluation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52461667"/>
              </p:ext>
            </p:extLst>
          </p:nvPr>
        </p:nvGraphicFramePr>
        <p:xfrm>
          <a:off x="232610" y="1138555"/>
          <a:ext cx="8686800" cy="3876040"/>
        </p:xfrm>
        <a:graphic>
          <a:graphicData uri="http://schemas.openxmlformats.org/drawingml/2006/table">
            <a:tbl>
              <a:tblPr firstRow="1" bandRow="1">
                <a:tableStyleId>{5C22544A-7EE6-4342-B048-85BDC9FD1C3A}</a:tableStyleId>
              </a:tblPr>
              <a:tblGrid>
                <a:gridCol w="1506543">
                  <a:extLst>
                    <a:ext uri="{9D8B030D-6E8A-4147-A177-3AD203B41FA5}">
                      <a16:colId xmlns:a16="http://schemas.microsoft.com/office/drawing/2014/main" val="20000"/>
                    </a:ext>
                  </a:extLst>
                </a:gridCol>
                <a:gridCol w="3325906">
                  <a:extLst>
                    <a:ext uri="{9D8B030D-6E8A-4147-A177-3AD203B41FA5}">
                      <a16:colId xmlns:a16="http://schemas.microsoft.com/office/drawing/2014/main" val="20001"/>
                    </a:ext>
                  </a:extLst>
                </a:gridCol>
                <a:gridCol w="3854351">
                  <a:extLst>
                    <a:ext uri="{9D8B030D-6E8A-4147-A177-3AD203B41FA5}">
                      <a16:colId xmlns:a16="http://schemas.microsoft.com/office/drawing/2014/main" val="20003"/>
                    </a:ext>
                  </a:extLst>
                </a:gridCol>
              </a:tblGrid>
              <a:tr h="370840">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Current Status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Future Outlook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US" b="1" dirty="0"/>
                        <a:t>Quantitative</a:t>
                      </a:r>
                    </a:p>
                    <a:p>
                      <a:pPr algn="ctr"/>
                      <a:r>
                        <a:rPr lang="en-US" b="1" dirty="0"/>
                        <a:t>Performance:</a:t>
                      </a:r>
                    </a:p>
                    <a:p>
                      <a:pPr algn="ctr"/>
                      <a:endParaRPr lang="en-US" dirty="0"/>
                    </a:p>
                    <a:p>
                      <a:pPr algn="ctr"/>
                      <a:r>
                        <a:rPr lang="en-US" sz="1600" i="1" dirty="0"/>
                        <a:t>(Accuracy, </a:t>
                      </a:r>
                    </a:p>
                    <a:p>
                      <a:pPr algn="ctr"/>
                      <a:r>
                        <a:rPr lang="en-US" sz="1600" i="1" dirty="0"/>
                        <a:t>Precision)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1125" indent="-111125" algn="l">
                        <a:buFont typeface="Arial" pitchFamily="34" charset="0"/>
                        <a:buChar char="•"/>
                      </a:pPr>
                      <a:r>
                        <a:rPr lang="en-US" sz="1400" baseline="0" dirty="0"/>
                        <a:t>The Baseline algorithm fully meets performance spec when validated over the FD vs. GPM DPR.  However, when validated over the CONUS, Precision spec is not met while Accuracy spec is.</a:t>
                      </a:r>
                    </a:p>
                    <a:p>
                      <a:pPr marL="111125" indent="-111125" algn="l">
                        <a:buFont typeface="Arial" pitchFamily="34" charset="0"/>
                        <a:buChar char="•"/>
                      </a:pPr>
                      <a:r>
                        <a:rPr lang="en-US" sz="1400" baseline="0" dirty="0"/>
                        <a:t>The CONUS validation is considered to be less reliable in general for GOES-West because of gaps in radar coverage, higher satellite viewing angle, and orographic effects.</a:t>
                      </a:r>
                    </a:p>
                    <a:p>
                      <a:pPr marL="111125" indent="-111125" algn="l">
                        <a:buFont typeface="Arial" pitchFamily="34" charset="0"/>
                        <a:buChar char="•"/>
                      </a:pPr>
                      <a:r>
                        <a:rPr lang="en-US" sz="1400" baseline="0" dirty="0"/>
                        <a:t>Regardless, the Enterprise algorithm does meet spec by very comfortable margins against both validation data sets; however, it exhibits a strong dry bias for heavy rainfall and efforts are ongoing to address 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66"/>
                    </a:solidFill>
                  </a:tcPr>
                </a:tc>
                <a:tc>
                  <a:txBody>
                    <a:bodyPr/>
                    <a:lstStyle/>
                    <a:p>
                      <a:pPr marL="111125" indent="-111125" algn="l">
                        <a:buFont typeface="Arial" pitchFamily="34" charset="0"/>
                        <a:buChar char="•"/>
                      </a:pPr>
                      <a:r>
                        <a:rPr lang="en-US" sz="1400" baseline="0" dirty="0"/>
                        <a:t>The transition to the Enterprise algorithm will result in a significantly improved performance vs. spec.</a:t>
                      </a:r>
                    </a:p>
                    <a:p>
                      <a:pPr marL="111125" indent="-111125" algn="l">
                        <a:buFont typeface="Arial" pitchFamily="34" charset="0"/>
                        <a:buChar char="•"/>
                      </a:pPr>
                      <a:r>
                        <a:rPr lang="en-US" sz="1400" baseline="0" dirty="0">
                          <a:solidFill>
                            <a:schemeClr val="tx1"/>
                          </a:solidFill>
                        </a:rPr>
                        <a:t>However, the ongoing dry bias is a concern, particularly for an algorithm containing multiple measures to minimize bias during the calibration process.</a:t>
                      </a:r>
                    </a:p>
                    <a:p>
                      <a:pPr marL="111125" indent="-111125" algn="l">
                        <a:buFont typeface="Arial" pitchFamily="34" charset="0"/>
                        <a:buChar char="•"/>
                      </a:pPr>
                      <a:r>
                        <a:rPr lang="en-US" sz="1400" baseline="0" dirty="0">
                          <a:solidFill>
                            <a:schemeClr val="tx1"/>
                          </a:solidFill>
                        </a:rPr>
                        <a:t>Efforts are ongoing to address this issue with the least possible amount of code refactoring.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2"/>
          </p:nvPr>
        </p:nvSpPr>
        <p:spPr/>
        <p:txBody>
          <a:bodyPr/>
          <a:lstStyle/>
          <a:p>
            <a:fld id="{615ADB79-25D6-47C0-AB51-22A13A0BBB50}" type="slidenum">
              <a:rPr lang="en-US" altLang="en-US" smtClean="0"/>
              <a:pPr/>
              <a:t>10</a:t>
            </a:fld>
            <a:endParaRPr lang="en-US"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31" name="Shape 331"/>
          <p:cNvSpPr txBox="1">
            <a:spLocks noGrp="1"/>
          </p:cNvSpPr>
          <p:nvPr>
            <p:ph type="sldNum" idx="12"/>
          </p:nvPr>
        </p:nvSpPr>
        <p:spPr>
          <a:xfrm>
            <a:off x="6553204" y="6356353"/>
            <a:ext cx="2133599"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en-US" sz="1200" b="0" i="0" u="none" strike="noStrike" cap="none">
                <a:solidFill>
                  <a:schemeClr val="lt1"/>
                </a:solidFill>
                <a:latin typeface="Calibri"/>
                <a:ea typeface="Calibri"/>
                <a:cs typeface="Calibri"/>
                <a:sym typeface="Calibri"/>
              </a:rPr>
              <a:pPr marL="0" marR="0" lvl="0" indent="0" algn="r" rtl="0">
                <a:lnSpc>
                  <a:spcPct val="100000"/>
                </a:lnSpc>
                <a:spcBef>
                  <a:spcPts val="0"/>
                </a:spcBef>
                <a:spcAft>
                  <a:spcPts val="0"/>
                </a:spcAft>
                <a:buClr>
                  <a:schemeClr val="lt1"/>
                </a:buClr>
                <a:buSzPct val="25000"/>
                <a:buFont typeface="Calibri"/>
                <a:buNone/>
              </a:pPr>
              <a:t>11</a:t>
            </a:fld>
            <a:endParaRPr lang="en-US" sz="1200" b="0" i="0" u="none" strike="noStrike" cap="none">
              <a:solidFill>
                <a:schemeClr val="lt1"/>
              </a:solidFill>
              <a:latin typeface="Calibri"/>
              <a:ea typeface="Calibri"/>
              <a:cs typeface="Calibri"/>
              <a:sym typeface="Calibri"/>
            </a:endParaRPr>
          </a:p>
        </p:txBody>
      </p:sp>
      <p:graphicFrame>
        <p:nvGraphicFramePr>
          <p:cNvPr id="6" name="Shape 141"/>
          <p:cNvGraphicFramePr/>
          <p:nvPr>
            <p:extLst>
              <p:ext uri="{D42A27DB-BD31-4B8C-83A1-F6EECF244321}">
                <p14:modId xmlns:p14="http://schemas.microsoft.com/office/powerpoint/2010/main" val="1106050977"/>
              </p:ext>
            </p:extLst>
          </p:nvPr>
        </p:nvGraphicFramePr>
        <p:xfrm>
          <a:off x="457200" y="1349171"/>
          <a:ext cx="8229600" cy="1371600"/>
        </p:xfrm>
        <a:graphic>
          <a:graphicData uri="http://schemas.openxmlformats.org/drawingml/2006/table">
            <a:tbl>
              <a:tblPr>
                <a:noFill/>
              </a:tblPr>
              <a:tblGrid>
                <a:gridCol w="3045250">
                  <a:extLst>
                    <a:ext uri="{9D8B030D-6E8A-4147-A177-3AD203B41FA5}">
                      <a16:colId xmlns:a16="http://schemas.microsoft.com/office/drawing/2014/main" val="20000"/>
                    </a:ext>
                  </a:extLst>
                </a:gridCol>
                <a:gridCol w="993154">
                  <a:extLst>
                    <a:ext uri="{9D8B030D-6E8A-4147-A177-3AD203B41FA5}">
                      <a16:colId xmlns:a16="http://schemas.microsoft.com/office/drawing/2014/main" val="20001"/>
                    </a:ext>
                  </a:extLst>
                </a:gridCol>
                <a:gridCol w="2204888">
                  <a:extLst>
                    <a:ext uri="{9D8B030D-6E8A-4147-A177-3AD203B41FA5}">
                      <a16:colId xmlns:a16="http://schemas.microsoft.com/office/drawing/2014/main" val="20002"/>
                    </a:ext>
                  </a:extLst>
                </a:gridCol>
                <a:gridCol w="1986308">
                  <a:extLst>
                    <a:ext uri="{9D8B030D-6E8A-4147-A177-3AD203B41FA5}">
                      <a16:colId xmlns:a16="http://schemas.microsoft.com/office/drawing/2014/main" val="20004"/>
                    </a:ext>
                  </a:extLst>
                </a:gridCol>
              </a:tblGrid>
              <a:tr h="264942">
                <a:tc>
                  <a:txBody>
                    <a:bodyPr/>
                    <a:lstStyle/>
                    <a:p>
                      <a:pPr lvl="0">
                        <a:spcBef>
                          <a:spcPts val="0"/>
                        </a:spcBef>
                        <a:buNone/>
                      </a:pPr>
                      <a:endParaRPr sz="2400" b="1" dirty="0">
                        <a:solidFill>
                          <a:schemeClr val="tx1"/>
                        </a:solidFill>
                      </a:endParaRPr>
                    </a:p>
                  </a:txBody>
                  <a:tcPr marL="45720" marR="45720">
                    <a:solidFill>
                      <a:schemeClr val="bg1"/>
                    </a:solidFill>
                  </a:tcPr>
                </a:tc>
                <a:tc>
                  <a:txBody>
                    <a:bodyPr/>
                    <a:lstStyle/>
                    <a:p>
                      <a:pPr lvl="0" algn="ctr" rtl="0">
                        <a:spcBef>
                          <a:spcPts val="0"/>
                        </a:spcBef>
                        <a:buNone/>
                      </a:pPr>
                      <a:r>
                        <a:rPr lang="en-US" sz="2400" b="1" dirty="0">
                          <a:solidFill>
                            <a:schemeClr val="tx1"/>
                          </a:solidFill>
                        </a:rPr>
                        <a:t>Spec</a:t>
                      </a:r>
                    </a:p>
                  </a:txBody>
                  <a:tcPr marL="45720" marR="45720">
                    <a:solidFill>
                      <a:schemeClr val="bg1"/>
                    </a:solidFill>
                  </a:tcPr>
                </a:tc>
                <a:tc>
                  <a:txBody>
                    <a:bodyPr/>
                    <a:lstStyle/>
                    <a:p>
                      <a:pPr lvl="0" algn="ctr" rtl="0">
                        <a:spcBef>
                          <a:spcPts val="0"/>
                        </a:spcBef>
                        <a:buNone/>
                      </a:pPr>
                      <a:r>
                        <a:rPr lang="en-US" sz="2400" b="1" dirty="0">
                          <a:solidFill>
                            <a:schemeClr val="tx1"/>
                          </a:solidFill>
                        </a:rPr>
                        <a:t>Vs. Q3 (CONUS)</a:t>
                      </a:r>
                    </a:p>
                  </a:txBody>
                  <a:tcPr marL="45720" marR="45720">
                    <a:solidFill>
                      <a:schemeClr val="bg1"/>
                    </a:solidFill>
                  </a:tcPr>
                </a:tc>
                <a:tc>
                  <a:txBody>
                    <a:bodyPr/>
                    <a:lstStyle/>
                    <a:p>
                      <a:pPr lvl="0" algn="ctr" rtl="0">
                        <a:spcBef>
                          <a:spcPts val="0"/>
                        </a:spcBef>
                        <a:buNone/>
                      </a:pPr>
                      <a:r>
                        <a:rPr lang="en-US" sz="2400" b="1" dirty="0">
                          <a:solidFill>
                            <a:schemeClr val="tx1"/>
                          </a:solidFill>
                        </a:rPr>
                        <a:t>Vs.</a:t>
                      </a:r>
                      <a:r>
                        <a:rPr lang="en-US" sz="2400" b="1" baseline="0" dirty="0">
                          <a:solidFill>
                            <a:schemeClr val="tx1"/>
                          </a:solidFill>
                        </a:rPr>
                        <a:t> DPR (FD)</a:t>
                      </a:r>
                      <a:endParaRPr lang="en-US" sz="2400" b="1" dirty="0">
                        <a:solidFill>
                          <a:schemeClr val="tx1"/>
                        </a:solidFill>
                      </a:endParaRPr>
                    </a:p>
                  </a:txBody>
                  <a:tcPr marL="45720" marR="45720">
                    <a:solidFill>
                      <a:schemeClr val="bg1"/>
                    </a:solidFill>
                  </a:tcPr>
                </a:tc>
                <a:extLst>
                  <a:ext uri="{0D108BD9-81ED-4DB2-BD59-A6C34878D82A}">
                    <a16:rowId xmlns:a16="http://schemas.microsoft.com/office/drawing/2014/main" val="10000"/>
                  </a:ext>
                </a:extLst>
              </a:tr>
              <a:tr h="381000">
                <a:tc>
                  <a:txBody>
                    <a:bodyPr/>
                    <a:lstStyle/>
                    <a:p>
                      <a:pPr lvl="0" rtl="0">
                        <a:spcBef>
                          <a:spcPts val="0"/>
                        </a:spcBef>
                        <a:buNone/>
                      </a:pPr>
                      <a:r>
                        <a:rPr lang="en-US" sz="2400" b="1" dirty="0">
                          <a:solidFill>
                            <a:schemeClr val="tx1"/>
                          </a:solidFill>
                        </a:rPr>
                        <a:t>Accuracy (mm/h)</a:t>
                      </a:r>
                    </a:p>
                  </a:txBody>
                  <a:tcPr marL="45720" marR="45720">
                    <a:solidFill>
                      <a:schemeClr val="bg1"/>
                    </a:solidFill>
                  </a:tcPr>
                </a:tc>
                <a:tc>
                  <a:txBody>
                    <a:bodyPr/>
                    <a:lstStyle/>
                    <a:p>
                      <a:pPr lvl="0" algn="ctr" rtl="0">
                        <a:spcBef>
                          <a:spcPts val="0"/>
                        </a:spcBef>
                        <a:buNone/>
                      </a:pPr>
                      <a:r>
                        <a:rPr lang="en-US" sz="2400" dirty="0">
                          <a:solidFill>
                            <a:schemeClr val="tx1"/>
                          </a:solidFill>
                        </a:rPr>
                        <a:t>6.00</a:t>
                      </a:r>
                    </a:p>
                  </a:txBody>
                  <a:tcPr marL="45720" marR="45720">
                    <a:solidFill>
                      <a:schemeClr val="bg1"/>
                    </a:solidFill>
                  </a:tcPr>
                </a:tc>
                <a:tc>
                  <a:txBody>
                    <a:bodyPr/>
                    <a:lstStyle/>
                    <a:p>
                      <a:pPr lvl="0" algn="ctr" rtl="0">
                        <a:spcBef>
                          <a:spcPts val="0"/>
                        </a:spcBef>
                        <a:buNone/>
                      </a:pPr>
                      <a:r>
                        <a:rPr lang="en-US" sz="2400" b="1" dirty="0">
                          <a:solidFill>
                            <a:srgbClr val="009900"/>
                          </a:solidFill>
                        </a:rPr>
                        <a:t>5.62</a:t>
                      </a:r>
                    </a:p>
                  </a:txBody>
                  <a:tcPr marL="45720" marR="45720">
                    <a:solidFill>
                      <a:schemeClr val="bg1"/>
                    </a:solidFill>
                  </a:tcPr>
                </a:tc>
                <a:tc>
                  <a:txBody>
                    <a:bodyPr/>
                    <a:lstStyle/>
                    <a:p>
                      <a:pPr lvl="0" algn="ctr" rtl="0">
                        <a:spcBef>
                          <a:spcPts val="0"/>
                        </a:spcBef>
                        <a:buNone/>
                      </a:pPr>
                      <a:r>
                        <a:rPr lang="en-US" sz="2400" b="1" dirty="0">
                          <a:solidFill>
                            <a:srgbClr val="009900"/>
                          </a:solidFill>
                        </a:rPr>
                        <a:t>5.73</a:t>
                      </a:r>
                    </a:p>
                  </a:txBody>
                  <a:tcPr marL="45720" marR="45720">
                    <a:solidFill>
                      <a:schemeClr val="bg1"/>
                    </a:solidFill>
                  </a:tcPr>
                </a:tc>
                <a:extLst>
                  <a:ext uri="{0D108BD9-81ED-4DB2-BD59-A6C34878D82A}">
                    <a16:rowId xmlns:a16="http://schemas.microsoft.com/office/drawing/2014/main" val="10002"/>
                  </a:ext>
                </a:extLst>
              </a:tr>
              <a:tr h="381000">
                <a:tc>
                  <a:txBody>
                    <a:bodyPr/>
                    <a:lstStyle/>
                    <a:p>
                      <a:pPr lvl="0" rtl="0">
                        <a:spcBef>
                          <a:spcPts val="0"/>
                        </a:spcBef>
                        <a:buNone/>
                      </a:pPr>
                      <a:r>
                        <a:rPr lang="en-US" sz="2400" b="1" dirty="0">
                          <a:solidFill>
                            <a:schemeClr val="tx1"/>
                          </a:solidFill>
                        </a:rPr>
                        <a:t>Precision (mm/h)</a:t>
                      </a:r>
                    </a:p>
                  </a:txBody>
                  <a:tcPr marL="45720" marR="45720">
                    <a:solidFill>
                      <a:schemeClr val="bg1"/>
                    </a:solidFill>
                  </a:tcPr>
                </a:tc>
                <a:tc>
                  <a:txBody>
                    <a:bodyPr/>
                    <a:lstStyle/>
                    <a:p>
                      <a:pPr lvl="0" algn="ctr" rtl="0">
                        <a:spcBef>
                          <a:spcPts val="0"/>
                        </a:spcBef>
                        <a:buNone/>
                      </a:pPr>
                      <a:r>
                        <a:rPr lang="en-US" sz="2400" dirty="0">
                          <a:solidFill>
                            <a:schemeClr val="tx1"/>
                          </a:solidFill>
                        </a:rPr>
                        <a:t>9.00</a:t>
                      </a:r>
                    </a:p>
                  </a:txBody>
                  <a:tcPr marL="45720" marR="45720">
                    <a:solidFill>
                      <a:schemeClr val="bg1"/>
                    </a:solidFill>
                  </a:tcPr>
                </a:tc>
                <a:tc>
                  <a:txBody>
                    <a:bodyPr/>
                    <a:lstStyle/>
                    <a:p>
                      <a:pPr lvl="0" algn="ctr" rtl="0">
                        <a:spcBef>
                          <a:spcPts val="0"/>
                        </a:spcBef>
                        <a:buNone/>
                      </a:pPr>
                      <a:r>
                        <a:rPr lang="en-US" sz="2400" b="1" dirty="0">
                          <a:solidFill>
                            <a:srgbClr val="FF0000"/>
                          </a:solidFill>
                        </a:rPr>
                        <a:t>9.70</a:t>
                      </a:r>
                    </a:p>
                  </a:txBody>
                  <a:tcPr marL="45720" marR="45720">
                    <a:solidFill>
                      <a:schemeClr val="bg1"/>
                    </a:solidFill>
                  </a:tcPr>
                </a:tc>
                <a:tc>
                  <a:txBody>
                    <a:bodyPr/>
                    <a:lstStyle/>
                    <a:p>
                      <a:pPr lvl="0" algn="ctr" rtl="0">
                        <a:spcBef>
                          <a:spcPts val="0"/>
                        </a:spcBef>
                        <a:buNone/>
                      </a:pPr>
                      <a:r>
                        <a:rPr lang="en-US" sz="2400" b="1" dirty="0">
                          <a:solidFill>
                            <a:srgbClr val="009900"/>
                          </a:solidFill>
                        </a:rPr>
                        <a:t>8.85</a:t>
                      </a:r>
                    </a:p>
                  </a:txBody>
                  <a:tcPr marL="45720" marR="45720">
                    <a:solidFill>
                      <a:schemeClr val="bg1"/>
                    </a:solidFill>
                  </a:tcPr>
                </a:tc>
                <a:extLst>
                  <a:ext uri="{0D108BD9-81ED-4DB2-BD59-A6C34878D82A}">
                    <a16:rowId xmlns:a16="http://schemas.microsoft.com/office/drawing/2014/main" val="10003"/>
                  </a:ext>
                </a:extLst>
              </a:tr>
            </a:tbl>
          </a:graphicData>
        </a:graphic>
      </p:graphicFrame>
      <p:sp>
        <p:nvSpPr>
          <p:cNvPr id="9" name="Shape 142"/>
          <p:cNvSpPr txBox="1"/>
          <p:nvPr/>
        </p:nvSpPr>
        <p:spPr>
          <a:xfrm>
            <a:off x="230637" y="2792897"/>
            <a:ext cx="8682722" cy="3800944"/>
          </a:xfrm>
          <a:prstGeom prst="rect">
            <a:avLst/>
          </a:prstGeom>
          <a:noFill/>
          <a:ln>
            <a:noFill/>
          </a:ln>
        </p:spPr>
        <p:txBody>
          <a:bodyPr lIns="91425" tIns="91425" rIns="91425" bIns="91425" anchor="t" anchorCtr="0">
            <a:noAutofit/>
          </a:bodyPr>
          <a:lstStyle/>
          <a:p>
            <a:pPr marL="457200" lvl="0" indent="-381000">
              <a:spcAft>
                <a:spcPts val="600"/>
              </a:spcAft>
              <a:buClr>
                <a:schemeClr val="lt1"/>
              </a:buClr>
              <a:buSzPct val="100000"/>
              <a:buFont typeface="Calibri"/>
              <a:buChar char="●"/>
            </a:pPr>
            <a:r>
              <a:rPr lang="en-US" sz="2400" dirty="0">
                <a:solidFill>
                  <a:schemeClr val="lt1"/>
                </a:solidFill>
                <a:latin typeface="Calibri"/>
                <a:ea typeface="Calibri"/>
                <a:cs typeface="Calibri"/>
                <a:sym typeface="Calibri"/>
              </a:rPr>
              <a:t>Accuracy=mean error for rain rates of 9.5-10.5 mm/h</a:t>
            </a:r>
          </a:p>
          <a:p>
            <a:pPr marL="457200" lvl="0" indent="-381000">
              <a:spcAft>
                <a:spcPts val="600"/>
              </a:spcAft>
              <a:buClr>
                <a:schemeClr val="lt1"/>
              </a:buClr>
              <a:buSzPct val="100000"/>
              <a:buFont typeface="Calibri"/>
              <a:buChar char="●"/>
            </a:pPr>
            <a:r>
              <a:rPr lang="en-US" sz="2400" dirty="0">
                <a:solidFill>
                  <a:schemeClr val="lt1"/>
                </a:solidFill>
                <a:latin typeface="Calibri"/>
                <a:ea typeface="Calibri"/>
                <a:cs typeface="Calibri"/>
                <a:sym typeface="Calibri"/>
              </a:rPr>
              <a:t>Precision=68</a:t>
            </a:r>
            <a:r>
              <a:rPr lang="en-US" sz="2400" baseline="30000" dirty="0">
                <a:solidFill>
                  <a:schemeClr val="lt1"/>
                </a:solidFill>
                <a:latin typeface="Calibri"/>
                <a:ea typeface="Calibri"/>
                <a:cs typeface="Calibri"/>
                <a:sym typeface="Calibri"/>
              </a:rPr>
              <a:t>th</a:t>
            </a:r>
            <a:r>
              <a:rPr lang="en-US" sz="2400" dirty="0">
                <a:solidFill>
                  <a:schemeClr val="lt1"/>
                </a:solidFill>
                <a:latin typeface="Calibri"/>
                <a:ea typeface="Calibri"/>
                <a:cs typeface="Calibri"/>
                <a:sym typeface="Calibri"/>
              </a:rPr>
              <a:t> percentile of the distribution of errors for rain rates of 9.5-10.5 mm/h</a:t>
            </a:r>
          </a:p>
          <a:p>
            <a:pPr marL="457200" lvl="0" indent="-381000">
              <a:spcAft>
                <a:spcPts val="600"/>
              </a:spcAft>
              <a:buClr>
                <a:schemeClr val="lt1"/>
              </a:buClr>
              <a:buSzPct val="100000"/>
              <a:buFont typeface="Calibri"/>
              <a:buChar char="●"/>
            </a:pPr>
            <a:r>
              <a:rPr lang="en-US" sz="2400" dirty="0">
                <a:solidFill>
                  <a:schemeClr val="lt1"/>
                </a:solidFill>
                <a:latin typeface="Calibri"/>
                <a:ea typeface="Calibri"/>
                <a:cs typeface="Calibri"/>
                <a:sym typeface="Calibri"/>
              </a:rPr>
              <a:t>Time period: 98 days (28 July-2 November 2022); only pixels with latitude ≤ 60° and satellite zenith angle ≤70° were considered per requirements.</a:t>
            </a:r>
          </a:p>
          <a:p>
            <a:pPr marL="457200" lvl="0" indent="-381000">
              <a:spcAft>
                <a:spcPts val="600"/>
              </a:spcAft>
              <a:buClr>
                <a:schemeClr val="lt1"/>
              </a:buClr>
              <a:buSzPct val="100000"/>
              <a:buFont typeface="Calibri"/>
              <a:buChar char="●"/>
            </a:pPr>
            <a:r>
              <a:rPr lang="en-US" sz="2400" dirty="0">
                <a:solidFill>
                  <a:schemeClr val="lt1"/>
                </a:solidFill>
                <a:latin typeface="Calibri"/>
                <a:ea typeface="Calibri"/>
                <a:cs typeface="Calibri"/>
                <a:sym typeface="Calibri"/>
              </a:rPr>
              <a:t>The baseline algorithm does not meet precision spec over the CONUS vs. gauge-adjusted MRMS Q3 but meets precision spec</a:t>
            </a:r>
          </a:p>
          <a:p>
            <a:pPr marL="457200" lvl="0" indent="-381000">
              <a:spcAft>
                <a:spcPts val="600"/>
              </a:spcAft>
              <a:buClr>
                <a:schemeClr val="lt1"/>
              </a:buClr>
              <a:buSzPct val="100000"/>
              <a:buFont typeface="Calibri"/>
              <a:buChar char="●"/>
            </a:pPr>
            <a:r>
              <a:rPr lang="en-US" sz="2400" dirty="0">
                <a:solidFill>
                  <a:schemeClr val="lt1"/>
                </a:solidFill>
                <a:latin typeface="Calibri"/>
                <a:ea typeface="Calibri"/>
                <a:cs typeface="Calibri"/>
                <a:sym typeface="Calibri"/>
              </a:rPr>
              <a:t>Spec is fully met over the FD vs. GPM DPR.</a:t>
            </a:r>
          </a:p>
        </p:txBody>
      </p:sp>
      <p:sp>
        <p:nvSpPr>
          <p:cNvPr id="10" name="Shape 329"/>
          <p:cNvSpPr txBox="1">
            <a:spLocks noGrp="1"/>
          </p:cNvSpPr>
          <p:nvPr>
            <p:ph type="title"/>
          </p:nvPr>
        </p:nvSpPr>
        <p:spPr>
          <a:xfrm>
            <a:off x="457200" y="90154"/>
            <a:ext cx="8229600" cy="10370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3600" b="0" i="0" u="none" strike="noStrike" cap="none" dirty="0">
                <a:solidFill>
                  <a:schemeClr val="lt1"/>
                </a:solidFill>
                <a:latin typeface="Calibri"/>
                <a:ea typeface="Calibri"/>
                <a:cs typeface="Calibri"/>
                <a:sym typeface="Calibri"/>
              </a:rPr>
              <a:t>Results of ABI-FD_QPE03</a:t>
            </a:r>
          </a:p>
        </p:txBody>
      </p:sp>
    </p:spTree>
    <p:extLst>
      <p:ext uri="{BB962C8B-B14F-4D97-AF65-F5344CB8AC3E}">
        <p14:creationId xmlns:p14="http://schemas.microsoft.com/office/powerpoint/2010/main" val="1291257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31" name="Shape 331"/>
          <p:cNvSpPr txBox="1">
            <a:spLocks noGrp="1"/>
          </p:cNvSpPr>
          <p:nvPr>
            <p:ph type="sldNum" idx="12"/>
          </p:nvPr>
        </p:nvSpPr>
        <p:spPr>
          <a:xfrm>
            <a:off x="6553204" y="6356353"/>
            <a:ext cx="2133599"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en-US" sz="1200" b="0" i="0" u="none" strike="noStrike" cap="none">
                <a:solidFill>
                  <a:schemeClr val="lt1"/>
                </a:solidFill>
                <a:latin typeface="Calibri"/>
                <a:ea typeface="Calibri"/>
                <a:cs typeface="Calibri"/>
                <a:sym typeface="Calibri"/>
              </a:rPr>
              <a:pPr marL="0" marR="0" lvl="0" indent="0" algn="r" rtl="0">
                <a:lnSpc>
                  <a:spcPct val="100000"/>
                </a:lnSpc>
                <a:spcBef>
                  <a:spcPts val="0"/>
                </a:spcBef>
                <a:spcAft>
                  <a:spcPts val="0"/>
                </a:spcAft>
                <a:buClr>
                  <a:schemeClr val="lt1"/>
                </a:buClr>
                <a:buSzPct val="25000"/>
                <a:buFont typeface="Calibri"/>
                <a:buNone/>
              </a:pPr>
              <a:t>12</a:t>
            </a:fld>
            <a:endParaRPr lang="en-US" sz="1200" b="0" i="0" u="none" strike="noStrike" cap="none">
              <a:solidFill>
                <a:schemeClr val="lt1"/>
              </a:solidFill>
              <a:latin typeface="Calibri"/>
              <a:ea typeface="Calibri"/>
              <a:cs typeface="Calibri"/>
              <a:sym typeface="Calibri"/>
            </a:endParaRPr>
          </a:p>
        </p:txBody>
      </p:sp>
      <p:sp>
        <p:nvSpPr>
          <p:cNvPr id="9" name="Shape 142"/>
          <p:cNvSpPr txBox="1"/>
          <p:nvPr/>
        </p:nvSpPr>
        <p:spPr>
          <a:xfrm>
            <a:off x="230637" y="4683431"/>
            <a:ext cx="8682722" cy="2174569"/>
          </a:xfrm>
          <a:prstGeom prst="rect">
            <a:avLst/>
          </a:prstGeom>
          <a:noFill/>
          <a:ln>
            <a:noFill/>
          </a:ln>
        </p:spPr>
        <p:txBody>
          <a:bodyPr lIns="91425" tIns="91425" rIns="91425" bIns="91425" anchor="t" anchorCtr="0">
            <a:noAutofit/>
          </a:bodyPr>
          <a:lstStyle/>
          <a:p>
            <a:pPr marL="457200" lvl="0" indent="-381000">
              <a:spcAft>
                <a:spcPts val="600"/>
              </a:spcAft>
              <a:buClr>
                <a:schemeClr val="lt1"/>
              </a:buClr>
              <a:buSzPct val="100000"/>
              <a:buFont typeface="Calibri"/>
              <a:buChar char="●"/>
            </a:pPr>
            <a:r>
              <a:rPr lang="en-US" sz="2400" dirty="0">
                <a:solidFill>
                  <a:schemeClr val="lt1"/>
                </a:solidFill>
                <a:latin typeface="Calibri"/>
                <a:ea typeface="Calibri"/>
                <a:cs typeface="Calibri"/>
                <a:sym typeface="Calibri"/>
              </a:rPr>
              <a:t>Relatively poor radar coverage over the western US (only  RQI&gt;0.8 used for validation)</a:t>
            </a:r>
          </a:p>
          <a:p>
            <a:pPr marL="457200" lvl="0" indent="-381000">
              <a:spcAft>
                <a:spcPts val="600"/>
              </a:spcAft>
              <a:buClr>
                <a:schemeClr val="lt1"/>
              </a:buClr>
              <a:buSzPct val="100000"/>
              <a:buFont typeface="Calibri"/>
              <a:buChar char="●"/>
            </a:pPr>
            <a:r>
              <a:rPr lang="en-US" sz="2400" dirty="0">
                <a:solidFill>
                  <a:schemeClr val="lt1"/>
                </a:solidFill>
                <a:latin typeface="Calibri"/>
                <a:ea typeface="Calibri"/>
                <a:cs typeface="Calibri"/>
                <a:sym typeface="Wingdings" panose="05000000000000000000" pitchFamily="2" charset="2"/>
              </a:rPr>
              <a:t>Higher zenith angles for GOES-West than GOES-East</a:t>
            </a:r>
          </a:p>
          <a:p>
            <a:pPr marL="457200" lvl="0" indent="-381000">
              <a:spcAft>
                <a:spcPts val="600"/>
              </a:spcAft>
              <a:buClr>
                <a:schemeClr val="lt1"/>
              </a:buClr>
              <a:buSzPct val="100000"/>
              <a:buFont typeface="Calibri"/>
              <a:buChar char="●"/>
            </a:pPr>
            <a:r>
              <a:rPr lang="en-US" sz="2400" dirty="0">
                <a:solidFill>
                  <a:schemeClr val="lt1"/>
                </a:solidFill>
                <a:latin typeface="Calibri"/>
                <a:ea typeface="Calibri"/>
                <a:cs typeface="Calibri"/>
                <a:sym typeface="Wingdings" panose="05000000000000000000" pitchFamily="2" charset="2"/>
              </a:rPr>
              <a:t>Orographic effects are significant over the western US but not accounted for</a:t>
            </a:r>
            <a:endParaRPr lang="en-US" sz="2400" dirty="0">
              <a:solidFill>
                <a:schemeClr val="lt1"/>
              </a:solidFill>
              <a:latin typeface="Calibri"/>
              <a:ea typeface="Calibri"/>
              <a:cs typeface="Calibri"/>
              <a:sym typeface="Calibri"/>
            </a:endParaRPr>
          </a:p>
          <a:p>
            <a:pPr marL="457200" lvl="0" indent="-381000">
              <a:spcAft>
                <a:spcPts val="600"/>
              </a:spcAft>
              <a:buClr>
                <a:schemeClr val="lt1"/>
              </a:buClr>
              <a:buSzPct val="100000"/>
              <a:buFont typeface="Calibri"/>
              <a:buChar char="●"/>
            </a:pPr>
            <a:endParaRPr lang="en-US" sz="2400" dirty="0">
              <a:solidFill>
                <a:schemeClr val="lt1"/>
              </a:solidFill>
              <a:latin typeface="Calibri"/>
              <a:ea typeface="Calibri"/>
              <a:cs typeface="Calibri"/>
              <a:sym typeface="Calibri"/>
            </a:endParaRPr>
          </a:p>
        </p:txBody>
      </p:sp>
      <p:sp>
        <p:nvSpPr>
          <p:cNvPr id="10" name="Shape 329"/>
          <p:cNvSpPr txBox="1">
            <a:spLocks noGrp="1"/>
          </p:cNvSpPr>
          <p:nvPr>
            <p:ph type="title"/>
          </p:nvPr>
        </p:nvSpPr>
        <p:spPr>
          <a:xfrm>
            <a:off x="457200" y="90154"/>
            <a:ext cx="8229600" cy="10370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3600" b="0" i="0" u="none" strike="noStrike" cap="none" dirty="0">
                <a:solidFill>
                  <a:schemeClr val="lt1"/>
                </a:solidFill>
                <a:latin typeface="Calibri"/>
                <a:ea typeface="Calibri"/>
                <a:cs typeface="Calibri"/>
                <a:sym typeface="Calibri"/>
              </a:rPr>
              <a:t>Caveats re: CONUS Validation</a:t>
            </a:r>
          </a:p>
        </p:txBody>
      </p:sp>
      <p:pic>
        <p:nvPicPr>
          <p:cNvPr id="3" name="Picture 2">
            <a:extLst>
              <a:ext uri="{FF2B5EF4-FFF2-40B4-BE49-F238E27FC236}">
                <a16:creationId xmlns:a16="http://schemas.microsoft.com/office/drawing/2014/main" id="{2F54932B-0CDD-4FAA-B9C5-1D7F93BDEE76}"/>
              </a:ext>
            </a:extLst>
          </p:cNvPr>
          <p:cNvPicPr>
            <a:picLocks noChangeAspect="1"/>
          </p:cNvPicPr>
          <p:nvPr/>
        </p:nvPicPr>
        <p:blipFill rotWithShape="1">
          <a:blip r:embed="rId3"/>
          <a:srcRect b="14920"/>
          <a:stretch/>
        </p:blipFill>
        <p:spPr>
          <a:xfrm>
            <a:off x="0" y="1677613"/>
            <a:ext cx="4572000" cy="3005818"/>
          </a:xfrm>
          <a:prstGeom prst="rect">
            <a:avLst/>
          </a:prstGeom>
        </p:spPr>
      </p:pic>
      <p:pic>
        <p:nvPicPr>
          <p:cNvPr id="8" name="Picture 7">
            <a:extLst>
              <a:ext uri="{FF2B5EF4-FFF2-40B4-BE49-F238E27FC236}">
                <a16:creationId xmlns:a16="http://schemas.microsoft.com/office/drawing/2014/main" id="{77BCCF90-2A6D-4EDC-92D0-774266D73706}"/>
              </a:ext>
            </a:extLst>
          </p:cNvPr>
          <p:cNvPicPr>
            <a:picLocks noChangeAspect="1"/>
          </p:cNvPicPr>
          <p:nvPr/>
        </p:nvPicPr>
        <p:blipFill rotWithShape="1">
          <a:blip r:embed="rId4">
            <a:extLst>
              <a:ext uri="{28A0092B-C50C-407E-A947-70E740481C1C}">
                <a14:useLocalDpi xmlns:a14="http://schemas.microsoft.com/office/drawing/2010/main" val="0"/>
              </a:ext>
            </a:extLst>
          </a:blip>
          <a:srcRect b="25587"/>
          <a:stretch/>
        </p:blipFill>
        <p:spPr>
          <a:xfrm>
            <a:off x="4571996" y="1763268"/>
            <a:ext cx="4572000" cy="2628933"/>
          </a:xfrm>
          <a:prstGeom prst="rect">
            <a:avLst/>
          </a:prstGeom>
        </p:spPr>
      </p:pic>
      <p:sp>
        <p:nvSpPr>
          <p:cNvPr id="11" name="Shape 142">
            <a:extLst>
              <a:ext uri="{FF2B5EF4-FFF2-40B4-BE49-F238E27FC236}">
                <a16:creationId xmlns:a16="http://schemas.microsoft.com/office/drawing/2014/main" id="{14A47DFD-BB8B-4E32-A6B5-ACAE9BBF3FCF}"/>
              </a:ext>
            </a:extLst>
          </p:cNvPr>
          <p:cNvSpPr txBox="1"/>
          <p:nvPr/>
        </p:nvSpPr>
        <p:spPr>
          <a:xfrm>
            <a:off x="48424" y="920618"/>
            <a:ext cx="4523572" cy="917026"/>
          </a:xfrm>
          <a:prstGeom prst="rect">
            <a:avLst/>
          </a:prstGeom>
          <a:noFill/>
          <a:ln>
            <a:noFill/>
          </a:ln>
        </p:spPr>
        <p:txBody>
          <a:bodyPr lIns="91425" tIns="91425" rIns="91425" bIns="91425" anchor="t" anchorCtr="0">
            <a:noAutofit/>
          </a:bodyPr>
          <a:lstStyle/>
          <a:p>
            <a:pPr marL="76200" lvl="0" algn="ctr">
              <a:buClr>
                <a:schemeClr val="lt1"/>
              </a:buClr>
              <a:buSzPct val="100000"/>
            </a:pPr>
            <a:r>
              <a:rPr lang="en-US" sz="2400" dirty="0">
                <a:solidFill>
                  <a:schemeClr val="lt1"/>
                </a:solidFill>
                <a:latin typeface="Calibri"/>
                <a:ea typeface="Calibri"/>
                <a:cs typeface="Calibri"/>
                <a:sym typeface="Calibri"/>
              </a:rPr>
              <a:t>MRMS Radar Quality Index</a:t>
            </a:r>
          </a:p>
          <a:p>
            <a:pPr marL="76200" lvl="0" algn="ctr">
              <a:buClr>
                <a:schemeClr val="lt1"/>
              </a:buClr>
              <a:buSzPct val="100000"/>
            </a:pPr>
            <a:r>
              <a:rPr lang="en-US" sz="2400" dirty="0">
                <a:solidFill>
                  <a:schemeClr val="lt1"/>
                </a:solidFill>
                <a:latin typeface="Calibri"/>
                <a:ea typeface="Calibri"/>
                <a:cs typeface="Calibri"/>
                <a:sym typeface="Calibri"/>
              </a:rPr>
              <a:t>0000 UTC 9/1/22</a:t>
            </a:r>
          </a:p>
          <a:p>
            <a:pPr marL="457200" lvl="0" indent="-381000" algn="ctr">
              <a:spcAft>
                <a:spcPts val="600"/>
              </a:spcAft>
              <a:buClr>
                <a:schemeClr val="lt1"/>
              </a:buClr>
              <a:buSzPct val="100000"/>
              <a:buFont typeface="Calibri"/>
              <a:buChar char="●"/>
            </a:pPr>
            <a:endParaRPr lang="en-US" sz="2400" dirty="0">
              <a:solidFill>
                <a:schemeClr val="lt1"/>
              </a:solidFill>
              <a:latin typeface="Calibri"/>
              <a:ea typeface="Calibri"/>
              <a:cs typeface="Calibri"/>
              <a:sym typeface="Calibri"/>
            </a:endParaRPr>
          </a:p>
        </p:txBody>
      </p:sp>
      <p:sp>
        <p:nvSpPr>
          <p:cNvPr id="12" name="Shape 142">
            <a:extLst>
              <a:ext uri="{FF2B5EF4-FFF2-40B4-BE49-F238E27FC236}">
                <a16:creationId xmlns:a16="http://schemas.microsoft.com/office/drawing/2014/main" id="{C5750BE9-A94A-4C69-B883-D6201A06C7F8}"/>
              </a:ext>
            </a:extLst>
          </p:cNvPr>
          <p:cNvSpPr txBox="1"/>
          <p:nvPr/>
        </p:nvSpPr>
        <p:spPr>
          <a:xfrm>
            <a:off x="4571996" y="1315971"/>
            <a:ext cx="4523580" cy="521673"/>
          </a:xfrm>
          <a:prstGeom prst="rect">
            <a:avLst/>
          </a:prstGeom>
          <a:noFill/>
          <a:ln>
            <a:noFill/>
          </a:ln>
        </p:spPr>
        <p:txBody>
          <a:bodyPr lIns="91425" tIns="91425" rIns="91425" bIns="91425" anchor="t" anchorCtr="0">
            <a:noAutofit/>
          </a:bodyPr>
          <a:lstStyle/>
          <a:p>
            <a:pPr marL="76200" lvl="0" algn="ctr">
              <a:spcAft>
                <a:spcPts val="600"/>
              </a:spcAft>
              <a:buClr>
                <a:schemeClr val="lt1"/>
              </a:buClr>
              <a:buSzPct val="100000"/>
            </a:pPr>
            <a:r>
              <a:rPr lang="en-US" sz="2400" dirty="0">
                <a:solidFill>
                  <a:schemeClr val="lt1"/>
                </a:solidFill>
                <a:latin typeface="Calibri"/>
                <a:ea typeface="Calibri"/>
                <a:cs typeface="Calibri"/>
                <a:sym typeface="Calibri"/>
              </a:rPr>
              <a:t>GOES-18 Zenith Angle</a:t>
            </a:r>
          </a:p>
          <a:p>
            <a:pPr marL="457200" lvl="0" indent="-381000">
              <a:spcAft>
                <a:spcPts val="600"/>
              </a:spcAft>
              <a:buClr>
                <a:schemeClr val="lt1"/>
              </a:buClr>
              <a:buSzPct val="100000"/>
              <a:buFont typeface="Calibri"/>
              <a:buChar char="●"/>
            </a:pPr>
            <a:endParaRPr lang="en-US" sz="24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817482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31" name="Shape 331"/>
          <p:cNvSpPr txBox="1">
            <a:spLocks noGrp="1"/>
          </p:cNvSpPr>
          <p:nvPr>
            <p:ph type="sldNum" idx="12"/>
          </p:nvPr>
        </p:nvSpPr>
        <p:spPr>
          <a:xfrm>
            <a:off x="6553204" y="6356353"/>
            <a:ext cx="2133599"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en-US" sz="1200" b="0" i="0" u="none" strike="noStrike" cap="none">
                <a:solidFill>
                  <a:schemeClr val="lt1"/>
                </a:solidFill>
                <a:latin typeface="Calibri"/>
                <a:ea typeface="Calibri"/>
                <a:cs typeface="Calibri"/>
                <a:sym typeface="Calibri"/>
              </a:rPr>
              <a:pPr marL="0" marR="0" lvl="0" indent="0" algn="r" rtl="0">
                <a:lnSpc>
                  <a:spcPct val="100000"/>
                </a:lnSpc>
                <a:spcBef>
                  <a:spcPts val="0"/>
                </a:spcBef>
                <a:spcAft>
                  <a:spcPts val="0"/>
                </a:spcAft>
                <a:buClr>
                  <a:schemeClr val="lt1"/>
                </a:buClr>
                <a:buSzPct val="25000"/>
                <a:buFont typeface="Calibri"/>
                <a:buNone/>
              </a:pPr>
              <a:t>13</a:t>
            </a:fld>
            <a:endParaRPr lang="en-US" sz="1200" b="0" i="0" u="none" strike="noStrike" cap="none">
              <a:solidFill>
                <a:schemeClr val="lt1"/>
              </a:solidFill>
              <a:latin typeface="Calibri"/>
              <a:ea typeface="Calibri"/>
              <a:cs typeface="Calibri"/>
              <a:sym typeface="Calibri"/>
            </a:endParaRPr>
          </a:p>
        </p:txBody>
      </p:sp>
      <p:graphicFrame>
        <p:nvGraphicFramePr>
          <p:cNvPr id="6" name="Shape 141"/>
          <p:cNvGraphicFramePr/>
          <p:nvPr>
            <p:extLst>
              <p:ext uri="{D42A27DB-BD31-4B8C-83A1-F6EECF244321}">
                <p14:modId xmlns:p14="http://schemas.microsoft.com/office/powerpoint/2010/main" val="1303116795"/>
              </p:ext>
            </p:extLst>
          </p:nvPr>
        </p:nvGraphicFramePr>
        <p:xfrm>
          <a:off x="38099" y="1206049"/>
          <a:ext cx="9067802" cy="2286000"/>
        </p:xfrm>
        <a:graphic>
          <a:graphicData uri="http://schemas.openxmlformats.org/drawingml/2006/table">
            <a:tbl>
              <a:tblPr>
                <a:noFill/>
              </a:tblPr>
              <a:tblGrid>
                <a:gridCol w="2377110">
                  <a:extLst>
                    <a:ext uri="{9D8B030D-6E8A-4147-A177-3AD203B41FA5}">
                      <a16:colId xmlns:a16="http://schemas.microsoft.com/office/drawing/2014/main" val="20000"/>
                    </a:ext>
                  </a:extLst>
                </a:gridCol>
                <a:gridCol w="775252">
                  <a:extLst>
                    <a:ext uri="{9D8B030D-6E8A-4147-A177-3AD203B41FA5}">
                      <a16:colId xmlns:a16="http://schemas.microsoft.com/office/drawing/2014/main" val="20001"/>
                    </a:ext>
                  </a:extLst>
                </a:gridCol>
                <a:gridCol w="760344">
                  <a:extLst>
                    <a:ext uri="{9D8B030D-6E8A-4147-A177-3AD203B41FA5}">
                      <a16:colId xmlns:a16="http://schemas.microsoft.com/office/drawing/2014/main" val="20002"/>
                    </a:ext>
                  </a:extLst>
                </a:gridCol>
                <a:gridCol w="760344">
                  <a:extLst>
                    <a:ext uri="{9D8B030D-6E8A-4147-A177-3AD203B41FA5}">
                      <a16:colId xmlns:a16="http://schemas.microsoft.com/office/drawing/2014/main" val="2503121520"/>
                    </a:ext>
                  </a:extLst>
                </a:gridCol>
                <a:gridCol w="1411356">
                  <a:extLst>
                    <a:ext uri="{9D8B030D-6E8A-4147-A177-3AD203B41FA5}">
                      <a16:colId xmlns:a16="http://schemas.microsoft.com/office/drawing/2014/main" val="689403153"/>
                    </a:ext>
                  </a:extLst>
                </a:gridCol>
                <a:gridCol w="710648">
                  <a:extLst>
                    <a:ext uri="{9D8B030D-6E8A-4147-A177-3AD203B41FA5}">
                      <a16:colId xmlns:a16="http://schemas.microsoft.com/office/drawing/2014/main" val="20004"/>
                    </a:ext>
                  </a:extLst>
                </a:gridCol>
                <a:gridCol w="710648">
                  <a:extLst>
                    <a:ext uri="{9D8B030D-6E8A-4147-A177-3AD203B41FA5}">
                      <a16:colId xmlns:a16="http://schemas.microsoft.com/office/drawing/2014/main" val="2992473599"/>
                    </a:ext>
                  </a:extLst>
                </a:gridCol>
                <a:gridCol w="1562100">
                  <a:extLst>
                    <a:ext uri="{9D8B030D-6E8A-4147-A177-3AD203B41FA5}">
                      <a16:colId xmlns:a16="http://schemas.microsoft.com/office/drawing/2014/main" val="2018336968"/>
                    </a:ext>
                  </a:extLst>
                </a:gridCol>
              </a:tblGrid>
              <a:tr h="320025">
                <a:tc rowSpan="3">
                  <a:txBody>
                    <a:bodyPr/>
                    <a:lstStyle/>
                    <a:p>
                      <a:pPr lvl="0">
                        <a:spcBef>
                          <a:spcPts val="0"/>
                        </a:spcBef>
                        <a:buNone/>
                      </a:pPr>
                      <a:endParaRPr sz="2400" b="1" dirty="0">
                        <a:solidFill>
                          <a:schemeClr val="tx1"/>
                        </a:solidFill>
                      </a:endParaRPr>
                    </a:p>
                  </a:txBody>
                  <a:tcPr marL="45720" marR="45720">
                    <a:solidFill>
                      <a:schemeClr val="bg1"/>
                    </a:solidFill>
                  </a:tcPr>
                </a:tc>
                <a:tc rowSpan="3">
                  <a:txBody>
                    <a:bodyPr/>
                    <a:lstStyle/>
                    <a:p>
                      <a:pPr lvl="0" algn="ctr" rtl="0">
                        <a:spcBef>
                          <a:spcPts val="0"/>
                        </a:spcBef>
                        <a:buNone/>
                      </a:pPr>
                      <a:r>
                        <a:rPr lang="en-US" sz="2400" b="1" dirty="0">
                          <a:solidFill>
                            <a:schemeClr val="tx1"/>
                          </a:solidFill>
                        </a:rPr>
                        <a:t>Spec</a:t>
                      </a:r>
                    </a:p>
                  </a:txBody>
                  <a:tcPr marL="45720" marR="45720">
                    <a:solidFill>
                      <a:schemeClr val="bg1"/>
                    </a:solidFill>
                  </a:tcPr>
                </a:tc>
                <a:tc gridSpan="3">
                  <a:txBody>
                    <a:bodyPr/>
                    <a:lstStyle/>
                    <a:p>
                      <a:pPr lvl="0" algn="ctr" rtl="0">
                        <a:spcBef>
                          <a:spcPts val="0"/>
                        </a:spcBef>
                        <a:buNone/>
                      </a:pPr>
                      <a:r>
                        <a:rPr lang="en-US" sz="2400" b="1" dirty="0">
                          <a:solidFill>
                            <a:schemeClr val="tx1"/>
                          </a:solidFill>
                        </a:rPr>
                        <a:t>Vs. Q3</a:t>
                      </a:r>
                    </a:p>
                  </a:txBody>
                  <a:tcPr marL="45720" marR="45720">
                    <a:solidFill>
                      <a:schemeClr val="bg1"/>
                    </a:solidFill>
                  </a:tcPr>
                </a:tc>
                <a:tc hMerge="1">
                  <a:txBody>
                    <a:bodyPr/>
                    <a:lstStyle/>
                    <a:p>
                      <a:endParaRPr lang="en-US"/>
                    </a:p>
                  </a:txBody>
                  <a:tcPr/>
                </a:tc>
                <a:tc hMerge="1">
                  <a:txBody>
                    <a:bodyPr/>
                    <a:lstStyle/>
                    <a:p>
                      <a:endParaRPr lang="en-US"/>
                    </a:p>
                  </a:txBody>
                  <a:tcPr/>
                </a:tc>
                <a:tc gridSpan="3">
                  <a:txBody>
                    <a:bodyPr/>
                    <a:lstStyle/>
                    <a:p>
                      <a:pPr lvl="0" algn="ctr" rtl="0">
                        <a:spcBef>
                          <a:spcPts val="0"/>
                        </a:spcBef>
                        <a:buNone/>
                      </a:pPr>
                      <a:r>
                        <a:rPr lang="en-US" sz="2400" b="1" dirty="0">
                          <a:solidFill>
                            <a:schemeClr val="tx1"/>
                          </a:solidFill>
                        </a:rPr>
                        <a:t>Vs.</a:t>
                      </a:r>
                      <a:r>
                        <a:rPr lang="en-US" sz="2400" b="1" baseline="0" dirty="0">
                          <a:solidFill>
                            <a:schemeClr val="tx1"/>
                          </a:solidFill>
                        </a:rPr>
                        <a:t> DPR</a:t>
                      </a:r>
                      <a:endParaRPr lang="en-US" sz="2400" b="1" dirty="0">
                        <a:solidFill>
                          <a:schemeClr val="tx1"/>
                        </a:solidFill>
                      </a:endParaRPr>
                    </a:p>
                  </a:txBody>
                  <a:tcPr marL="45720" marR="45720">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31365">
                <a:tc vMerge="1">
                  <a:txBody>
                    <a:bodyPr/>
                    <a:lstStyle/>
                    <a:p>
                      <a:endParaRPr lang="en-US"/>
                    </a:p>
                  </a:txBody>
                  <a:tcPr/>
                </a:tc>
                <a:tc vMerge="1">
                  <a:txBody>
                    <a:bodyPr/>
                    <a:lstStyle/>
                    <a:p>
                      <a:endParaRPr lang="en-US"/>
                    </a:p>
                  </a:txBody>
                  <a:tcPr/>
                </a:tc>
                <a:tc gridSpan="2">
                  <a:txBody>
                    <a:bodyPr/>
                    <a:lstStyle/>
                    <a:p>
                      <a:pPr lvl="0" algn="ctr" rtl="0">
                        <a:spcBef>
                          <a:spcPts val="0"/>
                        </a:spcBef>
                        <a:buNone/>
                      </a:pPr>
                      <a:r>
                        <a:rPr lang="en-US" sz="2400" b="1" dirty="0">
                          <a:solidFill>
                            <a:schemeClr val="tx1"/>
                          </a:solidFill>
                        </a:rPr>
                        <a:t>Baseline</a:t>
                      </a:r>
                    </a:p>
                  </a:txBody>
                  <a:tcPr marL="45720" marR="45720">
                    <a:solidFill>
                      <a:schemeClr val="bg1"/>
                    </a:solidFill>
                  </a:tcPr>
                </a:tc>
                <a:tc hMerge="1">
                  <a:txBody>
                    <a:bodyPr/>
                    <a:lstStyle/>
                    <a:p>
                      <a:pPr lvl="0" algn="ctr" rtl="0">
                        <a:spcBef>
                          <a:spcPts val="0"/>
                        </a:spcBef>
                        <a:buNone/>
                      </a:pPr>
                      <a:endParaRPr lang="en-US" sz="2400" b="1" dirty="0">
                        <a:solidFill>
                          <a:schemeClr val="tx1"/>
                        </a:solidFill>
                      </a:endParaRPr>
                    </a:p>
                  </a:txBody>
                  <a:tcPr marL="45720" marR="45720">
                    <a:solidFill>
                      <a:schemeClr val="bg1"/>
                    </a:solidFill>
                  </a:tcPr>
                </a:tc>
                <a:tc rowSpan="2">
                  <a:txBody>
                    <a:bodyPr/>
                    <a:lstStyle/>
                    <a:p>
                      <a:pPr lvl="0" algn="ctr" rtl="0">
                        <a:spcBef>
                          <a:spcPts val="0"/>
                        </a:spcBef>
                        <a:buNone/>
                      </a:pPr>
                      <a:r>
                        <a:rPr lang="en-US" sz="2400" b="1" dirty="0">
                          <a:solidFill>
                            <a:schemeClr val="tx1"/>
                          </a:solidFill>
                        </a:rPr>
                        <a:t>Enterprise G18</a:t>
                      </a:r>
                    </a:p>
                  </a:txBody>
                  <a:tcPr marL="45720" marR="45720">
                    <a:solidFill>
                      <a:schemeClr val="bg1"/>
                    </a:solidFill>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Baseline</a:t>
                      </a:r>
                    </a:p>
                  </a:txBody>
                  <a:tcPr marL="45720" marR="45720">
                    <a:solidFill>
                      <a:schemeClr val="bg1"/>
                    </a:solid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400" b="1" dirty="0">
                        <a:solidFill>
                          <a:schemeClr val="tx1"/>
                        </a:solidFill>
                      </a:endParaRPr>
                    </a:p>
                  </a:txBody>
                  <a:tcPr marL="45720" marR="45720">
                    <a:solidFill>
                      <a:schemeClr val="bg1"/>
                    </a:solidFill>
                  </a:tcPr>
                </a:tc>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Enterprise G18</a:t>
                      </a:r>
                    </a:p>
                  </a:txBody>
                  <a:tcPr marL="45720" marR="45720">
                    <a:solidFill>
                      <a:schemeClr val="bg1"/>
                    </a:solidFill>
                  </a:tcPr>
                </a:tc>
                <a:extLst>
                  <a:ext uri="{0D108BD9-81ED-4DB2-BD59-A6C34878D82A}">
                    <a16:rowId xmlns:a16="http://schemas.microsoft.com/office/drawing/2014/main" val="10001"/>
                  </a:ext>
                </a:extLst>
              </a:tr>
              <a:tr h="431365">
                <a:tc vMerge="1">
                  <a:txBody>
                    <a:bodyPr/>
                    <a:lstStyle/>
                    <a:p>
                      <a:endParaRPr lang="en-US"/>
                    </a:p>
                  </a:txBody>
                  <a:tcPr/>
                </a:tc>
                <a:tc vMerge="1">
                  <a:txBody>
                    <a:bodyPr/>
                    <a:lstStyle/>
                    <a:p>
                      <a:endParaRPr lang="en-US"/>
                    </a:p>
                  </a:txBody>
                  <a:tcPr/>
                </a:tc>
                <a:tc>
                  <a:txBody>
                    <a:bodyPr/>
                    <a:lstStyle/>
                    <a:p>
                      <a:r>
                        <a:rPr lang="en-US" sz="2400" b="1">
                          <a:solidFill>
                            <a:schemeClr val="tx1"/>
                          </a:solidFill>
                        </a:rPr>
                        <a:t>G17</a:t>
                      </a:r>
                      <a:endParaRPr lang="en-US"/>
                    </a:p>
                  </a:txBody>
                  <a:tcPr marL="45720" marR="45720">
                    <a:solidFill>
                      <a:schemeClr val="bg1"/>
                    </a:solidFill>
                  </a:tcPr>
                </a:tc>
                <a:tc>
                  <a:txBody>
                    <a:bodyPr/>
                    <a:lstStyle/>
                    <a:p>
                      <a:r>
                        <a:rPr lang="en-US" sz="2400" b="1" dirty="0">
                          <a:solidFill>
                            <a:schemeClr val="tx1"/>
                          </a:solidFill>
                        </a:rPr>
                        <a:t>G18</a:t>
                      </a:r>
                      <a:endParaRPr lang="en-US" dirty="0"/>
                    </a:p>
                  </a:txBody>
                  <a:tcPr marL="45720" marR="45720">
                    <a:solidFill>
                      <a:schemeClr val="bg1"/>
                    </a:solidFill>
                  </a:tcPr>
                </a:tc>
                <a:tc vMerge="1">
                  <a:txBody>
                    <a:bodyPr/>
                    <a:lstStyle/>
                    <a:p>
                      <a:endParaRPr lang="en-US"/>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G17</a:t>
                      </a:r>
                    </a:p>
                  </a:txBody>
                  <a:tcPr marL="45720" marR="45720">
                    <a:solidFill>
                      <a:schemeClr val="bg1"/>
                    </a:solidFill>
                  </a:tcPr>
                </a:tc>
                <a:tc>
                  <a:txBody>
                    <a:bodyPr/>
                    <a:lstStyle/>
                    <a:p>
                      <a:r>
                        <a:rPr lang="en-US" sz="2400" b="1" dirty="0">
                          <a:solidFill>
                            <a:schemeClr val="tx1"/>
                          </a:solidFill>
                        </a:rPr>
                        <a:t>G18</a:t>
                      </a:r>
                      <a:endParaRPr lang="en-US" dirty="0"/>
                    </a:p>
                  </a:txBody>
                  <a:tcPr marL="45720" marR="45720">
                    <a:solidFill>
                      <a:schemeClr val="bg1"/>
                    </a:solidFill>
                  </a:tcPr>
                </a:tc>
                <a:tc vMerge="1">
                  <a:txBody>
                    <a:bodyPr/>
                    <a:lstStyle/>
                    <a:p>
                      <a:endParaRPr lang="en-US"/>
                    </a:p>
                  </a:txBody>
                  <a:tcPr/>
                </a:tc>
                <a:extLst>
                  <a:ext uri="{0D108BD9-81ED-4DB2-BD59-A6C34878D82A}">
                    <a16:rowId xmlns:a16="http://schemas.microsoft.com/office/drawing/2014/main" val="2364351342"/>
                  </a:ext>
                </a:extLst>
              </a:tr>
              <a:tr h="381000">
                <a:tc>
                  <a:txBody>
                    <a:bodyPr/>
                    <a:lstStyle/>
                    <a:p>
                      <a:pPr lvl="0" rtl="0">
                        <a:spcBef>
                          <a:spcPts val="0"/>
                        </a:spcBef>
                        <a:buNone/>
                      </a:pPr>
                      <a:r>
                        <a:rPr lang="en-US" sz="2400" b="1" dirty="0">
                          <a:solidFill>
                            <a:schemeClr val="tx1"/>
                          </a:solidFill>
                        </a:rPr>
                        <a:t>Accuracy (mm/h)</a:t>
                      </a:r>
                    </a:p>
                  </a:txBody>
                  <a:tcPr marL="45720" marR="45720">
                    <a:solidFill>
                      <a:schemeClr val="bg1"/>
                    </a:solidFill>
                  </a:tcPr>
                </a:tc>
                <a:tc>
                  <a:txBody>
                    <a:bodyPr/>
                    <a:lstStyle/>
                    <a:p>
                      <a:pPr lvl="0" algn="ctr" rtl="0">
                        <a:spcBef>
                          <a:spcPts val="0"/>
                        </a:spcBef>
                        <a:buNone/>
                      </a:pPr>
                      <a:r>
                        <a:rPr lang="en-US" sz="2400" dirty="0">
                          <a:solidFill>
                            <a:schemeClr val="tx1"/>
                          </a:solidFill>
                        </a:rPr>
                        <a:t>6.00</a:t>
                      </a:r>
                    </a:p>
                  </a:txBody>
                  <a:tcPr marL="45720" marR="45720">
                    <a:solidFill>
                      <a:schemeClr val="bg1"/>
                    </a:solidFill>
                  </a:tcPr>
                </a:tc>
                <a:tc>
                  <a:txBody>
                    <a:bodyPr/>
                    <a:lstStyle/>
                    <a:p>
                      <a:pPr lvl="0" algn="ctr" rtl="0">
                        <a:spcBef>
                          <a:spcPts val="0"/>
                        </a:spcBef>
                        <a:buNone/>
                      </a:pPr>
                      <a:r>
                        <a:rPr lang="en-US" sz="2400" dirty="0">
                          <a:solidFill>
                            <a:srgbClr val="FF0000"/>
                          </a:solidFill>
                        </a:rPr>
                        <a:t>6.11</a:t>
                      </a:r>
                    </a:p>
                  </a:txBody>
                  <a:tcPr marL="45720" marR="45720">
                    <a:solidFill>
                      <a:schemeClr val="bg1"/>
                    </a:solidFill>
                  </a:tcPr>
                </a:tc>
                <a:tc>
                  <a:txBody>
                    <a:bodyPr/>
                    <a:lstStyle/>
                    <a:p>
                      <a:pPr lvl="0" algn="ctr" rtl="0">
                        <a:spcBef>
                          <a:spcPts val="0"/>
                        </a:spcBef>
                        <a:buNone/>
                      </a:pPr>
                      <a:r>
                        <a:rPr lang="en-US" sz="2400" b="1" dirty="0">
                          <a:solidFill>
                            <a:srgbClr val="009900"/>
                          </a:solidFill>
                        </a:rPr>
                        <a:t>5.63</a:t>
                      </a:r>
                    </a:p>
                  </a:txBody>
                  <a:tcPr marL="45720" marR="45720">
                    <a:solidFill>
                      <a:schemeClr val="bg1"/>
                    </a:solidFill>
                  </a:tcPr>
                </a:tc>
                <a:tc>
                  <a:txBody>
                    <a:bodyPr/>
                    <a:lstStyle/>
                    <a:p>
                      <a:pPr lvl="0" algn="ctr" rtl="0">
                        <a:spcBef>
                          <a:spcPts val="0"/>
                        </a:spcBef>
                        <a:buNone/>
                      </a:pPr>
                      <a:r>
                        <a:rPr lang="en-US" sz="2400" dirty="0">
                          <a:solidFill>
                            <a:srgbClr val="009900"/>
                          </a:solidFill>
                        </a:rPr>
                        <a:t>3.39</a:t>
                      </a:r>
                    </a:p>
                  </a:txBody>
                  <a:tcPr marL="45720" marR="45720">
                    <a:solidFill>
                      <a:schemeClr val="bg1"/>
                    </a:solidFill>
                  </a:tcPr>
                </a:tc>
                <a:tc>
                  <a:txBody>
                    <a:bodyPr/>
                    <a:lstStyle/>
                    <a:p>
                      <a:pPr lvl="0" algn="ctr" rtl="0">
                        <a:spcBef>
                          <a:spcPts val="0"/>
                        </a:spcBef>
                        <a:buNone/>
                      </a:pPr>
                      <a:r>
                        <a:rPr lang="en-US" sz="2400" dirty="0">
                          <a:solidFill>
                            <a:srgbClr val="FF0000"/>
                          </a:solidFill>
                        </a:rPr>
                        <a:t>6.38</a:t>
                      </a:r>
                    </a:p>
                  </a:txBody>
                  <a:tcPr marL="45720" marR="45720">
                    <a:solidFill>
                      <a:schemeClr val="bg1"/>
                    </a:solidFill>
                  </a:tcPr>
                </a:tc>
                <a:tc>
                  <a:txBody>
                    <a:bodyPr/>
                    <a:lstStyle/>
                    <a:p>
                      <a:pPr lvl="0" algn="ctr" rtl="0">
                        <a:spcBef>
                          <a:spcPts val="0"/>
                        </a:spcBef>
                        <a:buNone/>
                      </a:pPr>
                      <a:r>
                        <a:rPr lang="en-US" sz="2400" b="1" dirty="0">
                          <a:solidFill>
                            <a:srgbClr val="009900"/>
                          </a:solidFill>
                        </a:rPr>
                        <a:t>5.73</a:t>
                      </a:r>
                    </a:p>
                  </a:txBody>
                  <a:tcPr marL="45720" marR="45720">
                    <a:solidFill>
                      <a:schemeClr val="bg1"/>
                    </a:solidFill>
                  </a:tcPr>
                </a:tc>
                <a:tc>
                  <a:txBody>
                    <a:bodyPr/>
                    <a:lstStyle/>
                    <a:p>
                      <a:pPr lvl="0" algn="ctr" rtl="0">
                        <a:spcBef>
                          <a:spcPts val="0"/>
                        </a:spcBef>
                        <a:buNone/>
                      </a:pPr>
                      <a:r>
                        <a:rPr lang="en-US" sz="2400" dirty="0">
                          <a:solidFill>
                            <a:srgbClr val="009900"/>
                          </a:solidFill>
                        </a:rPr>
                        <a:t>4.64</a:t>
                      </a:r>
                    </a:p>
                  </a:txBody>
                  <a:tcPr marL="45720" marR="45720">
                    <a:solidFill>
                      <a:schemeClr val="bg1"/>
                    </a:solidFill>
                  </a:tcPr>
                </a:tc>
                <a:extLst>
                  <a:ext uri="{0D108BD9-81ED-4DB2-BD59-A6C34878D82A}">
                    <a16:rowId xmlns:a16="http://schemas.microsoft.com/office/drawing/2014/main" val="10002"/>
                  </a:ext>
                </a:extLst>
              </a:tr>
              <a:tr h="381000">
                <a:tc>
                  <a:txBody>
                    <a:bodyPr/>
                    <a:lstStyle/>
                    <a:p>
                      <a:pPr lvl="0" rtl="0">
                        <a:spcBef>
                          <a:spcPts val="0"/>
                        </a:spcBef>
                        <a:buNone/>
                      </a:pPr>
                      <a:r>
                        <a:rPr lang="en-US" sz="2400" b="1" dirty="0">
                          <a:solidFill>
                            <a:schemeClr val="tx1"/>
                          </a:solidFill>
                        </a:rPr>
                        <a:t>Precision (mm/h)</a:t>
                      </a:r>
                    </a:p>
                  </a:txBody>
                  <a:tcPr marL="45720" marR="45720">
                    <a:solidFill>
                      <a:schemeClr val="bg1"/>
                    </a:solidFill>
                  </a:tcPr>
                </a:tc>
                <a:tc>
                  <a:txBody>
                    <a:bodyPr/>
                    <a:lstStyle/>
                    <a:p>
                      <a:pPr lvl="0" algn="ctr" rtl="0">
                        <a:spcBef>
                          <a:spcPts val="0"/>
                        </a:spcBef>
                        <a:buNone/>
                      </a:pPr>
                      <a:r>
                        <a:rPr lang="en-US" sz="2400" dirty="0">
                          <a:solidFill>
                            <a:schemeClr val="tx1"/>
                          </a:solidFill>
                        </a:rPr>
                        <a:t>9.00</a:t>
                      </a:r>
                    </a:p>
                  </a:txBody>
                  <a:tcPr marL="45720" marR="45720">
                    <a:solidFill>
                      <a:schemeClr val="bg1"/>
                    </a:solidFill>
                  </a:tcPr>
                </a:tc>
                <a:tc>
                  <a:txBody>
                    <a:bodyPr/>
                    <a:lstStyle/>
                    <a:p>
                      <a:pPr lvl="0" algn="ctr" rtl="0">
                        <a:spcBef>
                          <a:spcPts val="0"/>
                        </a:spcBef>
                        <a:buNone/>
                      </a:pPr>
                      <a:r>
                        <a:rPr lang="en-US" sz="2400" dirty="0">
                          <a:solidFill>
                            <a:srgbClr val="FF0000"/>
                          </a:solidFill>
                        </a:rPr>
                        <a:t>9.70</a:t>
                      </a:r>
                    </a:p>
                  </a:txBody>
                  <a:tcPr marL="45720" marR="45720">
                    <a:solidFill>
                      <a:schemeClr val="bg1"/>
                    </a:solidFill>
                  </a:tcPr>
                </a:tc>
                <a:tc>
                  <a:txBody>
                    <a:bodyPr/>
                    <a:lstStyle/>
                    <a:p>
                      <a:pPr lvl="0" algn="ctr" rtl="0">
                        <a:spcBef>
                          <a:spcPts val="0"/>
                        </a:spcBef>
                        <a:buNone/>
                      </a:pPr>
                      <a:r>
                        <a:rPr lang="en-US" sz="2400" b="1" dirty="0">
                          <a:solidFill>
                            <a:srgbClr val="FF0000"/>
                          </a:solidFill>
                        </a:rPr>
                        <a:t>9.70</a:t>
                      </a:r>
                    </a:p>
                  </a:txBody>
                  <a:tcPr marL="45720" marR="45720">
                    <a:solidFill>
                      <a:schemeClr val="bg1"/>
                    </a:solidFill>
                  </a:tcPr>
                </a:tc>
                <a:tc>
                  <a:txBody>
                    <a:bodyPr/>
                    <a:lstStyle/>
                    <a:p>
                      <a:pPr lvl="0" algn="ctr" rtl="0">
                        <a:spcBef>
                          <a:spcPts val="0"/>
                        </a:spcBef>
                        <a:buNone/>
                      </a:pPr>
                      <a:r>
                        <a:rPr lang="en-US" sz="2400" dirty="0">
                          <a:solidFill>
                            <a:srgbClr val="009900"/>
                          </a:solidFill>
                        </a:rPr>
                        <a:t>6.00</a:t>
                      </a:r>
                    </a:p>
                  </a:txBody>
                  <a:tcPr marL="45720" marR="45720">
                    <a:solidFill>
                      <a:schemeClr val="bg1"/>
                    </a:solidFill>
                  </a:tcPr>
                </a:tc>
                <a:tc>
                  <a:txBody>
                    <a:bodyPr/>
                    <a:lstStyle/>
                    <a:p>
                      <a:pPr lvl="0" algn="ctr" rtl="0">
                        <a:spcBef>
                          <a:spcPts val="0"/>
                        </a:spcBef>
                        <a:buNone/>
                      </a:pPr>
                      <a:r>
                        <a:rPr lang="en-US" sz="2400" dirty="0">
                          <a:solidFill>
                            <a:srgbClr val="FF0000"/>
                          </a:solidFill>
                        </a:rPr>
                        <a:t>9.38</a:t>
                      </a:r>
                    </a:p>
                  </a:txBody>
                  <a:tcPr marL="45720" marR="45720">
                    <a:solidFill>
                      <a:schemeClr val="bg1"/>
                    </a:solidFill>
                  </a:tcPr>
                </a:tc>
                <a:tc>
                  <a:txBody>
                    <a:bodyPr/>
                    <a:lstStyle/>
                    <a:p>
                      <a:pPr lvl="0" algn="ctr" rtl="0">
                        <a:spcBef>
                          <a:spcPts val="0"/>
                        </a:spcBef>
                        <a:buNone/>
                      </a:pPr>
                      <a:r>
                        <a:rPr lang="en-US" sz="2400" b="1" dirty="0">
                          <a:solidFill>
                            <a:srgbClr val="009900"/>
                          </a:solidFill>
                        </a:rPr>
                        <a:t>8.86</a:t>
                      </a:r>
                    </a:p>
                  </a:txBody>
                  <a:tcPr marL="45720" marR="45720">
                    <a:solidFill>
                      <a:schemeClr val="bg1"/>
                    </a:solidFill>
                  </a:tcPr>
                </a:tc>
                <a:tc>
                  <a:txBody>
                    <a:bodyPr/>
                    <a:lstStyle/>
                    <a:p>
                      <a:pPr lvl="0" algn="ctr" rtl="0">
                        <a:spcBef>
                          <a:spcPts val="0"/>
                        </a:spcBef>
                        <a:buNone/>
                      </a:pPr>
                      <a:r>
                        <a:rPr lang="en-US" sz="2400" dirty="0">
                          <a:solidFill>
                            <a:srgbClr val="009900"/>
                          </a:solidFill>
                        </a:rPr>
                        <a:t>7.76</a:t>
                      </a:r>
                    </a:p>
                  </a:txBody>
                  <a:tcPr marL="45720" marR="45720">
                    <a:solidFill>
                      <a:schemeClr val="bg1"/>
                    </a:solidFill>
                  </a:tcPr>
                </a:tc>
                <a:extLst>
                  <a:ext uri="{0D108BD9-81ED-4DB2-BD59-A6C34878D82A}">
                    <a16:rowId xmlns:a16="http://schemas.microsoft.com/office/drawing/2014/main" val="10003"/>
                  </a:ext>
                </a:extLst>
              </a:tr>
            </a:tbl>
          </a:graphicData>
        </a:graphic>
      </p:graphicFrame>
      <p:sp>
        <p:nvSpPr>
          <p:cNvPr id="9" name="Shape 142"/>
          <p:cNvSpPr txBox="1"/>
          <p:nvPr/>
        </p:nvSpPr>
        <p:spPr>
          <a:xfrm>
            <a:off x="230637" y="3845164"/>
            <a:ext cx="8682722" cy="2748676"/>
          </a:xfrm>
          <a:prstGeom prst="rect">
            <a:avLst/>
          </a:prstGeom>
          <a:noFill/>
          <a:ln>
            <a:noFill/>
          </a:ln>
        </p:spPr>
        <p:txBody>
          <a:bodyPr lIns="91425" tIns="91425" rIns="91425" bIns="91425" anchor="t" anchorCtr="0">
            <a:noAutofit/>
          </a:bodyPr>
          <a:lstStyle/>
          <a:p>
            <a:pPr marL="457200" lvl="0" indent="-381000">
              <a:buClr>
                <a:schemeClr val="lt1"/>
              </a:buClr>
              <a:buSzPct val="100000"/>
              <a:buFont typeface="Calibri"/>
              <a:buChar char="●"/>
            </a:pPr>
            <a:r>
              <a:rPr lang="en-US" sz="2400" dirty="0">
                <a:solidFill>
                  <a:schemeClr val="lt1"/>
                </a:solidFill>
                <a:latin typeface="Calibri"/>
                <a:ea typeface="Calibri"/>
                <a:cs typeface="Calibri"/>
                <a:sym typeface="Calibri"/>
              </a:rPr>
              <a:t>Validation period: 93 days (2 Aug-2 November 2022 inclusive)</a:t>
            </a:r>
          </a:p>
          <a:p>
            <a:pPr marL="457200" lvl="0" indent="-381000">
              <a:buClr>
                <a:schemeClr val="lt1"/>
              </a:buClr>
              <a:buSzPct val="100000"/>
              <a:buFont typeface="Calibri"/>
              <a:buChar char="●"/>
            </a:pPr>
            <a:r>
              <a:rPr lang="en-US" sz="2400" dirty="0">
                <a:solidFill>
                  <a:schemeClr val="lt1"/>
                </a:solidFill>
                <a:latin typeface="Calibri"/>
                <a:ea typeface="Calibri"/>
                <a:cs typeface="Calibri"/>
                <a:sym typeface="Calibri"/>
              </a:rPr>
              <a:t>GOES-18 Baseline rain rates are, as expected, a significant improvement over GOES-17</a:t>
            </a:r>
          </a:p>
          <a:p>
            <a:pPr marL="457200" lvl="0" indent="-381000">
              <a:buClr>
                <a:schemeClr val="lt1"/>
              </a:buClr>
              <a:buSzPct val="100000"/>
              <a:buFont typeface="Calibri"/>
              <a:buChar char="●"/>
            </a:pPr>
            <a:r>
              <a:rPr lang="en-US" sz="2400" dirty="0">
                <a:solidFill>
                  <a:schemeClr val="lt1"/>
                </a:solidFill>
                <a:latin typeface="Calibri"/>
                <a:ea typeface="Calibri"/>
                <a:cs typeface="Calibri"/>
                <a:sym typeface="Calibri"/>
              </a:rPr>
              <a:t>For GOES-18 the Enterprise algorithm comfortably meets spec in both coverage areas. </a:t>
            </a:r>
          </a:p>
        </p:txBody>
      </p:sp>
      <p:sp>
        <p:nvSpPr>
          <p:cNvPr id="10" name="Shape 329"/>
          <p:cNvSpPr txBox="1">
            <a:spLocks noGrp="1"/>
          </p:cNvSpPr>
          <p:nvPr>
            <p:ph type="title"/>
          </p:nvPr>
        </p:nvSpPr>
        <p:spPr>
          <a:xfrm>
            <a:off x="1510748" y="90154"/>
            <a:ext cx="6052930" cy="10370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3600" b="0" i="0" u="none" strike="noStrike" cap="none" dirty="0">
                <a:solidFill>
                  <a:schemeClr val="lt1"/>
                </a:solidFill>
                <a:latin typeface="Calibri"/>
                <a:ea typeface="Calibri"/>
                <a:cs typeface="Calibri"/>
                <a:sym typeface="Calibri"/>
              </a:rPr>
              <a:t>Comparisons with G17 and G18 Enterprise</a:t>
            </a:r>
          </a:p>
        </p:txBody>
      </p:sp>
      <p:sp>
        <p:nvSpPr>
          <p:cNvPr id="3" name="Oval 2">
            <a:extLst>
              <a:ext uri="{FF2B5EF4-FFF2-40B4-BE49-F238E27FC236}">
                <a16:creationId xmlns:a16="http://schemas.microsoft.com/office/drawing/2014/main" id="{7AFF3F99-9E7A-4F4B-97E8-CFB7116214A2}"/>
              </a:ext>
            </a:extLst>
          </p:cNvPr>
          <p:cNvSpPr/>
          <p:nvPr/>
        </p:nvSpPr>
        <p:spPr>
          <a:xfrm>
            <a:off x="6818243" y="1928192"/>
            <a:ext cx="745435" cy="1916972"/>
          </a:xfrm>
          <a:prstGeom prst="ellipse">
            <a:avLst/>
          </a:prstGeom>
          <a:noFill/>
          <a:ln w="34925">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177C494-09F9-47D5-88FC-4B834F69B99A}"/>
              </a:ext>
            </a:extLst>
          </p:cNvPr>
          <p:cNvSpPr/>
          <p:nvPr/>
        </p:nvSpPr>
        <p:spPr>
          <a:xfrm>
            <a:off x="3978965" y="1928192"/>
            <a:ext cx="745435" cy="1916972"/>
          </a:xfrm>
          <a:prstGeom prst="ellipse">
            <a:avLst/>
          </a:prstGeom>
          <a:noFill/>
          <a:ln w="34925">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5710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 name="Picture 2">
            <a:extLst>
              <a:ext uri="{FF2B5EF4-FFF2-40B4-BE49-F238E27FC236}">
                <a16:creationId xmlns:a16="http://schemas.microsoft.com/office/drawing/2014/main" id="{EEB0B0B1-B818-4DF2-B6C8-3FD80A8C3197}"/>
              </a:ext>
            </a:extLst>
          </p:cNvPr>
          <p:cNvPicPr>
            <a:picLocks noChangeAspect="1"/>
          </p:cNvPicPr>
          <p:nvPr/>
        </p:nvPicPr>
        <p:blipFill rotWithShape="1">
          <a:blip r:embed="rId3"/>
          <a:srcRect t="28551" b="27102"/>
          <a:stretch/>
        </p:blipFill>
        <p:spPr>
          <a:xfrm>
            <a:off x="134469" y="1309060"/>
            <a:ext cx="8875059" cy="3041375"/>
          </a:xfrm>
          <a:prstGeom prst="rect">
            <a:avLst/>
          </a:prstGeom>
        </p:spPr>
      </p:pic>
      <p:sp>
        <p:nvSpPr>
          <p:cNvPr id="329" name="Shape 329"/>
          <p:cNvSpPr txBox="1">
            <a:spLocks noGrp="1"/>
          </p:cNvSpPr>
          <p:nvPr>
            <p:ph type="title"/>
          </p:nvPr>
        </p:nvSpPr>
        <p:spPr>
          <a:xfrm>
            <a:off x="1828800" y="90154"/>
            <a:ext cx="5486399" cy="1037099"/>
          </a:xfrm>
          <a:prstGeom prst="rect">
            <a:avLst/>
          </a:prstGeom>
          <a:noFill/>
          <a:ln>
            <a:noFill/>
          </a:ln>
        </p:spPr>
        <p:txBody>
          <a:bodyPr lIns="91425" tIns="45700" rIns="91425" bIns="45700" anchor="ctr" anchorCtr="0">
            <a:noAutofit/>
          </a:bodyPr>
          <a:lstStyle/>
          <a:p>
            <a:pPr lvl="0">
              <a:spcBef>
                <a:spcPts val="0"/>
              </a:spcBef>
              <a:spcAft>
                <a:spcPts val="0"/>
              </a:spcAft>
              <a:buClr>
                <a:schemeClr val="lt1"/>
              </a:buClr>
              <a:buSzPct val="25000"/>
            </a:pPr>
            <a:r>
              <a:rPr lang="en-US" dirty="0">
                <a:solidFill>
                  <a:schemeClr val="lt1"/>
                </a:solidFill>
                <a:ea typeface="Calibri"/>
                <a:cs typeface="Calibri"/>
                <a:sym typeface="Calibri"/>
              </a:rPr>
              <a:t>Comparisons with G18 Enterprise</a:t>
            </a:r>
            <a:endParaRPr lang="en-US" sz="3600" b="0" i="0" u="none" strike="noStrike" cap="none" dirty="0">
              <a:solidFill>
                <a:schemeClr val="lt1"/>
              </a:solidFill>
              <a:latin typeface="Calibri"/>
              <a:ea typeface="Calibri"/>
              <a:cs typeface="Calibri"/>
              <a:sym typeface="Calibri"/>
            </a:endParaRPr>
          </a:p>
        </p:txBody>
      </p:sp>
      <p:sp>
        <p:nvSpPr>
          <p:cNvPr id="331" name="Shape 331"/>
          <p:cNvSpPr txBox="1">
            <a:spLocks noGrp="1"/>
          </p:cNvSpPr>
          <p:nvPr>
            <p:ph type="sldNum" idx="12"/>
          </p:nvPr>
        </p:nvSpPr>
        <p:spPr>
          <a:xfrm>
            <a:off x="6553204" y="6356353"/>
            <a:ext cx="2133599"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en-US" sz="1200" b="0" i="0" u="none" strike="noStrike" cap="none">
                <a:solidFill>
                  <a:schemeClr val="lt1"/>
                </a:solidFill>
                <a:latin typeface="Calibri"/>
                <a:ea typeface="Calibri"/>
                <a:cs typeface="Calibri"/>
                <a:sym typeface="Calibri"/>
              </a:rPr>
              <a:pPr marL="0" marR="0" lvl="0" indent="0" algn="r" rtl="0">
                <a:lnSpc>
                  <a:spcPct val="100000"/>
                </a:lnSpc>
                <a:spcBef>
                  <a:spcPts val="0"/>
                </a:spcBef>
                <a:spcAft>
                  <a:spcPts val="0"/>
                </a:spcAft>
                <a:buClr>
                  <a:schemeClr val="lt1"/>
                </a:buClr>
                <a:buSzPct val="25000"/>
                <a:buFont typeface="Calibri"/>
                <a:buNone/>
              </a:pPr>
              <a:t>14</a:t>
            </a:fld>
            <a:endParaRPr lang="en-US" sz="1200" b="0" i="0" u="none" strike="noStrike" cap="none">
              <a:solidFill>
                <a:schemeClr val="lt1"/>
              </a:solidFill>
              <a:latin typeface="Calibri"/>
              <a:ea typeface="Calibri"/>
              <a:cs typeface="Calibri"/>
              <a:sym typeface="Calibri"/>
            </a:endParaRPr>
          </a:p>
        </p:txBody>
      </p:sp>
      <p:sp>
        <p:nvSpPr>
          <p:cNvPr id="9" name="Shape 142"/>
          <p:cNvSpPr txBox="1"/>
          <p:nvPr/>
        </p:nvSpPr>
        <p:spPr>
          <a:xfrm>
            <a:off x="140169" y="4532243"/>
            <a:ext cx="8419800" cy="2189209"/>
          </a:xfrm>
          <a:prstGeom prst="rect">
            <a:avLst/>
          </a:prstGeom>
          <a:noFill/>
          <a:ln>
            <a:noFill/>
          </a:ln>
        </p:spPr>
        <p:txBody>
          <a:bodyPr lIns="91425" tIns="91425" rIns="91425" bIns="91425" anchor="t" anchorCtr="0">
            <a:noAutofit/>
          </a:bodyPr>
          <a:lstStyle/>
          <a:p>
            <a:pPr marL="457200" lvl="0" indent="-381000">
              <a:buClr>
                <a:schemeClr val="lt1"/>
              </a:buClr>
              <a:buSzPct val="100000"/>
              <a:buFont typeface="Calibri"/>
              <a:buChar char="●"/>
            </a:pPr>
            <a:r>
              <a:rPr lang="en-US" sz="2400" dirty="0">
                <a:solidFill>
                  <a:schemeClr val="lt1"/>
                </a:solidFill>
                <a:latin typeface="Calibri"/>
                <a:ea typeface="Calibri"/>
                <a:cs typeface="Calibri"/>
                <a:sym typeface="Calibri"/>
              </a:rPr>
              <a:t>The good: significant reduction in false alarms / grossly overdone light rainfall.</a:t>
            </a:r>
          </a:p>
          <a:p>
            <a:pPr marL="457200" lvl="0" indent="-381000">
              <a:buClr>
                <a:schemeClr val="lt1"/>
              </a:buClr>
              <a:buSzPct val="100000"/>
              <a:buFont typeface="Calibri"/>
              <a:buChar char="●"/>
            </a:pPr>
            <a:r>
              <a:rPr lang="en-US" sz="2400" dirty="0">
                <a:solidFill>
                  <a:schemeClr val="lt1"/>
                </a:solidFill>
                <a:latin typeface="Calibri"/>
                <a:ea typeface="Calibri"/>
                <a:cs typeface="Calibri"/>
                <a:sym typeface="Calibri"/>
              </a:rPr>
              <a:t>The bad: more frequent underestimation of heavy rainfall.</a:t>
            </a:r>
          </a:p>
          <a:p>
            <a:pPr marL="457200" lvl="0" indent="-381000">
              <a:buClr>
                <a:schemeClr val="lt1"/>
              </a:buClr>
              <a:buSzPct val="100000"/>
              <a:buFont typeface="Calibri"/>
              <a:buChar char="●"/>
            </a:pPr>
            <a:r>
              <a:rPr lang="en-US" sz="2400" dirty="0">
                <a:solidFill>
                  <a:schemeClr val="lt1"/>
                </a:solidFill>
                <a:latin typeface="Calibri"/>
                <a:ea typeface="Calibri"/>
                <a:cs typeface="Calibri"/>
                <a:sym typeface="Calibri"/>
              </a:rPr>
              <a:t>Similar results vs. MRMS, but see previous caveat.</a:t>
            </a:r>
          </a:p>
        </p:txBody>
      </p:sp>
      <p:sp>
        <p:nvSpPr>
          <p:cNvPr id="4" name="Oval 3">
            <a:extLst>
              <a:ext uri="{FF2B5EF4-FFF2-40B4-BE49-F238E27FC236}">
                <a16:creationId xmlns:a16="http://schemas.microsoft.com/office/drawing/2014/main" id="{7BBB3DE6-82C5-42D3-B0CB-E2E49EBF1EE3}"/>
              </a:ext>
            </a:extLst>
          </p:cNvPr>
          <p:cNvSpPr/>
          <p:nvPr/>
        </p:nvSpPr>
        <p:spPr>
          <a:xfrm>
            <a:off x="655984" y="1689654"/>
            <a:ext cx="402534" cy="1391475"/>
          </a:xfrm>
          <a:prstGeom prst="ellipse">
            <a:avLst/>
          </a:prstGeom>
          <a:noFill/>
          <a:ln w="38100">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94883D73-C685-494E-8594-6D7C3D1A78AF}"/>
              </a:ext>
            </a:extLst>
          </p:cNvPr>
          <p:cNvSpPr/>
          <p:nvPr/>
        </p:nvSpPr>
        <p:spPr>
          <a:xfrm>
            <a:off x="6573080" y="1689654"/>
            <a:ext cx="410815" cy="1391472"/>
          </a:xfrm>
          <a:prstGeom prst="ellipse">
            <a:avLst/>
          </a:prstGeom>
          <a:noFill/>
          <a:ln w="38100">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5068A973-EF08-4E68-BFE8-AEECE214F4C1}"/>
              </a:ext>
            </a:extLst>
          </p:cNvPr>
          <p:cNvSpPr/>
          <p:nvPr/>
        </p:nvSpPr>
        <p:spPr>
          <a:xfrm>
            <a:off x="3614532" y="1689654"/>
            <a:ext cx="402534" cy="1391472"/>
          </a:xfrm>
          <a:prstGeom prst="ellipse">
            <a:avLst/>
          </a:prstGeom>
          <a:noFill/>
          <a:ln w="38100">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C566220E-DF4E-4C33-B696-9782089068D5}"/>
              </a:ext>
            </a:extLst>
          </p:cNvPr>
          <p:cNvCxnSpPr>
            <a:cxnSpLocks/>
            <a:stCxn id="4" idx="6"/>
            <a:endCxn id="23" idx="2"/>
          </p:cNvCxnSpPr>
          <p:nvPr/>
        </p:nvCxnSpPr>
        <p:spPr>
          <a:xfrm flipV="1">
            <a:off x="1058518" y="2385390"/>
            <a:ext cx="2556014" cy="2"/>
          </a:xfrm>
          <a:prstGeom prst="straightConnector1">
            <a:avLst/>
          </a:prstGeom>
          <a:ln w="38100">
            <a:solidFill>
              <a:srgbClr val="FF0000"/>
            </a:solidFill>
            <a:tailEnd type="stealth"/>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569D598D-012A-4BD4-957E-39A672A1132F}"/>
              </a:ext>
            </a:extLst>
          </p:cNvPr>
          <p:cNvCxnSpPr>
            <a:cxnSpLocks/>
            <a:stCxn id="23" idx="6"/>
            <a:endCxn id="22" idx="2"/>
          </p:cNvCxnSpPr>
          <p:nvPr/>
        </p:nvCxnSpPr>
        <p:spPr>
          <a:xfrm>
            <a:off x="4017066" y="2385390"/>
            <a:ext cx="2556014" cy="0"/>
          </a:xfrm>
          <a:prstGeom prst="straightConnector1">
            <a:avLst/>
          </a:prstGeom>
          <a:ln w="38100">
            <a:solidFill>
              <a:srgbClr val="FF0000"/>
            </a:solidFill>
            <a:tailEnd type="stealth"/>
          </a:ln>
        </p:spPr>
        <p:style>
          <a:lnRef idx="2">
            <a:schemeClr val="accent1"/>
          </a:lnRef>
          <a:fillRef idx="0">
            <a:schemeClr val="accent1"/>
          </a:fillRef>
          <a:effectRef idx="1">
            <a:schemeClr val="accent1"/>
          </a:effectRef>
          <a:fontRef idx="minor">
            <a:schemeClr val="tx1"/>
          </a:fontRef>
        </p:style>
      </p:cxnSp>
      <p:sp>
        <p:nvSpPr>
          <p:cNvPr id="34" name="Oval 33">
            <a:extLst>
              <a:ext uri="{FF2B5EF4-FFF2-40B4-BE49-F238E27FC236}">
                <a16:creationId xmlns:a16="http://schemas.microsoft.com/office/drawing/2014/main" id="{0F867D1D-6E4A-4F67-BFFD-CB30C74CBBDD}"/>
              </a:ext>
            </a:extLst>
          </p:cNvPr>
          <p:cNvSpPr/>
          <p:nvPr/>
        </p:nvSpPr>
        <p:spPr>
          <a:xfrm rot="5400000">
            <a:off x="2229678" y="3263349"/>
            <a:ext cx="308113" cy="824948"/>
          </a:xfrm>
          <a:prstGeom prst="ellipse">
            <a:avLst/>
          </a:prstGeom>
          <a:noFill/>
          <a:ln w="38100">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E0138419-4C1E-4B87-BD6C-DBBEAEB9812A}"/>
              </a:ext>
            </a:extLst>
          </p:cNvPr>
          <p:cNvSpPr/>
          <p:nvPr/>
        </p:nvSpPr>
        <p:spPr>
          <a:xfrm rot="5400000">
            <a:off x="5196507" y="3263350"/>
            <a:ext cx="308113" cy="824948"/>
          </a:xfrm>
          <a:prstGeom prst="ellipse">
            <a:avLst/>
          </a:prstGeom>
          <a:noFill/>
          <a:ln w="38100">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 name="Straight Arrow Connector 35">
            <a:extLst>
              <a:ext uri="{FF2B5EF4-FFF2-40B4-BE49-F238E27FC236}">
                <a16:creationId xmlns:a16="http://schemas.microsoft.com/office/drawing/2014/main" id="{C1419740-85A7-4C64-932A-794DD0705AC9}"/>
              </a:ext>
            </a:extLst>
          </p:cNvPr>
          <p:cNvCxnSpPr>
            <a:cxnSpLocks/>
            <a:stCxn id="34" idx="0"/>
            <a:endCxn id="35" idx="4"/>
          </p:cNvCxnSpPr>
          <p:nvPr/>
        </p:nvCxnSpPr>
        <p:spPr>
          <a:xfrm>
            <a:off x="2796209" y="3675824"/>
            <a:ext cx="2141881" cy="1"/>
          </a:xfrm>
          <a:prstGeom prst="straightConnector1">
            <a:avLst/>
          </a:prstGeom>
          <a:ln w="38100">
            <a:solidFill>
              <a:srgbClr val="FF0000"/>
            </a:solidFill>
            <a:tailEnd type="stealt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9471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1828800" y="90154"/>
            <a:ext cx="5486399" cy="1037099"/>
          </a:xfrm>
          <a:prstGeom prst="rect">
            <a:avLst/>
          </a:prstGeom>
          <a:noFill/>
          <a:ln>
            <a:noFill/>
          </a:ln>
        </p:spPr>
        <p:txBody>
          <a:bodyPr lIns="91425" tIns="45700" rIns="91425" bIns="45700" anchor="ctr" anchorCtr="0">
            <a:noAutofit/>
          </a:bodyPr>
          <a:lstStyle/>
          <a:p>
            <a:pPr lvl="0">
              <a:spcBef>
                <a:spcPts val="0"/>
              </a:spcBef>
              <a:spcAft>
                <a:spcPts val="0"/>
              </a:spcAft>
              <a:buClr>
                <a:schemeClr val="lt1"/>
              </a:buClr>
              <a:buSzPct val="25000"/>
            </a:pPr>
            <a:r>
              <a:rPr lang="en-US" dirty="0">
                <a:solidFill>
                  <a:schemeClr val="lt1"/>
                </a:solidFill>
                <a:ea typeface="Calibri"/>
                <a:cs typeface="Calibri"/>
                <a:sym typeface="Calibri"/>
              </a:rPr>
              <a:t>Comparisons with G17 Ops and G18 Enterprise</a:t>
            </a:r>
            <a:endParaRPr lang="en-US" sz="3600" i="0" u="none" strike="noStrike" cap="none" dirty="0">
              <a:solidFill>
                <a:schemeClr val="lt1"/>
              </a:solidFill>
              <a:latin typeface="Calibri"/>
              <a:ea typeface="Calibri"/>
              <a:cs typeface="Calibri"/>
              <a:sym typeface="Calibri"/>
            </a:endParaRPr>
          </a:p>
        </p:txBody>
      </p:sp>
      <p:sp>
        <p:nvSpPr>
          <p:cNvPr id="331" name="Shape 331"/>
          <p:cNvSpPr txBox="1">
            <a:spLocks noGrp="1"/>
          </p:cNvSpPr>
          <p:nvPr>
            <p:ph type="sldNum" idx="12"/>
          </p:nvPr>
        </p:nvSpPr>
        <p:spPr>
          <a:xfrm>
            <a:off x="6553204" y="6356353"/>
            <a:ext cx="2133599"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en-US" sz="1200" b="0" i="0" u="none" strike="noStrike" cap="none">
                <a:solidFill>
                  <a:schemeClr val="lt1"/>
                </a:solidFill>
                <a:latin typeface="Calibri"/>
                <a:ea typeface="Calibri"/>
                <a:cs typeface="Calibri"/>
                <a:sym typeface="Calibri"/>
              </a:rPr>
              <a:pPr marL="0" marR="0" lvl="0" indent="0" algn="r" rtl="0">
                <a:lnSpc>
                  <a:spcPct val="100000"/>
                </a:lnSpc>
                <a:spcBef>
                  <a:spcPts val="0"/>
                </a:spcBef>
                <a:spcAft>
                  <a:spcPts val="0"/>
                </a:spcAft>
                <a:buClr>
                  <a:schemeClr val="lt1"/>
                </a:buClr>
                <a:buSzPct val="25000"/>
                <a:buFont typeface="Calibri"/>
                <a:buNone/>
              </a:pPr>
              <a:t>15</a:t>
            </a:fld>
            <a:endParaRPr lang="en-US" sz="1200" b="0" i="0" u="none" strike="noStrike" cap="none">
              <a:solidFill>
                <a:schemeClr val="lt1"/>
              </a:solidFill>
              <a:latin typeface="Calibri"/>
              <a:ea typeface="Calibri"/>
              <a:cs typeface="Calibri"/>
              <a:sym typeface="Calibri"/>
            </a:endParaRPr>
          </a:p>
        </p:txBody>
      </p:sp>
      <p:sp>
        <p:nvSpPr>
          <p:cNvPr id="9" name="Shape 142"/>
          <p:cNvSpPr txBox="1"/>
          <p:nvPr/>
        </p:nvSpPr>
        <p:spPr>
          <a:xfrm>
            <a:off x="4571999" y="1234791"/>
            <a:ext cx="4266265" cy="4937409"/>
          </a:xfrm>
          <a:prstGeom prst="rect">
            <a:avLst/>
          </a:prstGeom>
          <a:noFill/>
          <a:ln>
            <a:noFill/>
          </a:ln>
        </p:spPr>
        <p:txBody>
          <a:bodyPr lIns="91425" tIns="91425" rIns="91425" bIns="91425" anchor="t" anchorCtr="0">
            <a:noAutofit/>
          </a:bodyPr>
          <a:lstStyle/>
          <a:p>
            <a:pPr marL="457200" lvl="0" indent="-381000">
              <a:buClr>
                <a:schemeClr val="lt1"/>
              </a:buClr>
              <a:buSzPct val="100000"/>
              <a:buFont typeface="Calibri"/>
              <a:buChar char="●"/>
            </a:pPr>
            <a:r>
              <a:rPr lang="en-US" sz="2400" dirty="0">
                <a:solidFill>
                  <a:schemeClr val="lt1"/>
                </a:solidFill>
                <a:latin typeface="Calibri"/>
                <a:ea typeface="Calibri"/>
                <a:cs typeface="Calibri"/>
                <a:sym typeface="Calibri"/>
              </a:rPr>
              <a:t>The good: G18 Baseline has less false alarm / overestimated rain rates than G17 Baseline, and G18 Enterprise improves further.</a:t>
            </a:r>
          </a:p>
          <a:p>
            <a:pPr marL="457200" lvl="0" indent="-381000">
              <a:buClr>
                <a:schemeClr val="lt1"/>
              </a:buClr>
              <a:buSzPct val="100000"/>
              <a:buFont typeface="Calibri"/>
              <a:buChar char="●"/>
            </a:pPr>
            <a:r>
              <a:rPr lang="en-US" sz="2400" dirty="0">
                <a:solidFill>
                  <a:schemeClr val="lt1"/>
                </a:solidFill>
                <a:latin typeface="Calibri"/>
                <a:ea typeface="Calibri"/>
                <a:cs typeface="Calibri"/>
                <a:sym typeface="Calibri"/>
              </a:rPr>
              <a:t>The bad: G18 Enterprise is significantly too dry for high rain rates.</a:t>
            </a:r>
          </a:p>
          <a:p>
            <a:pPr marL="457200" lvl="0" indent="-381000">
              <a:buClr>
                <a:schemeClr val="lt1"/>
              </a:buClr>
              <a:buSzPct val="100000"/>
              <a:buFont typeface="Calibri"/>
              <a:buChar char="●"/>
            </a:pPr>
            <a:r>
              <a:rPr lang="en-US" sz="2400" dirty="0">
                <a:solidFill>
                  <a:schemeClr val="lt1"/>
                </a:solidFill>
                <a:latin typeface="Calibri"/>
                <a:ea typeface="Calibri"/>
                <a:cs typeface="Calibri"/>
                <a:sym typeface="Calibri"/>
              </a:rPr>
              <a:t>Overall, the Enterprise algorithm produces better estimates of light rain for G18 but somewhat worse estimates of heavy rain.</a:t>
            </a:r>
          </a:p>
        </p:txBody>
      </p:sp>
      <p:pic>
        <p:nvPicPr>
          <p:cNvPr id="3" name="Picture 2">
            <a:extLst>
              <a:ext uri="{FF2B5EF4-FFF2-40B4-BE49-F238E27FC236}">
                <a16:creationId xmlns:a16="http://schemas.microsoft.com/office/drawing/2014/main" id="{A3D319C5-285A-41F6-82BA-BE6E2394085F}"/>
              </a:ext>
            </a:extLst>
          </p:cNvPr>
          <p:cNvPicPr>
            <a:picLocks noChangeAspect="1"/>
          </p:cNvPicPr>
          <p:nvPr/>
        </p:nvPicPr>
        <p:blipFill>
          <a:blip r:embed="rId3"/>
          <a:stretch>
            <a:fillRect/>
          </a:stretch>
        </p:blipFill>
        <p:spPr>
          <a:xfrm>
            <a:off x="226521" y="1144286"/>
            <a:ext cx="4345478" cy="5623560"/>
          </a:xfrm>
          <a:prstGeom prst="rect">
            <a:avLst/>
          </a:prstGeom>
        </p:spPr>
      </p:pic>
    </p:spTree>
    <p:extLst>
      <p:ext uri="{BB962C8B-B14F-4D97-AF65-F5344CB8AC3E}">
        <p14:creationId xmlns:p14="http://schemas.microsoft.com/office/powerpoint/2010/main" val="2563066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1828800" y="90154"/>
            <a:ext cx="5486399" cy="1037099"/>
          </a:xfrm>
          <a:prstGeom prst="rect">
            <a:avLst/>
          </a:prstGeom>
          <a:noFill/>
          <a:ln>
            <a:noFill/>
          </a:ln>
        </p:spPr>
        <p:txBody>
          <a:bodyPr lIns="91425" tIns="45700" rIns="91425" bIns="45700" anchor="ctr" anchorCtr="0">
            <a:noAutofit/>
          </a:bodyPr>
          <a:lstStyle/>
          <a:p>
            <a:pPr lvl="0">
              <a:spcBef>
                <a:spcPts val="0"/>
              </a:spcBef>
              <a:spcAft>
                <a:spcPts val="0"/>
              </a:spcAft>
              <a:buClr>
                <a:schemeClr val="lt1"/>
              </a:buClr>
              <a:buSzPct val="25000"/>
            </a:pPr>
            <a:r>
              <a:rPr lang="en-US" dirty="0">
                <a:solidFill>
                  <a:schemeClr val="lt1"/>
                </a:solidFill>
                <a:ea typeface="Calibri"/>
                <a:cs typeface="Calibri"/>
                <a:sym typeface="Calibri"/>
              </a:rPr>
              <a:t>So Why is Enterprise Too Dry?</a:t>
            </a:r>
            <a:endParaRPr lang="en-US" sz="3600" i="0" u="none" strike="noStrike" cap="none" dirty="0">
              <a:solidFill>
                <a:schemeClr val="lt1"/>
              </a:solidFill>
              <a:latin typeface="Calibri"/>
              <a:ea typeface="Calibri"/>
              <a:cs typeface="Calibri"/>
              <a:sym typeface="Calibri"/>
            </a:endParaRPr>
          </a:p>
        </p:txBody>
      </p:sp>
      <p:sp>
        <p:nvSpPr>
          <p:cNvPr id="331" name="Shape 331"/>
          <p:cNvSpPr txBox="1">
            <a:spLocks noGrp="1"/>
          </p:cNvSpPr>
          <p:nvPr>
            <p:ph type="sldNum" idx="12"/>
          </p:nvPr>
        </p:nvSpPr>
        <p:spPr>
          <a:xfrm>
            <a:off x="6553204" y="6356353"/>
            <a:ext cx="2133599"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en-US" sz="1200" b="0" i="0" u="none" strike="noStrike" cap="none">
                <a:solidFill>
                  <a:schemeClr val="lt1"/>
                </a:solidFill>
                <a:latin typeface="Calibri"/>
                <a:ea typeface="Calibri"/>
                <a:cs typeface="Calibri"/>
                <a:sym typeface="Calibri"/>
              </a:rPr>
              <a:pPr marL="0" marR="0" lvl="0" indent="0" algn="r" rtl="0">
                <a:lnSpc>
                  <a:spcPct val="100000"/>
                </a:lnSpc>
                <a:spcBef>
                  <a:spcPts val="0"/>
                </a:spcBef>
                <a:spcAft>
                  <a:spcPts val="0"/>
                </a:spcAft>
                <a:buClr>
                  <a:schemeClr val="lt1"/>
                </a:buClr>
                <a:buSzPct val="25000"/>
                <a:buFont typeface="Calibri"/>
                <a:buNone/>
              </a:pPr>
              <a:t>16</a:t>
            </a:fld>
            <a:endParaRPr lang="en-US" sz="1200" b="0" i="0" u="none" strike="noStrike" cap="none">
              <a:solidFill>
                <a:schemeClr val="lt1"/>
              </a:solidFill>
              <a:latin typeface="Calibri"/>
              <a:ea typeface="Calibri"/>
              <a:cs typeface="Calibri"/>
              <a:sym typeface="Calibri"/>
            </a:endParaRPr>
          </a:p>
        </p:txBody>
      </p:sp>
      <p:sp>
        <p:nvSpPr>
          <p:cNvPr id="9" name="Shape 142"/>
          <p:cNvSpPr txBox="1"/>
          <p:nvPr/>
        </p:nvSpPr>
        <p:spPr>
          <a:xfrm>
            <a:off x="465827" y="1234791"/>
            <a:ext cx="3877616" cy="3841067"/>
          </a:xfrm>
          <a:prstGeom prst="rect">
            <a:avLst/>
          </a:prstGeom>
          <a:noFill/>
          <a:ln>
            <a:noFill/>
          </a:ln>
        </p:spPr>
        <p:txBody>
          <a:bodyPr lIns="91425" tIns="91425" rIns="91425" bIns="91425" anchor="t" anchorCtr="0">
            <a:noAutofit/>
          </a:bodyPr>
          <a:lstStyle/>
          <a:p>
            <a:pPr marL="457200" lvl="0" indent="-381000">
              <a:buClr>
                <a:schemeClr val="lt1"/>
              </a:buClr>
              <a:buSzPct val="100000"/>
              <a:buFont typeface="Calibri"/>
              <a:buChar char="●"/>
            </a:pPr>
            <a:r>
              <a:rPr lang="en-US" sz="2400" dirty="0">
                <a:solidFill>
                  <a:schemeClr val="lt1"/>
                </a:solidFill>
                <a:latin typeface="Calibri"/>
                <a:ea typeface="Calibri"/>
                <a:cs typeface="Calibri"/>
                <a:sym typeface="Calibri"/>
              </a:rPr>
              <a:t>This has been a known problem the Hydrology Team has been attempting to address for years.</a:t>
            </a:r>
          </a:p>
          <a:p>
            <a:pPr marL="457200" lvl="0" indent="-381000">
              <a:buClr>
                <a:schemeClr val="lt1"/>
              </a:buClr>
              <a:buSzPct val="100000"/>
              <a:buFont typeface="Calibri"/>
              <a:buChar char="●"/>
            </a:pPr>
            <a:r>
              <a:rPr lang="en-US" sz="2400" dirty="0">
                <a:solidFill>
                  <a:schemeClr val="lt1"/>
                </a:solidFill>
                <a:latin typeface="Calibri"/>
                <a:ea typeface="Calibri"/>
                <a:cs typeface="Calibri"/>
                <a:sym typeface="Calibri"/>
              </a:rPr>
              <a:t>What we know:</a:t>
            </a:r>
          </a:p>
          <a:p>
            <a:pPr marL="914400" lvl="3" indent="-381000">
              <a:buClr>
                <a:schemeClr val="lt1"/>
              </a:buClr>
              <a:buSzPct val="100000"/>
              <a:buFont typeface="Courier New" panose="02070309020205020404" pitchFamily="49" charset="0"/>
              <a:buChar char="o"/>
            </a:pPr>
            <a:r>
              <a:rPr lang="en-US" sz="2400" dirty="0">
                <a:solidFill>
                  <a:schemeClr val="lt1"/>
                </a:solidFill>
                <a:latin typeface="Calibri"/>
                <a:ea typeface="Calibri"/>
                <a:cs typeface="Calibri"/>
                <a:sym typeface="Calibri"/>
              </a:rPr>
              <a:t>The RH adjustment contributes by excessively reducing high rain rates.</a:t>
            </a:r>
          </a:p>
        </p:txBody>
      </p:sp>
      <p:pic>
        <p:nvPicPr>
          <p:cNvPr id="2" name="Picture 1">
            <a:extLst>
              <a:ext uri="{FF2B5EF4-FFF2-40B4-BE49-F238E27FC236}">
                <a16:creationId xmlns:a16="http://schemas.microsoft.com/office/drawing/2014/main" id="{F2A18569-AB12-4BCC-AF1E-F610A29B38D3}"/>
              </a:ext>
            </a:extLst>
          </p:cNvPr>
          <p:cNvPicPr>
            <a:picLocks noChangeAspect="1"/>
          </p:cNvPicPr>
          <p:nvPr/>
        </p:nvPicPr>
        <p:blipFill>
          <a:blip r:embed="rId3"/>
          <a:stretch>
            <a:fillRect/>
          </a:stretch>
        </p:blipFill>
        <p:spPr>
          <a:xfrm>
            <a:off x="4442606" y="1470086"/>
            <a:ext cx="4495030" cy="3259056"/>
          </a:xfrm>
          <a:prstGeom prst="rect">
            <a:avLst/>
          </a:prstGeom>
        </p:spPr>
      </p:pic>
      <p:sp>
        <p:nvSpPr>
          <p:cNvPr id="7" name="Shape 142">
            <a:extLst>
              <a:ext uri="{FF2B5EF4-FFF2-40B4-BE49-F238E27FC236}">
                <a16:creationId xmlns:a16="http://schemas.microsoft.com/office/drawing/2014/main" id="{338DBB21-2231-4D98-861E-32A47FFF56E9}"/>
              </a:ext>
            </a:extLst>
          </p:cNvPr>
          <p:cNvSpPr txBox="1"/>
          <p:nvPr/>
        </p:nvSpPr>
        <p:spPr>
          <a:xfrm>
            <a:off x="457197" y="4911692"/>
            <a:ext cx="8190641" cy="1627210"/>
          </a:xfrm>
          <a:prstGeom prst="rect">
            <a:avLst/>
          </a:prstGeom>
          <a:noFill/>
          <a:ln>
            <a:noFill/>
          </a:ln>
        </p:spPr>
        <p:txBody>
          <a:bodyPr lIns="91425" tIns="91425" rIns="91425" bIns="91425" anchor="t" anchorCtr="0">
            <a:noAutofit/>
          </a:bodyPr>
          <a:lstStyle/>
          <a:p>
            <a:pPr marL="914400" lvl="3" indent="-381000">
              <a:buClr>
                <a:schemeClr val="lt1"/>
              </a:buClr>
              <a:buSzPct val="100000"/>
              <a:buFont typeface="Courier New" panose="02070309020205020404" pitchFamily="49" charset="0"/>
              <a:buChar char="o"/>
            </a:pPr>
            <a:r>
              <a:rPr lang="en-US" sz="2400" dirty="0">
                <a:solidFill>
                  <a:schemeClr val="lt1"/>
                </a:solidFill>
                <a:latin typeface="Calibri"/>
                <a:ea typeface="Calibri"/>
                <a:cs typeface="Calibri"/>
                <a:sym typeface="Calibri"/>
              </a:rPr>
              <a:t>However, there is still a dry bias even without an RH adjustment.</a:t>
            </a:r>
          </a:p>
          <a:p>
            <a:pPr marL="914400" lvl="3" indent="-381000">
              <a:buClr>
                <a:schemeClr val="lt1"/>
              </a:buClr>
              <a:buSzPct val="100000"/>
              <a:buFont typeface="Courier New" panose="02070309020205020404" pitchFamily="49" charset="0"/>
              <a:buChar char="o"/>
            </a:pPr>
            <a:r>
              <a:rPr lang="en-US" sz="2400" dirty="0">
                <a:solidFill>
                  <a:schemeClr val="lt1"/>
                </a:solidFill>
                <a:latin typeface="Calibri"/>
                <a:ea typeface="Calibri"/>
                <a:cs typeface="Calibri"/>
                <a:sym typeface="Calibri"/>
              </a:rPr>
              <a:t>There is no issue with the rain / no rain adjustment incorrectly classifying heavy-rain pixels as non-raining.</a:t>
            </a:r>
          </a:p>
        </p:txBody>
      </p:sp>
      <p:cxnSp>
        <p:nvCxnSpPr>
          <p:cNvPr id="4" name="Straight Connector 3">
            <a:extLst>
              <a:ext uri="{FF2B5EF4-FFF2-40B4-BE49-F238E27FC236}">
                <a16:creationId xmlns:a16="http://schemas.microsoft.com/office/drawing/2014/main" id="{383CECE6-39D8-4B57-A43C-01B1708DEDA5}"/>
              </a:ext>
            </a:extLst>
          </p:cNvPr>
          <p:cNvCxnSpPr/>
          <p:nvPr/>
        </p:nvCxnSpPr>
        <p:spPr>
          <a:xfrm>
            <a:off x="4930707" y="3469194"/>
            <a:ext cx="3907766"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76844E97-EED3-41AE-B0B3-62A423850D89}"/>
              </a:ext>
            </a:extLst>
          </p:cNvPr>
          <p:cNvCxnSpPr>
            <a:cxnSpLocks/>
          </p:cNvCxnSpPr>
          <p:nvPr/>
        </p:nvCxnSpPr>
        <p:spPr>
          <a:xfrm>
            <a:off x="4930707" y="3469194"/>
            <a:ext cx="3878013"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1E39A95F-25FA-45DD-905A-AF86275056B0}"/>
              </a:ext>
            </a:extLst>
          </p:cNvPr>
          <p:cNvSpPr txBox="1"/>
          <p:nvPr/>
        </p:nvSpPr>
        <p:spPr>
          <a:xfrm>
            <a:off x="7971840" y="3161417"/>
            <a:ext cx="866633" cy="307777"/>
          </a:xfrm>
          <a:prstGeom prst="rect">
            <a:avLst/>
          </a:prstGeom>
          <a:noFill/>
        </p:spPr>
        <p:txBody>
          <a:bodyPr wrap="square" rtlCol="0">
            <a:spAutoFit/>
          </a:bodyPr>
          <a:lstStyle/>
          <a:p>
            <a:r>
              <a:rPr lang="en-US" dirty="0"/>
              <a:t>Too Wet</a:t>
            </a:r>
          </a:p>
        </p:txBody>
      </p:sp>
      <p:sp>
        <p:nvSpPr>
          <p:cNvPr id="17" name="TextBox 16">
            <a:extLst>
              <a:ext uri="{FF2B5EF4-FFF2-40B4-BE49-F238E27FC236}">
                <a16:creationId xmlns:a16="http://schemas.microsoft.com/office/drawing/2014/main" id="{99381B2F-47B3-4467-AE3E-FD20F8C9D434}"/>
              </a:ext>
            </a:extLst>
          </p:cNvPr>
          <p:cNvSpPr txBox="1"/>
          <p:nvPr/>
        </p:nvSpPr>
        <p:spPr>
          <a:xfrm>
            <a:off x="7986716" y="3469194"/>
            <a:ext cx="866633" cy="307777"/>
          </a:xfrm>
          <a:prstGeom prst="rect">
            <a:avLst/>
          </a:prstGeom>
          <a:noFill/>
        </p:spPr>
        <p:txBody>
          <a:bodyPr wrap="square" rtlCol="0">
            <a:spAutoFit/>
          </a:bodyPr>
          <a:lstStyle/>
          <a:p>
            <a:r>
              <a:rPr lang="en-US" dirty="0"/>
              <a:t>Too Dry</a:t>
            </a:r>
          </a:p>
        </p:txBody>
      </p:sp>
    </p:spTree>
    <p:extLst>
      <p:ext uri="{BB962C8B-B14F-4D97-AF65-F5344CB8AC3E}">
        <p14:creationId xmlns:p14="http://schemas.microsoft.com/office/powerpoint/2010/main" val="341065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1828800" y="90154"/>
            <a:ext cx="5486399" cy="1037099"/>
          </a:xfrm>
          <a:prstGeom prst="rect">
            <a:avLst/>
          </a:prstGeom>
          <a:noFill/>
          <a:ln>
            <a:noFill/>
          </a:ln>
        </p:spPr>
        <p:txBody>
          <a:bodyPr lIns="91425" tIns="45700" rIns="91425" bIns="45700" anchor="ctr" anchorCtr="0">
            <a:noAutofit/>
          </a:bodyPr>
          <a:lstStyle/>
          <a:p>
            <a:pPr lvl="0">
              <a:spcBef>
                <a:spcPts val="0"/>
              </a:spcBef>
              <a:spcAft>
                <a:spcPts val="0"/>
              </a:spcAft>
              <a:buClr>
                <a:schemeClr val="lt1"/>
              </a:buClr>
              <a:buSzPct val="25000"/>
            </a:pPr>
            <a:r>
              <a:rPr lang="en-US" dirty="0">
                <a:solidFill>
                  <a:schemeClr val="lt1"/>
                </a:solidFill>
                <a:ea typeface="Calibri"/>
                <a:cs typeface="Calibri"/>
                <a:sym typeface="Calibri"/>
              </a:rPr>
              <a:t>So Why is Enterprise Too Dry?</a:t>
            </a:r>
            <a:endParaRPr lang="en-US" sz="3600" i="0" u="none" strike="noStrike" cap="none" dirty="0">
              <a:solidFill>
                <a:schemeClr val="lt1"/>
              </a:solidFill>
              <a:latin typeface="Calibri"/>
              <a:ea typeface="Calibri"/>
              <a:cs typeface="Calibri"/>
              <a:sym typeface="Calibri"/>
            </a:endParaRPr>
          </a:p>
        </p:txBody>
      </p:sp>
      <p:sp>
        <p:nvSpPr>
          <p:cNvPr id="331" name="Shape 331"/>
          <p:cNvSpPr txBox="1">
            <a:spLocks noGrp="1"/>
          </p:cNvSpPr>
          <p:nvPr>
            <p:ph type="sldNum" idx="12"/>
          </p:nvPr>
        </p:nvSpPr>
        <p:spPr>
          <a:xfrm>
            <a:off x="6553204" y="6356353"/>
            <a:ext cx="2133599"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en-US" sz="1200" b="0" i="0" u="none" strike="noStrike" cap="none">
                <a:solidFill>
                  <a:schemeClr val="lt1"/>
                </a:solidFill>
                <a:latin typeface="Calibri"/>
                <a:ea typeface="Calibri"/>
                <a:cs typeface="Calibri"/>
                <a:sym typeface="Calibri"/>
              </a:rPr>
              <a:pPr marL="0" marR="0" lvl="0" indent="0" algn="r" rtl="0">
                <a:lnSpc>
                  <a:spcPct val="100000"/>
                </a:lnSpc>
                <a:spcBef>
                  <a:spcPts val="0"/>
                </a:spcBef>
                <a:spcAft>
                  <a:spcPts val="0"/>
                </a:spcAft>
                <a:buClr>
                  <a:schemeClr val="lt1"/>
                </a:buClr>
                <a:buSzPct val="25000"/>
                <a:buFont typeface="Calibri"/>
                <a:buNone/>
              </a:pPr>
              <a:t>17</a:t>
            </a:fld>
            <a:endParaRPr lang="en-US" sz="1200" b="0" i="0" u="none" strike="noStrike" cap="none">
              <a:solidFill>
                <a:schemeClr val="lt1"/>
              </a:solidFill>
              <a:latin typeface="Calibri"/>
              <a:ea typeface="Calibri"/>
              <a:cs typeface="Calibri"/>
              <a:sym typeface="Calibri"/>
            </a:endParaRPr>
          </a:p>
        </p:txBody>
      </p:sp>
      <p:sp>
        <p:nvSpPr>
          <p:cNvPr id="9" name="Shape 142"/>
          <p:cNvSpPr txBox="1"/>
          <p:nvPr/>
        </p:nvSpPr>
        <p:spPr>
          <a:xfrm>
            <a:off x="465827" y="1234792"/>
            <a:ext cx="8372438" cy="1332516"/>
          </a:xfrm>
          <a:prstGeom prst="rect">
            <a:avLst/>
          </a:prstGeom>
          <a:noFill/>
          <a:ln>
            <a:noFill/>
          </a:ln>
        </p:spPr>
        <p:txBody>
          <a:bodyPr lIns="91425" tIns="91425" rIns="91425" bIns="91425" anchor="t" anchorCtr="0">
            <a:noAutofit/>
          </a:bodyPr>
          <a:lstStyle/>
          <a:p>
            <a:pPr marL="457200" lvl="0" indent="-381000">
              <a:buClr>
                <a:schemeClr val="lt1"/>
              </a:buClr>
              <a:buSzPct val="100000"/>
              <a:buFont typeface="Calibri"/>
              <a:buChar char="●"/>
            </a:pPr>
            <a:r>
              <a:rPr lang="en-US" sz="2400" dirty="0">
                <a:solidFill>
                  <a:schemeClr val="lt1"/>
                </a:solidFill>
                <a:latin typeface="Calibri"/>
                <a:ea typeface="Calibri"/>
                <a:cs typeface="Calibri"/>
                <a:sym typeface="Calibri"/>
              </a:rPr>
              <a:t>We’ve also confirmed that it is not caused by biases in the MWCOMB rain rates used to calibrate the algorithm—it is actually wet compared to gauge-adjusted MRMS Q3:</a:t>
            </a:r>
          </a:p>
        </p:txBody>
      </p:sp>
      <p:pic>
        <p:nvPicPr>
          <p:cNvPr id="2" name="Picture 1">
            <a:extLst>
              <a:ext uri="{FF2B5EF4-FFF2-40B4-BE49-F238E27FC236}">
                <a16:creationId xmlns:a16="http://schemas.microsoft.com/office/drawing/2014/main" id="{521A2188-FD68-4E4F-9A10-26408F7FA3B2}"/>
              </a:ext>
            </a:extLst>
          </p:cNvPr>
          <p:cNvPicPr>
            <a:picLocks noChangeAspect="1"/>
          </p:cNvPicPr>
          <p:nvPr/>
        </p:nvPicPr>
        <p:blipFill>
          <a:blip r:embed="rId3"/>
          <a:stretch>
            <a:fillRect/>
          </a:stretch>
        </p:blipFill>
        <p:spPr>
          <a:xfrm>
            <a:off x="1828800" y="2567307"/>
            <a:ext cx="5685182" cy="4131045"/>
          </a:xfrm>
          <a:prstGeom prst="rect">
            <a:avLst/>
          </a:prstGeom>
        </p:spPr>
      </p:pic>
    </p:spTree>
    <p:extLst>
      <p:ext uri="{BB962C8B-B14F-4D97-AF65-F5344CB8AC3E}">
        <p14:creationId xmlns:p14="http://schemas.microsoft.com/office/powerpoint/2010/main" val="1510233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1828800" y="90154"/>
            <a:ext cx="5486399" cy="1037099"/>
          </a:xfrm>
          <a:prstGeom prst="rect">
            <a:avLst/>
          </a:prstGeom>
          <a:noFill/>
          <a:ln>
            <a:noFill/>
          </a:ln>
        </p:spPr>
        <p:txBody>
          <a:bodyPr lIns="91425" tIns="45700" rIns="91425" bIns="45700" anchor="ctr" anchorCtr="0">
            <a:noAutofit/>
          </a:bodyPr>
          <a:lstStyle/>
          <a:p>
            <a:pPr lvl="0">
              <a:spcBef>
                <a:spcPts val="0"/>
              </a:spcBef>
              <a:spcAft>
                <a:spcPts val="0"/>
              </a:spcAft>
              <a:buClr>
                <a:schemeClr val="lt1"/>
              </a:buClr>
              <a:buSzPct val="25000"/>
            </a:pPr>
            <a:r>
              <a:rPr lang="en-US" dirty="0">
                <a:solidFill>
                  <a:schemeClr val="lt1"/>
                </a:solidFill>
                <a:ea typeface="Calibri"/>
                <a:cs typeface="Calibri"/>
                <a:sym typeface="Calibri"/>
              </a:rPr>
              <a:t>So Why is Enterprise Too Dry?</a:t>
            </a:r>
            <a:endParaRPr lang="en-US" sz="3600" i="0" u="none" strike="noStrike" cap="none" dirty="0">
              <a:solidFill>
                <a:schemeClr val="lt1"/>
              </a:solidFill>
              <a:latin typeface="Calibri"/>
              <a:ea typeface="Calibri"/>
              <a:cs typeface="Calibri"/>
              <a:sym typeface="Calibri"/>
            </a:endParaRPr>
          </a:p>
        </p:txBody>
      </p:sp>
      <p:sp>
        <p:nvSpPr>
          <p:cNvPr id="331" name="Shape 331"/>
          <p:cNvSpPr txBox="1">
            <a:spLocks noGrp="1"/>
          </p:cNvSpPr>
          <p:nvPr>
            <p:ph type="sldNum" idx="12"/>
          </p:nvPr>
        </p:nvSpPr>
        <p:spPr>
          <a:xfrm>
            <a:off x="6553204" y="6356353"/>
            <a:ext cx="2133599"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en-US" sz="1200" b="0" i="0" u="none" strike="noStrike" cap="none">
                <a:solidFill>
                  <a:schemeClr val="lt1"/>
                </a:solidFill>
                <a:latin typeface="Calibri"/>
                <a:ea typeface="Calibri"/>
                <a:cs typeface="Calibri"/>
                <a:sym typeface="Calibri"/>
              </a:rPr>
              <a:pPr marL="0" marR="0" lvl="0" indent="0" algn="r" rtl="0">
                <a:lnSpc>
                  <a:spcPct val="100000"/>
                </a:lnSpc>
                <a:spcBef>
                  <a:spcPts val="0"/>
                </a:spcBef>
                <a:spcAft>
                  <a:spcPts val="0"/>
                </a:spcAft>
                <a:buClr>
                  <a:schemeClr val="lt1"/>
                </a:buClr>
                <a:buSzPct val="25000"/>
                <a:buFont typeface="Calibri"/>
                <a:buNone/>
              </a:pPr>
              <a:t>18</a:t>
            </a:fld>
            <a:endParaRPr lang="en-US" sz="1200" b="0" i="0" u="none" strike="noStrike" cap="none">
              <a:solidFill>
                <a:schemeClr val="lt1"/>
              </a:solidFill>
              <a:latin typeface="Calibri"/>
              <a:ea typeface="Calibri"/>
              <a:cs typeface="Calibri"/>
              <a:sym typeface="Calibri"/>
            </a:endParaRPr>
          </a:p>
        </p:txBody>
      </p:sp>
      <p:sp>
        <p:nvSpPr>
          <p:cNvPr id="9" name="Shape 142"/>
          <p:cNvSpPr txBox="1"/>
          <p:nvPr/>
        </p:nvSpPr>
        <p:spPr>
          <a:xfrm>
            <a:off x="465827" y="1234791"/>
            <a:ext cx="8372438" cy="2353798"/>
          </a:xfrm>
          <a:prstGeom prst="rect">
            <a:avLst/>
          </a:prstGeom>
          <a:noFill/>
          <a:ln>
            <a:noFill/>
          </a:ln>
        </p:spPr>
        <p:txBody>
          <a:bodyPr lIns="91425" tIns="91425" rIns="91425" bIns="91425" anchor="t" anchorCtr="0">
            <a:noAutofit/>
          </a:bodyPr>
          <a:lstStyle/>
          <a:p>
            <a:pPr marL="457200" lvl="0" indent="-381000">
              <a:buClr>
                <a:schemeClr val="lt1"/>
              </a:buClr>
              <a:buSzPct val="100000"/>
              <a:buFont typeface="Calibri"/>
              <a:buChar char="●"/>
            </a:pPr>
            <a:r>
              <a:rPr lang="en-US" sz="2400" dirty="0">
                <a:solidFill>
                  <a:schemeClr val="lt1"/>
                </a:solidFill>
                <a:latin typeface="Calibri"/>
                <a:ea typeface="Calibri"/>
                <a:cs typeface="Calibri"/>
                <a:sym typeface="Calibri"/>
              </a:rPr>
              <a:t>The algorithm should produce an unbiased result because the initial RRQPE outputs are PDF-matched with the MWCOMB rain rates to ensure that their distributions are identical.</a:t>
            </a:r>
          </a:p>
          <a:p>
            <a:pPr marL="457200" lvl="0" indent="-381000">
              <a:buClr>
                <a:schemeClr val="lt1"/>
              </a:buClr>
              <a:buSzPct val="100000"/>
              <a:buFont typeface="Calibri"/>
              <a:buChar char="●"/>
            </a:pPr>
            <a:r>
              <a:rPr lang="en-US" sz="2400" dirty="0">
                <a:solidFill>
                  <a:schemeClr val="lt1"/>
                </a:solidFill>
                <a:latin typeface="Calibri"/>
                <a:ea typeface="Calibri"/>
                <a:cs typeface="Calibri"/>
                <a:sym typeface="Calibri"/>
              </a:rPr>
              <a:t>This has been tested repeatedly by running retrievals on the calibration data and the resulting distribution of the Enterprise rain rates perfectly matches that of MWCOMB.</a:t>
            </a:r>
          </a:p>
          <a:p>
            <a:pPr marL="457200" lvl="0" indent="-381000">
              <a:buClr>
                <a:schemeClr val="lt1"/>
              </a:buClr>
              <a:buSzPct val="100000"/>
              <a:buFont typeface="Calibri"/>
              <a:buChar char="●"/>
            </a:pPr>
            <a:endParaRPr lang="en-US" sz="2400" dirty="0">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DB7C66EE-2C59-4A30-A310-D96B2CA5DC02}"/>
              </a:ext>
            </a:extLst>
          </p:cNvPr>
          <p:cNvPicPr>
            <a:picLocks noChangeAspect="1"/>
          </p:cNvPicPr>
          <p:nvPr/>
        </p:nvPicPr>
        <p:blipFill>
          <a:blip r:embed="rId3"/>
          <a:stretch>
            <a:fillRect/>
          </a:stretch>
        </p:blipFill>
        <p:spPr>
          <a:xfrm>
            <a:off x="1012163" y="3588589"/>
            <a:ext cx="4347956" cy="3161873"/>
          </a:xfrm>
          <a:prstGeom prst="rect">
            <a:avLst/>
          </a:prstGeom>
        </p:spPr>
      </p:pic>
      <p:sp>
        <p:nvSpPr>
          <p:cNvPr id="4" name="TextBox 3">
            <a:extLst>
              <a:ext uri="{FF2B5EF4-FFF2-40B4-BE49-F238E27FC236}">
                <a16:creationId xmlns:a16="http://schemas.microsoft.com/office/drawing/2014/main" id="{9AE7A13A-D160-4860-8875-3EE82CFD37F6}"/>
              </a:ext>
            </a:extLst>
          </p:cNvPr>
          <p:cNvSpPr txBox="1"/>
          <p:nvPr/>
        </p:nvSpPr>
        <p:spPr>
          <a:xfrm>
            <a:off x="5334239" y="5406026"/>
            <a:ext cx="2133918" cy="338554"/>
          </a:xfrm>
          <a:prstGeom prst="rect">
            <a:avLst/>
          </a:prstGeom>
          <a:noFill/>
        </p:spPr>
        <p:txBody>
          <a:bodyPr wrap="none" rtlCol="0">
            <a:spAutoFit/>
          </a:bodyPr>
          <a:lstStyle/>
          <a:p>
            <a:r>
              <a:rPr lang="en-US" sz="1600" dirty="0">
                <a:solidFill>
                  <a:schemeClr val="bg1"/>
                </a:solidFill>
              </a:rPr>
              <a:t>Unadjusted rain rates</a:t>
            </a:r>
          </a:p>
        </p:txBody>
      </p:sp>
      <p:sp>
        <p:nvSpPr>
          <p:cNvPr id="10" name="TextBox 9">
            <a:extLst>
              <a:ext uri="{FF2B5EF4-FFF2-40B4-BE49-F238E27FC236}">
                <a16:creationId xmlns:a16="http://schemas.microsoft.com/office/drawing/2014/main" id="{2F0DE50F-5E08-4C49-8997-A2AD0BE5B1B0}"/>
              </a:ext>
            </a:extLst>
          </p:cNvPr>
          <p:cNvSpPr txBox="1"/>
          <p:nvPr/>
        </p:nvSpPr>
        <p:spPr>
          <a:xfrm>
            <a:off x="5334239" y="4153923"/>
            <a:ext cx="2510287" cy="584775"/>
          </a:xfrm>
          <a:prstGeom prst="rect">
            <a:avLst/>
          </a:prstGeom>
          <a:noFill/>
        </p:spPr>
        <p:txBody>
          <a:bodyPr wrap="square" rtlCol="0">
            <a:spAutoFit/>
          </a:bodyPr>
          <a:lstStyle/>
          <a:p>
            <a:r>
              <a:rPr lang="en-US" sz="1600" dirty="0">
                <a:solidFill>
                  <a:schemeClr val="bg1"/>
                </a:solidFill>
              </a:rPr>
              <a:t>Adjusted rain rates / MWCOMB rain rates</a:t>
            </a:r>
          </a:p>
        </p:txBody>
      </p:sp>
    </p:spTree>
    <p:extLst>
      <p:ext uri="{BB962C8B-B14F-4D97-AF65-F5344CB8AC3E}">
        <p14:creationId xmlns:p14="http://schemas.microsoft.com/office/powerpoint/2010/main" val="688066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1828800" y="90154"/>
            <a:ext cx="5486399" cy="1037099"/>
          </a:xfrm>
          <a:prstGeom prst="rect">
            <a:avLst/>
          </a:prstGeom>
          <a:noFill/>
          <a:ln>
            <a:noFill/>
          </a:ln>
        </p:spPr>
        <p:txBody>
          <a:bodyPr lIns="91425" tIns="45700" rIns="91425" bIns="45700" anchor="ctr" anchorCtr="0">
            <a:noAutofit/>
          </a:bodyPr>
          <a:lstStyle/>
          <a:p>
            <a:pPr lvl="0">
              <a:spcBef>
                <a:spcPts val="0"/>
              </a:spcBef>
              <a:spcAft>
                <a:spcPts val="0"/>
              </a:spcAft>
              <a:buClr>
                <a:schemeClr val="lt1"/>
              </a:buClr>
              <a:buSzPct val="25000"/>
            </a:pPr>
            <a:r>
              <a:rPr lang="en-US" dirty="0">
                <a:solidFill>
                  <a:schemeClr val="lt1"/>
                </a:solidFill>
                <a:ea typeface="Calibri"/>
                <a:cs typeface="Calibri"/>
                <a:sym typeface="Calibri"/>
              </a:rPr>
              <a:t>So Why is Enterprise Too Dry?</a:t>
            </a:r>
            <a:endParaRPr lang="en-US" sz="3600" i="0" u="none" strike="noStrike" cap="none" dirty="0">
              <a:solidFill>
                <a:schemeClr val="lt1"/>
              </a:solidFill>
              <a:latin typeface="Calibri"/>
              <a:ea typeface="Calibri"/>
              <a:cs typeface="Calibri"/>
              <a:sym typeface="Calibri"/>
            </a:endParaRPr>
          </a:p>
        </p:txBody>
      </p:sp>
      <p:sp>
        <p:nvSpPr>
          <p:cNvPr id="331" name="Shape 331"/>
          <p:cNvSpPr txBox="1">
            <a:spLocks noGrp="1"/>
          </p:cNvSpPr>
          <p:nvPr>
            <p:ph type="sldNum" idx="12"/>
          </p:nvPr>
        </p:nvSpPr>
        <p:spPr>
          <a:xfrm>
            <a:off x="6553204" y="6356353"/>
            <a:ext cx="2133599"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en-US" sz="1200" b="0" i="0" u="none" strike="noStrike" cap="none">
                <a:solidFill>
                  <a:schemeClr val="lt1"/>
                </a:solidFill>
                <a:latin typeface="Calibri"/>
                <a:ea typeface="Calibri"/>
                <a:cs typeface="Calibri"/>
                <a:sym typeface="Calibri"/>
              </a:rPr>
              <a:pPr marL="0" marR="0" lvl="0" indent="0" algn="r" rtl="0">
                <a:lnSpc>
                  <a:spcPct val="100000"/>
                </a:lnSpc>
                <a:spcBef>
                  <a:spcPts val="0"/>
                </a:spcBef>
                <a:spcAft>
                  <a:spcPts val="0"/>
                </a:spcAft>
                <a:buClr>
                  <a:schemeClr val="lt1"/>
                </a:buClr>
                <a:buSzPct val="25000"/>
                <a:buFont typeface="Calibri"/>
                <a:buNone/>
              </a:pPr>
              <a:t>19</a:t>
            </a:fld>
            <a:endParaRPr lang="en-US" sz="1200" b="0" i="0" u="none" strike="noStrike" cap="none">
              <a:solidFill>
                <a:schemeClr val="lt1"/>
              </a:solidFill>
              <a:latin typeface="Calibri"/>
              <a:ea typeface="Calibri"/>
              <a:cs typeface="Calibri"/>
              <a:sym typeface="Calibri"/>
            </a:endParaRPr>
          </a:p>
        </p:txBody>
      </p:sp>
      <p:sp>
        <p:nvSpPr>
          <p:cNvPr id="9" name="Shape 142"/>
          <p:cNvSpPr txBox="1"/>
          <p:nvPr/>
        </p:nvSpPr>
        <p:spPr>
          <a:xfrm>
            <a:off x="465827" y="1234791"/>
            <a:ext cx="8372438" cy="2353798"/>
          </a:xfrm>
          <a:prstGeom prst="rect">
            <a:avLst/>
          </a:prstGeom>
          <a:noFill/>
          <a:ln>
            <a:noFill/>
          </a:ln>
        </p:spPr>
        <p:txBody>
          <a:bodyPr lIns="91425" tIns="91425" rIns="91425" bIns="91425" anchor="t" anchorCtr="0">
            <a:noAutofit/>
          </a:bodyPr>
          <a:lstStyle/>
          <a:p>
            <a:pPr marL="457200" lvl="0" indent="-381000">
              <a:buClr>
                <a:schemeClr val="lt1"/>
              </a:buClr>
              <a:buSzPct val="100000"/>
              <a:buFont typeface="Calibri"/>
              <a:buChar char="●"/>
            </a:pPr>
            <a:r>
              <a:rPr lang="en-US" sz="2400" dirty="0">
                <a:solidFill>
                  <a:schemeClr val="lt1"/>
                </a:solidFill>
                <a:latin typeface="Calibri"/>
                <a:ea typeface="Calibri"/>
                <a:cs typeface="Calibri"/>
                <a:sym typeface="Calibri"/>
              </a:rPr>
              <a:t>The algorithm should produce an unbiased result because the initial RRQPE outputs are PDF-matched with the MWCOMB rain rates to ensure that their distributions are identical.</a:t>
            </a:r>
          </a:p>
          <a:p>
            <a:pPr marL="457200" lvl="0" indent="-381000">
              <a:buClr>
                <a:schemeClr val="lt1"/>
              </a:buClr>
              <a:buSzPct val="100000"/>
              <a:buFont typeface="Calibri"/>
              <a:buChar char="●"/>
            </a:pPr>
            <a:r>
              <a:rPr lang="en-US" sz="2400" dirty="0">
                <a:solidFill>
                  <a:schemeClr val="lt1"/>
                </a:solidFill>
                <a:latin typeface="Calibri"/>
                <a:ea typeface="Calibri"/>
                <a:cs typeface="Calibri"/>
                <a:sym typeface="Calibri"/>
              </a:rPr>
              <a:t>This has been tested repeatedly by running retrievals on the calibration data and the resulting distribution of the Enterprise rain rates perfectly matches that of MWCOMB.</a:t>
            </a:r>
          </a:p>
          <a:p>
            <a:pPr marL="457200" lvl="0" indent="-381000">
              <a:buClr>
                <a:schemeClr val="lt1"/>
              </a:buClr>
              <a:buSzPct val="100000"/>
              <a:buFont typeface="Calibri"/>
              <a:buChar char="●"/>
            </a:pPr>
            <a:endParaRPr lang="en-US" sz="2400" dirty="0">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DB7C66EE-2C59-4A30-A310-D96B2CA5DC02}"/>
              </a:ext>
            </a:extLst>
          </p:cNvPr>
          <p:cNvPicPr>
            <a:picLocks noChangeAspect="1"/>
          </p:cNvPicPr>
          <p:nvPr/>
        </p:nvPicPr>
        <p:blipFill>
          <a:blip r:embed="rId3"/>
          <a:stretch>
            <a:fillRect/>
          </a:stretch>
        </p:blipFill>
        <p:spPr>
          <a:xfrm>
            <a:off x="1012163" y="3588589"/>
            <a:ext cx="4347956" cy="3161873"/>
          </a:xfrm>
          <a:prstGeom prst="rect">
            <a:avLst/>
          </a:prstGeom>
        </p:spPr>
      </p:pic>
      <p:sp>
        <p:nvSpPr>
          <p:cNvPr id="4" name="TextBox 3">
            <a:extLst>
              <a:ext uri="{FF2B5EF4-FFF2-40B4-BE49-F238E27FC236}">
                <a16:creationId xmlns:a16="http://schemas.microsoft.com/office/drawing/2014/main" id="{9AE7A13A-D160-4860-8875-3EE82CFD37F6}"/>
              </a:ext>
            </a:extLst>
          </p:cNvPr>
          <p:cNvSpPr txBox="1"/>
          <p:nvPr/>
        </p:nvSpPr>
        <p:spPr>
          <a:xfrm>
            <a:off x="5334239" y="5406026"/>
            <a:ext cx="2133918" cy="338554"/>
          </a:xfrm>
          <a:prstGeom prst="rect">
            <a:avLst/>
          </a:prstGeom>
          <a:noFill/>
        </p:spPr>
        <p:txBody>
          <a:bodyPr wrap="none" rtlCol="0">
            <a:spAutoFit/>
          </a:bodyPr>
          <a:lstStyle/>
          <a:p>
            <a:r>
              <a:rPr lang="en-US" sz="1600" dirty="0">
                <a:solidFill>
                  <a:schemeClr val="bg1"/>
                </a:solidFill>
              </a:rPr>
              <a:t>Unadjusted rain rates</a:t>
            </a:r>
          </a:p>
        </p:txBody>
      </p:sp>
      <p:sp>
        <p:nvSpPr>
          <p:cNvPr id="10" name="TextBox 9">
            <a:extLst>
              <a:ext uri="{FF2B5EF4-FFF2-40B4-BE49-F238E27FC236}">
                <a16:creationId xmlns:a16="http://schemas.microsoft.com/office/drawing/2014/main" id="{2F0DE50F-5E08-4C49-8997-A2AD0BE5B1B0}"/>
              </a:ext>
            </a:extLst>
          </p:cNvPr>
          <p:cNvSpPr txBox="1"/>
          <p:nvPr/>
        </p:nvSpPr>
        <p:spPr>
          <a:xfrm>
            <a:off x="5334239" y="4153923"/>
            <a:ext cx="2510287" cy="584775"/>
          </a:xfrm>
          <a:prstGeom prst="rect">
            <a:avLst/>
          </a:prstGeom>
          <a:noFill/>
        </p:spPr>
        <p:txBody>
          <a:bodyPr wrap="square" rtlCol="0">
            <a:spAutoFit/>
          </a:bodyPr>
          <a:lstStyle/>
          <a:p>
            <a:r>
              <a:rPr lang="en-US" sz="1600" dirty="0">
                <a:solidFill>
                  <a:schemeClr val="bg1"/>
                </a:solidFill>
              </a:rPr>
              <a:t>Adjusted rain rates / MWCOMB rain rates</a:t>
            </a:r>
          </a:p>
        </p:txBody>
      </p:sp>
    </p:spTree>
    <p:extLst>
      <p:ext uri="{BB962C8B-B14F-4D97-AF65-F5344CB8AC3E}">
        <p14:creationId xmlns:p14="http://schemas.microsoft.com/office/powerpoint/2010/main" val="645231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Outline</a:t>
            </a:r>
          </a:p>
        </p:txBody>
      </p:sp>
      <p:sp>
        <p:nvSpPr>
          <p:cNvPr id="3" name="Content Placeholder 2"/>
          <p:cNvSpPr>
            <a:spLocks noGrp="1"/>
          </p:cNvSpPr>
          <p:nvPr>
            <p:ph idx="1"/>
          </p:nvPr>
        </p:nvSpPr>
        <p:spPr>
          <a:xfrm>
            <a:off x="457200" y="1465262"/>
            <a:ext cx="8229600" cy="5011738"/>
          </a:xfrm>
        </p:spPr>
        <p:txBody>
          <a:bodyPr>
            <a:normAutofit/>
          </a:bodyPr>
          <a:lstStyle/>
          <a:p>
            <a:pPr marL="461963" indent="-461963"/>
            <a:r>
              <a:rPr lang="en-US" dirty="0"/>
              <a:t>Product Overview</a:t>
            </a:r>
          </a:p>
          <a:p>
            <a:pPr marL="461963" indent="-461963"/>
            <a:r>
              <a:rPr lang="en-US" dirty="0"/>
              <a:t>Product Quality Evaluation</a:t>
            </a:r>
          </a:p>
          <a:p>
            <a:pPr marL="862013" lvl="1" indent="-461963"/>
            <a:r>
              <a:rPr lang="en-US" dirty="0"/>
              <a:t>Comparison with Spec</a:t>
            </a:r>
          </a:p>
          <a:p>
            <a:pPr marL="862013" lvl="1" indent="-461963"/>
            <a:r>
              <a:rPr lang="en-US" dirty="0"/>
              <a:t>Comparison with GOES-17 and with GOES-18 Enterprise</a:t>
            </a:r>
          </a:p>
          <a:p>
            <a:pPr marL="461963" indent="-461963"/>
            <a:r>
              <a:rPr lang="en-US" dirty="0"/>
              <a:t>Provisional Maturity Assessment</a:t>
            </a:r>
          </a:p>
          <a:p>
            <a:pPr marL="461963" indent="-461963"/>
            <a:r>
              <a:rPr lang="en-US" dirty="0"/>
              <a:t>Summary and Recommendations</a:t>
            </a:r>
          </a:p>
        </p:txBody>
      </p:sp>
      <p:sp>
        <p:nvSpPr>
          <p:cNvPr id="5" name="Slide Number Placeholder 4"/>
          <p:cNvSpPr>
            <a:spLocks noGrp="1"/>
          </p:cNvSpPr>
          <p:nvPr>
            <p:ph type="sldNum" sz="quarter" idx="12"/>
          </p:nvPr>
        </p:nvSpPr>
        <p:spPr/>
        <p:txBody>
          <a:bodyPr/>
          <a:lstStyle/>
          <a:p>
            <a:fld id="{615ADB79-25D6-47C0-AB51-22A13A0BBB50}" type="slidenum">
              <a:rPr lang="en-US" altLang="en-US" smtClean="0">
                <a:solidFill>
                  <a:prstClr val="white"/>
                </a:solidFill>
              </a:rPr>
              <a:pPr/>
              <a:t>2</a:t>
            </a:fld>
            <a:endParaRPr lang="en-US" altLang="en-US" dirty="0">
              <a:solidFill>
                <a:prstClr val="white"/>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1828800" y="90154"/>
            <a:ext cx="5486399" cy="1037099"/>
          </a:xfrm>
          <a:prstGeom prst="rect">
            <a:avLst/>
          </a:prstGeom>
          <a:noFill/>
          <a:ln>
            <a:noFill/>
          </a:ln>
        </p:spPr>
        <p:txBody>
          <a:bodyPr lIns="91425" tIns="45700" rIns="91425" bIns="45700" anchor="ctr" anchorCtr="0">
            <a:noAutofit/>
          </a:bodyPr>
          <a:lstStyle/>
          <a:p>
            <a:pPr lvl="0">
              <a:spcBef>
                <a:spcPts val="0"/>
              </a:spcBef>
              <a:spcAft>
                <a:spcPts val="0"/>
              </a:spcAft>
              <a:buClr>
                <a:schemeClr val="lt1"/>
              </a:buClr>
              <a:buSzPct val="25000"/>
            </a:pPr>
            <a:r>
              <a:rPr lang="en-US" dirty="0">
                <a:solidFill>
                  <a:schemeClr val="lt1"/>
                </a:solidFill>
                <a:ea typeface="Calibri"/>
                <a:cs typeface="Calibri"/>
                <a:sym typeface="Calibri"/>
              </a:rPr>
              <a:t>Ongoing Efforts</a:t>
            </a:r>
            <a:endParaRPr lang="en-US" sz="3600" i="0" u="none" strike="noStrike" cap="none" dirty="0">
              <a:solidFill>
                <a:schemeClr val="lt1"/>
              </a:solidFill>
              <a:latin typeface="Calibri"/>
              <a:ea typeface="Calibri"/>
              <a:cs typeface="Calibri"/>
              <a:sym typeface="Calibri"/>
            </a:endParaRPr>
          </a:p>
        </p:txBody>
      </p:sp>
      <p:sp>
        <p:nvSpPr>
          <p:cNvPr id="331" name="Shape 331"/>
          <p:cNvSpPr txBox="1">
            <a:spLocks noGrp="1"/>
          </p:cNvSpPr>
          <p:nvPr>
            <p:ph type="sldNum" idx="12"/>
          </p:nvPr>
        </p:nvSpPr>
        <p:spPr>
          <a:xfrm>
            <a:off x="6553204" y="6356353"/>
            <a:ext cx="2133599"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en-US" sz="1200" b="0" i="0" u="none" strike="noStrike" cap="none">
                <a:solidFill>
                  <a:schemeClr val="lt1"/>
                </a:solidFill>
                <a:latin typeface="Calibri"/>
                <a:ea typeface="Calibri"/>
                <a:cs typeface="Calibri"/>
                <a:sym typeface="Calibri"/>
              </a:rPr>
              <a:pPr marL="0" marR="0" lvl="0" indent="0" algn="r" rtl="0">
                <a:lnSpc>
                  <a:spcPct val="100000"/>
                </a:lnSpc>
                <a:spcBef>
                  <a:spcPts val="0"/>
                </a:spcBef>
                <a:spcAft>
                  <a:spcPts val="0"/>
                </a:spcAft>
                <a:buClr>
                  <a:schemeClr val="lt1"/>
                </a:buClr>
                <a:buSzPct val="25000"/>
                <a:buFont typeface="Calibri"/>
                <a:buNone/>
              </a:pPr>
              <a:t>20</a:t>
            </a:fld>
            <a:endParaRPr lang="en-US" sz="1200" b="0" i="0" u="none" strike="noStrike" cap="none">
              <a:solidFill>
                <a:schemeClr val="lt1"/>
              </a:solidFill>
              <a:latin typeface="Calibri"/>
              <a:ea typeface="Calibri"/>
              <a:cs typeface="Calibri"/>
              <a:sym typeface="Calibri"/>
            </a:endParaRPr>
          </a:p>
        </p:txBody>
      </p:sp>
      <p:sp>
        <p:nvSpPr>
          <p:cNvPr id="9" name="Shape 142"/>
          <p:cNvSpPr txBox="1"/>
          <p:nvPr/>
        </p:nvSpPr>
        <p:spPr>
          <a:xfrm>
            <a:off x="465827" y="1234791"/>
            <a:ext cx="8372438" cy="5191888"/>
          </a:xfrm>
          <a:prstGeom prst="rect">
            <a:avLst/>
          </a:prstGeom>
          <a:noFill/>
          <a:ln>
            <a:noFill/>
          </a:ln>
        </p:spPr>
        <p:txBody>
          <a:bodyPr lIns="91425" tIns="91425" rIns="91425" bIns="91425" anchor="t" anchorCtr="0">
            <a:noAutofit/>
          </a:bodyPr>
          <a:lstStyle/>
          <a:p>
            <a:pPr marL="457200" lvl="0" indent="-381000">
              <a:buClr>
                <a:schemeClr val="lt1"/>
              </a:buClr>
              <a:buSzPct val="100000"/>
              <a:buFont typeface="Calibri"/>
              <a:buChar char="●"/>
            </a:pPr>
            <a:r>
              <a:rPr lang="en-US" sz="2400" dirty="0">
                <a:solidFill>
                  <a:schemeClr val="lt1"/>
                </a:solidFill>
                <a:latin typeface="Calibri"/>
                <a:ea typeface="Calibri"/>
                <a:cs typeface="Calibri"/>
                <a:sym typeface="Calibri"/>
              </a:rPr>
              <a:t>Recent experiments that increased the amount of calibration data (in case the training data set was too small to be suitably representative) did not make a significant difference.</a:t>
            </a:r>
          </a:p>
          <a:p>
            <a:pPr marL="457200" lvl="0" indent="-381000">
              <a:buClr>
                <a:schemeClr val="lt1"/>
              </a:buClr>
              <a:buSzPct val="100000"/>
              <a:buFont typeface="Calibri"/>
              <a:buChar char="●"/>
            </a:pPr>
            <a:r>
              <a:rPr lang="en-US" sz="2400" dirty="0">
                <a:solidFill>
                  <a:schemeClr val="lt1"/>
                </a:solidFill>
                <a:latin typeface="Calibri"/>
                <a:ea typeface="Calibri"/>
                <a:cs typeface="Calibri"/>
                <a:sym typeface="Calibri"/>
              </a:rPr>
              <a:t>One significant challenge is that regression assumes normally distributed rain rates, but rain rates are very highly skewed to the left.  The PDF adjustment should (in theory) adjust for this, </a:t>
            </a:r>
            <a:r>
              <a:rPr lang="en-US" sz="2400" u="sng" dirty="0">
                <a:solidFill>
                  <a:schemeClr val="lt1"/>
                </a:solidFill>
                <a:latin typeface="Calibri"/>
                <a:ea typeface="Calibri"/>
                <a:cs typeface="Calibri"/>
                <a:sym typeface="Calibri"/>
              </a:rPr>
              <a:t>but</a:t>
            </a:r>
            <a:r>
              <a:rPr lang="en-US" sz="2400" dirty="0">
                <a:solidFill>
                  <a:schemeClr val="lt1"/>
                </a:solidFill>
                <a:latin typeface="Calibri"/>
                <a:ea typeface="Calibri"/>
                <a:cs typeface="Calibri"/>
                <a:sym typeface="Calibri"/>
              </a:rPr>
              <a:t> during calibration there is very little penalty for getting the heavy rain rates wrong (i.e., too light).</a:t>
            </a:r>
          </a:p>
          <a:p>
            <a:pPr marL="457200" lvl="0" indent="-381000">
              <a:buClr>
                <a:schemeClr val="lt1"/>
              </a:buClr>
              <a:buSzPct val="100000"/>
              <a:buFont typeface="Calibri"/>
              <a:buChar char="●"/>
            </a:pPr>
            <a:r>
              <a:rPr lang="en-US" sz="2400" dirty="0">
                <a:solidFill>
                  <a:schemeClr val="lt1"/>
                </a:solidFill>
                <a:latin typeface="Calibri"/>
                <a:ea typeface="Calibri"/>
                <a:cs typeface="Calibri"/>
                <a:sym typeface="Calibri"/>
              </a:rPr>
              <a:t>Therefore, experiments are ongoing to flatten the distribution of training rain rates by replacing some of the IR-MWCOMB matched training data with light rain rates with duplicates of the heavy rain rate matched pixels.</a:t>
            </a:r>
          </a:p>
          <a:p>
            <a:pPr marL="457200" lvl="0" indent="-381000">
              <a:buClr>
                <a:schemeClr val="lt1"/>
              </a:buClr>
              <a:buSzPct val="100000"/>
              <a:buFont typeface="Calibri"/>
              <a:buChar char="●"/>
            </a:pPr>
            <a:endParaRPr lang="en-US" sz="24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585234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 Level Summary of </a:t>
            </a:r>
            <a:br>
              <a:rPr lang="en-US" dirty="0"/>
            </a:br>
            <a:r>
              <a:rPr lang="en-US" dirty="0"/>
              <a:t>Product Quality</a:t>
            </a:r>
          </a:p>
        </p:txBody>
      </p:sp>
      <p:sp>
        <p:nvSpPr>
          <p:cNvPr id="3" name="Content Placeholder 2"/>
          <p:cNvSpPr>
            <a:spLocks noGrp="1"/>
          </p:cNvSpPr>
          <p:nvPr>
            <p:ph idx="1"/>
          </p:nvPr>
        </p:nvSpPr>
        <p:spPr/>
        <p:txBody>
          <a:bodyPr/>
          <a:lstStyle/>
          <a:p>
            <a:r>
              <a:rPr lang="en-US" sz="2400" dirty="0"/>
              <a:t>The Baseline GOES-18 Rainfall Rate / QPE Product meets spec over the FD vs. GPM DPR, and meets accuracy but not precision spec over the CONUS vs. MRMS Q3.</a:t>
            </a:r>
          </a:p>
          <a:p>
            <a:r>
              <a:rPr lang="en-US" sz="2400" dirty="0"/>
              <a:t>The Baseline GOES-18 product also shows equal to improved accuracy and precision relative to GOES-17 (which is affected by the ABI LHP issue)</a:t>
            </a:r>
          </a:p>
          <a:p>
            <a:r>
              <a:rPr lang="en-US" sz="2400" dirty="0"/>
              <a:t>Potential challenges with the CONUS validation include</a:t>
            </a:r>
          </a:p>
          <a:p>
            <a:pPr lvl="1"/>
            <a:r>
              <a:rPr lang="en-US" sz="2000" dirty="0"/>
              <a:t>Gaps in radar coverage</a:t>
            </a:r>
          </a:p>
          <a:p>
            <a:pPr lvl="1"/>
            <a:r>
              <a:rPr lang="en-US" sz="2000" dirty="0"/>
              <a:t>High satellite zenith angle (limb darkening) over most of the validation region compared to GOES-16</a:t>
            </a:r>
          </a:p>
          <a:p>
            <a:pPr lvl="1"/>
            <a:r>
              <a:rPr lang="en-US" sz="2000" dirty="0"/>
              <a:t>Lack of accounting for orography by the algorithm, which will have more noticeable impacts in the western US than in the eastern US</a:t>
            </a:r>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solidFill>
                  <a:prstClr val="white"/>
                </a:solidFill>
              </a:rPr>
              <a:pPr/>
              <a:t>21</a:t>
            </a:fld>
            <a:endParaRPr lang="en-US" altLang="en-US" dirty="0">
              <a:solidFill>
                <a:prstClr val="white"/>
              </a:solidFill>
            </a:endParaRPr>
          </a:p>
        </p:txBody>
      </p:sp>
    </p:spTree>
    <p:extLst>
      <p:ext uri="{BB962C8B-B14F-4D97-AF65-F5344CB8AC3E}">
        <p14:creationId xmlns:p14="http://schemas.microsoft.com/office/powerpoint/2010/main" val="2479409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61963" indent="-461963"/>
            <a:r>
              <a:rPr lang="en-US" dirty="0"/>
              <a:t>PROVISIONAL MATURITY ASSESSMENT</a:t>
            </a:r>
          </a:p>
        </p:txBody>
      </p:sp>
      <p:sp>
        <p:nvSpPr>
          <p:cNvPr id="3" name="Text Placeholder 2"/>
          <p:cNvSpPr>
            <a:spLocks noGrp="1"/>
          </p:cNvSpPr>
          <p:nvPr>
            <p:ph type="body" idx="1"/>
          </p:nvPr>
        </p:nvSpPr>
        <p:spPr/>
        <p:txBody>
          <a:bodyPr/>
          <a:lstStyle/>
          <a:p>
            <a:r>
              <a:rPr lang="en-US" dirty="0"/>
              <a:t>GOES-18 Rainfall Rate / QPE L2 Product Provisional PS-PVR</a:t>
            </a:r>
          </a:p>
        </p:txBody>
      </p:sp>
      <p:sp>
        <p:nvSpPr>
          <p:cNvPr id="5" name="Slide Number Placeholder 4"/>
          <p:cNvSpPr>
            <a:spLocks noGrp="1"/>
          </p:cNvSpPr>
          <p:nvPr>
            <p:ph type="sldNum" sz="quarter" idx="12"/>
          </p:nvPr>
        </p:nvSpPr>
        <p:spPr/>
        <p:txBody>
          <a:bodyPr/>
          <a:lstStyle/>
          <a:p>
            <a:fld id="{4AB52BE0-4CA4-4BD3-BC9F-B41F86E8D2EE}" type="slidenum">
              <a:rPr lang="en-US" altLang="en-US" smtClean="0">
                <a:solidFill>
                  <a:prstClr val="white"/>
                </a:solidFill>
              </a:rPr>
              <a:pPr/>
              <a:t>22</a:t>
            </a:fld>
            <a:endParaRPr lang="en-US" altLang="en-US" dirty="0">
              <a:solidFill>
                <a:prstClr val="white"/>
              </a:solidFill>
            </a:endParaRPr>
          </a:p>
        </p:txBody>
      </p:sp>
    </p:spTree>
    <p:extLst>
      <p:ext uri="{BB962C8B-B14F-4D97-AF65-F5344CB8AC3E}">
        <p14:creationId xmlns:p14="http://schemas.microsoft.com/office/powerpoint/2010/main" val="2235636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1599862" y="226429"/>
            <a:ext cx="5961300" cy="85379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 sz="2800" b="0" i="0" u="none" strike="noStrike" cap="none" dirty="0">
                <a:solidFill>
                  <a:srgbClr val="FFFFFF"/>
                </a:solidFill>
                <a:latin typeface="Arial"/>
                <a:ea typeface="Arial"/>
                <a:cs typeface="Arial"/>
                <a:sym typeface="Arial"/>
              </a:rPr>
              <a:t>Provisional Validation</a:t>
            </a:r>
          </a:p>
        </p:txBody>
      </p:sp>
      <p:sp>
        <p:nvSpPr>
          <p:cNvPr id="201" name="Shape 201"/>
          <p:cNvSpPr txBox="1">
            <a:spLocks noGrp="1"/>
          </p:cNvSpPr>
          <p:nvPr>
            <p:ph type="sldNum" idx="12"/>
          </p:nvPr>
        </p:nvSpPr>
        <p:spPr>
          <a:xfrm>
            <a:off x="8472457" y="6217621"/>
            <a:ext cx="548699" cy="524699"/>
          </a:xfrm>
          <a:prstGeom prst="rect">
            <a:avLst/>
          </a:prstGeom>
          <a:noFill/>
          <a:ln>
            <a:noFill/>
          </a:ln>
        </p:spPr>
        <p:txBody>
          <a:bodyPr lIns="91425" tIns="91425" rIns="91425" bIns="91425" anchor="ctr" anchorCtr="0">
            <a:noAutofit/>
          </a:bodyPr>
          <a:lstStyle/>
          <a:p>
            <a:pPr algn="l">
              <a:buClr>
                <a:prstClr val="white"/>
              </a:buClr>
              <a:buSzPct val="25000"/>
              <a:buFont typeface="Arial"/>
              <a:buNone/>
            </a:pPr>
            <a:fld id="{00000000-1234-1234-1234-123412341234}" type="slidenum">
              <a:rPr lang="en" sz="1400">
                <a:solidFill>
                  <a:prstClr val="white"/>
                </a:solidFill>
                <a:latin typeface="Arial"/>
                <a:ea typeface="Arial"/>
                <a:cs typeface="Arial"/>
                <a:sym typeface="Arial"/>
              </a:rPr>
              <a:pPr algn="l">
                <a:buClr>
                  <a:prstClr val="white"/>
                </a:buClr>
                <a:buSzPct val="25000"/>
                <a:buFont typeface="Arial"/>
                <a:buNone/>
              </a:pPr>
              <a:t>23</a:t>
            </a:fld>
            <a:endParaRPr lang="en" sz="1400">
              <a:solidFill>
                <a:prstClr val="white"/>
              </a:solidFill>
              <a:latin typeface="Arial"/>
              <a:ea typeface="Arial"/>
              <a:cs typeface="Arial"/>
              <a:sym typeface="Arial"/>
            </a:endParaRPr>
          </a:p>
        </p:txBody>
      </p:sp>
      <p:graphicFrame>
        <p:nvGraphicFramePr>
          <p:cNvPr id="202" name="Shape 202"/>
          <p:cNvGraphicFramePr/>
          <p:nvPr>
            <p:extLst>
              <p:ext uri="{D42A27DB-BD31-4B8C-83A1-F6EECF244321}">
                <p14:modId xmlns:p14="http://schemas.microsoft.com/office/powerpoint/2010/main" val="119001326"/>
              </p:ext>
            </p:extLst>
          </p:nvPr>
        </p:nvGraphicFramePr>
        <p:xfrm>
          <a:off x="228600" y="1143000"/>
          <a:ext cx="8686800" cy="5059720"/>
        </p:xfrm>
        <a:graphic>
          <a:graphicData uri="http://schemas.openxmlformats.org/drawingml/2006/table">
            <a:tbl>
              <a:tblPr>
                <a:noFill/>
              </a:tblPr>
              <a:tblGrid>
                <a:gridCol w="43434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409100">
                <a:tc>
                  <a:txBody>
                    <a:bodyPr/>
                    <a:lstStyle/>
                    <a:p>
                      <a:pPr marL="0" marR="0" lvl="0" indent="0" algn="ctr" rtl="0">
                        <a:lnSpc>
                          <a:spcPct val="100000"/>
                        </a:lnSpc>
                        <a:spcBef>
                          <a:spcPts val="0"/>
                        </a:spcBef>
                        <a:spcAft>
                          <a:spcPts val="0"/>
                        </a:spcAft>
                        <a:buClr>
                          <a:srgbClr val="000000"/>
                        </a:buClr>
                        <a:buSzPct val="25000"/>
                        <a:buFont typeface="Arial"/>
                        <a:buNone/>
                      </a:pPr>
                      <a:r>
                        <a:rPr lang="en" sz="2800" b="1" u="none" strike="noStrike" cap="none" dirty="0">
                          <a:solidFill>
                            <a:srgbClr val="FFFFFF"/>
                          </a:solidFill>
                        </a:rPr>
                        <a:t>Preparation Activities</a:t>
                      </a:r>
                    </a:p>
                  </a:txBody>
                  <a:tcPr marL="91450" marR="91450" marT="45725" marB="45725"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38100" cap="flat" cmpd="sng">
                      <a:solidFill>
                        <a:srgbClr val="FFFFFF"/>
                      </a:solidFill>
                      <a:prstDash val="solid"/>
                      <a:round/>
                      <a:headEnd type="none" w="med" len="med"/>
                      <a:tailEnd type="none" w="med" len="med"/>
                    </a:lnB>
                    <a:solidFill>
                      <a:srgbClr val="4F81BD"/>
                    </a:solidFill>
                  </a:tcPr>
                </a:tc>
                <a:tc>
                  <a:txBody>
                    <a:bodyPr/>
                    <a:lstStyle/>
                    <a:p>
                      <a:pPr marL="0" marR="0" lvl="0" indent="0" algn="ctr" rtl="0">
                        <a:lnSpc>
                          <a:spcPct val="100000"/>
                        </a:lnSpc>
                        <a:spcBef>
                          <a:spcPts val="0"/>
                        </a:spcBef>
                        <a:spcAft>
                          <a:spcPts val="0"/>
                        </a:spcAft>
                        <a:buClr>
                          <a:srgbClr val="000000"/>
                        </a:buClr>
                        <a:buSzPct val="25000"/>
                        <a:buFont typeface="Arial"/>
                        <a:buNone/>
                      </a:pPr>
                      <a:r>
                        <a:rPr lang="en" sz="2800" b="1" u="none" strike="noStrike" cap="none" dirty="0">
                          <a:solidFill>
                            <a:srgbClr val="FFFFFF"/>
                          </a:solidFill>
                        </a:rPr>
                        <a:t>Assessment</a:t>
                      </a:r>
                    </a:p>
                  </a:txBody>
                  <a:tcPr marL="91450" marR="91450" marT="45725" marB="45725"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470744">
                <a:tc>
                  <a:txBody>
                    <a:bodyPr/>
                    <a:lstStyle/>
                    <a:p>
                      <a:pPr marL="0" marR="0" lvl="0" indent="0" algn="l" rtl="0">
                        <a:lnSpc>
                          <a:spcPct val="100000"/>
                        </a:lnSpc>
                        <a:spcBef>
                          <a:spcPts val="0"/>
                        </a:spcBef>
                        <a:spcAft>
                          <a:spcPts val="0"/>
                        </a:spcAft>
                        <a:buClr>
                          <a:srgbClr val="000000"/>
                        </a:buClr>
                        <a:buSzPct val="25000"/>
                        <a:buFont typeface="Arial"/>
                        <a:buNone/>
                      </a:pPr>
                      <a:r>
                        <a:rPr lang="en" sz="2000" b="0" i="0" u="none" strike="noStrike" cap="none" dirty="0">
                          <a:solidFill>
                            <a:schemeClr val="tx1"/>
                          </a:solidFill>
                          <a:latin typeface="+mn-lt"/>
                          <a:ea typeface="Arial"/>
                          <a:cs typeface="Arial"/>
                          <a:sym typeface="Arial"/>
                        </a:rPr>
                        <a:t>Validation activities are ongoing and the general research community is now encouraged to participate.</a:t>
                      </a:r>
                      <a:endParaRPr lang="en" sz="2000" u="none" strike="noStrike" cap="none" dirty="0">
                        <a:solidFill>
                          <a:schemeClr val="tx1"/>
                        </a:solidFill>
                      </a:endParaRPr>
                    </a:p>
                  </a:txBody>
                  <a:tcPr marL="91450" marR="91450" marT="45725" marB="45725" anchor="ctr">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FD7E7"/>
                    </a:solidFill>
                  </a:tcPr>
                </a:tc>
                <a:tc>
                  <a:txBody>
                    <a:bodyPr/>
                    <a:lstStyle/>
                    <a:p>
                      <a:pPr marL="0" marR="0" lvl="0" indent="0" algn="l" rtl="0">
                        <a:lnSpc>
                          <a:spcPct val="100000"/>
                        </a:lnSpc>
                        <a:spcBef>
                          <a:spcPts val="0"/>
                        </a:spcBef>
                        <a:spcAft>
                          <a:spcPts val="0"/>
                        </a:spcAft>
                        <a:buClr>
                          <a:srgbClr val="000000"/>
                        </a:buClr>
                        <a:buSzPct val="25000"/>
                        <a:buFont typeface="Arial"/>
                        <a:buNone/>
                      </a:pPr>
                      <a:r>
                        <a:rPr lang="en" sz="2000" b="0" i="0" u="none" strike="noStrike" cap="none" dirty="0">
                          <a:solidFill>
                            <a:schemeClr val="tx1"/>
                          </a:solidFill>
                          <a:latin typeface="+mn-lt"/>
                          <a:ea typeface="Arial"/>
                          <a:cs typeface="Arial"/>
                          <a:sym typeface="Arial"/>
                        </a:rPr>
                        <a:t>Validation activities are ongoing.</a:t>
                      </a:r>
                      <a:endParaRPr lang="en" sz="2000" u="none" strike="noStrike" cap="none" dirty="0">
                        <a:solidFill>
                          <a:schemeClr val="tx1"/>
                        </a:solidFill>
                      </a:endParaRPr>
                    </a:p>
                  </a:txBody>
                  <a:tcPr marL="91450" marR="91450" marT="45725" marB="45725"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381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FD7E7"/>
                    </a:solidFill>
                  </a:tcPr>
                </a:tc>
                <a:extLst>
                  <a:ext uri="{0D108BD9-81ED-4DB2-BD59-A6C34878D82A}">
                    <a16:rowId xmlns:a16="http://schemas.microsoft.com/office/drawing/2014/main" val="10001"/>
                  </a:ext>
                </a:extLst>
              </a:tr>
              <a:tr h="470744">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 sz="2000" b="0" i="0" u="none" strike="noStrike" cap="none" dirty="0">
                          <a:solidFill>
                            <a:schemeClr val="tx1"/>
                          </a:solidFill>
                          <a:latin typeface="+mn-lt"/>
                          <a:ea typeface="Arial"/>
                          <a:cs typeface="Arial"/>
                          <a:sym typeface="Arial"/>
                        </a:rPr>
                        <a:t>Severe algorithm anomalies are identified and under analysis. Solutions to anomalies are in development and testing.</a:t>
                      </a:r>
                    </a:p>
                  </a:txBody>
                  <a:tcPr marL="91450" marR="91450" marT="45725" marB="45725" anchor="ctr">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E8ECF4"/>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US" sz="2000" b="0" i="0" u="none" strike="noStrike" cap="none" dirty="0">
                          <a:solidFill>
                            <a:schemeClr val="tx1"/>
                          </a:solidFill>
                          <a:latin typeface="+mn-lt"/>
                          <a:ea typeface="Arial"/>
                          <a:cs typeface="Arial"/>
                          <a:sym typeface="Arial"/>
                        </a:rPr>
                        <a:t>The overestimation of light rain will be addressed by the transition to Enterprise; however, there are issues with underestimation of heavy rain by the Enterprise algorithm that are still being investigated.</a:t>
                      </a:r>
                      <a:endParaRPr lang="en" sz="2000" b="0" i="0" u="none" strike="noStrike" cap="none" baseline="0" dirty="0">
                        <a:solidFill>
                          <a:schemeClr val="tx1"/>
                        </a:solidFill>
                        <a:latin typeface="+mn-lt"/>
                        <a:ea typeface="Arial"/>
                        <a:cs typeface="Arial"/>
                        <a:sym typeface="Arial"/>
                      </a:endParaRPr>
                    </a:p>
                  </a:txBody>
                  <a:tcPr marL="91450" marR="91450" marT="45725" marB="45725"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E8ECF4"/>
                    </a:solidFill>
                  </a:tcPr>
                </a:tc>
                <a:extLst>
                  <a:ext uri="{0D108BD9-81ED-4DB2-BD59-A6C34878D82A}">
                    <a16:rowId xmlns:a16="http://schemas.microsoft.com/office/drawing/2014/main" val="10002"/>
                  </a:ext>
                </a:extLst>
              </a:tr>
              <a:tr h="409100">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 sz="2000" b="0" i="0" u="none" strike="noStrike" cap="none" dirty="0">
                          <a:solidFill>
                            <a:schemeClr val="tx1"/>
                          </a:solidFill>
                          <a:latin typeface="+mn-lt"/>
                          <a:ea typeface="Arial"/>
                          <a:cs typeface="Arial"/>
                          <a:sym typeface="Arial"/>
                        </a:rPr>
                        <a:t>Incremental product improvements may still be occurring.</a:t>
                      </a:r>
                      <a:endParaRPr lang="en" sz="2000" u="none" strike="noStrike" cap="none" dirty="0">
                        <a:solidFill>
                          <a:schemeClr val="tx1"/>
                        </a:solidFill>
                      </a:endParaRPr>
                    </a:p>
                  </a:txBody>
                  <a:tcPr marL="91450" marR="91450" marT="45725" marB="45725" anchor="ctr">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FD7E7"/>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 sz="2000" b="0" i="0" u="none" strike="noStrike" cap="none" dirty="0">
                          <a:solidFill>
                            <a:schemeClr val="tx1"/>
                          </a:solidFill>
                          <a:latin typeface="+mn-lt"/>
                          <a:ea typeface="Arial"/>
                          <a:cs typeface="Arial"/>
                          <a:sym typeface="Arial"/>
                        </a:rPr>
                        <a:t>Incremental</a:t>
                      </a:r>
                      <a:r>
                        <a:rPr lang="en" sz="2000" b="0" i="0" u="none" strike="noStrike" cap="none" baseline="0" dirty="0">
                          <a:solidFill>
                            <a:schemeClr val="tx1"/>
                          </a:solidFill>
                          <a:latin typeface="+mn-lt"/>
                          <a:ea typeface="Arial"/>
                          <a:cs typeface="Arial"/>
                          <a:sym typeface="Arial"/>
                        </a:rPr>
                        <a:t> product improvements may occur pending PS-PVR outcome; significant product improvement expected after transition to Enterprise code.</a:t>
                      </a:r>
                      <a:endParaRPr lang="en" sz="2000" u="none" strike="noStrike" cap="none" dirty="0">
                        <a:solidFill>
                          <a:schemeClr val="tx1"/>
                        </a:solidFill>
                      </a:endParaRPr>
                    </a:p>
                  </a:txBody>
                  <a:tcPr marL="91450" marR="91450" marT="45725" marB="45725"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FD7E7"/>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18116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1599862" y="226429"/>
            <a:ext cx="5961300" cy="85379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 sz="2800" b="0" i="0" u="none" strike="noStrike" cap="none" dirty="0">
                <a:solidFill>
                  <a:srgbClr val="FFFFFF"/>
                </a:solidFill>
                <a:latin typeface="Arial"/>
                <a:ea typeface="Arial"/>
                <a:cs typeface="Arial"/>
                <a:sym typeface="Arial"/>
              </a:rPr>
              <a:t>Provisional Validation</a:t>
            </a:r>
          </a:p>
        </p:txBody>
      </p:sp>
      <p:sp>
        <p:nvSpPr>
          <p:cNvPr id="201" name="Shape 201"/>
          <p:cNvSpPr txBox="1">
            <a:spLocks noGrp="1"/>
          </p:cNvSpPr>
          <p:nvPr>
            <p:ph type="sldNum" idx="12"/>
          </p:nvPr>
        </p:nvSpPr>
        <p:spPr>
          <a:xfrm>
            <a:off x="8472457" y="6217621"/>
            <a:ext cx="548699" cy="524699"/>
          </a:xfrm>
          <a:prstGeom prst="rect">
            <a:avLst/>
          </a:prstGeom>
          <a:noFill/>
          <a:ln>
            <a:noFill/>
          </a:ln>
        </p:spPr>
        <p:txBody>
          <a:bodyPr lIns="91425" tIns="91425" rIns="91425" bIns="91425" anchor="ctr" anchorCtr="0">
            <a:noAutofit/>
          </a:bodyPr>
          <a:lstStyle/>
          <a:p>
            <a:pPr algn="l">
              <a:buClr>
                <a:prstClr val="white"/>
              </a:buClr>
              <a:buSzPct val="25000"/>
              <a:buFont typeface="Arial"/>
              <a:buNone/>
            </a:pPr>
            <a:fld id="{00000000-1234-1234-1234-123412341234}" type="slidenum">
              <a:rPr lang="en" sz="1400">
                <a:solidFill>
                  <a:prstClr val="white"/>
                </a:solidFill>
                <a:latin typeface="Arial"/>
                <a:ea typeface="Arial"/>
                <a:cs typeface="Arial"/>
                <a:sym typeface="Arial"/>
              </a:rPr>
              <a:pPr algn="l">
                <a:buClr>
                  <a:prstClr val="white"/>
                </a:buClr>
                <a:buSzPct val="25000"/>
                <a:buFont typeface="Arial"/>
                <a:buNone/>
              </a:pPr>
              <a:t>24</a:t>
            </a:fld>
            <a:endParaRPr lang="en" sz="1400">
              <a:solidFill>
                <a:prstClr val="white"/>
              </a:solidFill>
              <a:latin typeface="Arial"/>
              <a:ea typeface="Arial"/>
              <a:cs typeface="Arial"/>
              <a:sym typeface="Arial"/>
            </a:endParaRPr>
          </a:p>
        </p:txBody>
      </p:sp>
      <p:graphicFrame>
        <p:nvGraphicFramePr>
          <p:cNvPr id="202" name="Shape 202"/>
          <p:cNvGraphicFramePr/>
          <p:nvPr>
            <p:extLst>
              <p:ext uri="{D42A27DB-BD31-4B8C-83A1-F6EECF244321}">
                <p14:modId xmlns:p14="http://schemas.microsoft.com/office/powerpoint/2010/main" val="2683040400"/>
              </p:ext>
            </p:extLst>
          </p:nvPr>
        </p:nvGraphicFramePr>
        <p:xfrm>
          <a:off x="228600" y="1066800"/>
          <a:ext cx="8686800" cy="5303580"/>
        </p:xfrm>
        <a:graphic>
          <a:graphicData uri="http://schemas.openxmlformats.org/drawingml/2006/table">
            <a:tbl>
              <a:tblPr>
                <a:noFill/>
              </a:tblPr>
              <a:tblGrid>
                <a:gridCol w="57150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tblGrid>
              <a:tr h="409100">
                <a:tc>
                  <a:txBody>
                    <a:bodyPr/>
                    <a:lstStyle/>
                    <a:p>
                      <a:pPr marL="0" marR="0" lvl="0" indent="0" algn="ctr" rtl="0">
                        <a:lnSpc>
                          <a:spcPct val="100000"/>
                        </a:lnSpc>
                        <a:spcBef>
                          <a:spcPts val="0"/>
                        </a:spcBef>
                        <a:spcAft>
                          <a:spcPts val="0"/>
                        </a:spcAft>
                        <a:buClr>
                          <a:schemeClr val="lt1"/>
                        </a:buClr>
                        <a:buSzPct val="25000"/>
                        <a:buFont typeface="Arial"/>
                        <a:buNone/>
                      </a:pPr>
                      <a:r>
                        <a:rPr lang="en" sz="2400" b="1" u="none" strike="noStrike" cap="none" dirty="0">
                          <a:solidFill>
                            <a:schemeClr val="lt1"/>
                          </a:solidFill>
                        </a:rPr>
                        <a:t>End State</a:t>
                      </a:r>
                    </a:p>
                  </a:txBody>
                  <a:tcPr marL="91450" marR="91450" marT="45725" marB="45725" anchor="ctr">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4F81BD"/>
                    </a:solidFill>
                  </a:tcPr>
                </a:tc>
                <a:tc>
                  <a:txBody>
                    <a:bodyPr/>
                    <a:lstStyle/>
                    <a:p>
                      <a:pPr marL="0" marR="0" lvl="0" indent="0" algn="ctr" rtl="0">
                        <a:lnSpc>
                          <a:spcPct val="100000"/>
                        </a:lnSpc>
                        <a:spcBef>
                          <a:spcPts val="0"/>
                        </a:spcBef>
                        <a:spcAft>
                          <a:spcPts val="0"/>
                        </a:spcAft>
                        <a:buClr>
                          <a:schemeClr val="lt1"/>
                        </a:buClr>
                        <a:buSzPct val="25000"/>
                        <a:buFont typeface="Arial"/>
                        <a:buNone/>
                      </a:pPr>
                      <a:r>
                        <a:rPr lang="en" sz="2400" b="1" u="none" strike="noStrike" cap="none" dirty="0">
                          <a:solidFill>
                            <a:schemeClr val="lt1"/>
                          </a:solidFill>
                        </a:rPr>
                        <a:t>Assessment</a:t>
                      </a:r>
                    </a:p>
                  </a:txBody>
                  <a:tcPr marL="91450" marR="91450" marT="45725" marB="45725" anchor="ctr">
                    <a:lnL w="12700" cap="flat" cmpd="sng" algn="ctr">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655675">
                <a:tc>
                  <a:txBody>
                    <a:bodyPr/>
                    <a:lstStyle/>
                    <a:p>
                      <a:pPr marL="0" marR="0" lvl="0" indent="0" algn="l" rtl="0">
                        <a:lnSpc>
                          <a:spcPct val="100000"/>
                        </a:lnSpc>
                        <a:spcBef>
                          <a:spcPts val="0"/>
                        </a:spcBef>
                        <a:spcAft>
                          <a:spcPts val="0"/>
                        </a:spcAft>
                        <a:buClr>
                          <a:schemeClr val="lt1"/>
                        </a:buClr>
                        <a:buSzPct val="100000"/>
                        <a:buFont typeface="Arial"/>
                        <a:buNone/>
                      </a:pPr>
                      <a:r>
                        <a:rPr lang="en" sz="1800" b="0" i="0" u="none" strike="noStrike" cap="none" dirty="0">
                          <a:solidFill>
                            <a:schemeClr val="tx1"/>
                          </a:solidFill>
                          <a:latin typeface="+mn-lt"/>
                          <a:ea typeface="Arial"/>
                          <a:cs typeface="Arial"/>
                          <a:sym typeface="Arial"/>
                        </a:rPr>
                        <a:t>Product performance has been demonstrated through analysis of a small number of independent measurements obtained from select locations, periods, and associated ground truth or field campaign efforts.</a:t>
                      </a:r>
                    </a:p>
                  </a:txBody>
                  <a:tcPr marL="91450" marR="91450" marT="45725" marB="45725" anchor="ctr">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CF4"/>
                    </a:solidFill>
                  </a:tcPr>
                </a:tc>
                <a:tc>
                  <a:txBody>
                    <a:bodyPr/>
                    <a:lstStyle/>
                    <a:p>
                      <a:pPr marL="0" marR="0" lvl="0" indent="0" algn="l" rtl="0">
                        <a:lnSpc>
                          <a:spcPct val="100000"/>
                        </a:lnSpc>
                        <a:spcBef>
                          <a:spcPts val="0"/>
                        </a:spcBef>
                        <a:spcAft>
                          <a:spcPts val="0"/>
                        </a:spcAft>
                        <a:buClr>
                          <a:schemeClr val="lt1"/>
                        </a:buClr>
                        <a:buSzPct val="100000"/>
                        <a:buFont typeface="Arial"/>
                        <a:buNone/>
                      </a:pPr>
                      <a:r>
                        <a:rPr lang="en-US" sz="1800" b="0" i="0" u="none" strike="noStrike" cap="none" dirty="0">
                          <a:solidFill>
                            <a:schemeClr val="tx1"/>
                          </a:solidFill>
                          <a:latin typeface="+mn-lt"/>
                          <a:ea typeface="Arial"/>
                          <a:cs typeface="Arial"/>
                          <a:sym typeface="Arial"/>
                        </a:rPr>
                        <a:t>T</a:t>
                      </a:r>
                      <a:r>
                        <a:rPr lang="en" sz="1800" b="0" i="0" u="none" strike="noStrike" cap="none" dirty="0">
                          <a:solidFill>
                            <a:schemeClr val="tx1"/>
                          </a:solidFill>
                          <a:latin typeface="+mn-lt"/>
                          <a:ea typeface="Arial"/>
                          <a:cs typeface="Arial"/>
                          <a:sym typeface="Arial"/>
                        </a:rPr>
                        <a:t>his has been demonstrated.</a:t>
                      </a:r>
                    </a:p>
                  </a:txBody>
                  <a:tcPr marL="91450" marR="91450" marT="45725" marB="45725"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CF4"/>
                    </a:solidFill>
                  </a:tcPr>
                </a:tc>
                <a:extLst>
                  <a:ext uri="{0D108BD9-81ED-4DB2-BD59-A6C34878D82A}">
                    <a16:rowId xmlns:a16="http://schemas.microsoft.com/office/drawing/2014/main" val="10001"/>
                  </a:ext>
                </a:extLst>
              </a:tr>
              <a:tr h="470744">
                <a:tc>
                  <a:txBody>
                    <a:bodyPr/>
                    <a:lstStyle/>
                    <a:p>
                      <a:pPr marL="0" marR="0" lvl="0" indent="0" algn="l" rtl="0">
                        <a:lnSpc>
                          <a:spcPct val="100000"/>
                        </a:lnSpc>
                        <a:spcBef>
                          <a:spcPts val="0"/>
                        </a:spcBef>
                        <a:spcAft>
                          <a:spcPts val="0"/>
                        </a:spcAft>
                        <a:buClr>
                          <a:srgbClr val="000000"/>
                        </a:buClr>
                        <a:buSzPct val="25000"/>
                        <a:buFont typeface="Arial"/>
                        <a:buNone/>
                      </a:pPr>
                      <a:r>
                        <a:rPr lang="en" sz="1800" b="0" i="0" u="none" strike="noStrike" cap="none" dirty="0">
                          <a:solidFill>
                            <a:schemeClr val="tx1"/>
                          </a:solidFill>
                          <a:latin typeface="+mn-lt"/>
                          <a:ea typeface="Arial"/>
                          <a:cs typeface="Arial"/>
                          <a:sym typeface="Arial"/>
                        </a:rPr>
                        <a:t>Product analysis is sufficient to communicate product performance to users relative to expectations (Performance Baseline).</a:t>
                      </a:r>
                      <a:endParaRPr lang="en" sz="1800" u="none" strike="noStrike" cap="none" dirty="0">
                        <a:solidFill>
                          <a:schemeClr val="tx1"/>
                        </a:solidFill>
                      </a:endParaRPr>
                    </a:p>
                  </a:txBody>
                  <a:tcPr marL="91450" marR="91450" marT="45725" marB="45725" anchor="ctr">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FD7E7"/>
                    </a:solidFill>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800" b="0" i="0" u="none" strike="noStrike" cap="none" dirty="0">
                          <a:solidFill>
                            <a:schemeClr val="tx1"/>
                          </a:solidFill>
                          <a:latin typeface="+mn-lt"/>
                          <a:ea typeface="Arial"/>
                          <a:cs typeface="Arial"/>
                          <a:sym typeface="Arial"/>
                        </a:rPr>
                        <a:t>T</a:t>
                      </a:r>
                      <a:r>
                        <a:rPr lang="en" sz="1800" b="0" i="0" u="none" strike="noStrike" cap="none" dirty="0">
                          <a:solidFill>
                            <a:schemeClr val="tx1"/>
                          </a:solidFill>
                          <a:latin typeface="+mn-lt"/>
                          <a:ea typeface="Arial"/>
                          <a:cs typeface="Arial"/>
                          <a:sym typeface="Arial"/>
                        </a:rPr>
                        <a:t>his has been communicated</a:t>
                      </a:r>
                      <a:r>
                        <a:rPr lang="en" sz="1800" b="0" i="0" u="none" strike="noStrike" cap="none" baseline="0" dirty="0">
                          <a:solidFill>
                            <a:schemeClr val="tx1"/>
                          </a:solidFill>
                          <a:latin typeface="+mn-lt"/>
                          <a:ea typeface="Arial"/>
                          <a:cs typeface="Arial"/>
                          <a:sym typeface="Arial"/>
                        </a:rPr>
                        <a:t> in PS-PVR.</a:t>
                      </a:r>
                      <a:endParaRPr lang="en" sz="1800" u="none" strike="noStrike" cap="none" dirty="0">
                        <a:solidFill>
                          <a:schemeClr val="tx1"/>
                        </a:solidFill>
                      </a:endParaRPr>
                    </a:p>
                  </a:txBody>
                  <a:tcPr marL="91450" marR="91450" marT="45725" marB="45725" anchor="ctr">
                    <a:lnL w="12700" cap="flat" cmpd="sng" algn="ctr">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FD7E7"/>
                    </a:solidFill>
                  </a:tcPr>
                </a:tc>
                <a:extLst>
                  <a:ext uri="{0D108BD9-81ED-4DB2-BD59-A6C34878D82A}">
                    <a16:rowId xmlns:a16="http://schemas.microsoft.com/office/drawing/2014/main" val="10002"/>
                  </a:ext>
                </a:extLst>
              </a:tr>
              <a:tr h="840605">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 sz="1800" b="0" i="0" u="none" strike="noStrike" cap="none" dirty="0">
                          <a:solidFill>
                            <a:schemeClr val="tx1"/>
                          </a:solidFill>
                          <a:latin typeface="+mn-lt"/>
                          <a:ea typeface="Arial"/>
                          <a:cs typeface="Arial"/>
                          <a:sym typeface="Arial"/>
                        </a:rPr>
                        <a:t>Documentation of product performance exists that includes recommended remediation strategies for all anomalies and weaknesses. Any algorithm changes associated with severe anomalies have been documented, implemented, tested, and shared with the user community.</a:t>
                      </a:r>
                    </a:p>
                  </a:txBody>
                  <a:tcPr marL="91450" marR="91450" marT="45725" marB="45725" anchor="ctr">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E8ECF4"/>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US" sz="1800" b="0" i="0" u="none" strike="noStrike" cap="none" dirty="0">
                          <a:solidFill>
                            <a:schemeClr val="tx1"/>
                          </a:solidFill>
                          <a:latin typeface="+mn-lt"/>
                          <a:ea typeface="Arial"/>
                          <a:cs typeface="Arial"/>
                          <a:sym typeface="Arial"/>
                        </a:rPr>
                        <a:t>T</a:t>
                      </a:r>
                      <a:r>
                        <a:rPr lang="en" sz="1800" b="0" i="0" u="none" strike="noStrike" cap="none" dirty="0">
                          <a:solidFill>
                            <a:schemeClr val="tx1"/>
                          </a:solidFill>
                          <a:latin typeface="+mn-lt"/>
                          <a:ea typeface="Arial"/>
                          <a:cs typeface="Arial"/>
                          <a:sym typeface="Arial"/>
                        </a:rPr>
                        <a:t>hese</a:t>
                      </a:r>
                      <a:r>
                        <a:rPr lang="en" sz="1800" b="0" i="0" u="none" strike="noStrike" cap="none" baseline="0" dirty="0">
                          <a:solidFill>
                            <a:schemeClr val="tx1"/>
                          </a:solidFill>
                          <a:latin typeface="+mn-lt"/>
                          <a:ea typeface="Arial"/>
                          <a:cs typeface="Arial"/>
                          <a:sym typeface="Arial"/>
                        </a:rPr>
                        <a:t> are documented in this slide deck and will be documented in a separate  ReadMe file.</a:t>
                      </a:r>
                      <a:endParaRPr lang="en" sz="1800" b="0" i="0" u="none" strike="noStrike" cap="none" dirty="0">
                        <a:solidFill>
                          <a:schemeClr val="tx1"/>
                        </a:solidFill>
                        <a:latin typeface="+mn-lt"/>
                        <a:ea typeface="Arial"/>
                        <a:cs typeface="Arial"/>
                        <a:sym typeface="Arial"/>
                      </a:endParaRPr>
                    </a:p>
                  </a:txBody>
                  <a:tcPr marL="91450" marR="91450" marT="45725" marB="45725" anchor="ctr">
                    <a:lnL w="12700" cap="flat" cmpd="sng" algn="ctr">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E8ECF4"/>
                    </a:solidFill>
                  </a:tcPr>
                </a:tc>
                <a:extLst>
                  <a:ext uri="{0D108BD9-81ED-4DB2-BD59-A6C34878D82A}">
                    <a16:rowId xmlns:a16="http://schemas.microsoft.com/office/drawing/2014/main" val="10003"/>
                  </a:ext>
                </a:extLst>
              </a:tr>
              <a:tr h="409100">
                <a:tc>
                  <a:txBody>
                    <a:bodyPr/>
                    <a:lstStyle/>
                    <a:p>
                      <a:pPr marL="0" marR="0" lvl="0" indent="0" algn="l" rtl="0">
                        <a:lnSpc>
                          <a:spcPct val="100000"/>
                        </a:lnSpc>
                        <a:spcBef>
                          <a:spcPts val="0"/>
                        </a:spcBef>
                        <a:spcAft>
                          <a:spcPts val="0"/>
                        </a:spcAft>
                        <a:buClr>
                          <a:schemeClr val="lt1"/>
                        </a:buClr>
                        <a:buSzPct val="100000"/>
                        <a:buFont typeface="Arial"/>
                        <a:buNone/>
                      </a:pPr>
                      <a:r>
                        <a:rPr lang="en" sz="1800" b="0" i="0" u="none" strike="noStrike" cap="none" dirty="0">
                          <a:solidFill>
                            <a:schemeClr val="tx1"/>
                          </a:solidFill>
                          <a:latin typeface="+mn-lt"/>
                          <a:ea typeface="Arial"/>
                          <a:cs typeface="Arial"/>
                          <a:sym typeface="Arial"/>
                        </a:rPr>
                        <a:t>Testing has been fully documented.</a:t>
                      </a:r>
                    </a:p>
                  </a:txBody>
                  <a:tcPr marL="91450" marR="91450" marT="45725" marB="45725" anchor="ctr">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FD7E7"/>
                    </a:solidFill>
                  </a:tcPr>
                </a:tc>
                <a:tc>
                  <a:txBody>
                    <a:bodyPr/>
                    <a:lstStyle/>
                    <a:p>
                      <a:pPr marL="0" marR="0" lvl="0" indent="0" algn="l" rtl="0">
                        <a:lnSpc>
                          <a:spcPct val="100000"/>
                        </a:lnSpc>
                        <a:spcBef>
                          <a:spcPts val="0"/>
                        </a:spcBef>
                        <a:spcAft>
                          <a:spcPts val="0"/>
                        </a:spcAft>
                        <a:buClr>
                          <a:schemeClr val="lt1"/>
                        </a:buClr>
                        <a:buSzPct val="100000"/>
                        <a:buFont typeface="Arial"/>
                        <a:buNone/>
                      </a:pPr>
                      <a:r>
                        <a:rPr lang="en" sz="1800" b="0" i="0" u="none" strike="noStrike" cap="none" dirty="0">
                          <a:solidFill>
                            <a:schemeClr val="tx1"/>
                          </a:solidFill>
                          <a:latin typeface="+mn-lt"/>
                          <a:ea typeface="Arial"/>
                          <a:cs typeface="Arial"/>
                          <a:sym typeface="Arial"/>
                        </a:rPr>
                        <a:t>Testing will be documented </a:t>
                      </a:r>
                      <a:r>
                        <a:rPr lang="en" sz="1800" b="0" i="0" u="none" strike="noStrike" cap="none" baseline="0" dirty="0">
                          <a:solidFill>
                            <a:schemeClr val="tx1"/>
                          </a:solidFill>
                          <a:latin typeface="+mn-lt"/>
                          <a:ea typeface="Arial"/>
                          <a:cs typeface="Arial"/>
                          <a:sym typeface="Arial"/>
                        </a:rPr>
                        <a:t>in a PLPT Report.</a:t>
                      </a:r>
                      <a:endParaRPr lang="en" sz="1800" b="0" i="0" u="none" strike="noStrike" cap="none" dirty="0">
                        <a:solidFill>
                          <a:schemeClr val="tx1"/>
                        </a:solidFill>
                        <a:latin typeface="+mn-lt"/>
                        <a:ea typeface="Arial"/>
                        <a:cs typeface="Arial"/>
                        <a:sym typeface="Arial"/>
                      </a:endParaRPr>
                    </a:p>
                  </a:txBody>
                  <a:tcPr marL="91450" marR="91450" marT="45725" marB="45725"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FD7E7"/>
                    </a:solidFill>
                  </a:tcPr>
                </a:tc>
                <a:extLst>
                  <a:ext uri="{0D108BD9-81ED-4DB2-BD59-A6C34878D82A}">
                    <a16:rowId xmlns:a16="http://schemas.microsoft.com/office/drawing/2014/main" val="10004"/>
                  </a:ext>
                </a:extLst>
              </a:tr>
              <a:tr h="470744">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 sz="1800" b="0" i="0" u="none" strike="noStrike" cap="none" dirty="0">
                          <a:solidFill>
                            <a:schemeClr val="tx1"/>
                          </a:solidFill>
                          <a:latin typeface="+mn-lt"/>
                          <a:ea typeface="Arial"/>
                          <a:cs typeface="Arial"/>
                          <a:sym typeface="Arial"/>
                        </a:rPr>
                        <a:t>Product is ready for operational use and for use in comprehensive cal/val activities and product optimization.</a:t>
                      </a:r>
                    </a:p>
                  </a:txBody>
                  <a:tcPr marL="91450" marR="91450" marT="45725" marB="45725" anchor="ctr">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E8ECF4"/>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US" sz="1800" b="0" i="0" u="none" strike="noStrike" cap="none" dirty="0">
                          <a:solidFill>
                            <a:srgbClr val="008000"/>
                          </a:solidFill>
                          <a:latin typeface="+mn-lt"/>
                          <a:ea typeface="Arial"/>
                          <a:cs typeface="Arial"/>
                          <a:sym typeface="Arial"/>
                        </a:rPr>
                        <a:t>W</a:t>
                      </a:r>
                      <a:r>
                        <a:rPr lang="en" sz="1800" b="0" i="0" u="none" strike="noStrike" cap="none" dirty="0">
                          <a:solidFill>
                            <a:srgbClr val="008000"/>
                          </a:solidFill>
                          <a:latin typeface="+mn-lt"/>
                          <a:ea typeface="Arial"/>
                          <a:cs typeface="Arial"/>
                          <a:sym typeface="Arial"/>
                        </a:rPr>
                        <a:t>e</a:t>
                      </a:r>
                      <a:r>
                        <a:rPr lang="en" sz="1800" b="0" i="0" u="none" strike="noStrike" cap="none" baseline="0" dirty="0">
                          <a:solidFill>
                            <a:srgbClr val="008000"/>
                          </a:solidFill>
                          <a:latin typeface="+mn-lt"/>
                          <a:ea typeface="Arial"/>
                          <a:cs typeface="Arial"/>
                          <a:sym typeface="Arial"/>
                        </a:rPr>
                        <a:t> concur.</a:t>
                      </a:r>
                      <a:endParaRPr lang="en" sz="1800" b="0" i="0" u="none" strike="noStrike" cap="none" dirty="0">
                        <a:solidFill>
                          <a:srgbClr val="008000"/>
                        </a:solidFill>
                        <a:latin typeface="+mn-lt"/>
                        <a:ea typeface="Arial"/>
                        <a:cs typeface="Arial"/>
                        <a:sym typeface="Arial"/>
                      </a:endParaRPr>
                    </a:p>
                  </a:txBody>
                  <a:tcPr marL="91450" marR="91450" marT="45725" marB="45725"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E8ECF4"/>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485186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5ADB79-25D6-47C0-AB51-22A13A0BBB50}" type="slidenum">
              <a:rPr lang="en-US" altLang="en-US" smtClean="0">
                <a:solidFill>
                  <a:prstClr val="white"/>
                </a:solidFill>
              </a:rPr>
              <a:pPr/>
              <a:t>25</a:t>
            </a:fld>
            <a:endParaRPr lang="en-US" altLang="en-US" dirty="0">
              <a:solidFill>
                <a:prstClr val="white"/>
              </a:solidFill>
            </a:endParaRPr>
          </a:p>
        </p:txBody>
      </p:sp>
      <p:sp>
        <p:nvSpPr>
          <p:cNvPr id="7" name="Title 1"/>
          <p:cNvSpPr>
            <a:spLocks noGrp="1"/>
          </p:cNvSpPr>
          <p:nvPr>
            <p:ph type="title"/>
          </p:nvPr>
        </p:nvSpPr>
        <p:spPr>
          <a:xfrm>
            <a:off x="1371600" y="128337"/>
            <a:ext cx="6408821" cy="968626"/>
          </a:xfrm>
        </p:spPr>
        <p:txBody>
          <a:bodyPr/>
          <a:lstStyle/>
          <a:p>
            <a:r>
              <a:rPr lang="en-US" sz="3200" b="1" dirty="0"/>
              <a:t>Issues and Status</a:t>
            </a:r>
            <a:br>
              <a:rPr lang="en-US" sz="3200" b="1" dirty="0"/>
            </a:br>
            <a:r>
              <a:rPr lang="en-US" sz="2000" b="1" i="1" dirty="0"/>
              <a:t>ADRs Needing Resolution for Full VAL</a:t>
            </a:r>
            <a:endParaRPr lang="en-US" sz="2000" i="1" dirty="0"/>
          </a:p>
        </p:txBody>
      </p:sp>
      <p:sp>
        <p:nvSpPr>
          <p:cNvPr id="8" name="TextBox 7"/>
          <p:cNvSpPr txBox="1"/>
          <p:nvPr/>
        </p:nvSpPr>
        <p:spPr>
          <a:xfrm>
            <a:off x="937112" y="2048004"/>
            <a:ext cx="5419082" cy="461665"/>
          </a:xfrm>
          <a:prstGeom prst="rect">
            <a:avLst/>
          </a:prstGeom>
          <a:noFill/>
        </p:spPr>
        <p:txBody>
          <a:bodyPr wrap="square" rtlCol="0">
            <a:spAutoFit/>
          </a:bodyPr>
          <a:lstStyle/>
          <a:p>
            <a:r>
              <a:rPr lang="en-US" sz="2400" dirty="0">
                <a:solidFill>
                  <a:schemeClr val="bg1"/>
                </a:solidFill>
              </a:rPr>
              <a:t>No outstanding ADRs at this time.</a:t>
            </a:r>
          </a:p>
        </p:txBody>
      </p:sp>
    </p:spTree>
    <p:extLst>
      <p:ext uri="{BB962C8B-B14F-4D97-AF65-F5344CB8AC3E}">
        <p14:creationId xmlns:p14="http://schemas.microsoft.com/office/powerpoint/2010/main" val="25289487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&amp; Recommendations</a:t>
            </a:r>
          </a:p>
        </p:txBody>
      </p:sp>
      <p:sp>
        <p:nvSpPr>
          <p:cNvPr id="3" name="Text Placeholder 2"/>
          <p:cNvSpPr>
            <a:spLocks noGrp="1"/>
          </p:cNvSpPr>
          <p:nvPr>
            <p:ph type="body" idx="1"/>
          </p:nvPr>
        </p:nvSpPr>
        <p:spPr/>
        <p:txBody>
          <a:bodyPr/>
          <a:lstStyle/>
          <a:p>
            <a:r>
              <a:rPr lang="en-US" dirty="0"/>
              <a:t>GOES-18 Rainfall Rate / QPE Product Provisional PS-PVR</a:t>
            </a:r>
          </a:p>
        </p:txBody>
      </p:sp>
      <p:sp>
        <p:nvSpPr>
          <p:cNvPr id="5" name="Slide Number Placeholder 4"/>
          <p:cNvSpPr>
            <a:spLocks noGrp="1"/>
          </p:cNvSpPr>
          <p:nvPr>
            <p:ph type="sldNum" sz="quarter" idx="12"/>
          </p:nvPr>
        </p:nvSpPr>
        <p:spPr/>
        <p:txBody>
          <a:bodyPr/>
          <a:lstStyle/>
          <a:p>
            <a:fld id="{4AB52BE0-4CA4-4BD3-BC9F-B41F86E8D2EE}" type="slidenum">
              <a:rPr lang="en-US" altLang="en-US" smtClean="0">
                <a:solidFill>
                  <a:prstClr val="white"/>
                </a:solidFill>
              </a:rPr>
              <a:pPr/>
              <a:t>26</a:t>
            </a:fld>
            <a:endParaRPr lang="en-US" altLang="en-US" dirty="0">
              <a:solidFill>
                <a:prstClr val="white"/>
              </a:solidFill>
            </a:endParaRPr>
          </a:p>
        </p:txBody>
      </p:sp>
    </p:spTree>
    <p:extLst>
      <p:ext uri="{BB962C8B-B14F-4D97-AF65-F5344CB8AC3E}">
        <p14:creationId xmlns:p14="http://schemas.microsoft.com/office/powerpoint/2010/main" val="38641939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457200" y="90154"/>
            <a:ext cx="8229600" cy="10370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3600" i="0" u="none" strike="noStrike" cap="none" dirty="0">
                <a:solidFill>
                  <a:schemeClr val="lt1"/>
                </a:solidFill>
                <a:latin typeface="Calibri"/>
                <a:ea typeface="Calibri"/>
                <a:cs typeface="Calibri"/>
                <a:sym typeface="Calibri"/>
              </a:rPr>
              <a:t>Path to Full Validation - PLPTs</a:t>
            </a:r>
          </a:p>
        </p:txBody>
      </p:sp>
      <p:graphicFrame>
        <p:nvGraphicFramePr>
          <p:cNvPr id="330" name="Shape 330"/>
          <p:cNvGraphicFramePr/>
          <p:nvPr>
            <p:extLst>
              <p:ext uri="{D42A27DB-BD31-4B8C-83A1-F6EECF244321}">
                <p14:modId xmlns:p14="http://schemas.microsoft.com/office/powerpoint/2010/main" val="859660798"/>
              </p:ext>
            </p:extLst>
          </p:nvPr>
        </p:nvGraphicFramePr>
        <p:xfrm>
          <a:off x="371262" y="1193109"/>
          <a:ext cx="8401475" cy="1249700"/>
        </p:xfrm>
        <a:graphic>
          <a:graphicData uri="http://schemas.openxmlformats.org/drawingml/2006/table">
            <a:tbl>
              <a:tblPr firstRow="1" bandRow="1">
                <a:noFill/>
                <a:tableStyleId>{ED06A9B5-E392-42ED-BF47-95CADD0DC904}</a:tableStyleId>
              </a:tblPr>
              <a:tblGrid>
                <a:gridCol w="2751267">
                  <a:extLst>
                    <a:ext uri="{9D8B030D-6E8A-4147-A177-3AD203B41FA5}">
                      <a16:colId xmlns:a16="http://schemas.microsoft.com/office/drawing/2014/main" val="20000"/>
                    </a:ext>
                  </a:extLst>
                </a:gridCol>
                <a:gridCol w="5650208">
                  <a:extLst>
                    <a:ext uri="{9D8B030D-6E8A-4147-A177-3AD203B41FA5}">
                      <a16:colId xmlns:a16="http://schemas.microsoft.com/office/drawing/2014/main" val="20001"/>
                    </a:ext>
                  </a:extLst>
                </a:gridCol>
              </a:tblGrid>
              <a:tr h="548650">
                <a:tc>
                  <a:txBody>
                    <a:bodyPr/>
                    <a:lstStyle/>
                    <a:p>
                      <a:pPr marL="0" marR="0" lvl="0" indent="0" algn="ctr" rtl="0">
                        <a:lnSpc>
                          <a:spcPct val="100000"/>
                        </a:lnSpc>
                        <a:spcBef>
                          <a:spcPts val="0"/>
                        </a:spcBef>
                        <a:spcAft>
                          <a:spcPts val="0"/>
                        </a:spcAft>
                        <a:buClr>
                          <a:srgbClr val="000000"/>
                        </a:buClr>
                        <a:buSzPct val="25000"/>
                        <a:buFont typeface="Arial"/>
                        <a:buNone/>
                      </a:pPr>
                      <a:r>
                        <a:rPr lang="en-US" sz="2800" b="1" i="0" u="none" strike="noStrike" cap="none" dirty="0"/>
                        <a:t>PLPT ID</a:t>
                      </a:r>
                    </a:p>
                  </a:txBody>
                  <a:tcPr marL="91450" marR="91450" marT="45725" marB="45725" anchor="ctr">
                    <a:solidFill>
                      <a:schemeClr val="bg2">
                        <a:lumMod val="40000"/>
                        <a:lumOff val="60000"/>
                      </a:schemeClr>
                    </a:solidFill>
                  </a:tcPr>
                </a:tc>
                <a:tc>
                  <a:txBody>
                    <a:bodyPr/>
                    <a:lstStyle/>
                    <a:p>
                      <a:pPr marL="0" marR="0" lvl="0" indent="0" algn="ctr" rtl="0">
                        <a:lnSpc>
                          <a:spcPct val="100000"/>
                        </a:lnSpc>
                        <a:spcBef>
                          <a:spcPts val="0"/>
                        </a:spcBef>
                        <a:spcAft>
                          <a:spcPts val="0"/>
                        </a:spcAft>
                        <a:buClr>
                          <a:srgbClr val="000000"/>
                        </a:buClr>
                        <a:buSzPct val="25000"/>
                        <a:buFont typeface="Arial"/>
                        <a:buNone/>
                      </a:pPr>
                      <a:r>
                        <a:rPr lang="en-US" sz="2800" b="1" i="0" u="none" strike="noStrike" cap="none" dirty="0"/>
                        <a:t>Descriptive Title</a:t>
                      </a:r>
                    </a:p>
                  </a:txBody>
                  <a:tcPr marL="91450" marR="91450" marT="45725" marB="45725" anchor="ctr">
                    <a:solidFill>
                      <a:schemeClr val="bg2">
                        <a:lumMod val="40000"/>
                        <a:lumOff val="60000"/>
                      </a:schemeClr>
                    </a:solidFill>
                  </a:tcPr>
                </a:tc>
                <a:extLst>
                  <a:ext uri="{0D108BD9-81ED-4DB2-BD59-A6C34878D82A}">
                    <a16:rowId xmlns:a16="http://schemas.microsoft.com/office/drawing/2014/main" val="10000"/>
                  </a:ext>
                </a:extLst>
              </a:tr>
              <a:tr h="495638">
                <a:tc>
                  <a:txBody>
                    <a:bodyPr/>
                    <a:lstStyle/>
                    <a:p>
                      <a:pPr marL="0" marR="0" lvl="0" indent="0" algn="ctr" rtl="0">
                        <a:lnSpc>
                          <a:spcPct val="100000"/>
                        </a:lnSpc>
                        <a:spcBef>
                          <a:spcPts val="0"/>
                        </a:spcBef>
                        <a:spcAft>
                          <a:spcPts val="0"/>
                        </a:spcAft>
                        <a:buClr>
                          <a:srgbClr val="000000"/>
                        </a:buClr>
                        <a:buSzPct val="25000"/>
                        <a:buFont typeface="Arial"/>
                        <a:buNone/>
                      </a:pPr>
                      <a:r>
                        <a:rPr lang="en-US" sz="2000" u="none" strike="noStrike" cap="none" dirty="0"/>
                        <a:t>ABI-FD_QPE03</a:t>
                      </a:r>
                    </a:p>
                  </a:txBody>
                  <a:tcPr marL="91450" marR="91450" marT="45725" marB="45725" anchor="ctr">
                    <a:solidFill>
                      <a:schemeClr val="lt1"/>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2000" b="0" i="0" u="none" strike="noStrike" cap="none" dirty="0">
                          <a:solidFill>
                            <a:schemeClr val="dk1"/>
                          </a:solidFill>
                        </a:rPr>
                        <a:t>Assess accuracy and precision of Rainfall Rate / QPE product</a:t>
                      </a:r>
                      <a:r>
                        <a:rPr lang="en-US" sz="2000" b="0" i="0" u="none" strike="noStrike" cap="none" baseline="0" dirty="0">
                          <a:solidFill>
                            <a:schemeClr val="dk1"/>
                          </a:solidFill>
                        </a:rPr>
                        <a:t> vs. reference / ground truth data.</a:t>
                      </a:r>
                      <a:endParaRPr lang="en-US" sz="2000" b="0" i="0" u="none" strike="noStrike" cap="none" dirty="0">
                        <a:solidFill>
                          <a:schemeClr val="dk1"/>
                        </a:solidFill>
                      </a:endParaRPr>
                    </a:p>
                  </a:txBody>
                  <a:tcPr marL="91450" marR="91450" marT="45725" marB="45725" anchor="ctr">
                    <a:solidFill>
                      <a:schemeClr val="lt1"/>
                    </a:solidFill>
                  </a:tcPr>
                </a:tc>
                <a:extLst>
                  <a:ext uri="{0D108BD9-81ED-4DB2-BD59-A6C34878D82A}">
                    <a16:rowId xmlns:a16="http://schemas.microsoft.com/office/drawing/2014/main" val="10001"/>
                  </a:ext>
                </a:extLst>
              </a:tr>
            </a:tbl>
          </a:graphicData>
        </a:graphic>
      </p:graphicFrame>
      <p:sp>
        <p:nvSpPr>
          <p:cNvPr id="331" name="Shape 331"/>
          <p:cNvSpPr txBox="1">
            <a:spLocks noGrp="1"/>
          </p:cNvSpPr>
          <p:nvPr>
            <p:ph type="sldNum" idx="12"/>
          </p:nvPr>
        </p:nvSpPr>
        <p:spPr>
          <a:xfrm>
            <a:off x="6553204" y="6356353"/>
            <a:ext cx="2133599"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en-US" sz="1200" b="0" i="0" u="none" strike="noStrike" cap="none">
                <a:solidFill>
                  <a:schemeClr val="lt1"/>
                </a:solidFill>
                <a:latin typeface="Calibri"/>
                <a:ea typeface="Calibri"/>
                <a:cs typeface="Calibri"/>
                <a:sym typeface="Calibri"/>
              </a:rPr>
              <a:pPr marL="0" marR="0" lvl="0" indent="0" algn="r" rtl="0">
                <a:lnSpc>
                  <a:spcPct val="100000"/>
                </a:lnSpc>
                <a:spcBef>
                  <a:spcPts val="0"/>
                </a:spcBef>
                <a:spcAft>
                  <a:spcPts val="0"/>
                </a:spcAft>
                <a:buClr>
                  <a:schemeClr val="lt1"/>
                </a:buClr>
                <a:buSzPct val="25000"/>
                <a:buFont typeface="Calibri"/>
                <a:buNone/>
              </a:pPr>
              <a:t>27</a:t>
            </a:fld>
            <a:endParaRPr lang="en-US" sz="1200" b="0" i="0" u="none" strike="noStrike" cap="none">
              <a:solidFill>
                <a:schemeClr val="lt1"/>
              </a:solidFill>
              <a:latin typeface="Calibri"/>
              <a:ea typeface="Calibri"/>
              <a:cs typeface="Calibri"/>
              <a:sym typeface="Calibri"/>
            </a:endParaRPr>
          </a:p>
        </p:txBody>
      </p:sp>
      <p:sp>
        <p:nvSpPr>
          <p:cNvPr id="5" name="Shape 918"/>
          <p:cNvSpPr txBox="1"/>
          <p:nvPr/>
        </p:nvSpPr>
        <p:spPr>
          <a:xfrm>
            <a:off x="371262" y="3001435"/>
            <a:ext cx="7858338" cy="2329690"/>
          </a:xfrm>
          <a:prstGeom prst="rect">
            <a:avLst/>
          </a:prstGeom>
          <a:noFill/>
          <a:ln>
            <a:noFill/>
          </a:ln>
        </p:spPr>
        <p:txBody>
          <a:bodyPr lIns="91425" tIns="45700" rIns="91425" bIns="45700" anchor="t" anchorCtr="0">
            <a:noAutofit/>
          </a:bodyPr>
          <a:lstStyle/>
          <a:p>
            <a:pPr marL="285750" marR="0" lvl="0" indent="-285750" algn="l" rtl="0">
              <a:lnSpc>
                <a:spcPct val="100000"/>
              </a:lnSpc>
              <a:spcBef>
                <a:spcPts val="0"/>
              </a:spcBef>
              <a:spcAft>
                <a:spcPts val="0"/>
              </a:spcAft>
              <a:buClr>
                <a:srgbClr val="FFFFFF"/>
              </a:buClr>
              <a:buSzPct val="25000"/>
              <a:buFont typeface="Arial" panose="020B0604020202020204" pitchFamily="34" charset="0"/>
              <a:buChar char="•"/>
            </a:pPr>
            <a:r>
              <a:rPr lang="en-US" sz="2400" b="0" i="0" u="none" strike="noStrike" cap="none" dirty="0">
                <a:solidFill>
                  <a:srgbClr val="FFFFFF"/>
                </a:solidFill>
                <a:latin typeface="Calibri"/>
                <a:ea typeface="Calibri"/>
                <a:cs typeface="Calibri"/>
                <a:sym typeface="Calibri"/>
              </a:rPr>
              <a:t>AWG Hydrology Team will conduct these tests to further evaluate the L2 Rainfall Rate / QPE  product quality.</a:t>
            </a:r>
          </a:p>
          <a:p>
            <a:pPr marL="285750" marR="0" lvl="0" indent="-285750" algn="l" rtl="0">
              <a:lnSpc>
                <a:spcPct val="100000"/>
              </a:lnSpc>
              <a:spcBef>
                <a:spcPts val="0"/>
              </a:spcBef>
              <a:spcAft>
                <a:spcPts val="0"/>
              </a:spcAft>
              <a:buClr>
                <a:srgbClr val="000000"/>
              </a:buClr>
              <a:buFont typeface="Arial" panose="020B0604020202020204" pitchFamily="34" charset="0"/>
              <a:buChar char="•"/>
            </a:pPr>
            <a:endParaRPr sz="2400" b="0" i="0" u="none" strike="noStrike" cap="none" dirty="0">
              <a:solidFill>
                <a:srgbClr val="FFFFFF"/>
              </a:solidFill>
              <a:latin typeface="Calibri"/>
              <a:ea typeface="Calibri"/>
              <a:cs typeface="Calibri"/>
              <a:sym typeface="Calibri"/>
            </a:endParaRPr>
          </a:p>
          <a:p>
            <a:pPr marL="285750" marR="0" lvl="0" indent="-285750" algn="l" rtl="0">
              <a:lnSpc>
                <a:spcPct val="100000"/>
              </a:lnSpc>
              <a:spcBef>
                <a:spcPts val="0"/>
              </a:spcBef>
              <a:spcAft>
                <a:spcPts val="0"/>
              </a:spcAft>
              <a:buClr>
                <a:srgbClr val="FFFFFF"/>
              </a:buClr>
              <a:buSzPct val="25000"/>
              <a:buFont typeface="Arial" panose="020B0604020202020204" pitchFamily="34" charset="0"/>
              <a:buChar char="•"/>
            </a:pPr>
            <a:r>
              <a:rPr lang="en-US" sz="2400" b="0" i="0" u="none" strike="noStrike" cap="none" dirty="0">
                <a:solidFill>
                  <a:srgbClr val="FFFFFF"/>
                </a:solidFill>
                <a:latin typeface="Calibri"/>
                <a:ea typeface="Calibri"/>
                <a:cs typeface="Calibri"/>
                <a:sym typeface="Calibri"/>
              </a:rPr>
              <a:t>Full test plans and procedures are given in the Rainfall Rate / QPE Readiness, Implementation, and Management Plan (RIMP) v2.0</a:t>
            </a:r>
          </a:p>
        </p:txBody>
      </p:sp>
    </p:spTree>
    <p:extLst>
      <p:ext uri="{BB962C8B-B14F-4D97-AF65-F5344CB8AC3E}">
        <p14:creationId xmlns:p14="http://schemas.microsoft.com/office/powerpoint/2010/main" val="39863433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950" name="Shape 950"/>
          <p:cNvSpPr txBox="1">
            <a:spLocks noGrp="1"/>
          </p:cNvSpPr>
          <p:nvPr>
            <p:ph type="title"/>
          </p:nvPr>
        </p:nvSpPr>
        <p:spPr>
          <a:xfrm>
            <a:off x="457200" y="31788"/>
            <a:ext cx="8229600" cy="1143001"/>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3600" i="0" u="none" strike="noStrike" cap="none" dirty="0">
                <a:solidFill>
                  <a:schemeClr val="lt1"/>
                </a:solidFill>
                <a:latin typeface="Calibri"/>
                <a:ea typeface="Calibri"/>
                <a:cs typeface="Calibri"/>
                <a:sym typeface="Calibri"/>
              </a:rPr>
              <a:t>Summary</a:t>
            </a:r>
          </a:p>
        </p:txBody>
      </p:sp>
      <p:sp>
        <p:nvSpPr>
          <p:cNvPr id="951" name="Shape 951"/>
          <p:cNvSpPr txBox="1">
            <a:spLocks noGrp="1"/>
          </p:cNvSpPr>
          <p:nvPr>
            <p:ph type="body" idx="1"/>
          </p:nvPr>
        </p:nvSpPr>
        <p:spPr>
          <a:xfrm>
            <a:off x="496562" y="1269452"/>
            <a:ext cx="8229600" cy="5317779"/>
          </a:xfrm>
          <a:prstGeom prst="rect">
            <a:avLst/>
          </a:prstGeom>
          <a:noFill/>
          <a:ln>
            <a:noFill/>
          </a:ln>
        </p:spPr>
        <p:txBody>
          <a:bodyPr lIns="91425" tIns="45700" rIns="91425" bIns="45700" anchor="t" anchorCtr="0">
            <a:noAutofit/>
          </a:bodyPr>
          <a:lstStyle/>
          <a:p>
            <a:pPr marL="233361" marR="0" lvl="0" indent="-233361" algn="l" rtl="0">
              <a:spcBef>
                <a:spcPts val="600"/>
              </a:spcBef>
              <a:spcAft>
                <a:spcPts val="0"/>
              </a:spcAft>
              <a:buClr>
                <a:schemeClr val="lt1"/>
              </a:buClr>
              <a:buSzPct val="100000"/>
              <a:buFont typeface="Arial"/>
              <a:buChar char="•"/>
            </a:pPr>
            <a:r>
              <a:rPr lang="en-US" sz="2400" b="0" i="0" u="none" strike="noStrike" cap="none" dirty="0">
                <a:solidFill>
                  <a:schemeClr val="lt1"/>
                </a:solidFill>
                <a:latin typeface="Calibri" panose="020F0502020204030204" pitchFamily="34" charset="0"/>
                <a:ea typeface="Calibri"/>
                <a:cs typeface="Calibri"/>
                <a:sym typeface="Calibri"/>
              </a:rPr>
              <a:t>The Baseline GOES-18 Rainfall Rate / QPE product meets spec over the entire FD when validated against GPM DPR, but does not meet precision spec when validated against MRMS Q3 over the CONUS.</a:t>
            </a:r>
          </a:p>
          <a:p>
            <a:pPr marL="233361" marR="0" lvl="0" indent="-233361" algn="l" rtl="0">
              <a:spcBef>
                <a:spcPts val="600"/>
              </a:spcBef>
              <a:spcAft>
                <a:spcPts val="0"/>
              </a:spcAft>
              <a:buClr>
                <a:schemeClr val="lt1"/>
              </a:buClr>
              <a:buSzPct val="100000"/>
              <a:buFont typeface="Arial"/>
              <a:buChar char="•"/>
            </a:pPr>
            <a:r>
              <a:rPr lang="en-US" sz="2400" dirty="0">
                <a:solidFill>
                  <a:schemeClr val="lt1"/>
                </a:solidFill>
                <a:latin typeface="Calibri" panose="020F0502020204030204" pitchFamily="34" charset="0"/>
                <a:cs typeface="Calibri"/>
                <a:sym typeface="Calibri"/>
              </a:rPr>
              <a:t>Validation of GOES-West over the CONUS is challenging in light of poorer radar coverage, higher ABI viewing angles, and orographic factors over the western US, so the DPR validations are considered to be more representative of overall performance.</a:t>
            </a:r>
          </a:p>
          <a:p>
            <a:pPr marL="233361" marR="0" lvl="0" indent="-233361" algn="l" rtl="0">
              <a:spcBef>
                <a:spcPts val="600"/>
              </a:spcBef>
              <a:spcAft>
                <a:spcPts val="0"/>
              </a:spcAft>
              <a:buClr>
                <a:schemeClr val="lt1"/>
              </a:buClr>
              <a:buSzPct val="100000"/>
              <a:buFont typeface="Arial"/>
              <a:buChar char="•"/>
            </a:pPr>
            <a:r>
              <a:rPr lang="en-US" sz="2400" dirty="0">
                <a:solidFill>
                  <a:schemeClr val="lt1"/>
                </a:solidFill>
                <a:latin typeface="Calibri" panose="020F0502020204030204" pitchFamily="34" charset="0"/>
                <a:cs typeface="Calibri"/>
                <a:sym typeface="Calibri"/>
              </a:rPr>
              <a:t>The Enterprise rain rates from GOES-18 comfortably meet requirements; however, there are ongoing issues with underestimation of heavy rainfall that continue to be worked on.</a:t>
            </a:r>
            <a:endParaRPr lang="en-US" sz="2000" dirty="0">
              <a:solidFill>
                <a:schemeClr val="lt1"/>
              </a:solidFill>
              <a:latin typeface="Calibri" panose="020F0502020204030204" pitchFamily="34" charset="0"/>
              <a:sym typeface="Calibri"/>
            </a:endParaRPr>
          </a:p>
        </p:txBody>
      </p:sp>
      <p:sp>
        <p:nvSpPr>
          <p:cNvPr id="952" name="Shape 952"/>
          <p:cNvSpPr txBox="1">
            <a:spLocks noGrp="1"/>
          </p:cNvSpPr>
          <p:nvPr>
            <p:ph type="sldNum" idx="12"/>
          </p:nvPr>
        </p:nvSpPr>
        <p:spPr>
          <a:xfrm>
            <a:off x="6553200" y="6356353"/>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200" b="0" i="0" u="none" strike="noStrike" cap="none">
                <a:solidFill>
                  <a:srgbClr val="FFFFFF"/>
                </a:solidFill>
                <a:latin typeface="Calibri"/>
                <a:ea typeface="Calibri"/>
                <a:cs typeface="Calibri"/>
                <a:sym typeface="Calibri"/>
              </a:rPr>
              <a:pPr marL="0" marR="0" lvl="0" indent="0" algn="r" rtl="0">
                <a:lnSpc>
                  <a:spcPct val="100000"/>
                </a:lnSpc>
                <a:spcBef>
                  <a:spcPts val="0"/>
                </a:spcBef>
                <a:spcAft>
                  <a:spcPts val="0"/>
                </a:spcAft>
                <a:buClr>
                  <a:srgbClr val="FFFFFF"/>
                </a:buClr>
                <a:buSzPct val="25000"/>
                <a:buFont typeface="Calibri"/>
                <a:buNone/>
              </a:pPr>
              <a:t>28</a:t>
            </a:fld>
            <a:endParaRPr lang="en-US" sz="1200" b="0" i="0" u="none" strike="noStrike" cap="none">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5510184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a:t>
            </a:r>
          </a:p>
        </p:txBody>
      </p:sp>
      <p:sp>
        <p:nvSpPr>
          <p:cNvPr id="3" name="Content Placeholder 2"/>
          <p:cNvSpPr>
            <a:spLocks noGrp="1"/>
          </p:cNvSpPr>
          <p:nvPr>
            <p:ph idx="1"/>
          </p:nvPr>
        </p:nvSpPr>
        <p:spPr>
          <a:xfrm>
            <a:off x="457200" y="1465262"/>
            <a:ext cx="8229600" cy="5118417"/>
          </a:xfrm>
        </p:spPr>
        <p:txBody>
          <a:bodyPr/>
          <a:lstStyle/>
          <a:p>
            <a:pPr>
              <a:buFont typeface="Arial" panose="020B0604020202020204" pitchFamily="34" charset="0"/>
              <a:buChar char="•"/>
            </a:pPr>
            <a:r>
              <a:rPr lang="en-US" dirty="0"/>
              <a:t>AWG Hydrology Team recommends declaring that the GOES-18 Rainfall Rate / QPE product has reached Provisional Maturity as defined by the GOES-R Program.</a:t>
            </a:r>
          </a:p>
        </p:txBody>
      </p:sp>
      <p:sp>
        <p:nvSpPr>
          <p:cNvPr id="5" name="Slide Number Placeholder 4"/>
          <p:cNvSpPr>
            <a:spLocks noGrp="1"/>
          </p:cNvSpPr>
          <p:nvPr>
            <p:ph type="sldNum" sz="quarter" idx="12"/>
          </p:nvPr>
        </p:nvSpPr>
        <p:spPr/>
        <p:txBody>
          <a:bodyPr/>
          <a:lstStyle/>
          <a:p>
            <a:fld id="{615ADB79-25D6-47C0-AB51-22A13A0BBB50}" type="slidenum">
              <a:rPr lang="en-US" altLang="en-US" smtClean="0">
                <a:solidFill>
                  <a:prstClr val="white"/>
                </a:solidFill>
              </a:rPr>
              <a:pPr/>
              <a:t>29</a:t>
            </a:fld>
            <a:endParaRPr lang="en-US" altLang="en-US" dirty="0">
              <a:solidFill>
                <a:prstClr val="white"/>
              </a:solidFill>
            </a:endParaRPr>
          </a:p>
        </p:txBody>
      </p:sp>
    </p:spTree>
    <p:extLst>
      <p:ext uri="{BB962C8B-B14F-4D97-AF65-F5344CB8AC3E}">
        <p14:creationId xmlns:p14="http://schemas.microsoft.com/office/powerpoint/2010/main" val="2688502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61963" indent="-461963"/>
            <a:r>
              <a:rPr lang="en-US" dirty="0"/>
              <a:t>PRODUCT OVERVIEW</a:t>
            </a:r>
          </a:p>
        </p:txBody>
      </p:sp>
      <p:sp>
        <p:nvSpPr>
          <p:cNvPr id="3" name="Text Placeholder 2"/>
          <p:cNvSpPr>
            <a:spLocks noGrp="1"/>
          </p:cNvSpPr>
          <p:nvPr>
            <p:ph type="body" idx="1"/>
          </p:nvPr>
        </p:nvSpPr>
        <p:spPr/>
        <p:txBody>
          <a:bodyPr/>
          <a:lstStyle/>
          <a:p>
            <a:r>
              <a:rPr lang="en-US" dirty="0"/>
              <a:t>GOES-18 Rainfall Rate / QPE L2 Product Provisional PS-PVR</a:t>
            </a:r>
          </a:p>
        </p:txBody>
      </p:sp>
      <p:sp>
        <p:nvSpPr>
          <p:cNvPr id="5" name="Slide Number Placeholder 4"/>
          <p:cNvSpPr>
            <a:spLocks noGrp="1"/>
          </p:cNvSpPr>
          <p:nvPr>
            <p:ph type="sldNum" sz="quarter" idx="12"/>
          </p:nvPr>
        </p:nvSpPr>
        <p:spPr/>
        <p:txBody>
          <a:bodyPr/>
          <a:lstStyle/>
          <a:p>
            <a:fld id="{4AB52BE0-4CA4-4BD3-BC9F-B41F86E8D2EE}" type="slidenum">
              <a:rPr lang="en-US" altLang="en-US" smtClean="0">
                <a:solidFill>
                  <a:prstClr val="white"/>
                </a:solidFill>
              </a:rPr>
              <a:pPr/>
              <a:t>3</a:t>
            </a:fld>
            <a:endParaRPr lang="en-US" altLang="en-US" dirty="0">
              <a:solidFill>
                <a:prstClr val="white"/>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65262"/>
            <a:ext cx="8229600" cy="5118417"/>
          </a:xfrm>
        </p:spPr>
        <p:txBody>
          <a:bodyPr anchor="ctr" anchorCtr="0"/>
          <a:lstStyle/>
          <a:p>
            <a:pPr marL="0" indent="0" algn="ctr">
              <a:buNone/>
            </a:pPr>
            <a:r>
              <a:rPr lang="en-US" sz="4800" dirty="0"/>
              <a:t>Questions?</a:t>
            </a:r>
          </a:p>
        </p:txBody>
      </p:sp>
      <p:sp>
        <p:nvSpPr>
          <p:cNvPr id="5" name="Slide Number Placeholder 4"/>
          <p:cNvSpPr>
            <a:spLocks noGrp="1"/>
          </p:cNvSpPr>
          <p:nvPr>
            <p:ph type="sldNum" sz="quarter" idx="12"/>
          </p:nvPr>
        </p:nvSpPr>
        <p:spPr/>
        <p:txBody>
          <a:bodyPr/>
          <a:lstStyle/>
          <a:p>
            <a:fld id="{615ADB79-25D6-47C0-AB51-22A13A0BBB50}" type="slidenum">
              <a:rPr lang="en-US" altLang="en-US" smtClean="0">
                <a:solidFill>
                  <a:prstClr val="white"/>
                </a:solidFill>
              </a:rPr>
              <a:pPr/>
              <a:t>30</a:t>
            </a:fld>
            <a:endParaRPr lang="en-US" altLang="en-US" dirty="0">
              <a:solidFill>
                <a:prstClr val="white"/>
              </a:solidFill>
            </a:endParaRPr>
          </a:p>
        </p:txBody>
      </p:sp>
    </p:spTree>
    <p:extLst>
      <p:ext uri="{BB962C8B-B14F-4D97-AF65-F5344CB8AC3E}">
        <p14:creationId xmlns:p14="http://schemas.microsoft.com/office/powerpoint/2010/main" val="1376198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57200" y="41516"/>
            <a:ext cx="8229600" cy="114300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600" b="0" i="0" u="none" strike="noStrike" cap="none" dirty="0">
                <a:solidFill>
                  <a:schemeClr val="lt1"/>
                </a:solidFill>
                <a:latin typeface="Calibri"/>
                <a:ea typeface="Calibri"/>
                <a:cs typeface="Calibri"/>
                <a:sym typeface="Calibri"/>
              </a:rPr>
              <a:t>Product Overview</a:t>
            </a:r>
          </a:p>
        </p:txBody>
      </p:sp>
      <p:sp>
        <p:nvSpPr>
          <p:cNvPr id="99" name="Shape 99"/>
          <p:cNvSpPr txBox="1">
            <a:spLocks noGrp="1"/>
          </p:cNvSpPr>
          <p:nvPr>
            <p:ph type="body" idx="1"/>
          </p:nvPr>
        </p:nvSpPr>
        <p:spPr>
          <a:xfrm>
            <a:off x="539261" y="1134499"/>
            <a:ext cx="8229600" cy="2109444"/>
          </a:xfrm>
          <a:prstGeom prst="rect">
            <a:avLst/>
          </a:prstGeom>
          <a:noFill/>
          <a:ln>
            <a:noFill/>
          </a:ln>
        </p:spPr>
        <p:txBody>
          <a:bodyPr lIns="91425" tIns="45700" rIns="91425" bIns="45700" anchor="t" anchorCtr="0">
            <a:normAutofit/>
          </a:bodyPr>
          <a:lstStyle/>
          <a:p>
            <a:pPr marL="0" lvl="0" indent="0">
              <a:buNone/>
            </a:pPr>
            <a:r>
              <a:rPr lang="en-US" sz="2400" dirty="0"/>
              <a:t>The GOES-R ABI Rainfall Rate / QPE uses single-image data from five different spectral bands to retrieve estimates of instantaneous rainfall rate at the full IR pixel scale for the entire full disk.  These five bands are transformed into 16 predictors, 8 of which are nonlinear transformations of the first 8:</a:t>
            </a:r>
            <a:endParaRPr lang="en-US" sz="2400" i="0" u="none" strike="noStrike" cap="none" dirty="0">
              <a:solidFill>
                <a:schemeClr val="lt1"/>
              </a:solidFill>
              <a:sym typeface="Calibri"/>
            </a:endParaRPr>
          </a:p>
          <a:p>
            <a:pPr marL="0" marR="0" lvl="0" indent="0" rtl="0">
              <a:spcBef>
                <a:spcPts val="640"/>
              </a:spcBef>
              <a:spcAft>
                <a:spcPts val="0"/>
              </a:spcAft>
              <a:buClr>
                <a:schemeClr val="lt1"/>
              </a:buClr>
              <a:buSzPct val="100000"/>
              <a:buFont typeface="Arial"/>
              <a:buNone/>
            </a:pPr>
            <a:endParaRPr sz="3200" i="0" u="none" strike="noStrike" cap="none" dirty="0">
              <a:solidFill>
                <a:schemeClr val="lt1"/>
              </a:solidFill>
              <a:sym typeface="Calibri"/>
            </a:endParaRPr>
          </a:p>
          <a:p>
            <a:pPr marL="342900" marR="0" lvl="0" indent="-342900" algn="l" rtl="0">
              <a:spcBef>
                <a:spcPts val="640"/>
              </a:spcBef>
              <a:spcAft>
                <a:spcPts val="0"/>
              </a:spcAft>
              <a:buClr>
                <a:schemeClr val="lt1"/>
              </a:buClr>
              <a:buSzPct val="100000"/>
              <a:buFont typeface="Arial"/>
              <a:buNone/>
            </a:pPr>
            <a:endParaRPr sz="3200" i="0" u="none" strike="noStrike" cap="none" dirty="0">
              <a:solidFill>
                <a:schemeClr val="lt1"/>
              </a:solidFill>
              <a:sym typeface="Calibri"/>
            </a:endParaRPr>
          </a:p>
        </p:txBody>
      </p:sp>
      <p:sp>
        <p:nvSpPr>
          <p:cNvPr id="5" name="Rectangle 4"/>
          <p:cNvSpPr/>
          <p:nvPr/>
        </p:nvSpPr>
        <p:spPr>
          <a:xfrm>
            <a:off x="490275" y="5130999"/>
            <a:ext cx="8327572" cy="1569660"/>
          </a:xfrm>
          <a:prstGeom prst="rect">
            <a:avLst/>
          </a:prstGeom>
        </p:spPr>
        <p:txBody>
          <a:bodyPr wrap="square">
            <a:spAutoFit/>
          </a:bodyPr>
          <a:lstStyle/>
          <a:p>
            <a:r>
              <a:rPr lang="en-US" sz="2400" kern="1200" dirty="0">
                <a:solidFill>
                  <a:schemeClr val="bg1"/>
                </a:solidFill>
                <a:latin typeface="Calibri"/>
                <a:ea typeface="Calibri"/>
                <a:cs typeface="Calibri"/>
                <a:sym typeface="Calibri"/>
              </a:rPr>
              <a:t>Separate pairs of predictors from this set are used for rain / no rain discrimination (linear only) and rain rate retrieval (both).</a:t>
            </a:r>
          </a:p>
          <a:p>
            <a:r>
              <a:rPr lang="en-US" sz="2400" kern="1200" dirty="0">
                <a:solidFill>
                  <a:schemeClr val="bg1"/>
                </a:solidFill>
                <a:latin typeface="Calibri"/>
                <a:sym typeface="Calibri"/>
              </a:rPr>
              <a:t>NOTE: This product has no precedents; i.e., it uses only L1b radiances as input.</a:t>
            </a:r>
            <a:endParaRPr lang="en-US" sz="2400" dirty="0">
              <a:solidFill>
                <a:schemeClr val="bg1"/>
              </a:solidFill>
            </a:endParaRPr>
          </a:p>
        </p:txBody>
      </p:sp>
      <p:sp>
        <p:nvSpPr>
          <p:cNvPr id="6" name="Slide Number Placeholder 1"/>
          <p:cNvSpPr>
            <a:spLocks noGrp="1"/>
          </p:cNvSpPr>
          <p:nvPr>
            <p:ph type="sldNum" sz="quarter" idx="12"/>
          </p:nvPr>
        </p:nvSpPr>
        <p:spPr>
          <a:xfrm>
            <a:off x="6584735" y="6492901"/>
            <a:ext cx="2133599" cy="365099"/>
          </a:xfrm>
        </p:spPr>
        <p:txBody>
          <a:bodyPr/>
          <a:lstStyle/>
          <a:p>
            <a:pPr algn="r">
              <a:defRPr/>
            </a:pPr>
            <a:fld id="{C03398B4-C8A0-481F-92D9-A930FA5E13C9}" type="slidenum">
              <a:rPr lang="en-US" smtClean="0">
                <a:solidFill>
                  <a:schemeClr val="bg1"/>
                </a:solidFill>
                <a:latin typeface="Times New Roman" pitchFamily="18" charset="0"/>
                <a:ea typeface="ＭＳ Ｐゴシック" pitchFamily="34" charset="-128"/>
              </a:rPr>
              <a:pPr algn="r">
                <a:defRPr/>
              </a:pPr>
              <a:t>4</a:t>
            </a:fld>
            <a:endParaRPr lang="en-US" dirty="0">
              <a:solidFill>
                <a:schemeClr val="bg1"/>
              </a:solidFill>
              <a:latin typeface="Times New Roman" pitchFamily="18" charset="0"/>
              <a:ea typeface="ＭＳ Ｐゴシック" pitchFamily="34" charset="-128"/>
            </a:endParaRPr>
          </a:p>
        </p:txBody>
      </p:sp>
      <p:graphicFrame>
        <p:nvGraphicFramePr>
          <p:cNvPr id="3" name="Table 2"/>
          <p:cNvGraphicFramePr>
            <a:graphicFrameLocks noGrp="1"/>
          </p:cNvGraphicFramePr>
          <p:nvPr>
            <p:extLst>
              <p:ext uri="{D42A27DB-BD31-4B8C-83A1-F6EECF244321}">
                <p14:modId xmlns:p14="http://schemas.microsoft.com/office/powerpoint/2010/main" val="2922930904"/>
              </p:ext>
            </p:extLst>
          </p:nvPr>
        </p:nvGraphicFramePr>
        <p:xfrm>
          <a:off x="919842" y="3487263"/>
          <a:ext cx="7304315" cy="1400416"/>
        </p:xfrm>
        <a:graphic>
          <a:graphicData uri="http://schemas.openxmlformats.org/drawingml/2006/table">
            <a:tbl>
              <a:tblPr>
                <a:tableStyleId>{ED06A9B5-E392-42ED-BF47-95CADD0DC904}</a:tableStyleId>
              </a:tblPr>
              <a:tblGrid>
                <a:gridCol w="3678244">
                  <a:extLst>
                    <a:ext uri="{9D8B030D-6E8A-4147-A177-3AD203B41FA5}">
                      <a16:colId xmlns:a16="http://schemas.microsoft.com/office/drawing/2014/main" val="20000"/>
                    </a:ext>
                  </a:extLst>
                </a:gridCol>
                <a:gridCol w="3626071">
                  <a:extLst>
                    <a:ext uri="{9D8B030D-6E8A-4147-A177-3AD203B41FA5}">
                      <a16:colId xmlns:a16="http://schemas.microsoft.com/office/drawing/2014/main" val="20001"/>
                    </a:ext>
                  </a:extLst>
                </a:gridCol>
              </a:tblGrid>
              <a:tr h="350104">
                <a:tc>
                  <a:txBody>
                    <a:bodyPr/>
                    <a:lstStyle/>
                    <a:p>
                      <a:pPr marL="0" marR="0" algn="ctr">
                        <a:spcBef>
                          <a:spcPts val="0"/>
                        </a:spcBef>
                        <a:spcAft>
                          <a:spcPts val="0"/>
                        </a:spcAft>
                      </a:pPr>
                      <a:r>
                        <a:rPr lang="en-US" sz="2000" dirty="0">
                          <a:solidFill>
                            <a:schemeClr val="bg1"/>
                          </a:solidFill>
                          <a:effectLst/>
                        </a:rPr>
                        <a:t>T</a:t>
                      </a:r>
                      <a:r>
                        <a:rPr lang="en-US" sz="2000" baseline="-25000" dirty="0">
                          <a:solidFill>
                            <a:schemeClr val="bg1"/>
                          </a:solidFill>
                          <a:effectLst/>
                        </a:rPr>
                        <a:t>6.2 </a:t>
                      </a:r>
                      <a:r>
                        <a:rPr lang="en-US" sz="2000" dirty="0">
                          <a:solidFill>
                            <a:schemeClr val="bg1"/>
                          </a:solidFill>
                          <a:effectLst/>
                        </a:rPr>
                        <a:t>- 174 K</a:t>
                      </a:r>
                      <a:endParaRPr lang="en-US" sz="2000" dirty="0">
                        <a:solidFill>
                          <a:schemeClr val="bg1"/>
                        </a:solidFill>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2000" dirty="0">
                          <a:solidFill>
                            <a:schemeClr val="bg1"/>
                          </a:solidFill>
                          <a:effectLst/>
                        </a:rPr>
                        <a:t>T</a:t>
                      </a:r>
                      <a:r>
                        <a:rPr lang="en-US" sz="2000" baseline="-25000" dirty="0">
                          <a:solidFill>
                            <a:schemeClr val="bg1"/>
                          </a:solidFill>
                          <a:effectLst/>
                        </a:rPr>
                        <a:t>8.5 </a:t>
                      </a:r>
                      <a:r>
                        <a:rPr lang="en-US" sz="2000" dirty="0">
                          <a:solidFill>
                            <a:schemeClr val="bg1"/>
                          </a:solidFill>
                          <a:effectLst/>
                        </a:rPr>
                        <a:t>- T</a:t>
                      </a:r>
                      <a:r>
                        <a:rPr lang="en-US" sz="2000" baseline="-25000" dirty="0">
                          <a:solidFill>
                            <a:schemeClr val="bg1"/>
                          </a:solidFill>
                          <a:effectLst/>
                        </a:rPr>
                        <a:t>7.34</a:t>
                      </a:r>
                      <a:r>
                        <a:rPr lang="en-US" sz="2000" dirty="0">
                          <a:solidFill>
                            <a:schemeClr val="bg1"/>
                          </a:solidFill>
                          <a:effectLst/>
                        </a:rPr>
                        <a:t> + 30 K</a:t>
                      </a:r>
                      <a:endParaRPr lang="en-US" sz="2000" dirty="0">
                        <a:solidFill>
                          <a:schemeClr val="bg1"/>
                        </a:solidFill>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10000"/>
                  </a:ext>
                </a:extLst>
              </a:tr>
              <a:tr h="350104">
                <a:tc>
                  <a:txBody>
                    <a:bodyPr/>
                    <a:lstStyle/>
                    <a:p>
                      <a:pPr marL="0" marR="0" algn="ctr">
                        <a:spcBef>
                          <a:spcPts val="0"/>
                        </a:spcBef>
                        <a:spcAft>
                          <a:spcPts val="0"/>
                        </a:spcAft>
                      </a:pPr>
                      <a:r>
                        <a:rPr lang="en-US" sz="2000" dirty="0">
                          <a:solidFill>
                            <a:schemeClr val="bg1"/>
                          </a:solidFill>
                          <a:effectLst/>
                        </a:rPr>
                        <a:t>S = 0.568*(T</a:t>
                      </a:r>
                      <a:r>
                        <a:rPr lang="en-US" sz="2000" baseline="-25000" dirty="0">
                          <a:solidFill>
                            <a:schemeClr val="bg1"/>
                          </a:solidFill>
                          <a:effectLst/>
                        </a:rPr>
                        <a:t>min,11.2</a:t>
                      </a:r>
                      <a:r>
                        <a:rPr lang="en-US" sz="2000" dirty="0">
                          <a:solidFill>
                            <a:schemeClr val="bg1"/>
                          </a:solidFill>
                          <a:effectLst/>
                        </a:rPr>
                        <a:t>-217 K) + 25 K</a:t>
                      </a:r>
                      <a:endParaRPr lang="en-US" sz="2000" dirty="0">
                        <a:solidFill>
                          <a:schemeClr val="bg1"/>
                        </a:solidFill>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2000" dirty="0">
                          <a:solidFill>
                            <a:schemeClr val="bg1"/>
                          </a:solidFill>
                          <a:effectLst/>
                        </a:rPr>
                        <a:t>T</a:t>
                      </a:r>
                      <a:r>
                        <a:rPr lang="en-US" sz="2000" baseline="-25000" dirty="0">
                          <a:solidFill>
                            <a:schemeClr val="bg1"/>
                          </a:solidFill>
                          <a:effectLst/>
                        </a:rPr>
                        <a:t>11.2</a:t>
                      </a:r>
                      <a:r>
                        <a:rPr lang="en-US" sz="2000" dirty="0">
                          <a:solidFill>
                            <a:schemeClr val="bg1"/>
                          </a:solidFill>
                          <a:effectLst/>
                        </a:rPr>
                        <a:t> - T</a:t>
                      </a:r>
                      <a:r>
                        <a:rPr lang="en-US" sz="2000" baseline="-25000" dirty="0">
                          <a:solidFill>
                            <a:schemeClr val="bg1"/>
                          </a:solidFill>
                          <a:effectLst/>
                        </a:rPr>
                        <a:t>7.34</a:t>
                      </a:r>
                      <a:r>
                        <a:rPr lang="en-US" sz="2000" dirty="0">
                          <a:solidFill>
                            <a:schemeClr val="bg1"/>
                          </a:solidFill>
                          <a:effectLst/>
                        </a:rPr>
                        <a:t> + 20 K</a:t>
                      </a:r>
                      <a:endParaRPr lang="en-US" sz="2000" dirty="0">
                        <a:solidFill>
                          <a:schemeClr val="bg1"/>
                        </a:solidFill>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10001"/>
                  </a:ext>
                </a:extLst>
              </a:tr>
              <a:tr h="350104">
                <a:tc>
                  <a:txBody>
                    <a:bodyPr/>
                    <a:lstStyle/>
                    <a:p>
                      <a:pPr marL="0" marR="0" algn="ctr">
                        <a:spcBef>
                          <a:spcPts val="0"/>
                        </a:spcBef>
                        <a:spcAft>
                          <a:spcPts val="0"/>
                        </a:spcAft>
                      </a:pPr>
                      <a:r>
                        <a:rPr lang="en-US" sz="2000" dirty="0">
                          <a:solidFill>
                            <a:schemeClr val="bg1"/>
                          </a:solidFill>
                          <a:effectLst/>
                        </a:rPr>
                        <a:t>T</a:t>
                      </a:r>
                      <a:r>
                        <a:rPr lang="en-US" sz="2000" baseline="-25000" dirty="0">
                          <a:solidFill>
                            <a:schemeClr val="bg1"/>
                          </a:solidFill>
                          <a:effectLst/>
                        </a:rPr>
                        <a:t>avg,11.2 </a:t>
                      </a:r>
                      <a:r>
                        <a:rPr lang="en-US" sz="2000" dirty="0">
                          <a:solidFill>
                            <a:schemeClr val="bg1"/>
                          </a:solidFill>
                          <a:effectLst/>
                        </a:rPr>
                        <a:t>- T</a:t>
                      </a:r>
                      <a:r>
                        <a:rPr lang="en-US" sz="2000" baseline="-25000" dirty="0">
                          <a:solidFill>
                            <a:schemeClr val="bg1"/>
                          </a:solidFill>
                          <a:effectLst/>
                        </a:rPr>
                        <a:t>min,11.2 </a:t>
                      </a:r>
                      <a:r>
                        <a:rPr lang="en-US" sz="2000" dirty="0">
                          <a:solidFill>
                            <a:schemeClr val="bg1"/>
                          </a:solidFill>
                          <a:effectLst/>
                        </a:rPr>
                        <a:t>– (S – 25 K) + 85 K</a:t>
                      </a:r>
                      <a:endParaRPr lang="en-US" sz="2000" dirty="0">
                        <a:solidFill>
                          <a:schemeClr val="bg1"/>
                        </a:solidFill>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2000" dirty="0">
                          <a:solidFill>
                            <a:schemeClr val="bg1"/>
                          </a:solidFill>
                          <a:effectLst/>
                        </a:rPr>
                        <a:t>T</a:t>
                      </a:r>
                      <a:r>
                        <a:rPr lang="en-US" sz="2000" baseline="-25000" dirty="0">
                          <a:solidFill>
                            <a:schemeClr val="bg1"/>
                          </a:solidFill>
                          <a:effectLst/>
                        </a:rPr>
                        <a:t>8.5</a:t>
                      </a:r>
                      <a:r>
                        <a:rPr lang="en-US" sz="2000" dirty="0">
                          <a:solidFill>
                            <a:schemeClr val="bg1"/>
                          </a:solidFill>
                          <a:effectLst/>
                        </a:rPr>
                        <a:t> - T</a:t>
                      </a:r>
                      <a:r>
                        <a:rPr lang="en-US" sz="2000" baseline="-25000" dirty="0">
                          <a:solidFill>
                            <a:schemeClr val="bg1"/>
                          </a:solidFill>
                          <a:effectLst/>
                        </a:rPr>
                        <a:t>11.2</a:t>
                      </a:r>
                      <a:r>
                        <a:rPr lang="en-US" sz="2000" dirty="0">
                          <a:solidFill>
                            <a:schemeClr val="bg1"/>
                          </a:solidFill>
                          <a:effectLst/>
                        </a:rPr>
                        <a:t> + 30 K</a:t>
                      </a:r>
                      <a:endParaRPr lang="en-US" sz="2000" dirty="0">
                        <a:solidFill>
                          <a:schemeClr val="bg1"/>
                        </a:solidFill>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10002"/>
                  </a:ext>
                </a:extLst>
              </a:tr>
              <a:tr h="350104">
                <a:tc>
                  <a:txBody>
                    <a:bodyPr/>
                    <a:lstStyle/>
                    <a:p>
                      <a:pPr marL="0" marR="0" algn="ctr">
                        <a:spcBef>
                          <a:spcPts val="0"/>
                        </a:spcBef>
                        <a:spcAft>
                          <a:spcPts val="0"/>
                        </a:spcAft>
                      </a:pPr>
                      <a:r>
                        <a:rPr lang="en-US" sz="2000" dirty="0">
                          <a:solidFill>
                            <a:schemeClr val="bg1"/>
                          </a:solidFill>
                          <a:effectLst/>
                        </a:rPr>
                        <a:t>T</a:t>
                      </a:r>
                      <a:r>
                        <a:rPr lang="en-US" sz="2000" baseline="-25000" dirty="0">
                          <a:solidFill>
                            <a:schemeClr val="bg1"/>
                          </a:solidFill>
                          <a:effectLst/>
                        </a:rPr>
                        <a:t>7.34 </a:t>
                      </a:r>
                      <a:r>
                        <a:rPr lang="en-US" sz="2000" dirty="0">
                          <a:solidFill>
                            <a:schemeClr val="bg1"/>
                          </a:solidFill>
                          <a:effectLst/>
                        </a:rPr>
                        <a:t>- T</a:t>
                      </a:r>
                      <a:r>
                        <a:rPr lang="en-US" sz="2000" baseline="-25000" dirty="0">
                          <a:solidFill>
                            <a:schemeClr val="bg1"/>
                          </a:solidFill>
                          <a:effectLst/>
                        </a:rPr>
                        <a:t>6.19</a:t>
                      </a:r>
                      <a:r>
                        <a:rPr lang="en-US" sz="2000" dirty="0">
                          <a:solidFill>
                            <a:schemeClr val="bg1"/>
                          </a:solidFill>
                          <a:effectLst/>
                        </a:rPr>
                        <a:t> + 30 K</a:t>
                      </a:r>
                      <a:endParaRPr lang="en-US" sz="2000" dirty="0">
                        <a:solidFill>
                          <a:schemeClr val="bg1"/>
                        </a:solidFill>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2000" dirty="0">
                          <a:solidFill>
                            <a:schemeClr val="bg1"/>
                          </a:solidFill>
                          <a:effectLst/>
                        </a:rPr>
                        <a:t>T</a:t>
                      </a:r>
                      <a:r>
                        <a:rPr lang="en-US" sz="2000" baseline="-25000" dirty="0">
                          <a:solidFill>
                            <a:schemeClr val="bg1"/>
                          </a:solidFill>
                          <a:effectLst/>
                        </a:rPr>
                        <a:t>11.2</a:t>
                      </a:r>
                      <a:r>
                        <a:rPr lang="en-US" sz="2000" dirty="0">
                          <a:solidFill>
                            <a:schemeClr val="bg1"/>
                          </a:solidFill>
                          <a:effectLst/>
                        </a:rPr>
                        <a:t> - T</a:t>
                      </a:r>
                      <a:r>
                        <a:rPr lang="en-US" sz="2000" baseline="-25000" dirty="0">
                          <a:solidFill>
                            <a:schemeClr val="bg1"/>
                          </a:solidFill>
                          <a:effectLst/>
                        </a:rPr>
                        <a:t>12.3</a:t>
                      </a:r>
                      <a:r>
                        <a:rPr lang="en-US" sz="2000" dirty="0">
                          <a:solidFill>
                            <a:schemeClr val="bg1"/>
                          </a:solidFill>
                          <a:effectLst/>
                        </a:rPr>
                        <a:t> + 20 K</a:t>
                      </a:r>
                      <a:endParaRPr lang="en-US" sz="2000" dirty="0">
                        <a:solidFill>
                          <a:schemeClr val="bg1"/>
                        </a:solidFill>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32676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57200" y="41516"/>
            <a:ext cx="8229600" cy="114300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600" b="0" i="0" u="none" strike="noStrike" cap="none" dirty="0">
                <a:solidFill>
                  <a:schemeClr val="lt1"/>
                </a:solidFill>
                <a:latin typeface="Calibri"/>
                <a:ea typeface="Calibri"/>
                <a:cs typeface="Calibri"/>
                <a:sym typeface="Calibri"/>
              </a:rPr>
              <a:t>Product Overview</a:t>
            </a:r>
          </a:p>
        </p:txBody>
      </p:sp>
      <p:sp>
        <p:nvSpPr>
          <p:cNvPr id="99" name="Shape 99"/>
          <p:cNvSpPr txBox="1">
            <a:spLocks noGrp="1"/>
          </p:cNvSpPr>
          <p:nvPr>
            <p:ph type="body" idx="1"/>
          </p:nvPr>
        </p:nvSpPr>
        <p:spPr>
          <a:xfrm>
            <a:off x="539261" y="1134499"/>
            <a:ext cx="8229600" cy="5527558"/>
          </a:xfrm>
          <a:prstGeom prst="rect">
            <a:avLst/>
          </a:prstGeom>
          <a:noFill/>
          <a:ln>
            <a:noFill/>
          </a:ln>
        </p:spPr>
        <p:txBody>
          <a:bodyPr lIns="91425" tIns="45700" rIns="91425" bIns="45700" anchor="t" anchorCtr="0">
            <a:normAutofit fontScale="92500"/>
          </a:bodyPr>
          <a:lstStyle/>
          <a:p>
            <a:pPr marL="0" lvl="0" indent="0">
              <a:lnSpc>
                <a:spcPct val="110000"/>
              </a:lnSpc>
              <a:buNone/>
            </a:pPr>
            <a:r>
              <a:rPr lang="en-US" sz="2600" dirty="0"/>
              <a:t>Separate rain / no rain and rain rate retrieval equations were calibrated against microwave rain rates (CPC MWCOMB).  The algorithm was designed to allow real-time updating of the calibration coefficients, but the operational code has a fixed set.</a:t>
            </a:r>
          </a:p>
          <a:p>
            <a:pPr marL="0" lvl="0" indent="0">
              <a:lnSpc>
                <a:spcPct val="110000"/>
              </a:lnSpc>
              <a:buNone/>
            </a:pPr>
            <a:r>
              <a:rPr lang="en-US" sz="2600" i="0" u="none" strike="noStrike" cap="none" dirty="0">
                <a:solidFill>
                  <a:schemeClr val="lt1"/>
                </a:solidFill>
                <a:sym typeface="Calibri"/>
              </a:rPr>
              <a:t>Separate calibration equations were developed for each 30° latitude band and each of 3 different cloud types:</a:t>
            </a:r>
          </a:p>
          <a:p>
            <a:pPr marL="115888" lvl="0" indent="166688">
              <a:lnSpc>
                <a:spcPct val="110000"/>
              </a:lnSpc>
            </a:pPr>
            <a:r>
              <a:rPr lang="en-US" sz="2600" dirty="0"/>
              <a:t>Type 1 (“water cloud”): T</a:t>
            </a:r>
            <a:r>
              <a:rPr lang="en-US" sz="2600" baseline="-25000" dirty="0"/>
              <a:t>7.34 </a:t>
            </a:r>
            <a:r>
              <a:rPr lang="en-US" sz="2600" dirty="0"/>
              <a:t>&lt; T</a:t>
            </a:r>
            <a:r>
              <a:rPr lang="en-US" sz="2600" baseline="-25000" dirty="0"/>
              <a:t>11.2 </a:t>
            </a:r>
            <a:r>
              <a:rPr lang="en-US" sz="2600" dirty="0"/>
              <a:t>and T</a:t>
            </a:r>
            <a:r>
              <a:rPr lang="en-US" sz="2600" baseline="-25000" dirty="0"/>
              <a:t>8.5</a:t>
            </a:r>
            <a:r>
              <a:rPr lang="en-US" sz="2600" dirty="0"/>
              <a:t>-T</a:t>
            </a:r>
            <a:r>
              <a:rPr lang="en-US" sz="2600" baseline="-25000" dirty="0"/>
              <a:t>11.2 </a:t>
            </a:r>
            <a:r>
              <a:rPr lang="en-US" sz="2600" dirty="0"/>
              <a:t>&lt; -0.3 K</a:t>
            </a:r>
          </a:p>
          <a:p>
            <a:pPr marL="115888" lvl="0" indent="166688">
              <a:lnSpc>
                <a:spcPct val="110000"/>
              </a:lnSpc>
            </a:pPr>
            <a:r>
              <a:rPr lang="fr-FR" sz="2600" dirty="0"/>
              <a:t>Type 2 (</a:t>
            </a:r>
            <a:r>
              <a:rPr lang="en-US" sz="2600" dirty="0"/>
              <a:t>“</a:t>
            </a:r>
            <a:r>
              <a:rPr lang="fr-FR" sz="2600" dirty="0" err="1"/>
              <a:t>ice</a:t>
            </a:r>
            <a:r>
              <a:rPr lang="fr-FR" sz="2600" dirty="0"/>
              <a:t> cloud</a:t>
            </a:r>
            <a:r>
              <a:rPr lang="en-US" sz="2600" dirty="0"/>
              <a:t>”</a:t>
            </a:r>
            <a:r>
              <a:rPr lang="fr-FR" sz="2600" dirty="0"/>
              <a:t>): T</a:t>
            </a:r>
            <a:r>
              <a:rPr lang="fr-FR" sz="2600" baseline="-25000" dirty="0"/>
              <a:t>7.34 </a:t>
            </a:r>
            <a:r>
              <a:rPr lang="fr-FR" sz="2600" dirty="0"/>
              <a:t>&lt; T</a:t>
            </a:r>
            <a:r>
              <a:rPr lang="fr-FR" sz="2600" baseline="-25000" dirty="0"/>
              <a:t>11.2 </a:t>
            </a:r>
            <a:r>
              <a:rPr lang="fr-FR" sz="2600" dirty="0"/>
              <a:t>and T</a:t>
            </a:r>
            <a:r>
              <a:rPr lang="fr-FR" sz="2600" baseline="-25000" dirty="0"/>
              <a:t>8.5</a:t>
            </a:r>
            <a:r>
              <a:rPr lang="fr-FR" sz="2600" dirty="0"/>
              <a:t>-T</a:t>
            </a:r>
            <a:r>
              <a:rPr lang="fr-FR" sz="2600" baseline="-25000" dirty="0"/>
              <a:t>11.2 </a:t>
            </a:r>
            <a:r>
              <a:rPr lang="fr-FR" sz="2600" dirty="0"/>
              <a:t>≥ -0.3 K</a:t>
            </a:r>
            <a:endParaRPr lang="en-US" sz="2600" dirty="0"/>
          </a:p>
          <a:p>
            <a:pPr marL="115888" lvl="0" indent="166688">
              <a:lnSpc>
                <a:spcPct val="110000"/>
              </a:lnSpc>
            </a:pPr>
            <a:r>
              <a:rPr lang="en-US" sz="2600" dirty="0"/>
              <a:t>Type 3 (“cold-top convective cloud”): T</a:t>
            </a:r>
            <a:r>
              <a:rPr lang="en-US" sz="2600" baseline="-25000" dirty="0"/>
              <a:t>7.34</a:t>
            </a:r>
            <a:r>
              <a:rPr lang="en-US" sz="2600" dirty="0"/>
              <a:t>≥T</a:t>
            </a:r>
            <a:r>
              <a:rPr lang="en-US" sz="2600" baseline="-25000" dirty="0"/>
              <a:t>11.2</a:t>
            </a:r>
            <a:endParaRPr lang="en-US" sz="2600" dirty="0"/>
          </a:p>
          <a:p>
            <a:pPr marL="0" indent="0">
              <a:lnSpc>
                <a:spcPct val="110000"/>
              </a:lnSpc>
              <a:buNone/>
            </a:pPr>
            <a:r>
              <a:rPr lang="en-US" sz="2600" dirty="0"/>
              <a:t>The resulting rain rates are then adjusted to match the distribution of the calibration MW rain rates using LUTs based on PDF matching of the initial output rain rates with MWCOMB.</a:t>
            </a:r>
            <a:endParaRPr lang="en-US" sz="2600" i="0" u="none" strike="noStrike" cap="none" dirty="0">
              <a:solidFill>
                <a:schemeClr val="lt1"/>
              </a:solidFill>
              <a:sym typeface="Calibri"/>
            </a:endParaRPr>
          </a:p>
          <a:p>
            <a:pPr marL="0" marR="0" lvl="0" indent="0" rtl="0">
              <a:spcBef>
                <a:spcPts val="640"/>
              </a:spcBef>
              <a:spcAft>
                <a:spcPts val="0"/>
              </a:spcAft>
              <a:buClr>
                <a:schemeClr val="lt1"/>
              </a:buClr>
              <a:buSzPct val="100000"/>
              <a:buFont typeface="Arial"/>
              <a:buNone/>
            </a:pPr>
            <a:endParaRPr sz="3200" i="0" u="none" strike="noStrike" cap="none" dirty="0">
              <a:solidFill>
                <a:schemeClr val="lt1"/>
              </a:solidFill>
              <a:sym typeface="Calibri"/>
            </a:endParaRPr>
          </a:p>
          <a:p>
            <a:pPr marL="342900" marR="0" lvl="0" indent="-342900" algn="l" rtl="0">
              <a:spcBef>
                <a:spcPts val="640"/>
              </a:spcBef>
              <a:spcAft>
                <a:spcPts val="0"/>
              </a:spcAft>
              <a:buClr>
                <a:schemeClr val="lt1"/>
              </a:buClr>
              <a:buSzPct val="100000"/>
              <a:buFont typeface="Arial"/>
              <a:buNone/>
            </a:pPr>
            <a:endParaRPr sz="3200" i="0" u="none" strike="noStrike" cap="none" dirty="0">
              <a:solidFill>
                <a:schemeClr val="lt1"/>
              </a:solidFill>
              <a:sym typeface="Calibri"/>
            </a:endParaRPr>
          </a:p>
        </p:txBody>
      </p:sp>
      <p:sp>
        <p:nvSpPr>
          <p:cNvPr id="6" name="Slide Number Placeholder 1"/>
          <p:cNvSpPr>
            <a:spLocks noGrp="1"/>
          </p:cNvSpPr>
          <p:nvPr>
            <p:ph type="sldNum" sz="quarter" idx="12"/>
          </p:nvPr>
        </p:nvSpPr>
        <p:spPr>
          <a:xfrm>
            <a:off x="6584735" y="6492901"/>
            <a:ext cx="2133599" cy="365099"/>
          </a:xfrm>
        </p:spPr>
        <p:txBody>
          <a:bodyPr/>
          <a:lstStyle/>
          <a:p>
            <a:pPr algn="r">
              <a:defRPr/>
            </a:pPr>
            <a:fld id="{C03398B4-C8A0-481F-92D9-A930FA5E13C9}" type="slidenum">
              <a:rPr lang="en-US" smtClean="0">
                <a:solidFill>
                  <a:schemeClr val="bg1"/>
                </a:solidFill>
                <a:latin typeface="Times New Roman" pitchFamily="18" charset="0"/>
                <a:ea typeface="ＭＳ Ｐゴシック" pitchFamily="34" charset="-128"/>
              </a:rPr>
              <a:pPr algn="r">
                <a:defRPr/>
              </a:pPr>
              <a:t>5</a:t>
            </a:fld>
            <a:endParaRPr lang="en-US" dirty="0">
              <a:solidFill>
                <a:schemeClr val="bg1"/>
              </a:solidFill>
              <a:latin typeface="Times New Roman" pitchFamily="18" charset="0"/>
              <a:ea typeface="ＭＳ Ｐゴシック" pitchFamily="34" charset="-128"/>
            </a:endParaRPr>
          </a:p>
        </p:txBody>
      </p:sp>
    </p:spTree>
    <p:extLst>
      <p:ext uri="{BB962C8B-B14F-4D97-AF65-F5344CB8AC3E}">
        <p14:creationId xmlns:p14="http://schemas.microsoft.com/office/powerpoint/2010/main" val="2679908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57200" y="41516"/>
            <a:ext cx="8229600" cy="114300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200" b="0" i="0" u="none" strike="noStrike" cap="none" dirty="0">
                <a:solidFill>
                  <a:schemeClr val="lt1"/>
                </a:solidFill>
                <a:latin typeface="Calibri"/>
                <a:ea typeface="Calibri"/>
                <a:cs typeface="Calibri"/>
                <a:sym typeface="Calibri"/>
              </a:rPr>
              <a:t>Product Overview: Specifications</a:t>
            </a:r>
          </a:p>
        </p:txBody>
      </p:sp>
      <p:graphicFrame>
        <p:nvGraphicFramePr>
          <p:cNvPr id="7" name="Table 6"/>
          <p:cNvGraphicFramePr>
            <a:graphicFrameLocks noGrp="1"/>
          </p:cNvGraphicFramePr>
          <p:nvPr>
            <p:extLst>
              <p:ext uri="{D42A27DB-BD31-4B8C-83A1-F6EECF244321}">
                <p14:modId xmlns:p14="http://schemas.microsoft.com/office/powerpoint/2010/main" val="885846624"/>
              </p:ext>
            </p:extLst>
          </p:nvPr>
        </p:nvGraphicFramePr>
        <p:xfrm>
          <a:off x="457200" y="1611087"/>
          <a:ext cx="8229600" cy="3158472"/>
        </p:xfrm>
        <a:graphic>
          <a:graphicData uri="http://schemas.openxmlformats.org/drawingml/2006/table">
            <a:tbl>
              <a:tblPr>
                <a:tableStyleId>{3C2FFA5D-87B4-456A-9821-1D502468CF0F}</a:tableStyleId>
              </a:tblPr>
              <a:tblGrid>
                <a:gridCol w="2791993">
                  <a:extLst>
                    <a:ext uri="{9D8B030D-6E8A-4147-A177-3AD203B41FA5}">
                      <a16:colId xmlns:a16="http://schemas.microsoft.com/office/drawing/2014/main" val="20000"/>
                    </a:ext>
                  </a:extLst>
                </a:gridCol>
                <a:gridCol w="5437607">
                  <a:extLst>
                    <a:ext uri="{9D8B030D-6E8A-4147-A177-3AD203B41FA5}">
                      <a16:colId xmlns:a16="http://schemas.microsoft.com/office/drawing/2014/main" val="20001"/>
                    </a:ext>
                  </a:extLst>
                </a:gridCol>
              </a:tblGrid>
              <a:tr h="426007">
                <a:tc>
                  <a:txBody>
                    <a:bodyPr/>
                    <a:lstStyle/>
                    <a:p>
                      <a:pPr marL="0" marR="0" algn="ctr">
                        <a:spcBef>
                          <a:spcPts val="0"/>
                        </a:spcBef>
                        <a:spcAft>
                          <a:spcPts val="0"/>
                        </a:spcAft>
                      </a:pPr>
                      <a:r>
                        <a:rPr lang="en-US" sz="2400" b="1" dirty="0">
                          <a:latin typeface="Calibri" panose="020F0502020204030204" pitchFamily="34" charset="0"/>
                        </a:rPr>
                        <a:t>Rainfall Rate / QPE</a:t>
                      </a:r>
                      <a:endParaRPr lang="en-US" sz="2400" b="1" dirty="0">
                        <a:latin typeface="Calibri" panose="020F0502020204030204" pitchFamily="34" charset="0"/>
                        <a:ea typeface="Times New Roman"/>
                        <a:cs typeface="Times New Roman"/>
                      </a:endParaRPr>
                    </a:p>
                  </a:txBody>
                  <a:tcPr marL="47625" marR="47625" marT="0" marB="0" anchor="ctr">
                    <a:solidFill>
                      <a:schemeClr val="bg2">
                        <a:lumMod val="40000"/>
                        <a:lumOff val="60000"/>
                      </a:schemeClr>
                    </a:solidFill>
                  </a:tcPr>
                </a:tc>
                <a:tc>
                  <a:txBody>
                    <a:bodyPr/>
                    <a:lstStyle/>
                    <a:p>
                      <a:pPr marL="0" marR="0" algn="ctr">
                        <a:spcBef>
                          <a:spcPts val="0"/>
                        </a:spcBef>
                        <a:spcAft>
                          <a:spcPts val="0"/>
                        </a:spcAft>
                      </a:pPr>
                      <a:r>
                        <a:rPr lang="en-US" sz="2400" b="1" dirty="0">
                          <a:latin typeface="Calibri" panose="020F0502020204030204" pitchFamily="34" charset="0"/>
                        </a:rPr>
                        <a:t>Specification</a:t>
                      </a:r>
                      <a:endParaRPr lang="en-US" sz="2400" b="1" dirty="0">
                        <a:latin typeface="Calibri" panose="020F0502020204030204" pitchFamily="34" charset="0"/>
                        <a:ea typeface="Times New Roman"/>
                        <a:cs typeface="Times New Roman"/>
                      </a:endParaRPr>
                    </a:p>
                  </a:txBody>
                  <a:tcPr marL="47625" marR="47625" marT="0" marB="0" anchor="ctr">
                    <a:solidFill>
                      <a:schemeClr val="bg2">
                        <a:lumMod val="40000"/>
                        <a:lumOff val="60000"/>
                      </a:schemeClr>
                    </a:solidFill>
                  </a:tcPr>
                </a:tc>
                <a:extLst>
                  <a:ext uri="{0D108BD9-81ED-4DB2-BD59-A6C34878D82A}">
                    <a16:rowId xmlns:a16="http://schemas.microsoft.com/office/drawing/2014/main" val="10000"/>
                  </a:ext>
                </a:extLst>
              </a:tr>
              <a:tr h="487680">
                <a:tc>
                  <a:txBody>
                    <a:bodyPr/>
                    <a:lstStyle/>
                    <a:p>
                      <a:pPr marL="0" marR="0" algn="l">
                        <a:spcBef>
                          <a:spcPts val="0"/>
                        </a:spcBef>
                        <a:spcAft>
                          <a:spcPts val="0"/>
                        </a:spcAft>
                      </a:pPr>
                      <a:r>
                        <a:rPr lang="en-US" sz="2400" dirty="0">
                          <a:latin typeface="Calibri" panose="020F0502020204030204" pitchFamily="34" charset="0"/>
                        </a:rPr>
                        <a:t>Geographic Coverage</a:t>
                      </a:r>
                      <a:endParaRPr lang="en-US" sz="2400" dirty="0">
                        <a:latin typeface="Calibri" panose="020F0502020204030204" pitchFamily="34" charset="0"/>
                        <a:ea typeface="Times New Roman"/>
                        <a:cs typeface="Times New Roman"/>
                      </a:endParaRPr>
                    </a:p>
                  </a:txBody>
                  <a:tcPr marL="47625" marR="47625" marT="0" marB="0" anchor="ctr"/>
                </a:tc>
                <a:tc>
                  <a:txBody>
                    <a:bodyPr/>
                    <a:lstStyle/>
                    <a:p>
                      <a:pPr marL="0" marR="0">
                        <a:spcBef>
                          <a:spcPts val="0"/>
                        </a:spcBef>
                        <a:spcAft>
                          <a:spcPts val="0"/>
                        </a:spcAft>
                      </a:pPr>
                      <a:r>
                        <a:rPr lang="en-US" sz="2400" dirty="0">
                          <a:latin typeface="Calibri" panose="020F0502020204030204" pitchFamily="34" charset="0"/>
                        </a:rPr>
                        <a:t>Full Disk</a:t>
                      </a:r>
                      <a:endParaRPr lang="en-US" sz="2400" dirty="0">
                        <a:latin typeface="Calibri" panose="020F0502020204030204" pitchFamily="34" charset="0"/>
                        <a:ea typeface="Times New Roman"/>
                        <a:cs typeface="Times New Roman"/>
                      </a:endParaRPr>
                    </a:p>
                  </a:txBody>
                  <a:tcPr marL="47625" marR="47625" marT="0" marB="0" anchor="ctr"/>
                </a:tc>
                <a:extLst>
                  <a:ext uri="{0D108BD9-81ED-4DB2-BD59-A6C34878D82A}">
                    <a16:rowId xmlns:a16="http://schemas.microsoft.com/office/drawing/2014/main" val="10001"/>
                  </a:ext>
                </a:extLst>
              </a:tr>
              <a:tr h="415985">
                <a:tc>
                  <a:txBody>
                    <a:bodyPr/>
                    <a:lstStyle/>
                    <a:p>
                      <a:pPr marL="0" marR="0" algn="l">
                        <a:spcBef>
                          <a:spcPts val="0"/>
                        </a:spcBef>
                        <a:spcAft>
                          <a:spcPts val="0"/>
                        </a:spcAft>
                      </a:pPr>
                      <a:r>
                        <a:rPr lang="en-US" sz="2400" dirty="0">
                          <a:latin typeface="Calibri" panose="020F0502020204030204" pitchFamily="34" charset="0"/>
                        </a:rPr>
                        <a:t>Measurement Range</a:t>
                      </a:r>
                      <a:endParaRPr lang="en-US" sz="2400" dirty="0">
                        <a:latin typeface="Calibri" panose="020F0502020204030204" pitchFamily="34" charset="0"/>
                        <a:ea typeface="Times New Roman"/>
                        <a:cs typeface="Times New Roman"/>
                      </a:endParaRPr>
                    </a:p>
                  </a:txBody>
                  <a:tcPr marL="47625" marR="47625" marT="0" marB="0" anchor="ctr"/>
                </a:tc>
                <a:tc>
                  <a:txBody>
                    <a:bodyPr/>
                    <a:lstStyle/>
                    <a:p>
                      <a:pPr marL="0" marR="0">
                        <a:spcBef>
                          <a:spcPts val="0"/>
                        </a:spcBef>
                        <a:spcAft>
                          <a:spcPts val="0"/>
                        </a:spcAft>
                      </a:pPr>
                      <a:r>
                        <a:rPr lang="en-US" sz="2400" dirty="0">
                          <a:latin typeface="Calibri" panose="020F0502020204030204" pitchFamily="34" charset="0"/>
                        </a:rPr>
                        <a:t>0-100 mm/h</a:t>
                      </a:r>
                      <a:endParaRPr lang="en-US" sz="2400" dirty="0">
                        <a:latin typeface="Calibri" panose="020F0502020204030204" pitchFamily="34" charset="0"/>
                        <a:ea typeface="Times New Roman"/>
                        <a:cs typeface="Times New Roman"/>
                      </a:endParaRPr>
                    </a:p>
                  </a:txBody>
                  <a:tcPr marL="47625" marR="47625" marT="0" marB="0" anchor="ctr"/>
                </a:tc>
                <a:extLst>
                  <a:ext uri="{0D108BD9-81ED-4DB2-BD59-A6C34878D82A}">
                    <a16:rowId xmlns:a16="http://schemas.microsoft.com/office/drawing/2014/main" val="10002"/>
                  </a:ext>
                </a:extLst>
              </a:tr>
              <a:tr h="415985">
                <a:tc>
                  <a:txBody>
                    <a:bodyPr/>
                    <a:lstStyle/>
                    <a:p>
                      <a:pPr marL="0" marR="0" algn="l">
                        <a:spcBef>
                          <a:spcPts val="0"/>
                        </a:spcBef>
                        <a:spcAft>
                          <a:spcPts val="0"/>
                        </a:spcAft>
                      </a:pPr>
                      <a:r>
                        <a:rPr lang="en-US" sz="2400" dirty="0">
                          <a:latin typeface="Calibri" panose="020F0502020204030204" pitchFamily="34" charset="0"/>
                        </a:rPr>
                        <a:t>Measurement Accuracy</a:t>
                      </a:r>
                      <a:endParaRPr lang="en-US" sz="2400" dirty="0">
                        <a:latin typeface="Calibri" panose="020F0502020204030204" pitchFamily="34" charset="0"/>
                        <a:ea typeface="Times New Roman"/>
                        <a:cs typeface="Times New Roman"/>
                      </a:endParaRPr>
                    </a:p>
                  </a:txBody>
                  <a:tcPr marL="47625" marR="47625" marT="0" marB="0" anchor="ctr"/>
                </a:tc>
                <a:tc>
                  <a:txBody>
                    <a:bodyPr/>
                    <a:lstStyle/>
                    <a:p>
                      <a:pPr marL="0" marR="0">
                        <a:spcBef>
                          <a:spcPts val="0"/>
                        </a:spcBef>
                        <a:spcAft>
                          <a:spcPts val="0"/>
                        </a:spcAft>
                      </a:pPr>
                      <a:r>
                        <a:rPr lang="en-US" sz="2400" dirty="0">
                          <a:latin typeface="Calibri" panose="020F0502020204030204" pitchFamily="34" charset="0"/>
                        </a:rPr>
                        <a:t>6 mm/h at a rate of 10 mm/h with higher values at higher rates*</a:t>
                      </a:r>
                      <a:endParaRPr lang="en-US" sz="2400" dirty="0">
                        <a:latin typeface="Calibri" panose="020F0502020204030204" pitchFamily="34" charset="0"/>
                        <a:ea typeface="Times New Roman"/>
                        <a:cs typeface="Times New Roman"/>
                      </a:endParaRPr>
                    </a:p>
                  </a:txBody>
                  <a:tcPr marL="47625" marR="47625" marT="0" marB="0" anchor="ctr"/>
                </a:tc>
                <a:extLst>
                  <a:ext uri="{0D108BD9-81ED-4DB2-BD59-A6C34878D82A}">
                    <a16:rowId xmlns:a16="http://schemas.microsoft.com/office/drawing/2014/main" val="10003"/>
                  </a:ext>
                </a:extLst>
              </a:tr>
              <a:tr h="224807">
                <a:tc>
                  <a:txBody>
                    <a:bodyPr/>
                    <a:lstStyle/>
                    <a:p>
                      <a:pPr marL="0" marR="0" algn="l">
                        <a:spcBef>
                          <a:spcPts val="0"/>
                        </a:spcBef>
                        <a:spcAft>
                          <a:spcPts val="0"/>
                        </a:spcAft>
                      </a:pPr>
                      <a:r>
                        <a:rPr lang="en-US" sz="2400" dirty="0">
                          <a:latin typeface="Calibri" panose="020F0502020204030204" pitchFamily="34" charset="0"/>
                        </a:rPr>
                        <a:t>Refresh Rate</a:t>
                      </a:r>
                      <a:endParaRPr lang="en-US" sz="2400" dirty="0">
                        <a:latin typeface="Calibri" panose="020F0502020204030204" pitchFamily="34" charset="0"/>
                        <a:ea typeface="Times New Roman"/>
                        <a:cs typeface="Times New Roman"/>
                      </a:endParaRPr>
                    </a:p>
                  </a:txBody>
                  <a:tcPr marL="47625" marR="47625" marT="0" marB="0" anchor="ctr"/>
                </a:tc>
                <a:tc>
                  <a:txBody>
                    <a:bodyPr/>
                    <a:lstStyle/>
                    <a:p>
                      <a:pPr marL="0" marR="0">
                        <a:spcBef>
                          <a:spcPts val="0"/>
                        </a:spcBef>
                        <a:spcAft>
                          <a:spcPts val="0"/>
                        </a:spcAft>
                      </a:pPr>
                      <a:r>
                        <a:rPr lang="en-US" sz="2400" b="0" dirty="0">
                          <a:latin typeface="Calibri" panose="020F0502020204030204" pitchFamily="34" charset="0"/>
                        </a:rPr>
                        <a:t>15 min (Modes</a:t>
                      </a:r>
                      <a:r>
                        <a:rPr lang="en-US" sz="2400" b="0" baseline="0" dirty="0">
                          <a:latin typeface="Calibri" panose="020F0502020204030204" pitchFamily="34" charset="0"/>
                        </a:rPr>
                        <a:t> 3/4); 10 min (Mode 6)</a:t>
                      </a:r>
                      <a:endParaRPr lang="en-US" sz="2400" dirty="0">
                        <a:latin typeface="Calibri" panose="020F0502020204030204" pitchFamily="34" charset="0"/>
                        <a:ea typeface="Times New Roman"/>
                        <a:cs typeface="Times New Roman"/>
                      </a:endParaRPr>
                    </a:p>
                  </a:txBody>
                  <a:tcPr marL="47625" marR="47625" marT="0" marB="0" anchor="ctr"/>
                </a:tc>
                <a:extLst>
                  <a:ext uri="{0D108BD9-81ED-4DB2-BD59-A6C34878D82A}">
                    <a16:rowId xmlns:a16="http://schemas.microsoft.com/office/drawing/2014/main" val="10004"/>
                  </a:ext>
                </a:extLst>
              </a:tr>
              <a:tr h="415985">
                <a:tc>
                  <a:txBody>
                    <a:bodyPr/>
                    <a:lstStyle/>
                    <a:p>
                      <a:pPr marL="0" marR="0" algn="l">
                        <a:spcBef>
                          <a:spcPts val="0"/>
                        </a:spcBef>
                        <a:spcAft>
                          <a:spcPts val="0"/>
                        </a:spcAft>
                      </a:pPr>
                      <a:r>
                        <a:rPr lang="en-US" sz="2400" dirty="0">
                          <a:latin typeface="Calibri" panose="020F0502020204030204" pitchFamily="34" charset="0"/>
                        </a:rPr>
                        <a:t>Measurement Precision</a:t>
                      </a:r>
                      <a:endParaRPr lang="en-US" sz="2400" dirty="0">
                        <a:latin typeface="Calibri" panose="020F0502020204030204" pitchFamily="34" charset="0"/>
                        <a:ea typeface="Times New Roman"/>
                        <a:cs typeface="Times New Roman"/>
                      </a:endParaRPr>
                    </a:p>
                  </a:txBody>
                  <a:tcPr marL="47625" marR="47625" marT="0" marB="0" anchor="ctr"/>
                </a:tc>
                <a:tc>
                  <a:txBody>
                    <a:bodyPr/>
                    <a:lstStyle/>
                    <a:p>
                      <a:pPr marL="0" marR="0">
                        <a:spcBef>
                          <a:spcPts val="0"/>
                        </a:spcBef>
                        <a:spcAft>
                          <a:spcPts val="0"/>
                        </a:spcAft>
                      </a:pPr>
                      <a:r>
                        <a:rPr lang="en-US" sz="2400" dirty="0">
                          <a:latin typeface="Calibri" panose="020F0502020204030204" pitchFamily="34" charset="0"/>
                        </a:rPr>
                        <a:t>9 mm/h</a:t>
                      </a:r>
                      <a:r>
                        <a:rPr lang="en-US" sz="2400" baseline="0" dirty="0">
                          <a:latin typeface="Calibri" panose="020F0502020204030204" pitchFamily="34" charset="0"/>
                        </a:rPr>
                        <a:t> at a rate of 10 mm/h with higher values at higher rates*</a:t>
                      </a:r>
                      <a:endParaRPr lang="en-US" sz="2400" dirty="0">
                        <a:latin typeface="Calibri" panose="020F0502020204030204" pitchFamily="34" charset="0"/>
                        <a:ea typeface="Times New Roman"/>
                        <a:cs typeface="Times New Roman"/>
                      </a:endParaRPr>
                    </a:p>
                  </a:txBody>
                  <a:tcPr marL="47625" marR="47625" marT="0" marB="0" anchor="ctr"/>
                </a:tc>
                <a:extLst>
                  <a:ext uri="{0D108BD9-81ED-4DB2-BD59-A6C34878D82A}">
                    <a16:rowId xmlns:a16="http://schemas.microsoft.com/office/drawing/2014/main" val="10005"/>
                  </a:ext>
                </a:extLst>
              </a:tr>
            </a:tbl>
          </a:graphicData>
        </a:graphic>
      </p:graphicFrame>
      <p:sp>
        <p:nvSpPr>
          <p:cNvPr id="4" name="Slide Number Placeholder 1"/>
          <p:cNvSpPr>
            <a:spLocks noGrp="1"/>
          </p:cNvSpPr>
          <p:nvPr>
            <p:ph type="sldNum" sz="quarter" idx="12"/>
          </p:nvPr>
        </p:nvSpPr>
        <p:spPr>
          <a:xfrm>
            <a:off x="6584735" y="6492901"/>
            <a:ext cx="2133599" cy="365099"/>
          </a:xfrm>
        </p:spPr>
        <p:txBody>
          <a:bodyPr/>
          <a:lstStyle/>
          <a:p>
            <a:pPr algn="r">
              <a:defRPr/>
            </a:pPr>
            <a:fld id="{C03398B4-C8A0-481F-92D9-A930FA5E13C9}" type="slidenum">
              <a:rPr lang="en-US" smtClean="0">
                <a:solidFill>
                  <a:schemeClr val="bg1"/>
                </a:solidFill>
                <a:latin typeface="Times New Roman" pitchFamily="18" charset="0"/>
                <a:ea typeface="ＭＳ Ｐゴシック" pitchFamily="34" charset="-128"/>
              </a:rPr>
              <a:pPr algn="r">
                <a:defRPr/>
              </a:pPr>
              <a:t>6</a:t>
            </a:fld>
            <a:endParaRPr lang="en-US" dirty="0">
              <a:solidFill>
                <a:schemeClr val="bg1"/>
              </a:solidFill>
              <a:latin typeface="Times New Roman" pitchFamily="18" charset="0"/>
              <a:ea typeface="ＭＳ Ｐゴシック" pitchFamily="34" charset="-128"/>
            </a:endParaRPr>
          </a:p>
        </p:txBody>
      </p:sp>
      <p:sp>
        <p:nvSpPr>
          <p:cNvPr id="3" name="TextBox 2"/>
          <p:cNvSpPr txBox="1"/>
          <p:nvPr/>
        </p:nvSpPr>
        <p:spPr>
          <a:xfrm>
            <a:off x="772357" y="5326602"/>
            <a:ext cx="6915705" cy="646331"/>
          </a:xfrm>
          <a:prstGeom prst="rect">
            <a:avLst/>
          </a:prstGeom>
          <a:noFill/>
        </p:spPr>
        <p:txBody>
          <a:bodyPr wrap="square" rtlCol="0">
            <a:spAutoFit/>
          </a:bodyPr>
          <a:lstStyle/>
          <a:p>
            <a:r>
              <a:rPr lang="en-US" sz="1800" dirty="0">
                <a:solidFill>
                  <a:schemeClr val="bg1"/>
                </a:solidFill>
              </a:rPr>
              <a:t>* Quantitative evaluation only for satellite zenith angles &lt; 70° and latitudes equatorward of 60°</a:t>
            </a:r>
          </a:p>
        </p:txBody>
      </p:sp>
    </p:spTree>
    <p:extLst>
      <p:ext uri="{BB962C8B-B14F-4D97-AF65-F5344CB8AC3E}">
        <p14:creationId xmlns:p14="http://schemas.microsoft.com/office/powerpoint/2010/main" val="477854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Review: Time-Line/Context</a:t>
            </a:r>
          </a:p>
        </p:txBody>
      </p:sp>
      <p:sp>
        <p:nvSpPr>
          <p:cNvPr id="5" name="Slide Number Placeholder 4"/>
          <p:cNvSpPr>
            <a:spLocks noGrp="1"/>
          </p:cNvSpPr>
          <p:nvPr>
            <p:ph type="sldNum" sz="quarter" idx="12"/>
          </p:nvPr>
        </p:nvSpPr>
        <p:spPr/>
        <p:txBody>
          <a:bodyPr/>
          <a:lstStyle/>
          <a:p>
            <a:fld id="{615ADB79-25D6-47C0-AB51-22A13A0BBB50}" type="slidenum">
              <a:rPr lang="en-US" altLang="en-US" smtClean="0">
                <a:solidFill>
                  <a:prstClr val="white"/>
                </a:solidFill>
              </a:rPr>
              <a:pPr/>
              <a:t>7</a:t>
            </a:fld>
            <a:endParaRPr lang="en-US" altLang="en-US">
              <a:solidFill>
                <a:prstClr val="white"/>
              </a:solidFill>
            </a:endParaRPr>
          </a:p>
        </p:txBody>
      </p:sp>
      <p:sp>
        <p:nvSpPr>
          <p:cNvPr id="10" name="Rectangle 9"/>
          <p:cNvSpPr/>
          <p:nvPr/>
        </p:nvSpPr>
        <p:spPr>
          <a:xfrm>
            <a:off x="461639" y="1828800"/>
            <a:ext cx="8473814" cy="4278094"/>
          </a:xfrm>
          <a:prstGeom prst="rect">
            <a:avLst/>
          </a:prstGeom>
          <a:noFill/>
        </p:spPr>
        <p:txBody>
          <a:bodyPr wrap="square" lIns="91440" tIns="45720" rIns="91440" bIns="45720">
            <a:spAutoFit/>
          </a:bodyPr>
          <a:lstStyle/>
          <a:p>
            <a:pPr marL="285750" indent="-285750">
              <a:spcAft>
                <a:spcPts val="600"/>
              </a:spcAft>
              <a:buFont typeface="Arial" charset="0"/>
              <a:buChar char="•"/>
            </a:pPr>
            <a:r>
              <a:rPr lang="en-US" sz="2800" kern="1200" dirty="0">
                <a:ln w="0"/>
                <a:solidFill>
                  <a:srgbClr val="FFFF00"/>
                </a:solidFill>
                <a:effectLst>
                  <a:outerShdw blurRad="38100" dist="19050" dir="2700000" algn="tl" rotWithShape="0">
                    <a:prstClr val="black">
                      <a:alpha val="40000"/>
                    </a:prstClr>
                  </a:outerShdw>
                </a:effectLst>
                <a:latin typeface="Calibri"/>
                <a:ea typeface="+mn-ea"/>
                <a:cs typeface="+mn-cs"/>
              </a:rPr>
              <a:t>1 March 2022: </a:t>
            </a:r>
            <a:r>
              <a:rPr lang="en-US" sz="2800" kern="1200" dirty="0">
                <a:ln w="0"/>
                <a:solidFill>
                  <a:prstClr val="white"/>
                </a:solidFill>
                <a:effectLst>
                  <a:outerShdw blurRad="38100" dist="19050" dir="2700000" algn="tl" rotWithShape="0">
                    <a:prstClr val="black">
                      <a:alpha val="40000"/>
                    </a:prstClr>
                  </a:outerShdw>
                </a:effectLst>
                <a:latin typeface="Calibri"/>
                <a:ea typeface="+mn-ea"/>
                <a:cs typeface="+mn-cs"/>
              </a:rPr>
              <a:t>GOES-T Launch</a:t>
            </a:r>
          </a:p>
          <a:p>
            <a:pPr marL="285750" indent="-285750">
              <a:spcAft>
                <a:spcPts val="600"/>
              </a:spcAft>
              <a:buFont typeface="Arial" charset="0"/>
              <a:buChar char="•"/>
            </a:pPr>
            <a:r>
              <a:rPr lang="en-US" sz="2800" kern="1200" dirty="0">
                <a:ln w="0"/>
                <a:solidFill>
                  <a:srgbClr val="FFFF00"/>
                </a:solidFill>
                <a:effectLst>
                  <a:outerShdw blurRad="38100" dist="19050" dir="2700000" algn="tl" rotWithShape="0">
                    <a:prstClr val="black">
                      <a:alpha val="40000"/>
                    </a:prstClr>
                  </a:outerShdw>
                </a:effectLst>
                <a:latin typeface="Calibri"/>
                <a:ea typeface="+mn-ea"/>
                <a:cs typeface="+mn-cs"/>
              </a:rPr>
              <a:t>14 March 2022:  </a:t>
            </a:r>
            <a:r>
              <a:rPr lang="en-US" sz="2800" kern="1200" dirty="0">
                <a:ln w="0"/>
                <a:solidFill>
                  <a:prstClr val="white"/>
                </a:solidFill>
                <a:effectLst>
                  <a:outerShdw blurRad="38100" dist="19050" dir="2700000" algn="tl" rotWithShape="0">
                    <a:prstClr val="black">
                      <a:alpha val="40000"/>
                    </a:prstClr>
                  </a:outerShdw>
                </a:effectLst>
                <a:latin typeface="Calibri"/>
                <a:ea typeface="+mn-ea"/>
                <a:cs typeface="+mn-cs"/>
              </a:rPr>
              <a:t>GEO orbit attained (became GOES-18)</a:t>
            </a:r>
          </a:p>
          <a:p>
            <a:pPr marL="285750" indent="-285750">
              <a:spcAft>
                <a:spcPts val="600"/>
              </a:spcAft>
              <a:buFont typeface="Arial" charset="0"/>
              <a:buChar char="•"/>
            </a:pPr>
            <a:r>
              <a:rPr lang="en-US" sz="2800" kern="1200" dirty="0">
                <a:ln w="0"/>
                <a:solidFill>
                  <a:srgbClr val="FFFF00"/>
                </a:solidFill>
                <a:effectLst>
                  <a:outerShdw blurRad="38100" dist="19050" dir="2700000" algn="tl" rotWithShape="0">
                    <a:prstClr val="black">
                      <a:alpha val="40000"/>
                    </a:prstClr>
                  </a:outerShdw>
                </a:effectLst>
                <a:latin typeface="Calibri"/>
                <a:ea typeface="+mn-ea"/>
                <a:cs typeface="+mn-cs"/>
              </a:rPr>
              <a:t>11 May 2022: </a:t>
            </a:r>
            <a:r>
              <a:rPr lang="en-US" sz="2800" kern="1200" dirty="0">
                <a:ln w="0"/>
                <a:solidFill>
                  <a:schemeClr val="bg1"/>
                </a:solidFill>
                <a:effectLst>
                  <a:outerShdw blurRad="38100" dist="19050" dir="2700000" algn="tl" rotWithShape="0">
                    <a:prstClr val="black">
                      <a:alpha val="40000"/>
                    </a:prstClr>
                  </a:outerShdw>
                </a:effectLst>
                <a:latin typeface="Calibri"/>
              </a:rPr>
              <a:t>RRQPE L2 product declared Beta validated</a:t>
            </a:r>
            <a:endParaRPr lang="en-US" sz="2800" kern="1200" dirty="0">
              <a:ln w="0"/>
              <a:solidFill>
                <a:srgbClr val="FFFF00"/>
              </a:solidFill>
              <a:effectLst>
                <a:outerShdw blurRad="38100" dist="19050" dir="2700000" algn="tl" rotWithShape="0">
                  <a:prstClr val="black">
                    <a:alpha val="40000"/>
                  </a:prstClr>
                </a:outerShdw>
              </a:effectLst>
              <a:latin typeface="Calibri"/>
              <a:ea typeface="+mn-ea"/>
              <a:cs typeface="+mn-cs"/>
            </a:endParaRPr>
          </a:p>
          <a:p>
            <a:pPr marL="285750" indent="-285750">
              <a:spcAft>
                <a:spcPts val="600"/>
              </a:spcAft>
              <a:buFont typeface="Arial" charset="0"/>
              <a:buChar char="•"/>
            </a:pPr>
            <a:r>
              <a:rPr lang="en-US" sz="2800" kern="1200" dirty="0">
                <a:ln w="0"/>
                <a:solidFill>
                  <a:srgbClr val="FFFF00"/>
                </a:solidFill>
                <a:effectLst>
                  <a:outerShdw blurRad="38100" dist="19050" dir="2700000" algn="tl" rotWithShape="0">
                    <a:prstClr val="black">
                      <a:alpha val="40000"/>
                    </a:prstClr>
                  </a:outerShdw>
                </a:effectLst>
                <a:latin typeface="Calibri"/>
                <a:ea typeface="+mn-ea"/>
                <a:cs typeface="+mn-cs"/>
              </a:rPr>
              <a:t>6 June  2022: </a:t>
            </a:r>
            <a:r>
              <a:rPr lang="en-US" sz="2800" kern="1200" dirty="0">
                <a:ln w="0"/>
                <a:solidFill>
                  <a:schemeClr val="bg1"/>
                </a:solidFill>
                <a:effectLst>
                  <a:outerShdw blurRad="38100" dist="19050" dir="2700000" algn="tl" rotWithShape="0">
                    <a:prstClr val="black">
                      <a:alpha val="40000"/>
                    </a:prstClr>
                  </a:outerShdw>
                </a:effectLst>
                <a:latin typeface="Calibri"/>
                <a:ea typeface="+mn-ea"/>
                <a:cs typeface="+mn-cs"/>
              </a:rPr>
              <a:t>L2 product dissemination begins at 136.8</a:t>
            </a:r>
            <a:r>
              <a:rPr lang="en-US" sz="2800" kern="1200" dirty="0">
                <a:ln w="0"/>
                <a:solidFill>
                  <a:schemeClr val="bg1"/>
                </a:solidFill>
                <a:effectLst>
                  <a:outerShdw blurRad="38100" dist="19050" dir="2700000" algn="tl" rotWithShape="0">
                    <a:prstClr val="black">
                      <a:alpha val="40000"/>
                    </a:prstClr>
                  </a:outerShdw>
                </a:effectLst>
                <a:latin typeface="Calibri"/>
              </a:rPr>
              <a:t>°</a:t>
            </a:r>
            <a:r>
              <a:rPr lang="en-US" sz="2800" kern="1200" dirty="0">
                <a:ln w="0"/>
                <a:solidFill>
                  <a:schemeClr val="bg1"/>
                </a:solidFill>
                <a:effectLst>
                  <a:outerShdw blurRad="38100" dist="19050" dir="2700000" algn="tl" rotWithShape="0">
                    <a:prstClr val="black">
                      <a:alpha val="40000"/>
                    </a:prstClr>
                  </a:outerShdw>
                </a:effectLst>
                <a:latin typeface="Calibri"/>
                <a:ea typeface="+mn-ea"/>
                <a:cs typeface="+mn-cs"/>
              </a:rPr>
              <a:t>W</a:t>
            </a:r>
            <a:r>
              <a:rPr lang="en-US" sz="2800" kern="1200" dirty="0">
                <a:ln w="0"/>
                <a:solidFill>
                  <a:prstClr val="white"/>
                </a:solidFill>
                <a:effectLst>
                  <a:outerShdw blurRad="38100" dist="19050" dir="2700000" algn="tl" rotWithShape="0">
                    <a:prstClr val="black">
                      <a:alpha val="40000"/>
                    </a:prstClr>
                  </a:outerShdw>
                </a:effectLst>
                <a:latin typeface="Calibri"/>
                <a:ea typeface="+mn-ea"/>
                <a:cs typeface="+mn-cs"/>
              </a:rPr>
              <a:t>; </a:t>
            </a:r>
            <a:r>
              <a:rPr lang="en-US" sz="2800" u="sng" kern="1200" dirty="0">
                <a:ln w="0"/>
                <a:solidFill>
                  <a:srgbClr val="CCFF99"/>
                </a:solidFill>
                <a:effectLst>
                  <a:outerShdw blurRad="38100" dist="19050" dir="2700000" algn="tl" rotWithShape="0">
                    <a:prstClr val="black">
                      <a:alpha val="40000"/>
                    </a:prstClr>
                  </a:outerShdw>
                </a:effectLst>
                <a:latin typeface="Calibri"/>
                <a:ea typeface="+mn-ea"/>
                <a:cs typeface="+mn-cs"/>
              </a:rPr>
              <a:t>qualitative</a:t>
            </a:r>
            <a:r>
              <a:rPr lang="en-US" sz="2800" kern="1200" dirty="0">
                <a:ln w="0"/>
                <a:solidFill>
                  <a:srgbClr val="CCFF99"/>
                </a:solidFill>
                <a:effectLst>
                  <a:outerShdw blurRad="38100" dist="19050" dir="2700000" algn="tl" rotWithShape="0">
                    <a:prstClr val="black">
                      <a:alpha val="40000"/>
                    </a:prstClr>
                  </a:outerShdw>
                </a:effectLst>
                <a:latin typeface="Calibri"/>
                <a:ea typeface="+mn-ea"/>
                <a:cs typeface="+mn-cs"/>
              </a:rPr>
              <a:t> </a:t>
            </a:r>
            <a:r>
              <a:rPr lang="en-US" sz="2800" kern="1200" dirty="0">
                <a:ln w="0"/>
                <a:solidFill>
                  <a:srgbClr val="99FF66"/>
                </a:solidFill>
                <a:effectLst>
                  <a:outerShdw blurRad="38100" dist="19050" dir="2700000" algn="tl" rotWithShape="0">
                    <a:prstClr val="black">
                      <a:alpha val="40000"/>
                    </a:prstClr>
                  </a:outerShdw>
                </a:effectLst>
                <a:latin typeface="Calibri"/>
              </a:rPr>
              <a:t>RRQPE L2 product validation begins.  </a:t>
            </a:r>
            <a:endParaRPr lang="en-US" sz="2800" kern="1200" dirty="0">
              <a:ln w="0"/>
              <a:solidFill>
                <a:prstClr val="white"/>
              </a:solidFill>
              <a:effectLst>
                <a:outerShdw blurRad="38100" dist="19050" dir="2700000" algn="tl" rotWithShape="0">
                  <a:prstClr val="black">
                    <a:alpha val="40000"/>
                  </a:prstClr>
                </a:outerShdw>
              </a:effectLst>
              <a:latin typeface="Calibri"/>
              <a:ea typeface="+mn-ea"/>
              <a:cs typeface="+mn-cs"/>
            </a:endParaRPr>
          </a:p>
          <a:p>
            <a:pPr marL="285750" indent="-285750">
              <a:spcAft>
                <a:spcPts val="600"/>
              </a:spcAft>
              <a:buFont typeface="Arial" charset="0"/>
              <a:buChar char="•"/>
            </a:pPr>
            <a:r>
              <a:rPr lang="en-US" sz="2800" kern="1200" dirty="0">
                <a:ln w="0"/>
                <a:solidFill>
                  <a:srgbClr val="FFFF00"/>
                </a:solidFill>
                <a:effectLst>
                  <a:outerShdw blurRad="38100" dist="19050" dir="2700000" algn="tl" rotWithShape="0">
                    <a:prstClr val="black">
                      <a:alpha val="40000"/>
                    </a:prstClr>
                  </a:outerShdw>
                </a:effectLst>
                <a:latin typeface="Calibri"/>
                <a:ea typeface="+mn-ea"/>
                <a:cs typeface="+mn-cs"/>
              </a:rPr>
              <a:t>28 July 2022: </a:t>
            </a:r>
            <a:r>
              <a:rPr lang="en-US" sz="2800" kern="1200" dirty="0">
                <a:ln w="0"/>
                <a:solidFill>
                  <a:schemeClr val="bg1"/>
                </a:solidFill>
                <a:effectLst>
                  <a:outerShdw blurRad="38100" dist="19050" dir="2700000" algn="tl" rotWithShape="0">
                    <a:prstClr val="black">
                      <a:alpha val="40000"/>
                    </a:prstClr>
                  </a:outerShdw>
                </a:effectLst>
                <a:latin typeface="Calibri"/>
                <a:ea typeface="+mn-ea"/>
                <a:cs typeface="+mn-cs"/>
              </a:rPr>
              <a:t>L1b imagery declared Provisionally validated; </a:t>
            </a:r>
            <a:r>
              <a:rPr lang="en-US" sz="2800" u="sng" kern="1200" dirty="0">
                <a:ln w="0"/>
                <a:solidFill>
                  <a:srgbClr val="99FF66"/>
                </a:solidFill>
                <a:effectLst>
                  <a:outerShdw blurRad="38100" dist="19050" dir="2700000" algn="tl" rotWithShape="0">
                    <a:prstClr val="black">
                      <a:alpha val="40000"/>
                    </a:prstClr>
                  </a:outerShdw>
                </a:effectLst>
                <a:latin typeface="Calibri"/>
                <a:ea typeface="+mn-ea"/>
                <a:cs typeface="+mn-cs"/>
              </a:rPr>
              <a:t>quantitative</a:t>
            </a:r>
            <a:r>
              <a:rPr lang="en-US" sz="2800" kern="1200" dirty="0">
                <a:ln w="0"/>
                <a:solidFill>
                  <a:srgbClr val="99FF66"/>
                </a:solidFill>
                <a:effectLst>
                  <a:outerShdw blurRad="38100" dist="19050" dir="2700000" algn="tl" rotWithShape="0">
                    <a:prstClr val="black">
                      <a:alpha val="40000"/>
                    </a:prstClr>
                  </a:outerShdw>
                </a:effectLst>
                <a:latin typeface="Calibri"/>
                <a:ea typeface="+mn-ea"/>
                <a:cs typeface="+mn-cs"/>
              </a:rPr>
              <a:t> </a:t>
            </a:r>
            <a:r>
              <a:rPr lang="en-US" sz="2800" kern="1200" dirty="0">
                <a:ln w="0"/>
                <a:solidFill>
                  <a:srgbClr val="99FF66"/>
                </a:solidFill>
                <a:effectLst>
                  <a:outerShdw blurRad="38100" dist="19050" dir="2700000" algn="tl" rotWithShape="0">
                    <a:prstClr val="black">
                      <a:alpha val="40000"/>
                    </a:prstClr>
                  </a:outerShdw>
                </a:effectLst>
                <a:latin typeface="Calibri"/>
              </a:rPr>
              <a:t>product validation begins.  </a:t>
            </a:r>
          </a:p>
        </p:txBody>
      </p:sp>
    </p:spTree>
    <p:extLst>
      <p:ext uri="{BB962C8B-B14F-4D97-AF65-F5344CB8AC3E}">
        <p14:creationId xmlns:p14="http://schemas.microsoft.com/office/powerpoint/2010/main" val="299468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 quality evaluation</a:t>
            </a:r>
          </a:p>
        </p:txBody>
      </p:sp>
      <p:sp>
        <p:nvSpPr>
          <p:cNvPr id="3" name="Text Placeholder 2"/>
          <p:cNvSpPr>
            <a:spLocks noGrp="1"/>
          </p:cNvSpPr>
          <p:nvPr>
            <p:ph type="body" idx="1"/>
          </p:nvPr>
        </p:nvSpPr>
        <p:spPr/>
        <p:txBody>
          <a:bodyPr/>
          <a:lstStyle/>
          <a:p>
            <a:r>
              <a:rPr lang="en-US" dirty="0"/>
              <a:t>GOES-18 Rainfall Rate / QPE L2 Product Provisional PS-PVR</a:t>
            </a:r>
          </a:p>
        </p:txBody>
      </p:sp>
      <p:sp>
        <p:nvSpPr>
          <p:cNvPr id="5" name="Slide Number Placeholder 4"/>
          <p:cNvSpPr>
            <a:spLocks noGrp="1"/>
          </p:cNvSpPr>
          <p:nvPr>
            <p:ph type="sldNum" sz="quarter" idx="12"/>
          </p:nvPr>
        </p:nvSpPr>
        <p:spPr/>
        <p:txBody>
          <a:bodyPr/>
          <a:lstStyle/>
          <a:p>
            <a:fld id="{4AB52BE0-4CA4-4BD3-BC9F-B41F86E8D2EE}" type="slidenum">
              <a:rPr lang="en-US" altLang="en-US" smtClean="0">
                <a:solidFill>
                  <a:prstClr val="white"/>
                </a:solidFill>
              </a:rPr>
              <a:pPr/>
              <a:t>8</a:t>
            </a:fld>
            <a:endParaRPr lang="en-US" altLang="en-US" dirty="0">
              <a:solidFill>
                <a:prstClr val="white"/>
              </a:solidFill>
            </a:endParaRPr>
          </a:p>
        </p:txBody>
      </p:sp>
    </p:spTree>
    <p:extLst>
      <p:ext uri="{BB962C8B-B14F-4D97-AF65-F5344CB8AC3E}">
        <p14:creationId xmlns:p14="http://schemas.microsoft.com/office/powerpoint/2010/main" val="2369960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457200" y="90154"/>
            <a:ext cx="8229600" cy="10370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3600" b="0" i="0" u="none" strike="noStrike" cap="none" dirty="0">
                <a:solidFill>
                  <a:schemeClr val="lt1"/>
                </a:solidFill>
                <a:latin typeface="Calibri"/>
                <a:ea typeface="Calibri"/>
                <a:cs typeface="Calibri"/>
                <a:sym typeface="Calibri"/>
              </a:rPr>
              <a:t>Provisional PLPT</a:t>
            </a:r>
            <a:br>
              <a:rPr lang="en-US" sz="3600" b="0" i="0" u="none" strike="noStrike" cap="none" dirty="0">
                <a:solidFill>
                  <a:schemeClr val="lt1"/>
                </a:solidFill>
                <a:latin typeface="Calibri"/>
                <a:ea typeface="Calibri"/>
                <a:cs typeface="Calibri"/>
                <a:sym typeface="Calibri"/>
              </a:rPr>
            </a:br>
            <a:r>
              <a:rPr lang="en-US" sz="2400" b="0" i="0" u="none" strike="noStrike" cap="none" dirty="0">
                <a:solidFill>
                  <a:schemeClr val="lt1"/>
                </a:solidFill>
                <a:latin typeface="Calibri"/>
                <a:ea typeface="Calibri"/>
                <a:cs typeface="Calibri"/>
                <a:sym typeface="Calibri"/>
              </a:rPr>
              <a:t>(per RRQPE RIMP v2.0)</a:t>
            </a:r>
            <a:endParaRPr lang="en-US" sz="3600" b="0" i="0" u="none" strike="noStrike" cap="none" dirty="0">
              <a:solidFill>
                <a:schemeClr val="lt1"/>
              </a:solidFill>
              <a:latin typeface="Calibri"/>
              <a:ea typeface="Calibri"/>
              <a:cs typeface="Calibri"/>
              <a:sym typeface="Calibri"/>
            </a:endParaRPr>
          </a:p>
        </p:txBody>
      </p:sp>
      <p:sp>
        <p:nvSpPr>
          <p:cNvPr id="331" name="Shape 331"/>
          <p:cNvSpPr txBox="1">
            <a:spLocks noGrp="1"/>
          </p:cNvSpPr>
          <p:nvPr>
            <p:ph type="sldNum" idx="12"/>
          </p:nvPr>
        </p:nvSpPr>
        <p:spPr>
          <a:xfrm>
            <a:off x="6553204" y="6356353"/>
            <a:ext cx="2133599"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en-US" sz="1200" b="0" i="0" u="none" strike="noStrike" cap="none">
                <a:solidFill>
                  <a:schemeClr val="lt1"/>
                </a:solidFill>
                <a:latin typeface="Calibri"/>
                <a:ea typeface="Calibri"/>
                <a:cs typeface="Calibri"/>
                <a:sym typeface="Calibri"/>
              </a:rPr>
              <a:pPr marL="0" marR="0" lvl="0" indent="0" algn="r" rtl="0">
                <a:lnSpc>
                  <a:spcPct val="100000"/>
                </a:lnSpc>
                <a:spcBef>
                  <a:spcPts val="0"/>
                </a:spcBef>
                <a:spcAft>
                  <a:spcPts val="0"/>
                </a:spcAft>
                <a:buClr>
                  <a:schemeClr val="lt1"/>
                </a:buClr>
                <a:buSzPct val="25000"/>
                <a:buFont typeface="Calibri"/>
                <a:buNone/>
              </a:pPr>
              <a:t>9</a:t>
            </a:fld>
            <a:endParaRPr lang="en-US" sz="1200" b="0" i="0" u="none" strike="noStrike" cap="none">
              <a:solidFill>
                <a:schemeClr val="lt1"/>
              </a:solidFill>
              <a:latin typeface="Calibri"/>
              <a:ea typeface="Calibri"/>
              <a:cs typeface="Calibri"/>
              <a:sym typeface="Calibri"/>
            </a:endParaRPr>
          </a:p>
        </p:txBody>
      </p:sp>
      <p:graphicFrame>
        <p:nvGraphicFramePr>
          <p:cNvPr id="5" name="Shape 107"/>
          <p:cNvGraphicFramePr/>
          <p:nvPr>
            <p:extLst>
              <p:ext uri="{D42A27DB-BD31-4B8C-83A1-F6EECF244321}">
                <p14:modId xmlns:p14="http://schemas.microsoft.com/office/powerpoint/2010/main" val="1791594855"/>
              </p:ext>
            </p:extLst>
          </p:nvPr>
        </p:nvGraphicFramePr>
        <p:xfrm>
          <a:off x="508186" y="1553795"/>
          <a:ext cx="8151750" cy="1010940"/>
        </p:xfrm>
        <a:graphic>
          <a:graphicData uri="http://schemas.openxmlformats.org/drawingml/2006/table">
            <a:tbl>
              <a:tblPr firstRow="1" bandRow="1">
                <a:noFill/>
              </a:tblPr>
              <a:tblGrid>
                <a:gridCol w="1623575">
                  <a:extLst>
                    <a:ext uri="{9D8B030D-6E8A-4147-A177-3AD203B41FA5}">
                      <a16:colId xmlns:a16="http://schemas.microsoft.com/office/drawing/2014/main" val="20000"/>
                    </a:ext>
                  </a:extLst>
                </a:gridCol>
                <a:gridCol w="2893475">
                  <a:extLst>
                    <a:ext uri="{9D8B030D-6E8A-4147-A177-3AD203B41FA5}">
                      <a16:colId xmlns:a16="http://schemas.microsoft.com/office/drawing/2014/main" val="20001"/>
                    </a:ext>
                  </a:extLst>
                </a:gridCol>
                <a:gridCol w="1315950">
                  <a:extLst>
                    <a:ext uri="{9D8B030D-6E8A-4147-A177-3AD203B41FA5}">
                      <a16:colId xmlns:a16="http://schemas.microsoft.com/office/drawing/2014/main" val="20002"/>
                    </a:ext>
                  </a:extLst>
                </a:gridCol>
                <a:gridCol w="1136350">
                  <a:extLst>
                    <a:ext uri="{9D8B030D-6E8A-4147-A177-3AD203B41FA5}">
                      <a16:colId xmlns:a16="http://schemas.microsoft.com/office/drawing/2014/main" val="20003"/>
                    </a:ext>
                  </a:extLst>
                </a:gridCol>
                <a:gridCol w="1182400">
                  <a:extLst>
                    <a:ext uri="{9D8B030D-6E8A-4147-A177-3AD203B41FA5}">
                      <a16:colId xmlns:a16="http://schemas.microsoft.com/office/drawing/2014/main" val="20004"/>
                    </a:ext>
                  </a:extLst>
                </a:gridCol>
              </a:tblGrid>
              <a:tr h="370850">
                <a:tc>
                  <a:txBody>
                    <a:bodyPr/>
                    <a:lstStyle/>
                    <a:p>
                      <a:pPr marL="0" marR="0" lvl="0" indent="0" algn="ctr" rtl="0">
                        <a:spcBef>
                          <a:spcPts val="0"/>
                        </a:spcBef>
                        <a:buSzPct val="25000"/>
                        <a:buNone/>
                      </a:pPr>
                      <a:r>
                        <a:rPr lang="en-US" sz="1800" b="1" i="0" u="none" strike="noStrike" cap="none" dirty="0"/>
                        <a:t>PLPT ID</a:t>
                      </a:r>
                    </a:p>
                  </a:txBody>
                  <a:tcPr marL="91450" marR="91450" marT="45725" marB="45725" anchor="ctr">
                    <a:solidFill>
                      <a:srgbClr val="BFBFBF"/>
                    </a:solidFill>
                  </a:tcPr>
                </a:tc>
                <a:tc>
                  <a:txBody>
                    <a:bodyPr/>
                    <a:lstStyle/>
                    <a:p>
                      <a:pPr marL="0" marR="0" lvl="0" indent="0" algn="ctr" rtl="0">
                        <a:spcBef>
                          <a:spcPts val="0"/>
                        </a:spcBef>
                        <a:buSzPct val="25000"/>
                        <a:buNone/>
                      </a:pPr>
                      <a:r>
                        <a:rPr lang="en-US" sz="1800" b="1" i="0" u="none" strike="noStrike" cap="none" dirty="0"/>
                        <a:t>Descriptive Title</a:t>
                      </a:r>
                    </a:p>
                  </a:txBody>
                  <a:tcPr marL="91450" marR="91450" marT="45725" marB="45725" anchor="ctr">
                    <a:solidFill>
                      <a:srgbClr val="BFBFBF"/>
                    </a:solidFill>
                  </a:tcPr>
                </a:tc>
                <a:tc>
                  <a:txBody>
                    <a:bodyPr/>
                    <a:lstStyle/>
                    <a:p>
                      <a:pPr marL="0" marR="0" lvl="0" indent="0" algn="ctr" rtl="0">
                        <a:spcBef>
                          <a:spcPts val="0"/>
                        </a:spcBef>
                        <a:buSzPct val="25000"/>
                        <a:buNone/>
                      </a:pPr>
                      <a:r>
                        <a:rPr lang="en-US" sz="1800" b="1" i="0" u="none" strike="noStrike" cap="none"/>
                        <a:t>% Complete</a:t>
                      </a:r>
                    </a:p>
                  </a:txBody>
                  <a:tcPr marL="91450" marR="91450" marT="45725" marB="45725" anchor="ctr">
                    <a:solidFill>
                      <a:srgbClr val="BFBFBF"/>
                    </a:solidFill>
                  </a:tcPr>
                </a:tc>
                <a:tc>
                  <a:txBody>
                    <a:bodyPr/>
                    <a:lstStyle/>
                    <a:p>
                      <a:pPr marL="0" marR="0" lvl="0" indent="0" algn="ctr" rtl="0">
                        <a:spcBef>
                          <a:spcPts val="0"/>
                        </a:spcBef>
                        <a:buSzPct val="25000"/>
                        <a:buNone/>
                      </a:pPr>
                      <a:r>
                        <a:rPr lang="en-US" sz="1800" b="1" i="0" u="none" strike="noStrike" cap="none"/>
                        <a:t>Results</a:t>
                      </a:r>
                    </a:p>
                  </a:txBody>
                  <a:tcPr marL="91450" marR="91450" marT="45725" marB="45725" anchor="ctr">
                    <a:solidFill>
                      <a:srgbClr val="BFBFBF"/>
                    </a:solidFill>
                  </a:tcPr>
                </a:tc>
                <a:tc>
                  <a:txBody>
                    <a:bodyPr/>
                    <a:lstStyle/>
                    <a:p>
                      <a:pPr marL="0" marR="0" lvl="0" indent="0" algn="ctr" rtl="0">
                        <a:spcBef>
                          <a:spcPts val="0"/>
                        </a:spcBef>
                        <a:buSzPct val="25000"/>
                        <a:buNone/>
                      </a:pPr>
                      <a:r>
                        <a:rPr lang="en-US" sz="1800" b="1" i="0" u="none" strike="noStrike" cap="none"/>
                        <a:t>AWG POC</a:t>
                      </a:r>
                    </a:p>
                  </a:txBody>
                  <a:tcPr marL="91450" marR="91450" marT="45725" marB="45725" anchor="ctr">
                    <a:solidFill>
                      <a:srgbClr val="BFBFBF"/>
                    </a:solidFill>
                  </a:tcPr>
                </a:tc>
                <a:extLst>
                  <a:ext uri="{0D108BD9-81ED-4DB2-BD59-A6C34878D82A}">
                    <a16:rowId xmlns:a16="http://schemas.microsoft.com/office/drawing/2014/main" val="10000"/>
                  </a:ext>
                </a:extLst>
              </a:tr>
              <a:tr h="370850">
                <a:tc>
                  <a:txBody>
                    <a:bodyPr/>
                    <a:lstStyle/>
                    <a:p>
                      <a:pPr marL="0" marR="0" lvl="0" indent="0" algn="ctr" rtl="0">
                        <a:spcBef>
                          <a:spcPts val="0"/>
                        </a:spcBef>
                        <a:buSzPct val="25000"/>
                        <a:buNone/>
                      </a:pPr>
                      <a:r>
                        <a:rPr lang="en-US" sz="1800" u="none" strike="noStrike" cap="none" dirty="0"/>
                        <a:t>ABI-FD_</a:t>
                      </a:r>
                      <a:r>
                        <a:rPr lang="en-US" sz="1800" dirty="0"/>
                        <a:t>QPE</a:t>
                      </a:r>
                      <a:r>
                        <a:rPr lang="en-US" sz="1800" u="none" strike="noStrike" cap="none" dirty="0"/>
                        <a:t>03</a:t>
                      </a:r>
                    </a:p>
                  </a:txBody>
                  <a:tcPr marL="91450" marR="91450" marT="45725" marB="45725" anchor="ctr">
                    <a:solidFill>
                      <a:schemeClr val="lt1"/>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dirty="0"/>
                        <a:t>Assess accuracy and precision of product</a:t>
                      </a:r>
                    </a:p>
                  </a:txBody>
                  <a:tcPr marL="91450" marR="91450" marT="45725" marB="45725" anchor="ctr">
                    <a:solidFill>
                      <a:schemeClr val="lt1"/>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a:t>100</a:t>
                      </a:r>
                    </a:p>
                  </a:txBody>
                  <a:tcPr marL="91450" marR="91450" marT="45725" marB="45725" anchor="ctr">
                    <a:solidFill>
                      <a:schemeClr val="lt1"/>
                    </a:solidFill>
                  </a:tcPr>
                </a:tc>
                <a:tc>
                  <a:txBody>
                    <a:bodyPr/>
                    <a:lstStyle/>
                    <a:p>
                      <a:pPr lvl="0" algn="ctr" rtl="0">
                        <a:spcBef>
                          <a:spcPts val="0"/>
                        </a:spcBef>
                        <a:buClr>
                          <a:schemeClr val="dk1"/>
                        </a:buClr>
                        <a:buSzPct val="25000"/>
                        <a:buFont typeface="Arial"/>
                        <a:buNone/>
                      </a:pPr>
                      <a:r>
                        <a:rPr lang="en-US" sz="1800"/>
                        <a:t>Complete</a:t>
                      </a:r>
                    </a:p>
                  </a:txBody>
                  <a:tcPr marL="91450" marR="91450" marT="45725" marB="45725" anchor="ctr">
                    <a:solidFill>
                      <a:schemeClr val="lt1"/>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dirty="0"/>
                        <a:t>AWG</a:t>
                      </a:r>
                    </a:p>
                  </a:txBody>
                  <a:tcPr marL="91450" marR="91450" marT="45725" marB="45725" anchor="ctr">
                    <a:solidFill>
                      <a:schemeClr val="lt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89417273"/>
      </p:ext>
    </p:extLst>
  </p:cSld>
  <p:clrMapOvr>
    <a:masterClrMapping/>
  </p:clrMapOvr>
</p:sld>
</file>

<file path=ppt/theme/theme1.xml><?xml version="1.0" encoding="utf-8"?>
<a:theme xmlns:a="http://schemas.openxmlformats.org/drawingml/2006/main"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21416</TotalTime>
  <Words>2173</Words>
  <Application>Microsoft Office PowerPoint</Application>
  <PresentationFormat>On-screen Show (4:3)</PresentationFormat>
  <Paragraphs>268</Paragraphs>
  <Slides>30</Slides>
  <Notes>24</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30</vt:i4>
      </vt:variant>
    </vt:vector>
  </HeadingPairs>
  <TitlesOfParts>
    <vt:vector size="41" baseType="lpstr">
      <vt:lpstr>ＭＳ Ｐゴシック</vt:lpstr>
      <vt:lpstr>ＭＳ Ｐゴシック</vt:lpstr>
      <vt:lpstr>Arial</vt:lpstr>
      <vt:lpstr>Calibri</vt:lpstr>
      <vt:lpstr>Courier New</vt:lpstr>
      <vt:lpstr>Times New Roman</vt:lpstr>
      <vt:lpstr>Wingdings</vt:lpstr>
      <vt:lpstr>Custom Design</vt:lpstr>
      <vt:lpstr>1_Custom Design</vt:lpstr>
      <vt:lpstr>2_Custom Design</vt:lpstr>
      <vt:lpstr>3_Custom Design</vt:lpstr>
      <vt:lpstr>PowerPoint Presentation</vt:lpstr>
      <vt:lpstr>Outline</vt:lpstr>
      <vt:lpstr>PRODUCT OVERVIEW</vt:lpstr>
      <vt:lpstr>Product Overview</vt:lpstr>
      <vt:lpstr>Product Overview</vt:lpstr>
      <vt:lpstr>Product Overview: Specifications</vt:lpstr>
      <vt:lpstr>Review: Time-Line/Context</vt:lpstr>
      <vt:lpstr>Product quality evaluation</vt:lpstr>
      <vt:lpstr>Provisional PLPT (per RRQPE RIMP v2.0)</vt:lpstr>
      <vt:lpstr>Top Level Evaluation</vt:lpstr>
      <vt:lpstr>Results of ABI-FD_QPE03</vt:lpstr>
      <vt:lpstr>Caveats re: CONUS Validation</vt:lpstr>
      <vt:lpstr>Comparisons with G17 and G18 Enterprise</vt:lpstr>
      <vt:lpstr>Comparisons with G18 Enterprise</vt:lpstr>
      <vt:lpstr>Comparisons with G17 Ops and G18 Enterprise</vt:lpstr>
      <vt:lpstr>So Why is Enterprise Too Dry?</vt:lpstr>
      <vt:lpstr>So Why is Enterprise Too Dry?</vt:lpstr>
      <vt:lpstr>So Why is Enterprise Too Dry?</vt:lpstr>
      <vt:lpstr>So Why is Enterprise Too Dry?</vt:lpstr>
      <vt:lpstr>Ongoing Efforts</vt:lpstr>
      <vt:lpstr>Top Level Summary of  Product Quality</vt:lpstr>
      <vt:lpstr>PROVISIONAL MATURITY ASSESSMENT</vt:lpstr>
      <vt:lpstr>Provisional Validation</vt:lpstr>
      <vt:lpstr>Provisional Validation</vt:lpstr>
      <vt:lpstr>Issues and Status ADRs Needing Resolution for Full VAL</vt:lpstr>
      <vt:lpstr>Summary &amp; Recommendations</vt:lpstr>
      <vt:lpstr>Path to Full Validation - PLPTs</vt:lpstr>
      <vt:lpstr>Summary</vt:lpstr>
      <vt:lpstr>Recommendation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Jaime Daniels</dc:creator>
  <cp:lastModifiedBy>Robert Kuligowski</cp:lastModifiedBy>
  <cp:revision>682</cp:revision>
  <cp:lastPrinted>2019-05-15T14:22:45Z</cp:lastPrinted>
  <dcterms:modified xsi:type="dcterms:W3CDTF">2022-11-08T14:32:01Z</dcterms:modified>
</cp:coreProperties>
</file>