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7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9144000" cy="6858000" type="screen4x3"/>
  <p:notesSz cx="6858000" cy="9144000"/>
  <p:embeddedFontLst>
    <p:embeddedFont>
      <p:font typeface="Arial Narrow" panose="020B0606020202030204" pitchFamily="34"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Helvetica Neue" panose="020B060402020202020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hNwsZ6OZ++0J7n+IID3T2k3afKj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7EBE84-093B-442D-871B-5602FA20AE72}">
  <a:tblStyle styleId="{B07EBE84-093B-442D-871B-5602FA20AE72}"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B002977-8417-414B-9F13-F3A225DE3AC9}"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9670111-EC7B-441E-835D-3904F11754E0}"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AD1818D0-B626-4250-A89F-5DAFA80D435A}" styleName="Table_3">
    <a:wholeTbl>
      <a:tcTxStyle>
        <a:font>
          <a:latin typeface="Arial"/>
          <a:ea typeface="Arial"/>
          <a:cs typeface="Arial"/>
        </a:font>
        <a:schemeClr val="tx1"/>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099"/>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23" name="Google Shape;123;p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05" name="Google Shape;205;p1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3" name="Google Shape;213;p1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22" name="Google Shape;222;p1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1" name="Google Shape;231;p1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9" name="Google Shape;239;p1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5" name="Google Shape;255;p1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200"/>
              <a:buNone/>
            </a:pPr>
            <a:endParaRPr/>
          </a:p>
        </p:txBody>
      </p:sp>
      <p:sp>
        <p:nvSpPr>
          <p:cNvPr id="275" name="Google Shape;275;p7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200"/>
              <a:buNone/>
            </a:pPr>
            <a:endParaRPr/>
          </a:p>
        </p:txBody>
      </p:sp>
      <p:sp>
        <p:nvSpPr>
          <p:cNvPr id="292" name="Google Shape;292;p74: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On the left figure, all the red dots indicate SuomiNet-GPS locations and the blue dot in Dominican Republic (lat: 18.79, lon: -70.66) indicates the location </a:t>
            </a:r>
            <a:endParaRPr/>
          </a:p>
          <a:p>
            <a:pPr marL="0" lvl="0" indent="0" algn="l" rtl="0">
              <a:lnSpc>
                <a:spcPct val="100000"/>
              </a:lnSpc>
              <a:spcBef>
                <a:spcPts val="0"/>
              </a:spcBef>
              <a:spcAft>
                <a:spcPts val="0"/>
              </a:spcAft>
              <a:buClr>
                <a:schemeClr val="dk1"/>
              </a:buClr>
              <a:buSzPts val="1200"/>
              <a:buFont typeface="Calibri"/>
              <a:buNone/>
            </a:pPr>
            <a:r>
              <a:rPr lang="en-US"/>
              <a:t>where most of the outliers in tpw figures are located.</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On the right figure, all the red dots indicate RAOB locations and the blue dot near the Michigan Lake (lat: 43.75, lon: -87.71) indicates AERI observation.</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312" name="Google Shape;312;p1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5" name="Google Shape;325;p1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2: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33" name="Google Shape;133;p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3" name="Google Shape;333;p1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43" name="Google Shape;343;p1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62" name="Google Shape;362;p2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81" name="Google Shape;381;p2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98" name="Google Shape;398;p2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17" name="Google Shape;417;p2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24" name="Google Shape;424;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44" name="Google Shape;444;p2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52" name="Google Shape;452;p2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Full disk has large STD possibly due to lower RAOB quality from non-USA countries. MESO might not have enough samples for statistics. </a:t>
            </a:r>
            <a:endParaRPr/>
          </a:p>
        </p:txBody>
      </p:sp>
      <p:sp>
        <p:nvSpPr>
          <p:cNvPr id="462" name="Google Shape;462;p2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3: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 Only used in the regression step. </a:t>
            </a:r>
            <a:endParaRPr sz="1200" b="0" i="0" u="none" strike="noStrike" cap="none">
              <a:solidFill>
                <a:schemeClr val="dk1"/>
              </a:solidFill>
              <a:latin typeface="Calibri"/>
              <a:ea typeface="Calibri"/>
              <a:cs typeface="Calibri"/>
              <a:sym typeface="Calibri"/>
            </a:endParaRPr>
          </a:p>
        </p:txBody>
      </p:sp>
      <p:sp>
        <p:nvSpPr>
          <p:cNvPr id="141" name="Google Shape;141;p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84" name="Google Shape;484;p2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93" name="Google Shape;493;p2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01" name="Google Shape;501;p3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11" name="Google Shape;511;p3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29" name="Google Shape;529;p3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47" name="Google Shape;547;p3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65" name="Google Shape;565;p3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82" name="Google Shape;582;p3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99" name="Google Shape;599;p3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17" name="Google Shape;617;p3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52" name="Google Shape;152;p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35" name="Google Shape;635;p3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53" name="Google Shape;653;p3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70" name="Google Shape;670;p4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87" name="Google Shape;687;p4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05" name="Google Shape;705;p4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23" name="Google Shape;723;p4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41" name="Google Shape;741;p4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58" name="Google Shape;758;p4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75" name="Google Shape;775;p4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75: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784" name="Google Shape;784;p7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300"/>
              <a:buNone/>
            </a:pPr>
            <a:fld id="{00000000-1234-1234-1234-123412341234}" type="slidenum">
              <a:rPr lang="en-US" sz="1200">
                <a:solidFill>
                  <a:schemeClr val="dk1"/>
                </a:solidFill>
                <a:latin typeface="Calibri"/>
                <a:ea typeface="Calibri"/>
                <a:cs typeface="Calibri"/>
                <a:sym typeface="Calibri"/>
              </a:rPr>
              <a:t>49</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is responsible for 01 – 05.</a:t>
            </a:r>
            <a:endParaRPr sz="1200" b="0" i="0" u="none" strike="noStrike" cap="none">
              <a:solidFill>
                <a:schemeClr val="dk1"/>
              </a:solidFill>
              <a:latin typeface="Calibri"/>
              <a:ea typeface="Calibri"/>
              <a:cs typeface="Calibri"/>
              <a:sym typeface="Calibri"/>
            </a:endParaRPr>
          </a:p>
        </p:txBody>
      </p:sp>
      <p:sp>
        <p:nvSpPr>
          <p:cNvPr id="160" name="Google Shape;160;p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01" name="Google Shape;801;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p4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4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16" name="Google Shape;816;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4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76: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841" name="Google Shape;841;p7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300"/>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7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58" name="Google Shape;858;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7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7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873" name="Google Shape;873;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7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50: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97" name="Google Shape;897;p5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5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05" name="Google Shape;905;p5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52: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912" name="Google Shape;912;p52: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team may clarify more about this.</a:t>
            </a:r>
            <a:endParaRPr sz="1200" b="0" i="0" u="none" strike="noStrike" cap="none">
              <a:solidFill>
                <a:schemeClr val="dk1"/>
              </a:solidFill>
              <a:latin typeface="Calibri"/>
              <a:ea typeface="Calibri"/>
              <a:cs typeface="Calibri"/>
              <a:sym typeface="Calibri"/>
            </a:endParaRPr>
          </a:p>
        </p:txBody>
      </p:sp>
      <p:sp>
        <p:nvSpPr>
          <p:cNvPr id="921" name="Google Shape;921;p5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p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p>
        </p:txBody>
      </p:sp>
      <p:sp>
        <p:nvSpPr>
          <p:cNvPr id="929" name="Google Shape;929;p5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is responsible for 01 – 05.</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69" name="Google Shape;169;p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team may clarify more about this.</a:t>
            </a:r>
            <a:endParaRPr sz="1200" b="0" i="0" u="none" strike="noStrike" cap="none">
              <a:solidFill>
                <a:schemeClr val="dk1"/>
              </a:solidFill>
              <a:latin typeface="Calibri"/>
              <a:ea typeface="Calibri"/>
              <a:cs typeface="Calibri"/>
              <a:sym typeface="Calibri"/>
            </a:endParaRPr>
          </a:p>
        </p:txBody>
      </p:sp>
      <p:sp>
        <p:nvSpPr>
          <p:cNvPr id="949" name="Google Shape;949;p55: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team may clarify more about this.</a:t>
            </a:r>
            <a:endParaRPr sz="1200" b="0" i="0" u="none" strike="noStrike" cap="none">
              <a:solidFill>
                <a:schemeClr val="dk1"/>
              </a:solidFill>
              <a:latin typeface="Calibri"/>
              <a:ea typeface="Calibri"/>
              <a:cs typeface="Calibri"/>
              <a:sym typeface="Calibri"/>
            </a:endParaRPr>
          </a:p>
        </p:txBody>
      </p:sp>
      <p:sp>
        <p:nvSpPr>
          <p:cNvPr id="964" name="Google Shape;964;p7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73" name="Google Shape;973;p56: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5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HWT – Hazardous Weather Testbed</a:t>
            </a:r>
            <a:endParaRPr/>
          </a:p>
        </p:txBody>
      </p:sp>
      <p:sp>
        <p:nvSpPr>
          <p:cNvPr id="985" name="Google Shape;985;p5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5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92" name="Google Shape;992;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5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1657589a512_2_3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1000" name="Google Shape;1000;g1657589a512_2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60: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07" name="Google Shape;1007;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60: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16" name="Google Shape;1016;p61: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is responsible for 01 – 05.</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78" name="Google Shape;178;p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PRO is responsible for 01 – 05.</a:t>
            </a:r>
            <a:endParaRPr/>
          </a:p>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7" name="Google Shape;187;p8: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rgbClr val="000000"/>
              </a:buClr>
              <a:buSzPts val="1000"/>
              <a:buFont typeface="Calibri"/>
              <a:buNone/>
            </a:pPr>
            <a:endParaRPr sz="1000">
              <a:solidFill>
                <a:srgbClr val="000000"/>
              </a:solidFill>
              <a:latin typeface="Arial"/>
              <a:ea typeface="Arial"/>
              <a:cs typeface="Arial"/>
              <a:sym typeface="Arial"/>
            </a:endParaRPr>
          </a:p>
        </p:txBody>
      </p:sp>
      <p:sp>
        <p:nvSpPr>
          <p:cNvPr id="196" name="Google Shape;196;p9: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63"/>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Google Shape;18;p63"/>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Google Shape;19;p6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6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7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7" name="Google Shape;77;p72"/>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7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7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7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
        <p:cNvGrpSpPr/>
        <p:nvPr/>
      </p:nvGrpSpPr>
      <p:grpSpPr>
        <a:xfrm>
          <a:off x="0" y="0"/>
          <a:ext cx="0" cy="0"/>
          <a:chOff x="0" y="0"/>
          <a:chExt cx="0" cy="0"/>
        </a:xfrm>
      </p:grpSpPr>
      <p:sp>
        <p:nvSpPr>
          <p:cNvPr id="86" name="Google Shape;86;g1657589a512_2_4"/>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spcBef>
                <a:spcPts val="0"/>
              </a:spcBef>
              <a:spcAft>
                <a:spcPts val="0"/>
              </a:spcAft>
              <a:buClr>
                <a:srgbClr val="FFFFFF"/>
              </a:buClr>
              <a:buSzPts val="2800"/>
              <a:buFont typeface="Arial"/>
              <a:buNone/>
              <a:defRPr sz="2800">
                <a:solidFill>
                  <a:srgbClr val="FFFFFF"/>
                </a:solidFill>
              </a:defRPr>
            </a:lvl2pPr>
            <a:lvl3pPr lvl="2">
              <a:spcBef>
                <a:spcPts val="0"/>
              </a:spcBef>
              <a:spcAft>
                <a:spcPts val="0"/>
              </a:spcAft>
              <a:buClr>
                <a:srgbClr val="FFFFFF"/>
              </a:buClr>
              <a:buSzPts val="2800"/>
              <a:buFont typeface="Arial"/>
              <a:buNone/>
              <a:defRPr sz="2800">
                <a:solidFill>
                  <a:srgbClr val="FFFFFF"/>
                </a:solidFill>
              </a:defRPr>
            </a:lvl3pPr>
            <a:lvl4pPr lvl="3">
              <a:spcBef>
                <a:spcPts val="0"/>
              </a:spcBef>
              <a:spcAft>
                <a:spcPts val="0"/>
              </a:spcAft>
              <a:buClr>
                <a:srgbClr val="FFFFFF"/>
              </a:buClr>
              <a:buSzPts val="2800"/>
              <a:buFont typeface="Arial"/>
              <a:buNone/>
              <a:defRPr sz="2800">
                <a:solidFill>
                  <a:srgbClr val="FFFFFF"/>
                </a:solidFill>
              </a:defRPr>
            </a:lvl4pPr>
            <a:lvl5pPr lvl="4">
              <a:spcBef>
                <a:spcPts val="0"/>
              </a:spcBef>
              <a:spcAft>
                <a:spcPts val="0"/>
              </a:spcAft>
              <a:buClr>
                <a:srgbClr val="FFFFFF"/>
              </a:buClr>
              <a:buSzPts val="2800"/>
              <a:buFont typeface="Arial"/>
              <a:buNone/>
              <a:defRPr sz="2800">
                <a:solidFill>
                  <a:srgbClr val="FFFFFF"/>
                </a:solidFill>
              </a:defRPr>
            </a:lvl5pPr>
            <a:lvl6pPr lvl="5">
              <a:spcBef>
                <a:spcPts val="0"/>
              </a:spcBef>
              <a:spcAft>
                <a:spcPts val="0"/>
              </a:spcAft>
              <a:buClr>
                <a:srgbClr val="FFFFFF"/>
              </a:buClr>
              <a:buSzPts val="2800"/>
              <a:buFont typeface="Arial"/>
              <a:buNone/>
              <a:defRPr sz="2800">
                <a:solidFill>
                  <a:srgbClr val="FFFFFF"/>
                </a:solidFill>
              </a:defRPr>
            </a:lvl6pPr>
            <a:lvl7pPr lvl="6">
              <a:spcBef>
                <a:spcPts val="0"/>
              </a:spcBef>
              <a:spcAft>
                <a:spcPts val="0"/>
              </a:spcAft>
              <a:buClr>
                <a:srgbClr val="FFFFFF"/>
              </a:buClr>
              <a:buSzPts val="2800"/>
              <a:buFont typeface="Arial"/>
              <a:buNone/>
              <a:defRPr sz="2800">
                <a:solidFill>
                  <a:srgbClr val="FFFFFF"/>
                </a:solidFill>
              </a:defRPr>
            </a:lvl7pPr>
            <a:lvl8pPr lvl="7">
              <a:spcBef>
                <a:spcPts val="0"/>
              </a:spcBef>
              <a:spcAft>
                <a:spcPts val="0"/>
              </a:spcAft>
              <a:buClr>
                <a:srgbClr val="FFFFFF"/>
              </a:buClr>
              <a:buSzPts val="2800"/>
              <a:buFont typeface="Arial"/>
              <a:buNone/>
              <a:defRPr sz="2800">
                <a:solidFill>
                  <a:srgbClr val="FFFFFF"/>
                </a:solidFill>
              </a:defRPr>
            </a:lvl8pPr>
            <a:lvl9pPr lvl="8">
              <a:spcBef>
                <a:spcPts val="0"/>
              </a:spcBef>
              <a:spcAft>
                <a:spcPts val="0"/>
              </a:spcAft>
              <a:buClr>
                <a:srgbClr val="FFFFFF"/>
              </a:buClr>
              <a:buSzPts val="2800"/>
              <a:buFont typeface="Arial"/>
              <a:buNone/>
              <a:defRPr sz="2800">
                <a:solidFill>
                  <a:srgbClr val="FFFFFF"/>
                </a:solidFill>
              </a:defRPr>
            </a:lvl9pPr>
          </a:lstStyle>
          <a:p>
            <a:endParaRPr/>
          </a:p>
        </p:txBody>
      </p:sp>
      <p:sp>
        <p:nvSpPr>
          <p:cNvPr id="87" name="Google Shape;87;g1657589a512_2_4"/>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88" name="Google Shape;88;g1657589a512_2_4"/>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sp>
        <p:nvSpPr>
          <p:cNvPr id="90" name="Google Shape;90;g1657589a512_2_8"/>
          <p:cNvSpPr txBox="1">
            <a:spLocks noGrp="1"/>
          </p:cNvSpPr>
          <p:nvPr>
            <p:ph type="title"/>
          </p:nvPr>
        </p:nvSpPr>
        <p:spPr>
          <a:xfrm>
            <a:off x="311700" y="2867800"/>
            <a:ext cx="8520599" cy="11222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lvl="1" algn="ctr">
              <a:spcBef>
                <a:spcPts val="0"/>
              </a:spcBef>
              <a:spcAft>
                <a:spcPts val="0"/>
              </a:spcAft>
              <a:buClr>
                <a:srgbClr val="FFFFFF"/>
              </a:buClr>
              <a:buSzPts val="3600"/>
              <a:buFont typeface="Arial"/>
              <a:buNone/>
              <a:defRPr sz="3600">
                <a:solidFill>
                  <a:srgbClr val="FFFFFF"/>
                </a:solidFill>
              </a:defRPr>
            </a:lvl2pPr>
            <a:lvl3pPr lvl="2" algn="ctr">
              <a:spcBef>
                <a:spcPts val="0"/>
              </a:spcBef>
              <a:spcAft>
                <a:spcPts val="0"/>
              </a:spcAft>
              <a:buClr>
                <a:srgbClr val="FFFFFF"/>
              </a:buClr>
              <a:buSzPts val="3600"/>
              <a:buFont typeface="Arial"/>
              <a:buNone/>
              <a:defRPr sz="3600">
                <a:solidFill>
                  <a:srgbClr val="FFFFFF"/>
                </a:solidFill>
              </a:defRPr>
            </a:lvl3pPr>
            <a:lvl4pPr lvl="3" algn="ctr">
              <a:spcBef>
                <a:spcPts val="0"/>
              </a:spcBef>
              <a:spcAft>
                <a:spcPts val="0"/>
              </a:spcAft>
              <a:buClr>
                <a:srgbClr val="FFFFFF"/>
              </a:buClr>
              <a:buSzPts val="3600"/>
              <a:buFont typeface="Arial"/>
              <a:buNone/>
              <a:defRPr sz="3600">
                <a:solidFill>
                  <a:srgbClr val="FFFFFF"/>
                </a:solidFill>
              </a:defRPr>
            </a:lvl4pPr>
            <a:lvl5pPr lvl="4" algn="ctr">
              <a:spcBef>
                <a:spcPts val="0"/>
              </a:spcBef>
              <a:spcAft>
                <a:spcPts val="0"/>
              </a:spcAft>
              <a:buClr>
                <a:srgbClr val="FFFFFF"/>
              </a:buClr>
              <a:buSzPts val="3600"/>
              <a:buFont typeface="Arial"/>
              <a:buNone/>
              <a:defRPr sz="3600">
                <a:solidFill>
                  <a:srgbClr val="FFFFFF"/>
                </a:solidFill>
              </a:defRPr>
            </a:lvl5pPr>
            <a:lvl6pPr lvl="5" algn="ctr">
              <a:spcBef>
                <a:spcPts val="0"/>
              </a:spcBef>
              <a:spcAft>
                <a:spcPts val="0"/>
              </a:spcAft>
              <a:buClr>
                <a:srgbClr val="FFFFFF"/>
              </a:buClr>
              <a:buSzPts val="3600"/>
              <a:buFont typeface="Arial"/>
              <a:buNone/>
              <a:defRPr sz="3600">
                <a:solidFill>
                  <a:srgbClr val="FFFFFF"/>
                </a:solidFill>
              </a:defRPr>
            </a:lvl6pPr>
            <a:lvl7pPr lvl="6" algn="ctr">
              <a:spcBef>
                <a:spcPts val="0"/>
              </a:spcBef>
              <a:spcAft>
                <a:spcPts val="0"/>
              </a:spcAft>
              <a:buClr>
                <a:srgbClr val="FFFFFF"/>
              </a:buClr>
              <a:buSzPts val="3600"/>
              <a:buFont typeface="Arial"/>
              <a:buNone/>
              <a:defRPr sz="3600">
                <a:solidFill>
                  <a:srgbClr val="FFFFFF"/>
                </a:solidFill>
              </a:defRPr>
            </a:lvl7pPr>
            <a:lvl8pPr lvl="7" algn="ctr">
              <a:spcBef>
                <a:spcPts val="0"/>
              </a:spcBef>
              <a:spcAft>
                <a:spcPts val="0"/>
              </a:spcAft>
              <a:buClr>
                <a:srgbClr val="FFFFFF"/>
              </a:buClr>
              <a:buSzPts val="3600"/>
              <a:buFont typeface="Arial"/>
              <a:buNone/>
              <a:defRPr sz="3600">
                <a:solidFill>
                  <a:srgbClr val="FFFFFF"/>
                </a:solidFill>
              </a:defRPr>
            </a:lvl8pPr>
            <a:lvl9pPr lvl="8" algn="ctr">
              <a:spcBef>
                <a:spcPts val="0"/>
              </a:spcBef>
              <a:spcAft>
                <a:spcPts val="0"/>
              </a:spcAft>
              <a:buClr>
                <a:srgbClr val="FFFFFF"/>
              </a:buClr>
              <a:buSzPts val="3600"/>
              <a:buFont typeface="Arial"/>
              <a:buNone/>
              <a:defRPr sz="3600">
                <a:solidFill>
                  <a:srgbClr val="FFFFFF"/>
                </a:solidFill>
              </a:defRPr>
            </a:lvl9pPr>
          </a:lstStyle>
          <a:p>
            <a:endParaRPr/>
          </a:p>
        </p:txBody>
      </p:sp>
      <p:sp>
        <p:nvSpPr>
          <p:cNvPr id="91" name="Google Shape;91;g1657589a512_2_8"/>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2"/>
        <p:cNvGrpSpPr/>
        <p:nvPr/>
      </p:nvGrpSpPr>
      <p:grpSpPr>
        <a:xfrm>
          <a:off x="0" y="0"/>
          <a:ext cx="0" cy="0"/>
          <a:chOff x="0" y="0"/>
          <a:chExt cx="0" cy="0"/>
        </a:xfrm>
      </p:grpSpPr>
      <p:sp>
        <p:nvSpPr>
          <p:cNvPr id="93" name="Google Shape;93;g1657589a512_2_11"/>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spcBef>
                <a:spcPts val="0"/>
              </a:spcBef>
              <a:spcAft>
                <a:spcPts val="0"/>
              </a:spcAft>
              <a:buClr>
                <a:srgbClr val="FFFFFF"/>
              </a:buClr>
              <a:buSzPts val="2800"/>
              <a:buFont typeface="Arial"/>
              <a:buNone/>
              <a:defRPr sz="2800">
                <a:solidFill>
                  <a:srgbClr val="FFFFFF"/>
                </a:solidFill>
              </a:defRPr>
            </a:lvl2pPr>
            <a:lvl3pPr lvl="2">
              <a:spcBef>
                <a:spcPts val="0"/>
              </a:spcBef>
              <a:spcAft>
                <a:spcPts val="0"/>
              </a:spcAft>
              <a:buClr>
                <a:srgbClr val="FFFFFF"/>
              </a:buClr>
              <a:buSzPts val="2800"/>
              <a:buFont typeface="Arial"/>
              <a:buNone/>
              <a:defRPr sz="2800">
                <a:solidFill>
                  <a:srgbClr val="FFFFFF"/>
                </a:solidFill>
              </a:defRPr>
            </a:lvl3pPr>
            <a:lvl4pPr lvl="3">
              <a:spcBef>
                <a:spcPts val="0"/>
              </a:spcBef>
              <a:spcAft>
                <a:spcPts val="0"/>
              </a:spcAft>
              <a:buClr>
                <a:srgbClr val="FFFFFF"/>
              </a:buClr>
              <a:buSzPts val="2800"/>
              <a:buFont typeface="Arial"/>
              <a:buNone/>
              <a:defRPr sz="2800">
                <a:solidFill>
                  <a:srgbClr val="FFFFFF"/>
                </a:solidFill>
              </a:defRPr>
            </a:lvl4pPr>
            <a:lvl5pPr lvl="4">
              <a:spcBef>
                <a:spcPts val="0"/>
              </a:spcBef>
              <a:spcAft>
                <a:spcPts val="0"/>
              </a:spcAft>
              <a:buClr>
                <a:srgbClr val="FFFFFF"/>
              </a:buClr>
              <a:buSzPts val="2800"/>
              <a:buFont typeface="Arial"/>
              <a:buNone/>
              <a:defRPr sz="2800">
                <a:solidFill>
                  <a:srgbClr val="FFFFFF"/>
                </a:solidFill>
              </a:defRPr>
            </a:lvl5pPr>
            <a:lvl6pPr lvl="5">
              <a:spcBef>
                <a:spcPts val="0"/>
              </a:spcBef>
              <a:spcAft>
                <a:spcPts val="0"/>
              </a:spcAft>
              <a:buClr>
                <a:srgbClr val="FFFFFF"/>
              </a:buClr>
              <a:buSzPts val="2800"/>
              <a:buFont typeface="Arial"/>
              <a:buNone/>
              <a:defRPr sz="2800">
                <a:solidFill>
                  <a:srgbClr val="FFFFFF"/>
                </a:solidFill>
              </a:defRPr>
            </a:lvl6pPr>
            <a:lvl7pPr lvl="6">
              <a:spcBef>
                <a:spcPts val="0"/>
              </a:spcBef>
              <a:spcAft>
                <a:spcPts val="0"/>
              </a:spcAft>
              <a:buClr>
                <a:srgbClr val="FFFFFF"/>
              </a:buClr>
              <a:buSzPts val="2800"/>
              <a:buFont typeface="Arial"/>
              <a:buNone/>
              <a:defRPr sz="2800">
                <a:solidFill>
                  <a:srgbClr val="FFFFFF"/>
                </a:solidFill>
              </a:defRPr>
            </a:lvl7pPr>
            <a:lvl8pPr lvl="7">
              <a:spcBef>
                <a:spcPts val="0"/>
              </a:spcBef>
              <a:spcAft>
                <a:spcPts val="0"/>
              </a:spcAft>
              <a:buClr>
                <a:srgbClr val="FFFFFF"/>
              </a:buClr>
              <a:buSzPts val="2800"/>
              <a:buFont typeface="Arial"/>
              <a:buNone/>
              <a:defRPr sz="2800">
                <a:solidFill>
                  <a:srgbClr val="FFFFFF"/>
                </a:solidFill>
              </a:defRPr>
            </a:lvl8pPr>
            <a:lvl9pPr lvl="8">
              <a:spcBef>
                <a:spcPts val="0"/>
              </a:spcBef>
              <a:spcAft>
                <a:spcPts val="0"/>
              </a:spcAft>
              <a:buClr>
                <a:srgbClr val="FFFFFF"/>
              </a:buClr>
              <a:buSzPts val="2800"/>
              <a:buFont typeface="Arial"/>
              <a:buNone/>
              <a:defRPr sz="2800">
                <a:solidFill>
                  <a:srgbClr val="FFFFFF"/>
                </a:solidFill>
              </a:defRPr>
            </a:lvl9pPr>
          </a:lstStyle>
          <a:p>
            <a:endParaRPr/>
          </a:p>
        </p:txBody>
      </p:sp>
      <p:sp>
        <p:nvSpPr>
          <p:cNvPr id="94" name="Google Shape;94;g1657589a512_2_11"/>
          <p:cNvSpPr txBox="1">
            <a:spLocks noGrp="1"/>
          </p:cNvSpPr>
          <p:nvPr>
            <p:ph type="body" idx="1"/>
          </p:nvPr>
        </p:nvSpPr>
        <p:spPr>
          <a:xfrm>
            <a:off x="311700" y="1536633"/>
            <a:ext cx="3999899" cy="4555199"/>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endParaRPr/>
          </a:p>
        </p:txBody>
      </p:sp>
      <p:sp>
        <p:nvSpPr>
          <p:cNvPr id="95" name="Google Shape;95;g1657589a512_2_11"/>
          <p:cNvSpPr txBox="1">
            <a:spLocks noGrp="1"/>
          </p:cNvSpPr>
          <p:nvPr>
            <p:ph type="body" idx="2"/>
          </p:nvPr>
        </p:nvSpPr>
        <p:spPr>
          <a:xfrm>
            <a:off x="4832400" y="1536633"/>
            <a:ext cx="3999899" cy="4555199"/>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endParaRPr/>
          </a:p>
        </p:txBody>
      </p:sp>
      <p:sp>
        <p:nvSpPr>
          <p:cNvPr id="96" name="Google Shape;96;g1657589a512_2_11"/>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g1657589a512_2_16"/>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spcBef>
                <a:spcPts val="0"/>
              </a:spcBef>
              <a:spcAft>
                <a:spcPts val="0"/>
              </a:spcAft>
              <a:buClr>
                <a:srgbClr val="FFFFFF"/>
              </a:buClr>
              <a:buSzPts val="2800"/>
              <a:buFont typeface="Arial"/>
              <a:buNone/>
              <a:defRPr sz="2800">
                <a:solidFill>
                  <a:srgbClr val="FFFFFF"/>
                </a:solidFill>
              </a:defRPr>
            </a:lvl2pPr>
            <a:lvl3pPr lvl="2">
              <a:spcBef>
                <a:spcPts val="0"/>
              </a:spcBef>
              <a:spcAft>
                <a:spcPts val="0"/>
              </a:spcAft>
              <a:buClr>
                <a:srgbClr val="FFFFFF"/>
              </a:buClr>
              <a:buSzPts val="2800"/>
              <a:buFont typeface="Arial"/>
              <a:buNone/>
              <a:defRPr sz="2800">
                <a:solidFill>
                  <a:srgbClr val="FFFFFF"/>
                </a:solidFill>
              </a:defRPr>
            </a:lvl3pPr>
            <a:lvl4pPr lvl="3">
              <a:spcBef>
                <a:spcPts val="0"/>
              </a:spcBef>
              <a:spcAft>
                <a:spcPts val="0"/>
              </a:spcAft>
              <a:buClr>
                <a:srgbClr val="FFFFFF"/>
              </a:buClr>
              <a:buSzPts val="2800"/>
              <a:buFont typeface="Arial"/>
              <a:buNone/>
              <a:defRPr sz="2800">
                <a:solidFill>
                  <a:srgbClr val="FFFFFF"/>
                </a:solidFill>
              </a:defRPr>
            </a:lvl4pPr>
            <a:lvl5pPr lvl="4">
              <a:spcBef>
                <a:spcPts val="0"/>
              </a:spcBef>
              <a:spcAft>
                <a:spcPts val="0"/>
              </a:spcAft>
              <a:buClr>
                <a:srgbClr val="FFFFFF"/>
              </a:buClr>
              <a:buSzPts val="2800"/>
              <a:buFont typeface="Arial"/>
              <a:buNone/>
              <a:defRPr sz="2800">
                <a:solidFill>
                  <a:srgbClr val="FFFFFF"/>
                </a:solidFill>
              </a:defRPr>
            </a:lvl5pPr>
            <a:lvl6pPr lvl="5">
              <a:spcBef>
                <a:spcPts val="0"/>
              </a:spcBef>
              <a:spcAft>
                <a:spcPts val="0"/>
              </a:spcAft>
              <a:buClr>
                <a:srgbClr val="FFFFFF"/>
              </a:buClr>
              <a:buSzPts val="2800"/>
              <a:buFont typeface="Arial"/>
              <a:buNone/>
              <a:defRPr sz="2800">
                <a:solidFill>
                  <a:srgbClr val="FFFFFF"/>
                </a:solidFill>
              </a:defRPr>
            </a:lvl6pPr>
            <a:lvl7pPr lvl="6">
              <a:spcBef>
                <a:spcPts val="0"/>
              </a:spcBef>
              <a:spcAft>
                <a:spcPts val="0"/>
              </a:spcAft>
              <a:buClr>
                <a:srgbClr val="FFFFFF"/>
              </a:buClr>
              <a:buSzPts val="2800"/>
              <a:buFont typeface="Arial"/>
              <a:buNone/>
              <a:defRPr sz="2800">
                <a:solidFill>
                  <a:srgbClr val="FFFFFF"/>
                </a:solidFill>
              </a:defRPr>
            </a:lvl7pPr>
            <a:lvl8pPr lvl="7">
              <a:spcBef>
                <a:spcPts val="0"/>
              </a:spcBef>
              <a:spcAft>
                <a:spcPts val="0"/>
              </a:spcAft>
              <a:buClr>
                <a:srgbClr val="FFFFFF"/>
              </a:buClr>
              <a:buSzPts val="2800"/>
              <a:buFont typeface="Arial"/>
              <a:buNone/>
              <a:defRPr sz="2800">
                <a:solidFill>
                  <a:srgbClr val="FFFFFF"/>
                </a:solidFill>
              </a:defRPr>
            </a:lvl8pPr>
            <a:lvl9pPr lvl="8">
              <a:spcBef>
                <a:spcPts val="0"/>
              </a:spcBef>
              <a:spcAft>
                <a:spcPts val="0"/>
              </a:spcAft>
              <a:buClr>
                <a:srgbClr val="FFFFFF"/>
              </a:buClr>
              <a:buSzPts val="2800"/>
              <a:buFont typeface="Arial"/>
              <a:buNone/>
              <a:defRPr sz="2800">
                <a:solidFill>
                  <a:srgbClr val="FFFFFF"/>
                </a:solidFill>
              </a:defRPr>
            </a:lvl9pPr>
          </a:lstStyle>
          <a:p>
            <a:endParaRPr/>
          </a:p>
        </p:txBody>
      </p:sp>
      <p:sp>
        <p:nvSpPr>
          <p:cNvPr id="99" name="Google Shape;99;g1657589a512_2_16"/>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0"/>
        <p:cNvGrpSpPr/>
        <p:nvPr/>
      </p:nvGrpSpPr>
      <p:grpSpPr>
        <a:xfrm>
          <a:off x="0" y="0"/>
          <a:ext cx="0" cy="0"/>
          <a:chOff x="0" y="0"/>
          <a:chExt cx="0" cy="0"/>
        </a:xfrm>
      </p:grpSpPr>
      <p:sp>
        <p:nvSpPr>
          <p:cNvPr id="101" name="Google Shape;101;g1657589a512_2_19"/>
          <p:cNvSpPr txBox="1">
            <a:spLocks noGrp="1"/>
          </p:cNvSpPr>
          <p:nvPr>
            <p:ph type="title"/>
          </p:nvPr>
        </p:nvSpPr>
        <p:spPr>
          <a:xfrm>
            <a:off x="311700" y="740800"/>
            <a:ext cx="2807999" cy="10077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lvl="1">
              <a:spcBef>
                <a:spcPts val="0"/>
              </a:spcBef>
              <a:spcAft>
                <a:spcPts val="0"/>
              </a:spcAft>
              <a:buClr>
                <a:srgbClr val="FFFFFF"/>
              </a:buClr>
              <a:buSzPts val="2400"/>
              <a:buFont typeface="Arial"/>
              <a:buNone/>
              <a:defRPr sz="2400">
                <a:solidFill>
                  <a:srgbClr val="FFFFFF"/>
                </a:solidFill>
              </a:defRPr>
            </a:lvl2pPr>
            <a:lvl3pPr lvl="2">
              <a:spcBef>
                <a:spcPts val="0"/>
              </a:spcBef>
              <a:spcAft>
                <a:spcPts val="0"/>
              </a:spcAft>
              <a:buClr>
                <a:srgbClr val="FFFFFF"/>
              </a:buClr>
              <a:buSzPts val="2400"/>
              <a:buFont typeface="Arial"/>
              <a:buNone/>
              <a:defRPr sz="2400">
                <a:solidFill>
                  <a:srgbClr val="FFFFFF"/>
                </a:solidFill>
              </a:defRPr>
            </a:lvl3pPr>
            <a:lvl4pPr lvl="3">
              <a:spcBef>
                <a:spcPts val="0"/>
              </a:spcBef>
              <a:spcAft>
                <a:spcPts val="0"/>
              </a:spcAft>
              <a:buClr>
                <a:srgbClr val="FFFFFF"/>
              </a:buClr>
              <a:buSzPts val="2400"/>
              <a:buFont typeface="Arial"/>
              <a:buNone/>
              <a:defRPr sz="2400">
                <a:solidFill>
                  <a:srgbClr val="FFFFFF"/>
                </a:solidFill>
              </a:defRPr>
            </a:lvl4pPr>
            <a:lvl5pPr lvl="4">
              <a:spcBef>
                <a:spcPts val="0"/>
              </a:spcBef>
              <a:spcAft>
                <a:spcPts val="0"/>
              </a:spcAft>
              <a:buClr>
                <a:srgbClr val="FFFFFF"/>
              </a:buClr>
              <a:buSzPts val="2400"/>
              <a:buFont typeface="Arial"/>
              <a:buNone/>
              <a:defRPr sz="2400">
                <a:solidFill>
                  <a:srgbClr val="FFFFFF"/>
                </a:solidFill>
              </a:defRPr>
            </a:lvl5pPr>
            <a:lvl6pPr lvl="5">
              <a:spcBef>
                <a:spcPts val="0"/>
              </a:spcBef>
              <a:spcAft>
                <a:spcPts val="0"/>
              </a:spcAft>
              <a:buClr>
                <a:srgbClr val="FFFFFF"/>
              </a:buClr>
              <a:buSzPts val="2400"/>
              <a:buFont typeface="Arial"/>
              <a:buNone/>
              <a:defRPr sz="2400">
                <a:solidFill>
                  <a:srgbClr val="FFFFFF"/>
                </a:solidFill>
              </a:defRPr>
            </a:lvl6pPr>
            <a:lvl7pPr lvl="6">
              <a:spcBef>
                <a:spcPts val="0"/>
              </a:spcBef>
              <a:spcAft>
                <a:spcPts val="0"/>
              </a:spcAft>
              <a:buClr>
                <a:srgbClr val="FFFFFF"/>
              </a:buClr>
              <a:buSzPts val="2400"/>
              <a:buFont typeface="Arial"/>
              <a:buNone/>
              <a:defRPr sz="2400">
                <a:solidFill>
                  <a:srgbClr val="FFFFFF"/>
                </a:solidFill>
              </a:defRPr>
            </a:lvl7pPr>
            <a:lvl8pPr lvl="7">
              <a:spcBef>
                <a:spcPts val="0"/>
              </a:spcBef>
              <a:spcAft>
                <a:spcPts val="0"/>
              </a:spcAft>
              <a:buClr>
                <a:srgbClr val="FFFFFF"/>
              </a:buClr>
              <a:buSzPts val="2400"/>
              <a:buFont typeface="Arial"/>
              <a:buNone/>
              <a:defRPr sz="2400">
                <a:solidFill>
                  <a:srgbClr val="FFFFFF"/>
                </a:solidFill>
              </a:defRPr>
            </a:lvl8pPr>
            <a:lvl9pPr lvl="8">
              <a:spcBef>
                <a:spcPts val="0"/>
              </a:spcBef>
              <a:spcAft>
                <a:spcPts val="0"/>
              </a:spcAft>
              <a:buClr>
                <a:srgbClr val="FFFFFF"/>
              </a:buClr>
              <a:buSzPts val="2400"/>
              <a:buFont typeface="Arial"/>
              <a:buNone/>
              <a:defRPr sz="2400">
                <a:solidFill>
                  <a:srgbClr val="FFFFFF"/>
                </a:solidFill>
              </a:defRPr>
            </a:lvl9pPr>
          </a:lstStyle>
          <a:p>
            <a:endParaRPr/>
          </a:p>
        </p:txBody>
      </p:sp>
      <p:sp>
        <p:nvSpPr>
          <p:cNvPr id="102" name="Google Shape;102;g1657589a512_2_19"/>
          <p:cNvSpPr txBox="1">
            <a:spLocks noGrp="1"/>
          </p:cNvSpPr>
          <p:nvPr>
            <p:ph type="body" idx="1"/>
          </p:nvPr>
        </p:nvSpPr>
        <p:spPr>
          <a:xfrm>
            <a:off x="311700" y="1852800"/>
            <a:ext cx="2807999" cy="4239300"/>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914400" marR="0" lvl="1"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endParaRPr/>
          </a:p>
        </p:txBody>
      </p:sp>
      <p:sp>
        <p:nvSpPr>
          <p:cNvPr id="103" name="Google Shape;103;g1657589a512_2_19"/>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g1657589a512_2_23"/>
          <p:cNvSpPr txBox="1">
            <a:spLocks noGrp="1"/>
          </p:cNvSpPr>
          <p:nvPr>
            <p:ph type="title"/>
          </p:nvPr>
        </p:nvSpPr>
        <p:spPr>
          <a:xfrm>
            <a:off x="490250" y="600200"/>
            <a:ext cx="6367800" cy="54542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4800"/>
              <a:buFont typeface="Arial"/>
              <a:buNone/>
              <a:defRPr sz="4800" b="0" i="0" u="none" strike="noStrike" cap="none">
                <a:solidFill>
                  <a:srgbClr val="FFFFFF"/>
                </a:solidFill>
                <a:latin typeface="Arial"/>
                <a:ea typeface="Arial"/>
                <a:cs typeface="Arial"/>
                <a:sym typeface="Arial"/>
              </a:defRPr>
            </a:lvl1pPr>
            <a:lvl2pPr lvl="1">
              <a:spcBef>
                <a:spcPts val="0"/>
              </a:spcBef>
              <a:spcAft>
                <a:spcPts val="0"/>
              </a:spcAft>
              <a:buClr>
                <a:srgbClr val="FFFFFF"/>
              </a:buClr>
              <a:buSzPts val="4800"/>
              <a:buFont typeface="Arial"/>
              <a:buNone/>
              <a:defRPr sz="4800">
                <a:solidFill>
                  <a:srgbClr val="FFFFFF"/>
                </a:solidFill>
              </a:defRPr>
            </a:lvl2pPr>
            <a:lvl3pPr lvl="2">
              <a:spcBef>
                <a:spcPts val="0"/>
              </a:spcBef>
              <a:spcAft>
                <a:spcPts val="0"/>
              </a:spcAft>
              <a:buClr>
                <a:srgbClr val="FFFFFF"/>
              </a:buClr>
              <a:buSzPts val="4800"/>
              <a:buFont typeface="Arial"/>
              <a:buNone/>
              <a:defRPr sz="4800">
                <a:solidFill>
                  <a:srgbClr val="FFFFFF"/>
                </a:solidFill>
              </a:defRPr>
            </a:lvl3pPr>
            <a:lvl4pPr lvl="3">
              <a:spcBef>
                <a:spcPts val="0"/>
              </a:spcBef>
              <a:spcAft>
                <a:spcPts val="0"/>
              </a:spcAft>
              <a:buClr>
                <a:srgbClr val="FFFFFF"/>
              </a:buClr>
              <a:buSzPts val="4800"/>
              <a:buFont typeface="Arial"/>
              <a:buNone/>
              <a:defRPr sz="4800">
                <a:solidFill>
                  <a:srgbClr val="FFFFFF"/>
                </a:solidFill>
              </a:defRPr>
            </a:lvl4pPr>
            <a:lvl5pPr lvl="4">
              <a:spcBef>
                <a:spcPts val="0"/>
              </a:spcBef>
              <a:spcAft>
                <a:spcPts val="0"/>
              </a:spcAft>
              <a:buClr>
                <a:srgbClr val="FFFFFF"/>
              </a:buClr>
              <a:buSzPts val="4800"/>
              <a:buFont typeface="Arial"/>
              <a:buNone/>
              <a:defRPr sz="4800">
                <a:solidFill>
                  <a:srgbClr val="FFFFFF"/>
                </a:solidFill>
              </a:defRPr>
            </a:lvl5pPr>
            <a:lvl6pPr lvl="5">
              <a:spcBef>
                <a:spcPts val="0"/>
              </a:spcBef>
              <a:spcAft>
                <a:spcPts val="0"/>
              </a:spcAft>
              <a:buClr>
                <a:srgbClr val="FFFFFF"/>
              </a:buClr>
              <a:buSzPts val="4800"/>
              <a:buFont typeface="Arial"/>
              <a:buNone/>
              <a:defRPr sz="4800">
                <a:solidFill>
                  <a:srgbClr val="FFFFFF"/>
                </a:solidFill>
              </a:defRPr>
            </a:lvl6pPr>
            <a:lvl7pPr lvl="6">
              <a:spcBef>
                <a:spcPts val="0"/>
              </a:spcBef>
              <a:spcAft>
                <a:spcPts val="0"/>
              </a:spcAft>
              <a:buClr>
                <a:srgbClr val="FFFFFF"/>
              </a:buClr>
              <a:buSzPts val="4800"/>
              <a:buFont typeface="Arial"/>
              <a:buNone/>
              <a:defRPr sz="4800">
                <a:solidFill>
                  <a:srgbClr val="FFFFFF"/>
                </a:solidFill>
              </a:defRPr>
            </a:lvl7pPr>
            <a:lvl8pPr lvl="7">
              <a:spcBef>
                <a:spcPts val="0"/>
              </a:spcBef>
              <a:spcAft>
                <a:spcPts val="0"/>
              </a:spcAft>
              <a:buClr>
                <a:srgbClr val="FFFFFF"/>
              </a:buClr>
              <a:buSzPts val="4800"/>
              <a:buFont typeface="Arial"/>
              <a:buNone/>
              <a:defRPr sz="4800">
                <a:solidFill>
                  <a:srgbClr val="FFFFFF"/>
                </a:solidFill>
              </a:defRPr>
            </a:lvl8pPr>
            <a:lvl9pPr lvl="8">
              <a:spcBef>
                <a:spcPts val="0"/>
              </a:spcBef>
              <a:spcAft>
                <a:spcPts val="0"/>
              </a:spcAft>
              <a:buClr>
                <a:srgbClr val="FFFFFF"/>
              </a:buClr>
              <a:buSzPts val="4800"/>
              <a:buFont typeface="Arial"/>
              <a:buNone/>
              <a:defRPr sz="4800">
                <a:solidFill>
                  <a:srgbClr val="FFFFFF"/>
                </a:solidFill>
              </a:defRPr>
            </a:lvl9pPr>
          </a:lstStyle>
          <a:p>
            <a:endParaRPr/>
          </a:p>
        </p:txBody>
      </p:sp>
      <p:sp>
        <p:nvSpPr>
          <p:cNvPr id="106" name="Google Shape;106;g1657589a512_2_23"/>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7"/>
        <p:cNvGrpSpPr/>
        <p:nvPr/>
      </p:nvGrpSpPr>
      <p:grpSpPr>
        <a:xfrm>
          <a:off x="0" y="0"/>
          <a:ext cx="0" cy="0"/>
          <a:chOff x="0" y="0"/>
          <a:chExt cx="0" cy="0"/>
        </a:xfrm>
      </p:grpSpPr>
      <p:sp>
        <p:nvSpPr>
          <p:cNvPr id="108" name="Google Shape;108;g1657589a512_2_26"/>
          <p:cNvSpPr/>
          <p:nvPr/>
        </p:nvSpPr>
        <p:spPr>
          <a:xfrm>
            <a:off x="4572000" y="-165"/>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1657589a512_2_26"/>
          <p:cNvSpPr txBox="1">
            <a:spLocks noGrp="1"/>
          </p:cNvSpPr>
          <p:nvPr>
            <p:ph type="title"/>
          </p:nvPr>
        </p:nvSpPr>
        <p:spPr>
          <a:xfrm>
            <a:off x="265500" y="1644233"/>
            <a:ext cx="4045199" cy="1976400"/>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lgn="ctr">
              <a:spcBef>
                <a:spcPts val="0"/>
              </a:spcBef>
              <a:spcAft>
                <a:spcPts val="0"/>
              </a:spcAft>
              <a:buClr>
                <a:srgbClr val="FFFFFF"/>
              </a:buClr>
              <a:buSzPts val="4200"/>
              <a:buFont typeface="Arial"/>
              <a:buNone/>
              <a:defRPr sz="4200">
                <a:solidFill>
                  <a:srgbClr val="FFFFFF"/>
                </a:solidFill>
              </a:defRPr>
            </a:lvl2pPr>
            <a:lvl3pPr lvl="2" algn="ctr">
              <a:spcBef>
                <a:spcPts val="0"/>
              </a:spcBef>
              <a:spcAft>
                <a:spcPts val="0"/>
              </a:spcAft>
              <a:buClr>
                <a:srgbClr val="FFFFFF"/>
              </a:buClr>
              <a:buSzPts val="4200"/>
              <a:buFont typeface="Arial"/>
              <a:buNone/>
              <a:defRPr sz="4200">
                <a:solidFill>
                  <a:srgbClr val="FFFFFF"/>
                </a:solidFill>
              </a:defRPr>
            </a:lvl3pPr>
            <a:lvl4pPr lvl="3" algn="ctr">
              <a:spcBef>
                <a:spcPts val="0"/>
              </a:spcBef>
              <a:spcAft>
                <a:spcPts val="0"/>
              </a:spcAft>
              <a:buClr>
                <a:srgbClr val="FFFFFF"/>
              </a:buClr>
              <a:buSzPts val="4200"/>
              <a:buFont typeface="Arial"/>
              <a:buNone/>
              <a:defRPr sz="4200">
                <a:solidFill>
                  <a:srgbClr val="FFFFFF"/>
                </a:solidFill>
              </a:defRPr>
            </a:lvl4pPr>
            <a:lvl5pPr lvl="4" algn="ctr">
              <a:spcBef>
                <a:spcPts val="0"/>
              </a:spcBef>
              <a:spcAft>
                <a:spcPts val="0"/>
              </a:spcAft>
              <a:buClr>
                <a:srgbClr val="FFFFFF"/>
              </a:buClr>
              <a:buSzPts val="4200"/>
              <a:buFont typeface="Arial"/>
              <a:buNone/>
              <a:defRPr sz="4200">
                <a:solidFill>
                  <a:srgbClr val="FFFFFF"/>
                </a:solidFill>
              </a:defRPr>
            </a:lvl5pPr>
            <a:lvl6pPr lvl="5" algn="ctr">
              <a:spcBef>
                <a:spcPts val="0"/>
              </a:spcBef>
              <a:spcAft>
                <a:spcPts val="0"/>
              </a:spcAft>
              <a:buClr>
                <a:srgbClr val="FFFFFF"/>
              </a:buClr>
              <a:buSzPts val="4200"/>
              <a:buFont typeface="Arial"/>
              <a:buNone/>
              <a:defRPr sz="4200">
                <a:solidFill>
                  <a:srgbClr val="FFFFFF"/>
                </a:solidFill>
              </a:defRPr>
            </a:lvl6pPr>
            <a:lvl7pPr lvl="6" algn="ctr">
              <a:spcBef>
                <a:spcPts val="0"/>
              </a:spcBef>
              <a:spcAft>
                <a:spcPts val="0"/>
              </a:spcAft>
              <a:buClr>
                <a:srgbClr val="FFFFFF"/>
              </a:buClr>
              <a:buSzPts val="4200"/>
              <a:buFont typeface="Arial"/>
              <a:buNone/>
              <a:defRPr sz="4200">
                <a:solidFill>
                  <a:srgbClr val="FFFFFF"/>
                </a:solidFill>
              </a:defRPr>
            </a:lvl7pPr>
            <a:lvl8pPr lvl="7" algn="ctr">
              <a:spcBef>
                <a:spcPts val="0"/>
              </a:spcBef>
              <a:spcAft>
                <a:spcPts val="0"/>
              </a:spcAft>
              <a:buClr>
                <a:srgbClr val="FFFFFF"/>
              </a:buClr>
              <a:buSzPts val="4200"/>
              <a:buFont typeface="Arial"/>
              <a:buNone/>
              <a:defRPr sz="4200">
                <a:solidFill>
                  <a:srgbClr val="FFFFFF"/>
                </a:solidFill>
              </a:defRPr>
            </a:lvl8pPr>
            <a:lvl9pPr lvl="8" algn="ctr">
              <a:spcBef>
                <a:spcPts val="0"/>
              </a:spcBef>
              <a:spcAft>
                <a:spcPts val="0"/>
              </a:spcAft>
              <a:buClr>
                <a:srgbClr val="FFFFFF"/>
              </a:buClr>
              <a:buSzPts val="4200"/>
              <a:buFont typeface="Arial"/>
              <a:buNone/>
              <a:defRPr sz="4200">
                <a:solidFill>
                  <a:srgbClr val="FFFFFF"/>
                </a:solidFill>
              </a:defRPr>
            </a:lvl9pPr>
          </a:lstStyle>
          <a:p>
            <a:endParaRPr/>
          </a:p>
        </p:txBody>
      </p:sp>
      <p:sp>
        <p:nvSpPr>
          <p:cNvPr id="110" name="Google Shape;110;g1657589a512_2_26"/>
          <p:cNvSpPr txBox="1">
            <a:spLocks noGrp="1"/>
          </p:cNvSpPr>
          <p:nvPr>
            <p:ph type="subTitle" idx="1"/>
          </p:nvPr>
        </p:nvSpPr>
        <p:spPr>
          <a:xfrm>
            <a:off x="265500" y="3737432"/>
            <a:ext cx="4045199" cy="16467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1pPr>
            <a:lvl2pPr marR="0" lvl="1"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2pPr>
            <a:lvl3pPr marR="0" lvl="2"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3pPr>
            <a:lvl4pPr marR="0" lvl="3"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4pPr>
            <a:lvl5pPr marR="0" lvl="4"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5pPr>
            <a:lvl6pPr marR="0" lvl="5"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6pPr>
            <a:lvl7pPr marR="0" lvl="6"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7pPr>
            <a:lvl8pPr marR="0" lvl="7"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8pPr>
            <a:lvl9pPr marR="0" lvl="8" algn="ctr">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9pPr>
          </a:lstStyle>
          <a:p>
            <a:endParaRPr/>
          </a:p>
        </p:txBody>
      </p:sp>
      <p:sp>
        <p:nvSpPr>
          <p:cNvPr id="111" name="Google Shape;111;g1657589a512_2_26"/>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marR="0" lvl="0" indent="-228600" algn="l">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2" name="Google Shape;112;g1657589a512_2_26"/>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3"/>
        <p:cNvGrpSpPr/>
        <p:nvPr/>
      </p:nvGrpSpPr>
      <p:grpSpPr>
        <a:xfrm>
          <a:off x="0" y="0"/>
          <a:ext cx="0" cy="0"/>
          <a:chOff x="0" y="0"/>
          <a:chExt cx="0" cy="0"/>
        </a:xfrm>
      </p:grpSpPr>
      <p:sp>
        <p:nvSpPr>
          <p:cNvPr id="114" name="Google Shape;114;g1657589a512_2_32"/>
          <p:cNvSpPr txBox="1">
            <a:spLocks noGrp="1"/>
          </p:cNvSpPr>
          <p:nvPr>
            <p:ph type="body" idx="1"/>
          </p:nvPr>
        </p:nvSpPr>
        <p:spPr>
          <a:xfrm>
            <a:off x="311700" y="5640766"/>
            <a:ext cx="5998800" cy="806700"/>
          </a:xfrm>
          <a:prstGeom prst="rect">
            <a:avLst/>
          </a:prstGeom>
          <a:noFill/>
          <a:ln>
            <a:noFill/>
          </a:ln>
        </p:spPr>
        <p:txBody>
          <a:bodyPr spcFirstLastPara="1" wrap="square" lIns="91425" tIns="91425" rIns="91425" bIns="91425" anchor="ctr" anchorCtr="0">
            <a:noAutofit/>
          </a:bodyPr>
          <a:lstStyle>
            <a:lvl1pPr marL="457200" marR="0" lvl="0" indent="-228600" algn="l">
              <a:lnSpc>
                <a:spcPct val="100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a:lnSpc>
                <a:spcPct val="115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5" name="Google Shape;115;g1657589a512_2_3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g1657589a512_2_35"/>
          <p:cNvSpPr txBox="1">
            <a:spLocks noGrp="1"/>
          </p:cNvSpPr>
          <p:nvPr>
            <p:ph type="title"/>
          </p:nvPr>
        </p:nvSpPr>
        <p:spPr>
          <a:xfrm>
            <a:off x="311700" y="1474833"/>
            <a:ext cx="8520599" cy="2618099"/>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rgbClr val="FFFFFF"/>
              </a:buClr>
              <a:buSzPts val="12000"/>
              <a:buFont typeface="Arial"/>
              <a:buNone/>
              <a:defRPr sz="12000" b="0" i="0" u="none" strike="noStrike" cap="none">
                <a:solidFill>
                  <a:srgbClr val="FFFFFF"/>
                </a:solidFill>
                <a:latin typeface="Arial"/>
                <a:ea typeface="Arial"/>
                <a:cs typeface="Arial"/>
                <a:sym typeface="Arial"/>
              </a:defRPr>
            </a:lvl1pPr>
            <a:lvl2pPr lvl="1" algn="ctr">
              <a:spcBef>
                <a:spcPts val="0"/>
              </a:spcBef>
              <a:spcAft>
                <a:spcPts val="0"/>
              </a:spcAft>
              <a:buClr>
                <a:srgbClr val="FFFFFF"/>
              </a:buClr>
              <a:buSzPts val="12000"/>
              <a:buFont typeface="Arial"/>
              <a:buNone/>
              <a:defRPr sz="12000">
                <a:solidFill>
                  <a:srgbClr val="FFFFFF"/>
                </a:solidFill>
              </a:defRPr>
            </a:lvl2pPr>
            <a:lvl3pPr lvl="2" algn="ctr">
              <a:spcBef>
                <a:spcPts val="0"/>
              </a:spcBef>
              <a:spcAft>
                <a:spcPts val="0"/>
              </a:spcAft>
              <a:buClr>
                <a:srgbClr val="FFFFFF"/>
              </a:buClr>
              <a:buSzPts val="12000"/>
              <a:buFont typeface="Arial"/>
              <a:buNone/>
              <a:defRPr sz="12000">
                <a:solidFill>
                  <a:srgbClr val="FFFFFF"/>
                </a:solidFill>
              </a:defRPr>
            </a:lvl3pPr>
            <a:lvl4pPr lvl="3" algn="ctr">
              <a:spcBef>
                <a:spcPts val="0"/>
              </a:spcBef>
              <a:spcAft>
                <a:spcPts val="0"/>
              </a:spcAft>
              <a:buClr>
                <a:srgbClr val="FFFFFF"/>
              </a:buClr>
              <a:buSzPts val="12000"/>
              <a:buFont typeface="Arial"/>
              <a:buNone/>
              <a:defRPr sz="12000">
                <a:solidFill>
                  <a:srgbClr val="FFFFFF"/>
                </a:solidFill>
              </a:defRPr>
            </a:lvl4pPr>
            <a:lvl5pPr lvl="4" algn="ctr">
              <a:spcBef>
                <a:spcPts val="0"/>
              </a:spcBef>
              <a:spcAft>
                <a:spcPts val="0"/>
              </a:spcAft>
              <a:buClr>
                <a:srgbClr val="FFFFFF"/>
              </a:buClr>
              <a:buSzPts val="12000"/>
              <a:buFont typeface="Arial"/>
              <a:buNone/>
              <a:defRPr sz="12000">
                <a:solidFill>
                  <a:srgbClr val="FFFFFF"/>
                </a:solidFill>
              </a:defRPr>
            </a:lvl5pPr>
            <a:lvl6pPr lvl="5" algn="ctr">
              <a:spcBef>
                <a:spcPts val="0"/>
              </a:spcBef>
              <a:spcAft>
                <a:spcPts val="0"/>
              </a:spcAft>
              <a:buClr>
                <a:srgbClr val="FFFFFF"/>
              </a:buClr>
              <a:buSzPts val="12000"/>
              <a:buFont typeface="Arial"/>
              <a:buNone/>
              <a:defRPr sz="12000">
                <a:solidFill>
                  <a:srgbClr val="FFFFFF"/>
                </a:solidFill>
              </a:defRPr>
            </a:lvl6pPr>
            <a:lvl7pPr lvl="6" algn="ctr">
              <a:spcBef>
                <a:spcPts val="0"/>
              </a:spcBef>
              <a:spcAft>
                <a:spcPts val="0"/>
              </a:spcAft>
              <a:buClr>
                <a:srgbClr val="FFFFFF"/>
              </a:buClr>
              <a:buSzPts val="12000"/>
              <a:buFont typeface="Arial"/>
              <a:buNone/>
              <a:defRPr sz="12000">
                <a:solidFill>
                  <a:srgbClr val="FFFFFF"/>
                </a:solidFill>
              </a:defRPr>
            </a:lvl7pPr>
            <a:lvl8pPr lvl="7" algn="ctr">
              <a:spcBef>
                <a:spcPts val="0"/>
              </a:spcBef>
              <a:spcAft>
                <a:spcPts val="0"/>
              </a:spcAft>
              <a:buClr>
                <a:srgbClr val="FFFFFF"/>
              </a:buClr>
              <a:buSzPts val="12000"/>
              <a:buFont typeface="Arial"/>
              <a:buNone/>
              <a:defRPr sz="12000">
                <a:solidFill>
                  <a:srgbClr val="FFFFFF"/>
                </a:solidFill>
              </a:defRPr>
            </a:lvl8pPr>
            <a:lvl9pPr lvl="8" algn="ctr">
              <a:spcBef>
                <a:spcPts val="0"/>
              </a:spcBef>
              <a:spcAft>
                <a:spcPts val="0"/>
              </a:spcAft>
              <a:buClr>
                <a:srgbClr val="FFFFFF"/>
              </a:buClr>
              <a:buSzPts val="12000"/>
              <a:buFont typeface="Arial"/>
              <a:buNone/>
              <a:defRPr sz="12000">
                <a:solidFill>
                  <a:srgbClr val="FFFFFF"/>
                </a:solidFill>
              </a:defRPr>
            </a:lvl9pPr>
          </a:lstStyle>
          <a:p>
            <a:endParaRPr/>
          </a:p>
        </p:txBody>
      </p:sp>
      <p:sp>
        <p:nvSpPr>
          <p:cNvPr id="118" name="Google Shape;118;g1657589a512_2_35"/>
          <p:cNvSpPr txBox="1">
            <a:spLocks noGrp="1"/>
          </p:cNvSpPr>
          <p:nvPr>
            <p:ph type="body" idx="1"/>
          </p:nvPr>
        </p:nvSpPr>
        <p:spPr>
          <a:xfrm>
            <a:off x="311700" y="4202966"/>
            <a:ext cx="8520599" cy="1734300"/>
          </a:xfrm>
          <a:prstGeom prst="rect">
            <a:avLst/>
          </a:prstGeom>
          <a:noFill/>
          <a:ln>
            <a:noFill/>
          </a:ln>
        </p:spPr>
        <p:txBody>
          <a:bodyPr spcFirstLastPara="1" wrap="square" lIns="91425" tIns="91425" rIns="91425" bIns="91425" anchor="t" anchorCtr="0">
            <a:noAutofit/>
          </a:bodyPr>
          <a:lstStyle>
            <a:lvl1pPr marL="457200" marR="0" lvl="0" indent="-228600" algn="ctr">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ctr">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ctr">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ctr">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ctr">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ctr">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ctr">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ctr">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ctr">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9" name="Google Shape;119;g1657589a512_2_3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64"/>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Google Shape;24;p64"/>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6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6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6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65"/>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Google Shape;30;p65"/>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Google Shape;31;p6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6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6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 name="Google Shape;36;p6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6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6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Google Shape;41;p67"/>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7"/>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6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Google Shape;48;p68"/>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68"/>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Google Shape;50;p68"/>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Google Shape;51;p68"/>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Google Shape;52;p6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6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6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69"/>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57" name="Google Shape;57;p69"/>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69"/>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6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6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6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70"/>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4" name="Google Shape;64;p70"/>
          <p:cNvSpPr>
            <a:spLocks noGrp="1"/>
          </p:cNvSpPr>
          <p:nvPr>
            <p:ph type="pic" idx="2"/>
          </p:nvPr>
        </p:nvSpPr>
        <p:spPr>
          <a:xfrm>
            <a:off x="1792288" y="612775"/>
            <a:ext cx="5486399" cy="4114800"/>
          </a:xfrm>
          <a:prstGeom prst="rect">
            <a:avLst/>
          </a:prstGeom>
          <a:noFill/>
          <a:ln>
            <a:noFill/>
          </a:ln>
        </p:spPr>
      </p:sp>
      <p:sp>
        <p:nvSpPr>
          <p:cNvPr id="65" name="Google Shape;65;p70"/>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Google Shape;66;p7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7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7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7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1" name="Google Shape;71;p71"/>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7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7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7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jp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62" descr="Mandt_SOO-DOH-Presentation_NO-TEXT_5.jpg"/>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11" name="Google Shape;11;p6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Google Shape;12;p62"/>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6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6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81"/>
        <p:cNvGrpSpPr/>
        <p:nvPr/>
      </p:nvGrpSpPr>
      <p:grpSpPr>
        <a:xfrm>
          <a:off x="0" y="0"/>
          <a:ext cx="0" cy="0"/>
          <a:chOff x="0" y="0"/>
          <a:chExt cx="0" cy="0"/>
        </a:xfrm>
      </p:grpSpPr>
      <p:sp>
        <p:nvSpPr>
          <p:cNvPr id="82" name="Google Shape;82;g1657589a512_2_0"/>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spcBef>
                <a:spcPts val="0"/>
              </a:spcBef>
              <a:spcAft>
                <a:spcPts val="0"/>
              </a:spcAft>
              <a:buClr>
                <a:srgbClr val="FFFFFF"/>
              </a:buClr>
              <a:buSzPts val="2800"/>
              <a:buFont typeface="Arial"/>
              <a:buNone/>
              <a:defRPr sz="2800">
                <a:solidFill>
                  <a:srgbClr val="FFFFFF"/>
                </a:solidFill>
              </a:defRPr>
            </a:lvl2pPr>
            <a:lvl3pPr lvl="2">
              <a:spcBef>
                <a:spcPts val="0"/>
              </a:spcBef>
              <a:spcAft>
                <a:spcPts val="0"/>
              </a:spcAft>
              <a:buClr>
                <a:srgbClr val="FFFFFF"/>
              </a:buClr>
              <a:buSzPts val="2800"/>
              <a:buFont typeface="Arial"/>
              <a:buNone/>
              <a:defRPr sz="2800">
                <a:solidFill>
                  <a:srgbClr val="FFFFFF"/>
                </a:solidFill>
              </a:defRPr>
            </a:lvl3pPr>
            <a:lvl4pPr lvl="3">
              <a:spcBef>
                <a:spcPts val="0"/>
              </a:spcBef>
              <a:spcAft>
                <a:spcPts val="0"/>
              </a:spcAft>
              <a:buClr>
                <a:srgbClr val="FFFFFF"/>
              </a:buClr>
              <a:buSzPts val="2800"/>
              <a:buFont typeface="Arial"/>
              <a:buNone/>
              <a:defRPr sz="2800">
                <a:solidFill>
                  <a:srgbClr val="FFFFFF"/>
                </a:solidFill>
              </a:defRPr>
            </a:lvl4pPr>
            <a:lvl5pPr lvl="4">
              <a:spcBef>
                <a:spcPts val="0"/>
              </a:spcBef>
              <a:spcAft>
                <a:spcPts val="0"/>
              </a:spcAft>
              <a:buClr>
                <a:srgbClr val="FFFFFF"/>
              </a:buClr>
              <a:buSzPts val="2800"/>
              <a:buFont typeface="Arial"/>
              <a:buNone/>
              <a:defRPr sz="2800">
                <a:solidFill>
                  <a:srgbClr val="FFFFFF"/>
                </a:solidFill>
              </a:defRPr>
            </a:lvl5pPr>
            <a:lvl6pPr lvl="5">
              <a:spcBef>
                <a:spcPts val="0"/>
              </a:spcBef>
              <a:spcAft>
                <a:spcPts val="0"/>
              </a:spcAft>
              <a:buClr>
                <a:srgbClr val="FFFFFF"/>
              </a:buClr>
              <a:buSzPts val="2800"/>
              <a:buFont typeface="Arial"/>
              <a:buNone/>
              <a:defRPr sz="2800">
                <a:solidFill>
                  <a:srgbClr val="FFFFFF"/>
                </a:solidFill>
              </a:defRPr>
            </a:lvl6pPr>
            <a:lvl7pPr lvl="6">
              <a:spcBef>
                <a:spcPts val="0"/>
              </a:spcBef>
              <a:spcAft>
                <a:spcPts val="0"/>
              </a:spcAft>
              <a:buClr>
                <a:srgbClr val="FFFFFF"/>
              </a:buClr>
              <a:buSzPts val="2800"/>
              <a:buFont typeface="Arial"/>
              <a:buNone/>
              <a:defRPr sz="2800">
                <a:solidFill>
                  <a:srgbClr val="FFFFFF"/>
                </a:solidFill>
              </a:defRPr>
            </a:lvl7pPr>
            <a:lvl8pPr lvl="7">
              <a:spcBef>
                <a:spcPts val="0"/>
              </a:spcBef>
              <a:spcAft>
                <a:spcPts val="0"/>
              </a:spcAft>
              <a:buClr>
                <a:srgbClr val="FFFFFF"/>
              </a:buClr>
              <a:buSzPts val="2800"/>
              <a:buFont typeface="Arial"/>
              <a:buNone/>
              <a:defRPr sz="2800">
                <a:solidFill>
                  <a:srgbClr val="FFFFFF"/>
                </a:solidFill>
              </a:defRPr>
            </a:lvl8pPr>
            <a:lvl9pPr lvl="8">
              <a:spcBef>
                <a:spcPts val="0"/>
              </a:spcBef>
              <a:spcAft>
                <a:spcPts val="0"/>
              </a:spcAft>
              <a:buClr>
                <a:srgbClr val="FFFFFF"/>
              </a:buClr>
              <a:buSzPts val="2800"/>
              <a:buFont typeface="Arial"/>
              <a:buNone/>
              <a:defRPr sz="2800">
                <a:solidFill>
                  <a:srgbClr val="FFFFFF"/>
                </a:solidFill>
              </a:defRPr>
            </a:lvl9pPr>
          </a:lstStyle>
          <a:p>
            <a:endParaRPr/>
          </a:p>
        </p:txBody>
      </p:sp>
      <p:sp>
        <p:nvSpPr>
          <p:cNvPr id="83" name="Google Shape;83;g1657589a512_2_0"/>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84" name="Google Shape;84;g1657589a512_2_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22.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60.jp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g"/></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80.jpg"/></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86.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5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 descr="Picture1.jpg"/>
          <p:cNvPicPr preferRelativeResize="0"/>
          <p:nvPr/>
        </p:nvPicPr>
        <p:blipFill rotWithShape="1">
          <a:blip r:embed="rId3">
            <a:alphaModFix/>
          </a:blip>
          <a:srcRect/>
          <a:stretch/>
        </p:blipFill>
        <p:spPr>
          <a:xfrm>
            <a:off x="11" y="15850"/>
            <a:ext cx="9143983" cy="6858000"/>
          </a:xfrm>
          <a:prstGeom prst="rect">
            <a:avLst/>
          </a:prstGeom>
          <a:noFill/>
          <a:ln>
            <a:noFill/>
          </a:ln>
        </p:spPr>
      </p:pic>
      <p:sp>
        <p:nvSpPr>
          <p:cNvPr id="126" name="Google Shape;126;p1"/>
          <p:cNvSpPr txBox="1"/>
          <p:nvPr/>
        </p:nvSpPr>
        <p:spPr>
          <a:xfrm>
            <a:off x="5878275" y="1749150"/>
            <a:ext cx="2706599" cy="22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600"/>
              <a:buFont typeface="Calibri"/>
              <a:buNone/>
            </a:pPr>
            <a:r>
              <a:rPr lang="en-US" sz="2400" b="0" i="0" u="none" strike="noStrike" cap="none">
                <a:solidFill>
                  <a:schemeClr val="lt1"/>
                </a:solidFill>
                <a:latin typeface="Calibri"/>
                <a:ea typeface="Calibri"/>
                <a:cs typeface="Calibri"/>
                <a:sym typeface="Calibri"/>
              </a:rPr>
              <a:t>GOES-18 ABI L2+ LAP Products </a:t>
            </a:r>
            <a:r>
              <a:rPr lang="en-US" sz="2100" b="0" i="0" u="none" strike="noStrike" cap="none">
                <a:solidFill>
                  <a:schemeClr val="lt1"/>
                </a:solidFill>
                <a:latin typeface="Calibri"/>
                <a:ea typeface="Calibri"/>
                <a:cs typeface="Calibri"/>
                <a:sym typeface="Calibri"/>
              </a:rPr>
              <a:t>Provisional PS-PVR</a:t>
            </a:r>
            <a:endParaRPr sz="1400" b="0" i="0" u="none" strike="noStrike" cap="none">
              <a:solidFill>
                <a:srgbClr val="000000"/>
              </a:solidFill>
              <a:latin typeface="Arial"/>
              <a:ea typeface="Arial"/>
              <a:cs typeface="Arial"/>
              <a:sym typeface="Arial"/>
            </a:endParaRPr>
          </a:p>
        </p:txBody>
      </p:sp>
      <p:sp>
        <p:nvSpPr>
          <p:cNvPr id="127" name="Google Shape;127;p1"/>
          <p:cNvSpPr txBox="1"/>
          <p:nvPr/>
        </p:nvSpPr>
        <p:spPr>
          <a:xfrm>
            <a:off x="5969924" y="3006100"/>
            <a:ext cx="2523299" cy="242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475"/>
              <a:buFont typeface="Arial"/>
              <a:buNone/>
            </a:pPr>
            <a:r>
              <a:rPr lang="en-US" sz="1900" b="0" i="0" u="none" strike="noStrike" cap="none" dirty="0">
                <a:solidFill>
                  <a:srgbClr val="888888"/>
                </a:solidFill>
                <a:latin typeface="Calibri"/>
                <a:ea typeface="Calibri"/>
                <a:cs typeface="Calibri"/>
                <a:sym typeface="Calibri"/>
              </a:rPr>
              <a:t>October 12, 2022</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888888"/>
              </a:buClr>
              <a:buSzPts val="475"/>
              <a:buFont typeface="Arial"/>
              <a:buNone/>
            </a:pPr>
            <a:endParaRPr sz="1900" b="0" i="0" u="none" strike="noStrike" cap="none" dirty="0">
              <a:solidFill>
                <a:srgbClr val="888888"/>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475"/>
              <a:buFont typeface="Arial"/>
              <a:buNone/>
            </a:pPr>
            <a:endParaRPr lang="en-US" sz="1900" b="0" i="0" u="none" strike="noStrike" cap="none" dirty="0">
              <a:solidFill>
                <a:srgbClr val="888888"/>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475"/>
              <a:buFont typeface="Arial"/>
              <a:buNone/>
            </a:pPr>
            <a:r>
              <a:rPr lang="en-US" sz="1900" b="0" i="0" u="none" strike="noStrike" cap="none" dirty="0">
                <a:solidFill>
                  <a:srgbClr val="888888"/>
                </a:solidFill>
                <a:latin typeface="Calibri"/>
                <a:ea typeface="Calibri"/>
                <a:cs typeface="Calibri"/>
                <a:sym typeface="Calibri"/>
              </a:rPr>
              <a:t>Tim </a:t>
            </a:r>
            <a:r>
              <a:rPr lang="en-US" sz="1900" b="0" i="0" u="none" strike="noStrike" cap="none" dirty="0" err="1">
                <a:solidFill>
                  <a:srgbClr val="888888"/>
                </a:solidFill>
                <a:latin typeface="Calibri"/>
                <a:ea typeface="Calibri"/>
                <a:cs typeface="Calibri"/>
                <a:sym typeface="Calibri"/>
              </a:rPr>
              <a:t>Schmit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Arial"/>
              <a:buNone/>
            </a:pPr>
            <a:r>
              <a:rPr lang="en-US" sz="1600" b="0" i="0" u="none" strike="noStrike" cap="none" dirty="0">
                <a:solidFill>
                  <a:srgbClr val="888888"/>
                </a:solidFill>
                <a:latin typeface="Calibri"/>
                <a:ea typeface="Calibri"/>
                <a:cs typeface="Calibri"/>
                <a:sym typeface="Calibri"/>
              </a:rPr>
              <a:t>GOES-R AWG</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Calibri"/>
              <a:buNone/>
            </a:pPr>
            <a:r>
              <a:rPr lang="en-US" sz="1600" b="0" i="0" u="none" strike="noStrike" cap="none" dirty="0">
                <a:solidFill>
                  <a:srgbClr val="888888"/>
                </a:solidFill>
                <a:latin typeface="Calibri"/>
                <a:ea typeface="Calibri"/>
                <a:cs typeface="Calibri"/>
                <a:sym typeface="Calibri"/>
              </a:rPr>
              <a:t>NOAA/NESDIS/STAR </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Calibri"/>
              <a:buNone/>
            </a:pPr>
            <a:r>
              <a:rPr lang="en-US" sz="1800" b="0" i="0" u="none" strike="noStrike" cap="none" dirty="0">
                <a:solidFill>
                  <a:srgbClr val="888888"/>
                </a:solidFill>
                <a:latin typeface="Calibri"/>
                <a:ea typeface="Calibri"/>
                <a:cs typeface="Calibri"/>
                <a:sym typeface="Calibri"/>
              </a:rPr>
              <a:t>GOES-R AWG LAP team: </a:t>
            </a:r>
            <a:r>
              <a:rPr lang="en-US" sz="1800" b="0" i="0" u="none" strike="noStrike" cap="none" dirty="0" err="1">
                <a:solidFill>
                  <a:srgbClr val="888888"/>
                </a:solidFill>
                <a:latin typeface="Calibri"/>
                <a:ea typeface="Calibri"/>
                <a:cs typeface="Calibri"/>
                <a:sym typeface="Calibri"/>
              </a:rPr>
              <a:t>Zhenglong</a:t>
            </a:r>
            <a:r>
              <a:rPr lang="en-US" sz="1800" b="0" i="0" u="none" strike="noStrike" cap="none" dirty="0">
                <a:solidFill>
                  <a:srgbClr val="888888"/>
                </a:solidFill>
                <a:latin typeface="Calibri"/>
                <a:ea typeface="Calibri"/>
                <a:cs typeface="Calibri"/>
                <a:sym typeface="Calibri"/>
              </a:rPr>
              <a:t> Li, </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Calibri"/>
              <a:buNone/>
            </a:pPr>
            <a:r>
              <a:rPr lang="en-US" sz="1800" b="0" i="0" u="none" strike="noStrike" cap="none" dirty="0" err="1">
                <a:solidFill>
                  <a:srgbClr val="888888"/>
                </a:solidFill>
                <a:latin typeface="Calibri"/>
                <a:ea typeface="Calibri"/>
                <a:cs typeface="Calibri"/>
                <a:sym typeface="Calibri"/>
              </a:rPr>
              <a:t>Jinlong</a:t>
            </a:r>
            <a:r>
              <a:rPr lang="en-US" sz="1800" b="0" i="0" u="none" strike="noStrike" cap="none" dirty="0">
                <a:solidFill>
                  <a:srgbClr val="888888"/>
                </a:solidFill>
                <a:latin typeface="Calibri"/>
                <a:ea typeface="Calibri"/>
                <a:cs typeface="Calibri"/>
                <a:sym typeface="Calibri"/>
              </a:rPr>
              <a:t> Li</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75"/>
              <a:buFont typeface="Calibri"/>
              <a:buNone/>
            </a:pPr>
            <a:r>
              <a:rPr lang="en-US" sz="1800" b="0" i="0" u="none" strike="noStrike" cap="none" dirty="0">
                <a:solidFill>
                  <a:srgbClr val="888888"/>
                </a:solidFill>
                <a:latin typeface="Calibri"/>
                <a:ea typeface="Calibri"/>
                <a:cs typeface="Calibri"/>
                <a:sym typeface="Calibri"/>
              </a:rPr>
              <a:t>Richard </a:t>
            </a:r>
            <a:r>
              <a:rPr lang="en-US" sz="1800" b="0" i="0" u="none" strike="noStrike" cap="none" dirty="0" err="1">
                <a:solidFill>
                  <a:srgbClr val="888888"/>
                </a:solidFill>
                <a:latin typeface="Calibri"/>
                <a:ea typeface="Calibri"/>
                <a:cs typeface="Calibri"/>
                <a:sym typeface="Calibri"/>
              </a:rPr>
              <a:t>Dworak</a:t>
            </a:r>
            <a:r>
              <a:rPr lang="en-US" sz="1800" b="0" i="0" u="none" strike="noStrike" cap="none" dirty="0">
                <a:solidFill>
                  <a:srgbClr val="888888"/>
                </a:solidFill>
                <a:latin typeface="Calibri"/>
                <a:ea typeface="Calibri"/>
                <a:cs typeface="Calibri"/>
                <a:sym typeface="Calibri"/>
              </a:rPr>
              <a:t>, </a:t>
            </a:r>
          </a:p>
          <a:p>
            <a:pPr marL="0" marR="0" lvl="0" indent="0" algn="ctr" rtl="0">
              <a:lnSpc>
                <a:spcPct val="100000"/>
              </a:lnSpc>
              <a:spcBef>
                <a:spcPts val="640"/>
              </a:spcBef>
              <a:spcAft>
                <a:spcPts val="0"/>
              </a:spcAft>
              <a:buClr>
                <a:srgbClr val="888888"/>
              </a:buClr>
              <a:buSzPts val="475"/>
              <a:buFont typeface="Calibri"/>
              <a:buNone/>
            </a:pPr>
            <a:r>
              <a:rPr lang="en-US" sz="1800" b="0" i="0" u="none" strike="noStrike" cap="none" dirty="0">
                <a:solidFill>
                  <a:srgbClr val="888888"/>
                </a:solidFill>
                <a:latin typeface="Calibri"/>
                <a:ea typeface="Calibri"/>
                <a:cs typeface="Calibri"/>
                <a:sym typeface="Calibri"/>
              </a:rPr>
              <a:t>UW-CIMSS</a:t>
            </a:r>
            <a:endParaRPr sz="1200" b="0" i="0" u="none" strike="noStrike" cap="none" dirty="0">
              <a:solidFill>
                <a:srgbClr val="000000"/>
              </a:solidFill>
              <a:latin typeface="Arial"/>
              <a:ea typeface="Arial"/>
              <a:cs typeface="Arial"/>
              <a:sym typeface="Arial"/>
            </a:endParaRPr>
          </a:p>
        </p:txBody>
      </p:sp>
      <p:sp>
        <p:nvSpPr>
          <p:cNvPr id="128" name="Google Shape;128;p1"/>
          <p:cNvSpPr txBox="1"/>
          <p:nvPr/>
        </p:nvSpPr>
        <p:spPr>
          <a:xfrm>
            <a:off x="195309" y="6531074"/>
            <a:ext cx="5229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v1.4</a:t>
            </a:r>
            <a:endParaRPr sz="1400" b="0" i="0" u="none" strike="noStrike" cap="none">
              <a:solidFill>
                <a:srgbClr val="000000"/>
              </a:solidFill>
              <a:latin typeface="Arial"/>
              <a:ea typeface="Arial"/>
              <a:cs typeface="Arial"/>
              <a:sym typeface="Arial"/>
            </a:endParaRPr>
          </a:p>
        </p:txBody>
      </p:sp>
      <p:sp>
        <p:nvSpPr>
          <p:cNvPr id="129" name="Google Shape;129;p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a:t>
            </a:fld>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0"/>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Validation Product Maturity Assessment</a:t>
            </a:r>
            <a:endParaRPr/>
          </a:p>
        </p:txBody>
      </p:sp>
      <p:sp>
        <p:nvSpPr>
          <p:cNvPr id="208" name="Google Shape;208;p1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r>
              <a:rPr lang="en-US"/>
              <a:t>GOES-18 ABI L2+ LAP Products Provisional </a:t>
            </a:r>
            <a:r>
              <a:rPr lang="en-US" sz="2000" b="0" i="0" u="none" strike="noStrike" cap="none">
                <a:solidFill>
                  <a:srgbClr val="888888"/>
                </a:solidFill>
                <a:latin typeface="Calibri"/>
                <a:ea typeface="Calibri"/>
                <a:cs typeface="Calibri"/>
                <a:sym typeface="Calibri"/>
              </a:rPr>
              <a:t>PS-PVR</a:t>
            </a:r>
            <a:endParaRPr/>
          </a:p>
        </p:txBody>
      </p:sp>
      <p:sp>
        <p:nvSpPr>
          <p:cNvPr id="209" name="Google Shape;209;p1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1"/>
          <p:cNvSpPr txBox="1">
            <a:spLocks noGrp="1"/>
          </p:cNvSpPr>
          <p:nvPr>
            <p:ph type="title"/>
          </p:nvPr>
        </p:nvSpPr>
        <p:spPr>
          <a:xfrm>
            <a:off x="764782" y="776108"/>
            <a:ext cx="7624294" cy="837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sz="4000"/>
              <a:t>GOES-18 Data Used in this Review</a:t>
            </a:r>
            <a:endParaRPr/>
          </a:p>
        </p:txBody>
      </p:sp>
      <p:sp>
        <p:nvSpPr>
          <p:cNvPr id="216" name="Google Shape;216;p11"/>
          <p:cNvSpPr txBox="1">
            <a:spLocks noGrp="1"/>
          </p:cNvSpPr>
          <p:nvPr>
            <p:ph type="body" idx="1"/>
          </p:nvPr>
        </p:nvSpPr>
        <p:spPr>
          <a:xfrm>
            <a:off x="0" y="1567213"/>
            <a:ext cx="9081477" cy="5154262"/>
          </a:xfrm>
          <a:prstGeom prst="rect">
            <a:avLst/>
          </a:prstGeom>
          <a:noFill/>
          <a:ln>
            <a:noFill/>
          </a:ln>
        </p:spPr>
        <p:txBody>
          <a:bodyPr spcFirstLastPara="1" wrap="square" lIns="91425" tIns="91425" rIns="91425" bIns="91425" anchor="t" anchorCtr="0">
            <a:noAutofit/>
          </a:bodyPr>
          <a:lstStyle/>
          <a:p>
            <a:pPr marL="685800" lvl="0" indent="-457200" algn="l" rtl="0">
              <a:lnSpc>
                <a:spcPct val="100000"/>
              </a:lnSpc>
              <a:spcBef>
                <a:spcPts val="0"/>
              </a:spcBef>
              <a:spcAft>
                <a:spcPts val="0"/>
              </a:spcAft>
              <a:buSzPts val="2600"/>
              <a:buFont typeface="Courier New"/>
              <a:buChar char="o"/>
            </a:pPr>
            <a:r>
              <a:rPr lang="en-US" sz="2400"/>
              <a:t>July 2022 - September 2022:  </a:t>
            </a:r>
            <a:endParaRPr sz="2400"/>
          </a:p>
          <a:p>
            <a:pPr marL="715963" lvl="0" indent="-176211" algn="l" rtl="0">
              <a:lnSpc>
                <a:spcPct val="100000"/>
              </a:lnSpc>
              <a:spcBef>
                <a:spcPts val="0"/>
              </a:spcBef>
              <a:spcAft>
                <a:spcPts val="0"/>
              </a:spcAft>
              <a:buSzPts val="2600"/>
              <a:buFont typeface="Calibri"/>
              <a:buChar char="-"/>
            </a:pPr>
            <a:r>
              <a:rPr lang="en-US" sz="2400"/>
              <a:t>All FD, CONUS, Meso1, and Meso2 LAP with RAOB, Suomi-Net GPS TPW, and AMSR2 TPW matchups </a:t>
            </a:r>
            <a:r>
              <a:rPr lang="en-US" sz="2400">
                <a:solidFill>
                  <a:schemeClr val="lt1"/>
                </a:solidFill>
              </a:rPr>
              <a:t>within +/- 30 min, 20 km </a:t>
            </a:r>
            <a:endParaRPr sz="2400"/>
          </a:p>
          <a:p>
            <a:pPr marL="685800" lvl="0" indent="-457200" algn="l" rtl="0">
              <a:lnSpc>
                <a:spcPct val="100000"/>
              </a:lnSpc>
              <a:spcBef>
                <a:spcPts val="0"/>
              </a:spcBef>
              <a:spcAft>
                <a:spcPts val="0"/>
              </a:spcAft>
              <a:buSzPts val="2600"/>
              <a:buFont typeface="Courier New"/>
              <a:buChar char="o"/>
            </a:pPr>
            <a:r>
              <a:rPr lang="en-US" sz="2400"/>
              <a:t>September 1, 2022, 0000 UTC: </a:t>
            </a:r>
            <a:br>
              <a:rPr lang="en-US" sz="2400"/>
            </a:br>
            <a:r>
              <a:rPr lang="en-US" sz="2400"/>
              <a:t>Visual images of all domains for each variable;</a:t>
            </a:r>
            <a:endParaRPr sz="2400"/>
          </a:p>
          <a:p>
            <a:pPr marL="685800" lvl="0" indent="-457200" algn="l" rtl="0">
              <a:lnSpc>
                <a:spcPct val="100000"/>
              </a:lnSpc>
              <a:spcBef>
                <a:spcPts val="0"/>
              </a:spcBef>
              <a:spcAft>
                <a:spcPts val="0"/>
              </a:spcAft>
              <a:buSzPts val="2600"/>
              <a:buFont typeface="Courier New"/>
              <a:buChar char="o"/>
            </a:pPr>
            <a:r>
              <a:rPr lang="en-US" sz="2400"/>
              <a:t>September 15, 2022, 0000 UTC:</a:t>
            </a:r>
            <a:endParaRPr sz="2400"/>
          </a:p>
          <a:p>
            <a:pPr marL="628650" lvl="1" indent="0" algn="l" rtl="0">
              <a:lnSpc>
                <a:spcPct val="100000"/>
              </a:lnSpc>
              <a:spcBef>
                <a:spcPts val="0"/>
              </a:spcBef>
              <a:spcAft>
                <a:spcPts val="0"/>
              </a:spcAft>
              <a:buSzPts val="2600"/>
              <a:buNone/>
            </a:pPr>
            <a:r>
              <a:rPr lang="en-US" sz="2400"/>
              <a:t>GOES-18 and GOES-16 intercomparison</a:t>
            </a:r>
            <a:endParaRPr sz="2400"/>
          </a:p>
          <a:p>
            <a:pPr marL="685800" lvl="0" indent="-457200" algn="l" rtl="0">
              <a:lnSpc>
                <a:spcPct val="100000"/>
              </a:lnSpc>
              <a:spcBef>
                <a:spcPts val="0"/>
              </a:spcBef>
              <a:spcAft>
                <a:spcPts val="0"/>
              </a:spcAft>
              <a:buSzPts val="2600"/>
              <a:buFont typeface="Courier New"/>
              <a:buChar char="o"/>
            </a:pPr>
            <a:r>
              <a:rPr lang="en-US" sz="2400"/>
              <a:t>October 5, 2022, 0000 UTC:</a:t>
            </a:r>
            <a:endParaRPr sz="2400"/>
          </a:p>
          <a:p>
            <a:pPr marL="628650" lvl="1" indent="0" algn="l" rtl="0">
              <a:lnSpc>
                <a:spcPct val="100000"/>
              </a:lnSpc>
              <a:spcBef>
                <a:spcPts val="0"/>
              </a:spcBef>
              <a:spcAft>
                <a:spcPts val="0"/>
              </a:spcAft>
              <a:buSzPts val="2600"/>
              <a:buNone/>
            </a:pPr>
            <a:r>
              <a:rPr lang="en-US" sz="2400"/>
              <a:t>GOES-18 and GOES-17 intercomparison</a:t>
            </a:r>
            <a:endParaRPr sz="2400"/>
          </a:p>
          <a:p>
            <a:pPr marL="685800" lvl="0" indent="-457200" algn="l" rtl="0">
              <a:lnSpc>
                <a:spcPct val="100000"/>
              </a:lnSpc>
              <a:spcBef>
                <a:spcPts val="0"/>
              </a:spcBef>
              <a:spcAft>
                <a:spcPts val="0"/>
              </a:spcAft>
              <a:buSzPts val="2600"/>
              <a:buFont typeface="Courier New"/>
              <a:buChar char="o"/>
            </a:pPr>
            <a:r>
              <a:rPr lang="en-US" sz="2400"/>
              <a:t>September 25, 2022, 1700 UTC – 2100 UTC:</a:t>
            </a:r>
            <a:endParaRPr sz="2400"/>
          </a:p>
          <a:p>
            <a:pPr marL="628650" lvl="1" indent="0" algn="l" rtl="0">
              <a:lnSpc>
                <a:spcPct val="100000"/>
              </a:lnSpc>
              <a:spcBef>
                <a:spcPts val="0"/>
              </a:spcBef>
              <a:spcAft>
                <a:spcPts val="0"/>
              </a:spcAft>
              <a:buSzPts val="2600"/>
              <a:buNone/>
            </a:pPr>
            <a:r>
              <a:rPr lang="en-US" sz="2400"/>
              <a:t>M4 mode test (5 min. full disk data);</a:t>
            </a:r>
            <a:endParaRPr/>
          </a:p>
          <a:p>
            <a:pPr marL="628650" lvl="0" indent="-457200" algn="l" rtl="0">
              <a:lnSpc>
                <a:spcPct val="100000"/>
              </a:lnSpc>
              <a:spcBef>
                <a:spcPts val="0"/>
              </a:spcBef>
              <a:spcAft>
                <a:spcPts val="0"/>
              </a:spcAft>
              <a:buSzPts val="2600"/>
              <a:buFont typeface="Courier New"/>
              <a:buChar char="o"/>
            </a:pPr>
            <a:r>
              <a:rPr lang="en-US" sz="2400"/>
              <a:t>August 14, 2022, 0100 UTC – 0650 UTC:</a:t>
            </a:r>
            <a:endParaRPr/>
          </a:p>
          <a:p>
            <a:pPr marL="628650" lvl="1" indent="0" algn="l" rtl="0">
              <a:lnSpc>
                <a:spcPct val="100000"/>
              </a:lnSpc>
              <a:spcBef>
                <a:spcPts val="0"/>
              </a:spcBef>
              <a:spcAft>
                <a:spcPts val="0"/>
              </a:spcAft>
              <a:buSzPts val="2600"/>
              <a:buNone/>
            </a:pPr>
            <a:r>
              <a:rPr lang="en-US" sz="2400"/>
              <a:t>Sun migration effect on produtc</a:t>
            </a:r>
            <a:endParaRPr/>
          </a:p>
          <a:p>
            <a:pPr marL="628650" lvl="0" indent="-292100" algn="l" rtl="0">
              <a:lnSpc>
                <a:spcPct val="100000"/>
              </a:lnSpc>
              <a:spcBef>
                <a:spcPts val="0"/>
              </a:spcBef>
              <a:spcAft>
                <a:spcPts val="0"/>
              </a:spcAft>
              <a:buSzPts val="2600"/>
              <a:buFont typeface="Courier New"/>
              <a:buNone/>
            </a:pPr>
            <a:endParaRPr sz="2800"/>
          </a:p>
          <a:p>
            <a:pPr marL="628650" lvl="1" indent="0" algn="l" rtl="0">
              <a:lnSpc>
                <a:spcPct val="100000"/>
              </a:lnSpc>
              <a:spcBef>
                <a:spcPts val="0"/>
              </a:spcBef>
              <a:spcAft>
                <a:spcPts val="0"/>
              </a:spcAft>
              <a:buSzPts val="2600"/>
              <a:buNone/>
            </a:pPr>
            <a:endParaRPr sz="2600"/>
          </a:p>
        </p:txBody>
      </p:sp>
      <p:sp>
        <p:nvSpPr>
          <p:cNvPr id="217" name="Google Shape;217;p11"/>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11</a:t>
            </a:fld>
            <a:endParaRPr sz="1200" b="0" i="0" u="none" strike="noStrike" cap="none">
              <a:solidFill>
                <a:schemeClr val="lt1"/>
              </a:solidFill>
              <a:latin typeface="Calibri"/>
              <a:ea typeface="Calibri"/>
              <a:cs typeface="Calibri"/>
              <a:sym typeface="Calibri"/>
            </a:endParaRPr>
          </a:p>
        </p:txBody>
      </p:sp>
      <p:sp>
        <p:nvSpPr>
          <p:cNvPr id="218" name="Google Shape;218;p1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3600"/>
              <a:buFont typeface="Calibri"/>
              <a:buNone/>
            </a:pPr>
            <a:r>
              <a:rPr lang="en-US"/>
              <a:t>Definitions of Metrics</a:t>
            </a:r>
            <a:endParaRPr/>
          </a:p>
        </p:txBody>
      </p:sp>
      <p:sp>
        <p:nvSpPr>
          <p:cNvPr id="225" name="Google Shape;225;p12"/>
          <p:cNvSpPr txBox="1">
            <a:spLocks noGrp="1"/>
          </p:cNvSpPr>
          <p:nvPr>
            <p:ph type="body" idx="1"/>
          </p:nvPr>
        </p:nvSpPr>
        <p:spPr>
          <a:xfrm>
            <a:off x="296985" y="1465262"/>
            <a:ext cx="8847015" cy="452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3200"/>
              <a:buChar char="•"/>
            </a:pPr>
            <a:r>
              <a:rPr lang="en-US">
                <a:solidFill>
                  <a:srgbClr val="00B050"/>
                </a:solidFill>
              </a:rPr>
              <a:t>Passed</a:t>
            </a:r>
            <a:r>
              <a:rPr lang="en-US"/>
              <a:t>: No visual artifacts and/or the comparison with the reference data near or above the specification.</a:t>
            </a:r>
            <a:endParaRPr/>
          </a:p>
          <a:p>
            <a:pPr marL="228600" lvl="0" indent="0" algn="l" rtl="0">
              <a:lnSpc>
                <a:spcPct val="100000"/>
              </a:lnSpc>
              <a:spcBef>
                <a:spcPts val="0"/>
              </a:spcBef>
              <a:spcAft>
                <a:spcPts val="0"/>
              </a:spcAft>
              <a:buSzPts val="3200"/>
              <a:buNone/>
            </a:pPr>
            <a:endParaRPr/>
          </a:p>
          <a:p>
            <a:pPr marL="457200" lvl="0" indent="-228600" algn="l" rtl="0">
              <a:lnSpc>
                <a:spcPct val="100000"/>
              </a:lnSpc>
              <a:spcBef>
                <a:spcPts val="0"/>
              </a:spcBef>
              <a:spcAft>
                <a:spcPts val="0"/>
              </a:spcAft>
              <a:buSzPts val="3200"/>
              <a:buChar char="•"/>
            </a:pPr>
            <a:r>
              <a:rPr lang="en-US">
                <a:solidFill>
                  <a:srgbClr val="FF0000"/>
                </a:solidFill>
              </a:rPr>
              <a:t>Failed</a:t>
            </a:r>
            <a:r>
              <a:rPr lang="en-US"/>
              <a:t>: Cause of performance degradation is unknown.</a:t>
            </a:r>
            <a:endParaRPr/>
          </a:p>
          <a:p>
            <a:pPr marL="0" lvl="0" indent="0" algn="l" rtl="0">
              <a:lnSpc>
                <a:spcPct val="100000"/>
              </a:lnSpc>
              <a:spcBef>
                <a:spcPts val="0"/>
              </a:spcBef>
              <a:spcAft>
                <a:spcPts val="0"/>
              </a:spcAft>
              <a:buSzPts val="3200"/>
              <a:buNone/>
            </a:pPr>
            <a:endParaRPr/>
          </a:p>
          <a:p>
            <a:pPr marL="0" lvl="0" indent="0" algn="l" rtl="0">
              <a:lnSpc>
                <a:spcPct val="100000"/>
              </a:lnSpc>
              <a:spcBef>
                <a:spcPts val="0"/>
              </a:spcBef>
              <a:spcAft>
                <a:spcPts val="0"/>
              </a:spcAft>
              <a:buSzPts val="3200"/>
              <a:buNone/>
            </a:pPr>
            <a:r>
              <a:rPr lang="en-US"/>
              <a:t>The comparisons with the reference data are computed over all data.</a:t>
            </a:r>
            <a:endParaRPr/>
          </a:p>
        </p:txBody>
      </p:sp>
      <p:sp>
        <p:nvSpPr>
          <p:cNvPr id="226" name="Google Shape;226;p12"/>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12</a:t>
            </a:fld>
            <a:endParaRPr sz="1200" b="0" i="0" u="none" strike="noStrike" cap="none">
              <a:solidFill>
                <a:schemeClr val="lt1"/>
              </a:solidFill>
              <a:latin typeface="Calibri"/>
              <a:ea typeface="Calibri"/>
              <a:cs typeface="Calibri"/>
              <a:sym typeface="Calibri"/>
            </a:endParaRPr>
          </a:p>
        </p:txBody>
      </p:sp>
      <p:sp>
        <p:nvSpPr>
          <p:cNvPr id="227" name="Google Shape;227;p1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1991441" y="2256845"/>
            <a:ext cx="6356889" cy="136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4000"/>
              <a:buFont typeface="Calibri"/>
              <a:buNone/>
            </a:pPr>
            <a:r>
              <a:rPr lang="en-US"/>
              <a:t>Examples of Visual Inspection of All Domains</a:t>
            </a:r>
            <a:endParaRPr/>
          </a:p>
        </p:txBody>
      </p:sp>
      <p:sp>
        <p:nvSpPr>
          <p:cNvPr id="234" name="Google Shape;234;p1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13</a:t>
            </a:fld>
            <a:endParaRPr sz="1200" b="0" i="0" u="none" strike="noStrike" cap="none">
              <a:solidFill>
                <a:schemeClr val="lt1"/>
              </a:solidFill>
              <a:latin typeface="Calibri"/>
              <a:ea typeface="Calibri"/>
              <a:cs typeface="Calibri"/>
              <a:sym typeface="Calibri"/>
            </a:endParaRPr>
          </a:p>
        </p:txBody>
      </p:sp>
      <p:sp>
        <p:nvSpPr>
          <p:cNvPr id="235" name="Google Shape;235;p1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LVT, LVM:</a:t>
            </a:r>
            <a:endParaRPr/>
          </a:p>
        </p:txBody>
      </p:sp>
      <p:sp>
        <p:nvSpPr>
          <p:cNvPr id="242" name="Google Shape;242;p14"/>
          <p:cNvSpPr txBox="1"/>
          <p:nvPr/>
        </p:nvSpPr>
        <p:spPr>
          <a:xfrm>
            <a:off x="696506" y="1542476"/>
            <a:ext cx="1947634"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TPW (mm)</a:t>
            </a:r>
            <a:endParaRPr sz="1400" b="0" i="0" u="none" strike="noStrike" cap="none">
              <a:solidFill>
                <a:srgbClr val="000000"/>
              </a:solidFill>
              <a:latin typeface="Arial"/>
              <a:ea typeface="Arial"/>
              <a:cs typeface="Arial"/>
              <a:sym typeface="Arial"/>
            </a:endParaRPr>
          </a:p>
        </p:txBody>
      </p:sp>
      <p:sp>
        <p:nvSpPr>
          <p:cNvPr id="243" name="Google Shape;243;p14"/>
          <p:cNvSpPr txBox="1"/>
          <p:nvPr/>
        </p:nvSpPr>
        <p:spPr>
          <a:xfrm>
            <a:off x="3056554" y="1542476"/>
            <a:ext cx="301426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Temp (K). 500 hPa</a:t>
            </a:r>
            <a:endParaRPr sz="1400" b="0" i="0" u="none" strike="noStrike" cap="none">
              <a:solidFill>
                <a:srgbClr val="000000"/>
              </a:solidFill>
              <a:latin typeface="Arial"/>
              <a:ea typeface="Arial"/>
              <a:cs typeface="Arial"/>
              <a:sym typeface="Arial"/>
            </a:endParaRPr>
          </a:p>
        </p:txBody>
      </p:sp>
      <p:sp>
        <p:nvSpPr>
          <p:cNvPr id="244" name="Google Shape;244;p14"/>
          <p:cNvSpPr txBox="1"/>
          <p:nvPr/>
        </p:nvSpPr>
        <p:spPr>
          <a:xfrm>
            <a:off x="6112866" y="1542476"/>
            <a:ext cx="301426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WV (g/kg) 850 hPa</a:t>
            </a:r>
            <a:endParaRPr sz="2400" b="0" i="0" u="none" strike="noStrike" cap="none">
              <a:solidFill>
                <a:schemeClr val="lt1"/>
              </a:solidFill>
              <a:latin typeface="Calibri"/>
              <a:ea typeface="Calibri"/>
              <a:cs typeface="Calibri"/>
              <a:sym typeface="Calibri"/>
            </a:endParaRPr>
          </a:p>
        </p:txBody>
      </p:sp>
      <p:sp>
        <p:nvSpPr>
          <p:cNvPr id="245" name="Google Shape;245;p14"/>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14</a:t>
            </a:fld>
            <a:endParaRPr sz="1200" b="0" i="0" u="none" strike="noStrike" cap="none">
              <a:solidFill>
                <a:schemeClr val="lt1"/>
              </a:solidFill>
              <a:latin typeface="Calibri"/>
              <a:ea typeface="Calibri"/>
              <a:cs typeface="Calibri"/>
              <a:sym typeface="Calibri"/>
            </a:endParaRPr>
          </a:p>
        </p:txBody>
      </p:sp>
      <p:sp>
        <p:nvSpPr>
          <p:cNvPr id="246" name="Google Shape;246;p14"/>
          <p:cNvSpPr txBox="1"/>
          <p:nvPr/>
        </p:nvSpPr>
        <p:spPr>
          <a:xfrm>
            <a:off x="1539459" y="5205448"/>
            <a:ext cx="5798382" cy="1200329"/>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TPW: Total Precipitable 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LVT: Legacy Vertical Temperature profile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LVM: Legacy Vertical Moisture profile</a:t>
            </a:r>
            <a:endParaRPr sz="1400" b="0" i="0" u="none" strike="noStrike" cap="none">
              <a:solidFill>
                <a:srgbClr val="000000"/>
              </a:solidFill>
              <a:latin typeface="Arial"/>
              <a:ea typeface="Arial"/>
              <a:cs typeface="Arial"/>
              <a:sym typeface="Arial"/>
            </a:endParaRPr>
          </a:p>
        </p:txBody>
      </p:sp>
      <p:sp>
        <p:nvSpPr>
          <p:cNvPr id="247" name="Google Shape;247;p14"/>
          <p:cNvSpPr txBox="1">
            <a:spLocks noGrp="1"/>
          </p:cNvSpPr>
          <p:nvPr>
            <p:ph type="body" idx="1"/>
          </p:nvPr>
        </p:nvSpPr>
        <p:spPr>
          <a:xfrm>
            <a:off x="2127903" y="772856"/>
            <a:ext cx="4398397"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September 01 2022, 0000 UTC</a:t>
            </a:r>
            <a:endParaRPr/>
          </a:p>
        </p:txBody>
      </p:sp>
      <p:pic>
        <p:nvPicPr>
          <p:cNvPr id="248" name="Google Shape;248;p14"/>
          <p:cNvPicPr preferRelativeResize="0"/>
          <p:nvPr/>
        </p:nvPicPr>
        <p:blipFill rotWithShape="1">
          <a:blip r:embed="rId3">
            <a:alphaModFix/>
          </a:blip>
          <a:srcRect/>
          <a:stretch/>
        </p:blipFill>
        <p:spPr>
          <a:xfrm>
            <a:off x="164592" y="2057400"/>
            <a:ext cx="2880360" cy="3017520"/>
          </a:xfrm>
          <a:prstGeom prst="rect">
            <a:avLst/>
          </a:prstGeom>
          <a:noFill/>
          <a:ln>
            <a:noFill/>
          </a:ln>
        </p:spPr>
      </p:pic>
      <p:pic>
        <p:nvPicPr>
          <p:cNvPr id="249" name="Google Shape;249;p14"/>
          <p:cNvPicPr preferRelativeResize="0"/>
          <p:nvPr/>
        </p:nvPicPr>
        <p:blipFill rotWithShape="1">
          <a:blip r:embed="rId4">
            <a:alphaModFix/>
          </a:blip>
          <a:srcRect/>
          <a:stretch/>
        </p:blipFill>
        <p:spPr>
          <a:xfrm>
            <a:off x="3136392" y="2057400"/>
            <a:ext cx="2880360" cy="3017520"/>
          </a:xfrm>
          <a:prstGeom prst="rect">
            <a:avLst/>
          </a:prstGeom>
          <a:noFill/>
          <a:ln>
            <a:noFill/>
          </a:ln>
        </p:spPr>
      </p:pic>
      <p:pic>
        <p:nvPicPr>
          <p:cNvPr id="250" name="Google Shape;250;p14"/>
          <p:cNvPicPr preferRelativeResize="0"/>
          <p:nvPr/>
        </p:nvPicPr>
        <p:blipFill rotWithShape="1">
          <a:blip r:embed="rId5">
            <a:alphaModFix/>
          </a:blip>
          <a:srcRect/>
          <a:stretch/>
        </p:blipFill>
        <p:spPr>
          <a:xfrm>
            <a:off x="6053328" y="2057400"/>
            <a:ext cx="2880360" cy="3017520"/>
          </a:xfrm>
          <a:prstGeom prst="rect">
            <a:avLst/>
          </a:prstGeom>
          <a:noFill/>
          <a:ln>
            <a:noFill/>
          </a:ln>
        </p:spPr>
      </p:pic>
      <p:sp>
        <p:nvSpPr>
          <p:cNvPr id="251" name="Google Shape;251;p1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5"/>
          <p:cNvPicPr preferRelativeResize="0"/>
          <p:nvPr/>
        </p:nvPicPr>
        <p:blipFill rotWithShape="1">
          <a:blip r:embed="rId3">
            <a:alphaModFix/>
          </a:blip>
          <a:srcRect/>
          <a:stretch/>
        </p:blipFill>
        <p:spPr>
          <a:xfrm>
            <a:off x="3191256" y="4050792"/>
            <a:ext cx="2734056" cy="2734056"/>
          </a:xfrm>
          <a:prstGeom prst="rect">
            <a:avLst/>
          </a:prstGeom>
          <a:noFill/>
          <a:ln>
            <a:noFill/>
          </a:ln>
        </p:spPr>
      </p:pic>
      <p:pic>
        <p:nvPicPr>
          <p:cNvPr id="258" name="Google Shape;258;p15"/>
          <p:cNvPicPr preferRelativeResize="0"/>
          <p:nvPr/>
        </p:nvPicPr>
        <p:blipFill rotWithShape="1">
          <a:blip r:embed="rId4">
            <a:alphaModFix/>
          </a:blip>
          <a:srcRect/>
          <a:stretch/>
        </p:blipFill>
        <p:spPr>
          <a:xfrm>
            <a:off x="292608" y="4050792"/>
            <a:ext cx="2734056" cy="2734056"/>
          </a:xfrm>
          <a:prstGeom prst="rect">
            <a:avLst/>
          </a:prstGeom>
          <a:noFill/>
          <a:ln>
            <a:noFill/>
          </a:ln>
        </p:spPr>
      </p:pic>
      <p:pic>
        <p:nvPicPr>
          <p:cNvPr id="259" name="Google Shape;259;p15"/>
          <p:cNvPicPr preferRelativeResize="0"/>
          <p:nvPr/>
        </p:nvPicPr>
        <p:blipFill rotWithShape="1">
          <a:blip r:embed="rId5">
            <a:alphaModFix/>
          </a:blip>
          <a:srcRect/>
          <a:stretch/>
        </p:blipFill>
        <p:spPr>
          <a:xfrm>
            <a:off x="6099048" y="1271016"/>
            <a:ext cx="2734056" cy="2734056"/>
          </a:xfrm>
          <a:prstGeom prst="rect">
            <a:avLst/>
          </a:prstGeom>
          <a:noFill/>
          <a:ln>
            <a:noFill/>
          </a:ln>
        </p:spPr>
      </p:pic>
      <p:pic>
        <p:nvPicPr>
          <p:cNvPr id="260" name="Google Shape;260;p15"/>
          <p:cNvPicPr preferRelativeResize="0"/>
          <p:nvPr/>
        </p:nvPicPr>
        <p:blipFill rotWithShape="1">
          <a:blip r:embed="rId6">
            <a:alphaModFix/>
          </a:blip>
          <a:srcRect/>
          <a:stretch/>
        </p:blipFill>
        <p:spPr>
          <a:xfrm>
            <a:off x="3191256" y="1271016"/>
            <a:ext cx="2734056" cy="2734056"/>
          </a:xfrm>
          <a:prstGeom prst="rect">
            <a:avLst/>
          </a:prstGeom>
          <a:noFill/>
          <a:ln>
            <a:noFill/>
          </a:ln>
        </p:spPr>
      </p:pic>
      <p:pic>
        <p:nvPicPr>
          <p:cNvPr id="261" name="Google Shape;261;p15"/>
          <p:cNvPicPr preferRelativeResize="0"/>
          <p:nvPr/>
        </p:nvPicPr>
        <p:blipFill rotWithShape="1">
          <a:blip r:embed="rId7">
            <a:alphaModFix/>
          </a:blip>
          <a:srcRect/>
          <a:stretch/>
        </p:blipFill>
        <p:spPr>
          <a:xfrm>
            <a:off x="292608" y="1271016"/>
            <a:ext cx="2734056" cy="2734056"/>
          </a:xfrm>
          <a:prstGeom prst="rect">
            <a:avLst/>
          </a:prstGeom>
          <a:noFill/>
          <a:ln>
            <a:noFill/>
          </a:ln>
        </p:spPr>
      </p:pic>
      <p:sp>
        <p:nvSpPr>
          <p:cNvPr id="262" name="Google Shape;262;p1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263" name="Google Shape;263;p15"/>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15</a:t>
            </a:fld>
            <a:endParaRPr sz="1200" b="0" i="0" u="none" strike="noStrike" cap="none">
              <a:solidFill>
                <a:schemeClr val="lt1"/>
              </a:solidFill>
              <a:latin typeface="Calibri"/>
              <a:ea typeface="Calibri"/>
              <a:cs typeface="Calibri"/>
              <a:sym typeface="Calibri"/>
            </a:endParaRPr>
          </a:p>
        </p:txBody>
      </p:sp>
      <p:sp>
        <p:nvSpPr>
          <p:cNvPr id="264" name="Google Shape;264;p15"/>
          <p:cNvSpPr txBox="1"/>
          <p:nvPr/>
        </p:nvSpPr>
        <p:spPr>
          <a:xfrm>
            <a:off x="6072721" y="4227550"/>
            <a:ext cx="2904742" cy="1569660"/>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600"/>
              <a:buFont typeface="Arial"/>
              <a:buNone/>
            </a:pPr>
            <a:r>
              <a:rPr lang="en-US" sz="1600" b="1" i="0" u="none" strike="noStrike" cap="none">
                <a:solidFill>
                  <a:srgbClr val="FF0000"/>
                </a:solidFill>
                <a:latin typeface="Arial"/>
                <a:ea typeface="Arial"/>
                <a:cs typeface="Arial"/>
                <a:sym typeface="Arial"/>
              </a:rPr>
              <a:t>LI</a:t>
            </a:r>
            <a:r>
              <a:rPr lang="en-US" sz="1600" b="1" i="0" u="none" strike="noStrike" cap="none">
                <a:solidFill>
                  <a:schemeClr val="lt1"/>
                </a:solidFill>
                <a:latin typeface="Arial"/>
                <a:ea typeface="Arial"/>
                <a:cs typeface="Arial"/>
                <a:sym typeface="Arial"/>
              </a:rPr>
              <a:t>: Lifted Index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a:solidFill>
                  <a:srgbClr val="FF0000"/>
                </a:solidFill>
                <a:latin typeface="Arial"/>
                <a:ea typeface="Arial"/>
                <a:cs typeface="Arial"/>
                <a:sym typeface="Arial"/>
              </a:rPr>
              <a:t>CAPE</a:t>
            </a:r>
            <a:r>
              <a:rPr lang="en-US" sz="1600" b="1" i="0" u="none" strike="noStrike" cap="none">
                <a:solidFill>
                  <a:schemeClr val="lt1"/>
                </a:solidFill>
                <a:latin typeface="Arial"/>
                <a:ea typeface="Arial"/>
                <a:cs typeface="Arial"/>
                <a:sym typeface="Arial"/>
              </a:rPr>
              <a:t>: Convective Available Potential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a:solidFill>
                  <a:srgbClr val="FF0000"/>
                </a:solidFill>
                <a:latin typeface="Arial"/>
                <a:ea typeface="Arial"/>
                <a:cs typeface="Arial"/>
                <a:sym typeface="Arial"/>
              </a:rPr>
              <a:t>TT</a:t>
            </a:r>
            <a:r>
              <a:rPr lang="en-US" sz="1600" b="1" i="0" u="none" strike="noStrike" cap="none">
                <a:solidFill>
                  <a:schemeClr val="lt1"/>
                </a:solidFill>
                <a:latin typeface="Arial"/>
                <a:ea typeface="Arial"/>
                <a:cs typeface="Arial"/>
                <a:sym typeface="Arial"/>
              </a:rPr>
              <a:t>: Total Totals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a:solidFill>
                  <a:srgbClr val="FF0000"/>
                </a:solidFill>
                <a:latin typeface="Arial"/>
                <a:ea typeface="Arial"/>
                <a:cs typeface="Arial"/>
                <a:sym typeface="Arial"/>
              </a:rPr>
              <a:t>KI</a:t>
            </a:r>
            <a:r>
              <a:rPr lang="en-US" sz="1600" b="1" i="0" u="none" strike="noStrike" cap="none">
                <a:solidFill>
                  <a:schemeClr val="lt1"/>
                </a:solidFill>
                <a:latin typeface="Arial"/>
                <a:ea typeface="Arial"/>
                <a:cs typeface="Arial"/>
                <a:sym typeface="Arial"/>
              </a:rPr>
              <a:t>: K-Index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600"/>
              <a:buFont typeface="Arial"/>
              <a:buNone/>
            </a:pPr>
            <a:r>
              <a:rPr lang="en-US" sz="1600" b="1" i="0" u="none" strike="noStrike" cap="none">
                <a:solidFill>
                  <a:srgbClr val="FF0000"/>
                </a:solidFill>
                <a:latin typeface="Arial"/>
                <a:ea typeface="Arial"/>
                <a:cs typeface="Arial"/>
                <a:sym typeface="Arial"/>
              </a:rPr>
              <a:t>SI</a:t>
            </a:r>
            <a:r>
              <a:rPr lang="en-US" sz="1600" b="1" i="0" u="none" strike="noStrike" cap="none">
                <a:solidFill>
                  <a:schemeClr val="lt1"/>
                </a:solidFill>
                <a:latin typeface="Arial"/>
                <a:ea typeface="Arial"/>
                <a:cs typeface="Arial"/>
                <a:sym typeface="Arial"/>
              </a:rPr>
              <a:t>: Showalter Index </a:t>
            </a:r>
            <a:endParaRPr sz="1400" b="0" i="0" u="none" strike="noStrike" cap="none">
              <a:solidFill>
                <a:srgbClr val="000000"/>
              </a:solidFill>
              <a:latin typeface="Arial"/>
              <a:ea typeface="Arial"/>
              <a:cs typeface="Arial"/>
              <a:sym typeface="Arial"/>
            </a:endParaRPr>
          </a:p>
        </p:txBody>
      </p:sp>
      <p:sp>
        <p:nvSpPr>
          <p:cNvPr id="265" name="Google Shape;265;p15"/>
          <p:cNvSpPr txBox="1"/>
          <p:nvPr/>
        </p:nvSpPr>
        <p:spPr>
          <a:xfrm>
            <a:off x="2281727" y="772856"/>
            <a:ext cx="4244573"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September 01 2022, 0000 UTC</a:t>
            </a:r>
            <a:endParaRPr sz="3200" b="0" i="0" u="none" strike="noStrike" cap="none">
              <a:solidFill>
                <a:schemeClr val="lt1"/>
              </a:solidFill>
              <a:latin typeface="Calibri"/>
              <a:ea typeface="Calibri"/>
              <a:cs typeface="Calibri"/>
              <a:sym typeface="Calibri"/>
            </a:endParaRPr>
          </a:p>
        </p:txBody>
      </p:sp>
      <p:sp>
        <p:nvSpPr>
          <p:cNvPr id="266" name="Google Shape;266;p15"/>
          <p:cNvSpPr txBox="1"/>
          <p:nvPr/>
        </p:nvSpPr>
        <p:spPr>
          <a:xfrm>
            <a:off x="181045" y="1304418"/>
            <a:ext cx="670561"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LI</a:t>
            </a:r>
            <a:endParaRPr sz="1400" b="0" i="0" u="none" strike="noStrike" cap="none">
              <a:solidFill>
                <a:srgbClr val="000000"/>
              </a:solidFill>
              <a:latin typeface="Arial"/>
              <a:ea typeface="Arial"/>
              <a:cs typeface="Arial"/>
              <a:sym typeface="Arial"/>
            </a:endParaRPr>
          </a:p>
        </p:txBody>
      </p:sp>
      <p:sp>
        <p:nvSpPr>
          <p:cNvPr id="267" name="Google Shape;267;p15"/>
          <p:cNvSpPr txBox="1"/>
          <p:nvPr/>
        </p:nvSpPr>
        <p:spPr>
          <a:xfrm>
            <a:off x="3133796" y="1296798"/>
            <a:ext cx="1162050"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CAPE</a:t>
            </a:r>
            <a:endParaRPr sz="1400" b="0" i="0" u="none" strike="noStrike" cap="none">
              <a:solidFill>
                <a:srgbClr val="000000"/>
              </a:solidFill>
              <a:latin typeface="Arial"/>
              <a:ea typeface="Arial"/>
              <a:cs typeface="Arial"/>
              <a:sym typeface="Arial"/>
            </a:endParaRPr>
          </a:p>
        </p:txBody>
      </p:sp>
      <p:sp>
        <p:nvSpPr>
          <p:cNvPr id="268" name="Google Shape;268;p15"/>
          <p:cNvSpPr txBox="1"/>
          <p:nvPr/>
        </p:nvSpPr>
        <p:spPr>
          <a:xfrm>
            <a:off x="6072889" y="1289178"/>
            <a:ext cx="653737"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TT</a:t>
            </a:r>
            <a:endParaRPr sz="1400" b="0" i="0" u="none" strike="noStrike" cap="none">
              <a:solidFill>
                <a:srgbClr val="000000"/>
              </a:solidFill>
              <a:latin typeface="Arial"/>
              <a:ea typeface="Arial"/>
              <a:cs typeface="Arial"/>
              <a:sym typeface="Arial"/>
            </a:endParaRPr>
          </a:p>
        </p:txBody>
      </p:sp>
      <p:sp>
        <p:nvSpPr>
          <p:cNvPr id="269" name="Google Shape;269;p15"/>
          <p:cNvSpPr txBox="1"/>
          <p:nvPr/>
        </p:nvSpPr>
        <p:spPr>
          <a:xfrm>
            <a:off x="335279" y="4049456"/>
            <a:ext cx="670561"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KI</a:t>
            </a:r>
            <a:endParaRPr sz="1400" b="0" i="0" u="none" strike="noStrike" cap="none">
              <a:solidFill>
                <a:srgbClr val="000000"/>
              </a:solidFill>
              <a:latin typeface="Arial"/>
              <a:ea typeface="Arial"/>
              <a:cs typeface="Arial"/>
              <a:sym typeface="Arial"/>
            </a:endParaRPr>
          </a:p>
        </p:txBody>
      </p:sp>
      <p:sp>
        <p:nvSpPr>
          <p:cNvPr id="270" name="Google Shape;270;p15"/>
          <p:cNvSpPr txBox="1"/>
          <p:nvPr/>
        </p:nvSpPr>
        <p:spPr>
          <a:xfrm>
            <a:off x="3253739" y="4049456"/>
            <a:ext cx="670561"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SI</a:t>
            </a:r>
            <a:endParaRPr sz="1400" b="0" i="0" u="none" strike="noStrike" cap="none">
              <a:solidFill>
                <a:srgbClr val="000000"/>
              </a:solidFill>
              <a:latin typeface="Arial"/>
              <a:ea typeface="Arial"/>
              <a:cs typeface="Arial"/>
              <a:sym typeface="Arial"/>
            </a:endParaRPr>
          </a:p>
        </p:txBody>
      </p:sp>
      <p:sp>
        <p:nvSpPr>
          <p:cNvPr id="271" name="Google Shape;271;p1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300"/>
              <a:buFont typeface="Arial"/>
              <a:buNone/>
            </a:pPr>
            <a:fld id="{00000000-1234-1234-1234-123412341234}" type="slidenum">
              <a:rPr lang="en-US"/>
              <a:t>16</a:t>
            </a:fld>
            <a:endParaRPr/>
          </a:p>
        </p:txBody>
      </p:sp>
      <p:sp>
        <p:nvSpPr>
          <p:cNvPr id="278" name="Google Shape;278;p7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CONUS</a:t>
            </a:r>
            <a:r>
              <a:rPr lang="en-US"/>
              <a:t>-TPW, LVT, LVM:</a:t>
            </a:r>
            <a:endParaRPr/>
          </a:p>
        </p:txBody>
      </p:sp>
      <p:sp>
        <p:nvSpPr>
          <p:cNvPr id="279" name="Google Shape;279;p73"/>
          <p:cNvSpPr txBox="1"/>
          <p:nvPr/>
        </p:nvSpPr>
        <p:spPr>
          <a:xfrm>
            <a:off x="696506" y="1542476"/>
            <a:ext cx="1947634"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TPW (mm)</a:t>
            </a:r>
            <a:endParaRPr sz="1400" b="0" i="0" u="none" strike="noStrike" cap="none">
              <a:solidFill>
                <a:srgbClr val="000000"/>
              </a:solidFill>
              <a:latin typeface="Arial"/>
              <a:ea typeface="Arial"/>
              <a:cs typeface="Arial"/>
              <a:sym typeface="Arial"/>
            </a:endParaRPr>
          </a:p>
        </p:txBody>
      </p:sp>
      <p:sp>
        <p:nvSpPr>
          <p:cNvPr id="280" name="Google Shape;280;p73"/>
          <p:cNvSpPr txBox="1"/>
          <p:nvPr/>
        </p:nvSpPr>
        <p:spPr>
          <a:xfrm>
            <a:off x="3056554" y="1542476"/>
            <a:ext cx="301426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Temp (K). 500 hPa</a:t>
            </a:r>
            <a:endParaRPr sz="1400" b="0" i="0" u="none" strike="noStrike" cap="none">
              <a:solidFill>
                <a:srgbClr val="000000"/>
              </a:solidFill>
              <a:latin typeface="Arial"/>
              <a:ea typeface="Arial"/>
              <a:cs typeface="Arial"/>
              <a:sym typeface="Arial"/>
            </a:endParaRPr>
          </a:p>
        </p:txBody>
      </p:sp>
      <p:sp>
        <p:nvSpPr>
          <p:cNvPr id="281" name="Google Shape;281;p73"/>
          <p:cNvSpPr txBox="1"/>
          <p:nvPr/>
        </p:nvSpPr>
        <p:spPr>
          <a:xfrm>
            <a:off x="6112866" y="1542476"/>
            <a:ext cx="301426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WV (g/kg) 850 hPa</a:t>
            </a:r>
            <a:endParaRPr sz="2400" b="0" i="0" u="none" strike="noStrike" cap="none">
              <a:solidFill>
                <a:schemeClr val="lt1"/>
              </a:solidFill>
              <a:latin typeface="Calibri"/>
              <a:ea typeface="Calibri"/>
              <a:cs typeface="Calibri"/>
              <a:sym typeface="Calibri"/>
            </a:endParaRPr>
          </a:p>
        </p:txBody>
      </p:sp>
      <p:sp>
        <p:nvSpPr>
          <p:cNvPr id="282" name="Google Shape;282;p7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16</a:t>
            </a:fld>
            <a:endParaRPr sz="1200" b="0" i="0" u="none" strike="noStrike" cap="none">
              <a:solidFill>
                <a:schemeClr val="lt1"/>
              </a:solidFill>
              <a:latin typeface="Calibri"/>
              <a:ea typeface="Calibri"/>
              <a:cs typeface="Calibri"/>
              <a:sym typeface="Calibri"/>
            </a:endParaRPr>
          </a:p>
        </p:txBody>
      </p:sp>
      <p:sp>
        <p:nvSpPr>
          <p:cNvPr id="283" name="Google Shape;283;p73"/>
          <p:cNvSpPr txBox="1"/>
          <p:nvPr/>
        </p:nvSpPr>
        <p:spPr>
          <a:xfrm>
            <a:off x="1539459" y="5205448"/>
            <a:ext cx="5798382" cy="1200329"/>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TPW: Total Precipitable 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LVT: Legacy Vertical Temperature profile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LVM: Legacy Vertical Moisture profile</a:t>
            </a:r>
            <a:endParaRPr sz="1400" b="0" i="0" u="none" strike="noStrike" cap="none">
              <a:solidFill>
                <a:srgbClr val="000000"/>
              </a:solidFill>
              <a:latin typeface="Arial"/>
              <a:ea typeface="Arial"/>
              <a:cs typeface="Arial"/>
              <a:sym typeface="Arial"/>
            </a:endParaRPr>
          </a:p>
        </p:txBody>
      </p:sp>
      <p:sp>
        <p:nvSpPr>
          <p:cNvPr id="284" name="Google Shape;284;p73"/>
          <p:cNvSpPr txBox="1">
            <a:spLocks noGrp="1"/>
          </p:cNvSpPr>
          <p:nvPr>
            <p:ph type="ftr" idx="11"/>
          </p:nvPr>
        </p:nvSpPr>
        <p:spPr>
          <a:xfrm>
            <a:off x="650787" y="6455205"/>
            <a:ext cx="7825800" cy="3650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300"/>
              <a:buNone/>
            </a:pPr>
            <a:r>
              <a:rPr lang="en-US" sz="1200">
                <a:solidFill>
                  <a:schemeClr val="lt1"/>
                </a:solidFill>
                <a:latin typeface="Calibri"/>
                <a:ea typeface="Calibri"/>
                <a:cs typeface="Calibri"/>
                <a:sym typeface="Calibri"/>
              </a:rPr>
              <a:t>These GOES-18 data are preliminary, non-operational data and are undergoing testing. </a:t>
            </a:r>
            <a:endParaRPr/>
          </a:p>
          <a:p>
            <a:pPr marL="0" marR="0" lvl="0" indent="0" algn="ctr" rtl="0">
              <a:lnSpc>
                <a:spcPct val="100000"/>
              </a:lnSpc>
              <a:spcBef>
                <a:spcPts val="0"/>
              </a:spcBef>
              <a:spcAft>
                <a:spcPts val="0"/>
              </a:spcAft>
              <a:buSzPts val="300"/>
              <a:buNone/>
            </a:pPr>
            <a:r>
              <a:rPr lang="en-US" sz="1200">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285" name="Google Shape;285;p73"/>
          <p:cNvSpPr txBox="1">
            <a:spLocks noGrp="1"/>
          </p:cNvSpPr>
          <p:nvPr>
            <p:ph type="body" idx="1"/>
          </p:nvPr>
        </p:nvSpPr>
        <p:spPr>
          <a:xfrm>
            <a:off x="2127903" y="772856"/>
            <a:ext cx="4398397" cy="514924"/>
          </a:xfrm>
          <a:prstGeom prst="rect">
            <a:avLst/>
          </a:prstGeom>
          <a:noFill/>
          <a:ln>
            <a:noFill/>
          </a:ln>
        </p:spPr>
        <p:txBody>
          <a:bodyPr spcFirstLastPara="1" wrap="square" lIns="91425" tIns="91425" rIns="91425" bIns="91425" anchor="t" anchorCtr="0">
            <a:noAutofit/>
          </a:bodyPr>
          <a:lstStyle/>
          <a:p>
            <a:pPr marL="457200" lvl="0" indent="-431800" algn="ctr" rtl="0">
              <a:lnSpc>
                <a:spcPct val="100000"/>
              </a:lnSpc>
              <a:spcBef>
                <a:spcPts val="0"/>
              </a:spcBef>
              <a:spcAft>
                <a:spcPts val="0"/>
              </a:spcAft>
              <a:buSzPts val="3200"/>
              <a:buNone/>
            </a:pPr>
            <a:r>
              <a:rPr lang="en-US" sz="2400"/>
              <a:t>September 01 2022, 0000 UTC</a:t>
            </a:r>
            <a:endParaRPr/>
          </a:p>
        </p:txBody>
      </p:sp>
      <p:pic>
        <p:nvPicPr>
          <p:cNvPr id="286" name="Google Shape;286;p73"/>
          <p:cNvPicPr preferRelativeResize="0"/>
          <p:nvPr/>
        </p:nvPicPr>
        <p:blipFill rotWithShape="1">
          <a:blip r:embed="rId3">
            <a:alphaModFix/>
          </a:blip>
          <a:srcRect/>
          <a:stretch/>
        </p:blipFill>
        <p:spPr>
          <a:xfrm>
            <a:off x="164592" y="2057400"/>
            <a:ext cx="2880360" cy="3017520"/>
          </a:xfrm>
          <a:prstGeom prst="rect">
            <a:avLst/>
          </a:prstGeom>
          <a:noFill/>
          <a:ln>
            <a:noFill/>
          </a:ln>
        </p:spPr>
      </p:pic>
      <p:pic>
        <p:nvPicPr>
          <p:cNvPr id="287" name="Google Shape;287;p73"/>
          <p:cNvPicPr preferRelativeResize="0"/>
          <p:nvPr/>
        </p:nvPicPr>
        <p:blipFill rotWithShape="1">
          <a:blip r:embed="rId4">
            <a:alphaModFix/>
          </a:blip>
          <a:srcRect/>
          <a:stretch/>
        </p:blipFill>
        <p:spPr>
          <a:xfrm>
            <a:off x="3136392" y="2057400"/>
            <a:ext cx="2880360" cy="3017520"/>
          </a:xfrm>
          <a:prstGeom prst="rect">
            <a:avLst/>
          </a:prstGeom>
          <a:noFill/>
          <a:ln>
            <a:noFill/>
          </a:ln>
        </p:spPr>
      </p:pic>
      <p:pic>
        <p:nvPicPr>
          <p:cNvPr id="288" name="Google Shape;288;p73"/>
          <p:cNvPicPr preferRelativeResize="0"/>
          <p:nvPr/>
        </p:nvPicPr>
        <p:blipFill rotWithShape="1">
          <a:blip r:embed="rId5">
            <a:alphaModFix/>
          </a:blip>
          <a:srcRect/>
          <a:stretch/>
        </p:blipFill>
        <p:spPr>
          <a:xfrm>
            <a:off x="6053328" y="2057400"/>
            <a:ext cx="2880360" cy="30175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74"/>
          <p:cNvPicPr preferRelativeResize="0"/>
          <p:nvPr/>
        </p:nvPicPr>
        <p:blipFill rotWithShape="1">
          <a:blip r:embed="rId3">
            <a:alphaModFix/>
          </a:blip>
          <a:srcRect/>
          <a:stretch/>
        </p:blipFill>
        <p:spPr>
          <a:xfrm>
            <a:off x="3191256" y="4050791"/>
            <a:ext cx="2734056" cy="2734056"/>
          </a:xfrm>
          <a:prstGeom prst="rect">
            <a:avLst/>
          </a:prstGeom>
          <a:noFill/>
          <a:ln>
            <a:noFill/>
          </a:ln>
        </p:spPr>
      </p:pic>
      <p:pic>
        <p:nvPicPr>
          <p:cNvPr id="295" name="Google Shape;295;p74"/>
          <p:cNvPicPr preferRelativeResize="0"/>
          <p:nvPr/>
        </p:nvPicPr>
        <p:blipFill rotWithShape="1">
          <a:blip r:embed="rId4">
            <a:alphaModFix/>
          </a:blip>
          <a:srcRect/>
          <a:stretch/>
        </p:blipFill>
        <p:spPr>
          <a:xfrm>
            <a:off x="292608" y="4050792"/>
            <a:ext cx="2734056" cy="2734056"/>
          </a:xfrm>
          <a:prstGeom prst="rect">
            <a:avLst/>
          </a:prstGeom>
          <a:noFill/>
          <a:ln>
            <a:noFill/>
          </a:ln>
        </p:spPr>
      </p:pic>
      <p:pic>
        <p:nvPicPr>
          <p:cNvPr id="296" name="Google Shape;296;p74"/>
          <p:cNvPicPr preferRelativeResize="0"/>
          <p:nvPr/>
        </p:nvPicPr>
        <p:blipFill rotWithShape="1">
          <a:blip r:embed="rId5">
            <a:alphaModFix/>
          </a:blip>
          <a:srcRect/>
          <a:stretch/>
        </p:blipFill>
        <p:spPr>
          <a:xfrm>
            <a:off x="6099048" y="1271016"/>
            <a:ext cx="2734056" cy="2734056"/>
          </a:xfrm>
          <a:prstGeom prst="rect">
            <a:avLst/>
          </a:prstGeom>
          <a:noFill/>
          <a:ln>
            <a:noFill/>
          </a:ln>
        </p:spPr>
      </p:pic>
      <p:pic>
        <p:nvPicPr>
          <p:cNvPr id="297" name="Google Shape;297;p74"/>
          <p:cNvPicPr preferRelativeResize="0"/>
          <p:nvPr/>
        </p:nvPicPr>
        <p:blipFill rotWithShape="1">
          <a:blip r:embed="rId6">
            <a:alphaModFix/>
          </a:blip>
          <a:srcRect/>
          <a:stretch/>
        </p:blipFill>
        <p:spPr>
          <a:xfrm>
            <a:off x="3191256" y="1271016"/>
            <a:ext cx="2734056" cy="2734056"/>
          </a:xfrm>
          <a:prstGeom prst="rect">
            <a:avLst/>
          </a:prstGeom>
          <a:noFill/>
          <a:ln>
            <a:noFill/>
          </a:ln>
        </p:spPr>
      </p:pic>
      <p:pic>
        <p:nvPicPr>
          <p:cNvPr id="298" name="Google Shape;298;p74"/>
          <p:cNvPicPr preferRelativeResize="0"/>
          <p:nvPr/>
        </p:nvPicPr>
        <p:blipFill rotWithShape="1">
          <a:blip r:embed="rId7">
            <a:alphaModFix/>
          </a:blip>
          <a:srcRect/>
          <a:stretch/>
        </p:blipFill>
        <p:spPr>
          <a:xfrm>
            <a:off x="292608" y="1271016"/>
            <a:ext cx="2734056" cy="2734056"/>
          </a:xfrm>
          <a:prstGeom prst="rect">
            <a:avLst/>
          </a:prstGeom>
          <a:noFill/>
          <a:ln>
            <a:noFill/>
          </a:ln>
        </p:spPr>
      </p:pic>
      <p:sp>
        <p:nvSpPr>
          <p:cNvPr id="299" name="Google Shape;299;p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300"/>
              <a:buFont typeface="Arial"/>
              <a:buNone/>
            </a:pPr>
            <a:fld id="{00000000-1234-1234-1234-123412341234}" type="slidenum">
              <a:rPr lang="en-US"/>
              <a:t>17</a:t>
            </a:fld>
            <a:endParaRPr/>
          </a:p>
        </p:txBody>
      </p:sp>
      <p:sp>
        <p:nvSpPr>
          <p:cNvPr id="300" name="Google Shape;300;p7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CONUS</a:t>
            </a:r>
            <a:r>
              <a:rPr lang="en-US"/>
              <a:t>-DSI:</a:t>
            </a:r>
            <a:endParaRPr/>
          </a:p>
        </p:txBody>
      </p:sp>
      <p:sp>
        <p:nvSpPr>
          <p:cNvPr id="301" name="Google Shape;301;p74"/>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17</a:t>
            </a:fld>
            <a:endParaRPr sz="1200" b="0" i="0" u="none" strike="noStrike" cap="none">
              <a:solidFill>
                <a:schemeClr val="lt1"/>
              </a:solidFill>
              <a:latin typeface="Calibri"/>
              <a:ea typeface="Calibri"/>
              <a:cs typeface="Calibri"/>
              <a:sym typeface="Calibri"/>
            </a:endParaRPr>
          </a:p>
        </p:txBody>
      </p:sp>
      <p:sp>
        <p:nvSpPr>
          <p:cNvPr id="302" name="Google Shape;302;p74"/>
          <p:cNvSpPr txBox="1"/>
          <p:nvPr/>
        </p:nvSpPr>
        <p:spPr>
          <a:xfrm>
            <a:off x="6072721" y="4227550"/>
            <a:ext cx="2904742" cy="1569660"/>
          </a:xfrm>
          <a:prstGeom prst="rect">
            <a:avLst/>
          </a:prstGeom>
          <a:noFill/>
          <a:ln w="25400"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Arial"/>
                <a:ea typeface="Arial"/>
                <a:cs typeface="Arial"/>
                <a:sym typeface="Arial"/>
              </a:rPr>
              <a:t>LI</a:t>
            </a:r>
            <a:r>
              <a:rPr lang="en-US" sz="1600" b="1" i="0" u="none" strike="noStrike" cap="none">
                <a:solidFill>
                  <a:schemeClr val="lt1"/>
                </a:solidFill>
                <a:latin typeface="Arial"/>
                <a:ea typeface="Arial"/>
                <a:cs typeface="Arial"/>
                <a:sym typeface="Arial"/>
              </a:rPr>
              <a:t>: Lifted Index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Arial"/>
                <a:ea typeface="Arial"/>
                <a:cs typeface="Arial"/>
                <a:sym typeface="Arial"/>
              </a:rPr>
              <a:t>CAPE</a:t>
            </a:r>
            <a:r>
              <a:rPr lang="en-US" sz="1600" b="1" i="0" u="none" strike="noStrike" cap="none">
                <a:solidFill>
                  <a:schemeClr val="lt1"/>
                </a:solidFill>
                <a:latin typeface="Arial"/>
                <a:ea typeface="Arial"/>
                <a:cs typeface="Arial"/>
                <a:sym typeface="Arial"/>
              </a:rPr>
              <a:t>: Convective Available Potential Energy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Arial"/>
                <a:ea typeface="Arial"/>
                <a:cs typeface="Arial"/>
                <a:sym typeface="Arial"/>
              </a:rPr>
              <a:t>TT</a:t>
            </a:r>
            <a:r>
              <a:rPr lang="en-US" sz="1600" b="1" i="0" u="none" strike="noStrike" cap="none">
                <a:solidFill>
                  <a:schemeClr val="lt1"/>
                </a:solidFill>
                <a:latin typeface="Arial"/>
                <a:ea typeface="Arial"/>
                <a:cs typeface="Arial"/>
                <a:sym typeface="Arial"/>
              </a:rPr>
              <a:t>: Total Totals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Arial"/>
                <a:ea typeface="Arial"/>
                <a:cs typeface="Arial"/>
                <a:sym typeface="Arial"/>
              </a:rPr>
              <a:t>KI</a:t>
            </a:r>
            <a:r>
              <a:rPr lang="en-US" sz="1600" b="1" i="0" u="none" strike="noStrike" cap="none">
                <a:solidFill>
                  <a:schemeClr val="lt1"/>
                </a:solidFill>
                <a:latin typeface="Arial"/>
                <a:ea typeface="Arial"/>
                <a:cs typeface="Arial"/>
                <a:sym typeface="Arial"/>
              </a:rPr>
              <a:t>: K-Index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F0000"/>
                </a:solidFill>
                <a:latin typeface="Arial"/>
                <a:ea typeface="Arial"/>
                <a:cs typeface="Arial"/>
                <a:sym typeface="Arial"/>
              </a:rPr>
              <a:t>SI</a:t>
            </a:r>
            <a:r>
              <a:rPr lang="en-US" sz="1600" b="1" i="0" u="none" strike="noStrike" cap="none">
                <a:solidFill>
                  <a:schemeClr val="lt1"/>
                </a:solidFill>
                <a:latin typeface="Arial"/>
                <a:ea typeface="Arial"/>
                <a:cs typeface="Arial"/>
                <a:sym typeface="Arial"/>
              </a:rPr>
              <a:t>: Showalter Index </a:t>
            </a:r>
            <a:endParaRPr sz="1400" b="0" i="0" u="none" strike="noStrike" cap="none">
              <a:solidFill>
                <a:srgbClr val="000000"/>
              </a:solidFill>
              <a:latin typeface="Arial"/>
              <a:ea typeface="Arial"/>
              <a:cs typeface="Arial"/>
              <a:sym typeface="Arial"/>
            </a:endParaRPr>
          </a:p>
        </p:txBody>
      </p:sp>
      <p:sp>
        <p:nvSpPr>
          <p:cNvPr id="303" name="Google Shape;303;p74"/>
          <p:cNvSpPr txBox="1"/>
          <p:nvPr/>
        </p:nvSpPr>
        <p:spPr>
          <a:xfrm>
            <a:off x="2281727" y="772856"/>
            <a:ext cx="4244573"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September 01 2022, 0000 UTC</a:t>
            </a:r>
            <a:endParaRPr sz="3200" b="0" i="0" u="none" strike="noStrike" cap="none">
              <a:solidFill>
                <a:schemeClr val="lt1"/>
              </a:solidFill>
              <a:latin typeface="Calibri"/>
              <a:ea typeface="Calibri"/>
              <a:cs typeface="Calibri"/>
              <a:sym typeface="Calibri"/>
            </a:endParaRPr>
          </a:p>
        </p:txBody>
      </p:sp>
      <p:sp>
        <p:nvSpPr>
          <p:cNvPr id="304" name="Google Shape;304;p74"/>
          <p:cNvSpPr txBox="1"/>
          <p:nvPr/>
        </p:nvSpPr>
        <p:spPr>
          <a:xfrm>
            <a:off x="181045" y="1304418"/>
            <a:ext cx="670561"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LI</a:t>
            </a:r>
            <a:endParaRPr sz="1400" b="0" i="0" u="none" strike="noStrike" cap="none">
              <a:solidFill>
                <a:srgbClr val="000000"/>
              </a:solidFill>
              <a:latin typeface="Arial"/>
              <a:ea typeface="Arial"/>
              <a:cs typeface="Arial"/>
              <a:sym typeface="Arial"/>
            </a:endParaRPr>
          </a:p>
        </p:txBody>
      </p:sp>
      <p:sp>
        <p:nvSpPr>
          <p:cNvPr id="305" name="Google Shape;305;p74"/>
          <p:cNvSpPr txBox="1"/>
          <p:nvPr/>
        </p:nvSpPr>
        <p:spPr>
          <a:xfrm>
            <a:off x="3133796" y="1296798"/>
            <a:ext cx="1162050"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CAPE</a:t>
            </a:r>
            <a:endParaRPr sz="1400" b="0" i="0" u="none" strike="noStrike" cap="none">
              <a:solidFill>
                <a:srgbClr val="000000"/>
              </a:solidFill>
              <a:latin typeface="Arial"/>
              <a:ea typeface="Arial"/>
              <a:cs typeface="Arial"/>
              <a:sym typeface="Arial"/>
            </a:endParaRPr>
          </a:p>
        </p:txBody>
      </p:sp>
      <p:sp>
        <p:nvSpPr>
          <p:cNvPr id="306" name="Google Shape;306;p74"/>
          <p:cNvSpPr txBox="1"/>
          <p:nvPr/>
        </p:nvSpPr>
        <p:spPr>
          <a:xfrm>
            <a:off x="6072889" y="1289178"/>
            <a:ext cx="653737"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TT</a:t>
            </a:r>
            <a:endParaRPr sz="1400" b="0" i="0" u="none" strike="noStrike" cap="none">
              <a:solidFill>
                <a:srgbClr val="000000"/>
              </a:solidFill>
              <a:latin typeface="Arial"/>
              <a:ea typeface="Arial"/>
              <a:cs typeface="Arial"/>
              <a:sym typeface="Arial"/>
            </a:endParaRPr>
          </a:p>
        </p:txBody>
      </p:sp>
      <p:sp>
        <p:nvSpPr>
          <p:cNvPr id="307" name="Google Shape;307;p74"/>
          <p:cNvSpPr txBox="1"/>
          <p:nvPr/>
        </p:nvSpPr>
        <p:spPr>
          <a:xfrm>
            <a:off x="335279" y="4049456"/>
            <a:ext cx="670561"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KI</a:t>
            </a:r>
            <a:endParaRPr sz="1400" b="0" i="0" u="none" strike="noStrike" cap="none">
              <a:solidFill>
                <a:srgbClr val="000000"/>
              </a:solidFill>
              <a:latin typeface="Arial"/>
              <a:ea typeface="Arial"/>
              <a:cs typeface="Arial"/>
              <a:sym typeface="Arial"/>
            </a:endParaRPr>
          </a:p>
        </p:txBody>
      </p:sp>
      <p:sp>
        <p:nvSpPr>
          <p:cNvPr id="308" name="Google Shape;308;p74"/>
          <p:cNvSpPr txBox="1"/>
          <p:nvPr/>
        </p:nvSpPr>
        <p:spPr>
          <a:xfrm>
            <a:off x="3253739" y="4049456"/>
            <a:ext cx="670561"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SI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6"/>
          <p:cNvSpPr txBox="1">
            <a:spLocks noGrp="1"/>
          </p:cNvSpPr>
          <p:nvPr>
            <p:ph type="title"/>
          </p:nvPr>
        </p:nvSpPr>
        <p:spPr>
          <a:xfrm>
            <a:off x="848042" y="969585"/>
            <a:ext cx="7623933" cy="850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600"/>
              <a:buFont typeface="Calibri"/>
              <a:buNone/>
            </a:pPr>
            <a:r>
              <a:rPr lang="en-US" sz="3600"/>
              <a:t>Locations of Suomi-Net GPS and RAOB</a:t>
            </a:r>
            <a:endParaRPr/>
          </a:p>
        </p:txBody>
      </p:sp>
      <p:sp>
        <p:nvSpPr>
          <p:cNvPr id="315" name="Google Shape;315;p16"/>
          <p:cNvSpPr/>
          <p:nvPr/>
        </p:nvSpPr>
        <p:spPr>
          <a:xfrm>
            <a:off x="1551133" y="1810787"/>
            <a:ext cx="239681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Suomi-Net GPS</a:t>
            </a:r>
            <a:endParaRPr sz="1400" b="0" i="0" u="none" strike="noStrike" cap="none">
              <a:solidFill>
                <a:srgbClr val="000000"/>
              </a:solidFill>
              <a:latin typeface="Arial"/>
              <a:ea typeface="Arial"/>
              <a:cs typeface="Arial"/>
              <a:sym typeface="Arial"/>
            </a:endParaRPr>
          </a:p>
        </p:txBody>
      </p:sp>
      <p:sp>
        <p:nvSpPr>
          <p:cNvPr id="316" name="Google Shape;316;p16"/>
          <p:cNvSpPr/>
          <p:nvPr/>
        </p:nvSpPr>
        <p:spPr>
          <a:xfrm>
            <a:off x="6162854" y="1810787"/>
            <a:ext cx="102143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RAOB</a:t>
            </a:r>
            <a:endParaRPr sz="1400" b="0" i="0" u="none" strike="noStrike" cap="none">
              <a:solidFill>
                <a:srgbClr val="000000"/>
              </a:solidFill>
              <a:latin typeface="Arial"/>
              <a:ea typeface="Arial"/>
              <a:cs typeface="Arial"/>
              <a:sym typeface="Arial"/>
            </a:endParaRPr>
          </a:p>
        </p:txBody>
      </p:sp>
      <p:sp>
        <p:nvSpPr>
          <p:cNvPr id="317" name="Google Shape;317;p1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18</a:t>
            </a:fld>
            <a:endParaRPr sz="1200" b="0" i="0" u="none" strike="noStrike" cap="none">
              <a:solidFill>
                <a:schemeClr val="lt1"/>
              </a:solidFill>
              <a:latin typeface="Calibri"/>
              <a:ea typeface="Calibri"/>
              <a:cs typeface="Calibri"/>
              <a:sym typeface="Calibri"/>
            </a:endParaRPr>
          </a:p>
        </p:txBody>
      </p:sp>
      <p:sp>
        <p:nvSpPr>
          <p:cNvPr id="318" name="Google Shape;318;p16"/>
          <p:cNvSpPr/>
          <p:nvPr/>
        </p:nvSpPr>
        <p:spPr>
          <a:xfrm>
            <a:off x="6692088" y="3129968"/>
            <a:ext cx="65837" cy="62179"/>
          </a:xfrm>
          <a:prstGeom prst="ellipse">
            <a:avLst/>
          </a:prstGeom>
          <a:noFill/>
          <a:ln w="254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19" name="Google Shape;319;p16"/>
          <p:cNvPicPr preferRelativeResize="0"/>
          <p:nvPr/>
        </p:nvPicPr>
        <p:blipFill rotWithShape="1">
          <a:blip r:embed="rId3">
            <a:alphaModFix/>
          </a:blip>
          <a:srcRect/>
          <a:stretch/>
        </p:blipFill>
        <p:spPr>
          <a:xfrm>
            <a:off x="800589" y="2334007"/>
            <a:ext cx="3897899" cy="4149963"/>
          </a:xfrm>
          <a:prstGeom prst="rect">
            <a:avLst/>
          </a:prstGeom>
          <a:solidFill>
            <a:schemeClr val="lt1"/>
          </a:solidFill>
          <a:ln>
            <a:noFill/>
          </a:ln>
        </p:spPr>
      </p:pic>
      <p:pic>
        <p:nvPicPr>
          <p:cNvPr id="320" name="Google Shape;320;p16"/>
          <p:cNvPicPr preferRelativeResize="0"/>
          <p:nvPr/>
        </p:nvPicPr>
        <p:blipFill rotWithShape="1">
          <a:blip r:embed="rId4">
            <a:alphaModFix/>
          </a:blip>
          <a:srcRect/>
          <a:stretch/>
        </p:blipFill>
        <p:spPr>
          <a:xfrm>
            <a:off x="4808975" y="2333982"/>
            <a:ext cx="3897899" cy="4149963"/>
          </a:xfrm>
          <a:prstGeom prst="rect">
            <a:avLst/>
          </a:prstGeom>
          <a:solidFill>
            <a:schemeClr val="lt1"/>
          </a:solidFill>
          <a:ln>
            <a:noFill/>
          </a:ln>
        </p:spPr>
      </p:pic>
      <p:sp>
        <p:nvSpPr>
          <p:cNvPr id="321" name="Google Shape;321;p1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7"/>
          <p:cNvSpPr txBox="1">
            <a:spLocks noGrp="1"/>
          </p:cNvSpPr>
          <p:nvPr>
            <p:ph type="title"/>
          </p:nvPr>
        </p:nvSpPr>
        <p:spPr>
          <a:xfrm>
            <a:off x="722312" y="2067000"/>
            <a:ext cx="7772400" cy="136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4000"/>
              <a:buFont typeface="Calibri"/>
              <a:buNone/>
            </a:pPr>
            <a:r>
              <a:rPr lang="en-US"/>
              <a:t>Comparison </a:t>
            </a:r>
            <a:r>
              <a:rPr lang="en-US">
                <a:solidFill>
                  <a:srgbClr val="FF0000"/>
                </a:solidFill>
              </a:rPr>
              <a:t>TPW</a:t>
            </a:r>
            <a:r>
              <a:rPr lang="en-US"/>
              <a:t> with </a:t>
            </a:r>
            <a:br>
              <a:rPr lang="en-US"/>
            </a:br>
            <a:r>
              <a:rPr lang="en-US"/>
              <a:t>the GPS, RAOB, AMSR2</a:t>
            </a:r>
            <a:endParaRPr>
              <a:solidFill>
                <a:schemeClr val="lt1"/>
              </a:solidFill>
            </a:endParaRPr>
          </a:p>
        </p:txBody>
      </p:sp>
      <p:sp>
        <p:nvSpPr>
          <p:cNvPr id="328" name="Google Shape;328;p17"/>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19</a:t>
            </a:fld>
            <a:endParaRPr sz="1200" b="0" i="0" u="none" strike="noStrike" cap="none">
              <a:solidFill>
                <a:schemeClr val="lt1"/>
              </a:solidFill>
              <a:latin typeface="Calibri"/>
              <a:ea typeface="Calibri"/>
              <a:cs typeface="Calibri"/>
              <a:sym typeface="Calibri"/>
            </a:endParaRPr>
          </a:p>
        </p:txBody>
      </p:sp>
      <p:sp>
        <p:nvSpPr>
          <p:cNvPr id="329" name="Google Shape;329;p1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
          <p:cNvSpPr txBox="1">
            <a:spLocks noGrp="1"/>
          </p:cNvSpPr>
          <p:nvPr>
            <p:ph type="title"/>
          </p:nvPr>
        </p:nvSpPr>
        <p:spPr>
          <a:xfrm>
            <a:off x="457200" y="41514"/>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Agenda</a:t>
            </a:r>
            <a:endParaRPr/>
          </a:p>
        </p:txBody>
      </p:sp>
      <p:sp>
        <p:nvSpPr>
          <p:cNvPr id="136" name="Google Shape;136;p2"/>
          <p:cNvSpPr txBox="1">
            <a:spLocks noGrp="1"/>
          </p:cNvSpPr>
          <p:nvPr>
            <p:ph type="body" idx="1"/>
          </p:nvPr>
        </p:nvSpPr>
        <p:spPr>
          <a:xfrm>
            <a:off x="457200" y="1465262"/>
            <a:ext cx="8229600" cy="4525960"/>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SzPts val="3600"/>
              <a:buChar char="•"/>
            </a:pPr>
            <a:r>
              <a:rPr lang="en-US" sz="3600" b="0" i="0" u="none" strike="noStrike" cap="none">
                <a:solidFill>
                  <a:schemeClr val="lt1"/>
                </a:solidFill>
                <a:latin typeface="Calibri"/>
                <a:ea typeface="Calibri"/>
                <a:cs typeface="Calibri"/>
                <a:sym typeface="Calibri"/>
              </a:rPr>
              <a:t>Provisional Validation Product Maturity Assessment</a:t>
            </a:r>
            <a:endParaRPr/>
          </a:p>
          <a:p>
            <a:pPr marL="971550" lvl="1" indent="-571500" algn="l" rtl="0">
              <a:lnSpc>
                <a:spcPct val="100000"/>
              </a:lnSpc>
              <a:spcBef>
                <a:spcPts val="560"/>
              </a:spcBef>
              <a:spcAft>
                <a:spcPts val="0"/>
              </a:spcAft>
              <a:buSzPts val="3200"/>
              <a:buChar char="–"/>
            </a:pPr>
            <a:r>
              <a:rPr lang="en-US" sz="3200"/>
              <a:t>Data since June 22, 2022</a:t>
            </a:r>
            <a:endParaRPr sz="1000" b="0" i="0" u="none" strike="noStrike" cap="none">
              <a:solidFill>
                <a:schemeClr val="lt1"/>
              </a:solidFill>
              <a:latin typeface="Calibri"/>
              <a:ea typeface="Calibri"/>
              <a:cs typeface="Calibri"/>
              <a:sym typeface="Calibri"/>
            </a:endParaRPr>
          </a:p>
          <a:p>
            <a:pPr marL="457200" lvl="0" indent="-457200" algn="l" rtl="0">
              <a:lnSpc>
                <a:spcPct val="100000"/>
              </a:lnSpc>
              <a:spcBef>
                <a:spcPts val="640"/>
              </a:spcBef>
              <a:spcAft>
                <a:spcPts val="0"/>
              </a:spcAft>
              <a:buSzPts val="3600"/>
              <a:buChar char="•"/>
            </a:pPr>
            <a:r>
              <a:rPr lang="en-US" sz="3600" b="0" i="0" u="none" strike="noStrike" cap="none">
                <a:solidFill>
                  <a:schemeClr val="lt1"/>
                </a:solidFill>
                <a:latin typeface="Calibri"/>
                <a:ea typeface="Calibri"/>
                <a:cs typeface="Calibri"/>
                <a:sym typeface="Calibri"/>
              </a:rPr>
              <a:t>Path to </a:t>
            </a:r>
            <a:r>
              <a:rPr lang="en-US" sz="3600"/>
              <a:t>Full Maturity</a:t>
            </a:r>
            <a:r>
              <a:rPr lang="en-US" sz="3600" b="0" i="0" u="none" strike="noStrike" cap="none">
                <a:solidFill>
                  <a:schemeClr val="lt1"/>
                </a:solidFill>
                <a:latin typeface="Calibri"/>
                <a:ea typeface="Calibri"/>
                <a:cs typeface="Calibri"/>
                <a:sym typeface="Calibri"/>
              </a:rPr>
              <a:t> Review</a:t>
            </a:r>
            <a:endParaRPr sz="1000" b="0" i="0" u="none" strike="noStrike" cap="none">
              <a:solidFill>
                <a:schemeClr val="lt1"/>
              </a:solidFill>
              <a:latin typeface="Calibri"/>
              <a:ea typeface="Calibri"/>
              <a:cs typeface="Calibri"/>
              <a:sym typeface="Calibri"/>
            </a:endParaRPr>
          </a:p>
          <a:p>
            <a:pPr marL="457200" lvl="0" indent="-457200" algn="l" rtl="0">
              <a:lnSpc>
                <a:spcPct val="100000"/>
              </a:lnSpc>
              <a:spcBef>
                <a:spcPts val="640"/>
              </a:spcBef>
              <a:spcAft>
                <a:spcPts val="0"/>
              </a:spcAft>
              <a:buSzPts val="3600"/>
              <a:buChar char="•"/>
            </a:pPr>
            <a:r>
              <a:rPr lang="en-US" sz="3600" b="0" i="0" u="none" strike="noStrike" cap="none">
                <a:solidFill>
                  <a:schemeClr val="lt1"/>
                </a:solidFill>
                <a:latin typeface="Calibri"/>
                <a:ea typeface="Calibri"/>
                <a:cs typeface="Calibri"/>
                <a:sym typeface="Calibri"/>
              </a:rPr>
              <a:t>Summary and Recommendations</a:t>
            </a:r>
            <a:endParaRPr sz="3600"/>
          </a:p>
          <a:p>
            <a:pPr marL="457200" lvl="0" indent="-457200" algn="l" rtl="0">
              <a:lnSpc>
                <a:spcPct val="100000"/>
              </a:lnSpc>
              <a:spcBef>
                <a:spcPts val="640"/>
              </a:spcBef>
              <a:spcAft>
                <a:spcPts val="0"/>
              </a:spcAft>
              <a:buSzPts val="3600"/>
              <a:buChar char="•"/>
            </a:pPr>
            <a:r>
              <a:rPr lang="en-US" sz="3600"/>
              <a:t>The GOES-18 LAP achieved Beta on 5/11/2022</a:t>
            </a:r>
            <a:endParaRPr sz="3600"/>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p:txBody>
      </p:sp>
      <p:sp>
        <p:nvSpPr>
          <p:cNvPr id="137" name="Google Shape;137;p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8"/>
          <p:cNvSpPr txBox="1">
            <a:spLocks noGrp="1"/>
          </p:cNvSpPr>
          <p:nvPr>
            <p:ph type="title"/>
          </p:nvPr>
        </p:nvSpPr>
        <p:spPr>
          <a:xfrm>
            <a:off x="1497357" y="560495"/>
            <a:ext cx="6018260" cy="132767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3600"/>
              <a:buFont typeface="Calibri"/>
              <a:buNone/>
            </a:pPr>
            <a:r>
              <a:rPr lang="en-US" sz="3600"/>
              <a:t>Requirements for ABI LAP product: </a:t>
            </a:r>
            <a:r>
              <a:rPr lang="en-US" sz="3600">
                <a:solidFill>
                  <a:srgbClr val="FF0000"/>
                </a:solidFill>
              </a:rPr>
              <a:t>TPW </a:t>
            </a:r>
            <a:endParaRPr/>
          </a:p>
        </p:txBody>
      </p:sp>
      <p:sp>
        <p:nvSpPr>
          <p:cNvPr id="336" name="Google Shape;336;p18"/>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20</a:t>
            </a:fld>
            <a:endParaRPr sz="1200" b="0" i="0" u="none" strike="noStrike" cap="none">
              <a:solidFill>
                <a:schemeClr val="lt1"/>
              </a:solidFill>
              <a:latin typeface="Calibri"/>
              <a:ea typeface="Calibri"/>
              <a:cs typeface="Calibri"/>
              <a:sym typeface="Calibri"/>
            </a:endParaRPr>
          </a:p>
        </p:txBody>
      </p:sp>
      <p:graphicFrame>
        <p:nvGraphicFramePr>
          <p:cNvPr id="337" name="Google Shape;337;p18"/>
          <p:cNvGraphicFramePr/>
          <p:nvPr/>
        </p:nvGraphicFramePr>
        <p:xfrm>
          <a:off x="148146" y="1935478"/>
          <a:ext cx="3000000" cy="3000000"/>
        </p:xfrm>
        <a:graphic>
          <a:graphicData uri="http://schemas.openxmlformats.org/drawingml/2006/table">
            <a:tbl>
              <a:tblPr firstRow="1" bandRow="1">
                <a:noFill/>
                <a:tableStyleId>{C9670111-EC7B-441E-835D-3904F11754E0}</a:tableStyleId>
              </a:tblPr>
              <a:tblGrid>
                <a:gridCol w="652825">
                  <a:extLst>
                    <a:ext uri="{9D8B030D-6E8A-4147-A177-3AD203B41FA5}">
                      <a16:colId xmlns:a16="http://schemas.microsoft.com/office/drawing/2014/main" val="20000"/>
                    </a:ext>
                  </a:extLst>
                </a:gridCol>
                <a:gridCol w="1114825">
                  <a:extLst>
                    <a:ext uri="{9D8B030D-6E8A-4147-A177-3AD203B41FA5}">
                      <a16:colId xmlns:a16="http://schemas.microsoft.com/office/drawing/2014/main" val="20001"/>
                    </a:ext>
                  </a:extLst>
                </a:gridCol>
                <a:gridCol w="2423775">
                  <a:extLst>
                    <a:ext uri="{9D8B030D-6E8A-4147-A177-3AD203B41FA5}">
                      <a16:colId xmlns:a16="http://schemas.microsoft.com/office/drawing/2014/main" val="20002"/>
                    </a:ext>
                  </a:extLst>
                </a:gridCol>
                <a:gridCol w="2423775">
                  <a:extLst>
                    <a:ext uri="{9D8B030D-6E8A-4147-A177-3AD203B41FA5}">
                      <a16:colId xmlns:a16="http://schemas.microsoft.com/office/drawing/2014/main" val="20003"/>
                    </a:ext>
                  </a:extLst>
                </a:gridCol>
                <a:gridCol w="2232500">
                  <a:extLst>
                    <a:ext uri="{9D8B030D-6E8A-4147-A177-3AD203B41FA5}">
                      <a16:colId xmlns:a16="http://schemas.microsoft.com/office/drawing/2014/main" val="20004"/>
                    </a:ext>
                  </a:extLst>
                </a:gridCol>
              </a:tblGrid>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Product</a:t>
                      </a:r>
                      <a:endParaRPr sz="1400" u="none" strike="noStrike" cap="none"/>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Accuracy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Precision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Range</a:t>
                      </a:r>
                      <a:endParaRPr sz="1400" u="none" strike="noStrike" cap="none"/>
                    </a:p>
                  </a:txBody>
                  <a:tcPr marL="91450" marR="91450" marT="45725" marB="45725"/>
                </a:tc>
                <a:extLst>
                  <a:ext uri="{0D108BD9-81ED-4DB2-BD59-A6C34878D82A}">
                    <a16:rowId xmlns:a16="http://schemas.microsoft.com/office/drawing/2014/main" val="10000"/>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Temperature</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180 - 320 K</a:t>
                      </a:r>
                      <a:endParaRPr sz="1400" u="none" strike="noStrike" cap="none"/>
                    </a:p>
                  </a:txBody>
                  <a:tcPr marL="91450" marR="91450" marT="45725" marB="45725" anchor="ctr"/>
                </a:tc>
                <a:extLst>
                  <a:ext uri="{0D108BD9-81ED-4DB2-BD59-A6C34878D82A}">
                    <a16:rowId xmlns:a16="http://schemas.microsoft.com/office/drawing/2014/main" val="10001"/>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Moisture</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Sfc - 300 hPa: 18%</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300 - 100 hPa: 20%</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Sfc - 300 hPa: 18%</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300 - 100 hPa: 20%</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a:t>
                      </a:r>
                      <a:endParaRPr sz="1400" u="none" strike="noStrike" cap="none"/>
                    </a:p>
                  </a:txBody>
                  <a:tcPr marL="91450" marR="91450" marT="45725" marB="45725" anchor="ctr"/>
                </a:tc>
                <a:extLst>
                  <a:ext uri="{0D108BD9-81ED-4DB2-BD59-A6C34878D82A}">
                    <a16:rowId xmlns:a16="http://schemas.microsoft.com/office/drawing/2014/main" val="10002"/>
                  </a:ext>
                </a:extLst>
              </a:tr>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TPW</a:t>
                      </a:r>
                      <a:endParaRPr sz="1400" u="none" strike="noStrike" cap="none"/>
                    </a:p>
                  </a:txBody>
                  <a:tcPr marL="91450" marR="91450" marT="45725" marB="45725" anchor="ctr">
                    <a:solidFill>
                      <a:srgbClr val="D0D8E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 mm</a:t>
                      </a:r>
                      <a:endParaRPr sz="1400" u="none" strike="noStrike" cap="none"/>
                    </a:p>
                  </a:txBody>
                  <a:tcPr marL="91450" marR="91450" marT="45725" marB="45725" anchor="ctr">
                    <a:solidFill>
                      <a:srgbClr val="D0D8E8"/>
                    </a:solidFill>
                  </a:tcPr>
                </a:tc>
                <a:extLst>
                  <a:ext uri="{0D108BD9-81ED-4DB2-BD59-A6C34878D82A}">
                    <a16:rowId xmlns:a16="http://schemas.microsoft.com/office/drawing/2014/main" val="10003"/>
                  </a:ext>
                </a:extLst>
              </a:tr>
              <a:tr h="402000">
                <a:tc rowSpan="5">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DSI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LI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6.5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40 K or above</a:t>
                      </a:r>
                      <a:endParaRPr sz="1400" u="none" strike="noStrike" cap="none"/>
                    </a:p>
                  </a:txBody>
                  <a:tcPr marL="91450" marR="91450" marT="45725" marB="45725" anchor="ctr"/>
                </a:tc>
                <a:extLst>
                  <a:ext uri="{0D108BD9-81ED-4DB2-BD59-A6C34878D82A}">
                    <a16:rowId xmlns:a16="http://schemas.microsoft.com/office/drawing/2014/main" val="10004"/>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CAPE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2500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0 - 5000 J/kg</a:t>
                      </a:r>
                      <a:endParaRPr sz="1400" u="none" strike="noStrike" cap="none"/>
                    </a:p>
                  </a:txBody>
                  <a:tcPr marL="91450" marR="91450" marT="45725" marB="45725" anchor="ctr"/>
                </a:tc>
                <a:extLst>
                  <a:ext uri="{0D108BD9-81ED-4DB2-BD59-A6C34878D82A}">
                    <a16:rowId xmlns:a16="http://schemas.microsoft.com/office/drawing/2014/main" val="10005"/>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6.5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 K or above</a:t>
                      </a:r>
                      <a:endParaRPr sz="1400" u="none" strike="noStrike" cap="none"/>
                    </a:p>
                  </a:txBody>
                  <a:tcPr marL="91450" marR="91450" marT="45725" marB="45725" anchor="ctr"/>
                </a:tc>
                <a:extLst>
                  <a:ext uri="{0D108BD9-81ED-4DB2-BD59-A6C34878D82A}">
                    <a16:rowId xmlns:a16="http://schemas.microsoft.com/office/drawing/2014/main" val="10006"/>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-43 ~ 56 K</a:t>
                      </a:r>
                      <a:endParaRPr sz="1400" u="none" strike="noStrike" cap="none"/>
                    </a:p>
                  </a:txBody>
                  <a:tcPr marL="91450" marR="91450" marT="45725" marB="45725" anchor="ctr"/>
                </a:tc>
                <a:extLst>
                  <a:ext uri="{0D108BD9-81ED-4DB2-BD59-A6C34878D82A}">
                    <a16:rowId xmlns:a16="http://schemas.microsoft.com/office/drawing/2014/main" val="10007"/>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KI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0 - 40 K</a:t>
                      </a:r>
                      <a:endParaRPr sz="1400" u="none" strike="noStrike" cap="none"/>
                    </a:p>
                  </a:txBody>
                  <a:tcPr marL="91450" marR="91450" marT="45725" marB="45725" anchor="ctr"/>
                </a:tc>
                <a:extLst>
                  <a:ext uri="{0D108BD9-81ED-4DB2-BD59-A6C34878D82A}">
                    <a16:rowId xmlns:a16="http://schemas.microsoft.com/office/drawing/2014/main" val="10008"/>
                  </a:ext>
                </a:extLst>
              </a:tr>
            </a:tbl>
          </a:graphicData>
        </a:graphic>
      </p:graphicFrame>
      <p:sp>
        <p:nvSpPr>
          <p:cNvPr id="338" name="Google Shape;338;p18"/>
          <p:cNvSpPr/>
          <p:nvPr/>
        </p:nvSpPr>
        <p:spPr>
          <a:xfrm>
            <a:off x="107950" y="3933825"/>
            <a:ext cx="8887905" cy="375128"/>
          </a:xfrm>
          <a:prstGeom prst="rect">
            <a:avLst/>
          </a:prstGeom>
          <a:noFill/>
          <a:ln w="28575"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9" name="Google Shape;339;p1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vs GPS:</a:t>
            </a:r>
            <a:endParaRPr/>
          </a:p>
        </p:txBody>
      </p:sp>
      <p:sp>
        <p:nvSpPr>
          <p:cNvPr id="346" name="Google Shape;346;p19"/>
          <p:cNvSpPr txBox="1">
            <a:spLocks noGrp="1"/>
          </p:cNvSpPr>
          <p:nvPr>
            <p:ph type="body" idx="1"/>
          </p:nvPr>
        </p:nvSpPr>
        <p:spPr>
          <a:xfrm>
            <a:off x="2705100" y="772856"/>
            <a:ext cx="3634740"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3200"/>
              <a:buNone/>
            </a:pPr>
            <a:r>
              <a:rPr lang="en-US"/>
              <a:t>2022.07-2022.09</a:t>
            </a:r>
            <a:endParaRPr/>
          </a:p>
        </p:txBody>
      </p:sp>
      <p:sp>
        <p:nvSpPr>
          <p:cNvPr id="347" name="Google Shape;347;p19"/>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21</a:t>
            </a:fld>
            <a:endParaRPr sz="1200" b="0" i="0" u="none" strike="noStrike" cap="none">
              <a:solidFill>
                <a:schemeClr val="lt1"/>
              </a:solidFill>
              <a:latin typeface="Calibri"/>
              <a:ea typeface="Calibri"/>
              <a:cs typeface="Calibri"/>
              <a:sym typeface="Calibri"/>
            </a:endParaRPr>
          </a:p>
        </p:txBody>
      </p:sp>
      <p:sp>
        <p:nvSpPr>
          <p:cNvPr id="348" name="Google Shape;348;p19"/>
          <p:cNvSpPr txBox="1"/>
          <p:nvPr/>
        </p:nvSpPr>
        <p:spPr>
          <a:xfrm>
            <a:off x="312549" y="5664012"/>
            <a:ext cx="150714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454892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0.04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2.97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rmse: 2.97</a:t>
            </a:r>
            <a:endParaRPr sz="1400" b="0" i="0" u="none" strike="noStrike" cap="none">
              <a:solidFill>
                <a:schemeClr val="lt1"/>
              </a:solidFill>
              <a:latin typeface="Arial"/>
              <a:ea typeface="Arial"/>
              <a:cs typeface="Arial"/>
              <a:sym typeface="Arial"/>
            </a:endParaRPr>
          </a:p>
        </p:txBody>
      </p:sp>
      <p:sp>
        <p:nvSpPr>
          <p:cNvPr id="349" name="Google Shape;349;p19"/>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350" name="Google Shape;350;p19"/>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pic>
        <p:nvPicPr>
          <p:cNvPr id="351" name="Google Shape;351;p19"/>
          <p:cNvPicPr preferRelativeResize="0"/>
          <p:nvPr/>
        </p:nvPicPr>
        <p:blipFill rotWithShape="1">
          <a:blip r:embed="rId3">
            <a:alphaModFix/>
          </a:blip>
          <a:srcRect/>
          <a:stretch/>
        </p:blipFill>
        <p:spPr>
          <a:xfrm>
            <a:off x="59822" y="1649339"/>
            <a:ext cx="2971800" cy="3857625"/>
          </a:xfrm>
          <a:prstGeom prst="rect">
            <a:avLst/>
          </a:prstGeom>
          <a:noFill/>
          <a:ln>
            <a:noFill/>
          </a:ln>
        </p:spPr>
      </p:pic>
      <p:pic>
        <p:nvPicPr>
          <p:cNvPr id="352" name="Google Shape;352;p19"/>
          <p:cNvPicPr preferRelativeResize="0"/>
          <p:nvPr/>
        </p:nvPicPr>
        <p:blipFill rotWithShape="1">
          <a:blip r:embed="rId4">
            <a:alphaModFix/>
          </a:blip>
          <a:srcRect/>
          <a:stretch/>
        </p:blipFill>
        <p:spPr>
          <a:xfrm>
            <a:off x="3093576" y="1649339"/>
            <a:ext cx="2971800" cy="3857625"/>
          </a:xfrm>
          <a:prstGeom prst="rect">
            <a:avLst/>
          </a:prstGeom>
          <a:noFill/>
          <a:ln>
            <a:noFill/>
          </a:ln>
        </p:spPr>
      </p:pic>
      <p:pic>
        <p:nvPicPr>
          <p:cNvPr id="353" name="Google Shape;353;p19"/>
          <p:cNvPicPr preferRelativeResize="0"/>
          <p:nvPr/>
        </p:nvPicPr>
        <p:blipFill rotWithShape="1">
          <a:blip r:embed="rId5">
            <a:alphaModFix/>
          </a:blip>
          <a:srcRect/>
          <a:stretch/>
        </p:blipFill>
        <p:spPr>
          <a:xfrm>
            <a:off x="6120924" y="1649339"/>
            <a:ext cx="2971800" cy="3857625"/>
          </a:xfrm>
          <a:prstGeom prst="rect">
            <a:avLst/>
          </a:prstGeom>
          <a:noFill/>
          <a:ln>
            <a:noFill/>
          </a:ln>
        </p:spPr>
      </p:pic>
      <p:sp>
        <p:nvSpPr>
          <p:cNvPr id="354" name="Google Shape;354;p19"/>
          <p:cNvSpPr txBox="1"/>
          <p:nvPr/>
        </p:nvSpPr>
        <p:spPr>
          <a:xfrm>
            <a:off x="3413252" y="5662584"/>
            <a:ext cx="148630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484987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-0.08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3.00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rmse: 3.00</a:t>
            </a:r>
            <a:endParaRPr sz="1400" b="0" i="0" u="none" strike="noStrike" cap="none">
              <a:solidFill>
                <a:schemeClr val="lt1"/>
              </a:solidFill>
              <a:latin typeface="Arial"/>
              <a:ea typeface="Arial"/>
              <a:cs typeface="Arial"/>
              <a:sym typeface="Arial"/>
            </a:endParaRPr>
          </a:p>
        </p:txBody>
      </p:sp>
      <p:sp>
        <p:nvSpPr>
          <p:cNvPr id="355" name="Google Shape;355;p19"/>
          <p:cNvSpPr txBox="1"/>
          <p:nvPr/>
        </p:nvSpPr>
        <p:spPr>
          <a:xfrm>
            <a:off x="6411404" y="5661161"/>
            <a:ext cx="148630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290637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-0.45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2.83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rmse: 2.87</a:t>
            </a:r>
            <a:endParaRPr sz="1400" b="0" i="0" u="none" strike="noStrike" cap="none">
              <a:solidFill>
                <a:schemeClr val="lt1"/>
              </a:solidFill>
              <a:latin typeface="Arial"/>
              <a:ea typeface="Arial"/>
              <a:cs typeface="Arial"/>
              <a:sym typeface="Arial"/>
            </a:endParaRPr>
          </a:p>
        </p:txBody>
      </p:sp>
      <p:sp>
        <p:nvSpPr>
          <p:cNvPr id="356" name="Google Shape;356;p19"/>
          <p:cNvSpPr txBox="1"/>
          <p:nvPr/>
        </p:nvSpPr>
        <p:spPr>
          <a:xfrm>
            <a:off x="1163778" y="1943901"/>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357" name="Google Shape;357;p19"/>
          <p:cNvSpPr txBox="1"/>
          <p:nvPr/>
        </p:nvSpPr>
        <p:spPr>
          <a:xfrm>
            <a:off x="-2132" y="1707306"/>
            <a:ext cx="704039"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BIAS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RMSE</a:t>
            </a:r>
            <a:endParaRPr sz="1400" b="0" i="0" u="none" strike="noStrike" cap="none">
              <a:solidFill>
                <a:srgbClr val="000000"/>
              </a:solidFill>
              <a:latin typeface="Arial"/>
              <a:ea typeface="Arial"/>
              <a:cs typeface="Arial"/>
              <a:sym typeface="Arial"/>
            </a:endParaRPr>
          </a:p>
        </p:txBody>
      </p:sp>
      <p:sp>
        <p:nvSpPr>
          <p:cNvPr id="358" name="Google Shape;358;p1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CONUS</a:t>
            </a:r>
            <a:r>
              <a:rPr lang="en-US"/>
              <a:t>-TPW vs GPS:</a:t>
            </a:r>
            <a:endParaRPr/>
          </a:p>
        </p:txBody>
      </p:sp>
      <p:sp>
        <p:nvSpPr>
          <p:cNvPr id="365" name="Google Shape;365;p20"/>
          <p:cNvSpPr txBox="1">
            <a:spLocks noGrp="1"/>
          </p:cNvSpPr>
          <p:nvPr>
            <p:ph type="body" idx="1"/>
          </p:nvPr>
        </p:nvSpPr>
        <p:spPr>
          <a:xfrm>
            <a:off x="2705100" y="772856"/>
            <a:ext cx="3634740"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3200"/>
              <a:buNone/>
            </a:pPr>
            <a:r>
              <a:rPr lang="en-US"/>
              <a:t>2022.07-2022.09</a:t>
            </a:r>
            <a:endParaRPr/>
          </a:p>
        </p:txBody>
      </p:sp>
      <p:sp>
        <p:nvSpPr>
          <p:cNvPr id="366" name="Google Shape;366;p20"/>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22</a:t>
            </a:fld>
            <a:endParaRPr sz="1200" b="0" i="0" u="none" strike="noStrike" cap="none">
              <a:solidFill>
                <a:schemeClr val="lt1"/>
              </a:solidFill>
              <a:latin typeface="Calibri"/>
              <a:ea typeface="Calibri"/>
              <a:cs typeface="Calibri"/>
              <a:sym typeface="Calibri"/>
            </a:endParaRPr>
          </a:p>
        </p:txBody>
      </p:sp>
      <p:sp>
        <p:nvSpPr>
          <p:cNvPr id="367" name="Google Shape;367;p20"/>
          <p:cNvSpPr txBox="1"/>
          <p:nvPr/>
        </p:nvSpPr>
        <p:spPr>
          <a:xfrm>
            <a:off x="312549" y="5664012"/>
            <a:ext cx="148630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243681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-0.41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2.77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rmse: 2.80</a:t>
            </a:r>
            <a:endParaRPr sz="1400" b="0" i="0" u="none" strike="noStrike" cap="none">
              <a:solidFill>
                <a:schemeClr val="lt1"/>
              </a:solidFill>
              <a:latin typeface="Arial"/>
              <a:ea typeface="Arial"/>
              <a:cs typeface="Arial"/>
              <a:sym typeface="Arial"/>
            </a:endParaRPr>
          </a:p>
        </p:txBody>
      </p:sp>
      <p:sp>
        <p:nvSpPr>
          <p:cNvPr id="368" name="Google Shape;368;p20"/>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369" name="Google Shape;369;p20"/>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370" name="Google Shape;370;p20"/>
          <p:cNvSpPr txBox="1"/>
          <p:nvPr/>
        </p:nvSpPr>
        <p:spPr>
          <a:xfrm>
            <a:off x="3413252" y="5662584"/>
            <a:ext cx="148630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269676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-0.58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2.99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rmse: 3.05</a:t>
            </a:r>
            <a:endParaRPr sz="1400" b="0" i="0" u="none" strike="noStrike" cap="none">
              <a:solidFill>
                <a:schemeClr val="lt1"/>
              </a:solidFill>
              <a:latin typeface="Arial"/>
              <a:ea typeface="Arial"/>
              <a:cs typeface="Arial"/>
              <a:sym typeface="Arial"/>
            </a:endParaRPr>
          </a:p>
        </p:txBody>
      </p:sp>
      <p:sp>
        <p:nvSpPr>
          <p:cNvPr id="371" name="Google Shape;371;p20"/>
          <p:cNvSpPr txBox="1"/>
          <p:nvPr/>
        </p:nvSpPr>
        <p:spPr>
          <a:xfrm>
            <a:off x="6411404" y="5661161"/>
            <a:ext cx="148630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102347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bias: -1.06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2.82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rmse: 3.01</a:t>
            </a:r>
            <a:endParaRPr sz="1400" b="0" i="0" u="none" strike="noStrike" cap="none">
              <a:solidFill>
                <a:schemeClr val="lt1"/>
              </a:solidFill>
              <a:latin typeface="Arial"/>
              <a:ea typeface="Arial"/>
              <a:cs typeface="Arial"/>
              <a:sym typeface="Arial"/>
            </a:endParaRPr>
          </a:p>
        </p:txBody>
      </p:sp>
      <p:pic>
        <p:nvPicPr>
          <p:cNvPr id="372" name="Google Shape;372;p20"/>
          <p:cNvPicPr preferRelativeResize="0"/>
          <p:nvPr/>
        </p:nvPicPr>
        <p:blipFill rotWithShape="1">
          <a:blip r:embed="rId3">
            <a:alphaModFix/>
          </a:blip>
          <a:srcRect/>
          <a:stretch/>
        </p:blipFill>
        <p:spPr>
          <a:xfrm>
            <a:off x="64008" y="1645920"/>
            <a:ext cx="2971800" cy="3857625"/>
          </a:xfrm>
          <a:prstGeom prst="rect">
            <a:avLst/>
          </a:prstGeom>
          <a:noFill/>
          <a:ln>
            <a:noFill/>
          </a:ln>
        </p:spPr>
      </p:pic>
      <p:pic>
        <p:nvPicPr>
          <p:cNvPr id="373" name="Google Shape;373;p20"/>
          <p:cNvPicPr preferRelativeResize="0"/>
          <p:nvPr/>
        </p:nvPicPr>
        <p:blipFill rotWithShape="1">
          <a:blip r:embed="rId4">
            <a:alphaModFix/>
          </a:blip>
          <a:srcRect/>
          <a:stretch/>
        </p:blipFill>
        <p:spPr>
          <a:xfrm>
            <a:off x="3090672" y="1645920"/>
            <a:ext cx="2971800" cy="3857625"/>
          </a:xfrm>
          <a:prstGeom prst="rect">
            <a:avLst/>
          </a:prstGeom>
          <a:noFill/>
          <a:ln>
            <a:noFill/>
          </a:ln>
        </p:spPr>
      </p:pic>
      <p:pic>
        <p:nvPicPr>
          <p:cNvPr id="374" name="Google Shape;374;p20"/>
          <p:cNvPicPr preferRelativeResize="0"/>
          <p:nvPr/>
        </p:nvPicPr>
        <p:blipFill rotWithShape="1">
          <a:blip r:embed="rId5">
            <a:alphaModFix/>
          </a:blip>
          <a:srcRect/>
          <a:stretch/>
        </p:blipFill>
        <p:spPr>
          <a:xfrm>
            <a:off x="6117336" y="1645920"/>
            <a:ext cx="2971800" cy="3857625"/>
          </a:xfrm>
          <a:prstGeom prst="rect">
            <a:avLst/>
          </a:prstGeom>
          <a:noFill/>
          <a:ln>
            <a:noFill/>
          </a:ln>
        </p:spPr>
      </p:pic>
      <p:sp>
        <p:nvSpPr>
          <p:cNvPr id="375" name="Google Shape;375;p20"/>
          <p:cNvSpPr txBox="1"/>
          <p:nvPr/>
        </p:nvSpPr>
        <p:spPr>
          <a:xfrm>
            <a:off x="1163778" y="1943901"/>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376" name="Google Shape;376;p20"/>
          <p:cNvSpPr txBox="1"/>
          <p:nvPr/>
        </p:nvSpPr>
        <p:spPr>
          <a:xfrm>
            <a:off x="-2132" y="1707306"/>
            <a:ext cx="704039"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BIAS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RMSE</a:t>
            </a:r>
            <a:endParaRPr sz="1400" b="0" i="0" u="none" strike="noStrike" cap="none">
              <a:solidFill>
                <a:srgbClr val="000000"/>
              </a:solidFill>
              <a:latin typeface="Arial"/>
              <a:ea typeface="Arial"/>
              <a:cs typeface="Arial"/>
              <a:sym typeface="Arial"/>
            </a:endParaRPr>
          </a:p>
        </p:txBody>
      </p:sp>
      <p:sp>
        <p:nvSpPr>
          <p:cNvPr id="377" name="Google Shape;377;p2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vs RAOB:</a:t>
            </a:r>
            <a:endParaRPr/>
          </a:p>
        </p:txBody>
      </p:sp>
      <p:sp>
        <p:nvSpPr>
          <p:cNvPr id="384" name="Google Shape;384;p21"/>
          <p:cNvSpPr txBox="1">
            <a:spLocks noGrp="1"/>
          </p:cNvSpPr>
          <p:nvPr>
            <p:ph type="body" idx="1"/>
          </p:nvPr>
        </p:nvSpPr>
        <p:spPr>
          <a:xfrm>
            <a:off x="2705100" y="772856"/>
            <a:ext cx="3634740"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3200"/>
              <a:buNone/>
            </a:pPr>
            <a:r>
              <a:rPr lang="en-US"/>
              <a:t>2022.07-2022.09</a:t>
            </a:r>
            <a:endParaRPr/>
          </a:p>
        </p:txBody>
      </p:sp>
      <p:sp>
        <p:nvSpPr>
          <p:cNvPr id="385" name="Google Shape;385;p21"/>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23</a:t>
            </a:fld>
            <a:endParaRPr sz="1200" b="0" i="0" u="none" strike="noStrike" cap="none">
              <a:solidFill>
                <a:schemeClr val="lt1"/>
              </a:solidFill>
              <a:latin typeface="Calibri"/>
              <a:ea typeface="Calibri"/>
              <a:cs typeface="Calibri"/>
              <a:sym typeface="Calibri"/>
            </a:endParaRPr>
          </a:p>
        </p:txBody>
      </p:sp>
      <p:sp>
        <p:nvSpPr>
          <p:cNvPr id="386" name="Google Shape;386;p21"/>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pic>
        <p:nvPicPr>
          <p:cNvPr id="387" name="Google Shape;387;p21"/>
          <p:cNvPicPr preferRelativeResize="0"/>
          <p:nvPr/>
        </p:nvPicPr>
        <p:blipFill rotWithShape="1">
          <a:blip r:embed="rId3">
            <a:alphaModFix/>
          </a:blip>
          <a:srcRect/>
          <a:stretch/>
        </p:blipFill>
        <p:spPr>
          <a:xfrm>
            <a:off x="42729" y="1914252"/>
            <a:ext cx="2971800" cy="3429000"/>
          </a:xfrm>
          <a:prstGeom prst="rect">
            <a:avLst/>
          </a:prstGeom>
          <a:noFill/>
          <a:ln>
            <a:noFill/>
          </a:ln>
        </p:spPr>
      </p:pic>
      <p:pic>
        <p:nvPicPr>
          <p:cNvPr id="388" name="Google Shape;388;p21"/>
          <p:cNvPicPr preferRelativeResize="0"/>
          <p:nvPr/>
        </p:nvPicPr>
        <p:blipFill rotWithShape="1">
          <a:blip r:embed="rId4">
            <a:alphaModFix/>
          </a:blip>
          <a:srcRect/>
          <a:stretch/>
        </p:blipFill>
        <p:spPr>
          <a:xfrm>
            <a:off x="3081528" y="1911096"/>
            <a:ext cx="2971800" cy="3429000"/>
          </a:xfrm>
          <a:prstGeom prst="rect">
            <a:avLst/>
          </a:prstGeom>
          <a:noFill/>
          <a:ln>
            <a:noFill/>
          </a:ln>
        </p:spPr>
      </p:pic>
      <p:pic>
        <p:nvPicPr>
          <p:cNvPr id="389" name="Google Shape;389;p21"/>
          <p:cNvPicPr preferRelativeResize="0"/>
          <p:nvPr/>
        </p:nvPicPr>
        <p:blipFill rotWithShape="1">
          <a:blip r:embed="rId5">
            <a:alphaModFix/>
          </a:blip>
          <a:srcRect/>
          <a:stretch/>
        </p:blipFill>
        <p:spPr>
          <a:xfrm>
            <a:off x="6135875" y="1914252"/>
            <a:ext cx="2971800" cy="3429000"/>
          </a:xfrm>
          <a:prstGeom prst="rect">
            <a:avLst/>
          </a:prstGeom>
          <a:noFill/>
          <a:ln>
            <a:noFill/>
          </a:ln>
        </p:spPr>
      </p:pic>
      <p:sp>
        <p:nvSpPr>
          <p:cNvPr id="390" name="Google Shape;390;p21"/>
          <p:cNvSpPr txBox="1"/>
          <p:nvPr/>
        </p:nvSpPr>
        <p:spPr>
          <a:xfrm>
            <a:off x="312549" y="5664012"/>
            <a:ext cx="136768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1788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-0.79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3.01 mm</a:t>
            </a:r>
            <a:endParaRPr sz="1400" b="0" i="0" u="none" strike="noStrike" cap="none">
              <a:solidFill>
                <a:srgbClr val="000000"/>
              </a:solidFill>
              <a:latin typeface="Arial"/>
              <a:ea typeface="Arial"/>
              <a:cs typeface="Arial"/>
              <a:sym typeface="Arial"/>
            </a:endParaRPr>
          </a:p>
        </p:txBody>
      </p:sp>
      <p:sp>
        <p:nvSpPr>
          <p:cNvPr id="391" name="Google Shape;391;p21"/>
          <p:cNvSpPr txBox="1"/>
          <p:nvPr/>
        </p:nvSpPr>
        <p:spPr>
          <a:xfrm>
            <a:off x="3413252" y="5662584"/>
            <a:ext cx="136768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1013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bias: -1.01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3.19 mm</a:t>
            </a:r>
            <a:endParaRPr sz="1400" b="0" i="0" u="none" strike="noStrike" cap="none">
              <a:solidFill>
                <a:srgbClr val="000000"/>
              </a:solidFill>
              <a:latin typeface="Arial"/>
              <a:ea typeface="Arial"/>
              <a:cs typeface="Arial"/>
              <a:sym typeface="Arial"/>
            </a:endParaRPr>
          </a:p>
        </p:txBody>
      </p:sp>
      <p:sp>
        <p:nvSpPr>
          <p:cNvPr id="392" name="Google Shape;392;p21"/>
          <p:cNvSpPr txBox="1"/>
          <p:nvPr/>
        </p:nvSpPr>
        <p:spPr>
          <a:xfrm>
            <a:off x="6411404" y="5661161"/>
            <a:ext cx="136768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-0.77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2.68 mm</a:t>
            </a:r>
            <a:endParaRPr sz="1400" b="0" i="0" u="none" strike="noStrike" cap="none">
              <a:solidFill>
                <a:srgbClr val="000000"/>
              </a:solidFill>
              <a:latin typeface="Arial"/>
              <a:ea typeface="Arial"/>
              <a:cs typeface="Arial"/>
              <a:sym typeface="Arial"/>
            </a:endParaRPr>
          </a:p>
        </p:txBody>
      </p:sp>
      <p:sp>
        <p:nvSpPr>
          <p:cNvPr id="393" name="Google Shape;393;p21"/>
          <p:cNvSpPr txBox="1"/>
          <p:nvPr/>
        </p:nvSpPr>
        <p:spPr>
          <a:xfrm>
            <a:off x="489314" y="2479003"/>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394" name="Google Shape;394;p2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2"/>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-TPW vs AMSR2:</a:t>
            </a:r>
            <a:endParaRPr/>
          </a:p>
        </p:txBody>
      </p:sp>
      <p:sp>
        <p:nvSpPr>
          <p:cNvPr id="401" name="Google Shape;401;p22"/>
          <p:cNvSpPr txBox="1">
            <a:spLocks noGrp="1"/>
          </p:cNvSpPr>
          <p:nvPr>
            <p:ph type="body" idx="1"/>
          </p:nvPr>
        </p:nvSpPr>
        <p:spPr>
          <a:xfrm>
            <a:off x="2705100" y="772856"/>
            <a:ext cx="3634740"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3200"/>
              <a:buNone/>
            </a:pPr>
            <a:r>
              <a:rPr lang="en-US"/>
              <a:t>2022.07-2022.09</a:t>
            </a:r>
            <a:endParaRPr/>
          </a:p>
        </p:txBody>
      </p:sp>
      <p:sp>
        <p:nvSpPr>
          <p:cNvPr id="402" name="Google Shape;402;p22"/>
          <p:cNvSpPr txBox="1"/>
          <p:nvPr/>
        </p:nvSpPr>
        <p:spPr>
          <a:xfrm>
            <a:off x="6897575" y="6534475"/>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24</a:t>
            </a:fld>
            <a:endParaRPr sz="1200" b="0" i="0" u="none" strike="noStrike" cap="none">
              <a:solidFill>
                <a:schemeClr val="lt1"/>
              </a:solidFill>
              <a:latin typeface="Calibri"/>
              <a:ea typeface="Calibri"/>
              <a:cs typeface="Calibri"/>
              <a:sym typeface="Calibri"/>
            </a:endParaRPr>
          </a:p>
        </p:txBody>
      </p:sp>
      <p:sp>
        <p:nvSpPr>
          <p:cNvPr id="403" name="Google Shape;403;p22"/>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3 mm</a:t>
            </a:r>
            <a:endParaRPr sz="1400" b="0" i="0" u="none" strike="noStrike" cap="none">
              <a:solidFill>
                <a:srgbClr val="000000"/>
              </a:solidFill>
              <a:latin typeface="Arial"/>
              <a:ea typeface="Arial"/>
              <a:cs typeface="Arial"/>
              <a:sym typeface="Arial"/>
            </a:endParaRPr>
          </a:p>
        </p:txBody>
      </p:sp>
      <p:sp>
        <p:nvSpPr>
          <p:cNvPr id="404" name="Google Shape;404;p22"/>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pic>
        <p:nvPicPr>
          <p:cNvPr id="405" name="Google Shape;405;p22"/>
          <p:cNvPicPr preferRelativeResize="0"/>
          <p:nvPr/>
        </p:nvPicPr>
        <p:blipFill rotWithShape="1">
          <a:blip r:embed="rId3">
            <a:alphaModFix/>
          </a:blip>
          <a:srcRect/>
          <a:stretch/>
        </p:blipFill>
        <p:spPr>
          <a:xfrm>
            <a:off x="51276" y="1734797"/>
            <a:ext cx="2948299" cy="3857625"/>
          </a:xfrm>
          <a:prstGeom prst="rect">
            <a:avLst/>
          </a:prstGeom>
          <a:noFill/>
          <a:ln>
            <a:noFill/>
          </a:ln>
        </p:spPr>
      </p:pic>
      <p:pic>
        <p:nvPicPr>
          <p:cNvPr id="406" name="Google Shape;406;p22"/>
          <p:cNvPicPr preferRelativeResize="0"/>
          <p:nvPr/>
        </p:nvPicPr>
        <p:blipFill rotWithShape="1">
          <a:blip r:embed="rId4">
            <a:alphaModFix/>
          </a:blip>
          <a:srcRect/>
          <a:stretch/>
        </p:blipFill>
        <p:spPr>
          <a:xfrm>
            <a:off x="3076486" y="1734797"/>
            <a:ext cx="2965391" cy="3857625"/>
          </a:xfrm>
          <a:prstGeom prst="rect">
            <a:avLst/>
          </a:prstGeom>
          <a:noFill/>
          <a:ln>
            <a:noFill/>
          </a:ln>
        </p:spPr>
      </p:pic>
      <p:pic>
        <p:nvPicPr>
          <p:cNvPr id="407" name="Google Shape;407;p22"/>
          <p:cNvPicPr preferRelativeResize="0"/>
          <p:nvPr/>
        </p:nvPicPr>
        <p:blipFill rotWithShape="1">
          <a:blip r:embed="rId5">
            <a:alphaModFix/>
          </a:blip>
          <a:srcRect/>
          <a:stretch/>
        </p:blipFill>
        <p:spPr>
          <a:xfrm>
            <a:off x="6118788" y="1734797"/>
            <a:ext cx="2971800" cy="3857625"/>
          </a:xfrm>
          <a:prstGeom prst="rect">
            <a:avLst/>
          </a:prstGeom>
          <a:noFill/>
          <a:ln>
            <a:noFill/>
          </a:ln>
        </p:spPr>
      </p:pic>
      <p:sp>
        <p:nvSpPr>
          <p:cNvPr id="408" name="Google Shape;408;p22"/>
          <p:cNvSpPr txBox="1"/>
          <p:nvPr/>
        </p:nvSpPr>
        <p:spPr>
          <a:xfrm>
            <a:off x="312549" y="5664012"/>
            <a:ext cx="151676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517779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-0.62mm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2.46 mm</a:t>
            </a:r>
            <a:endParaRPr sz="1400" b="0" i="0" u="none" strike="noStrike" cap="none">
              <a:solidFill>
                <a:srgbClr val="000000"/>
              </a:solidFill>
              <a:latin typeface="Arial"/>
              <a:ea typeface="Arial"/>
              <a:cs typeface="Arial"/>
              <a:sym typeface="Arial"/>
            </a:endParaRPr>
          </a:p>
        </p:txBody>
      </p:sp>
      <p:sp>
        <p:nvSpPr>
          <p:cNvPr id="409" name="Google Shape;409;p22"/>
          <p:cNvSpPr txBox="1"/>
          <p:nvPr/>
        </p:nvSpPr>
        <p:spPr>
          <a:xfrm>
            <a:off x="3413252" y="5662584"/>
            <a:ext cx="148630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678006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-0.71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2.52 mm</a:t>
            </a:r>
            <a:endParaRPr sz="1400" b="0" i="0" u="none" strike="noStrike" cap="none">
              <a:solidFill>
                <a:srgbClr val="000000"/>
              </a:solidFill>
              <a:latin typeface="Arial"/>
              <a:ea typeface="Arial"/>
              <a:cs typeface="Arial"/>
              <a:sym typeface="Arial"/>
            </a:endParaRPr>
          </a:p>
        </p:txBody>
      </p:sp>
      <p:sp>
        <p:nvSpPr>
          <p:cNvPr id="410" name="Google Shape;410;p22"/>
          <p:cNvSpPr txBox="1"/>
          <p:nvPr/>
        </p:nvSpPr>
        <p:spPr>
          <a:xfrm>
            <a:off x="6411404" y="5661161"/>
            <a:ext cx="148630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535477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-0.67 mm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2.427 mm</a:t>
            </a:r>
            <a:endParaRPr sz="1400" b="0" i="0" u="none" strike="noStrike" cap="none">
              <a:solidFill>
                <a:srgbClr val="000000"/>
              </a:solidFill>
              <a:latin typeface="Arial"/>
              <a:ea typeface="Arial"/>
              <a:cs typeface="Arial"/>
              <a:sym typeface="Arial"/>
            </a:endParaRPr>
          </a:p>
        </p:txBody>
      </p:sp>
      <p:sp>
        <p:nvSpPr>
          <p:cNvPr id="411" name="Google Shape;411;p22"/>
          <p:cNvSpPr txBox="1"/>
          <p:nvPr/>
        </p:nvSpPr>
        <p:spPr>
          <a:xfrm>
            <a:off x="1163778" y="2052601"/>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412" name="Google Shape;412;p22"/>
          <p:cNvSpPr txBox="1"/>
          <p:nvPr/>
        </p:nvSpPr>
        <p:spPr>
          <a:xfrm>
            <a:off x="-2132" y="1816006"/>
            <a:ext cx="704039"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STD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BIAS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RMSE</a:t>
            </a:r>
            <a:endParaRPr sz="1400" b="0" i="0" u="none" strike="noStrike" cap="none">
              <a:solidFill>
                <a:srgbClr val="000000"/>
              </a:solidFill>
              <a:latin typeface="Arial"/>
              <a:ea typeface="Arial"/>
              <a:cs typeface="Arial"/>
              <a:sym typeface="Arial"/>
            </a:endParaRPr>
          </a:p>
        </p:txBody>
      </p:sp>
      <p:sp>
        <p:nvSpPr>
          <p:cNvPr id="413" name="Google Shape;413;p2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3"/>
          <p:cNvSpPr txBox="1">
            <a:spLocks noGrp="1"/>
          </p:cNvSpPr>
          <p:nvPr>
            <p:ph type="title"/>
          </p:nvPr>
        </p:nvSpPr>
        <p:spPr>
          <a:xfrm>
            <a:off x="1448474" y="102310"/>
            <a:ext cx="6174223"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FF00"/>
              </a:buClr>
              <a:buSzPts val="3600"/>
              <a:buFont typeface="Calibri"/>
              <a:buNone/>
            </a:pPr>
            <a:r>
              <a:rPr lang="en-US">
                <a:solidFill>
                  <a:srgbClr val="00FF00"/>
                </a:solidFill>
              </a:rPr>
              <a:t>TPW Performance Summary</a:t>
            </a:r>
            <a:endParaRPr/>
          </a:p>
        </p:txBody>
      </p:sp>
      <p:sp>
        <p:nvSpPr>
          <p:cNvPr id="420" name="Google Shape;420;p23"/>
          <p:cNvSpPr txBox="1">
            <a:spLocks noGrp="1"/>
          </p:cNvSpPr>
          <p:nvPr>
            <p:ph type="body" idx="1"/>
          </p:nvPr>
        </p:nvSpPr>
        <p:spPr>
          <a:xfrm>
            <a:off x="-143301" y="1353787"/>
            <a:ext cx="9245737" cy="5058938"/>
          </a:xfrm>
          <a:prstGeom prst="rect">
            <a:avLst/>
          </a:prstGeom>
          <a:noFill/>
          <a:ln>
            <a:noFill/>
          </a:ln>
        </p:spPr>
        <p:txBody>
          <a:bodyPr spcFirstLastPara="1" wrap="square" lIns="91425" tIns="91425" rIns="91425" bIns="91425" anchor="t" anchorCtr="0">
            <a:noAutofit/>
          </a:bodyPr>
          <a:lstStyle/>
          <a:p>
            <a:pPr marL="685800" lvl="0" indent="-457200" algn="l" rtl="0">
              <a:lnSpc>
                <a:spcPct val="100000"/>
              </a:lnSpc>
              <a:spcBef>
                <a:spcPts val="0"/>
              </a:spcBef>
              <a:spcAft>
                <a:spcPts val="0"/>
              </a:spcAft>
              <a:buSzPts val="2800"/>
              <a:buFont typeface="Courier New"/>
              <a:buChar char="o"/>
            </a:pPr>
            <a:r>
              <a:rPr lang="en-US" sz="2800"/>
              <a:t>TPW retrieval is working as expected on GOES-18 ABI data when combined with NWP short-rang forecasts (as first guess);</a:t>
            </a:r>
            <a:endParaRPr/>
          </a:p>
          <a:p>
            <a:pPr marL="685800" lvl="0" indent="-457200" algn="l" rtl="0">
              <a:lnSpc>
                <a:spcPct val="100000"/>
              </a:lnSpc>
              <a:spcBef>
                <a:spcPts val="0"/>
              </a:spcBef>
              <a:spcAft>
                <a:spcPts val="0"/>
              </a:spcAft>
              <a:buSzPts val="2800"/>
              <a:buFont typeface="Courier New"/>
              <a:buChar char="o"/>
            </a:pPr>
            <a:r>
              <a:rPr lang="en-US" sz="2800"/>
              <a:t>With a quantitative web-based tool (</a:t>
            </a:r>
            <a:r>
              <a:rPr lang="en-US" sz="2800">
                <a:solidFill>
                  <a:srgbClr val="00FF00"/>
                </a:solidFill>
              </a:rPr>
              <a:t>http://soundingval.ssec.wisc.edu</a:t>
            </a:r>
            <a:r>
              <a:rPr lang="en-US" sz="2800"/>
              <a:t>) and the comparisons with RAOB, AMSR2, GPS, overall it does indicate performances meet spec. for all the coverages (FD, CONUS, Meso1, and Meso2), except in August the value compared with RAOB is a bit larger.</a:t>
            </a:r>
            <a:endParaRPr/>
          </a:p>
        </p:txBody>
      </p:sp>
      <p:sp>
        <p:nvSpPr>
          <p:cNvPr id="421" name="Google Shape;421;p2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24"/>
          <p:cNvPicPr preferRelativeResize="0"/>
          <p:nvPr/>
        </p:nvPicPr>
        <p:blipFill rotWithShape="1">
          <a:blip r:embed="rId3">
            <a:alphaModFix/>
          </a:blip>
          <a:srcRect/>
          <a:stretch/>
        </p:blipFill>
        <p:spPr>
          <a:xfrm>
            <a:off x="0" y="1372220"/>
            <a:ext cx="9144000" cy="4670939"/>
          </a:xfrm>
          <a:prstGeom prst="rect">
            <a:avLst/>
          </a:prstGeom>
          <a:noFill/>
          <a:ln>
            <a:noFill/>
          </a:ln>
        </p:spPr>
      </p:pic>
      <p:sp>
        <p:nvSpPr>
          <p:cNvPr id="428" name="Google Shape;428;p24"/>
          <p:cNvSpPr txBox="1"/>
          <p:nvPr/>
        </p:nvSpPr>
        <p:spPr>
          <a:xfrm>
            <a:off x="1521731" y="-7637"/>
            <a:ext cx="5813946" cy="137985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Real-time GOES-18 ABI LAP product validation webpage</a:t>
            </a:r>
            <a:br>
              <a:rPr lang="en-US" sz="2800" b="0" i="0" u="none" strike="noStrike" cap="none">
                <a:solidFill>
                  <a:schemeClr val="lt1"/>
                </a:solidFill>
                <a:latin typeface="Calibri"/>
                <a:ea typeface="Calibri"/>
                <a:cs typeface="Calibri"/>
                <a:sym typeface="Calibri"/>
              </a:rPr>
            </a:br>
            <a:r>
              <a:rPr lang="en-US" sz="2800" b="0" i="0" u="none" strike="noStrike" cap="none">
                <a:solidFill>
                  <a:srgbClr val="FF00FF"/>
                </a:solidFill>
                <a:latin typeface="Calibri"/>
                <a:ea typeface="Calibri"/>
                <a:cs typeface="Calibri"/>
                <a:sym typeface="Calibri"/>
              </a:rPr>
              <a:t>soundingval.ssec.wisc.edu</a:t>
            </a:r>
            <a:endParaRPr sz="1400" b="0" i="0" u="none" strike="noStrike" cap="none">
              <a:solidFill>
                <a:srgbClr val="000000"/>
              </a:solidFill>
              <a:latin typeface="Arial"/>
              <a:ea typeface="Arial"/>
              <a:cs typeface="Arial"/>
              <a:sym typeface="Arial"/>
            </a:endParaRPr>
          </a:p>
        </p:txBody>
      </p:sp>
      <p:grpSp>
        <p:nvGrpSpPr>
          <p:cNvPr id="429" name="Google Shape;429;p24"/>
          <p:cNvGrpSpPr/>
          <p:nvPr/>
        </p:nvGrpSpPr>
        <p:grpSpPr>
          <a:xfrm>
            <a:off x="264431" y="2674798"/>
            <a:ext cx="2514600" cy="2027200"/>
            <a:chOff x="264431" y="2674798"/>
            <a:chExt cx="2514600" cy="2027200"/>
          </a:xfrm>
        </p:grpSpPr>
        <p:sp>
          <p:nvSpPr>
            <p:cNvPr id="430" name="Google Shape;430;p24"/>
            <p:cNvSpPr txBox="1"/>
            <p:nvPr/>
          </p:nvSpPr>
          <p:spPr>
            <a:xfrm>
              <a:off x="264431" y="2674798"/>
              <a:ext cx="251460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0" i="0" u="none" strike="noStrike" cap="none">
                  <a:solidFill>
                    <a:srgbClr val="FF0000"/>
                  </a:solidFill>
                  <a:latin typeface="Calibri"/>
                  <a:ea typeface="Calibri"/>
                  <a:cs typeface="Calibri"/>
                  <a:sym typeface="Calibri"/>
                </a:rPr>
                <a:t>Imagery (Fulldisk TPW)</a:t>
              </a:r>
              <a:endParaRPr sz="1400" b="0" i="0" u="none" strike="noStrike" cap="none">
                <a:solidFill>
                  <a:srgbClr val="000000"/>
                </a:solidFill>
                <a:latin typeface="Arial"/>
                <a:ea typeface="Arial"/>
                <a:cs typeface="Arial"/>
                <a:sym typeface="Arial"/>
              </a:endParaRPr>
            </a:p>
          </p:txBody>
        </p:sp>
        <p:pic>
          <p:nvPicPr>
            <p:cNvPr id="431" name="Google Shape;431;p24"/>
            <p:cNvPicPr preferRelativeResize="0"/>
            <p:nvPr/>
          </p:nvPicPr>
          <p:blipFill rotWithShape="1">
            <a:blip r:embed="rId4">
              <a:alphaModFix/>
            </a:blip>
            <a:srcRect/>
            <a:stretch/>
          </p:blipFill>
          <p:spPr>
            <a:xfrm>
              <a:off x="285751" y="3044130"/>
              <a:ext cx="2493280" cy="1657868"/>
            </a:xfrm>
            <a:prstGeom prst="rect">
              <a:avLst/>
            </a:prstGeom>
            <a:noFill/>
            <a:ln>
              <a:noFill/>
            </a:ln>
          </p:spPr>
        </p:pic>
      </p:grpSp>
      <p:grpSp>
        <p:nvGrpSpPr>
          <p:cNvPr id="432" name="Google Shape;432;p24"/>
          <p:cNvGrpSpPr/>
          <p:nvPr/>
        </p:nvGrpSpPr>
        <p:grpSpPr>
          <a:xfrm>
            <a:off x="204899" y="4757769"/>
            <a:ext cx="4556074" cy="2064104"/>
            <a:chOff x="55657" y="4770043"/>
            <a:chExt cx="4691248" cy="2064104"/>
          </a:xfrm>
        </p:grpSpPr>
        <p:sp>
          <p:nvSpPr>
            <p:cNvPr id="433" name="Google Shape;433;p24"/>
            <p:cNvSpPr txBox="1"/>
            <p:nvPr/>
          </p:nvSpPr>
          <p:spPr>
            <a:xfrm>
              <a:off x="1358375" y="4770043"/>
              <a:ext cx="266700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0" i="0" u="none" strike="noStrike" cap="none">
                  <a:solidFill>
                    <a:srgbClr val="FF0000"/>
                  </a:solidFill>
                  <a:latin typeface="Calibri"/>
                  <a:ea typeface="Calibri"/>
                  <a:cs typeface="Calibri"/>
                  <a:sym typeface="Calibri"/>
                </a:rPr>
                <a:t>Regional Plots with GPS</a:t>
              </a:r>
              <a:endParaRPr sz="1400" b="0" i="0" u="none" strike="noStrike" cap="none">
                <a:solidFill>
                  <a:srgbClr val="000000"/>
                </a:solidFill>
                <a:latin typeface="Arial"/>
                <a:ea typeface="Arial"/>
                <a:cs typeface="Arial"/>
                <a:sym typeface="Arial"/>
              </a:endParaRPr>
            </a:p>
          </p:txBody>
        </p:sp>
        <p:pic>
          <p:nvPicPr>
            <p:cNvPr id="434" name="Google Shape;434;p24"/>
            <p:cNvPicPr preferRelativeResize="0"/>
            <p:nvPr/>
          </p:nvPicPr>
          <p:blipFill rotWithShape="1">
            <a:blip r:embed="rId5">
              <a:alphaModFix/>
            </a:blip>
            <a:srcRect/>
            <a:stretch/>
          </p:blipFill>
          <p:spPr>
            <a:xfrm>
              <a:off x="55657" y="5144495"/>
              <a:ext cx="2264823" cy="1689652"/>
            </a:xfrm>
            <a:prstGeom prst="rect">
              <a:avLst/>
            </a:prstGeom>
            <a:noFill/>
            <a:ln>
              <a:noFill/>
            </a:ln>
          </p:spPr>
        </p:pic>
        <p:pic>
          <p:nvPicPr>
            <p:cNvPr id="435" name="Google Shape;435;p24"/>
            <p:cNvPicPr preferRelativeResize="0"/>
            <p:nvPr/>
          </p:nvPicPr>
          <p:blipFill rotWithShape="1">
            <a:blip r:embed="rId6">
              <a:alphaModFix/>
            </a:blip>
            <a:srcRect/>
            <a:stretch/>
          </p:blipFill>
          <p:spPr>
            <a:xfrm>
              <a:off x="2320480" y="5144495"/>
              <a:ext cx="2426425" cy="1689652"/>
            </a:xfrm>
            <a:prstGeom prst="rect">
              <a:avLst/>
            </a:prstGeom>
            <a:noFill/>
            <a:ln>
              <a:noFill/>
            </a:ln>
          </p:spPr>
        </p:pic>
      </p:grpSp>
      <p:grpSp>
        <p:nvGrpSpPr>
          <p:cNvPr id="436" name="Google Shape;436;p24"/>
          <p:cNvGrpSpPr/>
          <p:nvPr/>
        </p:nvGrpSpPr>
        <p:grpSpPr>
          <a:xfrm>
            <a:off x="4761056" y="4702003"/>
            <a:ext cx="4184196" cy="2092395"/>
            <a:chOff x="4808735" y="4741752"/>
            <a:chExt cx="4184196" cy="2092395"/>
          </a:xfrm>
        </p:grpSpPr>
        <p:sp>
          <p:nvSpPr>
            <p:cNvPr id="437" name="Google Shape;437;p24"/>
            <p:cNvSpPr txBox="1"/>
            <p:nvPr/>
          </p:nvSpPr>
          <p:spPr>
            <a:xfrm>
              <a:off x="6118249" y="4741752"/>
              <a:ext cx="204146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alibri"/>
                <a:buNone/>
              </a:pPr>
              <a:r>
                <a:rPr lang="en-US" sz="1800" b="0" i="0" u="none" strike="noStrike" cap="none">
                  <a:solidFill>
                    <a:srgbClr val="FF0000"/>
                  </a:solidFill>
                  <a:latin typeface="Calibri"/>
                  <a:ea typeface="Calibri"/>
                  <a:cs typeface="Calibri"/>
                  <a:sym typeface="Calibri"/>
                </a:rPr>
                <a:t>Station TPW Plots</a:t>
              </a:r>
              <a:endParaRPr sz="1400" b="0" i="0" u="none" strike="noStrike" cap="none">
                <a:solidFill>
                  <a:srgbClr val="000000"/>
                </a:solidFill>
                <a:latin typeface="Arial"/>
                <a:ea typeface="Arial"/>
                <a:cs typeface="Arial"/>
                <a:sym typeface="Arial"/>
              </a:endParaRPr>
            </a:p>
          </p:txBody>
        </p:sp>
        <p:pic>
          <p:nvPicPr>
            <p:cNvPr id="438" name="Google Shape;438;p24"/>
            <p:cNvPicPr preferRelativeResize="0"/>
            <p:nvPr/>
          </p:nvPicPr>
          <p:blipFill rotWithShape="1">
            <a:blip r:embed="rId7">
              <a:alphaModFix/>
            </a:blip>
            <a:srcRect/>
            <a:stretch/>
          </p:blipFill>
          <p:spPr>
            <a:xfrm>
              <a:off x="4808735" y="5144495"/>
              <a:ext cx="2065713" cy="1689652"/>
            </a:xfrm>
            <a:prstGeom prst="rect">
              <a:avLst/>
            </a:prstGeom>
            <a:noFill/>
            <a:ln>
              <a:noFill/>
            </a:ln>
          </p:spPr>
        </p:pic>
        <p:pic>
          <p:nvPicPr>
            <p:cNvPr id="439" name="Google Shape;439;p24"/>
            <p:cNvPicPr preferRelativeResize="0"/>
            <p:nvPr/>
          </p:nvPicPr>
          <p:blipFill rotWithShape="1">
            <a:blip r:embed="rId8">
              <a:alphaModFix/>
            </a:blip>
            <a:srcRect/>
            <a:stretch/>
          </p:blipFill>
          <p:spPr>
            <a:xfrm>
              <a:off x="6874448" y="5144494"/>
              <a:ext cx="2118483" cy="1689653"/>
            </a:xfrm>
            <a:prstGeom prst="rect">
              <a:avLst/>
            </a:prstGeom>
            <a:noFill/>
            <a:ln>
              <a:noFill/>
            </a:ln>
          </p:spPr>
        </p:pic>
      </p:grpSp>
      <p:sp>
        <p:nvSpPr>
          <p:cNvPr id="440" name="Google Shape;440;p24"/>
          <p:cNvSpPr txBox="1">
            <a:spLocks noGrp="1"/>
          </p:cNvSpPr>
          <p:nvPr>
            <p:ph type="sldNum" idx="12"/>
          </p:nvPr>
        </p:nvSpPr>
        <p:spPr>
          <a:xfrm>
            <a:off x="6935125" y="90980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5"/>
          <p:cNvSpPr txBox="1">
            <a:spLocks noGrp="1"/>
          </p:cNvSpPr>
          <p:nvPr>
            <p:ph type="title"/>
          </p:nvPr>
        </p:nvSpPr>
        <p:spPr>
          <a:xfrm>
            <a:off x="722312" y="2312199"/>
            <a:ext cx="7772400" cy="136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4000"/>
              <a:buFont typeface="Calibri"/>
              <a:buNone/>
            </a:pPr>
            <a:r>
              <a:rPr lang="en-US"/>
              <a:t>Comparison </a:t>
            </a:r>
            <a:r>
              <a:rPr lang="en-US">
                <a:solidFill>
                  <a:srgbClr val="FF0000"/>
                </a:solidFill>
              </a:rPr>
              <a:t>LVT</a:t>
            </a:r>
            <a:r>
              <a:rPr lang="en-US"/>
              <a:t> &amp; </a:t>
            </a:r>
            <a:r>
              <a:rPr lang="en-US">
                <a:solidFill>
                  <a:srgbClr val="FF0000"/>
                </a:solidFill>
              </a:rPr>
              <a:t>LVM</a:t>
            </a:r>
            <a:r>
              <a:rPr lang="en-US"/>
              <a:t> with the RAOB</a:t>
            </a:r>
            <a:endParaRPr>
              <a:solidFill>
                <a:schemeClr val="lt1"/>
              </a:solidFill>
            </a:endParaRPr>
          </a:p>
        </p:txBody>
      </p:sp>
      <p:sp>
        <p:nvSpPr>
          <p:cNvPr id="447" name="Google Shape;447;p25"/>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27</a:t>
            </a:fld>
            <a:endParaRPr sz="1200" b="0" i="0" u="none" strike="noStrike" cap="none">
              <a:solidFill>
                <a:schemeClr val="lt1"/>
              </a:solidFill>
              <a:latin typeface="Calibri"/>
              <a:ea typeface="Calibri"/>
              <a:cs typeface="Calibri"/>
              <a:sym typeface="Calibri"/>
            </a:endParaRPr>
          </a:p>
        </p:txBody>
      </p:sp>
      <p:sp>
        <p:nvSpPr>
          <p:cNvPr id="448" name="Google Shape;448;p2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6"/>
          <p:cNvSpPr txBox="1">
            <a:spLocks noGrp="1"/>
          </p:cNvSpPr>
          <p:nvPr>
            <p:ph type="title"/>
          </p:nvPr>
        </p:nvSpPr>
        <p:spPr>
          <a:xfrm>
            <a:off x="1521107" y="572370"/>
            <a:ext cx="6182400" cy="113767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3600"/>
              <a:buFont typeface="Calibri"/>
              <a:buNone/>
            </a:pPr>
            <a:r>
              <a:rPr lang="en-US" sz="3600"/>
              <a:t>Requirements for ABI LAP products: </a:t>
            </a:r>
            <a:r>
              <a:rPr lang="en-US" sz="3600">
                <a:solidFill>
                  <a:srgbClr val="FF0000"/>
                </a:solidFill>
              </a:rPr>
              <a:t>LVT, LVM</a:t>
            </a:r>
            <a:endParaRPr/>
          </a:p>
        </p:txBody>
      </p:sp>
      <p:sp>
        <p:nvSpPr>
          <p:cNvPr id="455" name="Google Shape;455;p2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28</a:t>
            </a:fld>
            <a:endParaRPr sz="1200" b="0" i="0" u="none" strike="noStrike" cap="none">
              <a:solidFill>
                <a:schemeClr val="lt1"/>
              </a:solidFill>
              <a:latin typeface="Calibri"/>
              <a:ea typeface="Calibri"/>
              <a:cs typeface="Calibri"/>
              <a:sym typeface="Calibri"/>
            </a:endParaRPr>
          </a:p>
        </p:txBody>
      </p:sp>
      <p:graphicFrame>
        <p:nvGraphicFramePr>
          <p:cNvPr id="456" name="Google Shape;456;p26"/>
          <p:cNvGraphicFramePr/>
          <p:nvPr/>
        </p:nvGraphicFramePr>
        <p:xfrm>
          <a:off x="148146" y="1935478"/>
          <a:ext cx="3000000" cy="3000000"/>
        </p:xfrm>
        <a:graphic>
          <a:graphicData uri="http://schemas.openxmlformats.org/drawingml/2006/table">
            <a:tbl>
              <a:tblPr firstRow="1" bandRow="1">
                <a:noFill/>
                <a:tableStyleId>{C9670111-EC7B-441E-835D-3904F11754E0}</a:tableStyleId>
              </a:tblPr>
              <a:tblGrid>
                <a:gridCol w="652825">
                  <a:extLst>
                    <a:ext uri="{9D8B030D-6E8A-4147-A177-3AD203B41FA5}">
                      <a16:colId xmlns:a16="http://schemas.microsoft.com/office/drawing/2014/main" val="20000"/>
                    </a:ext>
                  </a:extLst>
                </a:gridCol>
                <a:gridCol w="1114825">
                  <a:extLst>
                    <a:ext uri="{9D8B030D-6E8A-4147-A177-3AD203B41FA5}">
                      <a16:colId xmlns:a16="http://schemas.microsoft.com/office/drawing/2014/main" val="20001"/>
                    </a:ext>
                  </a:extLst>
                </a:gridCol>
                <a:gridCol w="2423775">
                  <a:extLst>
                    <a:ext uri="{9D8B030D-6E8A-4147-A177-3AD203B41FA5}">
                      <a16:colId xmlns:a16="http://schemas.microsoft.com/office/drawing/2014/main" val="20002"/>
                    </a:ext>
                  </a:extLst>
                </a:gridCol>
                <a:gridCol w="2423775">
                  <a:extLst>
                    <a:ext uri="{9D8B030D-6E8A-4147-A177-3AD203B41FA5}">
                      <a16:colId xmlns:a16="http://schemas.microsoft.com/office/drawing/2014/main" val="20003"/>
                    </a:ext>
                  </a:extLst>
                </a:gridCol>
                <a:gridCol w="2232500">
                  <a:extLst>
                    <a:ext uri="{9D8B030D-6E8A-4147-A177-3AD203B41FA5}">
                      <a16:colId xmlns:a16="http://schemas.microsoft.com/office/drawing/2014/main" val="20004"/>
                    </a:ext>
                  </a:extLst>
                </a:gridCol>
              </a:tblGrid>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Product</a:t>
                      </a:r>
                      <a:endParaRPr sz="1400" u="none" strike="noStrike" cap="none"/>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Accuracy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Precision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Range</a:t>
                      </a:r>
                      <a:endParaRPr sz="1400" u="none" strike="noStrike" cap="none"/>
                    </a:p>
                  </a:txBody>
                  <a:tcPr marL="91450" marR="91450" marT="45725" marB="45725"/>
                </a:tc>
                <a:extLst>
                  <a:ext uri="{0D108BD9-81ED-4DB2-BD59-A6C34878D82A}">
                    <a16:rowId xmlns:a16="http://schemas.microsoft.com/office/drawing/2014/main" val="10000"/>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Temperature (LVT)</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180 - 320 K</a:t>
                      </a:r>
                      <a:endParaRPr sz="1400" u="none" strike="noStrike" cap="none"/>
                    </a:p>
                  </a:txBody>
                  <a:tcPr marL="91450" marR="91450" marT="45725" marB="45725" anchor="ctr"/>
                </a:tc>
                <a:extLst>
                  <a:ext uri="{0D108BD9-81ED-4DB2-BD59-A6C34878D82A}">
                    <a16:rowId xmlns:a16="http://schemas.microsoft.com/office/drawing/2014/main" val="10001"/>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Moisture </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t>(LVM)</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Sfc - 300 hPa: 18%</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300 - 100 hPa: 20%</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Sfc - 300 hPa: 18%</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300 - 100 hPa: 20%</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a:t>
                      </a:r>
                      <a:endParaRPr sz="1400" u="none" strike="noStrike" cap="none"/>
                    </a:p>
                  </a:txBody>
                  <a:tcPr marL="91450" marR="91450" marT="45725" marB="45725" anchor="ctr"/>
                </a:tc>
                <a:extLst>
                  <a:ext uri="{0D108BD9-81ED-4DB2-BD59-A6C34878D82A}">
                    <a16:rowId xmlns:a16="http://schemas.microsoft.com/office/drawing/2014/main" val="10002"/>
                  </a:ext>
                </a:extLst>
              </a:tr>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TPW</a:t>
                      </a:r>
                      <a:endParaRPr sz="1400" u="none" strike="noStrike" cap="none"/>
                    </a:p>
                  </a:txBody>
                  <a:tcPr marL="91450" marR="91450" marT="45725" marB="45725" anchor="ctr">
                    <a:solidFill>
                      <a:srgbClr val="D0D8E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 mm</a:t>
                      </a:r>
                      <a:endParaRPr sz="1400" u="none" strike="noStrike" cap="none"/>
                    </a:p>
                  </a:txBody>
                  <a:tcPr marL="91450" marR="91450" marT="45725" marB="45725" anchor="ctr">
                    <a:solidFill>
                      <a:srgbClr val="D0D8E8"/>
                    </a:solidFill>
                  </a:tcPr>
                </a:tc>
                <a:extLst>
                  <a:ext uri="{0D108BD9-81ED-4DB2-BD59-A6C34878D82A}">
                    <a16:rowId xmlns:a16="http://schemas.microsoft.com/office/drawing/2014/main" val="10003"/>
                  </a:ext>
                </a:extLst>
              </a:tr>
              <a:tr h="402000">
                <a:tc rowSpan="5">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DSI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LI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6.5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40 K or above</a:t>
                      </a:r>
                      <a:endParaRPr sz="1400" u="none" strike="noStrike" cap="none"/>
                    </a:p>
                  </a:txBody>
                  <a:tcPr marL="91450" marR="91450" marT="45725" marB="45725" anchor="ctr"/>
                </a:tc>
                <a:extLst>
                  <a:ext uri="{0D108BD9-81ED-4DB2-BD59-A6C34878D82A}">
                    <a16:rowId xmlns:a16="http://schemas.microsoft.com/office/drawing/2014/main" val="10004"/>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CAPE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2500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0 - 5000 J/kg</a:t>
                      </a:r>
                      <a:endParaRPr sz="1400" u="none" strike="noStrike" cap="none"/>
                    </a:p>
                  </a:txBody>
                  <a:tcPr marL="91450" marR="91450" marT="45725" marB="45725" anchor="ctr"/>
                </a:tc>
                <a:extLst>
                  <a:ext uri="{0D108BD9-81ED-4DB2-BD59-A6C34878D82A}">
                    <a16:rowId xmlns:a16="http://schemas.microsoft.com/office/drawing/2014/main" val="10005"/>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6.5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 K or above</a:t>
                      </a:r>
                      <a:endParaRPr sz="1400" u="none" strike="noStrike" cap="none"/>
                    </a:p>
                  </a:txBody>
                  <a:tcPr marL="91450" marR="91450" marT="45725" marB="45725" anchor="ctr"/>
                </a:tc>
                <a:extLst>
                  <a:ext uri="{0D108BD9-81ED-4DB2-BD59-A6C34878D82A}">
                    <a16:rowId xmlns:a16="http://schemas.microsoft.com/office/drawing/2014/main" val="10006"/>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-43 ~ 56 K</a:t>
                      </a:r>
                      <a:endParaRPr sz="1400" u="none" strike="noStrike" cap="none"/>
                    </a:p>
                  </a:txBody>
                  <a:tcPr marL="91450" marR="91450" marT="45725" marB="45725" anchor="ctr"/>
                </a:tc>
                <a:extLst>
                  <a:ext uri="{0D108BD9-81ED-4DB2-BD59-A6C34878D82A}">
                    <a16:rowId xmlns:a16="http://schemas.microsoft.com/office/drawing/2014/main" val="10007"/>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KI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0 - 40 K</a:t>
                      </a:r>
                      <a:endParaRPr sz="1400" u="none" strike="noStrike" cap="none"/>
                    </a:p>
                  </a:txBody>
                  <a:tcPr marL="91450" marR="91450" marT="45725" marB="45725" anchor="ctr"/>
                </a:tc>
                <a:extLst>
                  <a:ext uri="{0D108BD9-81ED-4DB2-BD59-A6C34878D82A}">
                    <a16:rowId xmlns:a16="http://schemas.microsoft.com/office/drawing/2014/main" val="10008"/>
                  </a:ext>
                </a:extLst>
              </a:tr>
            </a:tbl>
          </a:graphicData>
        </a:graphic>
      </p:graphicFrame>
      <p:sp>
        <p:nvSpPr>
          <p:cNvPr id="457" name="Google Shape;457;p26"/>
          <p:cNvSpPr/>
          <p:nvPr/>
        </p:nvSpPr>
        <p:spPr>
          <a:xfrm>
            <a:off x="107950" y="2355545"/>
            <a:ext cx="8887905" cy="1578280"/>
          </a:xfrm>
          <a:prstGeom prst="rect">
            <a:avLst/>
          </a:prstGeom>
          <a:noFill/>
          <a:ln w="28575"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8" name="Google Shape;458;p2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7"/>
          <p:cNvSpPr txBox="1">
            <a:spLocks noGrp="1"/>
          </p:cNvSpPr>
          <p:nvPr>
            <p:ph type="title"/>
          </p:nvPr>
        </p:nvSpPr>
        <p:spPr>
          <a:xfrm>
            <a:off x="1478070" y="41514"/>
            <a:ext cx="6100177"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ABI-LVT, LVM (vs RAOB):</a:t>
            </a:r>
            <a:endParaRPr/>
          </a:p>
        </p:txBody>
      </p:sp>
      <p:sp>
        <p:nvSpPr>
          <p:cNvPr id="465" name="Google Shape;465;p27"/>
          <p:cNvSpPr txBox="1">
            <a:spLocks noGrp="1"/>
          </p:cNvSpPr>
          <p:nvPr>
            <p:ph type="body" idx="1"/>
          </p:nvPr>
        </p:nvSpPr>
        <p:spPr>
          <a:xfrm>
            <a:off x="2704225" y="772856"/>
            <a:ext cx="3664423" cy="514924"/>
          </a:xfrm>
          <a:prstGeom prst="rect">
            <a:avLst/>
          </a:prstGeom>
          <a:noFill/>
          <a:ln>
            <a:noFill/>
          </a:ln>
        </p:spPr>
        <p:txBody>
          <a:bodyPr spcFirstLastPara="1" wrap="square" lIns="91425" tIns="91425" rIns="91425" bIns="91425" anchor="t" anchorCtr="0">
            <a:noAutofit/>
          </a:bodyPr>
          <a:lstStyle/>
          <a:p>
            <a:pPr marL="342900" lvl="0" indent="-139700" algn="ctr" rtl="0">
              <a:lnSpc>
                <a:spcPct val="100000"/>
              </a:lnSpc>
              <a:spcBef>
                <a:spcPts val="0"/>
              </a:spcBef>
              <a:spcAft>
                <a:spcPts val="0"/>
              </a:spcAft>
              <a:buSzPts val="2400"/>
              <a:buNone/>
            </a:pPr>
            <a:r>
              <a:rPr lang="en-US" sz="2400"/>
              <a:t>2022.07-2022.09</a:t>
            </a:r>
            <a:endParaRPr/>
          </a:p>
        </p:txBody>
      </p:sp>
      <p:sp>
        <p:nvSpPr>
          <p:cNvPr id="466" name="Google Shape;466;p27"/>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29</a:t>
            </a:fld>
            <a:endParaRPr sz="1200" b="0" i="0" u="none" strike="noStrike" cap="none">
              <a:solidFill>
                <a:schemeClr val="lt1"/>
              </a:solidFill>
              <a:latin typeface="Calibri"/>
              <a:ea typeface="Calibri"/>
              <a:cs typeface="Calibri"/>
              <a:sym typeface="Calibri"/>
            </a:endParaRPr>
          </a:p>
        </p:txBody>
      </p:sp>
      <p:sp>
        <p:nvSpPr>
          <p:cNvPr id="467" name="Google Shape;467;p27"/>
          <p:cNvSpPr txBox="1"/>
          <p:nvPr/>
        </p:nvSpPr>
        <p:spPr>
          <a:xfrm>
            <a:off x="88468" y="2068403"/>
            <a:ext cx="1229110" cy="5244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LVT (K)</a:t>
            </a:r>
            <a:endParaRPr sz="1400" b="0" i="0" u="none" strike="noStrike" cap="none">
              <a:solidFill>
                <a:srgbClr val="000000"/>
              </a:solidFill>
              <a:latin typeface="Arial"/>
              <a:ea typeface="Arial"/>
              <a:cs typeface="Arial"/>
              <a:sym typeface="Arial"/>
            </a:endParaRPr>
          </a:p>
        </p:txBody>
      </p:sp>
      <p:sp>
        <p:nvSpPr>
          <p:cNvPr id="468" name="Google Shape;468;p27"/>
          <p:cNvSpPr txBox="1"/>
          <p:nvPr/>
        </p:nvSpPr>
        <p:spPr>
          <a:xfrm>
            <a:off x="107950" y="4748344"/>
            <a:ext cx="1464720" cy="39985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chemeClr val="lt1"/>
                </a:solidFill>
                <a:latin typeface="Calibri"/>
                <a:ea typeface="Calibri"/>
                <a:cs typeface="Calibri"/>
                <a:sym typeface="Calibri"/>
              </a:rPr>
              <a:t>LVM (%)</a:t>
            </a:r>
            <a:endParaRPr sz="1400" b="0" i="0" u="none" strike="noStrike" cap="none">
              <a:solidFill>
                <a:srgbClr val="000000"/>
              </a:solidFill>
              <a:latin typeface="Arial"/>
              <a:ea typeface="Arial"/>
              <a:cs typeface="Arial"/>
              <a:sym typeface="Arial"/>
            </a:endParaRPr>
          </a:p>
        </p:txBody>
      </p:sp>
      <p:sp>
        <p:nvSpPr>
          <p:cNvPr id="469" name="Google Shape;469;p27"/>
          <p:cNvSpPr txBox="1"/>
          <p:nvPr/>
        </p:nvSpPr>
        <p:spPr>
          <a:xfrm>
            <a:off x="2192908" y="1060931"/>
            <a:ext cx="157627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rgbClr val="FF0000"/>
                </a:solidFill>
                <a:latin typeface="Calibri"/>
                <a:ea typeface="Calibri"/>
                <a:cs typeface="Calibri"/>
                <a:sym typeface="Calibri"/>
              </a:rPr>
              <a:t>Full Disk</a:t>
            </a:r>
            <a:endParaRPr sz="1400" b="0" i="0" u="none" strike="noStrike" cap="none">
              <a:solidFill>
                <a:srgbClr val="000000"/>
              </a:solidFill>
              <a:latin typeface="Arial"/>
              <a:ea typeface="Arial"/>
              <a:cs typeface="Arial"/>
              <a:sym typeface="Arial"/>
            </a:endParaRPr>
          </a:p>
        </p:txBody>
      </p:sp>
      <p:sp>
        <p:nvSpPr>
          <p:cNvPr id="470" name="Google Shape;470;p27"/>
          <p:cNvSpPr txBox="1"/>
          <p:nvPr/>
        </p:nvSpPr>
        <p:spPr>
          <a:xfrm>
            <a:off x="4736798" y="1060931"/>
            <a:ext cx="157627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rgbClr val="FF0000"/>
                </a:solidFill>
                <a:latin typeface="Calibri"/>
                <a:ea typeface="Calibri"/>
                <a:cs typeface="Calibri"/>
                <a:sym typeface="Calibri"/>
              </a:rPr>
              <a:t>CONUS</a:t>
            </a:r>
            <a:endParaRPr sz="1400" b="0" i="0" u="none" strike="noStrike" cap="none">
              <a:solidFill>
                <a:srgbClr val="000000"/>
              </a:solidFill>
              <a:latin typeface="Arial"/>
              <a:ea typeface="Arial"/>
              <a:cs typeface="Arial"/>
              <a:sym typeface="Arial"/>
            </a:endParaRPr>
          </a:p>
        </p:txBody>
      </p:sp>
      <p:sp>
        <p:nvSpPr>
          <p:cNvPr id="471" name="Google Shape;471;p27"/>
          <p:cNvSpPr txBox="1"/>
          <p:nvPr/>
        </p:nvSpPr>
        <p:spPr>
          <a:xfrm>
            <a:off x="7096309" y="1060931"/>
            <a:ext cx="1576276" cy="51492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0" i="0" u="none" strike="noStrike" cap="none">
                <a:solidFill>
                  <a:srgbClr val="FF0000"/>
                </a:solidFill>
                <a:latin typeface="Calibri"/>
                <a:ea typeface="Calibri"/>
                <a:cs typeface="Calibri"/>
                <a:sym typeface="Calibri"/>
              </a:rPr>
              <a:t>Meso1</a:t>
            </a:r>
            <a:endParaRPr sz="1400" b="0" i="0" u="none" strike="noStrike" cap="none">
              <a:solidFill>
                <a:srgbClr val="000000"/>
              </a:solidFill>
              <a:latin typeface="Arial"/>
              <a:ea typeface="Arial"/>
              <a:cs typeface="Arial"/>
              <a:sym typeface="Arial"/>
            </a:endParaRPr>
          </a:p>
        </p:txBody>
      </p:sp>
      <p:sp>
        <p:nvSpPr>
          <p:cNvPr id="472" name="Google Shape;472;p27"/>
          <p:cNvSpPr txBox="1"/>
          <p:nvPr/>
        </p:nvSpPr>
        <p:spPr>
          <a:xfrm>
            <a:off x="107950" y="2590213"/>
            <a:ext cx="1576276" cy="1487561"/>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Accuracy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1 K (BL-400hPa)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endParaRPr sz="16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Precision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2 K (BL-400hPa)</a:t>
            </a:r>
            <a:endParaRPr sz="1400" b="0" i="0" u="none" strike="noStrike" cap="none">
              <a:solidFill>
                <a:srgbClr val="000000"/>
              </a:solidFill>
              <a:latin typeface="Arial"/>
              <a:ea typeface="Arial"/>
              <a:cs typeface="Arial"/>
              <a:sym typeface="Arial"/>
            </a:endParaRPr>
          </a:p>
        </p:txBody>
      </p:sp>
      <p:sp>
        <p:nvSpPr>
          <p:cNvPr id="473" name="Google Shape;473;p27"/>
          <p:cNvSpPr txBox="1"/>
          <p:nvPr/>
        </p:nvSpPr>
        <p:spPr>
          <a:xfrm>
            <a:off x="88468" y="5286385"/>
            <a:ext cx="1706684" cy="1135117"/>
          </a:xfrm>
          <a:prstGeom prst="rect">
            <a:avLst/>
          </a:prstGeom>
          <a:noFill/>
          <a:ln w="25400" cap="flat" cmpd="sng">
            <a:solidFill>
              <a:srgbClr val="00B050"/>
            </a:solidFill>
            <a:prstDash val="solid"/>
            <a:round/>
            <a:headEnd type="none" w="sm" len="sm"/>
            <a:tailEnd type="none" w="sm" len="sm"/>
          </a:ln>
        </p:spPr>
        <p:txBody>
          <a:bodyPr spcFirstLastPara="1" wrap="square" lIns="91425" tIns="91425" rIns="0" bIns="91425"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Accuracy &amp; Precision spec: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Calibri"/>
                <a:ea typeface="Calibri"/>
                <a:cs typeface="Calibri"/>
                <a:sym typeface="Calibri"/>
              </a:rPr>
              <a:t>18% (sfc-300hPa),                   20% (300-100hPa)</a:t>
            </a:r>
            <a:endParaRPr sz="1400" b="0" i="0" u="none" strike="noStrike" cap="none">
              <a:solidFill>
                <a:srgbClr val="000000"/>
              </a:solidFill>
              <a:latin typeface="Arial"/>
              <a:ea typeface="Arial"/>
              <a:cs typeface="Arial"/>
              <a:sym typeface="Arial"/>
            </a:endParaRPr>
          </a:p>
        </p:txBody>
      </p:sp>
      <p:pic>
        <p:nvPicPr>
          <p:cNvPr id="474" name="Google Shape;474;p27"/>
          <p:cNvPicPr preferRelativeResize="0"/>
          <p:nvPr/>
        </p:nvPicPr>
        <p:blipFill rotWithShape="1">
          <a:blip r:embed="rId3">
            <a:alphaModFix/>
          </a:blip>
          <a:srcRect/>
          <a:stretch/>
        </p:blipFill>
        <p:spPr>
          <a:xfrm>
            <a:off x="1847088" y="1627632"/>
            <a:ext cx="2368296" cy="2523744"/>
          </a:xfrm>
          <a:prstGeom prst="rect">
            <a:avLst/>
          </a:prstGeom>
          <a:noFill/>
          <a:ln>
            <a:noFill/>
          </a:ln>
        </p:spPr>
      </p:pic>
      <p:pic>
        <p:nvPicPr>
          <p:cNvPr id="475" name="Google Shape;475;p27"/>
          <p:cNvPicPr preferRelativeResize="0"/>
          <p:nvPr/>
        </p:nvPicPr>
        <p:blipFill rotWithShape="1">
          <a:blip r:embed="rId4">
            <a:alphaModFix/>
          </a:blip>
          <a:srcRect/>
          <a:stretch/>
        </p:blipFill>
        <p:spPr>
          <a:xfrm>
            <a:off x="4261104" y="1627632"/>
            <a:ext cx="2368296" cy="2523744"/>
          </a:xfrm>
          <a:prstGeom prst="rect">
            <a:avLst/>
          </a:prstGeom>
          <a:noFill/>
          <a:ln>
            <a:noFill/>
          </a:ln>
        </p:spPr>
      </p:pic>
      <p:pic>
        <p:nvPicPr>
          <p:cNvPr id="476" name="Google Shape;476;p27"/>
          <p:cNvPicPr preferRelativeResize="0"/>
          <p:nvPr/>
        </p:nvPicPr>
        <p:blipFill rotWithShape="1">
          <a:blip r:embed="rId5">
            <a:alphaModFix/>
          </a:blip>
          <a:srcRect/>
          <a:stretch/>
        </p:blipFill>
        <p:spPr>
          <a:xfrm>
            <a:off x="6665976" y="1627632"/>
            <a:ext cx="2368296" cy="2523744"/>
          </a:xfrm>
          <a:prstGeom prst="rect">
            <a:avLst/>
          </a:prstGeom>
          <a:noFill/>
          <a:ln>
            <a:noFill/>
          </a:ln>
        </p:spPr>
      </p:pic>
      <p:pic>
        <p:nvPicPr>
          <p:cNvPr id="477" name="Google Shape;477;p27"/>
          <p:cNvPicPr preferRelativeResize="0"/>
          <p:nvPr/>
        </p:nvPicPr>
        <p:blipFill rotWithShape="1">
          <a:blip r:embed="rId6">
            <a:alphaModFix/>
          </a:blip>
          <a:srcRect/>
          <a:stretch/>
        </p:blipFill>
        <p:spPr>
          <a:xfrm>
            <a:off x="1847088" y="4215384"/>
            <a:ext cx="2368296" cy="2523744"/>
          </a:xfrm>
          <a:prstGeom prst="rect">
            <a:avLst/>
          </a:prstGeom>
          <a:noFill/>
          <a:ln>
            <a:noFill/>
          </a:ln>
        </p:spPr>
      </p:pic>
      <p:pic>
        <p:nvPicPr>
          <p:cNvPr id="478" name="Google Shape;478;p27"/>
          <p:cNvPicPr preferRelativeResize="0"/>
          <p:nvPr/>
        </p:nvPicPr>
        <p:blipFill rotWithShape="1">
          <a:blip r:embed="rId7">
            <a:alphaModFix/>
          </a:blip>
          <a:srcRect/>
          <a:stretch/>
        </p:blipFill>
        <p:spPr>
          <a:xfrm>
            <a:off x="4261104" y="4215384"/>
            <a:ext cx="2368296" cy="2523744"/>
          </a:xfrm>
          <a:prstGeom prst="rect">
            <a:avLst/>
          </a:prstGeom>
          <a:noFill/>
          <a:ln>
            <a:noFill/>
          </a:ln>
        </p:spPr>
      </p:pic>
      <p:pic>
        <p:nvPicPr>
          <p:cNvPr id="479" name="Google Shape;479;p27"/>
          <p:cNvPicPr preferRelativeResize="0"/>
          <p:nvPr/>
        </p:nvPicPr>
        <p:blipFill rotWithShape="1">
          <a:blip r:embed="rId8">
            <a:alphaModFix/>
          </a:blip>
          <a:srcRect/>
          <a:stretch/>
        </p:blipFill>
        <p:spPr>
          <a:xfrm>
            <a:off x="6675113" y="4203159"/>
            <a:ext cx="2368296" cy="2523744"/>
          </a:xfrm>
          <a:prstGeom prst="rect">
            <a:avLst/>
          </a:prstGeom>
          <a:noFill/>
          <a:ln>
            <a:noFill/>
          </a:ln>
        </p:spPr>
      </p:pic>
      <p:sp>
        <p:nvSpPr>
          <p:cNvPr id="480" name="Google Shape;480;p27"/>
          <p:cNvSpPr txBox="1">
            <a:spLocks noGrp="1"/>
          </p:cNvSpPr>
          <p:nvPr>
            <p:ph type="sldNum" idx="12"/>
          </p:nvPr>
        </p:nvSpPr>
        <p:spPr>
          <a:xfrm>
            <a:off x="-1516450" y="6492888"/>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1515649" y="41516"/>
            <a:ext cx="6025020" cy="102173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Products Overview</a:t>
            </a:r>
            <a:endParaRPr/>
          </a:p>
        </p:txBody>
      </p:sp>
      <p:sp>
        <p:nvSpPr>
          <p:cNvPr id="144" name="Google Shape;144;p3"/>
          <p:cNvSpPr txBox="1">
            <a:spLocks noGrp="1"/>
          </p:cNvSpPr>
          <p:nvPr>
            <p:ph type="body" idx="1"/>
          </p:nvPr>
        </p:nvSpPr>
        <p:spPr>
          <a:xfrm>
            <a:off x="154378" y="1005193"/>
            <a:ext cx="8989621" cy="134325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1800"/>
              <a:t>Same as GOES-16 and 17, the GOES-18 ABI L2 LAP algorithm includes regression and physical retrieval based on the infrared spectral bands as input. The algorithm is applied to 5x5 ABI pixels (~10 km) for generating LAP products over clear sky. The LAP products include LVT, LVM, TPW, and DSI.</a:t>
            </a:r>
            <a:endParaRPr sz="3200" i="0" u="none" strike="noStrike" cap="none">
              <a:solidFill>
                <a:schemeClr val="lt1"/>
              </a:solidFill>
            </a:endParaRPr>
          </a:p>
        </p:txBody>
      </p:sp>
      <p:graphicFrame>
        <p:nvGraphicFramePr>
          <p:cNvPr id="145" name="Google Shape;145;p3"/>
          <p:cNvGraphicFramePr/>
          <p:nvPr/>
        </p:nvGraphicFramePr>
        <p:xfrm>
          <a:off x="304285" y="2227540"/>
          <a:ext cx="3000000" cy="3000000"/>
        </p:xfrm>
        <a:graphic>
          <a:graphicData uri="http://schemas.openxmlformats.org/drawingml/2006/table">
            <a:tbl>
              <a:tblPr>
                <a:noFill/>
                <a:tableStyleId>{B07EBE84-093B-442D-871B-5602FA20AE72}</a:tableStyleId>
              </a:tblPr>
              <a:tblGrid>
                <a:gridCol w="848100">
                  <a:extLst>
                    <a:ext uri="{9D8B030D-6E8A-4147-A177-3AD203B41FA5}">
                      <a16:colId xmlns:a16="http://schemas.microsoft.com/office/drawing/2014/main" val="20000"/>
                    </a:ext>
                  </a:extLst>
                </a:gridCol>
                <a:gridCol w="1164925">
                  <a:extLst>
                    <a:ext uri="{9D8B030D-6E8A-4147-A177-3AD203B41FA5}">
                      <a16:colId xmlns:a16="http://schemas.microsoft.com/office/drawing/2014/main" val="20001"/>
                    </a:ext>
                  </a:extLst>
                </a:gridCol>
                <a:gridCol w="3344450">
                  <a:extLst>
                    <a:ext uri="{9D8B030D-6E8A-4147-A177-3AD203B41FA5}">
                      <a16:colId xmlns:a16="http://schemas.microsoft.com/office/drawing/2014/main" val="20002"/>
                    </a:ext>
                  </a:extLst>
                </a:gridCol>
              </a:tblGrid>
              <a:tr h="4669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Band Number</a:t>
                      </a:r>
                      <a:endParaRPr sz="1600" u="none" strike="noStrike" cap="none">
                        <a:latin typeface="Calibri"/>
                        <a:ea typeface="Calibri"/>
                        <a:cs typeface="Calibri"/>
                        <a:sym typeface="Calibri"/>
                      </a:endParaRPr>
                    </a:p>
                  </a:txBody>
                  <a:tcPr marL="68575" marR="68575" marT="0" marB="0" anchor="ctr">
                    <a:solidFill>
                      <a:srgbClr val="BFBFB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Wavelength (µm)</a:t>
                      </a:r>
                      <a:endParaRPr sz="1600" u="none" strike="noStrike" cap="none">
                        <a:latin typeface="Calibri"/>
                        <a:ea typeface="Calibri"/>
                        <a:cs typeface="Calibri"/>
                        <a:sym typeface="Calibri"/>
                      </a:endParaRPr>
                    </a:p>
                  </a:txBody>
                  <a:tcPr marL="68575" marR="68575" marT="0" marB="0" anchor="ctr">
                    <a:solidFill>
                      <a:srgbClr val="BFBFB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Purpose</a:t>
                      </a:r>
                      <a:endParaRPr sz="1600" u="none" strike="noStrike" cap="none">
                        <a:latin typeface="Calibri"/>
                        <a:ea typeface="Calibri"/>
                        <a:cs typeface="Calibri"/>
                        <a:sym typeface="Calibri"/>
                      </a:endParaRPr>
                    </a:p>
                  </a:txBody>
                  <a:tcPr marL="68575" marR="68575" marT="0" marB="0" anchor="ctr">
                    <a:solidFill>
                      <a:srgbClr val="BFBFBF"/>
                    </a:solidFill>
                  </a:tcPr>
                </a:tc>
                <a:extLst>
                  <a:ext uri="{0D108BD9-81ED-4DB2-BD59-A6C34878D82A}">
                    <a16:rowId xmlns:a16="http://schemas.microsoft.com/office/drawing/2014/main" val="10000"/>
                  </a:ext>
                </a:extLst>
              </a:tr>
              <a:tr h="4669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8</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6.19</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High-level atmospheric water vapor, winds, rainfall</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1"/>
                  </a:ext>
                </a:extLst>
              </a:tr>
              <a:tr h="4669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9</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6.93</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Mid-level atmospheric water vapor, winds, rainfall</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2"/>
                  </a:ext>
                </a:extLst>
              </a:tr>
              <a:tr h="4992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10</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7.34</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Lower-level atmospheric water vapor, winds, and SO</a:t>
                      </a:r>
                      <a:r>
                        <a:rPr lang="en-US" sz="1600" u="none" strike="noStrike" cap="none" baseline="-25000"/>
                        <a:t>2</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3"/>
                  </a:ext>
                </a:extLst>
              </a:tr>
              <a:tr h="3960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12</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9.61</a:t>
                      </a:r>
                      <a:r>
                        <a:rPr lang="en-US" sz="1600" u="none" strike="noStrike" cap="none" baseline="30000"/>
                        <a:t>*</a:t>
                      </a:r>
                      <a:endParaRPr sz="1600" u="none" strike="noStrike" cap="none" baseline="30000">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Total ozone </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4"/>
                  </a:ext>
                </a:extLst>
              </a:tr>
              <a:tr h="3960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13</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10.33</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Surface and cloud</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5"/>
                  </a:ext>
                </a:extLst>
              </a:tr>
              <a:tr h="3960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14</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11.20</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Imagery, SST, clouds, rainfall</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6"/>
                  </a:ext>
                </a:extLst>
              </a:tr>
              <a:tr h="39600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15</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12.30</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Total water, ash, SST</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7"/>
                  </a:ext>
                </a:extLst>
              </a:tr>
              <a:tr h="466950">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16</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13.30</a:t>
                      </a:r>
                      <a:endParaRPr sz="1600" u="none" strike="noStrike" cap="none">
                        <a:latin typeface="Calibri"/>
                        <a:ea typeface="Calibri"/>
                        <a:cs typeface="Calibri"/>
                        <a:sym typeface="Calibri"/>
                      </a:endParaRPr>
                    </a:p>
                  </a:txBody>
                  <a:tcPr marL="68575" marR="68575" marT="0" marB="0" anchor="ctr">
                    <a:solidFill>
                      <a:schemeClr val="lt1"/>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t>Air temperature, cloud heights and amounts </a:t>
                      </a:r>
                      <a:endParaRPr sz="1600" u="none" strike="noStrike" cap="none">
                        <a:latin typeface="Calibri"/>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8"/>
                  </a:ext>
                </a:extLst>
              </a:tr>
            </a:tbl>
          </a:graphicData>
        </a:graphic>
      </p:graphicFrame>
      <p:sp>
        <p:nvSpPr>
          <p:cNvPr id="146" name="Google Shape;146;p3"/>
          <p:cNvSpPr txBox="1"/>
          <p:nvPr/>
        </p:nvSpPr>
        <p:spPr>
          <a:xfrm>
            <a:off x="5811670" y="2229209"/>
            <a:ext cx="3095630" cy="4278094"/>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LAP products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FFFF00"/>
              </a:buClr>
              <a:buSzPts val="1600"/>
              <a:buFont typeface="Noto Sans Symbols"/>
              <a:buChar char="▪"/>
            </a:pPr>
            <a:r>
              <a:rPr lang="en-US" sz="1600" b="1" i="0" u="none" strike="noStrike" cap="none">
                <a:solidFill>
                  <a:srgbClr val="FFFF00"/>
                </a:solidFill>
                <a:latin typeface="Arial"/>
                <a:ea typeface="Arial"/>
                <a:cs typeface="Arial"/>
                <a:sym typeface="Arial"/>
              </a:rPr>
              <a:t>Legacy Vertical Temperature profile (LVT)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FFFF00"/>
              </a:buClr>
              <a:buSzPts val="1600"/>
              <a:buFont typeface="Noto Sans Symbols"/>
              <a:buChar char="▪"/>
            </a:pPr>
            <a:r>
              <a:rPr lang="en-US" sz="1600" b="1" i="0" u="none" strike="noStrike" cap="none">
                <a:solidFill>
                  <a:srgbClr val="FFFF00"/>
                </a:solidFill>
                <a:latin typeface="Arial"/>
                <a:ea typeface="Arial"/>
                <a:cs typeface="Arial"/>
                <a:sym typeface="Arial"/>
              </a:rPr>
              <a:t>Legacy Vertical Moisture profile (LVM)</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FFFF00"/>
              </a:buClr>
              <a:buSzPts val="1600"/>
              <a:buFont typeface="Noto Sans Symbols"/>
              <a:buChar char="▪"/>
            </a:pPr>
            <a:r>
              <a:rPr lang="en-US" sz="1600" b="1" i="0" u="none" strike="noStrike" cap="none">
                <a:solidFill>
                  <a:srgbClr val="FFFF00"/>
                </a:solidFill>
                <a:latin typeface="Arial"/>
                <a:ea typeface="Arial"/>
                <a:cs typeface="Arial"/>
                <a:sym typeface="Arial"/>
              </a:rPr>
              <a:t>Total Precipitable Water (TPW)</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FFFF00"/>
              </a:buClr>
              <a:buSzPts val="1600"/>
              <a:buFont typeface="Noto Sans Symbols"/>
              <a:buChar char="▪"/>
            </a:pPr>
            <a:r>
              <a:rPr lang="en-US" sz="1600" b="1" i="0" u="none" strike="noStrike" cap="none">
                <a:solidFill>
                  <a:srgbClr val="FFFF00"/>
                </a:solidFill>
                <a:latin typeface="Arial"/>
                <a:ea typeface="Arial"/>
                <a:cs typeface="Arial"/>
                <a:sym typeface="Arial"/>
              </a:rPr>
              <a:t>Derived Stability Indices (DSI)</a:t>
            </a:r>
            <a:endParaRPr sz="1400" b="0" i="0" u="none" strike="noStrike" cap="none">
              <a:solidFill>
                <a:srgbClr val="000000"/>
              </a:solidFill>
              <a:latin typeface="Arial"/>
              <a:ea typeface="Arial"/>
              <a:cs typeface="Arial"/>
              <a:sym typeface="Arial"/>
            </a:endParaRPr>
          </a:p>
          <a:p>
            <a:pPr marL="538163" marR="0" lvl="7" indent="-274638" algn="l" rtl="0">
              <a:lnSpc>
                <a:spcPct val="100000"/>
              </a:lnSpc>
              <a:spcBef>
                <a:spcPts val="6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Lifted Index (</a:t>
            </a:r>
            <a:r>
              <a:rPr lang="en-US" sz="1600" b="1" i="0" u="none" strike="noStrike" cap="none">
                <a:solidFill>
                  <a:schemeClr val="lt1"/>
                </a:solidFill>
                <a:latin typeface="Arial"/>
                <a:ea typeface="Arial"/>
                <a:cs typeface="Arial"/>
                <a:sym typeface="Arial"/>
              </a:rPr>
              <a:t>LI</a:t>
            </a:r>
            <a:r>
              <a:rPr lang="en-US" sz="16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38163" marR="0" lvl="7" indent="-274638" algn="l" rtl="0">
              <a:lnSpc>
                <a:spcPct val="10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Convective Available Potential Energy (</a:t>
            </a:r>
            <a:r>
              <a:rPr lang="en-US" sz="1600" b="1" i="0" u="none" strike="noStrike" cap="none">
                <a:solidFill>
                  <a:schemeClr val="lt1"/>
                </a:solidFill>
                <a:latin typeface="Arial"/>
                <a:ea typeface="Arial"/>
                <a:cs typeface="Arial"/>
                <a:sym typeface="Arial"/>
              </a:rPr>
              <a:t>CAPE</a:t>
            </a:r>
            <a:r>
              <a:rPr lang="en-US" sz="16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38163" marR="0" lvl="7" indent="-274638" algn="l" rtl="0">
              <a:lnSpc>
                <a:spcPct val="10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Showalter Index (</a:t>
            </a:r>
            <a:r>
              <a:rPr lang="en-US" sz="1600" b="1" i="0" u="none" strike="noStrike" cap="none">
                <a:solidFill>
                  <a:schemeClr val="lt1"/>
                </a:solidFill>
                <a:latin typeface="Arial"/>
                <a:ea typeface="Arial"/>
                <a:cs typeface="Arial"/>
                <a:sym typeface="Arial"/>
              </a:rPr>
              <a:t>SI</a:t>
            </a:r>
            <a:r>
              <a:rPr lang="en-US" sz="16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38163" marR="0" lvl="7" indent="-274638" algn="l" rtl="0">
              <a:lnSpc>
                <a:spcPct val="10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K-Index (</a:t>
            </a:r>
            <a:r>
              <a:rPr lang="en-US" sz="1600" b="1" i="0" u="none" strike="noStrike" cap="none">
                <a:solidFill>
                  <a:schemeClr val="lt1"/>
                </a:solidFill>
                <a:latin typeface="Arial"/>
                <a:ea typeface="Arial"/>
                <a:cs typeface="Arial"/>
                <a:sym typeface="Arial"/>
              </a:rPr>
              <a:t>KI</a:t>
            </a:r>
            <a:r>
              <a:rPr lang="en-US" sz="16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538163" marR="0" lvl="7" indent="-274638" algn="l" rtl="0">
              <a:lnSpc>
                <a:spcPct val="100000"/>
              </a:lnSpc>
              <a:spcBef>
                <a:spcPts val="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Total Totals (</a:t>
            </a:r>
            <a:r>
              <a:rPr lang="en-US" sz="1600" b="1" i="0" u="none" strike="noStrike" cap="none">
                <a:solidFill>
                  <a:schemeClr val="lt1"/>
                </a:solidFill>
                <a:latin typeface="Arial"/>
                <a:ea typeface="Arial"/>
                <a:cs typeface="Arial"/>
                <a:sym typeface="Arial"/>
              </a:rPr>
              <a:t>TT</a:t>
            </a:r>
            <a:r>
              <a:rPr lang="en-US" sz="1600" b="0" i="0" u="none" strike="noStrike" cap="none">
                <a:solidFill>
                  <a:schemeClr val="lt1"/>
                </a:solidFill>
                <a:latin typeface="Arial"/>
                <a:ea typeface="Arial"/>
                <a:cs typeface="Arial"/>
                <a:sym typeface="Arial"/>
              </a:rPr>
              <a:t>)</a:t>
            </a:r>
            <a:endParaRPr sz="1600" b="1" i="0" u="none" strike="noStrike" cap="none">
              <a:solidFill>
                <a:srgbClr val="FFFF00"/>
              </a:solidFill>
              <a:latin typeface="Arial"/>
              <a:ea typeface="Arial"/>
              <a:cs typeface="Arial"/>
              <a:sym typeface="Arial"/>
            </a:endParaRPr>
          </a:p>
        </p:txBody>
      </p:sp>
      <p:sp>
        <p:nvSpPr>
          <p:cNvPr id="147" name="Google Shape;147;p3"/>
          <p:cNvSpPr/>
          <p:nvPr/>
        </p:nvSpPr>
        <p:spPr>
          <a:xfrm>
            <a:off x="301958" y="6492201"/>
            <a:ext cx="3204388" cy="37544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9.61</a:t>
            </a:r>
            <a:r>
              <a:rPr lang="en-US" sz="1600" b="0" i="0" u="none" strike="noStrike" cap="none" baseline="30000">
                <a:solidFill>
                  <a:schemeClr val="lt1"/>
                </a:solidFill>
                <a:latin typeface="Calibri"/>
                <a:ea typeface="Calibri"/>
                <a:cs typeface="Calibri"/>
                <a:sym typeface="Calibri"/>
              </a:rPr>
              <a:t>* </a:t>
            </a:r>
            <a:r>
              <a:rPr lang="en-US" sz="1600" b="0" i="0" u="none" strike="noStrike" cap="none">
                <a:solidFill>
                  <a:schemeClr val="lt1"/>
                </a:solidFill>
                <a:latin typeface="Calibri"/>
                <a:ea typeface="Calibri"/>
                <a:cs typeface="Calibri"/>
                <a:sym typeface="Calibri"/>
              </a:rPr>
              <a:t>: used only in regression step</a:t>
            </a:r>
            <a:endParaRPr sz="1600" b="0" i="0" u="none" strike="noStrike" cap="none" baseline="30000">
              <a:solidFill>
                <a:schemeClr val="lt1"/>
              </a:solidFill>
              <a:latin typeface="Calibri"/>
              <a:ea typeface="Calibri"/>
              <a:cs typeface="Calibri"/>
              <a:sym typeface="Calibri"/>
            </a:endParaRPr>
          </a:p>
        </p:txBody>
      </p:sp>
      <p:sp>
        <p:nvSpPr>
          <p:cNvPr id="148" name="Google Shape;148;p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8"/>
          <p:cNvSpPr txBox="1">
            <a:spLocks noGrp="1"/>
          </p:cNvSpPr>
          <p:nvPr>
            <p:ph type="title"/>
          </p:nvPr>
        </p:nvSpPr>
        <p:spPr>
          <a:xfrm>
            <a:off x="1378427" y="76273"/>
            <a:ext cx="6346209"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FF00"/>
              </a:buClr>
              <a:buSzPts val="3600"/>
              <a:buFont typeface="Calibri"/>
              <a:buNone/>
            </a:pPr>
            <a:r>
              <a:rPr lang="en-US">
                <a:solidFill>
                  <a:srgbClr val="00FF00"/>
                </a:solidFill>
              </a:rPr>
              <a:t>LVT and LVM Performance Summary</a:t>
            </a:r>
            <a:endParaRPr/>
          </a:p>
        </p:txBody>
      </p:sp>
      <p:sp>
        <p:nvSpPr>
          <p:cNvPr id="487" name="Google Shape;487;p28"/>
          <p:cNvSpPr txBox="1">
            <a:spLocks noGrp="1"/>
          </p:cNvSpPr>
          <p:nvPr>
            <p:ph type="body" idx="1"/>
          </p:nvPr>
        </p:nvSpPr>
        <p:spPr>
          <a:xfrm>
            <a:off x="107949" y="1036810"/>
            <a:ext cx="8928101" cy="5560974"/>
          </a:xfrm>
          <a:prstGeom prst="rect">
            <a:avLst/>
          </a:prstGeom>
          <a:noFill/>
          <a:ln>
            <a:noFill/>
          </a:ln>
        </p:spPr>
        <p:txBody>
          <a:bodyPr spcFirstLastPara="1" wrap="square" lIns="91425" tIns="91425" rIns="91425" bIns="91425" anchor="t" anchorCtr="0">
            <a:noAutofit/>
          </a:bodyPr>
          <a:lstStyle/>
          <a:p>
            <a:pPr marL="685800" lvl="0" indent="-457200" algn="l" rtl="0">
              <a:lnSpc>
                <a:spcPct val="100000"/>
              </a:lnSpc>
              <a:spcBef>
                <a:spcPts val="0"/>
              </a:spcBef>
              <a:spcAft>
                <a:spcPts val="0"/>
              </a:spcAft>
              <a:buSzPts val="2800"/>
              <a:buFont typeface="Courier New"/>
              <a:buChar char="o"/>
            </a:pPr>
            <a:r>
              <a:rPr lang="en-US" sz="2800"/>
              <a:t>LVT and LVM retrievals are working as expected on GOES-18 ABI data when combined with NWP short-range forecasts (as first guess);</a:t>
            </a:r>
            <a:endParaRPr/>
          </a:p>
          <a:p>
            <a:pPr marL="685800" lvl="0" indent="-457200" algn="l" rtl="0">
              <a:lnSpc>
                <a:spcPct val="100000"/>
              </a:lnSpc>
              <a:spcBef>
                <a:spcPts val="0"/>
              </a:spcBef>
              <a:spcAft>
                <a:spcPts val="0"/>
              </a:spcAft>
              <a:buSzPts val="2800"/>
              <a:buFont typeface="Courier New"/>
              <a:buChar char="o"/>
            </a:pPr>
            <a:r>
              <a:rPr lang="en-US" sz="2800"/>
              <a:t>Retrievals are sensitive to first guess;</a:t>
            </a:r>
            <a:endParaRPr/>
          </a:p>
          <a:p>
            <a:pPr marL="685800" lvl="0" indent="-457200" algn="l" rtl="0">
              <a:lnSpc>
                <a:spcPct val="100000"/>
              </a:lnSpc>
              <a:spcBef>
                <a:spcPts val="0"/>
              </a:spcBef>
              <a:spcAft>
                <a:spcPts val="0"/>
              </a:spcAft>
              <a:buSzPts val="2800"/>
              <a:buFont typeface="Courier New"/>
              <a:buChar char="o"/>
            </a:pPr>
            <a:r>
              <a:rPr lang="en-US" sz="2800"/>
              <a:t>With a highly quantitative web-based tool (</a:t>
            </a:r>
            <a:r>
              <a:rPr lang="en-US" sz="2800">
                <a:solidFill>
                  <a:srgbClr val="00FF00"/>
                </a:solidFill>
              </a:rPr>
              <a:t>http://soundingval.ssec.wisc.edu</a:t>
            </a:r>
            <a:r>
              <a:rPr lang="en-US" sz="2800"/>
              <a:t>) and the comparisons with RAOB, the performances overall meet spec. for all the coverages (FD, CONUS, Meso1, Meso2), except for the near surface temperature, and  also for the Relative Humidity at upper troposphere (100 - 300 hPa) when compared with RAOB, which is likely due to the known issue of dry bias of radiosonde observations.</a:t>
            </a:r>
            <a:endParaRPr/>
          </a:p>
        </p:txBody>
      </p:sp>
      <p:sp>
        <p:nvSpPr>
          <p:cNvPr id="488" name="Google Shape;488;p28"/>
          <p:cNvSpPr txBox="1"/>
          <p:nvPr/>
        </p:nvSpPr>
        <p:spPr>
          <a:xfrm>
            <a:off x="6826325" y="642760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30</a:t>
            </a:fld>
            <a:endParaRPr sz="1200" b="0" i="0" u="none" strike="noStrike" cap="none">
              <a:solidFill>
                <a:schemeClr val="lt1"/>
              </a:solidFill>
              <a:latin typeface="Calibri"/>
              <a:ea typeface="Calibri"/>
              <a:cs typeface="Calibri"/>
              <a:sym typeface="Calibri"/>
            </a:endParaRPr>
          </a:p>
        </p:txBody>
      </p:sp>
      <p:sp>
        <p:nvSpPr>
          <p:cNvPr id="489" name="Google Shape;489;p2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9"/>
          <p:cNvSpPr txBox="1">
            <a:spLocks noGrp="1"/>
          </p:cNvSpPr>
          <p:nvPr>
            <p:ph type="title"/>
          </p:nvPr>
        </p:nvSpPr>
        <p:spPr>
          <a:xfrm>
            <a:off x="972344" y="2281863"/>
            <a:ext cx="7199312" cy="136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4000"/>
              <a:buFont typeface="Calibri"/>
              <a:buNone/>
            </a:pPr>
            <a:r>
              <a:rPr lang="en-US"/>
              <a:t>Comparison </a:t>
            </a:r>
            <a:r>
              <a:rPr lang="en-US">
                <a:solidFill>
                  <a:srgbClr val="FF0000"/>
                </a:solidFill>
              </a:rPr>
              <a:t>DSI</a:t>
            </a:r>
            <a:r>
              <a:rPr lang="en-US"/>
              <a:t> </a:t>
            </a:r>
            <a:br>
              <a:rPr lang="en-US"/>
            </a:br>
            <a:r>
              <a:rPr lang="en-US"/>
              <a:t>with the RAOB</a:t>
            </a:r>
            <a:endParaRPr>
              <a:solidFill>
                <a:schemeClr val="lt1"/>
              </a:solidFill>
            </a:endParaRPr>
          </a:p>
        </p:txBody>
      </p:sp>
      <p:sp>
        <p:nvSpPr>
          <p:cNvPr id="496" name="Google Shape;496;p29"/>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31</a:t>
            </a:fld>
            <a:endParaRPr sz="1200" b="0" i="0" u="none" strike="noStrike" cap="none">
              <a:solidFill>
                <a:schemeClr val="lt1"/>
              </a:solidFill>
              <a:latin typeface="Calibri"/>
              <a:ea typeface="Calibri"/>
              <a:cs typeface="Calibri"/>
              <a:sym typeface="Calibri"/>
            </a:endParaRPr>
          </a:p>
        </p:txBody>
      </p:sp>
      <p:sp>
        <p:nvSpPr>
          <p:cNvPr id="497" name="Google Shape;497;p2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0"/>
          <p:cNvSpPr txBox="1">
            <a:spLocks noGrp="1"/>
          </p:cNvSpPr>
          <p:nvPr>
            <p:ph type="title"/>
          </p:nvPr>
        </p:nvSpPr>
        <p:spPr>
          <a:xfrm>
            <a:off x="1444744" y="614180"/>
            <a:ext cx="6033294" cy="125305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lt1"/>
              </a:buClr>
              <a:buSzPts val="3600"/>
              <a:buFont typeface="Calibri"/>
              <a:buNone/>
            </a:pPr>
            <a:r>
              <a:rPr lang="en-US" sz="3600"/>
              <a:t>Requirements for ABI LAP products: </a:t>
            </a:r>
            <a:r>
              <a:rPr lang="en-US" sz="3600">
                <a:solidFill>
                  <a:srgbClr val="FF0000"/>
                </a:solidFill>
              </a:rPr>
              <a:t>DSI</a:t>
            </a:r>
            <a:endParaRPr/>
          </a:p>
        </p:txBody>
      </p:sp>
      <p:sp>
        <p:nvSpPr>
          <p:cNvPr id="504" name="Google Shape;504;p30"/>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32</a:t>
            </a:fld>
            <a:endParaRPr sz="1200" b="0" i="0" u="none" strike="noStrike" cap="none">
              <a:solidFill>
                <a:schemeClr val="lt1"/>
              </a:solidFill>
              <a:latin typeface="Calibri"/>
              <a:ea typeface="Calibri"/>
              <a:cs typeface="Calibri"/>
              <a:sym typeface="Calibri"/>
            </a:endParaRPr>
          </a:p>
        </p:txBody>
      </p:sp>
      <p:graphicFrame>
        <p:nvGraphicFramePr>
          <p:cNvPr id="505" name="Google Shape;505;p30"/>
          <p:cNvGraphicFramePr/>
          <p:nvPr/>
        </p:nvGraphicFramePr>
        <p:xfrm>
          <a:off x="148146" y="1935478"/>
          <a:ext cx="3000000" cy="3000000"/>
        </p:xfrm>
        <a:graphic>
          <a:graphicData uri="http://schemas.openxmlformats.org/drawingml/2006/table">
            <a:tbl>
              <a:tblPr firstRow="1" bandRow="1">
                <a:noFill/>
                <a:tableStyleId>{C9670111-EC7B-441E-835D-3904F11754E0}</a:tableStyleId>
              </a:tblPr>
              <a:tblGrid>
                <a:gridCol w="652825">
                  <a:extLst>
                    <a:ext uri="{9D8B030D-6E8A-4147-A177-3AD203B41FA5}">
                      <a16:colId xmlns:a16="http://schemas.microsoft.com/office/drawing/2014/main" val="20000"/>
                    </a:ext>
                  </a:extLst>
                </a:gridCol>
                <a:gridCol w="1114825">
                  <a:extLst>
                    <a:ext uri="{9D8B030D-6E8A-4147-A177-3AD203B41FA5}">
                      <a16:colId xmlns:a16="http://schemas.microsoft.com/office/drawing/2014/main" val="20001"/>
                    </a:ext>
                  </a:extLst>
                </a:gridCol>
                <a:gridCol w="2423775">
                  <a:extLst>
                    <a:ext uri="{9D8B030D-6E8A-4147-A177-3AD203B41FA5}">
                      <a16:colId xmlns:a16="http://schemas.microsoft.com/office/drawing/2014/main" val="20002"/>
                    </a:ext>
                  </a:extLst>
                </a:gridCol>
                <a:gridCol w="2423775">
                  <a:extLst>
                    <a:ext uri="{9D8B030D-6E8A-4147-A177-3AD203B41FA5}">
                      <a16:colId xmlns:a16="http://schemas.microsoft.com/office/drawing/2014/main" val="20003"/>
                    </a:ext>
                  </a:extLst>
                </a:gridCol>
                <a:gridCol w="2232500">
                  <a:extLst>
                    <a:ext uri="{9D8B030D-6E8A-4147-A177-3AD203B41FA5}">
                      <a16:colId xmlns:a16="http://schemas.microsoft.com/office/drawing/2014/main" val="20004"/>
                    </a:ext>
                  </a:extLst>
                </a:gridCol>
              </a:tblGrid>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Product</a:t>
                      </a:r>
                      <a:endParaRPr sz="1400" u="none" strike="noStrike" cap="none"/>
                    </a:p>
                  </a:txBody>
                  <a:tcPr marL="91450" marR="91450" marT="45725" marB="45725"/>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Accuracy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Precision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Range</a:t>
                      </a:r>
                      <a:endParaRPr sz="1400" u="none" strike="noStrike" cap="none"/>
                    </a:p>
                  </a:txBody>
                  <a:tcPr marL="91450" marR="91450" marT="45725" marB="45725"/>
                </a:tc>
                <a:extLst>
                  <a:ext uri="{0D108BD9-81ED-4DB2-BD59-A6C34878D82A}">
                    <a16:rowId xmlns:a16="http://schemas.microsoft.com/office/drawing/2014/main" val="10000"/>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Temperature</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 below 400 hPa and above boundary layer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180 - 320 K</a:t>
                      </a:r>
                      <a:endParaRPr sz="1400" u="none" strike="noStrike" cap="none"/>
                    </a:p>
                  </a:txBody>
                  <a:tcPr marL="91450" marR="91450" marT="45725" marB="45725" anchor="ctr"/>
                </a:tc>
                <a:extLst>
                  <a:ext uri="{0D108BD9-81ED-4DB2-BD59-A6C34878D82A}">
                    <a16:rowId xmlns:a16="http://schemas.microsoft.com/office/drawing/2014/main" val="10001"/>
                  </a:ext>
                </a:extLst>
              </a:tr>
              <a:tr h="792975">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Moisture</a:t>
                      </a:r>
                      <a:endParaRPr sz="1400" u="none" strike="noStrike" cap="none"/>
                    </a:p>
                  </a:txBody>
                  <a:tcPr marL="91450" marR="91450" marT="45725" marB="45725" anchor="ct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Sfc - 300 hPa: 18%</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300 - 100 hPa: 20%</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Sfc - 300 hPa: 18%</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t>300 - 100 hPa: 20%</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a:t>
                      </a:r>
                      <a:endParaRPr sz="1400" u="none" strike="noStrike" cap="none"/>
                    </a:p>
                  </a:txBody>
                  <a:tcPr marL="91450" marR="91450" marT="45725" marB="45725" anchor="ctr"/>
                </a:tc>
                <a:extLst>
                  <a:ext uri="{0D108BD9-81ED-4DB2-BD59-A6C34878D82A}">
                    <a16:rowId xmlns:a16="http://schemas.microsoft.com/office/drawing/2014/main" val="10002"/>
                  </a:ext>
                </a:extLst>
              </a:tr>
              <a:tr h="402000">
                <a:tc gridSpan="2">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TPW</a:t>
                      </a:r>
                      <a:endParaRPr sz="1400" u="none" strike="noStrike" cap="none"/>
                    </a:p>
                  </a:txBody>
                  <a:tcPr marL="91450" marR="91450" marT="45725" marB="45725" anchor="ctr">
                    <a:solidFill>
                      <a:srgbClr val="D0D8E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 mm</a:t>
                      </a:r>
                      <a:endParaRPr sz="1400" u="none" strike="noStrike" cap="none"/>
                    </a:p>
                  </a:txBody>
                  <a:tcPr marL="91450" marR="91450" marT="45725" marB="45725" anchor="ctr">
                    <a:solidFill>
                      <a:srgbClr val="D0D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0 - 100 mm</a:t>
                      </a:r>
                      <a:endParaRPr sz="1400" u="none" strike="noStrike" cap="none"/>
                    </a:p>
                  </a:txBody>
                  <a:tcPr marL="91450" marR="91450" marT="45725" marB="45725" anchor="ctr">
                    <a:solidFill>
                      <a:srgbClr val="D0D8E8"/>
                    </a:solidFill>
                  </a:tcPr>
                </a:tc>
                <a:extLst>
                  <a:ext uri="{0D108BD9-81ED-4DB2-BD59-A6C34878D82A}">
                    <a16:rowId xmlns:a16="http://schemas.microsoft.com/office/drawing/2014/main" val="10003"/>
                  </a:ext>
                </a:extLst>
              </a:tr>
              <a:tr h="402000">
                <a:tc rowSpan="5">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DSI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LI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6.5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40 K or above</a:t>
                      </a:r>
                      <a:endParaRPr sz="1400" u="none" strike="noStrike" cap="none"/>
                    </a:p>
                  </a:txBody>
                  <a:tcPr marL="91450" marR="91450" marT="45725" marB="45725" anchor="ctr"/>
                </a:tc>
                <a:extLst>
                  <a:ext uri="{0D108BD9-81ED-4DB2-BD59-A6C34878D82A}">
                    <a16:rowId xmlns:a16="http://schemas.microsoft.com/office/drawing/2014/main" val="10004"/>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CAPE</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2500 J/kg</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0 - 5000 J/kg</a:t>
                      </a:r>
                      <a:endParaRPr sz="1400" u="none" strike="noStrike" cap="none"/>
                    </a:p>
                  </a:txBody>
                  <a:tcPr marL="91450" marR="91450" marT="45725" marB="45725" anchor="ctr"/>
                </a:tc>
                <a:extLst>
                  <a:ext uri="{0D108BD9-81ED-4DB2-BD59-A6C34878D82A}">
                    <a16:rowId xmlns:a16="http://schemas.microsoft.com/office/drawing/2014/main" val="10005"/>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SI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2.0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6.5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-10 ~ 4 K or above</a:t>
                      </a:r>
                      <a:endParaRPr sz="1400" u="none" strike="noStrike" cap="none"/>
                    </a:p>
                  </a:txBody>
                  <a:tcPr marL="91450" marR="91450" marT="45725" marB="45725" anchor="ctr"/>
                </a:tc>
                <a:extLst>
                  <a:ext uri="{0D108BD9-81ED-4DB2-BD59-A6C34878D82A}">
                    <a16:rowId xmlns:a16="http://schemas.microsoft.com/office/drawing/2014/main" val="10006"/>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-43 ~ 56 K</a:t>
                      </a:r>
                      <a:endParaRPr sz="1400" u="none" strike="noStrike" cap="none"/>
                    </a:p>
                  </a:txBody>
                  <a:tcPr marL="91450" marR="91450" marT="45725" marB="45725" anchor="ctr"/>
                </a:tc>
                <a:extLst>
                  <a:ext uri="{0D108BD9-81ED-4DB2-BD59-A6C34878D82A}">
                    <a16:rowId xmlns:a16="http://schemas.microsoft.com/office/drawing/2014/main" val="10007"/>
                  </a:ext>
                </a:extLst>
              </a:tr>
              <a:tr h="40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KI</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2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5 K</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0 - 40 K</a:t>
                      </a:r>
                      <a:endParaRPr sz="1400" u="none" strike="noStrike" cap="none"/>
                    </a:p>
                  </a:txBody>
                  <a:tcPr marL="91450" marR="91450" marT="45725" marB="45725" anchor="ctr"/>
                </a:tc>
                <a:extLst>
                  <a:ext uri="{0D108BD9-81ED-4DB2-BD59-A6C34878D82A}">
                    <a16:rowId xmlns:a16="http://schemas.microsoft.com/office/drawing/2014/main" val="10008"/>
                  </a:ext>
                </a:extLst>
              </a:tr>
            </a:tbl>
          </a:graphicData>
        </a:graphic>
      </p:graphicFrame>
      <p:sp>
        <p:nvSpPr>
          <p:cNvPr id="506" name="Google Shape;506;p30"/>
          <p:cNvSpPr/>
          <p:nvPr/>
        </p:nvSpPr>
        <p:spPr>
          <a:xfrm>
            <a:off x="148146" y="4309605"/>
            <a:ext cx="8847709" cy="2025834"/>
          </a:xfrm>
          <a:prstGeom prst="rect">
            <a:avLst/>
          </a:prstGeom>
          <a:noFill/>
          <a:ln w="28575"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7" name="Google Shape;507;p3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514" name="Google Shape;514;p31"/>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LI vs RAOB</a:t>
            </a:r>
            <a:endParaRPr sz="1400" b="0" i="0" u="none" strike="noStrike" cap="none">
              <a:solidFill>
                <a:srgbClr val="000000"/>
              </a:solidFill>
              <a:latin typeface="Arial"/>
              <a:ea typeface="Arial"/>
              <a:cs typeface="Arial"/>
              <a:sym typeface="Arial"/>
            </a:endParaRPr>
          </a:p>
        </p:txBody>
      </p:sp>
      <p:sp>
        <p:nvSpPr>
          <p:cNvPr id="515" name="Google Shape;515;p31"/>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33</a:t>
            </a:fld>
            <a:endParaRPr sz="1200" b="0" i="0" u="none" strike="noStrike" cap="none">
              <a:solidFill>
                <a:schemeClr val="lt1"/>
              </a:solidFill>
              <a:latin typeface="Calibri"/>
              <a:ea typeface="Calibri"/>
              <a:cs typeface="Calibri"/>
              <a:sym typeface="Calibri"/>
            </a:endParaRPr>
          </a:p>
        </p:txBody>
      </p:sp>
      <p:sp>
        <p:nvSpPr>
          <p:cNvPr id="516" name="Google Shape;516;p31"/>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pic>
        <p:nvPicPr>
          <p:cNvPr id="517" name="Google Shape;517;p31"/>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518" name="Google Shape;518;p31"/>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519" name="Google Shape;519;p31"/>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520" name="Google Shape;520;p31"/>
          <p:cNvSpPr txBox="1"/>
          <p:nvPr/>
        </p:nvSpPr>
        <p:spPr>
          <a:xfrm>
            <a:off x="312549" y="5664012"/>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1561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-0.46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1.96 K</a:t>
            </a:r>
            <a:endParaRPr sz="1400" b="0" i="0" u="none" strike="noStrike" cap="none">
              <a:solidFill>
                <a:srgbClr val="000000"/>
              </a:solidFill>
              <a:latin typeface="Arial"/>
              <a:ea typeface="Arial"/>
              <a:cs typeface="Arial"/>
              <a:sym typeface="Arial"/>
            </a:endParaRPr>
          </a:p>
        </p:txBody>
      </p:sp>
      <p:sp>
        <p:nvSpPr>
          <p:cNvPr id="521" name="Google Shape;521;p31"/>
          <p:cNvSpPr txBox="1"/>
          <p:nvPr/>
        </p:nvSpPr>
        <p:spPr>
          <a:xfrm>
            <a:off x="3413252" y="5662584"/>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876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-0.33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2.00 K</a:t>
            </a:r>
            <a:endParaRPr sz="1400" b="0" i="0" u="none" strike="noStrike" cap="none">
              <a:solidFill>
                <a:srgbClr val="000000"/>
              </a:solidFill>
              <a:latin typeface="Arial"/>
              <a:ea typeface="Arial"/>
              <a:cs typeface="Arial"/>
              <a:sym typeface="Arial"/>
            </a:endParaRPr>
          </a:p>
        </p:txBody>
      </p:sp>
      <p:sp>
        <p:nvSpPr>
          <p:cNvPr id="522" name="Google Shape;522;p31"/>
          <p:cNvSpPr txBox="1"/>
          <p:nvPr/>
        </p:nvSpPr>
        <p:spPr>
          <a:xfrm>
            <a:off x="6411404" y="5661161"/>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356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-0.23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1.89 K</a:t>
            </a:r>
            <a:endParaRPr sz="1400" b="0" i="0" u="none" strike="noStrike" cap="none">
              <a:solidFill>
                <a:srgbClr val="000000"/>
              </a:solidFill>
              <a:latin typeface="Arial"/>
              <a:ea typeface="Arial"/>
              <a:cs typeface="Arial"/>
              <a:sym typeface="Arial"/>
            </a:endParaRPr>
          </a:p>
        </p:txBody>
      </p:sp>
      <p:sp>
        <p:nvSpPr>
          <p:cNvPr id="523" name="Google Shape;523;p31"/>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524" name="Google Shape;524;p31"/>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525" name="Google Shape;525;p3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2"/>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532" name="Google Shape;532;p32"/>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CAPE vs RAOB</a:t>
            </a:r>
            <a:endParaRPr sz="1400" b="0" i="0" u="none" strike="noStrike" cap="none">
              <a:solidFill>
                <a:srgbClr val="000000"/>
              </a:solidFill>
              <a:latin typeface="Arial"/>
              <a:ea typeface="Arial"/>
              <a:cs typeface="Arial"/>
              <a:sym typeface="Arial"/>
            </a:endParaRPr>
          </a:p>
        </p:txBody>
      </p:sp>
      <p:sp>
        <p:nvSpPr>
          <p:cNvPr id="533" name="Google Shape;533;p32"/>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34</a:t>
            </a:fld>
            <a:endParaRPr sz="1200" b="0" i="0" u="none" strike="noStrike" cap="none">
              <a:solidFill>
                <a:schemeClr val="lt1"/>
              </a:solidFill>
              <a:latin typeface="Calibri"/>
              <a:ea typeface="Calibri"/>
              <a:cs typeface="Calibri"/>
              <a:sym typeface="Calibri"/>
            </a:endParaRPr>
          </a:p>
        </p:txBody>
      </p:sp>
      <p:sp>
        <p:nvSpPr>
          <p:cNvPr id="534" name="Google Shape;534;p32"/>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1000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2500 J/kg</a:t>
            </a:r>
            <a:endParaRPr sz="1400" b="0" i="0" u="none" strike="noStrike" cap="none">
              <a:solidFill>
                <a:srgbClr val="000000"/>
              </a:solidFill>
              <a:latin typeface="Arial"/>
              <a:ea typeface="Arial"/>
              <a:cs typeface="Arial"/>
              <a:sym typeface="Arial"/>
            </a:endParaRPr>
          </a:p>
        </p:txBody>
      </p:sp>
      <p:pic>
        <p:nvPicPr>
          <p:cNvPr id="535" name="Google Shape;535;p32"/>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536" name="Google Shape;536;p32"/>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537" name="Google Shape;537;p32"/>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538" name="Google Shape;538;p32"/>
          <p:cNvSpPr txBox="1"/>
          <p:nvPr/>
        </p:nvSpPr>
        <p:spPr>
          <a:xfrm>
            <a:off x="312549" y="5664012"/>
            <a:ext cx="159691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808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-217.72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342.25 J/kg</a:t>
            </a:r>
            <a:endParaRPr sz="1400" b="0" i="0" u="none" strike="noStrike" cap="none">
              <a:solidFill>
                <a:srgbClr val="000000"/>
              </a:solidFill>
              <a:latin typeface="Arial"/>
              <a:ea typeface="Arial"/>
              <a:cs typeface="Arial"/>
              <a:sym typeface="Arial"/>
            </a:endParaRPr>
          </a:p>
        </p:txBody>
      </p:sp>
      <p:sp>
        <p:nvSpPr>
          <p:cNvPr id="539" name="Google Shape;539;p32"/>
          <p:cNvSpPr txBox="1"/>
          <p:nvPr/>
        </p:nvSpPr>
        <p:spPr>
          <a:xfrm>
            <a:off x="3413252" y="5662584"/>
            <a:ext cx="159691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462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-195.84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363.75 J/kg</a:t>
            </a:r>
            <a:endParaRPr sz="1400" b="0" i="0" u="none" strike="noStrike" cap="none">
              <a:solidFill>
                <a:srgbClr val="000000"/>
              </a:solidFill>
              <a:latin typeface="Arial"/>
              <a:ea typeface="Arial"/>
              <a:cs typeface="Arial"/>
              <a:sym typeface="Arial"/>
            </a:endParaRPr>
          </a:p>
        </p:txBody>
      </p:sp>
      <p:sp>
        <p:nvSpPr>
          <p:cNvPr id="540" name="Google Shape;540;p32"/>
          <p:cNvSpPr txBox="1"/>
          <p:nvPr/>
        </p:nvSpPr>
        <p:spPr>
          <a:xfrm>
            <a:off x="6411404" y="5661161"/>
            <a:ext cx="159691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-146.67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201.27 J/kg</a:t>
            </a:r>
            <a:endParaRPr sz="1400" b="0" i="0" u="none" strike="noStrike" cap="none">
              <a:solidFill>
                <a:srgbClr val="000000"/>
              </a:solidFill>
              <a:latin typeface="Arial"/>
              <a:ea typeface="Arial"/>
              <a:cs typeface="Arial"/>
              <a:sym typeface="Arial"/>
            </a:endParaRPr>
          </a:p>
        </p:txBody>
      </p:sp>
      <p:sp>
        <p:nvSpPr>
          <p:cNvPr id="541" name="Google Shape;541;p32"/>
          <p:cNvSpPr txBox="1"/>
          <p:nvPr/>
        </p:nvSpPr>
        <p:spPr>
          <a:xfrm>
            <a:off x="8056950" y="587444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542" name="Google Shape;542;p32"/>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543" name="Google Shape;543;p3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8"/>
        <p:cNvGrpSpPr/>
        <p:nvPr/>
      </p:nvGrpSpPr>
      <p:grpSpPr>
        <a:xfrm>
          <a:off x="0" y="0"/>
          <a:ext cx="0" cy="0"/>
          <a:chOff x="0" y="0"/>
          <a:chExt cx="0" cy="0"/>
        </a:xfrm>
      </p:grpSpPr>
      <p:sp>
        <p:nvSpPr>
          <p:cNvPr id="549" name="Google Shape;549;p3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550" name="Google Shape;550;p33"/>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SI vs RAOB</a:t>
            </a:r>
            <a:endParaRPr sz="1400" b="0" i="0" u="none" strike="noStrike" cap="none">
              <a:solidFill>
                <a:srgbClr val="000000"/>
              </a:solidFill>
              <a:latin typeface="Arial"/>
              <a:ea typeface="Arial"/>
              <a:cs typeface="Arial"/>
              <a:sym typeface="Arial"/>
            </a:endParaRPr>
          </a:p>
        </p:txBody>
      </p:sp>
      <p:sp>
        <p:nvSpPr>
          <p:cNvPr id="551" name="Google Shape;551;p3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35</a:t>
            </a:fld>
            <a:endParaRPr sz="1200" b="0" i="0" u="none" strike="noStrike" cap="none">
              <a:solidFill>
                <a:schemeClr val="lt1"/>
              </a:solidFill>
              <a:latin typeface="Calibri"/>
              <a:ea typeface="Calibri"/>
              <a:cs typeface="Calibri"/>
              <a:sym typeface="Calibri"/>
            </a:endParaRPr>
          </a:p>
        </p:txBody>
      </p:sp>
      <p:sp>
        <p:nvSpPr>
          <p:cNvPr id="552" name="Google Shape;552;p33"/>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pic>
        <p:nvPicPr>
          <p:cNvPr id="553" name="Google Shape;553;p33"/>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554" name="Google Shape;554;p33"/>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555" name="Google Shape;555;p33"/>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556" name="Google Shape;556;p33"/>
          <p:cNvSpPr txBox="1"/>
          <p:nvPr/>
        </p:nvSpPr>
        <p:spPr>
          <a:xfrm>
            <a:off x="312549" y="5664012"/>
            <a:ext cx="132921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1405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0.32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2.22 K</a:t>
            </a:r>
            <a:endParaRPr sz="1400" b="0" i="0" u="none" strike="noStrike" cap="none">
              <a:solidFill>
                <a:srgbClr val="000000"/>
              </a:solidFill>
              <a:latin typeface="Arial"/>
              <a:ea typeface="Arial"/>
              <a:cs typeface="Arial"/>
              <a:sym typeface="Arial"/>
            </a:endParaRPr>
          </a:p>
        </p:txBody>
      </p:sp>
      <p:sp>
        <p:nvSpPr>
          <p:cNvPr id="557" name="Google Shape;557;p33"/>
          <p:cNvSpPr txBox="1"/>
          <p:nvPr/>
        </p:nvSpPr>
        <p:spPr>
          <a:xfrm>
            <a:off x="3413252" y="5662584"/>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809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0.25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2.11 K</a:t>
            </a:r>
            <a:endParaRPr sz="1400" b="0" i="0" u="none" strike="noStrike" cap="none">
              <a:solidFill>
                <a:srgbClr val="000000"/>
              </a:solidFill>
              <a:latin typeface="Arial"/>
              <a:ea typeface="Arial"/>
              <a:cs typeface="Arial"/>
              <a:sym typeface="Arial"/>
            </a:endParaRPr>
          </a:p>
        </p:txBody>
      </p:sp>
      <p:sp>
        <p:nvSpPr>
          <p:cNvPr id="558" name="Google Shape;558;p33"/>
          <p:cNvSpPr txBox="1"/>
          <p:nvPr/>
        </p:nvSpPr>
        <p:spPr>
          <a:xfrm>
            <a:off x="6411404" y="5661161"/>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326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0.22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2.19 K</a:t>
            </a:r>
            <a:endParaRPr sz="1400" b="0" i="0" u="none" strike="noStrike" cap="none">
              <a:solidFill>
                <a:srgbClr val="000000"/>
              </a:solidFill>
              <a:latin typeface="Arial"/>
              <a:ea typeface="Arial"/>
              <a:cs typeface="Arial"/>
              <a:sym typeface="Arial"/>
            </a:endParaRPr>
          </a:p>
        </p:txBody>
      </p:sp>
      <p:sp>
        <p:nvSpPr>
          <p:cNvPr id="559" name="Google Shape;559;p33"/>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560" name="Google Shape;560;p33"/>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561" name="Google Shape;561;p3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568" name="Google Shape;568;p34"/>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KI vs RAOB</a:t>
            </a:r>
            <a:endParaRPr sz="1400" b="0" i="0" u="none" strike="noStrike" cap="none">
              <a:solidFill>
                <a:srgbClr val="000000"/>
              </a:solidFill>
              <a:latin typeface="Arial"/>
              <a:ea typeface="Arial"/>
              <a:cs typeface="Arial"/>
              <a:sym typeface="Arial"/>
            </a:endParaRPr>
          </a:p>
        </p:txBody>
      </p:sp>
      <p:sp>
        <p:nvSpPr>
          <p:cNvPr id="569" name="Google Shape;569;p34"/>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36</a:t>
            </a:fld>
            <a:endParaRPr sz="1200" b="0" i="0" u="none" strike="noStrike" cap="none">
              <a:solidFill>
                <a:schemeClr val="lt1"/>
              </a:solidFill>
              <a:latin typeface="Calibri"/>
              <a:ea typeface="Calibri"/>
              <a:cs typeface="Calibri"/>
              <a:sym typeface="Calibri"/>
            </a:endParaRPr>
          </a:p>
        </p:txBody>
      </p:sp>
      <p:sp>
        <p:nvSpPr>
          <p:cNvPr id="570" name="Google Shape;570;p34"/>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5 K</a:t>
            </a:r>
            <a:endParaRPr sz="1400" b="0" i="0" u="none" strike="noStrike" cap="none">
              <a:solidFill>
                <a:srgbClr val="000000"/>
              </a:solidFill>
              <a:latin typeface="Arial"/>
              <a:ea typeface="Arial"/>
              <a:cs typeface="Arial"/>
              <a:sym typeface="Arial"/>
            </a:endParaRPr>
          </a:p>
        </p:txBody>
      </p:sp>
      <p:pic>
        <p:nvPicPr>
          <p:cNvPr id="571" name="Google Shape;571;p34"/>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572" name="Google Shape;572;p34"/>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573" name="Google Shape;573;p34"/>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574" name="Google Shape;574;p34"/>
          <p:cNvSpPr txBox="1"/>
          <p:nvPr/>
        </p:nvSpPr>
        <p:spPr>
          <a:xfrm>
            <a:off x="312549" y="5664012"/>
            <a:ext cx="132921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1405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0.41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6.94 K</a:t>
            </a:r>
            <a:endParaRPr sz="1400" b="0" i="0" u="none" strike="noStrike" cap="none">
              <a:solidFill>
                <a:srgbClr val="000000"/>
              </a:solidFill>
              <a:latin typeface="Arial"/>
              <a:ea typeface="Arial"/>
              <a:cs typeface="Arial"/>
              <a:sym typeface="Arial"/>
            </a:endParaRPr>
          </a:p>
        </p:txBody>
      </p:sp>
      <p:sp>
        <p:nvSpPr>
          <p:cNvPr id="575" name="Google Shape;575;p34"/>
          <p:cNvSpPr txBox="1"/>
          <p:nvPr/>
        </p:nvSpPr>
        <p:spPr>
          <a:xfrm>
            <a:off x="3413252" y="5662584"/>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809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0.20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6.65 K</a:t>
            </a:r>
            <a:endParaRPr sz="1400" b="0" i="0" u="none" strike="noStrike" cap="none">
              <a:solidFill>
                <a:srgbClr val="000000"/>
              </a:solidFill>
              <a:latin typeface="Arial"/>
              <a:ea typeface="Arial"/>
              <a:cs typeface="Arial"/>
              <a:sym typeface="Arial"/>
            </a:endParaRPr>
          </a:p>
        </p:txBody>
      </p:sp>
      <p:sp>
        <p:nvSpPr>
          <p:cNvPr id="576" name="Google Shape;576;p34"/>
          <p:cNvSpPr txBox="1"/>
          <p:nvPr/>
        </p:nvSpPr>
        <p:spPr>
          <a:xfrm>
            <a:off x="6411404" y="5661161"/>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326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1.24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8.30 K</a:t>
            </a:r>
            <a:endParaRPr sz="1400" b="0" i="0" u="none" strike="noStrike" cap="none">
              <a:solidFill>
                <a:srgbClr val="000000"/>
              </a:solidFill>
              <a:latin typeface="Arial"/>
              <a:ea typeface="Arial"/>
              <a:cs typeface="Arial"/>
              <a:sym typeface="Arial"/>
            </a:endParaRPr>
          </a:p>
        </p:txBody>
      </p:sp>
      <p:sp>
        <p:nvSpPr>
          <p:cNvPr id="577" name="Google Shape;577;p34"/>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578" name="Google Shape;578;p3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3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0000"/>
                </a:solidFill>
              </a:rPr>
              <a:t>FD</a:t>
            </a:r>
            <a:r>
              <a:rPr lang="en-US"/>
              <a:t>-DSI:</a:t>
            </a:r>
            <a:endParaRPr/>
          </a:p>
        </p:txBody>
      </p:sp>
      <p:sp>
        <p:nvSpPr>
          <p:cNvPr id="585" name="Google Shape;585;p35"/>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TT vs RAOB</a:t>
            </a:r>
            <a:endParaRPr sz="1400" b="0" i="0" u="none" strike="noStrike" cap="none">
              <a:solidFill>
                <a:srgbClr val="000000"/>
              </a:solidFill>
              <a:latin typeface="Arial"/>
              <a:ea typeface="Arial"/>
              <a:cs typeface="Arial"/>
              <a:sym typeface="Arial"/>
            </a:endParaRPr>
          </a:p>
        </p:txBody>
      </p:sp>
      <p:sp>
        <p:nvSpPr>
          <p:cNvPr id="586" name="Google Shape;586;p35"/>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37</a:t>
            </a:fld>
            <a:endParaRPr sz="1200" b="0" i="0" u="none" strike="noStrike" cap="none">
              <a:solidFill>
                <a:schemeClr val="lt1"/>
              </a:solidFill>
              <a:latin typeface="Calibri"/>
              <a:ea typeface="Calibri"/>
              <a:cs typeface="Calibri"/>
              <a:sym typeface="Calibri"/>
            </a:endParaRPr>
          </a:p>
        </p:txBody>
      </p:sp>
      <p:sp>
        <p:nvSpPr>
          <p:cNvPr id="587" name="Google Shape;587;p35"/>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4 K</a:t>
            </a:r>
            <a:endParaRPr sz="1400" b="0" i="0" u="none" strike="noStrike" cap="none">
              <a:solidFill>
                <a:srgbClr val="000000"/>
              </a:solidFill>
              <a:latin typeface="Arial"/>
              <a:ea typeface="Arial"/>
              <a:cs typeface="Arial"/>
              <a:sym typeface="Arial"/>
            </a:endParaRPr>
          </a:p>
        </p:txBody>
      </p:sp>
      <p:pic>
        <p:nvPicPr>
          <p:cNvPr id="588" name="Google Shape;588;p35"/>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589" name="Google Shape;589;p35"/>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590" name="Google Shape;590;p35"/>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591" name="Google Shape;591;p35"/>
          <p:cNvSpPr txBox="1"/>
          <p:nvPr/>
        </p:nvSpPr>
        <p:spPr>
          <a:xfrm>
            <a:off x="312549" y="5664012"/>
            <a:ext cx="1289135"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1405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-0.72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3.97 K</a:t>
            </a:r>
            <a:endParaRPr sz="1400" b="0" i="0" u="none" strike="noStrike" cap="none">
              <a:solidFill>
                <a:srgbClr val="000000"/>
              </a:solidFill>
              <a:latin typeface="Arial"/>
              <a:ea typeface="Arial"/>
              <a:cs typeface="Arial"/>
              <a:sym typeface="Arial"/>
            </a:endParaRPr>
          </a:p>
        </p:txBody>
      </p:sp>
      <p:sp>
        <p:nvSpPr>
          <p:cNvPr id="592" name="Google Shape;592;p35"/>
          <p:cNvSpPr txBox="1"/>
          <p:nvPr/>
        </p:nvSpPr>
        <p:spPr>
          <a:xfrm>
            <a:off x="3413252" y="5662584"/>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809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-0.87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3.73 K</a:t>
            </a:r>
            <a:endParaRPr sz="1400" b="0" i="0" u="none" strike="noStrike" cap="none">
              <a:solidFill>
                <a:srgbClr val="000000"/>
              </a:solidFill>
              <a:latin typeface="Arial"/>
              <a:ea typeface="Arial"/>
              <a:cs typeface="Arial"/>
              <a:sym typeface="Arial"/>
            </a:endParaRPr>
          </a:p>
        </p:txBody>
      </p:sp>
      <p:sp>
        <p:nvSpPr>
          <p:cNvPr id="593" name="Google Shape;593;p35"/>
          <p:cNvSpPr txBox="1"/>
          <p:nvPr/>
        </p:nvSpPr>
        <p:spPr>
          <a:xfrm>
            <a:off x="6411404" y="5661161"/>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326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-0.44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4.36 K</a:t>
            </a:r>
            <a:endParaRPr sz="1400" b="0" i="0" u="none" strike="noStrike" cap="none">
              <a:solidFill>
                <a:srgbClr val="000000"/>
              </a:solidFill>
              <a:latin typeface="Arial"/>
              <a:ea typeface="Arial"/>
              <a:cs typeface="Arial"/>
              <a:sym typeface="Arial"/>
            </a:endParaRPr>
          </a:p>
        </p:txBody>
      </p:sp>
      <p:sp>
        <p:nvSpPr>
          <p:cNvPr id="594" name="Google Shape;594;p35"/>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595" name="Google Shape;595;p3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36"/>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602" name="Google Shape;602;p3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38</a:t>
            </a:fld>
            <a:endParaRPr sz="1200" b="0" i="0" u="none" strike="noStrike" cap="none">
              <a:solidFill>
                <a:schemeClr val="lt1"/>
              </a:solidFill>
              <a:latin typeface="Calibri"/>
              <a:ea typeface="Calibri"/>
              <a:cs typeface="Calibri"/>
              <a:sym typeface="Calibri"/>
            </a:endParaRPr>
          </a:p>
        </p:txBody>
      </p:sp>
      <p:sp>
        <p:nvSpPr>
          <p:cNvPr id="603" name="Google Shape;603;p36"/>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sp>
        <p:nvSpPr>
          <p:cNvPr id="604" name="Google Shape;604;p36"/>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LI vs RAOB</a:t>
            </a:r>
            <a:endParaRPr sz="1400" b="0" i="0" u="none" strike="noStrike" cap="none">
              <a:solidFill>
                <a:srgbClr val="000000"/>
              </a:solidFill>
              <a:latin typeface="Arial"/>
              <a:ea typeface="Arial"/>
              <a:cs typeface="Arial"/>
              <a:sym typeface="Arial"/>
            </a:endParaRPr>
          </a:p>
        </p:txBody>
      </p:sp>
      <p:pic>
        <p:nvPicPr>
          <p:cNvPr id="605" name="Google Shape;605;p36"/>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606" name="Google Shape;606;p36"/>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607" name="Google Shape;607;p36"/>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608" name="Google Shape;608;p36"/>
          <p:cNvSpPr txBox="1"/>
          <p:nvPr/>
        </p:nvSpPr>
        <p:spPr>
          <a:xfrm>
            <a:off x="312549" y="5664012"/>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689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-0.47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1.97 K</a:t>
            </a:r>
            <a:endParaRPr sz="1400" b="0" i="0" u="none" strike="noStrike" cap="none">
              <a:solidFill>
                <a:srgbClr val="000000"/>
              </a:solidFill>
              <a:latin typeface="Arial"/>
              <a:ea typeface="Arial"/>
              <a:cs typeface="Arial"/>
              <a:sym typeface="Arial"/>
            </a:endParaRPr>
          </a:p>
        </p:txBody>
      </p:sp>
      <p:sp>
        <p:nvSpPr>
          <p:cNvPr id="609" name="Google Shape;609;p36"/>
          <p:cNvSpPr txBox="1"/>
          <p:nvPr/>
        </p:nvSpPr>
        <p:spPr>
          <a:xfrm>
            <a:off x="3413252" y="5662584"/>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373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-0.50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2.09 K</a:t>
            </a:r>
            <a:endParaRPr sz="1400" b="0" i="0" u="none" strike="noStrike" cap="none">
              <a:solidFill>
                <a:srgbClr val="000000"/>
              </a:solidFill>
              <a:latin typeface="Arial"/>
              <a:ea typeface="Arial"/>
              <a:cs typeface="Arial"/>
              <a:sym typeface="Arial"/>
            </a:endParaRPr>
          </a:p>
        </p:txBody>
      </p:sp>
      <p:sp>
        <p:nvSpPr>
          <p:cNvPr id="610" name="Google Shape;610;p36"/>
          <p:cNvSpPr txBox="1"/>
          <p:nvPr/>
        </p:nvSpPr>
        <p:spPr>
          <a:xfrm>
            <a:off x="6411404" y="5661161"/>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143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-0.26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1.58 K</a:t>
            </a:r>
            <a:endParaRPr sz="1400" b="0" i="0" u="none" strike="noStrike" cap="none">
              <a:solidFill>
                <a:srgbClr val="000000"/>
              </a:solidFill>
              <a:latin typeface="Arial"/>
              <a:ea typeface="Arial"/>
              <a:cs typeface="Arial"/>
              <a:sym typeface="Arial"/>
            </a:endParaRPr>
          </a:p>
        </p:txBody>
      </p:sp>
      <p:sp>
        <p:nvSpPr>
          <p:cNvPr id="611" name="Google Shape;611;p36"/>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612" name="Google Shape;612;p36"/>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613" name="Google Shape;613;p3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3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620" name="Google Shape;620;p37"/>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CAPE vs RAOB</a:t>
            </a:r>
            <a:endParaRPr sz="1400" b="0" i="0" u="none" strike="noStrike" cap="none">
              <a:solidFill>
                <a:srgbClr val="000000"/>
              </a:solidFill>
              <a:latin typeface="Arial"/>
              <a:ea typeface="Arial"/>
              <a:cs typeface="Arial"/>
              <a:sym typeface="Arial"/>
            </a:endParaRPr>
          </a:p>
        </p:txBody>
      </p:sp>
      <p:sp>
        <p:nvSpPr>
          <p:cNvPr id="621" name="Google Shape;621;p37"/>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39</a:t>
            </a:fld>
            <a:endParaRPr sz="1200" b="0" i="0" u="none" strike="noStrike" cap="none">
              <a:solidFill>
                <a:schemeClr val="lt1"/>
              </a:solidFill>
              <a:latin typeface="Calibri"/>
              <a:ea typeface="Calibri"/>
              <a:cs typeface="Calibri"/>
              <a:sym typeface="Calibri"/>
            </a:endParaRPr>
          </a:p>
        </p:txBody>
      </p:sp>
      <p:sp>
        <p:nvSpPr>
          <p:cNvPr id="622" name="Google Shape;622;p37"/>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1000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2500 J/kg</a:t>
            </a:r>
            <a:endParaRPr sz="1400" b="0" i="0" u="none" strike="noStrike" cap="none">
              <a:solidFill>
                <a:srgbClr val="000000"/>
              </a:solidFill>
              <a:latin typeface="Arial"/>
              <a:ea typeface="Arial"/>
              <a:cs typeface="Arial"/>
              <a:sym typeface="Arial"/>
            </a:endParaRPr>
          </a:p>
        </p:txBody>
      </p:sp>
      <p:pic>
        <p:nvPicPr>
          <p:cNvPr id="623" name="Google Shape;623;p37"/>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624" name="Google Shape;624;p37"/>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625" name="Google Shape;625;p37"/>
          <p:cNvPicPr preferRelativeResize="0"/>
          <p:nvPr/>
        </p:nvPicPr>
        <p:blipFill rotWithShape="1">
          <a:blip r:embed="rId5">
            <a:alphaModFix/>
          </a:blip>
          <a:srcRect/>
          <a:stretch/>
        </p:blipFill>
        <p:spPr>
          <a:xfrm>
            <a:off x="6099048" y="1911096"/>
            <a:ext cx="3048000" cy="3429000"/>
          </a:xfrm>
          <a:prstGeom prst="rect">
            <a:avLst/>
          </a:prstGeom>
          <a:noFill/>
          <a:ln>
            <a:noFill/>
          </a:ln>
        </p:spPr>
      </p:pic>
      <p:sp>
        <p:nvSpPr>
          <p:cNvPr id="626" name="Google Shape;626;p37"/>
          <p:cNvSpPr txBox="1"/>
          <p:nvPr/>
        </p:nvSpPr>
        <p:spPr>
          <a:xfrm>
            <a:off x="312549" y="5664012"/>
            <a:ext cx="154721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176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-93.73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216.51 J/kg</a:t>
            </a:r>
            <a:endParaRPr sz="1400" b="0" i="0" u="none" strike="noStrike" cap="none">
              <a:solidFill>
                <a:srgbClr val="000000"/>
              </a:solidFill>
              <a:latin typeface="Arial"/>
              <a:ea typeface="Arial"/>
              <a:cs typeface="Arial"/>
              <a:sym typeface="Arial"/>
            </a:endParaRPr>
          </a:p>
        </p:txBody>
      </p:sp>
      <p:sp>
        <p:nvSpPr>
          <p:cNvPr id="627" name="Google Shape;627;p37"/>
          <p:cNvSpPr txBox="1"/>
          <p:nvPr/>
        </p:nvSpPr>
        <p:spPr>
          <a:xfrm>
            <a:off x="3413252" y="5662584"/>
            <a:ext cx="159691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109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-103.70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252.88 J/kg</a:t>
            </a:r>
            <a:endParaRPr sz="1400" b="0" i="0" u="none" strike="noStrike" cap="none">
              <a:solidFill>
                <a:srgbClr val="000000"/>
              </a:solidFill>
              <a:latin typeface="Arial"/>
              <a:ea typeface="Arial"/>
              <a:cs typeface="Arial"/>
              <a:sym typeface="Arial"/>
            </a:endParaRPr>
          </a:p>
        </p:txBody>
      </p:sp>
      <p:sp>
        <p:nvSpPr>
          <p:cNvPr id="628" name="Google Shape;628;p37"/>
          <p:cNvSpPr txBox="1"/>
          <p:nvPr/>
        </p:nvSpPr>
        <p:spPr>
          <a:xfrm>
            <a:off x="6411404" y="5661161"/>
            <a:ext cx="154721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-66.93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153.94 J/kg</a:t>
            </a:r>
            <a:endParaRPr sz="1400" b="0" i="0" u="none" strike="noStrike" cap="none">
              <a:solidFill>
                <a:srgbClr val="000000"/>
              </a:solidFill>
              <a:latin typeface="Arial"/>
              <a:ea typeface="Arial"/>
              <a:cs typeface="Arial"/>
              <a:sym typeface="Arial"/>
            </a:endParaRPr>
          </a:p>
        </p:txBody>
      </p:sp>
      <p:sp>
        <p:nvSpPr>
          <p:cNvPr id="629" name="Google Shape;629;p37"/>
          <p:cNvSpPr txBox="1"/>
          <p:nvPr/>
        </p:nvSpPr>
        <p:spPr>
          <a:xfrm>
            <a:off x="7958625" y="5922922"/>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630" name="Google Shape;630;p37"/>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631" name="Google Shape;631;p3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1578279" y="507"/>
            <a:ext cx="5924812"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Review: Time-Line/Context</a:t>
            </a:r>
            <a:endParaRPr/>
          </a:p>
        </p:txBody>
      </p:sp>
      <p:sp>
        <p:nvSpPr>
          <p:cNvPr id="155" name="Google Shape;155;p4"/>
          <p:cNvSpPr/>
          <p:nvPr/>
        </p:nvSpPr>
        <p:spPr>
          <a:xfrm>
            <a:off x="288099" y="1482778"/>
            <a:ext cx="8760898" cy="267761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a:solidFill>
                  <a:srgbClr val="FFFF00"/>
                </a:solidFill>
                <a:latin typeface="Calibri"/>
                <a:ea typeface="Calibri"/>
                <a:cs typeface="Calibri"/>
                <a:sym typeface="Calibri"/>
              </a:rPr>
              <a:t>01 Mar 2022  </a:t>
            </a:r>
            <a:r>
              <a:rPr lang="en-US" sz="2800" b="0" i="0" u="none" strike="noStrike" cap="none">
                <a:solidFill>
                  <a:srgbClr val="FFFFFF"/>
                </a:solidFill>
                <a:latin typeface="Calibri"/>
                <a:ea typeface="Calibri"/>
                <a:cs typeface="Calibri"/>
                <a:sym typeface="Calibri"/>
              </a:rPr>
              <a:t>GOES-T Launch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a:solidFill>
                  <a:srgbClr val="FFFF00"/>
                </a:solidFill>
                <a:latin typeface="Calibri"/>
                <a:ea typeface="Calibri"/>
                <a:cs typeface="Calibri"/>
                <a:sym typeface="Calibri"/>
              </a:rPr>
              <a:t>14 Mar 2022  </a:t>
            </a:r>
            <a:r>
              <a:rPr lang="en-US" sz="2800" b="0" i="0" u="none" strike="noStrike" cap="none">
                <a:solidFill>
                  <a:srgbClr val="FFFFFF"/>
                </a:solidFill>
                <a:latin typeface="Calibri"/>
                <a:ea typeface="Calibri"/>
                <a:cs typeface="Calibri"/>
                <a:sym typeface="Calibri"/>
              </a:rPr>
              <a:t>GEO orbit attained (GOES-18 at </a:t>
            </a:r>
            <a:r>
              <a:rPr lang="en-US" sz="2800" b="0" i="0" u="none" strike="noStrike" cap="none">
                <a:solidFill>
                  <a:schemeClr val="lt1"/>
                </a:solidFill>
                <a:latin typeface="Calibri"/>
                <a:ea typeface="Calibri"/>
                <a:cs typeface="Calibri"/>
                <a:sym typeface="Calibri"/>
              </a:rPr>
              <a:t>89.5W</a:t>
            </a:r>
            <a:r>
              <a:rPr lang="en-US" sz="28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FFFF00"/>
              </a:buClr>
              <a:buSzPts val="2800"/>
              <a:buFont typeface="Arial"/>
              <a:buChar char="•"/>
            </a:pPr>
            <a:r>
              <a:rPr lang="en-US" sz="2800">
                <a:solidFill>
                  <a:srgbClr val="FFFF00"/>
                </a:solidFill>
                <a:latin typeface="Calibri"/>
                <a:ea typeface="Calibri"/>
                <a:cs typeface="Calibri"/>
                <a:sym typeface="Calibri"/>
              </a:rPr>
              <a:t>1</a:t>
            </a:r>
            <a:r>
              <a:rPr lang="en-US" sz="2800" b="0" i="0" u="none" strike="noStrike" cap="none">
                <a:solidFill>
                  <a:srgbClr val="FFFF00"/>
                </a:solidFill>
                <a:latin typeface="Calibri"/>
                <a:ea typeface="Calibri"/>
                <a:cs typeface="Calibri"/>
                <a:sym typeface="Calibri"/>
              </a:rPr>
              <a:t>6 May - ~ 6 Jun 2022  </a:t>
            </a:r>
            <a:r>
              <a:rPr lang="en-US" sz="2800" b="0" i="0" u="none" strike="noStrike" cap="none">
                <a:solidFill>
                  <a:schemeClr val="lt1"/>
                </a:solidFill>
                <a:latin typeface="Calibri"/>
                <a:ea typeface="Calibri"/>
                <a:cs typeface="Calibri"/>
                <a:sym typeface="Calibri"/>
              </a:rPr>
              <a:t>Spacecraft drift to 136.8W from 89.5W </a:t>
            </a:r>
            <a:endParaRPr sz="2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a:solidFill>
                  <a:srgbClr val="FFFF00"/>
                </a:solidFill>
                <a:latin typeface="Calibri"/>
                <a:ea typeface="Calibri"/>
                <a:cs typeface="Calibri"/>
                <a:sym typeface="Calibri"/>
              </a:rPr>
              <a:t>7 Jun 2022 </a:t>
            </a:r>
            <a:r>
              <a:rPr lang="en-US" sz="2800" b="0" i="0" u="none" strike="noStrike" cap="none">
                <a:solidFill>
                  <a:schemeClr val="lt1"/>
                </a:solidFill>
                <a:latin typeface="Calibri"/>
                <a:ea typeface="Calibri"/>
                <a:cs typeface="Calibri"/>
                <a:sym typeface="Calibri"/>
              </a:rPr>
              <a:t>Post Launch Product Test (PLPT) begins</a:t>
            </a:r>
            <a:endParaRPr sz="2800" b="0" i="0" u="none" strike="noStrike" cap="none">
              <a:solidFill>
                <a:srgbClr val="FFFF00"/>
              </a:solidFill>
              <a:latin typeface="Calibri"/>
              <a:ea typeface="Calibri"/>
              <a:cs typeface="Calibri"/>
              <a:sym typeface="Calibri"/>
            </a:endParaRPr>
          </a:p>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a:solidFill>
                  <a:srgbClr val="FFFF00"/>
                </a:solidFill>
                <a:latin typeface="Calibri"/>
                <a:ea typeface="Calibri"/>
                <a:cs typeface="Calibri"/>
                <a:sym typeface="Calibri"/>
              </a:rPr>
              <a:t>5 Jul - ~ 21 Jul 2022</a:t>
            </a:r>
            <a:r>
              <a:rPr lang="en-US" sz="2800" b="0" i="0" u="none" strike="noStrike" cap="none">
                <a:solidFill>
                  <a:schemeClr val="lt1"/>
                </a:solidFill>
                <a:latin typeface="Calibri"/>
                <a:ea typeface="Calibri"/>
                <a:cs typeface="Calibri"/>
                <a:sym typeface="Calibri"/>
              </a:rPr>
              <a:t> Spacecraft nudge to 137.0W </a:t>
            </a:r>
            <a:endParaRPr sz="2800" b="0" i="0" u="none" strike="noStrike" cap="none">
              <a:solidFill>
                <a:schemeClr val="lt1"/>
              </a:solidFill>
              <a:latin typeface="Calibri"/>
              <a:ea typeface="Calibri"/>
              <a:cs typeface="Calibri"/>
              <a:sym typeface="Calibri"/>
            </a:endParaRPr>
          </a:p>
          <a:p>
            <a:pPr marL="285750" marR="0" lvl="0" indent="-285750" algn="l" rtl="0">
              <a:lnSpc>
                <a:spcPct val="100000"/>
              </a:lnSpc>
              <a:spcBef>
                <a:spcPts val="0"/>
              </a:spcBef>
              <a:spcAft>
                <a:spcPts val="0"/>
              </a:spcAft>
              <a:buClr>
                <a:srgbClr val="FFFF00"/>
              </a:buClr>
              <a:buSzPts val="2800"/>
              <a:buFont typeface="Arial"/>
              <a:buChar char="•"/>
            </a:pPr>
            <a:r>
              <a:rPr lang="en-US" sz="2800" b="0" i="0" u="none" strike="noStrike" cap="none">
                <a:solidFill>
                  <a:schemeClr val="lt1"/>
                </a:solidFill>
                <a:latin typeface="Calibri"/>
                <a:ea typeface="Calibri"/>
                <a:cs typeface="Calibri"/>
                <a:sym typeface="Calibri"/>
              </a:rPr>
              <a:t>~</a:t>
            </a:r>
            <a:r>
              <a:rPr lang="en-US" sz="2800" b="0" i="0" u="none" strike="noStrike" cap="none">
                <a:solidFill>
                  <a:srgbClr val="FFFF00"/>
                </a:solidFill>
                <a:latin typeface="Calibri"/>
                <a:ea typeface="Calibri"/>
                <a:cs typeface="Calibri"/>
                <a:sym typeface="Calibri"/>
              </a:rPr>
              <a:t>3 Jan 2023  </a:t>
            </a:r>
            <a:r>
              <a:rPr lang="en-US" sz="2800" b="0" i="0" u="none" strike="noStrike" cap="none">
                <a:solidFill>
                  <a:srgbClr val="FFFFFF"/>
                </a:solidFill>
                <a:latin typeface="Calibri"/>
                <a:ea typeface="Calibri"/>
                <a:cs typeface="Calibri"/>
                <a:sym typeface="Calibri"/>
              </a:rPr>
              <a:t>Transition to operations (West satellite)</a:t>
            </a:r>
            <a:endParaRPr sz="1400" b="0" i="0" u="none" strike="noStrike" cap="none">
              <a:solidFill>
                <a:srgbClr val="000000"/>
              </a:solidFill>
              <a:latin typeface="Arial"/>
              <a:ea typeface="Arial"/>
              <a:cs typeface="Arial"/>
              <a:sym typeface="Arial"/>
            </a:endParaRPr>
          </a:p>
        </p:txBody>
      </p:sp>
      <p:sp>
        <p:nvSpPr>
          <p:cNvPr id="156" name="Google Shape;156;p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38"/>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638" name="Google Shape;638;p38"/>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SI vs RAOB</a:t>
            </a:r>
            <a:endParaRPr sz="1400" b="0" i="0" u="none" strike="noStrike" cap="none">
              <a:solidFill>
                <a:srgbClr val="000000"/>
              </a:solidFill>
              <a:latin typeface="Arial"/>
              <a:ea typeface="Arial"/>
              <a:cs typeface="Arial"/>
              <a:sym typeface="Arial"/>
            </a:endParaRPr>
          </a:p>
        </p:txBody>
      </p:sp>
      <p:sp>
        <p:nvSpPr>
          <p:cNvPr id="639" name="Google Shape;639;p38"/>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40</a:t>
            </a:fld>
            <a:endParaRPr sz="1200" b="0" i="0" u="none" strike="noStrike" cap="none">
              <a:solidFill>
                <a:schemeClr val="lt1"/>
              </a:solidFill>
              <a:latin typeface="Calibri"/>
              <a:ea typeface="Calibri"/>
              <a:cs typeface="Calibri"/>
              <a:sym typeface="Calibri"/>
            </a:endParaRPr>
          </a:p>
        </p:txBody>
      </p:sp>
      <p:sp>
        <p:nvSpPr>
          <p:cNvPr id="640" name="Google Shape;640;p38"/>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pic>
        <p:nvPicPr>
          <p:cNvPr id="641" name="Google Shape;641;p38"/>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642" name="Google Shape;642;p38"/>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643" name="Google Shape;643;p38"/>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644" name="Google Shape;644;p38"/>
          <p:cNvSpPr txBox="1"/>
          <p:nvPr/>
        </p:nvSpPr>
        <p:spPr>
          <a:xfrm>
            <a:off x="312549" y="5664012"/>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553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-0.09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2.30 K</a:t>
            </a:r>
            <a:endParaRPr sz="1400" b="0" i="0" u="none" strike="noStrike" cap="none">
              <a:solidFill>
                <a:srgbClr val="000000"/>
              </a:solidFill>
              <a:latin typeface="Arial"/>
              <a:ea typeface="Arial"/>
              <a:cs typeface="Arial"/>
              <a:sym typeface="Arial"/>
            </a:endParaRPr>
          </a:p>
        </p:txBody>
      </p:sp>
      <p:sp>
        <p:nvSpPr>
          <p:cNvPr id="645" name="Google Shape;645;p38"/>
          <p:cNvSpPr txBox="1"/>
          <p:nvPr/>
        </p:nvSpPr>
        <p:spPr>
          <a:xfrm>
            <a:off x="3413252" y="5662584"/>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0.03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2.22 K</a:t>
            </a:r>
            <a:endParaRPr sz="1400" b="0" i="0" u="none" strike="noStrike" cap="none">
              <a:solidFill>
                <a:srgbClr val="000000"/>
              </a:solidFill>
              <a:latin typeface="Arial"/>
              <a:ea typeface="Arial"/>
              <a:cs typeface="Arial"/>
              <a:sym typeface="Arial"/>
            </a:endParaRPr>
          </a:p>
        </p:txBody>
      </p:sp>
      <p:sp>
        <p:nvSpPr>
          <p:cNvPr id="646" name="Google Shape;646;p38"/>
          <p:cNvSpPr txBox="1"/>
          <p:nvPr/>
        </p:nvSpPr>
        <p:spPr>
          <a:xfrm>
            <a:off x="6411404" y="5661161"/>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-0.09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2.04 K</a:t>
            </a:r>
            <a:endParaRPr sz="1400" b="0" i="0" u="none" strike="noStrike" cap="none">
              <a:solidFill>
                <a:srgbClr val="000000"/>
              </a:solidFill>
              <a:latin typeface="Arial"/>
              <a:ea typeface="Arial"/>
              <a:cs typeface="Arial"/>
              <a:sym typeface="Arial"/>
            </a:endParaRPr>
          </a:p>
        </p:txBody>
      </p:sp>
      <p:sp>
        <p:nvSpPr>
          <p:cNvPr id="647" name="Google Shape;647;p38"/>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648" name="Google Shape;648;p38"/>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649" name="Google Shape;649;p3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3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656" name="Google Shape;656;p39"/>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KI vs RAOB</a:t>
            </a:r>
            <a:endParaRPr sz="1400" b="0" i="0" u="none" strike="noStrike" cap="none">
              <a:solidFill>
                <a:srgbClr val="000000"/>
              </a:solidFill>
              <a:latin typeface="Arial"/>
              <a:ea typeface="Arial"/>
              <a:cs typeface="Arial"/>
              <a:sym typeface="Arial"/>
            </a:endParaRPr>
          </a:p>
        </p:txBody>
      </p:sp>
      <p:sp>
        <p:nvSpPr>
          <p:cNvPr id="657" name="Google Shape;657;p39"/>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41</a:t>
            </a:fld>
            <a:endParaRPr sz="1200" b="0" i="0" u="none" strike="noStrike" cap="none">
              <a:solidFill>
                <a:schemeClr val="lt1"/>
              </a:solidFill>
              <a:latin typeface="Calibri"/>
              <a:ea typeface="Calibri"/>
              <a:cs typeface="Calibri"/>
              <a:sym typeface="Calibri"/>
            </a:endParaRPr>
          </a:p>
        </p:txBody>
      </p:sp>
      <p:sp>
        <p:nvSpPr>
          <p:cNvPr id="658" name="Google Shape;658;p39"/>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5 K</a:t>
            </a:r>
            <a:endParaRPr sz="1400" b="0" i="0" u="none" strike="noStrike" cap="none">
              <a:solidFill>
                <a:srgbClr val="000000"/>
              </a:solidFill>
              <a:latin typeface="Arial"/>
              <a:ea typeface="Arial"/>
              <a:cs typeface="Arial"/>
              <a:sym typeface="Arial"/>
            </a:endParaRPr>
          </a:p>
        </p:txBody>
      </p:sp>
      <p:pic>
        <p:nvPicPr>
          <p:cNvPr id="659" name="Google Shape;659;p39"/>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660" name="Google Shape;660;p39"/>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661" name="Google Shape;661;p39"/>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662" name="Google Shape;662;p39"/>
          <p:cNvSpPr txBox="1"/>
          <p:nvPr/>
        </p:nvSpPr>
        <p:spPr>
          <a:xfrm>
            <a:off x="312549" y="5664012"/>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553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0.92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7.55 K</a:t>
            </a:r>
            <a:endParaRPr sz="1400" b="0" i="0" u="none" strike="noStrike" cap="none">
              <a:solidFill>
                <a:srgbClr val="000000"/>
              </a:solidFill>
              <a:latin typeface="Arial"/>
              <a:ea typeface="Arial"/>
              <a:cs typeface="Arial"/>
              <a:sym typeface="Arial"/>
            </a:endParaRPr>
          </a:p>
        </p:txBody>
      </p:sp>
      <p:sp>
        <p:nvSpPr>
          <p:cNvPr id="663" name="Google Shape;663;p39"/>
          <p:cNvSpPr txBox="1"/>
          <p:nvPr/>
        </p:nvSpPr>
        <p:spPr>
          <a:xfrm>
            <a:off x="3413252" y="5662584"/>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0.08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7.08 K</a:t>
            </a:r>
            <a:endParaRPr sz="1400" b="0" i="0" u="none" strike="noStrike" cap="none">
              <a:solidFill>
                <a:srgbClr val="000000"/>
              </a:solidFill>
              <a:latin typeface="Arial"/>
              <a:ea typeface="Arial"/>
              <a:cs typeface="Arial"/>
              <a:sym typeface="Arial"/>
            </a:endParaRPr>
          </a:p>
        </p:txBody>
      </p:sp>
      <p:sp>
        <p:nvSpPr>
          <p:cNvPr id="664" name="Google Shape;664;p39"/>
          <p:cNvSpPr txBox="1"/>
          <p:nvPr/>
        </p:nvSpPr>
        <p:spPr>
          <a:xfrm>
            <a:off x="6411404" y="5661161"/>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1.07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8.09 K</a:t>
            </a:r>
            <a:endParaRPr sz="1400" b="0" i="0" u="none" strike="noStrike" cap="none">
              <a:solidFill>
                <a:srgbClr val="000000"/>
              </a:solidFill>
              <a:latin typeface="Arial"/>
              <a:ea typeface="Arial"/>
              <a:cs typeface="Arial"/>
              <a:sym typeface="Arial"/>
            </a:endParaRPr>
          </a:p>
        </p:txBody>
      </p:sp>
      <p:sp>
        <p:nvSpPr>
          <p:cNvPr id="665" name="Google Shape;665;p39"/>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666" name="Google Shape;666;p3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4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CONUS</a:t>
            </a:r>
            <a:r>
              <a:rPr lang="en-US"/>
              <a:t>-DSI:</a:t>
            </a:r>
            <a:endParaRPr/>
          </a:p>
        </p:txBody>
      </p:sp>
      <p:sp>
        <p:nvSpPr>
          <p:cNvPr id="673" name="Google Shape;673;p40"/>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TT vs RAOB</a:t>
            </a:r>
            <a:endParaRPr sz="1400" b="0" i="0" u="none" strike="noStrike" cap="none">
              <a:solidFill>
                <a:srgbClr val="000000"/>
              </a:solidFill>
              <a:latin typeface="Arial"/>
              <a:ea typeface="Arial"/>
              <a:cs typeface="Arial"/>
              <a:sym typeface="Arial"/>
            </a:endParaRPr>
          </a:p>
        </p:txBody>
      </p:sp>
      <p:sp>
        <p:nvSpPr>
          <p:cNvPr id="674" name="Google Shape;674;p40"/>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42</a:t>
            </a:fld>
            <a:endParaRPr sz="1200" b="0" i="0" u="none" strike="noStrike" cap="none">
              <a:solidFill>
                <a:schemeClr val="lt1"/>
              </a:solidFill>
              <a:latin typeface="Calibri"/>
              <a:ea typeface="Calibri"/>
              <a:cs typeface="Calibri"/>
              <a:sym typeface="Calibri"/>
            </a:endParaRPr>
          </a:p>
        </p:txBody>
      </p:sp>
      <p:sp>
        <p:nvSpPr>
          <p:cNvPr id="675" name="Google Shape;675;p40"/>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4 K</a:t>
            </a:r>
            <a:endParaRPr sz="1400" b="0" i="0" u="none" strike="noStrike" cap="none">
              <a:solidFill>
                <a:srgbClr val="000000"/>
              </a:solidFill>
              <a:latin typeface="Arial"/>
              <a:ea typeface="Arial"/>
              <a:cs typeface="Arial"/>
              <a:sym typeface="Arial"/>
            </a:endParaRPr>
          </a:p>
        </p:txBody>
      </p:sp>
      <p:pic>
        <p:nvPicPr>
          <p:cNvPr id="676" name="Google Shape;676;p40"/>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677" name="Google Shape;677;p40"/>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678" name="Google Shape;678;p40"/>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679" name="Google Shape;679;p40"/>
          <p:cNvSpPr txBox="1"/>
          <p:nvPr/>
        </p:nvSpPr>
        <p:spPr>
          <a:xfrm>
            <a:off x="312549" y="5664012"/>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553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-0.53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4.92 K</a:t>
            </a:r>
            <a:endParaRPr sz="1400" b="0" i="0" u="none" strike="noStrike" cap="none">
              <a:solidFill>
                <a:srgbClr val="000000"/>
              </a:solidFill>
              <a:latin typeface="Arial"/>
              <a:ea typeface="Arial"/>
              <a:cs typeface="Arial"/>
              <a:sym typeface="Arial"/>
            </a:endParaRPr>
          </a:p>
        </p:txBody>
      </p:sp>
      <p:sp>
        <p:nvSpPr>
          <p:cNvPr id="680" name="Google Shape;680;p40"/>
          <p:cNvSpPr txBox="1"/>
          <p:nvPr/>
        </p:nvSpPr>
        <p:spPr>
          <a:xfrm>
            <a:off x="3413252" y="5662584"/>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320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-0.84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rgbClr val="FF0000"/>
                </a:solidFill>
                <a:latin typeface="Arial"/>
                <a:ea typeface="Arial"/>
                <a:cs typeface="Arial"/>
                <a:sym typeface="Arial"/>
              </a:rPr>
              <a:t>std: 4.46 K</a:t>
            </a:r>
            <a:endParaRPr sz="1400" b="0" i="0" u="none" strike="noStrike" cap="none">
              <a:solidFill>
                <a:srgbClr val="FF0000"/>
              </a:solidFill>
              <a:latin typeface="Arial"/>
              <a:ea typeface="Arial"/>
              <a:cs typeface="Arial"/>
              <a:sym typeface="Arial"/>
            </a:endParaRPr>
          </a:p>
        </p:txBody>
      </p:sp>
      <p:sp>
        <p:nvSpPr>
          <p:cNvPr id="681" name="Google Shape;681;p40"/>
          <p:cNvSpPr txBox="1"/>
          <p:nvPr/>
        </p:nvSpPr>
        <p:spPr>
          <a:xfrm>
            <a:off x="6411404" y="5661161"/>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-0.76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4.75 K</a:t>
            </a:r>
            <a:endParaRPr sz="1400" b="0" i="0" u="none" strike="noStrike" cap="none">
              <a:solidFill>
                <a:srgbClr val="000000"/>
              </a:solidFill>
              <a:latin typeface="Arial"/>
              <a:ea typeface="Arial"/>
              <a:cs typeface="Arial"/>
              <a:sym typeface="Arial"/>
            </a:endParaRPr>
          </a:p>
        </p:txBody>
      </p:sp>
      <p:sp>
        <p:nvSpPr>
          <p:cNvPr id="682" name="Google Shape;682;p40"/>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683" name="Google Shape;683;p4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4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MESO1</a:t>
            </a:r>
            <a:r>
              <a:rPr lang="en-US"/>
              <a:t>-DSI:</a:t>
            </a:r>
            <a:endParaRPr/>
          </a:p>
        </p:txBody>
      </p:sp>
      <p:sp>
        <p:nvSpPr>
          <p:cNvPr id="690" name="Google Shape;690;p41"/>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43</a:t>
            </a:fld>
            <a:endParaRPr sz="1200" b="0" i="0" u="none" strike="noStrike" cap="none">
              <a:solidFill>
                <a:schemeClr val="lt1"/>
              </a:solidFill>
              <a:latin typeface="Calibri"/>
              <a:ea typeface="Calibri"/>
              <a:cs typeface="Calibri"/>
              <a:sym typeface="Calibri"/>
            </a:endParaRPr>
          </a:p>
        </p:txBody>
      </p:sp>
      <p:sp>
        <p:nvSpPr>
          <p:cNvPr id="691" name="Google Shape;691;p41"/>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sp>
        <p:nvSpPr>
          <p:cNvPr id="692" name="Google Shape;692;p41"/>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LI vs RAOB</a:t>
            </a:r>
            <a:endParaRPr sz="1400" b="0" i="0" u="none" strike="noStrike" cap="none">
              <a:solidFill>
                <a:srgbClr val="000000"/>
              </a:solidFill>
              <a:latin typeface="Arial"/>
              <a:ea typeface="Arial"/>
              <a:cs typeface="Arial"/>
              <a:sym typeface="Arial"/>
            </a:endParaRPr>
          </a:p>
        </p:txBody>
      </p:sp>
      <p:pic>
        <p:nvPicPr>
          <p:cNvPr id="693" name="Google Shape;693;p41"/>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694" name="Google Shape;694;p41"/>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695" name="Google Shape;695;p41"/>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696" name="Google Shape;696;p41"/>
          <p:cNvSpPr txBox="1"/>
          <p:nvPr/>
        </p:nvSpPr>
        <p:spPr>
          <a:xfrm>
            <a:off x="312549" y="5664012"/>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-0.85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2.34 K</a:t>
            </a:r>
            <a:endParaRPr sz="1400" b="0" i="0" u="none" strike="noStrike" cap="none">
              <a:solidFill>
                <a:srgbClr val="000000"/>
              </a:solidFill>
              <a:latin typeface="Arial"/>
              <a:ea typeface="Arial"/>
              <a:cs typeface="Arial"/>
              <a:sym typeface="Arial"/>
            </a:endParaRPr>
          </a:p>
        </p:txBody>
      </p:sp>
      <p:sp>
        <p:nvSpPr>
          <p:cNvPr id="697" name="Google Shape;697;p41"/>
          <p:cNvSpPr txBox="1"/>
          <p:nvPr/>
        </p:nvSpPr>
        <p:spPr>
          <a:xfrm>
            <a:off x="3413252" y="5662584"/>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104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-0.82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2.33 K</a:t>
            </a:r>
            <a:endParaRPr sz="1400" b="0" i="0" u="none" strike="noStrike" cap="none">
              <a:solidFill>
                <a:srgbClr val="000000"/>
              </a:solidFill>
              <a:latin typeface="Arial"/>
              <a:ea typeface="Arial"/>
              <a:cs typeface="Arial"/>
              <a:sym typeface="Arial"/>
            </a:endParaRPr>
          </a:p>
        </p:txBody>
      </p:sp>
      <p:sp>
        <p:nvSpPr>
          <p:cNvPr id="698" name="Google Shape;698;p41"/>
          <p:cNvSpPr txBox="1"/>
          <p:nvPr/>
        </p:nvSpPr>
        <p:spPr>
          <a:xfrm>
            <a:off x="6411404" y="5661161"/>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182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-0.70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1.69 K</a:t>
            </a:r>
            <a:endParaRPr sz="1400" b="0" i="0" u="none" strike="noStrike" cap="none">
              <a:solidFill>
                <a:srgbClr val="000000"/>
              </a:solidFill>
              <a:latin typeface="Arial"/>
              <a:ea typeface="Arial"/>
              <a:cs typeface="Arial"/>
              <a:sym typeface="Arial"/>
            </a:endParaRPr>
          </a:p>
        </p:txBody>
      </p:sp>
      <p:sp>
        <p:nvSpPr>
          <p:cNvPr id="699" name="Google Shape;699;p41"/>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700" name="Google Shape;700;p41"/>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701" name="Google Shape;701;p4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MESO1</a:t>
            </a:r>
            <a:r>
              <a:rPr lang="en-US"/>
              <a:t>-DSI:</a:t>
            </a:r>
            <a:endParaRPr/>
          </a:p>
        </p:txBody>
      </p:sp>
      <p:sp>
        <p:nvSpPr>
          <p:cNvPr id="708" name="Google Shape;708;p42"/>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CAPE vs RAOB</a:t>
            </a:r>
            <a:endParaRPr sz="1400" b="0" i="0" u="none" strike="noStrike" cap="none">
              <a:solidFill>
                <a:srgbClr val="000000"/>
              </a:solidFill>
              <a:latin typeface="Arial"/>
              <a:ea typeface="Arial"/>
              <a:cs typeface="Arial"/>
              <a:sym typeface="Arial"/>
            </a:endParaRPr>
          </a:p>
        </p:txBody>
      </p:sp>
      <p:sp>
        <p:nvSpPr>
          <p:cNvPr id="709" name="Google Shape;709;p42"/>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44</a:t>
            </a:fld>
            <a:endParaRPr sz="1200" b="0" i="0" u="none" strike="noStrike" cap="none">
              <a:solidFill>
                <a:schemeClr val="lt1"/>
              </a:solidFill>
              <a:latin typeface="Calibri"/>
              <a:ea typeface="Calibri"/>
              <a:cs typeface="Calibri"/>
              <a:sym typeface="Calibri"/>
            </a:endParaRPr>
          </a:p>
        </p:txBody>
      </p:sp>
      <p:sp>
        <p:nvSpPr>
          <p:cNvPr id="710" name="Google Shape;710;p42"/>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1000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2500 J/kg</a:t>
            </a:r>
            <a:endParaRPr sz="1400" b="0" i="0" u="none" strike="noStrike" cap="none">
              <a:solidFill>
                <a:srgbClr val="000000"/>
              </a:solidFill>
              <a:latin typeface="Arial"/>
              <a:ea typeface="Arial"/>
              <a:cs typeface="Arial"/>
              <a:sym typeface="Arial"/>
            </a:endParaRPr>
          </a:p>
        </p:txBody>
      </p:sp>
      <p:pic>
        <p:nvPicPr>
          <p:cNvPr id="711" name="Google Shape;711;p42"/>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712" name="Google Shape;712;p42"/>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713" name="Google Shape;713;p42"/>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714" name="Google Shape;714;p42"/>
          <p:cNvSpPr txBox="1"/>
          <p:nvPr/>
        </p:nvSpPr>
        <p:spPr>
          <a:xfrm>
            <a:off x="312549" y="5664012"/>
            <a:ext cx="149752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-64.74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84.99 J/kg</a:t>
            </a:r>
            <a:endParaRPr sz="1400" b="0" i="0" u="none" strike="noStrike" cap="none">
              <a:solidFill>
                <a:srgbClr val="000000"/>
              </a:solidFill>
              <a:latin typeface="Arial"/>
              <a:ea typeface="Arial"/>
              <a:cs typeface="Arial"/>
              <a:sym typeface="Arial"/>
            </a:endParaRPr>
          </a:p>
        </p:txBody>
      </p:sp>
      <p:sp>
        <p:nvSpPr>
          <p:cNvPr id="715" name="Google Shape;715;p42"/>
          <p:cNvSpPr txBox="1"/>
          <p:nvPr/>
        </p:nvSpPr>
        <p:spPr>
          <a:xfrm>
            <a:off x="3413252" y="5662584"/>
            <a:ext cx="154721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-68.87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101.97 J/kg</a:t>
            </a:r>
            <a:endParaRPr sz="1400" b="0" i="0" u="none" strike="noStrike" cap="none">
              <a:solidFill>
                <a:srgbClr val="000000"/>
              </a:solidFill>
              <a:latin typeface="Arial"/>
              <a:ea typeface="Arial"/>
              <a:cs typeface="Arial"/>
              <a:sym typeface="Arial"/>
            </a:endParaRPr>
          </a:p>
        </p:txBody>
      </p:sp>
      <p:sp>
        <p:nvSpPr>
          <p:cNvPr id="716" name="Google Shape;716;p42"/>
          <p:cNvSpPr txBox="1"/>
          <p:nvPr/>
        </p:nvSpPr>
        <p:spPr>
          <a:xfrm>
            <a:off x="6411404" y="5661161"/>
            <a:ext cx="154721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-15.78 J/kg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112.49 J/kg</a:t>
            </a:r>
            <a:endParaRPr sz="1400" b="0" i="0" u="none" strike="noStrike" cap="none">
              <a:solidFill>
                <a:srgbClr val="000000"/>
              </a:solidFill>
              <a:latin typeface="Arial"/>
              <a:ea typeface="Arial"/>
              <a:cs typeface="Arial"/>
              <a:sym typeface="Arial"/>
            </a:endParaRPr>
          </a:p>
        </p:txBody>
      </p:sp>
      <p:sp>
        <p:nvSpPr>
          <p:cNvPr id="717" name="Google Shape;717;p42"/>
          <p:cNvSpPr txBox="1"/>
          <p:nvPr/>
        </p:nvSpPr>
        <p:spPr>
          <a:xfrm>
            <a:off x="7976700" y="6421097"/>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718" name="Google Shape;718;p42"/>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719" name="Google Shape;719;p42"/>
          <p:cNvSpPr txBox="1">
            <a:spLocks noGrp="1"/>
          </p:cNvSpPr>
          <p:nvPr>
            <p:ph type="sldNum" idx="12"/>
          </p:nvPr>
        </p:nvSpPr>
        <p:spPr>
          <a:xfrm>
            <a:off x="6907950" y="6034725"/>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4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MESO1</a:t>
            </a:r>
            <a:r>
              <a:rPr lang="en-US"/>
              <a:t>-DSI:</a:t>
            </a:r>
            <a:endParaRPr/>
          </a:p>
        </p:txBody>
      </p:sp>
      <p:sp>
        <p:nvSpPr>
          <p:cNvPr id="726" name="Google Shape;726;p43"/>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SI vs RAOB</a:t>
            </a:r>
            <a:endParaRPr sz="1400" b="0" i="0" u="none" strike="noStrike" cap="none">
              <a:solidFill>
                <a:srgbClr val="000000"/>
              </a:solidFill>
              <a:latin typeface="Arial"/>
              <a:ea typeface="Arial"/>
              <a:cs typeface="Arial"/>
              <a:sym typeface="Arial"/>
            </a:endParaRPr>
          </a:p>
        </p:txBody>
      </p:sp>
      <p:sp>
        <p:nvSpPr>
          <p:cNvPr id="727" name="Google Shape;727;p43"/>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45</a:t>
            </a:fld>
            <a:endParaRPr sz="1200" b="0" i="0" u="none" strike="noStrike" cap="none">
              <a:solidFill>
                <a:schemeClr val="lt1"/>
              </a:solidFill>
              <a:latin typeface="Calibri"/>
              <a:ea typeface="Calibri"/>
              <a:cs typeface="Calibri"/>
              <a:sym typeface="Calibri"/>
            </a:endParaRPr>
          </a:p>
        </p:txBody>
      </p:sp>
      <p:sp>
        <p:nvSpPr>
          <p:cNvPr id="728" name="Google Shape;728;p43"/>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6.5 K</a:t>
            </a:r>
            <a:endParaRPr sz="1400" b="0" i="0" u="none" strike="noStrike" cap="none">
              <a:solidFill>
                <a:srgbClr val="000000"/>
              </a:solidFill>
              <a:latin typeface="Arial"/>
              <a:ea typeface="Arial"/>
              <a:cs typeface="Arial"/>
              <a:sym typeface="Arial"/>
            </a:endParaRPr>
          </a:p>
        </p:txBody>
      </p:sp>
      <p:pic>
        <p:nvPicPr>
          <p:cNvPr id="729" name="Google Shape;729;p43"/>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730" name="Google Shape;730;p43"/>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731" name="Google Shape;731;p43"/>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732" name="Google Shape;732;p43"/>
          <p:cNvSpPr txBox="1"/>
          <p:nvPr/>
        </p:nvSpPr>
        <p:spPr>
          <a:xfrm>
            <a:off x="312549" y="5664012"/>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-0.63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2.41 K</a:t>
            </a:r>
            <a:endParaRPr sz="1400" b="0" i="0" u="none" strike="noStrike" cap="none">
              <a:solidFill>
                <a:srgbClr val="000000"/>
              </a:solidFill>
              <a:latin typeface="Arial"/>
              <a:ea typeface="Arial"/>
              <a:cs typeface="Arial"/>
              <a:sym typeface="Arial"/>
            </a:endParaRPr>
          </a:p>
        </p:txBody>
      </p:sp>
      <p:sp>
        <p:nvSpPr>
          <p:cNvPr id="733" name="Google Shape;733;p43"/>
          <p:cNvSpPr txBox="1"/>
          <p:nvPr/>
        </p:nvSpPr>
        <p:spPr>
          <a:xfrm>
            <a:off x="3413252" y="5662584"/>
            <a:ext cx="114005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0.52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2.11 K</a:t>
            </a:r>
            <a:endParaRPr sz="1400" b="0" i="0" u="none" strike="noStrike" cap="none">
              <a:solidFill>
                <a:srgbClr val="000000"/>
              </a:solidFill>
              <a:latin typeface="Arial"/>
              <a:ea typeface="Arial"/>
              <a:cs typeface="Arial"/>
              <a:sym typeface="Arial"/>
            </a:endParaRPr>
          </a:p>
        </p:txBody>
      </p:sp>
      <p:sp>
        <p:nvSpPr>
          <p:cNvPr id="734" name="Google Shape;734;p43"/>
          <p:cNvSpPr txBox="1"/>
          <p:nvPr/>
        </p:nvSpPr>
        <p:spPr>
          <a:xfrm>
            <a:off x="6411404" y="5661161"/>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143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-0.59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1.77 K</a:t>
            </a:r>
            <a:endParaRPr sz="1400" b="0" i="0" u="none" strike="noStrike" cap="none">
              <a:solidFill>
                <a:srgbClr val="000000"/>
              </a:solidFill>
              <a:latin typeface="Arial"/>
              <a:ea typeface="Arial"/>
              <a:cs typeface="Arial"/>
              <a:sym typeface="Arial"/>
            </a:endParaRPr>
          </a:p>
        </p:txBody>
      </p:sp>
      <p:sp>
        <p:nvSpPr>
          <p:cNvPr id="735" name="Google Shape;735;p43"/>
          <p:cNvSpPr txBox="1"/>
          <p:nvPr/>
        </p:nvSpPr>
        <p:spPr>
          <a:xfrm>
            <a:off x="7976700" y="605901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736" name="Google Shape;736;p43"/>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737" name="Google Shape;737;p4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4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MESO1</a:t>
            </a:r>
            <a:r>
              <a:rPr lang="en-US"/>
              <a:t>-DSI:</a:t>
            </a:r>
            <a:endParaRPr/>
          </a:p>
        </p:txBody>
      </p:sp>
      <p:sp>
        <p:nvSpPr>
          <p:cNvPr id="744" name="Google Shape;744;p44"/>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KI vs RAOB</a:t>
            </a:r>
            <a:endParaRPr sz="1400" b="0" i="0" u="none" strike="noStrike" cap="none">
              <a:solidFill>
                <a:srgbClr val="000000"/>
              </a:solidFill>
              <a:latin typeface="Arial"/>
              <a:ea typeface="Arial"/>
              <a:cs typeface="Arial"/>
              <a:sym typeface="Arial"/>
            </a:endParaRPr>
          </a:p>
        </p:txBody>
      </p:sp>
      <p:sp>
        <p:nvSpPr>
          <p:cNvPr id="745" name="Google Shape;745;p44"/>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46</a:t>
            </a:fld>
            <a:endParaRPr sz="1200" b="0" i="0" u="none" strike="noStrike" cap="none">
              <a:solidFill>
                <a:schemeClr val="lt1"/>
              </a:solidFill>
              <a:latin typeface="Calibri"/>
              <a:ea typeface="Calibri"/>
              <a:cs typeface="Calibri"/>
              <a:sym typeface="Calibri"/>
            </a:endParaRPr>
          </a:p>
        </p:txBody>
      </p:sp>
      <p:sp>
        <p:nvSpPr>
          <p:cNvPr id="746" name="Google Shape;746;p44"/>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2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5 K</a:t>
            </a:r>
            <a:endParaRPr sz="1400" b="0" i="0" u="none" strike="noStrike" cap="none">
              <a:solidFill>
                <a:srgbClr val="000000"/>
              </a:solidFill>
              <a:latin typeface="Arial"/>
              <a:ea typeface="Arial"/>
              <a:cs typeface="Arial"/>
              <a:sym typeface="Arial"/>
            </a:endParaRPr>
          </a:p>
        </p:txBody>
      </p:sp>
      <p:pic>
        <p:nvPicPr>
          <p:cNvPr id="747" name="Google Shape;747;p44"/>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748" name="Google Shape;748;p44"/>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749" name="Google Shape;749;p44"/>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750" name="Google Shape;750;p44"/>
          <p:cNvSpPr txBox="1"/>
          <p:nvPr/>
        </p:nvSpPr>
        <p:spPr>
          <a:xfrm>
            <a:off x="312549" y="5664012"/>
            <a:ext cx="114005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bias: 2.81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8.39 K</a:t>
            </a:r>
            <a:endParaRPr sz="1400" b="0" i="0" u="none" strike="noStrike" cap="none">
              <a:solidFill>
                <a:srgbClr val="000000"/>
              </a:solidFill>
              <a:latin typeface="Arial"/>
              <a:ea typeface="Arial"/>
              <a:cs typeface="Arial"/>
              <a:sym typeface="Arial"/>
            </a:endParaRPr>
          </a:p>
        </p:txBody>
      </p:sp>
      <p:sp>
        <p:nvSpPr>
          <p:cNvPr id="751" name="Google Shape;751;p44"/>
          <p:cNvSpPr txBox="1"/>
          <p:nvPr/>
        </p:nvSpPr>
        <p:spPr>
          <a:xfrm>
            <a:off x="3413252" y="5662584"/>
            <a:ext cx="114005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0.59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7.50 K</a:t>
            </a:r>
            <a:endParaRPr sz="1400" b="0" i="0" u="none" strike="noStrike" cap="none">
              <a:solidFill>
                <a:srgbClr val="000000"/>
              </a:solidFill>
              <a:latin typeface="Arial"/>
              <a:ea typeface="Arial"/>
              <a:cs typeface="Arial"/>
              <a:sym typeface="Arial"/>
            </a:endParaRPr>
          </a:p>
        </p:txBody>
      </p:sp>
      <p:sp>
        <p:nvSpPr>
          <p:cNvPr id="752" name="Google Shape;752;p44"/>
          <p:cNvSpPr txBox="1"/>
          <p:nvPr/>
        </p:nvSpPr>
        <p:spPr>
          <a:xfrm>
            <a:off x="6411404" y="5661161"/>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143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1.36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6.29 K</a:t>
            </a:r>
            <a:endParaRPr sz="1400" b="0" i="0" u="none" strike="noStrike" cap="none">
              <a:solidFill>
                <a:srgbClr val="000000"/>
              </a:solidFill>
              <a:latin typeface="Arial"/>
              <a:ea typeface="Arial"/>
              <a:cs typeface="Arial"/>
              <a:sym typeface="Arial"/>
            </a:endParaRPr>
          </a:p>
        </p:txBody>
      </p:sp>
      <p:sp>
        <p:nvSpPr>
          <p:cNvPr id="753" name="Google Shape;753;p44"/>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754" name="Google Shape;754;p4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4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t>
            </a:r>
            <a:r>
              <a:rPr lang="en-US"/>
              <a:t>ABI-</a:t>
            </a:r>
            <a:r>
              <a:rPr lang="en-US">
                <a:solidFill>
                  <a:srgbClr val="FFFF00"/>
                </a:solidFill>
              </a:rPr>
              <a:t>MESO1</a:t>
            </a:r>
            <a:r>
              <a:rPr lang="en-US"/>
              <a:t>-DSI:</a:t>
            </a:r>
            <a:endParaRPr/>
          </a:p>
        </p:txBody>
      </p:sp>
      <p:sp>
        <p:nvSpPr>
          <p:cNvPr id="761" name="Google Shape;761;p45"/>
          <p:cNvSpPr txBox="1"/>
          <p:nvPr/>
        </p:nvSpPr>
        <p:spPr>
          <a:xfrm>
            <a:off x="2377440" y="772856"/>
            <a:ext cx="4267200" cy="51492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Calibri"/>
                <a:ea typeface="Calibri"/>
                <a:cs typeface="Calibri"/>
                <a:sym typeface="Calibri"/>
              </a:rPr>
              <a:t>2022.07-2022.09 </a:t>
            </a:r>
            <a:endParaRPr sz="1400" b="0" i="0" u="none" strike="noStrike" cap="none">
              <a:solidFill>
                <a:srgbClr val="000000"/>
              </a:solidFill>
              <a:latin typeface="Arial"/>
              <a:ea typeface="Arial"/>
              <a:cs typeface="Arial"/>
              <a:sym typeface="Arial"/>
            </a:endParaRPr>
          </a:p>
          <a:p>
            <a:pPr marL="342900" marR="0" lvl="0" indent="-139700" algn="ctr" rtl="0">
              <a:lnSpc>
                <a:spcPct val="100000"/>
              </a:lnSpc>
              <a:spcBef>
                <a:spcPts val="0"/>
              </a:spcBef>
              <a:spcAft>
                <a:spcPts val="0"/>
              </a:spcAft>
              <a:buClr>
                <a:schemeClr val="lt1"/>
              </a:buClr>
              <a:buSzPts val="3200"/>
              <a:buFont typeface="Arial"/>
              <a:buNone/>
            </a:pPr>
            <a:r>
              <a:rPr lang="en-US" sz="3200" b="0" i="0" u="none" strike="noStrike" cap="none">
                <a:solidFill>
                  <a:srgbClr val="FF0000"/>
                </a:solidFill>
                <a:latin typeface="Calibri"/>
                <a:ea typeface="Calibri"/>
                <a:cs typeface="Calibri"/>
                <a:sym typeface="Calibri"/>
              </a:rPr>
              <a:t>TT vs RAOB</a:t>
            </a:r>
            <a:endParaRPr sz="1400" b="0" i="0" u="none" strike="noStrike" cap="none">
              <a:solidFill>
                <a:srgbClr val="000000"/>
              </a:solidFill>
              <a:latin typeface="Arial"/>
              <a:ea typeface="Arial"/>
              <a:cs typeface="Arial"/>
              <a:sym typeface="Arial"/>
            </a:endParaRPr>
          </a:p>
        </p:txBody>
      </p:sp>
      <p:sp>
        <p:nvSpPr>
          <p:cNvPr id="762" name="Google Shape;762;p45"/>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47</a:t>
            </a:fld>
            <a:endParaRPr sz="1200" b="0" i="0" u="none" strike="noStrike" cap="none">
              <a:solidFill>
                <a:schemeClr val="lt1"/>
              </a:solidFill>
              <a:latin typeface="Calibri"/>
              <a:ea typeface="Calibri"/>
              <a:cs typeface="Calibri"/>
              <a:sym typeface="Calibri"/>
            </a:endParaRPr>
          </a:p>
        </p:txBody>
      </p:sp>
      <p:sp>
        <p:nvSpPr>
          <p:cNvPr id="763" name="Google Shape;763;p45"/>
          <p:cNvSpPr txBox="1"/>
          <p:nvPr/>
        </p:nvSpPr>
        <p:spPr>
          <a:xfrm>
            <a:off x="7121316" y="861816"/>
            <a:ext cx="1920240" cy="514924"/>
          </a:xfrm>
          <a:prstGeom prst="rect">
            <a:avLst/>
          </a:prstGeom>
          <a:noFill/>
          <a:ln w="9525" cap="flat" cmpd="sng">
            <a:solidFill>
              <a:srgbClr val="00FF00"/>
            </a:solidFill>
            <a:prstDash val="solid"/>
            <a:round/>
            <a:headEnd type="none" w="sm" len="sm"/>
            <a:tailEnd type="none" w="sm" len="sm"/>
          </a:ln>
        </p:spPr>
        <p:txBody>
          <a:bodyPr spcFirstLastPara="1" wrap="square" lIns="72000" tIns="36000" rIns="36000" bIns="360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Accuracy spec: 1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Narrow"/>
                <a:ea typeface="Arial Narrow"/>
                <a:cs typeface="Arial Narrow"/>
                <a:sym typeface="Arial Narrow"/>
              </a:rPr>
              <a:t>Precision spec: 4 K</a:t>
            </a:r>
            <a:endParaRPr sz="1400" b="0" i="0" u="none" strike="noStrike" cap="none">
              <a:solidFill>
                <a:srgbClr val="000000"/>
              </a:solidFill>
              <a:latin typeface="Arial"/>
              <a:ea typeface="Arial"/>
              <a:cs typeface="Arial"/>
              <a:sym typeface="Arial"/>
            </a:endParaRPr>
          </a:p>
        </p:txBody>
      </p:sp>
      <p:pic>
        <p:nvPicPr>
          <p:cNvPr id="764" name="Google Shape;764;p45"/>
          <p:cNvPicPr preferRelativeResize="0"/>
          <p:nvPr/>
        </p:nvPicPr>
        <p:blipFill rotWithShape="1">
          <a:blip r:embed="rId3">
            <a:alphaModFix/>
          </a:blip>
          <a:srcRect/>
          <a:stretch/>
        </p:blipFill>
        <p:spPr>
          <a:xfrm>
            <a:off x="45720" y="1911096"/>
            <a:ext cx="3048000" cy="3429000"/>
          </a:xfrm>
          <a:prstGeom prst="rect">
            <a:avLst/>
          </a:prstGeom>
          <a:noFill/>
          <a:ln>
            <a:noFill/>
          </a:ln>
        </p:spPr>
      </p:pic>
      <p:pic>
        <p:nvPicPr>
          <p:cNvPr id="765" name="Google Shape;765;p45"/>
          <p:cNvPicPr preferRelativeResize="0"/>
          <p:nvPr/>
        </p:nvPicPr>
        <p:blipFill rotWithShape="1">
          <a:blip r:embed="rId4">
            <a:alphaModFix/>
          </a:blip>
          <a:srcRect/>
          <a:stretch/>
        </p:blipFill>
        <p:spPr>
          <a:xfrm>
            <a:off x="3081528" y="1911096"/>
            <a:ext cx="3048000" cy="3429000"/>
          </a:xfrm>
          <a:prstGeom prst="rect">
            <a:avLst/>
          </a:prstGeom>
          <a:noFill/>
          <a:ln>
            <a:noFill/>
          </a:ln>
        </p:spPr>
      </p:pic>
      <p:pic>
        <p:nvPicPr>
          <p:cNvPr id="766" name="Google Shape;766;p45"/>
          <p:cNvPicPr preferRelativeResize="0"/>
          <p:nvPr/>
        </p:nvPicPr>
        <p:blipFill rotWithShape="1">
          <a:blip r:embed="rId5">
            <a:alphaModFix/>
          </a:blip>
          <a:srcRect/>
          <a:stretch/>
        </p:blipFill>
        <p:spPr>
          <a:xfrm>
            <a:off x="6135624" y="1911096"/>
            <a:ext cx="3048000" cy="3429000"/>
          </a:xfrm>
          <a:prstGeom prst="rect">
            <a:avLst/>
          </a:prstGeom>
          <a:noFill/>
          <a:ln>
            <a:noFill/>
          </a:ln>
        </p:spPr>
      </p:pic>
      <p:sp>
        <p:nvSpPr>
          <p:cNvPr id="767" name="Google Shape;767;p45"/>
          <p:cNvSpPr txBox="1"/>
          <p:nvPr/>
        </p:nvSpPr>
        <p:spPr>
          <a:xfrm>
            <a:off x="312549" y="5664012"/>
            <a:ext cx="114005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0.44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5.14 K</a:t>
            </a:r>
            <a:endParaRPr sz="1400" b="0" i="0" u="none" strike="noStrike" cap="none">
              <a:solidFill>
                <a:srgbClr val="000000"/>
              </a:solidFill>
              <a:latin typeface="Arial"/>
              <a:ea typeface="Arial"/>
              <a:cs typeface="Arial"/>
              <a:sym typeface="Arial"/>
            </a:endParaRPr>
          </a:p>
        </p:txBody>
      </p:sp>
      <p:sp>
        <p:nvSpPr>
          <p:cNvPr id="768" name="Google Shape;768;p45"/>
          <p:cNvSpPr txBox="1"/>
          <p:nvPr/>
        </p:nvSpPr>
        <p:spPr>
          <a:xfrm>
            <a:off x="3413252" y="5662584"/>
            <a:ext cx="1189749"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84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-0.06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std: 5.03 K</a:t>
            </a:r>
            <a:endParaRPr sz="1400" b="0" i="0" u="none" strike="noStrike" cap="none">
              <a:solidFill>
                <a:srgbClr val="000000"/>
              </a:solidFill>
              <a:latin typeface="Arial"/>
              <a:ea typeface="Arial"/>
              <a:cs typeface="Arial"/>
              <a:sym typeface="Arial"/>
            </a:endParaRPr>
          </a:p>
        </p:txBody>
      </p:sp>
      <p:sp>
        <p:nvSpPr>
          <p:cNvPr id="769" name="Google Shape;769;p45"/>
          <p:cNvSpPr txBox="1"/>
          <p:nvPr/>
        </p:nvSpPr>
        <p:spPr>
          <a:xfrm>
            <a:off x="6411404" y="5661161"/>
            <a:ext cx="118814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number: 143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bias: 0.14 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std: 4.42 K</a:t>
            </a:r>
            <a:endParaRPr sz="1400" b="0" i="0" u="none" strike="noStrike" cap="none">
              <a:solidFill>
                <a:srgbClr val="000000"/>
              </a:solidFill>
              <a:latin typeface="Arial"/>
              <a:ea typeface="Arial"/>
              <a:cs typeface="Arial"/>
              <a:sym typeface="Arial"/>
            </a:endParaRPr>
          </a:p>
        </p:txBody>
      </p:sp>
      <p:sp>
        <p:nvSpPr>
          <p:cNvPr id="770" name="Google Shape;770;p45"/>
          <p:cNvSpPr txBox="1"/>
          <p:nvPr/>
        </p:nvSpPr>
        <p:spPr>
          <a:xfrm>
            <a:off x="658620" y="2538580"/>
            <a:ext cx="7475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July                                                      August                                                  September</a:t>
            </a:r>
            <a:endParaRPr sz="1400" b="0" i="0" u="none" strike="noStrike" cap="none">
              <a:solidFill>
                <a:srgbClr val="000000"/>
              </a:solidFill>
              <a:latin typeface="Arial"/>
              <a:ea typeface="Arial"/>
              <a:cs typeface="Arial"/>
              <a:sym typeface="Arial"/>
            </a:endParaRPr>
          </a:p>
        </p:txBody>
      </p:sp>
      <p:sp>
        <p:nvSpPr>
          <p:cNvPr id="771" name="Google Shape;771;p4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6"/>
          <p:cNvSpPr txBox="1">
            <a:spLocks noGrp="1"/>
          </p:cNvSpPr>
          <p:nvPr>
            <p:ph type="title"/>
          </p:nvPr>
        </p:nvSpPr>
        <p:spPr>
          <a:xfrm>
            <a:off x="457200" y="98664"/>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FF00"/>
              </a:buClr>
              <a:buSzPts val="3600"/>
              <a:buFont typeface="Calibri"/>
              <a:buNone/>
            </a:pPr>
            <a:r>
              <a:rPr lang="en-US">
                <a:solidFill>
                  <a:srgbClr val="00FF00"/>
                </a:solidFill>
              </a:rPr>
              <a:t>DSI Performance Summary</a:t>
            </a:r>
            <a:endParaRPr/>
          </a:p>
        </p:txBody>
      </p:sp>
      <p:sp>
        <p:nvSpPr>
          <p:cNvPr id="778" name="Google Shape;778;p46"/>
          <p:cNvSpPr txBox="1">
            <a:spLocks noGrp="1"/>
          </p:cNvSpPr>
          <p:nvPr>
            <p:ph type="body" idx="1"/>
          </p:nvPr>
        </p:nvSpPr>
        <p:spPr>
          <a:xfrm>
            <a:off x="-177799" y="1328427"/>
            <a:ext cx="9321799" cy="5191583"/>
          </a:xfrm>
          <a:prstGeom prst="rect">
            <a:avLst/>
          </a:prstGeom>
          <a:noFill/>
          <a:ln>
            <a:noFill/>
          </a:ln>
        </p:spPr>
        <p:txBody>
          <a:bodyPr spcFirstLastPara="1" wrap="square" lIns="91425" tIns="91425" rIns="91425" bIns="91425" anchor="t" anchorCtr="0">
            <a:noAutofit/>
          </a:bodyPr>
          <a:lstStyle/>
          <a:p>
            <a:pPr marL="685800" lvl="0" indent="-457200" algn="l" rtl="0">
              <a:lnSpc>
                <a:spcPct val="100000"/>
              </a:lnSpc>
              <a:spcBef>
                <a:spcPts val="0"/>
              </a:spcBef>
              <a:spcAft>
                <a:spcPts val="0"/>
              </a:spcAft>
              <a:buSzPts val="2800"/>
              <a:buFont typeface="Courier New"/>
              <a:buChar char="o"/>
            </a:pPr>
            <a:r>
              <a:rPr lang="en-US" sz="2800"/>
              <a:t>DSI retrieval is working as expected on GOES-18 ABI data when combined with NWP short-range forecasts (as first guess);</a:t>
            </a:r>
            <a:endParaRPr/>
          </a:p>
          <a:p>
            <a:pPr marL="685800" lvl="0" indent="-457200" algn="l" rtl="0">
              <a:lnSpc>
                <a:spcPct val="100000"/>
              </a:lnSpc>
              <a:spcBef>
                <a:spcPts val="0"/>
              </a:spcBef>
              <a:spcAft>
                <a:spcPts val="0"/>
              </a:spcAft>
              <a:buSzPts val="2800"/>
              <a:buFont typeface="Courier New"/>
              <a:buChar char="o"/>
            </a:pPr>
            <a:r>
              <a:rPr lang="en-US" sz="2800"/>
              <a:t>With a highly quantitative web-based tool (</a:t>
            </a:r>
            <a:r>
              <a:rPr lang="en-US" sz="2800">
                <a:solidFill>
                  <a:srgbClr val="00FF00"/>
                </a:solidFill>
              </a:rPr>
              <a:t>http://soundingval.ssec.wisc.edu</a:t>
            </a:r>
            <a:r>
              <a:rPr lang="en-US" sz="2800"/>
              <a:t>) and the comparisons with RAOB, it indicates the performances from LI, CAPE and SI meet spec. for all the coverages, but the comparisons of TT and KI </a:t>
            </a:r>
            <a:r>
              <a:rPr lang="en-US" sz="2800">
                <a:solidFill>
                  <a:schemeClr val="lt1"/>
                </a:solidFill>
              </a:rPr>
              <a:t>with RAOBs show the values are higher, particularly for the precision. </a:t>
            </a:r>
            <a:endParaRPr sz="2800"/>
          </a:p>
        </p:txBody>
      </p:sp>
      <p:sp>
        <p:nvSpPr>
          <p:cNvPr id="779" name="Google Shape;779;p46"/>
          <p:cNvSpPr txBox="1"/>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48</a:t>
            </a:fld>
            <a:endParaRPr sz="1200" b="0" i="0" u="none" strike="noStrike" cap="none">
              <a:solidFill>
                <a:schemeClr val="lt1"/>
              </a:solidFill>
              <a:latin typeface="Calibri"/>
              <a:ea typeface="Calibri"/>
              <a:cs typeface="Calibri"/>
              <a:sym typeface="Calibri"/>
            </a:endParaRPr>
          </a:p>
        </p:txBody>
      </p:sp>
      <p:sp>
        <p:nvSpPr>
          <p:cNvPr id="780" name="Google Shape;780;p4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p75"/>
          <p:cNvPicPr preferRelativeResize="0"/>
          <p:nvPr/>
        </p:nvPicPr>
        <p:blipFill rotWithShape="1">
          <a:blip r:embed="rId3">
            <a:alphaModFix/>
          </a:blip>
          <a:srcRect l="67000" t="5005" r="2610" b="61361"/>
          <a:stretch/>
        </p:blipFill>
        <p:spPr>
          <a:xfrm>
            <a:off x="2969600" y="3822275"/>
            <a:ext cx="3474720" cy="2792609"/>
          </a:xfrm>
          <a:prstGeom prst="rect">
            <a:avLst/>
          </a:prstGeom>
          <a:noFill/>
          <a:ln>
            <a:noFill/>
          </a:ln>
        </p:spPr>
      </p:pic>
      <p:pic>
        <p:nvPicPr>
          <p:cNvPr id="787" name="Google Shape;787;p75"/>
          <p:cNvPicPr preferRelativeResize="0"/>
          <p:nvPr/>
        </p:nvPicPr>
        <p:blipFill rotWithShape="1">
          <a:blip r:embed="rId3">
            <a:alphaModFix/>
          </a:blip>
          <a:srcRect l="4052" t="5007" r="32946" b="61359"/>
          <a:stretch/>
        </p:blipFill>
        <p:spPr>
          <a:xfrm>
            <a:off x="780585" y="1371179"/>
            <a:ext cx="7906214" cy="2791566"/>
          </a:xfrm>
          <a:prstGeom prst="rect">
            <a:avLst/>
          </a:prstGeom>
          <a:noFill/>
          <a:ln>
            <a:noFill/>
          </a:ln>
        </p:spPr>
      </p:pic>
      <p:sp>
        <p:nvSpPr>
          <p:cNvPr id="788" name="Google Shape;788;p75"/>
          <p:cNvSpPr txBox="1">
            <a:spLocks noGrp="1"/>
          </p:cNvSpPr>
          <p:nvPr>
            <p:ph type="title"/>
          </p:nvPr>
        </p:nvSpPr>
        <p:spPr>
          <a:xfrm>
            <a:off x="1531916" y="255669"/>
            <a:ext cx="6056415" cy="7714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r>
              <a:rPr lang="en-US" sz="3200" b="0" i="0" u="none" strike="noStrike" cap="none">
                <a:solidFill>
                  <a:schemeClr val="lt1"/>
                </a:solidFill>
                <a:latin typeface="Calibri"/>
                <a:ea typeface="Calibri"/>
                <a:cs typeface="Calibri"/>
                <a:sym typeface="Calibri"/>
              </a:rPr>
              <a:t>GOES-16 vs. GOES-18 ABI LAP Products comparisons</a:t>
            </a:r>
            <a:endParaRPr/>
          </a:p>
        </p:txBody>
      </p:sp>
      <p:sp>
        <p:nvSpPr>
          <p:cNvPr id="789" name="Google Shape;789;p7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300"/>
              <a:buNone/>
            </a:pPr>
            <a:fld id="{00000000-1234-1234-1234-123412341234}" type="slidenum">
              <a:rPr lang="en-US" sz="1200">
                <a:solidFill>
                  <a:schemeClr val="lt1"/>
                </a:solidFill>
                <a:latin typeface="Calibri"/>
                <a:ea typeface="Calibri"/>
                <a:cs typeface="Calibri"/>
                <a:sym typeface="Calibri"/>
              </a:rPr>
              <a:t>49</a:t>
            </a:fld>
            <a:endParaRPr sz="1200">
              <a:solidFill>
                <a:schemeClr val="lt1"/>
              </a:solidFill>
              <a:latin typeface="Calibri"/>
              <a:ea typeface="Calibri"/>
              <a:cs typeface="Calibri"/>
              <a:sym typeface="Calibri"/>
            </a:endParaRPr>
          </a:p>
        </p:txBody>
      </p:sp>
      <p:sp>
        <p:nvSpPr>
          <p:cNvPr id="790" name="Google Shape;790;p75"/>
          <p:cNvSpPr/>
          <p:nvPr/>
        </p:nvSpPr>
        <p:spPr>
          <a:xfrm>
            <a:off x="1884556" y="1750740"/>
            <a:ext cx="1773044" cy="2054559"/>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1" name="Google Shape;791;p75"/>
          <p:cNvSpPr txBox="1"/>
          <p:nvPr/>
        </p:nvSpPr>
        <p:spPr>
          <a:xfrm>
            <a:off x="1531917" y="4647189"/>
            <a:ext cx="152572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Clear-sky, Overlapped coverage</a:t>
            </a:r>
            <a:endParaRPr sz="1800" b="0" i="0" u="none" strike="noStrike" cap="none">
              <a:solidFill>
                <a:schemeClr val="lt1"/>
              </a:solidFill>
              <a:latin typeface="Calibri"/>
              <a:ea typeface="Calibri"/>
              <a:cs typeface="Calibri"/>
              <a:sym typeface="Calibri"/>
            </a:endParaRPr>
          </a:p>
        </p:txBody>
      </p:sp>
      <p:sp>
        <p:nvSpPr>
          <p:cNvPr id="792" name="Google Shape;792;p75"/>
          <p:cNvSpPr txBox="1"/>
          <p:nvPr/>
        </p:nvSpPr>
        <p:spPr>
          <a:xfrm>
            <a:off x="872790" y="2339371"/>
            <a:ext cx="1156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16</a:t>
            </a:r>
            <a:endParaRPr sz="1800" b="1" i="0" u="none" strike="noStrike" cap="none">
              <a:solidFill>
                <a:srgbClr val="0000FF"/>
              </a:solidFill>
              <a:latin typeface="Calibri"/>
              <a:ea typeface="Calibri"/>
              <a:cs typeface="Calibri"/>
              <a:sym typeface="Calibri"/>
            </a:endParaRPr>
          </a:p>
        </p:txBody>
      </p:sp>
      <p:sp>
        <p:nvSpPr>
          <p:cNvPr id="793" name="Google Shape;793;p75"/>
          <p:cNvSpPr txBox="1"/>
          <p:nvPr/>
        </p:nvSpPr>
        <p:spPr>
          <a:xfrm>
            <a:off x="6937072" y="2339371"/>
            <a:ext cx="1156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18</a:t>
            </a:r>
            <a:endParaRPr sz="1800" b="1" i="0" u="none" strike="noStrike" cap="none">
              <a:solidFill>
                <a:srgbClr val="0000FF"/>
              </a:solidFill>
              <a:latin typeface="Calibri"/>
              <a:ea typeface="Calibri"/>
              <a:cs typeface="Calibri"/>
              <a:sym typeface="Calibri"/>
            </a:endParaRPr>
          </a:p>
        </p:txBody>
      </p:sp>
      <p:sp>
        <p:nvSpPr>
          <p:cNvPr id="794" name="Google Shape;794;p75"/>
          <p:cNvSpPr/>
          <p:nvPr/>
        </p:nvSpPr>
        <p:spPr>
          <a:xfrm>
            <a:off x="3938697" y="4259766"/>
            <a:ext cx="778270" cy="1959462"/>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5" name="Google Shape;795;p75"/>
          <p:cNvSpPr txBox="1"/>
          <p:nvPr/>
        </p:nvSpPr>
        <p:spPr>
          <a:xfrm>
            <a:off x="3185301" y="5844376"/>
            <a:ext cx="22261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18 – GOES 16</a:t>
            </a:r>
            <a:endParaRPr sz="1800" b="1" i="0" u="none" strike="noStrike" cap="none">
              <a:solidFill>
                <a:srgbClr val="0000FF"/>
              </a:solidFill>
              <a:latin typeface="Calibri"/>
              <a:ea typeface="Calibri"/>
              <a:cs typeface="Calibri"/>
              <a:sym typeface="Calibri"/>
            </a:endParaRPr>
          </a:p>
        </p:txBody>
      </p:sp>
      <p:sp>
        <p:nvSpPr>
          <p:cNvPr id="796" name="Google Shape;796;p75"/>
          <p:cNvSpPr/>
          <p:nvPr/>
        </p:nvSpPr>
        <p:spPr>
          <a:xfrm>
            <a:off x="4891662" y="1735875"/>
            <a:ext cx="1773044" cy="2054559"/>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97" name="Google Shape;797;p75"/>
          <p:cNvSpPr txBox="1"/>
          <p:nvPr/>
        </p:nvSpPr>
        <p:spPr>
          <a:xfrm>
            <a:off x="3250617" y="1010838"/>
            <a:ext cx="25732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Calibri"/>
                <a:ea typeface="Calibri"/>
                <a:cs typeface="Calibri"/>
                <a:sym typeface="Calibri"/>
              </a:rPr>
              <a:t>Temp at 850 mb</a:t>
            </a:r>
            <a:endParaRPr sz="2400" b="1" i="0" u="none" strike="noStrike" cap="none">
              <a:solidFill>
                <a:srgbClr val="FF0000"/>
              </a:solidFill>
              <a:latin typeface="Calibri"/>
              <a:ea typeface="Calibri"/>
              <a:cs typeface="Calibri"/>
              <a:sym typeface="Calibri"/>
            </a:endParaRPr>
          </a:p>
        </p:txBody>
      </p:sp>
      <p:sp>
        <p:nvSpPr>
          <p:cNvPr id="798" name="Google Shape;798;p75"/>
          <p:cNvSpPr/>
          <p:nvPr/>
        </p:nvSpPr>
        <p:spPr>
          <a:xfrm>
            <a:off x="7276234" y="1062827"/>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2022.09.15 00Z</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163" name="Google Shape;163;p5"/>
          <p:cNvGraphicFramePr/>
          <p:nvPr/>
        </p:nvGraphicFramePr>
        <p:xfrm>
          <a:off x="109416" y="1453665"/>
          <a:ext cx="3000000" cy="3000000"/>
        </p:xfrm>
        <a:graphic>
          <a:graphicData uri="http://schemas.openxmlformats.org/drawingml/2006/table">
            <a:tbl>
              <a:tblPr>
                <a:noFill/>
                <a:tableStyleId>{0B002977-8417-414B-9F13-F3A225DE3AC9}</a:tableStyleId>
              </a:tblPr>
              <a:tblGrid>
                <a:gridCol w="1994125">
                  <a:extLst>
                    <a:ext uri="{9D8B030D-6E8A-4147-A177-3AD203B41FA5}">
                      <a16:colId xmlns:a16="http://schemas.microsoft.com/office/drawing/2014/main" val="20000"/>
                    </a:ext>
                  </a:extLst>
                </a:gridCol>
                <a:gridCol w="3075500">
                  <a:extLst>
                    <a:ext uri="{9D8B030D-6E8A-4147-A177-3AD203B41FA5}">
                      <a16:colId xmlns:a16="http://schemas.microsoft.com/office/drawing/2014/main" val="20001"/>
                    </a:ext>
                  </a:extLst>
                </a:gridCol>
                <a:gridCol w="1398750">
                  <a:extLst>
                    <a:ext uri="{9D8B030D-6E8A-4147-A177-3AD203B41FA5}">
                      <a16:colId xmlns:a16="http://schemas.microsoft.com/office/drawing/2014/main" val="20002"/>
                    </a:ext>
                  </a:extLst>
                </a:gridCol>
                <a:gridCol w="1207850">
                  <a:extLst>
                    <a:ext uri="{9D8B030D-6E8A-4147-A177-3AD203B41FA5}">
                      <a16:colId xmlns:a16="http://schemas.microsoft.com/office/drawing/2014/main" val="20003"/>
                    </a:ext>
                  </a:extLst>
                </a:gridCol>
                <a:gridCol w="1256775">
                  <a:extLst>
                    <a:ext uri="{9D8B030D-6E8A-4147-A177-3AD203B41FA5}">
                      <a16:colId xmlns:a16="http://schemas.microsoft.com/office/drawing/2014/main" val="20004"/>
                    </a:ext>
                  </a:extLst>
                </a:gridCol>
              </a:tblGrid>
              <a:tr h="443325">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44332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ABI-FD_TPW0</a:t>
                      </a:r>
                      <a:r>
                        <a:rPr lang="en-US"/>
                        <a:t>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FD TPW</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5465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ABI-CONUS_TPW07</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CONUS TPW</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5465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ABI-MESO_TPW</a:t>
                      </a:r>
                      <a:r>
                        <a:rPr lang="en-US"/>
                        <a:t>08</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Meso TPW</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
        <p:nvSpPr>
          <p:cNvPr id="164" name="Google Shape;164;p5"/>
          <p:cNvSpPr txBox="1"/>
          <p:nvPr/>
        </p:nvSpPr>
        <p:spPr>
          <a:xfrm>
            <a:off x="53850" y="6149850"/>
            <a:ext cx="620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00FFFF"/>
                </a:solidFill>
                <a:latin typeface="Calibri"/>
                <a:ea typeface="Calibri"/>
                <a:cs typeface="Calibri"/>
                <a:sym typeface="Calibri"/>
              </a:rPr>
              <a:t>See RIMP for ABI L2+ Total Precipitable Water</a:t>
            </a:r>
            <a:endParaRPr>
              <a:solidFill>
                <a:srgbClr val="00FFFF"/>
              </a:solidFill>
              <a:latin typeface="Calibri"/>
              <a:ea typeface="Calibri"/>
              <a:cs typeface="Calibri"/>
              <a:sym typeface="Calibri"/>
            </a:endParaRPr>
          </a:p>
        </p:txBody>
      </p:sp>
      <p:sp>
        <p:nvSpPr>
          <p:cNvPr id="165" name="Google Shape;165;p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48"/>
          <p:cNvSpPr txBox="1"/>
          <p:nvPr/>
        </p:nvSpPr>
        <p:spPr>
          <a:xfrm>
            <a:off x="2158071" y="267590"/>
            <a:ext cx="532338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GOES-18 vs. GOES-16 comparisons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LVT and LVM </a:t>
            </a:r>
            <a:endParaRPr sz="1400" b="0" i="0" u="none" strike="noStrike" cap="none">
              <a:solidFill>
                <a:srgbClr val="000000"/>
              </a:solidFill>
              <a:latin typeface="Arial"/>
              <a:ea typeface="Arial"/>
              <a:cs typeface="Arial"/>
              <a:sym typeface="Arial"/>
            </a:endParaRPr>
          </a:p>
        </p:txBody>
      </p:sp>
      <p:sp>
        <p:nvSpPr>
          <p:cNvPr id="805" name="Google Shape;805;p48"/>
          <p:cNvSpPr txBox="1"/>
          <p:nvPr/>
        </p:nvSpPr>
        <p:spPr>
          <a:xfrm>
            <a:off x="632347" y="1208844"/>
            <a:ext cx="6535782" cy="4000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000"/>
              <a:buFont typeface="Noto Sans Symbols"/>
              <a:buChar char="⮚"/>
            </a:pPr>
            <a:r>
              <a:rPr lang="en-US" sz="2000" b="1" i="0" u="none" strike="noStrike" cap="none">
                <a:solidFill>
                  <a:schemeClr val="lt1"/>
                </a:solidFill>
                <a:latin typeface="Calibri"/>
                <a:ea typeface="Calibri"/>
                <a:cs typeface="Calibri"/>
                <a:sym typeface="Calibri"/>
              </a:rPr>
              <a:t>Bias and STD for the overlapped area (zenith angle ≤ 65)</a:t>
            </a:r>
            <a:endParaRPr sz="2000" b="1" i="0" u="none" strike="noStrike" cap="none">
              <a:solidFill>
                <a:schemeClr val="lt1"/>
              </a:solidFill>
              <a:latin typeface="Calibri"/>
              <a:ea typeface="Calibri"/>
              <a:cs typeface="Calibri"/>
              <a:sym typeface="Calibri"/>
            </a:endParaRPr>
          </a:p>
        </p:txBody>
      </p:sp>
      <p:sp>
        <p:nvSpPr>
          <p:cNvPr id="806" name="Google Shape;806;p48"/>
          <p:cNvSpPr/>
          <p:nvPr/>
        </p:nvSpPr>
        <p:spPr>
          <a:xfrm>
            <a:off x="2706834" y="1752552"/>
            <a:ext cx="60440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LVTT</a:t>
            </a:r>
            <a:endParaRPr sz="2000" b="1" i="0" u="none" strike="noStrike" cap="none">
              <a:solidFill>
                <a:srgbClr val="000000"/>
              </a:solidFill>
              <a:latin typeface="Arial"/>
              <a:ea typeface="Arial"/>
              <a:cs typeface="Arial"/>
              <a:sym typeface="Arial"/>
            </a:endParaRPr>
          </a:p>
        </p:txBody>
      </p:sp>
      <p:sp>
        <p:nvSpPr>
          <p:cNvPr id="807" name="Google Shape;807;p48"/>
          <p:cNvSpPr/>
          <p:nvPr/>
        </p:nvSpPr>
        <p:spPr>
          <a:xfrm>
            <a:off x="6721428" y="1752552"/>
            <a:ext cx="76002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LVMM</a:t>
            </a:r>
            <a:endParaRPr sz="2000" b="1" i="0" u="none" strike="noStrike" cap="none">
              <a:solidFill>
                <a:srgbClr val="000000"/>
              </a:solidFill>
              <a:latin typeface="Arial"/>
              <a:ea typeface="Arial"/>
              <a:cs typeface="Arial"/>
              <a:sym typeface="Arial"/>
            </a:endParaRPr>
          </a:p>
        </p:txBody>
      </p:sp>
      <p:sp>
        <p:nvSpPr>
          <p:cNvPr id="808" name="Google Shape;808;p48"/>
          <p:cNvSpPr txBox="1"/>
          <p:nvPr/>
        </p:nvSpPr>
        <p:spPr>
          <a:xfrm>
            <a:off x="7481454" y="5537084"/>
            <a:ext cx="10631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133,237</a:t>
            </a:r>
            <a:endParaRPr sz="1400" b="1" i="0" u="none" strike="noStrike" cap="none">
              <a:solidFill>
                <a:schemeClr val="dk1"/>
              </a:solidFill>
              <a:latin typeface="Calibri"/>
              <a:ea typeface="Calibri"/>
              <a:cs typeface="Calibri"/>
              <a:sym typeface="Calibri"/>
            </a:endParaRPr>
          </a:p>
        </p:txBody>
      </p:sp>
      <p:sp>
        <p:nvSpPr>
          <p:cNvPr id="809" name="Google Shape;809;p48"/>
          <p:cNvSpPr txBox="1"/>
          <p:nvPr/>
        </p:nvSpPr>
        <p:spPr>
          <a:xfrm>
            <a:off x="3508888" y="5537084"/>
            <a:ext cx="10631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133,237</a:t>
            </a:r>
            <a:endParaRPr sz="1400" b="1" i="0" u="none" strike="noStrike" cap="none">
              <a:solidFill>
                <a:schemeClr val="dk1"/>
              </a:solidFill>
              <a:latin typeface="Calibri"/>
              <a:ea typeface="Calibri"/>
              <a:cs typeface="Calibri"/>
              <a:sym typeface="Calibri"/>
            </a:endParaRPr>
          </a:p>
        </p:txBody>
      </p:sp>
      <p:sp>
        <p:nvSpPr>
          <p:cNvPr id="810" name="Google Shape;810;p48"/>
          <p:cNvSpPr/>
          <p:nvPr/>
        </p:nvSpPr>
        <p:spPr>
          <a:xfrm>
            <a:off x="7276234" y="1237003"/>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2022.09.15 00Z</a:t>
            </a:r>
            <a:endParaRPr sz="1400" b="0" i="0" u="none" strike="noStrike" cap="none">
              <a:solidFill>
                <a:srgbClr val="000000"/>
              </a:solidFill>
              <a:latin typeface="Arial"/>
              <a:ea typeface="Arial"/>
              <a:cs typeface="Arial"/>
              <a:sym typeface="Arial"/>
            </a:endParaRPr>
          </a:p>
        </p:txBody>
      </p:sp>
      <p:pic>
        <p:nvPicPr>
          <p:cNvPr id="811" name="Google Shape;811;p48"/>
          <p:cNvPicPr preferRelativeResize="0"/>
          <p:nvPr/>
        </p:nvPicPr>
        <p:blipFill rotWithShape="1">
          <a:blip r:embed="rId3">
            <a:alphaModFix/>
          </a:blip>
          <a:srcRect/>
          <a:stretch/>
        </p:blipFill>
        <p:spPr>
          <a:xfrm>
            <a:off x="5084064" y="2176272"/>
            <a:ext cx="3602736" cy="4197096"/>
          </a:xfrm>
          <a:prstGeom prst="rect">
            <a:avLst/>
          </a:prstGeom>
          <a:noFill/>
          <a:ln>
            <a:noFill/>
          </a:ln>
        </p:spPr>
      </p:pic>
      <p:pic>
        <p:nvPicPr>
          <p:cNvPr id="812" name="Google Shape;812;p48"/>
          <p:cNvPicPr preferRelativeResize="0"/>
          <p:nvPr/>
        </p:nvPicPr>
        <p:blipFill rotWithShape="1">
          <a:blip r:embed="rId4">
            <a:alphaModFix/>
          </a:blip>
          <a:srcRect/>
          <a:stretch/>
        </p:blipFill>
        <p:spPr>
          <a:xfrm>
            <a:off x="1088136" y="2176272"/>
            <a:ext cx="3602736" cy="4197096"/>
          </a:xfrm>
          <a:prstGeom prst="rect">
            <a:avLst/>
          </a:prstGeom>
          <a:noFill/>
          <a:ln>
            <a:noFill/>
          </a:ln>
        </p:spPr>
      </p:pic>
      <p:sp>
        <p:nvSpPr>
          <p:cNvPr id="813" name="Google Shape;813;p4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49"/>
          <p:cNvPicPr preferRelativeResize="0"/>
          <p:nvPr/>
        </p:nvPicPr>
        <p:blipFill rotWithShape="1">
          <a:blip r:embed="rId3">
            <a:alphaModFix/>
          </a:blip>
          <a:srcRect l="2000" t="46710" r="66000" b="-522"/>
          <a:stretch/>
        </p:blipFill>
        <p:spPr>
          <a:xfrm>
            <a:off x="6199620" y="4222103"/>
            <a:ext cx="2679192" cy="2523744"/>
          </a:xfrm>
          <a:prstGeom prst="rect">
            <a:avLst/>
          </a:prstGeom>
          <a:noFill/>
          <a:ln>
            <a:noFill/>
          </a:ln>
        </p:spPr>
      </p:pic>
      <p:pic>
        <p:nvPicPr>
          <p:cNvPr id="820" name="Google Shape;820;p49"/>
          <p:cNvPicPr preferRelativeResize="0"/>
          <p:nvPr/>
        </p:nvPicPr>
        <p:blipFill rotWithShape="1">
          <a:blip r:embed="rId4">
            <a:alphaModFix/>
          </a:blip>
          <a:srcRect l="2000" t="46710" r="66000" b="-522"/>
          <a:stretch/>
        </p:blipFill>
        <p:spPr>
          <a:xfrm>
            <a:off x="3310128" y="4224528"/>
            <a:ext cx="2679192" cy="2523744"/>
          </a:xfrm>
          <a:prstGeom prst="rect">
            <a:avLst/>
          </a:prstGeom>
          <a:noFill/>
          <a:ln>
            <a:noFill/>
          </a:ln>
        </p:spPr>
      </p:pic>
      <p:pic>
        <p:nvPicPr>
          <p:cNvPr id="821" name="Google Shape;821;p49"/>
          <p:cNvPicPr preferRelativeResize="0"/>
          <p:nvPr/>
        </p:nvPicPr>
        <p:blipFill rotWithShape="1">
          <a:blip r:embed="rId5">
            <a:alphaModFix/>
          </a:blip>
          <a:srcRect l="2000" t="46710" r="66000" b="-522"/>
          <a:stretch/>
        </p:blipFill>
        <p:spPr>
          <a:xfrm>
            <a:off x="420624" y="4224528"/>
            <a:ext cx="2679192" cy="2523744"/>
          </a:xfrm>
          <a:prstGeom prst="rect">
            <a:avLst/>
          </a:prstGeom>
          <a:noFill/>
          <a:ln>
            <a:noFill/>
          </a:ln>
        </p:spPr>
      </p:pic>
      <p:pic>
        <p:nvPicPr>
          <p:cNvPr id="822" name="Google Shape;822;p49"/>
          <p:cNvPicPr preferRelativeResize="0"/>
          <p:nvPr/>
        </p:nvPicPr>
        <p:blipFill rotWithShape="1">
          <a:blip r:embed="rId6">
            <a:alphaModFix/>
          </a:blip>
          <a:srcRect l="2000" t="46710" r="66000" b="-522"/>
          <a:stretch/>
        </p:blipFill>
        <p:spPr>
          <a:xfrm>
            <a:off x="6199632" y="1627632"/>
            <a:ext cx="2679192" cy="2523744"/>
          </a:xfrm>
          <a:prstGeom prst="rect">
            <a:avLst/>
          </a:prstGeom>
          <a:noFill/>
          <a:ln>
            <a:noFill/>
          </a:ln>
        </p:spPr>
      </p:pic>
      <p:pic>
        <p:nvPicPr>
          <p:cNvPr id="823" name="Google Shape;823;p49"/>
          <p:cNvPicPr preferRelativeResize="0"/>
          <p:nvPr/>
        </p:nvPicPr>
        <p:blipFill rotWithShape="1">
          <a:blip r:embed="rId7">
            <a:alphaModFix/>
          </a:blip>
          <a:srcRect l="2000" t="46710" r="66000" b="-522"/>
          <a:stretch/>
        </p:blipFill>
        <p:spPr>
          <a:xfrm>
            <a:off x="3310128" y="1627632"/>
            <a:ext cx="2679192" cy="2523744"/>
          </a:xfrm>
          <a:prstGeom prst="rect">
            <a:avLst/>
          </a:prstGeom>
          <a:noFill/>
          <a:ln>
            <a:noFill/>
          </a:ln>
        </p:spPr>
      </p:pic>
      <p:pic>
        <p:nvPicPr>
          <p:cNvPr id="824" name="Google Shape;824;p49"/>
          <p:cNvPicPr preferRelativeResize="0"/>
          <p:nvPr/>
        </p:nvPicPr>
        <p:blipFill rotWithShape="1">
          <a:blip r:embed="rId8">
            <a:alphaModFix/>
          </a:blip>
          <a:srcRect l="2000" t="46705" r="66000" b="-513"/>
          <a:stretch/>
        </p:blipFill>
        <p:spPr>
          <a:xfrm>
            <a:off x="420624" y="1627632"/>
            <a:ext cx="2679192" cy="2523744"/>
          </a:xfrm>
          <a:prstGeom prst="rect">
            <a:avLst/>
          </a:prstGeom>
          <a:noFill/>
          <a:ln>
            <a:noFill/>
          </a:ln>
        </p:spPr>
      </p:pic>
      <p:sp>
        <p:nvSpPr>
          <p:cNvPr id="825" name="Google Shape;825;p49"/>
          <p:cNvSpPr txBox="1"/>
          <p:nvPr/>
        </p:nvSpPr>
        <p:spPr>
          <a:xfrm>
            <a:off x="2158071" y="267590"/>
            <a:ext cx="532338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GOES-18 vs. GOES-16 comparisons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TPW and DSI </a:t>
            </a:r>
            <a:endParaRPr sz="1400" b="0" i="0" u="none" strike="noStrike" cap="none">
              <a:solidFill>
                <a:srgbClr val="000000"/>
              </a:solidFill>
              <a:latin typeface="Arial"/>
              <a:ea typeface="Arial"/>
              <a:cs typeface="Arial"/>
              <a:sym typeface="Arial"/>
            </a:endParaRPr>
          </a:p>
        </p:txBody>
      </p:sp>
      <p:sp>
        <p:nvSpPr>
          <p:cNvPr id="826" name="Google Shape;826;p49"/>
          <p:cNvSpPr/>
          <p:nvPr/>
        </p:nvSpPr>
        <p:spPr>
          <a:xfrm>
            <a:off x="7276234" y="1237003"/>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2022.09.15 00Z</a:t>
            </a:r>
            <a:endParaRPr sz="1400" b="0" i="0" u="none" strike="noStrike" cap="none">
              <a:solidFill>
                <a:srgbClr val="000000"/>
              </a:solidFill>
              <a:latin typeface="Arial"/>
              <a:ea typeface="Arial"/>
              <a:cs typeface="Arial"/>
              <a:sym typeface="Arial"/>
            </a:endParaRPr>
          </a:p>
        </p:txBody>
      </p:sp>
      <p:sp>
        <p:nvSpPr>
          <p:cNvPr id="827" name="Google Shape;827;p49"/>
          <p:cNvSpPr/>
          <p:nvPr/>
        </p:nvSpPr>
        <p:spPr>
          <a:xfrm>
            <a:off x="6721429" y="1752552"/>
            <a:ext cx="7865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LVMP</a:t>
            </a:r>
            <a:endParaRPr sz="2000" b="1" i="0" u="none" strike="noStrike" cap="none">
              <a:solidFill>
                <a:srgbClr val="000000"/>
              </a:solidFill>
              <a:latin typeface="Arial"/>
              <a:ea typeface="Arial"/>
              <a:cs typeface="Arial"/>
              <a:sym typeface="Arial"/>
            </a:endParaRPr>
          </a:p>
        </p:txBody>
      </p:sp>
      <p:sp>
        <p:nvSpPr>
          <p:cNvPr id="828" name="Google Shape;828;p49"/>
          <p:cNvSpPr txBox="1"/>
          <p:nvPr/>
        </p:nvSpPr>
        <p:spPr>
          <a:xfrm>
            <a:off x="7001681" y="6077425"/>
            <a:ext cx="930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92710</a:t>
            </a:r>
            <a:endParaRPr sz="1400" b="1" i="0" u="none" strike="noStrike" cap="none">
              <a:solidFill>
                <a:schemeClr val="dk1"/>
              </a:solidFill>
              <a:latin typeface="Calibri"/>
              <a:ea typeface="Calibri"/>
              <a:cs typeface="Calibri"/>
              <a:sym typeface="Calibri"/>
            </a:endParaRPr>
          </a:p>
        </p:txBody>
      </p:sp>
      <p:sp>
        <p:nvSpPr>
          <p:cNvPr id="829" name="Google Shape;829;p49"/>
          <p:cNvSpPr/>
          <p:nvPr/>
        </p:nvSpPr>
        <p:spPr>
          <a:xfrm>
            <a:off x="1884653" y="3029575"/>
            <a:ext cx="87876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TPW</a:t>
            </a:r>
            <a:endParaRPr sz="2800" b="1" i="0" u="none" strike="noStrike" cap="none">
              <a:solidFill>
                <a:srgbClr val="FF0000"/>
              </a:solidFill>
              <a:latin typeface="Arial"/>
              <a:ea typeface="Arial"/>
              <a:cs typeface="Arial"/>
              <a:sym typeface="Arial"/>
            </a:endParaRPr>
          </a:p>
        </p:txBody>
      </p:sp>
      <p:sp>
        <p:nvSpPr>
          <p:cNvPr id="830" name="Google Shape;830;p49"/>
          <p:cNvSpPr/>
          <p:nvPr/>
        </p:nvSpPr>
        <p:spPr>
          <a:xfrm>
            <a:off x="5252894" y="3029575"/>
            <a:ext cx="4331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LI</a:t>
            </a:r>
            <a:endParaRPr sz="2800" b="1" i="0" u="none" strike="noStrike" cap="none">
              <a:solidFill>
                <a:srgbClr val="FF0000"/>
              </a:solidFill>
              <a:latin typeface="Arial"/>
              <a:ea typeface="Arial"/>
              <a:cs typeface="Arial"/>
              <a:sym typeface="Arial"/>
            </a:endParaRPr>
          </a:p>
        </p:txBody>
      </p:sp>
      <p:sp>
        <p:nvSpPr>
          <p:cNvPr id="831" name="Google Shape;831;p49"/>
          <p:cNvSpPr/>
          <p:nvPr/>
        </p:nvSpPr>
        <p:spPr>
          <a:xfrm>
            <a:off x="7806302" y="3029575"/>
            <a:ext cx="9589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CAPE</a:t>
            </a:r>
            <a:endParaRPr sz="2800" b="1" i="0" u="none" strike="noStrike" cap="none">
              <a:solidFill>
                <a:srgbClr val="FF0000"/>
              </a:solidFill>
              <a:latin typeface="Arial"/>
              <a:ea typeface="Arial"/>
              <a:cs typeface="Arial"/>
              <a:sym typeface="Arial"/>
            </a:endParaRPr>
          </a:p>
        </p:txBody>
      </p:sp>
      <p:sp>
        <p:nvSpPr>
          <p:cNvPr id="832" name="Google Shape;832;p49"/>
          <p:cNvSpPr/>
          <p:nvPr/>
        </p:nvSpPr>
        <p:spPr>
          <a:xfrm>
            <a:off x="2346769" y="5834497"/>
            <a:ext cx="45076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SI</a:t>
            </a:r>
            <a:endParaRPr sz="2800" b="1" i="0" u="none" strike="noStrike" cap="none">
              <a:solidFill>
                <a:srgbClr val="FF0000"/>
              </a:solidFill>
              <a:latin typeface="Arial"/>
              <a:ea typeface="Arial"/>
              <a:cs typeface="Arial"/>
              <a:sym typeface="Arial"/>
            </a:endParaRPr>
          </a:p>
        </p:txBody>
      </p:sp>
      <p:sp>
        <p:nvSpPr>
          <p:cNvPr id="833" name="Google Shape;833;p49"/>
          <p:cNvSpPr/>
          <p:nvPr/>
        </p:nvSpPr>
        <p:spPr>
          <a:xfrm>
            <a:off x="5252894" y="5786963"/>
            <a:ext cx="4780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KI</a:t>
            </a:r>
            <a:endParaRPr sz="2800" b="1" i="0" u="none" strike="noStrike" cap="none">
              <a:solidFill>
                <a:srgbClr val="FF0000"/>
              </a:solidFill>
              <a:latin typeface="Arial"/>
              <a:ea typeface="Arial"/>
              <a:cs typeface="Arial"/>
              <a:sym typeface="Arial"/>
            </a:endParaRPr>
          </a:p>
        </p:txBody>
      </p:sp>
      <p:sp>
        <p:nvSpPr>
          <p:cNvPr id="834" name="Google Shape;834;p49"/>
          <p:cNvSpPr/>
          <p:nvPr/>
        </p:nvSpPr>
        <p:spPr>
          <a:xfrm>
            <a:off x="8143571" y="5786963"/>
            <a:ext cx="5448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TT</a:t>
            </a:r>
            <a:endParaRPr sz="2800" b="1" i="0" u="none" strike="noStrike" cap="none">
              <a:solidFill>
                <a:srgbClr val="FF0000"/>
              </a:solidFill>
              <a:latin typeface="Arial"/>
              <a:ea typeface="Arial"/>
              <a:cs typeface="Arial"/>
              <a:sym typeface="Arial"/>
            </a:endParaRPr>
          </a:p>
        </p:txBody>
      </p:sp>
      <p:sp>
        <p:nvSpPr>
          <p:cNvPr id="835" name="Google Shape;835;p49"/>
          <p:cNvSpPr txBox="1"/>
          <p:nvPr/>
        </p:nvSpPr>
        <p:spPr>
          <a:xfrm>
            <a:off x="287958" y="1208844"/>
            <a:ext cx="6433471" cy="40011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000"/>
              <a:buFont typeface="Noto Sans Symbols"/>
              <a:buChar char="⮚"/>
            </a:pPr>
            <a:r>
              <a:rPr lang="en-US" sz="2000" b="1" i="0" u="none" strike="noStrike" cap="none">
                <a:solidFill>
                  <a:schemeClr val="lt1"/>
                </a:solidFill>
                <a:latin typeface="Calibri"/>
                <a:ea typeface="Calibri"/>
                <a:cs typeface="Calibri"/>
                <a:sym typeface="Calibri"/>
              </a:rPr>
              <a:t>G18 – G16 statistics (zenith angle ≤ 65)</a:t>
            </a:r>
            <a:endParaRPr sz="2000" b="1" i="0" u="none" strike="noStrike" cap="none">
              <a:solidFill>
                <a:schemeClr val="lt1"/>
              </a:solidFill>
              <a:latin typeface="Calibri"/>
              <a:ea typeface="Calibri"/>
              <a:cs typeface="Calibri"/>
              <a:sym typeface="Calibri"/>
            </a:endParaRPr>
          </a:p>
        </p:txBody>
      </p:sp>
      <p:sp>
        <p:nvSpPr>
          <p:cNvPr id="836" name="Google Shape;836;p49"/>
          <p:cNvSpPr txBox="1"/>
          <p:nvPr/>
        </p:nvSpPr>
        <p:spPr>
          <a:xfrm rot="-5400000">
            <a:off x="5893264" y="2800117"/>
            <a:ext cx="67839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Helvetica Neue"/>
              <a:buNone/>
            </a:pPr>
            <a:r>
              <a:rPr lang="en-US" sz="900" b="1" i="0" u="none" strike="noStrike" cap="none">
                <a:solidFill>
                  <a:srgbClr val="000000"/>
                </a:solidFill>
                <a:latin typeface="Helvetica Neue"/>
                <a:ea typeface="Helvetica Neue"/>
                <a:cs typeface="Helvetica Neue"/>
                <a:sym typeface="Helvetica Neue"/>
              </a:rPr>
              <a:t>GOES 17</a:t>
            </a:r>
            <a:endParaRPr sz="900" b="1" i="0" u="none" strike="noStrike" cap="none">
              <a:solidFill>
                <a:srgbClr val="000000"/>
              </a:solidFill>
              <a:latin typeface="Helvetica Neue"/>
              <a:ea typeface="Helvetica Neue"/>
              <a:cs typeface="Helvetica Neue"/>
              <a:sym typeface="Helvetica Neue"/>
            </a:endParaRPr>
          </a:p>
        </p:txBody>
      </p:sp>
      <p:sp>
        <p:nvSpPr>
          <p:cNvPr id="837" name="Google Shape;837;p49"/>
          <p:cNvSpPr txBox="1">
            <a:spLocks noGrp="1"/>
          </p:cNvSpPr>
          <p:nvPr>
            <p:ph type="sldNum" idx="12"/>
          </p:nvPr>
        </p:nvSpPr>
        <p:spPr>
          <a:xfrm>
            <a:off x="7024713" y="6357725"/>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76"/>
          <p:cNvPicPr preferRelativeResize="0"/>
          <p:nvPr/>
        </p:nvPicPr>
        <p:blipFill rotWithShape="1">
          <a:blip r:embed="rId3">
            <a:alphaModFix/>
          </a:blip>
          <a:srcRect l="65998" t="2" r="3002" b="56947"/>
          <a:stretch/>
        </p:blipFill>
        <p:spPr>
          <a:xfrm>
            <a:off x="2820162" y="4058935"/>
            <a:ext cx="3840480" cy="2788920"/>
          </a:xfrm>
          <a:prstGeom prst="rect">
            <a:avLst/>
          </a:prstGeom>
          <a:noFill/>
          <a:ln>
            <a:noFill/>
          </a:ln>
        </p:spPr>
      </p:pic>
      <p:pic>
        <p:nvPicPr>
          <p:cNvPr id="844" name="Google Shape;844;p76"/>
          <p:cNvPicPr preferRelativeResize="0"/>
          <p:nvPr/>
        </p:nvPicPr>
        <p:blipFill rotWithShape="1">
          <a:blip r:embed="rId3">
            <a:alphaModFix/>
          </a:blip>
          <a:srcRect l="2671" t="-371" r="33232" b="57324"/>
          <a:stretch/>
        </p:blipFill>
        <p:spPr>
          <a:xfrm>
            <a:off x="777240" y="1371600"/>
            <a:ext cx="7909560" cy="2788920"/>
          </a:xfrm>
          <a:prstGeom prst="rect">
            <a:avLst/>
          </a:prstGeom>
          <a:noFill/>
          <a:ln>
            <a:noFill/>
          </a:ln>
        </p:spPr>
      </p:pic>
      <p:sp>
        <p:nvSpPr>
          <p:cNvPr id="845" name="Google Shape;845;p76"/>
          <p:cNvSpPr txBox="1">
            <a:spLocks noGrp="1"/>
          </p:cNvSpPr>
          <p:nvPr>
            <p:ph type="title"/>
          </p:nvPr>
        </p:nvSpPr>
        <p:spPr>
          <a:xfrm>
            <a:off x="1531916" y="255669"/>
            <a:ext cx="6056415" cy="77140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r>
              <a:rPr lang="en-US" sz="3200" b="0" i="0" u="none" strike="noStrike" cap="none">
                <a:solidFill>
                  <a:schemeClr val="lt1"/>
                </a:solidFill>
                <a:latin typeface="Calibri"/>
                <a:ea typeface="Calibri"/>
                <a:cs typeface="Calibri"/>
                <a:sym typeface="Calibri"/>
              </a:rPr>
              <a:t>GOES-17 vs. GOES-18 ABI LAP Products comparisons</a:t>
            </a:r>
            <a:endParaRPr/>
          </a:p>
        </p:txBody>
      </p:sp>
      <p:sp>
        <p:nvSpPr>
          <p:cNvPr id="846" name="Google Shape;846;p7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300"/>
              <a:buNone/>
            </a:pPr>
            <a:fld id="{00000000-1234-1234-1234-123412341234}" type="slidenum">
              <a:rPr lang="en-US" sz="1200">
                <a:solidFill>
                  <a:schemeClr val="lt1"/>
                </a:solidFill>
                <a:latin typeface="Calibri"/>
                <a:ea typeface="Calibri"/>
                <a:cs typeface="Calibri"/>
                <a:sym typeface="Calibri"/>
              </a:rPr>
              <a:t>52</a:t>
            </a:fld>
            <a:endParaRPr sz="1200">
              <a:solidFill>
                <a:schemeClr val="lt1"/>
              </a:solidFill>
              <a:latin typeface="Calibri"/>
              <a:ea typeface="Calibri"/>
              <a:cs typeface="Calibri"/>
              <a:sym typeface="Calibri"/>
            </a:endParaRPr>
          </a:p>
        </p:txBody>
      </p:sp>
      <p:sp>
        <p:nvSpPr>
          <p:cNvPr id="847" name="Google Shape;847;p76"/>
          <p:cNvSpPr/>
          <p:nvPr/>
        </p:nvSpPr>
        <p:spPr>
          <a:xfrm>
            <a:off x="1328057" y="1750740"/>
            <a:ext cx="2264229" cy="2054559"/>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8" name="Google Shape;848;p76"/>
          <p:cNvSpPr txBox="1"/>
          <p:nvPr/>
        </p:nvSpPr>
        <p:spPr>
          <a:xfrm>
            <a:off x="1531917" y="4647189"/>
            <a:ext cx="152572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Clear-sky, Overlapped coverage</a:t>
            </a:r>
            <a:endParaRPr sz="1800" b="0" i="0" u="none" strike="noStrike" cap="none">
              <a:solidFill>
                <a:schemeClr val="lt1"/>
              </a:solidFill>
              <a:latin typeface="Calibri"/>
              <a:ea typeface="Calibri"/>
              <a:cs typeface="Calibri"/>
              <a:sym typeface="Calibri"/>
            </a:endParaRPr>
          </a:p>
        </p:txBody>
      </p:sp>
      <p:sp>
        <p:nvSpPr>
          <p:cNvPr id="849" name="Google Shape;849;p76"/>
          <p:cNvSpPr txBox="1"/>
          <p:nvPr/>
        </p:nvSpPr>
        <p:spPr>
          <a:xfrm>
            <a:off x="1891102" y="3814883"/>
            <a:ext cx="1156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17</a:t>
            </a:r>
            <a:endParaRPr sz="1800" b="1" i="0" u="none" strike="noStrike" cap="none">
              <a:solidFill>
                <a:srgbClr val="0000FF"/>
              </a:solidFill>
              <a:latin typeface="Calibri"/>
              <a:ea typeface="Calibri"/>
              <a:cs typeface="Calibri"/>
              <a:sym typeface="Calibri"/>
            </a:endParaRPr>
          </a:p>
        </p:txBody>
      </p:sp>
      <p:sp>
        <p:nvSpPr>
          <p:cNvPr id="850" name="Google Shape;850;p76"/>
          <p:cNvSpPr txBox="1"/>
          <p:nvPr/>
        </p:nvSpPr>
        <p:spPr>
          <a:xfrm>
            <a:off x="5783182" y="3830725"/>
            <a:ext cx="1156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18</a:t>
            </a:r>
            <a:endParaRPr sz="1800" b="1" i="0" u="none" strike="noStrike" cap="none">
              <a:solidFill>
                <a:srgbClr val="0000FF"/>
              </a:solidFill>
              <a:latin typeface="Calibri"/>
              <a:ea typeface="Calibri"/>
              <a:cs typeface="Calibri"/>
              <a:sym typeface="Calibri"/>
            </a:endParaRPr>
          </a:p>
        </p:txBody>
      </p:sp>
      <p:sp>
        <p:nvSpPr>
          <p:cNvPr id="851" name="Google Shape;851;p76"/>
          <p:cNvSpPr/>
          <p:nvPr/>
        </p:nvSpPr>
        <p:spPr>
          <a:xfrm>
            <a:off x="3207072" y="4388729"/>
            <a:ext cx="2333757" cy="2089793"/>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2" name="Google Shape;852;p76"/>
          <p:cNvSpPr txBox="1"/>
          <p:nvPr/>
        </p:nvSpPr>
        <p:spPr>
          <a:xfrm>
            <a:off x="3207073" y="6486638"/>
            <a:ext cx="22261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FF"/>
                </a:solidFill>
                <a:latin typeface="Calibri"/>
                <a:ea typeface="Calibri"/>
                <a:cs typeface="Calibri"/>
                <a:sym typeface="Calibri"/>
              </a:rPr>
              <a:t>GOES 18 – GOES 17</a:t>
            </a:r>
            <a:endParaRPr sz="1800" b="1" i="0" u="none" strike="noStrike" cap="none">
              <a:solidFill>
                <a:srgbClr val="0000FF"/>
              </a:solidFill>
              <a:latin typeface="Calibri"/>
              <a:ea typeface="Calibri"/>
              <a:cs typeface="Calibri"/>
              <a:sym typeface="Calibri"/>
            </a:endParaRPr>
          </a:p>
        </p:txBody>
      </p:sp>
      <p:sp>
        <p:nvSpPr>
          <p:cNvPr id="853" name="Google Shape;853;p76"/>
          <p:cNvSpPr/>
          <p:nvPr/>
        </p:nvSpPr>
        <p:spPr>
          <a:xfrm>
            <a:off x="5163803" y="1761626"/>
            <a:ext cx="2282026" cy="2039694"/>
          </a:xfrm>
          <a:prstGeom prst="ellipse">
            <a:avLst/>
          </a:prstGeom>
          <a:noFill/>
          <a:ln w="9525" cap="flat" cmpd="sng">
            <a:solidFill>
              <a:srgbClr val="7F7F7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4" name="Google Shape;854;p76"/>
          <p:cNvSpPr txBox="1"/>
          <p:nvPr/>
        </p:nvSpPr>
        <p:spPr>
          <a:xfrm>
            <a:off x="3500993" y="1010838"/>
            <a:ext cx="22261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00"/>
                </a:solidFill>
                <a:latin typeface="Calibri"/>
                <a:ea typeface="Calibri"/>
                <a:cs typeface="Calibri"/>
                <a:sym typeface="Calibri"/>
              </a:rPr>
              <a:t>RH at 850 mb</a:t>
            </a:r>
            <a:endParaRPr sz="2400" b="1" i="0" u="none" strike="noStrike" cap="none">
              <a:solidFill>
                <a:srgbClr val="FF0000"/>
              </a:solidFill>
              <a:latin typeface="Calibri"/>
              <a:ea typeface="Calibri"/>
              <a:cs typeface="Calibri"/>
              <a:sym typeface="Calibri"/>
            </a:endParaRPr>
          </a:p>
        </p:txBody>
      </p:sp>
      <p:sp>
        <p:nvSpPr>
          <p:cNvPr id="855" name="Google Shape;855;p76"/>
          <p:cNvSpPr/>
          <p:nvPr/>
        </p:nvSpPr>
        <p:spPr>
          <a:xfrm>
            <a:off x="7276234" y="1095485"/>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2022.10.05 00Z</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77"/>
          <p:cNvSpPr txBox="1"/>
          <p:nvPr/>
        </p:nvSpPr>
        <p:spPr>
          <a:xfrm>
            <a:off x="2158071" y="267590"/>
            <a:ext cx="532338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GOES-18 vs. GOES-17 comparisons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LVT and LVM </a:t>
            </a:r>
            <a:endParaRPr sz="1400" b="0" i="0" u="none" strike="noStrike" cap="none">
              <a:solidFill>
                <a:srgbClr val="000000"/>
              </a:solidFill>
              <a:latin typeface="Arial"/>
              <a:ea typeface="Arial"/>
              <a:cs typeface="Arial"/>
              <a:sym typeface="Arial"/>
            </a:endParaRPr>
          </a:p>
        </p:txBody>
      </p:sp>
      <p:sp>
        <p:nvSpPr>
          <p:cNvPr id="862" name="Google Shape;862;p77"/>
          <p:cNvSpPr txBox="1"/>
          <p:nvPr/>
        </p:nvSpPr>
        <p:spPr>
          <a:xfrm>
            <a:off x="632347" y="1208844"/>
            <a:ext cx="6535782" cy="4000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000"/>
              <a:buFont typeface="Noto Sans Symbols"/>
              <a:buChar char="⮚"/>
            </a:pPr>
            <a:r>
              <a:rPr lang="en-US" sz="2000" b="1" i="0" u="none" strike="noStrike" cap="none">
                <a:solidFill>
                  <a:schemeClr val="lt1"/>
                </a:solidFill>
                <a:latin typeface="Calibri"/>
                <a:ea typeface="Calibri"/>
                <a:cs typeface="Calibri"/>
                <a:sym typeface="Calibri"/>
              </a:rPr>
              <a:t>Bias and STD for the overlapped area (zenith angle ≤ 65)</a:t>
            </a:r>
            <a:endParaRPr sz="2000" b="1" i="0" u="none" strike="noStrike" cap="none">
              <a:solidFill>
                <a:schemeClr val="lt1"/>
              </a:solidFill>
              <a:latin typeface="Calibri"/>
              <a:ea typeface="Calibri"/>
              <a:cs typeface="Calibri"/>
              <a:sym typeface="Calibri"/>
            </a:endParaRPr>
          </a:p>
        </p:txBody>
      </p:sp>
      <p:sp>
        <p:nvSpPr>
          <p:cNvPr id="863" name="Google Shape;863;p77"/>
          <p:cNvSpPr/>
          <p:nvPr/>
        </p:nvSpPr>
        <p:spPr>
          <a:xfrm>
            <a:off x="2706834" y="1752552"/>
            <a:ext cx="80205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LVT</a:t>
            </a:r>
            <a:endParaRPr sz="2000" b="1" i="0" u="none" strike="noStrike" cap="none">
              <a:solidFill>
                <a:srgbClr val="000000"/>
              </a:solidFill>
              <a:latin typeface="Arial"/>
              <a:ea typeface="Arial"/>
              <a:cs typeface="Arial"/>
              <a:sym typeface="Arial"/>
            </a:endParaRPr>
          </a:p>
        </p:txBody>
      </p:sp>
      <p:sp>
        <p:nvSpPr>
          <p:cNvPr id="864" name="Google Shape;864;p77"/>
          <p:cNvSpPr/>
          <p:nvPr/>
        </p:nvSpPr>
        <p:spPr>
          <a:xfrm>
            <a:off x="6721428" y="1752551"/>
            <a:ext cx="760025" cy="410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libri"/>
              <a:buNone/>
            </a:pPr>
            <a:r>
              <a:rPr lang="en-US" sz="2000" b="1" i="0" u="none" strike="noStrike" cap="none">
                <a:solidFill>
                  <a:schemeClr val="lt1"/>
                </a:solidFill>
                <a:latin typeface="Calibri"/>
                <a:ea typeface="Calibri"/>
                <a:cs typeface="Calibri"/>
                <a:sym typeface="Calibri"/>
              </a:rPr>
              <a:t>LVM</a:t>
            </a:r>
            <a:endParaRPr sz="2000" b="1" i="0" u="none" strike="noStrike" cap="none">
              <a:solidFill>
                <a:srgbClr val="000000"/>
              </a:solidFill>
              <a:latin typeface="Arial"/>
              <a:ea typeface="Arial"/>
              <a:cs typeface="Arial"/>
              <a:sym typeface="Arial"/>
            </a:endParaRPr>
          </a:p>
        </p:txBody>
      </p:sp>
      <p:sp>
        <p:nvSpPr>
          <p:cNvPr id="865" name="Google Shape;865;p77"/>
          <p:cNvSpPr txBox="1"/>
          <p:nvPr/>
        </p:nvSpPr>
        <p:spPr>
          <a:xfrm>
            <a:off x="7481454" y="5537084"/>
            <a:ext cx="10631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133,237</a:t>
            </a:r>
            <a:endParaRPr sz="1400" b="1" i="0" u="none" strike="noStrike" cap="none">
              <a:solidFill>
                <a:schemeClr val="dk1"/>
              </a:solidFill>
              <a:latin typeface="Calibri"/>
              <a:ea typeface="Calibri"/>
              <a:cs typeface="Calibri"/>
              <a:sym typeface="Calibri"/>
            </a:endParaRPr>
          </a:p>
        </p:txBody>
      </p:sp>
      <p:sp>
        <p:nvSpPr>
          <p:cNvPr id="866" name="Google Shape;866;p77"/>
          <p:cNvSpPr txBox="1"/>
          <p:nvPr/>
        </p:nvSpPr>
        <p:spPr>
          <a:xfrm>
            <a:off x="3508888" y="5537084"/>
            <a:ext cx="10631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133,237</a:t>
            </a:r>
            <a:endParaRPr sz="1400" b="1" i="0" u="none" strike="noStrike" cap="none">
              <a:solidFill>
                <a:schemeClr val="dk1"/>
              </a:solidFill>
              <a:latin typeface="Calibri"/>
              <a:ea typeface="Calibri"/>
              <a:cs typeface="Calibri"/>
              <a:sym typeface="Calibri"/>
            </a:endParaRPr>
          </a:p>
        </p:txBody>
      </p:sp>
      <p:sp>
        <p:nvSpPr>
          <p:cNvPr id="867" name="Google Shape;867;p77"/>
          <p:cNvSpPr/>
          <p:nvPr/>
        </p:nvSpPr>
        <p:spPr>
          <a:xfrm>
            <a:off x="7276234" y="1237003"/>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2022.10.05 00Z</a:t>
            </a:r>
            <a:endParaRPr sz="1400" b="0" i="0" u="none" strike="noStrike" cap="none">
              <a:solidFill>
                <a:srgbClr val="000000"/>
              </a:solidFill>
              <a:latin typeface="Arial"/>
              <a:ea typeface="Arial"/>
              <a:cs typeface="Arial"/>
              <a:sym typeface="Arial"/>
            </a:endParaRPr>
          </a:p>
        </p:txBody>
      </p:sp>
      <p:pic>
        <p:nvPicPr>
          <p:cNvPr id="868" name="Google Shape;868;p77"/>
          <p:cNvPicPr preferRelativeResize="0"/>
          <p:nvPr/>
        </p:nvPicPr>
        <p:blipFill rotWithShape="1">
          <a:blip r:embed="rId3">
            <a:alphaModFix/>
          </a:blip>
          <a:srcRect/>
          <a:stretch/>
        </p:blipFill>
        <p:spPr>
          <a:xfrm>
            <a:off x="1088136" y="2176272"/>
            <a:ext cx="3602736" cy="4197096"/>
          </a:xfrm>
          <a:prstGeom prst="rect">
            <a:avLst/>
          </a:prstGeom>
          <a:noFill/>
          <a:ln>
            <a:noFill/>
          </a:ln>
        </p:spPr>
      </p:pic>
      <p:pic>
        <p:nvPicPr>
          <p:cNvPr id="869" name="Google Shape;869;p77"/>
          <p:cNvPicPr preferRelativeResize="0"/>
          <p:nvPr/>
        </p:nvPicPr>
        <p:blipFill rotWithShape="1">
          <a:blip r:embed="rId4">
            <a:alphaModFix/>
          </a:blip>
          <a:srcRect/>
          <a:stretch/>
        </p:blipFill>
        <p:spPr>
          <a:xfrm>
            <a:off x="5084064" y="2176272"/>
            <a:ext cx="3602736" cy="4197096"/>
          </a:xfrm>
          <a:prstGeom prst="rect">
            <a:avLst/>
          </a:prstGeom>
          <a:noFill/>
          <a:ln>
            <a:noFill/>
          </a:ln>
        </p:spPr>
      </p:pic>
      <p:sp>
        <p:nvSpPr>
          <p:cNvPr id="870" name="Google Shape;870;p7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78"/>
          <p:cNvPicPr preferRelativeResize="0"/>
          <p:nvPr/>
        </p:nvPicPr>
        <p:blipFill rotWithShape="1">
          <a:blip r:embed="rId3">
            <a:alphaModFix/>
          </a:blip>
          <a:srcRect l="2000" t="46710" r="66000" b="-522"/>
          <a:stretch/>
        </p:blipFill>
        <p:spPr>
          <a:xfrm>
            <a:off x="6199632" y="4222103"/>
            <a:ext cx="2679192" cy="2523744"/>
          </a:xfrm>
          <a:prstGeom prst="rect">
            <a:avLst/>
          </a:prstGeom>
          <a:noFill/>
          <a:ln>
            <a:noFill/>
          </a:ln>
        </p:spPr>
      </p:pic>
      <p:pic>
        <p:nvPicPr>
          <p:cNvPr id="877" name="Google Shape;877;p78"/>
          <p:cNvPicPr preferRelativeResize="0"/>
          <p:nvPr/>
        </p:nvPicPr>
        <p:blipFill rotWithShape="1">
          <a:blip r:embed="rId4">
            <a:alphaModFix/>
          </a:blip>
          <a:srcRect l="2000" t="46710" r="66000" b="-522"/>
          <a:stretch/>
        </p:blipFill>
        <p:spPr>
          <a:xfrm>
            <a:off x="3310128" y="4224528"/>
            <a:ext cx="2679192" cy="2523744"/>
          </a:xfrm>
          <a:prstGeom prst="rect">
            <a:avLst/>
          </a:prstGeom>
          <a:noFill/>
          <a:ln>
            <a:noFill/>
          </a:ln>
        </p:spPr>
      </p:pic>
      <p:pic>
        <p:nvPicPr>
          <p:cNvPr id="878" name="Google Shape;878;p78"/>
          <p:cNvPicPr preferRelativeResize="0"/>
          <p:nvPr/>
        </p:nvPicPr>
        <p:blipFill rotWithShape="1">
          <a:blip r:embed="rId5">
            <a:alphaModFix/>
          </a:blip>
          <a:srcRect l="2000" t="46710" r="66000" b="-522"/>
          <a:stretch/>
        </p:blipFill>
        <p:spPr>
          <a:xfrm>
            <a:off x="420624" y="4224528"/>
            <a:ext cx="2679192" cy="2523744"/>
          </a:xfrm>
          <a:prstGeom prst="rect">
            <a:avLst/>
          </a:prstGeom>
          <a:noFill/>
          <a:ln>
            <a:noFill/>
          </a:ln>
        </p:spPr>
      </p:pic>
      <p:pic>
        <p:nvPicPr>
          <p:cNvPr id="879" name="Google Shape;879;p78"/>
          <p:cNvPicPr preferRelativeResize="0"/>
          <p:nvPr/>
        </p:nvPicPr>
        <p:blipFill rotWithShape="1">
          <a:blip r:embed="rId6">
            <a:alphaModFix/>
          </a:blip>
          <a:srcRect l="2000" t="46710" r="66000" b="-522"/>
          <a:stretch/>
        </p:blipFill>
        <p:spPr>
          <a:xfrm>
            <a:off x="6199632" y="1627632"/>
            <a:ext cx="2679192" cy="2523744"/>
          </a:xfrm>
          <a:prstGeom prst="rect">
            <a:avLst/>
          </a:prstGeom>
          <a:noFill/>
          <a:ln>
            <a:noFill/>
          </a:ln>
        </p:spPr>
      </p:pic>
      <p:pic>
        <p:nvPicPr>
          <p:cNvPr id="880" name="Google Shape;880;p78"/>
          <p:cNvPicPr preferRelativeResize="0"/>
          <p:nvPr/>
        </p:nvPicPr>
        <p:blipFill rotWithShape="1">
          <a:blip r:embed="rId7">
            <a:alphaModFix/>
          </a:blip>
          <a:srcRect l="2000" t="46710" r="66000" b="-522"/>
          <a:stretch/>
        </p:blipFill>
        <p:spPr>
          <a:xfrm>
            <a:off x="3310128" y="1627632"/>
            <a:ext cx="2679192" cy="2523744"/>
          </a:xfrm>
          <a:prstGeom prst="rect">
            <a:avLst/>
          </a:prstGeom>
          <a:noFill/>
          <a:ln>
            <a:noFill/>
          </a:ln>
        </p:spPr>
      </p:pic>
      <p:pic>
        <p:nvPicPr>
          <p:cNvPr id="881" name="Google Shape;881;p78"/>
          <p:cNvPicPr preferRelativeResize="0"/>
          <p:nvPr/>
        </p:nvPicPr>
        <p:blipFill rotWithShape="1">
          <a:blip r:embed="rId8">
            <a:alphaModFix/>
          </a:blip>
          <a:srcRect l="2000" t="46710" r="66000" b="-522"/>
          <a:stretch/>
        </p:blipFill>
        <p:spPr>
          <a:xfrm>
            <a:off x="420624" y="1627632"/>
            <a:ext cx="2679192" cy="2523744"/>
          </a:xfrm>
          <a:prstGeom prst="rect">
            <a:avLst/>
          </a:prstGeom>
          <a:noFill/>
          <a:ln>
            <a:noFill/>
          </a:ln>
        </p:spPr>
      </p:pic>
      <p:sp>
        <p:nvSpPr>
          <p:cNvPr id="882" name="Google Shape;882;p78"/>
          <p:cNvSpPr txBox="1"/>
          <p:nvPr/>
        </p:nvSpPr>
        <p:spPr>
          <a:xfrm>
            <a:off x="2158071" y="267590"/>
            <a:ext cx="5323383"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GOES-18 vs. GOES-17 comparisons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TPW and DSI </a:t>
            </a:r>
            <a:endParaRPr sz="1400" b="0" i="0" u="none" strike="noStrike" cap="none">
              <a:solidFill>
                <a:srgbClr val="000000"/>
              </a:solidFill>
              <a:latin typeface="Arial"/>
              <a:ea typeface="Arial"/>
              <a:cs typeface="Arial"/>
              <a:sym typeface="Arial"/>
            </a:endParaRPr>
          </a:p>
        </p:txBody>
      </p:sp>
      <p:sp>
        <p:nvSpPr>
          <p:cNvPr id="883" name="Google Shape;883;p78"/>
          <p:cNvSpPr/>
          <p:nvPr/>
        </p:nvSpPr>
        <p:spPr>
          <a:xfrm>
            <a:off x="7276234" y="1237003"/>
            <a:ext cx="1630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2022.10.05 00Z</a:t>
            </a:r>
            <a:endParaRPr sz="1400" b="0" i="0" u="none" strike="noStrike" cap="none">
              <a:solidFill>
                <a:srgbClr val="000000"/>
              </a:solidFill>
              <a:latin typeface="Arial"/>
              <a:ea typeface="Arial"/>
              <a:cs typeface="Arial"/>
              <a:sym typeface="Arial"/>
            </a:endParaRPr>
          </a:p>
        </p:txBody>
      </p:sp>
      <p:sp>
        <p:nvSpPr>
          <p:cNvPr id="884" name="Google Shape;884;p78"/>
          <p:cNvSpPr txBox="1"/>
          <p:nvPr/>
        </p:nvSpPr>
        <p:spPr>
          <a:xfrm>
            <a:off x="7001681" y="6077425"/>
            <a:ext cx="104286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N = 375725</a:t>
            </a:r>
            <a:endParaRPr sz="1400" b="1" i="0" u="none" strike="noStrike" cap="none">
              <a:solidFill>
                <a:schemeClr val="dk1"/>
              </a:solidFill>
              <a:latin typeface="Calibri"/>
              <a:ea typeface="Calibri"/>
              <a:cs typeface="Calibri"/>
              <a:sym typeface="Calibri"/>
            </a:endParaRPr>
          </a:p>
        </p:txBody>
      </p:sp>
      <p:sp>
        <p:nvSpPr>
          <p:cNvPr id="885" name="Google Shape;885;p78"/>
          <p:cNvSpPr/>
          <p:nvPr/>
        </p:nvSpPr>
        <p:spPr>
          <a:xfrm>
            <a:off x="1884653" y="3029575"/>
            <a:ext cx="87876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TPW</a:t>
            </a:r>
            <a:endParaRPr sz="2800" b="1" i="0" u="none" strike="noStrike" cap="none">
              <a:solidFill>
                <a:srgbClr val="FF0000"/>
              </a:solidFill>
              <a:latin typeface="Arial"/>
              <a:ea typeface="Arial"/>
              <a:cs typeface="Arial"/>
              <a:sym typeface="Arial"/>
            </a:endParaRPr>
          </a:p>
        </p:txBody>
      </p:sp>
      <p:sp>
        <p:nvSpPr>
          <p:cNvPr id="886" name="Google Shape;886;p78"/>
          <p:cNvSpPr/>
          <p:nvPr/>
        </p:nvSpPr>
        <p:spPr>
          <a:xfrm>
            <a:off x="5252894" y="3029575"/>
            <a:ext cx="4331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LI</a:t>
            </a:r>
            <a:endParaRPr sz="2800" b="1" i="0" u="none" strike="noStrike" cap="none">
              <a:solidFill>
                <a:srgbClr val="FF0000"/>
              </a:solidFill>
              <a:latin typeface="Arial"/>
              <a:ea typeface="Arial"/>
              <a:cs typeface="Arial"/>
              <a:sym typeface="Arial"/>
            </a:endParaRPr>
          </a:p>
        </p:txBody>
      </p:sp>
      <p:sp>
        <p:nvSpPr>
          <p:cNvPr id="887" name="Google Shape;887;p78"/>
          <p:cNvSpPr/>
          <p:nvPr/>
        </p:nvSpPr>
        <p:spPr>
          <a:xfrm>
            <a:off x="7806302" y="3029575"/>
            <a:ext cx="9589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CAPE</a:t>
            </a:r>
            <a:endParaRPr sz="2800" b="1" i="0" u="none" strike="noStrike" cap="none">
              <a:solidFill>
                <a:srgbClr val="FF0000"/>
              </a:solidFill>
              <a:latin typeface="Arial"/>
              <a:ea typeface="Arial"/>
              <a:cs typeface="Arial"/>
              <a:sym typeface="Arial"/>
            </a:endParaRPr>
          </a:p>
        </p:txBody>
      </p:sp>
      <p:sp>
        <p:nvSpPr>
          <p:cNvPr id="888" name="Google Shape;888;p78"/>
          <p:cNvSpPr/>
          <p:nvPr/>
        </p:nvSpPr>
        <p:spPr>
          <a:xfrm>
            <a:off x="2346769" y="5834497"/>
            <a:ext cx="45076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SI</a:t>
            </a:r>
            <a:endParaRPr sz="2800" b="1" i="0" u="none" strike="noStrike" cap="none">
              <a:solidFill>
                <a:srgbClr val="FF0000"/>
              </a:solidFill>
              <a:latin typeface="Arial"/>
              <a:ea typeface="Arial"/>
              <a:cs typeface="Arial"/>
              <a:sym typeface="Arial"/>
            </a:endParaRPr>
          </a:p>
        </p:txBody>
      </p:sp>
      <p:sp>
        <p:nvSpPr>
          <p:cNvPr id="889" name="Google Shape;889;p78"/>
          <p:cNvSpPr/>
          <p:nvPr/>
        </p:nvSpPr>
        <p:spPr>
          <a:xfrm>
            <a:off x="5252894" y="5786963"/>
            <a:ext cx="47801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KI</a:t>
            </a:r>
            <a:endParaRPr sz="2800" b="1" i="0" u="none" strike="noStrike" cap="none">
              <a:solidFill>
                <a:srgbClr val="FF0000"/>
              </a:solidFill>
              <a:latin typeface="Arial"/>
              <a:ea typeface="Arial"/>
              <a:cs typeface="Arial"/>
              <a:sym typeface="Arial"/>
            </a:endParaRPr>
          </a:p>
        </p:txBody>
      </p:sp>
      <p:sp>
        <p:nvSpPr>
          <p:cNvPr id="890" name="Google Shape;890;p78"/>
          <p:cNvSpPr/>
          <p:nvPr/>
        </p:nvSpPr>
        <p:spPr>
          <a:xfrm>
            <a:off x="8143571" y="5786963"/>
            <a:ext cx="544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Calibri"/>
              <a:buNone/>
            </a:pPr>
            <a:r>
              <a:rPr lang="en-US" sz="2800" b="1" i="0" u="none" strike="noStrike" cap="none">
                <a:solidFill>
                  <a:srgbClr val="FF0000"/>
                </a:solidFill>
                <a:latin typeface="Calibri"/>
                <a:ea typeface="Calibri"/>
                <a:cs typeface="Calibri"/>
                <a:sym typeface="Calibri"/>
              </a:rPr>
              <a:t>TT</a:t>
            </a:r>
            <a:endParaRPr sz="2800" b="1" i="0" u="none" strike="noStrike" cap="none">
              <a:solidFill>
                <a:srgbClr val="FF0000"/>
              </a:solidFill>
              <a:latin typeface="Arial"/>
              <a:ea typeface="Arial"/>
              <a:cs typeface="Arial"/>
              <a:sym typeface="Arial"/>
            </a:endParaRPr>
          </a:p>
        </p:txBody>
      </p:sp>
      <p:sp>
        <p:nvSpPr>
          <p:cNvPr id="891" name="Google Shape;891;p78"/>
          <p:cNvSpPr txBox="1"/>
          <p:nvPr/>
        </p:nvSpPr>
        <p:spPr>
          <a:xfrm>
            <a:off x="287958" y="1208844"/>
            <a:ext cx="6433471" cy="40011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000"/>
              <a:buFont typeface="Noto Sans Symbols"/>
              <a:buChar char="⮚"/>
            </a:pPr>
            <a:r>
              <a:rPr lang="en-US" sz="2000" b="1" i="0" u="none" strike="noStrike" cap="none">
                <a:solidFill>
                  <a:schemeClr val="lt1"/>
                </a:solidFill>
                <a:latin typeface="Calibri"/>
                <a:ea typeface="Calibri"/>
                <a:cs typeface="Calibri"/>
                <a:sym typeface="Calibri"/>
              </a:rPr>
              <a:t>G18 – G17 statistics (zenith angle ≤ 65)</a:t>
            </a:r>
            <a:endParaRPr sz="2000" b="1" i="0" u="none" strike="noStrike" cap="none">
              <a:solidFill>
                <a:schemeClr val="lt1"/>
              </a:solidFill>
              <a:latin typeface="Calibri"/>
              <a:ea typeface="Calibri"/>
              <a:cs typeface="Calibri"/>
              <a:sym typeface="Calibri"/>
            </a:endParaRPr>
          </a:p>
        </p:txBody>
      </p:sp>
      <p:sp>
        <p:nvSpPr>
          <p:cNvPr id="892" name="Google Shape;892;p78"/>
          <p:cNvSpPr txBox="1"/>
          <p:nvPr/>
        </p:nvSpPr>
        <p:spPr>
          <a:xfrm rot="-5400000">
            <a:off x="5893264" y="2800117"/>
            <a:ext cx="67839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Helvetica Neue"/>
              <a:buNone/>
            </a:pPr>
            <a:r>
              <a:rPr lang="en-US" sz="900" b="1" i="0" u="none" strike="noStrike" cap="none">
                <a:solidFill>
                  <a:srgbClr val="000000"/>
                </a:solidFill>
                <a:latin typeface="Helvetica Neue"/>
                <a:ea typeface="Helvetica Neue"/>
                <a:cs typeface="Helvetica Neue"/>
                <a:sym typeface="Helvetica Neue"/>
              </a:rPr>
              <a:t>GOES 17</a:t>
            </a:r>
            <a:endParaRPr sz="900" b="1" i="0" u="none" strike="noStrike" cap="none">
              <a:solidFill>
                <a:srgbClr val="000000"/>
              </a:solidFill>
              <a:latin typeface="Helvetica Neue"/>
              <a:ea typeface="Helvetica Neue"/>
              <a:cs typeface="Helvetica Neue"/>
              <a:sym typeface="Helvetica Neue"/>
            </a:endParaRPr>
          </a:p>
        </p:txBody>
      </p:sp>
      <p:sp>
        <p:nvSpPr>
          <p:cNvPr id="893" name="Google Shape;893;p78"/>
          <p:cNvSpPr txBox="1">
            <a:spLocks noGrp="1"/>
          </p:cNvSpPr>
          <p:nvPr>
            <p:ph type="sldNum" idx="12"/>
          </p:nvPr>
        </p:nvSpPr>
        <p:spPr>
          <a:xfrm>
            <a:off x="7024713" y="6422775"/>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50"/>
          <p:cNvSpPr txBox="1">
            <a:spLocks noGrp="1"/>
          </p:cNvSpPr>
          <p:nvPr>
            <p:ph type="title"/>
          </p:nvPr>
        </p:nvSpPr>
        <p:spPr>
          <a:xfrm>
            <a:off x="457200" y="27352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Outcomes: Summary</a:t>
            </a:r>
            <a:endParaRPr/>
          </a:p>
        </p:txBody>
      </p:sp>
      <p:sp>
        <p:nvSpPr>
          <p:cNvPr id="900" name="Google Shape;900;p50"/>
          <p:cNvSpPr txBox="1">
            <a:spLocks noGrp="1"/>
          </p:cNvSpPr>
          <p:nvPr>
            <p:ph type="body" idx="1"/>
          </p:nvPr>
        </p:nvSpPr>
        <p:spPr>
          <a:xfrm>
            <a:off x="293251" y="1303810"/>
            <a:ext cx="8841851" cy="5066188"/>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lt1"/>
              </a:buClr>
              <a:buSzPts val="2800"/>
              <a:buFont typeface="Noto Sans Symbols"/>
              <a:buChar char="✔"/>
            </a:pPr>
            <a:r>
              <a:rPr lang="en-US" sz="2800" b="0" i="0" u="none" strike="noStrike" cap="none">
                <a:solidFill>
                  <a:schemeClr val="lt1"/>
                </a:solidFill>
              </a:rPr>
              <a:t>All PLPT activities needed to make LAP products provisional have been completed</a:t>
            </a:r>
            <a:endParaRPr/>
          </a:p>
          <a:p>
            <a:pPr marL="914400" lvl="1" indent="-457200" algn="l" rtl="0">
              <a:lnSpc>
                <a:spcPct val="100000"/>
              </a:lnSpc>
              <a:spcBef>
                <a:spcPts val="0"/>
              </a:spcBef>
              <a:spcAft>
                <a:spcPts val="0"/>
              </a:spcAft>
              <a:buSzPts val="2800"/>
              <a:buFont typeface="Noto Sans Symbols"/>
              <a:buChar char="✔"/>
            </a:pPr>
            <a:r>
              <a:rPr lang="en-US"/>
              <a:t>Similar to GOES-16 performance</a:t>
            </a:r>
            <a:endParaRPr/>
          </a:p>
          <a:p>
            <a:pPr marL="457200" marR="0" lvl="0" indent="-457200" algn="l" rtl="0">
              <a:lnSpc>
                <a:spcPct val="100000"/>
              </a:lnSpc>
              <a:spcBef>
                <a:spcPts val="480"/>
              </a:spcBef>
              <a:spcAft>
                <a:spcPts val="0"/>
              </a:spcAft>
              <a:buClr>
                <a:schemeClr val="lt1"/>
              </a:buClr>
              <a:buSzPts val="2800"/>
              <a:buFont typeface="Noto Sans Symbols"/>
              <a:buChar char="✔"/>
            </a:pPr>
            <a:r>
              <a:rPr lang="en-US" sz="2800" b="0" i="0" u="none" strike="noStrike" cap="none">
                <a:solidFill>
                  <a:schemeClr val="lt1"/>
                </a:solidFill>
              </a:rPr>
              <a:t>Minor issues revealed by PLPTs:</a:t>
            </a:r>
            <a:endParaRPr/>
          </a:p>
          <a:p>
            <a:pPr marL="690562" marR="0" lvl="1" indent="-233362" algn="l" rtl="0">
              <a:lnSpc>
                <a:spcPct val="100000"/>
              </a:lnSpc>
              <a:spcBef>
                <a:spcPts val="400"/>
              </a:spcBef>
              <a:spcAft>
                <a:spcPts val="0"/>
              </a:spcAft>
              <a:buClr>
                <a:schemeClr val="lt1"/>
              </a:buClr>
              <a:buSzPts val="2400"/>
              <a:buFont typeface="Arial"/>
              <a:buChar char="–"/>
            </a:pPr>
            <a:r>
              <a:rPr lang="en-US" sz="2400"/>
              <a:t>Missing values in random boxed areas</a:t>
            </a:r>
            <a:endParaRPr/>
          </a:p>
          <a:p>
            <a:pPr marL="690563" marR="0" lvl="1" indent="-233361" algn="l" rtl="0">
              <a:lnSpc>
                <a:spcPct val="100000"/>
              </a:lnSpc>
              <a:spcBef>
                <a:spcPts val="400"/>
              </a:spcBef>
              <a:spcAft>
                <a:spcPts val="0"/>
              </a:spcAft>
              <a:buClr>
                <a:schemeClr val="lt1"/>
              </a:buClr>
              <a:buSzPts val="2400"/>
              <a:buFont typeface="Arial"/>
              <a:buChar char="–"/>
            </a:pPr>
            <a:r>
              <a:rPr lang="en-US" sz="2400"/>
              <a:t>Slightly large discrepancy of some DSI products (KI and TT) compared with RAOB</a:t>
            </a:r>
            <a:endParaRPr/>
          </a:p>
          <a:p>
            <a:pPr marL="508000" lvl="0" indent="-457200" algn="l" rtl="0">
              <a:lnSpc>
                <a:spcPct val="100000"/>
              </a:lnSpc>
              <a:spcBef>
                <a:spcPts val="480"/>
              </a:spcBef>
              <a:spcAft>
                <a:spcPts val="0"/>
              </a:spcAft>
              <a:buSzPts val="2800"/>
              <a:buFont typeface="Noto Sans Symbols"/>
              <a:buChar char="✔"/>
            </a:pPr>
            <a:r>
              <a:rPr lang="en-US" sz="2800"/>
              <a:t>These minor issues may not prevent the declaration of Provisional Maturity</a:t>
            </a:r>
            <a:endParaRPr/>
          </a:p>
        </p:txBody>
      </p:sp>
      <p:sp>
        <p:nvSpPr>
          <p:cNvPr id="901" name="Google Shape;901;p5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51"/>
          <p:cNvSpPr txBox="1">
            <a:spLocks noGrp="1"/>
          </p:cNvSpPr>
          <p:nvPr>
            <p:ph type="title"/>
          </p:nvPr>
        </p:nvSpPr>
        <p:spPr>
          <a:xfrm>
            <a:off x="722312" y="4406900"/>
            <a:ext cx="8262944" cy="13619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Path to </a:t>
            </a:r>
            <a:r>
              <a:rPr lang="en-US"/>
              <a:t>Full Maturity</a:t>
            </a:r>
            <a:r>
              <a:rPr lang="en-US" sz="4000" b="1" i="0" u="none" strike="noStrike" cap="none">
                <a:solidFill>
                  <a:schemeClr val="lt1"/>
                </a:solidFill>
                <a:latin typeface="Calibri"/>
                <a:ea typeface="Calibri"/>
                <a:cs typeface="Calibri"/>
                <a:sym typeface="Calibri"/>
              </a:rPr>
              <a:t> Review</a:t>
            </a:r>
            <a:endParaRPr/>
          </a:p>
        </p:txBody>
      </p:sp>
      <p:sp>
        <p:nvSpPr>
          <p:cNvPr id="908" name="Google Shape;908;p5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52"/>
          <p:cNvSpPr txBox="1">
            <a:spLocks noGrp="1"/>
          </p:cNvSpPr>
          <p:nvPr>
            <p:ph type="title"/>
          </p:nvPr>
        </p:nvSpPr>
        <p:spPr>
          <a:xfrm>
            <a:off x="457200" y="146651"/>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Path to </a:t>
            </a:r>
            <a:r>
              <a:rPr lang="en-US"/>
              <a:t>Full Maturity</a:t>
            </a:r>
            <a:r>
              <a:rPr lang="en-US" sz="3600" b="0" i="0" u="none" strike="noStrike" cap="none">
                <a:solidFill>
                  <a:schemeClr val="lt1"/>
                </a:solidFill>
                <a:latin typeface="Calibri"/>
                <a:ea typeface="Calibri"/>
                <a:cs typeface="Calibri"/>
                <a:sym typeface="Calibri"/>
              </a:rPr>
              <a:t> Review</a:t>
            </a:r>
            <a:endParaRPr/>
          </a:p>
        </p:txBody>
      </p:sp>
      <p:sp>
        <p:nvSpPr>
          <p:cNvPr id="915" name="Google Shape;915;p52"/>
          <p:cNvSpPr txBox="1">
            <a:spLocks noGrp="1"/>
          </p:cNvSpPr>
          <p:nvPr>
            <p:ph type="body" idx="1"/>
          </p:nvPr>
        </p:nvSpPr>
        <p:spPr>
          <a:xfrm>
            <a:off x="143123" y="1258425"/>
            <a:ext cx="8921363" cy="5385135"/>
          </a:xfrm>
          <a:prstGeom prst="rect">
            <a:avLst/>
          </a:prstGeom>
          <a:noFill/>
          <a:ln>
            <a:noFill/>
          </a:ln>
        </p:spPr>
        <p:txBody>
          <a:bodyPr spcFirstLastPara="1" wrap="square" lIns="91425" tIns="45700" rIns="91425" bIns="45700" anchor="t" anchorCtr="0">
            <a:noAutofit/>
          </a:bodyPr>
          <a:lstStyle/>
          <a:p>
            <a:pPr marL="914400" marR="0" lvl="2" indent="0" algn="l" rtl="0">
              <a:lnSpc>
                <a:spcPct val="100000"/>
              </a:lnSpc>
              <a:spcBef>
                <a:spcPts val="0"/>
              </a:spcBef>
              <a:spcAft>
                <a:spcPts val="0"/>
              </a:spcAft>
              <a:buClr>
                <a:schemeClr val="lt1"/>
              </a:buClr>
              <a:buSzPts val="1600"/>
              <a:buNone/>
            </a:pPr>
            <a:endParaRPr sz="1600"/>
          </a:p>
          <a:p>
            <a:pPr marL="914400" marR="0" lvl="2" indent="0" algn="l" rtl="0">
              <a:lnSpc>
                <a:spcPct val="100000"/>
              </a:lnSpc>
              <a:spcBef>
                <a:spcPts val="280"/>
              </a:spcBef>
              <a:spcAft>
                <a:spcPts val="0"/>
              </a:spcAft>
              <a:buClr>
                <a:schemeClr val="lt1"/>
              </a:buClr>
              <a:buSzPts val="1400"/>
              <a:buNone/>
            </a:pPr>
            <a:endParaRPr sz="1400"/>
          </a:p>
          <a:p>
            <a:pPr marL="342900" marR="0" lvl="0" indent="-342900" algn="l" rtl="0">
              <a:lnSpc>
                <a:spcPct val="100000"/>
              </a:lnSpc>
              <a:spcBef>
                <a:spcPts val="400"/>
              </a:spcBef>
              <a:spcAft>
                <a:spcPts val="0"/>
              </a:spcAft>
              <a:buClr>
                <a:schemeClr val="lt1"/>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16" name="Google Shape;916;p52"/>
          <p:cNvSpPr txBox="1"/>
          <p:nvPr/>
        </p:nvSpPr>
        <p:spPr>
          <a:xfrm>
            <a:off x="79515" y="1030818"/>
            <a:ext cx="9137372" cy="538513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2000"/>
              <a:buFont typeface="Noto Sans Symbols"/>
              <a:buChar char="✔"/>
            </a:pPr>
            <a:r>
              <a:rPr lang="en-US" sz="2000" b="0" i="0" u="none" strike="noStrike" cap="none">
                <a:solidFill>
                  <a:schemeClr val="lt1"/>
                </a:solidFill>
                <a:latin typeface="Calibri"/>
                <a:ea typeface="Calibri"/>
                <a:cs typeface="Calibri"/>
                <a:sym typeface="Calibri"/>
              </a:rPr>
              <a:t>We expect to apply the same PLPTs to be conducted for Full Maturity</a:t>
            </a:r>
            <a:endParaRPr sz="1400" b="0" i="0" u="none" strike="noStrike" cap="none">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a:solidFill>
                  <a:srgbClr val="FFFFFF"/>
                </a:solidFill>
                <a:latin typeface="Calibri"/>
                <a:ea typeface="Calibri"/>
                <a:cs typeface="Calibri"/>
                <a:sym typeface="Calibri"/>
              </a:rPr>
              <a:t>Extend period for testing </a:t>
            </a:r>
            <a:r>
              <a:rPr lang="en-US" sz="1800">
                <a:solidFill>
                  <a:srgbClr val="FFFFFF"/>
                </a:solidFill>
                <a:latin typeface="Calibri"/>
                <a:ea typeface="Calibri"/>
                <a:cs typeface="Calibri"/>
                <a:sym typeface="Calibri"/>
              </a:rPr>
              <a:t>starting</a:t>
            </a:r>
            <a:r>
              <a:rPr lang="en-US" sz="1800" b="0" i="0" u="none" strike="noStrike" cap="none">
                <a:solidFill>
                  <a:srgbClr val="FFFFFF"/>
                </a:solidFill>
                <a:latin typeface="Calibri"/>
                <a:ea typeface="Calibri"/>
                <a:cs typeface="Calibri"/>
                <a:sym typeface="Calibri"/>
              </a:rPr>
              <a:t>  July 2022 </a:t>
            </a:r>
            <a:r>
              <a:rPr lang="en-US" sz="1800">
                <a:solidFill>
                  <a:srgbClr val="FFFFFF"/>
                </a:solidFill>
                <a:latin typeface="Calibri"/>
                <a:ea typeface="Calibri"/>
                <a:cs typeface="Calibri"/>
                <a:sym typeface="Calibri"/>
              </a:rPr>
              <a:t>and beyond</a:t>
            </a:r>
            <a:r>
              <a:rPr lang="en-US" sz="1800" b="0" i="0" u="none" strike="noStrike" cap="none">
                <a:solidFill>
                  <a:srgbClr val="FFFFF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a:solidFill>
                  <a:srgbClr val="FFFFFF"/>
                </a:solidFill>
                <a:latin typeface="Calibri"/>
                <a:ea typeface="Calibri"/>
                <a:cs typeface="Calibri"/>
                <a:sym typeface="Calibri"/>
              </a:rPr>
              <a:t>Save L2 to enable further comparisons with the reference datasets.</a:t>
            </a:r>
            <a:endParaRPr sz="1400" b="0" i="0" u="none" strike="noStrike" cap="none">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a:solidFill>
                  <a:srgbClr val="FFFFFF"/>
                </a:solidFill>
                <a:latin typeface="Calibri"/>
                <a:ea typeface="Calibri"/>
                <a:cs typeface="Calibri"/>
                <a:sym typeface="Calibri"/>
              </a:rPr>
              <a:t>Deep dive for those small samples that have large differences between LAP and references.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00"/>
              </a:spcBef>
              <a:spcAft>
                <a:spcPts val="0"/>
              </a:spcAft>
              <a:buClr>
                <a:schemeClr val="lt1"/>
              </a:buClr>
              <a:buSzPts val="2000"/>
              <a:buFont typeface="Noto Sans Symbols"/>
              <a:buChar char="✔"/>
            </a:pPr>
            <a:r>
              <a:rPr lang="en-US" sz="2000" b="0" i="0" u="none" strike="noStrike" cap="none">
                <a:solidFill>
                  <a:schemeClr val="lt1"/>
                </a:solidFill>
                <a:latin typeface="Calibri"/>
                <a:ea typeface="Calibri"/>
                <a:cs typeface="Calibri"/>
                <a:sym typeface="Calibri"/>
              </a:rPr>
              <a:t>Currently minor issues may not prevent declaration of Full Maturity (3</a:t>
            </a:r>
            <a:r>
              <a:rPr lang="en-US" sz="1800" b="0" i="0" u="none" strike="noStrike" cap="none">
                <a:solidFill>
                  <a:schemeClr val="lt1"/>
                </a:solidFill>
                <a:latin typeface="Calibri"/>
                <a:ea typeface="Calibri"/>
                <a:cs typeface="Calibri"/>
                <a:sym typeface="Calibri"/>
              </a:rPr>
              <a:t> issues identified through the PLPT work and will be mitigated during provisional stage)</a:t>
            </a:r>
            <a:endParaRPr sz="1400" b="0" i="0" u="none" strike="noStrike" cap="none">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Missing values are randomly discovered over some boxed areas. </a:t>
            </a:r>
            <a:endParaRPr sz="1400" b="0" i="0" u="none" strike="noStrike" cap="none">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LAP products are affected by the migration of the sun which might be caused by the cloud mask. </a:t>
            </a:r>
            <a:endParaRPr sz="1400" b="0" i="0" u="none" strike="noStrike" cap="none">
              <a:solidFill>
                <a:srgbClr val="000000"/>
              </a:solidFill>
              <a:latin typeface="Arial"/>
              <a:ea typeface="Arial"/>
              <a:cs typeface="Arial"/>
              <a:sym typeface="Arial"/>
            </a:endParaRPr>
          </a:p>
          <a:p>
            <a:pPr marL="690562" marR="0" lvl="1" indent="-233362" algn="l" rtl="0">
              <a:lnSpc>
                <a:spcPct val="100000"/>
              </a:lnSpc>
              <a:spcBef>
                <a:spcPts val="36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TT and KI values have slightly large discrepancy </a:t>
            </a:r>
            <a:r>
              <a:rPr lang="en-US" sz="1800" b="0" i="0" u="none" strike="noStrike" cap="none">
                <a:solidFill>
                  <a:srgbClr val="FF0000"/>
                </a:solidFill>
                <a:latin typeface="Calibri"/>
                <a:ea typeface="Calibri"/>
                <a:cs typeface="Calibri"/>
                <a:sym typeface="Calibri"/>
              </a:rPr>
              <a:t>when compared with (“point-source”) RAOBs</a:t>
            </a:r>
            <a:r>
              <a:rPr lang="en-US" sz="1800" b="0" i="0" u="none" strike="noStrike" cap="none">
                <a:solidFill>
                  <a:schemeClr val="lt1"/>
                </a:solidFill>
                <a:latin typeface="Calibri"/>
                <a:ea typeface="Calibri"/>
                <a:cs typeface="Calibri"/>
                <a:sym typeface="Calibri"/>
              </a:rPr>
              <a:t>; previous experiences show that the results are closer to specification when considering only unstable atmospheric conditions.</a:t>
            </a:r>
            <a:endParaRPr sz="1400" b="0" i="0" u="none" strike="noStrike" cap="none">
              <a:solidFill>
                <a:srgbClr val="000000"/>
              </a:solidFill>
              <a:latin typeface="Arial"/>
              <a:ea typeface="Arial"/>
              <a:cs typeface="Arial"/>
              <a:sym typeface="Arial"/>
            </a:endParaRPr>
          </a:p>
          <a:p>
            <a:pPr marL="914400" marR="0" lvl="2" indent="0" algn="l" rtl="0">
              <a:lnSpc>
                <a:spcPct val="100000"/>
              </a:lnSpc>
              <a:spcBef>
                <a:spcPts val="280"/>
              </a:spcBef>
              <a:spcAft>
                <a:spcPts val="0"/>
              </a:spcAft>
              <a:buClr>
                <a:schemeClr val="lt1"/>
              </a:buClr>
              <a:buSzPts val="1600"/>
              <a:buFont typeface="Arial"/>
              <a:buNone/>
            </a:pPr>
            <a:endParaRPr sz="1600" b="0" i="0" u="none" strike="noStrike" cap="none">
              <a:solidFill>
                <a:schemeClr val="lt1"/>
              </a:solidFill>
              <a:latin typeface="Calibri"/>
              <a:ea typeface="Calibri"/>
              <a:cs typeface="Calibri"/>
              <a:sym typeface="Calibri"/>
            </a:endParaRPr>
          </a:p>
          <a:p>
            <a:pPr marL="914400" marR="0" lvl="2" indent="0" algn="l" rtl="0">
              <a:lnSpc>
                <a:spcPct val="100000"/>
              </a:lnSpc>
              <a:spcBef>
                <a:spcPts val="28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400"/>
              </a:spcBef>
              <a:spcAft>
                <a:spcPts val="0"/>
              </a:spcAft>
              <a:buClr>
                <a:schemeClr val="lt1"/>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17" name="Google Shape;917;p5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53"/>
          <p:cNvSpPr txBox="1">
            <a:spLocks noGrp="1"/>
          </p:cNvSpPr>
          <p:nvPr>
            <p:ph type="title"/>
          </p:nvPr>
        </p:nvSpPr>
        <p:spPr>
          <a:xfrm>
            <a:off x="457200" y="1242159"/>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a:t>Issue #1 – Missing data over </a:t>
            </a:r>
            <a:br>
              <a:rPr lang="en-US"/>
            </a:br>
            <a:r>
              <a:rPr lang="en-US"/>
              <a:t>randomly distributed boxed areas</a:t>
            </a:r>
            <a:endParaRPr sz="3600" b="0" i="0" u="none" strike="noStrike" cap="none">
              <a:solidFill>
                <a:schemeClr val="lt1"/>
              </a:solidFill>
              <a:latin typeface="Calibri"/>
              <a:ea typeface="Calibri"/>
              <a:cs typeface="Calibri"/>
              <a:sym typeface="Calibri"/>
            </a:endParaRPr>
          </a:p>
        </p:txBody>
      </p:sp>
      <p:sp>
        <p:nvSpPr>
          <p:cNvPr id="924" name="Google Shape;924;p53"/>
          <p:cNvSpPr txBox="1">
            <a:spLocks noGrp="1"/>
          </p:cNvSpPr>
          <p:nvPr>
            <p:ph type="body" idx="1"/>
          </p:nvPr>
        </p:nvSpPr>
        <p:spPr>
          <a:xfrm>
            <a:off x="119269" y="3093057"/>
            <a:ext cx="8921363" cy="1657073"/>
          </a:xfrm>
          <a:prstGeom prst="rect">
            <a:avLst/>
          </a:prstGeom>
          <a:noFill/>
          <a:ln>
            <a:noFill/>
          </a:ln>
        </p:spPr>
        <p:txBody>
          <a:bodyPr spcFirstLastPara="1" wrap="square" lIns="91425" tIns="45700" rIns="91425" bIns="45700" anchor="t" anchorCtr="0">
            <a:noAutofit/>
          </a:bodyPr>
          <a:lstStyle/>
          <a:p>
            <a:pPr marL="233361" lvl="0" indent="-233361" algn="l" rtl="0">
              <a:lnSpc>
                <a:spcPct val="100000"/>
              </a:lnSpc>
              <a:spcBef>
                <a:spcPts val="400"/>
              </a:spcBef>
              <a:spcAft>
                <a:spcPts val="0"/>
              </a:spcAft>
              <a:buSzPts val="2400"/>
              <a:buFont typeface="Arial"/>
              <a:buChar char="–"/>
            </a:pPr>
            <a:r>
              <a:rPr lang="en-US" sz="2400"/>
              <a:t>Initial analysis showed missing data over randomly distributed boxed area</a:t>
            </a:r>
            <a:endParaRPr sz="2400"/>
          </a:p>
          <a:p>
            <a:pPr marL="633412" marR="0" lvl="1" indent="-239712"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The missing data occur frequently and randomly in boxed shapes</a:t>
            </a:r>
            <a:endParaRPr/>
          </a:p>
          <a:p>
            <a:pPr marL="633412" marR="0" lvl="1" indent="-112712" algn="l" rtl="0">
              <a:lnSpc>
                <a:spcPct val="100000"/>
              </a:lnSpc>
              <a:spcBef>
                <a:spcPts val="400"/>
              </a:spcBef>
              <a:spcAft>
                <a:spcPts val="0"/>
              </a:spcAft>
              <a:buClr>
                <a:schemeClr val="lt1"/>
              </a:buClr>
              <a:buSzPts val="2000"/>
              <a:buFont typeface="Arial"/>
              <a:buNone/>
            </a:pPr>
            <a:endParaRPr sz="2000"/>
          </a:p>
          <a:p>
            <a:pPr marL="233361" lvl="0" indent="-233361" algn="l" rtl="0">
              <a:lnSpc>
                <a:spcPct val="100000"/>
              </a:lnSpc>
              <a:spcBef>
                <a:spcPts val="400"/>
              </a:spcBef>
              <a:spcAft>
                <a:spcPts val="0"/>
              </a:spcAft>
              <a:buSzPts val="2400"/>
              <a:buFont typeface="Arial"/>
              <a:buChar char="–"/>
            </a:pPr>
            <a:r>
              <a:rPr lang="en-US" sz="2400"/>
              <a:t>Need to submit an ADR on this issue</a:t>
            </a:r>
            <a:endParaRPr/>
          </a:p>
          <a:p>
            <a:pPr marL="633412" lvl="1" indent="-239712" algn="l" rtl="0">
              <a:lnSpc>
                <a:spcPct val="100000"/>
              </a:lnSpc>
              <a:spcBef>
                <a:spcPts val="400"/>
              </a:spcBef>
              <a:spcAft>
                <a:spcPts val="0"/>
              </a:spcAft>
              <a:buSzPts val="2000"/>
              <a:buChar char="–"/>
            </a:pPr>
            <a:r>
              <a:rPr lang="en-US" sz="2000"/>
              <a:t>This issue was raised for GOES-17, also happens for GOES-16, and it is not solved.</a:t>
            </a:r>
            <a:endParaRPr/>
          </a:p>
          <a:p>
            <a:pPr marL="0" marR="0" lvl="0" indent="0" algn="l" rtl="0">
              <a:lnSpc>
                <a:spcPct val="100000"/>
              </a:lnSpc>
              <a:spcBef>
                <a:spcPts val="400"/>
              </a:spcBef>
              <a:spcAft>
                <a:spcPts val="0"/>
              </a:spcAft>
              <a:buSzPts val="2400"/>
              <a:buNone/>
            </a:pPr>
            <a:endParaRPr sz="2400"/>
          </a:p>
          <a:p>
            <a:pPr marL="290512" marR="0" lvl="0" indent="-239711" algn="l" rtl="0">
              <a:lnSpc>
                <a:spcPct val="100000"/>
              </a:lnSpc>
              <a:spcBef>
                <a:spcPts val="48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25" name="Google Shape;925;p5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54"/>
          <p:cNvSpPr txBox="1">
            <a:spLocks noGrp="1"/>
          </p:cNvSpPr>
          <p:nvPr>
            <p:ph type="title"/>
          </p:nvPr>
        </p:nvSpPr>
        <p:spPr>
          <a:xfrm>
            <a:off x="1445450" y="30150"/>
            <a:ext cx="62532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rPr>
              <a:t>An example of the missing data </a:t>
            </a:r>
            <a:br>
              <a:rPr lang="en-US" sz="3200" b="0" i="0" u="none" strike="noStrike" cap="none">
                <a:solidFill>
                  <a:schemeClr val="lt1"/>
                </a:solidFill>
              </a:rPr>
            </a:br>
            <a:r>
              <a:rPr lang="en-US" sz="3200" b="0" i="0" u="none" strike="noStrike" cap="none">
                <a:solidFill>
                  <a:schemeClr val="lt1"/>
                </a:solidFill>
              </a:rPr>
              <a:t>in boxed area over Full disk</a:t>
            </a:r>
            <a:endParaRPr sz="3200"/>
          </a:p>
        </p:txBody>
      </p:sp>
      <p:sp>
        <p:nvSpPr>
          <p:cNvPr id="932" name="Google Shape;932;p54"/>
          <p:cNvSpPr txBox="1"/>
          <p:nvPr/>
        </p:nvSpPr>
        <p:spPr>
          <a:xfrm>
            <a:off x="798644" y="6293979"/>
            <a:ext cx="72891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1800"/>
              <a:buFont typeface="Arial"/>
              <a:buNone/>
            </a:pPr>
            <a:r>
              <a:rPr lang="en-US" sz="1800" b="0" i="0" u="none" strike="noStrike" cap="none">
                <a:solidFill>
                  <a:srgbClr val="FFFF00"/>
                </a:solidFill>
                <a:latin typeface="Arial"/>
                <a:ea typeface="Arial"/>
                <a:cs typeface="Arial"/>
                <a:sym typeface="Arial"/>
              </a:rPr>
              <a:t>Data missing occur randomly, but often between 8:20 and 9:40</a:t>
            </a:r>
            <a:r>
              <a:rPr lang="en-US" sz="1800">
                <a:solidFill>
                  <a:srgbClr val="FFFF00"/>
                </a:solidFill>
              </a:rPr>
              <a:t> UTC</a:t>
            </a:r>
            <a:endParaRPr sz="1400" b="0" i="0" u="none" strike="noStrike" cap="none">
              <a:solidFill>
                <a:srgbClr val="000000"/>
              </a:solidFill>
              <a:latin typeface="Arial"/>
              <a:ea typeface="Arial"/>
              <a:cs typeface="Arial"/>
              <a:sym typeface="Arial"/>
            </a:endParaRPr>
          </a:p>
        </p:txBody>
      </p:sp>
      <p:grpSp>
        <p:nvGrpSpPr>
          <p:cNvPr id="933" name="Google Shape;933;p54"/>
          <p:cNvGrpSpPr/>
          <p:nvPr/>
        </p:nvGrpSpPr>
        <p:grpSpPr>
          <a:xfrm>
            <a:off x="660218" y="1182023"/>
            <a:ext cx="3429000" cy="2552700"/>
            <a:chOff x="315246" y="1182023"/>
            <a:chExt cx="3429000" cy="2552700"/>
          </a:xfrm>
        </p:grpSpPr>
        <p:pic>
          <p:nvPicPr>
            <p:cNvPr id="934" name="Google Shape;934;p54"/>
            <p:cNvPicPr preferRelativeResize="0"/>
            <p:nvPr/>
          </p:nvPicPr>
          <p:blipFill rotWithShape="1">
            <a:blip r:embed="rId3">
              <a:alphaModFix/>
            </a:blip>
            <a:srcRect/>
            <a:stretch/>
          </p:blipFill>
          <p:spPr>
            <a:xfrm>
              <a:off x="315246" y="1182023"/>
              <a:ext cx="3429000" cy="2552700"/>
            </a:xfrm>
            <a:prstGeom prst="rect">
              <a:avLst/>
            </a:prstGeom>
            <a:noFill/>
            <a:ln>
              <a:noFill/>
            </a:ln>
          </p:spPr>
        </p:pic>
        <p:sp>
          <p:nvSpPr>
            <p:cNvPr id="935" name="Google Shape;935;p54"/>
            <p:cNvSpPr/>
            <p:nvPr/>
          </p:nvSpPr>
          <p:spPr>
            <a:xfrm>
              <a:off x="776780" y="1954160"/>
              <a:ext cx="734930" cy="398587"/>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6" name="Google Shape;936;p54"/>
            <p:cNvSpPr/>
            <p:nvPr/>
          </p:nvSpPr>
          <p:spPr>
            <a:xfrm>
              <a:off x="769514" y="1769806"/>
              <a:ext cx="439854" cy="19226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937" name="Google Shape;937;p54"/>
          <p:cNvGrpSpPr/>
          <p:nvPr/>
        </p:nvGrpSpPr>
        <p:grpSpPr>
          <a:xfrm>
            <a:off x="4752897" y="1184957"/>
            <a:ext cx="3429000" cy="2552700"/>
            <a:chOff x="4407925" y="1184957"/>
            <a:chExt cx="3429000" cy="2552700"/>
          </a:xfrm>
        </p:grpSpPr>
        <p:pic>
          <p:nvPicPr>
            <p:cNvPr id="938" name="Google Shape;938;p54"/>
            <p:cNvPicPr preferRelativeResize="0"/>
            <p:nvPr/>
          </p:nvPicPr>
          <p:blipFill rotWithShape="1">
            <a:blip r:embed="rId4">
              <a:alphaModFix/>
            </a:blip>
            <a:srcRect/>
            <a:stretch/>
          </p:blipFill>
          <p:spPr>
            <a:xfrm>
              <a:off x="4407925" y="1184957"/>
              <a:ext cx="3429000" cy="2552700"/>
            </a:xfrm>
            <a:prstGeom prst="rect">
              <a:avLst/>
            </a:prstGeom>
            <a:noFill/>
            <a:ln>
              <a:noFill/>
            </a:ln>
          </p:spPr>
        </p:pic>
        <p:sp>
          <p:nvSpPr>
            <p:cNvPr id="939" name="Google Shape;939;p54"/>
            <p:cNvSpPr/>
            <p:nvPr/>
          </p:nvSpPr>
          <p:spPr>
            <a:xfrm>
              <a:off x="6759131" y="1878676"/>
              <a:ext cx="711330" cy="47407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940" name="Google Shape;940;p54"/>
          <p:cNvPicPr preferRelativeResize="0"/>
          <p:nvPr/>
        </p:nvPicPr>
        <p:blipFill rotWithShape="1">
          <a:blip r:embed="rId5">
            <a:alphaModFix/>
          </a:blip>
          <a:srcRect/>
          <a:stretch/>
        </p:blipFill>
        <p:spPr>
          <a:xfrm>
            <a:off x="660218" y="3743596"/>
            <a:ext cx="3429000" cy="2552700"/>
          </a:xfrm>
          <a:prstGeom prst="rect">
            <a:avLst/>
          </a:prstGeom>
          <a:noFill/>
          <a:ln>
            <a:noFill/>
          </a:ln>
        </p:spPr>
      </p:pic>
      <p:sp>
        <p:nvSpPr>
          <p:cNvPr id="941" name="Google Shape;941;p54"/>
          <p:cNvSpPr/>
          <p:nvPr/>
        </p:nvSpPr>
        <p:spPr>
          <a:xfrm>
            <a:off x="1109276" y="4975167"/>
            <a:ext cx="931485" cy="8210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942" name="Google Shape;942;p54"/>
          <p:cNvGrpSpPr/>
          <p:nvPr/>
        </p:nvGrpSpPr>
        <p:grpSpPr>
          <a:xfrm>
            <a:off x="4752897" y="3743596"/>
            <a:ext cx="3429000" cy="2552700"/>
            <a:chOff x="4407925" y="3743596"/>
            <a:chExt cx="3429000" cy="2552700"/>
          </a:xfrm>
        </p:grpSpPr>
        <p:pic>
          <p:nvPicPr>
            <p:cNvPr id="943" name="Google Shape;943;p54"/>
            <p:cNvPicPr preferRelativeResize="0"/>
            <p:nvPr/>
          </p:nvPicPr>
          <p:blipFill rotWithShape="1">
            <a:blip r:embed="rId6">
              <a:alphaModFix/>
            </a:blip>
            <a:srcRect/>
            <a:stretch/>
          </p:blipFill>
          <p:spPr>
            <a:xfrm>
              <a:off x="4407925" y="3743596"/>
              <a:ext cx="3429000" cy="2552700"/>
            </a:xfrm>
            <a:prstGeom prst="rect">
              <a:avLst/>
            </a:prstGeom>
            <a:noFill/>
            <a:ln>
              <a:noFill/>
            </a:ln>
          </p:spPr>
        </p:pic>
        <p:sp>
          <p:nvSpPr>
            <p:cNvPr id="944" name="Google Shape;944;p54"/>
            <p:cNvSpPr/>
            <p:nvPr/>
          </p:nvSpPr>
          <p:spPr>
            <a:xfrm>
              <a:off x="4898507" y="4475688"/>
              <a:ext cx="2571953" cy="145127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945" name="Google Shape;945;p5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172" name="Google Shape;172;p6"/>
          <p:cNvGraphicFramePr/>
          <p:nvPr/>
        </p:nvGraphicFramePr>
        <p:xfrm>
          <a:off x="93785" y="1391137"/>
          <a:ext cx="3000000" cy="3000000"/>
        </p:xfrm>
        <a:graphic>
          <a:graphicData uri="http://schemas.openxmlformats.org/drawingml/2006/table">
            <a:tbl>
              <a:tblPr>
                <a:noFill/>
                <a:tableStyleId>{0B002977-8417-414B-9F13-F3A225DE3AC9}</a:tableStyleId>
              </a:tblPr>
              <a:tblGrid>
                <a:gridCol w="1922575">
                  <a:extLst>
                    <a:ext uri="{9D8B030D-6E8A-4147-A177-3AD203B41FA5}">
                      <a16:colId xmlns:a16="http://schemas.microsoft.com/office/drawing/2014/main" val="20000"/>
                    </a:ext>
                  </a:extLst>
                </a:gridCol>
                <a:gridCol w="3259025">
                  <a:extLst>
                    <a:ext uri="{9D8B030D-6E8A-4147-A177-3AD203B41FA5}">
                      <a16:colId xmlns:a16="http://schemas.microsoft.com/office/drawing/2014/main" val="20001"/>
                    </a:ext>
                  </a:extLst>
                </a:gridCol>
                <a:gridCol w="1232800">
                  <a:extLst>
                    <a:ext uri="{9D8B030D-6E8A-4147-A177-3AD203B41FA5}">
                      <a16:colId xmlns:a16="http://schemas.microsoft.com/office/drawing/2014/main" val="20002"/>
                    </a:ext>
                  </a:extLst>
                </a:gridCol>
                <a:gridCol w="1249600">
                  <a:extLst>
                    <a:ext uri="{9D8B030D-6E8A-4147-A177-3AD203B41FA5}">
                      <a16:colId xmlns:a16="http://schemas.microsoft.com/office/drawing/2014/main" val="20003"/>
                    </a:ext>
                  </a:extLst>
                </a:gridCol>
                <a:gridCol w="1300225">
                  <a:extLst>
                    <a:ext uri="{9D8B030D-6E8A-4147-A177-3AD203B41FA5}">
                      <a16:colId xmlns:a16="http://schemas.microsoft.com/office/drawing/2014/main" val="20004"/>
                    </a:ext>
                  </a:extLst>
                </a:gridCol>
              </a:tblGrid>
              <a:tr h="44480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44480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ABI-FD_LVT0</a:t>
                      </a:r>
                      <a:r>
                        <a:rPr lang="en-US"/>
                        <a:t>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FD LVT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5483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ABI-CONUS_LVT07</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CONUS LVT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5483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ABI-MESO_LVT</a:t>
                      </a:r>
                      <a:r>
                        <a:rPr lang="en-US"/>
                        <a:t>08</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Meso LVT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
        <p:nvSpPr>
          <p:cNvPr id="173" name="Google Shape;173;p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6</a:t>
            </a:fld>
            <a:endParaRPr/>
          </a:p>
        </p:txBody>
      </p:sp>
      <p:sp>
        <p:nvSpPr>
          <p:cNvPr id="174" name="Google Shape;174;p6"/>
          <p:cNvSpPr txBox="1"/>
          <p:nvPr/>
        </p:nvSpPr>
        <p:spPr>
          <a:xfrm>
            <a:off x="53850" y="6149850"/>
            <a:ext cx="620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00FFFF"/>
                </a:solidFill>
                <a:latin typeface="Calibri"/>
                <a:ea typeface="Calibri"/>
                <a:cs typeface="Calibri"/>
                <a:sym typeface="Calibri"/>
              </a:rPr>
              <a:t>See RIMP for ABI L2+ Legacy Vertical Temperature Profile</a:t>
            </a:r>
            <a:endParaRPr>
              <a:solidFill>
                <a:srgbClr val="00FFFF"/>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55"/>
          <p:cNvSpPr txBox="1">
            <a:spLocks noGrp="1"/>
          </p:cNvSpPr>
          <p:nvPr>
            <p:ph type="title"/>
          </p:nvPr>
        </p:nvSpPr>
        <p:spPr>
          <a:xfrm>
            <a:off x="457200" y="78496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a:t>Missing data for M4 mode</a:t>
            </a:r>
            <a:br>
              <a:rPr lang="en-US"/>
            </a:br>
            <a:r>
              <a:rPr lang="en-US"/>
              <a:t>(5 minutes full disk)</a:t>
            </a:r>
            <a:endParaRPr sz="3600" b="0" i="0" u="none" strike="noStrike" cap="none">
              <a:solidFill>
                <a:schemeClr val="lt1"/>
              </a:solidFill>
              <a:latin typeface="Calibri"/>
              <a:ea typeface="Calibri"/>
              <a:cs typeface="Calibri"/>
              <a:sym typeface="Calibri"/>
            </a:endParaRPr>
          </a:p>
        </p:txBody>
      </p:sp>
      <p:sp>
        <p:nvSpPr>
          <p:cNvPr id="952" name="Google Shape;952;p55"/>
          <p:cNvSpPr txBox="1">
            <a:spLocks noGrp="1"/>
          </p:cNvSpPr>
          <p:nvPr>
            <p:ph type="body" idx="1"/>
          </p:nvPr>
        </p:nvSpPr>
        <p:spPr>
          <a:xfrm>
            <a:off x="119269" y="2075415"/>
            <a:ext cx="8921363" cy="227535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Arial"/>
              <a:buChar char="•"/>
            </a:pPr>
            <a:r>
              <a:rPr lang="en-US" sz="2400" b="0" i="0" u="none" strike="noStrike" cap="none">
                <a:solidFill>
                  <a:schemeClr val="lt1"/>
                </a:solidFill>
                <a:latin typeface="Calibri"/>
                <a:ea typeface="Calibri"/>
                <a:cs typeface="Calibri"/>
                <a:sym typeface="Calibri"/>
              </a:rPr>
              <a:t>At September 25, 2022, </a:t>
            </a:r>
            <a:r>
              <a:rPr lang="en-US" sz="2400"/>
              <a:t>M4 scan mode was tested, </a:t>
            </a:r>
            <a:r>
              <a:rPr lang="en-US" sz="2400" b="0" i="0" u="none" strike="noStrike" cap="none">
                <a:solidFill>
                  <a:schemeClr val="lt1"/>
                </a:solidFill>
                <a:latin typeface="Calibri"/>
                <a:ea typeface="Calibri"/>
                <a:cs typeface="Calibri"/>
                <a:sym typeface="Calibri"/>
              </a:rPr>
              <a:t>in which the full disk scan is at every 5 minutes from 1700 UTC to 2100 UTC.</a:t>
            </a:r>
            <a:endParaRPr/>
          </a:p>
          <a:p>
            <a:pPr marL="633412" lvl="1" indent="-239712" algn="l" rtl="0">
              <a:lnSpc>
                <a:spcPct val="100000"/>
              </a:lnSpc>
              <a:spcBef>
                <a:spcPts val="400"/>
              </a:spcBef>
              <a:spcAft>
                <a:spcPts val="0"/>
              </a:spcAft>
              <a:buSzPts val="2000"/>
              <a:buChar char="–"/>
            </a:pPr>
            <a:r>
              <a:rPr lang="en-US" sz="2000"/>
              <a:t>The complete 5 minutes L2 sounding data is only available from 1500 UTC to 1720 UTC</a:t>
            </a:r>
            <a:endParaRPr sz="2000" b="0" i="0" u="none" strike="noStrike" cap="none">
              <a:solidFill>
                <a:schemeClr val="lt1"/>
              </a:solidFill>
              <a:latin typeface="Calibri"/>
              <a:ea typeface="Calibri"/>
              <a:cs typeface="Calibri"/>
              <a:sym typeface="Calibri"/>
            </a:endParaRPr>
          </a:p>
          <a:p>
            <a:pPr marL="633412" marR="0" lvl="1" indent="-239712"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The missing data box is found at 1725 UTC</a:t>
            </a:r>
            <a:endParaRPr/>
          </a:p>
          <a:p>
            <a:pPr marL="633412" marR="0" lvl="1" indent="-239712" algn="l" rtl="0">
              <a:lnSpc>
                <a:spcPct val="100000"/>
              </a:lnSpc>
              <a:spcBef>
                <a:spcPts val="40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All data are missing from 1730 UTC to 21 UTC.</a:t>
            </a:r>
            <a:endParaRPr/>
          </a:p>
          <a:p>
            <a:pPr marL="633412" marR="0" lvl="1" indent="-112712" algn="l" rtl="0">
              <a:lnSpc>
                <a:spcPct val="100000"/>
              </a:lnSpc>
              <a:spcBef>
                <a:spcPts val="400"/>
              </a:spcBef>
              <a:spcAft>
                <a:spcPts val="0"/>
              </a:spcAft>
              <a:buClr>
                <a:schemeClr val="lt1"/>
              </a:buClr>
              <a:buSzPts val="2000"/>
              <a:buFont typeface="Arial"/>
              <a:buNone/>
            </a:pPr>
            <a:endParaRPr sz="2000"/>
          </a:p>
          <a:p>
            <a:pPr marL="0" lvl="0" indent="0" algn="l" rtl="0">
              <a:lnSpc>
                <a:spcPct val="100000"/>
              </a:lnSpc>
              <a:spcBef>
                <a:spcPts val="400"/>
              </a:spcBef>
              <a:spcAft>
                <a:spcPts val="0"/>
              </a:spcAft>
              <a:buSzPts val="2800"/>
              <a:buNone/>
            </a:pPr>
            <a:endParaRPr sz="2800"/>
          </a:p>
        </p:txBody>
      </p:sp>
      <p:pic>
        <p:nvPicPr>
          <p:cNvPr id="953" name="Google Shape;953;p55"/>
          <p:cNvPicPr preferRelativeResize="0"/>
          <p:nvPr/>
        </p:nvPicPr>
        <p:blipFill rotWithShape="1">
          <a:blip r:embed="rId3">
            <a:alphaModFix/>
          </a:blip>
          <a:srcRect/>
          <a:stretch/>
        </p:blipFill>
        <p:spPr>
          <a:xfrm>
            <a:off x="285750" y="4367680"/>
            <a:ext cx="2571750" cy="1914525"/>
          </a:xfrm>
          <a:prstGeom prst="rect">
            <a:avLst/>
          </a:prstGeom>
          <a:noFill/>
          <a:ln>
            <a:noFill/>
          </a:ln>
        </p:spPr>
      </p:pic>
      <p:pic>
        <p:nvPicPr>
          <p:cNvPr id="954" name="Google Shape;954;p55"/>
          <p:cNvPicPr preferRelativeResize="0"/>
          <p:nvPr/>
        </p:nvPicPr>
        <p:blipFill rotWithShape="1">
          <a:blip r:embed="rId4">
            <a:alphaModFix/>
          </a:blip>
          <a:srcRect/>
          <a:stretch/>
        </p:blipFill>
        <p:spPr>
          <a:xfrm>
            <a:off x="3213304" y="4350772"/>
            <a:ext cx="2571750" cy="1914525"/>
          </a:xfrm>
          <a:prstGeom prst="rect">
            <a:avLst/>
          </a:prstGeom>
          <a:noFill/>
          <a:ln>
            <a:noFill/>
          </a:ln>
        </p:spPr>
      </p:pic>
      <p:pic>
        <p:nvPicPr>
          <p:cNvPr id="955" name="Google Shape;955;p55"/>
          <p:cNvPicPr preferRelativeResize="0"/>
          <p:nvPr/>
        </p:nvPicPr>
        <p:blipFill rotWithShape="1">
          <a:blip r:embed="rId5">
            <a:alphaModFix/>
          </a:blip>
          <a:srcRect/>
          <a:stretch/>
        </p:blipFill>
        <p:spPr>
          <a:xfrm>
            <a:off x="5909133" y="4350773"/>
            <a:ext cx="2571750" cy="1914525"/>
          </a:xfrm>
          <a:prstGeom prst="rect">
            <a:avLst/>
          </a:prstGeom>
          <a:noFill/>
          <a:ln>
            <a:noFill/>
          </a:ln>
        </p:spPr>
      </p:pic>
      <p:sp>
        <p:nvSpPr>
          <p:cNvPr id="956" name="Google Shape;956;p55"/>
          <p:cNvSpPr/>
          <p:nvPr/>
        </p:nvSpPr>
        <p:spPr>
          <a:xfrm>
            <a:off x="3645131" y="5619404"/>
            <a:ext cx="1795549" cy="30755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7" name="Google Shape;957;p55"/>
          <p:cNvSpPr txBox="1"/>
          <p:nvPr/>
        </p:nvSpPr>
        <p:spPr>
          <a:xfrm>
            <a:off x="1201189" y="6301190"/>
            <a:ext cx="100059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1720 UTC</a:t>
            </a:r>
            <a:endParaRPr sz="1400" b="0" i="0" u="none" strike="noStrike" cap="none">
              <a:solidFill>
                <a:srgbClr val="000000"/>
              </a:solidFill>
              <a:latin typeface="Arial"/>
              <a:ea typeface="Arial"/>
              <a:cs typeface="Arial"/>
              <a:sym typeface="Arial"/>
            </a:endParaRPr>
          </a:p>
        </p:txBody>
      </p:sp>
      <p:sp>
        <p:nvSpPr>
          <p:cNvPr id="958" name="Google Shape;958;p55"/>
          <p:cNvSpPr txBox="1"/>
          <p:nvPr/>
        </p:nvSpPr>
        <p:spPr>
          <a:xfrm>
            <a:off x="4042607" y="6285397"/>
            <a:ext cx="100059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1725 UTC</a:t>
            </a:r>
            <a:endParaRPr sz="1400" b="0" i="0" u="none" strike="noStrike" cap="none">
              <a:solidFill>
                <a:srgbClr val="000000"/>
              </a:solidFill>
              <a:latin typeface="Arial"/>
              <a:ea typeface="Arial"/>
              <a:cs typeface="Arial"/>
              <a:sym typeface="Arial"/>
            </a:endParaRPr>
          </a:p>
        </p:txBody>
      </p:sp>
      <p:sp>
        <p:nvSpPr>
          <p:cNvPr id="959" name="Google Shape;959;p55"/>
          <p:cNvSpPr txBox="1"/>
          <p:nvPr/>
        </p:nvSpPr>
        <p:spPr>
          <a:xfrm>
            <a:off x="6694710" y="6296756"/>
            <a:ext cx="100059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1730 UTC</a:t>
            </a:r>
            <a:endParaRPr sz="1400" b="0" i="0" u="none" strike="noStrike" cap="none">
              <a:solidFill>
                <a:srgbClr val="000000"/>
              </a:solidFill>
              <a:latin typeface="Arial"/>
              <a:ea typeface="Arial"/>
              <a:cs typeface="Arial"/>
              <a:sym typeface="Arial"/>
            </a:endParaRPr>
          </a:p>
        </p:txBody>
      </p:sp>
      <p:sp>
        <p:nvSpPr>
          <p:cNvPr id="960" name="Google Shape;960;p5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79"/>
          <p:cNvSpPr txBox="1">
            <a:spLocks noGrp="1"/>
          </p:cNvSpPr>
          <p:nvPr>
            <p:ph type="title"/>
          </p:nvPr>
        </p:nvSpPr>
        <p:spPr>
          <a:xfrm>
            <a:off x="457200" y="98090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a:t>Issue #2 – Weak effects of sun migration on products</a:t>
            </a:r>
            <a:endParaRPr sz="3600" b="0" i="0" u="none" strike="noStrike" cap="none">
              <a:solidFill>
                <a:schemeClr val="lt1"/>
              </a:solidFill>
              <a:latin typeface="Calibri"/>
              <a:ea typeface="Calibri"/>
              <a:cs typeface="Calibri"/>
              <a:sym typeface="Calibri"/>
            </a:endParaRPr>
          </a:p>
        </p:txBody>
      </p:sp>
      <p:sp>
        <p:nvSpPr>
          <p:cNvPr id="967" name="Google Shape;967;p79"/>
          <p:cNvSpPr txBox="1">
            <a:spLocks noGrp="1"/>
          </p:cNvSpPr>
          <p:nvPr>
            <p:ph type="body" idx="1"/>
          </p:nvPr>
        </p:nvSpPr>
        <p:spPr>
          <a:xfrm>
            <a:off x="119269" y="3093057"/>
            <a:ext cx="8921363" cy="16570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00"/>
              </a:spcBef>
              <a:spcAft>
                <a:spcPts val="0"/>
              </a:spcAft>
              <a:buSzPts val="2400"/>
              <a:buNone/>
            </a:pPr>
            <a:endParaRPr sz="2400"/>
          </a:p>
          <a:p>
            <a:pPr marL="290512" marR="0" lvl="0" indent="-239711" algn="l" rtl="0">
              <a:lnSpc>
                <a:spcPct val="100000"/>
              </a:lnSpc>
              <a:spcBef>
                <a:spcPts val="480"/>
              </a:spcBef>
              <a:spcAft>
                <a:spcPts val="0"/>
              </a:spcAft>
              <a:buClr>
                <a:schemeClr val="lt1"/>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968" name="Google Shape;968;p79"/>
          <p:cNvPicPr preferRelativeResize="0"/>
          <p:nvPr/>
        </p:nvPicPr>
        <p:blipFill rotWithShape="1">
          <a:blip r:embed="rId3">
            <a:alphaModFix/>
          </a:blip>
          <a:srcRect/>
          <a:stretch/>
        </p:blipFill>
        <p:spPr>
          <a:xfrm>
            <a:off x="1596571" y="2017486"/>
            <a:ext cx="6081486" cy="4804228"/>
          </a:xfrm>
          <a:prstGeom prst="rect">
            <a:avLst/>
          </a:prstGeom>
          <a:noFill/>
          <a:ln>
            <a:noFill/>
          </a:ln>
        </p:spPr>
      </p:pic>
      <p:sp>
        <p:nvSpPr>
          <p:cNvPr id="969" name="Google Shape;969;p7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graphicFrame>
        <p:nvGraphicFramePr>
          <p:cNvPr id="975" name="Google Shape;975;p56"/>
          <p:cNvGraphicFramePr/>
          <p:nvPr/>
        </p:nvGraphicFramePr>
        <p:xfrm>
          <a:off x="32732" y="1414008"/>
          <a:ext cx="3000000" cy="3000000"/>
        </p:xfrm>
        <a:graphic>
          <a:graphicData uri="http://schemas.openxmlformats.org/drawingml/2006/table">
            <a:tbl>
              <a:tblPr>
                <a:noFill/>
                <a:tableStyleId>{0B002977-8417-414B-9F13-F3A225DE3AC9}</a:tableStyleId>
              </a:tblPr>
              <a:tblGrid>
                <a:gridCol w="1875050">
                  <a:extLst>
                    <a:ext uri="{9D8B030D-6E8A-4147-A177-3AD203B41FA5}">
                      <a16:colId xmlns:a16="http://schemas.microsoft.com/office/drawing/2014/main" val="20000"/>
                    </a:ext>
                  </a:extLst>
                </a:gridCol>
                <a:gridCol w="2691400">
                  <a:extLst>
                    <a:ext uri="{9D8B030D-6E8A-4147-A177-3AD203B41FA5}">
                      <a16:colId xmlns:a16="http://schemas.microsoft.com/office/drawing/2014/main" val="20001"/>
                    </a:ext>
                  </a:extLst>
                </a:gridCol>
                <a:gridCol w="984375">
                  <a:extLst>
                    <a:ext uri="{9D8B030D-6E8A-4147-A177-3AD203B41FA5}">
                      <a16:colId xmlns:a16="http://schemas.microsoft.com/office/drawing/2014/main" val="20002"/>
                    </a:ext>
                  </a:extLst>
                </a:gridCol>
                <a:gridCol w="3513675">
                  <a:extLst>
                    <a:ext uri="{9D8B030D-6E8A-4147-A177-3AD203B41FA5}">
                      <a16:colId xmlns:a16="http://schemas.microsoft.com/office/drawing/2014/main" val="20003"/>
                    </a:ext>
                  </a:extLst>
                </a:gridCol>
              </a:tblGrid>
              <a:tr h="472150">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Risk Name</a:t>
                      </a:r>
                      <a:endParaRPr sz="1400" u="none" strike="noStrike" cap="none"/>
                    </a:p>
                  </a:txBody>
                  <a:tcPr marL="91450" marR="91450" marT="45725" marB="45725" anchor="ctr">
                    <a:lnB w="12700" cap="flat" cmpd="sng">
                      <a:solidFill>
                        <a:schemeClr val="dk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Description</a:t>
                      </a:r>
                      <a:endParaRPr sz="1400" u="none" strike="noStrike" cap="none"/>
                    </a:p>
                  </a:txBody>
                  <a:tcPr marL="91450" marR="91450" marT="45725" marB="45725" anchor="ctr">
                    <a:lnB w="12700" cap="flat" cmpd="sng">
                      <a:solidFill>
                        <a:schemeClr val="dk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Impact</a:t>
                      </a:r>
                      <a:endParaRPr sz="1400" u="none" strike="noStrike" cap="none"/>
                    </a:p>
                  </a:txBody>
                  <a:tcPr marL="91450" marR="91450" marT="45725" marB="45725" anchor="ctr">
                    <a:lnB w="12700" cap="flat" cmpd="sng">
                      <a:solidFill>
                        <a:schemeClr val="dk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Mitigation and Schedule</a:t>
                      </a:r>
                      <a:endParaRPr sz="1400" u="none" strike="noStrike" cap="none"/>
                    </a:p>
                  </a:txBody>
                  <a:tcPr marL="91450" marR="91450" marT="45725" marB="45725" anchor="ctr">
                    <a:lnB w="12700" cap="flat" cmpd="sng">
                      <a:solidFill>
                        <a:schemeClr val="dk1"/>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10477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Missing values over randomly distributed areas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Infrequently, there are missing values over randomly distributed boxed areas, but just the full disk sector.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Minor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chemeClr val="dk1"/>
                        </a:buClr>
                        <a:buSzPts val="350"/>
                        <a:buFont typeface="Calibri"/>
                        <a:buNone/>
                      </a:pPr>
                      <a:r>
                        <a:rPr lang="en-US" sz="1400" u="none" strike="noStrike" cap="none"/>
                        <a:t>Suggest an ADR, similar to an earlier one which we thought was resolved.</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8582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The migration of the sun affecting the LAP products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The ABI LAP products are affected by sun-rise and sun-set.</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Minor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Cloud mask may have influences on the ABI LAP products, as the scenes are illuminated, although appears to be a yield issue.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0009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Wet bias of the relative humidity in upper troposphere (100 - 300 hPa)</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The relative humidity in upper troposphere (100-300 hPa) shows large wetter bias than the spec.</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Minor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Radiosonde has dry bias in observing the relative humidity in the upper troposphere. Does not pose risk for full maturity. </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1492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Slightly large discrepancy of several DSI </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Several DSI show slightly larger discrepancy than the spec, compared to radiosondes.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Minor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chemeClr val="dk1"/>
                        </a:buClr>
                        <a:buSzPts val="350"/>
                        <a:buFont typeface="Calibri"/>
                        <a:buNone/>
                      </a:pPr>
                      <a:r>
                        <a:rPr lang="en-US" sz="1400" u="none" strike="noStrike" cap="none"/>
                        <a:t>If the atmospheric conditions are unstable, the statistics results are closer to the requirements. May need a high spectrally resolution sounder in geo to fully resolve.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976" name="Google Shape;976;p56"/>
          <p:cNvSpPr txBox="1">
            <a:spLocks noGrp="1"/>
          </p:cNvSpPr>
          <p:nvPr>
            <p:ph type="title"/>
          </p:nvPr>
        </p:nvSpPr>
        <p:spPr>
          <a:xfrm>
            <a:off x="457200" y="32767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Risks to Reaching Full</a:t>
            </a:r>
            <a:endParaRPr/>
          </a:p>
        </p:txBody>
      </p:sp>
      <p:grpSp>
        <p:nvGrpSpPr>
          <p:cNvPr id="977" name="Google Shape;977;p56"/>
          <p:cNvGrpSpPr/>
          <p:nvPr/>
        </p:nvGrpSpPr>
        <p:grpSpPr>
          <a:xfrm>
            <a:off x="2136943" y="6163323"/>
            <a:ext cx="4529271" cy="289385"/>
            <a:chOff x="148222" y="6486149"/>
            <a:chExt cx="8762410" cy="311557"/>
          </a:xfrm>
        </p:grpSpPr>
        <p:sp>
          <p:nvSpPr>
            <p:cNvPr id="978" name="Google Shape;978;p56"/>
            <p:cNvSpPr txBox="1"/>
            <p:nvPr/>
          </p:nvSpPr>
          <p:spPr>
            <a:xfrm>
              <a:off x="148222" y="6489929"/>
              <a:ext cx="3148280" cy="307777"/>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Small Impact</a:t>
              </a:r>
              <a:endParaRPr sz="1400" b="0" i="0" u="none" strike="noStrike" cap="none">
                <a:solidFill>
                  <a:srgbClr val="000000"/>
                </a:solidFill>
                <a:latin typeface="Arial"/>
                <a:ea typeface="Arial"/>
                <a:cs typeface="Arial"/>
                <a:sym typeface="Arial"/>
              </a:endParaRPr>
            </a:p>
          </p:txBody>
        </p:sp>
        <p:sp>
          <p:nvSpPr>
            <p:cNvPr id="979" name="Google Shape;979;p56"/>
            <p:cNvSpPr txBox="1"/>
            <p:nvPr/>
          </p:nvSpPr>
          <p:spPr>
            <a:xfrm>
              <a:off x="3164282" y="6486149"/>
              <a:ext cx="2871216" cy="307777"/>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Moderate Impact</a:t>
              </a:r>
              <a:endParaRPr sz="1400" b="0" i="0" u="none" strike="noStrike" cap="none">
                <a:solidFill>
                  <a:srgbClr val="000000"/>
                </a:solidFill>
                <a:latin typeface="Arial"/>
                <a:ea typeface="Arial"/>
                <a:cs typeface="Arial"/>
                <a:sym typeface="Arial"/>
              </a:endParaRPr>
            </a:p>
          </p:txBody>
        </p:sp>
        <p:sp>
          <p:nvSpPr>
            <p:cNvPr id="980" name="Google Shape;980;p56"/>
            <p:cNvSpPr txBox="1"/>
            <p:nvPr/>
          </p:nvSpPr>
          <p:spPr>
            <a:xfrm>
              <a:off x="6048560" y="6490819"/>
              <a:ext cx="2862072" cy="298223"/>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Large Impact</a:t>
              </a:r>
              <a:endParaRPr sz="1400" b="0" i="0" u="none" strike="noStrike" cap="none">
                <a:solidFill>
                  <a:srgbClr val="000000"/>
                </a:solidFill>
                <a:latin typeface="Arial"/>
                <a:ea typeface="Arial"/>
                <a:cs typeface="Arial"/>
                <a:sym typeface="Arial"/>
              </a:endParaRPr>
            </a:p>
          </p:txBody>
        </p:sp>
      </p:grpSp>
      <p:sp>
        <p:nvSpPr>
          <p:cNvPr id="981" name="Google Shape;981;p5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57"/>
          <p:cNvSpPr txBox="1">
            <a:spLocks noGrp="1"/>
          </p:cNvSpPr>
          <p:nvPr>
            <p:ph type="title"/>
          </p:nvPr>
        </p:nvSpPr>
        <p:spPr>
          <a:xfrm>
            <a:off x="1246909" y="136525"/>
            <a:ext cx="6519553"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Other concerns to Full Maturity</a:t>
            </a:r>
            <a:endParaRPr/>
          </a:p>
        </p:txBody>
      </p:sp>
      <p:sp>
        <p:nvSpPr>
          <p:cNvPr id="988" name="Google Shape;988;p57"/>
          <p:cNvSpPr txBox="1">
            <a:spLocks noGrp="1"/>
          </p:cNvSpPr>
          <p:nvPr>
            <p:ph type="body" idx="1"/>
          </p:nvPr>
        </p:nvSpPr>
        <p:spPr>
          <a:xfrm>
            <a:off x="457199" y="1465262"/>
            <a:ext cx="8484919" cy="4525961"/>
          </a:xfrm>
          <a:prstGeom prst="rect">
            <a:avLst/>
          </a:prstGeom>
          <a:noFill/>
          <a:ln>
            <a:noFill/>
          </a:ln>
        </p:spPr>
        <p:txBody>
          <a:bodyPr spcFirstLastPara="1" wrap="square" lIns="91425" tIns="91425" rIns="91425" bIns="91425" anchor="t" anchorCtr="0">
            <a:noAutofit/>
          </a:bodyPr>
          <a:lstStyle/>
          <a:p>
            <a:pPr marL="342900" lvl="0" indent="-203200" algn="l" rtl="0">
              <a:lnSpc>
                <a:spcPct val="100000"/>
              </a:lnSpc>
              <a:spcBef>
                <a:spcPts val="0"/>
              </a:spcBef>
              <a:spcAft>
                <a:spcPts val="0"/>
              </a:spcAft>
              <a:buSzPts val="3200"/>
              <a:buFont typeface="Arial"/>
              <a:buChar char="•"/>
            </a:pPr>
            <a:r>
              <a:rPr lang="en-US"/>
              <a:t>Layered PW (LPW) should be considered in the intermediate products based on the feedback from forecasters during Hazardous Weather Testbed (HWT) demonstration. LPW is available in IP from GOES-16.</a:t>
            </a:r>
            <a:endParaRPr/>
          </a:p>
          <a:p>
            <a:pPr marL="342900" lvl="0" indent="0" algn="l" rtl="0">
              <a:lnSpc>
                <a:spcPct val="100000"/>
              </a:lnSpc>
              <a:spcBef>
                <a:spcPts val="640"/>
              </a:spcBef>
              <a:spcAft>
                <a:spcPts val="0"/>
              </a:spcAft>
              <a:buSzPts val="3200"/>
              <a:buFont typeface="Noto Sans Symbols"/>
              <a:buNone/>
            </a:pPr>
            <a:endParaRPr/>
          </a:p>
        </p:txBody>
      </p:sp>
      <p:sp>
        <p:nvSpPr>
          <p:cNvPr id="989" name="Google Shape;989;p5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59"/>
          <p:cNvSpPr txBox="1">
            <a:spLocks noGrp="1"/>
          </p:cNvSpPr>
          <p:nvPr>
            <p:ph type="title"/>
          </p:nvPr>
        </p:nvSpPr>
        <p:spPr>
          <a:xfrm>
            <a:off x="603563" y="2257525"/>
            <a:ext cx="7772400" cy="1362075"/>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lt1"/>
              </a:buClr>
              <a:buSzPts val="3600"/>
              <a:buFont typeface="Calibri"/>
              <a:buNone/>
            </a:pPr>
            <a:r>
              <a:rPr lang="en-US"/>
              <a:t>SUMMARY AND RECOMMENDATIONS</a:t>
            </a:r>
            <a:endParaRPr/>
          </a:p>
        </p:txBody>
      </p:sp>
      <p:sp>
        <p:nvSpPr>
          <p:cNvPr id="996" name="Google Shape;996;p59"/>
          <p:cNvSpPr txBox="1">
            <a:spLocks noGrp="1"/>
          </p:cNvSpPr>
          <p:nvPr>
            <p:ph type="body" idx="1"/>
          </p:nvPr>
        </p:nvSpPr>
        <p:spPr>
          <a:xfrm>
            <a:off x="391886" y="1731089"/>
            <a:ext cx="8514608" cy="774638"/>
          </a:xfrm>
          <a:prstGeom prst="rect">
            <a:avLst/>
          </a:prstGeom>
          <a:noFill/>
          <a:ln>
            <a:noFill/>
          </a:ln>
        </p:spPr>
        <p:txBody>
          <a:bodyPr spcFirstLastPara="1" wrap="square" lIns="91425" tIns="91425" rIns="91425" bIns="91425" anchor="t" anchorCtr="0">
            <a:noAutofit/>
          </a:bodyPr>
          <a:lstStyle/>
          <a:p>
            <a:pPr marL="203200" lvl="0" indent="0" algn="l" rtl="0">
              <a:lnSpc>
                <a:spcPct val="100000"/>
              </a:lnSpc>
              <a:spcBef>
                <a:spcPts val="0"/>
              </a:spcBef>
              <a:spcAft>
                <a:spcPts val="0"/>
              </a:spcAft>
              <a:buSzPts val="3200"/>
              <a:buNone/>
            </a:pPr>
            <a:r>
              <a:rPr lang="en-US">
                <a:solidFill>
                  <a:srgbClr val="7F7F7F"/>
                </a:solidFill>
              </a:rPr>
              <a:t>GOES-18 ABI L2 LAP Product Provisional PS-PVR</a:t>
            </a:r>
            <a:endParaRPr/>
          </a:p>
        </p:txBody>
      </p:sp>
      <p:sp>
        <p:nvSpPr>
          <p:cNvPr id="997" name="Google Shape;997;p5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1657589a512_2_39"/>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1003" name="Google Shape;1003;g1657589a512_2_39"/>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65</a:t>
            </a:fld>
            <a:endParaRPr sz="1400" b="0" i="0" u="none" strike="noStrike" cap="none">
              <a:solidFill>
                <a:schemeClr val="lt1"/>
              </a:solidFill>
              <a:latin typeface="Arial"/>
              <a:ea typeface="Arial"/>
              <a:cs typeface="Arial"/>
              <a:sym typeface="Arial"/>
            </a:endParaRPr>
          </a:p>
        </p:txBody>
      </p:sp>
      <p:graphicFrame>
        <p:nvGraphicFramePr>
          <p:cNvPr id="1004" name="Google Shape;1004;g1657589a512_2_39"/>
          <p:cNvGraphicFramePr/>
          <p:nvPr/>
        </p:nvGraphicFramePr>
        <p:xfrm>
          <a:off x="228600" y="1098393"/>
          <a:ext cx="3000000" cy="3000000"/>
        </p:xfrm>
        <a:graphic>
          <a:graphicData uri="http://schemas.openxmlformats.org/drawingml/2006/table">
            <a:tbl>
              <a:tblPr>
                <a:noFill/>
                <a:tableStyleId>{AD1818D0-B626-4250-A89F-5DAFA80D435A}</a:tableStyleId>
              </a:tblPr>
              <a:tblGrid>
                <a:gridCol w="4252825">
                  <a:extLst>
                    <a:ext uri="{9D8B030D-6E8A-4147-A177-3AD203B41FA5}">
                      <a16:colId xmlns:a16="http://schemas.microsoft.com/office/drawing/2014/main" val="20000"/>
                    </a:ext>
                  </a:extLst>
                </a:gridCol>
                <a:gridCol w="39767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b="1" u="none" strike="noStrike" cap="none">
                          <a:solidFill>
                            <a:srgbClr val="FFFFFF"/>
                          </a:solidFill>
                        </a:rPr>
                        <a:t>Preparation Activities</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75"/>
                        <a:buFont typeface="Arial"/>
                        <a:buNone/>
                      </a:pPr>
                      <a:r>
                        <a:rPr lang="en-US" sz="1100" b="0" i="0" u="none" strike="noStrike" cap="none">
                          <a:solidFill>
                            <a:schemeClr val="dk1"/>
                          </a:solidFill>
                          <a:latin typeface="Arial"/>
                          <a:ea typeface="Arial"/>
                          <a:cs typeface="Arial"/>
                          <a:sym typeface="Arial"/>
                        </a:rPr>
                        <a:t>Validation activities are ongoing and the general research community is now encouraged to participate.</a:t>
                      </a:r>
                      <a:endParaRPr sz="1100" u="none" strike="noStrike" cap="none">
                        <a:solidFill>
                          <a:schemeClr val="dk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true</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75"/>
                        <a:buFont typeface="Arial"/>
                        <a:buNone/>
                      </a:pPr>
                      <a:r>
                        <a:rPr lang="en-US" sz="1100" b="0" i="0" u="none" strike="noStrike" cap="none">
                          <a:solidFill>
                            <a:schemeClr val="dk1"/>
                          </a:solidFill>
                          <a:latin typeface="Arial"/>
                          <a:ea typeface="Arial"/>
                          <a:cs typeface="Arial"/>
                          <a:sym typeface="Arial"/>
                        </a:rPr>
                        <a:t>Severe algorithm anomalies are identified and under analysis. Solutions to anomalies are in development and testing.</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no severe anomalies detected</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75"/>
                        <a:buFont typeface="Arial"/>
                        <a:buNone/>
                      </a:pPr>
                      <a:r>
                        <a:rPr lang="en-US" sz="1100" b="0" i="0" u="none" strike="noStrike" cap="none">
                          <a:solidFill>
                            <a:schemeClr val="dk1"/>
                          </a:solidFill>
                          <a:latin typeface="Arial"/>
                          <a:ea typeface="Arial"/>
                          <a:cs typeface="Arial"/>
                          <a:sym typeface="Arial"/>
                        </a:rPr>
                        <a:t>Incremental product improvements may still be occurring.</a:t>
                      </a:r>
                      <a:endParaRPr sz="1100" u="none" strike="noStrike" cap="none">
                        <a:solidFill>
                          <a:schemeClr val="dk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true</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75"/>
                        <a:buFont typeface="Arial"/>
                        <a:buNone/>
                      </a:pPr>
                      <a:r>
                        <a:rPr lang="en-US" sz="1100" b="0" i="0" u="none" strike="noStrike" cap="none">
                          <a:solidFill>
                            <a:schemeClr val="dk1"/>
                          </a:solidFill>
                          <a:latin typeface="Arial"/>
                          <a:ea typeface="Arial"/>
                          <a:cs typeface="Arial"/>
                          <a:sym typeface="Arial"/>
                        </a:rPr>
                        <a:t>L2+ only: Users are engaged in the Product Feedback Forums and user feedback is assessed.</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ongoing</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lt1"/>
                        </a:buClr>
                        <a:buSzPts val="350"/>
                        <a:buFont typeface="Arial"/>
                        <a:buNone/>
                      </a:pPr>
                      <a:r>
                        <a:rPr lang="en-US" sz="1400" b="1" u="none" strike="noStrike" cap="none">
                          <a:solidFill>
                            <a:schemeClr val="lt1"/>
                          </a:solidFill>
                        </a:rPr>
                        <a:t>End State</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l" rtl="0">
                        <a:lnSpc>
                          <a:spcPct val="100000"/>
                        </a:lnSpc>
                        <a:spcBef>
                          <a:spcPts val="0"/>
                        </a:spcBef>
                        <a:spcAft>
                          <a:spcPts val="0"/>
                        </a:spcAft>
                        <a:buClr>
                          <a:schemeClr val="lt1"/>
                        </a:buClr>
                        <a:buSzPts val="350"/>
                        <a:buFont typeface="Arial"/>
                        <a:buNone/>
                      </a:pPr>
                      <a:r>
                        <a:rPr lang="en-US" sz="1400" b="1" u="none" strike="noStrike" cap="none">
                          <a:solidFill>
                            <a:schemeClr val="lt1"/>
                          </a:solidFill>
                        </a:rPr>
                        <a:t>Assessment</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lt1"/>
                        </a:buClr>
                        <a:buSzPts val="1100"/>
                        <a:buFont typeface="Arial"/>
                        <a:buNone/>
                      </a:pPr>
                      <a:r>
                        <a:rPr lang="en-US" sz="1100" b="0" i="0" u="none" strike="noStrike" cap="non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true</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275"/>
                        <a:buFont typeface="Arial"/>
                        <a:buNone/>
                      </a:pPr>
                      <a:r>
                        <a:rPr lang="en-US" sz="1100" b="0" i="0" u="none" strike="noStrike" cap="none">
                          <a:solidFill>
                            <a:schemeClr val="dk1"/>
                          </a:solidFill>
                          <a:latin typeface="Arial"/>
                          <a:ea typeface="Arial"/>
                          <a:cs typeface="Arial"/>
                          <a:sym typeface="Arial"/>
                        </a:rPr>
                        <a:t>Product analysis is sufficient to communicate product performance to users relative to expectations (Performance Baseline).</a:t>
                      </a:r>
                      <a:endParaRPr sz="1100" u="none" strike="noStrike" cap="none">
                        <a:solidFill>
                          <a:schemeClr val="dk1"/>
                        </a:solidFill>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true</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275"/>
                        <a:buFont typeface="Arial"/>
                        <a:buNone/>
                      </a:pPr>
                      <a:r>
                        <a:rPr lang="en-US" sz="1100" b="0" i="0" u="none" strike="noStrike" cap="non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ongoing</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chemeClr val="lt1"/>
                        </a:buClr>
                        <a:buSzPts val="1100"/>
                        <a:buFont typeface="Arial"/>
                        <a:buNone/>
                      </a:pPr>
                      <a:r>
                        <a:rPr lang="en-US" sz="1100" b="0" i="0" u="none" strike="noStrike" cap="none">
                          <a:solidFill>
                            <a:schemeClr val="dk1"/>
                          </a:solidFill>
                          <a:latin typeface="Arial"/>
                          <a:ea typeface="Arial"/>
                          <a:cs typeface="Arial"/>
                          <a:sym typeface="Arial"/>
                        </a:rPr>
                        <a:t>Testing has been fully documented.</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ongoing</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Clr>
                          <a:srgbClr val="000000"/>
                        </a:buClr>
                        <a:buSzPts val="275"/>
                        <a:buFont typeface="Arial"/>
                        <a:buNone/>
                      </a:pPr>
                      <a:r>
                        <a:rPr lang="en-US" sz="1100" b="0" i="0" u="none" strike="noStrike" cap="none">
                          <a:solidFill>
                            <a:schemeClr val="dk1"/>
                          </a:solidFill>
                          <a:latin typeface="Arial"/>
                          <a:ea typeface="Arial"/>
                          <a:cs typeface="Arial"/>
                          <a:sym typeface="Arial"/>
                        </a:rPr>
                        <a:t>Product is ready for operational use and for use in comprehensive cal/val activities and product optimization.</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a:t>true</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60"/>
          <p:cNvSpPr txBox="1">
            <a:spLocks noGrp="1"/>
          </p:cNvSpPr>
          <p:nvPr>
            <p:ph type="title"/>
          </p:nvPr>
        </p:nvSpPr>
        <p:spPr>
          <a:xfrm>
            <a:off x="436728" y="751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Summary</a:t>
            </a:r>
            <a:endParaRPr/>
          </a:p>
        </p:txBody>
      </p:sp>
      <p:sp>
        <p:nvSpPr>
          <p:cNvPr id="1011" name="Google Shape;1011;p60"/>
          <p:cNvSpPr txBox="1">
            <a:spLocks noGrp="1"/>
          </p:cNvSpPr>
          <p:nvPr>
            <p:ph type="body" idx="1"/>
          </p:nvPr>
        </p:nvSpPr>
        <p:spPr>
          <a:xfrm>
            <a:off x="211540" y="1265936"/>
            <a:ext cx="8823278" cy="5239548"/>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Noto Sans Symbols"/>
              <a:buChar char="✔"/>
            </a:pPr>
            <a:r>
              <a:rPr lang="en-US" sz="2400"/>
              <a:t>A webpage has been developed for GOES-18 LAP product validation in  </a:t>
            </a:r>
            <a:r>
              <a:rPr lang="en-US" sz="2400">
                <a:solidFill>
                  <a:srgbClr val="FF0000"/>
                </a:solidFill>
              </a:rPr>
              <a:t>near real-time</a:t>
            </a:r>
            <a:endParaRPr/>
          </a:p>
          <a:p>
            <a:pPr marL="342900" lvl="0" indent="-342900" algn="l" rtl="0">
              <a:lnSpc>
                <a:spcPct val="100000"/>
              </a:lnSpc>
              <a:spcBef>
                <a:spcPts val="0"/>
              </a:spcBef>
              <a:spcAft>
                <a:spcPts val="0"/>
              </a:spcAft>
              <a:buSzPts val="2400"/>
              <a:buFont typeface="Noto Sans Symbols"/>
              <a:buChar char="✔"/>
            </a:pPr>
            <a:r>
              <a:rPr lang="en-US" sz="2400"/>
              <a:t>AWG LAP team has validated GOES-18 LAP products (TPW, LVT, LVM, DSI) from July 2022 to September 2022 with various reference data (RAOB, Suomi-Net GPS, AMSR2)</a:t>
            </a:r>
            <a:r>
              <a:rPr lang="en-US" sz="2400">
                <a:solidFill>
                  <a:srgbClr val="FF0000"/>
                </a:solidFill>
              </a:rPr>
              <a:t>, the performance overall meet the requirements </a:t>
            </a:r>
            <a:r>
              <a:rPr lang="en-US" sz="2400">
                <a:solidFill>
                  <a:schemeClr val="lt1"/>
                </a:solidFill>
              </a:rPr>
              <a:t>;</a:t>
            </a:r>
            <a:endParaRPr sz="2400">
              <a:solidFill>
                <a:srgbClr val="FF0000"/>
              </a:solidFill>
            </a:endParaRPr>
          </a:p>
          <a:p>
            <a:pPr marL="342900" marR="0" lvl="0" indent="-342900" algn="l" rtl="0">
              <a:lnSpc>
                <a:spcPct val="100000"/>
              </a:lnSpc>
              <a:spcBef>
                <a:spcPts val="0"/>
              </a:spcBef>
              <a:spcAft>
                <a:spcPts val="0"/>
              </a:spcAft>
              <a:buClr>
                <a:schemeClr val="lt1"/>
              </a:buClr>
              <a:buSzPts val="2400"/>
              <a:buFont typeface="Noto Sans Symbols"/>
              <a:buChar char="✔"/>
            </a:pPr>
            <a:r>
              <a:rPr lang="en-US" sz="2400"/>
              <a:t>AWG</a:t>
            </a:r>
            <a:r>
              <a:rPr lang="en-US" sz="2400" b="0" i="0" u="none" strike="noStrike" cap="none">
                <a:solidFill>
                  <a:schemeClr val="lt1"/>
                </a:solidFill>
              </a:rPr>
              <a:t> LAP team recommend that </a:t>
            </a:r>
            <a:r>
              <a:rPr lang="en-US" sz="2400"/>
              <a:t>TPW, LVT, LVM, and DSI</a:t>
            </a:r>
            <a:r>
              <a:rPr lang="en-US" sz="2400" b="0" i="0" u="none" strike="noStrike" cap="none">
                <a:solidFill>
                  <a:schemeClr val="lt1"/>
                </a:solidFill>
              </a:rPr>
              <a:t> products be transitioned to Provisional status at this time;</a:t>
            </a:r>
            <a:endParaRPr/>
          </a:p>
          <a:p>
            <a:pPr marL="342900" marR="0" lvl="0" indent="-342900" algn="l" rtl="0">
              <a:lnSpc>
                <a:spcPct val="100000"/>
              </a:lnSpc>
              <a:spcBef>
                <a:spcPts val="480"/>
              </a:spcBef>
              <a:spcAft>
                <a:spcPts val="0"/>
              </a:spcAft>
              <a:buClr>
                <a:schemeClr val="lt1"/>
              </a:buClr>
              <a:buSzPts val="2400"/>
              <a:buFont typeface="Noto Sans Symbols"/>
              <a:buChar char="✔"/>
            </a:pPr>
            <a:r>
              <a:rPr lang="en-US" sz="2400"/>
              <a:t>AWG</a:t>
            </a:r>
            <a:r>
              <a:rPr lang="en-US" sz="2400" b="0" i="0" u="none" strike="noStrike" cap="none">
                <a:solidFill>
                  <a:schemeClr val="lt1"/>
                </a:solidFill>
              </a:rPr>
              <a:t> LAP team have found the following minor issues which should not prevent Provisional status</a:t>
            </a:r>
            <a:endParaRPr/>
          </a:p>
          <a:p>
            <a:pPr marL="633412" lvl="1" indent="-239712" algn="l" rtl="0">
              <a:lnSpc>
                <a:spcPct val="100000"/>
              </a:lnSpc>
              <a:spcBef>
                <a:spcPts val="400"/>
              </a:spcBef>
              <a:spcAft>
                <a:spcPts val="0"/>
              </a:spcAft>
              <a:buSzPts val="2000"/>
              <a:buChar char="–"/>
            </a:pPr>
            <a:r>
              <a:rPr lang="en-US" sz="2000"/>
              <a:t>Missing values occur frequently and randomly over boxed areas.</a:t>
            </a:r>
            <a:endParaRPr/>
          </a:p>
          <a:p>
            <a:pPr marL="633412" lvl="1" indent="-239712" algn="l" rtl="0">
              <a:lnSpc>
                <a:spcPct val="100000"/>
              </a:lnSpc>
              <a:spcBef>
                <a:spcPts val="400"/>
              </a:spcBef>
              <a:spcAft>
                <a:spcPts val="0"/>
              </a:spcAft>
              <a:buSzPts val="2000"/>
              <a:buChar char="–"/>
            </a:pPr>
            <a:r>
              <a:rPr lang="en-US" sz="2000"/>
              <a:t>The migration of the sun affects the LAP products </a:t>
            </a:r>
            <a:r>
              <a:rPr lang="en-US" sz="2000">
                <a:solidFill>
                  <a:srgbClr val="FF0000"/>
                </a:solidFill>
              </a:rPr>
              <a:t>via cloud mask</a:t>
            </a:r>
            <a:r>
              <a:rPr lang="en-US" sz="2000"/>
              <a:t>.</a:t>
            </a:r>
            <a:endParaRPr/>
          </a:p>
          <a:p>
            <a:pPr marL="633412" lvl="1" indent="-239712" algn="l" rtl="0">
              <a:lnSpc>
                <a:spcPct val="100000"/>
              </a:lnSpc>
              <a:spcBef>
                <a:spcPts val="400"/>
              </a:spcBef>
              <a:spcAft>
                <a:spcPts val="0"/>
              </a:spcAft>
              <a:buSzPts val="2000"/>
              <a:buChar char="–"/>
            </a:pPr>
            <a:r>
              <a:rPr lang="en-US" sz="2000"/>
              <a:t>Comparisons of TT and KI with </a:t>
            </a:r>
            <a:r>
              <a:rPr lang="en-US" sz="2000">
                <a:solidFill>
                  <a:srgbClr val="FF0000"/>
                </a:solidFill>
              </a:rPr>
              <a:t>RAOBs</a:t>
            </a:r>
            <a:r>
              <a:rPr lang="en-US" sz="2000"/>
              <a:t> shows a little larger than spec. </a:t>
            </a:r>
            <a:endParaRPr/>
          </a:p>
          <a:p>
            <a:pPr marL="633412" lvl="1" indent="-112712" algn="l" rtl="0">
              <a:lnSpc>
                <a:spcPct val="100000"/>
              </a:lnSpc>
              <a:spcBef>
                <a:spcPts val="400"/>
              </a:spcBef>
              <a:spcAft>
                <a:spcPts val="0"/>
              </a:spcAft>
              <a:buSzPts val="2000"/>
              <a:buNone/>
            </a:pPr>
            <a:endParaRPr sz="2000"/>
          </a:p>
          <a:p>
            <a:pPr marL="342900" marR="0" lvl="0" indent="-342900" algn="l" rtl="0">
              <a:lnSpc>
                <a:spcPct val="100000"/>
              </a:lnSpc>
              <a:spcBef>
                <a:spcPts val="640"/>
              </a:spcBef>
              <a:spcAft>
                <a:spcPts val="0"/>
              </a:spcAft>
              <a:buClr>
                <a:schemeClr val="lt1"/>
              </a:buClr>
              <a:buSzPts val="2400"/>
              <a:buFont typeface="Arial"/>
              <a:buNone/>
            </a:pPr>
            <a:endParaRPr sz="2400" b="0" i="0" u="none" strike="noStrike" cap="none">
              <a:solidFill>
                <a:schemeClr val="lt1"/>
              </a:solidFill>
            </a:endParaRPr>
          </a:p>
        </p:txBody>
      </p:sp>
      <p:sp>
        <p:nvSpPr>
          <p:cNvPr id="1012" name="Google Shape;1012;p6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61"/>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Backup Material</a:t>
            </a:r>
            <a:endParaRPr/>
          </a:p>
        </p:txBody>
      </p:sp>
      <p:sp>
        <p:nvSpPr>
          <p:cNvPr id="1019" name="Google Shape;1019;p61"/>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p>
            <a:pPr marL="203200" lvl="0" indent="0" algn="l" rtl="0">
              <a:lnSpc>
                <a:spcPct val="100000"/>
              </a:lnSpc>
              <a:spcBef>
                <a:spcPts val="400"/>
              </a:spcBef>
              <a:spcAft>
                <a:spcPts val="0"/>
              </a:spcAft>
              <a:buSzPts val="2000"/>
              <a:buNone/>
            </a:pPr>
            <a:r>
              <a:rPr lang="en-US">
                <a:solidFill>
                  <a:srgbClr val="7F7F7F"/>
                </a:solidFill>
              </a:rPr>
              <a:t>GOES-18 ABI L2 LAP Product Provisional PS-PVR</a:t>
            </a:r>
            <a:endParaRPr/>
          </a:p>
        </p:txBody>
      </p:sp>
      <p:sp>
        <p:nvSpPr>
          <p:cNvPr id="1020" name="Google Shape;1020;p6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67</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181" name="Google Shape;181;p7"/>
          <p:cNvGraphicFramePr/>
          <p:nvPr/>
        </p:nvGraphicFramePr>
        <p:xfrm>
          <a:off x="54707" y="1211382"/>
          <a:ext cx="3000000" cy="3000000"/>
        </p:xfrm>
        <a:graphic>
          <a:graphicData uri="http://schemas.openxmlformats.org/drawingml/2006/table">
            <a:tbl>
              <a:tblPr>
                <a:noFill/>
                <a:tableStyleId>{0B002977-8417-414B-9F13-F3A225DE3AC9}</a:tableStyleId>
              </a:tblPr>
              <a:tblGrid>
                <a:gridCol w="2024825">
                  <a:extLst>
                    <a:ext uri="{9D8B030D-6E8A-4147-A177-3AD203B41FA5}">
                      <a16:colId xmlns:a16="http://schemas.microsoft.com/office/drawing/2014/main" val="20000"/>
                    </a:ext>
                  </a:extLst>
                </a:gridCol>
                <a:gridCol w="3284525">
                  <a:extLst>
                    <a:ext uri="{9D8B030D-6E8A-4147-A177-3AD203B41FA5}">
                      <a16:colId xmlns:a16="http://schemas.microsoft.com/office/drawing/2014/main" val="20001"/>
                    </a:ext>
                  </a:extLst>
                </a:gridCol>
                <a:gridCol w="1194750">
                  <a:extLst>
                    <a:ext uri="{9D8B030D-6E8A-4147-A177-3AD203B41FA5}">
                      <a16:colId xmlns:a16="http://schemas.microsoft.com/office/drawing/2014/main" val="20002"/>
                    </a:ext>
                  </a:extLst>
                </a:gridCol>
                <a:gridCol w="1232450">
                  <a:extLst>
                    <a:ext uri="{9D8B030D-6E8A-4147-A177-3AD203B41FA5}">
                      <a16:colId xmlns:a16="http://schemas.microsoft.com/office/drawing/2014/main" val="20003"/>
                    </a:ext>
                  </a:extLst>
                </a:gridCol>
                <a:gridCol w="1282400">
                  <a:extLst>
                    <a:ext uri="{9D8B030D-6E8A-4147-A177-3AD203B41FA5}">
                      <a16:colId xmlns:a16="http://schemas.microsoft.com/office/drawing/2014/main" val="20004"/>
                    </a:ext>
                  </a:extLst>
                </a:gridCol>
              </a:tblGrid>
              <a:tr h="4171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582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ABI-FD_LVM0</a:t>
                      </a:r>
                      <a:r>
                        <a:rPr lang="en-US"/>
                        <a:t>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FD LVM</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582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ABI-CONUS_LVM07</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CONUS LVM</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582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ABI-MESO_LVM</a:t>
                      </a:r>
                      <a:r>
                        <a:rPr lang="en-US"/>
                        <a:t>08</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Meso LVM</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
        <p:nvSpPr>
          <p:cNvPr id="182" name="Google Shape;182;p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7</a:t>
            </a:fld>
            <a:endParaRPr/>
          </a:p>
        </p:txBody>
      </p:sp>
      <p:sp>
        <p:nvSpPr>
          <p:cNvPr id="183" name="Google Shape;183;p7"/>
          <p:cNvSpPr txBox="1"/>
          <p:nvPr/>
        </p:nvSpPr>
        <p:spPr>
          <a:xfrm>
            <a:off x="53850" y="6149850"/>
            <a:ext cx="620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00FFFF"/>
                </a:solidFill>
                <a:latin typeface="Calibri"/>
                <a:ea typeface="Calibri"/>
                <a:cs typeface="Calibri"/>
                <a:sym typeface="Calibri"/>
              </a:rPr>
              <a:t>See RIMP for ABI L2+ Legacy Vertical Moisture Profile</a:t>
            </a:r>
            <a:endParaRPr>
              <a:solidFill>
                <a:srgbClr val="00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p:txBody>
      </p:sp>
      <p:graphicFrame>
        <p:nvGraphicFramePr>
          <p:cNvPr id="190" name="Google Shape;190;p8"/>
          <p:cNvGraphicFramePr/>
          <p:nvPr/>
        </p:nvGraphicFramePr>
        <p:xfrm>
          <a:off x="70339" y="1328613"/>
          <a:ext cx="3000000" cy="3000000"/>
        </p:xfrm>
        <a:graphic>
          <a:graphicData uri="http://schemas.openxmlformats.org/drawingml/2006/table">
            <a:tbl>
              <a:tblPr>
                <a:noFill/>
                <a:tableStyleId>{0B002977-8417-414B-9F13-F3A225DE3AC9}</a:tableStyleId>
              </a:tblPr>
              <a:tblGrid>
                <a:gridCol w="1788525">
                  <a:extLst>
                    <a:ext uri="{9D8B030D-6E8A-4147-A177-3AD203B41FA5}">
                      <a16:colId xmlns:a16="http://schemas.microsoft.com/office/drawing/2014/main" val="20000"/>
                    </a:ext>
                  </a:extLst>
                </a:gridCol>
                <a:gridCol w="3400900">
                  <a:extLst>
                    <a:ext uri="{9D8B030D-6E8A-4147-A177-3AD203B41FA5}">
                      <a16:colId xmlns:a16="http://schemas.microsoft.com/office/drawing/2014/main" val="20001"/>
                    </a:ext>
                  </a:extLst>
                </a:gridCol>
                <a:gridCol w="1236175">
                  <a:extLst>
                    <a:ext uri="{9D8B030D-6E8A-4147-A177-3AD203B41FA5}">
                      <a16:colId xmlns:a16="http://schemas.microsoft.com/office/drawing/2014/main" val="20002"/>
                    </a:ext>
                  </a:extLst>
                </a:gridCol>
                <a:gridCol w="1251800">
                  <a:extLst>
                    <a:ext uri="{9D8B030D-6E8A-4147-A177-3AD203B41FA5}">
                      <a16:colId xmlns:a16="http://schemas.microsoft.com/office/drawing/2014/main" val="20003"/>
                    </a:ext>
                  </a:extLst>
                </a:gridCol>
                <a:gridCol w="1302500">
                  <a:extLst>
                    <a:ext uri="{9D8B030D-6E8A-4147-A177-3AD203B41FA5}">
                      <a16:colId xmlns:a16="http://schemas.microsoft.com/office/drawing/2014/main" val="20004"/>
                    </a:ext>
                  </a:extLst>
                </a:gridCol>
              </a:tblGrid>
              <a:tr h="491825">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49182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ABI-FD_DSI0</a:t>
                      </a:r>
                      <a:r>
                        <a:rPr lang="en-US"/>
                        <a:t>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FD DSI</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1"/>
                  </a:ext>
                </a:extLst>
              </a:tr>
              <a:tr h="60637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ABI-CONUS_DSI07</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CONUS DSI</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2"/>
                  </a:ext>
                </a:extLst>
              </a:tr>
              <a:tr h="491825">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ABI-MESO_DSI</a:t>
                      </a:r>
                      <a:r>
                        <a:rPr lang="en-US"/>
                        <a:t>08</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u="none" strike="noStrike" cap="none"/>
                        <a:t>Quantitative analysis of M6 Meso DSI</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100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50"/>
                        <a:buFont typeface="Arial"/>
                        <a:buNone/>
                      </a:pPr>
                      <a:r>
                        <a:rPr lang="en-US" sz="1400" u="none" strike="noStrike" cap="none"/>
                        <a:t>Complete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u="none" strike="noStrike" cap="none"/>
                        <a:t>AWG</a:t>
                      </a:r>
                      <a:endParaRPr sz="1400" u="none" strike="noStrike" cap="none"/>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
        <p:nvSpPr>
          <p:cNvPr id="191" name="Google Shape;191;p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8</a:t>
            </a:fld>
            <a:endParaRPr/>
          </a:p>
        </p:txBody>
      </p:sp>
      <p:sp>
        <p:nvSpPr>
          <p:cNvPr id="192" name="Google Shape;192;p8"/>
          <p:cNvSpPr txBox="1"/>
          <p:nvPr/>
        </p:nvSpPr>
        <p:spPr>
          <a:xfrm>
            <a:off x="53850" y="6149850"/>
            <a:ext cx="620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00FFFF"/>
                </a:solidFill>
                <a:latin typeface="Calibri"/>
                <a:ea typeface="Calibri"/>
                <a:cs typeface="Calibri"/>
                <a:sym typeface="Calibri"/>
              </a:rPr>
              <a:t>See RIMP for ABI L2+ Derived Stability Indices</a:t>
            </a:r>
            <a:endParaRPr>
              <a:solidFill>
                <a:srgbClr val="00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lt1"/>
              </a:buClr>
              <a:buSzPts val="3600"/>
              <a:buFont typeface="Calibri"/>
              <a:buNone/>
            </a:pPr>
            <a:r>
              <a:rPr lang="en-US"/>
              <a:t>PLPT Tests for each Domain</a:t>
            </a:r>
            <a:endParaRPr/>
          </a:p>
        </p:txBody>
      </p:sp>
      <p:graphicFrame>
        <p:nvGraphicFramePr>
          <p:cNvPr id="199" name="Google Shape;199;p9"/>
          <p:cNvGraphicFramePr/>
          <p:nvPr/>
        </p:nvGraphicFramePr>
        <p:xfrm>
          <a:off x="226647" y="3087077"/>
          <a:ext cx="3000000" cy="3000000"/>
        </p:xfrm>
        <a:graphic>
          <a:graphicData uri="http://schemas.openxmlformats.org/drawingml/2006/table">
            <a:tbl>
              <a:tblPr>
                <a:noFill/>
                <a:tableStyleId>{0B002977-8417-414B-9F13-F3A225DE3AC9}</a:tableStyleId>
              </a:tblPr>
              <a:tblGrid>
                <a:gridCol w="2784175">
                  <a:extLst>
                    <a:ext uri="{9D8B030D-6E8A-4147-A177-3AD203B41FA5}">
                      <a16:colId xmlns:a16="http://schemas.microsoft.com/office/drawing/2014/main" val="20000"/>
                    </a:ext>
                  </a:extLst>
                </a:gridCol>
                <a:gridCol w="1978325">
                  <a:extLst>
                    <a:ext uri="{9D8B030D-6E8A-4147-A177-3AD203B41FA5}">
                      <a16:colId xmlns:a16="http://schemas.microsoft.com/office/drawing/2014/main" val="20001"/>
                    </a:ext>
                  </a:extLst>
                </a:gridCol>
                <a:gridCol w="1986850">
                  <a:extLst>
                    <a:ext uri="{9D8B030D-6E8A-4147-A177-3AD203B41FA5}">
                      <a16:colId xmlns:a16="http://schemas.microsoft.com/office/drawing/2014/main" val="20002"/>
                    </a:ext>
                  </a:extLst>
                </a:gridCol>
                <a:gridCol w="1957000">
                  <a:extLst>
                    <a:ext uri="{9D8B030D-6E8A-4147-A177-3AD203B41FA5}">
                      <a16:colId xmlns:a16="http://schemas.microsoft.com/office/drawing/2014/main" val="20003"/>
                    </a:ext>
                  </a:extLst>
                </a:gridCol>
              </a:tblGrid>
              <a:tr h="838550">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Analysis Method</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FD</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CONUS</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1800"/>
                        <a:buFont typeface="Arial"/>
                        <a:buNone/>
                      </a:pPr>
                      <a:r>
                        <a:rPr lang="en-US" sz="1800" i="1" u="none" strike="noStrike" cap="none">
                          <a:solidFill>
                            <a:srgbClr val="FFFFFF"/>
                          </a:solidFill>
                        </a:rPr>
                        <a:t>MESO</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871100">
                <a:tc>
                  <a:txBody>
                    <a:bodyPr/>
                    <a:lstStyle/>
                    <a:p>
                      <a:pPr marL="0" marR="0" lvl="0" indent="0" algn="ctr"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Visual Inspection</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1463400">
                <a:tc>
                  <a:txBody>
                    <a:bodyPr/>
                    <a:lstStyle/>
                    <a:p>
                      <a:pPr marL="0" marR="0" lvl="0" indent="0" algn="ctr" rtl="0">
                        <a:lnSpc>
                          <a:spcPct val="100000"/>
                        </a:lnSpc>
                        <a:spcBef>
                          <a:spcPts val="0"/>
                        </a:spcBef>
                        <a:spcAft>
                          <a:spcPts val="0"/>
                        </a:spcAft>
                        <a:buClr>
                          <a:srgbClr val="FFFFFF"/>
                        </a:buClr>
                        <a:buSzPts val="1800"/>
                        <a:buFont typeface="Arial"/>
                        <a:buNone/>
                      </a:pPr>
                      <a:r>
                        <a:rPr lang="en-US" sz="1800" u="none" strike="noStrike" cap="none">
                          <a:solidFill>
                            <a:srgbClr val="FFFFFF"/>
                          </a:solidFill>
                        </a:rPr>
                        <a:t>Comparison to reference data (RAOB, GPS, AMSR2)</a:t>
                      </a:r>
                      <a:endParaRPr sz="14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dk1"/>
                        </a:solidFill>
                      </a:endParaRPr>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25" marR="91425" marT="91425" marB="91425" anchor="ctr">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extLst>
                  <a:ext uri="{0D108BD9-81ED-4DB2-BD59-A6C34878D82A}">
                    <a16:rowId xmlns:a16="http://schemas.microsoft.com/office/drawing/2014/main" val="10002"/>
                  </a:ext>
                </a:extLst>
              </a:tr>
            </a:tbl>
          </a:graphicData>
        </a:graphic>
      </p:graphicFrame>
      <p:sp>
        <p:nvSpPr>
          <p:cNvPr id="200" name="Google Shape;200;p9"/>
          <p:cNvSpPr txBox="1"/>
          <p:nvPr/>
        </p:nvSpPr>
        <p:spPr>
          <a:xfrm>
            <a:off x="312616" y="1159469"/>
            <a:ext cx="8456248" cy="1610895"/>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Our 3 PLPTs dealing with analysis are comprised of the same 2 methods.</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Each contains the applications of these methods on the FD, CONUS and MESO domains.</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The applications of each method to each domain is summarized below.</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Some methods were redundant or not possible for some domains.</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Same as what was done for GOES-16/17 LAP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01" name="Google Shape;201;p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
              <a:buFont typeface="Calibri"/>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4456</Words>
  <Application>Microsoft Office PowerPoint</Application>
  <PresentationFormat>On-screen Show (4:3)</PresentationFormat>
  <Paragraphs>1054</Paragraphs>
  <Slides>67</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Helvetica Neue</vt:lpstr>
      <vt:lpstr>Courier New</vt:lpstr>
      <vt:lpstr>Calibri</vt:lpstr>
      <vt:lpstr>Arial</vt:lpstr>
      <vt:lpstr>Arial Narrow</vt:lpstr>
      <vt:lpstr>Noto Sans Symbols</vt:lpstr>
      <vt:lpstr>Custom Design</vt:lpstr>
      <vt:lpstr>simple-light-2</vt:lpstr>
      <vt:lpstr>PowerPoint Presentation</vt:lpstr>
      <vt:lpstr>Agenda</vt:lpstr>
      <vt:lpstr>Products Overview</vt:lpstr>
      <vt:lpstr>Review: Time-Line/Context</vt:lpstr>
      <vt:lpstr>PLPTs Under Review</vt:lpstr>
      <vt:lpstr>PLPTs Under Review</vt:lpstr>
      <vt:lpstr>PLPTs Under Review</vt:lpstr>
      <vt:lpstr>PLPTs Under Review</vt:lpstr>
      <vt:lpstr>PLPT Tests for each Domain</vt:lpstr>
      <vt:lpstr>Provisional Validation Product Maturity Assessment</vt:lpstr>
      <vt:lpstr>GOES-18 Data Used in this Review</vt:lpstr>
      <vt:lpstr>Definitions of Metrics</vt:lpstr>
      <vt:lpstr>Examples of Visual Inspection of All Domains</vt:lpstr>
      <vt:lpstr>PLPT ABI-FD-TPW, LVT, LVM:</vt:lpstr>
      <vt:lpstr>PLPT ABI-FD-DSI:</vt:lpstr>
      <vt:lpstr>PLPT ABI-CONUS-TPW, LVT, LVM:</vt:lpstr>
      <vt:lpstr>PLPT ABI-CONUS-DSI:</vt:lpstr>
      <vt:lpstr>Locations of Suomi-Net GPS and RAOB</vt:lpstr>
      <vt:lpstr>Comparison TPW with  the GPS, RAOB, AMSR2</vt:lpstr>
      <vt:lpstr>Requirements for ABI LAP product: TPW </vt:lpstr>
      <vt:lpstr>PLPT ABI-FD-TPW vs GPS:</vt:lpstr>
      <vt:lpstr>PLPT ABI-CONUS-TPW vs GPS:</vt:lpstr>
      <vt:lpstr>PLPT ABI-FD-TPW vs RAOB:</vt:lpstr>
      <vt:lpstr>PLPT ABI-FD-TPW vs AMSR2:</vt:lpstr>
      <vt:lpstr>TPW Performance Summary</vt:lpstr>
      <vt:lpstr>PowerPoint Presentation</vt:lpstr>
      <vt:lpstr>Comparison LVT &amp; LVM with the RAOB</vt:lpstr>
      <vt:lpstr>Requirements for ABI LAP products: LVT, LVM</vt:lpstr>
      <vt:lpstr>PLPT ABI-LVT, LVM (vs RAOB):</vt:lpstr>
      <vt:lpstr>LVT and LVM Performance Summary</vt:lpstr>
      <vt:lpstr>Comparison DSI  with the RAOB</vt:lpstr>
      <vt:lpstr>Requirements for ABI LAP products: DSI</vt:lpstr>
      <vt:lpstr>PLPT ABI-FD-DSI:</vt:lpstr>
      <vt:lpstr>PLPT ABI-FD-DSI:</vt:lpstr>
      <vt:lpstr>PLPT ABI-FD-DSI:</vt:lpstr>
      <vt:lpstr>PLPT ABI-FD-DSI:</vt:lpstr>
      <vt:lpstr>PLPT ABI-FD-DSI:</vt:lpstr>
      <vt:lpstr>PLPT ABI-CONUS-DSI:</vt:lpstr>
      <vt:lpstr>PLPT ABI-CONUS-DSI:</vt:lpstr>
      <vt:lpstr>PLPT ABI-CONUS-DSI:</vt:lpstr>
      <vt:lpstr>PLPT ABI-CONUS-DSI:</vt:lpstr>
      <vt:lpstr>PLPT ABI-CONUS-DSI:</vt:lpstr>
      <vt:lpstr>PLPT ABI-MESO1-DSI:</vt:lpstr>
      <vt:lpstr>PLPT ABI-MESO1-DSI:</vt:lpstr>
      <vt:lpstr>PLPT ABI-MESO1-DSI:</vt:lpstr>
      <vt:lpstr>PLPT ABI-MESO1-DSI:</vt:lpstr>
      <vt:lpstr>PLPT ABI-MESO1-DSI:</vt:lpstr>
      <vt:lpstr>DSI Performance Summary</vt:lpstr>
      <vt:lpstr>GOES-16 vs. GOES-18 ABI LAP Products comparisons</vt:lpstr>
      <vt:lpstr>PowerPoint Presentation</vt:lpstr>
      <vt:lpstr>PowerPoint Presentation</vt:lpstr>
      <vt:lpstr>GOES-17 vs. GOES-18 ABI LAP Products comparisons</vt:lpstr>
      <vt:lpstr>PowerPoint Presentation</vt:lpstr>
      <vt:lpstr>PowerPoint Presentation</vt:lpstr>
      <vt:lpstr>PLPT Outcomes: Summary</vt:lpstr>
      <vt:lpstr>Path to Full Maturity Review</vt:lpstr>
      <vt:lpstr>Path to Full Maturity Review</vt:lpstr>
      <vt:lpstr>Issue #1 – Missing data over  randomly distributed boxed areas</vt:lpstr>
      <vt:lpstr>An example of the missing data  in boxed area over Full disk</vt:lpstr>
      <vt:lpstr>Missing data for M4 mode (5 minutes full disk)</vt:lpstr>
      <vt:lpstr>Issue #2 – Weak effects of sun migration on products</vt:lpstr>
      <vt:lpstr>Risks to Reaching Full</vt:lpstr>
      <vt:lpstr>Other concerns to Full Maturity</vt:lpstr>
      <vt:lpstr>SUMMARY AND RECOMMENDATIONS</vt:lpstr>
      <vt:lpstr>Provisional Validation</vt:lpstr>
      <vt:lpstr>Summary</vt:lpstr>
      <vt:lpstr>Backup Material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Kline, Elizabeth (GSFC-416.0)[NOAA]</cp:lastModifiedBy>
  <cp:revision>1</cp:revision>
  <dcterms:modified xsi:type="dcterms:W3CDTF">2022-10-12T14:23:46Z</dcterms:modified>
</cp:coreProperties>
</file>