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Lst>
  <p:sldSz cy="5143500" cx="9144000"/>
  <p:notesSz cx="6858000" cy="9144000"/>
  <p:embeddedFontLst>
    <p:embeddedFont>
      <p:font typeface="Roboto"/>
      <p:regular r:id="rId84"/>
      <p:bold r:id="rId85"/>
      <p:italic r:id="rId86"/>
      <p:boldItalic r:id="rId87"/>
    </p:embeddedFont>
    <p:embeddedFont>
      <p:font typeface="Nunito"/>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A8E756C-EE13-41BE-BA07-560E39327A22}">
  <a:tblStyle styleId="{DA8E756C-EE13-41BE-BA07-560E39327A2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65E6A63-D9C6-44F7-97D8-AB8605A8F885}" styleName="Table_1">
    <a:wholeTbl>
      <a:tcTxStyle b="off" i="off">
        <a:font>
          <a:latin typeface="Calibri"/>
          <a:ea typeface="Calibri"/>
          <a:cs typeface="Calibri"/>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rgbClr val="FFFFFF"/>
      </a:tcTxStyle>
      <a:tcStyle>
        <a:fill>
          <a:solidFill>
            <a:srgbClr val="4F81BD"/>
          </a:solidFill>
        </a:fill>
      </a:tcStyle>
    </a:lastCol>
    <a:firstCol>
      <a:tcTxStyle b="on" i="off">
        <a:font>
          <a:latin typeface="Calibri"/>
          <a:ea typeface="Calibri"/>
          <a:cs typeface="Calibri"/>
        </a:font>
        <a:srgbClr val="FFFFFF"/>
      </a:tcTxStyle>
      <a:tcStyle>
        <a:fill>
          <a:solidFill>
            <a:srgbClr val="4F81BD"/>
          </a:solidFill>
        </a:fill>
      </a:tcStyle>
    </a:firstCol>
    <a:lastRow>
      <a:tcTxStyle b="on" i="off">
        <a:font>
          <a:latin typeface="Calibri"/>
          <a:ea typeface="Calibri"/>
          <a:cs typeface="Calibri"/>
        </a:font>
        <a:srgbClr val="FFFFFF"/>
      </a:tcTxStyle>
      <a:tcStyle>
        <a:tcBdr>
          <a:top>
            <a:ln cap="flat" cmpd="sng" w="38100">
              <a:solidFill>
                <a:srgbClr val="FFFFFF"/>
              </a:solidFill>
              <a:prstDash val="solid"/>
              <a:round/>
              <a:headEnd len="sm" w="sm" type="none"/>
              <a:tailEnd len="sm" w="sm" type="none"/>
            </a:ln>
          </a:top>
        </a:tcBdr>
        <a:fill>
          <a:solidFill>
            <a:srgbClr val="4F81BD"/>
          </a:solidFill>
        </a:fill>
      </a:tcStyle>
    </a:lastRow>
    <a:seCell>
      <a:tcTxStyle/>
    </a:seCell>
    <a:swCell>
      <a:tcTxStyle/>
    </a:swCell>
    <a:firstRow>
      <a:tcTxStyle b="on" i="off">
        <a:font>
          <a:latin typeface="Calibri"/>
          <a:ea typeface="Calibri"/>
          <a:cs typeface="Calibri"/>
        </a:font>
        <a:srgbClr val="FFFFFF"/>
      </a:tcTxStyle>
      <a:tcStyle>
        <a:tcBdr>
          <a:bottom>
            <a:ln cap="flat" cmpd="sng" w="38100">
              <a:solidFill>
                <a:srgbClr val="FFFFFF"/>
              </a:solidFill>
              <a:prstDash val="solid"/>
              <a:round/>
              <a:headEnd len="sm" w="sm" type="none"/>
              <a:tailEnd len="sm" w="sm" type="none"/>
            </a:ln>
          </a:bottom>
        </a:tcBdr>
        <a:fill>
          <a:solidFill>
            <a:srgbClr val="4F81BD"/>
          </a:solidFill>
        </a:fill>
      </a:tcStyle>
    </a:firstRow>
    <a:neCell>
      <a:tcTxStyle/>
    </a:neCell>
    <a:nwCell>
      <a:tcTxStyle/>
    </a:nwCell>
  </a:tblStyle>
  <a:tblStyle styleId="{319CC41E-DC1F-4007-8F90-C16B076EEAB8}"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822A2EE-DCE1-4DD4-9604-4B12B6AD070F}" styleName="Table_3">
    <a:wholeTbl>
      <a:tcTxStyle b="off" i="off">
        <a:font>
          <a:latin typeface="Calibri"/>
          <a:ea typeface="Calibri"/>
          <a:cs typeface="Calibri"/>
        </a:font>
        <a:schemeClr val="lt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Roboto-regular.fntdata"/><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font" Target="fonts/Roboto-italic.fntdata"/><Relationship Id="rId41" Type="http://schemas.openxmlformats.org/officeDocument/2006/relationships/slide" Target="slides/slide35.xml"/><Relationship Id="rId85" Type="http://schemas.openxmlformats.org/officeDocument/2006/relationships/font" Target="fonts/Roboto-bold.fntdata"/><Relationship Id="rId44" Type="http://schemas.openxmlformats.org/officeDocument/2006/relationships/slide" Target="slides/slide38.xml"/><Relationship Id="rId88" Type="http://schemas.openxmlformats.org/officeDocument/2006/relationships/font" Target="fonts/Nunito-regular.fntdata"/><Relationship Id="rId43" Type="http://schemas.openxmlformats.org/officeDocument/2006/relationships/slide" Target="slides/slide37.xml"/><Relationship Id="rId87" Type="http://schemas.openxmlformats.org/officeDocument/2006/relationships/font" Target="fonts/Roboto-boldItalic.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Nunito-bold.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font" Target="fonts/Nunito-boldItalic.fntdata"/><Relationship Id="rId90" Type="http://schemas.openxmlformats.org/officeDocument/2006/relationships/font" Target="fonts/Nunito-italic.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d3c2aa2d21_0_517: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d3c2aa2d21_0_517: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rPr lang="en"/>
              <a:t>At provisional we had plans to do these things, and we’ll talk about what we’ve done in future slides</a:t>
            </a:r>
            <a:endParaRPr/>
          </a:p>
          <a:p>
            <a:pPr indent="0" lvl="0" marL="0" rtl="0" algn="l">
              <a:spcBef>
                <a:spcPts val="0"/>
              </a:spcBef>
              <a:spcAft>
                <a:spcPts val="0"/>
              </a:spcAft>
              <a:buNone/>
            </a:pPr>
            <a:r>
              <a:t/>
            </a:r>
            <a:endParaRPr/>
          </a:p>
        </p:txBody>
      </p:sp>
      <p:sp>
        <p:nvSpPr>
          <p:cNvPr id="160" name="Google Shape;160;gd3c2aa2d21_0_517: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d3c2aa2d21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d3c2aa2d21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d3e1a77880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d3e1a77880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Closed ADRs as of G16 launch</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d3c2aa2d21_0_648: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d3c2aa2d21_0_648: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rPr lang="en"/>
              <a:t>A lot of work in addressing all of these ADRs</a:t>
            </a:r>
            <a:endParaRPr/>
          </a:p>
          <a:p>
            <a:pPr indent="0" lvl="0" marL="0" rtl="0" algn="l">
              <a:spcBef>
                <a:spcPts val="0"/>
              </a:spcBef>
              <a:spcAft>
                <a:spcPts val="0"/>
              </a:spcAft>
              <a:buNone/>
            </a:pPr>
            <a:r>
              <a:rPr lang="en"/>
              <a:t>As bigger issues were fixed, smaller but still impactful ones were uncovered.</a:t>
            </a:r>
            <a:endParaRPr/>
          </a:p>
        </p:txBody>
      </p:sp>
      <p:sp>
        <p:nvSpPr>
          <p:cNvPr id="189" name="Google Shape;189;gd3c2aa2d21_0_648: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d3e1a77880_0_537: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d3e1a77880_0_537: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rPr lang="en"/>
              <a:t>1157+ are new since May</a:t>
            </a:r>
            <a:endParaRPr/>
          </a:p>
          <a:p>
            <a:pPr indent="0" lvl="0" marL="0" rtl="0" algn="l">
              <a:spcBef>
                <a:spcPts val="0"/>
              </a:spcBef>
              <a:spcAft>
                <a:spcPts val="0"/>
              </a:spcAft>
              <a:buNone/>
            </a:pPr>
            <a:r>
              <a:rPr lang="en"/>
              <a:t>1144 submitted at end of 2020 (was part of 1087, but required revisions)</a:t>
            </a:r>
            <a:endParaRPr/>
          </a:p>
        </p:txBody>
      </p:sp>
      <p:sp>
        <p:nvSpPr>
          <p:cNvPr id="200" name="Google Shape;200;gd3e1a77880_0_537: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d3e1a7788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d3e1a7788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talk about DO 0905 ADRs. Showing the  validated data</a:t>
            </a:r>
            <a:endParaRPr/>
          </a:p>
          <a:p>
            <a:pPr indent="0" lvl="0" marL="0" rtl="0" algn="l">
              <a:spcBef>
                <a:spcPts val="0"/>
              </a:spcBef>
              <a:spcAft>
                <a:spcPts val="0"/>
              </a:spcAft>
              <a:buNone/>
            </a:pPr>
            <a:r>
              <a:rPr lang="en"/>
              <a:t>Caused an ~7% error in the spectral model </a:t>
            </a:r>
            <a:r>
              <a:rPr lang="en"/>
              <a:t>irradiances</a:t>
            </a:r>
            <a:endParaRPr/>
          </a:p>
          <a:p>
            <a:pPr indent="0" lvl="0" marL="0" rtl="0" algn="l">
              <a:spcBef>
                <a:spcPts val="0"/>
              </a:spcBef>
              <a:spcAft>
                <a:spcPts val="0"/>
              </a:spcAft>
              <a:buNone/>
            </a:pPr>
            <a:r>
              <a:rPr lang="en"/>
              <a:t>These errors propagate into the spectral model. Cause large errors which can impact SWPC forecasting</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d77f4c2b26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d77f4c2b26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Large sudden jumps in irradiance like this are especially problematic for forecasting </a:t>
            </a:r>
            <a:r>
              <a:rPr lang="en"/>
              <a:t>since</a:t>
            </a:r>
            <a:r>
              <a:rPr lang="en"/>
              <a:t> they can appear as though an event is starting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d3e1a77880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d3e1a77880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Short term component of spectral model divides by the 9-hr average of the 121.6 line, which dominates and causes the spectral bin to </a:t>
            </a:r>
            <a:r>
              <a:rPr lang="en"/>
              <a:t>artificially</a:t>
            </a:r>
            <a:r>
              <a:rPr lang="en"/>
              <a:t> increase when that 9-hr average data is artificially too low</a:t>
            </a:r>
            <a:endParaRPr/>
          </a:p>
          <a:p>
            <a:pPr indent="0" lvl="0" marL="0" rtl="0" algn="l">
              <a:spcBef>
                <a:spcPts val="0"/>
              </a:spcBef>
              <a:spcAft>
                <a:spcPts val="0"/>
              </a:spcAft>
              <a:buNone/>
            </a:pPr>
            <a:r>
              <a:rPr lang="en"/>
              <a:t>This jump in irradiance can appear as though an event is starting when it is </a:t>
            </a:r>
            <a:r>
              <a:rPr lang="en"/>
              <a:t>only</a:t>
            </a:r>
            <a:r>
              <a:rPr lang="en"/>
              <a:t>  an algorithm artifact</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d77f4c2b2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d77f4c2b2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Jake Harburg at MIT found that it impacted more than just 121.6 nm lines</a:t>
            </a:r>
            <a:endParaRPr/>
          </a:p>
          <a:p>
            <a:pPr indent="0" lvl="0" marL="0" rtl="0" algn="l">
              <a:spcBef>
                <a:spcPts val="0"/>
              </a:spcBef>
              <a:spcAft>
                <a:spcPts val="0"/>
              </a:spcAft>
              <a:buNone/>
            </a:pPr>
            <a:r>
              <a:rPr lang="en"/>
              <a:t>Large deviations (estimated around 6%) propagate into the spectral model which can impact forecasting</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d3e1a77880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d3e1a77880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d3c2aa2d21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d3c2aa2d2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d8fa488c6e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d8fa488c6e_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to current open ADRs. Will talk about the two of moderate significance (note that these are less problematic than previous ADRs)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Miss about 20 minutes of good data during each eclipse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d8fa488c6e_2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d8fa488c6e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 impact irradiances at start and end of each eclipse season (4 x per year). </a:t>
            </a:r>
            <a:endParaRPr/>
          </a:p>
          <a:p>
            <a:pPr indent="0" lvl="0" marL="0" rtl="0" algn="l">
              <a:spcBef>
                <a:spcPts val="0"/>
              </a:spcBef>
              <a:spcAft>
                <a:spcPts val="0"/>
              </a:spcAft>
              <a:buNone/>
            </a:pPr>
            <a:r>
              <a:rPr lang="en"/>
              <a:t>Without adding flag, it is not straightforward to flag the penumbral </a:t>
            </a:r>
            <a:r>
              <a:rPr lang="en"/>
              <a:t>eclipse</a:t>
            </a:r>
            <a:endParaRPr/>
          </a:p>
          <a:p>
            <a:pPr indent="0" lvl="0" marL="0" rtl="0" algn="l">
              <a:spcBef>
                <a:spcPts val="0"/>
              </a:spcBef>
              <a:spcAft>
                <a:spcPts val="0"/>
              </a:spcAft>
              <a:buNone/>
            </a:pPr>
            <a:r>
              <a:rPr lang="en"/>
              <a:t>Propagates into L2 products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da82501fc8_3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da82501fc8_3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Validation of DO.09.05 has verified the fixes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d3e1a77880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d3e1a77880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d3e1a77880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d3e1a77880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1D1C1D"/>
                </a:solidFill>
                <a:highlight>
                  <a:srgbClr val="F8F8F8"/>
                </a:highlight>
              </a:rPr>
              <a:t>Want to give a sense of the types of calibrations that are done and those that are used in the LUTs.</a:t>
            </a:r>
            <a:endParaRPr sz="1150">
              <a:solidFill>
                <a:srgbClr val="1D1C1D"/>
              </a:solidFill>
              <a:highlight>
                <a:srgbClr val="F8F8F8"/>
              </a:highlight>
            </a:endParaRPr>
          </a:p>
          <a:p>
            <a:pPr indent="0" lvl="0" marL="0" rtl="0" algn="l">
              <a:spcBef>
                <a:spcPts val="0"/>
              </a:spcBef>
              <a:spcAft>
                <a:spcPts val="0"/>
              </a:spcAft>
              <a:buNone/>
            </a:pPr>
            <a:r>
              <a:t/>
            </a:r>
            <a:endParaRPr sz="1150">
              <a:solidFill>
                <a:srgbClr val="1D1C1D"/>
              </a:solidFill>
              <a:highlight>
                <a:srgbClr val="F8F8F8"/>
              </a:highlight>
            </a:endParaRPr>
          </a:p>
          <a:p>
            <a:pPr indent="0" lvl="0" marL="0" rtl="0" algn="l">
              <a:spcBef>
                <a:spcPts val="0"/>
              </a:spcBef>
              <a:spcAft>
                <a:spcPts val="0"/>
              </a:spcAft>
              <a:buNone/>
            </a:pPr>
            <a:r>
              <a:rPr lang="en" sz="1150">
                <a:solidFill>
                  <a:srgbClr val="1D1C1D"/>
                </a:solidFill>
                <a:highlight>
                  <a:srgbClr val="F8F8F8"/>
                </a:highlight>
              </a:rPr>
              <a:t>the remaining items are undergoing revisions before their final handoff to NCEI</a:t>
            </a:r>
            <a:endParaRPr sz="1150">
              <a:solidFill>
                <a:srgbClr val="1D1C1D"/>
              </a:solidFill>
              <a:highlight>
                <a:srgbClr val="F8F8F8"/>
              </a:highlight>
            </a:endParaRPr>
          </a:p>
          <a:p>
            <a:pPr indent="0" lvl="0" marL="0" rtl="0" algn="l">
              <a:spcBef>
                <a:spcPts val="0"/>
              </a:spcBef>
              <a:spcAft>
                <a:spcPts val="0"/>
              </a:spcAft>
              <a:buNone/>
            </a:pPr>
            <a:r>
              <a:t/>
            </a:r>
            <a:endParaRPr sz="1150">
              <a:solidFill>
                <a:srgbClr val="1D1C1D"/>
              </a:solidFill>
              <a:highlight>
                <a:srgbClr val="F8F8F8"/>
              </a:highlight>
            </a:endParaRPr>
          </a:p>
          <a:p>
            <a:pPr indent="0" lvl="0" marL="0" rtl="0" algn="l">
              <a:spcBef>
                <a:spcPts val="0"/>
              </a:spcBef>
              <a:spcAft>
                <a:spcPts val="0"/>
              </a:spcAft>
              <a:buNone/>
            </a:pPr>
            <a:r>
              <a:rPr lang="en" sz="1150">
                <a:solidFill>
                  <a:srgbClr val="1D1C1D"/>
                </a:solidFill>
                <a:highlight>
                  <a:srgbClr val="F8F8F8"/>
                </a:highlight>
              </a:rPr>
              <a:t>XRS darks still require a lot of manual work due to electron contamination</a:t>
            </a:r>
            <a:endParaRPr sz="1150">
              <a:solidFill>
                <a:srgbClr val="1D1C1D"/>
              </a:solidFill>
              <a:highlight>
                <a:srgbClr val="F8F8F8"/>
              </a:highlight>
            </a:endParaRPr>
          </a:p>
          <a:p>
            <a:pPr indent="0" lvl="0" marL="0" rtl="0" algn="l">
              <a:spcBef>
                <a:spcPts val="0"/>
              </a:spcBef>
              <a:spcAft>
                <a:spcPts val="0"/>
              </a:spcAft>
              <a:buNone/>
            </a:pPr>
            <a:r>
              <a:t/>
            </a:r>
            <a:endParaRPr sz="1120">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 sz="1120">
                <a:latin typeface="Nunito"/>
                <a:ea typeface="Nunito"/>
                <a:cs typeface="Nunito"/>
                <a:sym typeface="Nunito"/>
              </a:rPr>
              <a:t>Every eclipse season, we run delta temperature (EUVS-A/B; darks as a function of temperature), dark drift (EUVS-A/B; darks as a function of time), and EUVS-A/B degradation.</a:t>
            </a:r>
            <a:endParaRPr sz="1120">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sz="1120">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 sz="1120">
                <a:latin typeface="Nunito"/>
                <a:ea typeface="Nunito"/>
                <a:cs typeface="Nunito"/>
                <a:sym typeface="Nunito"/>
              </a:rPr>
              <a:t>Other calibrations: FOV, flatfield, gain, EUVS-C readout noise and darks. These are monitored, but haven't required updating since preflight or early mission.</a:t>
            </a:r>
            <a:endParaRPr sz="1120">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sz="1120">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 sz="1120">
                <a:latin typeface="Nunito"/>
                <a:ea typeface="Nunito"/>
                <a:cs typeface="Nunito"/>
                <a:sym typeface="Nunito"/>
              </a:rPr>
              <a:t>Not yet handed over: EUVS-C degradation, XRS darks (cal tables recently updated by Tom), and cruciform</a:t>
            </a:r>
            <a:endParaRPr sz="6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da82501fc8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da82501fc8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Want to talk briefly about EUVS-B degradation since we have done a lot of work modifying this trending routine and it provides some useful background for some upcoming slides on inter-satelilte comparisons</a:t>
            </a:r>
            <a:endParaRPr/>
          </a:p>
          <a:p>
            <a:pPr indent="0" lvl="0" marL="0" rtl="0" algn="l">
              <a:spcBef>
                <a:spcPts val="0"/>
              </a:spcBef>
              <a:spcAft>
                <a:spcPts val="0"/>
              </a:spcAft>
              <a:buNone/>
            </a:pPr>
            <a:r>
              <a:rPr lang="en"/>
              <a:t>SOLSTICE corrected degradation, but data ended around 04/2019. No new degradation trends had been made, so we had to develop a method to create a proxy from SORCE data</a:t>
            </a:r>
            <a:endParaRPr/>
          </a:p>
          <a:p>
            <a:pPr indent="0" lvl="0" marL="0" rtl="0" algn="l">
              <a:spcBef>
                <a:spcPts val="0"/>
              </a:spcBef>
              <a:spcAft>
                <a:spcPts val="0"/>
              </a:spcAft>
              <a:buNone/>
            </a:pPr>
            <a:r>
              <a:rPr lang="en"/>
              <a:t>Saw much larger range of irradiance variability as shown here (SORCE scaled to match EUVS Mg II)</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da00856076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da00856076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SOLSTICE corrected degradation, but data ended around 04/2019. No new degradation trends had been made, so we had to develop a method to create a proxy from SORCE data</a:t>
            </a:r>
            <a:endParaRPr/>
          </a:p>
          <a:p>
            <a:pPr indent="0" lvl="0" marL="0" rtl="0" algn="l">
              <a:spcBef>
                <a:spcPts val="0"/>
              </a:spcBef>
              <a:spcAft>
                <a:spcPts val="0"/>
              </a:spcAft>
              <a:buNone/>
            </a:pPr>
            <a:r>
              <a:rPr lang="en"/>
              <a:t>Saw much larger range of irradiance variability as shown here (SORCE scaled to match EUVS Mg II)</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d3e1a77880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d3e1a77880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chemeClr val="lt1"/>
                </a:highlight>
                <a:latin typeface="Roboto"/>
                <a:ea typeface="Roboto"/>
                <a:cs typeface="Roboto"/>
                <a:sym typeface="Roboto"/>
              </a:rPr>
              <a:t>Provides </a:t>
            </a:r>
            <a:r>
              <a:rPr lang="en" sz="1050">
                <a:solidFill>
                  <a:srgbClr val="3C4043"/>
                </a:solidFill>
                <a:highlight>
                  <a:schemeClr val="lt1"/>
                </a:highlight>
                <a:latin typeface="Roboto"/>
                <a:ea typeface="Roboto"/>
                <a:cs typeface="Roboto"/>
                <a:sym typeface="Roboto"/>
              </a:rPr>
              <a:t>degradation</a:t>
            </a:r>
            <a:r>
              <a:rPr lang="en" sz="1050">
                <a:solidFill>
                  <a:srgbClr val="3C4043"/>
                </a:solidFill>
                <a:highlight>
                  <a:schemeClr val="lt1"/>
                </a:highlight>
                <a:latin typeface="Roboto"/>
                <a:ea typeface="Roboto"/>
                <a:cs typeface="Roboto"/>
                <a:sym typeface="Roboto"/>
              </a:rPr>
              <a:t> trend into future without SORCE/SOLSTICE measurements</a:t>
            </a:r>
            <a:endParaRPr sz="1050">
              <a:solidFill>
                <a:srgbClr val="3C4043"/>
              </a:solidFill>
              <a:highlight>
                <a:schemeClr val="lt1"/>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chemeClr val="lt1"/>
                </a:highlight>
                <a:latin typeface="Roboto"/>
                <a:ea typeface="Roboto"/>
                <a:cs typeface="Roboto"/>
                <a:sym typeface="Roboto"/>
              </a:rPr>
              <a:t> the last time EUVS-B degradation was updated was the end of 2019</a:t>
            </a:r>
            <a:endParaRPr sz="1050">
              <a:solidFill>
                <a:srgbClr val="3C4043"/>
              </a:solidFill>
              <a:highlight>
                <a:schemeClr val="lt1"/>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3C4043"/>
                </a:solidFill>
                <a:highlight>
                  <a:schemeClr val="lt1"/>
                </a:highlight>
                <a:latin typeface="Roboto"/>
                <a:ea typeface="Roboto"/>
                <a:cs typeface="Roboto"/>
                <a:sym typeface="Roboto"/>
              </a:rPr>
              <a:t>Also need to note the oscillations which indicate an annual artifact in the data. Need to resolve this because (1) data has an artifact of several percent, and (2) the degradation correction is harder to fit.</a:t>
            </a:r>
            <a:endParaRPr sz="1050">
              <a:solidFill>
                <a:srgbClr val="3C4043"/>
              </a:solidFill>
              <a:highlight>
                <a:schemeClr val="lt1"/>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da82501fc8_3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da82501fc8_3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d3c2aa2d21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d3c2aa2d21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d3c2aa2d21_0_560: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gd3c2aa2d21_0_560: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t/>
            </a:r>
            <a:endParaRPr/>
          </a:p>
        </p:txBody>
      </p:sp>
      <p:sp>
        <p:nvSpPr>
          <p:cNvPr id="81" name="Google Shape;81;gd3c2aa2d21_0_560: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d3e1a7788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d3e1a7788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d77f4c2b26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d77f4c2b26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resistor installed on FM2, 3, 4 to </a:t>
            </a:r>
            <a:r>
              <a:rPr lang="en"/>
              <a:t>suppress</a:t>
            </a:r>
            <a:r>
              <a:rPr lang="en"/>
              <a:t> temperature dependence. Likely cause of the difference between the two instruments</a:t>
            </a:r>
            <a:endParaRPr/>
          </a:p>
          <a:p>
            <a:pPr indent="0" lvl="0" marL="0" rtl="0" algn="l">
              <a:spcBef>
                <a:spcPts val="0"/>
              </a:spcBef>
              <a:spcAft>
                <a:spcPts val="0"/>
              </a:spcAft>
              <a:buNone/>
            </a:pPr>
            <a:r>
              <a:rPr lang="en"/>
              <a:t>ECI is excluded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d77f4c2b26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d77f4c2b26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Different resistor installed on FM2, 3, 4 to suppress temperature dependence. Likely cause of the difference between the two instruments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d77f4c2b26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d77f4c2b26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d77f4c2b26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d77f4c2b26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ESP windows centered on </a:t>
            </a:r>
            <a:r>
              <a:rPr lang="en" sz="1200">
                <a:solidFill>
                  <a:schemeClr val="dk1"/>
                </a:solidFill>
                <a:latin typeface="Roboto"/>
                <a:ea typeface="Roboto"/>
                <a:cs typeface="Roboto"/>
                <a:sym typeface="Roboto"/>
              </a:rPr>
              <a:t>18.9, 25.4, 29.8, and 36.1 nm with 4.4 nm window</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d3e1a77880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d3e1a77880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 wavelengths, 2 slides per wavelength</a:t>
            </a:r>
            <a:endParaRPr/>
          </a:p>
          <a:p>
            <a:pPr indent="0" lvl="0" marL="0" rtl="0" algn="l">
              <a:spcBef>
                <a:spcPts val="0"/>
              </a:spcBef>
              <a:spcAft>
                <a:spcPts val="0"/>
              </a:spcAft>
              <a:buNone/>
            </a:pPr>
            <a:r>
              <a:rPr lang="en"/>
              <a:t>First vs SOLSTICE then vs each other</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d3e1a7788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d3e1a7788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slides are daily values of the irradiances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d3c2aa2d21_0_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d3c2aa2d21_0_9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d3e1a7788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d3e1a7788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d77f4c2b26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d77f4c2b26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shape is likely due to the ratio of the implemented degradation function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d3c2aa2d21_0_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d3c2aa2d21_0_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d3e1a77880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d3e1a7788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d77f4c2b26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d77f4c2b26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d3e1a7788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d3e1a7788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d77f4c2b26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d77f4c2b26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d3e1a77880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d3e1a77880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d77f4c2b26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d77f4c2b26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Offset doesn’t matter. Perfect mg II measurements are scaled linearly to each other (depends on exact wavelengths seen by diodes, and are slightly different between G16 and 17)</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d3e1a7788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d3e1a7788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 they can be linearly scaled!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d77f4c2b26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d77f4c2b26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Recent data is mainly around 04/2019</a:t>
            </a:r>
            <a:endParaRPr/>
          </a:p>
          <a:p>
            <a:pPr indent="0" lvl="0" marL="0" rtl="0" algn="l">
              <a:spcBef>
                <a:spcPts val="0"/>
              </a:spcBef>
              <a:spcAft>
                <a:spcPts val="0"/>
              </a:spcAft>
              <a:buNone/>
            </a:pPr>
            <a:r>
              <a:rPr lang="en"/>
              <a:t>Only looking at small part of variability that Mg II normally has since GOES has not seen high Mg II signals yet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da82501fc8_3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da82501fc8_3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d77f4c2b26_0_43: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gd77f4c2b26_0_43: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rPr lang="en"/>
              <a:t>No changes since Provisional</a:t>
            </a:r>
            <a:endParaRPr/>
          </a:p>
        </p:txBody>
      </p:sp>
      <p:sp>
        <p:nvSpPr>
          <p:cNvPr id="723" name="Google Shape;723;gd77f4c2b26_0_43: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d3c2aa2d21_0_54: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d3c2aa2d21_0_54: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t/>
            </a:r>
            <a:endParaRPr/>
          </a:p>
        </p:txBody>
      </p:sp>
      <p:sp>
        <p:nvSpPr>
          <p:cNvPr id="96" name="Google Shape;96;gd3c2aa2d21_0_54: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d3e1a77880_0_276: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gd3e1a77880_0_276: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t/>
            </a:r>
            <a:endParaRPr/>
          </a:p>
        </p:txBody>
      </p:sp>
      <p:sp>
        <p:nvSpPr>
          <p:cNvPr id="733" name="Google Shape;733;gd3e1a77880_0_276: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da82501fc8_3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da82501fc8_3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d3c2aa2d21_0_740: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gd3c2aa2d21_0_740: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rPr lang="en"/>
              <a:t>Not ADRs, but things we are looking into. Included in data caveats in Readmes</a:t>
            </a:r>
            <a:endParaRPr/>
          </a:p>
          <a:p>
            <a:pPr indent="0" lvl="0" marL="0" rtl="0" algn="l">
              <a:spcBef>
                <a:spcPts val="0"/>
              </a:spcBef>
              <a:spcAft>
                <a:spcPts val="0"/>
              </a:spcAft>
              <a:buNone/>
            </a:pPr>
            <a:r>
              <a:t/>
            </a:r>
            <a:endParaRPr/>
          </a:p>
        </p:txBody>
      </p:sp>
      <p:sp>
        <p:nvSpPr>
          <p:cNvPr id="754" name="Google Shape;754;gd3c2aa2d21_0_740: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d3e1a77880_0_143: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6" name="Google Shape;766;gd3e1a77880_0_143: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rPr lang="en">
                <a:solidFill>
                  <a:schemeClr val="dk1"/>
                </a:solidFill>
              </a:rPr>
              <a:t>G17 data drops a lot during ECI even though data during ECI off points are flagged as bad (and not included)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highlight>
                  <a:srgbClr val="FFFFFF"/>
                </a:highlight>
              </a:rPr>
              <a:t>Incorrect pointing thresholds are causing much/all of the error. A secondary effect is ECI-induced, which is that furthermore, the pointing thresholds are probably changing with time. </a:t>
            </a:r>
            <a:endParaRPr>
              <a:solidFill>
                <a:schemeClr val="dk1"/>
              </a:solidFill>
              <a:highlight>
                <a:srgbClr val="FFFFFF"/>
              </a:highlight>
            </a:endParaRPr>
          </a:p>
          <a:p>
            <a:pPr indent="0" lvl="0" marL="0" rtl="0" algn="l">
              <a:spcBef>
                <a:spcPts val="0"/>
              </a:spcBef>
              <a:spcAft>
                <a:spcPts val="0"/>
              </a:spcAft>
              <a:buNone/>
            </a:pPr>
            <a:r>
              <a:rPr lang="en">
                <a:solidFill>
                  <a:schemeClr val="dk1"/>
                </a:solidFill>
                <a:highlight>
                  <a:srgbClr val="FFFFFF"/>
                </a:highlight>
              </a:rPr>
              <a:t>There is also a spike removal issue in EUVS-C which ECI will cause trouble with.</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sz="1150">
                <a:solidFill>
                  <a:srgbClr val="1D1C1D"/>
                </a:solidFill>
                <a:highlight>
                  <a:srgbClr val="F8F8F8"/>
                </a:highlight>
              </a:rPr>
              <a:t>G16: 2/12/2018</a:t>
            </a:r>
            <a:endParaRPr sz="1150">
              <a:solidFill>
                <a:srgbClr val="1D1C1D"/>
              </a:solidFill>
              <a:highlight>
                <a:srgbClr val="F8F8F8"/>
              </a:highlight>
            </a:endParaRPr>
          </a:p>
          <a:p>
            <a:pPr indent="0" lvl="0" marL="0" rtl="0" algn="l">
              <a:spcBef>
                <a:spcPts val="0"/>
              </a:spcBef>
              <a:spcAft>
                <a:spcPts val="0"/>
              </a:spcAft>
              <a:buClr>
                <a:schemeClr val="dk1"/>
              </a:buClr>
              <a:buSzPts val="1100"/>
              <a:buFont typeface="Arial"/>
              <a:buNone/>
            </a:pPr>
            <a:r>
              <a:rPr lang="en" sz="1150">
                <a:solidFill>
                  <a:srgbClr val="1D1C1D"/>
                </a:solidFill>
                <a:highlight>
                  <a:srgbClr val="F8F8F8"/>
                </a:highlight>
              </a:rPr>
              <a:t>G16: 2/13/2018</a:t>
            </a:r>
            <a:endParaRPr sz="1150">
              <a:solidFill>
                <a:srgbClr val="1D1C1D"/>
              </a:solidFill>
              <a:highlight>
                <a:srgbClr val="F8F8F8"/>
              </a:highlight>
            </a:endParaRPr>
          </a:p>
          <a:p>
            <a:pPr indent="0" lvl="0" marL="0" rtl="0" algn="l">
              <a:spcBef>
                <a:spcPts val="0"/>
              </a:spcBef>
              <a:spcAft>
                <a:spcPts val="0"/>
              </a:spcAft>
              <a:buClr>
                <a:schemeClr val="dk1"/>
              </a:buClr>
              <a:buSzPts val="1100"/>
              <a:buFont typeface="Arial"/>
              <a:buNone/>
            </a:pPr>
            <a:r>
              <a:rPr lang="en" sz="1150">
                <a:solidFill>
                  <a:srgbClr val="1D1C1D"/>
                </a:solidFill>
                <a:highlight>
                  <a:srgbClr val="F8F8F8"/>
                </a:highlight>
              </a:rPr>
              <a:t>G17: 4/30/2018</a:t>
            </a:r>
            <a:endParaRPr sz="1150">
              <a:solidFill>
                <a:srgbClr val="1D1C1D"/>
              </a:solidFill>
              <a:highlight>
                <a:srgbClr val="F8F8F8"/>
              </a:highlight>
            </a:endParaRPr>
          </a:p>
          <a:p>
            <a:pPr indent="0" lvl="0" marL="0" rtl="0" algn="l">
              <a:spcBef>
                <a:spcPts val="0"/>
              </a:spcBef>
              <a:spcAft>
                <a:spcPts val="0"/>
              </a:spcAft>
              <a:buClr>
                <a:schemeClr val="dk1"/>
              </a:buClr>
              <a:buSzPts val="1100"/>
              <a:buFont typeface="Arial"/>
              <a:buNone/>
            </a:pPr>
            <a:r>
              <a:rPr lang="en" sz="1150">
                <a:solidFill>
                  <a:srgbClr val="1D1C1D"/>
                </a:solidFill>
                <a:highlight>
                  <a:srgbClr val="F8F8F8"/>
                </a:highlight>
              </a:rPr>
              <a:t>G17: 6/4/2018-6/7/2018</a:t>
            </a:r>
            <a:endParaRPr sz="1150">
              <a:solidFill>
                <a:srgbClr val="1D1C1D"/>
              </a:solidFill>
              <a:highlight>
                <a:srgbClr val="F8F8F8"/>
              </a:highlight>
            </a:endParaRPr>
          </a:p>
          <a:p>
            <a:pPr indent="0" lvl="0" marL="0" rtl="0" algn="l">
              <a:spcBef>
                <a:spcPts val="0"/>
              </a:spcBef>
              <a:spcAft>
                <a:spcPts val="0"/>
              </a:spcAft>
              <a:buClr>
                <a:schemeClr val="dk1"/>
              </a:buClr>
              <a:buSzPts val="1100"/>
              <a:buFont typeface="Arial"/>
              <a:buNone/>
            </a:pPr>
            <a:r>
              <a:rPr lang="en" sz="1150">
                <a:solidFill>
                  <a:srgbClr val="1D1C1D"/>
                </a:solidFill>
                <a:highlight>
                  <a:srgbClr val="F8F8F8"/>
                </a:highlight>
              </a:rPr>
              <a:t>G17: 8/6/2018-9/13/2018</a:t>
            </a:r>
            <a:endParaRPr sz="1150">
              <a:solidFill>
                <a:srgbClr val="1D1C1D"/>
              </a:solidFill>
              <a:highlight>
                <a:srgbClr val="F8F8F8"/>
              </a:highlight>
            </a:endParaRPr>
          </a:p>
          <a:p>
            <a:pPr indent="0" lvl="0" marL="0" rtl="0" algn="l">
              <a:spcBef>
                <a:spcPts val="0"/>
              </a:spcBef>
              <a:spcAft>
                <a:spcPts val="0"/>
              </a:spcAft>
              <a:buNone/>
            </a:pPr>
            <a:r>
              <a:rPr lang="en" sz="1150">
                <a:solidFill>
                  <a:srgbClr val="1D1C1D"/>
                </a:solidFill>
                <a:highlight>
                  <a:srgbClr val="F8F8F8"/>
                </a:highlight>
              </a:rPr>
              <a:t>G17: 8/28/2019-12/16/2019</a:t>
            </a:r>
            <a:endParaRPr/>
          </a:p>
        </p:txBody>
      </p:sp>
      <p:sp>
        <p:nvSpPr>
          <p:cNvPr id="767" name="Google Shape;767;gd3e1a77880_0_143: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d3e1a77880_0_187: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gd3e1a77880_0_187: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rPr lang="en"/>
              <a:t>Spike removal removes points above a certain threshold</a:t>
            </a:r>
            <a:endParaRPr/>
          </a:p>
          <a:p>
            <a:pPr indent="0" lvl="0" marL="0" rtl="0" algn="l">
              <a:spcBef>
                <a:spcPts val="0"/>
              </a:spcBef>
              <a:spcAft>
                <a:spcPts val="0"/>
              </a:spcAft>
              <a:buNone/>
            </a:pPr>
            <a:r>
              <a:t/>
            </a:r>
            <a:endParaRPr/>
          </a:p>
        </p:txBody>
      </p:sp>
      <p:sp>
        <p:nvSpPr>
          <p:cNvPr id="779" name="Google Shape;779;gd3e1a77880_0_187: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d3e1a77880_0_241: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gd3e1a77880_0_241: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t/>
            </a:r>
            <a:endParaRPr/>
          </a:p>
        </p:txBody>
      </p:sp>
      <p:sp>
        <p:nvSpPr>
          <p:cNvPr id="795" name="Google Shape;795;gd3e1a77880_0_241: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d3e1a77880_0_170: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gd3e1a77880_0_170: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t/>
            </a:r>
            <a:endParaRPr/>
          </a:p>
        </p:txBody>
      </p:sp>
      <p:sp>
        <p:nvSpPr>
          <p:cNvPr id="815" name="Google Shape;815;gd3e1a77880_0_170: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d3e1a77880_0_250: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gd3e1a77880_0_250: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t/>
            </a:r>
            <a:endParaRPr/>
          </a:p>
        </p:txBody>
      </p:sp>
      <p:sp>
        <p:nvSpPr>
          <p:cNvPr id="829" name="Google Shape;829;gd3e1a77880_0_250: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d3e1a77880_0_259: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gd3e1a77880_0_259: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rPr lang="en"/>
              <a:t>Artifact in 117 and 140 are not a surprise since the ADR 898 correction was not predicted to fully correct these lines</a:t>
            </a:r>
            <a:endParaRPr/>
          </a:p>
          <a:p>
            <a:pPr indent="0" lvl="0" marL="0" rtl="0" algn="l">
              <a:spcBef>
                <a:spcPts val="0"/>
              </a:spcBef>
              <a:spcAft>
                <a:spcPts val="0"/>
              </a:spcAft>
              <a:buNone/>
            </a:pPr>
            <a:r>
              <a:rPr lang="en"/>
              <a:t>25.6 (not shown) the artifact is smaller than before the fix but is still there. </a:t>
            </a:r>
            <a:endParaRPr/>
          </a:p>
        </p:txBody>
      </p:sp>
      <p:sp>
        <p:nvSpPr>
          <p:cNvPr id="846" name="Google Shape;846;gd3e1a77880_0_259: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d3c2aa2d21_0_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d3c2aa2d21_0_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d3c2aa2d21_0_69: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gd3c2aa2d21_0_69: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rPr lang="en"/>
              <a:t>Note that </a:t>
            </a:r>
            <a:r>
              <a:rPr lang="en"/>
              <a:t>spectral</a:t>
            </a:r>
            <a:r>
              <a:rPr lang="en"/>
              <a:t> model uses the 7 lines, mg index, and 2 xrs bandpasses to generate model</a:t>
            </a:r>
            <a:endParaRPr/>
          </a:p>
          <a:p>
            <a:pPr indent="0" lvl="0" marL="0" rtl="0" algn="l">
              <a:spcBef>
                <a:spcPts val="0"/>
              </a:spcBef>
              <a:spcAft>
                <a:spcPts val="0"/>
              </a:spcAft>
              <a:buNone/>
            </a:pPr>
            <a:r>
              <a:rPr lang="en"/>
              <a:t>Model uses coefficients that weights the lines contribution to a band</a:t>
            </a:r>
            <a:endParaRPr/>
          </a:p>
          <a:p>
            <a:pPr indent="0" lvl="0" marL="0" rtl="0" algn="l">
              <a:spcBef>
                <a:spcPts val="0"/>
              </a:spcBef>
              <a:spcAft>
                <a:spcPts val="0"/>
              </a:spcAft>
              <a:buNone/>
            </a:pPr>
            <a:r>
              <a:rPr lang="en"/>
              <a:t>Two components: fast flare and slow long components</a:t>
            </a:r>
            <a:endParaRPr/>
          </a:p>
        </p:txBody>
      </p:sp>
      <p:sp>
        <p:nvSpPr>
          <p:cNvPr id="112" name="Google Shape;112;gd3c2aa2d21_0_69: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d3c2aa2d21_0_780: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d3c2aa2d21_0_780: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t/>
            </a:r>
            <a:endParaRPr/>
          </a:p>
        </p:txBody>
      </p:sp>
      <p:sp>
        <p:nvSpPr>
          <p:cNvPr id="871" name="Google Shape;871;gd3c2aa2d21_0_780: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d3c2aa2d21_0_792: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gd3c2aa2d21_0_792: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"They do not release netcdf which would match NCEI"</a:t>
            </a:r>
            <a:endParaRPr/>
          </a:p>
        </p:txBody>
      </p:sp>
      <p:sp>
        <p:nvSpPr>
          <p:cNvPr id="885" name="Google Shape;885;gd3c2aa2d21_0_792: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d3c2aa2d21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d3c2aa2d21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d3c2aa2d21_0_853: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gd3c2aa2d21_0_853: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t/>
            </a:r>
            <a:endParaRPr/>
          </a:p>
        </p:txBody>
      </p:sp>
      <p:sp>
        <p:nvSpPr>
          <p:cNvPr id="905" name="Google Shape;905;gd3c2aa2d21_0_853: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d3c2aa2d21_0_860: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gd3c2aa2d21_0_860: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t/>
            </a:r>
            <a:endParaRPr/>
          </a:p>
        </p:txBody>
      </p:sp>
      <p:sp>
        <p:nvSpPr>
          <p:cNvPr id="913" name="Google Shape;913;gd3c2aa2d21_0_860: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d3c2aa2d21_0_867: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gd3c2aa2d21_0_867: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t/>
            </a:r>
            <a:endParaRPr/>
          </a:p>
        </p:txBody>
      </p:sp>
      <p:sp>
        <p:nvSpPr>
          <p:cNvPr id="921" name="Google Shape;921;gd3c2aa2d21_0_867: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d3c2aa2d21_0_874: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8" name="Google Shape;928;gd3c2aa2d21_0_874: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t/>
            </a:r>
            <a:endParaRPr/>
          </a:p>
        </p:txBody>
      </p:sp>
      <p:sp>
        <p:nvSpPr>
          <p:cNvPr id="929" name="Google Shape;929;gd3c2aa2d21_0_874: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d3c2aa2d21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d3c2aa2d21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d8fa488c6e_2_2: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gd8fa488c6e_2_2: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da00856076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da00856076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EUVS-B degradation required revisions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d3c2aa2d21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d3c2aa2d21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da00856076_1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da00856076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EUVS-B degradation required revisions</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da00856076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da00856076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EUVS-B degradation required revisions</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da00856076_1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da00856076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Recent data is mainly around 04/2019</a:t>
            </a:r>
            <a:endParaRPr/>
          </a:p>
          <a:p>
            <a:pPr indent="0" lvl="0" marL="0" rtl="0" algn="l">
              <a:spcBef>
                <a:spcPts val="0"/>
              </a:spcBef>
              <a:spcAft>
                <a:spcPts val="0"/>
              </a:spcAft>
              <a:buNone/>
            </a:pPr>
            <a:r>
              <a:rPr lang="en"/>
              <a:t>Only looking at small part of variability that Mg II has since GOES has not seen high Mg II signals yet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da00856076_1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da00856076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that green lines were using an older version of the SORCE data</a:t>
            </a:r>
            <a:endParaRPr/>
          </a:p>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 the last time EUVS-B degradation was updated was the end of 2019</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Also need to note the oscillations which indicate an annual artifact in the data. Need to resolve this because (1) data has an artifact of several percent, and (2) the degradation correction is harder to fit.</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da00856076_1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da00856076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that green lines were using an older version of the SORCE data</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d3e1a77880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d3e1a77880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da82501fc8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da82501fc8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d3e1a77880_0_223: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7" name="Google Shape;1067;gd3e1a77880_0_223: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rPr lang="en"/>
              <a:t>EUVS time constants? Maybe too subtle</a:t>
            </a:r>
            <a:endParaRPr/>
          </a:p>
          <a:p>
            <a:pPr indent="0" lvl="0" marL="0" rtl="0" algn="l">
              <a:spcBef>
                <a:spcPts val="0"/>
              </a:spcBef>
              <a:spcAft>
                <a:spcPts val="0"/>
              </a:spcAft>
              <a:buNone/>
            </a:pPr>
            <a:r>
              <a:rPr lang="en"/>
              <a:t>Verify flags during offpoints</a:t>
            </a:r>
            <a:endParaRPr/>
          </a:p>
          <a:p>
            <a:pPr indent="0" lvl="0" marL="0" rtl="0" algn="l">
              <a:spcBef>
                <a:spcPts val="0"/>
              </a:spcBef>
              <a:spcAft>
                <a:spcPts val="0"/>
              </a:spcAft>
              <a:buNone/>
            </a:pPr>
            <a:r>
              <a:rPr lang="en"/>
              <a:t>Mg II shows au factor shifted by 4 hours. Super subtle</a:t>
            </a:r>
            <a:endParaRPr/>
          </a:p>
        </p:txBody>
      </p:sp>
      <p:sp>
        <p:nvSpPr>
          <p:cNvPr id="1068" name="Google Shape;1068;gd3e1a77880_0_223: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d3c2aa2d21_0_599: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d3c2aa2d21_0_599: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t/>
            </a:r>
            <a:endParaRPr/>
          </a:p>
        </p:txBody>
      </p:sp>
      <p:sp>
        <p:nvSpPr>
          <p:cNvPr id="133" name="Google Shape;133;gd3c2aa2d21_0_599: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d3c2aa2d21_0_992:notes"/>
          <p:cNvSpPr/>
          <p:nvPr>
            <p:ph idx="2" type="sldImg"/>
          </p:nvPr>
        </p:nvSpPr>
        <p:spPr>
          <a:xfrm>
            <a:off x="702769" y="1143000"/>
            <a:ext cx="5452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d3c2aa2d21_0_992:notes"/>
          <p:cNvSpPr txBox="1"/>
          <p:nvPr>
            <p:ph idx="1" type="body"/>
          </p:nvPr>
        </p:nvSpPr>
        <p:spPr>
          <a:xfrm>
            <a:off x="685800" y="4400551"/>
            <a:ext cx="5486400" cy="3600300"/>
          </a:xfrm>
          <a:prstGeom prst="rect">
            <a:avLst/>
          </a:prstGeom>
          <a:noFill/>
          <a:ln>
            <a:noFill/>
          </a:ln>
        </p:spPr>
        <p:txBody>
          <a:bodyPr anchorCtr="0" anchor="t" bIns="45650" lIns="91275" spcFirstLastPara="1" rIns="91275" wrap="square" tIns="45650">
            <a:noAutofit/>
          </a:bodyPr>
          <a:lstStyle/>
          <a:p>
            <a:pPr indent="0" lvl="0" marL="0" rtl="0" algn="l">
              <a:spcBef>
                <a:spcPts val="0"/>
              </a:spcBef>
              <a:spcAft>
                <a:spcPts val="0"/>
              </a:spcAft>
              <a:buNone/>
            </a:pPr>
            <a:r>
              <a:rPr lang="en"/>
              <a:t>We had these known instrument issues at provisional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LASP has published a paper on some of the findings for EUVS-A filter degradation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 was a huge improvement. Discussed in detail at provisional. </a:t>
            </a:r>
            <a:endParaRPr/>
          </a:p>
          <a:p>
            <a:pPr indent="0" lvl="0" marL="0" rtl="0" algn="l">
              <a:spcBef>
                <a:spcPts val="0"/>
              </a:spcBef>
              <a:spcAft>
                <a:spcPts val="0"/>
              </a:spcAft>
              <a:buNone/>
            </a:pPr>
            <a:r>
              <a:t/>
            </a:r>
            <a:endParaRPr/>
          </a:p>
        </p:txBody>
      </p:sp>
      <p:sp>
        <p:nvSpPr>
          <p:cNvPr id="147" name="Google Shape;147;gd3c2aa2d21_0_992:notes"/>
          <p:cNvSpPr txBox="1"/>
          <p:nvPr>
            <p:ph idx="12" type="sldNum"/>
          </p:nvPr>
        </p:nvSpPr>
        <p:spPr>
          <a:xfrm>
            <a:off x="3884614" y="8685215"/>
            <a:ext cx="2971800" cy="458700"/>
          </a:xfrm>
          <a:prstGeom prst="rect">
            <a:avLst/>
          </a:prstGeom>
          <a:noFill/>
          <a:ln>
            <a:noFill/>
          </a:ln>
        </p:spPr>
        <p:txBody>
          <a:bodyPr anchorCtr="0" anchor="b" bIns="45650" lIns="91275" spcFirstLastPara="1" rIns="9127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0" name="Shape 50"/>
        <p:cNvGrpSpPr/>
        <p:nvPr/>
      </p:nvGrpSpPr>
      <p:grpSpPr>
        <a:xfrm>
          <a:off x="0" y="0"/>
          <a:ext cx="0" cy="0"/>
          <a:chOff x="0" y="0"/>
          <a:chExt cx="0" cy="0"/>
        </a:xfrm>
      </p:grpSpPr>
      <p:sp>
        <p:nvSpPr>
          <p:cNvPr id="51" name="Google Shape;51;p13"/>
          <p:cNvSpPr txBox="1"/>
          <p:nvPr>
            <p:ph type="title"/>
          </p:nvPr>
        </p:nvSpPr>
        <p:spPr>
          <a:xfrm>
            <a:off x="457200" y="-3452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2" name="Google Shape;52;p13"/>
          <p:cNvSpPr txBox="1"/>
          <p:nvPr>
            <p:ph idx="1" type="body"/>
          </p:nvPr>
        </p:nvSpPr>
        <p:spPr>
          <a:xfrm>
            <a:off x="457200" y="1098947"/>
            <a:ext cx="8229600" cy="33945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1200"/>
              </a:spcBef>
              <a:spcAft>
                <a:spcPts val="0"/>
              </a:spcAft>
              <a:buClr>
                <a:schemeClr val="lt1"/>
              </a:buClr>
              <a:buSzPts val="1800"/>
              <a:buChar char="●"/>
              <a:defRPr/>
            </a:lvl7pPr>
            <a:lvl8pPr indent="-342900" lvl="7" marL="3657600" rtl="0" algn="l">
              <a:spcBef>
                <a:spcPts val="1200"/>
              </a:spcBef>
              <a:spcAft>
                <a:spcPts val="0"/>
              </a:spcAft>
              <a:buClr>
                <a:schemeClr val="lt1"/>
              </a:buClr>
              <a:buSzPts val="1800"/>
              <a:buChar char="○"/>
              <a:defRPr/>
            </a:lvl8pPr>
            <a:lvl9pPr indent="-342900" lvl="8" marL="4114800" rtl="0" algn="l">
              <a:spcBef>
                <a:spcPts val="1200"/>
              </a:spcBef>
              <a:spcAft>
                <a:spcPts val="1200"/>
              </a:spcAft>
              <a:buClr>
                <a:schemeClr val="lt1"/>
              </a:buClr>
              <a:buSzPts val="1800"/>
              <a:buChar char="■"/>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lnSpcReduction="10000"/>
          </a:bodyPr>
          <a:lstStyle>
            <a:lvl1pPr indent="0" lvl="0" marL="0" rtl="0" algn="r">
              <a:spcBef>
                <a:spcPts val="0"/>
              </a:spcBef>
              <a:buNone/>
              <a:defRPr b="0" i="0" sz="1200" u="none" cap="none" strike="noStrike">
                <a:solidFill>
                  <a:schemeClr val="lt1"/>
                </a:solidFill>
                <a:latin typeface="Calibri"/>
                <a:ea typeface="Calibri"/>
                <a:cs typeface="Calibri"/>
                <a:sym typeface="Calibri"/>
              </a:defRPr>
            </a:lvl1pPr>
            <a:lvl2pPr indent="0" lvl="1" marL="0" rtl="0" algn="r">
              <a:spcBef>
                <a:spcPts val="0"/>
              </a:spcBef>
              <a:buNone/>
              <a:defRPr b="0" i="0" sz="1200" u="none" cap="none" strike="noStrike">
                <a:solidFill>
                  <a:schemeClr val="lt1"/>
                </a:solidFill>
                <a:latin typeface="Calibri"/>
                <a:ea typeface="Calibri"/>
                <a:cs typeface="Calibri"/>
                <a:sym typeface="Calibri"/>
              </a:defRPr>
            </a:lvl2pPr>
            <a:lvl3pPr indent="0" lvl="2" marL="0" rtl="0" algn="r">
              <a:spcBef>
                <a:spcPts val="0"/>
              </a:spcBef>
              <a:buNone/>
              <a:defRPr b="0" i="0" sz="1200" u="none" cap="none" strike="noStrike">
                <a:solidFill>
                  <a:schemeClr val="lt1"/>
                </a:solidFill>
                <a:latin typeface="Calibri"/>
                <a:ea typeface="Calibri"/>
                <a:cs typeface="Calibri"/>
                <a:sym typeface="Calibri"/>
              </a:defRPr>
            </a:lvl3pPr>
            <a:lvl4pPr indent="0" lvl="3" marL="0" rtl="0" algn="r">
              <a:spcBef>
                <a:spcPts val="0"/>
              </a:spcBef>
              <a:buNone/>
              <a:defRPr b="0" i="0" sz="1200" u="none" cap="none" strike="noStrike">
                <a:solidFill>
                  <a:schemeClr val="lt1"/>
                </a:solidFill>
                <a:latin typeface="Calibri"/>
                <a:ea typeface="Calibri"/>
                <a:cs typeface="Calibri"/>
                <a:sym typeface="Calibri"/>
              </a:defRPr>
            </a:lvl4pPr>
            <a:lvl5pPr indent="0" lvl="4" marL="0" rtl="0" algn="r">
              <a:spcBef>
                <a:spcPts val="0"/>
              </a:spcBef>
              <a:buNone/>
              <a:defRPr b="0" i="0" sz="1200" u="none" cap="none" strike="noStrike">
                <a:solidFill>
                  <a:schemeClr val="lt1"/>
                </a:solidFill>
                <a:latin typeface="Calibri"/>
                <a:ea typeface="Calibri"/>
                <a:cs typeface="Calibri"/>
                <a:sym typeface="Calibri"/>
              </a:defRPr>
            </a:lvl5pPr>
            <a:lvl6pPr indent="0" lvl="5" marL="0" rtl="0" algn="r">
              <a:spcBef>
                <a:spcPts val="0"/>
              </a:spcBef>
              <a:buNone/>
              <a:defRPr b="0" i="0" sz="1200" u="none" cap="none" strike="noStrike">
                <a:solidFill>
                  <a:schemeClr val="lt1"/>
                </a:solidFill>
                <a:latin typeface="Calibri"/>
                <a:ea typeface="Calibri"/>
                <a:cs typeface="Calibri"/>
                <a:sym typeface="Calibri"/>
              </a:defRPr>
            </a:lvl6pPr>
            <a:lvl7pPr indent="0" lvl="6" marL="0" rtl="0" algn="r">
              <a:spcBef>
                <a:spcPts val="0"/>
              </a:spcBef>
              <a:buNone/>
              <a:defRPr b="0" i="0" sz="1200" u="none" cap="none" strike="noStrike">
                <a:solidFill>
                  <a:schemeClr val="lt1"/>
                </a:solidFill>
                <a:latin typeface="Calibri"/>
                <a:ea typeface="Calibri"/>
                <a:cs typeface="Calibri"/>
                <a:sym typeface="Calibri"/>
              </a:defRPr>
            </a:lvl7pPr>
            <a:lvl8pPr indent="0" lvl="7" marL="0" rtl="0" algn="r">
              <a:spcBef>
                <a:spcPts val="0"/>
              </a:spcBef>
              <a:buNone/>
              <a:defRPr b="0" i="0" sz="1200" u="none" cap="none" strike="noStrike">
                <a:solidFill>
                  <a:schemeClr val="lt1"/>
                </a:solidFill>
                <a:latin typeface="Calibri"/>
                <a:ea typeface="Calibri"/>
                <a:cs typeface="Calibri"/>
                <a:sym typeface="Calibri"/>
              </a:defRPr>
            </a:lvl8pPr>
            <a:lvl9pPr indent="0" lvl="8" marL="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14"/>
          <p:cNvSpPr txBox="1"/>
          <p:nvPr>
            <p:ph type="title"/>
          </p:nvPr>
        </p:nvSpPr>
        <p:spPr>
          <a:xfrm>
            <a:off x="457200" y="-3452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8" name="Google Shape;58;p14"/>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1200"/>
              </a:spcBef>
              <a:spcAft>
                <a:spcPts val="0"/>
              </a:spcAft>
              <a:buClr>
                <a:schemeClr val="lt1"/>
              </a:buClr>
              <a:buSzPts val="1800"/>
              <a:buChar char="●"/>
              <a:defRPr sz="1800"/>
            </a:lvl7pPr>
            <a:lvl8pPr indent="-342900" lvl="7" marL="3657600" rtl="0" algn="l">
              <a:spcBef>
                <a:spcPts val="1200"/>
              </a:spcBef>
              <a:spcAft>
                <a:spcPts val="0"/>
              </a:spcAft>
              <a:buClr>
                <a:schemeClr val="lt1"/>
              </a:buClr>
              <a:buSzPts val="1800"/>
              <a:buChar char="○"/>
              <a:defRPr sz="1800"/>
            </a:lvl8pPr>
            <a:lvl9pPr indent="-342900" lvl="8" marL="4114800" rtl="0" algn="l">
              <a:spcBef>
                <a:spcPts val="1200"/>
              </a:spcBef>
              <a:spcAft>
                <a:spcPts val="1200"/>
              </a:spcAft>
              <a:buClr>
                <a:schemeClr val="lt1"/>
              </a:buClr>
              <a:buSzPts val="1800"/>
              <a:buChar char="■"/>
              <a:defRPr sz="1800"/>
            </a:lvl9pPr>
          </a:lstStyle>
          <a:p/>
        </p:txBody>
      </p:sp>
      <p:sp>
        <p:nvSpPr>
          <p:cNvPr id="59" name="Google Shape;59;p14"/>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1200"/>
              </a:spcBef>
              <a:spcAft>
                <a:spcPts val="0"/>
              </a:spcAft>
              <a:buClr>
                <a:schemeClr val="lt1"/>
              </a:buClr>
              <a:buSzPts val="1800"/>
              <a:buChar char="●"/>
              <a:defRPr sz="1800"/>
            </a:lvl7pPr>
            <a:lvl8pPr indent="-342900" lvl="7" marL="3657600" rtl="0" algn="l">
              <a:spcBef>
                <a:spcPts val="1200"/>
              </a:spcBef>
              <a:spcAft>
                <a:spcPts val="0"/>
              </a:spcAft>
              <a:buClr>
                <a:schemeClr val="lt1"/>
              </a:buClr>
              <a:buSzPts val="1800"/>
              <a:buChar char="○"/>
              <a:defRPr sz="1800"/>
            </a:lvl8pPr>
            <a:lvl9pPr indent="-342900" lvl="8" marL="4114800" rtl="0" algn="l">
              <a:spcBef>
                <a:spcPts val="1200"/>
              </a:spcBef>
              <a:spcAft>
                <a:spcPts val="1200"/>
              </a:spcAft>
              <a:buClr>
                <a:schemeClr val="lt1"/>
              </a:buClr>
              <a:buSzPts val="1800"/>
              <a:buChar char="■"/>
              <a:defRPr sz="1800"/>
            </a:lvl9pPr>
          </a:lstStyle>
          <a:p/>
        </p:txBody>
      </p:sp>
      <p:sp>
        <p:nvSpPr>
          <p:cNvPr id="60" name="Google Shape;60;p1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p1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 name="Google Shape;62;p1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lnSpcReduction="10000"/>
          </a:bodyPr>
          <a:lstStyle>
            <a:lvl1pPr indent="0" lvl="0" marL="0" rtl="0" algn="r">
              <a:spcBef>
                <a:spcPts val="0"/>
              </a:spcBef>
              <a:buNone/>
              <a:defRPr sz="1200">
                <a:solidFill>
                  <a:schemeClr val="lt1"/>
                </a:solidFill>
                <a:latin typeface="Calibri"/>
                <a:ea typeface="Calibri"/>
                <a:cs typeface="Calibri"/>
                <a:sym typeface="Calibri"/>
              </a:defRPr>
            </a:lvl1pPr>
            <a:lvl2pPr indent="0" lvl="1" marL="0" rtl="0" algn="r">
              <a:spcBef>
                <a:spcPts val="0"/>
              </a:spcBef>
              <a:buNone/>
              <a:defRPr sz="1200">
                <a:solidFill>
                  <a:schemeClr val="lt1"/>
                </a:solidFill>
                <a:latin typeface="Calibri"/>
                <a:ea typeface="Calibri"/>
                <a:cs typeface="Calibri"/>
                <a:sym typeface="Calibri"/>
              </a:defRPr>
            </a:lvl2pPr>
            <a:lvl3pPr indent="0" lvl="2" marL="0" rtl="0" algn="r">
              <a:spcBef>
                <a:spcPts val="0"/>
              </a:spcBef>
              <a:buNone/>
              <a:defRPr sz="1200">
                <a:solidFill>
                  <a:schemeClr val="lt1"/>
                </a:solidFill>
                <a:latin typeface="Calibri"/>
                <a:ea typeface="Calibri"/>
                <a:cs typeface="Calibri"/>
                <a:sym typeface="Calibri"/>
              </a:defRPr>
            </a:lvl3pPr>
            <a:lvl4pPr indent="0" lvl="3" marL="0" rtl="0" algn="r">
              <a:spcBef>
                <a:spcPts val="0"/>
              </a:spcBef>
              <a:buNone/>
              <a:defRPr sz="1200">
                <a:solidFill>
                  <a:schemeClr val="lt1"/>
                </a:solidFill>
                <a:latin typeface="Calibri"/>
                <a:ea typeface="Calibri"/>
                <a:cs typeface="Calibri"/>
                <a:sym typeface="Calibri"/>
              </a:defRPr>
            </a:lvl4pPr>
            <a:lvl5pPr indent="0" lvl="4" marL="0" rtl="0" algn="r">
              <a:spcBef>
                <a:spcPts val="0"/>
              </a:spcBef>
              <a:buNone/>
              <a:defRPr sz="1200">
                <a:solidFill>
                  <a:schemeClr val="lt1"/>
                </a:solidFill>
                <a:latin typeface="Calibri"/>
                <a:ea typeface="Calibri"/>
                <a:cs typeface="Calibri"/>
                <a:sym typeface="Calibri"/>
              </a:defRPr>
            </a:lvl5pPr>
            <a:lvl6pPr indent="0" lvl="5" marL="0" rtl="0" algn="r">
              <a:spcBef>
                <a:spcPts val="0"/>
              </a:spcBef>
              <a:buNone/>
              <a:defRPr sz="1200">
                <a:solidFill>
                  <a:schemeClr val="lt1"/>
                </a:solidFill>
                <a:latin typeface="Calibri"/>
                <a:ea typeface="Calibri"/>
                <a:cs typeface="Calibri"/>
                <a:sym typeface="Calibri"/>
              </a:defRPr>
            </a:lvl6pPr>
            <a:lvl7pPr indent="0" lvl="6" marL="0" rtl="0" algn="r">
              <a:spcBef>
                <a:spcPts val="0"/>
              </a:spcBef>
              <a:buNone/>
              <a:defRPr sz="1200">
                <a:solidFill>
                  <a:schemeClr val="lt1"/>
                </a:solidFill>
                <a:latin typeface="Calibri"/>
                <a:ea typeface="Calibri"/>
                <a:cs typeface="Calibri"/>
                <a:sym typeface="Calibri"/>
              </a:defRPr>
            </a:lvl7pPr>
            <a:lvl8pPr indent="0" lvl="7" marL="0" rtl="0" algn="r">
              <a:spcBef>
                <a:spcPts val="0"/>
              </a:spcBef>
              <a:buNone/>
              <a:defRPr sz="1200">
                <a:solidFill>
                  <a:schemeClr val="lt1"/>
                </a:solidFill>
                <a:latin typeface="Calibri"/>
                <a:ea typeface="Calibri"/>
                <a:cs typeface="Calibri"/>
                <a:sym typeface="Calibri"/>
              </a:defRPr>
            </a:lvl8pPr>
            <a:lvl9pPr indent="0" lvl="8" marL="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1.png"/><Relationship Id="rId4" Type="http://schemas.openxmlformats.org/officeDocument/2006/relationships/image" Target="../media/image37.png"/><Relationship Id="rId5" Type="http://schemas.openxmlformats.org/officeDocument/2006/relationships/image" Target="../media/image67.png"/><Relationship Id="rId6"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3.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5.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16.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19.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4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24.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51.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23.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55.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28.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53.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30.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35.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61.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45.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46.pn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70.png"/><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71.png"/><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5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 Id="rId3" Type="http://schemas.openxmlformats.org/officeDocument/2006/relationships/image" Target="../media/image76.png"/><Relationship Id="rId4" Type="http://schemas.openxmlformats.org/officeDocument/2006/relationships/image" Target="../media/image75.png"/><Relationship Id="rId5" Type="http://schemas.openxmlformats.org/officeDocument/2006/relationships/image" Target="../media/image73.png"/><Relationship Id="rId6"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79.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8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65.png"/><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hyperlink" Target="https://doi.org/10.1007/s11207-021-01806-4"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92575" y="113900"/>
            <a:ext cx="1587722" cy="1013700"/>
          </a:xfrm>
          <a:prstGeom prst="rect">
            <a:avLst/>
          </a:prstGeom>
          <a:noFill/>
          <a:ln>
            <a:noFill/>
          </a:ln>
        </p:spPr>
      </p:pic>
      <p:pic>
        <p:nvPicPr>
          <p:cNvPr descr="exislogo_fin_LR" id="68" name="Google Shape;68;p15"/>
          <p:cNvPicPr preferRelativeResize="0"/>
          <p:nvPr/>
        </p:nvPicPr>
        <p:blipFill rotWithShape="1">
          <a:blip r:embed="rId4">
            <a:alphaModFix/>
          </a:blip>
          <a:srcRect b="0" l="0" r="0" t="0"/>
          <a:stretch/>
        </p:blipFill>
        <p:spPr>
          <a:xfrm>
            <a:off x="7513859" y="65486"/>
            <a:ext cx="1244061" cy="957928"/>
          </a:xfrm>
          <a:prstGeom prst="rect">
            <a:avLst/>
          </a:prstGeom>
          <a:noFill/>
          <a:ln>
            <a:noFill/>
          </a:ln>
        </p:spPr>
      </p:pic>
      <p:sp>
        <p:nvSpPr>
          <p:cNvPr id="69" name="Google Shape;69;p15"/>
          <p:cNvSpPr txBox="1"/>
          <p:nvPr/>
        </p:nvSpPr>
        <p:spPr>
          <a:xfrm>
            <a:off x="172150" y="1133600"/>
            <a:ext cx="8743200" cy="3699000"/>
          </a:xfrm>
          <a:prstGeom prst="rect">
            <a:avLst/>
          </a:prstGeom>
          <a:noFill/>
          <a:ln>
            <a:noFill/>
          </a:ln>
        </p:spPr>
        <p:txBody>
          <a:bodyPr anchorCtr="0" anchor="t" bIns="45700" lIns="91425" spcFirstLastPara="1" rIns="91425" wrap="square" tIns="45700">
            <a:noAutofit/>
          </a:bodyPr>
          <a:lstStyle/>
          <a:p>
            <a:pPr indent="0" lvl="0" marL="0" rtl="0" algn="ctr">
              <a:spcBef>
                <a:spcPts val="800"/>
              </a:spcBef>
              <a:spcAft>
                <a:spcPts val="0"/>
              </a:spcAft>
              <a:buNone/>
            </a:pPr>
            <a:r>
              <a:rPr lang="en" sz="3400">
                <a:solidFill>
                  <a:srgbClr val="FFFFFF"/>
                </a:solidFill>
                <a:latin typeface="Nunito"/>
                <a:ea typeface="Nunito"/>
                <a:cs typeface="Nunito"/>
                <a:sym typeface="Nunito"/>
              </a:rPr>
              <a:t>GOES-16 &amp; 17 EXIS EUVS L1b Full Maturity PS-PVR</a:t>
            </a:r>
            <a:br>
              <a:rPr lang="en" sz="3000">
                <a:solidFill>
                  <a:srgbClr val="FFFFFF"/>
                </a:solidFill>
                <a:latin typeface="Nunito"/>
                <a:ea typeface="Nunito"/>
                <a:cs typeface="Nunito"/>
                <a:sym typeface="Nunito"/>
              </a:rPr>
            </a:br>
            <a:endParaRPr sz="1800">
              <a:solidFill>
                <a:srgbClr val="FFFFFF"/>
              </a:solidFill>
              <a:latin typeface="Nunito"/>
              <a:ea typeface="Nunito"/>
              <a:cs typeface="Nunito"/>
              <a:sym typeface="Nunito"/>
            </a:endParaRPr>
          </a:p>
          <a:p>
            <a:pPr indent="0" lvl="0" marL="0" rtl="0" algn="ctr">
              <a:spcBef>
                <a:spcPts val="480"/>
              </a:spcBef>
              <a:spcAft>
                <a:spcPts val="0"/>
              </a:spcAft>
              <a:buNone/>
            </a:pPr>
            <a:r>
              <a:rPr lang="en" sz="1800">
                <a:solidFill>
                  <a:srgbClr val="FFFFFF"/>
                </a:solidFill>
                <a:latin typeface="Nunito"/>
                <a:ea typeface="Nunito"/>
                <a:cs typeface="Nunito"/>
                <a:sym typeface="Nunito"/>
              </a:rPr>
              <a:t>May 19, 2021</a:t>
            </a:r>
            <a:endParaRPr sz="1800">
              <a:solidFill>
                <a:srgbClr val="FFFFFF"/>
              </a:solidFill>
              <a:latin typeface="Nunito"/>
              <a:ea typeface="Nunito"/>
              <a:cs typeface="Nunito"/>
              <a:sym typeface="Nunito"/>
            </a:endParaRPr>
          </a:p>
          <a:p>
            <a:pPr indent="0" lvl="0" marL="0" rtl="0" algn="ctr">
              <a:spcBef>
                <a:spcPts val="280"/>
              </a:spcBef>
              <a:spcAft>
                <a:spcPts val="0"/>
              </a:spcAft>
              <a:buNone/>
            </a:pPr>
            <a:r>
              <a:t/>
            </a:r>
            <a:endParaRPr sz="1200">
              <a:solidFill>
                <a:srgbClr val="FFFFFF"/>
              </a:solidFill>
              <a:latin typeface="Nunito"/>
              <a:ea typeface="Nunito"/>
              <a:cs typeface="Nunito"/>
              <a:sym typeface="Nunito"/>
            </a:endParaRPr>
          </a:p>
          <a:p>
            <a:pPr indent="0" lvl="0" marL="0" rtl="0" algn="l">
              <a:spcBef>
                <a:spcPts val="400"/>
              </a:spcBef>
              <a:spcAft>
                <a:spcPts val="0"/>
              </a:spcAft>
              <a:buNone/>
            </a:pPr>
            <a:r>
              <a:rPr lang="en" sz="1800">
                <a:solidFill>
                  <a:srgbClr val="FFFFFF"/>
                </a:solidFill>
                <a:latin typeface="Nunito"/>
                <a:ea typeface="Nunito"/>
                <a:cs typeface="Nunito"/>
                <a:sym typeface="Nunito"/>
              </a:rPr>
              <a:t>Presenter: Courtney Peck  -  NOAA NCEI and U. Colorado CIRES</a:t>
            </a:r>
            <a:r>
              <a:rPr lang="en" sz="1600">
                <a:solidFill>
                  <a:srgbClr val="FFFFFF"/>
                </a:solidFill>
                <a:latin typeface="Nunito"/>
                <a:ea typeface="Nunito"/>
                <a:cs typeface="Nunito"/>
                <a:sym typeface="Nunito"/>
              </a:rPr>
              <a:t> </a:t>
            </a:r>
            <a:endParaRPr sz="3000">
              <a:solidFill>
                <a:srgbClr val="FFFFFF"/>
              </a:solidFill>
              <a:latin typeface="Nunito"/>
              <a:ea typeface="Nunito"/>
              <a:cs typeface="Nunito"/>
              <a:sym typeface="Nunito"/>
            </a:endParaRPr>
          </a:p>
          <a:p>
            <a:pPr indent="0" lvl="0" marL="0" rtl="0" algn="l">
              <a:spcBef>
                <a:spcPts val="0"/>
              </a:spcBef>
              <a:spcAft>
                <a:spcPts val="0"/>
              </a:spcAft>
              <a:buNone/>
            </a:pPr>
            <a:r>
              <a:t/>
            </a:r>
            <a:endParaRPr sz="1600">
              <a:solidFill>
                <a:srgbClr val="FFFFFF"/>
              </a:solidFill>
              <a:latin typeface="Nunito"/>
              <a:ea typeface="Nunito"/>
              <a:cs typeface="Nunito"/>
              <a:sym typeface="Nunito"/>
            </a:endParaRPr>
          </a:p>
          <a:p>
            <a:pPr indent="0" lvl="0" marL="0" rtl="0" algn="l">
              <a:spcBef>
                <a:spcPts val="0"/>
              </a:spcBef>
              <a:spcAft>
                <a:spcPts val="0"/>
              </a:spcAft>
              <a:buNone/>
            </a:pPr>
            <a:r>
              <a:rPr lang="en" sz="1600">
                <a:solidFill>
                  <a:srgbClr val="FFFFFF"/>
                </a:solidFill>
                <a:latin typeface="Nunito"/>
                <a:ea typeface="Nunito"/>
                <a:cs typeface="Nunito"/>
                <a:sym typeface="Nunito"/>
              </a:rPr>
              <a:t>Contributors: </a:t>
            </a:r>
            <a:endParaRPr sz="3000">
              <a:solidFill>
                <a:srgbClr val="FFFFFF"/>
              </a:solidFill>
              <a:latin typeface="Nunito"/>
              <a:ea typeface="Nunito"/>
              <a:cs typeface="Nunito"/>
              <a:sym typeface="Nunito"/>
            </a:endParaRPr>
          </a:p>
          <a:p>
            <a:pPr indent="0" lvl="0" marL="0" rtl="0" algn="l">
              <a:spcBef>
                <a:spcPts val="0"/>
              </a:spcBef>
              <a:spcAft>
                <a:spcPts val="0"/>
              </a:spcAft>
              <a:buNone/>
            </a:pPr>
            <a:r>
              <a:rPr lang="en" sz="1600">
                <a:solidFill>
                  <a:srgbClr val="FFFFFF"/>
                </a:solidFill>
                <a:latin typeface="Nunito"/>
                <a:ea typeface="Nunito"/>
                <a:cs typeface="Nunito"/>
                <a:sym typeface="Nunito"/>
              </a:rPr>
              <a:t>   	U. of Colorado LASP:	F. Eparvier</a:t>
            </a:r>
            <a:r>
              <a:rPr i="1" lang="en" sz="1600">
                <a:solidFill>
                  <a:srgbClr val="FFFFFF"/>
                </a:solidFill>
                <a:latin typeface="Nunito"/>
                <a:ea typeface="Nunito"/>
                <a:cs typeface="Nunito"/>
                <a:sym typeface="Nunito"/>
              </a:rPr>
              <a:t>, </a:t>
            </a:r>
            <a:r>
              <a:rPr lang="en" sz="1600">
                <a:solidFill>
                  <a:srgbClr val="FFFFFF"/>
                </a:solidFill>
                <a:latin typeface="Nunito"/>
                <a:ea typeface="Nunito"/>
                <a:cs typeface="Nunito"/>
                <a:sym typeface="Nunito"/>
              </a:rPr>
              <a:t>D. Woodraska, T. Eden, S. Mueller, </a:t>
            </a:r>
            <a:endParaRPr sz="1600">
              <a:solidFill>
                <a:srgbClr val="FFFFFF"/>
              </a:solidFill>
              <a:latin typeface="Nunito"/>
              <a:ea typeface="Nunito"/>
              <a:cs typeface="Nunito"/>
              <a:sym typeface="Nunito"/>
            </a:endParaRPr>
          </a:p>
          <a:p>
            <a:pPr indent="0" lvl="0" marL="0" rtl="0" algn="l">
              <a:spcBef>
                <a:spcPts val="0"/>
              </a:spcBef>
              <a:spcAft>
                <a:spcPts val="0"/>
              </a:spcAft>
              <a:buNone/>
            </a:pPr>
            <a:r>
              <a:rPr lang="en" sz="1600">
                <a:solidFill>
                  <a:srgbClr val="FFFFFF"/>
                </a:solidFill>
                <a:latin typeface="Nunito"/>
                <a:ea typeface="Nunito"/>
                <a:cs typeface="Nunito"/>
                <a:sym typeface="Nunito"/>
              </a:rPr>
              <a:t>        		 				M. Snow, R. Meisner, A. Jones, T. Redick, ....</a:t>
            </a:r>
            <a:endParaRPr sz="3000">
              <a:solidFill>
                <a:srgbClr val="FFFFFF"/>
              </a:solidFill>
              <a:latin typeface="Nunito"/>
              <a:ea typeface="Nunito"/>
              <a:cs typeface="Nunito"/>
              <a:sym typeface="Nunito"/>
            </a:endParaRPr>
          </a:p>
          <a:p>
            <a:pPr indent="0" lvl="0" marL="0" rtl="0" algn="l">
              <a:spcBef>
                <a:spcPts val="0"/>
              </a:spcBef>
              <a:spcAft>
                <a:spcPts val="0"/>
              </a:spcAft>
              <a:buNone/>
            </a:pPr>
            <a:r>
              <a:rPr lang="en" sz="1600">
                <a:solidFill>
                  <a:srgbClr val="FFFFFF"/>
                </a:solidFill>
                <a:latin typeface="Nunito"/>
                <a:ea typeface="Nunito"/>
                <a:cs typeface="Nunito"/>
                <a:sym typeface="Nunito"/>
              </a:rPr>
              <a:t>   	NCEI/CIRES:			J. Machol</a:t>
            </a:r>
            <a:r>
              <a:rPr lang="en" sz="1600">
                <a:solidFill>
                  <a:schemeClr val="dk1"/>
                </a:solidFill>
                <a:latin typeface="Nunito"/>
                <a:ea typeface="Nunito"/>
                <a:cs typeface="Nunito"/>
                <a:sym typeface="Nunito"/>
              </a:rPr>
              <a:t>, E. Zetterlund</a:t>
            </a:r>
            <a:r>
              <a:rPr lang="en" sz="1600">
                <a:solidFill>
                  <a:srgbClr val="FFFFFF"/>
                </a:solidFill>
                <a:latin typeface="Nunito"/>
                <a:ea typeface="Nunito"/>
                <a:cs typeface="Nunito"/>
                <a:sym typeface="Nunito"/>
              </a:rPr>
              <a:t>, </a:t>
            </a:r>
            <a:r>
              <a:rPr lang="en" sz="1600">
                <a:solidFill>
                  <a:schemeClr val="dk1"/>
                </a:solidFill>
                <a:latin typeface="Nunito"/>
                <a:ea typeface="Nunito"/>
                <a:cs typeface="Nunito"/>
                <a:sym typeface="Nunito"/>
              </a:rPr>
              <a:t>J.M. Hughes, </a:t>
            </a:r>
            <a:r>
              <a:rPr lang="en" sz="1600">
                <a:solidFill>
                  <a:srgbClr val="FFFFFF"/>
                </a:solidFill>
                <a:latin typeface="Nunito"/>
                <a:ea typeface="Nunito"/>
                <a:cs typeface="Nunito"/>
                <a:sym typeface="Nunito"/>
              </a:rPr>
              <a:t>S. Codrescu, W. Rowland</a:t>
            </a:r>
            <a:endParaRPr sz="1600">
              <a:solidFill>
                <a:srgbClr val="FFFFFF"/>
              </a:solidFill>
              <a:latin typeface="Nunito"/>
              <a:ea typeface="Nunito"/>
              <a:cs typeface="Nunito"/>
              <a:sym typeface="Nunito"/>
            </a:endParaRPr>
          </a:p>
          <a:p>
            <a:pPr indent="0" lvl="0" marL="0" rtl="0" algn="l">
              <a:spcBef>
                <a:spcPts val="0"/>
              </a:spcBef>
              <a:spcAft>
                <a:spcPts val="0"/>
              </a:spcAft>
              <a:buNone/>
            </a:pPr>
            <a:r>
              <a:rPr lang="en" sz="1600">
                <a:solidFill>
                  <a:srgbClr val="FFFFFF"/>
                </a:solidFill>
                <a:latin typeface="Nunito"/>
                <a:ea typeface="Nunito"/>
                <a:cs typeface="Nunito"/>
                <a:sym typeface="Nunito"/>
              </a:rPr>
              <a:t>	Other:				Rodney Viereck, Matt Garhart, ...</a:t>
            </a:r>
            <a:endParaRPr sz="3000">
              <a:solidFill>
                <a:srgbClr val="FFFFFF"/>
              </a:solidFill>
              <a:latin typeface="Nunito"/>
              <a:ea typeface="Nunito"/>
              <a:cs typeface="Nunito"/>
              <a:sym typeface="Nunito"/>
            </a:endParaRPr>
          </a:p>
        </p:txBody>
      </p:sp>
      <p:sp>
        <p:nvSpPr>
          <p:cNvPr id="70" name="Google Shape;7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grpSp>
        <p:nvGrpSpPr>
          <p:cNvPr id="162" name="Google Shape;162;p24"/>
          <p:cNvGrpSpPr/>
          <p:nvPr/>
        </p:nvGrpSpPr>
        <p:grpSpPr>
          <a:xfrm>
            <a:off x="259199" y="142068"/>
            <a:ext cx="933668" cy="276900"/>
            <a:chOff x="259199" y="142068"/>
            <a:chExt cx="933668" cy="276900"/>
          </a:xfrm>
        </p:grpSpPr>
        <p:sp>
          <p:nvSpPr>
            <p:cNvPr id="163" name="Google Shape;163;p24"/>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164" name="Google Shape;164;p24"/>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165" name="Google Shape;165;p24"/>
          <p:cNvSpPr txBox="1"/>
          <p:nvPr/>
        </p:nvSpPr>
        <p:spPr>
          <a:xfrm>
            <a:off x="175620" y="495184"/>
            <a:ext cx="8229600" cy="777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200"/>
              <a:buFont typeface="Calibri"/>
              <a:buNone/>
            </a:pPr>
            <a:r>
              <a:rPr lang="en" sz="3000">
                <a:solidFill>
                  <a:srgbClr val="FFFFFF"/>
                </a:solidFill>
                <a:latin typeface="Nunito"/>
                <a:ea typeface="Nunito"/>
                <a:cs typeface="Nunito"/>
                <a:sym typeface="Nunito"/>
              </a:rPr>
              <a:t>Recap: Other progress between Provisional and Full Validation</a:t>
            </a:r>
            <a:endParaRPr i="0" sz="3000" u="none" cap="none" strike="noStrike">
              <a:solidFill>
                <a:srgbClr val="FF0000"/>
              </a:solidFill>
              <a:latin typeface="Nunito"/>
              <a:ea typeface="Nunito"/>
              <a:cs typeface="Nunito"/>
              <a:sym typeface="Nunito"/>
            </a:endParaRPr>
          </a:p>
        </p:txBody>
      </p:sp>
      <p:graphicFrame>
        <p:nvGraphicFramePr>
          <p:cNvPr id="166" name="Google Shape;166;p24"/>
          <p:cNvGraphicFramePr/>
          <p:nvPr/>
        </p:nvGraphicFramePr>
        <p:xfrm>
          <a:off x="434580" y="1639595"/>
          <a:ext cx="3000000" cy="3000000"/>
        </p:xfrm>
        <a:graphic>
          <a:graphicData uri="http://schemas.openxmlformats.org/drawingml/2006/table">
            <a:tbl>
              <a:tblPr bandRow="1" firstCol="1" firstRow="1">
                <a:noFill/>
                <a:tableStyleId>{D65E6A63-D9C6-44F7-97D8-AB8605A8F885}</a:tableStyleId>
              </a:tblPr>
              <a:tblGrid>
                <a:gridCol w="2705725"/>
                <a:gridCol w="3871900"/>
                <a:gridCol w="1485375"/>
              </a:tblGrid>
              <a:tr h="360150">
                <a:tc>
                  <a:txBody>
                    <a:bodyPr/>
                    <a:lstStyle/>
                    <a:p>
                      <a:pPr indent="0" lvl="0" marL="0" marR="0" rtl="0" algn="ctr">
                        <a:lnSpc>
                          <a:spcPct val="107000"/>
                        </a:lnSpc>
                        <a:spcBef>
                          <a:spcPts val="0"/>
                        </a:spcBef>
                        <a:spcAft>
                          <a:spcPts val="0"/>
                        </a:spcAft>
                        <a:buNone/>
                      </a:pPr>
                      <a:r>
                        <a:rPr lang="en" sz="1500"/>
                        <a:t>Objective</a:t>
                      </a:r>
                      <a:endParaRPr sz="1500">
                        <a:latin typeface="Calibri"/>
                        <a:ea typeface="Calibri"/>
                        <a:cs typeface="Calibri"/>
                        <a:sym typeface="Calibri"/>
                      </a:endParaRPr>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sz="1500"/>
                        <a:t>Details</a:t>
                      </a:r>
                      <a:endParaRPr sz="1500">
                        <a:latin typeface="Calibri"/>
                        <a:ea typeface="Calibri"/>
                        <a:cs typeface="Calibri"/>
                        <a:sym typeface="Calibri"/>
                      </a:endParaRPr>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sz="1500"/>
                        <a:t>Status as of May 2021</a:t>
                      </a:r>
                      <a:endParaRPr sz="1500">
                        <a:latin typeface="Calibri"/>
                        <a:ea typeface="Calibri"/>
                        <a:cs typeface="Calibri"/>
                        <a:sym typeface="Calibri"/>
                      </a:endParaRPr>
                    </a:p>
                  </a:txBody>
                  <a:tcPr marT="0" marB="0" marR="68575" marL="6857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312575">
                <a:tc>
                  <a:txBody>
                    <a:bodyPr/>
                    <a:lstStyle/>
                    <a:p>
                      <a:pPr indent="0" lvl="0" marL="0" marR="0" rtl="0" algn="l">
                        <a:lnSpc>
                          <a:spcPct val="107000"/>
                        </a:lnSpc>
                        <a:spcBef>
                          <a:spcPts val="0"/>
                        </a:spcBef>
                        <a:spcAft>
                          <a:spcPts val="0"/>
                        </a:spcAft>
                        <a:buNone/>
                      </a:pPr>
                      <a:r>
                        <a:rPr b="0" lang="en" sz="1300">
                          <a:solidFill>
                            <a:srgbClr val="000000"/>
                          </a:solidFill>
                        </a:rPr>
                        <a:t>Analyze L1b, L2, and LASP-processed L0 data</a:t>
                      </a:r>
                      <a:endParaRPr b="0" sz="1300">
                        <a:solidFill>
                          <a:srgbClr val="000000"/>
                        </a:solidFill>
                      </a:endParaRPr>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CFD7E7"/>
                    </a:solidFill>
                  </a:tcPr>
                </a:tc>
                <a:tc>
                  <a:txBody>
                    <a:bodyPr/>
                    <a:lstStyle/>
                    <a:p>
                      <a:pPr indent="0" lvl="0" marL="0" rtl="0" algn="l">
                        <a:spcBef>
                          <a:spcPts val="0"/>
                        </a:spcBef>
                        <a:spcAft>
                          <a:spcPts val="0"/>
                        </a:spcAft>
                        <a:buNone/>
                      </a:pPr>
                      <a:r>
                        <a:rPr lang="en" sz="1300"/>
                        <a:t>Continuously perform comparisons for validation. Extra comparisons done </a:t>
                      </a:r>
                      <a:r>
                        <a:rPr lang="en" sz="1300"/>
                        <a:t>with</a:t>
                      </a:r>
                      <a:r>
                        <a:rPr lang="en" sz="1300"/>
                        <a:t> new science-quality data</a:t>
                      </a:r>
                      <a:endParaRPr sz="1300"/>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 sz="1300"/>
                        <a:t>Complete</a:t>
                      </a:r>
                      <a:endParaRPr sz="1300"/>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6D7A8"/>
                    </a:solidFill>
                  </a:tcPr>
                </a:tc>
              </a:tr>
              <a:tr h="312575">
                <a:tc>
                  <a:txBody>
                    <a:bodyPr/>
                    <a:lstStyle/>
                    <a:p>
                      <a:pPr indent="0" lvl="0" marL="0" rtl="0" algn="l">
                        <a:lnSpc>
                          <a:spcPct val="107000"/>
                        </a:lnSpc>
                        <a:spcBef>
                          <a:spcPts val="0"/>
                        </a:spcBef>
                        <a:spcAft>
                          <a:spcPts val="0"/>
                        </a:spcAft>
                        <a:buNone/>
                      </a:pPr>
                      <a:r>
                        <a:rPr b="0" lang="en" sz="1300">
                          <a:solidFill>
                            <a:srgbClr val="000000"/>
                          </a:solidFill>
                        </a:rPr>
                        <a:t>Analyze daily, weekly, and quarterly calibrations</a:t>
                      </a:r>
                      <a:endParaRPr b="0" sz="1300">
                        <a:solidFill>
                          <a:srgbClr val="000000"/>
                        </a:solidFill>
                      </a:endParaRPr>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E8ECF4"/>
                    </a:solidFill>
                  </a:tcPr>
                </a:tc>
                <a:tc>
                  <a:txBody>
                    <a:bodyPr/>
                    <a:lstStyle/>
                    <a:p>
                      <a:pPr indent="0" lvl="0" marL="0" rtl="0" algn="l">
                        <a:spcBef>
                          <a:spcPts val="0"/>
                        </a:spcBef>
                        <a:spcAft>
                          <a:spcPts val="0"/>
                        </a:spcAft>
                        <a:buNone/>
                      </a:pPr>
                      <a:r>
                        <a:rPr lang="en" sz="1300"/>
                        <a:t>Summary in slide 24</a:t>
                      </a:r>
                      <a:endParaRPr sz="1300"/>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 sz="1300"/>
                        <a:t>Complete</a:t>
                      </a:r>
                      <a:endParaRPr sz="1300"/>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6D7A8"/>
                    </a:solidFill>
                  </a:tcPr>
                </a:tc>
              </a:tr>
              <a:tr h="312575">
                <a:tc>
                  <a:txBody>
                    <a:bodyPr/>
                    <a:lstStyle/>
                    <a:p>
                      <a:pPr indent="0" lvl="0" marL="0" marR="0" rtl="0" algn="l">
                        <a:lnSpc>
                          <a:spcPct val="107000"/>
                        </a:lnSpc>
                        <a:spcBef>
                          <a:spcPts val="0"/>
                        </a:spcBef>
                        <a:spcAft>
                          <a:spcPts val="0"/>
                        </a:spcAft>
                        <a:buNone/>
                      </a:pPr>
                      <a:r>
                        <a:rPr b="0" lang="en" sz="1300">
                          <a:solidFill>
                            <a:srgbClr val="000000"/>
                          </a:solidFill>
                        </a:rPr>
                        <a:t>Provide updated calibration tables</a:t>
                      </a:r>
                      <a:endParaRPr b="0" sz="1300">
                        <a:solidFill>
                          <a:srgbClr val="000000"/>
                        </a:solidFill>
                      </a:endParaRPr>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CFD7E7"/>
                    </a:solidFill>
                  </a:tcPr>
                </a:tc>
                <a:tc>
                  <a:txBody>
                    <a:bodyPr/>
                    <a:lstStyle/>
                    <a:p>
                      <a:pPr indent="0" lvl="0" marL="0" rtl="0" algn="l">
                        <a:spcBef>
                          <a:spcPts val="0"/>
                        </a:spcBef>
                        <a:spcAft>
                          <a:spcPts val="0"/>
                        </a:spcAft>
                        <a:buNone/>
                      </a:pPr>
                      <a:r>
                        <a:rPr lang="en" sz="1300"/>
                        <a:t>Numerous NCEI-generated LUTs delivered to OE</a:t>
                      </a:r>
                      <a:endParaRPr sz="1300"/>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sz="1300"/>
                        <a:t>Complete</a:t>
                      </a:r>
                      <a:endParaRPr sz="1300">
                        <a:latin typeface="Calibri"/>
                        <a:ea typeface="Calibri"/>
                        <a:cs typeface="Calibri"/>
                        <a:sym typeface="Calibri"/>
                      </a:endParaRPr>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6D7A8"/>
                    </a:solidFill>
                  </a:tcPr>
                </a:tc>
              </a:tr>
              <a:tr h="474150">
                <a:tc>
                  <a:txBody>
                    <a:bodyPr/>
                    <a:lstStyle/>
                    <a:p>
                      <a:pPr indent="0" lvl="0" marL="0" marR="0" rtl="0" algn="l">
                        <a:lnSpc>
                          <a:spcPct val="107000"/>
                        </a:lnSpc>
                        <a:spcBef>
                          <a:spcPts val="0"/>
                        </a:spcBef>
                        <a:spcAft>
                          <a:spcPts val="0"/>
                        </a:spcAft>
                        <a:buNone/>
                      </a:pPr>
                      <a:r>
                        <a:rPr b="0" lang="en" sz="1300">
                          <a:solidFill>
                            <a:srgbClr val="000000"/>
                          </a:solidFill>
                        </a:rPr>
                        <a:t>LASP hand-over of calibration work </a:t>
                      </a:r>
                      <a:endParaRPr b="0" sz="1300">
                        <a:solidFill>
                          <a:srgbClr val="000000"/>
                        </a:solidFill>
                      </a:endParaRPr>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E8ECF4"/>
                    </a:solidFill>
                  </a:tcPr>
                </a:tc>
                <a:tc>
                  <a:txBody>
                    <a:bodyPr/>
                    <a:lstStyle/>
                    <a:p>
                      <a:pPr indent="0" lvl="0" marL="0" rtl="0" algn="l">
                        <a:spcBef>
                          <a:spcPts val="0"/>
                        </a:spcBef>
                        <a:spcAft>
                          <a:spcPts val="0"/>
                        </a:spcAft>
                        <a:buNone/>
                      </a:pPr>
                      <a:r>
                        <a:rPr lang="en" sz="1300"/>
                        <a:t>Most calibrations are now performed at NCEI. Majority of handover was completed by January 2020.</a:t>
                      </a:r>
                      <a:endParaRPr sz="1300">
                        <a:solidFill>
                          <a:srgbClr val="FF0000"/>
                        </a:solidFill>
                      </a:endParaRPr>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sz="1300"/>
                        <a:t>Complete</a:t>
                      </a:r>
                      <a:endParaRPr sz="1300">
                        <a:latin typeface="Calibri"/>
                        <a:ea typeface="Calibri"/>
                        <a:cs typeface="Calibri"/>
                        <a:sym typeface="Calibri"/>
                      </a:endParaRPr>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6D7A8"/>
                    </a:solidFill>
                  </a:tcPr>
                </a:tc>
              </a:tr>
              <a:tr h="312575">
                <a:tc>
                  <a:txBody>
                    <a:bodyPr/>
                    <a:lstStyle/>
                    <a:p>
                      <a:pPr indent="0" lvl="0" marL="0" marR="0" rtl="0" algn="l">
                        <a:lnSpc>
                          <a:spcPct val="107000"/>
                        </a:lnSpc>
                        <a:spcBef>
                          <a:spcPts val="0"/>
                        </a:spcBef>
                        <a:spcAft>
                          <a:spcPts val="0"/>
                        </a:spcAft>
                        <a:buNone/>
                      </a:pPr>
                      <a:r>
                        <a:rPr b="0" lang="en" sz="1300">
                          <a:solidFill>
                            <a:srgbClr val="000000"/>
                          </a:solidFill>
                        </a:rPr>
                        <a:t>Create NCEI science reprocessed data for comparisons</a:t>
                      </a:r>
                      <a:endParaRPr b="0" sz="1300">
                        <a:solidFill>
                          <a:srgbClr val="000000"/>
                        </a:solidFill>
                      </a:endParaRPr>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CFD7E7"/>
                    </a:solidFill>
                  </a:tcPr>
                </a:tc>
                <a:tc>
                  <a:txBody>
                    <a:bodyPr/>
                    <a:lstStyle/>
                    <a:p>
                      <a:pPr indent="0" lvl="0" marL="0" rtl="0" algn="l">
                        <a:spcBef>
                          <a:spcPts val="0"/>
                        </a:spcBef>
                        <a:spcAft>
                          <a:spcPts val="0"/>
                        </a:spcAft>
                        <a:buNone/>
                      </a:pPr>
                      <a:r>
                        <a:rPr lang="en" sz="1300"/>
                        <a:t>Science-quality reprocessed EUVS L1b and L2 data complete and publicly available since April 2021 </a:t>
                      </a:r>
                      <a:endParaRPr sz="1300"/>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sz="1300"/>
                        <a:t>Complete</a:t>
                      </a:r>
                      <a:endParaRPr sz="1300">
                        <a:latin typeface="Calibri"/>
                        <a:ea typeface="Calibri"/>
                        <a:cs typeface="Calibri"/>
                        <a:sym typeface="Calibri"/>
                      </a:endParaRPr>
                    </a:p>
                  </a:txBody>
                  <a:tcPr marT="0" marB="0" marR="68575" marL="6857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6D7A8"/>
                    </a:solidFill>
                  </a:tcPr>
                </a:tc>
              </a:tr>
            </a:tbl>
          </a:graphicData>
        </a:graphic>
      </p:graphicFrame>
      <p:sp>
        <p:nvSpPr>
          <p:cNvPr id="167" name="Google Shape;167;p24"/>
          <p:cNvSpPr txBox="1"/>
          <p:nvPr>
            <p:ph idx="12" type="sldNum"/>
          </p:nvPr>
        </p:nvSpPr>
        <p:spPr>
          <a:xfrm>
            <a:off x="6883625" y="4774388"/>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
        <p:nvSpPr>
          <p:cNvPr id="168" name="Google Shape;168;p24"/>
          <p:cNvSpPr/>
          <p:nvPr/>
        </p:nvSpPr>
        <p:spPr>
          <a:xfrm>
            <a:off x="391624" y="4443450"/>
            <a:ext cx="77976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400"/>
              </a:spcBef>
              <a:spcAft>
                <a:spcPts val="0"/>
              </a:spcAft>
              <a:buNone/>
            </a:pPr>
            <a:r>
              <a:rPr lang="en" sz="1500">
                <a:solidFill>
                  <a:srgbClr val="FFFFFF"/>
                </a:solidFill>
                <a:latin typeface="Calibri"/>
                <a:ea typeface="Calibri"/>
                <a:cs typeface="Calibri"/>
                <a:sym typeface="Calibri"/>
              </a:rPr>
              <a:t>Considerable progress has been made since Provisional </a:t>
            </a:r>
            <a:endParaRPr sz="15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5"/>
          <p:cNvSpPr txBox="1"/>
          <p:nvPr/>
        </p:nvSpPr>
        <p:spPr>
          <a:xfrm>
            <a:off x="490250" y="450150"/>
            <a:ext cx="7384200" cy="40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B7B7B7"/>
                </a:solidFill>
                <a:latin typeface="Nunito"/>
                <a:ea typeface="Nunito"/>
                <a:cs typeface="Nunito"/>
                <a:sym typeface="Nunito"/>
              </a:rPr>
              <a:t>GOES-16 &amp; 17 EUVS Full Maturity PS-PVR</a:t>
            </a:r>
            <a:endParaRPr sz="2400">
              <a:solidFill>
                <a:srgbClr val="B7B7B7"/>
              </a:solidFill>
              <a:latin typeface="Nunito"/>
              <a:ea typeface="Nunito"/>
              <a:cs typeface="Nunito"/>
              <a:sym typeface="Nunito"/>
            </a:endParaRPr>
          </a:p>
          <a:p>
            <a:pPr indent="0" lvl="0" marL="0" rtl="0" algn="l">
              <a:spcBef>
                <a:spcPts val="0"/>
              </a:spcBef>
              <a:spcAft>
                <a:spcPts val="0"/>
              </a:spcAft>
              <a:buNone/>
            </a:pPr>
            <a:r>
              <a:rPr lang="en" sz="4500">
                <a:solidFill>
                  <a:srgbClr val="FFFFFF"/>
                </a:solidFill>
                <a:latin typeface="Nunito"/>
                <a:ea typeface="Nunito"/>
                <a:cs typeface="Nunito"/>
                <a:sym typeface="Nunito"/>
              </a:rPr>
              <a:t>Evaluation of L1b Product</a:t>
            </a:r>
            <a:endParaRPr sz="4500">
              <a:solidFill>
                <a:srgbClr val="FFFFFF"/>
              </a:solidFill>
              <a:latin typeface="Nunito"/>
              <a:ea typeface="Nunito"/>
              <a:cs typeface="Nunito"/>
              <a:sym typeface="Nunito"/>
            </a:endParaRPr>
          </a:p>
          <a:p>
            <a:pPr indent="0" lvl="0" marL="0" rtl="0" algn="l">
              <a:spcBef>
                <a:spcPts val="0"/>
              </a:spcBef>
              <a:spcAft>
                <a:spcPts val="0"/>
              </a:spcAft>
              <a:buNone/>
            </a:pPr>
            <a:r>
              <a:rPr lang="en" sz="4500">
                <a:solidFill>
                  <a:srgbClr val="FFFFFF"/>
                </a:solidFill>
                <a:latin typeface="Nunito"/>
                <a:ea typeface="Nunito"/>
                <a:cs typeface="Nunito"/>
                <a:sym typeface="Nunito"/>
              </a:rPr>
              <a:t>Quality </a:t>
            </a:r>
            <a:endParaRPr sz="4500">
              <a:solidFill>
                <a:srgbClr val="FFFFFF"/>
              </a:solidFill>
              <a:latin typeface="Nunito"/>
              <a:ea typeface="Nunito"/>
              <a:cs typeface="Nunito"/>
              <a:sym typeface="Nunito"/>
            </a:endParaRPr>
          </a:p>
        </p:txBody>
      </p:sp>
      <p:sp>
        <p:nvSpPr>
          <p:cNvPr id="174" name="Google Shape;17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sz="1200">
              <a:solidFill>
                <a:srgbClr val="CCCCCC"/>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6"/>
          <p:cNvSpPr txBox="1"/>
          <p:nvPr/>
        </p:nvSpPr>
        <p:spPr>
          <a:xfrm>
            <a:off x="490250" y="450150"/>
            <a:ext cx="7384200" cy="40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500">
              <a:solidFill>
                <a:srgbClr val="FFFFFF"/>
              </a:solidFill>
              <a:latin typeface="Nunito"/>
              <a:ea typeface="Nunito"/>
              <a:cs typeface="Nunito"/>
              <a:sym typeface="Nunito"/>
            </a:endParaRPr>
          </a:p>
        </p:txBody>
      </p:sp>
      <p:sp>
        <p:nvSpPr>
          <p:cNvPr id="180" name="Google Shape;180;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sz="1200">
              <a:solidFill>
                <a:srgbClr val="CCCCCC"/>
              </a:solidFill>
              <a:latin typeface="Calibri"/>
              <a:ea typeface="Calibri"/>
              <a:cs typeface="Calibri"/>
              <a:sym typeface="Calibri"/>
            </a:endParaRPr>
          </a:p>
        </p:txBody>
      </p:sp>
      <p:sp>
        <p:nvSpPr>
          <p:cNvPr id="181" name="Google Shape;181;p26"/>
          <p:cNvSpPr txBox="1"/>
          <p:nvPr/>
        </p:nvSpPr>
        <p:spPr>
          <a:xfrm>
            <a:off x="162550" y="477051"/>
            <a:ext cx="8229600" cy="194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00"/>
              </a:buClr>
              <a:buSzPts val="3600"/>
              <a:buFont typeface="Calibri"/>
              <a:buNone/>
            </a:pPr>
            <a:r>
              <a:rPr lang="en" sz="3500">
                <a:solidFill>
                  <a:srgbClr val="FFFFFF"/>
                </a:solidFill>
                <a:latin typeface="Nunito"/>
                <a:ea typeface="Nunito"/>
                <a:cs typeface="Nunito"/>
                <a:sym typeface="Nunito"/>
              </a:rPr>
              <a:t>Algorithm Discrepancy Reports</a:t>
            </a:r>
            <a:r>
              <a:rPr lang="en" sz="3500">
                <a:solidFill>
                  <a:srgbClr val="FFFFFF"/>
                </a:solidFill>
                <a:latin typeface="Nunito"/>
                <a:ea typeface="Nunito"/>
                <a:cs typeface="Nunito"/>
                <a:sym typeface="Nunito"/>
              </a:rPr>
              <a:t> (ADRs)</a:t>
            </a:r>
            <a:endParaRPr sz="3500">
              <a:solidFill>
                <a:srgbClr val="FFFFFF"/>
              </a:solidFill>
              <a:latin typeface="Nunito"/>
              <a:ea typeface="Nunito"/>
              <a:cs typeface="Nunito"/>
              <a:sym typeface="Nunito"/>
            </a:endParaRPr>
          </a:p>
          <a:p>
            <a:pPr indent="0" lvl="0" marL="0" marR="0" rtl="0" algn="l">
              <a:lnSpc>
                <a:spcPct val="100000"/>
              </a:lnSpc>
              <a:spcBef>
                <a:spcPts val="0"/>
              </a:spcBef>
              <a:spcAft>
                <a:spcPts val="0"/>
              </a:spcAft>
              <a:buClr>
                <a:srgbClr val="FFFF00"/>
              </a:buClr>
              <a:buSzPts val="3600"/>
              <a:buFont typeface="Calibri"/>
              <a:buNone/>
            </a:pPr>
            <a:r>
              <a:rPr lang="en" sz="3500">
                <a:solidFill>
                  <a:srgbClr val="FFFFFF"/>
                </a:solidFill>
                <a:latin typeface="Nunito"/>
                <a:ea typeface="Nunito"/>
                <a:cs typeface="Nunito"/>
                <a:sym typeface="Nunito"/>
              </a:rPr>
              <a:t> </a:t>
            </a:r>
            <a:endParaRPr i="0" sz="3500" u="none" cap="none" strike="noStrike">
              <a:solidFill>
                <a:srgbClr val="FFFFFF"/>
              </a:solidFill>
              <a:latin typeface="Nunito"/>
              <a:ea typeface="Nunito"/>
              <a:cs typeface="Nunito"/>
              <a:sym typeface="Nunito"/>
            </a:endParaRPr>
          </a:p>
        </p:txBody>
      </p:sp>
      <p:sp>
        <p:nvSpPr>
          <p:cNvPr id="182" name="Google Shape;182;p26"/>
          <p:cNvSpPr txBox="1"/>
          <p:nvPr>
            <p:ph idx="4294967295" type="title"/>
          </p:nvPr>
        </p:nvSpPr>
        <p:spPr>
          <a:xfrm>
            <a:off x="490250" y="1910075"/>
            <a:ext cx="8475600" cy="2047200"/>
          </a:xfrm>
          <a:prstGeom prst="rect">
            <a:avLst/>
          </a:prstGeom>
          <a:noFill/>
          <a:ln>
            <a:noFill/>
          </a:ln>
        </p:spPr>
        <p:txBody>
          <a:bodyPr anchorCtr="0" anchor="ctr" bIns="45700" lIns="91425" spcFirstLastPara="1" rIns="91425" wrap="square" tIns="45700">
            <a:noAutofit/>
          </a:bodyPr>
          <a:lstStyle/>
          <a:p>
            <a:pPr indent="0" lvl="0" marL="457200" rtl="0" algn="l">
              <a:spcBef>
                <a:spcPts val="0"/>
              </a:spcBef>
              <a:spcAft>
                <a:spcPts val="0"/>
              </a:spcAft>
              <a:buNone/>
            </a:pPr>
            <a:r>
              <a:rPr lang="en" sz="2320">
                <a:solidFill>
                  <a:srgbClr val="D9D9D9"/>
                </a:solidFill>
                <a:latin typeface="Nunito"/>
                <a:ea typeface="Nunito"/>
                <a:cs typeface="Nunito"/>
                <a:sym typeface="Nunito"/>
              </a:rPr>
              <a:t>16 currently open EUVS GPA issues </a:t>
            </a:r>
            <a:endParaRPr sz="2320">
              <a:solidFill>
                <a:srgbClr val="D9D9D9"/>
              </a:solidFill>
              <a:latin typeface="Nunito"/>
              <a:ea typeface="Nunito"/>
              <a:cs typeface="Nunito"/>
              <a:sym typeface="Nunito"/>
            </a:endParaRPr>
          </a:p>
          <a:p>
            <a:pPr indent="0" lvl="0" marL="914400" rtl="0" algn="l">
              <a:spcBef>
                <a:spcPts val="0"/>
              </a:spcBef>
              <a:spcAft>
                <a:spcPts val="0"/>
              </a:spcAft>
              <a:buNone/>
            </a:pPr>
            <a:r>
              <a:rPr lang="en" sz="2320">
                <a:solidFill>
                  <a:srgbClr val="D9D9D9"/>
                </a:solidFill>
                <a:latin typeface="Nunito"/>
                <a:ea typeface="Nunito"/>
                <a:cs typeface="Nunito"/>
                <a:sym typeface="Nunito"/>
              </a:rPr>
              <a:t>- </a:t>
            </a:r>
            <a:r>
              <a:rPr lang="en" sz="2320">
                <a:solidFill>
                  <a:srgbClr val="D9D9D9"/>
                </a:solidFill>
                <a:latin typeface="Nunito"/>
                <a:ea typeface="Nunito"/>
                <a:cs typeface="Nunito"/>
                <a:sym typeface="Nunito"/>
              </a:rPr>
              <a:t>10 of which will be delivered in DO.09.05 to be installed in OE on 06/17/2021</a:t>
            </a:r>
            <a:endParaRPr sz="2320">
              <a:solidFill>
                <a:srgbClr val="D9D9D9"/>
              </a:solidFill>
              <a:latin typeface="Nunito"/>
              <a:ea typeface="Nunito"/>
              <a:cs typeface="Nunito"/>
              <a:sym typeface="Nunito"/>
            </a:endParaRPr>
          </a:p>
          <a:p>
            <a:pPr indent="0" lvl="0" marL="914400" rtl="0" algn="l">
              <a:spcBef>
                <a:spcPts val="0"/>
              </a:spcBef>
              <a:spcAft>
                <a:spcPts val="0"/>
              </a:spcAft>
              <a:buNone/>
            </a:pPr>
            <a:r>
              <a:t/>
            </a:r>
            <a:endParaRPr sz="2320">
              <a:solidFill>
                <a:srgbClr val="D9D9D9"/>
              </a:solidFill>
              <a:latin typeface="Nunito"/>
              <a:ea typeface="Nunito"/>
              <a:cs typeface="Nunito"/>
              <a:sym typeface="Nunito"/>
            </a:endParaRPr>
          </a:p>
          <a:p>
            <a:pPr indent="0" lvl="0" marL="457200" rtl="0" algn="l">
              <a:spcBef>
                <a:spcPts val="0"/>
              </a:spcBef>
              <a:spcAft>
                <a:spcPts val="0"/>
              </a:spcAft>
              <a:buNone/>
            </a:pPr>
            <a:r>
              <a:rPr lang="en" sz="2320">
                <a:solidFill>
                  <a:srgbClr val="D9D9D9"/>
                </a:solidFill>
                <a:latin typeface="Nunito"/>
                <a:ea typeface="Nunito"/>
                <a:cs typeface="Nunito"/>
                <a:sym typeface="Nunito"/>
              </a:rPr>
              <a:t>66 EUVS product fix ADRs closed</a:t>
            </a:r>
            <a:endParaRPr sz="2320">
              <a:solidFill>
                <a:srgbClr val="D9D9D9"/>
              </a:solidFill>
              <a:latin typeface="Nunito"/>
              <a:ea typeface="Nunito"/>
              <a:cs typeface="Nunito"/>
              <a:sym typeface="Nunito"/>
            </a:endParaRPr>
          </a:p>
          <a:p>
            <a:pPr indent="0" lvl="0" marL="457200" rtl="0" algn="l">
              <a:spcBef>
                <a:spcPts val="0"/>
              </a:spcBef>
              <a:spcAft>
                <a:spcPts val="0"/>
              </a:spcAft>
              <a:buNone/>
            </a:pPr>
            <a:r>
              <a:t/>
            </a:r>
            <a:endParaRPr sz="2320">
              <a:solidFill>
                <a:srgbClr val="D9D9D9"/>
              </a:solidFill>
              <a:latin typeface="Nunito"/>
              <a:ea typeface="Nunito"/>
              <a:cs typeface="Nunito"/>
              <a:sym typeface="Nunito"/>
            </a:endParaRPr>
          </a:p>
          <a:p>
            <a:pPr indent="0" lvl="0" marL="457200" rtl="0" algn="l">
              <a:spcBef>
                <a:spcPts val="0"/>
              </a:spcBef>
              <a:spcAft>
                <a:spcPts val="0"/>
              </a:spcAft>
              <a:buNone/>
            </a:pPr>
            <a:r>
              <a:rPr lang="en" sz="2320">
                <a:solidFill>
                  <a:srgbClr val="D9D9D9"/>
                </a:solidFill>
                <a:latin typeface="Nunito"/>
                <a:ea typeface="Nunito"/>
                <a:cs typeface="Nunito"/>
                <a:sym typeface="Nunito"/>
              </a:rPr>
              <a:t>107 total closed EXIS ADRs (includes ~20 LUT updates)</a:t>
            </a:r>
            <a:endParaRPr sz="2320">
              <a:solidFill>
                <a:srgbClr val="D9D9D9"/>
              </a:solidFill>
              <a:latin typeface="Nunito"/>
              <a:ea typeface="Nunito"/>
              <a:cs typeface="Nunito"/>
              <a:sym typeface="Nunito"/>
            </a:endParaRPr>
          </a:p>
        </p:txBody>
      </p:sp>
      <p:grpSp>
        <p:nvGrpSpPr>
          <p:cNvPr id="183" name="Google Shape;183;p26"/>
          <p:cNvGrpSpPr/>
          <p:nvPr/>
        </p:nvGrpSpPr>
        <p:grpSpPr>
          <a:xfrm>
            <a:off x="259199" y="142068"/>
            <a:ext cx="933668" cy="276900"/>
            <a:chOff x="259199" y="142068"/>
            <a:chExt cx="933668" cy="276900"/>
          </a:xfrm>
        </p:grpSpPr>
        <p:sp>
          <p:nvSpPr>
            <p:cNvPr id="184" name="Google Shape;184;p26"/>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185" name="Google Shape;185;p26"/>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7"/>
          <p:cNvSpPr txBox="1"/>
          <p:nvPr>
            <p:ph type="title"/>
          </p:nvPr>
        </p:nvSpPr>
        <p:spPr>
          <a:xfrm>
            <a:off x="160025" y="395025"/>
            <a:ext cx="88746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320">
                <a:latin typeface="Nunito"/>
                <a:ea typeface="Nunito"/>
                <a:cs typeface="Nunito"/>
                <a:sym typeface="Nunito"/>
              </a:rPr>
              <a:t>ADRs: 10 EUVS ADR fixes are validated and scheduled for 06/17/2021</a:t>
            </a:r>
            <a:endParaRPr sz="2320">
              <a:latin typeface="Nunito"/>
              <a:ea typeface="Nunito"/>
              <a:cs typeface="Nunito"/>
              <a:sym typeface="Nunito"/>
            </a:endParaRPr>
          </a:p>
        </p:txBody>
      </p:sp>
      <p:graphicFrame>
        <p:nvGraphicFramePr>
          <p:cNvPr id="192" name="Google Shape;192;p27"/>
          <p:cNvGraphicFramePr/>
          <p:nvPr/>
        </p:nvGraphicFramePr>
        <p:xfrm>
          <a:off x="160037" y="1172931"/>
          <a:ext cx="3000000" cy="3000000"/>
        </p:xfrm>
        <a:graphic>
          <a:graphicData uri="http://schemas.openxmlformats.org/drawingml/2006/table">
            <a:tbl>
              <a:tblPr>
                <a:noFill/>
                <a:tableStyleId>{DA8E756C-EE13-41BE-BA07-560E39327A22}</a:tableStyleId>
              </a:tblPr>
              <a:tblGrid>
                <a:gridCol w="506350"/>
                <a:gridCol w="2219275"/>
                <a:gridCol w="707625"/>
                <a:gridCol w="3585650"/>
                <a:gridCol w="873725"/>
                <a:gridCol w="873225"/>
              </a:tblGrid>
              <a:tr h="362050">
                <a:tc>
                  <a:txBody>
                    <a:bodyPr/>
                    <a:lstStyle/>
                    <a:p>
                      <a:pPr indent="0" lvl="0" marL="0" marR="0" rtl="0" algn="ctr">
                        <a:spcBef>
                          <a:spcPts val="0"/>
                        </a:spcBef>
                        <a:spcAft>
                          <a:spcPts val="0"/>
                        </a:spcAft>
                        <a:buNone/>
                      </a:pPr>
                      <a:r>
                        <a:rPr b="1" lang="en" sz="1000">
                          <a:solidFill>
                            <a:srgbClr val="FFFFFF"/>
                          </a:solidFill>
                          <a:latin typeface="Calibri"/>
                          <a:ea typeface="Calibri"/>
                          <a:cs typeface="Calibri"/>
                          <a:sym typeface="Calibri"/>
                        </a:rPr>
                        <a:t>ADR</a:t>
                      </a:r>
                      <a:endParaRPr b="1" sz="1000">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000">
                          <a:solidFill>
                            <a:srgbClr val="FFFFFF"/>
                          </a:solidFill>
                          <a:latin typeface="Calibri"/>
                          <a:ea typeface="Calibri"/>
                          <a:cs typeface="Calibri"/>
                          <a:sym typeface="Calibri"/>
                        </a:rPr>
                        <a:t>Issue</a:t>
                      </a:r>
                      <a:endParaRPr b="1" sz="1000">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000">
                          <a:solidFill>
                            <a:srgbClr val="FFFFFF"/>
                          </a:solidFill>
                          <a:latin typeface="Calibri"/>
                          <a:ea typeface="Calibri"/>
                          <a:cs typeface="Calibri"/>
                          <a:sym typeface="Calibri"/>
                        </a:rPr>
                        <a:t>Data Impact</a:t>
                      </a:r>
                      <a:endParaRPr b="1" sz="1000">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000">
                          <a:solidFill>
                            <a:srgbClr val="FFFFFF"/>
                          </a:solidFill>
                          <a:latin typeface="Calibri"/>
                          <a:ea typeface="Calibri"/>
                          <a:cs typeface="Calibri"/>
                          <a:sym typeface="Calibri"/>
                        </a:rPr>
                        <a:t>Description / Impacts</a:t>
                      </a:r>
                      <a:endParaRPr b="1" sz="1000">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000">
                          <a:solidFill>
                            <a:srgbClr val="FFFFFF"/>
                          </a:solidFill>
                          <a:latin typeface="Calibri"/>
                          <a:ea typeface="Calibri"/>
                          <a:cs typeface="Calibri"/>
                          <a:sym typeface="Calibri"/>
                        </a:rPr>
                        <a:t>New since Provisional</a:t>
                      </a:r>
                      <a:endParaRPr b="1" sz="1000">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000">
                          <a:solidFill>
                            <a:srgbClr val="FFFFFF"/>
                          </a:solidFill>
                          <a:latin typeface="Calibri"/>
                          <a:ea typeface="Calibri"/>
                          <a:cs typeface="Calibri"/>
                          <a:sym typeface="Calibri"/>
                        </a:rPr>
                        <a:t>OE Delivery Date</a:t>
                      </a:r>
                      <a:endParaRPr b="1" sz="1000">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F81BD"/>
                    </a:solidFill>
                  </a:tcPr>
                </a:tc>
              </a:tr>
              <a:tr h="362050">
                <a:tc>
                  <a:txBody>
                    <a:bodyPr/>
                    <a:lstStyle/>
                    <a:p>
                      <a:pPr indent="0" lvl="0" marL="0" marR="0" rtl="0" algn="ctr">
                        <a:spcBef>
                          <a:spcPts val="0"/>
                        </a:spcBef>
                        <a:spcAft>
                          <a:spcPts val="0"/>
                        </a:spcAft>
                        <a:buNone/>
                      </a:pPr>
                      <a:r>
                        <a:rPr lang="en" sz="1000">
                          <a:latin typeface="Calibri"/>
                          <a:ea typeface="Calibri"/>
                          <a:cs typeface="Calibri"/>
                          <a:sym typeface="Calibri"/>
                        </a:rPr>
                        <a:t>894</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Lunar transit and other pointing issues</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Moderate</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Clr>
                          <a:schemeClr val="dk1"/>
                        </a:buClr>
                        <a:buSzPts val="1100"/>
                        <a:buFont typeface="Calibri"/>
                        <a:buNone/>
                      </a:pPr>
                      <a:r>
                        <a:rPr lang="en" sz="1000">
                          <a:latin typeface="Calibri"/>
                          <a:ea typeface="Calibri"/>
                          <a:cs typeface="Calibri"/>
                          <a:sym typeface="Calibri"/>
                        </a:rPr>
                        <a:t>9</a:t>
                      </a:r>
                      <a:r>
                        <a:rPr lang="en" sz="1000">
                          <a:latin typeface="Calibri"/>
                          <a:ea typeface="Calibri"/>
                          <a:cs typeface="Calibri"/>
                          <a:sym typeface="Calibri"/>
                        </a:rPr>
                        <a:t> EXIS variables set incorrectly when</a:t>
                      </a:r>
                      <a:r>
                        <a:rPr lang="en" sz="1000">
                          <a:latin typeface="Calibri"/>
                          <a:ea typeface="Calibri"/>
                          <a:cs typeface="Calibri"/>
                          <a:sym typeface="Calibri"/>
                        </a:rPr>
                        <a:t> there are pointing</a:t>
                      </a:r>
                      <a:r>
                        <a:rPr lang="en" sz="1000">
                          <a:latin typeface="Calibri"/>
                          <a:ea typeface="Calibri"/>
                          <a:cs typeface="Calibri"/>
                          <a:sym typeface="Calibri"/>
                        </a:rPr>
                        <a:t> events</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DO.09.05</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214275">
                <a:tc>
                  <a:txBody>
                    <a:bodyPr/>
                    <a:lstStyle/>
                    <a:p>
                      <a:pPr indent="0" lvl="0" marL="0" marR="0" rtl="0" algn="ctr">
                        <a:spcBef>
                          <a:spcPts val="0"/>
                        </a:spcBef>
                        <a:spcAft>
                          <a:spcPts val="0"/>
                        </a:spcAft>
                        <a:buNone/>
                      </a:pPr>
                      <a:r>
                        <a:rPr lang="en" sz="1000">
                          <a:latin typeface="Calibri"/>
                          <a:ea typeface="Calibri"/>
                          <a:cs typeface="Calibri"/>
                          <a:sym typeface="Calibri"/>
                        </a:rPr>
                        <a:t>958</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Make double</a:t>
                      </a:r>
                      <a:r>
                        <a:rPr lang="en" sz="1000">
                          <a:latin typeface="Calibri"/>
                          <a:ea typeface="Calibri"/>
                          <a:cs typeface="Calibri"/>
                          <a:sym typeface="Calibri"/>
                        </a:rPr>
                        <a:t> precision </a:t>
                      </a:r>
                      <a:r>
                        <a:rPr lang="en" sz="1000">
                          <a:latin typeface="Calibri"/>
                          <a:ea typeface="Calibri"/>
                          <a:cs typeface="Calibri"/>
                          <a:sym typeface="Calibri"/>
                        </a:rPr>
                        <a:t>LUT variables</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Moderate</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Clr>
                          <a:schemeClr val="dk1"/>
                        </a:buClr>
                        <a:buSzPts val="1100"/>
                        <a:buFont typeface="Calibri"/>
                        <a:buNone/>
                      </a:pPr>
                      <a:r>
                        <a:rPr lang="en" sz="1000">
                          <a:latin typeface="Calibri"/>
                          <a:ea typeface="Calibri"/>
                          <a:cs typeface="Calibri"/>
                          <a:sym typeface="Calibri"/>
                        </a:rPr>
                        <a:t>Improve</a:t>
                      </a:r>
                      <a:r>
                        <a:rPr lang="en" sz="1000">
                          <a:latin typeface="Calibri"/>
                          <a:ea typeface="Calibri"/>
                          <a:cs typeface="Calibri"/>
                          <a:sym typeface="Calibri"/>
                        </a:rPr>
                        <a:t> accuracy of results</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DO.09.05</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362050">
                <a:tc>
                  <a:txBody>
                    <a:bodyPr/>
                    <a:lstStyle/>
                    <a:p>
                      <a:pPr indent="0" lvl="0" marL="0" marR="0" rtl="0" algn="ctr">
                        <a:spcBef>
                          <a:spcPts val="0"/>
                        </a:spcBef>
                        <a:spcAft>
                          <a:spcPts val="0"/>
                        </a:spcAft>
                        <a:buNone/>
                      </a:pPr>
                      <a:r>
                        <a:rPr lang="en" sz="1000">
                          <a:latin typeface="Calibri"/>
                          <a:ea typeface="Calibri"/>
                          <a:cs typeface="Calibri"/>
                          <a:sym typeface="Calibri"/>
                        </a:rPr>
                        <a:t>1024</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*EUVS split diode error</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Moderate</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Clr>
                          <a:schemeClr val="dk1"/>
                        </a:buClr>
                        <a:buSzPts val="1100"/>
                        <a:buFont typeface="Calibri"/>
                        <a:buNone/>
                      </a:pPr>
                      <a:r>
                        <a:rPr lang="en" sz="1000">
                          <a:latin typeface="Calibri"/>
                          <a:ea typeface="Calibri"/>
                          <a:cs typeface="Calibri"/>
                          <a:sym typeface="Calibri"/>
                        </a:rPr>
                        <a:t>~6% error in 121.6 nm line irradiance due to improper summation of split diode</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x</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DO.09.05</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362050">
                <a:tc>
                  <a:txBody>
                    <a:bodyPr/>
                    <a:lstStyle/>
                    <a:p>
                      <a:pPr indent="0" lvl="0" marL="0" marR="0" rtl="0" algn="ctr">
                        <a:spcBef>
                          <a:spcPts val="0"/>
                        </a:spcBef>
                        <a:spcAft>
                          <a:spcPts val="0"/>
                        </a:spcAft>
                        <a:buNone/>
                      </a:pPr>
                      <a:r>
                        <a:rPr lang="en" sz="1000">
                          <a:latin typeface="Calibri"/>
                          <a:ea typeface="Calibri"/>
                          <a:cs typeface="Calibri"/>
                          <a:sym typeface="Calibri"/>
                        </a:rPr>
                        <a:t>1030</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*Include low current data in line irradiance </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rgbClr val="000000"/>
                        </a:buClr>
                        <a:buFont typeface="Arial"/>
                        <a:buNone/>
                      </a:pPr>
                      <a:r>
                        <a:rPr lang="en" sz="1000">
                          <a:latin typeface="Calibri"/>
                          <a:ea typeface="Calibri"/>
                          <a:cs typeface="Calibri"/>
                          <a:sym typeface="Calibri"/>
                        </a:rPr>
                        <a:t>Moderate</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7% error in all EUVS-A and B line irradiances</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x</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DO.09.05</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214275">
                <a:tc>
                  <a:txBody>
                    <a:bodyPr/>
                    <a:lstStyle/>
                    <a:p>
                      <a:pPr indent="0" lvl="0" marL="0" marR="0" rtl="0" algn="ctr">
                        <a:spcBef>
                          <a:spcPts val="0"/>
                        </a:spcBef>
                        <a:spcAft>
                          <a:spcPts val="0"/>
                        </a:spcAft>
                        <a:buNone/>
                      </a:pPr>
                      <a:r>
                        <a:rPr lang="en" sz="1000">
                          <a:latin typeface="Calibri"/>
                          <a:ea typeface="Calibri"/>
                          <a:cs typeface="Calibri"/>
                          <a:sym typeface="Calibri"/>
                        </a:rPr>
                        <a:t>1047</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*121.6 nm line irradiance error</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rgbClr val="000000"/>
                        </a:buClr>
                        <a:buFont typeface="Arial"/>
                        <a:buNone/>
                      </a:pPr>
                      <a:r>
                        <a:rPr lang="en" sz="1000">
                          <a:latin typeface="Calibri"/>
                          <a:ea typeface="Calibri"/>
                          <a:cs typeface="Calibri"/>
                          <a:sym typeface="Calibri"/>
                        </a:rPr>
                        <a:t>Moderate</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Software issue caused ~0.2% error in the 121.6 nm line irradiance </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x</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DO.09.05</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362050">
                <a:tc>
                  <a:txBody>
                    <a:bodyPr/>
                    <a:lstStyle/>
                    <a:p>
                      <a:pPr indent="0" lvl="0" marL="0" marR="0" rtl="0" algn="ctr">
                        <a:spcBef>
                          <a:spcPts val="0"/>
                        </a:spcBef>
                        <a:spcAft>
                          <a:spcPts val="0"/>
                        </a:spcAft>
                        <a:buNone/>
                      </a:pPr>
                      <a:r>
                        <a:rPr lang="en" sz="1000">
                          <a:latin typeface="Calibri"/>
                          <a:ea typeface="Calibri"/>
                          <a:cs typeface="Calibri"/>
                          <a:sym typeface="Calibri"/>
                        </a:rPr>
                        <a:t>1052</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*Exclude calibrations from spectral model</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rgbClr val="000000"/>
                        </a:buClr>
                        <a:buFont typeface="Arial"/>
                        <a:buNone/>
                      </a:pPr>
                      <a:r>
                        <a:rPr lang="en" sz="1000">
                          <a:latin typeface="Calibri"/>
                          <a:ea typeface="Calibri"/>
                          <a:cs typeface="Calibri"/>
                          <a:sym typeface="Calibri"/>
                        </a:rPr>
                        <a:t>Moderate</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Model </a:t>
                      </a:r>
                      <a:r>
                        <a:rPr lang="en" sz="1000">
                          <a:latin typeface="Calibri"/>
                          <a:ea typeface="Calibri"/>
                          <a:cs typeface="Calibri"/>
                          <a:sym typeface="Calibri"/>
                        </a:rPr>
                        <a:t>calculation needs to exclude bad data. 17% error in some bins</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x</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DO.09.05</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362050">
                <a:tc>
                  <a:txBody>
                    <a:bodyPr/>
                    <a:lstStyle/>
                    <a:p>
                      <a:pPr indent="0" lvl="0" marL="0" marR="0" rtl="0" algn="ctr">
                        <a:spcBef>
                          <a:spcPts val="0"/>
                        </a:spcBef>
                        <a:spcAft>
                          <a:spcPts val="0"/>
                        </a:spcAft>
                        <a:buNone/>
                      </a:pPr>
                      <a:r>
                        <a:rPr lang="en" sz="1000">
                          <a:latin typeface="Calibri"/>
                          <a:ea typeface="Calibri"/>
                          <a:cs typeface="Calibri"/>
                          <a:sym typeface="Calibri"/>
                        </a:rPr>
                        <a:t>1053</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EUVS dark diode current error</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rgbClr val="000000"/>
                        </a:buClr>
                        <a:buFont typeface="Arial"/>
                        <a:buNone/>
                      </a:pPr>
                      <a:r>
                        <a:rPr lang="en" sz="1000">
                          <a:latin typeface="Calibri"/>
                          <a:ea typeface="Calibri"/>
                          <a:cs typeface="Calibri"/>
                          <a:sym typeface="Calibri"/>
                        </a:rPr>
                        <a:t>Moderate</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Dark diode currents improperly calculated with dark drift or temperature correction</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x</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DO.09.05</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362050">
                <a:tc>
                  <a:txBody>
                    <a:bodyPr/>
                    <a:lstStyle/>
                    <a:p>
                      <a:pPr indent="0" lvl="0" marL="0" marR="0" rtl="0" algn="ctr">
                        <a:spcBef>
                          <a:spcPts val="0"/>
                        </a:spcBef>
                        <a:spcAft>
                          <a:spcPts val="0"/>
                        </a:spcAft>
                        <a:buNone/>
                      </a:pPr>
                      <a:r>
                        <a:rPr lang="en" sz="1000">
                          <a:latin typeface="Calibri"/>
                          <a:ea typeface="Calibri"/>
                          <a:cs typeface="Calibri"/>
                          <a:sym typeface="Calibri"/>
                        </a:rPr>
                        <a:t>1054</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Exclude geocoronal data from EUVS model</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rgbClr val="000000"/>
                        </a:buClr>
                        <a:buFont typeface="Arial"/>
                        <a:buNone/>
                      </a:pPr>
                      <a:r>
                        <a:rPr lang="en" sz="1000">
                          <a:latin typeface="Calibri"/>
                          <a:ea typeface="Calibri"/>
                          <a:cs typeface="Calibri"/>
                          <a:sym typeface="Calibri"/>
                        </a:rPr>
                        <a:t>Moderate</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121.6 nm line irradiance during geocoronal included in spectral model and causes error in spectral model</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x</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DO.09.05</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362050">
                <a:tc>
                  <a:txBody>
                    <a:bodyPr/>
                    <a:lstStyle/>
                    <a:p>
                      <a:pPr indent="0" lvl="0" marL="0" marR="0" rtl="0" algn="ctr">
                        <a:spcBef>
                          <a:spcPts val="0"/>
                        </a:spcBef>
                        <a:spcAft>
                          <a:spcPts val="0"/>
                        </a:spcAft>
                        <a:buNone/>
                      </a:pPr>
                      <a:r>
                        <a:rPr lang="en" sz="1000">
                          <a:latin typeface="Calibri"/>
                          <a:ea typeface="Calibri"/>
                          <a:cs typeface="Calibri"/>
                          <a:sym typeface="Calibri"/>
                        </a:rPr>
                        <a:t>1063</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i="1" lang="en" sz="1000">
                          <a:latin typeface="Calibri"/>
                          <a:ea typeface="Calibri"/>
                          <a:cs typeface="Calibri"/>
                          <a:sym typeface="Calibri"/>
                        </a:rPr>
                        <a:t>sps_observation_times</a:t>
                      </a:r>
                      <a:r>
                        <a:rPr i="0" lang="en" sz="1000">
                          <a:latin typeface="Calibri"/>
                          <a:ea typeface="Calibri"/>
                          <a:cs typeface="Calibri"/>
                          <a:sym typeface="Calibri"/>
                        </a:rPr>
                        <a:t> error</a:t>
                      </a:r>
                      <a:endParaRPr i="1"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Minor</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Clr>
                          <a:schemeClr val="dk1"/>
                        </a:buClr>
                        <a:buSzPts val="1100"/>
                        <a:buFont typeface="Calibri"/>
                        <a:buNone/>
                      </a:pPr>
                      <a:r>
                        <a:rPr lang="en" sz="1000">
                          <a:latin typeface="Calibri"/>
                          <a:ea typeface="Calibri"/>
                          <a:cs typeface="Calibri"/>
                          <a:sym typeface="Calibri"/>
                        </a:rPr>
                        <a:t>SPS timestamps incorrect</a:t>
                      </a:r>
                      <a:r>
                        <a:rPr lang="en" sz="1000">
                          <a:latin typeface="Calibri"/>
                          <a:ea typeface="Calibri"/>
                          <a:cs typeface="Calibri"/>
                          <a:sym typeface="Calibri"/>
                        </a:rPr>
                        <a:t> results in incorrect elements in averages for angles (and EUVS).</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latin typeface="Calibri"/>
                          <a:ea typeface="Calibri"/>
                          <a:cs typeface="Calibri"/>
                          <a:sym typeface="Calibri"/>
                        </a:rPr>
                        <a:t>x</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100"/>
                        <a:buFont typeface="Calibri"/>
                        <a:buNone/>
                      </a:pPr>
                      <a:r>
                        <a:rPr lang="en" sz="1000">
                          <a:latin typeface="Calibri"/>
                          <a:ea typeface="Calibri"/>
                          <a:cs typeface="Calibri"/>
                          <a:sym typeface="Calibri"/>
                        </a:rPr>
                        <a:t>DO.09.05</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362050">
                <a:tc>
                  <a:txBody>
                    <a:bodyPr/>
                    <a:lstStyle/>
                    <a:p>
                      <a:pPr indent="0" lvl="0" marL="0" marR="0" rtl="0" algn="ctr">
                        <a:spcBef>
                          <a:spcPts val="0"/>
                        </a:spcBef>
                        <a:spcAft>
                          <a:spcPts val="0"/>
                        </a:spcAft>
                        <a:buNone/>
                      </a:pPr>
                      <a:r>
                        <a:rPr lang="en" sz="1000">
                          <a:latin typeface="Calibri"/>
                          <a:ea typeface="Calibri"/>
                          <a:cs typeface="Calibri"/>
                          <a:sym typeface="Calibri"/>
                        </a:rPr>
                        <a:t>1087</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Pointing</a:t>
                      </a:r>
                      <a:r>
                        <a:rPr lang="en" sz="1000">
                          <a:latin typeface="Calibri"/>
                          <a:ea typeface="Calibri"/>
                          <a:cs typeface="Calibri"/>
                          <a:sym typeface="Calibri"/>
                        </a:rPr>
                        <a:t> during eclipses</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Moderate</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00"/>
                    </a:solidFill>
                  </a:tcPr>
                </a:tc>
                <a:tc>
                  <a:txBody>
                    <a:bodyPr/>
                    <a:lstStyle/>
                    <a:p>
                      <a:pPr indent="0" lvl="0" marL="0" marR="0" rtl="0" algn="l">
                        <a:lnSpc>
                          <a:spcPct val="100000"/>
                        </a:lnSpc>
                        <a:spcBef>
                          <a:spcPts val="0"/>
                        </a:spcBef>
                        <a:spcAft>
                          <a:spcPts val="0"/>
                        </a:spcAft>
                        <a:buClr>
                          <a:schemeClr val="dk1"/>
                        </a:buClr>
                        <a:buSzPts val="1100"/>
                        <a:buFont typeface="Calibri"/>
                        <a:buNone/>
                      </a:pPr>
                      <a:r>
                        <a:rPr lang="en" sz="1000">
                          <a:latin typeface="Calibri"/>
                          <a:ea typeface="Calibri"/>
                          <a:cs typeface="Calibri"/>
                          <a:sym typeface="Calibri"/>
                        </a:rPr>
                        <a:t>Only one flag should be set at a time and pointing flag should not be set based on eclipse.</a:t>
                      </a:r>
                      <a:r>
                        <a:rPr lang="en" sz="1000">
                          <a:latin typeface="Calibri"/>
                          <a:ea typeface="Calibri"/>
                          <a:cs typeface="Calibri"/>
                          <a:sym typeface="Calibri"/>
                        </a:rPr>
                        <a:t> Revise pointing flag names.</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latin typeface="Calibri"/>
                          <a:ea typeface="Calibri"/>
                          <a:cs typeface="Calibri"/>
                          <a:sym typeface="Calibri"/>
                        </a:rPr>
                        <a:t>x</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100"/>
                        <a:buFont typeface="Calibri"/>
                        <a:buNone/>
                      </a:pPr>
                      <a:r>
                        <a:rPr lang="en" sz="1000">
                          <a:latin typeface="Calibri"/>
                          <a:ea typeface="Calibri"/>
                          <a:cs typeface="Calibri"/>
                          <a:sym typeface="Calibri"/>
                        </a:rPr>
                        <a:t>DO.09.05</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bl>
          </a:graphicData>
        </a:graphic>
      </p:graphicFrame>
      <p:grpSp>
        <p:nvGrpSpPr>
          <p:cNvPr id="193" name="Google Shape;193;p27"/>
          <p:cNvGrpSpPr/>
          <p:nvPr/>
        </p:nvGrpSpPr>
        <p:grpSpPr>
          <a:xfrm>
            <a:off x="259199" y="78468"/>
            <a:ext cx="933668" cy="276900"/>
            <a:chOff x="259199" y="142068"/>
            <a:chExt cx="933668" cy="276900"/>
          </a:xfrm>
        </p:grpSpPr>
        <p:sp>
          <p:nvSpPr>
            <p:cNvPr id="194" name="Google Shape;194;p27"/>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195" name="Google Shape;195;p27"/>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196" name="Google Shape;196;p27"/>
          <p:cNvSpPr txBox="1"/>
          <p:nvPr>
            <p:ph idx="12" type="sldNum"/>
          </p:nvPr>
        </p:nvSpPr>
        <p:spPr>
          <a:xfrm>
            <a:off x="8794375" y="4800150"/>
            <a:ext cx="399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8"/>
          <p:cNvSpPr txBox="1"/>
          <p:nvPr>
            <p:ph type="title"/>
          </p:nvPr>
        </p:nvSpPr>
        <p:spPr>
          <a:xfrm>
            <a:off x="186200" y="510500"/>
            <a:ext cx="84882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320">
                <a:latin typeface="Nunito"/>
                <a:ea typeface="Nunito"/>
                <a:cs typeface="Nunito"/>
                <a:sym typeface="Nunito"/>
              </a:rPr>
              <a:t>Remaining A</a:t>
            </a:r>
            <a:r>
              <a:rPr lang="en" sz="2300">
                <a:latin typeface="Nunito"/>
                <a:ea typeface="Nunito"/>
                <a:cs typeface="Nunito"/>
                <a:sym typeface="Nunito"/>
              </a:rPr>
              <a:t>DR beyond DO.09.05: 6 unscheduled EUVS ADRs of mostly minor impact </a:t>
            </a:r>
            <a:endParaRPr sz="2300">
              <a:latin typeface="Nunito"/>
              <a:ea typeface="Nunito"/>
              <a:cs typeface="Nunito"/>
              <a:sym typeface="Nunito"/>
            </a:endParaRPr>
          </a:p>
        </p:txBody>
      </p:sp>
      <p:graphicFrame>
        <p:nvGraphicFramePr>
          <p:cNvPr id="203" name="Google Shape;203;p28"/>
          <p:cNvGraphicFramePr/>
          <p:nvPr/>
        </p:nvGraphicFramePr>
        <p:xfrm>
          <a:off x="331161" y="1668031"/>
          <a:ext cx="3000000" cy="3000000"/>
        </p:xfrm>
        <a:graphic>
          <a:graphicData uri="http://schemas.openxmlformats.org/drawingml/2006/table">
            <a:tbl>
              <a:tblPr>
                <a:noFill/>
                <a:tableStyleId>{DA8E756C-EE13-41BE-BA07-560E39327A22}</a:tableStyleId>
              </a:tblPr>
              <a:tblGrid>
                <a:gridCol w="501750"/>
                <a:gridCol w="2046850"/>
                <a:gridCol w="707575"/>
                <a:gridCol w="3377000"/>
                <a:gridCol w="772950"/>
                <a:gridCol w="1008775"/>
              </a:tblGrid>
              <a:tr h="525800">
                <a:tc>
                  <a:txBody>
                    <a:bodyPr/>
                    <a:lstStyle/>
                    <a:p>
                      <a:pPr indent="0" lvl="0" marL="0" marR="0" rtl="0" algn="ctr">
                        <a:spcBef>
                          <a:spcPts val="0"/>
                        </a:spcBef>
                        <a:spcAft>
                          <a:spcPts val="0"/>
                        </a:spcAft>
                        <a:buNone/>
                      </a:pPr>
                      <a:r>
                        <a:rPr b="1" lang="en" sz="1000">
                          <a:solidFill>
                            <a:srgbClr val="FFFFFF"/>
                          </a:solidFill>
                          <a:latin typeface="Calibri"/>
                          <a:ea typeface="Calibri"/>
                          <a:cs typeface="Calibri"/>
                          <a:sym typeface="Calibri"/>
                        </a:rPr>
                        <a:t>ADR</a:t>
                      </a:r>
                      <a:endParaRPr b="1" sz="1000">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000">
                          <a:solidFill>
                            <a:srgbClr val="FFFFFF"/>
                          </a:solidFill>
                          <a:latin typeface="Calibri"/>
                          <a:ea typeface="Calibri"/>
                          <a:cs typeface="Calibri"/>
                          <a:sym typeface="Calibri"/>
                        </a:rPr>
                        <a:t>Issue</a:t>
                      </a:r>
                      <a:endParaRPr b="1" sz="1000">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000">
                          <a:solidFill>
                            <a:srgbClr val="FFFFFF"/>
                          </a:solidFill>
                          <a:latin typeface="Calibri"/>
                          <a:ea typeface="Calibri"/>
                          <a:cs typeface="Calibri"/>
                          <a:sym typeface="Calibri"/>
                        </a:rPr>
                        <a:t>Data Impact</a:t>
                      </a:r>
                      <a:endParaRPr b="1" sz="1000">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000">
                          <a:solidFill>
                            <a:srgbClr val="FFFFFF"/>
                          </a:solidFill>
                          <a:latin typeface="Calibri"/>
                          <a:ea typeface="Calibri"/>
                          <a:cs typeface="Calibri"/>
                          <a:sym typeface="Calibri"/>
                        </a:rPr>
                        <a:t>Description / Impacts</a:t>
                      </a:r>
                      <a:endParaRPr b="1" sz="1000">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000">
                          <a:solidFill>
                            <a:srgbClr val="FFFFFF"/>
                          </a:solidFill>
                          <a:latin typeface="Calibri"/>
                          <a:ea typeface="Calibri"/>
                          <a:cs typeface="Calibri"/>
                          <a:sym typeface="Calibri"/>
                        </a:rPr>
                        <a:t>New since Provisional</a:t>
                      </a:r>
                      <a:endParaRPr b="1" sz="1000">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000">
                          <a:solidFill>
                            <a:srgbClr val="FFFFFF"/>
                          </a:solidFill>
                          <a:latin typeface="Calibri"/>
                          <a:ea typeface="Calibri"/>
                          <a:cs typeface="Calibri"/>
                          <a:sym typeface="Calibri"/>
                        </a:rPr>
                        <a:t>OE Delivery Date</a:t>
                      </a:r>
                      <a:endParaRPr b="1" sz="1000">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F81BD"/>
                    </a:solidFill>
                  </a:tcPr>
                </a:tc>
              </a:tr>
              <a:tr h="158850">
                <a:tc>
                  <a:txBody>
                    <a:bodyPr/>
                    <a:lstStyle/>
                    <a:p>
                      <a:pPr indent="0" lvl="0" marL="0" marR="0" rtl="0" algn="ctr">
                        <a:spcBef>
                          <a:spcPts val="0"/>
                        </a:spcBef>
                        <a:spcAft>
                          <a:spcPts val="0"/>
                        </a:spcAft>
                        <a:buNone/>
                      </a:pPr>
                      <a:r>
                        <a:rPr lang="en" sz="1000">
                          <a:latin typeface="Calibri"/>
                          <a:ea typeface="Calibri"/>
                          <a:cs typeface="Calibri"/>
                          <a:sym typeface="Calibri"/>
                        </a:rPr>
                        <a:t>822</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Remove time-stamped lines in LUTs</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Minor</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00B050"/>
                    </a:solidFill>
                  </a:tcPr>
                </a:tc>
                <a:tc>
                  <a:txBody>
                    <a:bodyPr/>
                    <a:lstStyle/>
                    <a:p>
                      <a:pPr indent="0" lvl="0" marL="0" marR="0" rtl="0" algn="l">
                        <a:spcBef>
                          <a:spcPts val="0"/>
                        </a:spcBef>
                        <a:spcAft>
                          <a:spcPts val="0"/>
                        </a:spcAft>
                        <a:buClr>
                          <a:schemeClr val="lt1"/>
                        </a:buClr>
                        <a:buSzPts val="1100"/>
                        <a:buFont typeface="Calibri"/>
                        <a:buNone/>
                      </a:pPr>
                      <a:r>
                        <a:rPr lang="en" sz="1000">
                          <a:latin typeface="Calibri"/>
                          <a:ea typeface="Calibri"/>
                          <a:cs typeface="Calibri"/>
                          <a:sym typeface="Calibri"/>
                        </a:rPr>
                        <a:t>Remove time-stamped LUT variables</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Not scheduled</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396250">
                <a:tc>
                  <a:txBody>
                    <a:bodyPr/>
                    <a:lstStyle/>
                    <a:p>
                      <a:pPr indent="0" lvl="0" marL="0" marR="0" rtl="0" algn="ctr">
                        <a:spcBef>
                          <a:spcPts val="0"/>
                        </a:spcBef>
                        <a:spcAft>
                          <a:spcPts val="0"/>
                        </a:spcAft>
                        <a:buNone/>
                      </a:pPr>
                      <a:r>
                        <a:rPr lang="en" sz="1000">
                          <a:solidFill>
                            <a:srgbClr val="000000"/>
                          </a:solidFill>
                          <a:latin typeface="Calibri"/>
                          <a:ea typeface="Calibri"/>
                          <a:cs typeface="Calibri"/>
                          <a:sym typeface="Calibri"/>
                        </a:rPr>
                        <a:t>872</a:t>
                      </a:r>
                      <a:endParaRPr sz="1000">
                        <a:solidFill>
                          <a:srgbClr val="000000"/>
                        </a:solidFill>
                        <a:latin typeface="Calibri"/>
                        <a:ea typeface="Calibri"/>
                        <a:cs typeface="Calibri"/>
                        <a:sym typeface="Calibri"/>
                      </a:endParaRPr>
                    </a:p>
                  </a:txBody>
                  <a:tcPr marT="45725" marB="45725"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solidFill>
                            <a:srgbClr val="000000"/>
                          </a:solidFill>
                          <a:latin typeface="Calibri"/>
                          <a:ea typeface="Calibri"/>
                          <a:cs typeface="Calibri"/>
                          <a:sym typeface="Calibri"/>
                        </a:rPr>
                        <a:t>Solar array currents incorrect in GOES-17</a:t>
                      </a:r>
                      <a:endParaRPr sz="1000">
                        <a:solidFill>
                          <a:srgbClr val="000000"/>
                        </a:solidFill>
                        <a:latin typeface="Calibri"/>
                        <a:ea typeface="Calibri"/>
                        <a:cs typeface="Calibri"/>
                        <a:sym typeface="Calibri"/>
                      </a:endParaRPr>
                    </a:p>
                  </a:txBody>
                  <a:tcPr marT="45725" marB="45725"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Minor</a:t>
                      </a:r>
                      <a:endParaRPr sz="1000">
                        <a:latin typeface="Calibri"/>
                        <a:ea typeface="Calibri"/>
                        <a:cs typeface="Calibri"/>
                        <a:sym typeface="Calibri"/>
                      </a:endParaRPr>
                    </a:p>
                  </a:txBody>
                  <a:tcPr marT="45725" marB="45725"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00B050"/>
                    </a:solidFill>
                  </a:tcPr>
                </a:tc>
                <a:tc>
                  <a:txBody>
                    <a:bodyPr/>
                    <a:lstStyle/>
                    <a:p>
                      <a:pPr indent="0" lvl="0" marL="0" marR="0" rtl="0" algn="l">
                        <a:spcBef>
                          <a:spcPts val="0"/>
                        </a:spcBef>
                        <a:spcAft>
                          <a:spcPts val="0"/>
                        </a:spcAft>
                        <a:buClr>
                          <a:srgbClr val="000000"/>
                        </a:buClr>
                        <a:buSzPts val="1600"/>
                        <a:buFont typeface="Calibri"/>
                        <a:buNone/>
                      </a:pPr>
                      <a:r>
                        <a:rPr lang="en" sz="1000">
                          <a:latin typeface="Calibri"/>
                          <a:ea typeface="Calibri"/>
                          <a:cs typeface="Calibri"/>
                          <a:sym typeface="Calibri"/>
                        </a:rPr>
                        <a:t>Solar array currents variables are incorrect</a:t>
                      </a:r>
                      <a:endParaRPr sz="1000">
                        <a:solidFill>
                          <a:srgbClr val="000000"/>
                        </a:solidFill>
                        <a:latin typeface="Calibri"/>
                        <a:ea typeface="Calibri"/>
                        <a:cs typeface="Calibri"/>
                        <a:sym typeface="Calibri"/>
                      </a:endParaRPr>
                    </a:p>
                  </a:txBody>
                  <a:tcPr marT="45725" marB="45725"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Not scheduled</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373400">
                <a:tc>
                  <a:txBody>
                    <a:bodyPr/>
                    <a:lstStyle/>
                    <a:p>
                      <a:pPr indent="0" lvl="0" marL="0" marR="0" rtl="0" algn="ctr">
                        <a:spcBef>
                          <a:spcPts val="0"/>
                        </a:spcBef>
                        <a:spcAft>
                          <a:spcPts val="0"/>
                        </a:spcAft>
                        <a:buNone/>
                      </a:pPr>
                      <a:r>
                        <a:rPr lang="en" sz="1000">
                          <a:latin typeface="Calibri"/>
                          <a:ea typeface="Calibri"/>
                          <a:cs typeface="Calibri"/>
                          <a:sym typeface="Calibri"/>
                        </a:rPr>
                        <a:t>1144</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a:t>
                      </a:r>
                      <a:r>
                        <a:rPr lang="en" sz="1000">
                          <a:latin typeface="Calibri"/>
                          <a:ea typeface="Calibri"/>
                          <a:cs typeface="Calibri"/>
                          <a:sym typeface="Calibri"/>
                        </a:rPr>
                        <a:t>EUVS during lunar transit</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Moderate</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00"/>
                    </a:solidFill>
                  </a:tcPr>
                </a:tc>
                <a:tc>
                  <a:txBody>
                    <a:bodyPr/>
                    <a:lstStyle/>
                    <a:p>
                      <a:pPr indent="0" lvl="0" marL="0" marR="0" rtl="0" algn="l">
                        <a:lnSpc>
                          <a:spcPct val="100000"/>
                        </a:lnSpc>
                        <a:spcBef>
                          <a:spcPts val="0"/>
                        </a:spcBef>
                        <a:spcAft>
                          <a:spcPts val="0"/>
                        </a:spcAft>
                        <a:buNone/>
                      </a:pPr>
                      <a:r>
                        <a:rPr lang="en" sz="1000">
                          <a:latin typeface="Calibri"/>
                          <a:ea typeface="Calibri"/>
                          <a:cs typeface="Calibri"/>
                          <a:sym typeface="Calibri"/>
                        </a:rPr>
                        <a:t>Spectral lines and Mg II set to fill values during eclipse and lunar transit</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x</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Not scheduled</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373400">
                <a:tc>
                  <a:txBody>
                    <a:bodyPr/>
                    <a:lstStyle/>
                    <a:p>
                      <a:pPr indent="0" lvl="0" marL="0" marR="0" rtl="0" algn="ctr">
                        <a:spcBef>
                          <a:spcPts val="0"/>
                        </a:spcBef>
                        <a:spcAft>
                          <a:spcPts val="0"/>
                        </a:spcAft>
                        <a:buNone/>
                      </a:pPr>
                      <a:r>
                        <a:rPr lang="en" sz="1000">
                          <a:latin typeface="Calibri"/>
                          <a:ea typeface="Calibri"/>
                          <a:cs typeface="Calibri"/>
                          <a:sym typeface="Calibri"/>
                        </a:rPr>
                        <a:t>1157 </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EUVS metadata</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Minor</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None/>
                      </a:pPr>
                      <a:r>
                        <a:rPr lang="en" sz="1000">
                          <a:latin typeface="Calibri"/>
                          <a:ea typeface="Calibri"/>
                          <a:cs typeface="Calibri"/>
                          <a:sym typeface="Calibri"/>
                        </a:rPr>
                        <a:t>Minor changes to metadata</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x</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Not scheduled</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373400">
                <a:tc>
                  <a:txBody>
                    <a:bodyPr/>
                    <a:lstStyle/>
                    <a:p>
                      <a:pPr indent="0" lvl="0" marL="0" marR="0" rtl="0" algn="ctr">
                        <a:spcBef>
                          <a:spcPts val="0"/>
                        </a:spcBef>
                        <a:spcAft>
                          <a:spcPts val="0"/>
                        </a:spcAft>
                        <a:buNone/>
                      </a:pPr>
                      <a:r>
                        <a:rPr lang="en" sz="1000">
                          <a:latin typeface="Calibri"/>
                          <a:ea typeface="Calibri"/>
                          <a:cs typeface="Calibri"/>
                          <a:sym typeface="Calibri"/>
                        </a:rPr>
                        <a:t>1158</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EUVS calibration flag change</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Minor</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00B050"/>
                    </a:solidFill>
                  </a:tcPr>
                </a:tc>
                <a:tc>
                  <a:txBody>
                    <a:bodyPr/>
                    <a:lstStyle/>
                    <a:p>
                      <a:pPr indent="0" lvl="0" marL="0" marR="0" rtl="0" algn="l">
                        <a:lnSpc>
                          <a:spcPct val="100000"/>
                        </a:lnSpc>
                        <a:spcBef>
                          <a:spcPts val="0"/>
                        </a:spcBef>
                        <a:spcAft>
                          <a:spcPts val="0"/>
                        </a:spcAft>
                        <a:buNone/>
                      </a:pPr>
                      <a:r>
                        <a:rPr lang="en" sz="1000">
                          <a:latin typeface="Calibri"/>
                          <a:ea typeface="Calibri"/>
                          <a:cs typeface="Calibri"/>
                          <a:sym typeface="Calibri"/>
                        </a:rPr>
                        <a:t>Modify quality flags to clearly label calibrations</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x</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Not scheduled</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r h="373400">
                <a:tc>
                  <a:txBody>
                    <a:bodyPr/>
                    <a:lstStyle/>
                    <a:p>
                      <a:pPr indent="0" lvl="0" marL="0" marR="0" rtl="0" algn="ctr">
                        <a:spcBef>
                          <a:spcPts val="0"/>
                        </a:spcBef>
                        <a:spcAft>
                          <a:spcPts val="0"/>
                        </a:spcAft>
                        <a:buNone/>
                      </a:pPr>
                      <a:r>
                        <a:rPr lang="en" sz="1000">
                          <a:latin typeface="Calibri"/>
                          <a:ea typeface="Calibri"/>
                          <a:cs typeface="Calibri"/>
                          <a:sym typeface="Calibri"/>
                        </a:rPr>
                        <a:t>1161</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000">
                          <a:latin typeface="Calibri"/>
                          <a:ea typeface="Calibri"/>
                          <a:cs typeface="Calibri"/>
                          <a:sym typeface="Calibri"/>
                        </a:rPr>
                        <a:t>*</a:t>
                      </a:r>
                      <a:r>
                        <a:rPr lang="en" sz="1000">
                          <a:latin typeface="Calibri"/>
                          <a:ea typeface="Calibri"/>
                          <a:cs typeface="Calibri"/>
                          <a:sym typeface="Calibri"/>
                        </a:rPr>
                        <a:t>Penumbra only flag</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latin typeface="Calibri"/>
                          <a:ea typeface="Calibri"/>
                          <a:cs typeface="Calibri"/>
                          <a:sym typeface="Calibri"/>
                        </a:rPr>
                        <a:t>Moderate</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00"/>
                    </a:solidFill>
                  </a:tcPr>
                </a:tc>
                <a:tc>
                  <a:txBody>
                    <a:bodyPr/>
                    <a:lstStyle/>
                    <a:p>
                      <a:pPr indent="0" lvl="0" marL="0" marR="0" rtl="0" algn="l">
                        <a:lnSpc>
                          <a:spcPct val="100000"/>
                        </a:lnSpc>
                        <a:spcBef>
                          <a:spcPts val="0"/>
                        </a:spcBef>
                        <a:spcAft>
                          <a:spcPts val="0"/>
                        </a:spcAft>
                        <a:buNone/>
                      </a:pPr>
                      <a:r>
                        <a:rPr lang="en" sz="1000">
                          <a:latin typeface="Calibri"/>
                          <a:ea typeface="Calibri"/>
                          <a:cs typeface="Calibri"/>
                          <a:sym typeface="Calibri"/>
                        </a:rPr>
                        <a:t>Add flag to indicate penumbra event without eclipse to SC_eclipse_flag</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x</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Not scheduled</a:t>
                      </a:r>
                      <a:endParaRPr sz="10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solidFill>
                  </a:tcPr>
                </a:tc>
              </a:tr>
            </a:tbl>
          </a:graphicData>
        </a:graphic>
      </p:graphicFrame>
      <p:grpSp>
        <p:nvGrpSpPr>
          <p:cNvPr id="204" name="Google Shape;204;p28"/>
          <p:cNvGrpSpPr/>
          <p:nvPr/>
        </p:nvGrpSpPr>
        <p:grpSpPr>
          <a:xfrm>
            <a:off x="259199" y="78468"/>
            <a:ext cx="933668" cy="276900"/>
            <a:chOff x="259199" y="142068"/>
            <a:chExt cx="933668" cy="276900"/>
          </a:xfrm>
        </p:grpSpPr>
        <p:sp>
          <p:nvSpPr>
            <p:cNvPr id="205" name="Google Shape;205;p28"/>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206" name="Google Shape;206;p28"/>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207" name="Google Shape;207;p28"/>
          <p:cNvSpPr txBox="1"/>
          <p:nvPr>
            <p:ph idx="12" type="sldNum"/>
          </p:nvPr>
        </p:nvSpPr>
        <p:spPr>
          <a:xfrm>
            <a:off x="8566200" y="4800150"/>
            <a:ext cx="399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None/>
            </a:pPr>
            <a:fld id="{00000000-1234-1234-1234-123412341234}" type="slidenum">
              <a:rPr lang="en">
                <a:solidFill>
                  <a:srgbClr val="CCCCCC"/>
                </a:solidFill>
              </a:rPr>
              <a:t>‹#›</a:t>
            </a:fld>
            <a:endParaRPr>
              <a:solidFill>
                <a:srgbClr val="CCCCCC"/>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grpSp>
        <p:nvGrpSpPr>
          <p:cNvPr id="212" name="Google Shape;212;p29"/>
          <p:cNvGrpSpPr/>
          <p:nvPr/>
        </p:nvGrpSpPr>
        <p:grpSpPr>
          <a:xfrm>
            <a:off x="259199" y="142068"/>
            <a:ext cx="933668" cy="276900"/>
            <a:chOff x="259199" y="142068"/>
            <a:chExt cx="933668" cy="276900"/>
          </a:xfrm>
        </p:grpSpPr>
        <p:sp>
          <p:nvSpPr>
            <p:cNvPr id="213" name="Google Shape;213;p29"/>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214" name="Google Shape;214;p29"/>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215" name="Google Shape;215;p29"/>
          <p:cNvSpPr txBox="1"/>
          <p:nvPr>
            <p:ph type="title"/>
          </p:nvPr>
        </p:nvSpPr>
        <p:spPr>
          <a:xfrm>
            <a:off x="198600" y="374250"/>
            <a:ext cx="84882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420">
                <a:solidFill>
                  <a:srgbClr val="FFFFFF"/>
                </a:solidFill>
                <a:latin typeface="Nunito"/>
                <a:ea typeface="Nunito"/>
                <a:cs typeface="Nunito"/>
                <a:sym typeface="Nunito"/>
              </a:rPr>
              <a:t>ADR 1030: Include low current data in line irradiances and correct a mask index error</a:t>
            </a:r>
            <a:endParaRPr sz="2420">
              <a:solidFill>
                <a:srgbClr val="FFFFFF"/>
              </a:solidFill>
              <a:latin typeface="Nunito"/>
              <a:ea typeface="Nunito"/>
              <a:cs typeface="Nunito"/>
              <a:sym typeface="Nunito"/>
            </a:endParaRPr>
          </a:p>
        </p:txBody>
      </p:sp>
      <p:sp>
        <p:nvSpPr>
          <p:cNvPr id="216" name="Google Shape;216;p29"/>
          <p:cNvSpPr txBox="1"/>
          <p:nvPr/>
        </p:nvSpPr>
        <p:spPr>
          <a:xfrm>
            <a:off x="198600" y="4699900"/>
            <a:ext cx="6747000" cy="384900"/>
          </a:xfrm>
          <a:prstGeom prst="rect">
            <a:avLst/>
          </a:prstGeom>
          <a:noFill/>
          <a:ln>
            <a:noFill/>
          </a:ln>
        </p:spPr>
        <p:txBody>
          <a:bodyPr anchorCtr="0" anchor="t" bIns="91425" lIns="91425" spcFirstLastPara="1" rIns="91425" wrap="square" tIns="91425">
            <a:spAutoFit/>
          </a:bodyPr>
          <a:lstStyle/>
          <a:p>
            <a:pPr indent="0" lvl="0" marL="0" rtl="0" algn="l">
              <a:spcBef>
                <a:spcPts val="480"/>
              </a:spcBef>
              <a:spcAft>
                <a:spcPts val="0"/>
              </a:spcAft>
              <a:buNone/>
            </a:pPr>
            <a:r>
              <a:rPr lang="en" sz="1300">
                <a:solidFill>
                  <a:srgbClr val="FFFFFF"/>
                </a:solidFill>
                <a:latin typeface="Calibri"/>
                <a:ea typeface="Calibri"/>
                <a:cs typeface="Calibri"/>
                <a:sym typeface="Calibri"/>
              </a:rPr>
              <a:t>ADR fix to be installed in OE with  DO.09.05 on 06/17/2021</a:t>
            </a:r>
            <a:endParaRPr sz="1300">
              <a:solidFill>
                <a:srgbClr val="FFFFFF"/>
              </a:solidFill>
              <a:latin typeface="Calibri"/>
              <a:ea typeface="Calibri"/>
              <a:cs typeface="Calibri"/>
              <a:sym typeface="Calibri"/>
            </a:endParaRPr>
          </a:p>
        </p:txBody>
      </p:sp>
      <p:sp>
        <p:nvSpPr>
          <p:cNvPr id="217" name="Google Shape;217;p29"/>
          <p:cNvSpPr txBox="1"/>
          <p:nvPr>
            <p:ph idx="12" type="sldNum"/>
          </p:nvPr>
        </p:nvSpPr>
        <p:spPr>
          <a:xfrm>
            <a:off x="6945600" y="4770688"/>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pic>
        <p:nvPicPr>
          <p:cNvPr id="218" name="Google Shape;218;p29"/>
          <p:cNvPicPr preferRelativeResize="0"/>
          <p:nvPr/>
        </p:nvPicPr>
        <p:blipFill rotWithShape="1">
          <a:blip r:embed="rId3">
            <a:alphaModFix/>
          </a:blip>
          <a:srcRect b="67258" l="3049" r="2842" t="3658"/>
          <a:stretch/>
        </p:blipFill>
        <p:spPr>
          <a:xfrm>
            <a:off x="-6262875" y="1046313"/>
            <a:ext cx="6062900" cy="1491750"/>
          </a:xfrm>
          <a:prstGeom prst="rect">
            <a:avLst/>
          </a:prstGeom>
          <a:noFill/>
          <a:ln>
            <a:noFill/>
          </a:ln>
        </p:spPr>
      </p:pic>
      <p:pic>
        <p:nvPicPr>
          <p:cNvPr id="219" name="Google Shape;219;p29"/>
          <p:cNvPicPr preferRelativeResize="0"/>
          <p:nvPr/>
        </p:nvPicPr>
        <p:blipFill rotWithShape="1">
          <a:blip r:embed="rId4">
            <a:alphaModFix/>
          </a:blip>
          <a:srcRect b="0" l="7658" r="8455" t="4242"/>
          <a:stretch/>
        </p:blipFill>
        <p:spPr>
          <a:xfrm>
            <a:off x="542774" y="1983450"/>
            <a:ext cx="7527349" cy="2528475"/>
          </a:xfrm>
          <a:prstGeom prst="rect">
            <a:avLst/>
          </a:prstGeom>
          <a:noFill/>
          <a:ln>
            <a:noFill/>
          </a:ln>
        </p:spPr>
      </p:pic>
      <p:sp>
        <p:nvSpPr>
          <p:cNvPr id="220" name="Google Shape;220;p29"/>
          <p:cNvSpPr txBox="1"/>
          <p:nvPr/>
        </p:nvSpPr>
        <p:spPr>
          <a:xfrm>
            <a:off x="1017175" y="1152150"/>
            <a:ext cx="6411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Discrepancy caused by: </a:t>
            </a:r>
            <a:endParaRPr>
              <a:solidFill>
                <a:srgbClr val="FFFFFF"/>
              </a:solidFill>
              <a:latin typeface="Calibri"/>
              <a:ea typeface="Calibri"/>
              <a:cs typeface="Calibri"/>
              <a:sym typeface="Calibri"/>
            </a:endParaRPr>
          </a:p>
          <a:p>
            <a:pPr indent="-317500" lvl="0" marL="457200" rtl="0" algn="l">
              <a:spcBef>
                <a:spcPts val="0"/>
              </a:spcBef>
              <a:spcAft>
                <a:spcPts val="0"/>
              </a:spcAft>
              <a:buClr>
                <a:srgbClr val="FFFFFF"/>
              </a:buClr>
              <a:buSzPts val="1400"/>
              <a:buFont typeface="Calibri"/>
              <a:buChar char="●"/>
            </a:pPr>
            <a:r>
              <a:rPr lang="en">
                <a:solidFill>
                  <a:srgbClr val="FFFFFF"/>
                </a:solidFill>
                <a:latin typeface="Calibri"/>
                <a:ea typeface="Calibri"/>
                <a:cs typeface="Calibri"/>
                <a:sym typeface="Calibri"/>
              </a:rPr>
              <a:t>Off-by-one diode mask index</a:t>
            </a:r>
            <a:endParaRPr>
              <a:solidFill>
                <a:srgbClr val="FFFFFF"/>
              </a:solidFill>
              <a:latin typeface="Calibri"/>
              <a:ea typeface="Calibri"/>
              <a:cs typeface="Calibri"/>
              <a:sym typeface="Calibri"/>
            </a:endParaRPr>
          </a:p>
          <a:p>
            <a:pPr indent="-317500" lvl="0" marL="457200" rtl="0" algn="l">
              <a:spcBef>
                <a:spcPts val="0"/>
              </a:spcBef>
              <a:spcAft>
                <a:spcPts val="0"/>
              </a:spcAft>
              <a:buClr>
                <a:srgbClr val="FFFFFF"/>
              </a:buClr>
              <a:buSzPts val="1400"/>
              <a:buFont typeface="Calibri"/>
              <a:buChar char="●"/>
            </a:pPr>
            <a:r>
              <a:rPr lang="en">
                <a:solidFill>
                  <a:srgbClr val="FFFFFF"/>
                </a:solidFill>
                <a:latin typeface="Calibri"/>
                <a:ea typeface="Calibri"/>
                <a:cs typeface="Calibri"/>
                <a:sym typeface="Calibri"/>
              </a:rPr>
              <a:t>Not including negative diode currents in irradiances</a:t>
            </a:r>
            <a:endParaRPr>
              <a:solidFill>
                <a:srgbClr val="FFFFFF"/>
              </a:solidFill>
              <a:latin typeface="Calibri"/>
              <a:ea typeface="Calibri"/>
              <a:cs typeface="Calibri"/>
              <a:sym typeface="Calibri"/>
            </a:endParaRPr>
          </a:p>
        </p:txBody>
      </p:sp>
      <p:sp>
        <p:nvSpPr>
          <p:cNvPr id="221" name="Google Shape;221;p29"/>
          <p:cNvSpPr txBox="1"/>
          <p:nvPr/>
        </p:nvSpPr>
        <p:spPr>
          <a:xfrm>
            <a:off x="4678675" y="2571750"/>
            <a:ext cx="2750100" cy="34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latin typeface="Calibri"/>
                <a:ea typeface="Calibri"/>
                <a:cs typeface="Calibri"/>
                <a:sym typeface="Calibri"/>
              </a:rPr>
              <a:t>Causes ~7% offset error in line irradiances, which propagates into spectral model</a:t>
            </a:r>
            <a:endParaRPr sz="1000">
              <a:latin typeface="Calibri"/>
              <a:ea typeface="Calibri"/>
              <a:cs typeface="Calibri"/>
              <a:sym typeface="Calibri"/>
            </a:endParaRPr>
          </a:p>
        </p:txBody>
      </p:sp>
      <p:sp>
        <p:nvSpPr>
          <p:cNvPr id="222" name="Google Shape;222;p29"/>
          <p:cNvSpPr txBox="1"/>
          <p:nvPr/>
        </p:nvSpPr>
        <p:spPr>
          <a:xfrm>
            <a:off x="2072750" y="3717575"/>
            <a:ext cx="2750100" cy="34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latin typeface="Calibri"/>
                <a:ea typeface="Calibri"/>
                <a:cs typeface="Calibri"/>
                <a:sym typeface="Calibri"/>
              </a:rPr>
              <a:t>Impacts all line irradiances</a:t>
            </a:r>
            <a:endParaRPr sz="10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grpSp>
        <p:nvGrpSpPr>
          <p:cNvPr id="227" name="Google Shape;227;p30"/>
          <p:cNvGrpSpPr/>
          <p:nvPr/>
        </p:nvGrpSpPr>
        <p:grpSpPr>
          <a:xfrm>
            <a:off x="259199" y="142068"/>
            <a:ext cx="933668" cy="276900"/>
            <a:chOff x="259199" y="142068"/>
            <a:chExt cx="933668" cy="276900"/>
          </a:xfrm>
        </p:grpSpPr>
        <p:sp>
          <p:nvSpPr>
            <p:cNvPr id="228" name="Google Shape;228;p30"/>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229" name="Google Shape;229;p30"/>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230" name="Google Shape;230;p30"/>
          <p:cNvSpPr txBox="1"/>
          <p:nvPr>
            <p:ph type="title"/>
          </p:nvPr>
        </p:nvSpPr>
        <p:spPr>
          <a:xfrm>
            <a:off x="198600" y="346775"/>
            <a:ext cx="84882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620">
                <a:latin typeface="Nunito"/>
                <a:ea typeface="Nunito"/>
                <a:cs typeface="Nunito"/>
                <a:sym typeface="Nunito"/>
              </a:rPr>
              <a:t>ADR 1052: Exclude calibrations from spectral model</a:t>
            </a:r>
            <a:endParaRPr sz="2620">
              <a:latin typeface="Nunito"/>
              <a:ea typeface="Nunito"/>
              <a:cs typeface="Nunito"/>
              <a:sym typeface="Nunito"/>
            </a:endParaRPr>
          </a:p>
        </p:txBody>
      </p:sp>
      <p:grpSp>
        <p:nvGrpSpPr>
          <p:cNvPr id="231" name="Google Shape;231;p30"/>
          <p:cNvGrpSpPr/>
          <p:nvPr/>
        </p:nvGrpSpPr>
        <p:grpSpPr>
          <a:xfrm>
            <a:off x="259200" y="1124675"/>
            <a:ext cx="4169452" cy="3334726"/>
            <a:chOff x="259200" y="986575"/>
            <a:chExt cx="4169452" cy="3334726"/>
          </a:xfrm>
        </p:grpSpPr>
        <p:grpSp>
          <p:nvGrpSpPr>
            <p:cNvPr id="232" name="Google Shape;232;p30"/>
            <p:cNvGrpSpPr/>
            <p:nvPr/>
          </p:nvGrpSpPr>
          <p:grpSpPr>
            <a:xfrm>
              <a:off x="259200" y="986575"/>
              <a:ext cx="4169452" cy="3334726"/>
              <a:chOff x="259200" y="986575"/>
              <a:chExt cx="4169452" cy="3334726"/>
            </a:xfrm>
          </p:grpSpPr>
          <p:pic>
            <p:nvPicPr>
              <p:cNvPr id="233" name="Google Shape;233;p30"/>
              <p:cNvPicPr preferRelativeResize="0"/>
              <p:nvPr/>
            </p:nvPicPr>
            <p:blipFill>
              <a:blip r:embed="rId3">
                <a:alphaModFix/>
              </a:blip>
              <a:stretch>
                <a:fillRect/>
              </a:stretch>
            </p:blipFill>
            <p:spPr>
              <a:xfrm>
                <a:off x="259200" y="986575"/>
                <a:ext cx="4169452" cy="3334726"/>
              </a:xfrm>
              <a:prstGeom prst="rect">
                <a:avLst/>
              </a:prstGeom>
              <a:noFill/>
              <a:ln>
                <a:noFill/>
              </a:ln>
            </p:spPr>
          </p:pic>
          <p:sp>
            <p:nvSpPr>
              <p:cNvPr id="234" name="Google Shape;234;p30"/>
              <p:cNvSpPr txBox="1"/>
              <p:nvPr/>
            </p:nvSpPr>
            <p:spPr>
              <a:xfrm>
                <a:off x="3485700" y="1664325"/>
                <a:ext cx="518700" cy="34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sz="600">
                  <a:latin typeface="Calibri"/>
                  <a:ea typeface="Calibri"/>
                  <a:cs typeface="Calibri"/>
                  <a:sym typeface="Calibri"/>
                </a:endParaRPr>
              </a:p>
            </p:txBody>
          </p:sp>
          <p:sp>
            <p:nvSpPr>
              <p:cNvPr id="235" name="Google Shape;235;p30"/>
              <p:cNvSpPr txBox="1"/>
              <p:nvPr/>
            </p:nvSpPr>
            <p:spPr>
              <a:xfrm>
                <a:off x="3433050" y="1664325"/>
                <a:ext cx="624000" cy="346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700">
                    <a:latin typeface="Calibri"/>
                    <a:ea typeface="Calibri"/>
                    <a:cs typeface="Calibri"/>
                    <a:sym typeface="Calibri"/>
                  </a:rPr>
                  <a:t>Pre-ADR fix</a:t>
                </a:r>
                <a:endParaRPr sz="700">
                  <a:latin typeface="Calibri"/>
                  <a:ea typeface="Calibri"/>
                  <a:cs typeface="Calibri"/>
                  <a:sym typeface="Calibri"/>
                </a:endParaRPr>
              </a:p>
              <a:p>
                <a:pPr indent="0" lvl="0" marL="0" rtl="0" algn="l">
                  <a:lnSpc>
                    <a:spcPct val="115000"/>
                  </a:lnSpc>
                  <a:spcBef>
                    <a:spcPts val="0"/>
                  </a:spcBef>
                  <a:spcAft>
                    <a:spcPts val="0"/>
                  </a:spcAft>
                  <a:buNone/>
                </a:pPr>
                <a:r>
                  <a:rPr lang="en" sz="700">
                    <a:latin typeface="Calibri"/>
                    <a:ea typeface="Calibri"/>
                    <a:cs typeface="Calibri"/>
                    <a:sym typeface="Calibri"/>
                  </a:rPr>
                  <a:t>Post-ADR fix</a:t>
                </a:r>
                <a:endParaRPr sz="700">
                  <a:latin typeface="Calibri"/>
                  <a:ea typeface="Calibri"/>
                  <a:cs typeface="Calibri"/>
                  <a:sym typeface="Calibri"/>
                </a:endParaRPr>
              </a:p>
            </p:txBody>
          </p:sp>
        </p:grpSp>
        <p:sp>
          <p:nvSpPr>
            <p:cNvPr id="236" name="Google Shape;236;p30"/>
            <p:cNvSpPr txBox="1"/>
            <p:nvPr/>
          </p:nvSpPr>
          <p:spPr>
            <a:xfrm>
              <a:off x="1423250" y="1072275"/>
              <a:ext cx="1928700" cy="34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latin typeface="Calibri"/>
                  <a:ea typeface="Calibri"/>
                  <a:cs typeface="Calibri"/>
                  <a:sym typeface="Calibri"/>
                </a:rPr>
                <a:t>5 - 10 nm Irradiance Spectrum</a:t>
              </a:r>
              <a:endParaRPr sz="900">
                <a:latin typeface="Calibri"/>
                <a:ea typeface="Calibri"/>
                <a:cs typeface="Calibri"/>
                <a:sym typeface="Calibri"/>
              </a:endParaRPr>
            </a:p>
          </p:txBody>
        </p:sp>
      </p:grpSp>
      <p:grpSp>
        <p:nvGrpSpPr>
          <p:cNvPr id="237" name="Google Shape;237;p30"/>
          <p:cNvGrpSpPr/>
          <p:nvPr/>
        </p:nvGrpSpPr>
        <p:grpSpPr>
          <a:xfrm>
            <a:off x="4571999" y="1124663"/>
            <a:ext cx="4169452" cy="3334747"/>
            <a:chOff x="4571999" y="986575"/>
            <a:chExt cx="4169452" cy="3334747"/>
          </a:xfrm>
        </p:grpSpPr>
        <p:grpSp>
          <p:nvGrpSpPr>
            <p:cNvPr id="238" name="Google Shape;238;p30"/>
            <p:cNvGrpSpPr/>
            <p:nvPr/>
          </p:nvGrpSpPr>
          <p:grpSpPr>
            <a:xfrm>
              <a:off x="4571999" y="986575"/>
              <a:ext cx="4169452" cy="3334747"/>
              <a:chOff x="4571999" y="986575"/>
              <a:chExt cx="4169452" cy="3334747"/>
            </a:xfrm>
          </p:grpSpPr>
          <p:pic>
            <p:nvPicPr>
              <p:cNvPr id="239" name="Google Shape;239;p30"/>
              <p:cNvPicPr preferRelativeResize="0"/>
              <p:nvPr/>
            </p:nvPicPr>
            <p:blipFill>
              <a:blip r:embed="rId4">
                <a:alphaModFix/>
              </a:blip>
              <a:stretch>
                <a:fillRect/>
              </a:stretch>
            </p:blipFill>
            <p:spPr>
              <a:xfrm>
                <a:off x="4571999" y="986575"/>
                <a:ext cx="4169452" cy="3334747"/>
              </a:xfrm>
              <a:prstGeom prst="rect">
                <a:avLst/>
              </a:prstGeom>
              <a:noFill/>
              <a:ln>
                <a:noFill/>
              </a:ln>
            </p:spPr>
          </p:pic>
          <p:sp>
            <p:nvSpPr>
              <p:cNvPr id="240" name="Google Shape;240;p30"/>
              <p:cNvSpPr txBox="1"/>
              <p:nvPr/>
            </p:nvSpPr>
            <p:spPr>
              <a:xfrm>
                <a:off x="7791000" y="1664325"/>
                <a:ext cx="518700" cy="34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sz="600">
                  <a:latin typeface="Calibri"/>
                  <a:ea typeface="Calibri"/>
                  <a:cs typeface="Calibri"/>
                  <a:sym typeface="Calibri"/>
                </a:endParaRPr>
              </a:p>
            </p:txBody>
          </p:sp>
          <p:sp>
            <p:nvSpPr>
              <p:cNvPr id="241" name="Google Shape;241;p30"/>
              <p:cNvSpPr txBox="1"/>
              <p:nvPr/>
            </p:nvSpPr>
            <p:spPr>
              <a:xfrm>
                <a:off x="7762150" y="1664325"/>
                <a:ext cx="624000" cy="346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700">
                    <a:latin typeface="Calibri"/>
                    <a:ea typeface="Calibri"/>
                    <a:cs typeface="Calibri"/>
                    <a:sym typeface="Calibri"/>
                  </a:rPr>
                  <a:t>Pre-ADR fix</a:t>
                </a:r>
                <a:endParaRPr sz="700">
                  <a:latin typeface="Calibri"/>
                  <a:ea typeface="Calibri"/>
                  <a:cs typeface="Calibri"/>
                  <a:sym typeface="Calibri"/>
                </a:endParaRPr>
              </a:p>
              <a:p>
                <a:pPr indent="0" lvl="0" marL="0" rtl="0" algn="l">
                  <a:lnSpc>
                    <a:spcPct val="115000"/>
                  </a:lnSpc>
                  <a:spcBef>
                    <a:spcPts val="0"/>
                  </a:spcBef>
                  <a:spcAft>
                    <a:spcPts val="0"/>
                  </a:spcAft>
                  <a:buNone/>
                </a:pPr>
                <a:r>
                  <a:rPr lang="en" sz="700">
                    <a:latin typeface="Calibri"/>
                    <a:ea typeface="Calibri"/>
                    <a:cs typeface="Calibri"/>
                    <a:sym typeface="Calibri"/>
                  </a:rPr>
                  <a:t>Post-ADR fix</a:t>
                </a:r>
                <a:endParaRPr sz="700">
                  <a:latin typeface="Calibri"/>
                  <a:ea typeface="Calibri"/>
                  <a:cs typeface="Calibri"/>
                  <a:sym typeface="Calibri"/>
                </a:endParaRPr>
              </a:p>
            </p:txBody>
          </p:sp>
        </p:grpSp>
        <p:sp>
          <p:nvSpPr>
            <p:cNvPr id="242" name="Google Shape;242;p30"/>
            <p:cNvSpPr txBox="1"/>
            <p:nvPr/>
          </p:nvSpPr>
          <p:spPr>
            <a:xfrm>
              <a:off x="5814300" y="1072275"/>
              <a:ext cx="1928700" cy="34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latin typeface="Calibri"/>
                  <a:ea typeface="Calibri"/>
                  <a:cs typeface="Calibri"/>
                  <a:sym typeface="Calibri"/>
                </a:rPr>
                <a:t>5 - 10 nm Irradiance Spectrum</a:t>
              </a:r>
              <a:endParaRPr sz="900">
                <a:latin typeface="Calibri"/>
                <a:ea typeface="Calibri"/>
                <a:cs typeface="Calibri"/>
                <a:sym typeface="Calibri"/>
              </a:endParaRPr>
            </a:p>
          </p:txBody>
        </p:sp>
      </p:grpSp>
      <p:sp>
        <p:nvSpPr>
          <p:cNvPr id="243" name="Google Shape;243;p30"/>
          <p:cNvSpPr txBox="1"/>
          <p:nvPr/>
        </p:nvSpPr>
        <p:spPr>
          <a:xfrm>
            <a:off x="970725" y="3044575"/>
            <a:ext cx="2250900" cy="34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latin typeface="Calibri"/>
                <a:ea typeface="Calibri"/>
                <a:cs typeface="Calibri"/>
                <a:sym typeface="Calibri"/>
              </a:rPr>
              <a:t>~15% drop in spectrum irradiance due to inclusion of calibrations when calculating the long-term averages</a:t>
            </a:r>
            <a:endParaRPr sz="1000">
              <a:latin typeface="Calibri"/>
              <a:ea typeface="Calibri"/>
              <a:cs typeface="Calibri"/>
              <a:sym typeface="Calibri"/>
            </a:endParaRPr>
          </a:p>
        </p:txBody>
      </p:sp>
      <p:sp>
        <p:nvSpPr>
          <p:cNvPr id="244" name="Google Shape;244;p30"/>
          <p:cNvSpPr txBox="1"/>
          <p:nvPr/>
        </p:nvSpPr>
        <p:spPr>
          <a:xfrm>
            <a:off x="5531275" y="3104900"/>
            <a:ext cx="2750100" cy="34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latin typeface="Calibri"/>
                <a:ea typeface="Calibri"/>
                <a:cs typeface="Calibri"/>
                <a:sym typeface="Calibri"/>
              </a:rPr>
              <a:t>Recovers back to nominal values after 6 hours </a:t>
            </a:r>
            <a:endParaRPr sz="1000">
              <a:latin typeface="Calibri"/>
              <a:ea typeface="Calibri"/>
              <a:cs typeface="Calibri"/>
              <a:sym typeface="Calibri"/>
            </a:endParaRPr>
          </a:p>
          <a:p>
            <a:pPr indent="0" lvl="0" marL="0" rtl="0" algn="ctr">
              <a:lnSpc>
                <a:spcPct val="115000"/>
              </a:lnSpc>
              <a:spcBef>
                <a:spcPts val="0"/>
              </a:spcBef>
              <a:spcAft>
                <a:spcPts val="0"/>
              </a:spcAft>
              <a:buNone/>
            </a:pPr>
            <a:r>
              <a:rPr lang="en" sz="1000">
                <a:latin typeface="Calibri"/>
                <a:ea typeface="Calibri"/>
                <a:cs typeface="Calibri"/>
                <a:sym typeface="Calibri"/>
              </a:rPr>
              <a:t>(duration of the long-term average window)</a:t>
            </a:r>
            <a:endParaRPr sz="1000">
              <a:latin typeface="Calibri"/>
              <a:ea typeface="Calibri"/>
              <a:cs typeface="Calibri"/>
              <a:sym typeface="Calibri"/>
            </a:endParaRPr>
          </a:p>
          <a:p>
            <a:pPr indent="0" lvl="0" marL="0" rtl="0" algn="ctr">
              <a:lnSpc>
                <a:spcPct val="115000"/>
              </a:lnSpc>
              <a:spcBef>
                <a:spcPts val="0"/>
              </a:spcBef>
              <a:spcAft>
                <a:spcPts val="0"/>
              </a:spcAft>
              <a:buNone/>
            </a:pPr>
            <a:r>
              <a:t/>
            </a:r>
            <a:endParaRPr sz="1000">
              <a:latin typeface="Calibri"/>
              <a:ea typeface="Calibri"/>
              <a:cs typeface="Calibri"/>
              <a:sym typeface="Calibri"/>
            </a:endParaRPr>
          </a:p>
          <a:p>
            <a:pPr indent="0" lvl="0" marL="0" rtl="0" algn="ctr">
              <a:lnSpc>
                <a:spcPct val="115000"/>
              </a:lnSpc>
              <a:spcBef>
                <a:spcPts val="0"/>
              </a:spcBef>
              <a:spcAft>
                <a:spcPts val="0"/>
              </a:spcAft>
              <a:buNone/>
            </a:pPr>
            <a:r>
              <a:rPr lang="en" sz="1000">
                <a:latin typeface="Calibri"/>
                <a:ea typeface="Calibri"/>
                <a:cs typeface="Calibri"/>
                <a:sym typeface="Calibri"/>
              </a:rPr>
              <a:t>Note: Sudden jumps in data can erroneously </a:t>
            </a:r>
            <a:r>
              <a:rPr lang="en" sz="1000">
                <a:latin typeface="Calibri"/>
                <a:ea typeface="Calibri"/>
                <a:cs typeface="Calibri"/>
                <a:sym typeface="Calibri"/>
              </a:rPr>
              <a:t>signal</a:t>
            </a:r>
            <a:r>
              <a:rPr lang="en" sz="1000">
                <a:latin typeface="Calibri"/>
                <a:ea typeface="Calibri"/>
                <a:cs typeface="Calibri"/>
                <a:sym typeface="Calibri"/>
              </a:rPr>
              <a:t> an EUV event</a:t>
            </a:r>
            <a:endParaRPr sz="1000">
              <a:latin typeface="Calibri"/>
              <a:ea typeface="Calibri"/>
              <a:cs typeface="Calibri"/>
              <a:sym typeface="Calibri"/>
            </a:endParaRPr>
          </a:p>
        </p:txBody>
      </p:sp>
      <p:sp>
        <p:nvSpPr>
          <p:cNvPr id="245" name="Google Shape;245;p30"/>
          <p:cNvSpPr txBox="1"/>
          <p:nvPr>
            <p:ph idx="12" type="sldNum"/>
          </p:nvPr>
        </p:nvSpPr>
        <p:spPr>
          <a:xfrm>
            <a:off x="6934975" y="478861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
        <p:nvSpPr>
          <p:cNvPr id="246" name="Google Shape;246;p30"/>
          <p:cNvSpPr txBox="1"/>
          <p:nvPr/>
        </p:nvSpPr>
        <p:spPr>
          <a:xfrm>
            <a:off x="198600" y="4699900"/>
            <a:ext cx="4169400" cy="384900"/>
          </a:xfrm>
          <a:prstGeom prst="rect">
            <a:avLst/>
          </a:prstGeom>
          <a:noFill/>
          <a:ln>
            <a:noFill/>
          </a:ln>
        </p:spPr>
        <p:txBody>
          <a:bodyPr anchorCtr="0" anchor="t" bIns="91425" lIns="91425" spcFirstLastPara="1" rIns="91425" wrap="square" tIns="91425">
            <a:spAutoFit/>
          </a:bodyPr>
          <a:lstStyle/>
          <a:p>
            <a:pPr indent="0" lvl="0" marL="0" rtl="0" algn="l">
              <a:spcBef>
                <a:spcPts val="480"/>
              </a:spcBef>
              <a:spcAft>
                <a:spcPts val="0"/>
              </a:spcAft>
              <a:buNone/>
            </a:pPr>
            <a:r>
              <a:rPr lang="en" sz="1300">
                <a:solidFill>
                  <a:srgbClr val="FFFFFF"/>
                </a:solidFill>
                <a:latin typeface="Calibri"/>
                <a:ea typeface="Calibri"/>
                <a:cs typeface="Calibri"/>
                <a:sym typeface="Calibri"/>
              </a:rPr>
              <a:t>ADR fix to be installed in OE with  DO.09.05 on 06/17/2021</a:t>
            </a:r>
            <a:endParaRPr sz="1300">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grpSp>
        <p:nvGrpSpPr>
          <p:cNvPr id="251" name="Google Shape;251;p31"/>
          <p:cNvGrpSpPr/>
          <p:nvPr/>
        </p:nvGrpSpPr>
        <p:grpSpPr>
          <a:xfrm>
            <a:off x="259199" y="142068"/>
            <a:ext cx="933668" cy="276900"/>
            <a:chOff x="259199" y="142068"/>
            <a:chExt cx="933668" cy="276900"/>
          </a:xfrm>
        </p:grpSpPr>
        <p:sp>
          <p:nvSpPr>
            <p:cNvPr id="252" name="Google Shape;252;p31"/>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253" name="Google Shape;253;p31"/>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254" name="Google Shape;254;p31"/>
          <p:cNvSpPr txBox="1"/>
          <p:nvPr>
            <p:ph type="title"/>
          </p:nvPr>
        </p:nvSpPr>
        <p:spPr>
          <a:xfrm>
            <a:off x="132950" y="452800"/>
            <a:ext cx="84882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620">
                <a:latin typeface="Nunito"/>
                <a:ea typeface="Nunito"/>
                <a:cs typeface="Nunito"/>
                <a:sym typeface="Nunito"/>
              </a:rPr>
              <a:t>ADRs 1054: </a:t>
            </a:r>
            <a:r>
              <a:rPr lang="en" sz="2620">
                <a:solidFill>
                  <a:srgbClr val="FFFFFF"/>
                </a:solidFill>
                <a:latin typeface="Nunito"/>
                <a:ea typeface="Nunito"/>
                <a:cs typeface="Nunito"/>
                <a:sym typeface="Nunito"/>
              </a:rPr>
              <a:t>Exclude geocorona data from spectral model</a:t>
            </a:r>
            <a:endParaRPr sz="2620">
              <a:solidFill>
                <a:srgbClr val="FFFFFF"/>
              </a:solidFill>
              <a:latin typeface="Nunito"/>
              <a:ea typeface="Nunito"/>
              <a:cs typeface="Nunito"/>
              <a:sym typeface="Nunito"/>
            </a:endParaRPr>
          </a:p>
        </p:txBody>
      </p:sp>
      <p:sp>
        <p:nvSpPr>
          <p:cNvPr id="255" name="Google Shape;255;p31"/>
          <p:cNvSpPr txBox="1"/>
          <p:nvPr/>
        </p:nvSpPr>
        <p:spPr>
          <a:xfrm>
            <a:off x="4790025" y="4514500"/>
            <a:ext cx="3584100" cy="585000"/>
          </a:xfrm>
          <a:prstGeom prst="rect">
            <a:avLst/>
          </a:prstGeom>
          <a:noFill/>
          <a:ln>
            <a:noFill/>
          </a:ln>
        </p:spPr>
        <p:txBody>
          <a:bodyPr anchorCtr="0" anchor="t" bIns="91425" lIns="91425" spcFirstLastPara="1" rIns="91425" wrap="square" tIns="91425">
            <a:spAutoFit/>
          </a:bodyPr>
          <a:lstStyle/>
          <a:p>
            <a:pPr indent="0" lvl="0" marL="0" rtl="0" algn="l">
              <a:spcBef>
                <a:spcPts val="480"/>
              </a:spcBef>
              <a:spcAft>
                <a:spcPts val="0"/>
              </a:spcAft>
              <a:buNone/>
            </a:pPr>
            <a:r>
              <a:rPr lang="en" sz="1300">
                <a:solidFill>
                  <a:srgbClr val="FFFFFF"/>
                </a:solidFill>
                <a:latin typeface="Calibri"/>
                <a:ea typeface="Calibri"/>
                <a:cs typeface="Calibri"/>
                <a:sym typeface="Calibri"/>
              </a:rPr>
              <a:t>Note: Pre ADR data is using different LUTs which slightly modifies pre and post ADR fix comparisons</a:t>
            </a:r>
            <a:endParaRPr sz="1300">
              <a:solidFill>
                <a:srgbClr val="FFFFFF"/>
              </a:solidFill>
              <a:latin typeface="Calibri"/>
              <a:ea typeface="Calibri"/>
              <a:cs typeface="Calibri"/>
              <a:sym typeface="Calibri"/>
            </a:endParaRPr>
          </a:p>
        </p:txBody>
      </p:sp>
      <p:sp>
        <p:nvSpPr>
          <p:cNvPr id="256" name="Google Shape;256;p31"/>
          <p:cNvSpPr txBox="1"/>
          <p:nvPr>
            <p:ph idx="12" type="sldNum"/>
          </p:nvPr>
        </p:nvSpPr>
        <p:spPr>
          <a:xfrm>
            <a:off x="8374125" y="4770700"/>
            <a:ext cx="7050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
        <p:nvSpPr>
          <p:cNvPr id="257" name="Google Shape;257;p31"/>
          <p:cNvSpPr txBox="1"/>
          <p:nvPr/>
        </p:nvSpPr>
        <p:spPr>
          <a:xfrm>
            <a:off x="198600" y="4699900"/>
            <a:ext cx="4373400" cy="384900"/>
          </a:xfrm>
          <a:prstGeom prst="rect">
            <a:avLst/>
          </a:prstGeom>
          <a:noFill/>
          <a:ln>
            <a:noFill/>
          </a:ln>
        </p:spPr>
        <p:txBody>
          <a:bodyPr anchorCtr="0" anchor="t" bIns="91425" lIns="91425" spcFirstLastPara="1" rIns="91425" wrap="square" tIns="91425">
            <a:spAutoFit/>
          </a:bodyPr>
          <a:lstStyle/>
          <a:p>
            <a:pPr indent="0" lvl="0" marL="0" rtl="0" algn="l">
              <a:spcBef>
                <a:spcPts val="480"/>
              </a:spcBef>
              <a:spcAft>
                <a:spcPts val="0"/>
              </a:spcAft>
              <a:buNone/>
            </a:pPr>
            <a:r>
              <a:rPr lang="en" sz="1300">
                <a:solidFill>
                  <a:srgbClr val="FFFFFF"/>
                </a:solidFill>
                <a:latin typeface="Calibri"/>
                <a:ea typeface="Calibri"/>
                <a:cs typeface="Calibri"/>
                <a:sym typeface="Calibri"/>
              </a:rPr>
              <a:t>ADR fix to be installed in OE with  DO.09.05 on 06/17/2021</a:t>
            </a:r>
            <a:endParaRPr sz="1300">
              <a:solidFill>
                <a:srgbClr val="FFFFFF"/>
              </a:solidFill>
              <a:latin typeface="Calibri"/>
              <a:ea typeface="Calibri"/>
              <a:cs typeface="Calibri"/>
              <a:sym typeface="Calibri"/>
            </a:endParaRPr>
          </a:p>
        </p:txBody>
      </p:sp>
      <p:grpSp>
        <p:nvGrpSpPr>
          <p:cNvPr id="258" name="Google Shape;258;p31"/>
          <p:cNvGrpSpPr/>
          <p:nvPr/>
        </p:nvGrpSpPr>
        <p:grpSpPr>
          <a:xfrm>
            <a:off x="1028176" y="1264481"/>
            <a:ext cx="7021250" cy="3249920"/>
            <a:chOff x="648150" y="1331413"/>
            <a:chExt cx="6697749" cy="3183076"/>
          </a:xfrm>
        </p:grpSpPr>
        <p:pic>
          <p:nvPicPr>
            <p:cNvPr id="259" name="Google Shape;259;p31"/>
            <p:cNvPicPr preferRelativeResize="0"/>
            <p:nvPr/>
          </p:nvPicPr>
          <p:blipFill rotWithShape="1">
            <a:blip r:embed="rId3">
              <a:alphaModFix/>
            </a:blip>
            <a:srcRect b="0" l="6125" r="7354" t="6603"/>
            <a:stretch/>
          </p:blipFill>
          <p:spPr>
            <a:xfrm>
              <a:off x="648150" y="1331413"/>
              <a:ext cx="6697749" cy="3183076"/>
            </a:xfrm>
            <a:prstGeom prst="rect">
              <a:avLst/>
            </a:prstGeom>
            <a:noFill/>
            <a:ln>
              <a:noFill/>
            </a:ln>
          </p:spPr>
        </p:pic>
        <p:sp>
          <p:nvSpPr>
            <p:cNvPr id="260" name="Google Shape;260;p31"/>
            <p:cNvSpPr txBox="1"/>
            <p:nvPr/>
          </p:nvSpPr>
          <p:spPr>
            <a:xfrm>
              <a:off x="2754425" y="3480563"/>
              <a:ext cx="1211400" cy="512400"/>
            </a:xfrm>
            <a:prstGeom prst="rect">
              <a:avLst/>
            </a:prstGeom>
            <a:noFill/>
            <a:ln>
              <a:noFill/>
            </a:ln>
          </p:spPr>
          <p:txBody>
            <a:bodyPr anchorCtr="0" anchor="t" bIns="91425" lIns="91425" spcFirstLastPara="1" rIns="91425" wrap="square" tIns="91425">
              <a:spAutoFit/>
            </a:bodyPr>
            <a:lstStyle/>
            <a:p>
              <a:pPr indent="0" lvl="0" marL="0" rtl="0" algn="ctr">
                <a:spcBef>
                  <a:spcPts val="480"/>
                </a:spcBef>
                <a:spcAft>
                  <a:spcPts val="0"/>
                </a:spcAft>
                <a:buNone/>
              </a:pPr>
              <a:r>
                <a:rPr lang="en" sz="1100">
                  <a:latin typeface="Calibri"/>
                  <a:ea typeface="Calibri"/>
                  <a:cs typeface="Calibri"/>
                  <a:sym typeface="Calibri"/>
                </a:rPr>
                <a:t>Geocorona event ends</a:t>
              </a:r>
              <a:endParaRPr sz="1100">
                <a:latin typeface="Calibri"/>
                <a:ea typeface="Calibri"/>
                <a:cs typeface="Calibri"/>
                <a:sym typeface="Calibri"/>
              </a:endParaRPr>
            </a:p>
          </p:txBody>
        </p:sp>
        <p:cxnSp>
          <p:nvCxnSpPr>
            <p:cNvPr id="261" name="Google Shape;261;p31"/>
            <p:cNvCxnSpPr>
              <a:stCxn id="260" idx="0"/>
            </p:cNvCxnSpPr>
            <p:nvPr/>
          </p:nvCxnSpPr>
          <p:spPr>
            <a:xfrm flipH="1" rot="10800000">
              <a:off x="3360125" y="2867063"/>
              <a:ext cx="607200" cy="613500"/>
            </a:xfrm>
            <a:prstGeom prst="straightConnector1">
              <a:avLst/>
            </a:prstGeom>
            <a:noFill/>
            <a:ln cap="flat" cmpd="sng" w="9525">
              <a:solidFill>
                <a:schemeClr val="dk2"/>
              </a:solidFill>
              <a:prstDash val="solid"/>
              <a:round/>
              <a:headEnd len="med" w="med" type="none"/>
              <a:tailEnd len="med" w="med" type="triangle"/>
            </a:ln>
          </p:spPr>
        </p:cxnSp>
        <p:sp>
          <p:nvSpPr>
            <p:cNvPr id="262" name="Google Shape;262;p31"/>
            <p:cNvSpPr txBox="1"/>
            <p:nvPr/>
          </p:nvSpPr>
          <p:spPr>
            <a:xfrm>
              <a:off x="3967332" y="2802329"/>
              <a:ext cx="2620200" cy="1296600"/>
            </a:xfrm>
            <a:prstGeom prst="rect">
              <a:avLst/>
            </a:prstGeom>
            <a:noFill/>
            <a:ln>
              <a:noFill/>
            </a:ln>
          </p:spPr>
          <p:txBody>
            <a:bodyPr anchorCtr="0" anchor="t" bIns="91425" lIns="91425" spcFirstLastPara="1" rIns="91425" wrap="square" tIns="91425">
              <a:spAutoFit/>
            </a:bodyPr>
            <a:lstStyle/>
            <a:p>
              <a:pPr indent="0" lvl="0" marL="0" rtl="0" algn="ctr">
                <a:spcBef>
                  <a:spcPts val="480"/>
                </a:spcBef>
                <a:spcAft>
                  <a:spcPts val="0"/>
                </a:spcAft>
                <a:buNone/>
              </a:pPr>
              <a:r>
                <a:rPr lang="en" sz="1100">
                  <a:latin typeface="Calibri"/>
                  <a:ea typeface="Calibri"/>
                  <a:cs typeface="Calibri"/>
                  <a:sym typeface="Calibri"/>
                </a:rPr>
                <a:t>Pre-ADR fix data included 121.6 nm geocoronal data, causing increase in spectral model irradiance after geocorona ends</a:t>
              </a:r>
              <a:endParaRPr sz="1100">
                <a:latin typeface="Calibri"/>
                <a:ea typeface="Calibri"/>
                <a:cs typeface="Calibri"/>
                <a:sym typeface="Calibri"/>
              </a:endParaRPr>
            </a:p>
            <a:p>
              <a:pPr indent="0" lvl="0" marL="0" rtl="0" algn="ctr">
                <a:lnSpc>
                  <a:spcPct val="100000"/>
                </a:lnSpc>
                <a:spcBef>
                  <a:spcPts val="480"/>
                </a:spcBef>
                <a:spcAft>
                  <a:spcPts val="0"/>
                </a:spcAft>
                <a:buNone/>
              </a:pPr>
              <a:r>
                <a:t/>
              </a:r>
              <a:endParaRPr sz="1100">
                <a:latin typeface="Calibri"/>
                <a:ea typeface="Calibri"/>
                <a:cs typeface="Calibri"/>
                <a:sym typeface="Calibri"/>
              </a:endParaRPr>
            </a:p>
            <a:p>
              <a:pPr indent="0" lvl="0" marL="0" rtl="0" algn="ctr">
                <a:spcBef>
                  <a:spcPts val="480"/>
                </a:spcBef>
                <a:spcAft>
                  <a:spcPts val="0"/>
                </a:spcAft>
                <a:buNone/>
              </a:pPr>
              <a:r>
                <a:rPr lang="en" sz="1100">
                  <a:latin typeface="Calibri"/>
                  <a:ea typeface="Calibri"/>
                  <a:cs typeface="Calibri"/>
                  <a:sym typeface="Calibri"/>
                </a:rPr>
                <a:t>Increase in irradiance can erroneously signal an EUV event</a:t>
              </a:r>
              <a:endParaRPr sz="1100">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32"/>
          <p:cNvPicPr preferRelativeResize="0"/>
          <p:nvPr/>
        </p:nvPicPr>
        <p:blipFill rotWithShape="1">
          <a:blip r:embed="rId3">
            <a:alphaModFix/>
          </a:blip>
          <a:srcRect b="0" l="2963" r="6954" t="5811"/>
          <a:stretch/>
        </p:blipFill>
        <p:spPr>
          <a:xfrm>
            <a:off x="1138050" y="1230700"/>
            <a:ext cx="6530752" cy="3410626"/>
          </a:xfrm>
          <a:prstGeom prst="rect">
            <a:avLst/>
          </a:prstGeom>
          <a:noFill/>
          <a:ln>
            <a:noFill/>
          </a:ln>
        </p:spPr>
      </p:pic>
      <p:grpSp>
        <p:nvGrpSpPr>
          <p:cNvPr id="268" name="Google Shape;268;p32"/>
          <p:cNvGrpSpPr/>
          <p:nvPr/>
        </p:nvGrpSpPr>
        <p:grpSpPr>
          <a:xfrm>
            <a:off x="259199" y="142068"/>
            <a:ext cx="933668" cy="276900"/>
            <a:chOff x="259199" y="142068"/>
            <a:chExt cx="933668" cy="276900"/>
          </a:xfrm>
        </p:grpSpPr>
        <p:sp>
          <p:nvSpPr>
            <p:cNvPr id="269" name="Google Shape;269;p32"/>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270" name="Google Shape;270;p32"/>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271" name="Google Shape;271;p32"/>
          <p:cNvSpPr txBox="1"/>
          <p:nvPr>
            <p:ph type="title"/>
          </p:nvPr>
        </p:nvSpPr>
        <p:spPr>
          <a:xfrm>
            <a:off x="132950" y="452800"/>
            <a:ext cx="84882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620">
                <a:latin typeface="Nunito"/>
                <a:ea typeface="Nunito"/>
                <a:cs typeface="Nunito"/>
                <a:sym typeface="Nunito"/>
              </a:rPr>
              <a:t>ADRs 1024 and 1047: </a:t>
            </a:r>
            <a:r>
              <a:rPr lang="en" sz="2620">
                <a:solidFill>
                  <a:srgbClr val="FFFFFF"/>
                </a:solidFill>
                <a:latin typeface="Nunito"/>
                <a:ea typeface="Nunito"/>
                <a:cs typeface="Nunito"/>
                <a:sym typeface="Nunito"/>
              </a:rPr>
              <a:t>Errors in calculation of 121.6 nm irradiance</a:t>
            </a:r>
            <a:endParaRPr sz="2620">
              <a:solidFill>
                <a:srgbClr val="FFFFFF"/>
              </a:solidFill>
              <a:latin typeface="Nunito"/>
              <a:ea typeface="Nunito"/>
              <a:cs typeface="Nunito"/>
              <a:sym typeface="Nunito"/>
            </a:endParaRPr>
          </a:p>
        </p:txBody>
      </p:sp>
      <p:sp>
        <p:nvSpPr>
          <p:cNvPr id="272" name="Google Shape;272;p32"/>
          <p:cNvSpPr txBox="1"/>
          <p:nvPr/>
        </p:nvSpPr>
        <p:spPr>
          <a:xfrm>
            <a:off x="3145850" y="2332950"/>
            <a:ext cx="2108400" cy="68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latin typeface="Calibri"/>
                <a:ea typeface="Calibri"/>
                <a:cs typeface="Calibri"/>
                <a:sym typeface="Calibri"/>
              </a:rPr>
              <a:t>Large offset of ~6% primarily due to summing split diode after computing the irradiance rather than before</a:t>
            </a:r>
            <a:endParaRPr sz="1000">
              <a:latin typeface="Calibri"/>
              <a:ea typeface="Calibri"/>
              <a:cs typeface="Calibri"/>
              <a:sym typeface="Calibri"/>
            </a:endParaRPr>
          </a:p>
          <a:p>
            <a:pPr indent="0" lvl="0" marL="0" rtl="0" algn="ctr">
              <a:lnSpc>
                <a:spcPct val="115000"/>
              </a:lnSpc>
              <a:spcBef>
                <a:spcPts val="0"/>
              </a:spcBef>
              <a:spcAft>
                <a:spcPts val="0"/>
              </a:spcAft>
              <a:buNone/>
            </a:pPr>
            <a:r>
              <a:rPr lang="en" sz="1000">
                <a:latin typeface="Calibri"/>
                <a:ea typeface="Calibri"/>
                <a:cs typeface="Calibri"/>
                <a:sym typeface="Calibri"/>
              </a:rPr>
              <a:t>(ADR 1024)</a:t>
            </a:r>
            <a:endParaRPr sz="1000">
              <a:latin typeface="Calibri"/>
              <a:ea typeface="Calibri"/>
              <a:cs typeface="Calibri"/>
              <a:sym typeface="Calibri"/>
            </a:endParaRPr>
          </a:p>
        </p:txBody>
      </p:sp>
      <p:sp>
        <p:nvSpPr>
          <p:cNvPr id="273" name="Google Shape;273;p32"/>
          <p:cNvSpPr txBox="1"/>
          <p:nvPr/>
        </p:nvSpPr>
        <p:spPr>
          <a:xfrm>
            <a:off x="5209250" y="2228850"/>
            <a:ext cx="2108400" cy="68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latin typeface="Calibri"/>
                <a:ea typeface="Calibri"/>
                <a:cs typeface="Calibri"/>
                <a:sym typeface="Calibri"/>
              </a:rPr>
              <a:t>A minor software bug in conversion from diode currents to irradiance caused an additional offset that impacted all irradiances</a:t>
            </a:r>
            <a:endParaRPr sz="1000">
              <a:latin typeface="Calibri"/>
              <a:ea typeface="Calibri"/>
              <a:cs typeface="Calibri"/>
              <a:sym typeface="Calibri"/>
            </a:endParaRPr>
          </a:p>
          <a:p>
            <a:pPr indent="0" lvl="0" marL="0" rtl="0" algn="ctr">
              <a:lnSpc>
                <a:spcPct val="115000"/>
              </a:lnSpc>
              <a:spcBef>
                <a:spcPts val="0"/>
              </a:spcBef>
              <a:spcAft>
                <a:spcPts val="0"/>
              </a:spcAft>
              <a:buNone/>
            </a:pPr>
            <a:r>
              <a:rPr lang="en" sz="1000">
                <a:latin typeface="Calibri"/>
                <a:ea typeface="Calibri"/>
                <a:cs typeface="Calibri"/>
                <a:sym typeface="Calibri"/>
              </a:rPr>
              <a:t>(ADR 1047)</a:t>
            </a:r>
            <a:endParaRPr sz="1000">
              <a:latin typeface="Calibri"/>
              <a:ea typeface="Calibri"/>
              <a:cs typeface="Calibri"/>
              <a:sym typeface="Calibri"/>
            </a:endParaRPr>
          </a:p>
        </p:txBody>
      </p:sp>
      <p:sp>
        <p:nvSpPr>
          <p:cNvPr id="274" name="Google Shape;274;p32"/>
          <p:cNvSpPr txBox="1"/>
          <p:nvPr>
            <p:ph idx="12" type="sldNum"/>
          </p:nvPr>
        </p:nvSpPr>
        <p:spPr>
          <a:xfrm>
            <a:off x="6945600" y="4756938"/>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
        <p:nvSpPr>
          <p:cNvPr id="275" name="Google Shape;275;p32"/>
          <p:cNvSpPr txBox="1"/>
          <p:nvPr/>
        </p:nvSpPr>
        <p:spPr>
          <a:xfrm>
            <a:off x="198600" y="4699900"/>
            <a:ext cx="6747000" cy="415500"/>
          </a:xfrm>
          <a:prstGeom prst="rect">
            <a:avLst/>
          </a:prstGeom>
          <a:noFill/>
          <a:ln>
            <a:noFill/>
          </a:ln>
        </p:spPr>
        <p:txBody>
          <a:bodyPr anchorCtr="0" anchor="t" bIns="91425" lIns="91425" spcFirstLastPara="1" rIns="91425" wrap="square" tIns="91425">
            <a:spAutoFit/>
          </a:bodyPr>
          <a:lstStyle/>
          <a:p>
            <a:pPr indent="0" lvl="0" marL="0" rtl="0" algn="l">
              <a:spcBef>
                <a:spcPts val="480"/>
              </a:spcBef>
              <a:spcAft>
                <a:spcPts val="0"/>
              </a:spcAft>
              <a:buNone/>
            </a:pPr>
            <a:r>
              <a:rPr lang="en" sz="1500">
                <a:solidFill>
                  <a:srgbClr val="FFFFFF"/>
                </a:solidFill>
                <a:latin typeface="Calibri"/>
                <a:ea typeface="Calibri"/>
                <a:cs typeface="Calibri"/>
                <a:sym typeface="Calibri"/>
              </a:rPr>
              <a:t>ADR fix to be installed in OE with  DO.09.05 on 06/17/2021</a:t>
            </a:r>
            <a:endParaRPr sz="1500">
              <a:solidFill>
                <a:srgbClr val="FFFFFF"/>
              </a:solidFill>
              <a:latin typeface="Calibri"/>
              <a:ea typeface="Calibri"/>
              <a:cs typeface="Calibri"/>
              <a:sym typeface="Calibri"/>
            </a:endParaRPr>
          </a:p>
        </p:txBody>
      </p:sp>
      <p:sp>
        <p:nvSpPr>
          <p:cNvPr id="276" name="Google Shape;276;p32"/>
          <p:cNvSpPr txBox="1"/>
          <p:nvPr/>
        </p:nvSpPr>
        <p:spPr>
          <a:xfrm>
            <a:off x="4028150" y="3383125"/>
            <a:ext cx="1947300" cy="68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latin typeface="Calibri"/>
                <a:ea typeface="Calibri"/>
                <a:cs typeface="Calibri"/>
                <a:sym typeface="Calibri"/>
              </a:rPr>
              <a:t>Irradiance errors propagate into spectral model</a:t>
            </a:r>
            <a:endParaRPr sz="10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grpSp>
        <p:nvGrpSpPr>
          <p:cNvPr id="281" name="Google Shape;281;p33"/>
          <p:cNvGrpSpPr/>
          <p:nvPr/>
        </p:nvGrpSpPr>
        <p:grpSpPr>
          <a:xfrm>
            <a:off x="259199" y="142068"/>
            <a:ext cx="933668" cy="276900"/>
            <a:chOff x="259199" y="142068"/>
            <a:chExt cx="933668" cy="276900"/>
          </a:xfrm>
        </p:grpSpPr>
        <p:sp>
          <p:nvSpPr>
            <p:cNvPr id="282" name="Google Shape;282;p33"/>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283" name="Google Shape;283;p33"/>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284" name="Google Shape;284;p33"/>
          <p:cNvSpPr txBox="1"/>
          <p:nvPr>
            <p:ph type="title"/>
          </p:nvPr>
        </p:nvSpPr>
        <p:spPr>
          <a:xfrm>
            <a:off x="132950" y="452800"/>
            <a:ext cx="84882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620">
                <a:latin typeface="Nunito"/>
                <a:ea typeface="Nunito"/>
                <a:cs typeface="Nunito"/>
                <a:sym typeface="Nunito"/>
              </a:rPr>
              <a:t>ADRs 1024 and 1047: </a:t>
            </a:r>
            <a:r>
              <a:rPr lang="en" sz="2620">
                <a:solidFill>
                  <a:srgbClr val="FFFFFF"/>
                </a:solidFill>
                <a:latin typeface="Nunito"/>
                <a:ea typeface="Nunito"/>
                <a:cs typeface="Nunito"/>
                <a:sym typeface="Nunito"/>
              </a:rPr>
              <a:t>121.6 nm irradiance fixed after ADRs implemented</a:t>
            </a:r>
            <a:endParaRPr sz="2620">
              <a:solidFill>
                <a:srgbClr val="FFFFFF"/>
              </a:solidFill>
              <a:latin typeface="Nunito"/>
              <a:ea typeface="Nunito"/>
              <a:cs typeface="Nunito"/>
              <a:sym typeface="Nunito"/>
            </a:endParaRPr>
          </a:p>
        </p:txBody>
      </p:sp>
      <p:sp>
        <p:nvSpPr>
          <p:cNvPr id="285" name="Google Shape;285;p33"/>
          <p:cNvSpPr txBox="1"/>
          <p:nvPr>
            <p:ph idx="12" type="sldNum"/>
          </p:nvPr>
        </p:nvSpPr>
        <p:spPr>
          <a:xfrm>
            <a:off x="6909250" y="4770688"/>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grpSp>
        <p:nvGrpSpPr>
          <p:cNvPr id="286" name="Google Shape;286;p33"/>
          <p:cNvGrpSpPr/>
          <p:nvPr/>
        </p:nvGrpSpPr>
        <p:grpSpPr>
          <a:xfrm>
            <a:off x="1637638" y="1260250"/>
            <a:ext cx="5478825" cy="3410099"/>
            <a:chOff x="1389100" y="1260250"/>
            <a:chExt cx="5478825" cy="3410099"/>
          </a:xfrm>
        </p:grpSpPr>
        <p:pic>
          <p:nvPicPr>
            <p:cNvPr id="287" name="Google Shape;287;p33"/>
            <p:cNvPicPr preferRelativeResize="0"/>
            <p:nvPr/>
          </p:nvPicPr>
          <p:blipFill rotWithShape="1">
            <a:blip r:embed="rId3">
              <a:alphaModFix/>
            </a:blip>
            <a:srcRect b="6098" l="0" r="2789" t="8614"/>
            <a:stretch/>
          </p:blipFill>
          <p:spPr>
            <a:xfrm>
              <a:off x="1389100" y="1260250"/>
              <a:ext cx="5478825" cy="3410099"/>
            </a:xfrm>
            <a:prstGeom prst="rect">
              <a:avLst/>
            </a:prstGeom>
            <a:noFill/>
            <a:ln>
              <a:noFill/>
            </a:ln>
          </p:spPr>
        </p:pic>
        <p:sp>
          <p:nvSpPr>
            <p:cNvPr id="288" name="Google Shape;288;p33"/>
            <p:cNvSpPr/>
            <p:nvPr/>
          </p:nvSpPr>
          <p:spPr>
            <a:xfrm>
              <a:off x="6048900" y="1755600"/>
              <a:ext cx="348900" cy="334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3"/>
            <p:cNvSpPr txBox="1"/>
            <p:nvPr/>
          </p:nvSpPr>
          <p:spPr>
            <a:xfrm>
              <a:off x="5897150" y="1734425"/>
              <a:ext cx="760800" cy="3462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650">
                  <a:latin typeface="Calibri"/>
                  <a:ea typeface="Calibri"/>
                  <a:cs typeface="Calibri"/>
                  <a:sym typeface="Calibri"/>
                </a:rPr>
                <a:t>NCEI</a:t>
              </a:r>
              <a:endParaRPr sz="650">
                <a:latin typeface="Calibri"/>
                <a:ea typeface="Calibri"/>
                <a:cs typeface="Calibri"/>
                <a:sym typeface="Calibri"/>
              </a:endParaRPr>
            </a:p>
            <a:p>
              <a:pPr indent="0" lvl="0" marL="0" rtl="0" algn="l">
                <a:lnSpc>
                  <a:spcPct val="150000"/>
                </a:lnSpc>
                <a:spcBef>
                  <a:spcPts val="0"/>
                </a:spcBef>
                <a:spcAft>
                  <a:spcPts val="0"/>
                </a:spcAft>
                <a:buNone/>
              </a:pPr>
              <a:r>
                <a:rPr lang="en" sz="650">
                  <a:latin typeface="Calibri"/>
                  <a:ea typeface="Calibri"/>
                  <a:cs typeface="Calibri"/>
                  <a:sym typeface="Calibri"/>
                </a:rPr>
                <a:t>Post-ADR fix</a:t>
              </a:r>
              <a:endParaRPr sz="650">
                <a:latin typeface="Calibri"/>
                <a:ea typeface="Calibri"/>
                <a:cs typeface="Calibri"/>
                <a:sym typeface="Calibri"/>
              </a:endParaRPr>
            </a:p>
          </p:txBody>
        </p:sp>
        <p:sp>
          <p:nvSpPr>
            <p:cNvPr id="290" name="Google Shape;290;p33"/>
            <p:cNvSpPr/>
            <p:nvPr/>
          </p:nvSpPr>
          <p:spPr>
            <a:xfrm>
              <a:off x="5006300" y="2231200"/>
              <a:ext cx="57900" cy="1394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3"/>
            <p:cNvSpPr/>
            <p:nvPr/>
          </p:nvSpPr>
          <p:spPr>
            <a:xfrm>
              <a:off x="5031700" y="2161400"/>
              <a:ext cx="25800" cy="85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 name="Google Shape;292;p33"/>
          <p:cNvSpPr txBox="1"/>
          <p:nvPr/>
        </p:nvSpPr>
        <p:spPr>
          <a:xfrm>
            <a:off x="4191850" y="2481700"/>
            <a:ext cx="2108400" cy="68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latin typeface="Calibri"/>
                <a:ea typeface="Calibri"/>
                <a:cs typeface="Calibri"/>
                <a:sym typeface="Calibri"/>
              </a:rPr>
              <a:t>After correction, the ops data matches the NCEI data</a:t>
            </a:r>
            <a:endParaRPr sz="1000">
              <a:latin typeface="Calibri"/>
              <a:ea typeface="Calibri"/>
              <a:cs typeface="Calibri"/>
              <a:sym typeface="Calibri"/>
            </a:endParaRPr>
          </a:p>
        </p:txBody>
      </p:sp>
      <p:sp>
        <p:nvSpPr>
          <p:cNvPr id="293" name="Google Shape;293;p33"/>
          <p:cNvSpPr txBox="1"/>
          <p:nvPr/>
        </p:nvSpPr>
        <p:spPr>
          <a:xfrm>
            <a:off x="198600" y="4699900"/>
            <a:ext cx="6747000" cy="415500"/>
          </a:xfrm>
          <a:prstGeom prst="rect">
            <a:avLst/>
          </a:prstGeom>
          <a:noFill/>
          <a:ln>
            <a:noFill/>
          </a:ln>
        </p:spPr>
        <p:txBody>
          <a:bodyPr anchorCtr="0" anchor="t" bIns="91425" lIns="91425" spcFirstLastPara="1" rIns="91425" wrap="square" tIns="91425">
            <a:spAutoFit/>
          </a:bodyPr>
          <a:lstStyle/>
          <a:p>
            <a:pPr indent="0" lvl="0" marL="0" rtl="0" algn="l">
              <a:spcBef>
                <a:spcPts val="480"/>
              </a:spcBef>
              <a:spcAft>
                <a:spcPts val="0"/>
              </a:spcAft>
              <a:buNone/>
            </a:pPr>
            <a:r>
              <a:rPr lang="en" sz="1500">
                <a:solidFill>
                  <a:srgbClr val="FFFFFF"/>
                </a:solidFill>
                <a:latin typeface="Calibri"/>
                <a:ea typeface="Calibri"/>
                <a:cs typeface="Calibri"/>
                <a:sym typeface="Calibri"/>
              </a:rPr>
              <a:t>ADR fix to be installed in OE with  DO.09.05 on 06/17/2021</a:t>
            </a:r>
            <a:endParaRPr sz="1500">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latin typeface="Nunito"/>
                <a:ea typeface="Nunito"/>
                <a:cs typeface="Nunito"/>
                <a:sym typeface="Nunito"/>
              </a:rPr>
              <a:t>Outline </a:t>
            </a:r>
            <a:endParaRPr sz="2820">
              <a:solidFill>
                <a:srgbClr val="FF0000"/>
              </a:solidFill>
              <a:latin typeface="Nunito"/>
              <a:ea typeface="Nunito"/>
              <a:cs typeface="Nunito"/>
              <a:sym typeface="Nunito"/>
            </a:endParaRPr>
          </a:p>
        </p:txBody>
      </p:sp>
      <p:sp>
        <p:nvSpPr>
          <p:cNvPr id="76" name="Google Shape;76;p16"/>
          <p:cNvSpPr txBox="1"/>
          <p:nvPr/>
        </p:nvSpPr>
        <p:spPr>
          <a:xfrm>
            <a:off x="405550" y="982975"/>
            <a:ext cx="7550100" cy="34164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D9D9D9"/>
              </a:buClr>
              <a:buSzPts val="2000"/>
              <a:buFont typeface="Nunito"/>
              <a:buChar char="●"/>
            </a:pPr>
            <a:r>
              <a:rPr lang="en" sz="2000">
                <a:solidFill>
                  <a:srgbClr val="D9D9D9"/>
                </a:solidFill>
                <a:latin typeface="Nunito"/>
                <a:ea typeface="Nunito"/>
                <a:cs typeface="Nunito"/>
                <a:sym typeface="Nunito"/>
              </a:rPr>
              <a:t>Overview of the GOES-16 and 17 EXIS/EUVS Instrument</a:t>
            </a:r>
            <a:endParaRPr sz="2000">
              <a:solidFill>
                <a:srgbClr val="D9D9D9"/>
              </a:solidFill>
              <a:latin typeface="Nunito"/>
              <a:ea typeface="Nunito"/>
              <a:cs typeface="Nunito"/>
              <a:sym typeface="Nunito"/>
            </a:endParaRPr>
          </a:p>
          <a:p>
            <a:pPr indent="-355600" lvl="0" marL="457200" rtl="0" algn="l">
              <a:lnSpc>
                <a:spcPct val="115000"/>
              </a:lnSpc>
              <a:spcBef>
                <a:spcPts val="0"/>
              </a:spcBef>
              <a:spcAft>
                <a:spcPts val="0"/>
              </a:spcAft>
              <a:buClr>
                <a:srgbClr val="D9D9D9"/>
              </a:buClr>
              <a:buSzPts val="2000"/>
              <a:buFont typeface="Nunito"/>
              <a:buChar char="●"/>
            </a:pPr>
            <a:r>
              <a:rPr lang="en" sz="2000">
                <a:solidFill>
                  <a:srgbClr val="D9D9D9"/>
                </a:solidFill>
                <a:latin typeface="Nunito"/>
                <a:ea typeface="Nunito"/>
                <a:cs typeface="Nunito"/>
                <a:sym typeface="Nunito"/>
              </a:rPr>
              <a:t>Review of the EUVS Provisional Maturity Assessment</a:t>
            </a:r>
            <a:endParaRPr sz="2000">
              <a:solidFill>
                <a:srgbClr val="D9D9D9"/>
              </a:solidFill>
              <a:latin typeface="Nunito"/>
              <a:ea typeface="Nunito"/>
              <a:cs typeface="Nunito"/>
              <a:sym typeface="Nunito"/>
            </a:endParaRPr>
          </a:p>
          <a:p>
            <a:pPr indent="-355600" lvl="0" marL="457200" rtl="0" algn="l">
              <a:lnSpc>
                <a:spcPct val="115000"/>
              </a:lnSpc>
              <a:spcBef>
                <a:spcPts val="0"/>
              </a:spcBef>
              <a:spcAft>
                <a:spcPts val="0"/>
              </a:spcAft>
              <a:buClr>
                <a:srgbClr val="D9D9D9"/>
              </a:buClr>
              <a:buSzPts val="2000"/>
              <a:buFont typeface="Nunito"/>
              <a:buChar char="●"/>
            </a:pPr>
            <a:r>
              <a:rPr lang="en" sz="2000">
                <a:solidFill>
                  <a:srgbClr val="D9D9D9"/>
                </a:solidFill>
                <a:latin typeface="Nunito"/>
                <a:ea typeface="Nunito"/>
                <a:cs typeface="Nunito"/>
                <a:sym typeface="Nunito"/>
              </a:rPr>
              <a:t>GOES-16 and 17 Evaluation of Level-1b Product Quality </a:t>
            </a:r>
            <a:endParaRPr sz="2000">
              <a:solidFill>
                <a:srgbClr val="D9D9D9"/>
              </a:solidFill>
              <a:latin typeface="Nunito"/>
              <a:ea typeface="Nunito"/>
              <a:cs typeface="Nunito"/>
              <a:sym typeface="Nunito"/>
            </a:endParaRPr>
          </a:p>
          <a:p>
            <a:pPr indent="-355600" lvl="1" marL="914400" rtl="0" algn="l">
              <a:lnSpc>
                <a:spcPct val="115000"/>
              </a:lnSpc>
              <a:spcBef>
                <a:spcPts val="0"/>
              </a:spcBef>
              <a:spcAft>
                <a:spcPts val="0"/>
              </a:spcAft>
              <a:buClr>
                <a:srgbClr val="D9D9D9"/>
              </a:buClr>
              <a:buSzPts val="2000"/>
              <a:buFont typeface="Nunito"/>
              <a:buChar char="○"/>
            </a:pPr>
            <a:r>
              <a:rPr lang="en" sz="2000">
                <a:solidFill>
                  <a:srgbClr val="D9D9D9"/>
                </a:solidFill>
                <a:latin typeface="Nunito"/>
                <a:ea typeface="Nunito"/>
                <a:cs typeface="Nunito"/>
                <a:sym typeface="Nunito"/>
              </a:rPr>
              <a:t>GPA Issues</a:t>
            </a:r>
            <a:endParaRPr sz="2000">
              <a:solidFill>
                <a:srgbClr val="D9D9D9"/>
              </a:solidFill>
              <a:latin typeface="Nunito"/>
              <a:ea typeface="Nunito"/>
              <a:cs typeface="Nunito"/>
              <a:sym typeface="Nunito"/>
            </a:endParaRPr>
          </a:p>
          <a:p>
            <a:pPr indent="-355600" lvl="1" marL="914400" rtl="0" algn="l">
              <a:lnSpc>
                <a:spcPct val="115000"/>
              </a:lnSpc>
              <a:spcBef>
                <a:spcPts val="0"/>
              </a:spcBef>
              <a:spcAft>
                <a:spcPts val="0"/>
              </a:spcAft>
              <a:buClr>
                <a:srgbClr val="D9D9D9"/>
              </a:buClr>
              <a:buSzPts val="2000"/>
              <a:buFont typeface="Nunito"/>
              <a:buChar char="○"/>
            </a:pPr>
            <a:r>
              <a:rPr lang="en" sz="2000">
                <a:solidFill>
                  <a:srgbClr val="D9D9D9"/>
                </a:solidFill>
                <a:latin typeface="Nunito"/>
                <a:ea typeface="Nunito"/>
                <a:cs typeface="Nunito"/>
                <a:sym typeface="Nunito"/>
              </a:rPr>
              <a:t>NCEI Status on EUVS Calibrations</a:t>
            </a:r>
            <a:endParaRPr sz="2000">
              <a:solidFill>
                <a:srgbClr val="D9D9D9"/>
              </a:solidFill>
              <a:latin typeface="Nunito"/>
              <a:ea typeface="Nunito"/>
              <a:cs typeface="Nunito"/>
              <a:sym typeface="Nunito"/>
            </a:endParaRPr>
          </a:p>
          <a:p>
            <a:pPr indent="-355600" lvl="1" marL="914400" rtl="0" algn="l">
              <a:lnSpc>
                <a:spcPct val="115000"/>
              </a:lnSpc>
              <a:spcBef>
                <a:spcPts val="0"/>
              </a:spcBef>
              <a:spcAft>
                <a:spcPts val="0"/>
              </a:spcAft>
              <a:buClr>
                <a:srgbClr val="D9D9D9"/>
              </a:buClr>
              <a:buSzPts val="2000"/>
              <a:buFont typeface="Nunito"/>
              <a:buChar char="○"/>
            </a:pPr>
            <a:r>
              <a:rPr lang="en" sz="2000">
                <a:solidFill>
                  <a:srgbClr val="D9D9D9"/>
                </a:solidFill>
                <a:latin typeface="Nunito"/>
                <a:ea typeface="Nunito"/>
                <a:cs typeface="Nunito"/>
                <a:sym typeface="Nunito"/>
              </a:rPr>
              <a:t>Post Launch Product Tests (PLPTs)</a:t>
            </a:r>
            <a:r>
              <a:rPr lang="en" sz="2000">
                <a:solidFill>
                  <a:srgbClr val="D9D9D9"/>
                </a:solidFill>
                <a:latin typeface="Nunito"/>
                <a:ea typeface="Nunito"/>
                <a:cs typeface="Nunito"/>
                <a:sym typeface="Nunito"/>
              </a:rPr>
              <a:t>			</a:t>
            </a:r>
            <a:endParaRPr sz="2000">
              <a:solidFill>
                <a:srgbClr val="D9D9D9"/>
              </a:solidFill>
              <a:latin typeface="Nunito"/>
              <a:ea typeface="Nunito"/>
              <a:cs typeface="Nunito"/>
              <a:sym typeface="Nunito"/>
            </a:endParaRPr>
          </a:p>
          <a:p>
            <a:pPr indent="-355600" lvl="0" marL="457200" rtl="0" algn="l">
              <a:spcBef>
                <a:spcPts val="480"/>
              </a:spcBef>
              <a:spcAft>
                <a:spcPts val="0"/>
              </a:spcAft>
              <a:buClr>
                <a:srgbClr val="D9D9D9"/>
              </a:buClr>
              <a:buSzPts val="2000"/>
              <a:buFont typeface="Nunito"/>
              <a:buChar char="●"/>
            </a:pPr>
            <a:r>
              <a:rPr lang="en" sz="2000">
                <a:solidFill>
                  <a:srgbClr val="D9D9D9"/>
                </a:solidFill>
                <a:latin typeface="Nunito"/>
                <a:ea typeface="Nunito"/>
                <a:cs typeface="Nunito"/>
                <a:sym typeface="Nunito"/>
              </a:rPr>
              <a:t>Summary of Ongoing Investigations	</a:t>
            </a:r>
            <a:endParaRPr sz="2000">
              <a:solidFill>
                <a:srgbClr val="D9D9D9"/>
              </a:solidFill>
              <a:latin typeface="Nunito"/>
              <a:ea typeface="Nunito"/>
              <a:cs typeface="Nunito"/>
              <a:sym typeface="Nunito"/>
            </a:endParaRPr>
          </a:p>
          <a:p>
            <a:pPr indent="-355600" lvl="0" marL="457200" rtl="0" algn="l">
              <a:spcBef>
                <a:spcPts val="480"/>
              </a:spcBef>
              <a:spcAft>
                <a:spcPts val="0"/>
              </a:spcAft>
              <a:buClr>
                <a:srgbClr val="D9D9D9"/>
              </a:buClr>
              <a:buSzPts val="2000"/>
              <a:buFont typeface="Nunito"/>
              <a:buChar char="●"/>
            </a:pPr>
            <a:r>
              <a:rPr lang="en" sz="2000">
                <a:solidFill>
                  <a:srgbClr val="D9D9D9"/>
                </a:solidFill>
                <a:latin typeface="Nunito"/>
                <a:ea typeface="Nunito"/>
                <a:cs typeface="Nunito"/>
                <a:sym typeface="Nunito"/>
              </a:rPr>
              <a:t>Other Updates	</a:t>
            </a:r>
            <a:endParaRPr sz="2000">
              <a:solidFill>
                <a:srgbClr val="D9D9D9"/>
              </a:solidFill>
              <a:latin typeface="Nunito"/>
              <a:ea typeface="Nunito"/>
              <a:cs typeface="Nunito"/>
              <a:sym typeface="Nunito"/>
            </a:endParaRPr>
          </a:p>
          <a:p>
            <a:pPr indent="-355600" lvl="0" marL="457200" rtl="0" algn="l">
              <a:spcBef>
                <a:spcPts val="480"/>
              </a:spcBef>
              <a:spcAft>
                <a:spcPts val="0"/>
              </a:spcAft>
              <a:buClr>
                <a:srgbClr val="D9D9D9"/>
              </a:buClr>
              <a:buSzPts val="2000"/>
              <a:buFont typeface="Nunito"/>
              <a:buChar char="●"/>
            </a:pPr>
            <a:r>
              <a:rPr lang="en" sz="2000">
                <a:solidFill>
                  <a:srgbClr val="D9D9D9"/>
                </a:solidFill>
                <a:latin typeface="Nunito"/>
                <a:ea typeface="Nunito"/>
                <a:cs typeface="Nunito"/>
                <a:sym typeface="Nunito"/>
              </a:rPr>
              <a:t>Full Maturity Assessment		</a:t>
            </a:r>
            <a:endParaRPr sz="2000">
              <a:solidFill>
                <a:srgbClr val="D9D9D9"/>
              </a:solidFill>
              <a:latin typeface="Nunito"/>
              <a:ea typeface="Nunito"/>
              <a:cs typeface="Nunito"/>
              <a:sym typeface="Nunito"/>
            </a:endParaRPr>
          </a:p>
        </p:txBody>
      </p:sp>
      <p:sp>
        <p:nvSpPr>
          <p:cNvPr id="77" name="Google Shape;7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grpSp>
        <p:nvGrpSpPr>
          <p:cNvPr id="298" name="Google Shape;298;p34"/>
          <p:cNvGrpSpPr/>
          <p:nvPr/>
        </p:nvGrpSpPr>
        <p:grpSpPr>
          <a:xfrm>
            <a:off x="259199" y="142068"/>
            <a:ext cx="933668" cy="276900"/>
            <a:chOff x="259199" y="142068"/>
            <a:chExt cx="933668" cy="276900"/>
          </a:xfrm>
        </p:grpSpPr>
        <p:sp>
          <p:nvSpPr>
            <p:cNvPr id="299" name="Google Shape;299;p34"/>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300" name="Google Shape;300;p34"/>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301" name="Google Shape;301;p34"/>
          <p:cNvSpPr txBox="1"/>
          <p:nvPr>
            <p:ph type="title"/>
          </p:nvPr>
        </p:nvSpPr>
        <p:spPr>
          <a:xfrm>
            <a:off x="132950" y="377575"/>
            <a:ext cx="84882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500">
                <a:latin typeface="Nunito"/>
                <a:ea typeface="Nunito"/>
                <a:cs typeface="Nunito"/>
                <a:sym typeface="Nunito"/>
              </a:rPr>
              <a:t>ADR 1144: </a:t>
            </a:r>
            <a:r>
              <a:rPr lang="en" sz="2500">
                <a:latin typeface="Nunito"/>
                <a:ea typeface="Nunito"/>
                <a:cs typeface="Nunito"/>
                <a:sym typeface="Nunito"/>
              </a:rPr>
              <a:t>Spectral lines and Mg II set to fill values during eclipse and lunar transit</a:t>
            </a:r>
            <a:endParaRPr sz="2500">
              <a:latin typeface="Nunito"/>
              <a:ea typeface="Nunito"/>
              <a:cs typeface="Nunito"/>
              <a:sym typeface="Nunito"/>
            </a:endParaRPr>
          </a:p>
        </p:txBody>
      </p:sp>
      <p:sp>
        <p:nvSpPr>
          <p:cNvPr id="302" name="Google Shape;302;p34"/>
          <p:cNvSpPr txBox="1"/>
          <p:nvPr>
            <p:ph idx="12" type="sldNum"/>
          </p:nvPr>
        </p:nvSpPr>
        <p:spPr>
          <a:xfrm>
            <a:off x="6909250" y="4770688"/>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grpSp>
        <p:nvGrpSpPr>
          <p:cNvPr id="303" name="Google Shape;303;p34"/>
          <p:cNvGrpSpPr/>
          <p:nvPr/>
        </p:nvGrpSpPr>
        <p:grpSpPr>
          <a:xfrm>
            <a:off x="764081" y="1111265"/>
            <a:ext cx="6968233" cy="4010325"/>
            <a:chOff x="453600" y="1310388"/>
            <a:chExt cx="7366775" cy="4237452"/>
          </a:xfrm>
        </p:grpSpPr>
        <p:grpSp>
          <p:nvGrpSpPr>
            <p:cNvPr id="304" name="Google Shape;304;p34"/>
            <p:cNvGrpSpPr/>
            <p:nvPr/>
          </p:nvGrpSpPr>
          <p:grpSpPr>
            <a:xfrm>
              <a:off x="453600" y="1310388"/>
              <a:ext cx="7366775" cy="3700538"/>
              <a:chOff x="453600" y="1310388"/>
              <a:chExt cx="7366775" cy="3700538"/>
            </a:xfrm>
          </p:grpSpPr>
          <p:grpSp>
            <p:nvGrpSpPr>
              <p:cNvPr id="305" name="Google Shape;305;p34"/>
              <p:cNvGrpSpPr/>
              <p:nvPr/>
            </p:nvGrpSpPr>
            <p:grpSpPr>
              <a:xfrm>
                <a:off x="453600" y="1310388"/>
                <a:ext cx="7366775" cy="3700538"/>
                <a:chOff x="543325" y="1303475"/>
                <a:chExt cx="7366775" cy="3700538"/>
              </a:xfrm>
            </p:grpSpPr>
            <p:pic>
              <p:nvPicPr>
                <p:cNvPr id="306" name="Google Shape;306;p34"/>
                <p:cNvPicPr preferRelativeResize="0"/>
                <p:nvPr/>
              </p:nvPicPr>
              <p:blipFill rotWithShape="1">
                <a:blip r:embed="rId3">
                  <a:alphaModFix/>
                </a:blip>
                <a:srcRect b="6139" l="12296" r="1048" t="64554"/>
                <a:stretch/>
              </p:blipFill>
              <p:spPr>
                <a:xfrm>
                  <a:off x="543325" y="3724913"/>
                  <a:ext cx="7366774" cy="1279100"/>
                </a:xfrm>
                <a:prstGeom prst="rect">
                  <a:avLst/>
                </a:prstGeom>
                <a:noFill/>
                <a:ln>
                  <a:noFill/>
                </a:ln>
              </p:spPr>
            </p:pic>
            <p:pic>
              <p:nvPicPr>
                <p:cNvPr id="307" name="Google Shape;307;p34"/>
                <p:cNvPicPr preferRelativeResize="0"/>
                <p:nvPr/>
              </p:nvPicPr>
              <p:blipFill rotWithShape="1">
                <a:blip r:embed="rId4">
                  <a:alphaModFix/>
                </a:blip>
                <a:srcRect b="9141" l="942" r="8395" t="4858"/>
                <a:stretch/>
              </p:blipFill>
              <p:spPr>
                <a:xfrm>
                  <a:off x="2153450" y="1303475"/>
                  <a:ext cx="5756650" cy="2435250"/>
                </a:xfrm>
                <a:prstGeom prst="rect">
                  <a:avLst/>
                </a:prstGeom>
                <a:noFill/>
                <a:ln>
                  <a:noFill/>
                </a:ln>
              </p:spPr>
            </p:pic>
          </p:grpSp>
          <p:sp>
            <p:nvSpPr>
              <p:cNvPr id="308" name="Google Shape;308;p34"/>
              <p:cNvSpPr/>
              <p:nvPr/>
            </p:nvSpPr>
            <p:spPr>
              <a:xfrm>
                <a:off x="4480375" y="1527750"/>
                <a:ext cx="1373400" cy="3265800"/>
              </a:xfrm>
              <a:prstGeom prst="rect">
                <a:avLst/>
              </a:prstGeom>
              <a:solidFill>
                <a:srgbClr val="A8A7A7">
                  <a:alpha val="24580"/>
                </a:srgb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9" name="Google Shape;309;p34"/>
            <p:cNvSpPr txBox="1"/>
            <p:nvPr/>
          </p:nvSpPr>
          <p:spPr>
            <a:xfrm>
              <a:off x="4443675" y="2999100"/>
              <a:ext cx="1449300" cy="34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latin typeface="Calibri"/>
                  <a:ea typeface="Calibri"/>
                  <a:cs typeface="Calibri"/>
                  <a:sym typeface="Calibri"/>
                </a:rPr>
                <a:t>Bad pointing</a:t>
              </a:r>
              <a:endParaRPr sz="900">
                <a:latin typeface="Calibri"/>
                <a:ea typeface="Calibri"/>
                <a:cs typeface="Calibri"/>
                <a:sym typeface="Calibri"/>
              </a:endParaRPr>
            </a:p>
          </p:txBody>
        </p:sp>
        <p:sp>
          <p:nvSpPr>
            <p:cNvPr id="310" name="Google Shape;310;p34"/>
            <p:cNvSpPr/>
            <p:nvPr/>
          </p:nvSpPr>
          <p:spPr>
            <a:xfrm>
              <a:off x="4308525" y="1509963"/>
              <a:ext cx="1719600" cy="3265800"/>
            </a:xfrm>
            <a:prstGeom prst="rect">
              <a:avLst/>
            </a:prstGeom>
            <a:solidFill>
              <a:srgbClr val="A8A7A7">
                <a:alpha val="14530"/>
              </a:srgb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4"/>
            <p:cNvSpPr txBox="1"/>
            <p:nvPr/>
          </p:nvSpPr>
          <p:spPr>
            <a:xfrm>
              <a:off x="3277676" y="4994940"/>
              <a:ext cx="3938400" cy="552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FFFFFF"/>
                  </a:solidFill>
                  <a:latin typeface="Calibri"/>
                  <a:ea typeface="Calibri"/>
                  <a:cs typeface="Calibri"/>
                  <a:sym typeface="Calibri"/>
                </a:rPr>
                <a:t>Eclipse flag on, but good pointing</a:t>
              </a:r>
              <a:endParaRPr sz="1100">
                <a:solidFill>
                  <a:srgbClr val="FFFFFF"/>
                </a:solidFill>
                <a:latin typeface="Calibri"/>
                <a:ea typeface="Calibri"/>
                <a:cs typeface="Calibri"/>
                <a:sym typeface="Calibri"/>
              </a:endParaRPr>
            </a:p>
            <a:p>
              <a:pPr indent="0" lvl="0" marL="0" rtl="0" algn="ctr">
                <a:spcBef>
                  <a:spcPts val="0"/>
                </a:spcBef>
                <a:spcAft>
                  <a:spcPts val="0"/>
                </a:spcAft>
                <a:buNone/>
              </a:pPr>
              <a:r>
                <a:rPr lang="en" sz="1100">
                  <a:solidFill>
                    <a:srgbClr val="FFFFFF"/>
                  </a:solidFill>
                  <a:latin typeface="Calibri"/>
                  <a:ea typeface="Calibri"/>
                  <a:cs typeface="Calibri"/>
                  <a:sym typeface="Calibri"/>
                </a:rPr>
                <a:t>Miss ~20 minutes of good data per day during eclipse season</a:t>
              </a:r>
              <a:endParaRPr sz="1100">
                <a:solidFill>
                  <a:srgbClr val="FFFFFF"/>
                </a:solidFill>
                <a:latin typeface="Calibri"/>
                <a:ea typeface="Calibri"/>
                <a:cs typeface="Calibri"/>
                <a:sym typeface="Calibri"/>
              </a:endParaRPr>
            </a:p>
          </p:txBody>
        </p:sp>
      </p:grpSp>
      <p:cxnSp>
        <p:nvCxnSpPr>
          <p:cNvPr id="312" name="Google Shape;312;p34"/>
          <p:cNvCxnSpPr>
            <a:stCxn id="311" idx="0"/>
          </p:cNvCxnSpPr>
          <p:nvPr/>
        </p:nvCxnSpPr>
        <p:spPr>
          <a:xfrm rot="10800000">
            <a:off x="4439141" y="4008225"/>
            <a:ext cx="858900" cy="590100"/>
          </a:xfrm>
          <a:prstGeom prst="straightConnector1">
            <a:avLst/>
          </a:prstGeom>
          <a:noFill/>
          <a:ln cap="flat" cmpd="sng" w="9525">
            <a:solidFill>
              <a:schemeClr val="dk2"/>
            </a:solidFill>
            <a:prstDash val="solid"/>
            <a:round/>
            <a:headEnd len="med" w="med" type="none"/>
            <a:tailEnd len="med" w="med" type="triangle"/>
          </a:ln>
        </p:spPr>
      </p:cxnSp>
      <p:cxnSp>
        <p:nvCxnSpPr>
          <p:cNvPr id="313" name="Google Shape;313;p34"/>
          <p:cNvCxnSpPr>
            <a:stCxn id="311" idx="0"/>
          </p:cNvCxnSpPr>
          <p:nvPr/>
        </p:nvCxnSpPr>
        <p:spPr>
          <a:xfrm flipH="1" rot="10800000">
            <a:off x="5298041" y="4015125"/>
            <a:ext cx="680100" cy="583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grpSp>
        <p:nvGrpSpPr>
          <p:cNvPr id="318" name="Google Shape;318;p35"/>
          <p:cNvGrpSpPr/>
          <p:nvPr/>
        </p:nvGrpSpPr>
        <p:grpSpPr>
          <a:xfrm>
            <a:off x="259199" y="142068"/>
            <a:ext cx="933668" cy="276900"/>
            <a:chOff x="259199" y="142068"/>
            <a:chExt cx="933668" cy="276900"/>
          </a:xfrm>
        </p:grpSpPr>
        <p:sp>
          <p:nvSpPr>
            <p:cNvPr id="319" name="Google Shape;319;p35"/>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320" name="Google Shape;320;p35"/>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321" name="Google Shape;321;p35"/>
          <p:cNvSpPr txBox="1"/>
          <p:nvPr>
            <p:ph type="title"/>
          </p:nvPr>
        </p:nvSpPr>
        <p:spPr>
          <a:xfrm>
            <a:off x="132950" y="452800"/>
            <a:ext cx="84882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500">
                <a:latin typeface="Nunito"/>
                <a:ea typeface="Nunito"/>
                <a:cs typeface="Nunito"/>
                <a:sym typeface="Nunito"/>
              </a:rPr>
              <a:t>ADR 1</a:t>
            </a:r>
            <a:r>
              <a:rPr lang="en" sz="2500">
                <a:latin typeface="Nunito"/>
                <a:ea typeface="Nunito"/>
                <a:cs typeface="Nunito"/>
                <a:sym typeface="Nunito"/>
              </a:rPr>
              <a:t>161: </a:t>
            </a:r>
            <a:r>
              <a:rPr lang="en" sz="2500">
                <a:latin typeface="Nunito"/>
                <a:ea typeface="Nunito"/>
                <a:cs typeface="Nunito"/>
                <a:sym typeface="Nunito"/>
              </a:rPr>
              <a:t>Add flag to indicate penumbra event occurring without full eclipse to SC_eclipse_flag</a:t>
            </a:r>
            <a:endParaRPr sz="2500">
              <a:latin typeface="Nunito"/>
              <a:ea typeface="Nunito"/>
              <a:cs typeface="Nunito"/>
              <a:sym typeface="Nunito"/>
            </a:endParaRPr>
          </a:p>
        </p:txBody>
      </p:sp>
      <p:sp>
        <p:nvSpPr>
          <p:cNvPr id="322" name="Google Shape;322;p35"/>
          <p:cNvSpPr txBox="1"/>
          <p:nvPr>
            <p:ph idx="12" type="sldNum"/>
          </p:nvPr>
        </p:nvSpPr>
        <p:spPr>
          <a:xfrm>
            <a:off x="6909250" y="4770688"/>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pic>
        <p:nvPicPr>
          <p:cNvPr id="323" name="Google Shape;323;p35"/>
          <p:cNvPicPr preferRelativeResize="0"/>
          <p:nvPr/>
        </p:nvPicPr>
        <p:blipFill rotWithShape="1">
          <a:blip r:embed="rId3">
            <a:alphaModFix/>
          </a:blip>
          <a:srcRect b="13576" l="1597" r="3848" t="9935"/>
          <a:stretch/>
        </p:blipFill>
        <p:spPr>
          <a:xfrm>
            <a:off x="1192875" y="1619350"/>
            <a:ext cx="7033226" cy="2957025"/>
          </a:xfrm>
          <a:prstGeom prst="rect">
            <a:avLst/>
          </a:prstGeom>
          <a:noFill/>
          <a:ln>
            <a:noFill/>
          </a:ln>
        </p:spPr>
      </p:pic>
      <p:sp>
        <p:nvSpPr>
          <p:cNvPr id="324" name="Google Shape;324;p35"/>
          <p:cNvSpPr txBox="1"/>
          <p:nvPr/>
        </p:nvSpPr>
        <p:spPr>
          <a:xfrm>
            <a:off x="3603225" y="2820800"/>
            <a:ext cx="2212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lt1"/>
                </a:solidFill>
                <a:latin typeface="Calibri"/>
                <a:ea typeface="Calibri"/>
                <a:cs typeface="Calibri"/>
                <a:sym typeface="Calibri"/>
              </a:rPr>
              <a:t>Dip in data is due to penumbra-only eclipse</a:t>
            </a:r>
            <a:endParaRPr sz="1200">
              <a:solidFill>
                <a:schemeClr val="lt1"/>
              </a:solidFill>
              <a:latin typeface="Calibri"/>
              <a:ea typeface="Calibri"/>
              <a:cs typeface="Calibri"/>
              <a:sym typeface="Calibri"/>
            </a:endParaRPr>
          </a:p>
        </p:txBody>
      </p:sp>
      <p:sp>
        <p:nvSpPr>
          <p:cNvPr id="325" name="Google Shape;325;p35"/>
          <p:cNvSpPr txBox="1"/>
          <p:nvPr/>
        </p:nvSpPr>
        <p:spPr>
          <a:xfrm>
            <a:off x="3742163" y="3538388"/>
            <a:ext cx="2212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lt1"/>
                </a:solidFill>
                <a:latin typeface="Calibri"/>
                <a:ea typeface="Calibri"/>
                <a:cs typeface="Calibri"/>
                <a:sym typeface="Calibri"/>
              </a:rPr>
              <a:t>Effect seen in irradiance </a:t>
            </a:r>
            <a:r>
              <a:rPr lang="en" sz="1200">
                <a:solidFill>
                  <a:schemeClr val="lt1"/>
                </a:solidFill>
                <a:latin typeface="Calibri"/>
                <a:ea typeface="Calibri"/>
                <a:cs typeface="Calibri"/>
                <a:sym typeface="Calibri"/>
              </a:rPr>
              <a:t>averages</a:t>
            </a:r>
            <a:r>
              <a:rPr lang="en" sz="1200">
                <a:solidFill>
                  <a:schemeClr val="lt1"/>
                </a:solidFill>
                <a:latin typeface="Calibri"/>
                <a:ea typeface="Calibri"/>
                <a:cs typeface="Calibri"/>
                <a:sym typeface="Calibri"/>
              </a:rPr>
              <a:t> and spectral model</a:t>
            </a:r>
            <a:endParaRPr sz="12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6"/>
          <p:cNvSpPr txBox="1"/>
          <p:nvPr/>
        </p:nvSpPr>
        <p:spPr>
          <a:xfrm>
            <a:off x="490250" y="450150"/>
            <a:ext cx="7384200" cy="40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500">
              <a:solidFill>
                <a:srgbClr val="FFFFFF"/>
              </a:solidFill>
              <a:latin typeface="Nunito"/>
              <a:ea typeface="Nunito"/>
              <a:cs typeface="Nunito"/>
              <a:sym typeface="Nunito"/>
            </a:endParaRPr>
          </a:p>
        </p:txBody>
      </p:sp>
      <p:sp>
        <p:nvSpPr>
          <p:cNvPr id="331" name="Google Shape;331;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sz="1200">
              <a:solidFill>
                <a:srgbClr val="CCCCCC"/>
              </a:solidFill>
              <a:latin typeface="Calibri"/>
              <a:ea typeface="Calibri"/>
              <a:cs typeface="Calibri"/>
              <a:sym typeface="Calibri"/>
            </a:endParaRPr>
          </a:p>
        </p:txBody>
      </p:sp>
      <p:sp>
        <p:nvSpPr>
          <p:cNvPr id="332" name="Google Shape;332;p36"/>
          <p:cNvSpPr txBox="1"/>
          <p:nvPr>
            <p:ph idx="4294967295" type="title"/>
          </p:nvPr>
        </p:nvSpPr>
        <p:spPr>
          <a:xfrm>
            <a:off x="334200" y="1745250"/>
            <a:ext cx="8475600" cy="2047200"/>
          </a:xfrm>
          <a:prstGeom prst="rect">
            <a:avLst/>
          </a:prstGeom>
          <a:noFill/>
          <a:ln>
            <a:noFill/>
          </a:ln>
        </p:spPr>
        <p:txBody>
          <a:bodyPr anchorCtr="0" anchor="ctr" bIns="45700" lIns="91425" spcFirstLastPara="1" rIns="91425" wrap="square" tIns="45700">
            <a:noAutofit/>
          </a:bodyPr>
          <a:lstStyle/>
          <a:p>
            <a:pPr indent="0" lvl="0" marL="457200" rtl="0" algn="l">
              <a:spcBef>
                <a:spcPts val="0"/>
              </a:spcBef>
              <a:spcAft>
                <a:spcPts val="0"/>
              </a:spcAft>
              <a:buNone/>
            </a:pPr>
            <a:r>
              <a:rPr lang="en" sz="2320">
                <a:solidFill>
                  <a:srgbClr val="D9D9D9"/>
                </a:solidFill>
                <a:latin typeface="Nunito"/>
                <a:ea typeface="Nunito"/>
                <a:cs typeface="Nunito"/>
                <a:sym typeface="Nunito"/>
              </a:rPr>
              <a:t>10 ADR changes implemented in DO.09.05 on 06/17/2021 will significantly improve L1b product quality</a:t>
            </a:r>
            <a:endParaRPr sz="2320">
              <a:solidFill>
                <a:srgbClr val="D9D9D9"/>
              </a:solidFill>
              <a:latin typeface="Nunito"/>
              <a:ea typeface="Nunito"/>
              <a:cs typeface="Nunito"/>
              <a:sym typeface="Nunito"/>
            </a:endParaRPr>
          </a:p>
          <a:p>
            <a:pPr indent="0" lvl="0" marL="457200" rtl="0" algn="l">
              <a:spcBef>
                <a:spcPts val="0"/>
              </a:spcBef>
              <a:spcAft>
                <a:spcPts val="0"/>
              </a:spcAft>
              <a:buNone/>
            </a:pPr>
            <a:r>
              <a:t/>
            </a:r>
            <a:endParaRPr sz="2320">
              <a:solidFill>
                <a:srgbClr val="D9D9D9"/>
              </a:solidFill>
              <a:latin typeface="Nunito"/>
              <a:ea typeface="Nunito"/>
              <a:cs typeface="Nunito"/>
              <a:sym typeface="Nunito"/>
            </a:endParaRPr>
          </a:p>
          <a:p>
            <a:pPr indent="0" lvl="0" marL="457200" rtl="0" algn="l">
              <a:spcBef>
                <a:spcPts val="0"/>
              </a:spcBef>
              <a:spcAft>
                <a:spcPts val="0"/>
              </a:spcAft>
              <a:buNone/>
            </a:pPr>
            <a:r>
              <a:rPr lang="en" sz="2320">
                <a:solidFill>
                  <a:srgbClr val="D9D9D9"/>
                </a:solidFill>
                <a:latin typeface="Nunito"/>
                <a:ea typeface="Nunito"/>
                <a:cs typeface="Nunito"/>
                <a:sym typeface="Nunito"/>
              </a:rPr>
              <a:t>Remaining ADRs are relatively minor and do not significantly </a:t>
            </a:r>
            <a:r>
              <a:rPr lang="en" sz="2320">
                <a:solidFill>
                  <a:srgbClr val="D9D9D9"/>
                </a:solidFill>
                <a:latin typeface="Nunito"/>
                <a:ea typeface="Nunito"/>
                <a:cs typeface="Nunito"/>
                <a:sym typeface="Nunito"/>
              </a:rPr>
              <a:t>impact</a:t>
            </a:r>
            <a:r>
              <a:rPr lang="en" sz="2320">
                <a:solidFill>
                  <a:srgbClr val="D9D9D9"/>
                </a:solidFill>
                <a:latin typeface="Nunito"/>
                <a:ea typeface="Nunito"/>
                <a:cs typeface="Nunito"/>
                <a:sym typeface="Nunito"/>
              </a:rPr>
              <a:t> data quality</a:t>
            </a:r>
            <a:endParaRPr sz="2320">
              <a:solidFill>
                <a:srgbClr val="D9D9D9"/>
              </a:solidFill>
              <a:latin typeface="Nunito"/>
              <a:ea typeface="Nunito"/>
              <a:cs typeface="Nunito"/>
              <a:sym typeface="Nunito"/>
            </a:endParaRPr>
          </a:p>
        </p:txBody>
      </p:sp>
      <p:grpSp>
        <p:nvGrpSpPr>
          <p:cNvPr id="333" name="Google Shape;333;p36"/>
          <p:cNvGrpSpPr/>
          <p:nvPr/>
        </p:nvGrpSpPr>
        <p:grpSpPr>
          <a:xfrm>
            <a:off x="259199" y="142068"/>
            <a:ext cx="933668" cy="276900"/>
            <a:chOff x="259199" y="142068"/>
            <a:chExt cx="933668" cy="276900"/>
          </a:xfrm>
        </p:grpSpPr>
        <p:sp>
          <p:nvSpPr>
            <p:cNvPr id="334" name="Google Shape;334;p36"/>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335" name="Google Shape;335;p36"/>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336" name="Google Shape;336;p36"/>
          <p:cNvSpPr txBox="1"/>
          <p:nvPr/>
        </p:nvSpPr>
        <p:spPr>
          <a:xfrm>
            <a:off x="162550" y="559450"/>
            <a:ext cx="8229600" cy="1483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00"/>
              </a:buClr>
              <a:buSzPts val="3600"/>
              <a:buFont typeface="Calibri"/>
              <a:buNone/>
            </a:pPr>
            <a:r>
              <a:rPr lang="en" sz="3500">
                <a:solidFill>
                  <a:srgbClr val="FFFFFF"/>
                </a:solidFill>
                <a:latin typeface="Nunito"/>
                <a:ea typeface="Nunito"/>
                <a:cs typeface="Nunito"/>
                <a:sym typeface="Nunito"/>
              </a:rPr>
              <a:t>ADRs summary</a:t>
            </a:r>
            <a:endParaRPr i="0" sz="3500" u="none" cap="none" strike="noStrike">
              <a:solidFill>
                <a:srgbClr val="FFFFFF"/>
              </a:solidFill>
              <a:latin typeface="Nunito"/>
              <a:ea typeface="Nunito"/>
              <a:cs typeface="Nunito"/>
              <a:sym typeface="Nuni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7"/>
          <p:cNvSpPr txBox="1"/>
          <p:nvPr/>
        </p:nvSpPr>
        <p:spPr>
          <a:xfrm>
            <a:off x="490250" y="1792725"/>
            <a:ext cx="7384200" cy="27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500">
              <a:solidFill>
                <a:srgbClr val="FFFFFF"/>
              </a:solidFill>
              <a:latin typeface="Nunito"/>
              <a:ea typeface="Nunito"/>
              <a:cs typeface="Nunito"/>
              <a:sym typeface="Nunito"/>
            </a:endParaRPr>
          </a:p>
        </p:txBody>
      </p:sp>
      <p:sp>
        <p:nvSpPr>
          <p:cNvPr id="342" name="Google Shape;342;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sz="1200">
              <a:solidFill>
                <a:srgbClr val="CCCCCC"/>
              </a:solidFill>
              <a:latin typeface="Calibri"/>
              <a:ea typeface="Calibri"/>
              <a:cs typeface="Calibri"/>
              <a:sym typeface="Calibri"/>
            </a:endParaRPr>
          </a:p>
        </p:txBody>
      </p:sp>
      <p:sp>
        <p:nvSpPr>
          <p:cNvPr id="343" name="Google Shape;343;p37"/>
          <p:cNvSpPr txBox="1"/>
          <p:nvPr/>
        </p:nvSpPr>
        <p:spPr>
          <a:xfrm>
            <a:off x="259200" y="893075"/>
            <a:ext cx="8229600" cy="1017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FF00"/>
              </a:buClr>
              <a:buSzPts val="3600"/>
              <a:buFont typeface="Calibri"/>
              <a:buNone/>
            </a:pPr>
            <a:r>
              <a:rPr lang="en" sz="3300">
                <a:solidFill>
                  <a:schemeClr val="dk1"/>
                </a:solidFill>
                <a:latin typeface="Nunito"/>
                <a:ea typeface="Nunito"/>
                <a:cs typeface="Nunito"/>
                <a:sym typeface="Nunito"/>
              </a:rPr>
              <a:t>EUVS calibrations</a:t>
            </a:r>
            <a:endParaRPr i="0" sz="3700" u="none" cap="none" strike="noStrike">
              <a:solidFill>
                <a:srgbClr val="FFFFFF"/>
              </a:solidFill>
              <a:latin typeface="Nunito"/>
              <a:ea typeface="Nunito"/>
              <a:cs typeface="Nunito"/>
              <a:sym typeface="Nunito"/>
            </a:endParaRPr>
          </a:p>
        </p:txBody>
      </p:sp>
      <p:sp>
        <p:nvSpPr>
          <p:cNvPr id="344" name="Google Shape;344;p37"/>
          <p:cNvSpPr txBox="1"/>
          <p:nvPr>
            <p:ph idx="4294967295" type="title"/>
          </p:nvPr>
        </p:nvSpPr>
        <p:spPr>
          <a:xfrm>
            <a:off x="627575" y="1910075"/>
            <a:ext cx="7384200" cy="2047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2200">
                <a:solidFill>
                  <a:srgbClr val="FFFFFF"/>
                </a:solidFill>
                <a:latin typeface="Nunito"/>
                <a:ea typeface="Nunito"/>
                <a:cs typeface="Nunito"/>
                <a:sym typeface="Nunito"/>
              </a:rPr>
              <a:t>LASP handed over tools in January 2020</a:t>
            </a:r>
            <a:endParaRPr sz="2200">
              <a:solidFill>
                <a:srgbClr val="FFFFFF"/>
              </a:solidFill>
              <a:latin typeface="Nunito"/>
              <a:ea typeface="Nunito"/>
              <a:cs typeface="Nunito"/>
              <a:sym typeface="Nunito"/>
            </a:endParaRPr>
          </a:p>
          <a:p>
            <a:pPr indent="457200" lvl="0" marL="0" rtl="0" algn="l">
              <a:spcBef>
                <a:spcPts val="360"/>
              </a:spcBef>
              <a:spcAft>
                <a:spcPts val="0"/>
              </a:spcAft>
              <a:buNone/>
            </a:pPr>
            <a:r>
              <a:rPr lang="en" sz="2200">
                <a:latin typeface="Nunito"/>
                <a:ea typeface="Nunito"/>
                <a:cs typeface="Nunito"/>
                <a:sym typeface="Nunito"/>
              </a:rPr>
              <a:t>Implemented at NCEI with some upgrades</a:t>
            </a:r>
            <a:endParaRPr sz="2200">
              <a:latin typeface="Nunito"/>
              <a:ea typeface="Nunito"/>
              <a:cs typeface="Nunito"/>
              <a:sym typeface="Nunito"/>
            </a:endParaRPr>
          </a:p>
          <a:p>
            <a:pPr indent="457200" lvl="0" marL="0" rtl="0" algn="l">
              <a:spcBef>
                <a:spcPts val="360"/>
              </a:spcBef>
              <a:spcAft>
                <a:spcPts val="0"/>
              </a:spcAft>
              <a:buNone/>
            </a:pPr>
            <a:r>
              <a:t/>
            </a:r>
            <a:endParaRPr sz="2200">
              <a:latin typeface="Nunito"/>
              <a:ea typeface="Nunito"/>
              <a:cs typeface="Nunito"/>
              <a:sym typeface="Nunito"/>
            </a:endParaRPr>
          </a:p>
          <a:p>
            <a:pPr indent="0" lvl="0" marL="0" rtl="0" algn="l">
              <a:spcBef>
                <a:spcPts val="360"/>
              </a:spcBef>
              <a:spcAft>
                <a:spcPts val="0"/>
              </a:spcAft>
              <a:buNone/>
            </a:pPr>
            <a:r>
              <a:rPr lang="en" sz="2200">
                <a:latin typeface="Nunito"/>
                <a:ea typeface="Nunito"/>
                <a:cs typeface="Nunito"/>
                <a:sym typeface="Nunito"/>
              </a:rPr>
              <a:t>Multiple LUTs delivered and verified by LASP</a:t>
            </a:r>
            <a:endParaRPr sz="2200">
              <a:latin typeface="Nunito"/>
              <a:ea typeface="Nunito"/>
              <a:cs typeface="Nunito"/>
              <a:sym typeface="Nunito"/>
            </a:endParaRPr>
          </a:p>
          <a:p>
            <a:pPr indent="457200" lvl="0" marL="0" rtl="0" algn="l">
              <a:spcBef>
                <a:spcPts val="360"/>
              </a:spcBef>
              <a:spcAft>
                <a:spcPts val="0"/>
              </a:spcAft>
              <a:buNone/>
            </a:pPr>
            <a:r>
              <a:t/>
            </a:r>
            <a:endParaRPr sz="2200">
              <a:latin typeface="Nunito"/>
              <a:ea typeface="Nunito"/>
              <a:cs typeface="Nunito"/>
              <a:sym typeface="Nunito"/>
            </a:endParaRPr>
          </a:p>
          <a:p>
            <a:pPr indent="0" lvl="0" marL="0" rtl="0" algn="l">
              <a:spcBef>
                <a:spcPts val="360"/>
              </a:spcBef>
              <a:spcAft>
                <a:spcPts val="0"/>
              </a:spcAft>
              <a:buNone/>
            </a:pPr>
            <a:r>
              <a:t/>
            </a:r>
            <a:endParaRPr sz="2200">
              <a:latin typeface="Nunito"/>
              <a:ea typeface="Nunito"/>
              <a:cs typeface="Nunito"/>
              <a:sym typeface="Nunito"/>
            </a:endParaRPr>
          </a:p>
        </p:txBody>
      </p:sp>
      <p:grpSp>
        <p:nvGrpSpPr>
          <p:cNvPr id="345" name="Google Shape;345;p37"/>
          <p:cNvGrpSpPr/>
          <p:nvPr/>
        </p:nvGrpSpPr>
        <p:grpSpPr>
          <a:xfrm>
            <a:off x="259199" y="142068"/>
            <a:ext cx="933668" cy="276900"/>
            <a:chOff x="259199" y="142068"/>
            <a:chExt cx="933668" cy="276900"/>
          </a:xfrm>
        </p:grpSpPr>
        <p:sp>
          <p:nvSpPr>
            <p:cNvPr id="346" name="Google Shape;346;p37"/>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347" name="Google Shape;347;p37"/>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sz="1200">
              <a:solidFill>
                <a:srgbClr val="CCCCCC"/>
              </a:solidFill>
              <a:latin typeface="Calibri"/>
              <a:ea typeface="Calibri"/>
              <a:cs typeface="Calibri"/>
              <a:sym typeface="Calibri"/>
            </a:endParaRPr>
          </a:p>
        </p:txBody>
      </p:sp>
      <p:sp>
        <p:nvSpPr>
          <p:cNvPr id="353" name="Google Shape;353;p38"/>
          <p:cNvSpPr txBox="1"/>
          <p:nvPr/>
        </p:nvSpPr>
        <p:spPr>
          <a:xfrm>
            <a:off x="201125" y="240350"/>
            <a:ext cx="8229600" cy="527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FF00"/>
              </a:buClr>
              <a:buSzPts val="3600"/>
              <a:buFont typeface="Calibri"/>
              <a:buNone/>
            </a:pPr>
            <a:r>
              <a:rPr lang="en" sz="2400">
                <a:solidFill>
                  <a:schemeClr val="dk1"/>
                </a:solidFill>
                <a:latin typeface="Nunito"/>
                <a:ea typeface="Nunito"/>
                <a:cs typeface="Nunito"/>
                <a:sym typeface="Nunito"/>
              </a:rPr>
              <a:t>List of calibration routines</a:t>
            </a:r>
            <a:endParaRPr i="0" sz="2400" u="none" cap="none" strike="noStrike">
              <a:solidFill>
                <a:srgbClr val="FFFFFF"/>
              </a:solidFill>
              <a:latin typeface="Nunito"/>
              <a:ea typeface="Nunito"/>
              <a:cs typeface="Nunito"/>
              <a:sym typeface="Nunito"/>
            </a:endParaRPr>
          </a:p>
        </p:txBody>
      </p:sp>
      <p:grpSp>
        <p:nvGrpSpPr>
          <p:cNvPr id="354" name="Google Shape;354;p38"/>
          <p:cNvGrpSpPr/>
          <p:nvPr/>
        </p:nvGrpSpPr>
        <p:grpSpPr>
          <a:xfrm>
            <a:off x="259199" y="66318"/>
            <a:ext cx="933668" cy="276900"/>
            <a:chOff x="259199" y="66318"/>
            <a:chExt cx="933668" cy="276900"/>
          </a:xfrm>
        </p:grpSpPr>
        <p:sp>
          <p:nvSpPr>
            <p:cNvPr id="355" name="Google Shape;355;p38"/>
            <p:cNvSpPr txBox="1"/>
            <p:nvPr/>
          </p:nvSpPr>
          <p:spPr>
            <a:xfrm>
              <a:off x="259199" y="6631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356" name="Google Shape;356;p38"/>
            <p:cNvSpPr txBox="1"/>
            <p:nvPr/>
          </p:nvSpPr>
          <p:spPr>
            <a:xfrm>
              <a:off x="753367" y="6631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graphicFrame>
        <p:nvGraphicFramePr>
          <p:cNvPr id="357" name="Google Shape;357;p38"/>
          <p:cNvGraphicFramePr/>
          <p:nvPr/>
        </p:nvGraphicFramePr>
        <p:xfrm>
          <a:off x="505925" y="767450"/>
          <a:ext cx="3000000" cy="3000000"/>
        </p:xfrm>
        <a:graphic>
          <a:graphicData uri="http://schemas.openxmlformats.org/drawingml/2006/table">
            <a:tbl>
              <a:tblPr>
                <a:noFill/>
                <a:tableStyleId>{DA8E756C-EE13-41BE-BA07-560E39327A22}</a:tableStyleId>
              </a:tblPr>
              <a:tblGrid>
                <a:gridCol w="2406275"/>
                <a:gridCol w="623800"/>
                <a:gridCol w="2532125"/>
                <a:gridCol w="798050"/>
                <a:gridCol w="802350"/>
                <a:gridCol w="943800"/>
              </a:tblGrid>
              <a:tr h="230875">
                <a:tc>
                  <a:txBody>
                    <a:bodyPr/>
                    <a:lstStyle/>
                    <a:p>
                      <a:pPr indent="0" lvl="0" marL="0" rtl="0" algn="ctr">
                        <a:lnSpc>
                          <a:spcPct val="115000"/>
                        </a:lnSpc>
                        <a:spcBef>
                          <a:spcPts val="0"/>
                        </a:spcBef>
                        <a:spcAft>
                          <a:spcPts val="0"/>
                        </a:spcAft>
                        <a:buNone/>
                      </a:pPr>
                      <a:r>
                        <a:rPr b="1" lang="en" sz="850">
                          <a:solidFill>
                            <a:srgbClr val="FFFFFF"/>
                          </a:solidFill>
                        </a:rPr>
                        <a:t>Name</a:t>
                      </a:r>
                      <a:endParaRPr b="1" sz="850">
                        <a:solidFill>
                          <a:srgbClr val="FFFFFF"/>
                        </a:solidFill>
                      </a:endParaRPr>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b="1" lang="en" sz="850">
                          <a:solidFill>
                            <a:srgbClr val="FFFFFF"/>
                          </a:solidFill>
                        </a:rPr>
                        <a:t>Priority</a:t>
                      </a:r>
                      <a:endParaRPr b="1" sz="850">
                        <a:solidFill>
                          <a:srgbClr val="FFFFFF"/>
                        </a:solidFill>
                      </a:endParaRPr>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b="1" lang="en" sz="850">
                          <a:solidFill>
                            <a:srgbClr val="FFFFFF"/>
                          </a:solidFill>
                        </a:rPr>
                        <a:t>Schedule / repeat</a:t>
                      </a:r>
                      <a:endParaRPr b="1" sz="850">
                        <a:solidFill>
                          <a:srgbClr val="FFFFFF"/>
                        </a:solidFill>
                      </a:endParaRPr>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b="1" lang="en" sz="850">
                          <a:solidFill>
                            <a:srgbClr val="FFFFFF"/>
                          </a:solidFill>
                        </a:rPr>
                        <a:t>Instrument</a:t>
                      </a:r>
                      <a:endParaRPr b="1" sz="850">
                        <a:solidFill>
                          <a:srgbClr val="FFFFFF"/>
                        </a:solidFill>
                      </a:endParaRPr>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b="1" lang="en" sz="850">
                          <a:solidFill>
                            <a:srgbClr val="FFFFFF"/>
                          </a:solidFill>
                        </a:rPr>
                        <a:t>E</a:t>
                      </a:r>
                      <a:r>
                        <a:rPr b="1" lang="en" sz="850">
                          <a:solidFill>
                            <a:srgbClr val="FFFFFF"/>
                          </a:solidFill>
                        </a:rPr>
                        <a:t>ffects LUT?</a:t>
                      </a:r>
                      <a:endParaRPr b="1" sz="850">
                        <a:solidFill>
                          <a:srgbClr val="FFFFFF"/>
                        </a:solidFill>
                      </a:endParaRPr>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b="1" lang="en" sz="850">
                          <a:solidFill>
                            <a:srgbClr val="FFFFFF"/>
                          </a:solidFill>
                        </a:rPr>
                        <a:t>NCEI Handover?</a:t>
                      </a:r>
                      <a:endParaRPr b="1" sz="850">
                        <a:solidFill>
                          <a:srgbClr val="FFFFFF"/>
                        </a:solidFill>
                      </a:endParaRPr>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4F81BD"/>
                    </a:solidFill>
                  </a:tcPr>
                </a:tc>
              </a:tr>
              <a:tr h="100000">
                <a:tc>
                  <a:txBody>
                    <a:bodyPr/>
                    <a:lstStyle/>
                    <a:p>
                      <a:pPr indent="0" lvl="0" marL="0" rtl="0" algn="l">
                        <a:lnSpc>
                          <a:spcPct val="115000"/>
                        </a:lnSpc>
                        <a:spcBef>
                          <a:spcPts val="0"/>
                        </a:spcBef>
                        <a:spcAft>
                          <a:spcPts val="0"/>
                        </a:spcAft>
                        <a:buNone/>
                      </a:pPr>
                      <a:r>
                        <a:rPr lang="en" sz="850"/>
                        <a:t>Bundle HDF5 files for delivery</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N/A</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As needed</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All</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00000">
                <a:tc>
                  <a:txBody>
                    <a:bodyPr/>
                    <a:lstStyle/>
                    <a:p>
                      <a:pPr indent="0" lvl="0" marL="0" rtl="0" algn="l">
                        <a:lnSpc>
                          <a:spcPct val="115000"/>
                        </a:lnSpc>
                        <a:spcBef>
                          <a:spcPts val="0"/>
                        </a:spcBef>
                        <a:spcAft>
                          <a:spcPts val="0"/>
                        </a:spcAft>
                        <a:buNone/>
                      </a:pPr>
                      <a:r>
                        <a:rPr lang="en" sz="850"/>
                        <a:t>EUVS-A filter degradation</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High</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E6B8AF"/>
                    </a:solidFill>
                  </a:tcPr>
                </a:tc>
                <a:tc>
                  <a:txBody>
                    <a:bodyPr/>
                    <a:lstStyle/>
                    <a:p>
                      <a:pPr indent="0" lvl="0" marL="0" rtl="0" algn="ctr">
                        <a:lnSpc>
                          <a:spcPct val="115000"/>
                        </a:lnSpc>
                        <a:spcBef>
                          <a:spcPts val="0"/>
                        </a:spcBef>
                        <a:spcAft>
                          <a:spcPts val="0"/>
                        </a:spcAft>
                        <a:buNone/>
                      </a:pPr>
                      <a:r>
                        <a:rPr lang="en" sz="850"/>
                        <a:t>6 months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EUVS-A</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35525">
                <a:tc>
                  <a:txBody>
                    <a:bodyPr/>
                    <a:lstStyle/>
                    <a:p>
                      <a:pPr indent="0" lvl="0" marL="0" rtl="0" algn="l">
                        <a:lnSpc>
                          <a:spcPct val="115000"/>
                        </a:lnSpc>
                        <a:spcBef>
                          <a:spcPts val="0"/>
                        </a:spcBef>
                        <a:spcAft>
                          <a:spcPts val="0"/>
                        </a:spcAft>
                        <a:buNone/>
                      </a:pPr>
                      <a:r>
                        <a:rPr lang="en" sz="850"/>
                        <a:t>EUVS-A/B dark drift </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High</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E6B8AF"/>
                    </a:solidFill>
                  </a:tcPr>
                </a:tc>
                <a:tc>
                  <a:txBody>
                    <a:bodyPr/>
                    <a:lstStyle/>
                    <a:p>
                      <a:pPr indent="0" lvl="0" marL="0" rtl="0" algn="ctr">
                        <a:lnSpc>
                          <a:spcPct val="115000"/>
                        </a:lnSpc>
                        <a:spcBef>
                          <a:spcPts val="0"/>
                        </a:spcBef>
                        <a:spcAft>
                          <a:spcPts val="0"/>
                        </a:spcAft>
                        <a:buNone/>
                      </a:pPr>
                      <a:r>
                        <a:rPr lang="en" sz="850"/>
                        <a:t>6 months (consider checking every 3 months)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EUVS-A/B</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00000">
                <a:tc>
                  <a:txBody>
                    <a:bodyPr/>
                    <a:lstStyle/>
                    <a:p>
                      <a:pPr indent="0" lvl="0" marL="0" rtl="0" algn="l">
                        <a:lnSpc>
                          <a:spcPct val="115000"/>
                        </a:lnSpc>
                        <a:spcBef>
                          <a:spcPts val="0"/>
                        </a:spcBef>
                        <a:spcAft>
                          <a:spcPts val="0"/>
                        </a:spcAft>
                        <a:buNone/>
                      </a:pPr>
                      <a:r>
                        <a:rPr lang="en" sz="850"/>
                        <a:t>FOV</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Low</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50"/>
                        <a:t>quarterly after each maneuver</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All</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No</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65950">
                <a:tc>
                  <a:txBody>
                    <a:bodyPr/>
                    <a:lstStyle/>
                    <a:p>
                      <a:pPr indent="0" lvl="0" marL="0" rtl="0" algn="l">
                        <a:lnSpc>
                          <a:spcPct val="115000"/>
                        </a:lnSpc>
                        <a:spcBef>
                          <a:spcPts val="0"/>
                        </a:spcBef>
                        <a:spcAft>
                          <a:spcPts val="0"/>
                        </a:spcAft>
                        <a:buNone/>
                      </a:pPr>
                      <a:r>
                        <a:rPr lang="en" sz="850"/>
                        <a:t>*</a:t>
                      </a:r>
                      <a:r>
                        <a:rPr lang="en" sz="850"/>
                        <a:t>EUVS-B degradation</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High</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E6B8AF"/>
                    </a:solidFill>
                  </a:tcPr>
                </a:tc>
                <a:tc>
                  <a:txBody>
                    <a:bodyPr/>
                    <a:lstStyle/>
                    <a:p>
                      <a:pPr indent="0" lvl="0" marL="0" rtl="0" algn="ctr">
                        <a:lnSpc>
                          <a:spcPct val="115000"/>
                        </a:lnSpc>
                        <a:spcBef>
                          <a:spcPts val="0"/>
                        </a:spcBef>
                        <a:spcAft>
                          <a:spcPts val="0"/>
                        </a:spcAft>
                        <a:buNone/>
                      </a:pPr>
                      <a:r>
                        <a:rPr lang="en" sz="850"/>
                        <a:t>6 months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EUVS-B</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00000">
                <a:tc>
                  <a:txBody>
                    <a:bodyPr/>
                    <a:lstStyle/>
                    <a:p>
                      <a:pPr indent="0" lvl="0" marL="0" rtl="0" algn="l">
                        <a:lnSpc>
                          <a:spcPct val="115000"/>
                        </a:lnSpc>
                        <a:spcBef>
                          <a:spcPts val="0"/>
                        </a:spcBef>
                        <a:spcAft>
                          <a:spcPts val="0"/>
                        </a:spcAft>
                        <a:buNone/>
                      </a:pPr>
                      <a:r>
                        <a:rPr lang="en" sz="850"/>
                        <a:t>EUVS-C dark</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High</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E6B8AF"/>
                    </a:solidFill>
                  </a:tcPr>
                </a:tc>
                <a:tc>
                  <a:txBody>
                    <a:bodyPr/>
                    <a:lstStyle/>
                    <a:p>
                      <a:pPr indent="0" lvl="0" marL="0" rtl="0" algn="ctr">
                        <a:lnSpc>
                          <a:spcPct val="115000"/>
                        </a:lnSpc>
                        <a:spcBef>
                          <a:spcPts val="0"/>
                        </a:spcBef>
                        <a:spcAft>
                          <a:spcPts val="0"/>
                        </a:spcAft>
                        <a:buNone/>
                      </a:pPr>
                      <a:r>
                        <a:rPr lang="en" sz="850"/>
                        <a:t>6 months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EUVS-C</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18100">
                <a:tc>
                  <a:txBody>
                    <a:bodyPr/>
                    <a:lstStyle/>
                    <a:p>
                      <a:pPr indent="0" lvl="0" marL="0" rtl="0" algn="l">
                        <a:lnSpc>
                          <a:spcPct val="115000"/>
                        </a:lnSpc>
                        <a:spcBef>
                          <a:spcPts val="0"/>
                        </a:spcBef>
                        <a:spcAft>
                          <a:spcPts val="0"/>
                        </a:spcAft>
                        <a:buNone/>
                      </a:pPr>
                      <a:r>
                        <a:rPr lang="en" sz="850"/>
                        <a:t>Thermal dark correction</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High</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E6B8AF"/>
                    </a:solidFill>
                  </a:tcPr>
                </a:tc>
                <a:tc>
                  <a:txBody>
                    <a:bodyPr/>
                    <a:lstStyle/>
                    <a:p>
                      <a:pPr indent="0" lvl="0" marL="0" rtl="0" algn="ctr">
                        <a:lnSpc>
                          <a:spcPct val="115000"/>
                        </a:lnSpc>
                        <a:spcBef>
                          <a:spcPts val="0"/>
                        </a:spcBef>
                        <a:spcAft>
                          <a:spcPts val="0"/>
                        </a:spcAft>
                        <a:buNone/>
                      </a:pPr>
                      <a:r>
                        <a:rPr lang="en" sz="850"/>
                        <a:t>6 months (after eclipse seasons)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EUVS-A/B</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41500">
                <a:tc>
                  <a:txBody>
                    <a:bodyPr/>
                    <a:lstStyle/>
                    <a:p>
                      <a:pPr indent="0" lvl="0" marL="0" rtl="0" algn="l">
                        <a:lnSpc>
                          <a:spcPct val="115000"/>
                        </a:lnSpc>
                        <a:spcBef>
                          <a:spcPts val="0"/>
                        </a:spcBef>
                        <a:spcAft>
                          <a:spcPts val="0"/>
                        </a:spcAft>
                        <a:buNone/>
                      </a:pPr>
                      <a:r>
                        <a:rPr lang="en" sz="850"/>
                        <a:t>EUVS-C degradation</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Low</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50"/>
                        <a:t>6 months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EUVS-C</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No</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No</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chemeClr val="dk1"/>
                    </a:solidFill>
                  </a:tcPr>
                </a:tc>
              </a:tr>
              <a:tr h="100000">
                <a:tc>
                  <a:txBody>
                    <a:bodyPr/>
                    <a:lstStyle/>
                    <a:p>
                      <a:pPr indent="0" lvl="0" marL="0" rtl="0" algn="l">
                        <a:lnSpc>
                          <a:spcPct val="115000"/>
                        </a:lnSpc>
                        <a:spcBef>
                          <a:spcPts val="0"/>
                        </a:spcBef>
                        <a:spcAft>
                          <a:spcPts val="0"/>
                        </a:spcAft>
                        <a:buNone/>
                      </a:pPr>
                      <a:r>
                        <a:rPr lang="en" sz="850"/>
                        <a:t>EUVS-C readout noise</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Low</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50"/>
                        <a:t>quarterly</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EUVS-C</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No</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00000">
                <a:tc>
                  <a:txBody>
                    <a:bodyPr/>
                    <a:lstStyle/>
                    <a:p>
                      <a:pPr indent="0" lvl="0" marL="0" rtl="0" algn="l">
                        <a:lnSpc>
                          <a:spcPct val="115000"/>
                        </a:lnSpc>
                        <a:spcBef>
                          <a:spcPts val="0"/>
                        </a:spcBef>
                        <a:spcAft>
                          <a:spcPts val="0"/>
                        </a:spcAft>
                        <a:buNone/>
                      </a:pPr>
                      <a:r>
                        <a:rPr lang="en" sz="850"/>
                        <a:t>EUVS-A flatfield</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Low</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50"/>
                        <a:t>annually</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EUVS-A</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00000">
                <a:tc>
                  <a:txBody>
                    <a:bodyPr/>
                    <a:lstStyle/>
                    <a:p>
                      <a:pPr indent="0" lvl="0" marL="0" rtl="0" algn="l">
                        <a:lnSpc>
                          <a:spcPct val="115000"/>
                        </a:lnSpc>
                        <a:spcBef>
                          <a:spcPts val="0"/>
                        </a:spcBef>
                        <a:spcAft>
                          <a:spcPts val="0"/>
                        </a:spcAft>
                        <a:buNone/>
                      </a:pPr>
                      <a:r>
                        <a:rPr lang="en" sz="850"/>
                        <a:t>EUVS-B flatfield</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Low</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50"/>
                        <a:t>annually</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EUVS-B</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38725">
                <a:tc>
                  <a:txBody>
                    <a:bodyPr/>
                    <a:lstStyle/>
                    <a:p>
                      <a:pPr indent="0" lvl="0" marL="0" rtl="0" algn="l">
                        <a:lnSpc>
                          <a:spcPct val="115000"/>
                        </a:lnSpc>
                        <a:spcBef>
                          <a:spcPts val="0"/>
                        </a:spcBef>
                        <a:spcAft>
                          <a:spcPts val="0"/>
                        </a:spcAft>
                        <a:buNone/>
                      </a:pPr>
                      <a:r>
                        <a:rPr lang="en" sz="850"/>
                        <a:t>EUVS-A gain</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Low</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50"/>
                        <a:t>6 months (weekly cals)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EUVS-A</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90400">
                <a:tc>
                  <a:txBody>
                    <a:bodyPr/>
                    <a:lstStyle/>
                    <a:p>
                      <a:pPr indent="0" lvl="0" marL="0" rtl="0" algn="l">
                        <a:lnSpc>
                          <a:spcPct val="115000"/>
                        </a:lnSpc>
                        <a:spcBef>
                          <a:spcPts val="0"/>
                        </a:spcBef>
                        <a:spcAft>
                          <a:spcPts val="0"/>
                        </a:spcAft>
                        <a:buNone/>
                      </a:pPr>
                      <a:r>
                        <a:rPr lang="en" sz="850"/>
                        <a:t>EUVS-B gain</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Low</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50"/>
                        <a:t>6 months (weekly cals)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EUVS-B</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00000">
                <a:tc>
                  <a:txBody>
                    <a:bodyPr/>
                    <a:lstStyle/>
                    <a:p>
                      <a:pPr indent="0" lvl="0" marL="0" rtl="0" algn="l">
                        <a:lnSpc>
                          <a:spcPct val="115000"/>
                        </a:lnSpc>
                        <a:spcBef>
                          <a:spcPts val="0"/>
                        </a:spcBef>
                        <a:spcAft>
                          <a:spcPts val="0"/>
                        </a:spcAft>
                        <a:buNone/>
                      </a:pPr>
                      <a:r>
                        <a:rPr lang="en" sz="850"/>
                        <a:t>XRS gain</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Low</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50"/>
                        <a:t>annually (quarterly cals)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XRS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14700">
                <a:tc>
                  <a:txBody>
                    <a:bodyPr/>
                    <a:lstStyle/>
                    <a:p>
                      <a:pPr indent="0" lvl="0" marL="0" rtl="0" algn="l">
                        <a:lnSpc>
                          <a:spcPct val="115000"/>
                        </a:lnSpc>
                        <a:spcBef>
                          <a:spcPts val="0"/>
                        </a:spcBef>
                        <a:spcAft>
                          <a:spcPts val="0"/>
                        </a:spcAft>
                        <a:buNone/>
                      </a:pPr>
                      <a:r>
                        <a:rPr lang="en" sz="850"/>
                        <a:t>SPS gain</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Low</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50"/>
                        <a:t>annually (quarterly cals)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SPS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00000">
                <a:tc>
                  <a:txBody>
                    <a:bodyPr/>
                    <a:lstStyle/>
                    <a:p>
                      <a:pPr indent="0" lvl="0" marL="0" rtl="0" algn="l">
                        <a:lnSpc>
                          <a:spcPct val="115000"/>
                        </a:lnSpc>
                        <a:spcBef>
                          <a:spcPts val="0"/>
                        </a:spcBef>
                        <a:spcAft>
                          <a:spcPts val="0"/>
                        </a:spcAft>
                        <a:buNone/>
                      </a:pPr>
                      <a:r>
                        <a:rPr lang="en" sz="850"/>
                        <a:t>SPS darks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Low</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50"/>
                        <a:t>annually (eclipses)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SPS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61450">
                <a:tc>
                  <a:txBody>
                    <a:bodyPr/>
                    <a:lstStyle/>
                    <a:p>
                      <a:pPr indent="0" lvl="0" marL="0" rtl="0" algn="l">
                        <a:lnSpc>
                          <a:spcPct val="115000"/>
                        </a:lnSpc>
                        <a:spcBef>
                          <a:spcPts val="0"/>
                        </a:spcBef>
                        <a:spcAft>
                          <a:spcPts val="0"/>
                        </a:spcAft>
                        <a:buNone/>
                      </a:pPr>
                      <a:r>
                        <a:rPr lang="en" sz="850"/>
                        <a:t>Science packet telemetry trending</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Low</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50"/>
                        <a:t>Weekly</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All</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No</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78975">
                <a:tc>
                  <a:txBody>
                    <a:bodyPr/>
                    <a:lstStyle/>
                    <a:p>
                      <a:pPr indent="0" lvl="0" marL="0" rtl="0" algn="l">
                        <a:lnSpc>
                          <a:spcPct val="115000"/>
                        </a:lnSpc>
                        <a:spcBef>
                          <a:spcPts val="0"/>
                        </a:spcBef>
                        <a:spcAft>
                          <a:spcPts val="0"/>
                        </a:spcAft>
                        <a:buNone/>
                      </a:pPr>
                      <a:r>
                        <a:rPr lang="en" sz="850"/>
                        <a:t>XRS darks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Medium</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2CC"/>
                    </a:solidFill>
                  </a:tcPr>
                </a:tc>
                <a:tc>
                  <a:txBody>
                    <a:bodyPr/>
                    <a:lstStyle/>
                    <a:p>
                      <a:pPr indent="0" lvl="0" marL="0" rtl="0" algn="ctr">
                        <a:lnSpc>
                          <a:spcPct val="115000"/>
                        </a:lnSpc>
                        <a:spcBef>
                          <a:spcPts val="0"/>
                        </a:spcBef>
                        <a:spcAft>
                          <a:spcPts val="0"/>
                        </a:spcAft>
                        <a:buNone/>
                      </a:pPr>
                      <a:r>
                        <a:rPr lang="en" sz="850"/>
                        <a:t>quarterly (off-point)/6 months for eclipse season.</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XRS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No</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chemeClr val="dk1"/>
                    </a:solidFill>
                  </a:tcPr>
                </a:tc>
              </a:tr>
              <a:tr h="181625">
                <a:tc>
                  <a:txBody>
                    <a:bodyPr/>
                    <a:lstStyle/>
                    <a:p>
                      <a:pPr indent="0" lvl="0" marL="0" rtl="0" algn="l">
                        <a:lnSpc>
                          <a:spcPct val="115000"/>
                        </a:lnSpc>
                        <a:spcBef>
                          <a:spcPts val="0"/>
                        </a:spcBef>
                        <a:spcAft>
                          <a:spcPts val="0"/>
                        </a:spcAft>
                        <a:buNone/>
                      </a:pPr>
                      <a:r>
                        <a:rPr lang="en" sz="850"/>
                        <a:t>XRS inter-satellite flare peak comparisons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Low</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50"/>
                        <a:t>6 months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XRS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No</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34025">
                <a:tc>
                  <a:txBody>
                    <a:bodyPr/>
                    <a:lstStyle/>
                    <a:p>
                      <a:pPr indent="0" lvl="0" marL="0" rtl="0" algn="l">
                        <a:lnSpc>
                          <a:spcPct val="115000"/>
                        </a:lnSpc>
                        <a:spcBef>
                          <a:spcPts val="0"/>
                        </a:spcBef>
                        <a:spcAft>
                          <a:spcPts val="0"/>
                        </a:spcAft>
                        <a:buNone/>
                      </a:pPr>
                      <a:r>
                        <a:rPr lang="en" sz="850"/>
                        <a:t>EUVS-C particle filtering</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Low</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50"/>
                        <a:t>as needed</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EUVS-C</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No</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Yes</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B6D7A8"/>
                    </a:solidFill>
                  </a:tcPr>
                </a:tc>
              </a:tr>
              <a:tr h="100000">
                <a:tc>
                  <a:txBody>
                    <a:bodyPr/>
                    <a:lstStyle/>
                    <a:p>
                      <a:pPr indent="0" lvl="0" marL="0" rtl="0" algn="l">
                        <a:lnSpc>
                          <a:spcPct val="115000"/>
                        </a:lnSpc>
                        <a:spcBef>
                          <a:spcPts val="0"/>
                        </a:spcBef>
                        <a:spcAft>
                          <a:spcPts val="0"/>
                        </a:spcAft>
                        <a:buNone/>
                      </a:pPr>
                      <a:r>
                        <a:rPr lang="en" sz="850"/>
                        <a:t>Cruciform</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Low</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50"/>
                        <a:t>quarterly</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850"/>
                        <a:t>All</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No</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850"/>
                        <a:t>No</a:t>
                      </a:r>
                      <a:endParaRPr sz="850"/>
                    </a:p>
                  </a:txBody>
                  <a:tcPr marT="19050" marB="19050" marR="28575" marL="28575" anchor="ctr">
                    <a:lnL cap="flat" cmpd="sng" w="10575">
                      <a:solidFill>
                        <a:srgbClr val="666666"/>
                      </a:solidFill>
                      <a:prstDash val="solid"/>
                      <a:round/>
                      <a:headEnd len="sm" w="sm" type="none"/>
                      <a:tailEnd len="sm" w="sm" type="none"/>
                    </a:lnL>
                    <a:lnR cap="flat" cmpd="sng" w="10575">
                      <a:solidFill>
                        <a:srgbClr val="666666"/>
                      </a:solidFill>
                      <a:prstDash val="solid"/>
                      <a:round/>
                      <a:headEnd len="sm" w="sm" type="none"/>
                      <a:tailEnd len="sm" w="sm" type="none"/>
                    </a:lnR>
                    <a:lnT cap="flat" cmpd="sng" w="10575">
                      <a:solidFill>
                        <a:srgbClr val="666666"/>
                      </a:solidFill>
                      <a:prstDash val="solid"/>
                      <a:round/>
                      <a:headEnd len="sm" w="sm" type="none"/>
                      <a:tailEnd len="sm" w="sm" type="none"/>
                    </a:lnT>
                    <a:lnB cap="flat" cmpd="sng" w="10575">
                      <a:solidFill>
                        <a:srgbClr val="666666"/>
                      </a:solidFill>
                      <a:prstDash val="solid"/>
                      <a:round/>
                      <a:headEnd len="sm" w="sm" type="none"/>
                      <a:tailEnd len="sm" w="sm" type="none"/>
                    </a:lnB>
                    <a:solidFill>
                      <a:schemeClr val="dk1"/>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B7B7B7"/>
                </a:solidFill>
                <a:latin typeface="Calibri"/>
                <a:ea typeface="Calibri"/>
                <a:cs typeface="Calibri"/>
                <a:sym typeface="Calibri"/>
              </a:rPr>
              <a:t>‹#›</a:t>
            </a:fld>
            <a:endParaRPr sz="1200">
              <a:solidFill>
                <a:srgbClr val="B7B7B7"/>
              </a:solidFill>
              <a:latin typeface="Calibri"/>
              <a:ea typeface="Calibri"/>
              <a:cs typeface="Calibri"/>
              <a:sym typeface="Calibri"/>
            </a:endParaRPr>
          </a:p>
        </p:txBody>
      </p:sp>
      <p:grpSp>
        <p:nvGrpSpPr>
          <p:cNvPr id="363" name="Google Shape;363;p39"/>
          <p:cNvGrpSpPr/>
          <p:nvPr/>
        </p:nvGrpSpPr>
        <p:grpSpPr>
          <a:xfrm>
            <a:off x="259199" y="142068"/>
            <a:ext cx="933668" cy="276900"/>
            <a:chOff x="259199" y="142068"/>
            <a:chExt cx="933668" cy="276900"/>
          </a:xfrm>
        </p:grpSpPr>
        <p:sp>
          <p:nvSpPr>
            <p:cNvPr id="364" name="Google Shape;364;p39"/>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365" name="Google Shape;365;p39"/>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366" name="Google Shape;366;p39"/>
          <p:cNvSpPr txBox="1"/>
          <p:nvPr>
            <p:ph idx="4294967295" type="title"/>
          </p:nvPr>
        </p:nvSpPr>
        <p:spPr>
          <a:xfrm>
            <a:off x="215750" y="474075"/>
            <a:ext cx="77130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420">
                <a:latin typeface="Nunito"/>
                <a:ea typeface="Nunito"/>
                <a:cs typeface="Nunito"/>
                <a:sym typeface="Nunito"/>
              </a:rPr>
              <a:t>EUVS-B degradation trending routine was based on </a:t>
            </a:r>
            <a:r>
              <a:rPr lang="en" sz="2420">
                <a:latin typeface="Nunito"/>
                <a:ea typeface="Nunito"/>
                <a:cs typeface="Nunito"/>
                <a:sym typeface="Nunito"/>
              </a:rPr>
              <a:t>SORCE/SOLSTICE dat</a:t>
            </a:r>
            <a:r>
              <a:rPr lang="en" sz="2420">
                <a:latin typeface="Nunito"/>
                <a:ea typeface="Nunito"/>
                <a:cs typeface="Nunito"/>
                <a:sym typeface="Nunito"/>
              </a:rPr>
              <a:t>a</a:t>
            </a:r>
            <a:endParaRPr sz="2420">
              <a:latin typeface="Nunito"/>
              <a:ea typeface="Nunito"/>
              <a:cs typeface="Nunito"/>
              <a:sym typeface="Nunito"/>
            </a:endParaRPr>
          </a:p>
        </p:txBody>
      </p:sp>
      <p:grpSp>
        <p:nvGrpSpPr>
          <p:cNvPr id="367" name="Google Shape;367;p39"/>
          <p:cNvGrpSpPr/>
          <p:nvPr/>
        </p:nvGrpSpPr>
        <p:grpSpPr>
          <a:xfrm>
            <a:off x="465975" y="1419825"/>
            <a:ext cx="3967200" cy="3421500"/>
            <a:chOff x="465975" y="1419825"/>
            <a:chExt cx="3967200" cy="3421500"/>
          </a:xfrm>
        </p:grpSpPr>
        <p:sp>
          <p:nvSpPr>
            <p:cNvPr id="368" name="Google Shape;368;p39"/>
            <p:cNvSpPr/>
            <p:nvPr/>
          </p:nvSpPr>
          <p:spPr>
            <a:xfrm>
              <a:off x="465975" y="1419825"/>
              <a:ext cx="3967200" cy="3421500"/>
            </a:xfrm>
            <a:prstGeom prst="rect">
              <a:avLst/>
            </a:prstGeom>
            <a:solidFill>
              <a:srgbClr val="0C343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9"/>
            <p:cNvSpPr txBox="1"/>
            <p:nvPr/>
          </p:nvSpPr>
          <p:spPr>
            <a:xfrm>
              <a:off x="1104175" y="4077525"/>
              <a:ext cx="2687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FF9900"/>
                  </a:solidFill>
                  <a:latin typeface="Nunito"/>
                  <a:ea typeface="Nunito"/>
                  <a:cs typeface="Nunito"/>
                  <a:sym typeface="Nunito"/>
                </a:rPr>
                <a:t>Good SOLSTICE data ended in 04/2019</a:t>
              </a:r>
              <a:endParaRPr sz="1500">
                <a:solidFill>
                  <a:srgbClr val="FF9900"/>
                </a:solidFill>
                <a:latin typeface="Nunito"/>
                <a:ea typeface="Nunito"/>
                <a:cs typeface="Nunito"/>
                <a:sym typeface="Nunito"/>
              </a:endParaRPr>
            </a:p>
          </p:txBody>
        </p:sp>
        <p:sp>
          <p:nvSpPr>
            <p:cNvPr id="370" name="Google Shape;370;p39"/>
            <p:cNvSpPr txBox="1"/>
            <p:nvPr/>
          </p:nvSpPr>
          <p:spPr>
            <a:xfrm>
              <a:off x="1104175" y="1497675"/>
              <a:ext cx="2687400" cy="153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latin typeface="Nunito"/>
                  <a:ea typeface="Nunito"/>
                  <a:cs typeface="Nunito"/>
                  <a:sym typeface="Nunito"/>
                </a:rPr>
                <a:t>Original</a:t>
              </a:r>
              <a:r>
                <a:rPr lang="en" sz="2000">
                  <a:solidFill>
                    <a:schemeClr val="dk1"/>
                  </a:solidFill>
                  <a:latin typeface="Nunito"/>
                  <a:ea typeface="Nunito"/>
                  <a:cs typeface="Nunito"/>
                  <a:sym typeface="Nunito"/>
                </a:rPr>
                <a:t> method:</a:t>
              </a:r>
              <a:endParaRPr sz="2000">
                <a:solidFill>
                  <a:schemeClr val="dk1"/>
                </a:solidFill>
                <a:latin typeface="Nunito"/>
                <a:ea typeface="Nunito"/>
                <a:cs typeface="Nunito"/>
                <a:sym typeface="Nunito"/>
              </a:endParaRPr>
            </a:p>
            <a:p>
              <a:pPr indent="0" lvl="0" marL="0" rtl="0" algn="ctr">
                <a:spcBef>
                  <a:spcPts val="0"/>
                </a:spcBef>
                <a:spcAft>
                  <a:spcPts val="0"/>
                </a:spcAft>
                <a:buNone/>
              </a:pPr>
              <a:r>
                <a:t/>
              </a:r>
              <a:endParaRPr sz="2000">
                <a:solidFill>
                  <a:schemeClr val="dk1"/>
                </a:solidFill>
                <a:latin typeface="Nunito"/>
                <a:ea typeface="Nunito"/>
                <a:cs typeface="Nunito"/>
                <a:sym typeface="Nunito"/>
              </a:endParaRPr>
            </a:p>
            <a:p>
              <a:pPr indent="0" lvl="0" marL="0" rtl="0" algn="ctr">
                <a:spcBef>
                  <a:spcPts val="0"/>
                </a:spcBef>
                <a:spcAft>
                  <a:spcPts val="0"/>
                </a:spcAft>
                <a:buNone/>
              </a:pPr>
              <a:r>
                <a:rPr lang="en" sz="2000">
                  <a:solidFill>
                    <a:schemeClr val="dk1"/>
                  </a:solidFill>
                  <a:latin typeface="Nunito"/>
                  <a:ea typeface="Nunito"/>
                  <a:cs typeface="Nunito"/>
                  <a:sym typeface="Nunito"/>
                </a:rPr>
                <a:t> </a:t>
              </a:r>
              <a:r>
                <a:rPr lang="en">
                  <a:solidFill>
                    <a:schemeClr val="dk1"/>
                  </a:solidFill>
                  <a:latin typeface="Nunito"/>
                  <a:ea typeface="Nunito"/>
                  <a:cs typeface="Nunito"/>
                  <a:sym typeface="Nunito"/>
                </a:rPr>
                <a:t>Use SOLSTICE irradiances at EUVS-B wavelengths to correct degradation</a:t>
              </a:r>
              <a:endParaRPr sz="2000">
                <a:solidFill>
                  <a:schemeClr val="dk1"/>
                </a:solidFill>
                <a:latin typeface="Nunito"/>
                <a:ea typeface="Nunito"/>
                <a:cs typeface="Nunito"/>
                <a:sym typeface="Nunito"/>
              </a:endParaRPr>
            </a:p>
          </p:txBody>
        </p:sp>
      </p:grpSp>
      <p:grpSp>
        <p:nvGrpSpPr>
          <p:cNvPr id="371" name="Google Shape;371;p39"/>
          <p:cNvGrpSpPr/>
          <p:nvPr/>
        </p:nvGrpSpPr>
        <p:grpSpPr>
          <a:xfrm>
            <a:off x="4795975" y="1419825"/>
            <a:ext cx="3993300" cy="3421500"/>
            <a:chOff x="4795975" y="1419825"/>
            <a:chExt cx="3993300" cy="3421500"/>
          </a:xfrm>
        </p:grpSpPr>
        <p:sp>
          <p:nvSpPr>
            <p:cNvPr id="372" name="Google Shape;372;p39"/>
            <p:cNvSpPr/>
            <p:nvPr/>
          </p:nvSpPr>
          <p:spPr>
            <a:xfrm>
              <a:off x="4795975" y="1419825"/>
              <a:ext cx="3993300" cy="3421500"/>
            </a:xfrm>
            <a:prstGeom prst="rect">
              <a:avLst/>
            </a:prstGeom>
            <a:solidFill>
              <a:srgbClr val="0C343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9"/>
            <p:cNvSpPr txBox="1"/>
            <p:nvPr/>
          </p:nvSpPr>
          <p:spPr>
            <a:xfrm>
              <a:off x="5445325" y="1497675"/>
              <a:ext cx="2859300" cy="144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latin typeface="Nunito"/>
                  <a:ea typeface="Nunito"/>
                  <a:cs typeface="Nunito"/>
                  <a:sym typeface="Nunito"/>
                </a:rPr>
                <a:t>Updated</a:t>
              </a:r>
              <a:r>
                <a:rPr lang="en" sz="2000">
                  <a:solidFill>
                    <a:schemeClr val="dk1"/>
                  </a:solidFill>
                  <a:latin typeface="Nunito"/>
                  <a:ea typeface="Nunito"/>
                  <a:cs typeface="Nunito"/>
                  <a:sym typeface="Nunito"/>
                </a:rPr>
                <a:t> method: </a:t>
              </a:r>
              <a:endParaRPr sz="2000">
                <a:solidFill>
                  <a:schemeClr val="dk1"/>
                </a:solidFill>
                <a:latin typeface="Nunito"/>
                <a:ea typeface="Nunito"/>
                <a:cs typeface="Nunito"/>
                <a:sym typeface="Nunito"/>
              </a:endParaRPr>
            </a:p>
            <a:p>
              <a:pPr indent="0" lvl="0" marL="0" rtl="0" algn="ctr">
                <a:spcBef>
                  <a:spcPts val="0"/>
                </a:spcBef>
                <a:spcAft>
                  <a:spcPts val="0"/>
                </a:spcAft>
                <a:buNone/>
              </a:pPr>
              <a:r>
                <a:t/>
              </a:r>
              <a:endParaRPr sz="2000">
                <a:solidFill>
                  <a:schemeClr val="dk1"/>
                </a:solidFill>
                <a:latin typeface="Nunito"/>
                <a:ea typeface="Nunito"/>
                <a:cs typeface="Nunito"/>
                <a:sym typeface="Nunito"/>
              </a:endParaRPr>
            </a:p>
            <a:p>
              <a:pPr indent="0" lvl="0" marL="0" rtl="0" algn="ctr">
                <a:spcBef>
                  <a:spcPts val="0"/>
                </a:spcBef>
                <a:spcAft>
                  <a:spcPts val="0"/>
                </a:spcAft>
                <a:buNone/>
              </a:pPr>
              <a:r>
                <a:rPr lang="en">
                  <a:solidFill>
                    <a:schemeClr val="dk1"/>
                  </a:solidFill>
                  <a:latin typeface="Nunito"/>
                  <a:ea typeface="Nunito"/>
                  <a:cs typeface="Nunito"/>
                  <a:sym typeface="Nunito"/>
                </a:rPr>
                <a:t>Create proxies for SOLSTICE at EUVS-B wavelength based on EUVS Mg II </a:t>
              </a:r>
              <a:endParaRPr sz="2000">
                <a:solidFill>
                  <a:schemeClr val="dk1"/>
                </a:solidFill>
                <a:latin typeface="Nunito"/>
                <a:ea typeface="Nunito"/>
                <a:cs typeface="Nunito"/>
                <a:sym typeface="Nunito"/>
              </a:endParaRPr>
            </a:p>
          </p:txBody>
        </p:sp>
        <p:sp>
          <p:nvSpPr>
            <p:cNvPr id="374" name="Google Shape;374;p39"/>
            <p:cNvSpPr txBox="1"/>
            <p:nvPr/>
          </p:nvSpPr>
          <p:spPr>
            <a:xfrm>
              <a:off x="5080250" y="3157050"/>
              <a:ext cx="3708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Nunito"/>
                  <a:ea typeface="Nunito"/>
                  <a:cs typeface="Nunito"/>
                  <a:sym typeface="Nunito"/>
                </a:rPr>
                <a:t>SOLSTICE “EUVS-B” proxy = f(Mg II)</a:t>
              </a:r>
              <a:endParaRPr>
                <a:solidFill>
                  <a:schemeClr val="dk1"/>
                </a:solidFill>
                <a:latin typeface="Nunito"/>
                <a:ea typeface="Nunito"/>
                <a:cs typeface="Nunito"/>
                <a:sym typeface="Nunito"/>
              </a:endParaRPr>
            </a:p>
          </p:txBody>
        </p:sp>
      </p:grpSp>
      <p:grpSp>
        <p:nvGrpSpPr>
          <p:cNvPr id="375" name="Google Shape;375;p39"/>
          <p:cNvGrpSpPr/>
          <p:nvPr/>
        </p:nvGrpSpPr>
        <p:grpSpPr>
          <a:xfrm>
            <a:off x="394938" y="3179525"/>
            <a:ext cx="4053600" cy="762625"/>
            <a:chOff x="850950" y="3194475"/>
            <a:chExt cx="4053600" cy="762625"/>
          </a:xfrm>
        </p:grpSpPr>
        <p:sp>
          <p:nvSpPr>
            <p:cNvPr id="376" name="Google Shape;376;p39"/>
            <p:cNvSpPr txBox="1"/>
            <p:nvPr/>
          </p:nvSpPr>
          <p:spPr>
            <a:xfrm>
              <a:off x="850950" y="3297625"/>
              <a:ext cx="1305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Nunito"/>
                  <a:ea typeface="Nunito"/>
                  <a:cs typeface="Nunito"/>
                  <a:sym typeface="Nunito"/>
                </a:rPr>
                <a:t>Degradation </a:t>
              </a:r>
              <a:endParaRPr>
                <a:solidFill>
                  <a:schemeClr val="dk1"/>
                </a:solidFill>
                <a:latin typeface="Nunito"/>
                <a:ea typeface="Nunito"/>
                <a:cs typeface="Nunito"/>
                <a:sym typeface="Nunito"/>
              </a:endParaRPr>
            </a:p>
            <a:p>
              <a:pPr indent="0" lvl="0" marL="0" rtl="0" algn="ctr">
                <a:spcBef>
                  <a:spcPts val="0"/>
                </a:spcBef>
                <a:spcAft>
                  <a:spcPts val="0"/>
                </a:spcAft>
                <a:buNone/>
              </a:pPr>
              <a:r>
                <a:rPr lang="en">
                  <a:solidFill>
                    <a:schemeClr val="dk1"/>
                  </a:solidFill>
                  <a:latin typeface="Nunito"/>
                  <a:ea typeface="Nunito"/>
                  <a:cs typeface="Nunito"/>
                  <a:sym typeface="Nunito"/>
                </a:rPr>
                <a:t>function </a:t>
              </a:r>
              <a:endParaRPr>
                <a:solidFill>
                  <a:schemeClr val="dk1"/>
                </a:solidFill>
                <a:latin typeface="Nunito"/>
                <a:ea typeface="Nunito"/>
                <a:cs typeface="Nunito"/>
                <a:sym typeface="Nunito"/>
              </a:endParaRPr>
            </a:p>
          </p:txBody>
        </p:sp>
        <p:sp>
          <p:nvSpPr>
            <p:cNvPr id="377" name="Google Shape;377;p39"/>
            <p:cNvSpPr txBox="1"/>
            <p:nvPr/>
          </p:nvSpPr>
          <p:spPr>
            <a:xfrm>
              <a:off x="1791150" y="3375675"/>
              <a:ext cx="749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t>
              </a:r>
              <a:endParaRPr>
                <a:solidFill>
                  <a:schemeClr val="dk1"/>
                </a:solidFill>
              </a:endParaRPr>
            </a:p>
          </p:txBody>
        </p:sp>
        <p:sp>
          <p:nvSpPr>
            <p:cNvPr id="378" name="Google Shape;378;p39"/>
            <p:cNvSpPr txBox="1"/>
            <p:nvPr/>
          </p:nvSpPr>
          <p:spPr>
            <a:xfrm>
              <a:off x="2247750" y="3194475"/>
              <a:ext cx="25650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Nunito"/>
                  <a:ea typeface="Nunito"/>
                  <a:cs typeface="Nunito"/>
                  <a:sym typeface="Nunito"/>
                </a:rPr>
                <a:t>EUVS-B line irradiance</a:t>
              </a:r>
              <a:endParaRPr sz="1300">
                <a:solidFill>
                  <a:schemeClr val="dk1"/>
                </a:solidFill>
                <a:latin typeface="Nunito"/>
                <a:ea typeface="Nunito"/>
                <a:cs typeface="Nunito"/>
                <a:sym typeface="Nunito"/>
              </a:endParaRPr>
            </a:p>
          </p:txBody>
        </p:sp>
        <p:sp>
          <p:nvSpPr>
            <p:cNvPr id="379" name="Google Shape;379;p39"/>
            <p:cNvSpPr txBox="1"/>
            <p:nvPr/>
          </p:nvSpPr>
          <p:spPr>
            <a:xfrm>
              <a:off x="2155950" y="3572200"/>
              <a:ext cx="27486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Nunito"/>
                  <a:ea typeface="Nunito"/>
                  <a:cs typeface="Nunito"/>
                  <a:sym typeface="Nunito"/>
                </a:rPr>
                <a:t>SOLSTICE “EUVS-B” irradiance </a:t>
              </a:r>
              <a:endParaRPr sz="1300">
                <a:solidFill>
                  <a:schemeClr val="dk1"/>
                </a:solidFill>
                <a:latin typeface="Nunito"/>
                <a:ea typeface="Nunito"/>
                <a:cs typeface="Nunito"/>
                <a:sym typeface="Nunito"/>
              </a:endParaRPr>
            </a:p>
          </p:txBody>
        </p:sp>
        <p:cxnSp>
          <p:nvCxnSpPr>
            <p:cNvPr id="380" name="Google Shape;380;p39"/>
            <p:cNvCxnSpPr/>
            <p:nvPr/>
          </p:nvCxnSpPr>
          <p:spPr>
            <a:xfrm>
              <a:off x="2335925" y="3572175"/>
              <a:ext cx="2449200" cy="1800"/>
            </a:xfrm>
            <a:prstGeom prst="straightConnector1">
              <a:avLst/>
            </a:prstGeom>
            <a:noFill/>
            <a:ln cap="flat" cmpd="sng" w="28575">
              <a:solidFill>
                <a:schemeClr val="dk1"/>
              </a:solidFill>
              <a:prstDash val="solid"/>
              <a:round/>
              <a:headEnd len="med" w="med" type="none"/>
              <a:tailEnd len="med" w="med" type="none"/>
            </a:ln>
          </p:spPr>
        </p:cxnSp>
      </p:grpSp>
      <p:grpSp>
        <p:nvGrpSpPr>
          <p:cNvPr id="381" name="Google Shape;381;p39"/>
          <p:cNvGrpSpPr/>
          <p:nvPr/>
        </p:nvGrpSpPr>
        <p:grpSpPr>
          <a:xfrm>
            <a:off x="4822038" y="3704075"/>
            <a:ext cx="3967100" cy="758350"/>
            <a:chOff x="850950" y="3200825"/>
            <a:chExt cx="3967100" cy="758350"/>
          </a:xfrm>
        </p:grpSpPr>
        <p:sp>
          <p:nvSpPr>
            <p:cNvPr id="382" name="Google Shape;382;p39"/>
            <p:cNvSpPr txBox="1"/>
            <p:nvPr/>
          </p:nvSpPr>
          <p:spPr>
            <a:xfrm>
              <a:off x="850950" y="3297625"/>
              <a:ext cx="1305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Nunito"/>
                  <a:ea typeface="Nunito"/>
                  <a:cs typeface="Nunito"/>
                  <a:sym typeface="Nunito"/>
                </a:rPr>
                <a:t>Degradation </a:t>
              </a:r>
              <a:endParaRPr>
                <a:solidFill>
                  <a:schemeClr val="dk1"/>
                </a:solidFill>
                <a:latin typeface="Nunito"/>
                <a:ea typeface="Nunito"/>
                <a:cs typeface="Nunito"/>
                <a:sym typeface="Nunito"/>
              </a:endParaRPr>
            </a:p>
            <a:p>
              <a:pPr indent="0" lvl="0" marL="0" rtl="0" algn="ctr">
                <a:spcBef>
                  <a:spcPts val="0"/>
                </a:spcBef>
                <a:spcAft>
                  <a:spcPts val="0"/>
                </a:spcAft>
                <a:buNone/>
              </a:pPr>
              <a:r>
                <a:rPr lang="en">
                  <a:solidFill>
                    <a:schemeClr val="dk1"/>
                  </a:solidFill>
                  <a:latin typeface="Nunito"/>
                  <a:ea typeface="Nunito"/>
                  <a:cs typeface="Nunito"/>
                  <a:sym typeface="Nunito"/>
                </a:rPr>
                <a:t>function </a:t>
              </a:r>
              <a:endParaRPr>
                <a:solidFill>
                  <a:schemeClr val="dk1"/>
                </a:solidFill>
                <a:latin typeface="Nunito"/>
                <a:ea typeface="Nunito"/>
                <a:cs typeface="Nunito"/>
                <a:sym typeface="Nunito"/>
              </a:endParaRPr>
            </a:p>
          </p:txBody>
        </p:sp>
        <p:sp>
          <p:nvSpPr>
            <p:cNvPr id="383" name="Google Shape;383;p39"/>
            <p:cNvSpPr txBox="1"/>
            <p:nvPr/>
          </p:nvSpPr>
          <p:spPr>
            <a:xfrm>
              <a:off x="1791150" y="3375675"/>
              <a:ext cx="749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t>
              </a:r>
              <a:endParaRPr>
                <a:solidFill>
                  <a:schemeClr val="dk1"/>
                </a:solidFill>
              </a:endParaRPr>
            </a:p>
          </p:txBody>
        </p:sp>
        <p:sp>
          <p:nvSpPr>
            <p:cNvPr id="384" name="Google Shape;384;p39"/>
            <p:cNvSpPr txBox="1"/>
            <p:nvPr/>
          </p:nvSpPr>
          <p:spPr>
            <a:xfrm>
              <a:off x="2161250" y="3200825"/>
              <a:ext cx="25650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Nunito"/>
                  <a:ea typeface="Nunito"/>
                  <a:cs typeface="Nunito"/>
                  <a:sym typeface="Nunito"/>
                </a:rPr>
                <a:t>EUVS-B line irradiance</a:t>
              </a:r>
              <a:endParaRPr sz="1300">
                <a:solidFill>
                  <a:schemeClr val="dk1"/>
                </a:solidFill>
                <a:latin typeface="Nunito"/>
                <a:ea typeface="Nunito"/>
                <a:cs typeface="Nunito"/>
                <a:sym typeface="Nunito"/>
              </a:endParaRPr>
            </a:p>
          </p:txBody>
        </p:sp>
        <p:sp>
          <p:nvSpPr>
            <p:cNvPr id="385" name="Google Shape;385;p39"/>
            <p:cNvSpPr txBox="1"/>
            <p:nvPr/>
          </p:nvSpPr>
          <p:spPr>
            <a:xfrm>
              <a:off x="2069450" y="3574275"/>
              <a:ext cx="27486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Nunito"/>
                  <a:ea typeface="Nunito"/>
                  <a:cs typeface="Nunito"/>
                  <a:sym typeface="Nunito"/>
                </a:rPr>
                <a:t>SOLSTICE “EUVS-B” proxy  </a:t>
              </a:r>
              <a:endParaRPr sz="1300">
                <a:solidFill>
                  <a:schemeClr val="dk1"/>
                </a:solidFill>
                <a:latin typeface="Nunito"/>
                <a:ea typeface="Nunito"/>
                <a:cs typeface="Nunito"/>
                <a:sym typeface="Nunito"/>
              </a:endParaRPr>
            </a:p>
          </p:txBody>
        </p:sp>
        <p:cxnSp>
          <p:nvCxnSpPr>
            <p:cNvPr id="386" name="Google Shape;386;p39"/>
            <p:cNvCxnSpPr/>
            <p:nvPr/>
          </p:nvCxnSpPr>
          <p:spPr>
            <a:xfrm flipH="1" rot="10800000">
              <a:off x="2403488" y="3576725"/>
              <a:ext cx="2179800" cy="1500"/>
            </a:xfrm>
            <a:prstGeom prst="straightConnector1">
              <a:avLst/>
            </a:prstGeom>
            <a:noFill/>
            <a:ln cap="flat" cmpd="sng" w="28575">
              <a:solidFill>
                <a:schemeClr val="dk1"/>
              </a:solidFill>
              <a:prstDash val="solid"/>
              <a:round/>
              <a:headEnd len="med" w="med" type="none"/>
              <a:tailEnd len="med" w="med" type="none"/>
            </a:ln>
          </p:spPr>
        </p:cxn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B7B7B7"/>
                </a:solidFill>
                <a:latin typeface="Calibri"/>
                <a:ea typeface="Calibri"/>
                <a:cs typeface="Calibri"/>
                <a:sym typeface="Calibri"/>
              </a:rPr>
              <a:t>‹#›</a:t>
            </a:fld>
            <a:endParaRPr sz="1200">
              <a:solidFill>
                <a:srgbClr val="B7B7B7"/>
              </a:solidFill>
              <a:latin typeface="Calibri"/>
              <a:ea typeface="Calibri"/>
              <a:cs typeface="Calibri"/>
              <a:sym typeface="Calibri"/>
            </a:endParaRPr>
          </a:p>
        </p:txBody>
      </p:sp>
      <p:grpSp>
        <p:nvGrpSpPr>
          <p:cNvPr id="392" name="Google Shape;392;p40"/>
          <p:cNvGrpSpPr/>
          <p:nvPr/>
        </p:nvGrpSpPr>
        <p:grpSpPr>
          <a:xfrm>
            <a:off x="259199" y="142068"/>
            <a:ext cx="933668" cy="276900"/>
            <a:chOff x="259199" y="142068"/>
            <a:chExt cx="933668" cy="276900"/>
          </a:xfrm>
        </p:grpSpPr>
        <p:sp>
          <p:nvSpPr>
            <p:cNvPr id="393" name="Google Shape;393;p40"/>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394" name="Google Shape;394;p40"/>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395" name="Google Shape;395;p40"/>
          <p:cNvSpPr txBox="1"/>
          <p:nvPr/>
        </p:nvSpPr>
        <p:spPr>
          <a:xfrm>
            <a:off x="7102050" y="995925"/>
            <a:ext cx="19635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The </a:t>
            </a:r>
            <a:r>
              <a:rPr lang="en" sz="1500">
                <a:solidFill>
                  <a:schemeClr val="accent5"/>
                </a:solidFill>
                <a:latin typeface="Calibri"/>
                <a:ea typeface="Calibri"/>
                <a:cs typeface="Calibri"/>
                <a:sym typeface="Calibri"/>
              </a:rPr>
              <a:t>blue</a:t>
            </a:r>
            <a:r>
              <a:rPr lang="en" sz="1500">
                <a:solidFill>
                  <a:schemeClr val="dk1"/>
                </a:solidFill>
                <a:latin typeface="Calibri"/>
                <a:ea typeface="Calibri"/>
                <a:cs typeface="Calibri"/>
                <a:sym typeface="Calibri"/>
              </a:rPr>
              <a:t> fits provide the function to create the proxy </a:t>
            </a:r>
            <a:endParaRPr sz="1500">
              <a:solidFill>
                <a:schemeClr val="dk1"/>
              </a:solidFill>
              <a:latin typeface="Calibri"/>
              <a:ea typeface="Calibri"/>
              <a:cs typeface="Calibri"/>
              <a:sym typeface="Calibri"/>
            </a:endParaRPr>
          </a:p>
        </p:txBody>
      </p:sp>
      <p:sp>
        <p:nvSpPr>
          <p:cNvPr id="396" name="Google Shape;396;p40"/>
          <p:cNvSpPr txBox="1"/>
          <p:nvPr>
            <p:ph idx="4294967295" type="title"/>
          </p:nvPr>
        </p:nvSpPr>
        <p:spPr>
          <a:xfrm>
            <a:off x="215750" y="474075"/>
            <a:ext cx="77130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We create </a:t>
            </a:r>
            <a:r>
              <a:rPr lang="en" sz="2220">
                <a:latin typeface="Nunito"/>
                <a:ea typeface="Nunito"/>
                <a:cs typeface="Nunito"/>
                <a:sym typeface="Nunito"/>
              </a:rPr>
              <a:t>proxies</a:t>
            </a:r>
            <a:r>
              <a:rPr lang="en" sz="2220">
                <a:latin typeface="Nunito"/>
                <a:ea typeface="Nunito"/>
                <a:cs typeface="Nunito"/>
                <a:sym typeface="Nunito"/>
              </a:rPr>
              <a:t> of the SOLSTICE irradiances as a function of EUVS Mg II </a:t>
            </a:r>
            <a:endParaRPr sz="2220">
              <a:latin typeface="Nunito"/>
              <a:ea typeface="Nunito"/>
              <a:cs typeface="Nunito"/>
              <a:sym typeface="Nunito"/>
            </a:endParaRPr>
          </a:p>
        </p:txBody>
      </p:sp>
      <p:pic>
        <p:nvPicPr>
          <p:cNvPr id="397" name="Google Shape;397;p40"/>
          <p:cNvPicPr preferRelativeResize="0"/>
          <p:nvPr/>
        </p:nvPicPr>
        <p:blipFill rotWithShape="1">
          <a:blip r:embed="rId3">
            <a:alphaModFix/>
          </a:blip>
          <a:srcRect b="6506" l="0" r="4287" t="5083"/>
          <a:stretch/>
        </p:blipFill>
        <p:spPr>
          <a:xfrm>
            <a:off x="5224675" y="3435800"/>
            <a:ext cx="1877370" cy="1261024"/>
          </a:xfrm>
          <a:prstGeom prst="rect">
            <a:avLst/>
          </a:prstGeom>
          <a:noFill/>
          <a:ln>
            <a:noFill/>
          </a:ln>
        </p:spPr>
      </p:pic>
      <p:pic>
        <p:nvPicPr>
          <p:cNvPr id="398" name="Google Shape;398;p40"/>
          <p:cNvPicPr preferRelativeResize="0"/>
          <p:nvPr/>
        </p:nvPicPr>
        <p:blipFill rotWithShape="1">
          <a:blip r:embed="rId4">
            <a:alphaModFix/>
          </a:blip>
          <a:srcRect b="6506" l="0" r="4287" t="5083"/>
          <a:stretch/>
        </p:blipFill>
        <p:spPr>
          <a:xfrm>
            <a:off x="7233076" y="2306701"/>
            <a:ext cx="1818180" cy="1221272"/>
          </a:xfrm>
          <a:prstGeom prst="rect">
            <a:avLst/>
          </a:prstGeom>
          <a:noFill/>
          <a:ln>
            <a:noFill/>
          </a:ln>
        </p:spPr>
      </p:pic>
      <p:pic>
        <p:nvPicPr>
          <p:cNvPr id="399" name="Google Shape;399;p40"/>
          <p:cNvPicPr preferRelativeResize="0"/>
          <p:nvPr/>
        </p:nvPicPr>
        <p:blipFill rotWithShape="1">
          <a:blip r:embed="rId5">
            <a:alphaModFix/>
          </a:blip>
          <a:srcRect b="6498" l="3303" r="5188" t="5092"/>
          <a:stretch/>
        </p:blipFill>
        <p:spPr>
          <a:xfrm>
            <a:off x="5224675" y="1343350"/>
            <a:ext cx="1877380" cy="1318872"/>
          </a:xfrm>
          <a:prstGeom prst="rect">
            <a:avLst/>
          </a:prstGeom>
          <a:noFill/>
          <a:ln>
            <a:noFill/>
          </a:ln>
        </p:spPr>
      </p:pic>
      <p:pic>
        <p:nvPicPr>
          <p:cNvPr id="400" name="Google Shape;400;p40"/>
          <p:cNvPicPr preferRelativeResize="0"/>
          <p:nvPr/>
        </p:nvPicPr>
        <p:blipFill rotWithShape="1">
          <a:blip r:embed="rId6">
            <a:alphaModFix/>
          </a:blip>
          <a:srcRect b="6424" l="0" r="4662" t="4217"/>
          <a:stretch/>
        </p:blipFill>
        <p:spPr>
          <a:xfrm>
            <a:off x="259200" y="1343350"/>
            <a:ext cx="4835340" cy="341132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1"/>
          <p:cNvSpPr txBox="1"/>
          <p:nvPr>
            <p:ph idx="4294967295" type="title"/>
          </p:nvPr>
        </p:nvSpPr>
        <p:spPr>
          <a:xfrm>
            <a:off x="259200" y="492700"/>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420">
                <a:latin typeface="Nunito"/>
                <a:ea typeface="Nunito"/>
                <a:cs typeface="Nunito"/>
                <a:sym typeface="Nunito"/>
              </a:rPr>
              <a:t>T</a:t>
            </a:r>
            <a:r>
              <a:rPr lang="en" sz="2420">
                <a:latin typeface="Nunito"/>
                <a:ea typeface="Nunito"/>
                <a:cs typeface="Nunito"/>
                <a:sym typeface="Nunito"/>
              </a:rPr>
              <a:t>he proxy provides the SOLSTICE irradiance</a:t>
            </a:r>
            <a:r>
              <a:rPr lang="en" sz="2420">
                <a:latin typeface="Nunito"/>
                <a:ea typeface="Nunito"/>
                <a:cs typeface="Nunito"/>
                <a:sym typeface="Nunito"/>
              </a:rPr>
              <a:t>, which is used to derive the EUVS-B degradation factors </a:t>
            </a:r>
            <a:endParaRPr sz="2420">
              <a:latin typeface="Nunito"/>
              <a:ea typeface="Nunito"/>
              <a:cs typeface="Nunito"/>
              <a:sym typeface="Nunito"/>
            </a:endParaRPr>
          </a:p>
        </p:txBody>
      </p:sp>
      <p:sp>
        <p:nvSpPr>
          <p:cNvPr id="406" name="Google Shape;40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B7B7B7"/>
                </a:solidFill>
                <a:latin typeface="Calibri"/>
                <a:ea typeface="Calibri"/>
                <a:cs typeface="Calibri"/>
                <a:sym typeface="Calibri"/>
              </a:rPr>
              <a:t>‹#›</a:t>
            </a:fld>
            <a:endParaRPr sz="1200">
              <a:solidFill>
                <a:srgbClr val="B7B7B7"/>
              </a:solidFill>
              <a:latin typeface="Calibri"/>
              <a:ea typeface="Calibri"/>
              <a:cs typeface="Calibri"/>
              <a:sym typeface="Calibri"/>
            </a:endParaRPr>
          </a:p>
        </p:txBody>
      </p:sp>
      <p:grpSp>
        <p:nvGrpSpPr>
          <p:cNvPr id="407" name="Google Shape;407;p41"/>
          <p:cNvGrpSpPr/>
          <p:nvPr/>
        </p:nvGrpSpPr>
        <p:grpSpPr>
          <a:xfrm>
            <a:off x="259199" y="142068"/>
            <a:ext cx="933668" cy="276900"/>
            <a:chOff x="259199" y="142068"/>
            <a:chExt cx="933668" cy="276900"/>
          </a:xfrm>
        </p:grpSpPr>
        <p:sp>
          <p:nvSpPr>
            <p:cNvPr id="408" name="Google Shape;408;p41"/>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409" name="Google Shape;409;p41"/>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pic>
        <p:nvPicPr>
          <p:cNvPr id="410" name="Google Shape;410;p41"/>
          <p:cNvPicPr preferRelativeResize="0"/>
          <p:nvPr/>
        </p:nvPicPr>
        <p:blipFill rotWithShape="1">
          <a:blip r:embed="rId3">
            <a:alphaModFix/>
          </a:blip>
          <a:srcRect b="7106" l="4267" r="4166" t="4942"/>
          <a:stretch/>
        </p:blipFill>
        <p:spPr>
          <a:xfrm>
            <a:off x="4845875" y="3301150"/>
            <a:ext cx="2067280" cy="1616248"/>
          </a:xfrm>
          <a:prstGeom prst="rect">
            <a:avLst/>
          </a:prstGeom>
          <a:noFill/>
          <a:ln>
            <a:noFill/>
          </a:ln>
        </p:spPr>
      </p:pic>
      <p:pic>
        <p:nvPicPr>
          <p:cNvPr id="411" name="Google Shape;411;p41"/>
          <p:cNvPicPr preferRelativeResize="0"/>
          <p:nvPr/>
        </p:nvPicPr>
        <p:blipFill rotWithShape="1">
          <a:blip r:embed="rId4">
            <a:alphaModFix/>
          </a:blip>
          <a:srcRect b="5658" l="4028" r="4404" t="4943"/>
          <a:stretch/>
        </p:blipFill>
        <p:spPr>
          <a:xfrm>
            <a:off x="6979675" y="1985744"/>
            <a:ext cx="2045530" cy="1625520"/>
          </a:xfrm>
          <a:prstGeom prst="rect">
            <a:avLst/>
          </a:prstGeom>
          <a:noFill/>
          <a:ln>
            <a:noFill/>
          </a:ln>
        </p:spPr>
      </p:pic>
      <p:pic>
        <p:nvPicPr>
          <p:cNvPr id="412" name="Google Shape;412;p41"/>
          <p:cNvPicPr preferRelativeResize="0"/>
          <p:nvPr/>
        </p:nvPicPr>
        <p:blipFill rotWithShape="1">
          <a:blip r:embed="rId5">
            <a:alphaModFix/>
          </a:blip>
          <a:srcRect b="6525" l="5236" r="4158" t="5523"/>
          <a:stretch/>
        </p:blipFill>
        <p:spPr>
          <a:xfrm>
            <a:off x="4866275" y="1422300"/>
            <a:ext cx="2045520" cy="1616248"/>
          </a:xfrm>
          <a:prstGeom prst="rect">
            <a:avLst/>
          </a:prstGeom>
          <a:noFill/>
          <a:ln>
            <a:noFill/>
          </a:ln>
        </p:spPr>
      </p:pic>
      <p:pic>
        <p:nvPicPr>
          <p:cNvPr id="413" name="Google Shape;413;p41"/>
          <p:cNvPicPr preferRelativeResize="0"/>
          <p:nvPr/>
        </p:nvPicPr>
        <p:blipFill rotWithShape="1">
          <a:blip r:embed="rId6">
            <a:alphaModFix/>
          </a:blip>
          <a:srcRect b="6141" l="3836" r="4596" t="4460"/>
          <a:stretch/>
        </p:blipFill>
        <p:spPr>
          <a:xfrm>
            <a:off x="339750" y="1422300"/>
            <a:ext cx="4439600" cy="3495104"/>
          </a:xfrm>
          <a:prstGeom prst="rect">
            <a:avLst/>
          </a:prstGeom>
          <a:noFill/>
          <a:ln>
            <a:noFill/>
          </a:ln>
        </p:spPr>
      </p:pic>
      <p:sp>
        <p:nvSpPr>
          <p:cNvPr id="414" name="Google Shape;414;p41"/>
          <p:cNvSpPr txBox="1"/>
          <p:nvPr/>
        </p:nvSpPr>
        <p:spPr>
          <a:xfrm>
            <a:off x="2233875" y="2838000"/>
            <a:ext cx="2110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9900"/>
                </a:solidFill>
                <a:latin typeface="Calibri"/>
                <a:ea typeface="Calibri"/>
                <a:cs typeface="Calibri"/>
                <a:sym typeface="Calibri"/>
              </a:rPr>
              <a:t>Orange </a:t>
            </a:r>
            <a:r>
              <a:rPr lang="en" sz="1100">
                <a:solidFill>
                  <a:schemeClr val="lt1"/>
                </a:solidFill>
                <a:latin typeface="Calibri"/>
                <a:ea typeface="Calibri"/>
                <a:cs typeface="Calibri"/>
                <a:sym typeface="Calibri"/>
              </a:rPr>
              <a:t>= degradation trend</a:t>
            </a:r>
            <a:endParaRPr sz="1100">
              <a:solidFill>
                <a:schemeClr val="lt1"/>
              </a:solidFill>
              <a:latin typeface="Calibri"/>
              <a:ea typeface="Calibri"/>
              <a:cs typeface="Calibri"/>
              <a:sym typeface="Calibri"/>
            </a:endParaRPr>
          </a:p>
        </p:txBody>
      </p:sp>
      <p:sp>
        <p:nvSpPr>
          <p:cNvPr id="415" name="Google Shape;415;p41"/>
          <p:cNvSpPr txBox="1"/>
          <p:nvPr/>
        </p:nvSpPr>
        <p:spPr>
          <a:xfrm>
            <a:off x="7042587" y="3611275"/>
            <a:ext cx="19197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Calibri"/>
                <a:ea typeface="Calibri"/>
                <a:cs typeface="Calibri"/>
                <a:sym typeface="Calibri"/>
              </a:rPr>
              <a:t>Annual oscillation artifact addressed in “Ongoing investigations” [slide 57]</a:t>
            </a:r>
            <a:endParaRPr>
              <a:solidFill>
                <a:schemeClr val="dk1"/>
              </a:solidFill>
              <a:latin typeface="Calibri"/>
              <a:ea typeface="Calibri"/>
              <a:cs typeface="Calibri"/>
              <a:sym typeface="Calibri"/>
            </a:endParaRPr>
          </a:p>
        </p:txBody>
      </p:sp>
      <p:sp>
        <p:nvSpPr>
          <p:cNvPr id="416" name="Google Shape;416;p41"/>
          <p:cNvSpPr txBox="1"/>
          <p:nvPr/>
        </p:nvSpPr>
        <p:spPr>
          <a:xfrm>
            <a:off x="6916775" y="1000550"/>
            <a:ext cx="20454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highlight>
                  <a:schemeClr val="lt1"/>
                </a:highlight>
                <a:latin typeface="Calibri"/>
                <a:ea typeface="Calibri"/>
                <a:cs typeface="Calibri"/>
                <a:sym typeface="Calibri"/>
              </a:rPr>
              <a:t>Provides degradation trends into future without SORCE/SOLSTICE measurements</a:t>
            </a:r>
            <a:endParaRPr>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2"/>
          <p:cNvSpPr txBox="1"/>
          <p:nvPr/>
        </p:nvSpPr>
        <p:spPr>
          <a:xfrm>
            <a:off x="490250" y="1792725"/>
            <a:ext cx="7384200" cy="27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500">
              <a:solidFill>
                <a:srgbClr val="FFFFFF"/>
              </a:solidFill>
              <a:latin typeface="Nunito"/>
              <a:ea typeface="Nunito"/>
              <a:cs typeface="Nunito"/>
              <a:sym typeface="Nunito"/>
            </a:endParaRPr>
          </a:p>
        </p:txBody>
      </p:sp>
      <p:sp>
        <p:nvSpPr>
          <p:cNvPr id="422" name="Google Shape;422;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sz="1200">
              <a:solidFill>
                <a:srgbClr val="CCCCCC"/>
              </a:solidFill>
              <a:latin typeface="Calibri"/>
              <a:ea typeface="Calibri"/>
              <a:cs typeface="Calibri"/>
              <a:sym typeface="Calibri"/>
            </a:endParaRPr>
          </a:p>
        </p:txBody>
      </p:sp>
      <p:sp>
        <p:nvSpPr>
          <p:cNvPr id="423" name="Google Shape;423;p42"/>
          <p:cNvSpPr txBox="1"/>
          <p:nvPr/>
        </p:nvSpPr>
        <p:spPr>
          <a:xfrm>
            <a:off x="306550" y="893075"/>
            <a:ext cx="8229600" cy="1017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FF00"/>
              </a:buClr>
              <a:buSzPts val="3600"/>
              <a:buFont typeface="Calibri"/>
              <a:buNone/>
            </a:pPr>
            <a:r>
              <a:rPr lang="en" sz="3300">
                <a:solidFill>
                  <a:schemeClr val="dk1"/>
                </a:solidFill>
                <a:latin typeface="Nunito"/>
                <a:ea typeface="Nunito"/>
                <a:cs typeface="Nunito"/>
                <a:sym typeface="Nunito"/>
              </a:rPr>
              <a:t>EUVS calibrations summary</a:t>
            </a:r>
            <a:endParaRPr i="0" sz="3700" u="none" cap="none" strike="noStrike">
              <a:solidFill>
                <a:srgbClr val="FFFFFF"/>
              </a:solidFill>
              <a:latin typeface="Nunito"/>
              <a:ea typeface="Nunito"/>
              <a:cs typeface="Nunito"/>
              <a:sym typeface="Nunito"/>
            </a:endParaRPr>
          </a:p>
        </p:txBody>
      </p:sp>
      <p:sp>
        <p:nvSpPr>
          <p:cNvPr id="424" name="Google Shape;424;p42"/>
          <p:cNvSpPr txBox="1"/>
          <p:nvPr>
            <p:ph idx="4294967295" type="title"/>
          </p:nvPr>
        </p:nvSpPr>
        <p:spPr>
          <a:xfrm>
            <a:off x="490250" y="1910075"/>
            <a:ext cx="7384200" cy="20472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 sz="2200">
                <a:solidFill>
                  <a:srgbClr val="FFFFFF"/>
                </a:solidFill>
                <a:latin typeface="Nunito"/>
                <a:ea typeface="Nunito"/>
                <a:cs typeface="Nunito"/>
                <a:sym typeface="Nunito"/>
              </a:rPr>
              <a:t>Significant progress in analyzing calibrations and creating  new LUTs</a:t>
            </a:r>
            <a:endParaRPr sz="2200">
              <a:solidFill>
                <a:srgbClr val="FFFFFF"/>
              </a:solidFill>
              <a:latin typeface="Nunito"/>
              <a:ea typeface="Nunito"/>
              <a:cs typeface="Nunito"/>
              <a:sym typeface="Nunito"/>
            </a:endParaRPr>
          </a:p>
          <a:p>
            <a:pPr indent="0" lvl="0" marL="0" rtl="0" algn="l">
              <a:spcBef>
                <a:spcPts val="360"/>
              </a:spcBef>
              <a:spcAft>
                <a:spcPts val="0"/>
              </a:spcAft>
              <a:buNone/>
            </a:pPr>
            <a:r>
              <a:t/>
            </a:r>
            <a:endParaRPr sz="2200">
              <a:solidFill>
                <a:srgbClr val="FFFFFF"/>
              </a:solidFill>
              <a:latin typeface="Nunito"/>
              <a:ea typeface="Nunito"/>
              <a:cs typeface="Nunito"/>
              <a:sym typeface="Nunito"/>
            </a:endParaRPr>
          </a:p>
          <a:p>
            <a:pPr indent="0" lvl="0" marL="0" rtl="0" algn="l">
              <a:spcBef>
                <a:spcPts val="360"/>
              </a:spcBef>
              <a:spcAft>
                <a:spcPts val="0"/>
              </a:spcAft>
              <a:buNone/>
            </a:pPr>
            <a:r>
              <a:rPr lang="en" sz="2200">
                <a:solidFill>
                  <a:srgbClr val="FFFFFF"/>
                </a:solidFill>
                <a:latin typeface="Nunito"/>
                <a:ea typeface="Nunito"/>
                <a:cs typeface="Nunito"/>
                <a:sym typeface="Nunito"/>
              </a:rPr>
              <a:t>EUVS-B </a:t>
            </a:r>
            <a:r>
              <a:rPr lang="en" sz="2200">
                <a:solidFill>
                  <a:srgbClr val="FFFFFF"/>
                </a:solidFill>
                <a:latin typeface="Nunito"/>
                <a:ea typeface="Nunito"/>
                <a:cs typeface="Nunito"/>
                <a:sym typeface="Nunito"/>
              </a:rPr>
              <a:t>degradation</a:t>
            </a:r>
            <a:r>
              <a:rPr lang="en" sz="2200">
                <a:solidFill>
                  <a:srgbClr val="FFFFFF"/>
                </a:solidFill>
                <a:latin typeface="Nunito"/>
                <a:ea typeface="Nunito"/>
                <a:cs typeface="Nunito"/>
                <a:sym typeface="Nunito"/>
              </a:rPr>
              <a:t> trending underwent significant revisions to better correct </a:t>
            </a:r>
            <a:r>
              <a:rPr lang="en" sz="2200">
                <a:solidFill>
                  <a:srgbClr val="FFFFFF"/>
                </a:solidFill>
                <a:latin typeface="Nunito"/>
                <a:ea typeface="Nunito"/>
                <a:cs typeface="Nunito"/>
                <a:sym typeface="Nunito"/>
              </a:rPr>
              <a:t>degradation</a:t>
            </a:r>
            <a:r>
              <a:rPr lang="en" sz="2200">
                <a:solidFill>
                  <a:srgbClr val="FFFFFF"/>
                </a:solidFill>
                <a:latin typeface="Nunito"/>
                <a:ea typeface="Nunito"/>
                <a:cs typeface="Nunito"/>
                <a:sym typeface="Nunito"/>
              </a:rPr>
              <a:t> after good SORCE/SOLSTICE data ended in 04/2019</a:t>
            </a:r>
            <a:endParaRPr sz="2200">
              <a:solidFill>
                <a:srgbClr val="FFFFFF"/>
              </a:solidFill>
              <a:latin typeface="Nunito"/>
              <a:ea typeface="Nunito"/>
              <a:cs typeface="Nunito"/>
              <a:sym typeface="Nunito"/>
            </a:endParaRPr>
          </a:p>
          <a:p>
            <a:pPr indent="457200" lvl="0" marL="0" rtl="0" algn="l">
              <a:spcBef>
                <a:spcPts val="360"/>
              </a:spcBef>
              <a:spcAft>
                <a:spcPts val="0"/>
              </a:spcAft>
              <a:buNone/>
            </a:pPr>
            <a:r>
              <a:t/>
            </a:r>
            <a:endParaRPr sz="2200">
              <a:latin typeface="Nunito"/>
              <a:ea typeface="Nunito"/>
              <a:cs typeface="Nunito"/>
              <a:sym typeface="Nunito"/>
            </a:endParaRPr>
          </a:p>
          <a:p>
            <a:pPr indent="0" lvl="0" marL="0" rtl="0" algn="l">
              <a:spcBef>
                <a:spcPts val="360"/>
              </a:spcBef>
              <a:spcAft>
                <a:spcPts val="0"/>
              </a:spcAft>
              <a:buNone/>
            </a:pPr>
            <a:r>
              <a:t/>
            </a:r>
            <a:endParaRPr sz="2200">
              <a:latin typeface="Nunito"/>
              <a:ea typeface="Nunito"/>
              <a:cs typeface="Nunito"/>
              <a:sym typeface="Nunito"/>
            </a:endParaRPr>
          </a:p>
        </p:txBody>
      </p:sp>
      <p:grpSp>
        <p:nvGrpSpPr>
          <p:cNvPr id="425" name="Google Shape;425;p42"/>
          <p:cNvGrpSpPr/>
          <p:nvPr/>
        </p:nvGrpSpPr>
        <p:grpSpPr>
          <a:xfrm>
            <a:off x="259199" y="142068"/>
            <a:ext cx="933668" cy="276900"/>
            <a:chOff x="259199" y="142068"/>
            <a:chExt cx="933668" cy="276900"/>
          </a:xfrm>
        </p:grpSpPr>
        <p:sp>
          <p:nvSpPr>
            <p:cNvPr id="426" name="Google Shape;426;p42"/>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427" name="Google Shape;427;p42"/>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graphicFrame>
        <p:nvGraphicFramePr>
          <p:cNvPr id="432" name="Google Shape;432;p43"/>
          <p:cNvGraphicFramePr/>
          <p:nvPr/>
        </p:nvGraphicFramePr>
        <p:xfrm>
          <a:off x="162559" y="2492470"/>
          <a:ext cx="3000000" cy="3000000"/>
        </p:xfrm>
        <a:graphic>
          <a:graphicData uri="http://schemas.openxmlformats.org/drawingml/2006/table">
            <a:tbl>
              <a:tblPr>
                <a:noFill/>
                <a:tableStyleId>{DA8E756C-EE13-41BE-BA07-560E39327A22}</a:tableStyleId>
              </a:tblPr>
              <a:tblGrid>
                <a:gridCol w="683025"/>
                <a:gridCol w="5402825"/>
                <a:gridCol w="1137925"/>
                <a:gridCol w="751850"/>
                <a:gridCol w="843275"/>
              </a:tblGrid>
              <a:tr h="199725">
                <a:tc>
                  <a:txBody>
                    <a:bodyPr/>
                    <a:lstStyle/>
                    <a:p>
                      <a:pPr indent="0" lvl="0" marL="0" marR="0" rtl="0" algn="ctr">
                        <a:lnSpc>
                          <a:spcPct val="107000"/>
                        </a:lnSpc>
                        <a:spcBef>
                          <a:spcPts val="0"/>
                        </a:spcBef>
                        <a:spcAft>
                          <a:spcPts val="0"/>
                        </a:spcAft>
                        <a:buNone/>
                      </a:pPr>
                      <a:r>
                        <a:rPr lang="en" sz="1300">
                          <a:latin typeface="Calibri"/>
                          <a:ea typeface="Calibri"/>
                          <a:cs typeface="Calibri"/>
                          <a:sym typeface="Calibri"/>
                        </a:rPr>
                        <a:t>PLPT</a:t>
                      </a:r>
                      <a:endParaRPr sz="900"/>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4F81BD"/>
                    </a:solidFill>
                  </a:tcPr>
                </a:tc>
                <a:tc>
                  <a:txBody>
                    <a:bodyPr/>
                    <a:lstStyle/>
                    <a:p>
                      <a:pPr indent="0" lvl="0" marL="0" marR="0" rtl="0" algn="ctr">
                        <a:lnSpc>
                          <a:spcPct val="107000"/>
                        </a:lnSpc>
                        <a:spcBef>
                          <a:spcPts val="0"/>
                        </a:spcBef>
                        <a:spcAft>
                          <a:spcPts val="0"/>
                        </a:spcAft>
                        <a:buNone/>
                      </a:pPr>
                      <a:r>
                        <a:rPr lang="en" sz="1300"/>
                        <a:t>Test Title</a:t>
                      </a:r>
                      <a:endParaRPr sz="1300">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4F81BD"/>
                    </a:solidFill>
                  </a:tcPr>
                </a:tc>
                <a:tc>
                  <a:txBody>
                    <a:bodyPr/>
                    <a:lstStyle/>
                    <a:p>
                      <a:pPr indent="0" lvl="0" marL="0" marR="0" rtl="0" algn="ctr">
                        <a:lnSpc>
                          <a:spcPct val="107000"/>
                        </a:lnSpc>
                        <a:spcBef>
                          <a:spcPts val="0"/>
                        </a:spcBef>
                        <a:spcAft>
                          <a:spcPts val="0"/>
                        </a:spcAft>
                        <a:buNone/>
                      </a:pPr>
                      <a:r>
                        <a:rPr lang="en" sz="1300">
                          <a:latin typeface="Calibri"/>
                          <a:ea typeface="Calibri"/>
                          <a:cs typeface="Calibri"/>
                          <a:sym typeface="Calibri"/>
                        </a:rPr>
                        <a:t>Operator</a:t>
                      </a:r>
                      <a:endParaRPr sz="1300">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4F81BD"/>
                    </a:solidFill>
                  </a:tcPr>
                </a:tc>
                <a:tc>
                  <a:txBody>
                    <a:bodyPr/>
                    <a:lstStyle/>
                    <a:p>
                      <a:pPr indent="0" lvl="0" marL="0" marR="0" rtl="0" algn="ctr">
                        <a:lnSpc>
                          <a:spcPct val="107000"/>
                        </a:lnSpc>
                        <a:spcBef>
                          <a:spcPts val="0"/>
                        </a:spcBef>
                        <a:spcAft>
                          <a:spcPts val="0"/>
                        </a:spcAft>
                        <a:buNone/>
                      </a:pPr>
                      <a:r>
                        <a:rPr lang="en" sz="1300">
                          <a:latin typeface="Calibri"/>
                          <a:ea typeface="Calibri"/>
                          <a:cs typeface="Calibri"/>
                          <a:sym typeface="Calibri"/>
                        </a:rPr>
                        <a:t>Status</a:t>
                      </a:r>
                      <a:endParaRPr sz="1300">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4F81BD"/>
                    </a:solidFill>
                  </a:tcPr>
                </a:tc>
                <a:tc>
                  <a:txBody>
                    <a:bodyPr/>
                    <a:lstStyle/>
                    <a:p>
                      <a:pPr indent="0" lvl="0" marL="0" marR="0" rtl="0" algn="ctr">
                        <a:lnSpc>
                          <a:spcPct val="107000"/>
                        </a:lnSpc>
                        <a:spcBef>
                          <a:spcPts val="0"/>
                        </a:spcBef>
                        <a:spcAft>
                          <a:spcPts val="0"/>
                        </a:spcAft>
                        <a:buNone/>
                      </a:pPr>
                      <a:r>
                        <a:rPr lang="en" sz="1300">
                          <a:latin typeface="Calibri"/>
                          <a:ea typeface="Calibri"/>
                          <a:cs typeface="Calibri"/>
                          <a:sym typeface="Calibri"/>
                        </a:rPr>
                        <a:t>Criteria</a:t>
                      </a:r>
                      <a:endParaRPr sz="1300">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4F81BD"/>
                    </a:solidFill>
                  </a:tcPr>
                </a:tc>
              </a:tr>
              <a:tr h="199725">
                <a:tc>
                  <a:txBody>
                    <a:bodyPr/>
                    <a:lstStyle/>
                    <a:p>
                      <a:pPr indent="0" lvl="0" marL="0" marR="0" rtl="0" algn="ctr">
                        <a:lnSpc>
                          <a:spcPct val="107000"/>
                        </a:lnSpc>
                        <a:spcBef>
                          <a:spcPts val="0"/>
                        </a:spcBef>
                        <a:spcAft>
                          <a:spcPts val="0"/>
                        </a:spcAft>
                        <a:buNone/>
                      </a:pPr>
                      <a:r>
                        <a:rPr b="0" lang="en" sz="1300">
                          <a:solidFill>
                            <a:srgbClr val="000000"/>
                          </a:solidFill>
                          <a:latin typeface="Calibri"/>
                          <a:ea typeface="Calibri"/>
                          <a:cs typeface="Calibri"/>
                          <a:sym typeface="Calibri"/>
                        </a:rPr>
                        <a:t>14</a:t>
                      </a:r>
                      <a:endParaRPr b="0" sz="1300">
                        <a:solidFill>
                          <a:srgbClr val="000000"/>
                        </a:solidFill>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l">
                        <a:lnSpc>
                          <a:spcPct val="107000"/>
                        </a:lnSpc>
                        <a:spcBef>
                          <a:spcPts val="0"/>
                        </a:spcBef>
                        <a:spcAft>
                          <a:spcPts val="0"/>
                        </a:spcAft>
                        <a:buNone/>
                      </a:pPr>
                      <a:r>
                        <a:rPr b="0" lang="en" sz="1300">
                          <a:solidFill>
                            <a:srgbClr val="7F7F7F"/>
                          </a:solidFill>
                          <a:latin typeface="Calibri"/>
                          <a:ea typeface="Calibri"/>
                          <a:cs typeface="Calibri"/>
                          <a:sym typeface="Calibri"/>
                        </a:rPr>
                        <a:t>XRS/</a:t>
                      </a:r>
                      <a:r>
                        <a:rPr b="0" lang="en" sz="1300">
                          <a:solidFill>
                            <a:srgbClr val="000000"/>
                          </a:solidFill>
                          <a:latin typeface="Calibri"/>
                          <a:ea typeface="Calibri"/>
                          <a:cs typeface="Calibri"/>
                          <a:sym typeface="Calibri"/>
                        </a:rPr>
                        <a:t>EUVS/Mg II</a:t>
                      </a:r>
                      <a:r>
                        <a:rPr b="0" lang="en" sz="1300">
                          <a:latin typeface="Calibri"/>
                          <a:ea typeface="Calibri"/>
                          <a:cs typeface="Calibri"/>
                          <a:sym typeface="Calibri"/>
                        </a:rPr>
                        <a:t> Inter-Satellite Comparisons (L1b) </a:t>
                      </a:r>
                      <a:endParaRPr b="0" sz="1300">
                        <a:solidFill>
                          <a:srgbClr val="FF0000"/>
                        </a:solidFill>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b="0" lang="en" sz="1300">
                          <a:latin typeface="Calibri"/>
                          <a:ea typeface="Calibri"/>
                          <a:cs typeface="Calibri"/>
                          <a:sym typeface="Calibri"/>
                        </a:rPr>
                        <a:t>LASP,</a:t>
                      </a:r>
                      <a:r>
                        <a:rPr b="0" lang="en" sz="1300">
                          <a:latin typeface="Calibri"/>
                          <a:ea typeface="Calibri"/>
                          <a:cs typeface="Calibri"/>
                          <a:sym typeface="Calibri"/>
                        </a:rPr>
                        <a:t> </a:t>
                      </a:r>
                      <a:r>
                        <a:rPr b="0" lang="en" sz="1300">
                          <a:latin typeface="Calibri"/>
                          <a:ea typeface="Calibri"/>
                          <a:cs typeface="Calibri"/>
                          <a:sym typeface="Calibri"/>
                        </a:rPr>
                        <a:t>NCEI</a:t>
                      </a:r>
                      <a:endParaRPr b="0" sz="1300">
                        <a:latin typeface="Calibri"/>
                        <a:ea typeface="Calibri"/>
                        <a:cs typeface="Calibri"/>
                        <a:sym typeface="Calibri"/>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rgbClr val="000000"/>
                        </a:buClr>
                        <a:buSzPts val="1800"/>
                        <a:buFont typeface="Calibri"/>
                        <a:buNone/>
                      </a:pPr>
                      <a:r>
                        <a:rPr b="0" lang="en" sz="1300">
                          <a:solidFill>
                            <a:srgbClr val="000000"/>
                          </a:solidFill>
                          <a:latin typeface="Calibri"/>
                          <a:ea typeface="Calibri"/>
                          <a:cs typeface="Calibri"/>
                          <a:sym typeface="Calibri"/>
                        </a:rPr>
                        <a:t>Pass</a:t>
                      </a:r>
                      <a:endParaRPr sz="900"/>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a:txBody>
                    <a:bodyPr/>
                    <a:lstStyle/>
                    <a:p>
                      <a:pPr indent="0" lvl="0" marL="0" marR="0" rtl="0" algn="ctr">
                        <a:lnSpc>
                          <a:spcPct val="107000"/>
                        </a:lnSpc>
                        <a:spcBef>
                          <a:spcPts val="0"/>
                        </a:spcBef>
                        <a:spcAft>
                          <a:spcPts val="0"/>
                        </a:spcAft>
                        <a:buClr>
                          <a:srgbClr val="000000"/>
                        </a:buClr>
                        <a:buSzPts val="1800"/>
                        <a:buFont typeface="Calibri"/>
                        <a:buNone/>
                      </a:pPr>
                      <a:r>
                        <a:rPr b="0" lang="en" sz="1300">
                          <a:solidFill>
                            <a:srgbClr val="000000"/>
                          </a:solidFill>
                          <a:latin typeface="Calibri"/>
                          <a:ea typeface="Calibri"/>
                          <a:cs typeface="Calibri"/>
                          <a:sym typeface="Calibri"/>
                        </a:rPr>
                        <a:t>none</a:t>
                      </a:r>
                      <a:endParaRPr sz="900"/>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sp>
        <p:nvSpPr>
          <p:cNvPr id="433" name="Google Shape;433;p43"/>
          <p:cNvSpPr txBox="1"/>
          <p:nvPr/>
        </p:nvSpPr>
        <p:spPr>
          <a:xfrm>
            <a:off x="162550" y="997827"/>
            <a:ext cx="8229600" cy="1037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00"/>
              </a:buClr>
              <a:buSzPts val="3600"/>
              <a:buFont typeface="Calibri"/>
              <a:buNone/>
            </a:pPr>
            <a:r>
              <a:rPr i="0" lang="en" sz="3500" u="none" cap="none" strike="noStrike">
                <a:solidFill>
                  <a:srgbClr val="FFFFFF"/>
                </a:solidFill>
                <a:latin typeface="Nunito"/>
                <a:ea typeface="Nunito"/>
                <a:cs typeface="Nunito"/>
                <a:sym typeface="Nunito"/>
              </a:rPr>
              <a:t>Post-Launch Product Tests</a:t>
            </a:r>
            <a:r>
              <a:rPr lang="en" sz="3500">
                <a:solidFill>
                  <a:srgbClr val="FFFFFF"/>
                </a:solidFill>
                <a:latin typeface="Nunito"/>
                <a:ea typeface="Nunito"/>
                <a:cs typeface="Nunito"/>
                <a:sym typeface="Nunito"/>
              </a:rPr>
              <a:t> (PLPTs) for Full Validation</a:t>
            </a:r>
            <a:endParaRPr i="0" sz="3500" u="none" cap="none" strike="noStrike">
              <a:solidFill>
                <a:srgbClr val="FFFFFF"/>
              </a:solidFill>
              <a:latin typeface="Nunito"/>
              <a:ea typeface="Nunito"/>
              <a:cs typeface="Nunito"/>
              <a:sym typeface="Nunito"/>
            </a:endParaRPr>
          </a:p>
        </p:txBody>
      </p:sp>
      <p:sp>
        <p:nvSpPr>
          <p:cNvPr id="434" name="Google Shape;434;p43"/>
          <p:cNvSpPr txBox="1"/>
          <p:nvPr/>
        </p:nvSpPr>
        <p:spPr>
          <a:xfrm>
            <a:off x="227099" y="2949169"/>
            <a:ext cx="82317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500">
                <a:solidFill>
                  <a:srgbClr val="FFFFFF"/>
                </a:solidFill>
                <a:latin typeface="Calibri"/>
                <a:ea typeface="Calibri"/>
                <a:cs typeface="Calibri"/>
                <a:sym typeface="Calibri"/>
              </a:rPr>
              <a:t>Full Validation Success Criteria from RIMP v1.1: </a:t>
            </a:r>
            <a:endParaRPr sz="1100"/>
          </a:p>
          <a:p>
            <a:pPr indent="457200" lvl="0" marL="0" marR="0" rtl="0" algn="l">
              <a:spcBef>
                <a:spcPts val="0"/>
              </a:spcBef>
              <a:spcAft>
                <a:spcPts val="0"/>
              </a:spcAft>
              <a:buNone/>
            </a:pPr>
            <a:r>
              <a:rPr lang="en" sz="1500">
                <a:solidFill>
                  <a:srgbClr val="FFFFFF"/>
                </a:solidFill>
                <a:latin typeface="Calibri"/>
                <a:ea typeface="Calibri"/>
                <a:cs typeface="Calibri"/>
                <a:sym typeface="Calibri"/>
              </a:rPr>
              <a:t>For this cross-comparison, there is no pass/fail on the result itself.</a:t>
            </a:r>
            <a:endParaRPr sz="1100"/>
          </a:p>
          <a:p>
            <a:pPr indent="0" lvl="0" marL="0" marR="0" rtl="0" algn="l">
              <a:spcBef>
                <a:spcPts val="0"/>
              </a:spcBef>
              <a:spcAft>
                <a:spcPts val="0"/>
              </a:spcAft>
              <a:buNone/>
            </a:pPr>
            <a:r>
              <a:t/>
            </a:r>
            <a:endParaRPr sz="1500">
              <a:solidFill>
                <a:srgbClr val="FFFFFF"/>
              </a:solidFill>
              <a:latin typeface="Calibri"/>
              <a:ea typeface="Calibri"/>
              <a:cs typeface="Calibri"/>
              <a:sym typeface="Calibri"/>
            </a:endParaRPr>
          </a:p>
          <a:p>
            <a:pPr indent="0" lvl="0" marL="0" marR="0" rtl="0" algn="l">
              <a:spcBef>
                <a:spcPts val="0"/>
              </a:spcBef>
              <a:spcAft>
                <a:spcPts val="0"/>
              </a:spcAft>
              <a:buNone/>
            </a:pPr>
            <a:r>
              <a:rPr lang="en" sz="1500">
                <a:solidFill>
                  <a:srgbClr val="FFFFFF"/>
                </a:solidFill>
                <a:latin typeface="Calibri"/>
                <a:ea typeface="Calibri"/>
                <a:cs typeface="Calibri"/>
                <a:sym typeface="Calibri"/>
              </a:rPr>
              <a:t>Data analysis performed with L1b and L2 data, from locally processed L0 data</a:t>
            </a:r>
            <a:r>
              <a:rPr lang="en" sz="1300">
                <a:solidFill>
                  <a:srgbClr val="FFFFFF"/>
                </a:solidFill>
                <a:latin typeface="Calibri"/>
                <a:ea typeface="Calibri"/>
                <a:cs typeface="Calibri"/>
                <a:sym typeface="Calibri"/>
              </a:rPr>
              <a:t>.</a:t>
            </a:r>
            <a:endParaRPr sz="1300">
              <a:solidFill>
                <a:srgbClr val="FFFFFF"/>
              </a:solidFill>
              <a:latin typeface="Calibri"/>
              <a:ea typeface="Calibri"/>
              <a:cs typeface="Calibri"/>
              <a:sym typeface="Calibri"/>
            </a:endParaRPr>
          </a:p>
        </p:txBody>
      </p:sp>
      <p:grpSp>
        <p:nvGrpSpPr>
          <p:cNvPr id="435" name="Google Shape;435;p43"/>
          <p:cNvGrpSpPr/>
          <p:nvPr/>
        </p:nvGrpSpPr>
        <p:grpSpPr>
          <a:xfrm>
            <a:off x="259199" y="322093"/>
            <a:ext cx="933668" cy="276900"/>
            <a:chOff x="259199" y="322093"/>
            <a:chExt cx="933668" cy="276900"/>
          </a:xfrm>
        </p:grpSpPr>
        <p:sp>
          <p:nvSpPr>
            <p:cNvPr id="436" name="Google Shape;436;p43"/>
            <p:cNvSpPr txBox="1"/>
            <p:nvPr/>
          </p:nvSpPr>
          <p:spPr>
            <a:xfrm>
              <a:off x="259199" y="322093"/>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437" name="Google Shape;437;p43"/>
            <p:cNvSpPr txBox="1"/>
            <p:nvPr/>
          </p:nvSpPr>
          <p:spPr>
            <a:xfrm>
              <a:off x="753367" y="322093"/>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438" name="Google Shape;438;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457200" y="84589"/>
            <a:ext cx="8229600" cy="857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
                <a:latin typeface="Nunito"/>
                <a:ea typeface="Nunito"/>
                <a:cs typeface="Nunito"/>
                <a:sym typeface="Nunito"/>
              </a:rPr>
              <a:t>Quick Summary</a:t>
            </a:r>
            <a:endParaRPr>
              <a:solidFill>
                <a:srgbClr val="FF0000"/>
              </a:solidFill>
              <a:latin typeface="Nunito"/>
              <a:ea typeface="Nunito"/>
              <a:cs typeface="Nunito"/>
              <a:sym typeface="Nunito"/>
            </a:endParaRPr>
          </a:p>
        </p:txBody>
      </p:sp>
      <p:sp>
        <p:nvSpPr>
          <p:cNvPr id="84" name="Google Shape;84;p17"/>
          <p:cNvSpPr txBox="1"/>
          <p:nvPr>
            <p:ph idx="1" type="body"/>
          </p:nvPr>
        </p:nvSpPr>
        <p:spPr>
          <a:xfrm>
            <a:off x="379550" y="817225"/>
            <a:ext cx="8606400" cy="3881700"/>
          </a:xfrm>
          <a:prstGeom prst="rect">
            <a:avLst/>
          </a:prstGeom>
          <a:noFill/>
          <a:ln>
            <a:noFill/>
          </a:ln>
        </p:spPr>
        <p:txBody>
          <a:bodyPr anchorCtr="0" anchor="t" bIns="45700" lIns="91425" spcFirstLastPara="1" rIns="91425" wrap="square" tIns="45700">
            <a:noAutofit/>
          </a:bodyPr>
          <a:lstStyle/>
          <a:p>
            <a:pPr indent="-176212" lvl="0" marL="233362" rtl="0" algn="l">
              <a:lnSpc>
                <a:spcPct val="95000"/>
              </a:lnSpc>
              <a:spcBef>
                <a:spcPts val="0"/>
              </a:spcBef>
              <a:spcAft>
                <a:spcPts val="0"/>
              </a:spcAft>
              <a:buClr>
                <a:srgbClr val="D9D9D9"/>
              </a:buClr>
              <a:buSzPts val="1500"/>
              <a:buFont typeface="Nunito"/>
              <a:buChar char="●"/>
            </a:pPr>
            <a:r>
              <a:rPr lang="en" sz="1500">
                <a:solidFill>
                  <a:srgbClr val="D9D9D9"/>
                </a:solidFill>
                <a:latin typeface="Nunito"/>
                <a:ea typeface="Nunito"/>
                <a:cs typeface="Nunito"/>
                <a:sym typeface="Nunito"/>
              </a:rPr>
              <a:t>GOES-16 and -17 EUVS declared operational in 09/2019</a:t>
            </a:r>
            <a:endParaRPr sz="1500">
              <a:solidFill>
                <a:srgbClr val="D9D9D9"/>
              </a:solidFill>
              <a:latin typeface="Nunito"/>
              <a:ea typeface="Nunito"/>
              <a:cs typeface="Nunito"/>
              <a:sym typeface="Nunito"/>
            </a:endParaRPr>
          </a:p>
          <a:p>
            <a:pPr indent="-176212" lvl="0" marL="233362" rtl="0" algn="l">
              <a:lnSpc>
                <a:spcPct val="95000"/>
              </a:lnSpc>
              <a:spcBef>
                <a:spcPts val="480"/>
              </a:spcBef>
              <a:spcAft>
                <a:spcPts val="0"/>
              </a:spcAft>
              <a:buClr>
                <a:srgbClr val="D9D9D9"/>
              </a:buClr>
              <a:buSzPts val="1500"/>
              <a:buFont typeface="Nunito"/>
              <a:buChar char="●"/>
            </a:pPr>
            <a:r>
              <a:rPr lang="en" sz="1500">
                <a:solidFill>
                  <a:srgbClr val="D9D9D9"/>
                </a:solidFill>
                <a:latin typeface="Nunito"/>
                <a:ea typeface="Nunito"/>
                <a:cs typeface="Nunito"/>
                <a:sym typeface="Nunito"/>
              </a:rPr>
              <a:t>GPA: most ADRs resolved, a few remain. DO.09.05 to be implemented 06/17/2021.</a:t>
            </a:r>
            <a:endParaRPr sz="1500">
              <a:solidFill>
                <a:srgbClr val="D9D9D9"/>
              </a:solidFill>
              <a:latin typeface="Nunito"/>
              <a:ea typeface="Nunito"/>
              <a:cs typeface="Nunito"/>
              <a:sym typeface="Nunito"/>
            </a:endParaRPr>
          </a:p>
          <a:p>
            <a:pPr indent="-176212" lvl="0" marL="233362" rtl="0" algn="l">
              <a:lnSpc>
                <a:spcPct val="95000"/>
              </a:lnSpc>
              <a:spcBef>
                <a:spcPts val="480"/>
              </a:spcBef>
              <a:spcAft>
                <a:spcPts val="0"/>
              </a:spcAft>
              <a:buClr>
                <a:srgbClr val="D9D9D9"/>
              </a:buClr>
              <a:buSzPts val="1500"/>
              <a:buFont typeface="Nunito"/>
              <a:buChar char="●"/>
            </a:pPr>
            <a:r>
              <a:rPr lang="en" sz="1500">
                <a:solidFill>
                  <a:srgbClr val="D9D9D9"/>
                </a:solidFill>
                <a:latin typeface="Nunito"/>
                <a:ea typeface="Nunito"/>
                <a:cs typeface="Nunito"/>
                <a:sym typeface="Nunito"/>
              </a:rPr>
              <a:t>Instrument</a:t>
            </a:r>
            <a:endParaRPr sz="1500">
              <a:solidFill>
                <a:srgbClr val="D9D9D9"/>
              </a:solidFill>
              <a:latin typeface="Nunito"/>
              <a:ea typeface="Nunito"/>
              <a:cs typeface="Nunito"/>
              <a:sym typeface="Nunito"/>
            </a:endParaRPr>
          </a:p>
          <a:p>
            <a:pPr indent="-201612" lvl="1" marL="633412" rtl="0" algn="l">
              <a:lnSpc>
                <a:spcPct val="95000"/>
              </a:lnSpc>
              <a:spcBef>
                <a:spcPts val="400"/>
              </a:spcBef>
              <a:spcAft>
                <a:spcPts val="0"/>
              </a:spcAft>
              <a:buClr>
                <a:srgbClr val="D9D9D9"/>
              </a:buClr>
              <a:buSzPts val="1500"/>
              <a:buFont typeface="Nunito"/>
              <a:buChar char="○"/>
            </a:pPr>
            <a:r>
              <a:rPr lang="en" sz="1500">
                <a:solidFill>
                  <a:srgbClr val="D9D9D9"/>
                </a:solidFill>
                <a:latin typeface="Nunito"/>
                <a:ea typeface="Nunito"/>
                <a:cs typeface="Nunito"/>
                <a:sym typeface="Nunito"/>
              </a:rPr>
              <a:t>No surprises. GOES-16 and -17 behavior is similar.</a:t>
            </a:r>
            <a:endParaRPr sz="1500">
              <a:solidFill>
                <a:srgbClr val="D9D9D9"/>
              </a:solidFill>
              <a:latin typeface="Nunito"/>
              <a:ea typeface="Nunito"/>
              <a:cs typeface="Nunito"/>
              <a:sym typeface="Nunito"/>
            </a:endParaRPr>
          </a:p>
          <a:p>
            <a:pPr indent="-201612" lvl="1" marL="633412" rtl="0" algn="l">
              <a:lnSpc>
                <a:spcPct val="95000"/>
              </a:lnSpc>
              <a:spcBef>
                <a:spcPts val="400"/>
              </a:spcBef>
              <a:spcAft>
                <a:spcPts val="0"/>
              </a:spcAft>
              <a:buClr>
                <a:srgbClr val="D9D9D9"/>
              </a:buClr>
              <a:buSzPts val="1500"/>
              <a:buFont typeface="Nunito"/>
              <a:buChar char="○"/>
            </a:pPr>
            <a:r>
              <a:rPr lang="en" sz="1500">
                <a:solidFill>
                  <a:srgbClr val="D9D9D9"/>
                </a:solidFill>
                <a:latin typeface="Nunito"/>
                <a:ea typeface="Nunito"/>
                <a:cs typeface="Nunito"/>
                <a:sym typeface="Nunito"/>
              </a:rPr>
              <a:t> Studies done with L1b, L2, and L0-processed data.</a:t>
            </a:r>
            <a:endParaRPr sz="1500">
              <a:solidFill>
                <a:srgbClr val="D9D9D9"/>
              </a:solidFill>
              <a:latin typeface="Nunito"/>
              <a:ea typeface="Nunito"/>
              <a:cs typeface="Nunito"/>
              <a:sym typeface="Nunito"/>
            </a:endParaRPr>
          </a:p>
          <a:p>
            <a:pPr indent="-201612" lvl="1" marL="633412" rtl="0" algn="l">
              <a:lnSpc>
                <a:spcPct val="95000"/>
              </a:lnSpc>
              <a:spcBef>
                <a:spcPts val="400"/>
              </a:spcBef>
              <a:spcAft>
                <a:spcPts val="0"/>
              </a:spcAft>
              <a:buClr>
                <a:srgbClr val="D9D9D9"/>
              </a:buClr>
              <a:buSzPts val="1500"/>
              <a:buFont typeface="Nunito"/>
              <a:buChar char="○"/>
            </a:pPr>
            <a:r>
              <a:rPr lang="en" sz="1500">
                <a:solidFill>
                  <a:srgbClr val="D9D9D9"/>
                </a:solidFill>
                <a:latin typeface="Nunito"/>
                <a:ea typeface="Nunito"/>
                <a:cs typeface="Nunito"/>
                <a:sym typeface="Nunito"/>
              </a:rPr>
              <a:t>A few ongoing investigations remain.</a:t>
            </a:r>
            <a:endParaRPr sz="1500">
              <a:solidFill>
                <a:srgbClr val="D9D9D9"/>
              </a:solidFill>
              <a:latin typeface="Nunito"/>
              <a:ea typeface="Nunito"/>
              <a:cs typeface="Nunito"/>
              <a:sym typeface="Nunito"/>
            </a:endParaRPr>
          </a:p>
          <a:p>
            <a:pPr indent="-201612" lvl="1" marL="633412" rtl="0" algn="l">
              <a:lnSpc>
                <a:spcPct val="95000"/>
              </a:lnSpc>
              <a:spcBef>
                <a:spcPts val="400"/>
              </a:spcBef>
              <a:spcAft>
                <a:spcPts val="0"/>
              </a:spcAft>
              <a:buClr>
                <a:srgbClr val="D9D9D9"/>
              </a:buClr>
              <a:buSzPts val="1500"/>
              <a:buFont typeface="Nunito"/>
              <a:buChar char="○"/>
            </a:pPr>
            <a:r>
              <a:rPr lang="en" sz="1500">
                <a:solidFill>
                  <a:srgbClr val="D9D9D9"/>
                </a:solidFill>
                <a:latin typeface="Nunito"/>
                <a:ea typeface="Nunito"/>
                <a:cs typeface="Nunito"/>
                <a:sym typeface="Nunito"/>
              </a:rPr>
              <a:t>PLPT inter-satellite comparison good for all instruments</a:t>
            </a:r>
            <a:endParaRPr sz="1500">
              <a:solidFill>
                <a:srgbClr val="D9D9D9"/>
              </a:solidFill>
              <a:latin typeface="Nunito"/>
              <a:ea typeface="Nunito"/>
              <a:cs typeface="Nunito"/>
              <a:sym typeface="Nunito"/>
            </a:endParaRPr>
          </a:p>
          <a:p>
            <a:pPr indent="-176212" lvl="0" marL="233362" rtl="0" algn="l">
              <a:lnSpc>
                <a:spcPct val="95000"/>
              </a:lnSpc>
              <a:spcBef>
                <a:spcPts val="480"/>
              </a:spcBef>
              <a:spcAft>
                <a:spcPts val="0"/>
              </a:spcAft>
              <a:buClr>
                <a:srgbClr val="D9D9D9"/>
              </a:buClr>
              <a:buSzPts val="1500"/>
              <a:buFont typeface="Nunito"/>
              <a:buChar char="●"/>
            </a:pPr>
            <a:r>
              <a:rPr lang="en" sz="1500">
                <a:solidFill>
                  <a:srgbClr val="D9D9D9"/>
                </a:solidFill>
                <a:latin typeface="Nunito"/>
                <a:ea typeface="Nunito"/>
                <a:cs typeface="Nunito"/>
                <a:sym typeface="Nunito"/>
              </a:rPr>
              <a:t>On-orbit calibrations </a:t>
            </a:r>
            <a:endParaRPr sz="1500">
              <a:solidFill>
                <a:srgbClr val="D9D9D9"/>
              </a:solidFill>
              <a:latin typeface="Nunito"/>
              <a:ea typeface="Nunito"/>
              <a:cs typeface="Nunito"/>
              <a:sym typeface="Nunito"/>
            </a:endParaRPr>
          </a:p>
          <a:p>
            <a:pPr indent="-201612" lvl="1" marL="633412" rtl="0" algn="l">
              <a:lnSpc>
                <a:spcPct val="95000"/>
              </a:lnSpc>
              <a:spcBef>
                <a:spcPts val="400"/>
              </a:spcBef>
              <a:spcAft>
                <a:spcPts val="0"/>
              </a:spcAft>
              <a:buClr>
                <a:srgbClr val="D9D9D9"/>
              </a:buClr>
              <a:buSzPts val="1500"/>
              <a:buFont typeface="Nunito"/>
              <a:buChar char="○"/>
            </a:pPr>
            <a:r>
              <a:rPr lang="en" sz="1500">
                <a:solidFill>
                  <a:srgbClr val="D9D9D9"/>
                </a:solidFill>
                <a:latin typeface="Nunito"/>
                <a:ea typeface="Nunito"/>
                <a:cs typeface="Nunito"/>
                <a:sym typeface="Nunito"/>
              </a:rPr>
              <a:t>LASP handed off L0 cal tools to NCEI</a:t>
            </a:r>
            <a:endParaRPr sz="1500">
              <a:solidFill>
                <a:srgbClr val="D9D9D9"/>
              </a:solidFill>
              <a:latin typeface="Nunito"/>
              <a:ea typeface="Nunito"/>
              <a:cs typeface="Nunito"/>
              <a:sym typeface="Nunito"/>
            </a:endParaRPr>
          </a:p>
          <a:p>
            <a:pPr indent="-201612" lvl="1" marL="633412" rtl="0" algn="l">
              <a:lnSpc>
                <a:spcPct val="95000"/>
              </a:lnSpc>
              <a:spcBef>
                <a:spcPts val="400"/>
              </a:spcBef>
              <a:spcAft>
                <a:spcPts val="0"/>
              </a:spcAft>
              <a:buClr>
                <a:srgbClr val="D9D9D9"/>
              </a:buClr>
              <a:buSzPts val="1500"/>
              <a:buFont typeface="Nunito"/>
              <a:buChar char="○"/>
            </a:pPr>
            <a:r>
              <a:rPr lang="en" sz="1500">
                <a:solidFill>
                  <a:srgbClr val="D9D9D9"/>
                </a:solidFill>
                <a:latin typeface="Nunito"/>
                <a:ea typeface="Nunito"/>
                <a:cs typeface="Nunito"/>
                <a:sym typeface="Nunito"/>
              </a:rPr>
              <a:t>NCEI performs regular on-orbit calibrations</a:t>
            </a:r>
            <a:endParaRPr sz="1500">
              <a:solidFill>
                <a:srgbClr val="D9D9D9"/>
              </a:solidFill>
              <a:latin typeface="Nunito"/>
              <a:ea typeface="Nunito"/>
              <a:cs typeface="Nunito"/>
              <a:sym typeface="Nunito"/>
            </a:endParaRPr>
          </a:p>
          <a:p>
            <a:pPr indent="-176212" lvl="0" marL="233362" rtl="0" algn="l">
              <a:lnSpc>
                <a:spcPct val="95000"/>
              </a:lnSpc>
              <a:spcBef>
                <a:spcPts val="480"/>
              </a:spcBef>
              <a:spcAft>
                <a:spcPts val="0"/>
              </a:spcAft>
              <a:buClr>
                <a:srgbClr val="D9D9D9"/>
              </a:buClr>
              <a:buSzPts val="1500"/>
              <a:buFont typeface="Nunito"/>
              <a:buChar char="●"/>
            </a:pPr>
            <a:r>
              <a:rPr lang="en" sz="1500">
                <a:solidFill>
                  <a:srgbClr val="D9D9D9"/>
                </a:solidFill>
                <a:latin typeface="Nunito"/>
                <a:ea typeface="Nunito"/>
                <a:cs typeface="Nunito"/>
                <a:sym typeface="Nunito"/>
              </a:rPr>
              <a:t>Data: operational and new science-quality GOES-16 available from NCEI.</a:t>
            </a:r>
            <a:endParaRPr sz="1500">
              <a:solidFill>
                <a:srgbClr val="D9D9D9"/>
              </a:solidFill>
              <a:latin typeface="Nunito"/>
              <a:ea typeface="Nunito"/>
              <a:cs typeface="Nunito"/>
              <a:sym typeface="Nunito"/>
            </a:endParaRPr>
          </a:p>
          <a:p>
            <a:pPr indent="-176212" lvl="0" marL="233362" rtl="0" algn="l">
              <a:lnSpc>
                <a:spcPct val="95000"/>
              </a:lnSpc>
              <a:spcBef>
                <a:spcPts val="480"/>
              </a:spcBef>
              <a:spcAft>
                <a:spcPts val="0"/>
              </a:spcAft>
              <a:buClr>
                <a:srgbClr val="D9D9D9"/>
              </a:buClr>
              <a:buSzPts val="1500"/>
              <a:buFont typeface="Nunito"/>
              <a:buChar char="●"/>
            </a:pPr>
            <a:r>
              <a:rPr lang="en" sz="1500">
                <a:solidFill>
                  <a:srgbClr val="D9D9D9"/>
                </a:solidFill>
                <a:latin typeface="Nunito"/>
                <a:ea typeface="Nunito"/>
                <a:cs typeface="Nunito"/>
                <a:sym typeface="Nunito"/>
              </a:rPr>
              <a:t>Solar activity low since launch. SC 25 has begun.</a:t>
            </a:r>
            <a:endParaRPr sz="1500">
              <a:solidFill>
                <a:srgbClr val="D9D9D9"/>
              </a:solidFill>
              <a:latin typeface="Nunito"/>
              <a:ea typeface="Nunito"/>
              <a:cs typeface="Nunito"/>
              <a:sym typeface="Nunito"/>
            </a:endParaRPr>
          </a:p>
          <a:p>
            <a:pPr indent="0" lvl="0" marL="0" rtl="0" algn="l">
              <a:lnSpc>
                <a:spcPct val="95000"/>
              </a:lnSpc>
              <a:spcBef>
                <a:spcPts val="480"/>
              </a:spcBef>
              <a:spcAft>
                <a:spcPts val="0"/>
              </a:spcAft>
              <a:buClr>
                <a:schemeClr val="lt1"/>
              </a:buClr>
              <a:buSzPts val="600"/>
              <a:buNone/>
            </a:pPr>
            <a:r>
              <a:t/>
            </a:r>
            <a:endParaRPr b="1" sz="1500">
              <a:solidFill>
                <a:srgbClr val="D9D9D9"/>
              </a:solidFill>
              <a:latin typeface="Nunito"/>
              <a:ea typeface="Nunito"/>
              <a:cs typeface="Nunito"/>
              <a:sym typeface="Nunito"/>
            </a:endParaRPr>
          </a:p>
        </p:txBody>
      </p:sp>
      <p:sp>
        <p:nvSpPr>
          <p:cNvPr id="85" name="Google Shape;85;p17"/>
          <p:cNvSpPr txBox="1"/>
          <p:nvPr>
            <p:ph idx="12" type="sldNum"/>
          </p:nvPr>
        </p:nvSpPr>
        <p:spPr>
          <a:xfrm>
            <a:off x="6852300" y="476861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
        <p:nvSpPr>
          <p:cNvPr id="86" name="Google Shape;86;p17"/>
          <p:cNvSpPr txBox="1"/>
          <p:nvPr/>
        </p:nvSpPr>
        <p:spPr>
          <a:xfrm>
            <a:off x="457200" y="4285900"/>
            <a:ext cx="3394200" cy="5940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Clr>
                <a:schemeClr val="lt1"/>
              </a:buClr>
              <a:buSzPts val="500"/>
              <a:buFont typeface="Arial"/>
              <a:buNone/>
            </a:pPr>
            <a:r>
              <a:rPr lang="en">
                <a:solidFill>
                  <a:srgbClr val="D9D9D9"/>
                </a:solidFill>
                <a:latin typeface="Nunito"/>
                <a:ea typeface="Nunito"/>
                <a:cs typeface="Nunito"/>
                <a:sym typeface="Nunito"/>
              </a:rPr>
              <a:t>ADR = Algorithm Discrepancy Report</a:t>
            </a:r>
            <a:endParaRPr>
              <a:solidFill>
                <a:srgbClr val="D9D9D9"/>
              </a:solidFill>
              <a:latin typeface="Nunito"/>
              <a:ea typeface="Nunito"/>
              <a:cs typeface="Nunito"/>
              <a:sym typeface="Nunito"/>
            </a:endParaRPr>
          </a:p>
          <a:p>
            <a:pPr indent="0" lvl="0" marL="0" rtl="0" algn="l">
              <a:lnSpc>
                <a:spcPct val="95000"/>
              </a:lnSpc>
              <a:spcBef>
                <a:spcPts val="0"/>
              </a:spcBef>
              <a:spcAft>
                <a:spcPts val="0"/>
              </a:spcAft>
              <a:buClr>
                <a:schemeClr val="lt1"/>
              </a:buClr>
              <a:buSzPts val="400"/>
              <a:buFont typeface="Arial"/>
              <a:buNone/>
            </a:pPr>
            <a:r>
              <a:rPr lang="en">
                <a:solidFill>
                  <a:srgbClr val="D9D9D9"/>
                </a:solidFill>
                <a:latin typeface="Nunito"/>
                <a:ea typeface="Nunito"/>
                <a:cs typeface="Nunito"/>
                <a:sym typeface="Nunito"/>
              </a:rPr>
              <a:t>LUT = Look Up Table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4"/>
          <p:cNvSpPr txBox="1"/>
          <p:nvPr/>
        </p:nvSpPr>
        <p:spPr>
          <a:xfrm>
            <a:off x="308600" y="1502175"/>
            <a:ext cx="7185900" cy="1037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r>
              <a:rPr lang="en" sz="2400">
                <a:solidFill>
                  <a:schemeClr val="dk1"/>
                </a:solidFill>
                <a:latin typeface="Nunito"/>
                <a:ea typeface="Nunito"/>
                <a:cs typeface="Nunito"/>
                <a:sym typeface="Nunito"/>
              </a:rPr>
              <a:t>PLPT 14: EUVS-A inter-satellite comparisons for GOES-16 and 17 </a:t>
            </a:r>
            <a:endParaRPr i="0" sz="2400" u="none" cap="none" strike="noStrike">
              <a:solidFill>
                <a:srgbClr val="FFFFFF"/>
              </a:solidFill>
              <a:latin typeface="Nunito"/>
              <a:ea typeface="Nunito"/>
              <a:cs typeface="Nunito"/>
              <a:sym typeface="Nunito"/>
            </a:endParaRPr>
          </a:p>
        </p:txBody>
      </p:sp>
      <p:grpSp>
        <p:nvGrpSpPr>
          <p:cNvPr id="444" name="Google Shape;444;p44"/>
          <p:cNvGrpSpPr/>
          <p:nvPr/>
        </p:nvGrpSpPr>
        <p:grpSpPr>
          <a:xfrm>
            <a:off x="259199" y="142068"/>
            <a:ext cx="933668" cy="276900"/>
            <a:chOff x="259199" y="142068"/>
            <a:chExt cx="933668" cy="276900"/>
          </a:xfrm>
        </p:grpSpPr>
        <p:sp>
          <p:nvSpPr>
            <p:cNvPr id="445" name="Google Shape;445;p44"/>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446" name="Google Shape;446;p44"/>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447" name="Google Shape;447;p44"/>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graphicFrame>
        <p:nvGraphicFramePr>
          <p:cNvPr id="448" name="Google Shape;448;p44"/>
          <p:cNvGraphicFramePr/>
          <p:nvPr/>
        </p:nvGraphicFramePr>
        <p:xfrm>
          <a:off x="832550" y="2621675"/>
          <a:ext cx="3000000" cy="3000000"/>
        </p:xfrm>
        <a:graphic>
          <a:graphicData uri="http://schemas.openxmlformats.org/drawingml/2006/table">
            <a:tbl>
              <a:tblPr>
                <a:noFill/>
                <a:tableStyleId>{319CC41E-DC1F-4007-8F90-C16B076EEAB8}</a:tableStyleId>
              </a:tblPr>
              <a:tblGrid>
                <a:gridCol w="1742750"/>
                <a:gridCol w="3083250"/>
                <a:gridCol w="2413000"/>
              </a:tblGrid>
              <a:tr h="381000">
                <a:tc>
                  <a:txBody>
                    <a:bodyPr/>
                    <a:lstStyle/>
                    <a:p>
                      <a:pPr indent="0" lvl="0" marL="0" rtl="0" algn="ctr">
                        <a:spcBef>
                          <a:spcPts val="0"/>
                        </a:spcBef>
                        <a:spcAft>
                          <a:spcPts val="0"/>
                        </a:spcAft>
                        <a:buNone/>
                      </a:pPr>
                      <a:r>
                        <a:rPr b="1" lang="en" sz="1300">
                          <a:solidFill>
                            <a:schemeClr val="dk1"/>
                          </a:solidFill>
                          <a:latin typeface="Calibri"/>
                          <a:ea typeface="Calibri"/>
                          <a:cs typeface="Calibri"/>
                          <a:sym typeface="Calibri"/>
                        </a:rPr>
                        <a:t>EUVS-A line</a:t>
                      </a:r>
                      <a:endParaRPr b="1" sz="1300">
                        <a:solidFill>
                          <a:schemeClr val="dk1"/>
                        </a:solidFill>
                        <a:latin typeface="Calibri"/>
                        <a:ea typeface="Calibri"/>
                        <a:cs typeface="Calibri"/>
                        <a:sym typeface="Calibri"/>
                      </a:endParaRPr>
                    </a:p>
                  </a:txBody>
                  <a:tcPr marT="91425" marB="91425" marR="91425" marL="91425">
                    <a:solidFill>
                      <a:srgbClr val="4F81BD"/>
                    </a:solidFill>
                  </a:tcPr>
                </a:tc>
                <a:tc>
                  <a:txBody>
                    <a:bodyPr/>
                    <a:lstStyle/>
                    <a:p>
                      <a:pPr indent="0" lvl="0" marL="0" rtl="0" algn="ctr">
                        <a:spcBef>
                          <a:spcPts val="0"/>
                        </a:spcBef>
                        <a:spcAft>
                          <a:spcPts val="0"/>
                        </a:spcAft>
                        <a:buNone/>
                      </a:pPr>
                      <a:r>
                        <a:rPr b="1" lang="en" sz="1300">
                          <a:solidFill>
                            <a:schemeClr val="dk1"/>
                          </a:solidFill>
                          <a:latin typeface="Calibri"/>
                          <a:ea typeface="Calibri"/>
                          <a:cs typeface="Calibri"/>
                          <a:sym typeface="Calibri"/>
                        </a:rPr>
                        <a:t>GOES-16 vs GOES-17 </a:t>
                      </a:r>
                      <a:endParaRPr b="1" sz="1300">
                        <a:solidFill>
                          <a:schemeClr val="dk1"/>
                        </a:solidFill>
                        <a:latin typeface="Calibri"/>
                        <a:ea typeface="Calibri"/>
                        <a:cs typeface="Calibri"/>
                        <a:sym typeface="Calibri"/>
                      </a:endParaRPr>
                    </a:p>
                    <a:p>
                      <a:pPr indent="0" lvl="0" marL="0" rtl="0" algn="ctr">
                        <a:spcBef>
                          <a:spcPts val="0"/>
                        </a:spcBef>
                        <a:spcAft>
                          <a:spcPts val="0"/>
                        </a:spcAft>
                        <a:buNone/>
                      </a:pPr>
                      <a:r>
                        <a:rPr b="1" lang="en" sz="1300">
                          <a:solidFill>
                            <a:schemeClr val="dk1"/>
                          </a:solidFill>
                          <a:latin typeface="Calibri"/>
                          <a:ea typeface="Calibri"/>
                          <a:cs typeface="Calibri"/>
                          <a:sym typeface="Calibri"/>
                        </a:rPr>
                        <a:t>agreement*</a:t>
                      </a:r>
                      <a:endParaRPr b="1" sz="1300">
                        <a:solidFill>
                          <a:schemeClr val="dk1"/>
                        </a:solidFill>
                        <a:latin typeface="Calibri"/>
                        <a:ea typeface="Calibri"/>
                        <a:cs typeface="Calibri"/>
                        <a:sym typeface="Calibri"/>
                      </a:endParaRPr>
                    </a:p>
                  </a:txBody>
                  <a:tcPr marT="91425" marB="91425" marR="91425" marL="91425">
                    <a:solidFill>
                      <a:srgbClr val="4F81BD"/>
                    </a:solidFill>
                  </a:tcPr>
                </a:tc>
                <a:tc>
                  <a:txBody>
                    <a:bodyPr/>
                    <a:lstStyle/>
                    <a:p>
                      <a:pPr indent="0" lvl="0" marL="0" rtl="0" algn="ctr">
                        <a:spcBef>
                          <a:spcPts val="0"/>
                        </a:spcBef>
                        <a:spcAft>
                          <a:spcPts val="0"/>
                        </a:spcAft>
                        <a:buNone/>
                      </a:pPr>
                      <a:r>
                        <a:rPr b="1" lang="en" sz="1300">
                          <a:solidFill>
                            <a:schemeClr val="dk1"/>
                          </a:solidFill>
                          <a:latin typeface="Calibri"/>
                          <a:ea typeface="Calibri"/>
                          <a:cs typeface="Calibri"/>
                          <a:sym typeface="Calibri"/>
                        </a:rPr>
                        <a:t>GOES-16 vs GOES-17 </a:t>
                      </a:r>
                      <a:endParaRPr b="1" sz="1300">
                        <a:solidFill>
                          <a:schemeClr val="dk1"/>
                        </a:solidFill>
                        <a:latin typeface="Calibri"/>
                        <a:ea typeface="Calibri"/>
                        <a:cs typeface="Calibri"/>
                        <a:sym typeface="Calibri"/>
                      </a:endParaRPr>
                    </a:p>
                    <a:p>
                      <a:pPr indent="0" lvl="0" marL="0" rtl="0" algn="ctr">
                        <a:spcBef>
                          <a:spcPts val="0"/>
                        </a:spcBef>
                        <a:spcAft>
                          <a:spcPts val="0"/>
                        </a:spcAft>
                        <a:buNone/>
                      </a:pPr>
                      <a:r>
                        <a:rPr b="1" lang="en" sz="1300">
                          <a:solidFill>
                            <a:schemeClr val="dk1"/>
                          </a:solidFill>
                          <a:latin typeface="Calibri"/>
                          <a:ea typeface="Calibri"/>
                          <a:cs typeface="Calibri"/>
                          <a:sym typeface="Calibri"/>
                        </a:rPr>
                        <a:t>offset</a:t>
                      </a:r>
                      <a:endParaRPr b="1" sz="1300">
                        <a:solidFill>
                          <a:schemeClr val="dk1"/>
                        </a:solidFill>
                        <a:latin typeface="Calibri"/>
                        <a:ea typeface="Calibri"/>
                        <a:cs typeface="Calibri"/>
                        <a:sym typeface="Calibri"/>
                      </a:endParaRPr>
                    </a:p>
                  </a:txBody>
                  <a:tcPr marT="91425" marB="91425" marR="91425" marL="91425">
                    <a:solidFill>
                      <a:srgbClr val="4F81BD"/>
                    </a:solidFill>
                  </a:tcPr>
                </a:tc>
              </a:tr>
              <a:tr h="381000">
                <a:tc>
                  <a:txBody>
                    <a:bodyPr/>
                    <a:lstStyle/>
                    <a:p>
                      <a:pPr indent="0" lvl="0" marL="0" rtl="0" algn="ctr">
                        <a:spcBef>
                          <a:spcPts val="0"/>
                        </a:spcBef>
                        <a:spcAft>
                          <a:spcPts val="0"/>
                        </a:spcAft>
                        <a:buNone/>
                      </a:pPr>
                      <a:r>
                        <a:rPr lang="en" sz="1300">
                          <a:latin typeface="Calibri"/>
                          <a:ea typeface="Calibri"/>
                          <a:cs typeface="Calibri"/>
                          <a:sym typeface="Calibri"/>
                        </a:rPr>
                        <a:t>25.6 nm</a:t>
                      </a:r>
                      <a:endParaRPr sz="1300">
                        <a:latin typeface="Calibri"/>
                        <a:ea typeface="Calibri"/>
                        <a:cs typeface="Calibri"/>
                        <a:sym typeface="Calibri"/>
                      </a:endParaRPr>
                    </a:p>
                  </a:txBody>
                  <a:tcPr marT="91425" marB="91425" marR="91425" marL="91425">
                    <a:solidFill>
                      <a:schemeClr val="dk1"/>
                    </a:solidFill>
                  </a:tcPr>
                </a:tc>
                <a:tc>
                  <a:txBody>
                    <a:bodyPr/>
                    <a:lstStyle/>
                    <a:p>
                      <a:pPr indent="0" lvl="0" marL="0" rtl="0" algn="ctr">
                        <a:spcBef>
                          <a:spcPts val="0"/>
                        </a:spcBef>
                        <a:spcAft>
                          <a:spcPts val="0"/>
                        </a:spcAft>
                        <a:buNone/>
                      </a:pPr>
                      <a:r>
                        <a:rPr lang="en" sz="1300">
                          <a:latin typeface="Calibri"/>
                          <a:ea typeface="Calibri"/>
                          <a:cs typeface="Calibri"/>
                          <a:sym typeface="Calibri"/>
                        </a:rPr>
                        <a:t>3.5%</a:t>
                      </a:r>
                      <a:endParaRPr sz="1300">
                        <a:latin typeface="Calibri"/>
                        <a:ea typeface="Calibri"/>
                        <a:cs typeface="Calibri"/>
                        <a:sym typeface="Calibri"/>
                      </a:endParaRPr>
                    </a:p>
                  </a:txBody>
                  <a:tcPr marT="91425" marB="91425" marR="91425" marL="91425">
                    <a:solidFill>
                      <a:schemeClr val="dk1"/>
                    </a:solidFill>
                  </a:tcPr>
                </a:tc>
                <a:tc>
                  <a:txBody>
                    <a:bodyPr/>
                    <a:lstStyle/>
                    <a:p>
                      <a:pPr indent="0" lvl="0" marL="0" rtl="0" algn="ctr">
                        <a:spcBef>
                          <a:spcPts val="0"/>
                        </a:spcBef>
                        <a:spcAft>
                          <a:spcPts val="0"/>
                        </a:spcAft>
                        <a:buNone/>
                      </a:pPr>
                      <a:r>
                        <a:rPr lang="en" sz="1300">
                          <a:latin typeface="Calibri"/>
                          <a:ea typeface="Calibri"/>
                          <a:cs typeface="Calibri"/>
                          <a:sym typeface="Calibri"/>
                        </a:rPr>
                        <a:t>1.1%</a:t>
                      </a:r>
                      <a:endParaRPr sz="1300">
                        <a:latin typeface="Calibri"/>
                        <a:ea typeface="Calibri"/>
                        <a:cs typeface="Calibri"/>
                        <a:sym typeface="Calibri"/>
                      </a:endParaRPr>
                    </a:p>
                  </a:txBody>
                  <a:tcPr marT="91425" marB="91425" marR="91425" marL="91425">
                    <a:solidFill>
                      <a:schemeClr val="dk1"/>
                    </a:solidFill>
                  </a:tcPr>
                </a:tc>
              </a:tr>
              <a:tr h="381000">
                <a:tc>
                  <a:txBody>
                    <a:bodyPr/>
                    <a:lstStyle/>
                    <a:p>
                      <a:pPr indent="0" lvl="0" marL="0" rtl="0" algn="ctr">
                        <a:spcBef>
                          <a:spcPts val="0"/>
                        </a:spcBef>
                        <a:spcAft>
                          <a:spcPts val="0"/>
                        </a:spcAft>
                        <a:buNone/>
                      </a:pPr>
                      <a:r>
                        <a:rPr lang="en" sz="1300">
                          <a:latin typeface="Calibri"/>
                          <a:ea typeface="Calibri"/>
                          <a:cs typeface="Calibri"/>
                          <a:sym typeface="Calibri"/>
                        </a:rPr>
                        <a:t>28.4 nm</a:t>
                      </a:r>
                      <a:endParaRPr sz="1300">
                        <a:latin typeface="Calibri"/>
                        <a:ea typeface="Calibri"/>
                        <a:cs typeface="Calibri"/>
                        <a:sym typeface="Calibri"/>
                      </a:endParaRPr>
                    </a:p>
                  </a:txBody>
                  <a:tcPr marT="91425" marB="91425" marR="91425" marL="91425">
                    <a:solidFill>
                      <a:schemeClr val="dk1"/>
                    </a:solidFill>
                  </a:tcPr>
                </a:tc>
                <a:tc>
                  <a:txBody>
                    <a:bodyPr/>
                    <a:lstStyle/>
                    <a:p>
                      <a:pPr indent="0" lvl="0" marL="0" rtl="0" algn="ctr">
                        <a:spcBef>
                          <a:spcPts val="0"/>
                        </a:spcBef>
                        <a:spcAft>
                          <a:spcPts val="0"/>
                        </a:spcAft>
                        <a:buNone/>
                      </a:pPr>
                      <a:r>
                        <a:rPr lang="en" sz="1300">
                          <a:latin typeface="Calibri"/>
                          <a:ea typeface="Calibri"/>
                          <a:cs typeface="Calibri"/>
                          <a:sym typeface="Calibri"/>
                        </a:rPr>
                        <a:t>15%</a:t>
                      </a:r>
                      <a:endParaRPr sz="1300">
                        <a:latin typeface="Calibri"/>
                        <a:ea typeface="Calibri"/>
                        <a:cs typeface="Calibri"/>
                        <a:sym typeface="Calibri"/>
                      </a:endParaRPr>
                    </a:p>
                  </a:txBody>
                  <a:tcPr marT="91425" marB="91425" marR="91425" marL="91425">
                    <a:solidFill>
                      <a:schemeClr val="dk1"/>
                    </a:solidFill>
                  </a:tcPr>
                </a:tc>
                <a:tc>
                  <a:txBody>
                    <a:bodyPr/>
                    <a:lstStyle/>
                    <a:p>
                      <a:pPr indent="0" lvl="0" marL="0" rtl="0" algn="ctr">
                        <a:spcBef>
                          <a:spcPts val="0"/>
                        </a:spcBef>
                        <a:spcAft>
                          <a:spcPts val="0"/>
                        </a:spcAft>
                        <a:buNone/>
                      </a:pPr>
                      <a:r>
                        <a:rPr lang="en" sz="1300">
                          <a:latin typeface="Calibri"/>
                          <a:ea typeface="Calibri"/>
                          <a:cs typeface="Calibri"/>
                          <a:sym typeface="Calibri"/>
                        </a:rPr>
                        <a:t>1.2%</a:t>
                      </a:r>
                      <a:endParaRPr sz="1300">
                        <a:latin typeface="Calibri"/>
                        <a:ea typeface="Calibri"/>
                        <a:cs typeface="Calibri"/>
                        <a:sym typeface="Calibri"/>
                      </a:endParaRPr>
                    </a:p>
                  </a:txBody>
                  <a:tcPr marT="91425" marB="91425" marR="91425" marL="91425">
                    <a:solidFill>
                      <a:schemeClr val="dk1"/>
                    </a:solidFill>
                  </a:tcPr>
                </a:tc>
              </a:tr>
              <a:tr h="381000">
                <a:tc>
                  <a:txBody>
                    <a:bodyPr/>
                    <a:lstStyle/>
                    <a:p>
                      <a:pPr indent="0" lvl="0" marL="0" rtl="0" algn="ctr">
                        <a:spcBef>
                          <a:spcPts val="0"/>
                        </a:spcBef>
                        <a:spcAft>
                          <a:spcPts val="0"/>
                        </a:spcAft>
                        <a:buNone/>
                      </a:pPr>
                      <a:r>
                        <a:rPr lang="en" sz="1300">
                          <a:latin typeface="Calibri"/>
                          <a:ea typeface="Calibri"/>
                          <a:cs typeface="Calibri"/>
                          <a:sym typeface="Calibri"/>
                        </a:rPr>
                        <a:t>30.4 nm</a:t>
                      </a:r>
                      <a:endParaRPr sz="1300">
                        <a:latin typeface="Calibri"/>
                        <a:ea typeface="Calibri"/>
                        <a:cs typeface="Calibri"/>
                        <a:sym typeface="Calibri"/>
                      </a:endParaRPr>
                    </a:p>
                  </a:txBody>
                  <a:tcPr marT="91425" marB="91425" marR="91425" marL="91425">
                    <a:solidFill>
                      <a:schemeClr val="dk1"/>
                    </a:solidFill>
                  </a:tcPr>
                </a:tc>
                <a:tc>
                  <a:txBody>
                    <a:bodyPr/>
                    <a:lstStyle/>
                    <a:p>
                      <a:pPr indent="0" lvl="0" marL="0" rtl="0" algn="ctr">
                        <a:spcBef>
                          <a:spcPts val="0"/>
                        </a:spcBef>
                        <a:spcAft>
                          <a:spcPts val="0"/>
                        </a:spcAft>
                        <a:buNone/>
                      </a:pPr>
                      <a:r>
                        <a:rPr lang="en" sz="1300">
                          <a:latin typeface="Calibri"/>
                          <a:ea typeface="Calibri"/>
                          <a:cs typeface="Calibri"/>
                          <a:sym typeface="Calibri"/>
                        </a:rPr>
                        <a:t>1%</a:t>
                      </a:r>
                      <a:endParaRPr sz="1300">
                        <a:latin typeface="Calibri"/>
                        <a:ea typeface="Calibri"/>
                        <a:cs typeface="Calibri"/>
                        <a:sym typeface="Calibri"/>
                      </a:endParaRPr>
                    </a:p>
                  </a:txBody>
                  <a:tcPr marT="91425" marB="91425" marR="91425" marL="91425">
                    <a:solidFill>
                      <a:schemeClr val="dk1"/>
                    </a:solidFill>
                  </a:tcPr>
                </a:tc>
                <a:tc>
                  <a:txBody>
                    <a:bodyPr/>
                    <a:lstStyle/>
                    <a:p>
                      <a:pPr indent="0" lvl="0" marL="0" rtl="0" algn="ctr">
                        <a:spcBef>
                          <a:spcPts val="0"/>
                        </a:spcBef>
                        <a:spcAft>
                          <a:spcPts val="0"/>
                        </a:spcAft>
                        <a:buNone/>
                      </a:pPr>
                      <a:r>
                        <a:rPr lang="en" sz="1300">
                          <a:latin typeface="Calibri"/>
                          <a:ea typeface="Calibri"/>
                          <a:cs typeface="Calibri"/>
                          <a:sym typeface="Calibri"/>
                        </a:rPr>
                        <a:t>0.6%</a:t>
                      </a:r>
                      <a:endParaRPr sz="1300">
                        <a:latin typeface="Calibri"/>
                        <a:ea typeface="Calibri"/>
                        <a:cs typeface="Calibri"/>
                        <a:sym typeface="Calibri"/>
                      </a:endParaRPr>
                    </a:p>
                  </a:txBody>
                  <a:tcPr marT="91425" marB="91425" marR="91425" marL="91425">
                    <a:solidFill>
                      <a:schemeClr val="dk1"/>
                    </a:solidFill>
                  </a:tcPr>
                </a:tc>
              </a:tr>
            </a:tbl>
          </a:graphicData>
        </a:graphic>
      </p:graphicFrame>
      <p:sp>
        <p:nvSpPr>
          <p:cNvPr id="449" name="Google Shape;449;p44"/>
          <p:cNvSpPr txBox="1"/>
          <p:nvPr/>
        </p:nvSpPr>
        <p:spPr>
          <a:xfrm>
            <a:off x="604300" y="4489775"/>
            <a:ext cx="3903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*Based on 2 standard deviations (95%)</a:t>
            </a:r>
            <a:endParaRPr sz="12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grpSp>
        <p:nvGrpSpPr>
          <p:cNvPr id="454" name="Google Shape;454;p45"/>
          <p:cNvGrpSpPr/>
          <p:nvPr/>
        </p:nvGrpSpPr>
        <p:grpSpPr>
          <a:xfrm>
            <a:off x="259199" y="142068"/>
            <a:ext cx="933668" cy="276900"/>
            <a:chOff x="259199" y="142068"/>
            <a:chExt cx="933668" cy="276900"/>
          </a:xfrm>
        </p:grpSpPr>
        <p:sp>
          <p:nvSpPr>
            <p:cNvPr id="455" name="Google Shape;455;p45"/>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456" name="Google Shape;456;p45"/>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457" name="Google Shape;457;p45"/>
          <p:cNvSpPr txBox="1"/>
          <p:nvPr>
            <p:ph idx="4294967295" type="title"/>
          </p:nvPr>
        </p:nvSpPr>
        <p:spPr>
          <a:xfrm>
            <a:off x="198600" y="431575"/>
            <a:ext cx="8768100" cy="659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320">
                <a:latin typeface="Nunito"/>
                <a:ea typeface="Nunito"/>
                <a:cs typeface="Nunito"/>
                <a:sym typeface="Nunito"/>
              </a:rPr>
              <a:t>EUVS-A GOES-16 vs GOES-17 25.6 nm </a:t>
            </a:r>
            <a:r>
              <a:rPr lang="en" sz="2320">
                <a:solidFill>
                  <a:srgbClr val="92D050"/>
                </a:solidFill>
                <a:latin typeface="Nunito"/>
                <a:ea typeface="Nunito"/>
                <a:cs typeface="Nunito"/>
                <a:sym typeface="Nunito"/>
              </a:rPr>
              <a:t>agree within 3.5%*</a:t>
            </a:r>
            <a:r>
              <a:rPr lang="en" sz="2320">
                <a:latin typeface="Nunito"/>
                <a:ea typeface="Nunito"/>
                <a:cs typeface="Nunito"/>
                <a:sym typeface="Nunito"/>
              </a:rPr>
              <a:t> </a:t>
            </a:r>
            <a:endParaRPr sz="2320">
              <a:latin typeface="Nunito"/>
              <a:ea typeface="Nunito"/>
              <a:cs typeface="Nunito"/>
              <a:sym typeface="Nunito"/>
            </a:endParaRPr>
          </a:p>
        </p:txBody>
      </p:sp>
      <p:sp>
        <p:nvSpPr>
          <p:cNvPr id="458" name="Google Shape;458;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pic>
        <p:nvPicPr>
          <p:cNvPr id="459" name="Google Shape;459;p45"/>
          <p:cNvPicPr preferRelativeResize="0"/>
          <p:nvPr/>
        </p:nvPicPr>
        <p:blipFill rotWithShape="1">
          <a:blip r:embed="rId3">
            <a:alphaModFix/>
          </a:blip>
          <a:srcRect b="5732" l="2566" r="2718" t="4982"/>
          <a:stretch/>
        </p:blipFill>
        <p:spPr>
          <a:xfrm>
            <a:off x="4627675" y="1154775"/>
            <a:ext cx="4339026" cy="3271512"/>
          </a:xfrm>
          <a:prstGeom prst="rect">
            <a:avLst/>
          </a:prstGeom>
          <a:noFill/>
          <a:ln>
            <a:noFill/>
          </a:ln>
        </p:spPr>
      </p:pic>
      <p:sp>
        <p:nvSpPr>
          <p:cNvPr id="460" name="Google Shape;460;p45"/>
          <p:cNvSpPr txBox="1"/>
          <p:nvPr/>
        </p:nvSpPr>
        <p:spPr>
          <a:xfrm>
            <a:off x="259200" y="4426275"/>
            <a:ext cx="390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Plots made using NCEI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ECI excluded</a:t>
            </a:r>
            <a:endParaRPr sz="1200">
              <a:solidFill>
                <a:schemeClr val="dk1"/>
              </a:solidFill>
              <a:latin typeface="Calibri"/>
              <a:ea typeface="Calibri"/>
              <a:cs typeface="Calibri"/>
              <a:sym typeface="Calibri"/>
            </a:endParaRPr>
          </a:p>
        </p:txBody>
      </p:sp>
      <p:sp>
        <p:nvSpPr>
          <p:cNvPr id="461" name="Google Shape;461;p45"/>
          <p:cNvSpPr txBox="1"/>
          <p:nvPr/>
        </p:nvSpPr>
        <p:spPr>
          <a:xfrm>
            <a:off x="5297253" y="3444775"/>
            <a:ext cx="1808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Mean: 1.011</a:t>
            </a:r>
            <a:endParaRPr sz="1200">
              <a:solidFill>
                <a:schemeClr val="lt1"/>
              </a:solidFill>
              <a:latin typeface="Calibri"/>
              <a:ea typeface="Calibri"/>
              <a:cs typeface="Calibri"/>
              <a:sym typeface="Calibri"/>
            </a:endParaRPr>
          </a:p>
          <a:p>
            <a:pPr indent="0" lvl="0" marL="0" rtl="0" algn="l">
              <a:spcBef>
                <a:spcPts val="0"/>
              </a:spcBef>
              <a:spcAft>
                <a:spcPts val="0"/>
              </a:spcAft>
              <a:buNone/>
            </a:pPr>
            <a:r>
              <a:rPr lang="en" sz="1200">
                <a:solidFill>
                  <a:schemeClr val="lt1"/>
                </a:solidFill>
                <a:latin typeface="Calibri"/>
                <a:ea typeface="Calibri"/>
                <a:cs typeface="Calibri"/>
                <a:sym typeface="Calibri"/>
              </a:rPr>
              <a:t>St. Dev.: 0.0176</a:t>
            </a:r>
            <a:endParaRPr sz="1200">
              <a:solidFill>
                <a:schemeClr val="lt1"/>
              </a:solidFill>
              <a:latin typeface="Calibri"/>
              <a:ea typeface="Calibri"/>
              <a:cs typeface="Calibri"/>
              <a:sym typeface="Calibri"/>
            </a:endParaRPr>
          </a:p>
        </p:txBody>
      </p:sp>
      <p:pic>
        <p:nvPicPr>
          <p:cNvPr id="462" name="Google Shape;462;p45"/>
          <p:cNvPicPr preferRelativeResize="0"/>
          <p:nvPr/>
        </p:nvPicPr>
        <p:blipFill rotWithShape="1">
          <a:blip r:embed="rId4">
            <a:alphaModFix/>
          </a:blip>
          <a:srcRect b="5838" l="0" r="2987" t="0"/>
          <a:stretch/>
        </p:blipFill>
        <p:spPr>
          <a:xfrm>
            <a:off x="292825" y="1154775"/>
            <a:ext cx="4214149" cy="3271500"/>
          </a:xfrm>
          <a:prstGeom prst="rect">
            <a:avLst/>
          </a:prstGeom>
          <a:noFill/>
          <a:ln>
            <a:noFill/>
          </a:ln>
        </p:spPr>
      </p:pic>
      <p:sp>
        <p:nvSpPr>
          <p:cNvPr id="463" name="Google Shape;463;p45"/>
          <p:cNvSpPr txBox="1"/>
          <p:nvPr/>
        </p:nvSpPr>
        <p:spPr>
          <a:xfrm>
            <a:off x="5063400" y="4426275"/>
            <a:ext cx="3903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*2 standard deviations (95%)</a:t>
            </a:r>
            <a:endParaRPr sz="12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grpSp>
        <p:nvGrpSpPr>
          <p:cNvPr id="468" name="Google Shape;468;p46"/>
          <p:cNvGrpSpPr/>
          <p:nvPr/>
        </p:nvGrpSpPr>
        <p:grpSpPr>
          <a:xfrm>
            <a:off x="259199" y="142068"/>
            <a:ext cx="933668" cy="276900"/>
            <a:chOff x="259199" y="142068"/>
            <a:chExt cx="933668" cy="276900"/>
          </a:xfrm>
        </p:grpSpPr>
        <p:sp>
          <p:nvSpPr>
            <p:cNvPr id="469" name="Google Shape;469;p46"/>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470" name="Google Shape;470;p46"/>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471" name="Google Shape;471;p46"/>
          <p:cNvSpPr txBox="1"/>
          <p:nvPr>
            <p:ph idx="4294967295" type="title"/>
          </p:nvPr>
        </p:nvSpPr>
        <p:spPr>
          <a:xfrm>
            <a:off x="198600" y="4315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420">
                <a:latin typeface="Nunito"/>
                <a:ea typeface="Nunito"/>
                <a:cs typeface="Nunito"/>
                <a:sym typeface="Nunito"/>
              </a:rPr>
              <a:t>EUVS-A GOES-16 vs GOES-17 28.4 nm </a:t>
            </a:r>
            <a:r>
              <a:rPr lang="en" sz="2420">
                <a:solidFill>
                  <a:srgbClr val="FABF8E"/>
                </a:solidFill>
                <a:latin typeface="Nunito"/>
                <a:ea typeface="Nunito"/>
                <a:cs typeface="Nunito"/>
                <a:sym typeface="Nunito"/>
              </a:rPr>
              <a:t>agree within 15%</a:t>
            </a:r>
            <a:r>
              <a:rPr lang="en" sz="2420">
                <a:latin typeface="Nunito"/>
                <a:ea typeface="Nunito"/>
                <a:cs typeface="Nunito"/>
                <a:sym typeface="Nunito"/>
              </a:rPr>
              <a:t> </a:t>
            </a:r>
            <a:endParaRPr sz="2420">
              <a:latin typeface="Nunito"/>
              <a:ea typeface="Nunito"/>
              <a:cs typeface="Nunito"/>
              <a:sym typeface="Nunito"/>
            </a:endParaRPr>
          </a:p>
        </p:txBody>
      </p:sp>
      <p:sp>
        <p:nvSpPr>
          <p:cNvPr id="472" name="Google Shape;472;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pic>
        <p:nvPicPr>
          <p:cNvPr id="473" name="Google Shape;473;p46"/>
          <p:cNvPicPr preferRelativeResize="0"/>
          <p:nvPr/>
        </p:nvPicPr>
        <p:blipFill rotWithShape="1">
          <a:blip r:embed="rId3">
            <a:alphaModFix/>
          </a:blip>
          <a:srcRect b="5734" l="3876" r="2718" t="3816"/>
          <a:stretch/>
        </p:blipFill>
        <p:spPr>
          <a:xfrm>
            <a:off x="4704000" y="1209475"/>
            <a:ext cx="4262692" cy="3301348"/>
          </a:xfrm>
          <a:prstGeom prst="rect">
            <a:avLst/>
          </a:prstGeom>
          <a:noFill/>
          <a:ln>
            <a:noFill/>
          </a:ln>
        </p:spPr>
      </p:pic>
      <p:sp>
        <p:nvSpPr>
          <p:cNvPr id="474" name="Google Shape;474;p46"/>
          <p:cNvSpPr txBox="1"/>
          <p:nvPr/>
        </p:nvSpPr>
        <p:spPr>
          <a:xfrm>
            <a:off x="259200" y="4486575"/>
            <a:ext cx="390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Plots made using NCEI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ECI excluded</a:t>
            </a:r>
            <a:endParaRPr sz="1200">
              <a:solidFill>
                <a:schemeClr val="dk1"/>
              </a:solidFill>
              <a:latin typeface="Calibri"/>
              <a:ea typeface="Calibri"/>
              <a:cs typeface="Calibri"/>
              <a:sym typeface="Calibri"/>
            </a:endParaRPr>
          </a:p>
        </p:txBody>
      </p:sp>
      <p:sp>
        <p:nvSpPr>
          <p:cNvPr id="475" name="Google Shape;475;p46"/>
          <p:cNvSpPr txBox="1"/>
          <p:nvPr/>
        </p:nvSpPr>
        <p:spPr>
          <a:xfrm>
            <a:off x="5293853" y="1642600"/>
            <a:ext cx="1808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Mean: 0.988</a:t>
            </a:r>
            <a:endParaRPr sz="1200">
              <a:solidFill>
                <a:schemeClr val="lt1"/>
              </a:solidFill>
              <a:latin typeface="Calibri"/>
              <a:ea typeface="Calibri"/>
              <a:cs typeface="Calibri"/>
              <a:sym typeface="Calibri"/>
            </a:endParaRPr>
          </a:p>
          <a:p>
            <a:pPr indent="0" lvl="0" marL="0" rtl="0" algn="l">
              <a:spcBef>
                <a:spcPts val="0"/>
              </a:spcBef>
              <a:spcAft>
                <a:spcPts val="0"/>
              </a:spcAft>
              <a:buNone/>
            </a:pPr>
            <a:r>
              <a:rPr lang="en" sz="1200">
                <a:solidFill>
                  <a:schemeClr val="lt1"/>
                </a:solidFill>
                <a:latin typeface="Calibri"/>
                <a:ea typeface="Calibri"/>
                <a:cs typeface="Calibri"/>
                <a:sym typeface="Calibri"/>
              </a:rPr>
              <a:t>St. Dev.: 0.0746</a:t>
            </a:r>
            <a:endParaRPr sz="1200">
              <a:solidFill>
                <a:schemeClr val="lt1"/>
              </a:solidFill>
              <a:latin typeface="Calibri"/>
              <a:ea typeface="Calibri"/>
              <a:cs typeface="Calibri"/>
              <a:sym typeface="Calibri"/>
            </a:endParaRPr>
          </a:p>
        </p:txBody>
      </p:sp>
      <p:sp>
        <p:nvSpPr>
          <p:cNvPr id="476" name="Google Shape;476;p46"/>
          <p:cNvSpPr txBox="1"/>
          <p:nvPr/>
        </p:nvSpPr>
        <p:spPr>
          <a:xfrm>
            <a:off x="5063400" y="4510825"/>
            <a:ext cx="3903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*2 standard deviations (95%)</a:t>
            </a:r>
            <a:endParaRPr sz="1200">
              <a:solidFill>
                <a:schemeClr val="dk1"/>
              </a:solidFill>
              <a:latin typeface="Calibri"/>
              <a:ea typeface="Calibri"/>
              <a:cs typeface="Calibri"/>
              <a:sym typeface="Calibri"/>
            </a:endParaRPr>
          </a:p>
        </p:txBody>
      </p:sp>
      <p:grpSp>
        <p:nvGrpSpPr>
          <p:cNvPr id="477" name="Google Shape;477;p46"/>
          <p:cNvGrpSpPr/>
          <p:nvPr/>
        </p:nvGrpSpPr>
        <p:grpSpPr>
          <a:xfrm>
            <a:off x="337725" y="1233710"/>
            <a:ext cx="4234276" cy="3252876"/>
            <a:chOff x="337725" y="1233710"/>
            <a:chExt cx="4234276" cy="3252876"/>
          </a:xfrm>
        </p:grpSpPr>
        <p:pic>
          <p:nvPicPr>
            <p:cNvPr id="478" name="Google Shape;478;p46"/>
            <p:cNvPicPr preferRelativeResize="0"/>
            <p:nvPr/>
          </p:nvPicPr>
          <p:blipFill rotWithShape="1">
            <a:blip r:embed="rId4">
              <a:alphaModFix/>
            </a:blip>
            <a:srcRect b="6182" l="0" r="2324" t="0"/>
            <a:stretch/>
          </p:blipFill>
          <p:spPr>
            <a:xfrm>
              <a:off x="337725" y="1233710"/>
              <a:ext cx="4234276" cy="3252876"/>
            </a:xfrm>
            <a:prstGeom prst="rect">
              <a:avLst/>
            </a:prstGeom>
            <a:noFill/>
            <a:ln>
              <a:noFill/>
            </a:ln>
          </p:spPr>
        </p:pic>
        <p:sp>
          <p:nvSpPr>
            <p:cNvPr id="479" name="Google Shape;479;p46"/>
            <p:cNvSpPr/>
            <p:nvPr/>
          </p:nvSpPr>
          <p:spPr>
            <a:xfrm>
              <a:off x="3755700" y="1507425"/>
              <a:ext cx="515100" cy="14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grpSp>
        <p:nvGrpSpPr>
          <p:cNvPr id="484" name="Google Shape;484;p47"/>
          <p:cNvGrpSpPr/>
          <p:nvPr/>
        </p:nvGrpSpPr>
        <p:grpSpPr>
          <a:xfrm>
            <a:off x="259199" y="142068"/>
            <a:ext cx="933668" cy="276900"/>
            <a:chOff x="259199" y="142068"/>
            <a:chExt cx="933668" cy="276900"/>
          </a:xfrm>
        </p:grpSpPr>
        <p:sp>
          <p:nvSpPr>
            <p:cNvPr id="485" name="Google Shape;485;p47"/>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486" name="Google Shape;486;p47"/>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487" name="Google Shape;487;p47"/>
          <p:cNvSpPr txBox="1"/>
          <p:nvPr>
            <p:ph idx="4294967295" type="title"/>
          </p:nvPr>
        </p:nvSpPr>
        <p:spPr>
          <a:xfrm>
            <a:off x="198600" y="4315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420">
                <a:latin typeface="Nunito"/>
                <a:ea typeface="Nunito"/>
                <a:cs typeface="Nunito"/>
                <a:sym typeface="Nunito"/>
              </a:rPr>
              <a:t>EUVS-A GOES-16 vs GOES-17 30.4 nm </a:t>
            </a:r>
            <a:r>
              <a:rPr lang="en" sz="2420">
                <a:solidFill>
                  <a:srgbClr val="92D050"/>
                </a:solidFill>
                <a:latin typeface="Nunito"/>
                <a:ea typeface="Nunito"/>
                <a:cs typeface="Nunito"/>
                <a:sym typeface="Nunito"/>
              </a:rPr>
              <a:t>agree within 1%</a:t>
            </a:r>
            <a:r>
              <a:rPr lang="en" sz="2420">
                <a:latin typeface="Nunito"/>
                <a:ea typeface="Nunito"/>
                <a:cs typeface="Nunito"/>
                <a:sym typeface="Nunito"/>
              </a:rPr>
              <a:t> </a:t>
            </a:r>
            <a:endParaRPr sz="2420">
              <a:latin typeface="Nunito"/>
              <a:ea typeface="Nunito"/>
              <a:cs typeface="Nunito"/>
              <a:sym typeface="Nunito"/>
            </a:endParaRPr>
          </a:p>
        </p:txBody>
      </p:sp>
      <p:sp>
        <p:nvSpPr>
          <p:cNvPr id="488" name="Google Shape;488;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pic>
        <p:nvPicPr>
          <p:cNvPr id="489" name="Google Shape;489;p47"/>
          <p:cNvPicPr preferRelativeResize="0"/>
          <p:nvPr/>
        </p:nvPicPr>
        <p:blipFill rotWithShape="1">
          <a:blip r:embed="rId3">
            <a:alphaModFix/>
          </a:blip>
          <a:srcRect b="6543" l="2410" r="3044" t="4433"/>
          <a:stretch/>
        </p:blipFill>
        <p:spPr>
          <a:xfrm>
            <a:off x="4711525" y="1237525"/>
            <a:ext cx="4309637" cy="3245251"/>
          </a:xfrm>
          <a:prstGeom prst="rect">
            <a:avLst/>
          </a:prstGeom>
          <a:noFill/>
          <a:ln>
            <a:noFill/>
          </a:ln>
        </p:spPr>
      </p:pic>
      <p:sp>
        <p:nvSpPr>
          <p:cNvPr id="490" name="Google Shape;490;p47"/>
          <p:cNvSpPr txBox="1"/>
          <p:nvPr/>
        </p:nvSpPr>
        <p:spPr>
          <a:xfrm>
            <a:off x="336050" y="4482775"/>
            <a:ext cx="390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Plots made using NCEI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ECI excluded</a:t>
            </a:r>
            <a:endParaRPr sz="1200">
              <a:solidFill>
                <a:schemeClr val="dk1"/>
              </a:solidFill>
              <a:latin typeface="Calibri"/>
              <a:ea typeface="Calibri"/>
              <a:cs typeface="Calibri"/>
              <a:sym typeface="Calibri"/>
            </a:endParaRPr>
          </a:p>
        </p:txBody>
      </p:sp>
      <p:sp>
        <p:nvSpPr>
          <p:cNvPr id="491" name="Google Shape;491;p47"/>
          <p:cNvSpPr txBox="1"/>
          <p:nvPr/>
        </p:nvSpPr>
        <p:spPr>
          <a:xfrm>
            <a:off x="5293853" y="1608975"/>
            <a:ext cx="1808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Mean: 1.006</a:t>
            </a:r>
            <a:endParaRPr sz="1200">
              <a:solidFill>
                <a:schemeClr val="lt1"/>
              </a:solidFill>
              <a:latin typeface="Calibri"/>
              <a:ea typeface="Calibri"/>
              <a:cs typeface="Calibri"/>
              <a:sym typeface="Calibri"/>
            </a:endParaRPr>
          </a:p>
          <a:p>
            <a:pPr indent="0" lvl="0" marL="0" rtl="0" algn="l">
              <a:spcBef>
                <a:spcPts val="0"/>
              </a:spcBef>
              <a:spcAft>
                <a:spcPts val="0"/>
              </a:spcAft>
              <a:buNone/>
            </a:pPr>
            <a:r>
              <a:rPr lang="en" sz="1200">
                <a:solidFill>
                  <a:schemeClr val="lt1"/>
                </a:solidFill>
                <a:latin typeface="Calibri"/>
                <a:ea typeface="Calibri"/>
                <a:cs typeface="Calibri"/>
                <a:sym typeface="Calibri"/>
              </a:rPr>
              <a:t>St. Dev.: 0.0050</a:t>
            </a:r>
            <a:endParaRPr sz="1200">
              <a:solidFill>
                <a:schemeClr val="lt1"/>
              </a:solidFill>
              <a:latin typeface="Calibri"/>
              <a:ea typeface="Calibri"/>
              <a:cs typeface="Calibri"/>
              <a:sym typeface="Calibri"/>
            </a:endParaRPr>
          </a:p>
        </p:txBody>
      </p:sp>
      <p:sp>
        <p:nvSpPr>
          <p:cNvPr id="492" name="Google Shape;492;p47"/>
          <p:cNvSpPr txBox="1"/>
          <p:nvPr/>
        </p:nvSpPr>
        <p:spPr>
          <a:xfrm>
            <a:off x="5063400" y="4482775"/>
            <a:ext cx="3903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*2 standard deviations (95%)</a:t>
            </a:r>
            <a:endParaRPr sz="1200">
              <a:solidFill>
                <a:schemeClr val="dk1"/>
              </a:solidFill>
              <a:latin typeface="Calibri"/>
              <a:ea typeface="Calibri"/>
              <a:cs typeface="Calibri"/>
              <a:sym typeface="Calibri"/>
            </a:endParaRPr>
          </a:p>
        </p:txBody>
      </p:sp>
      <p:grpSp>
        <p:nvGrpSpPr>
          <p:cNvPr id="493" name="Google Shape;493;p47"/>
          <p:cNvGrpSpPr/>
          <p:nvPr/>
        </p:nvGrpSpPr>
        <p:grpSpPr>
          <a:xfrm>
            <a:off x="336050" y="1277063"/>
            <a:ext cx="4202772" cy="3221549"/>
            <a:chOff x="336050" y="1277063"/>
            <a:chExt cx="4202772" cy="3221549"/>
          </a:xfrm>
        </p:grpSpPr>
        <p:pic>
          <p:nvPicPr>
            <p:cNvPr id="494" name="Google Shape;494;p47"/>
            <p:cNvPicPr preferRelativeResize="0"/>
            <p:nvPr/>
          </p:nvPicPr>
          <p:blipFill rotWithShape="1">
            <a:blip r:embed="rId4">
              <a:alphaModFix/>
            </a:blip>
            <a:srcRect b="6533" l="0" r="2477" t="0"/>
            <a:stretch/>
          </p:blipFill>
          <p:spPr>
            <a:xfrm>
              <a:off x="336050" y="1277063"/>
              <a:ext cx="4202772" cy="3221549"/>
            </a:xfrm>
            <a:prstGeom prst="rect">
              <a:avLst/>
            </a:prstGeom>
            <a:noFill/>
            <a:ln>
              <a:noFill/>
            </a:ln>
          </p:spPr>
        </p:pic>
        <p:sp>
          <p:nvSpPr>
            <p:cNvPr id="495" name="Google Shape;495;p47"/>
            <p:cNvSpPr/>
            <p:nvPr/>
          </p:nvSpPr>
          <p:spPr>
            <a:xfrm>
              <a:off x="3724250" y="1541750"/>
              <a:ext cx="515100" cy="14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8"/>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501" name="Google Shape;501;p48"/>
          <p:cNvSpPr txBox="1"/>
          <p:nvPr>
            <p:ph idx="4294967295" type="title"/>
          </p:nvPr>
        </p:nvSpPr>
        <p:spPr>
          <a:xfrm>
            <a:off x="187950" y="452725"/>
            <a:ext cx="8768100" cy="627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EUVS-A GOES-16 25.6 nm and 30.4 nm vs EVE ESP broadband diode</a:t>
            </a:r>
            <a:endParaRPr sz="2220">
              <a:latin typeface="Nunito"/>
              <a:ea typeface="Nunito"/>
              <a:cs typeface="Nunito"/>
              <a:sym typeface="Nunito"/>
            </a:endParaRPr>
          </a:p>
        </p:txBody>
      </p:sp>
      <p:sp>
        <p:nvSpPr>
          <p:cNvPr id="502" name="Google Shape;502;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pic>
        <p:nvPicPr>
          <p:cNvPr id="503" name="Google Shape;503;p48"/>
          <p:cNvPicPr preferRelativeResize="0"/>
          <p:nvPr/>
        </p:nvPicPr>
        <p:blipFill rotWithShape="1">
          <a:blip r:embed="rId3">
            <a:alphaModFix/>
          </a:blip>
          <a:srcRect b="3847" l="4164" r="2246" t="4770"/>
          <a:stretch/>
        </p:blipFill>
        <p:spPr>
          <a:xfrm>
            <a:off x="198600" y="1327850"/>
            <a:ext cx="4344724" cy="2718025"/>
          </a:xfrm>
          <a:prstGeom prst="rect">
            <a:avLst/>
          </a:prstGeom>
          <a:noFill/>
          <a:ln>
            <a:noFill/>
          </a:ln>
        </p:spPr>
      </p:pic>
      <p:sp>
        <p:nvSpPr>
          <p:cNvPr id="504" name="Google Shape;504;p48"/>
          <p:cNvSpPr txBox="1"/>
          <p:nvPr/>
        </p:nvSpPr>
        <p:spPr>
          <a:xfrm>
            <a:off x="2970625" y="4045875"/>
            <a:ext cx="4031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FFFF"/>
                </a:solidFill>
                <a:latin typeface="Calibri"/>
                <a:ea typeface="Calibri"/>
                <a:cs typeface="Calibri"/>
                <a:sym typeface="Calibri"/>
              </a:rPr>
              <a:t>EUVS-A filter degradation captured long-term degradation through 2018</a:t>
            </a:r>
            <a:endParaRPr sz="1800">
              <a:solidFill>
                <a:srgbClr val="FF0000"/>
              </a:solidFill>
              <a:latin typeface="Calibri"/>
              <a:ea typeface="Calibri"/>
              <a:cs typeface="Calibri"/>
              <a:sym typeface="Calibri"/>
            </a:endParaRPr>
          </a:p>
        </p:txBody>
      </p:sp>
      <p:sp>
        <p:nvSpPr>
          <p:cNvPr id="505" name="Google Shape;505;p48"/>
          <p:cNvSpPr txBox="1"/>
          <p:nvPr/>
        </p:nvSpPr>
        <p:spPr>
          <a:xfrm>
            <a:off x="6315300" y="4683025"/>
            <a:ext cx="28287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FFFFFF"/>
                </a:solidFill>
                <a:latin typeface="Calibri"/>
                <a:ea typeface="Calibri"/>
                <a:cs typeface="Calibri"/>
                <a:sym typeface="Calibri"/>
              </a:rPr>
              <a:t>Plots courtesy of LASP</a:t>
            </a:r>
            <a:endParaRPr sz="1100">
              <a:solidFill>
                <a:srgbClr val="FF0000"/>
              </a:solidFill>
              <a:latin typeface="Calibri"/>
              <a:ea typeface="Calibri"/>
              <a:cs typeface="Calibri"/>
              <a:sym typeface="Calibri"/>
            </a:endParaRPr>
          </a:p>
        </p:txBody>
      </p:sp>
      <p:pic>
        <p:nvPicPr>
          <p:cNvPr id="506" name="Google Shape;506;p48"/>
          <p:cNvPicPr preferRelativeResize="0"/>
          <p:nvPr/>
        </p:nvPicPr>
        <p:blipFill rotWithShape="1">
          <a:blip r:embed="rId4">
            <a:alphaModFix/>
          </a:blip>
          <a:srcRect b="3618" l="3886" r="2234" t="4537"/>
          <a:stretch/>
        </p:blipFill>
        <p:spPr>
          <a:xfrm>
            <a:off x="4684600" y="1327850"/>
            <a:ext cx="4336562" cy="27180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49"/>
          <p:cNvSpPr txBox="1"/>
          <p:nvPr/>
        </p:nvSpPr>
        <p:spPr>
          <a:xfrm>
            <a:off x="242850" y="1425102"/>
            <a:ext cx="8229600" cy="1037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r>
              <a:rPr lang="en" sz="2400">
                <a:solidFill>
                  <a:schemeClr val="dk1"/>
                </a:solidFill>
                <a:latin typeface="Nunito"/>
                <a:ea typeface="Nunito"/>
                <a:cs typeface="Nunito"/>
                <a:sym typeface="Nunito"/>
              </a:rPr>
              <a:t>PLPT 14: EUVS-B inter-satellite comparisons for GOES-16 and 17 </a:t>
            </a:r>
            <a:endParaRPr i="0" sz="2400" u="none" cap="none" strike="noStrike">
              <a:solidFill>
                <a:srgbClr val="FFFFFF"/>
              </a:solidFill>
              <a:latin typeface="Nunito"/>
              <a:ea typeface="Nunito"/>
              <a:cs typeface="Nunito"/>
              <a:sym typeface="Nunito"/>
            </a:endParaRPr>
          </a:p>
        </p:txBody>
      </p:sp>
      <p:grpSp>
        <p:nvGrpSpPr>
          <p:cNvPr id="512" name="Google Shape;512;p49"/>
          <p:cNvGrpSpPr/>
          <p:nvPr/>
        </p:nvGrpSpPr>
        <p:grpSpPr>
          <a:xfrm>
            <a:off x="259199" y="142068"/>
            <a:ext cx="933668" cy="276900"/>
            <a:chOff x="259199" y="142068"/>
            <a:chExt cx="933668" cy="276900"/>
          </a:xfrm>
        </p:grpSpPr>
        <p:sp>
          <p:nvSpPr>
            <p:cNvPr id="513" name="Google Shape;513;p49"/>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514" name="Google Shape;514;p49"/>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515" name="Google Shape;515;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graphicFrame>
        <p:nvGraphicFramePr>
          <p:cNvPr id="516" name="Google Shape;516;p49"/>
          <p:cNvGraphicFramePr/>
          <p:nvPr/>
        </p:nvGraphicFramePr>
        <p:xfrm>
          <a:off x="839600" y="2374725"/>
          <a:ext cx="3000000" cy="3000000"/>
        </p:xfrm>
        <a:graphic>
          <a:graphicData uri="http://schemas.openxmlformats.org/drawingml/2006/table">
            <a:tbl>
              <a:tblPr>
                <a:noFill/>
                <a:tableStyleId>{319CC41E-DC1F-4007-8F90-C16B076EEAB8}</a:tableStyleId>
              </a:tblPr>
              <a:tblGrid>
                <a:gridCol w="1742750"/>
                <a:gridCol w="3083250"/>
                <a:gridCol w="2413000"/>
              </a:tblGrid>
              <a:tr h="381000">
                <a:tc>
                  <a:txBody>
                    <a:bodyPr/>
                    <a:lstStyle/>
                    <a:p>
                      <a:pPr indent="0" lvl="0" marL="0" rtl="0" algn="ctr">
                        <a:spcBef>
                          <a:spcPts val="0"/>
                        </a:spcBef>
                        <a:spcAft>
                          <a:spcPts val="0"/>
                        </a:spcAft>
                        <a:buNone/>
                      </a:pPr>
                      <a:r>
                        <a:rPr b="1" lang="en" sz="1300">
                          <a:solidFill>
                            <a:schemeClr val="dk1"/>
                          </a:solidFill>
                        </a:rPr>
                        <a:t>EUVS-B line</a:t>
                      </a:r>
                      <a:endParaRPr b="1" sz="1300">
                        <a:solidFill>
                          <a:schemeClr val="dk1"/>
                        </a:solidFill>
                      </a:endParaRPr>
                    </a:p>
                  </a:txBody>
                  <a:tcPr marT="91425" marB="91425" marR="91425" marL="91425">
                    <a:solidFill>
                      <a:srgbClr val="4F81BD"/>
                    </a:solidFill>
                  </a:tcPr>
                </a:tc>
                <a:tc>
                  <a:txBody>
                    <a:bodyPr/>
                    <a:lstStyle/>
                    <a:p>
                      <a:pPr indent="0" lvl="0" marL="0" rtl="0" algn="ctr">
                        <a:spcBef>
                          <a:spcPts val="0"/>
                        </a:spcBef>
                        <a:spcAft>
                          <a:spcPts val="0"/>
                        </a:spcAft>
                        <a:buNone/>
                      </a:pPr>
                      <a:r>
                        <a:rPr b="1" lang="en" sz="1300">
                          <a:solidFill>
                            <a:schemeClr val="dk1"/>
                          </a:solidFill>
                        </a:rPr>
                        <a:t>GOES-16 vs GOES-17 </a:t>
                      </a:r>
                      <a:endParaRPr b="1" sz="1300">
                        <a:solidFill>
                          <a:schemeClr val="dk1"/>
                        </a:solidFill>
                      </a:endParaRPr>
                    </a:p>
                    <a:p>
                      <a:pPr indent="0" lvl="0" marL="0" rtl="0" algn="ctr">
                        <a:spcBef>
                          <a:spcPts val="0"/>
                        </a:spcBef>
                        <a:spcAft>
                          <a:spcPts val="0"/>
                        </a:spcAft>
                        <a:buNone/>
                      </a:pPr>
                      <a:r>
                        <a:rPr b="1" lang="en" sz="1300">
                          <a:solidFill>
                            <a:schemeClr val="dk1"/>
                          </a:solidFill>
                        </a:rPr>
                        <a:t>agreement*</a:t>
                      </a:r>
                      <a:endParaRPr b="1" sz="1300">
                        <a:solidFill>
                          <a:schemeClr val="dk1"/>
                        </a:solidFill>
                      </a:endParaRPr>
                    </a:p>
                  </a:txBody>
                  <a:tcPr marT="91425" marB="91425" marR="91425" marL="91425">
                    <a:solidFill>
                      <a:srgbClr val="4F81BD"/>
                    </a:solidFill>
                  </a:tcPr>
                </a:tc>
                <a:tc>
                  <a:txBody>
                    <a:bodyPr/>
                    <a:lstStyle/>
                    <a:p>
                      <a:pPr indent="0" lvl="0" marL="0" rtl="0" algn="ctr">
                        <a:spcBef>
                          <a:spcPts val="0"/>
                        </a:spcBef>
                        <a:spcAft>
                          <a:spcPts val="0"/>
                        </a:spcAft>
                        <a:buNone/>
                      </a:pPr>
                      <a:r>
                        <a:rPr b="1" lang="en" sz="1300">
                          <a:solidFill>
                            <a:schemeClr val="dk1"/>
                          </a:solidFill>
                        </a:rPr>
                        <a:t>GOES-16 vs GOES-17 </a:t>
                      </a:r>
                      <a:endParaRPr b="1" sz="1300">
                        <a:solidFill>
                          <a:schemeClr val="dk1"/>
                        </a:solidFill>
                      </a:endParaRPr>
                    </a:p>
                    <a:p>
                      <a:pPr indent="0" lvl="0" marL="0" rtl="0" algn="ctr">
                        <a:spcBef>
                          <a:spcPts val="0"/>
                        </a:spcBef>
                        <a:spcAft>
                          <a:spcPts val="0"/>
                        </a:spcAft>
                        <a:buNone/>
                      </a:pPr>
                      <a:r>
                        <a:rPr b="1" lang="en" sz="1300">
                          <a:solidFill>
                            <a:schemeClr val="dk1"/>
                          </a:solidFill>
                        </a:rPr>
                        <a:t>offset</a:t>
                      </a:r>
                      <a:endParaRPr b="1" sz="1300">
                        <a:solidFill>
                          <a:schemeClr val="dk1"/>
                        </a:solidFill>
                      </a:endParaRPr>
                    </a:p>
                  </a:txBody>
                  <a:tcPr marT="91425" marB="91425" marR="91425" marL="91425">
                    <a:solidFill>
                      <a:srgbClr val="4F81BD"/>
                    </a:solidFill>
                  </a:tcPr>
                </a:tc>
              </a:tr>
              <a:tr h="381000">
                <a:tc>
                  <a:txBody>
                    <a:bodyPr/>
                    <a:lstStyle/>
                    <a:p>
                      <a:pPr indent="0" lvl="0" marL="0" rtl="0" algn="ctr">
                        <a:spcBef>
                          <a:spcPts val="0"/>
                        </a:spcBef>
                        <a:spcAft>
                          <a:spcPts val="0"/>
                        </a:spcAft>
                        <a:buNone/>
                      </a:pPr>
                      <a:r>
                        <a:rPr lang="en" sz="1300"/>
                        <a:t>117.5</a:t>
                      </a:r>
                      <a:r>
                        <a:rPr lang="en" sz="1300"/>
                        <a:t> nm</a:t>
                      </a:r>
                      <a:endParaRPr sz="1300"/>
                    </a:p>
                  </a:txBody>
                  <a:tcPr marT="91425" marB="91425" marR="91425" marL="91425">
                    <a:solidFill>
                      <a:schemeClr val="dk1"/>
                    </a:solidFill>
                  </a:tcPr>
                </a:tc>
                <a:tc>
                  <a:txBody>
                    <a:bodyPr/>
                    <a:lstStyle/>
                    <a:p>
                      <a:pPr indent="0" lvl="0" marL="0" rtl="0" algn="ctr">
                        <a:spcBef>
                          <a:spcPts val="0"/>
                        </a:spcBef>
                        <a:spcAft>
                          <a:spcPts val="0"/>
                        </a:spcAft>
                        <a:buNone/>
                      </a:pPr>
                      <a:r>
                        <a:rPr lang="en" sz="1300"/>
                        <a:t>5.5</a:t>
                      </a:r>
                      <a:r>
                        <a:rPr lang="en" sz="1300"/>
                        <a:t>%</a:t>
                      </a:r>
                      <a:endParaRPr sz="1300"/>
                    </a:p>
                  </a:txBody>
                  <a:tcPr marT="91425" marB="91425" marR="91425" marL="91425">
                    <a:solidFill>
                      <a:schemeClr val="dk1"/>
                    </a:solidFill>
                  </a:tcPr>
                </a:tc>
                <a:tc>
                  <a:txBody>
                    <a:bodyPr/>
                    <a:lstStyle/>
                    <a:p>
                      <a:pPr indent="0" lvl="0" marL="0" rtl="0" algn="ctr">
                        <a:spcBef>
                          <a:spcPts val="0"/>
                        </a:spcBef>
                        <a:spcAft>
                          <a:spcPts val="0"/>
                        </a:spcAft>
                        <a:buNone/>
                      </a:pPr>
                      <a:r>
                        <a:rPr lang="en" sz="1300"/>
                        <a:t>0.02</a:t>
                      </a:r>
                      <a:r>
                        <a:rPr lang="en" sz="1300"/>
                        <a:t>%</a:t>
                      </a:r>
                      <a:endParaRPr sz="1300"/>
                    </a:p>
                  </a:txBody>
                  <a:tcPr marT="91425" marB="91425" marR="91425" marL="91425">
                    <a:solidFill>
                      <a:schemeClr val="dk1"/>
                    </a:solidFill>
                  </a:tcPr>
                </a:tc>
              </a:tr>
              <a:tr h="381000">
                <a:tc>
                  <a:txBody>
                    <a:bodyPr/>
                    <a:lstStyle/>
                    <a:p>
                      <a:pPr indent="0" lvl="0" marL="0" rtl="0" algn="ctr">
                        <a:spcBef>
                          <a:spcPts val="0"/>
                        </a:spcBef>
                        <a:spcAft>
                          <a:spcPts val="0"/>
                        </a:spcAft>
                        <a:buNone/>
                      </a:pPr>
                      <a:r>
                        <a:rPr lang="en" sz="1300"/>
                        <a:t>121.6</a:t>
                      </a:r>
                      <a:r>
                        <a:rPr lang="en" sz="1300"/>
                        <a:t> nm</a:t>
                      </a:r>
                      <a:endParaRPr sz="1300"/>
                    </a:p>
                  </a:txBody>
                  <a:tcPr marT="91425" marB="91425" marR="91425" marL="91425">
                    <a:solidFill>
                      <a:schemeClr val="dk1"/>
                    </a:solidFill>
                  </a:tcPr>
                </a:tc>
                <a:tc>
                  <a:txBody>
                    <a:bodyPr/>
                    <a:lstStyle/>
                    <a:p>
                      <a:pPr indent="0" lvl="0" marL="0" rtl="0" algn="ctr">
                        <a:spcBef>
                          <a:spcPts val="0"/>
                        </a:spcBef>
                        <a:spcAft>
                          <a:spcPts val="0"/>
                        </a:spcAft>
                        <a:buNone/>
                      </a:pPr>
                      <a:r>
                        <a:rPr lang="en" sz="1300"/>
                        <a:t>1.3</a:t>
                      </a:r>
                      <a:r>
                        <a:rPr lang="en" sz="1300"/>
                        <a:t>%</a:t>
                      </a:r>
                      <a:endParaRPr sz="1300"/>
                    </a:p>
                  </a:txBody>
                  <a:tcPr marT="91425" marB="91425" marR="91425" marL="91425">
                    <a:solidFill>
                      <a:schemeClr val="dk1"/>
                    </a:solidFill>
                  </a:tcPr>
                </a:tc>
                <a:tc>
                  <a:txBody>
                    <a:bodyPr/>
                    <a:lstStyle/>
                    <a:p>
                      <a:pPr indent="0" lvl="0" marL="0" rtl="0" algn="ctr">
                        <a:spcBef>
                          <a:spcPts val="0"/>
                        </a:spcBef>
                        <a:spcAft>
                          <a:spcPts val="0"/>
                        </a:spcAft>
                        <a:buNone/>
                      </a:pPr>
                      <a:r>
                        <a:rPr lang="en" sz="1300"/>
                        <a:t>0.4</a:t>
                      </a:r>
                      <a:r>
                        <a:rPr lang="en" sz="1300"/>
                        <a:t>%</a:t>
                      </a:r>
                      <a:endParaRPr sz="1300"/>
                    </a:p>
                  </a:txBody>
                  <a:tcPr marT="91425" marB="91425" marR="91425" marL="91425">
                    <a:solidFill>
                      <a:schemeClr val="dk1"/>
                    </a:solidFill>
                  </a:tcPr>
                </a:tc>
              </a:tr>
              <a:tr h="381000">
                <a:tc>
                  <a:txBody>
                    <a:bodyPr/>
                    <a:lstStyle/>
                    <a:p>
                      <a:pPr indent="0" lvl="0" marL="0" rtl="0" algn="ctr">
                        <a:spcBef>
                          <a:spcPts val="0"/>
                        </a:spcBef>
                        <a:spcAft>
                          <a:spcPts val="0"/>
                        </a:spcAft>
                        <a:buNone/>
                      </a:pPr>
                      <a:r>
                        <a:rPr lang="en" sz="1300"/>
                        <a:t>133.5</a:t>
                      </a:r>
                      <a:r>
                        <a:rPr lang="en" sz="1300"/>
                        <a:t> nm</a:t>
                      </a:r>
                      <a:endParaRPr sz="1300"/>
                    </a:p>
                  </a:txBody>
                  <a:tcPr marT="91425" marB="91425" marR="91425" marL="91425">
                    <a:solidFill>
                      <a:schemeClr val="dk1"/>
                    </a:solidFill>
                  </a:tcPr>
                </a:tc>
                <a:tc>
                  <a:txBody>
                    <a:bodyPr/>
                    <a:lstStyle/>
                    <a:p>
                      <a:pPr indent="0" lvl="0" marL="0" rtl="0" algn="ctr">
                        <a:spcBef>
                          <a:spcPts val="0"/>
                        </a:spcBef>
                        <a:spcAft>
                          <a:spcPts val="0"/>
                        </a:spcAft>
                        <a:buNone/>
                      </a:pPr>
                      <a:r>
                        <a:rPr lang="en" sz="1300"/>
                        <a:t>1.3%</a:t>
                      </a:r>
                      <a:endParaRPr sz="1300"/>
                    </a:p>
                  </a:txBody>
                  <a:tcPr marT="91425" marB="91425" marR="91425" marL="91425">
                    <a:solidFill>
                      <a:schemeClr val="dk1"/>
                    </a:solidFill>
                  </a:tcPr>
                </a:tc>
                <a:tc>
                  <a:txBody>
                    <a:bodyPr/>
                    <a:lstStyle/>
                    <a:p>
                      <a:pPr indent="0" lvl="0" marL="0" rtl="0" algn="ctr">
                        <a:spcBef>
                          <a:spcPts val="0"/>
                        </a:spcBef>
                        <a:spcAft>
                          <a:spcPts val="0"/>
                        </a:spcAft>
                        <a:buNone/>
                      </a:pPr>
                      <a:r>
                        <a:rPr lang="en" sz="1300"/>
                        <a:t>0.1%</a:t>
                      </a:r>
                      <a:endParaRPr sz="1300"/>
                    </a:p>
                  </a:txBody>
                  <a:tcPr marT="91425" marB="91425" marR="91425" marL="91425">
                    <a:solidFill>
                      <a:schemeClr val="dk1"/>
                    </a:solidFill>
                  </a:tcPr>
                </a:tc>
              </a:tr>
              <a:tr h="381000">
                <a:tc>
                  <a:txBody>
                    <a:bodyPr/>
                    <a:lstStyle/>
                    <a:p>
                      <a:pPr indent="0" lvl="0" marL="0" rtl="0" algn="ctr">
                        <a:spcBef>
                          <a:spcPts val="0"/>
                        </a:spcBef>
                        <a:spcAft>
                          <a:spcPts val="0"/>
                        </a:spcAft>
                        <a:buNone/>
                      </a:pPr>
                      <a:r>
                        <a:rPr lang="en" sz="1300"/>
                        <a:t>140.5 nm</a:t>
                      </a:r>
                      <a:endParaRPr sz="1300"/>
                    </a:p>
                  </a:txBody>
                  <a:tcPr marT="91425" marB="91425" marR="91425" marL="91425">
                    <a:solidFill>
                      <a:schemeClr val="dk1"/>
                    </a:solidFill>
                  </a:tcPr>
                </a:tc>
                <a:tc>
                  <a:txBody>
                    <a:bodyPr/>
                    <a:lstStyle/>
                    <a:p>
                      <a:pPr indent="0" lvl="0" marL="0" rtl="0" algn="ctr">
                        <a:spcBef>
                          <a:spcPts val="0"/>
                        </a:spcBef>
                        <a:spcAft>
                          <a:spcPts val="0"/>
                        </a:spcAft>
                        <a:buNone/>
                      </a:pPr>
                      <a:r>
                        <a:rPr lang="en" sz="1300"/>
                        <a:t>3.5%</a:t>
                      </a:r>
                      <a:endParaRPr sz="1300"/>
                    </a:p>
                  </a:txBody>
                  <a:tcPr marT="91425" marB="91425" marR="91425" marL="91425">
                    <a:solidFill>
                      <a:schemeClr val="dk1"/>
                    </a:solidFill>
                  </a:tcPr>
                </a:tc>
                <a:tc>
                  <a:txBody>
                    <a:bodyPr/>
                    <a:lstStyle/>
                    <a:p>
                      <a:pPr indent="0" lvl="0" marL="0" rtl="0" algn="ctr">
                        <a:spcBef>
                          <a:spcPts val="0"/>
                        </a:spcBef>
                        <a:spcAft>
                          <a:spcPts val="0"/>
                        </a:spcAft>
                        <a:buNone/>
                      </a:pPr>
                      <a:r>
                        <a:rPr lang="en" sz="1300"/>
                        <a:t>1.5%</a:t>
                      </a:r>
                      <a:endParaRPr sz="1300"/>
                    </a:p>
                  </a:txBody>
                  <a:tcPr marT="91425" marB="91425" marR="91425" marL="91425">
                    <a:solidFill>
                      <a:schemeClr val="dk1"/>
                    </a:solidFill>
                  </a:tcPr>
                </a:tc>
              </a:tr>
            </a:tbl>
          </a:graphicData>
        </a:graphic>
      </p:graphicFrame>
      <p:sp>
        <p:nvSpPr>
          <p:cNvPr id="517" name="Google Shape;517;p49"/>
          <p:cNvSpPr txBox="1"/>
          <p:nvPr/>
        </p:nvSpPr>
        <p:spPr>
          <a:xfrm>
            <a:off x="604300" y="4489775"/>
            <a:ext cx="3903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*Based on 2 standard deviations (95%) </a:t>
            </a:r>
            <a:endParaRPr sz="12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50"/>
          <p:cNvSpPr txBox="1"/>
          <p:nvPr>
            <p:ph idx="4294967295" type="title"/>
          </p:nvPr>
        </p:nvSpPr>
        <p:spPr>
          <a:xfrm>
            <a:off x="187950" y="4315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EUVS-</a:t>
            </a:r>
            <a:r>
              <a:rPr lang="en" sz="2220">
                <a:latin typeface="Nunito"/>
                <a:ea typeface="Nunito"/>
                <a:cs typeface="Nunito"/>
                <a:sym typeface="Nunito"/>
              </a:rPr>
              <a:t>B </a:t>
            </a:r>
            <a:r>
              <a:rPr lang="en" sz="2220">
                <a:latin typeface="Nunito"/>
                <a:ea typeface="Nunito"/>
                <a:cs typeface="Nunito"/>
                <a:sym typeface="Nunito"/>
              </a:rPr>
              <a:t>GOES-16 and 17 117.5 nm irradiance qualitatively agree with SOLSTICE after degradation correction </a:t>
            </a:r>
            <a:endParaRPr sz="2220">
              <a:latin typeface="Nunito"/>
              <a:ea typeface="Nunito"/>
              <a:cs typeface="Nunito"/>
              <a:sym typeface="Nunito"/>
            </a:endParaRPr>
          </a:p>
        </p:txBody>
      </p:sp>
      <p:sp>
        <p:nvSpPr>
          <p:cNvPr id="523" name="Google Shape;523;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B7B7B7"/>
                </a:solidFill>
                <a:latin typeface="Calibri"/>
                <a:ea typeface="Calibri"/>
                <a:cs typeface="Calibri"/>
                <a:sym typeface="Calibri"/>
              </a:rPr>
              <a:t>‹#›</a:t>
            </a:fld>
            <a:endParaRPr sz="1200">
              <a:solidFill>
                <a:srgbClr val="B7B7B7"/>
              </a:solidFill>
              <a:latin typeface="Calibri"/>
              <a:ea typeface="Calibri"/>
              <a:cs typeface="Calibri"/>
              <a:sym typeface="Calibri"/>
            </a:endParaRPr>
          </a:p>
        </p:txBody>
      </p:sp>
      <p:grpSp>
        <p:nvGrpSpPr>
          <p:cNvPr id="524" name="Google Shape;524;p50"/>
          <p:cNvGrpSpPr/>
          <p:nvPr/>
        </p:nvGrpSpPr>
        <p:grpSpPr>
          <a:xfrm>
            <a:off x="259199" y="142068"/>
            <a:ext cx="933668" cy="276900"/>
            <a:chOff x="259199" y="142068"/>
            <a:chExt cx="933668" cy="276900"/>
          </a:xfrm>
        </p:grpSpPr>
        <p:sp>
          <p:nvSpPr>
            <p:cNvPr id="525" name="Google Shape;525;p50"/>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526" name="Google Shape;526;p50"/>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527" name="Google Shape;527;p50"/>
          <p:cNvSpPr txBox="1"/>
          <p:nvPr/>
        </p:nvSpPr>
        <p:spPr>
          <a:xfrm>
            <a:off x="408550" y="4557475"/>
            <a:ext cx="390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Plots made using NCEI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ECI excluded</a:t>
            </a:r>
            <a:endParaRPr sz="1200">
              <a:solidFill>
                <a:schemeClr val="dk1"/>
              </a:solidFill>
              <a:latin typeface="Calibri"/>
              <a:ea typeface="Calibri"/>
              <a:cs typeface="Calibri"/>
              <a:sym typeface="Calibri"/>
            </a:endParaRPr>
          </a:p>
        </p:txBody>
      </p:sp>
      <p:grpSp>
        <p:nvGrpSpPr>
          <p:cNvPr id="528" name="Google Shape;528;p50"/>
          <p:cNvGrpSpPr/>
          <p:nvPr/>
        </p:nvGrpSpPr>
        <p:grpSpPr>
          <a:xfrm>
            <a:off x="408561" y="1303525"/>
            <a:ext cx="4073599" cy="3253953"/>
            <a:chOff x="408561" y="1303525"/>
            <a:chExt cx="4073599" cy="3253953"/>
          </a:xfrm>
        </p:grpSpPr>
        <p:pic>
          <p:nvPicPr>
            <p:cNvPr id="529" name="Google Shape;529;p50"/>
            <p:cNvPicPr preferRelativeResize="0"/>
            <p:nvPr/>
          </p:nvPicPr>
          <p:blipFill rotWithShape="1">
            <a:blip r:embed="rId3">
              <a:alphaModFix/>
            </a:blip>
            <a:srcRect b="0" l="0" r="2037" t="0"/>
            <a:stretch/>
          </p:blipFill>
          <p:spPr>
            <a:xfrm>
              <a:off x="542266" y="1303525"/>
              <a:ext cx="3939894" cy="3253953"/>
            </a:xfrm>
            <a:prstGeom prst="rect">
              <a:avLst/>
            </a:prstGeom>
            <a:noFill/>
            <a:ln>
              <a:noFill/>
            </a:ln>
          </p:spPr>
        </p:pic>
        <p:grpSp>
          <p:nvGrpSpPr>
            <p:cNvPr id="530" name="Google Shape;530;p50"/>
            <p:cNvGrpSpPr/>
            <p:nvPr/>
          </p:nvGrpSpPr>
          <p:grpSpPr>
            <a:xfrm>
              <a:off x="408561" y="1303525"/>
              <a:ext cx="158763" cy="3253810"/>
              <a:chOff x="259200" y="1215775"/>
              <a:chExt cx="169800" cy="3441000"/>
            </a:xfrm>
          </p:grpSpPr>
          <p:sp>
            <p:nvSpPr>
              <p:cNvPr id="531" name="Google Shape;531;p50"/>
              <p:cNvSpPr/>
              <p:nvPr/>
            </p:nvSpPr>
            <p:spPr>
              <a:xfrm>
                <a:off x="259200" y="1215775"/>
                <a:ext cx="161100" cy="344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50"/>
              <p:cNvSpPr txBox="1"/>
              <p:nvPr/>
            </p:nvSpPr>
            <p:spPr>
              <a:xfrm rot="-5400000">
                <a:off x="-462450" y="1981825"/>
                <a:ext cx="1651200" cy="1317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sp>
          <p:nvSpPr>
            <p:cNvPr id="533" name="Google Shape;533;p50"/>
            <p:cNvSpPr txBox="1"/>
            <p:nvPr/>
          </p:nvSpPr>
          <p:spPr>
            <a:xfrm rot="-5400000">
              <a:off x="-256715" y="3486282"/>
              <a:ext cx="1561500" cy="1230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grpSp>
        <p:nvGrpSpPr>
          <p:cNvPr id="534" name="Google Shape;534;p50"/>
          <p:cNvGrpSpPr/>
          <p:nvPr/>
        </p:nvGrpSpPr>
        <p:grpSpPr>
          <a:xfrm>
            <a:off x="4688728" y="1309343"/>
            <a:ext cx="4137343" cy="3254001"/>
            <a:chOff x="4688728" y="1309343"/>
            <a:chExt cx="4137343" cy="3254001"/>
          </a:xfrm>
        </p:grpSpPr>
        <p:pic>
          <p:nvPicPr>
            <p:cNvPr id="535" name="Google Shape;535;p50"/>
            <p:cNvPicPr preferRelativeResize="0"/>
            <p:nvPr/>
          </p:nvPicPr>
          <p:blipFill rotWithShape="1">
            <a:blip r:embed="rId4">
              <a:alphaModFix/>
            </a:blip>
            <a:srcRect b="0" l="0" r="1468" t="0"/>
            <a:stretch/>
          </p:blipFill>
          <p:spPr>
            <a:xfrm>
              <a:off x="4772184" y="1309390"/>
              <a:ext cx="4053886" cy="3253953"/>
            </a:xfrm>
            <a:prstGeom prst="rect">
              <a:avLst/>
            </a:prstGeom>
            <a:noFill/>
            <a:ln>
              <a:noFill/>
            </a:ln>
          </p:spPr>
        </p:pic>
        <p:grpSp>
          <p:nvGrpSpPr>
            <p:cNvPr id="536" name="Google Shape;536;p50"/>
            <p:cNvGrpSpPr/>
            <p:nvPr/>
          </p:nvGrpSpPr>
          <p:grpSpPr>
            <a:xfrm>
              <a:off x="4688728" y="1309343"/>
              <a:ext cx="159544" cy="3253810"/>
              <a:chOff x="259200" y="1215775"/>
              <a:chExt cx="166800" cy="3441000"/>
            </a:xfrm>
          </p:grpSpPr>
          <p:sp>
            <p:nvSpPr>
              <p:cNvPr id="537" name="Google Shape;537;p50"/>
              <p:cNvSpPr/>
              <p:nvPr/>
            </p:nvSpPr>
            <p:spPr>
              <a:xfrm>
                <a:off x="259200" y="1215775"/>
                <a:ext cx="161100" cy="344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0"/>
              <p:cNvSpPr txBox="1"/>
              <p:nvPr/>
            </p:nvSpPr>
            <p:spPr>
              <a:xfrm rot="-5400000">
                <a:off x="-463950" y="1983325"/>
                <a:ext cx="1651200" cy="1287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sp>
          <p:nvSpPr>
            <p:cNvPr id="539" name="Google Shape;539;p50"/>
            <p:cNvSpPr txBox="1"/>
            <p:nvPr/>
          </p:nvSpPr>
          <p:spPr>
            <a:xfrm rot="-5400000">
              <a:off x="4023185" y="3582232"/>
              <a:ext cx="1561500" cy="1230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grpSp>
        <p:nvGrpSpPr>
          <p:cNvPr id="544" name="Google Shape;544;p51"/>
          <p:cNvGrpSpPr/>
          <p:nvPr/>
        </p:nvGrpSpPr>
        <p:grpSpPr>
          <a:xfrm>
            <a:off x="259199" y="142068"/>
            <a:ext cx="933668" cy="276900"/>
            <a:chOff x="259199" y="142068"/>
            <a:chExt cx="933668" cy="276900"/>
          </a:xfrm>
        </p:grpSpPr>
        <p:sp>
          <p:nvSpPr>
            <p:cNvPr id="545" name="Google Shape;545;p51"/>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546" name="Google Shape;546;p51"/>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547" name="Google Shape;547;p51"/>
          <p:cNvSpPr txBox="1"/>
          <p:nvPr>
            <p:ph idx="4294967295" type="title"/>
          </p:nvPr>
        </p:nvSpPr>
        <p:spPr>
          <a:xfrm>
            <a:off x="198600" y="4315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EUVS-B GOES-16 vs GOES-17 117.5 nm </a:t>
            </a:r>
            <a:r>
              <a:rPr lang="en" sz="2220">
                <a:solidFill>
                  <a:srgbClr val="92D050"/>
                </a:solidFill>
                <a:latin typeface="Nunito"/>
                <a:ea typeface="Nunito"/>
                <a:cs typeface="Nunito"/>
                <a:sym typeface="Nunito"/>
              </a:rPr>
              <a:t>agree within 5.5%*</a:t>
            </a:r>
            <a:endParaRPr sz="2220">
              <a:solidFill>
                <a:srgbClr val="92D050"/>
              </a:solidFill>
              <a:latin typeface="Nunito"/>
              <a:ea typeface="Nunito"/>
              <a:cs typeface="Nunito"/>
              <a:sym typeface="Nunito"/>
            </a:endParaRPr>
          </a:p>
        </p:txBody>
      </p:sp>
      <p:pic>
        <p:nvPicPr>
          <p:cNvPr id="548" name="Google Shape;548;p51"/>
          <p:cNvPicPr preferRelativeResize="0"/>
          <p:nvPr/>
        </p:nvPicPr>
        <p:blipFill>
          <a:blip r:embed="rId3">
            <a:alphaModFix/>
          </a:blip>
          <a:stretch>
            <a:fillRect/>
          </a:stretch>
        </p:blipFill>
        <p:spPr>
          <a:xfrm>
            <a:off x="4687225" y="1224225"/>
            <a:ext cx="4149151" cy="3318502"/>
          </a:xfrm>
          <a:prstGeom prst="rect">
            <a:avLst/>
          </a:prstGeom>
          <a:noFill/>
          <a:ln>
            <a:noFill/>
          </a:ln>
        </p:spPr>
      </p:pic>
      <p:pic>
        <p:nvPicPr>
          <p:cNvPr id="549" name="Google Shape;549;p51"/>
          <p:cNvPicPr preferRelativeResize="0"/>
          <p:nvPr/>
        </p:nvPicPr>
        <p:blipFill>
          <a:blip r:embed="rId4">
            <a:alphaModFix/>
          </a:blip>
          <a:stretch>
            <a:fillRect/>
          </a:stretch>
        </p:blipFill>
        <p:spPr>
          <a:xfrm>
            <a:off x="328916" y="1224213"/>
            <a:ext cx="4149161" cy="3318518"/>
          </a:xfrm>
          <a:prstGeom prst="rect">
            <a:avLst/>
          </a:prstGeom>
          <a:noFill/>
          <a:ln>
            <a:noFill/>
          </a:ln>
        </p:spPr>
      </p:pic>
      <p:sp>
        <p:nvSpPr>
          <p:cNvPr id="550" name="Google Shape;550;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latin typeface="Calibri"/>
                <a:ea typeface="Calibri"/>
                <a:cs typeface="Calibri"/>
                <a:sym typeface="Calibri"/>
              </a:rPr>
              <a:t>‹#›</a:t>
            </a:fld>
            <a:endParaRPr sz="1200">
              <a:latin typeface="Calibri"/>
              <a:ea typeface="Calibri"/>
              <a:cs typeface="Calibri"/>
              <a:sym typeface="Calibri"/>
            </a:endParaRPr>
          </a:p>
        </p:txBody>
      </p:sp>
      <p:sp>
        <p:nvSpPr>
          <p:cNvPr id="551" name="Google Shape;551;p51"/>
          <p:cNvSpPr txBox="1"/>
          <p:nvPr/>
        </p:nvSpPr>
        <p:spPr>
          <a:xfrm>
            <a:off x="259200" y="4557475"/>
            <a:ext cx="390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Plots made using NCEI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ECI excluded</a:t>
            </a:r>
            <a:endParaRPr sz="1200">
              <a:solidFill>
                <a:schemeClr val="dk1"/>
              </a:solidFill>
              <a:latin typeface="Calibri"/>
              <a:ea typeface="Calibri"/>
              <a:cs typeface="Calibri"/>
              <a:sym typeface="Calibri"/>
            </a:endParaRPr>
          </a:p>
        </p:txBody>
      </p:sp>
      <p:sp>
        <p:nvSpPr>
          <p:cNvPr id="552" name="Google Shape;552;p51"/>
          <p:cNvSpPr txBox="1"/>
          <p:nvPr/>
        </p:nvSpPr>
        <p:spPr>
          <a:xfrm>
            <a:off x="5311353" y="3494800"/>
            <a:ext cx="1808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Mean: 1.0002</a:t>
            </a:r>
            <a:endParaRPr sz="1200">
              <a:solidFill>
                <a:schemeClr val="lt1"/>
              </a:solidFill>
              <a:latin typeface="Calibri"/>
              <a:ea typeface="Calibri"/>
              <a:cs typeface="Calibri"/>
              <a:sym typeface="Calibri"/>
            </a:endParaRPr>
          </a:p>
          <a:p>
            <a:pPr indent="0" lvl="0" marL="0" rtl="0" algn="l">
              <a:spcBef>
                <a:spcPts val="0"/>
              </a:spcBef>
              <a:spcAft>
                <a:spcPts val="0"/>
              </a:spcAft>
              <a:buNone/>
            </a:pPr>
            <a:r>
              <a:rPr lang="en" sz="1200">
                <a:solidFill>
                  <a:schemeClr val="lt1"/>
                </a:solidFill>
                <a:latin typeface="Calibri"/>
                <a:ea typeface="Calibri"/>
                <a:cs typeface="Calibri"/>
                <a:sym typeface="Calibri"/>
              </a:rPr>
              <a:t>St. Dev.: 0.0276</a:t>
            </a:r>
            <a:endParaRPr sz="1200">
              <a:solidFill>
                <a:schemeClr val="lt1"/>
              </a:solidFill>
              <a:latin typeface="Calibri"/>
              <a:ea typeface="Calibri"/>
              <a:cs typeface="Calibri"/>
              <a:sym typeface="Calibri"/>
            </a:endParaRPr>
          </a:p>
        </p:txBody>
      </p:sp>
      <p:sp>
        <p:nvSpPr>
          <p:cNvPr id="553" name="Google Shape;553;p51"/>
          <p:cNvSpPr txBox="1"/>
          <p:nvPr/>
        </p:nvSpPr>
        <p:spPr>
          <a:xfrm>
            <a:off x="4933075" y="4542725"/>
            <a:ext cx="3903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*2 standard deviations (95%)</a:t>
            </a:r>
            <a:endParaRPr sz="12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52"/>
          <p:cNvSpPr txBox="1"/>
          <p:nvPr>
            <p:ph idx="4294967295" type="title"/>
          </p:nvPr>
        </p:nvSpPr>
        <p:spPr>
          <a:xfrm>
            <a:off x="198600" y="4315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EUVS-B GOES-16 and 17 121.6 nm irradiance </a:t>
            </a:r>
            <a:r>
              <a:rPr lang="en" sz="2220">
                <a:latin typeface="Nunito"/>
                <a:ea typeface="Nunito"/>
                <a:cs typeface="Nunito"/>
                <a:sym typeface="Nunito"/>
              </a:rPr>
              <a:t>qualitatively agree with SOLSTICE after degradation correction </a:t>
            </a:r>
            <a:endParaRPr sz="2220">
              <a:latin typeface="Nunito"/>
              <a:ea typeface="Nunito"/>
              <a:cs typeface="Nunito"/>
              <a:sym typeface="Nunito"/>
            </a:endParaRPr>
          </a:p>
        </p:txBody>
      </p:sp>
      <p:sp>
        <p:nvSpPr>
          <p:cNvPr id="559" name="Google Shape;559;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latin typeface="Calibri"/>
                <a:ea typeface="Calibri"/>
                <a:cs typeface="Calibri"/>
                <a:sym typeface="Calibri"/>
              </a:rPr>
              <a:t>‹#›</a:t>
            </a:fld>
            <a:endParaRPr sz="1200">
              <a:latin typeface="Calibri"/>
              <a:ea typeface="Calibri"/>
              <a:cs typeface="Calibri"/>
              <a:sym typeface="Calibri"/>
            </a:endParaRPr>
          </a:p>
        </p:txBody>
      </p:sp>
      <p:grpSp>
        <p:nvGrpSpPr>
          <p:cNvPr id="560" name="Google Shape;560;p52"/>
          <p:cNvGrpSpPr/>
          <p:nvPr/>
        </p:nvGrpSpPr>
        <p:grpSpPr>
          <a:xfrm>
            <a:off x="259199" y="142068"/>
            <a:ext cx="933668" cy="276900"/>
            <a:chOff x="259199" y="142068"/>
            <a:chExt cx="933668" cy="276900"/>
          </a:xfrm>
        </p:grpSpPr>
        <p:sp>
          <p:nvSpPr>
            <p:cNvPr id="561" name="Google Shape;561;p52"/>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562" name="Google Shape;562;p52"/>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563" name="Google Shape;563;p52"/>
          <p:cNvSpPr txBox="1"/>
          <p:nvPr/>
        </p:nvSpPr>
        <p:spPr>
          <a:xfrm>
            <a:off x="322700" y="4502725"/>
            <a:ext cx="390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Plots made using NCEI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ECI excluded</a:t>
            </a:r>
            <a:endParaRPr sz="1200">
              <a:solidFill>
                <a:schemeClr val="dk1"/>
              </a:solidFill>
              <a:latin typeface="Calibri"/>
              <a:ea typeface="Calibri"/>
              <a:cs typeface="Calibri"/>
              <a:sym typeface="Calibri"/>
            </a:endParaRPr>
          </a:p>
        </p:txBody>
      </p:sp>
      <p:grpSp>
        <p:nvGrpSpPr>
          <p:cNvPr id="564" name="Google Shape;564;p52"/>
          <p:cNvGrpSpPr/>
          <p:nvPr/>
        </p:nvGrpSpPr>
        <p:grpSpPr>
          <a:xfrm>
            <a:off x="322708" y="1207257"/>
            <a:ext cx="4060957" cy="3328221"/>
            <a:chOff x="322708" y="1207257"/>
            <a:chExt cx="4060957" cy="3328221"/>
          </a:xfrm>
        </p:grpSpPr>
        <p:pic>
          <p:nvPicPr>
            <p:cNvPr id="565" name="Google Shape;565;p52"/>
            <p:cNvPicPr preferRelativeResize="0"/>
            <p:nvPr/>
          </p:nvPicPr>
          <p:blipFill rotWithShape="1">
            <a:blip r:embed="rId3">
              <a:alphaModFix/>
            </a:blip>
            <a:srcRect b="0" l="2436" r="1630" t="0"/>
            <a:stretch/>
          </p:blipFill>
          <p:spPr>
            <a:xfrm>
              <a:off x="419017" y="1207257"/>
              <a:ext cx="3964649" cy="3328179"/>
            </a:xfrm>
            <a:prstGeom prst="rect">
              <a:avLst/>
            </a:prstGeom>
            <a:noFill/>
            <a:ln>
              <a:noFill/>
            </a:ln>
          </p:spPr>
        </p:pic>
        <p:grpSp>
          <p:nvGrpSpPr>
            <p:cNvPr id="566" name="Google Shape;566;p52"/>
            <p:cNvGrpSpPr/>
            <p:nvPr/>
          </p:nvGrpSpPr>
          <p:grpSpPr>
            <a:xfrm>
              <a:off x="322708" y="1207268"/>
              <a:ext cx="159192" cy="3328211"/>
              <a:chOff x="259200" y="1215775"/>
              <a:chExt cx="168600" cy="3441000"/>
            </a:xfrm>
          </p:grpSpPr>
          <p:sp>
            <p:nvSpPr>
              <p:cNvPr id="567" name="Google Shape;567;p52"/>
              <p:cNvSpPr/>
              <p:nvPr/>
            </p:nvSpPr>
            <p:spPr>
              <a:xfrm>
                <a:off x="259200" y="1215775"/>
                <a:ext cx="161100" cy="344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52"/>
              <p:cNvSpPr txBox="1"/>
              <p:nvPr/>
            </p:nvSpPr>
            <p:spPr>
              <a:xfrm rot="-5400000">
                <a:off x="-463050" y="1982425"/>
                <a:ext cx="1651200" cy="1305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sp>
          <p:nvSpPr>
            <p:cNvPr id="569" name="Google Shape;569;p52"/>
            <p:cNvSpPr txBox="1"/>
            <p:nvPr/>
          </p:nvSpPr>
          <p:spPr>
            <a:xfrm rot="-5400000">
              <a:off x="-367118" y="3499738"/>
              <a:ext cx="1597200" cy="1230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grpSp>
        <p:nvGrpSpPr>
          <p:cNvPr id="570" name="Google Shape;570;p52"/>
          <p:cNvGrpSpPr/>
          <p:nvPr/>
        </p:nvGrpSpPr>
        <p:grpSpPr>
          <a:xfrm>
            <a:off x="4572010" y="1207257"/>
            <a:ext cx="3991045" cy="3328211"/>
            <a:chOff x="4572010" y="1207257"/>
            <a:chExt cx="3991045" cy="3328211"/>
          </a:xfrm>
        </p:grpSpPr>
        <p:pic>
          <p:nvPicPr>
            <p:cNvPr id="571" name="Google Shape;571;p52"/>
            <p:cNvPicPr preferRelativeResize="0"/>
            <p:nvPr/>
          </p:nvPicPr>
          <p:blipFill rotWithShape="1">
            <a:blip r:embed="rId4">
              <a:alphaModFix/>
            </a:blip>
            <a:srcRect b="0" l="2334" r="0" t="0"/>
            <a:stretch/>
          </p:blipFill>
          <p:spPr>
            <a:xfrm>
              <a:off x="4658924" y="1207271"/>
              <a:ext cx="3904131" cy="3328179"/>
            </a:xfrm>
            <a:prstGeom prst="rect">
              <a:avLst/>
            </a:prstGeom>
            <a:noFill/>
            <a:ln>
              <a:noFill/>
            </a:ln>
          </p:spPr>
        </p:pic>
        <p:grpSp>
          <p:nvGrpSpPr>
            <p:cNvPr id="572" name="Google Shape;572;p52"/>
            <p:cNvGrpSpPr/>
            <p:nvPr/>
          </p:nvGrpSpPr>
          <p:grpSpPr>
            <a:xfrm>
              <a:off x="4572010" y="1207257"/>
              <a:ext cx="157801" cy="3328211"/>
              <a:chOff x="259200" y="1215775"/>
              <a:chExt cx="172800" cy="3441000"/>
            </a:xfrm>
          </p:grpSpPr>
          <p:sp>
            <p:nvSpPr>
              <p:cNvPr id="573" name="Google Shape;573;p52"/>
              <p:cNvSpPr/>
              <p:nvPr/>
            </p:nvSpPr>
            <p:spPr>
              <a:xfrm>
                <a:off x="259200" y="1215775"/>
                <a:ext cx="161100" cy="344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52"/>
              <p:cNvSpPr txBox="1"/>
              <p:nvPr/>
            </p:nvSpPr>
            <p:spPr>
              <a:xfrm rot="-5400000">
                <a:off x="-460950" y="1980325"/>
                <a:ext cx="1651200" cy="1347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sp>
          <p:nvSpPr>
            <p:cNvPr id="575" name="Google Shape;575;p52"/>
            <p:cNvSpPr txBox="1"/>
            <p:nvPr/>
          </p:nvSpPr>
          <p:spPr>
            <a:xfrm rot="-5400000">
              <a:off x="3873928" y="3535003"/>
              <a:ext cx="1597200" cy="1230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grpSp>
        <p:nvGrpSpPr>
          <p:cNvPr id="580" name="Google Shape;580;p53"/>
          <p:cNvGrpSpPr/>
          <p:nvPr/>
        </p:nvGrpSpPr>
        <p:grpSpPr>
          <a:xfrm>
            <a:off x="259199" y="142068"/>
            <a:ext cx="933668" cy="276900"/>
            <a:chOff x="259199" y="142068"/>
            <a:chExt cx="933668" cy="276900"/>
          </a:xfrm>
        </p:grpSpPr>
        <p:sp>
          <p:nvSpPr>
            <p:cNvPr id="581" name="Google Shape;581;p53"/>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582" name="Google Shape;582;p53"/>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583" name="Google Shape;583;p53"/>
          <p:cNvSpPr txBox="1"/>
          <p:nvPr>
            <p:ph idx="4294967295" type="title"/>
          </p:nvPr>
        </p:nvSpPr>
        <p:spPr>
          <a:xfrm>
            <a:off x="187950" y="355950"/>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EUVS-B GOES-16 vs GOES-17 121.6 nm </a:t>
            </a:r>
            <a:r>
              <a:rPr lang="en" sz="2220">
                <a:solidFill>
                  <a:srgbClr val="92D050"/>
                </a:solidFill>
                <a:latin typeface="Nunito"/>
                <a:ea typeface="Nunito"/>
                <a:cs typeface="Nunito"/>
                <a:sym typeface="Nunito"/>
              </a:rPr>
              <a:t>agree within 1.3%*</a:t>
            </a:r>
            <a:r>
              <a:rPr lang="en" sz="2220">
                <a:latin typeface="Nunito"/>
                <a:ea typeface="Nunito"/>
                <a:cs typeface="Nunito"/>
                <a:sym typeface="Nunito"/>
              </a:rPr>
              <a:t> </a:t>
            </a:r>
            <a:endParaRPr sz="2220">
              <a:latin typeface="Nunito"/>
              <a:ea typeface="Nunito"/>
              <a:cs typeface="Nunito"/>
              <a:sym typeface="Nunito"/>
            </a:endParaRPr>
          </a:p>
        </p:txBody>
      </p:sp>
      <p:pic>
        <p:nvPicPr>
          <p:cNvPr id="584" name="Google Shape;584;p53"/>
          <p:cNvPicPr preferRelativeResize="0"/>
          <p:nvPr/>
        </p:nvPicPr>
        <p:blipFill>
          <a:blip r:embed="rId3">
            <a:alphaModFix/>
          </a:blip>
          <a:stretch>
            <a:fillRect/>
          </a:stretch>
        </p:blipFill>
        <p:spPr>
          <a:xfrm>
            <a:off x="259200" y="1055875"/>
            <a:ext cx="4284652" cy="3426876"/>
          </a:xfrm>
          <a:prstGeom prst="rect">
            <a:avLst/>
          </a:prstGeom>
          <a:noFill/>
          <a:ln>
            <a:noFill/>
          </a:ln>
        </p:spPr>
      </p:pic>
      <p:pic>
        <p:nvPicPr>
          <p:cNvPr id="585" name="Google Shape;585;p53"/>
          <p:cNvPicPr preferRelativeResize="0"/>
          <p:nvPr/>
        </p:nvPicPr>
        <p:blipFill>
          <a:blip r:embed="rId4">
            <a:alphaModFix/>
          </a:blip>
          <a:stretch>
            <a:fillRect/>
          </a:stretch>
        </p:blipFill>
        <p:spPr>
          <a:xfrm>
            <a:off x="4682050" y="1055875"/>
            <a:ext cx="4284652" cy="3426909"/>
          </a:xfrm>
          <a:prstGeom prst="rect">
            <a:avLst/>
          </a:prstGeom>
          <a:noFill/>
          <a:ln>
            <a:noFill/>
          </a:ln>
        </p:spPr>
      </p:pic>
      <p:sp>
        <p:nvSpPr>
          <p:cNvPr id="586" name="Google Shape;586;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latin typeface="Calibri"/>
                <a:ea typeface="Calibri"/>
                <a:cs typeface="Calibri"/>
                <a:sym typeface="Calibri"/>
              </a:rPr>
              <a:t>‹#›</a:t>
            </a:fld>
            <a:endParaRPr sz="1200">
              <a:latin typeface="Calibri"/>
              <a:ea typeface="Calibri"/>
              <a:cs typeface="Calibri"/>
              <a:sym typeface="Calibri"/>
            </a:endParaRPr>
          </a:p>
        </p:txBody>
      </p:sp>
      <p:sp>
        <p:nvSpPr>
          <p:cNvPr id="587" name="Google Shape;587;p53"/>
          <p:cNvSpPr txBox="1"/>
          <p:nvPr/>
        </p:nvSpPr>
        <p:spPr>
          <a:xfrm>
            <a:off x="259200" y="4482775"/>
            <a:ext cx="390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Plots made using NCEI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ECI excluded</a:t>
            </a:r>
            <a:endParaRPr sz="1200">
              <a:solidFill>
                <a:schemeClr val="dk1"/>
              </a:solidFill>
              <a:latin typeface="Calibri"/>
              <a:ea typeface="Calibri"/>
              <a:cs typeface="Calibri"/>
              <a:sym typeface="Calibri"/>
            </a:endParaRPr>
          </a:p>
        </p:txBody>
      </p:sp>
      <p:sp>
        <p:nvSpPr>
          <p:cNvPr id="588" name="Google Shape;588;p53"/>
          <p:cNvSpPr txBox="1"/>
          <p:nvPr/>
        </p:nvSpPr>
        <p:spPr>
          <a:xfrm>
            <a:off x="5363753" y="3485850"/>
            <a:ext cx="1808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Mean: 1.004</a:t>
            </a:r>
            <a:endParaRPr sz="1200">
              <a:solidFill>
                <a:schemeClr val="lt1"/>
              </a:solidFill>
              <a:latin typeface="Calibri"/>
              <a:ea typeface="Calibri"/>
              <a:cs typeface="Calibri"/>
              <a:sym typeface="Calibri"/>
            </a:endParaRPr>
          </a:p>
          <a:p>
            <a:pPr indent="0" lvl="0" marL="0" rtl="0" algn="l">
              <a:spcBef>
                <a:spcPts val="0"/>
              </a:spcBef>
              <a:spcAft>
                <a:spcPts val="0"/>
              </a:spcAft>
              <a:buNone/>
            </a:pPr>
            <a:r>
              <a:rPr lang="en" sz="1200">
                <a:solidFill>
                  <a:schemeClr val="lt1"/>
                </a:solidFill>
                <a:latin typeface="Calibri"/>
                <a:ea typeface="Calibri"/>
                <a:cs typeface="Calibri"/>
                <a:sym typeface="Calibri"/>
              </a:rPr>
              <a:t>St. Dev.: 0.0065</a:t>
            </a:r>
            <a:endParaRPr sz="1200">
              <a:solidFill>
                <a:schemeClr val="lt1"/>
              </a:solidFill>
              <a:latin typeface="Calibri"/>
              <a:ea typeface="Calibri"/>
              <a:cs typeface="Calibri"/>
              <a:sym typeface="Calibri"/>
            </a:endParaRPr>
          </a:p>
        </p:txBody>
      </p:sp>
      <p:sp>
        <p:nvSpPr>
          <p:cNvPr id="589" name="Google Shape;589;p53"/>
          <p:cNvSpPr txBox="1"/>
          <p:nvPr/>
        </p:nvSpPr>
        <p:spPr>
          <a:xfrm>
            <a:off x="5063400" y="4482775"/>
            <a:ext cx="3903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*2 standard deviations (95%)</a:t>
            </a:r>
            <a:endParaRPr sz="1200">
              <a:solidFill>
                <a:schemeClr val="dk1"/>
              </a:solidFill>
              <a:latin typeface="Calibri"/>
              <a:ea typeface="Calibri"/>
              <a:cs typeface="Calibri"/>
              <a:sym typeface="Calibri"/>
            </a:endParaRPr>
          </a:p>
        </p:txBody>
      </p:sp>
      <p:sp>
        <p:nvSpPr>
          <p:cNvPr id="590" name="Google Shape;590;p53"/>
          <p:cNvSpPr txBox="1"/>
          <p:nvPr/>
        </p:nvSpPr>
        <p:spPr>
          <a:xfrm>
            <a:off x="6242878" y="2571750"/>
            <a:ext cx="1808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Shape likely showing the ratio of the implemented degradation functions</a:t>
            </a:r>
            <a:endParaRPr sz="10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nvSpPr>
        <p:spPr>
          <a:xfrm>
            <a:off x="490250" y="450150"/>
            <a:ext cx="7879500" cy="40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Nunito"/>
                <a:ea typeface="Nunito"/>
                <a:cs typeface="Nunito"/>
                <a:sym typeface="Nunito"/>
              </a:rPr>
              <a:t>GOES-16 &amp; 17 EUVS Full Maturity PS-PVR</a:t>
            </a:r>
            <a:endParaRPr sz="2400">
              <a:solidFill>
                <a:srgbClr val="999999"/>
              </a:solidFill>
              <a:latin typeface="Nunito"/>
              <a:ea typeface="Nunito"/>
              <a:cs typeface="Nunito"/>
              <a:sym typeface="Nunito"/>
            </a:endParaRPr>
          </a:p>
          <a:p>
            <a:pPr indent="-9525" lvl="0" marL="0" rtl="0" algn="l">
              <a:spcBef>
                <a:spcPts val="0"/>
              </a:spcBef>
              <a:spcAft>
                <a:spcPts val="0"/>
              </a:spcAft>
              <a:buNone/>
            </a:pPr>
            <a:r>
              <a:rPr lang="en" sz="4000">
                <a:solidFill>
                  <a:schemeClr val="dk1"/>
                </a:solidFill>
                <a:latin typeface="Nunito"/>
                <a:ea typeface="Nunito"/>
                <a:cs typeface="Nunito"/>
                <a:sym typeface="Nunito"/>
              </a:rPr>
              <a:t>The EXIS Instrument</a:t>
            </a:r>
            <a:endParaRPr>
              <a:latin typeface="Nunito"/>
              <a:ea typeface="Nunito"/>
              <a:cs typeface="Nunito"/>
              <a:sym typeface="Nunito"/>
            </a:endParaRPr>
          </a:p>
          <a:p>
            <a:pPr indent="0" lvl="0" marL="0" rtl="0" algn="l">
              <a:spcBef>
                <a:spcPts val="0"/>
              </a:spcBef>
              <a:spcAft>
                <a:spcPts val="0"/>
              </a:spcAft>
              <a:buNone/>
            </a:pPr>
            <a:r>
              <a:t/>
            </a:r>
            <a:endParaRPr sz="2400">
              <a:solidFill>
                <a:srgbClr val="FFFFFF"/>
              </a:solidFill>
              <a:latin typeface="Nunito"/>
              <a:ea typeface="Nunito"/>
              <a:cs typeface="Nunito"/>
              <a:sym typeface="Nunito"/>
            </a:endParaRPr>
          </a:p>
        </p:txBody>
      </p:sp>
      <p:sp>
        <p:nvSpPr>
          <p:cNvPr id="92" name="Google Shape;9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latin typeface="Calibri"/>
                <a:ea typeface="Calibri"/>
                <a:cs typeface="Calibri"/>
                <a:sym typeface="Calibri"/>
              </a:rPr>
              <a:t>‹#›</a:t>
            </a:fld>
            <a:endParaRPr sz="12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54"/>
          <p:cNvSpPr txBox="1"/>
          <p:nvPr>
            <p:ph idx="4294967295" type="title"/>
          </p:nvPr>
        </p:nvSpPr>
        <p:spPr>
          <a:xfrm>
            <a:off x="198600" y="4315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EUVS-B GOES-16 and 17 133.5 nm </a:t>
            </a:r>
            <a:r>
              <a:rPr lang="en" sz="2220">
                <a:latin typeface="Nunito"/>
                <a:ea typeface="Nunito"/>
                <a:cs typeface="Nunito"/>
                <a:sym typeface="Nunito"/>
              </a:rPr>
              <a:t>qualitatively agree with SOLSTICE after degradation correction </a:t>
            </a:r>
            <a:r>
              <a:rPr lang="en" sz="2220">
                <a:latin typeface="Nunito"/>
                <a:ea typeface="Nunito"/>
                <a:cs typeface="Nunito"/>
                <a:sym typeface="Nunito"/>
              </a:rPr>
              <a:t> </a:t>
            </a:r>
            <a:endParaRPr sz="2220">
              <a:latin typeface="Nunito"/>
              <a:ea typeface="Nunito"/>
              <a:cs typeface="Nunito"/>
              <a:sym typeface="Nunito"/>
            </a:endParaRPr>
          </a:p>
        </p:txBody>
      </p:sp>
      <p:sp>
        <p:nvSpPr>
          <p:cNvPr id="596" name="Google Shape;596;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latin typeface="Calibri"/>
                <a:ea typeface="Calibri"/>
                <a:cs typeface="Calibri"/>
                <a:sym typeface="Calibri"/>
              </a:rPr>
              <a:t>‹#›</a:t>
            </a:fld>
            <a:endParaRPr sz="1200">
              <a:latin typeface="Calibri"/>
              <a:ea typeface="Calibri"/>
              <a:cs typeface="Calibri"/>
              <a:sym typeface="Calibri"/>
            </a:endParaRPr>
          </a:p>
        </p:txBody>
      </p:sp>
      <p:grpSp>
        <p:nvGrpSpPr>
          <p:cNvPr id="597" name="Google Shape;597;p54"/>
          <p:cNvGrpSpPr/>
          <p:nvPr/>
        </p:nvGrpSpPr>
        <p:grpSpPr>
          <a:xfrm>
            <a:off x="278499" y="154668"/>
            <a:ext cx="933668" cy="276900"/>
            <a:chOff x="259199" y="142068"/>
            <a:chExt cx="933668" cy="276900"/>
          </a:xfrm>
        </p:grpSpPr>
        <p:sp>
          <p:nvSpPr>
            <p:cNvPr id="598" name="Google Shape;598;p54"/>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599" name="Google Shape;599;p54"/>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600" name="Google Shape;600;p54"/>
          <p:cNvSpPr txBox="1"/>
          <p:nvPr/>
        </p:nvSpPr>
        <p:spPr>
          <a:xfrm>
            <a:off x="328125" y="4566500"/>
            <a:ext cx="390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Plots made using NCEI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ECI excluded</a:t>
            </a:r>
            <a:endParaRPr sz="1200">
              <a:solidFill>
                <a:schemeClr val="dk1"/>
              </a:solidFill>
              <a:latin typeface="Calibri"/>
              <a:ea typeface="Calibri"/>
              <a:cs typeface="Calibri"/>
              <a:sym typeface="Calibri"/>
            </a:endParaRPr>
          </a:p>
        </p:txBody>
      </p:sp>
      <p:grpSp>
        <p:nvGrpSpPr>
          <p:cNvPr id="601" name="Google Shape;601;p54"/>
          <p:cNvGrpSpPr/>
          <p:nvPr/>
        </p:nvGrpSpPr>
        <p:grpSpPr>
          <a:xfrm>
            <a:off x="328121" y="1322677"/>
            <a:ext cx="4151338" cy="3260295"/>
            <a:chOff x="328121" y="1322677"/>
            <a:chExt cx="4151338" cy="3260295"/>
          </a:xfrm>
        </p:grpSpPr>
        <p:pic>
          <p:nvPicPr>
            <p:cNvPr id="602" name="Google Shape;602;p54"/>
            <p:cNvPicPr preferRelativeResize="0"/>
            <p:nvPr/>
          </p:nvPicPr>
          <p:blipFill rotWithShape="1">
            <a:blip r:embed="rId3">
              <a:alphaModFix/>
            </a:blip>
            <a:srcRect b="0" l="1514" r="1426" t="0"/>
            <a:stretch/>
          </p:blipFill>
          <p:spPr>
            <a:xfrm>
              <a:off x="441872" y="1322677"/>
              <a:ext cx="4037587" cy="3260295"/>
            </a:xfrm>
            <a:prstGeom prst="rect">
              <a:avLst/>
            </a:prstGeom>
            <a:noFill/>
            <a:ln>
              <a:noFill/>
            </a:ln>
          </p:spPr>
        </p:pic>
        <p:grpSp>
          <p:nvGrpSpPr>
            <p:cNvPr id="603" name="Google Shape;603;p54"/>
            <p:cNvGrpSpPr/>
            <p:nvPr/>
          </p:nvGrpSpPr>
          <p:grpSpPr>
            <a:xfrm>
              <a:off x="328121" y="1322687"/>
              <a:ext cx="159365" cy="3260274"/>
              <a:chOff x="259200" y="1215775"/>
              <a:chExt cx="167700" cy="3441000"/>
            </a:xfrm>
          </p:grpSpPr>
          <p:sp>
            <p:nvSpPr>
              <p:cNvPr id="604" name="Google Shape;604;p54"/>
              <p:cNvSpPr/>
              <p:nvPr/>
            </p:nvSpPr>
            <p:spPr>
              <a:xfrm>
                <a:off x="259200" y="1215775"/>
                <a:ext cx="161100" cy="344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54"/>
              <p:cNvSpPr txBox="1"/>
              <p:nvPr/>
            </p:nvSpPr>
            <p:spPr>
              <a:xfrm rot="-5400000">
                <a:off x="-463500" y="1982875"/>
                <a:ext cx="1651200" cy="1296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sp>
          <p:nvSpPr>
            <p:cNvPr id="606" name="Google Shape;606;p54"/>
            <p:cNvSpPr txBox="1"/>
            <p:nvPr/>
          </p:nvSpPr>
          <p:spPr>
            <a:xfrm rot="-5400000">
              <a:off x="-359248" y="3542333"/>
              <a:ext cx="1564500" cy="1230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grpSp>
        <p:nvGrpSpPr>
          <p:cNvPr id="607" name="Google Shape;607;p54"/>
          <p:cNvGrpSpPr/>
          <p:nvPr/>
        </p:nvGrpSpPr>
        <p:grpSpPr>
          <a:xfrm>
            <a:off x="4613722" y="1306180"/>
            <a:ext cx="4106004" cy="3260348"/>
            <a:chOff x="4613722" y="1306180"/>
            <a:chExt cx="4106004" cy="3260348"/>
          </a:xfrm>
        </p:grpSpPr>
        <p:pic>
          <p:nvPicPr>
            <p:cNvPr id="608" name="Google Shape;608;p54"/>
            <p:cNvPicPr preferRelativeResize="0"/>
            <p:nvPr/>
          </p:nvPicPr>
          <p:blipFill rotWithShape="1">
            <a:blip r:embed="rId4">
              <a:alphaModFix/>
            </a:blip>
            <a:srcRect b="0" l="1113" r="1220" t="0"/>
            <a:stretch/>
          </p:blipFill>
          <p:spPr>
            <a:xfrm>
              <a:off x="4743975" y="1306207"/>
              <a:ext cx="3975750" cy="3260295"/>
            </a:xfrm>
            <a:prstGeom prst="rect">
              <a:avLst/>
            </a:prstGeom>
            <a:noFill/>
            <a:ln>
              <a:noFill/>
            </a:ln>
          </p:spPr>
        </p:pic>
        <p:grpSp>
          <p:nvGrpSpPr>
            <p:cNvPr id="609" name="Google Shape;609;p54"/>
            <p:cNvGrpSpPr/>
            <p:nvPr/>
          </p:nvGrpSpPr>
          <p:grpSpPr>
            <a:xfrm>
              <a:off x="4613722" y="1306180"/>
              <a:ext cx="158472" cy="3260348"/>
              <a:chOff x="4571997" y="1306180"/>
              <a:chExt cx="158472" cy="3260348"/>
            </a:xfrm>
          </p:grpSpPr>
          <p:grpSp>
            <p:nvGrpSpPr>
              <p:cNvPr id="610" name="Google Shape;610;p54"/>
              <p:cNvGrpSpPr/>
              <p:nvPr/>
            </p:nvGrpSpPr>
            <p:grpSpPr>
              <a:xfrm>
                <a:off x="4571997" y="1306180"/>
                <a:ext cx="158472" cy="3260348"/>
                <a:chOff x="259200" y="1215775"/>
                <a:chExt cx="170400" cy="3441000"/>
              </a:xfrm>
            </p:grpSpPr>
            <p:sp>
              <p:nvSpPr>
                <p:cNvPr id="611" name="Google Shape;611;p54"/>
                <p:cNvSpPr/>
                <p:nvPr/>
              </p:nvSpPr>
              <p:spPr>
                <a:xfrm>
                  <a:off x="259200" y="1215775"/>
                  <a:ext cx="161100" cy="344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4"/>
                <p:cNvSpPr txBox="1"/>
                <p:nvPr/>
              </p:nvSpPr>
              <p:spPr>
                <a:xfrm rot="-5400000">
                  <a:off x="-462150" y="1981525"/>
                  <a:ext cx="1651200" cy="1323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sp>
            <p:nvSpPr>
              <p:cNvPr id="613" name="Google Shape;613;p54"/>
              <p:cNvSpPr txBox="1"/>
              <p:nvPr/>
            </p:nvSpPr>
            <p:spPr>
              <a:xfrm rot="-5400000">
                <a:off x="3868992" y="3582313"/>
                <a:ext cx="1564500" cy="1230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grpSp>
        <p:nvGrpSpPr>
          <p:cNvPr id="618" name="Google Shape;618;p55"/>
          <p:cNvGrpSpPr/>
          <p:nvPr/>
        </p:nvGrpSpPr>
        <p:grpSpPr>
          <a:xfrm>
            <a:off x="259199" y="142068"/>
            <a:ext cx="933668" cy="276900"/>
            <a:chOff x="259199" y="142068"/>
            <a:chExt cx="933668" cy="276900"/>
          </a:xfrm>
        </p:grpSpPr>
        <p:sp>
          <p:nvSpPr>
            <p:cNvPr id="619" name="Google Shape;619;p55"/>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620" name="Google Shape;620;p55"/>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621" name="Google Shape;621;p55"/>
          <p:cNvSpPr txBox="1"/>
          <p:nvPr>
            <p:ph idx="4294967295" type="title"/>
          </p:nvPr>
        </p:nvSpPr>
        <p:spPr>
          <a:xfrm>
            <a:off x="198600" y="4315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EUVS-B GOES-16 vs GOES-17 133.5 nm </a:t>
            </a:r>
            <a:r>
              <a:rPr lang="en" sz="2220">
                <a:solidFill>
                  <a:srgbClr val="92D050"/>
                </a:solidFill>
                <a:latin typeface="Nunito"/>
                <a:ea typeface="Nunito"/>
                <a:cs typeface="Nunito"/>
                <a:sym typeface="Nunito"/>
              </a:rPr>
              <a:t>agree within 1.3%*</a:t>
            </a:r>
            <a:r>
              <a:rPr lang="en" sz="2220">
                <a:latin typeface="Nunito"/>
                <a:ea typeface="Nunito"/>
                <a:cs typeface="Nunito"/>
                <a:sym typeface="Nunito"/>
              </a:rPr>
              <a:t> </a:t>
            </a:r>
            <a:endParaRPr sz="2220">
              <a:latin typeface="Nunito"/>
              <a:ea typeface="Nunito"/>
              <a:cs typeface="Nunito"/>
              <a:sym typeface="Nunito"/>
            </a:endParaRPr>
          </a:p>
        </p:txBody>
      </p:sp>
      <p:pic>
        <p:nvPicPr>
          <p:cNvPr id="622" name="Google Shape;622;p55"/>
          <p:cNvPicPr preferRelativeResize="0"/>
          <p:nvPr/>
        </p:nvPicPr>
        <p:blipFill rotWithShape="1">
          <a:blip r:embed="rId3">
            <a:alphaModFix/>
          </a:blip>
          <a:srcRect b="5820" l="0" r="4076" t="7688"/>
          <a:stretch/>
        </p:blipFill>
        <p:spPr>
          <a:xfrm>
            <a:off x="4594949" y="1301850"/>
            <a:ext cx="4215424" cy="3039800"/>
          </a:xfrm>
          <a:prstGeom prst="rect">
            <a:avLst/>
          </a:prstGeom>
          <a:noFill/>
          <a:ln>
            <a:noFill/>
          </a:ln>
        </p:spPr>
      </p:pic>
      <p:pic>
        <p:nvPicPr>
          <p:cNvPr id="623" name="Google Shape;623;p55"/>
          <p:cNvPicPr preferRelativeResize="0"/>
          <p:nvPr/>
        </p:nvPicPr>
        <p:blipFill rotWithShape="1">
          <a:blip r:embed="rId4">
            <a:alphaModFix/>
          </a:blip>
          <a:srcRect b="5818" l="0" r="2676" t="5756"/>
          <a:stretch/>
        </p:blipFill>
        <p:spPr>
          <a:xfrm>
            <a:off x="259200" y="1301850"/>
            <a:ext cx="4183608" cy="3039800"/>
          </a:xfrm>
          <a:prstGeom prst="rect">
            <a:avLst/>
          </a:prstGeom>
          <a:noFill/>
          <a:ln>
            <a:noFill/>
          </a:ln>
        </p:spPr>
      </p:pic>
      <p:sp>
        <p:nvSpPr>
          <p:cNvPr id="624" name="Google Shape;624;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sp>
        <p:nvSpPr>
          <p:cNvPr id="625" name="Google Shape;625;p55"/>
          <p:cNvSpPr txBox="1"/>
          <p:nvPr/>
        </p:nvSpPr>
        <p:spPr>
          <a:xfrm>
            <a:off x="259200" y="4341650"/>
            <a:ext cx="390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Plots made using NCEI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ECI excluded</a:t>
            </a:r>
            <a:endParaRPr sz="1200">
              <a:solidFill>
                <a:schemeClr val="dk1"/>
              </a:solidFill>
              <a:latin typeface="Calibri"/>
              <a:ea typeface="Calibri"/>
              <a:cs typeface="Calibri"/>
              <a:sym typeface="Calibri"/>
            </a:endParaRPr>
          </a:p>
        </p:txBody>
      </p:sp>
      <p:sp>
        <p:nvSpPr>
          <p:cNvPr id="626" name="Google Shape;626;p55"/>
          <p:cNvSpPr txBox="1"/>
          <p:nvPr/>
        </p:nvSpPr>
        <p:spPr>
          <a:xfrm>
            <a:off x="5344628" y="1603300"/>
            <a:ext cx="1808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Mean: 1.001</a:t>
            </a:r>
            <a:endParaRPr sz="1200">
              <a:solidFill>
                <a:schemeClr val="lt1"/>
              </a:solidFill>
              <a:latin typeface="Calibri"/>
              <a:ea typeface="Calibri"/>
              <a:cs typeface="Calibri"/>
              <a:sym typeface="Calibri"/>
            </a:endParaRPr>
          </a:p>
          <a:p>
            <a:pPr indent="0" lvl="0" marL="0" rtl="0" algn="l">
              <a:spcBef>
                <a:spcPts val="0"/>
              </a:spcBef>
              <a:spcAft>
                <a:spcPts val="0"/>
              </a:spcAft>
              <a:buNone/>
            </a:pPr>
            <a:r>
              <a:rPr lang="en" sz="1200">
                <a:solidFill>
                  <a:schemeClr val="lt1"/>
                </a:solidFill>
                <a:latin typeface="Calibri"/>
                <a:ea typeface="Calibri"/>
                <a:cs typeface="Calibri"/>
                <a:sym typeface="Calibri"/>
              </a:rPr>
              <a:t>St. Dev.: 0.0066</a:t>
            </a:r>
            <a:endParaRPr sz="1200">
              <a:solidFill>
                <a:schemeClr val="lt1"/>
              </a:solidFill>
              <a:latin typeface="Calibri"/>
              <a:ea typeface="Calibri"/>
              <a:cs typeface="Calibri"/>
              <a:sym typeface="Calibri"/>
            </a:endParaRPr>
          </a:p>
        </p:txBody>
      </p:sp>
      <p:sp>
        <p:nvSpPr>
          <p:cNvPr id="627" name="Google Shape;627;p55"/>
          <p:cNvSpPr txBox="1"/>
          <p:nvPr/>
        </p:nvSpPr>
        <p:spPr>
          <a:xfrm>
            <a:off x="5063400" y="4378725"/>
            <a:ext cx="3903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*2 standard deviations (95%)</a:t>
            </a:r>
            <a:endParaRPr sz="12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56"/>
          <p:cNvSpPr txBox="1"/>
          <p:nvPr>
            <p:ph idx="4294967295" type="title"/>
          </p:nvPr>
        </p:nvSpPr>
        <p:spPr>
          <a:xfrm>
            <a:off x="198600" y="4315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EUVS-B GOES-16 and 17 140.5 nm </a:t>
            </a:r>
            <a:r>
              <a:rPr lang="en" sz="2220">
                <a:latin typeface="Nunito"/>
                <a:ea typeface="Nunito"/>
                <a:cs typeface="Nunito"/>
                <a:sym typeface="Nunito"/>
              </a:rPr>
              <a:t>qualitatively agree with SOLSTICE after degradation correction </a:t>
            </a:r>
            <a:r>
              <a:rPr lang="en" sz="2220">
                <a:latin typeface="Nunito"/>
                <a:ea typeface="Nunito"/>
                <a:cs typeface="Nunito"/>
                <a:sym typeface="Nunito"/>
              </a:rPr>
              <a:t> </a:t>
            </a:r>
            <a:endParaRPr sz="2220">
              <a:latin typeface="Nunito"/>
              <a:ea typeface="Nunito"/>
              <a:cs typeface="Nunito"/>
              <a:sym typeface="Nunito"/>
            </a:endParaRPr>
          </a:p>
        </p:txBody>
      </p:sp>
      <p:sp>
        <p:nvSpPr>
          <p:cNvPr id="633" name="Google Shape;633;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634" name="Google Shape;634;p56"/>
          <p:cNvGrpSpPr/>
          <p:nvPr/>
        </p:nvGrpSpPr>
        <p:grpSpPr>
          <a:xfrm>
            <a:off x="259199" y="142068"/>
            <a:ext cx="933668" cy="276900"/>
            <a:chOff x="259199" y="142068"/>
            <a:chExt cx="933668" cy="276900"/>
          </a:xfrm>
        </p:grpSpPr>
        <p:sp>
          <p:nvSpPr>
            <p:cNvPr id="635" name="Google Shape;635;p56"/>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636" name="Google Shape;636;p56"/>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637" name="Google Shape;637;p56"/>
          <p:cNvSpPr txBox="1"/>
          <p:nvPr/>
        </p:nvSpPr>
        <p:spPr>
          <a:xfrm>
            <a:off x="259200" y="4502725"/>
            <a:ext cx="390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Plots made using NCEI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ECI excluded</a:t>
            </a:r>
            <a:endParaRPr sz="1200">
              <a:solidFill>
                <a:schemeClr val="dk1"/>
              </a:solidFill>
              <a:latin typeface="Calibri"/>
              <a:ea typeface="Calibri"/>
              <a:cs typeface="Calibri"/>
              <a:sym typeface="Calibri"/>
            </a:endParaRPr>
          </a:p>
        </p:txBody>
      </p:sp>
      <p:grpSp>
        <p:nvGrpSpPr>
          <p:cNvPr id="638" name="Google Shape;638;p56"/>
          <p:cNvGrpSpPr/>
          <p:nvPr/>
        </p:nvGrpSpPr>
        <p:grpSpPr>
          <a:xfrm>
            <a:off x="315620" y="1177303"/>
            <a:ext cx="4185061" cy="3278285"/>
            <a:chOff x="174455" y="1177325"/>
            <a:chExt cx="4331465" cy="3450099"/>
          </a:xfrm>
        </p:grpSpPr>
        <p:pic>
          <p:nvPicPr>
            <p:cNvPr id="639" name="Google Shape;639;p56"/>
            <p:cNvPicPr preferRelativeResize="0"/>
            <p:nvPr/>
          </p:nvPicPr>
          <p:blipFill rotWithShape="1">
            <a:blip r:embed="rId3">
              <a:alphaModFix/>
            </a:blip>
            <a:srcRect b="0" l="0" r="1797" t="0"/>
            <a:stretch/>
          </p:blipFill>
          <p:spPr>
            <a:xfrm>
              <a:off x="258196" y="1177325"/>
              <a:ext cx="4247723" cy="3450099"/>
            </a:xfrm>
            <a:prstGeom prst="rect">
              <a:avLst/>
            </a:prstGeom>
            <a:noFill/>
            <a:ln>
              <a:noFill/>
            </a:ln>
          </p:spPr>
        </p:pic>
        <p:grpSp>
          <p:nvGrpSpPr>
            <p:cNvPr id="640" name="Google Shape;640;p56"/>
            <p:cNvGrpSpPr/>
            <p:nvPr/>
          </p:nvGrpSpPr>
          <p:grpSpPr>
            <a:xfrm>
              <a:off x="174455" y="1177336"/>
              <a:ext cx="165112" cy="3450077"/>
              <a:chOff x="259200" y="1215775"/>
              <a:chExt cx="167100" cy="3441000"/>
            </a:xfrm>
          </p:grpSpPr>
          <p:sp>
            <p:nvSpPr>
              <p:cNvPr id="641" name="Google Shape;641;p56"/>
              <p:cNvSpPr/>
              <p:nvPr/>
            </p:nvSpPr>
            <p:spPr>
              <a:xfrm>
                <a:off x="259200" y="1215775"/>
                <a:ext cx="161100" cy="344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56"/>
              <p:cNvSpPr txBox="1"/>
              <p:nvPr/>
            </p:nvSpPr>
            <p:spPr>
              <a:xfrm rot="-5400000">
                <a:off x="-463800" y="1983175"/>
                <a:ext cx="1651200" cy="1290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sp>
          <p:nvSpPr>
            <p:cNvPr id="643" name="Google Shape;643;p56"/>
            <p:cNvSpPr txBox="1"/>
            <p:nvPr/>
          </p:nvSpPr>
          <p:spPr>
            <a:xfrm rot="-5400000">
              <a:off x="-565499" y="3567558"/>
              <a:ext cx="1655700" cy="1275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grpSp>
        <p:nvGrpSpPr>
          <p:cNvPr id="644" name="Google Shape;644;p56"/>
          <p:cNvGrpSpPr/>
          <p:nvPr/>
        </p:nvGrpSpPr>
        <p:grpSpPr>
          <a:xfrm>
            <a:off x="4775879" y="1177303"/>
            <a:ext cx="4107332" cy="3278285"/>
            <a:chOff x="4662084" y="1177390"/>
            <a:chExt cx="4383492" cy="3450099"/>
          </a:xfrm>
        </p:grpSpPr>
        <p:pic>
          <p:nvPicPr>
            <p:cNvPr id="645" name="Google Shape;645;p56"/>
            <p:cNvPicPr preferRelativeResize="0"/>
            <p:nvPr/>
          </p:nvPicPr>
          <p:blipFill rotWithShape="1">
            <a:blip r:embed="rId4">
              <a:alphaModFix/>
            </a:blip>
            <a:srcRect b="0" l="928" r="1329" t="0"/>
            <a:stretch/>
          </p:blipFill>
          <p:spPr>
            <a:xfrm>
              <a:off x="4788698" y="1177390"/>
              <a:ext cx="4256879" cy="3450099"/>
            </a:xfrm>
            <a:prstGeom prst="rect">
              <a:avLst/>
            </a:prstGeom>
            <a:noFill/>
            <a:ln>
              <a:noFill/>
            </a:ln>
          </p:spPr>
        </p:pic>
        <p:grpSp>
          <p:nvGrpSpPr>
            <p:cNvPr id="646" name="Google Shape;646;p56"/>
            <p:cNvGrpSpPr/>
            <p:nvPr/>
          </p:nvGrpSpPr>
          <p:grpSpPr>
            <a:xfrm>
              <a:off x="4662084" y="1177401"/>
              <a:ext cx="169232" cy="3450077"/>
              <a:chOff x="259200" y="1215775"/>
              <a:chExt cx="170100" cy="3441000"/>
            </a:xfrm>
          </p:grpSpPr>
          <p:sp>
            <p:nvSpPr>
              <p:cNvPr id="647" name="Google Shape;647;p56"/>
              <p:cNvSpPr/>
              <p:nvPr/>
            </p:nvSpPr>
            <p:spPr>
              <a:xfrm>
                <a:off x="259200" y="1215775"/>
                <a:ext cx="161100" cy="344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6"/>
              <p:cNvSpPr txBox="1"/>
              <p:nvPr/>
            </p:nvSpPr>
            <p:spPr>
              <a:xfrm rot="-5400000">
                <a:off x="-462300" y="1981675"/>
                <a:ext cx="1651200" cy="1320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sp>
          <p:nvSpPr>
            <p:cNvPr id="649" name="Google Shape;649;p56"/>
            <p:cNvSpPr txBox="1"/>
            <p:nvPr/>
          </p:nvSpPr>
          <p:spPr>
            <a:xfrm rot="-5400000">
              <a:off x="3928140" y="3551573"/>
              <a:ext cx="1655700" cy="1314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grpSp>
        <p:nvGrpSpPr>
          <p:cNvPr id="654" name="Google Shape;654;p57"/>
          <p:cNvGrpSpPr/>
          <p:nvPr/>
        </p:nvGrpSpPr>
        <p:grpSpPr>
          <a:xfrm>
            <a:off x="259199" y="142068"/>
            <a:ext cx="933668" cy="276900"/>
            <a:chOff x="259199" y="142068"/>
            <a:chExt cx="933668" cy="276900"/>
          </a:xfrm>
        </p:grpSpPr>
        <p:sp>
          <p:nvSpPr>
            <p:cNvPr id="655" name="Google Shape;655;p57"/>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656" name="Google Shape;656;p57"/>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657" name="Google Shape;657;p57"/>
          <p:cNvSpPr txBox="1"/>
          <p:nvPr>
            <p:ph idx="4294967295" type="title"/>
          </p:nvPr>
        </p:nvSpPr>
        <p:spPr>
          <a:xfrm>
            <a:off x="198600" y="4315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EUVS-B GOES-16 vs GOES-17 140.5 nm </a:t>
            </a:r>
            <a:r>
              <a:rPr lang="en" sz="2220">
                <a:solidFill>
                  <a:srgbClr val="92D050"/>
                </a:solidFill>
                <a:latin typeface="Nunito"/>
                <a:ea typeface="Nunito"/>
                <a:cs typeface="Nunito"/>
                <a:sym typeface="Nunito"/>
              </a:rPr>
              <a:t>agree within 3.5%*</a:t>
            </a:r>
            <a:r>
              <a:rPr lang="en" sz="2220">
                <a:latin typeface="Nunito"/>
                <a:ea typeface="Nunito"/>
                <a:cs typeface="Nunito"/>
                <a:sym typeface="Nunito"/>
              </a:rPr>
              <a:t> </a:t>
            </a:r>
            <a:endParaRPr sz="2220">
              <a:latin typeface="Nunito"/>
              <a:ea typeface="Nunito"/>
              <a:cs typeface="Nunito"/>
              <a:sym typeface="Nunito"/>
            </a:endParaRPr>
          </a:p>
        </p:txBody>
      </p:sp>
      <p:pic>
        <p:nvPicPr>
          <p:cNvPr id="658" name="Google Shape;658;p57"/>
          <p:cNvPicPr preferRelativeResize="0"/>
          <p:nvPr/>
        </p:nvPicPr>
        <p:blipFill rotWithShape="1">
          <a:blip r:embed="rId3">
            <a:alphaModFix/>
          </a:blip>
          <a:srcRect b="5359" l="0" r="3306" t="6774"/>
          <a:stretch/>
        </p:blipFill>
        <p:spPr>
          <a:xfrm>
            <a:off x="4643129" y="1273625"/>
            <a:ext cx="4231219" cy="3075337"/>
          </a:xfrm>
          <a:prstGeom prst="rect">
            <a:avLst/>
          </a:prstGeom>
          <a:noFill/>
          <a:ln>
            <a:noFill/>
          </a:ln>
        </p:spPr>
      </p:pic>
      <p:pic>
        <p:nvPicPr>
          <p:cNvPr id="659" name="Google Shape;659;p57"/>
          <p:cNvPicPr preferRelativeResize="0"/>
          <p:nvPr/>
        </p:nvPicPr>
        <p:blipFill rotWithShape="1">
          <a:blip r:embed="rId4">
            <a:alphaModFix/>
          </a:blip>
          <a:srcRect b="5352" l="0" r="2181" t="5743"/>
          <a:stretch/>
        </p:blipFill>
        <p:spPr>
          <a:xfrm>
            <a:off x="259200" y="1273625"/>
            <a:ext cx="4230671" cy="3075325"/>
          </a:xfrm>
          <a:prstGeom prst="rect">
            <a:avLst/>
          </a:prstGeom>
          <a:noFill/>
          <a:ln>
            <a:noFill/>
          </a:ln>
        </p:spPr>
      </p:pic>
      <p:sp>
        <p:nvSpPr>
          <p:cNvPr id="660" name="Google Shape;660;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sp>
        <p:nvSpPr>
          <p:cNvPr id="661" name="Google Shape;661;p57"/>
          <p:cNvSpPr txBox="1"/>
          <p:nvPr/>
        </p:nvSpPr>
        <p:spPr>
          <a:xfrm>
            <a:off x="198600" y="4413100"/>
            <a:ext cx="390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Plots made using NCEI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ECI excluded</a:t>
            </a:r>
            <a:endParaRPr sz="1200">
              <a:solidFill>
                <a:schemeClr val="dk1"/>
              </a:solidFill>
              <a:latin typeface="Calibri"/>
              <a:ea typeface="Calibri"/>
              <a:cs typeface="Calibri"/>
              <a:sym typeface="Calibri"/>
            </a:endParaRPr>
          </a:p>
        </p:txBody>
      </p:sp>
      <p:sp>
        <p:nvSpPr>
          <p:cNvPr id="662" name="Google Shape;662;p57"/>
          <p:cNvSpPr txBox="1"/>
          <p:nvPr/>
        </p:nvSpPr>
        <p:spPr>
          <a:xfrm>
            <a:off x="5314003" y="3491250"/>
            <a:ext cx="1808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Mean: 1.015</a:t>
            </a:r>
            <a:endParaRPr sz="1200">
              <a:solidFill>
                <a:schemeClr val="lt1"/>
              </a:solidFill>
              <a:latin typeface="Calibri"/>
              <a:ea typeface="Calibri"/>
              <a:cs typeface="Calibri"/>
              <a:sym typeface="Calibri"/>
            </a:endParaRPr>
          </a:p>
          <a:p>
            <a:pPr indent="0" lvl="0" marL="0" rtl="0" algn="l">
              <a:spcBef>
                <a:spcPts val="0"/>
              </a:spcBef>
              <a:spcAft>
                <a:spcPts val="0"/>
              </a:spcAft>
              <a:buNone/>
            </a:pPr>
            <a:r>
              <a:rPr lang="en" sz="1200">
                <a:solidFill>
                  <a:schemeClr val="lt1"/>
                </a:solidFill>
                <a:latin typeface="Calibri"/>
                <a:ea typeface="Calibri"/>
                <a:cs typeface="Calibri"/>
                <a:sym typeface="Calibri"/>
              </a:rPr>
              <a:t>St. Dev.: 0.0175</a:t>
            </a:r>
            <a:endParaRPr sz="1200">
              <a:solidFill>
                <a:schemeClr val="lt1"/>
              </a:solidFill>
              <a:latin typeface="Calibri"/>
              <a:ea typeface="Calibri"/>
              <a:cs typeface="Calibri"/>
              <a:sym typeface="Calibri"/>
            </a:endParaRPr>
          </a:p>
        </p:txBody>
      </p:sp>
      <p:sp>
        <p:nvSpPr>
          <p:cNvPr id="663" name="Google Shape;663;p57"/>
          <p:cNvSpPr txBox="1"/>
          <p:nvPr/>
        </p:nvSpPr>
        <p:spPr>
          <a:xfrm>
            <a:off x="5021075" y="4412225"/>
            <a:ext cx="3903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*2 standard deviations (95%)</a:t>
            </a:r>
            <a:endParaRPr sz="12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58"/>
          <p:cNvSpPr txBox="1"/>
          <p:nvPr/>
        </p:nvSpPr>
        <p:spPr>
          <a:xfrm>
            <a:off x="197875" y="1361602"/>
            <a:ext cx="8229600" cy="1037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r>
              <a:rPr lang="en" sz="2400">
                <a:solidFill>
                  <a:schemeClr val="dk1"/>
                </a:solidFill>
                <a:latin typeface="Nunito"/>
                <a:ea typeface="Nunito"/>
                <a:cs typeface="Nunito"/>
                <a:sym typeface="Nunito"/>
              </a:rPr>
              <a:t>PLPT 14: EUVS-C inter-satellite comparisons for GOES-16 and 17 </a:t>
            </a:r>
            <a:endParaRPr i="0" sz="2400" u="none" cap="none" strike="noStrike">
              <a:solidFill>
                <a:srgbClr val="FFFFFF"/>
              </a:solidFill>
              <a:latin typeface="Nunito"/>
              <a:ea typeface="Nunito"/>
              <a:cs typeface="Nunito"/>
              <a:sym typeface="Nunito"/>
            </a:endParaRPr>
          </a:p>
        </p:txBody>
      </p:sp>
      <p:grpSp>
        <p:nvGrpSpPr>
          <p:cNvPr id="669" name="Google Shape;669;p58"/>
          <p:cNvGrpSpPr/>
          <p:nvPr/>
        </p:nvGrpSpPr>
        <p:grpSpPr>
          <a:xfrm>
            <a:off x="259199" y="142068"/>
            <a:ext cx="933668" cy="276900"/>
            <a:chOff x="259199" y="142068"/>
            <a:chExt cx="933668" cy="276900"/>
          </a:xfrm>
        </p:grpSpPr>
        <p:sp>
          <p:nvSpPr>
            <p:cNvPr id="670" name="Google Shape;670;p58"/>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671" name="Google Shape;671;p58"/>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672" name="Google Shape;672;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graphicFrame>
        <p:nvGraphicFramePr>
          <p:cNvPr id="673" name="Google Shape;673;p58"/>
          <p:cNvGraphicFramePr/>
          <p:nvPr/>
        </p:nvGraphicFramePr>
        <p:xfrm>
          <a:off x="839600" y="2374725"/>
          <a:ext cx="3000000" cy="3000000"/>
        </p:xfrm>
        <a:graphic>
          <a:graphicData uri="http://schemas.openxmlformats.org/drawingml/2006/table">
            <a:tbl>
              <a:tblPr>
                <a:noFill/>
                <a:tableStyleId>{319CC41E-DC1F-4007-8F90-C16B076EEAB8}</a:tableStyleId>
              </a:tblPr>
              <a:tblGrid>
                <a:gridCol w="1742750"/>
                <a:gridCol w="3083250"/>
                <a:gridCol w="2413000"/>
              </a:tblGrid>
              <a:tr h="381000">
                <a:tc>
                  <a:txBody>
                    <a:bodyPr/>
                    <a:lstStyle/>
                    <a:p>
                      <a:pPr indent="0" lvl="0" marL="0" rtl="0" algn="ctr">
                        <a:spcBef>
                          <a:spcPts val="0"/>
                        </a:spcBef>
                        <a:spcAft>
                          <a:spcPts val="0"/>
                        </a:spcAft>
                        <a:buNone/>
                      </a:pPr>
                      <a:r>
                        <a:rPr b="1" lang="en" sz="1300">
                          <a:solidFill>
                            <a:schemeClr val="dk1"/>
                          </a:solidFill>
                        </a:rPr>
                        <a:t>EUVS-C line</a:t>
                      </a:r>
                      <a:endParaRPr b="1" sz="1300">
                        <a:solidFill>
                          <a:schemeClr val="dk1"/>
                        </a:solidFill>
                      </a:endParaRPr>
                    </a:p>
                  </a:txBody>
                  <a:tcPr marT="91425" marB="91425" marR="91425" marL="91425">
                    <a:solidFill>
                      <a:srgbClr val="4F81BD"/>
                    </a:solidFill>
                  </a:tcPr>
                </a:tc>
                <a:tc>
                  <a:txBody>
                    <a:bodyPr/>
                    <a:lstStyle/>
                    <a:p>
                      <a:pPr indent="0" lvl="0" marL="0" rtl="0" algn="ctr">
                        <a:spcBef>
                          <a:spcPts val="0"/>
                        </a:spcBef>
                        <a:spcAft>
                          <a:spcPts val="0"/>
                        </a:spcAft>
                        <a:buNone/>
                      </a:pPr>
                      <a:r>
                        <a:rPr b="1" lang="en" sz="1300">
                          <a:solidFill>
                            <a:schemeClr val="dk1"/>
                          </a:solidFill>
                        </a:rPr>
                        <a:t>GOES-16 vs GOES-17 </a:t>
                      </a:r>
                      <a:endParaRPr b="1" sz="1300">
                        <a:solidFill>
                          <a:schemeClr val="dk1"/>
                        </a:solidFill>
                      </a:endParaRPr>
                    </a:p>
                    <a:p>
                      <a:pPr indent="0" lvl="0" marL="0" rtl="0" algn="ctr">
                        <a:spcBef>
                          <a:spcPts val="0"/>
                        </a:spcBef>
                        <a:spcAft>
                          <a:spcPts val="0"/>
                        </a:spcAft>
                        <a:buNone/>
                      </a:pPr>
                      <a:r>
                        <a:rPr b="1" lang="en" sz="1300">
                          <a:solidFill>
                            <a:schemeClr val="dk1"/>
                          </a:solidFill>
                        </a:rPr>
                        <a:t>agreement*</a:t>
                      </a:r>
                      <a:endParaRPr b="1" sz="1300">
                        <a:solidFill>
                          <a:schemeClr val="dk1"/>
                        </a:solidFill>
                      </a:endParaRPr>
                    </a:p>
                  </a:txBody>
                  <a:tcPr marT="91425" marB="91425" marR="91425" marL="91425">
                    <a:solidFill>
                      <a:srgbClr val="4F81BD"/>
                    </a:solidFill>
                  </a:tcPr>
                </a:tc>
                <a:tc>
                  <a:txBody>
                    <a:bodyPr/>
                    <a:lstStyle/>
                    <a:p>
                      <a:pPr indent="0" lvl="0" marL="0" rtl="0" algn="ctr">
                        <a:spcBef>
                          <a:spcPts val="0"/>
                        </a:spcBef>
                        <a:spcAft>
                          <a:spcPts val="0"/>
                        </a:spcAft>
                        <a:buNone/>
                      </a:pPr>
                      <a:r>
                        <a:rPr b="1" lang="en" sz="1300">
                          <a:solidFill>
                            <a:schemeClr val="dk1"/>
                          </a:solidFill>
                        </a:rPr>
                        <a:t>GOES-16 vs GOES-17 </a:t>
                      </a:r>
                      <a:endParaRPr b="1" sz="1300">
                        <a:solidFill>
                          <a:schemeClr val="dk1"/>
                        </a:solidFill>
                      </a:endParaRPr>
                    </a:p>
                    <a:p>
                      <a:pPr indent="0" lvl="0" marL="0" rtl="0" algn="ctr">
                        <a:spcBef>
                          <a:spcPts val="0"/>
                        </a:spcBef>
                        <a:spcAft>
                          <a:spcPts val="0"/>
                        </a:spcAft>
                        <a:buNone/>
                      </a:pPr>
                      <a:r>
                        <a:rPr b="1" lang="en" sz="1300">
                          <a:solidFill>
                            <a:schemeClr val="dk1"/>
                          </a:solidFill>
                        </a:rPr>
                        <a:t>offset</a:t>
                      </a:r>
                      <a:endParaRPr b="1" sz="1300">
                        <a:solidFill>
                          <a:schemeClr val="dk1"/>
                        </a:solidFill>
                      </a:endParaRPr>
                    </a:p>
                  </a:txBody>
                  <a:tcPr marT="91425" marB="91425" marR="91425" marL="91425">
                    <a:solidFill>
                      <a:srgbClr val="4F81BD"/>
                    </a:solidFill>
                  </a:tcPr>
                </a:tc>
              </a:tr>
              <a:tr h="381000">
                <a:tc>
                  <a:txBody>
                    <a:bodyPr/>
                    <a:lstStyle/>
                    <a:p>
                      <a:pPr indent="0" lvl="0" marL="0" rtl="0" algn="ctr">
                        <a:spcBef>
                          <a:spcPts val="0"/>
                        </a:spcBef>
                        <a:spcAft>
                          <a:spcPts val="0"/>
                        </a:spcAft>
                        <a:buNone/>
                      </a:pPr>
                      <a:r>
                        <a:rPr lang="en" sz="1300"/>
                        <a:t>Mg II</a:t>
                      </a:r>
                      <a:endParaRPr sz="1300"/>
                    </a:p>
                  </a:txBody>
                  <a:tcPr marT="91425" marB="91425" marR="91425" marL="91425">
                    <a:solidFill>
                      <a:schemeClr val="dk1"/>
                    </a:solidFill>
                  </a:tcPr>
                </a:tc>
                <a:tc>
                  <a:txBody>
                    <a:bodyPr/>
                    <a:lstStyle/>
                    <a:p>
                      <a:pPr indent="0" lvl="0" marL="0" rtl="0" algn="ctr">
                        <a:spcBef>
                          <a:spcPts val="0"/>
                        </a:spcBef>
                        <a:spcAft>
                          <a:spcPts val="0"/>
                        </a:spcAft>
                        <a:buNone/>
                      </a:pPr>
                      <a:r>
                        <a:rPr lang="en" sz="1300"/>
                        <a:t>0.2</a:t>
                      </a:r>
                      <a:r>
                        <a:rPr lang="en" sz="1300"/>
                        <a:t>%</a:t>
                      </a:r>
                      <a:endParaRPr sz="1300"/>
                    </a:p>
                  </a:txBody>
                  <a:tcPr marT="91425" marB="91425" marR="91425" marL="91425">
                    <a:solidFill>
                      <a:schemeClr val="dk1"/>
                    </a:solidFill>
                  </a:tcPr>
                </a:tc>
                <a:tc>
                  <a:txBody>
                    <a:bodyPr/>
                    <a:lstStyle/>
                    <a:p>
                      <a:pPr indent="0" lvl="0" marL="0" rtl="0" algn="ctr">
                        <a:spcBef>
                          <a:spcPts val="0"/>
                        </a:spcBef>
                        <a:spcAft>
                          <a:spcPts val="0"/>
                        </a:spcAft>
                        <a:buNone/>
                      </a:pPr>
                      <a:r>
                        <a:rPr lang="en" sz="1300"/>
                        <a:t>2.9</a:t>
                      </a:r>
                      <a:r>
                        <a:rPr lang="en" sz="1300"/>
                        <a:t>%</a:t>
                      </a:r>
                      <a:endParaRPr sz="1300"/>
                    </a:p>
                  </a:txBody>
                  <a:tcPr marT="91425" marB="91425" marR="91425" marL="91425">
                    <a:solidFill>
                      <a:schemeClr val="dk1"/>
                    </a:solid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grpSp>
        <p:nvGrpSpPr>
          <p:cNvPr id="678" name="Google Shape;678;p59"/>
          <p:cNvGrpSpPr/>
          <p:nvPr/>
        </p:nvGrpSpPr>
        <p:grpSpPr>
          <a:xfrm>
            <a:off x="259199" y="142068"/>
            <a:ext cx="933668" cy="276900"/>
            <a:chOff x="259199" y="142068"/>
            <a:chExt cx="933668" cy="276900"/>
          </a:xfrm>
        </p:grpSpPr>
        <p:sp>
          <p:nvSpPr>
            <p:cNvPr id="679" name="Google Shape;679;p59"/>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680" name="Google Shape;680;p59"/>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681" name="Google Shape;681;p59"/>
          <p:cNvSpPr txBox="1"/>
          <p:nvPr>
            <p:ph idx="4294967295" type="title"/>
          </p:nvPr>
        </p:nvSpPr>
        <p:spPr>
          <a:xfrm>
            <a:off x="198600" y="4315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EUVS-C GOES-16 vs GOES-17 Mg II ind</a:t>
            </a:r>
            <a:r>
              <a:rPr lang="en" sz="2220">
                <a:latin typeface="Nunito"/>
                <a:ea typeface="Nunito"/>
                <a:cs typeface="Nunito"/>
                <a:sym typeface="Nunito"/>
              </a:rPr>
              <a:t>ex</a:t>
            </a:r>
            <a:r>
              <a:rPr lang="en" sz="2220">
                <a:latin typeface="Nunito"/>
                <a:ea typeface="Nunito"/>
                <a:cs typeface="Nunito"/>
                <a:sym typeface="Nunito"/>
              </a:rPr>
              <a:t> </a:t>
            </a:r>
            <a:r>
              <a:rPr lang="en" sz="2220">
                <a:solidFill>
                  <a:srgbClr val="92D050"/>
                </a:solidFill>
                <a:latin typeface="Nunito"/>
                <a:ea typeface="Nunito"/>
                <a:cs typeface="Nunito"/>
                <a:sym typeface="Nunito"/>
              </a:rPr>
              <a:t>agree within 0.2%*</a:t>
            </a:r>
            <a:r>
              <a:rPr lang="en" sz="2220">
                <a:latin typeface="Nunito"/>
                <a:ea typeface="Nunito"/>
                <a:cs typeface="Nunito"/>
                <a:sym typeface="Nunito"/>
              </a:rPr>
              <a:t> </a:t>
            </a:r>
            <a:endParaRPr sz="2220">
              <a:latin typeface="Nunito"/>
              <a:ea typeface="Nunito"/>
              <a:cs typeface="Nunito"/>
              <a:sym typeface="Nunito"/>
            </a:endParaRPr>
          </a:p>
        </p:txBody>
      </p:sp>
      <p:pic>
        <p:nvPicPr>
          <p:cNvPr id="682" name="Google Shape;682;p59"/>
          <p:cNvPicPr preferRelativeResize="0"/>
          <p:nvPr/>
        </p:nvPicPr>
        <p:blipFill>
          <a:blip r:embed="rId3">
            <a:alphaModFix/>
          </a:blip>
          <a:stretch>
            <a:fillRect/>
          </a:stretch>
        </p:blipFill>
        <p:spPr>
          <a:xfrm>
            <a:off x="4742475" y="1174400"/>
            <a:ext cx="4224225" cy="3378547"/>
          </a:xfrm>
          <a:prstGeom prst="rect">
            <a:avLst/>
          </a:prstGeom>
          <a:noFill/>
          <a:ln>
            <a:noFill/>
          </a:ln>
        </p:spPr>
      </p:pic>
      <p:sp>
        <p:nvSpPr>
          <p:cNvPr id="683" name="Google Shape;683;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sp>
        <p:nvSpPr>
          <p:cNvPr id="684" name="Google Shape;684;p59"/>
          <p:cNvSpPr txBox="1"/>
          <p:nvPr/>
        </p:nvSpPr>
        <p:spPr>
          <a:xfrm>
            <a:off x="383100" y="4552950"/>
            <a:ext cx="390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Plots made using NCEI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ECI excluded</a:t>
            </a:r>
            <a:endParaRPr sz="1200">
              <a:solidFill>
                <a:schemeClr val="dk1"/>
              </a:solidFill>
              <a:latin typeface="Calibri"/>
              <a:ea typeface="Calibri"/>
              <a:cs typeface="Calibri"/>
              <a:sym typeface="Calibri"/>
            </a:endParaRPr>
          </a:p>
        </p:txBody>
      </p:sp>
      <p:sp>
        <p:nvSpPr>
          <p:cNvPr id="685" name="Google Shape;685;p59"/>
          <p:cNvSpPr txBox="1"/>
          <p:nvPr/>
        </p:nvSpPr>
        <p:spPr>
          <a:xfrm>
            <a:off x="5429628" y="3520325"/>
            <a:ext cx="1808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Mean: 1.029</a:t>
            </a:r>
            <a:endParaRPr sz="1200">
              <a:solidFill>
                <a:schemeClr val="lt1"/>
              </a:solidFill>
              <a:latin typeface="Calibri"/>
              <a:ea typeface="Calibri"/>
              <a:cs typeface="Calibri"/>
              <a:sym typeface="Calibri"/>
            </a:endParaRPr>
          </a:p>
          <a:p>
            <a:pPr indent="0" lvl="0" marL="0" rtl="0" algn="l">
              <a:spcBef>
                <a:spcPts val="0"/>
              </a:spcBef>
              <a:spcAft>
                <a:spcPts val="0"/>
              </a:spcAft>
              <a:buNone/>
            </a:pPr>
            <a:r>
              <a:rPr lang="en" sz="1200">
                <a:solidFill>
                  <a:schemeClr val="lt1"/>
                </a:solidFill>
                <a:latin typeface="Calibri"/>
                <a:ea typeface="Calibri"/>
                <a:cs typeface="Calibri"/>
                <a:sym typeface="Calibri"/>
              </a:rPr>
              <a:t>St. Dev.: 0.00064</a:t>
            </a:r>
            <a:endParaRPr sz="1200">
              <a:solidFill>
                <a:schemeClr val="lt1"/>
              </a:solidFill>
              <a:latin typeface="Calibri"/>
              <a:ea typeface="Calibri"/>
              <a:cs typeface="Calibri"/>
              <a:sym typeface="Calibri"/>
            </a:endParaRPr>
          </a:p>
        </p:txBody>
      </p:sp>
      <p:pic>
        <p:nvPicPr>
          <p:cNvPr id="686" name="Google Shape;686;p59"/>
          <p:cNvPicPr preferRelativeResize="0"/>
          <p:nvPr/>
        </p:nvPicPr>
        <p:blipFill>
          <a:blip r:embed="rId4">
            <a:alphaModFix/>
          </a:blip>
          <a:stretch>
            <a:fillRect/>
          </a:stretch>
        </p:blipFill>
        <p:spPr>
          <a:xfrm>
            <a:off x="383100" y="1174400"/>
            <a:ext cx="4188902" cy="3350300"/>
          </a:xfrm>
          <a:prstGeom prst="rect">
            <a:avLst/>
          </a:prstGeom>
          <a:noFill/>
          <a:ln>
            <a:noFill/>
          </a:ln>
        </p:spPr>
      </p:pic>
      <p:sp>
        <p:nvSpPr>
          <p:cNvPr id="687" name="Google Shape;687;p59"/>
          <p:cNvSpPr txBox="1"/>
          <p:nvPr/>
        </p:nvSpPr>
        <p:spPr>
          <a:xfrm>
            <a:off x="4987750" y="4552950"/>
            <a:ext cx="3903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*2 standard deviations (95%)</a:t>
            </a:r>
            <a:endParaRPr sz="12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grpSp>
        <p:nvGrpSpPr>
          <p:cNvPr id="692" name="Google Shape;692;p60"/>
          <p:cNvGrpSpPr/>
          <p:nvPr/>
        </p:nvGrpSpPr>
        <p:grpSpPr>
          <a:xfrm>
            <a:off x="259199" y="142068"/>
            <a:ext cx="933668" cy="276900"/>
            <a:chOff x="259199" y="142068"/>
            <a:chExt cx="933668" cy="276900"/>
          </a:xfrm>
        </p:grpSpPr>
        <p:sp>
          <p:nvSpPr>
            <p:cNvPr id="693" name="Google Shape;693;p60"/>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694" name="Google Shape;694;p60"/>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695" name="Google Shape;695;p60"/>
          <p:cNvSpPr txBox="1"/>
          <p:nvPr>
            <p:ph idx="4294967295" type="title"/>
          </p:nvPr>
        </p:nvSpPr>
        <p:spPr>
          <a:xfrm>
            <a:off x="198600" y="4315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EUVS-C GOES-16 vs GOES-17 Mg II index scale linearly demonstrating good agreement between satellites</a:t>
            </a:r>
            <a:endParaRPr sz="2220">
              <a:latin typeface="Nunito"/>
              <a:ea typeface="Nunito"/>
              <a:cs typeface="Nunito"/>
              <a:sym typeface="Nunito"/>
            </a:endParaRPr>
          </a:p>
        </p:txBody>
      </p:sp>
      <p:pic>
        <p:nvPicPr>
          <p:cNvPr id="696" name="Google Shape;696;p60"/>
          <p:cNvPicPr preferRelativeResize="0"/>
          <p:nvPr/>
        </p:nvPicPr>
        <p:blipFill rotWithShape="1">
          <a:blip r:embed="rId3">
            <a:alphaModFix/>
          </a:blip>
          <a:srcRect b="5131" l="2157" r="3609" t="4834"/>
          <a:stretch/>
        </p:blipFill>
        <p:spPr>
          <a:xfrm>
            <a:off x="2264150" y="1395850"/>
            <a:ext cx="4275676" cy="3267376"/>
          </a:xfrm>
          <a:prstGeom prst="rect">
            <a:avLst/>
          </a:prstGeom>
          <a:noFill/>
          <a:ln>
            <a:noFill/>
          </a:ln>
        </p:spPr>
      </p:pic>
      <p:sp>
        <p:nvSpPr>
          <p:cNvPr id="697" name="Google Shape;697;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sp>
        <p:nvSpPr>
          <p:cNvPr id="698" name="Google Shape;698;p60"/>
          <p:cNvSpPr txBox="1"/>
          <p:nvPr/>
        </p:nvSpPr>
        <p:spPr>
          <a:xfrm>
            <a:off x="307325" y="4476850"/>
            <a:ext cx="390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Plots made using NCEI data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ECI excluded</a:t>
            </a:r>
            <a:endParaRPr sz="12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grpSp>
        <p:nvGrpSpPr>
          <p:cNvPr id="703" name="Google Shape;703;p61"/>
          <p:cNvGrpSpPr/>
          <p:nvPr/>
        </p:nvGrpSpPr>
        <p:grpSpPr>
          <a:xfrm>
            <a:off x="259199" y="142068"/>
            <a:ext cx="933668" cy="276900"/>
            <a:chOff x="259199" y="142068"/>
            <a:chExt cx="933668" cy="276900"/>
          </a:xfrm>
        </p:grpSpPr>
        <p:sp>
          <p:nvSpPr>
            <p:cNvPr id="704" name="Google Shape;704;p61"/>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705" name="Google Shape;705;p61"/>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706" name="Google Shape;706;p61"/>
          <p:cNvSpPr txBox="1"/>
          <p:nvPr>
            <p:ph idx="4294967295" type="title"/>
          </p:nvPr>
        </p:nvSpPr>
        <p:spPr>
          <a:xfrm>
            <a:off x="187950" y="4809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EUVS-C GOES-16 and 17 vs SORCE Mg II index </a:t>
            </a:r>
            <a:r>
              <a:rPr lang="en" sz="2220">
                <a:latin typeface="Nunito"/>
                <a:ea typeface="Nunito"/>
                <a:cs typeface="Nunito"/>
                <a:sym typeface="Nunito"/>
              </a:rPr>
              <a:t>scale linearly demonstrating good agreement between satellites</a:t>
            </a:r>
            <a:r>
              <a:rPr lang="en" sz="2220">
                <a:latin typeface="Nunito"/>
                <a:ea typeface="Nunito"/>
                <a:cs typeface="Nunito"/>
                <a:sym typeface="Nunito"/>
              </a:rPr>
              <a:t> </a:t>
            </a:r>
            <a:endParaRPr sz="2220">
              <a:latin typeface="Nunito"/>
              <a:ea typeface="Nunito"/>
              <a:cs typeface="Nunito"/>
              <a:sym typeface="Nunito"/>
            </a:endParaRPr>
          </a:p>
        </p:txBody>
      </p:sp>
      <p:sp>
        <p:nvSpPr>
          <p:cNvPr id="707" name="Google Shape;707;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pic>
        <p:nvPicPr>
          <p:cNvPr id="708" name="Google Shape;708;p61"/>
          <p:cNvPicPr preferRelativeResize="0"/>
          <p:nvPr/>
        </p:nvPicPr>
        <p:blipFill rotWithShape="1">
          <a:blip r:embed="rId3">
            <a:alphaModFix/>
          </a:blip>
          <a:srcRect b="5706" l="2451" r="4352" t="9748"/>
          <a:stretch/>
        </p:blipFill>
        <p:spPr>
          <a:xfrm>
            <a:off x="4614575" y="1451500"/>
            <a:ext cx="4097600" cy="2974056"/>
          </a:xfrm>
          <a:prstGeom prst="rect">
            <a:avLst/>
          </a:prstGeom>
          <a:noFill/>
          <a:ln>
            <a:noFill/>
          </a:ln>
        </p:spPr>
      </p:pic>
      <p:pic>
        <p:nvPicPr>
          <p:cNvPr id="709" name="Google Shape;709;p61"/>
          <p:cNvPicPr preferRelativeResize="0"/>
          <p:nvPr/>
        </p:nvPicPr>
        <p:blipFill rotWithShape="1">
          <a:blip r:embed="rId4">
            <a:alphaModFix/>
          </a:blip>
          <a:srcRect b="5706" l="2618" r="4193" t="9748"/>
          <a:stretch/>
        </p:blipFill>
        <p:spPr>
          <a:xfrm>
            <a:off x="300250" y="1451500"/>
            <a:ext cx="4097590" cy="2974048"/>
          </a:xfrm>
          <a:prstGeom prst="rect">
            <a:avLst/>
          </a:prstGeom>
          <a:noFill/>
          <a:ln>
            <a:noFill/>
          </a:ln>
        </p:spPr>
      </p:pic>
      <p:sp>
        <p:nvSpPr>
          <p:cNvPr id="710" name="Google Shape;710;p61"/>
          <p:cNvSpPr txBox="1"/>
          <p:nvPr/>
        </p:nvSpPr>
        <p:spPr>
          <a:xfrm>
            <a:off x="300250" y="4526475"/>
            <a:ext cx="3903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Plots made using NCEI data</a:t>
            </a:r>
            <a:endParaRPr sz="12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62"/>
          <p:cNvSpPr txBox="1"/>
          <p:nvPr/>
        </p:nvSpPr>
        <p:spPr>
          <a:xfrm>
            <a:off x="346050" y="2180052"/>
            <a:ext cx="8229600" cy="1037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r>
              <a:rPr lang="en" sz="2500">
                <a:solidFill>
                  <a:schemeClr val="dk1"/>
                </a:solidFill>
                <a:latin typeface="Nunito"/>
                <a:ea typeface="Nunito"/>
                <a:cs typeface="Nunito"/>
                <a:sym typeface="Nunito"/>
              </a:rPr>
              <a:t>Comparison to Performance Baseline</a:t>
            </a:r>
            <a:endParaRPr i="0" sz="2500" u="none" cap="none" strike="noStrike">
              <a:solidFill>
                <a:srgbClr val="FFFFFF"/>
              </a:solidFill>
              <a:latin typeface="Nunito"/>
              <a:ea typeface="Nunito"/>
              <a:cs typeface="Nunito"/>
              <a:sym typeface="Nunito"/>
            </a:endParaRPr>
          </a:p>
        </p:txBody>
      </p:sp>
      <p:grpSp>
        <p:nvGrpSpPr>
          <p:cNvPr id="716" name="Google Shape;716;p62"/>
          <p:cNvGrpSpPr/>
          <p:nvPr/>
        </p:nvGrpSpPr>
        <p:grpSpPr>
          <a:xfrm>
            <a:off x="259199" y="142068"/>
            <a:ext cx="933668" cy="276900"/>
            <a:chOff x="259199" y="142068"/>
            <a:chExt cx="933668" cy="276900"/>
          </a:xfrm>
        </p:grpSpPr>
        <p:sp>
          <p:nvSpPr>
            <p:cNvPr id="717" name="Google Shape;717;p62"/>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718" name="Google Shape;718;p62"/>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719" name="Google Shape;719;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63"/>
          <p:cNvSpPr txBox="1"/>
          <p:nvPr>
            <p:ph type="title"/>
          </p:nvPr>
        </p:nvSpPr>
        <p:spPr>
          <a:xfrm>
            <a:off x="134450" y="543100"/>
            <a:ext cx="8274000" cy="599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620">
                <a:latin typeface="Nunito"/>
                <a:ea typeface="Nunito"/>
                <a:cs typeface="Nunito"/>
                <a:sym typeface="Nunito"/>
              </a:rPr>
              <a:t>GOES-16 </a:t>
            </a:r>
            <a:r>
              <a:rPr lang="en" sz="2620">
                <a:latin typeface="Nunito"/>
                <a:ea typeface="Nunito"/>
                <a:cs typeface="Nunito"/>
                <a:sym typeface="Nunito"/>
              </a:rPr>
              <a:t>Performance Baseline </a:t>
            </a:r>
            <a:endParaRPr sz="2620">
              <a:solidFill>
                <a:srgbClr val="FF0000"/>
              </a:solidFill>
              <a:latin typeface="Nunito"/>
              <a:ea typeface="Nunito"/>
              <a:cs typeface="Nunito"/>
              <a:sym typeface="Nunito"/>
            </a:endParaRPr>
          </a:p>
        </p:txBody>
      </p:sp>
      <p:graphicFrame>
        <p:nvGraphicFramePr>
          <p:cNvPr id="726" name="Google Shape;726;p63"/>
          <p:cNvGraphicFramePr/>
          <p:nvPr/>
        </p:nvGraphicFramePr>
        <p:xfrm>
          <a:off x="134454" y="1414738"/>
          <a:ext cx="3000000" cy="3000000"/>
        </p:xfrm>
        <a:graphic>
          <a:graphicData uri="http://schemas.openxmlformats.org/drawingml/2006/table">
            <a:tbl>
              <a:tblPr bandRow="1" firstRow="1">
                <a:noFill/>
                <a:tableStyleId>{C822A2EE-DCE1-4DD4-9604-4B12B6AD070F}</a:tableStyleId>
              </a:tblPr>
              <a:tblGrid>
                <a:gridCol w="517900"/>
                <a:gridCol w="1362350"/>
                <a:gridCol w="2380025"/>
                <a:gridCol w="1658575"/>
                <a:gridCol w="1593775"/>
                <a:gridCol w="718875"/>
                <a:gridCol w="643600"/>
              </a:tblGrid>
              <a:tr h="329825">
                <a:tc>
                  <a:txBody>
                    <a:bodyPr/>
                    <a:lstStyle/>
                    <a:p>
                      <a:pPr indent="0" lvl="0" marL="0" marR="0" rtl="0" algn="ctr">
                        <a:spcBef>
                          <a:spcPts val="0"/>
                        </a:spcBef>
                        <a:spcAft>
                          <a:spcPts val="0"/>
                        </a:spcAft>
                        <a:buNone/>
                      </a:pPr>
                      <a:r>
                        <a:rPr b="1" lang="en" sz="1100">
                          <a:solidFill>
                            <a:srgbClr val="FFFFFF"/>
                          </a:solidFill>
                        </a:rPr>
                        <a:t>MRD</a:t>
                      </a:r>
                      <a:endParaRPr sz="1100">
                        <a:solidFill>
                          <a:srgbClr val="FFFFFF"/>
                        </a:solidFill>
                      </a:endParaRPr>
                    </a:p>
                    <a:p>
                      <a:pPr indent="0" lvl="0" marL="0" marR="0" rtl="0" algn="ctr">
                        <a:spcBef>
                          <a:spcPts val="0"/>
                        </a:spcBef>
                        <a:spcAft>
                          <a:spcPts val="0"/>
                        </a:spcAft>
                        <a:buNone/>
                      </a:pPr>
                      <a:r>
                        <a:rPr b="1" lang="en" sz="1100">
                          <a:solidFill>
                            <a:srgbClr val="FFFFFF"/>
                          </a:solidFill>
                        </a:rPr>
                        <a:t>ID</a:t>
                      </a:r>
                      <a:endParaRPr b="1" sz="1100">
                        <a:solidFill>
                          <a:srgbClr val="FFFFFF"/>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100">
                          <a:solidFill>
                            <a:srgbClr val="FFFFFF"/>
                          </a:solidFill>
                        </a:rPr>
                        <a:t>Quantity</a:t>
                      </a:r>
                      <a:endParaRPr b="1" sz="1100">
                        <a:solidFill>
                          <a:srgbClr val="FFFFFF"/>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100">
                          <a:solidFill>
                            <a:srgbClr val="FFFFFF"/>
                          </a:solidFill>
                        </a:rPr>
                        <a:t>MRD Requirement </a:t>
                      </a:r>
                      <a:endParaRPr b="1" sz="1100">
                        <a:solidFill>
                          <a:srgbClr val="FFFFFF"/>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100">
                          <a:solidFill>
                            <a:srgbClr val="FFFFFF"/>
                          </a:solidFill>
                        </a:rPr>
                        <a:t>MIT/LL</a:t>
                      </a:r>
                      <a:r>
                        <a:rPr b="1" lang="en" sz="1100">
                          <a:solidFill>
                            <a:srgbClr val="FFFFFF"/>
                          </a:solidFill>
                        </a:rPr>
                        <a:t> </a:t>
                      </a:r>
                      <a:r>
                        <a:rPr b="1" lang="en" sz="1100">
                          <a:solidFill>
                            <a:srgbClr val="FFFFFF"/>
                          </a:solidFill>
                        </a:rPr>
                        <a:t>Predicted Performance</a:t>
                      </a:r>
                      <a:endParaRPr b="1" sz="1100">
                        <a:solidFill>
                          <a:srgbClr val="FFFFFF"/>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chemeClr val="dk1"/>
                        </a:buClr>
                        <a:buSzPts val="1100"/>
                        <a:buFont typeface="Calibri"/>
                        <a:buNone/>
                      </a:pPr>
                      <a:r>
                        <a:rPr b="1" lang="en" sz="1100">
                          <a:solidFill>
                            <a:srgbClr val="FFFFFF"/>
                          </a:solidFill>
                        </a:rPr>
                        <a:t>NCEI Values</a:t>
                      </a:r>
                      <a:r>
                        <a:rPr b="1" lang="en" sz="1100">
                          <a:solidFill>
                            <a:srgbClr val="FFFFFF"/>
                          </a:solidFill>
                        </a:rPr>
                        <a:t>*</a:t>
                      </a:r>
                      <a:endParaRPr b="1" sz="1100">
                        <a:solidFill>
                          <a:srgbClr val="FFFFFF"/>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chemeClr val="dk1"/>
                        </a:buClr>
                        <a:buSzPts val="1100"/>
                        <a:buFont typeface="Calibri"/>
                        <a:buNone/>
                      </a:pPr>
                      <a:r>
                        <a:rPr b="1" lang="en" sz="1100">
                          <a:solidFill>
                            <a:srgbClr val="FFFFFF"/>
                          </a:solidFill>
                        </a:rPr>
                        <a:t>Related</a:t>
                      </a:r>
                      <a:endParaRPr sz="1100">
                        <a:solidFill>
                          <a:srgbClr val="FFFFFF"/>
                        </a:solidFill>
                      </a:endParaRPr>
                    </a:p>
                    <a:p>
                      <a:pPr indent="0" lvl="0" marL="0" marR="0" rtl="0" algn="ctr">
                        <a:lnSpc>
                          <a:spcPct val="100000"/>
                        </a:lnSpc>
                        <a:spcBef>
                          <a:spcPts val="0"/>
                        </a:spcBef>
                        <a:spcAft>
                          <a:spcPts val="0"/>
                        </a:spcAft>
                        <a:buClr>
                          <a:schemeClr val="dk1"/>
                        </a:buClr>
                        <a:buSzPts val="1100"/>
                        <a:buFont typeface="Calibri"/>
                        <a:buNone/>
                      </a:pPr>
                      <a:r>
                        <a:rPr b="1" lang="en" sz="1100">
                          <a:solidFill>
                            <a:srgbClr val="FFFFFF"/>
                          </a:solidFill>
                        </a:rPr>
                        <a:t>PLPTs</a:t>
                      </a:r>
                      <a:endParaRPr sz="1100">
                        <a:solidFill>
                          <a:srgbClr val="FFFFFF"/>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chemeClr val="dk1"/>
                        </a:buClr>
                        <a:buSzPts val="1100"/>
                        <a:buFont typeface="Calibri"/>
                        <a:buNone/>
                      </a:pPr>
                      <a:r>
                        <a:rPr b="1" lang="en" sz="1100">
                          <a:solidFill>
                            <a:srgbClr val="FFFFFF"/>
                          </a:solidFill>
                        </a:rPr>
                        <a:t>Status</a:t>
                      </a:r>
                      <a:endParaRPr sz="1100">
                        <a:solidFill>
                          <a:srgbClr val="FFFFFF"/>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4F81BD"/>
                    </a:solidFill>
                  </a:tcPr>
                </a:tc>
              </a:tr>
              <a:tr h="329825">
                <a:tc>
                  <a:txBody>
                    <a:bodyPr/>
                    <a:lstStyle/>
                    <a:p>
                      <a:pPr indent="0" lvl="0" marL="0" marR="0" rtl="0" algn="ctr">
                        <a:spcBef>
                          <a:spcPts val="0"/>
                        </a:spcBef>
                        <a:spcAft>
                          <a:spcPts val="0"/>
                        </a:spcAft>
                        <a:buNone/>
                      </a:pPr>
                      <a:r>
                        <a:rPr lang="en" sz="1100">
                          <a:solidFill>
                            <a:srgbClr val="000000"/>
                          </a:solidFill>
                          <a:latin typeface="Calibri"/>
                          <a:ea typeface="Calibri"/>
                          <a:cs typeface="Calibri"/>
                          <a:sym typeface="Calibri"/>
                        </a:rPr>
                        <a:t>577</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100">
                          <a:solidFill>
                            <a:srgbClr val="000000"/>
                          </a:solidFill>
                          <a:latin typeface="Calibri"/>
                          <a:ea typeface="Calibri"/>
                          <a:cs typeface="Calibri"/>
                          <a:sym typeface="Calibri"/>
                        </a:rPr>
                        <a:t>EUVS Long-term</a:t>
                      </a:r>
                      <a:r>
                        <a:rPr lang="en" sz="1100">
                          <a:solidFill>
                            <a:srgbClr val="000000"/>
                          </a:solidFill>
                          <a:latin typeface="Calibri"/>
                          <a:ea typeface="Calibri"/>
                          <a:cs typeface="Calibri"/>
                          <a:sym typeface="Calibri"/>
                        </a:rPr>
                        <a:t> stability (life of mission)</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Calibri"/>
                          <a:ea typeface="Calibri"/>
                          <a:cs typeface="Calibri"/>
                          <a:sym typeface="Calibri"/>
                        </a:rPr>
                        <a:t>&lt; ±5% or ability to track</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 sz="1100" u="none" strike="noStrike">
                          <a:solidFill>
                            <a:srgbClr val="000000"/>
                          </a:solidFill>
                          <a:latin typeface="Calibri"/>
                          <a:ea typeface="Calibri"/>
                          <a:cs typeface="Calibri"/>
                          <a:sym typeface="Calibri"/>
                        </a:rPr>
                        <a:t>Track Changes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Calibri"/>
                        <a:buNone/>
                      </a:pPr>
                      <a:r>
                        <a:rPr b="0" i="0" lang="en" sz="1100" u="none" strike="noStrike">
                          <a:solidFill>
                            <a:srgbClr val="000000"/>
                          </a:solidFill>
                          <a:latin typeface="Calibri"/>
                          <a:ea typeface="Calibri"/>
                          <a:cs typeface="Calibri"/>
                          <a:sym typeface="Calibri"/>
                        </a:rPr>
                        <a:t>Track Changes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100"/>
                        <a:buFont typeface="Calibri"/>
                        <a:buNone/>
                      </a:pPr>
                      <a:r>
                        <a:rPr lang="en" sz="1100">
                          <a:solidFill>
                            <a:srgbClr val="000000"/>
                          </a:solidFill>
                          <a:latin typeface="Calibri"/>
                          <a:ea typeface="Calibri"/>
                          <a:cs typeface="Calibri"/>
                          <a:sym typeface="Calibri"/>
                        </a:rPr>
                        <a:t>04, 05, 06, 07</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B050"/>
                        </a:buClr>
                        <a:buSzPts val="1100"/>
                        <a:buFont typeface="Calibri"/>
                        <a:buNone/>
                      </a:pPr>
                      <a:r>
                        <a:rPr b="1" lang="en" sz="1100">
                          <a:solidFill>
                            <a:srgbClr val="000000"/>
                          </a:solidFill>
                          <a:latin typeface="Calibri"/>
                          <a:ea typeface="Calibri"/>
                          <a:cs typeface="Calibri"/>
                          <a:sym typeface="Calibri"/>
                        </a:rPr>
                        <a:t>PASS</a:t>
                      </a:r>
                      <a:endParaRPr b="1"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B6D7A8"/>
                    </a:solidFill>
                  </a:tcPr>
                </a:tc>
              </a:tr>
              <a:tr h="329825">
                <a:tc>
                  <a:txBody>
                    <a:bodyPr/>
                    <a:lstStyle/>
                    <a:p>
                      <a:pPr indent="0" lvl="0" marL="0" marR="0" rtl="0" algn="ctr">
                        <a:spcBef>
                          <a:spcPts val="0"/>
                        </a:spcBef>
                        <a:spcAft>
                          <a:spcPts val="0"/>
                        </a:spcAft>
                        <a:buNone/>
                      </a:pPr>
                      <a:r>
                        <a:rPr lang="en" sz="1100">
                          <a:solidFill>
                            <a:srgbClr val="000000"/>
                          </a:solidFill>
                          <a:latin typeface="Calibri"/>
                          <a:ea typeface="Calibri"/>
                          <a:cs typeface="Calibri"/>
                          <a:sym typeface="Calibri"/>
                        </a:rPr>
                        <a:t>2027</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100">
                          <a:solidFill>
                            <a:srgbClr val="000000"/>
                          </a:solidFill>
                          <a:latin typeface="Calibri"/>
                          <a:ea typeface="Calibri"/>
                          <a:cs typeface="Calibri"/>
                          <a:sym typeface="Calibri"/>
                        </a:rPr>
                        <a:t>EUVS Product Measurement</a:t>
                      </a:r>
                      <a:r>
                        <a:rPr lang="en" sz="1100">
                          <a:solidFill>
                            <a:srgbClr val="000000"/>
                          </a:solidFill>
                          <a:latin typeface="Calibri"/>
                          <a:ea typeface="Calibri"/>
                          <a:cs typeface="Calibri"/>
                          <a:sym typeface="Calibri"/>
                        </a:rPr>
                        <a:t> Range</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sng" strike="noStrike">
                          <a:solidFill>
                            <a:srgbClr val="000000"/>
                          </a:solidFill>
                          <a:latin typeface="Calibri"/>
                          <a:ea typeface="Calibri"/>
                          <a:cs typeface="Calibri"/>
                          <a:sym typeface="Calibri"/>
                        </a:rPr>
                        <a:t>EUVS-A</a:t>
                      </a:r>
                      <a:r>
                        <a:rPr b="0" i="0" lang="en" sz="1100" u="none" strike="noStrike">
                          <a:solidFill>
                            <a:srgbClr val="000000"/>
                          </a:solidFill>
                          <a:latin typeface="Calibri"/>
                          <a:ea typeface="Calibri"/>
                          <a:cs typeface="Calibri"/>
                          <a:sym typeface="Calibri"/>
                        </a:rPr>
                        <a:t>:  0.5X to 10X solar</a:t>
                      </a:r>
                      <a:r>
                        <a:rPr b="0" i="0" lang="en" sz="1100" u="none" strike="noStrike">
                          <a:solidFill>
                            <a:srgbClr val="000000"/>
                          </a:solidFill>
                          <a:latin typeface="Calibri"/>
                          <a:ea typeface="Calibri"/>
                          <a:cs typeface="Calibri"/>
                          <a:sym typeface="Calibri"/>
                        </a:rPr>
                        <a:t> </a:t>
                      </a:r>
                      <a:r>
                        <a:rPr b="0" i="0" lang="en" sz="1100" u="none" strike="noStrike">
                          <a:solidFill>
                            <a:srgbClr val="000000"/>
                          </a:solidFill>
                          <a:latin typeface="Calibri"/>
                          <a:ea typeface="Calibri"/>
                          <a:cs typeface="Calibri"/>
                          <a:sym typeface="Calibri"/>
                        </a:rPr>
                        <a:t>max</a:t>
                      </a:r>
                      <a:br>
                        <a:rPr b="0" i="0" lang="en" sz="1100" u="none" strike="noStrike">
                          <a:solidFill>
                            <a:srgbClr val="000000"/>
                          </a:solidFill>
                          <a:latin typeface="Calibri"/>
                          <a:ea typeface="Calibri"/>
                          <a:cs typeface="Calibri"/>
                          <a:sym typeface="Calibri"/>
                        </a:rPr>
                      </a:br>
                      <a:r>
                        <a:rPr b="0" i="0" lang="en" sz="1100" u="none" strike="noStrike">
                          <a:solidFill>
                            <a:srgbClr val="000000"/>
                          </a:solidFill>
                          <a:latin typeface="Calibri"/>
                          <a:ea typeface="Calibri"/>
                          <a:cs typeface="Calibri"/>
                          <a:sym typeface="Calibri"/>
                        </a:rPr>
                        <a:t>1.4x10</a:t>
                      </a:r>
                      <a:r>
                        <a:rPr b="0" baseline="30000" i="0" lang="en" sz="1100" u="none" strike="noStrike">
                          <a:solidFill>
                            <a:srgbClr val="000000"/>
                          </a:solidFill>
                          <a:latin typeface="Calibri"/>
                          <a:ea typeface="Calibri"/>
                          <a:cs typeface="Calibri"/>
                          <a:sym typeface="Calibri"/>
                        </a:rPr>
                        <a:t>-5</a:t>
                      </a:r>
                      <a:r>
                        <a:rPr b="0" i="0" lang="en" sz="1100" u="none" strike="noStrike">
                          <a:solidFill>
                            <a:srgbClr val="000000"/>
                          </a:solidFill>
                          <a:latin typeface="Calibri"/>
                          <a:ea typeface="Calibri"/>
                          <a:cs typeface="Calibri"/>
                          <a:sym typeface="Calibri"/>
                        </a:rPr>
                        <a:t> to 5.3x10</a:t>
                      </a:r>
                      <a:r>
                        <a:rPr b="0" baseline="30000" i="0" lang="en" sz="1100" u="none" strike="noStrike">
                          <a:solidFill>
                            <a:srgbClr val="000000"/>
                          </a:solidFill>
                          <a:latin typeface="Calibri"/>
                          <a:ea typeface="Calibri"/>
                          <a:cs typeface="Calibri"/>
                          <a:sym typeface="Calibri"/>
                        </a:rPr>
                        <a:t>-2</a:t>
                      </a:r>
                      <a:r>
                        <a:rPr b="0" i="0" lang="en" sz="1100" u="none" strike="noStrike">
                          <a:solidFill>
                            <a:srgbClr val="000000"/>
                          </a:solidFill>
                          <a:latin typeface="Calibri"/>
                          <a:ea typeface="Calibri"/>
                          <a:cs typeface="Calibri"/>
                          <a:sym typeface="Calibri"/>
                        </a:rPr>
                        <a:t> W/m</a:t>
                      </a:r>
                      <a:r>
                        <a:rPr b="0" baseline="30000" i="0" lang="en" sz="1100" u="none" strike="noStrike">
                          <a:solidFill>
                            <a:srgbClr val="000000"/>
                          </a:solidFill>
                          <a:latin typeface="Calibri"/>
                          <a:ea typeface="Calibri"/>
                          <a:cs typeface="Calibri"/>
                          <a:sym typeface="Calibri"/>
                        </a:rPr>
                        <a:t>2</a:t>
                      </a:r>
                      <a:br>
                        <a:rPr b="0" i="0" lang="en" sz="1100" u="none" strike="noStrike">
                          <a:solidFill>
                            <a:srgbClr val="000000"/>
                          </a:solidFill>
                          <a:latin typeface="Calibri"/>
                          <a:ea typeface="Calibri"/>
                          <a:cs typeface="Calibri"/>
                          <a:sym typeface="Calibri"/>
                        </a:rPr>
                      </a:br>
                      <a:r>
                        <a:rPr b="0" i="0" lang="en" sz="1100" u="sng" strike="noStrike">
                          <a:solidFill>
                            <a:srgbClr val="000000"/>
                          </a:solidFill>
                          <a:latin typeface="Calibri"/>
                          <a:ea typeface="Calibri"/>
                          <a:cs typeface="Calibri"/>
                          <a:sym typeface="Calibri"/>
                        </a:rPr>
                        <a:t>EUVS-B</a:t>
                      </a:r>
                      <a:r>
                        <a:rPr b="0" i="0" lang="en" sz="1100" u="none" strike="noStrike">
                          <a:solidFill>
                            <a:srgbClr val="000000"/>
                          </a:solidFill>
                          <a:latin typeface="Calibri"/>
                          <a:ea typeface="Calibri"/>
                          <a:cs typeface="Calibri"/>
                          <a:sym typeface="Calibri"/>
                        </a:rPr>
                        <a:t>:  0.5X to 10X solar max</a:t>
                      </a:r>
                      <a:br>
                        <a:rPr b="0" i="0" lang="en" sz="1100" u="none" strike="noStrike">
                          <a:solidFill>
                            <a:srgbClr val="000000"/>
                          </a:solidFill>
                          <a:latin typeface="Calibri"/>
                          <a:ea typeface="Calibri"/>
                          <a:cs typeface="Calibri"/>
                          <a:sym typeface="Calibri"/>
                        </a:rPr>
                      </a:br>
                      <a:r>
                        <a:rPr b="0" i="0" lang="en" sz="1100" u="none" strike="noStrike">
                          <a:solidFill>
                            <a:srgbClr val="000000"/>
                          </a:solidFill>
                          <a:latin typeface="Calibri"/>
                          <a:ea typeface="Calibri"/>
                          <a:cs typeface="Calibri"/>
                          <a:sym typeface="Calibri"/>
                        </a:rPr>
                        <a:t>1.4x10</a:t>
                      </a:r>
                      <a:r>
                        <a:rPr b="0" baseline="30000" i="0" lang="en" sz="1100" u="none" strike="noStrike">
                          <a:solidFill>
                            <a:srgbClr val="000000"/>
                          </a:solidFill>
                          <a:latin typeface="Calibri"/>
                          <a:ea typeface="Calibri"/>
                          <a:cs typeface="Calibri"/>
                          <a:sym typeface="Calibri"/>
                        </a:rPr>
                        <a:t>-5</a:t>
                      </a:r>
                      <a:r>
                        <a:rPr b="0" i="0" lang="en" sz="1100" u="none" strike="noStrike">
                          <a:solidFill>
                            <a:srgbClr val="000000"/>
                          </a:solidFill>
                          <a:latin typeface="Calibri"/>
                          <a:ea typeface="Calibri"/>
                          <a:cs typeface="Calibri"/>
                          <a:sym typeface="Calibri"/>
                        </a:rPr>
                        <a:t> to 5.3x10</a:t>
                      </a:r>
                      <a:r>
                        <a:rPr b="0" baseline="30000" i="0" lang="en" sz="1100" u="none" strike="noStrike">
                          <a:solidFill>
                            <a:srgbClr val="000000"/>
                          </a:solidFill>
                          <a:latin typeface="Calibri"/>
                          <a:ea typeface="Calibri"/>
                          <a:cs typeface="Calibri"/>
                          <a:sym typeface="Calibri"/>
                        </a:rPr>
                        <a:t>-2</a:t>
                      </a:r>
                      <a:r>
                        <a:rPr b="0" i="0" lang="en" sz="1100" u="none" strike="noStrike">
                          <a:solidFill>
                            <a:srgbClr val="000000"/>
                          </a:solidFill>
                          <a:latin typeface="Calibri"/>
                          <a:ea typeface="Calibri"/>
                          <a:cs typeface="Calibri"/>
                          <a:sym typeface="Calibri"/>
                        </a:rPr>
                        <a:t> W/m</a:t>
                      </a:r>
                      <a:r>
                        <a:rPr b="0" baseline="30000" i="0" lang="en" sz="1100" u="none" strike="noStrike">
                          <a:solidFill>
                            <a:srgbClr val="000000"/>
                          </a:solidFill>
                          <a:latin typeface="Calibri"/>
                          <a:ea typeface="Calibri"/>
                          <a:cs typeface="Calibri"/>
                          <a:sym typeface="Calibri"/>
                        </a:rPr>
                        <a:t>2</a:t>
                      </a:r>
                      <a:endParaRPr b="0" i="0" sz="1100" u="none" strike="noStrike">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EUVS-A: 9.5x10</a:t>
                      </a:r>
                      <a:r>
                        <a:rPr b="0" baseline="30000" i="0" lang="en" sz="1100" u="none" strike="noStrike">
                          <a:solidFill>
                            <a:srgbClr val="000000"/>
                          </a:solidFill>
                          <a:latin typeface="Calibri"/>
                          <a:ea typeface="Calibri"/>
                          <a:cs typeface="Calibri"/>
                          <a:sym typeface="Calibri"/>
                        </a:rPr>
                        <a:t>-6</a:t>
                      </a:r>
                      <a:r>
                        <a:rPr b="0" i="0" lang="en" sz="1100" u="none" strike="noStrike">
                          <a:solidFill>
                            <a:srgbClr val="000000"/>
                          </a:solidFill>
                          <a:latin typeface="Calibri"/>
                          <a:ea typeface="Calibri"/>
                          <a:cs typeface="Calibri"/>
                          <a:sym typeface="Calibri"/>
                        </a:rPr>
                        <a:t> to 5.0x10</a:t>
                      </a:r>
                      <a:r>
                        <a:rPr b="0" baseline="30000" i="0" lang="en" sz="1100" u="none" strike="noStrike">
                          <a:solidFill>
                            <a:srgbClr val="000000"/>
                          </a:solidFill>
                          <a:latin typeface="Calibri"/>
                          <a:ea typeface="Calibri"/>
                          <a:cs typeface="Calibri"/>
                          <a:sym typeface="Calibri"/>
                        </a:rPr>
                        <a:t>-3</a:t>
                      </a:r>
                      <a:r>
                        <a:rPr b="0" i="0" lang="en" sz="1100" u="none" strike="noStrike">
                          <a:solidFill>
                            <a:srgbClr val="000000"/>
                          </a:solidFill>
                          <a:latin typeface="Calibri"/>
                          <a:ea typeface="Calibri"/>
                          <a:cs typeface="Calibri"/>
                          <a:sym typeface="Calibri"/>
                        </a:rPr>
                        <a:t> W/m</a:t>
                      </a:r>
                      <a:r>
                        <a:rPr b="0" baseline="30000" i="0" lang="en" sz="1100" u="none" strike="noStrike">
                          <a:solidFill>
                            <a:srgbClr val="000000"/>
                          </a:solidFill>
                          <a:latin typeface="Calibri"/>
                          <a:ea typeface="Calibri"/>
                          <a:cs typeface="Calibri"/>
                          <a:sym typeface="Calibri"/>
                        </a:rPr>
                        <a:t>2</a:t>
                      </a:r>
                      <a:br>
                        <a:rPr b="0" i="0" lang="en" sz="1100" u="none" strike="noStrike">
                          <a:solidFill>
                            <a:srgbClr val="000000"/>
                          </a:solidFill>
                          <a:latin typeface="Calibri"/>
                          <a:ea typeface="Calibri"/>
                          <a:cs typeface="Calibri"/>
                          <a:sym typeface="Calibri"/>
                        </a:rPr>
                      </a:br>
                      <a:r>
                        <a:rPr b="0" i="0" lang="en" sz="1100" u="none" strike="noStrike">
                          <a:solidFill>
                            <a:srgbClr val="000000"/>
                          </a:solidFill>
                          <a:latin typeface="Calibri"/>
                          <a:ea typeface="Calibri"/>
                          <a:cs typeface="Calibri"/>
                          <a:sym typeface="Calibri"/>
                        </a:rPr>
                        <a:t>EUVS-B: 2.6x10</a:t>
                      </a:r>
                      <a:r>
                        <a:rPr b="0" baseline="30000" i="0" lang="en" sz="1100" u="none" strike="noStrike">
                          <a:solidFill>
                            <a:srgbClr val="000000"/>
                          </a:solidFill>
                          <a:latin typeface="Calibri"/>
                          <a:ea typeface="Calibri"/>
                          <a:cs typeface="Calibri"/>
                          <a:sym typeface="Calibri"/>
                        </a:rPr>
                        <a:t>-3</a:t>
                      </a:r>
                      <a:r>
                        <a:rPr b="0" i="0" lang="en" sz="1100" u="none" strike="noStrike">
                          <a:solidFill>
                            <a:srgbClr val="000000"/>
                          </a:solidFill>
                          <a:latin typeface="Calibri"/>
                          <a:ea typeface="Calibri"/>
                          <a:cs typeface="Calibri"/>
                          <a:sym typeface="Calibri"/>
                        </a:rPr>
                        <a:t> to 1.0x10</a:t>
                      </a:r>
                      <a:r>
                        <a:rPr b="0" baseline="30000" i="0" lang="en" sz="1100" u="none" strike="noStrike">
                          <a:solidFill>
                            <a:srgbClr val="000000"/>
                          </a:solidFill>
                          <a:latin typeface="Calibri"/>
                          <a:ea typeface="Calibri"/>
                          <a:cs typeface="Calibri"/>
                          <a:sym typeface="Calibri"/>
                        </a:rPr>
                        <a:t>-1</a:t>
                      </a:r>
                      <a:r>
                        <a:rPr b="0" i="0" lang="en" sz="1100" u="none" strike="noStrike">
                          <a:solidFill>
                            <a:srgbClr val="000000"/>
                          </a:solidFill>
                          <a:latin typeface="Calibri"/>
                          <a:ea typeface="Calibri"/>
                          <a:cs typeface="Calibri"/>
                          <a:sym typeface="Calibri"/>
                        </a:rPr>
                        <a:t> W/m</a:t>
                      </a:r>
                      <a:r>
                        <a:rPr b="0" baseline="30000" i="0" lang="en" sz="1100" u="none" strike="noStrike">
                          <a:solidFill>
                            <a:srgbClr val="000000"/>
                          </a:solidFill>
                          <a:latin typeface="Calibri"/>
                          <a:ea typeface="Calibri"/>
                          <a:cs typeface="Calibri"/>
                          <a:sym typeface="Calibri"/>
                        </a:rPr>
                        <a:t>2</a:t>
                      </a:r>
                      <a:endParaRPr b="0" i="0" sz="1100" u="none" strike="noStrike">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lang="en" sz="1100">
                          <a:solidFill>
                            <a:srgbClr val="000000"/>
                          </a:solidFill>
                          <a:latin typeface="Calibri"/>
                          <a:ea typeface="Calibri"/>
                          <a:cs typeface="Calibri"/>
                          <a:sym typeface="Calibri"/>
                        </a:rPr>
                        <a:t>EUVS-A:</a:t>
                      </a:r>
                      <a:r>
                        <a:rPr lang="en" sz="1100">
                          <a:solidFill>
                            <a:srgbClr val="000000"/>
                          </a:solidFill>
                          <a:latin typeface="Calibri"/>
                          <a:ea typeface="Calibri"/>
                          <a:cs typeface="Calibri"/>
                          <a:sym typeface="Calibri"/>
                        </a:rPr>
                        <a:t> 4.7e-7 to 0.93 W</a:t>
                      </a:r>
                      <a:r>
                        <a:rPr b="0" i="0" lang="en" sz="1100" u="none" strike="noStrike">
                          <a:solidFill>
                            <a:srgbClr val="000000"/>
                          </a:solidFill>
                          <a:latin typeface="Calibri"/>
                          <a:ea typeface="Calibri"/>
                          <a:cs typeface="Calibri"/>
                          <a:sym typeface="Calibri"/>
                        </a:rPr>
                        <a:t>/m</a:t>
                      </a:r>
                      <a:r>
                        <a:rPr b="0" baseline="30000" i="0" lang="en" sz="1100" u="none" strike="noStrike">
                          <a:solidFill>
                            <a:srgbClr val="000000"/>
                          </a:solidFill>
                          <a:latin typeface="Calibri"/>
                          <a:ea typeface="Calibri"/>
                          <a:cs typeface="Calibri"/>
                          <a:sym typeface="Calibri"/>
                        </a:rPr>
                        <a:t>2</a:t>
                      </a:r>
                      <a:endParaRPr sz="1100">
                        <a:solidFill>
                          <a:srgbClr val="000000"/>
                        </a:solidFill>
                        <a:latin typeface="Calibri"/>
                        <a:ea typeface="Calibri"/>
                        <a:cs typeface="Calibri"/>
                        <a:sym typeface="Calibri"/>
                      </a:endParaRPr>
                    </a:p>
                    <a:p>
                      <a:pPr indent="0" lvl="0" marL="0" marR="0" rtl="0" algn="r">
                        <a:spcBef>
                          <a:spcPts val="0"/>
                        </a:spcBef>
                        <a:spcAft>
                          <a:spcPts val="0"/>
                        </a:spcAft>
                        <a:buNone/>
                      </a:pPr>
                      <a:r>
                        <a:rPr lang="en" sz="1100">
                          <a:solidFill>
                            <a:srgbClr val="000000"/>
                          </a:solidFill>
                          <a:latin typeface="Calibri"/>
                          <a:ea typeface="Calibri"/>
                          <a:cs typeface="Calibri"/>
                          <a:sym typeface="Calibri"/>
                        </a:rPr>
                        <a:t>EUVS-B: 1.8e-6 to </a:t>
                      </a:r>
                      <a:r>
                        <a:rPr b="0" i="0" lang="en" sz="1100" u="none" strike="noStrike">
                          <a:solidFill>
                            <a:srgbClr val="000000"/>
                          </a:solidFill>
                          <a:latin typeface="Calibri"/>
                          <a:ea typeface="Calibri"/>
                          <a:cs typeface="Calibri"/>
                          <a:sym typeface="Calibri"/>
                        </a:rPr>
                        <a:t>1.64 W/m</a:t>
                      </a:r>
                      <a:r>
                        <a:rPr b="0" baseline="30000" i="0" lang="en" sz="1100" u="none" strike="noStrike">
                          <a:solidFill>
                            <a:srgbClr val="000000"/>
                          </a:solidFill>
                          <a:latin typeface="Calibri"/>
                          <a:ea typeface="Calibri"/>
                          <a:cs typeface="Calibri"/>
                          <a:sym typeface="Calibri"/>
                        </a:rPr>
                        <a:t>2</a:t>
                      </a:r>
                      <a:r>
                        <a:rPr lang="en" sz="1100">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100"/>
                        <a:buFont typeface="Calibri"/>
                        <a:buNone/>
                      </a:pPr>
                      <a:r>
                        <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B050"/>
                        </a:buClr>
                        <a:buSzPts val="1100"/>
                        <a:buFont typeface="Calibri"/>
                        <a:buNone/>
                      </a:pPr>
                      <a:r>
                        <a:rPr b="1" lang="en" sz="1100">
                          <a:solidFill>
                            <a:srgbClr val="000000"/>
                          </a:solidFill>
                          <a:latin typeface="Calibri"/>
                          <a:ea typeface="Calibri"/>
                          <a:cs typeface="Calibri"/>
                          <a:sym typeface="Calibri"/>
                        </a:rPr>
                        <a:t>PASS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B6D7A8"/>
                    </a:solidFill>
                  </a:tcPr>
                </a:tc>
              </a:tr>
              <a:tr h="329825">
                <a:tc>
                  <a:txBody>
                    <a:bodyPr/>
                    <a:lstStyle/>
                    <a:p>
                      <a:pPr indent="0" lvl="0" marL="0" marR="0" rtl="0" algn="ctr">
                        <a:spcBef>
                          <a:spcPts val="0"/>
                        </a:spcBef>
                        <a:spcAft>
                          <a:spcPts val="0"/>
                        </a:spcAft>
                        <a:buNone/>
                      </a:pPr>
                      <a:r>
                        <a:rPr lang="en" sz="1100">
                          <a:solidFill>
                            <a:srgbClr val="000000"/>
                          </a:solidFill>
                          <a:latin typeface="Calibri"/>
                          <a:ea typeface="Calibri"/>
                          <a:cs typeface="Calibri"/>
                          <a:sym typeface="Calibri"/>
                        </a:rPr>
                        <a:t>2028</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100">
                          <a:solidFill>
                            <a:srgbClr val="000000"/>
                          </a:solidFill>
                          <a:latin typeface="Calibri"/>
                          <a:ea typeface="Calibri"/>
                          <a:cs typeface="Calibri"/>
                          <a:sym typeface="Calibri"/>
                        </a:rPr>
                        <a:t>EUVS Product Measurement Accuracy</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&lt; 20%</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EUVS-A at 14.27%</a:t>
                      </a:r>
                      <a:br>
                        <a:rPr b="0" i="0" lang="en" sz="1100" u="none" strike="noStrike">
                          <a:solidFill>
                            <a:srgbClr val="000000"/>
                          </a:solidFill>
                          <a:latin typeface="Calibri"/>
                          <a:ea typeface="Calibri"/>
                          <a:cs typeface="Calibri"/>
                          <a:sym typeface="Calibri"/>
                        </a:rPr>
                      </a:br>
                      <a:r>
                        <a:rPr b="0" i="0" lang="en" sz="1100" u="none" strike="noStrike">
                          <a:solidFill>
                            <a:srgbClr val="000000"/>
                          </a:solidFill>
                          <a:latin typeface="Calibri"/>
                          <a:ea typeface="Calibri"/>
                          <a:cs typeface="Calibri"/>
                          <a:sym typeface="Calibri"/>
                        </a:rPr>
                        <a:t>EUVS-B at 11.62%</a:t>
                      </a:r>
                      <a:br>
                        <a:rPr b="0" i="0" lang="en" sz="1100" u="none" strike="noStrike">
                          <a:solidFill>
                            <a:srgbClr val="000000"/>
                          </a:solidFill>
                          <a:latin typeface="Calibri"/>
                          <a:ea typeface="Calibri"/>
                          <a:cs typeface="Calibri"/>
                          <a:sym typeface="Calibri"/>
                        </a:rPr>
                      </a:br>
                      <a:r>
                        <a:rPr b="0" i="0" lang="en" sz="1100" u="none" strike="noStrike">
                          <a:solidFill>
                            <a:srgbClr val="000000"/>
                          </a:solidFill>
                          <a:latin typeface="Calibri"/>
                          <a:ea typeface="Calibri"/>
                          <a:cs typeface="Calibri"/>
                          <a:sym typeface="Calibri"/>
                        </a:rPr>
                        <a:t>EUVS-C at 0.10%</a:t>
                      </a:r>
                      <a:endParaRPr sz="1100">
                        <a:solidFill>
                          <a:srgbClr val="000000"/>
                        </a:solidFill>
                      </a:endParaRPr>
                    </a:p>
                  </a:txBody>
                  <a:tcPr marT="34300" marB="34300" marR="45725" marL="45725">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Calibri"/>
                          <a:ea typeface="Calibri"/>
                          <a:cs typeface="Calibri"/>
                          <a:sym typeface="Calibri"/>
                        </a:rPr>
                        <a:t>EUVS-A:</a:t>
                      </a:r>
                      <a:r>
                        <a:rPr lang="en" sz="1100">
                          <a:solidFill>
                            <a:srgbClr val="000000"/>
                          </a:solidFill>
                          <a:latin typeface="Calibri"/>
                          <a:ea typeface="Calibri"/>
                          <a:cs typeface="Calibri"/>
                          <a:sym typeface="Calibri"/>
                        </a:rPr>
                        <a:t> ≤2.7%</a:t>
                      </a:r>
                      <a:endParaRPr sz="1100">
                        <a:solidFill>
                          <a:srgbClr val="000000"/>
                        </a:solidFill>
                      </a:endParaRPr>
                    </a:p>
                    <a:p>
                      <a:pPr indent="0" lvl="0" marL="0" marR="0" rtl="0" algn="ctr">
                        <a:spcBef>
                          <a:spcPts val="0"/>
                        </a:spcBef>
                        <a:spcAft>
                          <a:spcPts val="0"/>
                        </a:spcAft>
                        <a:buNone/>
                      </a:pPr>
                      <a:r>
                        <a:rPr lang="en" sz="1100">
                          <a:solidFill>
                            <a:srgbClr val="000000"/>
                          </a:solidFill>
                          <a:latin typeface="Calibri"/>
                          <a:ea typeface="Calibri"/>
                          <a:cs typeface="Calibri"/>
                          <a:sym typeface="Calibri"/>
                        </a:rPr>
                        <a:t>EUVS-B: ≤7.7%</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100"/>
                        <a:buFont typeface="Calibri"/>
                        <a:buNone/>
                      </a:pPr>
                      <a:r>
                        <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B050"/>
                        </a:buClr>
                        <a:buSzPts val="1100"/>
                        <a:buFont typeface="Calibri"/>
                        <a:buNone/>
                      </a:pPr>
                      <a:r>
                        <a:rPr b="1" lang="en" sz="1100">
                          <a:solidFill>
                            <a:srgbClr val="000000"/>
                          </a:solidFill>
                          <a:latin typeface="Calibri"/>
                          <a:ea typeface="Calibri"/>
                          <a:cs typeface="Calibri"/>
                          <a:sym typeface="Calibri"/>
                        </a:rPr>
                        <a:t>PASS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B6D7A8"/>
                    </a:solidFill>
                  </a:tcPr>
                </a:tc>
              </a:tr>
              <a:tr h="199050">
                <a:tc>
                  <a:txBody>
                    <a:bodyPr/>
                    <a:lstStyle/>
                    <a:p>
                      <a:pPr indent="0" lvl="0" marL="0" marR="0" rtl="0" algn="ctr">
                        <a:spcBef>
                          <a:spcPts val="0"/>
                        </a:spcBef>
                        <a:spcAft>
                          <a:spcPts val="0"/>
                        </a:spcAft>
                        <a:buNone/>
                      </a:pPr>
                      <a:r>
                        <a:rPr lang="en" sz="1100">
                          <a:solidFill>
                            <a:srgbClr val="000000"/>
                          </a:solidFill>
                          <a:latin typeface="Calibri"/>
                          <a:ea typeface="Calibri"/>
                          <a:cs typeface="Calibri"/>
                          <a:sym typeface="Calibri"/>
                        </a:rPr>
                        <a:t>2031</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100">
                          <a:solidFill>
                            <a:srgbClr val="000000"/>
                          </a:solidFill>
                          <a:latin typeface="Calibri"/>
                          <a:ea typeface="Calibri"/>
                          <a:cs typeface="Calibri"/>
                          <a:sym typeface="Calibri"/>
                        </a:rPr>
                        <a:t>EUVS Product Measurement Precision</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&lt; 20% at min flux</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EUVS-A: 4.6%</a:t>
                      </a:r>
                      <a:br>
                        <a:rPr b="0" i="0" lang="en" sz="1100" u="none" strike="noStrike">
                          <a:solidFill>
                            <a:srgbClr val="000000"/>
                          </a:solidFill>
                          <a:latin typeface="Calibri"/>
                          <a:ea typeface="Calibri"/>
                          <a:cs typeface="Calibri"/>
                          <a:sym typeface="Calibri"/>
                        </a:rPr>
                      </a:br>
                      <a:r>
                        <a:rPr b="0" i="0" lang="en" sz="1100" u="none" strike="noStrike">
                          <a:solidFill>
                            <a:srgbClr val="000000"/>
                          </a:solidFill>
                          <a:latin typeface="Calibri"/>
                          <a:ea typeface="Calibri"/>
                          <a:cs typeface="Calibri"/>
                          <a:sym typeface="Calibri"/>
                        </a:rPr>
                        <a:t>EUVS-B: &lt;0.05%</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100"/>
                        <a:buFont typeface="Calibri"/>
                        <a:buNone/>
                      </a:pPr>
                      <a:r>
                        <a:rPr b="0" lang="en" sz="1100">
                          <a:solidFill>
                            <a:srgbClr val="000000"/>
                          </a:solidFill>
                          <a:latin typeface="Calibri"/>
                          <a:ea typeface="Calibri"/>
                          <a:cs typeface="Calibri"/>
                          <a:sym typeface="Calibri"/>
                        </a:rPr>
                        <a:t>EUVS-A: </a:t>
                      </a:r>
                      <a:r>
                        <a:rPr lang="en" sz="1100">
                          <a:solidFill>
                            <a:srgbClr val="000000"/>
                          </a:solidFill>
                          <a:latin typeface="Calibri"/>
                          <a:ea typeface="Calibri"/>
                          <a:cs typeface="Calibri"/>
                          <a:sym typeface="Calibri"/>
                        </a:rPr>
                        <a:t>≤</a:t>
                      </a:r>
                      <a:r>
                        <a:rPr b="0" lang="en" sz="1100">
                          <a:solidFill>
                            <a:srgbClr val="000000"/>
                          </a:solidFill>
                          <a:latin typeface="Calibri"/>
                          <a:ea typeface="Calibri"/>
                          <a:cs typeface="Calibri"/>
                          <a:sym typeface="Calibri"/>
                        </a:rPr>
                        <a:t>2.9%</a:t>
                      </a:r>
                      <a:endParaRPr sz="1100">
                        <a:solidFill>
                          <a:srgbClr val="000000"/>
                        </a:solidFill>
                      </a:endParaRPr>
                    </a:p>
                    <a:p>
                      <a:pPr indent="0" lvl="0" marL="0" marR="0" rtl="0" algn="ctr">
                        <a:lnSpc>
                          <a:spcPct val="100000"/>
                        </a:lnSpc>
                        <a:spcBef>
                          <a:spcPts val="0"/>
                        </a:spcBef>
                        <a:spcAft>
                          <a:spcPts val="0"/>
                        </a:spcAft>
                        <a:buClr>
                          <a:schemeClr val="dk1"/>
                        </a:buClr>
                        <a:buSzPts val="1100"/>
                        <a:buFont typeface="Calibri"/>
                        <a:buNone/>
                      </a:pPr>
                      <a:r>
                        <a:rPr b="0" lang="en" sz="1100">
                          <a:solidFill>
                            <a:srgbClr val="000000"/>
                          </a:solidFill>
                          <a:latin typeface="Calibri"/>
                          <a:ea typeface="Calibri"/>
                          <a:cs typeface="Calibri"/>
                          <a:sym typeface="Calibri"/>
                        </a:rPr>
                        <a:t>EUVS-B: </a:t>
                      </a:r>
                      <a:r>
                        <a:rPr lang="en" sz="1100">
                          <a:solidFill>
                            <a:srgbClr val="000000"/>
                          </a:solidFill>
                          <a:latin typeface="Calibri"/>
                          <a:ea typeface="Calibri"/>
                          <a:cs typeface="Calibri"/>
                          <a:sym typeface="Calibri"/>
                        </a:rPr>
                        <a:t>≤</a:t>
                      </a:r>
                      <a:r>
                        <a:rPr b="0" lang="en" sz="1100">
                          <a:solidFill>
                            <a:srgbClr val="000000"/>
                          </a:solidFill>
                          <a:latin typeface="Calibri"/>
                          <a:ea typeface="Calibri"/>
                          <a:cs typeface="Calibri"/>
                          <a:sym typeface="Calibri"/>
                        </a:rPr>
                        <a:t>9.4%</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100"/>
                        <a:buFont typeface="Calibri"/>
                        <a:buNone/>
                      </a:pPr>
                      <a:r>
                        <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B050"/>
                        </a:buClr>
                        <a:buSzPts val="1100"/>
                        <a:buFont typeface="Calibri"/>
                        <a:buNone/>
                      </a:pPr>
                      <a:r>
                        <a:rPr b="1" lang="en" sz="1100">
                          <a:solidFill>
                            <a:srgbClr val="000000"/>
                          </a:solidFill>
                          <a:latin typeface="Calibri"/>
                          <a:ea typeface="Calibri"/>
                          <a:cs typeface="Calibri"/>
                          <a:sym typeface="Calibri"/>
                        </a:rPr>
                        <a:t>PASS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B6D7A8"/>
                    </a:solidFill>
                  </a:tcPr>
                </a:tc>
              </a:tr>
              <a:tr h="199050">
                <a:tc>
                  <a:txBody>
                    <a:bodyPr/>
                    <a:lstStyle/>
                    <a:p>
                      <a:pPr indent="0" lvl="0" marL="0" marR="0" rtl="0" algn="ctr">
                        <a:spcBef>
                          <a:spcPts val="0"/>
                        </a:spcBef>
                        <a:spcAft>
                          <a:spcPts val="0"/>
                        </a:spcAft>
                        <a:buNone/>
                      </a:pPr>
                      <a:r>
                        <a:rPr lang="en" sz="1100">
                          <a:solidFill>
                            <a:srgbClr val="000000"/>
                          </a:solidFill>
                          <a:latin typeface="Calibri"/>
                          <a:ea typeface="Calibri"/>
                          <a:cs typeface="Calibri"/>
                          <a:sym typeface="Calibri"/>
                        </a:rPr>
                        <a:t>2032</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100">
                          <a:solidFill>
                            <a:srgbClr val="000000"/>
                          </a:solidFill>
                          <a:latin typeface="Calibri"/>
                          <a:ea typeface="Calibri"/>
                          <a:cs typeface="Calibri"/>
                          <a:sym typeface="Calibri"/>
                        </a:rPr>
                        <a:t>EUVS Long-term</a:t>
                      </a:r>
                      <a:r>
                        <a:rPr lang="en" sz="1100">
                          <a:solidFill>
                            <a:srgbClr val="000000"/>
                          </a:solidFill>
                          <a:latin typeface="Calibri"/>
                          <a:ea typeface="Calibri"/>
                          <a:cs typeface="Calibri"/>
                          <a:sym typeface="Calibri"/>
                        </a:rPr>
                        <a:t> stability</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&lt; ±5% or ability to track </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Track Changes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Calibri"/>
                        <a:buNone/>
                      </a:pPr>
                      <a:r>
                        <a:rPr b="0" i="0" lang="en" sz="1100" u="none" strike="noStrike">
                          <a:solidFill>
                            <a:srgbClr val="000000"/>
                          </a:solidFill>
                          <a:latin typeface="Calibri"/>
                          <a:ea typeface="Calibri"/>
                          <a:cs typeface="Calibri"/>
                          <a:sym typeface="Calibri"/>
                        </a:rPr>
                        <a:t>Track Changes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100"/>
                        <a:buFont typeface="Calibri"/>
                        <a:buNone/>
                      </a:pPr>
                      <a:r>
                        <a:rPr lang="en" sz="1100">
                          <a:solidFill>
                            <a:srgbClr val="000000"/>
                          </a:solidFill>
                          <a:latin typeface="Calibri"/>
                          <a:ea typeface="Calibri"/>
                          <a:cs typeface="Calibri"/>
                          <a:sym typeface="Calibri"/>
                        </a:rPr>
                        <a:t>04, 05, 06, 07</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B050"/>
                        </a:buClr>
                        <a:buSzPts val="1100"/>
                        <a:buFont typeface="Calibri"/>
                        <a:buNone/>
                      </a:pPr>
                      <a:r>
                        <a:rPr b="1" lang="en" sz="1100">
                          <a:solidFill>
                            <a:srgbClr val="000000"/>
                          </a:solidFill>
                          <a:latin typeface="Calibri"/>
                          <a:ea typeface="Calibri"/>
                          <a:cs typeface="Calibri"/>
                          <a:sym typeface="Calibri"/>
                        </a:rPr>
                        <a:t>PASS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B6D7A8"/>
                    </a:solidFill>
                  </a:tcPr>
                </a:tc>
              </a:tr>
            </a:tbl>
          </a:graphicData>
        </a:graphic>
      </p:graphicFrame>
      <p:sp>
        <p:nvSpPr>
          <p:cNvPr id="727" name="Google Shape;727;p63"/>
          <p:cNvSpPr txBox="1"/>
          <p:nvPr/>
        </p:nvSpPr>
        <p:spPr>
          <a:xfrm>
            <a:off x="134440" y="4676236"/>
            <a:ext cx="73344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500">
                <a:solidFill>
                  <a:srgbClr val="FFFFFF"/>
                </a:solidFill>
                <a:latin typeface="Calibri"/>
                <a:ea typeface="Calibri"/>
                <a:cs typeface="Calibri"/>
                <a:sym typeface="Calibri"/>
              </a:rPr>
              <a:t>*Statistical values which are unchanged since Provisional. Values measured at 30-s cadence.</a:t>
            </a:r>
            <a:endParaRPr sz="1100">
              <a:solidFill>
                <a:srgbClr val="FFFFFF"/>
              </a:solidFill>
            </a:endParaRPr>
          </a:p>
        </p:txBody>
      </p:sp>
      <p:sp>
        <p:nvSpPr>
          <p:cNvPr id="728" name="Google Shape;728;p63"/>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729" name="Google Shape;729;p63"/>
          <p:cNvSpPr txBox="1"/>
          <p:nvPr>
            <p:ph idx="12" type="sldNum"/>
          </p:nvPr>
        </p:nvSpPr>
        <p:spPr>
          <a:xfrm>
            <a:off x="6916400" y="477161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9"/>
          <p:cNvSpPr txBox="1"/>
          <p:nvPr>
            <p:ph idx="4294967295" type="body"/>
          </p:nvPr>
        </p:nvSpPr>
        <p:spPr>
          <a:xfrm>
            <a:off x="253512" y="1032116"/>
            <a:ext cx="5105400" cy="2829300"/>
          </a:xfrm>
          <a:prstGeom prst="rect">
            <a:avLst/>
          </a:prstGeom>
          <a:noFill/>
          <a:ln>
            <a:noFill/>
          </a:ln>
        </p:spPr>
        <p:txBody>
          <a:bodyPr anchorCtr="0" anchor="t" bIns="45700" lIns="91425" spcFirstLastPara="1" rIns="91425" wrap="square" tIns="45700">
            <a:normAutofit fontScale="77500" lnSpcReduction="20000"/>
          </a:bodyPr>
          <a:lstStyle/>
          <a:p>
            <a:pPr indent="-308610" lvl="0" marL="342900" rtl="0" algn="l">
              <a:spcBef>
                <a:spcPts val="0"/>
              </a:spcBef>
              <a:spcAft>
                <a:spcPts val="0"/>
              </a:spcAft>
              <a:buClr>
                <a:srgbClr val="92D050"/>
              </a:buClr>
              <a:buSzPct val="100000"/>
              <a:buFont typeface="Nunito"/>
              <a:buChar char="●"/>
            </a:pPr>
            <a:r>
              <a:rPr lang="en" sz="2400">
                <a:solidFill>
                  <a:srgbClr val="92D050"/>
                </a:solidFill>
                <a:latin typeface="Nunito"/>
                <a:ea typeface="Nunito"/>
                <a:cs typeface="Nunito"/>
                <a:sym typeface="Nunito"/>
              </a:rPr>
              <a:t>X-Ray Sensor (XRS)</a:t>
            </a:r>
            <a:endParaRPr>
              <a:latin typeface="Nunito"/>
              <a:ea typeface="Nunito"/>
              <a:cs typeface="Nunito"/>
              <a:sym typeface="Nunito"/>
            </a:endParaRPr>
          </a:p>
          <a:p>
            <a:pPr indent="-260032" lvl="1" marL="742950" rtl="0" algn="l">
              <a:spcBef>
                <a:spcPts val="360"/>
              </a:spcBef>
              <a:spcAft>
                <a:spcPts val="0"/>
              </a:spcAft>
              <a:buClr>
                <a:srgbClr val="92D050"/>
              </a:buClr>
              <a:buSzPct val="100000"/>
              <a:buFont typeface="Nunito"/>
              <a:buChar char="○"/>
            </a:pPr>
            <a:r>
              <a:rPr lang="en" sz="1800">
                <a:solidFill>
                  <a:srgbClr val="92D050"/>
                </a:solidFill>
                <a:latin typeface="Nunito"/>
                <a:ea typeface="Nunito"/>
                <a:cs typeface="Nunito"/>
                <a:sym typeface="Nunito"/>
              </a:rPr>
              <a:t>Monitor solar flares </a:t>
            </a:r>
            <a:endParaRPr>
              <a:latin typeface="Nunito"/>
              <a:ea typeface="Nunito"/>
              <a:cs typeface="Nunito"/>
              <a:sym typeface="Nunito"/>
            </a:endParaRPr>
          </a:p>
          <a:p>
            <a:pPr indent="-202882" lvl="2" marL="1143000" rtl="0" algn="l">
              <a:spcBef>
                <a:spcPts val="360"/>
              </a:spcBef>
              <a:spcAft>
                <a:spcPts val="0"/>
              </a:spcAft>
              <a:buClr>
                <a:srgbClr val="92D050"/>
              </a:buClr>
              <a:buSzPct val="100000"/>
              <a:buFont typeface="Nunito"/>
              <a:buChar char="■"/>
            </a:pPr>
            <a:r>
              <a:rPr lang="en" sz="1800">
                <a:solidFill>
                  <a:srgbClr val="92D050"/>
                </a:solidFill>
                <a:latin typeface="Nunito"/>
                <a:ea typeface="Nunito"/>
                <a:cs typeface="Nunito"/>
                <a:sym typeface="Nunito"/>
              </a:rPr>
              <a:t>Impacts communications and navigation</a:t>
            </a:r>
            <a:endParaRPr>
              <a:latin typeface="Nunito"/>
              <a:ea typeface="Nunito"/>
              <a:cs typeface="Nunito"/>
              <a:sym typeface="Nunito"/>
            </a:endParaRPr>
          </a:p>
          <a:p>
            <a:pPr indent="-202882" lvl="2" marL="1143000" rtl="0" algn="l">
              <a:spcBef>
                <a:spcPts val="360"/>
              </a:spcBef>
              <a:spcAft>
                <a:spcPts val="0"/>
              </a:spcAft>
              <a:buClr>
                <a:srgbClr val="92D050"/>
              </a:buClr>
              <a:buSzPct val="100000"/>
              <a:buFont typeface="Nunito"/>
              <a:buChar char="■"/>
            </a:pPr>
            <a:r>
              <a:rPr lang="en" sz="1800">
                <a:solidFill>
                  <a:srgbClr val="92D050"/>
                </a:solidFill>
                <a:latin typeface="Nunito"/>
                <a:ea typeface="Nunito"/>
                <a:cs typeface="Nunito"/>
                <a:sym typeface="Nunito"/>
              </a:rPr>
              <a:t>Warning for potential SEP events</a:t>
            </a:r>
            <a:endParaRPr>
              <a:latin typeface="Nunito"/>
              <a:ea typeface="Nunito"/>
              <a:cs typeface="Nunito"/>
              <a:sym typeface="Nunito"/>
            </a:endParaRPr>
          </a:p>
          <a:p>
            <a:pPr indent="-222250" lvl="1" marL="742950" rtl="0" algn="l">
              <a:spcBef>
                <a:spcPts val="200"/>
              </a:spcBef>
              <a:spcAft>
                <a:spcPts val="0"/>
              </a:spcAft>
              <a:buClr>
                <a:schemeClr val="lt1"/>
              </a:buClr>
              <a:buSzPct val="100000"/>
              <a:buNone/>
            </a:pPr>
            <a:r>
              <a:t/>
            </a:r>
            <a:endParaRPr sz="1000">
              <a:latin typeface="Nunito"/>
              <a:ea typeface="Nunito"/>
              <a:cs typeface="Nunito"/>
              <a:sym typeface="Nunito"/>
            </a:endParaRPr>
          </a:p>
          <a:p>
            <a:pPr indent="-308610" lvl="0" marL="342900" rtl="0" algn="l">
              <a:spcBef>
                <a:spcPts val="480"/>
              </a:spcBef>
              <a:spcAft>
                <a:spcPts val="0"/>
              </a:spcAft>
              <a:buClr>
                <a:srgbClr val="FBFAF8"/>
              </a:buClr>
              <a:buSzPct val="100000"/>
              <a:buFont typeface="Nunito"/>
              <a:buChar char="●"/>
            </a:pPr>
            <a:r>
              <a:rPr lang="en" sz="2400">
                <a:solidFill>
                  <a:srgbClr val="FBFAF8"/>
                </a:solidFill>
                <a:latin typeface="Nunito"/>
                <a:ea typeface="Nunito"/>
                <a:cs typeface="Nunito"/>
                <a:sym typeface="Nunito"/>
              </a:rPr>
              <a:t>Extreme Ultraviolet Sensor (EUVS)</a:t>
            </a:r>
            <a:endParaRPr>
              <a:latin typeface="Nunito"/>
              <a:ea typeface="Nunito"/>
              <a:cs typeface="Nunito"/>
              <a:sym typeface="Nunito"/>
            </a:endParaRPr>
          </a:p>
          <a:p>
            <a:pPr indent="-257175" lvl="1" marL="742950" rtl="0" algn="l">
              <a:spcBef>
                <a:spcPts val="400"/>
              </a:spcBef>
              <a:spcAft>
                <a:spcPts val="0"/>
              </a:spcAft>
              <a:buClr>
                <a:srgbClr val="FBFAF8"/>
              </a:buClr>
              <a:buSzPct val="100000"/>
              <a:buFont typeface="Nunito"/>
              <a:buChar char="○"/>
            </a:pPr>
            <a:r>
              <a:rPr lang="en" sz="2000">
                <a:solidFill>
                  <a:srgbClr val="FBFAF8"/>
                </a:solidFill>
                <a:latin typeface="Nunito"/>
                <a:ea typeface="Nunito"/>
                <a:cs typeface="Nunito"/>
                <a:sym typeface="Nunito"/>
              </a:rPr>
              <a:t>Measures ultraviolet irradiance which impacts upper atmosphere</a:t>
            </a:r>
            <a:endParaRPr>
              <a:latin typeface="Nunito"/>
              <a:ea typeface="Nunito"/>
              <a:cs typeface="Nunito"/>
              <a:sym typeface="Nunito"/>
            </a:endParaRPr>
          </a:p>
          <a:p>
            <a:pPr indent="-222250" lvl="1" marL="742950" rtl="0" algn="l">
              <a:spcBef>
                <a:spcPts val="200"/>
              </a:spcBef>
              <a:spcAft>
                <a:spcPts val="0"/>
              </a:spcAft>
              <a:buClr>
                <a:schemeClr val="lt1"/>
              </a:buClr>
              <a:buSzPct val="100000"/>
              <a:buNone/>
            </a:pPr>
            <a:r>
              <a:t/>
            </a:r>
            <a:endParaRPr sz="1000">
              <a:latin typeface="Nunito"/>
              <a:ea typeface="Nunito"/>
              <a:cs typeface="Nunito"/>
              <a:sym typeface="Nunito"/>
            </a:endParaRPr>
          </a:p>
          <a:p>
            <a:pPr indent="-308610" lvl="0" marL="342900" rtl="0" algn="l">
              <a:spcBef>
                <a:spcPts val="480"/>
              </a:spcBef>
              <a:spcAft>
                <a:spcPts val="0"/>
              </a:spcAft>
              <a:buClr>
                <a:srgbClr val="FABF8E"/>
              </a:buClr>
              <a:buSzPct val="100000"/>
              <a:buFont typeface="Nunito"/>
              <a:buChar char="●"/>
            </a:pPr>
            <a:r>
              <a:rPr lang="en" sz="2400">
                <a:solidFill>
                  <a:srgbClr val="FABF8E"/>
                </a:solidFill>
                <a:latin typeface="Nunito"/>
                <a:ea typeface="Nunito"/>
                <a:cs typeface="Nunito"/>
                <a:sym typeface="Nunito"/>
              </a:rPr>
              <a:t>Sun Pointing Sensor (SPS) </a:t>
            </a:r>
            <a:endParaRPr>
              <a:latin typeface="Nunito"/>
              <a:ea typeface="Nunito"/>
              <a:cs typeface="Nunito"/>
              <a:sym typeface="Nunito"/>
            </a:endParaRPr>
          </a:p>
          <a:p>
            <a:pPr indent="-260032" lvl="1" marL="742950" rtl="0" algn="l">
              <a:spcBef>
                <a:spcPts val="360"/>
              </a:spcBef>
              <a:spcAft>
                <a:spcPts val="0"/>
              </a:spcAft>
              <a:buClr>
                <a:srgbClr val="FABF8E"/>
              </a:buClr>
              <a:buSzPct val="100000"/>
              <a:buFont typeface="Nunito"/>
              <a:buChar char="○"/>
            </a:pPr>
            <a:r>
              <a:rPr lang="en" sz="1800">
                <a:solidFill>
                  <a:srgbClr val="FABF8E"/>
                </a:solidFill>
                <a:latin typeface="Nunito"/>
                <a:ea typeface="Nunito"/>
                <a:cs typeface="Nunito"/>
                <a:sym typeface="Nunito"/>
              </a:rPr>
              <a:t>Used for alignment (quad diode, 3.5° FOV)</a:t>
            </a:r>
            <a:endParaRPr b="1" sz="2400">
              <a:solidFill>
                <a:srgbClr val="FF0000"/>
              </a:solidFill>
              <a:latin typeface="Nunito"/>
              <a:ea typeface="Nunito"/>
              <a:cs typeface="Nunito"/>
              <a:sym typeface="Nunito"/>
            </a:endParaRPr>
          </a:p>
        </p:txBody>
      </p:sp>
      <p:sp>
        <p:nvSpPr>
          <p:cNvPr id="99" name="Google Shape;99;p19"/>
          <p:cNvSpPr txBox="1"/>
          <p:nvPr>
            <p:ph idx="4294967295" type="title"/>
          </p:nvPr>
        </p:nvSpPr>
        <p:spPr>
          <a:xfrm>
            <a:off x="253504" y="95828"/>
            <a:ext cx="9221700" cy="857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
                <a:latin typeface="Nunito"/>
                <a:ea typeface="Nunito"/>
                <a:cs typeface="Nunito"/>
                <a:sym typeface="Nunito"/>
              </a:rPr>
              <a:t>EUV and X-Ray Irradiance Sensors (EXIS)</a:t>
            </a:r>
            <a:endParaRPr b="1">
              <a:latin typeface="Nunito"/>
              <a:ea typeface="Nunito"/>
              <a:cs typeface="Nunito"/>
              <a:sym typeface="Nunito"/>
            </a:endParaRPr>
          </a:p>
        </p:txBody>
      </p:sp>
      <p:sp>
        <p:nvSpPr>
          <p:cNvPr id="100" name="Google Shape;100;p19"/>
          <p:cNvSpPr txBox="1"/>
          <p:nvPr/>
        </p:nvSpPr>
        <p:spPr>
          <a:xfrm>
            <a:off x="403986" y="4235909"/>
            <a:ext cx="80403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0" lang="en" sz="2000" u="none" cap="none" strike="noStrike">
                <a:solidFill>
                  <a:srgbClr val="FFFFFF"/>
                </a:solidFill>
                <a:latin typeface="Nunito"/>
                <a:ea typeface="Nunito"/>
                <a:cs typeface="Nunito"/>
                <a:sym typeface="Nunito"/>
              </a:rPr>
              <a:t>EXIS was designed, built and tested by the Laboratory for Atmospheric and Space Physics (LASP) at the University of Colorado. </a:t>
            </a:r>
            <a:endParaRPr i="0" sz="2000" u="none" cap="none" strike="noStrike">
              <a:solidFill>
                <a:srgbClr val="FFFFFF"/>
              </a:solidFill>
              <a:latin typeface="Nunito"/>
              <a:ea typeface="Nunito"/>
              <a:cs typeface="Nunito"/>
              <a:sym typeface="Nunito"/>
            </a:endParaRPr>
          </a:p>
        </p:txBody>
      </p:sp>
      <p:pic>
        <p:nvPicPr>
          <p:cNvPr descr="EXIS top level iso.TIF" id="101" name="Google Shape;101;p19"/>
          <p:cNvPicPr preferRelativeResize="0"/>
          <p:nvPr/>
        </p:nvPicPr>
        <p:blipFill rotWithShape="1">
          <a:blip r:embed="rId3">
            <a:alphaModFix/>
          </a:blip>
          <a:srcRect b="0" l="0" r="0" t="0"/>
          <a:stretch/>
        </p:blipFill>
        <p:spPr>
          <a:xfrm>
            <a:off x="5486400" y="1107281"/>
            <a:ext cx="3486150" cy="2041922"/>
          </a:xfrm>
          <a:prstGeom prst="rect">
            <a:avLst/>
          </a:prstGeom>
          <a:noFill/>
          <a:ln>
            <a:noFill/>
          </a:ln>
        </p:spPr>
      </p:pic>
      <p:sp>
        <p:nvSpPr>
          <p:cNvPr id="102" name="Google Shape;102;p19"/>
          <p:cNvSpPr txBox="1"/>
          <p:nvPr/>
        </p:nvSpPr>
        <p:spPr>
          <a:xfrm>
            <a:off x="6441903" y="2753399"/>
            <a:ext cx="532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1800" u="none" cap="none" strike="noStrike">
                <a:solidFill>
                  <a:srgbClr val="00B050"/>
                </a:solidFill>
                <a:latin typeface="Calibri"/>
                <a:ea typeface="Calibri"/>
                <a:cs typeface="Calibri"/>
                <a:sym typeface="Calibri"/>
              </a:rPr>
              <a:t>XRS</a:t>
            </a:r>
            <a:endParaRPr sz="1800">
              <a:solidFill>
                <a:srgbClr val="00B050"/>
              </a:solidFill>
              <a:latin typeface="Calibri"/>
              <a:ea typeface="Calibri"/>
              <a:cs typeface="Calibri"/>
              <a:sym typeface="Calibri"/>
            </a:endParaRPr>
          </a:p>
        </p:txBody>
      </p:sp>
      <p:sp>
        <p:nvSpPr>
          <p:cNvPr id="103" name="Google Shape;103;p19"/>
          <p:cNvSpPr/>
          <p:nvPr/>
        </p:nvSpPr>
        <p:spPr>
          <a:xfrm rot="1560385">
            <a:off x="5870133" y="2066518"/>
            <a:ext cx="1967744" cy="697335"/>
          </a:xfrm>
          <a:prstGeom prst="ellipse">
            <a:avLst/>
          </a:prstGeom>
          <a:noFill/>
          <a:ln cap="flat" cmpd="sng" w="38100">
            <a:solidFill>
              <a:srgbClr val="00B05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 name="Google Shape;104;p19"/>
          <p:cNvSpPr txBox="1"/>
          <p:nvPr/>
        </p:nvSpPr>
        <p:spPr>
          <a:xfrm>
            <a:off x="8413331" y="2901970"/>
            <a:ext cx="514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E36C09"/>
                </a:solidFill>
                <a:latin typeface="Calibri"/>
                <a:ea typeface="Calibri"/>
                <a:cs typeface="Calibri"/>
                <a:sym typeface="Calibri"/>
              </a:rPr>
              <a:t>SPS</a:t>
            </a:r>
            <a:endParaRPr sz="1800">
              <a:solidFill>
                <a:srgbClr val="E36C09"/>
              </a:solidFill>
              <a:latin typeface="Calibri"/>
              <a:ea typeface="Calibri"/>
              <a:cs typeface="Calibri"/>
              <a:sym typeface="Calibri"/>
            </a:endParaRPr>
          </a:p>
        </p:txBody>
      </p:sp>
      <p:sp>
        <p:nvSpPr>
          <p:cNvPr id="105" name="Google Shape;105;p19"/>
          <p:cNvSpPr/>
          <p:nvPr/>
        </p:nvSpPr>
        <p:spPr>
          <a:xfrm rot="-1236582">
            <a:off x="8087609" y="2795505"/>
            <a:ext cx="562500" cy="240296"/>
          </a:xfrm>
          <a:prstGeom prst="ellipse">
            <a:avLst/>
          </a:prstGeom>
          <a:noFill/>
          <a:ln cap="flat" cmpd="sng" w="28575">
            <a:solidFill>
              <a:srgbClr val="E36C09"/>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 name="Google Shape;106;p19"/>
          <p:cNvSpPr/>
          <p:nvPr/>
        </p:nvSpPr>
        <p:spPr>
          <a:xfrm rot="1747956">
            <a:off x="6724771" y="1755097"/>
            <a:ext cx="2482784" cy="933391"/>
          </a:xfrm>
          <a:prstGeom prst="arc">
            <a:avLst>
              <a:gd fmla="val 8756112" name="adj1"/>
              <a:gd fmla="val 1202650" name="adj2"/>
            </a:avLst>
          </a:prstGeom>
          <a:noFill/>
          <a:ln cap="flat" cmpd="sng" w="38100">
            <a:solidFill>
              <a:schemeClr val="accent1"/>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 name="Google Shape;107;p19"/>
          <p:cNvSpPr txBox="1"/>
          <p:nvPr/>
        </p:nvSpPr>
        <p:spPr>
          <a:xfrm>
            <a:off x="8038859" y="1830824"/>
            <a:ext cx="680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034ABD"/>
                </a:solidFill>
                <a:latin typeface="Calibri"/>
                <a:ea typeface="Calibri"/>
                <a:cs typeface="Calibri"/>
                <a:sym typeface="Calibri"/>
              </a:rPr>
              <a:t>EUVS</a:t>
            </a:r>
            <a:endParaRPr sz="1800">
              <a:solidFill>
                <a:srgbClr val="034ABD"/>
              </a:solidFill>
              <a:latin typeface="Calibri"/>
              <a:ea typeface="Calibri"/>
              <a:cs typeface="Calibri"/>
              <a:sym typeface="Calibri"/>
            </a:endParaRPr>
          </a:p>
        </p:txBody>
      </p:sp>
      <p:sp>
        <p:nvSpPr>
          <p:cNvPr id="108" name="Google Shape;10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graphicFrame>
        <p:nvGraphicFramePr>
          <p:cNvPr id="735" name="Google Shape;735;p64"/>
          <p:cNvGraphicFramePr/>
          <p:nvPr/>
        </p:nvGraphicFramePr>
        <p:xfrm>
          <a:off x="134454" y="1294613"/>
          <a:ext cx="3000000" cy="3000000"/>
        </p:xfrm>
        <a:graphic>
          <a:graphicData uri="http://schemas.openxmlformats.org/drawingml/2006/table">
            <a:tbl>
              <a:tblPr bandRow="1" firstRow="1">
                <a:noFill/>
                <a:tableStyleId>{C822A2EE-DCE1-4DD4-9604-4B12B6AD070F}</a:tableStyleId>
              </a:tblPr>
              <a:tblGrid>
                <a:gridCol w="517900"/>
                <a:gridCol w="1203000"/>
                <a:gridCol w="2402725"/>
                <a:gridCol w="1488325"/>
                <a:gridCol w="1900650"/>
                <a:gridCol w="718875"/>
                <a:gridCol w="643600"/>
              </a:tblGrid>
              <a:tr h="297625">
                <a:tc>
                  <a:txBody>
                    <a:bodyPr/>
                    <a:lstStyle/>
                    <a:p>
                      <a:pPr indent="0" lvl="0" marL="0" marR="0" rtl="0" algn="ctr">
                        <a:spcBef>
                          <a:spcPts val="0"/>
                        </a:spcBef>
                        <a:spcAft>
                          <a:spcPts val="0"/>
                        </a:spcAft>
                        <a:buNone/>
                      </a:pPr>
                      <a:r>
                        <a:rPr b="1" lang="en" sz="1100">
                          <a:solidFill>
                            <a:srgbClr val="FFFFFF"/>
                          </a:solidFill>
                        </a:rPr>
                        <a:t>MRD</a:t>
                      </a:r>
                      <a:endParaRPr sz="1100">
                        <a:solidFill>
                          <a:srgbClr val="FFFFFF"/>
                        </a:solidFill>
                      </a:endParaRPr>
                    </a:p>
                    <a:p>
                      <a:pPr indent="0" lvl="0" marL="0" marR="0" rtl="0" algn="ctr">
                        <a:spcBef>
                          <a:spcPts val="0"/>
                        </a:spcBef>
                        <a:spcAft>
                          <a:spcPts val="0"/>
                        </a:spcAft>
                        <a:buNone/>
                      </a:pPr>
                      <a:r>
                        <a:rPr b="1" lang="en" sz="1100">
                          <a:solidFill>
                            <a:srgbClr val="FFFFFF"/>
                          </a:solidFill>
                        </a:rPr>
                        <a:t>ID</a:t>
                      </a:r>
                      <a:endParaRPr b="1" sz="1100">
                        <a:solidFill>
                          <a:srgbClr val="FFFFFF"/>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100">
                          <a:solidFill>
                            <a:srgbClr val="FFFFFF"/>
                          </a:solidFill>
                        </a:rPr>
                        <a:t>Quantity</a:t>
                      </a:r>
                      <a:endParaRPr b="1" sz="1100">
                        <a:solidFill>
                          <a:srgbClr val="FFFFFF"/>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100">
                          <a:solidFill>
                            <a:srgbClr val="FFFFFF"/>
                          </a:solidFill>
                        </a:rPr>
                        <a:t>MRD Requirement </a:t>
                      </a:r>
                      <a:endParaRPr b="1" sz="1100">
                        <a:solidFill>
                          <a:srgbClr val="FFFFFF"/>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4F81BD"/>
                    </a:solidFill>
                  </a:tcPr>
                </a:tc>
                <a:tc>
                  <a:txBody>
                    <a:bodyPr/>
                    <a:lstStyle/>
                    <a:p>
                      <a:pPr indent="0" lvl="0" marL="0" marR="0" rtl="0" algn="ctr">
                        <a:spcBef>
                          <a:spcPts val="0"/>
                        </a:spcBef>
                        <a:spcAft>
                          <a:spcPts val="0"/>
                        </a:spcAft>
                        <a:buNone/>
                      </a:pPr>
                      <a:r>
                        <a:rPr b="1" lang="en" sz="1100">
                          <a:solidFill>
                            <a:srgbClr val="FFFFFF"/>
                          </a:solidFill>
                        </a:rPr>
                        <a:t>MIT/LL</a:t>
                      </a:r>
                      <a:r>
                        <a:rPr b="1" lang="en" sz="1100">
                          <a:solidFill>
                            <a:srgbClr val="FFFFFF"/>
                          </a:solidFill>
                        </a:rPr>
                        <a:t> </a:t>
                      </a:r>
                      <a:r>
                        <a:rPr b="1" lang="en" sz="1100">
                          <a:solidFill>
                            <a:srgbClr val="FFFFFF"/>
                          </a:solidFill>
                        </a:rPr>
                        <a:t>Predicted Performance</a:t>
                      </a:r>
                      <a:endParaRPr b="1" sz="1100">
                        <a:solidFill>
                          <a:srgbClr val="FFFFFF"/>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chemeClr val="dk1"/>
                        </a:buClr>
                        <a:buSzPts val="1100"/>
                        <a:buFont typeface="Calibri"/>
                        <a:buNone/>
                      </a:pPr>
                      <a:r>
                        <a:rPr b="1" lang="en" sz="1100">
                          <a:solidFill>
                            <a:srgbClr val="FFFFFF"/>
                          </a:solidFill>
                        </a:rPr>
                        <a:t>NCEI Values</a:t>
                      </a:r>
                      <a:r>
                        <a:rPr b="1" lang="en" sz="1100">
                          <a:solidFill>
                            <a:srgbClr val="FFFFFF"/>
                          </a:solidFill>
                        </a:rPr>
                        <a:t>*</a:t>
                      </a:r>
                      <a:endParaRPr b="1" sz="1100">
                        <a:solidFill>
                          <a:srgbClr val="FFFFFF"/>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chemeClr val="dk1"/>
                        </a:buClr>
                        <a:buSzPts val="1100"/>
                        <a:buFont typeface="Calibri"/>
                        <a:buNone/>
                      </a:pPr>
                      <a:r>
                        <a:rPr b="1" lang="en" sz="1100">
                          <a:solidFill>
                            <a:srgbClr val="FFFFFF"/>
                          </a:solidFill>
                        </a:rPr>
                        <a:t>Related</a:t>
                      </a:r>
                      <a:endParaRPr sz="1100">
                        <a:solidFill>
                          <a:srgbClr val="FFFFFF"/>
                        </a:solidFill>
                      </a:endParaRPr>
                    </a:p>
                    <a:p>
                      <a:pPr indent="0" lvl="0" marL="0" marR="0" rtl="0" algn="ctr">
                        <a:lnSpc>
                          <a:spcPct val="100000"/>
                        </a:lnSpc>
                        <a:spcBef>
                          <a:spcPts val="0"/>
                        </a:spcBef>
                        <a:spcAft>
                          <a:spcPts val="0"/>
                        </a:spcAft>
                        <a:buClr>
                          <a:schemeClr val="dk1"/>
                        </a:buClr>
                        <a:buSzPts val="1100"/>
                        <a:buFont typeface="Calibri"/>
                        <a:buNone/>
                      </a:pPr>
                      <a:r>
                        <a:rPr b="1" lang="en" sz="1100">
                          <a:solidFill>
                            <a:srgbClr val="FFFFFF"/>
                          </a:solidFill>
                        </a:rPr>
                        <a:t>PLPTs</a:t>
                      </a:r>
                      <a:endParaRPr sz="1100">
                        <a:solidFill>
                          <a:srgbClr val="FFFFFF"/>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chemeClr val="dk1"/>
                        </a:buClr>
                        <a:buSzPts val="1100"/>
                        <a:buFont typeface="Calibri"/>
                        <a:buNone/>
                      </a:pPr>
                      <a:r>
                        <a:rPr b="1" lang="en" sz="1100">
                          <a:solidFill>
                            <a:srgbClr val="FFFFFF"/>
                          </a:solidFill>
                        </a:rPr>
                        <a:t>Status</a:t>
                      </a:r>
                      <a:endParaRPr sz="1100">
                        <a:solidFill>
                          <a:srgbClr val="FFFFFF"/>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4F81BD"/>
                    </a:solidFill>
                  </a:tcPr>
                </a:tc>
              </a:tr>
              <a:tr h="420200">
                <a:tc>
                  <a:txBody>
                    <a:bodyPr/>
                    <a:lstStyle/>
                    <a:p>
                      <a:pPr indent="0" lvl="0" marL="0" marR="0" rtl="0" algn="ctr">
                        <a:spcBef>
                          <a:spcPts val="0"/>
                        </a:spcBef>
                        <a:spcAft>
                          <a:spcPts val="0"/>
                        </a:spcAft>
                        <a:buNone/>
                      </a:pPr>
                      <a:r>
                        <a:rPr lang="en" sz="1100">
                          <a:solidFill>
                            <a:srgbClr val="000000"/>
                          </a:solidFill>
                          <a:latin typeface="Calibri"/>
                          <a:ea typeface="Calibri"/>
                          <a:cs typeface="Calibri"/>
                          <a:sym typeface="Calibri"/>
                        </a:rPr>
                        <a:t>577</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100">
                          <a:solidFill>
                            <a:srgbClr val="000000"/>
                          </a:solidFill>
                          <a:latin typeface="Calibri"/>
                          <a:ea typeface="Calibri"/>
                          <a:cs typeface="Calibri"/>
                          <a:sym typeface="Calibri"/>
                        </a:rPr>
                        <a:t>EUVS Long-term</a:t>
                      </a:r>
                      <a:r>
                        <a:rPr lang="en" sz="1100">
                          <a:solidFill>
                            <a:srgbClr val="000000"/>
                          </a:solidFill>
                          <a:latin typeface="Calibri"/>
                          <a:ea typeface="Calibri"/>
                          <a:cs typeface="Calibri"/>
                          <a:sym typeface="Calibri"/>
                        </a:rPr>
                        <a:t> stability (life of mission)</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Calibri"/>
                          <a:ea typeface="Calibri"/>
                          <a:cs typeface="Calibri"/>
                          <a:sym typeface="Calibri"/>
                        </a:rPr>
                        <a:t>&lt; ±5% or ability to track</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 sz="1100" u="none" strike="noStrike">
                          <a:solidFill>
                            <a:srgbClr val="000000"/>
                          </a:solidFill>
                          <a:latin typeface="Calibri"/>
                          <a:ea typeface="Calibri"/>
                          <a:cs typeface="Calibri"/>
                          <a:sym typeface="Calibri"/>
                        </a:rPr>
                        <a:t>Track Changes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Calibri"/>
                        <a:buNone/>
                      </a:pPr>
                      <a:r>
                        <a:rPr b="0" i="0" lang="en" sz="1100" u="none" strike="noStrike">
                          <a:solidFill>
                            <a:srgbClr val="000000"/>
                          </a:solidFill>
                          <a:latin typeface="Calibri"/>
                          <a:ea typeface="Calibri"/>
                          <a:cs typeface="Calibri"/>
                          <a:sym typeface="Calibri"/>
                        </a:rPr>
                        <a:t>Track Changes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100"/>
                        <a:buFont typeface="Calibri"/>
                        <a:buNone/>
                      </a:pPr>
                      <a:r>
                        <a:rPr lang="en" sz="1100">
                          <a:solidFill>
                            <a:srgbClr val="000000"/>
                          </a:solidFill>
                          <a:latin typeface="Calibri"/>
                          <a:ea typeface="Calibri"/>
                          <a:cs typeface="Calibri"/>
                          <a:sym typeface="Calibri"/>
                        </a:rPr>
                        <a:t>04, 05, 06, 07</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B050"/>
                        </a:buClr>
                        <a:buSzPts val="1100"/>
                        <a:buFont typeface="Calibri"/>
                        <a:buNone/>
                      </a:pPr>
                      <a:r>
                        <a:rPr b="1" lang="en" sz="1100">
                          <a:solidFill>
                            <a:srgbClr val="000000"/>
                          </a:solidFill>
                          <a:latin typeface="Calibri"/>
                          <a:ea typeface="Calibri"/>
                          <a:cs typeface="Calibri"/>
                          <a:sym typeface="Calibri"/>
                        </a:rPr>
                        <a:t>PASS</a:t>
                      </a:r>
                      <a:endParaRPr b="1"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B6D7A8"/>
                    </a:solidFill>
                  </a:tcPr>
                </a:tc>
              </a:tr>
              <a:tr h="618050">
                <a:tc>
                  <a:txBody>
                    <a:bodyPr/>
                    <a:lstStyle/>
                    <a:p>
                      <a:pPr indent="0" lvl="0" marL="0" marR="0" rtl="0" algn="ctr">
                        <a:spcBef>
                          <a:spcPts val="0"/>
                        </a:spcBef>
                        <a:spcAft>
                          <a:spcPts val="0"/>
                        </a:spcAft>
                        <a:buNone/>
                      </a:pPr>
                      <a:r>
                        <a:rPr lang="en" sz="1100">
                          <a:solidFill>
                            <a:srgbClr val="000000"/>
                          </a:solidFill>
                          <a:latin typeface="Calibri"/>
                          <a:ea typeface="Calibri"/>
                          <a:cs typeface="Calibri"/>
                          <a:sym typeface="Calibri"/>
                        </a:rPr>
                        <a:t>2027</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100">
                          <a:solidFill>
                            <a:srgbClr val="000000"/>
                          </a:solidFill>
                          <a:latin typeface="Calibri"/>
                          <a:ea typeface="Calibri"/>
                          <a:cs typeface="Calibri"/>
                          <a:sym typeface="Calibri"/>
                        </a:rPr>
                        <a:t>EUVS Product Measurement</a:t>
                      </a:r>
                      <a:r>
                        <a:rPr lang="en" sz="1100">
                          <a:solidFill>
                            <a:srgbClr val="000000"/>
                          </a:solidFill>
                          <a:latin typeface="Calibri"/>
                          <a:ea typeface="Calibri"/>
                          <a:cs typeface="Calibri"/>
                          <a:sym typeface="Calibri"/>
                        </a:rPr>
                        <a:t> Range</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EUVS-A:  0.5X to 10X solar</a:t>
                      </a:r>
                      <a:r>
                        <a:rPr b="0" i="0" lang="en" sz="1100" u="none" strike="noStrike">
                          <a:solidFill>
                            <a:srgbClr val="000000"/>
                          </a:solidFill>
                          <a:latin typeface="Calibri"/>
                          <a:ea typeface="Calibri"/>
                          <a:cs typeface="Calibri"/>
                          <a:sym typeface="Calibri"/>
                        </a:rPr>
                        <a:t> </a:t>
                      </a:r>
                      <a:r>
                        <a:rPr b="0" i="0" lang="en" sz="1100" u="none" strike="noStrike">
                          <a:solidFill>
                            <a:srgbClr val="000000"/>
                          </a:solidFill>
                          <a:latin typeface="Calibri"/>
                          <a:ea typeface="Calibri"/>
                          <a:cs typeface="Calibri"/>
                          <a:sym typeface="Calibri"/>
                        </a:rPr>
                        <a:t>max</a:t>
                      </a:r>
                      <a:br>
                        <a:rPr b="0" i="0" lang="en" sz="1100" u="none" strike="noStrike">
                          <a:solidFill>
                            <a:srgbClr val="000000"/>
                          </a:solidFill>
                          <a:latin typeface="Calibri"/>
                          <a:ea typeface="Calibri"/>
                          <a:cs typeface="Calibri"/>
                          <a:sym typeface="Calibri"/>
                        </a:rPr>
                      </a:br>
                      <a:r>
                        <a:rPr b="0" i="0" lang="en" sz="1100" u="none" strike="noStrike">
                          <a:solidFill>
                            <a:srgbClr val="000000"/>
                          </a:solidFill>
                          <a:latin typeface="Calibri"/>
                          <a:ea typeface="Calibri"/>
                          <a:cs typeface="Calibri"/>
                          <a:sym typeface="Calibri"/>
                        </a:rPr>
                        <a:t>1.4x10</a:t>
                      </a:r>
                      <a:r>
                        <a:rPr b="0" baseline="30000" i="0" lang="en" sz="1100" u="none" strike="noStrike">
                          <a:solidFill>
                            <a:srgbClr val="000000"/>
                          </a:solidFill>
                          <a:latin typeface="Calibri"/>
                          <a:ea typeface="Calibri"/>
                          <a:cs typeface="Calibri"/>
                          <a:sym typeface="Calibri"/>
                        </a:rPr>
                        <a:t>-5</a:t>
                      </a:r>
                      <a:r>
                        <a:rPr b="0" i="0" lang="en" sz="1100" u="none" strike="noStrike">
                          <a:solidFill>
                            <a:srgbClr val="000000"/>
                          </a:solidFill>
                          <a:latin typeface="Calibri"/>
                          <a:ea typeface="Calibri"/>
                          <a:cs typeface="Calibri"/>
                          <a:sym typeface="Calibri"/>
                        </a:rPr>
                        <a:t> to 5.3x10</a:t>
                      </a:r>
                      <a:r>
                        <a:rPr b="0" baseline="30000" i="0" lang="en" sz="1100" u="none" strike="noStrike">
                          <a:solidFill>
                            <a:srgbClr val="000000"/>
                          </a:solidFill>
                          <a:latin typeface="Calibri"/>
                          <a:ea typeface="Calibri"/>
                          <a:cs typeface="Calibri"/>
                          <a:sym typeface="Calibri"/>
                        </a:rPr>
                        <a:t>-2</a:t>
                      </a:r>
                      <a:r>
                        <a:rPr b="0" i="0" lang="en" sz="1100" u="none" strike="noStrike">
                          <a:solidFill>
                            <a:srgbClr val="000000"/>
                          </a:solidFill>
                          <a:latin typeface="Calibri"/>
                          <a:ea typeface="Calibri"/>
                          <a:cs typeface="Calibri"/>
                          <a:sym typeface="Calibri"/>
                        </a:rPr>
                        <a:t> W/m</a:t>
                      </a:r>
                      <a:r>
                        <a:rPr b="0" baseline="30000" i="0" lang="en" sz="1100" u="none" strike="noStrike">
                          <a:solidFill>
                            <a:srgbClr val="000000"/>
                          </a:solidFill>
                          <a:latin typeface="Calibri"/>
                          <a:ea typeface="Calibri"/>
                          <a:cs typeface="Calibri"/>
                          <a:sym typeface="Calibri"/>
                        </a:rPr>
                        <a:t>2</a:t>
                      </a:r>
                      <a:br>
                        <a:rPr b="0" i="0" lang="en" sz="1100" u="none" strike="noStrike">
                          <a:solidFill>
                            <a:srgbClr val="000000"/>
                          </a:solidFill>
                          <a:latin typeface="Calibri"/>
                          <a:ea typeface="Calibri"/>
                          <a:cs typeface="Calibri"/>
                          <a:sym typeface="Calibri"/>
                        </a:rPr>
                      </a:br>
                      <a:r>
                        <a:rPr b="0" i="0" lang="en" sz="1100" u="none" strike="noStrike">
                          <a:solidFill>
                            <a:srgbClr val="000000"/>
                          </a:solidFill>
                          <a:latin typeface="Calibri"/>
                          <a:ea typeface="Calibri"/>
                          <a:cs typeface="Calibri"/>
                          <a:sym typeface="Calibri"/>
                        </a:rPr>
                        <a:t>EUVS-B:  0.5X to 10X solar max</a:t>
                      </a:r>
                      <a:br>
                        <a:rPr b="0" i="0" lang="en" sz="1100" u="none" strike="noStrike">
                          <a:solidFill>
                            <a:srgbClr val="000000"/>
                          </a:solidFill>
                          <a:latin typeface="Calibri"/>
                          <a:ea typeface="Calibri"/>
                          <a:cs typeface="Calibri"/>
                          <a:sym typeface="Calibri"/>
                        </a:rPr>
                      </a:br>
                      <a:r>
                        <a:rPr b="0" i="0" lang="en" sz="1100" u="none" strike="noStrike">
                          <a:solidFill>
                            <a:srgbClr val="000000"/>
                          </a:solidFill>
                          <a:latin typeface="Calibri"/>
                          <a:ea typeface="Calibri"/>
                          <a:cs typeface="Calibri"/>
                          <a:sym typeface="Calibri"/>
                        </a:rPr>
                        <a:t>1.4x10</a:t>
                      </a:r>
                      <a:r>
                        <a:rPr b="0" baseline="30000" i="0" lang="en" sz="1100" u="none" strike="noStrike">
                          <a:solidFill>
                            <a:srgbClr val="000000"/>
                          </a:solidFill>
                          <a:latin typeface="Calibri"/>
                          <a:ea typeface="Calibri"/>
                          <a:cs typeface="Calibri"/>
                          <a:sym typeface="Calibri"/>
                        </a:rPr>
                        <a:t>-5</a:t>
                      </a:r>
                      <a:r>
                        <a:rPr b="0" i="0" lang="en" sz="1100" u="none" strike="noStrike">
                          <a:solidFill>
                            <a:srgbClr val="000000"/>
                          </a:solidFill>
                          <a:latin typeface="Calibri"/>
                          <a:ea typeface="Calibri"/>
                          <a:cs typeface="Calibri"/>
                          <a:sym typeface="Calibri"/>
                        </a:rPr>
                        <a:t> to 5.3x10</a:t>
                      </a:r>
                      <a:r>
                        <a:rPr b="0" baseline="30000" i="0" lang="en" sz="1100" u="none" strike="noStrike">
                          <a:solidFill>
                            <a:srgbClr val="000000"/>
                          </a:solidFill>
                          <a:latin typeface="Calibri"/>
                          <a:ea typeface="Calibri"/>
                          <a:cs typeface="Calibri"/>
                          <a:sym typeface="Calibri"/>
                        </a:rPr>
                        <a:t>-2</a:t>
                      </a:r>
                      <a:r>
                        <a:rPr b="0" i="0" lang="en" sz="1100" u="none" strike="noStrike">
                          <a:solidFill>
                            <a:srgbClr val="000000"/>
                          </a:solidFill>
                          <a:latin typeface="Calibri"/>
                          <a:ea typeface="Calibri"/>
                          <a:cs typeface="Calibri"/>
                          <a:sym typeface="Calibri"/>
                        </a:rPr>
                        <a:t> W/m</a:t>
                      </a:r>
                      <a:r>
                        <a:rPr b="0" baseline="30000" i="0" lang="en" sz="1100" u="none" strike="noStrike">
                          <a:solidFill>
                            <a:srgbClr val="000000"/>
                          </a:solidFill>
                          <a:latin typeface="Calibri"/>
                          <a:ea typeface="Calibri"/>
                          <a:cs typeface="Calibri"/>
                          <a:sym typeface="Calibri"/>
                        </a:rPr>
                        <a:t>2</a:t>
                      </a:r>
                      <a:endParaRPr b="0" i="0" sz="1100" u="none" strike="noStrike">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2.4x10</a:t>
                      </a:r>
                      <a:r>
                        <a:rPr b="0" baseline="30000" i="0" lang="en" sz="1100" u="none" strike="noStrike">
                          <a:solidFill>
                            <a:srgbClr val="000000"/>
                          </a:solidFill>
                          <a:latin typeface="Calibri"/>
                          <a:ea typeface="Calibri"/>
                          <a:cs typeface="Calibri"/>
                          <a:sym typeface="Calibri"/>
                        </a:rPr>
                        <a:t>-7</a:t>
                      </a:r>
                      <a:r>
                        <a:rPr b="0" i="0" lang="en" sz="1100" u="none" strike="noStrike">
                          <a:solidFill>
                            <a:srgbClr val="000000"/>
                          </a:solidFill>
                          <a:latin typeface="Calibri"/>
                          <a:ea typeface="Calibri"/>
                          <a:cs typeface="Calibri"/>
                          <a:sym typeface="Calibri"/>
                        </a:rPr>
                        <a:t> to 5.3x10</a:t>
                      </a:r>
                      <a:r>
                        <a:rPr b="0" baseline="30000" i="0" lang="en" sz="1100" u="none" strike="noStrike">
                          <a:solidFill>
                            <a:srgbClr val="000000"/>
                          </a:solidFill>
                          <a:latin typeface="Calibri"/>
                          <a:ea typeface="Calibri"/>
                          <a:cs typeface="Calibri"/>
                          <a:sym typeface="Calibri"/>
                        </a:rPr>
                        <a:t>-2</a:t>
                      </a:r>
                      <a:r>
                        <a:rPr b="0" i="0" lang="en" sz="1100" u="none" strike="noStrike">
                          <a:solidFill>
                            <a:srgbClr val="000000"/>
                          </a:solidFill>
                          <a:latin typeface="Calibri"/>
                          <a:ea typeface="Calibri"/>
                          <a:cs typeface="Calibri"/>
                          <a:sym typeface="Calibri"/>
                        </a:rPr>
                        <a:t> W/m</a:t>
                      </a:r>
                      <a:r>
                        <a:rPr b="0" baseline="30000" i="0" lang="en" sz="1100" u="none" strike="noStrike">
                          <a:solidFill>
                            <a:srgbClr val="000000"/>
                          </a:solidFill>
                          <a:latin typeface="Calibri"/>
                          <a:ea typeface="Calibri"/>
                          <a:cs typeface="Calibri"/>
                          <a:sym typeface="Calibri"/>
                        </a:rPr>
                        <a:t>2</a:t>
                      </a:r>
                      <a:endParaRPr b="0" i="0" sz="1100" u="none" strike="noStrike">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lang="en" sz="1100">
                          <a:solidFill>
                            <a:srgbClr val="000000"/>
                          </a:solidFill>
                          <a:latin typeface="Calibri"/>
                          <a:ea typeface="Calibri"/>
                          <a:cs typeface="Calibri"/>
                          <a:sym typeface="Calibri"/>
                        </a:rPr>
                        <a:t>EUVS-A: </a:t>
                      </a:r>
                      <a:endParaRPr sz="1100">
                        <a:solidFill>
                          <a:srgbClr val="000000"/>
                        </a:solidFill>
                      </a:endParaRPr>
                    </a:p>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6.3x10</a:t>
                      </a:r>
                      <a:r>
                        <a:rPr b="0" baseline="30000" i="0" lang="en" sz="1100" u="none" strike="noStrike">
                          <a:solidFill>
                            <a:srgbClr val="000000"/>
                          </a:solidFill>
                          <a:latin typeface="Calibri"/>
                          <a:ea typeface="Calibri"/>
                          <a:cs typeface="Calibri"/>
                          <a:sym typeface="Calibri"/>
                        </a:rPr>
                        <a:t>-7</a:t>
                      </a:r>
                      <a:r>
                        <a:rPr b="0" i="0" lang="en" sz="1100" u="none" strike="noStrike">
                          <a:solidFill>
                            <a:srgbClr val="000000"/>
                          </a:solidFill>
                          <a:latin typeface="Calibri"/>
                          <a:ea typeface="Calibri"/>
                          <a:cs typeface="Calibri"/>
                          <a:sym typeface="Calibri"/>
                        </a:rPr>
                        <a:t> to 1.03 </a:t>
                      </a:r>
                      <a:r>
                        <a:rPr b="0" i="0" lang="en" sz="1100" u="none" strike="noStrike">
                          <a:solidFill>
                            <a:srgbClr val="000000"/>
                          </a:solidFill>
                          <a:latin typeface="Calibri"/>
                          <a:ea typeface="Calibri"/>
                          <a:cs typeface="Calibri"/>
                          <a:sym typeface="Calibri"/>
                        </a:rPr>
                        <a:t>W/m</a:t>
                      </a:r>
                      <a:r>
                        <a:rPr b="0" baseline="30000" i="0" lang="en" sz="1100" u="none" strike="noStrike">
                          <a:solidFill>
                            <a:srgbClr val="000000"/>
                          </a:solidFill>
                          <a:latin typeface="Calibri"/>
                          <a:ea typeface="Calibri"/>
                          <a:cs typeface="Calibri"/>
                          <a:sym typeface="Calibri"/>
                        </a:rPr>
                        <a:t>2</a:t>
                      </a:r>
                      <a:endParaRPr b="0" i="0" sz="1100" u="none" strike="noStrike">
                        <a:solidFill>
                          <a:srgbClr val="000000"/>
                        </a:solidFill>
                        <a:latin typeface="Calibri"/>
                        <a:ea typeface="Calibri"/>
                        <a:cs typeface="Calibri"/>
                        <a:sym typeface="Calibri"/>
                      </a:endParaRPr>
                    </a:p>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EUVS-B: </a:t>
                      </a:r>
                      <a:endParaRPr sz="1100">
                        <a:solidFill>
                          <a:srgbClr val="000000"/>
                        </a:solidFill>
                      </a:endParaRPr>
                    </a:p>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1.4x10</a:t>
                      </a:r>
                      <a:r>
                        <a:rPr b="0" baseline="30000" i="0" lang="en" sz="1100" u="none" strike="noStrike">
                          <a:solidFill>
                            <a:srgbClr val="000000"/>
                          </a:solidFill>
                          <a:latin typeface="Calibri"/>
                          <a:ea typeface="Calibri"/>
                          <a:cs typeface="Calibri"/>
                          <a:sym typeface="Calibri"/>
                        </a:rPr>
                        <a:t>-6</a:t>
                      </a:r>
                      <a:r>
                        <a:rPr b="0" i="0" lang="en" sz="1100" u="none" strike="noStrike">
                          <a:solidFill>
                            <a:srgbClr val="000000"/>
                          </a:solidFill>
                          <a:latin typeface="Calibri"/>
                          <a:ea typeface="Calibri"/>
                          <a:cs typeface="Calibri"/>
                          <a:sym typeface="Calibri"/>
                        </a:rPr>
                        <a:t> to 1.19 </a:t>
                      </a:r>
                      <a:r>
                        <a:rPr b="0" i="0" lang="en" sz="1100" u="none" strike="noStrike">
                          <a:solidFill>
                            <a:srgbClr val="000000"/>
                          </a:solidFill>
                          <a:latin typeface="Calibri"/>
                          <a:ea typeface="Calibri"/>
                          <a:cs typeface="Calibri"/>
                          <a:sym typeface="Calibri"/>
                        </a:rPr>
                        <a:t>W/m</a:t>
                      </a:r>
                      <a:r>
                        <a:rPr b="0" baseline="30000" i="0" lang="en" sz="1100" u="none" strike="noStrike">
                          <a:solidFill>
                            <a:srgbClr val="000000"/>
                          </a:solidFill>
                          <a:latin typeface="Calibri"/>
                          <a:ea typeface="Calibri"/>
                          <a:cs typeface="Calibri"/>
                          <a:sym typeface="Calibri"/>
                        </a:rPr>
                        <a:t>2</a:t>
                      </a:r>
                      <a:r>
                        <a:rPr b="0" i="0" lang="en" sz="1100" u="none" strike="noStrike">
                          <a:solidFill>
                            <a:srgbClr val="000000"/>
                          </a:solidFill>
                          <a:latin typeface="Calibri"/>
                          <a:ea typeface="Calibri"/>
                          <a:cs typeface="Calibri"/>
                          <a:sym typeface="Calibri"/>
                        </a:rPr>
                        <a:t>   </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100"/>
                        <a:buFont typeface="Calibri"/>
                        <a:buNone/>
                      </a:pPr>
                      <a:r>
                        <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B050"/>
                        </a:buClr>
                        <a:buSzPts val="1100"/>
                        <a:buFont typeface="Calibri"/>
                        <a:buNone/>
                      </a:pPr>
                      <a:r>
                        <a:rPr b="1" lang="en" sz="1100">
                          <a:solidFill>
                            <a:srgbClr val="000000"/>
                          </a:solidFill>
                          <a:latin typeface="Calibri"/>
                          <a:ea typeface="Calibri"/>
                          <a:cs typeface="Calibri"/>
                          <a:sym typeface="Calibri"/>
                        </a:rPr>
                        <a:t>PASS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B6D7A8"/>
                    </a:solidFill>
                  </a:tcPr>
                </a:tc>
              </a:tr>
              <a:tr h="420200">
                <a:tc>
                  <a:txBody>
                    <a:bodyPr/>
                    <a:lstStyle/>
                    <a:p>
                      <a:pPr indent="0" lvl="0" marL="0" marR="0" rtl="0" algn="ctr">
                        <a:spcBef>
                          <a:spcPts val="0"/>
                        </a:spcBef>
                        <a:spcAft>
                          <a:spcPts val="0"/>
                        </a:spcAft>
                        <a:buNone/>
                      </a:pPr>
                      <a:r>
                        <a:rPr lang="en" sz="1100">
                          <a:solidFill>
                            <a:srgbClr val="000000"/>
                          </a:solidFill>
                          <a:latin typeface="Calibri"/>
                          <a:ea typeface="Calibri"/>
                          <a:cs typeface="Calibri"/>
                          <a:sym typeface="Calibri"/>
                        </a:rPr>
                        <a:t>2028</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100">
                          <a:solidFill>
                            <a:srgbClr val="000000"/>
                          </a:solidFill>
                          <a:latin typeface="Calibri"/>
                          <a:ea typeface="Calibri"/>
                          <a:cs typeface="Calibri"/>
                          <a:sym typeface="Calibri"/>
                        </a:rPr>
                        <a:t>EUVS Product Measurement Accuracy</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&lt; 20%</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EUVS-A at 18.42%</a:t>
                      </a:r>
                      <a:br>
                        <a:rPr b="0" i="0" lang="en" sz="1100" u="none" strike="noStrike">
                          <a:solidFill>
                            <a:srgbClr val="000000"/>
                          </a:solidFill>
                          <a:latin typeface="Calibri"/>
                          <a:ea typeface="Calibri"/>
                          <a:cs typeface="Calibri"/>
                          <a:sym typeface="Calibri"/>
                        </a:rPr>
                      </a:br>
                      <a:r>
                        <a:rPr b="0" i="0" lang="en" sz="1100" u="none" strike="noStrike">
                          <a:solidFill>
                            <a:srgbClr val="000000"/>
                          </a:solidFill>
                          <a:latin typeface="Calibri"/>
                          <a:ea typeface="Calibri"/>
                          <a:cs typeface="Calibri"/>
                          <a:sym typeface="Calibri"/>
                        </a:rPr>
                        <a:t>EUVS-B at 18.41%</a:t>
                      </a:r>
                      <a:br>
                        <a:rPr b="0" i="0" lang="en" sz="1100" u="none" strike="noStrike">
                          <a:solidFill>
                            <a:srgbClr val="000000"/>
                          </a:solidFill>
                          <a:latin typeface="Calibri"/>
                          <a:ea typeface="Calibri"/>
                          <a:cs typeface="Calibri"/>
                          <a:sym typeface="Calibri"/>
                        </a:rPr>
                      </a:br>
                      <a:r>
                        <a:rPr b="0" i="0" lang="en" sz="1100" u="none" strike="noStrike">
                          <a:solidFill>
                            <a:srgbClr val="000000"/>
                          </a:solidFill>
                          <a:latin typeface="Calibri"/>
                          <a:ea typeface="Calibri"/>
                          <a:cs typeface="Calibri"/>
                          <a:sym typeface="Calibri"/>
                        </a:rPr>
                        <a:t>EUVS-C at 16%</a:t>
                      </a:r>
                      <a:endParaRPr b="0" i="0" sz="1100" u="none" strike="noStrike">
                        <a:solidFill>
                          <a:srgbClr val="000000"/>
                        </a:solidFill>
                        <a:latin typeface="Calibri"/>
                        <a:ea typeface="Calibri"/>
                        <a:cs typeface="Calibri"/>
                        <a:sym typeface="Calibri"/>
                      </a:endParaRPr>
                    </a:p>
                  </a:txBody>
                  <a:tcPr marT="34300" marB="34300" marR="45725" marL="45725">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 sz="1100" u="none" strike="noStrike">
                          <a:solidFill>
                            <a:srgbClr val="000000"/>
                          </a:solidFill>
                          <a:latin typeface="Calibri"/>
                          <a:ea typeface="Calibri"/>
                          <a:cs typeface="Calibri"/>
                          <a:sym typeface="Calibri"/>
                        </a:rPr>
                        <a:t>EUVS-A: </a:t>
                      </a:r>
                      <a:r>
                        <a:rPr lang="en" sz="1100">
                          <a:solidFill>
                            <a:srgbClr val="000000"/>
                          </a:solidFill>
                          <a:latin typeface="Calibri"/>
                          <a:ea typeface="Calibri"/>
                          <a:cs typeface="Calibri"/>
                          <a:sym typeface="Calibri"/>
                        </a:rPr>
                        <a:t>≤</a:t>
                      </a:r>
                      <a:r>
                        <a:rPr b="0" i="0" lang="en" sz="1100" u="none" strike="noStrike">
                          <a:solidFill>
                            <a:srgbClr val="000000"/>
                          </a:solidFill>
                          <a:latin typeface="Calibri"/>
                          <a:ea typeface="Calibri"/>
                          <a:cs typeface="Calibri"/>
                          <a:sym typeface="Calibri"/>
                        </a:rPr>
                        <a:t>4.0%</a:t>
                      </a:r>
                      <a:br>
                        <a:rPr b="0" i="0" lang="en" sz="1100" u="none" strike="noStrike">
                          <a:solidFill>
                            <a:srgbClr val="000000"/>
                          </a:solidFill>
                          <a:latin typeface="Calibri"/>
                          <a:ea typeface="Calibri"/>
                          <a:cs typeface="Calibri"/>
                          <a:sym typeface="Calibri"/>
                        </a:rPr>
                      </a:br>
                      <a:r>
                        <a:rPr b="0" i="0" lang="en" sz="1100" u="none" strike="noStrike">
                          <a:solidFill>
                            <a:srgbClr val="000000"/>
                          </a:solidFill>
                          <a:latin typeface="Calibri"/>
                          <a:ea typeface="Calibri"/>
                          <a:cs typeface="Calibri"/>
                          <a:sym typeface="Calibri"/>
                        </a:rPr>
                        <a:t>EUVS-B: </a:t>
                      </a:r>
                      <a:r>
                        <a:rPr lang="en" sz="1100">
                          <a:solidFill>
                            <a:srgbClr val="000000"/>
                          </a:solidFill>
                          <a:latin typeface="Calibri"/>
                          <a:ea typeface="Calibri"/>
                          <a:cs typeface="Calibri"/>
                          <a:sym typeface="Calibri"/>
                        </a:rPr>
                        <a:t>≤5.9%</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100"/>
                        <a:buFont typeface="Calibri"/>
                        <a:buNone/>
                      </a:pPr>
                      <a:r>
                        <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B050"/>
                        </a:buClr>
                        <a:buSzPts val="1100"/>
                        <a:buFont typeface="Calibri"/>
                        <a:buNone/>
                      </a:pPr>
                      <a:r>
                        <a:rPr b="1" lang="en" sz="1100">
                          <a:solidFill>
                            <a:srgbClr val="000000"/>
                          </a:solidFill>
                          <a:latin typeface="Calibri"/>
                          <a:ea typeface="Calibri"/>
                          <a:cs typeface="Calibri"/>
                          <a:sym typeface="Calibri"/>
                        </a:rPr>
                        <a:t>PASS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B6D7A8"/>
                    </a:solidFill>
                  </a:tcPr>
                </a:tc>
              </a:tr>
              <a:tr h="420200">
                <a:tc>
                  <a:txBody>
                    <a:bodyPr/>
                    <a:lstStyle/>
                    <a:p>
                      <a:pPr indent="0" lvl="0" marL="0" marR="0" rtl="0" algn="ctr">
                        <a:spcBef>
                          <a:spcPts val="0"/>
                        </a:spcBef>
                        <a:spcAft>
                          <a:spcPts val="0"/>
                        </a:spcAft>
                        <a:buNone/>
                      </a:pPr>
                      <a:r>
                        <a:rPr lang="en" sz="1100">
                          <a:solidFill>
                            <a:srgbClr val="000000"/>
                          </a:solidFill>
                          <a:latin typeface="Calibri"/>
                          <a:ea typeface="Calibri"/>
                          <a:cs typeface="Calibri"/>
                          <a:sym typeface="Calibri"/>
                        </a:rPr>
                        <a:t>2031</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100">
                          <a:solidFill>
                            <a:srgbClr val="000000"/>
                          </a:solidFill>
                          <a:latin typeface="Calibri"/>
                          <a:ea typeface="Calibri"/>
                          <a:cs typeface="Calibri"/>
                          <a:sym typeface="Calibri"/>
                        </a:rPr>
                        <a:t>EUVS Product Measurement Precision</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&lt; 20% at min flux</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EUVS-A: 7.3%</a:t>
                      </a:r>
                      <a:br>
                        <a:rPr b="0" i="0" lang="en" sz="1100" u="none" strike="noStrike">
                          <a:solidFill>
                            <a:srgbClr val="000000"/>
                          </a:solidFill>
                          <a:latin typeface="Calibri"/>
                          <a:ea typeface="Calibri"/>
                          <a:cs typeface="Calibri"/>
                          <a:sym typeface="Calibri"/>
                        </a:rPr>
                      </a:br>
                      <a:r>
                        <a:rPr b="0" i="0" lang="en" sz="1100" u="none" strike="noStrike">
                          <a:solidFill>
                            <a:srgbClr val="000000"/>
                          </a:solidFill>
                          <a:latin typeface="Calibri"/>
                          <a:ea typeface="Calibri"/>
                          <a:cs typeface="Calibri"/>
                          <a:sym typeface="Calibri"/>
                        </a:rPr>
                        <a:t>EUVS-B: 1.8%</a:t>
                      </a:r>
                      <a:endParaRPr b="0" i="0" sz="1100" u="none" strike="noStrike">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100"/>
                        <a:buFont typeface="Calibri"/>
                        <a:buNone/>
                      </a:pPr>
                      <a:r>
                        <a:rPr b="0" lang="en" sz="1100">
                          <a:solidFill>
                            <a:srgbClr val="000000"/>
                          </a:solidFill>
                          <a:latin typeface="Calibri"/>
                          <a:ea typeface="Calibri"/>
                          <a:cs typeface="Calibri"/>
                          <a:sym typeface="Calibri"/>
                        </a:rPr>
                        <a:t>EUVS-A: </a:t>
                      </a:r>
                      <a:r>
                        <a:rPr lang="en" sz="1100">
                          <a:solidFill>
                            <a:srgbClr val="000000"/>
                          </a:solidFill>
                          <a:latin typeface="Calibri"/>
                          <a:ea typeface="Calibri"/>
                          <a:cs typeface="Calibri"/>
                          <a:sym typeface="Calibri"/>
                        </a:rPr>
                        <a:t>≤3.3%</a:t>
                      </a:r>
                      <a:endParaRPr b="0" sz="1100">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Calibri"/>
                        <a:buNone/>
                      </a:pPr>
                      <a:r>
                        <a:rPr b="0" lang="en" sz="1100">
                          <a:solidFill>
                            <a:srgbClr val="000000"/>
                          </a:solidFill>
                          <a:latin typeface="Calibri"/>
                          <a:ea typeface="Calibri"/>
                          <a:cs typeface="Calibri"/>
                          <a:sym typeface="Calibri"/>
                        </a:rPr>
                        <a:t>EUVS-B: </a:t>
                      </a:r>
                      <a:r>
                        <a:rPr lang="en" sz="1100">
                          <a:solidFill>
                            <a:srgbClr val="000000"/>
                          </a:solidFill>
                          <a:latin typeface="Calibri"/>
                          <a:ea typeface="Calibri"/>
                          <a:cs typeface="Calibri"/>
                          <a:sym typeface="Calibri"/>
                        </a:rPr>
                        <a:t>≤5.9</a:t>
                      </a:r>
                      <a:r>
                        <a:rPr b="0" lang="en" sz="1100">
                          <a:solidFill>
                            <a:srgbClr val="000000"/>
                          </a:solidFill>
                          <a:latin typeface="Calibri"/>
                          <a:ea typeface="Calibri"/>
                          <a:cs typeface="Calibri"/>
                          <a:sym typeface="Calibri"/>
                        </a:rPr>
                        <a:t>%</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100"/>
                        <a:buFont typeface="Calibri"/>
                        <a:buNone/>
                      </a:pPr>
                      <a:r>
                        <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B050"/>
                        </a:buClr>
                        <a:buSzPts val="1100"/>
                        <a:buFont typeface="Calibri"/>
                        <a:buNone/>
                      </a:pPr>
                      <a:r>
                        <a:rPr b="1" lang="en" sz="1100">
                          <a:solidFill>
                            <a:srgbClr val="000000"/>
                          </a:solidFill>
                          <a:latin typeface="Calibri"/>
                          <a:ea typeface="Calibri"/>
                          <a:cs typeface="Calibri"/>
                          <a:sym typeface="Calibri"/>
                        </a:rPr>
                        <a:t>PASS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B6D7A8"/>
                    </a:solidFill>
                  </a:tcPr>
                </a:tc>
              </a:tr>
              <a:tr h="297625">
                <a:tc>
                  <a:txBody>
                    <a:bodyPr/>
                    <a:lstStyle/>
                    <a:p>
                      <a:pPr indent="0" lvl="0" marL="0" marR="0" rtl="0" algn="ctr">
                        <a:spcBef>
                          <a:spcPts val="0"/>
                        </a:spcBef>
                        <a:spcAft>
                          <a:spcPts val="0"/>
                        </a:spcAft>
                        <a:buNone/>
                      </a:pPr>
                      <a:r>
                        <a:rPr lang="en" sz="1100">
                          <a:solidFill>
                            <a:srgbClr val="000000"/>
                          </a:solidFill>
                          <a:latin typeface="Calibri"/>
                          <a:ea typeface="Calibri"/>
                          <a:cs typeface="Calibri"/>
                          <a:sym typeface="Calibri"/>
                        </a:rPr>
                        <a:t>2032</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en" sz="1100">
                          <a:solidFill>
                            <a:srgbClr val="000000"/>
                          </a:solidFill>
                          <a:latin typeface="Calibri"/>
                          <a:ea typeface="Calibri"/>
                          <a:cs typeface="Calibri"/>
                          <a:sym typeface="Calibri"/>
                        </a:rPr>
                        <a:t>EUVS Long-term</a:t>
                      </a:r>
                      <a:r>
                        <a:rPr lang="en" sz="1100">
                          <a:solidFill>
                            <a:srgbClr val="000000"/>
                          </a:solidFill>
                          <a:latin typeface="Calibri"/>
                          <a:ea typeface="Calibri"/>
                          <a:cs typeface="Calibri"/>
                          <a:sym typeface="Calibri"/>
                        </a:rPr>
                        <a:t> stability</a:t>
                      </a:r>
                      <a:endParaRPr sz="1100">
                        <a:solidFill>
                          <a:srgbClr val="000000"/>
                        </a:solidFill>
                        <a:latin typeface="Calibri"/>
                        <a:ea typeface="Calibri"/>
                        <a:cs typeface="Calibri"/>
                        <a:sym typeface="Calibri"/>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&lt; ±5% or ability to track </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b="0" i="0" lang="en" sz="1100" u="none" strike="noStrike">
                          <a:solidFill>
                            <a:srgbClr val="000000"/>
                          </a:solidFill>
                          <a:latin typeface="Calibri"/>
                          <a:ea typeface="Calibri"/>
                          <a:cs typeface="Calibri"/>
                          <a:sym typeface="Calibri"/>
                        </a:rPr>
                        <a:t>Track Changes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Calibri"/>
                        <a:buNone/>
                      </a:pPr>
                      <a:r>
                        <a:rPr b="0" i="0" lang="en" sz="1100" u="none" strike="noStrike">
                          <a:solidFill>
                            <a:srgbClr val="000000"/>
                          </a:solidFill>
                          <a:latin typeface="Calibri"/>
                          <a:ea typeface="Calibri"/>
                          <a:cs typeface="Calibri"/>
                          <a:sym typeface="Calibri"/>
                        </a:rPr>
                        <a:t>Track Changes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100"/>
                        <a:buFont typeface="Calibri"/>
                        <a:buNone/>
                      </a:pPr>
                      <a:r>
                        <a:rPr lang="en" sz="1100">
                          <a:solidFill>
                            <a:srgbClr val="000000"/>
                          </a:solidFill>
                          <a:latin typeface="Calibri"/>
                          <a:ea typeface="Calibri"/>
                          <a:cs typeface="Calibri"/>
                          <a:sym typeface="Calibri"/>
                        </a:rPr>
                        <a:t>04, 05, 06, 07</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B050"/>
                        </a:buClr>
                        <a:buSzPts val="1100"/>
                        <a:buFont typeface="Calibri"/>
                        <a:buNone/>
                      </a:pPr>
                      <a:r>
                        <a:rPr b="1" lang="en" sz="1100">
                          <a:solidFill>
                            <a:srgbClr val="000000"/>
                          </a:solidFill>
                          <a:latin typeface="Calibri"/>
                          <a:ea typeface="Calibri"/>
                          <a:cs typeface="Calibri"/>
                          <a:sym typeface="Calibri"/>
                        </a:rPr>
                        <a:t>PASS</a:t>
                      </a:r>
                      <a:endParaRPr sz="1100">
                        <a:solidFill>
                          <a:srgbClr val="000000"/>
                        </a:solidFill>
                      </a:endParaRPr>
                    </a:p>
                  </a:txBody>
                  <a:tcPr marT="34300" marB="34300" marR="45725" marL="45725" anchor="ctr">
                    <a:lnL cap="flat" cmpd="sng" w="12700">
                      <a:solidFill>
                        <a:srgbClr val="434343"/>
                      </a:solidFill>
                      <a:prstDash val="solid"/>
                      <a:round/>
                      <a:headEnd len="sm" w="sm" type="none"/>
                      <a:tailEnd len="sm" w="sm" type="none"/>
                    </a:lnL>
                    <a:lnR cap="flat" cmpd="sng" w="12700">
                      <a:solidFill>
                        <a:srgbClr val="434343"/>
                      </a:solidFill>
                      <a:prstDash val="solid"/>
                      <a:round/>
                      <a:headEnd len="sm" w="sm" type="none"/>
                      <a:tailEnd len="sm" w="sm" type="none"/>
                    </a:lnR>
                    <a:lnT cap="flat" cmpd="sng" w="12700">
                      <a:solidFill>
                        <a:srgbClr val="434343"/>
                      </a:solidFill>
                      <a:prstDash val="solid"/>
                      <a:round/>
                      <a:headEnd len="sm" w="sm" type="none"/>
                      <a:tailEnd len="sm" w="sm" type="none"/>
                    </a:lnT>
                    <a:lnB cap="flat" cmpd="sng" w="12700">
                      <a:solidFill>
                        <a:srgbClr val="434343"/>
                      </a:solidFill>
                      <a:prstDash val="solid"/>
                      <a:round/>
                      <a:headEnd len="sm" w="sm" type="none"/>
                      <a:tailEnd len="sm" w="sm" type="none"/>
                    </a:lnB>
                    <a:solidFill>
                      <a:srgbClr val="B6D7A8"/>
                    </a:solidFill>
                  </a:tcPr>
                </a:tc>
              </a:tr>
            </a:tbl>
          </a:graphicData>
        </a:graphic>
      </p:graphicFrame>
      <p:sp>
        <p:nvSpPr>
          <p:cNvPr id="736" name="Google Shape;736;p64"/>
          <p:cNvSpPr txBox="1"/>
          <p:nvPr/>
        </p:nvSpPr>
        <p:spPr>
          <a:xfrm>
            <a:off x="243967" y="127943"/>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sp>
        <p:nvSpPr>
          <p:cNvPr id="737" name="Google Shape;737;p64"/>
          <p:cNvSpPr txBox="1"/>
          <p:nvPr>
            <p:ph type="title"/>
          </p:nvPr>
        </p:nvSpPr>
        <p:spPr>
          <a:xfrm>
            <a:off x="134450" y="465375"/>
            <a:ext cx="8337600" cy="599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 sz="2911">
                <a:latin typeface="Nunito"/>
                <a:ea typeface="Nunito"/>
                <a:cs typeface="Nunito"/>
                <a:sym typeface="Nunito"/>
              </a:rPr>
              <a:t>GOES-17 </a:t>
            </a:r>
            <a:r>
              <a:rPr lang="en" sz="2911">
                <a:latin typeface="Nunito"/>
                <a:ea typeface="Nunito"/>
                <a:cs typeface="Nunito"/>
                <a:sym typeface="Nunito"/>
              </a:rPr>
              <a:t>Performance Baseline </a:t>
            </a:r>
            <a:endParaRPr sz="2911">
              <a:solidFill>
                <a:srgbClr val="FF0000"/>
              </a:solidFill>
              <a:latin typeface="Nunito"/>
              <a:ea typeface="Nunito"/>
              <a:cs typeface="Nunito"/>
              <a:sym typeface="Nunito"/>
            </a:endParaRPr>
          </a:p>
        </p:txBody>
      </p:sp>
      <p:sp>
        <p:nvSpPr>
          <p:cNvPr id="738" name="Google Shape;738;p64"/>
          <p:cNvSpPr txBox="1"/>
          <p:nvPr>
            <p:ph idx="12" type="sldNum"/>
          </p:nvPr>
        </p:nvSpPr>
        <p:spPr>
          <a:xfrm>
            <a:off x="6916400" y="4785638"/>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
        <p:nvSpPr>
          <p:cNvPr id="739" name="Google Shape;739;p64"/>
          <p:cNvSpPr txBox="1"/>
          <p:nvPr/>
        </p:nvSpPr>
        <p:spPr>
          <a:xfrm>
            <a:off x="134440" y="4676236"/>
            <a:ext cx="73344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500">
                <a:solidFill>
                  <a:srgbClr val="FFFFFF"/>
                </a:solidFill>
                <a:latin typeface="Calibri"/>
                <a:ea typeface="Calibri"/>
                <a:cs typeface="Calibri"/>
                <a:sym typeface="Calibri"/>
              </a:rPr>
              <a:t>*Statistical values which are unchanged since Provisional. Values measured at 30-s cadence.</a:t>
            </a:r>
            <a:endParaRPr sz="1100">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65"/>
          <p:cNvSpPr txBox="1"/>
          <p:nvPr/>
        </p:nvSpPr>
        <p:spPr>
          <a:xfrm>
            <a:off x="490250" y="1792725"/>
            <a:ext cx="7384200" cy="27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500">
              <a:solidFill>
                <a:srgbClr val="FFFFFF"/>
              </a:solidFill>
              <a:latin typeface="Nunito"/>
              <a:ea typeface="Nunito"/>
              <a:cs typeface="Nunito"/>
              <a:sym typeface="Nunito"/>
            </a:endParaRPr>
          </a:p>
        </p:txBody>
      </p:sp>
      <p:sp>
        <p:nvSpPr>
          <p:cNvPr id="745" name="Google Shape;745;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sz="1200">
              <a:solidFill>
                <a:srgbClr val="CCCCCC"/>
              </a:solidFill>
              <a:latin typeface="Calibri"/>
              <a:ea typeface="Calibri"/>
              <a:cs typeface="Calibri"/>
              <a:sym typeface="Calibri"/>
            </a:endParaRPr>
          </a:p>
        </p:txBody>
      </p:sp>
      <p:sp>
        <p:nvSpPr>
          <p:cNvPr id="746" name="Google Shape;746;p65"/>
          <p:cNvSpPr txBox="1"/>
          <p:nvPr/>
        </p:nvSpPr>
        <p:spPr>
          <a:xfrm>
            <a:off x="306550" y="893075"/>
            <a:ext cx="8229600" cy="1017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FF00"/>
              </a:buClr>
              <a:buSzPts val="3600"/>
              <a:buFont typeface="Calibri"/>
              <a:buNone/>
            </a:pPr>
            <a:r>
              <a:rPr lang="en" sz="3300">
                <a:solidFill>
                  <a:schemeClr val="dk1"/>
                </a:solidFill>
                <a:latin typeface="Nunito"/>
                <a:ea typeface="Nunito"/>
                <a:cs typeface="Nunito"/>
                <a:sym typeface="Nunito"/>
              </a:rPr>
              <a:t>PLPT</a:t>
            </a:r>
            <a:r>
              <a:rPr lang="en" sz="3300">
                <a:solidFill>
                  <a:schemeClr val="dk1"/>
                </a:solidFill>
                <a:latin typeface="Nunito"/>
                <a:ea typeface="Nunito"/>
                <a:cs typeface="Nunito"/>
                <a:sym typeface="Nunito"/>
              </a:rPr>
              <a:t> summary</a:t>
            </a:r>
            <a:endParaRPr i="0" sz="3700" u="none" cap="none" strike="noStrike">
              <a:solidFill>
                <a:srgbClr val="FFFFFF"/>
              </a:solidFill>
              <a:latin typeface="Nunito"/>
              <a:ea typeface="Nunito"/>
              <a:cs typeface="Nunito"/>
              <a:sym typeface="Nunito"/>
            </a:endParaRPr>
          </a:p>
        </p:txBody>
      </p:sp>
      <p:sp>
        <p:nvSpPr>
          <p:cNvPr id="747" name="Google Shape;747;p65"/>
          <p:cNvSpPr txBox="1"/>
          <p:nvPr>
            <p:ph idx="4294967295" type="title"/>
          </p:nvPr>
        </p:nvSpPr>
        <p:spPr>
          <a:xfrm>
            <a:off x="490250" y="1910075"/>
            <a:ext cx="7384200" cy="20472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 sz="2200">
                <a:solidFill>
                  <a:srgbClr val="FFFFFF"/>
                </a:solidFill>
                <a:latin typeface="Nunito"/>
                <a:ea typeface="Nunito"/>
                <a:cs typeface="Nunito"/>
                <a:sym typeface="Nunito"/>
              </a:rPr>
              <a:t>The EUVS inter-satellite comparisons demonstrate good agreement between GOES-16 and -17, as well as with other instruments.</a:t>
            </a:r>
            <a:endParaRPr sz="2200">
              <a:solidFill>
                <a:srgbClr val="FFFFFF"/>
              </a:solidFill>
              <a:latin typeface="Nunito"/>
              <a:ea typeface="Nunito"/>
              <a:cs typeface="Nunito"/>
              <a:sym typeface="Nunito"/>
            </a:endParaRPr>
          </a:p>
          <a:p>
            <a:pPr indent="0" lvl="0" marL="0" rtl="0" algn="l">
              <a:spcBef>
                <a:spcPts val="360"/>
              </a:spcBef>
              <a:spcAft>
                <a:spcPts val="0"/>
              </a:spcAft>
              <a:buNone/>
            </a:pPr>
            <a:r>
              <a:t/>
            </a:r>
            <a:endParaRPr sz="2200">
              <a:solidFill>
                <a:srgbClr val="FFFFFF"/>
              </a:solidFill>
              <a:latin typeface="Nunito"/>
              <a:ea typeface="Nunito"/>
              <a:cs typeface="Nunito"/>
              <a:sym typeface="Nunito"/>
            </a:endParaRPr>
          </a:p>
          <a:p>
            <a:pPr indent="0" lvl="0" marL="0" rtl="0" algn="l">
              <a:spcBef>
                <a:spcPts val="360"/>
              </a:spcBef>
              <a:spcAft>
                <a:spcPts val="0"/>
              </a:spcAft>
              <a:buNone/>
            </a:pPr>
            <a:r>
              <a:rPr lang="en" sz="2200">
                <a:solidFill>
                  <a:srgbClr val="FFFFFF"/>
                </a:solidFill>
                <a:latin typeface="Nunito"/>
                <a:ea typeface="Nunito"/>
                <a:cs typeface="Nunito"/>
                <a:sym typeface="Nunito"/>
              </a:rPr>
              <a:t>This demonstrates reliability of the calibrations, trending, and instrument performance over time.</a:t>
            </a:r>
            <a:endParaRPr sz="2200">
              <a:solidFill>
                <a:srgbClr val="FFFFFF"/>
              </a:solidFill>
              <a:latin typeface="Nunito"/>
              <a:ea typeface="Nunito"/>
              <a:cs typeface="Nunito"/>
              <a:sym typeface="Nunito"/>
            </a:endParaRPr>
          </a:p>
          <a:p>
            <a:pPr indent="457200" lvl="0" marL="0" rtl="0" algn="l">
              <a:spcBef>
                <a:spcPts val="360"/>
              </a:spcBef>
              <a:spcAft>
                <a:spcPts val="0"/>
              </a:spcAft>
              <a:buNone/>
            </a:pPr>
            <a:r>
              <a:t/>
            </a:r>
            <a:endParaRPr sz="2200">
              <a:latin typeface="Nunito"/>
              <a:ea typeface="Nunito"/>
              <a:cs typeface="Nunito"/>
              <a:sym typeface="Nunito"/>
            </a:endParaRPr>
          </a:p>
          <a:p>
            <a:pPr indent="0" lvl="0" marL="0" rtl="0" algn="l">
              <a:spcBef>
                <a:spcPts val="360"/>
              </a:spcBef>
              <a:spcAft>
                <a:spcPts val="0"/>
              </a:spcAft>
              <a:buNone/>
            </a:pPr>
            <a:r>
              <a:t/>
            </a:r>
            <a:endParaRPr sz="2200">
              <a:latin typeface="Nunito"/>
              <a:ea typeface="Nunito"/>
              <a:cs typeface="Nunito"/>
              <a:sym typeface="Nunito"/>
            </a:endParaRPr>
          </a:p>
        </p:txBody>
      </p:sp>
      <p:grpSp>
        <p:nvGrpSpPr>
          <p:cNvPr id="748" name="Google Shape;748;p65"/>
          <p:cNvGrpSpPr/>
          <p:nvPr/>
        </p:nvGrpSpPr>
        <p:grpSpPr>
          <a:xfrm>
            <a:off x="259199" y="142068"/>
            <a:ext cx="933668" cy="276900"/>
            <a:chOff x="259199" y="142068"/>
            <a:chExt cx="933668" cy="276900"/>
          </a:xfrm>
        </p:grpSpPr>
        <p:sp>
          <p:nvSpPr>
            <p:cNvPr id="749" name="Google Shape;749;p65"/>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750" name="Google Shape;750;p65"/>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66"/>
          <p:cNvSpPr txBox="1"/>
          <p:nvPr>
            <p:ph type="title"/>
          </p:nvPr>
        </p:nvSpPr>
        <p:spPr>
          <a:xfrm>
            <a:off x="259200" y="1162020"/>
            <a:ext cx="7886700" cy="599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3720">
                <a:latin typeface="Nunito"/>
                <a:ea typeface="Nunito"/>
                <a:cs typeface="Nunito"/>
                <a:sym typeface="Nunito"/>
              </a:rPr>
              <a:t>Ongoing Investigations</a:t>
            </a:r>
            <a:r>
              <a:rPr lang="en" sz="3720">
                <a:latin typeface="Nunito"/>
                <a:ea typeface="Nunito"/>
                <a:cs typeface="Nunito"/>
                <a:sym typeface="Nunito"/>
              </a:rPr>
              <a:t> </a:t>
            </a:r>
            <a:endParaRPr sz="2120">
              <a:solidFill>
                <a:srgbClr val="FF0000"/>
              </a:solidFill>
              <a:latin typeface="Nunito"/>
              <a:ea typeface="Nunito"/>
              <a:cs typeface="Nunito"/>
              <a:sym typeface="Nunito"/>
            </a:endParaRPr>
          </a:p>
          <a:p>
            <a:pPr indent="0" lvl="0" marL="0" rtl="0" algn="ctr">
              <a:spcBef>
                <a:spcPts val="0"/>
              </a:spcBef>
              <a:spcAft>
                <a:spcPts val="0"/>
              </a:spcAft>
              <a:buNone/>
            </a:pPr>
            <a:r>
              <a:t/>
            </a:r>
            <a:endParaRPr sz="2120">
              <a:latin typeface="Nunito"/>
              <a:ea typeface="Nunito"/>
              <a:cs typeface="Nunito"/>
              <a:sym typeface="Nunito"/>
            </a:endParaRPr>
          </a:p>
        </p:txBody>
      </p:sp>
      <p:graphicFrame>
        <p:nvGraphicFramePr>
          <p:cNvPr id="757" name="Google Shape;757;p66"/>
          <p:cNvGraphicFramePr/>
          <p:nvPr/>
        </p:nvGraphicFramePr>
        <p:xfrm>
          <a:off x="376855" y="1844740"/>
          <a:ext cx="3000000" cy="3000000"/>
        </p:xfrm>
        <a:graphic>
          <a:graphicData uri="http://schemas.openxmlformats.org/drawingml/2006/table">
            <a:tbl>
              <a:tblPr bandRow="1" firstCol="1" firstRow="1">
                <a:noFill/>
                <a:tableStyleId>{D65E6A63-D9C6-44F7-97D8-AB8605A8F885}</a:tableStyleId>
              </a:tblPr>
              <a:tblGrid>
                <a:gridCol w="431625"/>
                <a:gridCol w="2036650"/>
                <a:gridCol w="3502625"/>
                <a:gridCol w="2225725"/>
              </a:tblGrid>
              <a:tr h="213350">
                <a:tc>
                  <a:txBody>
                    <a:bodyPr/>
                    <a:lstStyle/>
                    <a:p>
                      <a:pPr indent="0" lvl="0" marL="0" marR="0" rtl="0" algn="ctr">
                        <a:lnSpc>
                          <a:spcPct val="107000"/>
                        </a:lnSpc>
                        <a:spcBef>
                          <a:spcPts val="0"/>
                        </a:spcBef>
                        <a:spcAft>
                          <a:spcPts val="0"/>
                        </a:spcAft>
                        <a:buNone/>
                      </a:pPr>
                      <a:r>
                        <a:rPr lang="en" sz="1200"/>
                        <a:t>#</a:t>
                      </a:r>
                      <a:endParaRPr sz="1200">
                        <a:latin typeface="Calibri"/>
                        <a:ea typeface="Calibri"/>
                        <a:cs typeface="Calibri"/>
                        <a:sym typeface="Calibri"/>
                      </a:endParaRPr>
                    </a:p>
                  </a:txBody>
                  <a:tcPr marT="0" marB="0" marR="68575" marL="68575"/>
                </a:tc>
                <a:tc>
                  <a:txBody>
                    <a:bodyPr/>
                    <a:lstStyle/>
                    <a:p>
                      <a:pPr indent="0" lvl="0" marL="0" marR="0" rtl="0" algn="ctr">
                        <a:lnSpc>
                          <a:spcPct val="107000"/>
                        </a:lnSpc>
                        <a:spcBef>
                          <a:spcPts val="0"/>
                        </a:spcBef>
                        <a:spcAft>
                          <a:spcPts val="0"/>
                        </a:spcAft>
                        <a:buNone/>
                      </a:pPr>
                      <a:r>
                        <a:rPr lang="en" sz="1200"/>
                        <a:t>Issue</a:t>
                      </a:r>
                      <a:endParaRPr sz="1200">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None/>
                      </a:pPr>
                      <a:r>
                        <a:rPr lang="en" sz="1200"/>
                        <a:t>Description</a:t>
                      </a:r>
                      <a:endParaRPr sz="1200">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None/>
                      </a:pPr>
                      <a:r>
                        <a:rPr lang="en" sz="1200"/>
                        <a:t>Comments to Users</a:t>
                      </a:r>
                      <a:endParaRPr sz="1200">
                        <a:latin typeface="Calibri"/>
                        <a:ea typeface="Calibri"/>
                        <a:cs typeface="Calibri"/>
                        <a:sym typeface="Calibri"/>
                      </a:endParaRPr>
                    </a:p>
                  </a:txBody>
                  <a:tcPr marT="0" marB="0" marR="68575" marL="68575"/>
                </a:tc>
              </a:tr>
              <a:tr h="399250">
                <a:tc>
                  <a:txBody>
                    <a:bodyPr/>
                    <a:lstStyle/>
                    <a:p>
                      <a:pPr indent="0" lvl="0" marL="0" marR="0" rtl="0" algn="ctr">
                        <a:lnSpc>
                          <a:spcPct val="107000"/>
                        </a:lnSpc>
                        <a:spcBef>
                          <a:spcPts val="0"/>
                        </a:spcBef>
                        <a:spcAft>
                          <a:spcPts val="0"/>
                        </a:spcAft>
                        <a:buNone/>
                      </a:pPr>
                      <a:r>
                        <a:rPr lang="en" sz="1200"/>
                        <a:t>1</a:t>
                      </a:r>
                      <a:endParaRPr sz="1200">
                        <a:latin typeface="Calibri"/>
                        <a:ea typeface="Calibri"/>
                        <a:cs typeface="Calibri"/>
                        <a:sym typeface="Calibri"/>
                      </a:endParaRPr>
                    </a:p>
                  </a:txBody>
                  <a:tcPr marT="0" marB="0" marR="68575" marL="68575" anchor="ctr"/>
                </a:tc>
                <a:tc>
                  <a:txBody>
                    <a:bodyPr/>
                    <a:lstStyle/>
                    <a:p>
                      <a:pPr indent="0" lvl="0" marL="0" marR="0" rtl="0" algn="l">
                        <a:lnSpc>
                          <a:spcPct val="107000"/>
                        </a:lnSpc>
                        <a:spcBef>
                          <a:spcPts val="0"/>
                        </a:spcBef>
                        <a:spcAft>
                          <a:spcPts val="0"/>
                        </a:spcAft>
                        <a:buNone/>
                      </a:pPr>
                      <a:r>
                        <a:rPr lang="en" sz="1200"/>
                        <a:t>*</a:t>
                      </a:r>
                      <a:r>
                        <a:rPr lang="en" sz="1200">
                          <a:latin typeface="Calibri"/>
                          <a:ea typeface="Calibri"/>
                          <a:cs typeface="Calibri"/>
                          <a:sym typeface="Calibri"/>
                        </a:rPr>
                        <a:t>ECI data</a:t>
                      </a:r>
                      <a:endParaRPr sz="1200">
                        <a:latin typeface="Calibri"/>
                        <a:ea typeface="Calibri"/>
                        <a:cs typeface="Calibri"/>
                        <a:sym typeface="Calibri"/>
                      </a:endParaRPr>
                    </a:p>
                  </a:txBody>
                  <a:tcPr marT="0" marB="0" marR="68575" marL="68575" anchor="ctr"/>
                </a:tc>
                <a:tc>
                  <a:txBody>
                    <a:bodyPr/>
                    <a:lstStyle/>
                    <a:p>
                      <a:pPr indent="0" lvl="0" marL="0" marR="0" rtl="0" algn="l">
                        <a:lnSpc>
                          <a:spcPct val="107000"/>
                        </a:lnSpc>
                        <a:spcBef>
                          <a:spcPts val="0"/>
                        </a:spcBef>
                        <a:spcAft>
                          <a:spcPts val="0"/>
                        </a:spcAft>
                        <a:buNone/>
                      </a:pPr>
                      <a:r>
                        <a:rPr lang="en" sz="1200">
                          <a:latin typeface="Calibri"/>
                          <a:ea typeface="Calibri"/>
                          <a:cs typeface="Calibri"/>
                          <a:sym typeface="Calibri"/>
                        </a:rPr>
                        <a:t>GOES-17 ECI data needs correction</a:t>
                      </a:r>
                      <a:endParaRPr sz="1200">
                        <a:latin typeface="Calibri"/>
                        <a:ea typeface="Calibri"/>
                        <a:cs typeface="Calibri"/>
                        <a:sym typeface="Calibri"/>
                      </a:endParaRPr>
                    </a:p>
                  </a:txBody>
                  <a:tcPr marT="0" marB="0" marR="68575" marL="68575" anchor="ctr"/>
                </a:tc>
                <a:tc>
                  <a:txBody>
                    <a:bodyPr/>
                    <a:lstStyle/>
                    <a:p>
                      <a:pPr indent="0" lvl="0" marL="0" marR="0" rtl="0" algn="r">
                        <a:lnSpc>
                          <a:spcPct val="107000"/>
                        </a:lnSpc>
                        <a:spcBef>
                          <a:spcPts val="0"/>
                        </a:spcBef>
                        <a:spcAft>
                          <a:spcPts val="0"/>
                        </a:spcAft>
                        <a:buNone/>
                      </a:pPr>
                      <a:r>
                        <a:rPr lang="en" sz="1200">
                          <a:latin typeface="Calibri"/>
                          <a:ea typeface="Calibri"/>
                          <a:cs typeface="Calibri"/>
                          <a:sym typeface="Calibri"/>
                        </a:rPr>
                        <a:t>Data invalid during</a:t>
                      </a:r>
                      <a:r>
                        <a:rPr lang="en" sz="1200">
                          <a:latin typeface="Calibri"/>
                          <a:ea typeface="Calibri"/>
                          <a:cs typeface="Calibri"/>
                          <a:sym typeface="Calibri"/>
                        </a:rPr>
                        <a:t> ECI period until reprocessed.  </a:t>
                      </a:r>
                      <a:r>
                        <a:rPr lang="en" sz="1200">
                          <a:latin typeface="Calibri"/>
                          <a:ea typeface="Calibri"/>
                          <a:cs typeface="Calibri"/>
                          <a:sym typeface="Calibri"/>
                        </a:rPr>
                        <a:t> </a:t>
                      </a:r>
                      <a:endParaRPr sz="1200">
                        <a:latin typeface="Calibri"/>
                        <a:ea typeface="Calibri"/>
                        <a:cs typeface="Calibri"/>
                        <a:sym typeface="Calibri"/>
                      </a:endParaRPr>
                    </a:p>
                  </a:txBody>
                  <a:tcPr marT="0" marB="0" marR="68575" marL="68575" anchor="ctr"/>
                </a:tc>
              </a:tr>
              <a:tr h="250850">
                <a:tc>
                  <a:txBody>
                    <a:bodyPr/>
                    <a:lstStyle/>
                    <a:p>
                      <a:pPr indent="0" lvl="0" marL="0" marR="0" rtl="0" algn="ctr">
                        <a:lnSpc>
                          <a:spcPct val="107000"/>
                        </a:lnSpc>
                        <a:spcBef>
                          <a:spcPts val="0"/>
                        </a:spcBef>
                        <a:spcAft>
                          <a:spcPts val="0"/>
                        </a:spcAft>
                        <a:buNone/>
                      </a:pPr>
                      <a:r>
                        <a:rPr lang="en" sz="1200"/>
                        <a:t>2</a:t>
                      </a:r>
                      <a:endParaRPr sz="1200">
                        <a:latin typeface="Calibri"/>
                        <a:ea typeface="Calibri"/>
                        <a:cs typeface="Calibri"/>
                        <a:sym typeface="Calibri"/>
                      </a:endParaRPr>
                    </a:p>
                  </a:txBody>
                  <a:tcPr marT="0" marB="0" marR="68575" marL="68575" anchor="ctr"/>
                </a:tc>
                <a:tc>
                  <a:txBody>
                    <a:bodyPr/>
                    <a:lstStyle/>
                    <a:p>
                      <a:pPr indent="0" lvl="0" marL="0" marR="0" rtl="0" algn="l">
                        <a:lnSpc>
                          <a:spcPct val="107000"/>
                        </a:lnSpc>
                        <a:spcBef>
                          <a:spcPts val="0"/>
                        </a:spcBef>
                        <a:spcAft>
                          <a:spcPts val="0"/>
                        </a:spcAft>
                        <a:buNone/>
                      </a:pPr>
                      <a:r>
                        <a:rPr lang="en" sz="1200"/>
                        <a:t>*</a:t>
                      </a:r>
                      <a:r>
                        <a:rPr lang="en" sz="1200">
                          <a:latin typeface="Calibri"/>
                          <a:ea typeface="Calibri"/>
                          <a:cs typeface="Calibri"/>
                          <a:sym typeface="Calibri"/>
                        </a:rPr>
                        <a:t>EUVS-C spike removal</a:t>
                      </a:r>
                      <a:endParaRPr sz="1200">
                        <a:latin typeface="Calibri"/>
                        <a:ea typeface="Calibri"/>
                        <a:cs typeface="Calibri"/>
                        <a:sym typeface="Calibri"/>
                      </a:endParaRPr>
                    </a:p>
                  </a:txBody>
                  <a:tcPr marT="0" marB="0" marR="68575" marL="68575" anchor="ctr"/>
                </a:tc>
                <a:tc>
                  <a:txBody>
                    <a:bodyPr/>
                    <a:lstStyle/>
                    <a:p>
                      <a:pPr indent="0" lvl="0" marL="0" marR="0" rtl="0" algn="l">
                        <a:lnSpc>
                          <a:spcPct val="107000"/>
                        </a:lnSpc>
                        <a:spcBef>
                          <a:spcPts val="0"/>
                        </a:spcBef>
                        <a:spcAft>
                          <a:spcPts val="0"/>
                        </a:spcAft>
                        <a:buNone/>
                      </a:pPr>
                      <a:r>
                        <a:rPr lang="en" sz="1200">
                          <a:latin typeface="Calibri"/>
                          <a:ea typeface="Calibri"/>
                          <a:cs typeface="Calibri"/>
                          <a:sym typeface="Calibri"/>
                        </a:rPr>
                        <a:t>Determine if this should</a:t>
                      </a:r>
                      <a:r>
                        <a:rPr lang="en" sz="1200">
                          <a:latin typeface="Calibri"/>
                          <a:ea typeface="Calibri"/>
                          <a:cs typeface="Calibri"/>
                          <a:sym typeface="Calibri"/>
                        </a:rPr>
                        <a:t> be added to L1b code.</a:t>
                      </a:r>
                      <a:endParaRPr sz="1200">
                        <a:latin typeface="Calibri"/>
                        <a:ea typeface="Calibri"/>
                        <a:cs typeface="Calibri"/>
                        <a:sym typeface="Calibri"/>
                      </a:endParaRPr>
                    </a:p>
                  </a:txBody>
                  <a:tcPr marT="0" marB="0" marR="68575" marL="68575" anchor="ctr"/>
                </a:tc>
                <a:tc>
                  <a:txBody>
                    <a:bodyPr/>
                    <a:lstStyle/>
                    <a:p>
                      <a:pPr indent="0" lvl="0" marL="0" marR="0" rtl="0" algn="r">
                        <a:lnSpc>
                          <a:spcPct val="107000"/>
                        </a:lnSpc>
                        <a:spcBef>
                          <a:spcPts val="0"/>
                        </a:spcBef>
                        <a:spcAft>
                          <a:spcPts val="0"/>
                        </a:spcAft>
                        <a:buNone/>
                      </a:pPr>
                      <a:r>
                        <a:rPr lang="en" sz="1200">
                          <a:latin typeface="Calibri"/>
                          <a:ea typeface="Calibri"/>
                          <a:cs typeface="Calibri"/>
                          <a:sym typeface="Calibri"/>
                        </a:rPr>
                        <a:t>Spikes can add noise to data.</a:t>
                      </a:r>
                      <a:endParaRPr sz="1200">
                        <a:latin typeface="Calibri"/>
                        <a:ea typeface="Calibri"/>
                        <a:cs typeface="Calibri"/>
                        <a:sym typeface="Calibri"/>
                      </a:endParaRPr>
                    </a:p>
                  </a:txBody>
                  <a:tcPr marT="0" marB="0" marR="68575" marL="68575" anchor="ctr"/>
                </a:tc>
              </a:tr>
              <a:tr h="468250">
                <a:tc>
                  <a:txBody>
                    <a:bodyPr/>
                    <a:lstStyle/>
                    <a:p>
                      <a:pPr indent="0" lvl="0" marL="0" marR="0" rtl="0" algn="ctr">
                        <a:lnSpc>
                          <a:spcPct val="107000"/>
                        </a:lnSpc>
                        <a:spcBef>
                          <a:spcPts val="0"/>
                        </a:spcBef>
                        <a:spcAft>
                          <a:spcPts val="0"/>
                        </a:spcAft>
                        <a:buNone/>
                      </a:pPr>
                      <a:r>
                        <a:rPr lang="en" sz="1200"/>
                        <a:t>3</a:t>
                      </a:r>
                      <a:endParaRPr sz="1200">
                        <a:latin typeface="Calibri"/>
                        <a:ea typeface="Calibri"/>
                        <a:cs typeface="Calibri"/>
                        <a:sym typeface="Calibri"/>
                      </a:endParaRPr>
                    </a:p>
                  </a:txBody>
                  <a:tcPr marT="0" marB="0" marR="68575" marL="68575" anchor="ctr"/>
                </a:tc>
                <a:tc>
                  <a:txBody>
                    <a:bodyPr/>
                    <a:lstStyle/>
                    <a:p>
                      <a:pPr indent="0" lvl="0" marL="0" marR="0" rtl="0" algn="l">
                        <a:lnSpc>
                          <a:spcPct val="107000"/>
                        </a:lnSpc>
                        <a:spcBef>
                          <a:spcPts val="0"/>
                        </a:spcBef>
                        <a:spcAft>
                          <a:spcPts val="0"/>
                        </a:spcAft>
                        <a:buNone/>
                      </a:pPr>
                      <a:r>
                        <a:rPr lang="en" sz="1200"/>
                        <a:t>*</a:t>
                      </a:r>
                      <a:r>
                        <a:rPr lang="en" sz="1200">
                          <a:latin typeface="Calibri"/>
                          <a:ea typeface="Calibri"/>
                          <a:cs typeface="Calibri"/>
                          <a:sym typeface="Calibri"/>
                        </a:rPr>
                        <a:t>EUVS-C</a:t>
                      </a:r>
                      <a:r>
                        <a:rPr lang="en" sz="1200">
                          <a:latin typeface="Calibri"/>
                          <a:ea typeface="Calibri"/>
                          <a:cs typeface="Calibri"/>
                          <a:sym typeface="Calibri"/>
                        </a:rPr>
                        <a:t> systematic behavior</a:t>
                      </a:r>
                      <a:endParaRPr sz="1200">
                        <a:latin typeface="Calibri"/>
                        <a:ea typeface="Calibri"/>
                        <a:cs typeface="Calibri"/>
                        <a:sym typeface="Calibri"/>
                      </a:endParaRPr>
                    </a:p>
                  </a:txBody>
                  <a:tcPr marT="0" marB="0" marR="68575" marL="68575" anchor="ctr"/>
                </a:tc>
                <a:tc>
                  <a:txBody>
                    <a:bodyPr/>
                    <a:lstStyle/>
                    <a:p>
                      <a:pPr indent="0" lvl="0" marL="0" marR="0" rtl="0" algn="l">
                        <a:lnSpc>
                          <a:spcPct val="107000"/>
                        </a:lnSpc>
                        <a:spcBef>
                          <a:spcPts val="0"/>
                        </a:spcBef>
                        <a:spcAft>
                          <a:spcPts val="0"/>
                        </a:spcAft>
                        <a:buNone/>
                      </a:pPr>
                      <a:r>
                        <a:rPr lang="en" sz="1200">
                          <a:latin typeface="Calibri"/>
                          <a:ea typeface="Calibri"/>
                          <a:cs typeface="Calibri"/>
                          <a:sym typeface="Calibri"/>
                        </a:rPr>
                        <a:t>Further detailed</a:t>
                      </a:r>
                      <a:r>
                        <a:rPr lang="en" sz="1200">
                          <a:latin typeface="Calibri"/>
                          <a:ea typeface="Calibri"/>
                          <a:cs typeface="Calibri"/>
                          <a:sym typeface="Calibri"/>
                        </a:rPr>
                        <a:t> investigation of behavior of wings and lines. </a:t>
                      </a:r>
                      <a:endParaRPr sz="1200">
                        <a:solidFill>
                          <a:srgbClr val="FF0000"/>
                        </a:solidFill>
                        <a:latin typeface="Calibri"/>
                        <a:ea typeface="Calibri"/>
                        <a:cs typeface="Calibri"/>
                        <a:sym typeface="Calibri"/>
                      </a:endParaRPr>
                    </a:p>
                  </a:txBody>
                  <a:tcPr marT="0" marB="0" marR="68575" marL="68575" anchor="ctr"/>
                </a:tc>
                <a:tc>
                  <a:txBody>
                    <a:bodyPr/>
                    <a:lstStyle/>
                    <a:p>
                      <a:pPr indent="0" lvl="0" marL="0" marR="0" rtl="0" algn="r">
                        <a:lnSpc>
                          <a:spcPct val="107000"/>
                        </a:lnSpc>
                        <a:spcBef>
                          <a:spcPts val="0"/>
                        </a:spcBef>
                        <a:spcAft>
                          <a:spcPts val="0"/>
                        </a:spcAft>
                        <a:buNone/>
                      </a:pPr>
                      <a:r>
                        <a:rPr lang="en" sz="1200">
                          <a:latin typeface="Calibri"/>
                          <a:ea typeface="Calibri"/>
                          <a:cs typeface="Calibri"/>
                          <a:sym typeface="Calibri"/>
                        </a:rPr>
                        <a:t>Examine impacts of Doppler and seasonal effects and</a:t>
                      </a:r>
                      <a:r>
                        <a:rPr lang="en" sz="1200">
                          <a:latin typeface="Calibri"/>
                          <a:ea typeface="Calibri"/>
                          <a:cs typeface="Calibri"/>
                          <a:sym typeface="Calibri"/>
                        </a:rPr>
                        <a:t> degradation.</a:t>
                      </a:r>
                      <a:endParaRPr sz="1200">
                        <a:latin typeface="Calibri"/>
                        <a:ea typeface="Calibri"/>
                        <a:cs typeface="Calibri"/>
                        <a:sym typeface="Calibri"/>
                      </a:endParaRPr>
                    </a:p>
                  </a:txBody>
                  <a:tcPr marT="0" marB="0" marR="68575" marL="68575" anchor="ctr"/>
                </a:tc>
              </a:tr>
              <a:tr h="422625">
                <a:tc>
                  <a:txBody>
                    <a:bodyPr/>
                    <a:lstStyle/>
                    <a:p>
                      <a:pPr indent="0" lvl="0" marL="0" marR="0" rtl="0" algn="ctr">
                        <a:lnSpc>
                          <a:spcPct val="107000"/>
                        </a:lnSpc>
                        <a:spcBef>
                          <a:spcPts val="0"/>
                        </a:spcBef>
                        <a:spcAft>
                          <a:spcPts val="0"/>
                        </a:spcAft>
                        <a:buNone/>
                      </a:pPr>
                      <a:r>
                        <a:rPr lang="en" sz="1200"/>
                        <a:t>4</a:t>
                      </a:r>
                      <a:endParaRPr sz="1200"/>
                    </a:p>
                  </a:txBody>
                  <a:tcPr marT="0" marB="0" marR="68575" marL="68575" anchor="ctr"/>
                </a:tc>
                <a:tc>
                  <a:txBody>
                    <a:bodyPr/>
                    <a:lstStyle/>
                    <a:p>
                      <a:pPr indent="0" lvl="0" marL="0" marR="0" rtl="0" algn="l">
                        <a:lnSpc>
                          <a:spcPct val="107000"/>
                        </a:lnSpc>
                        <a:spcBef>
                          <a:spcPts val="0"/>
                        </a:spcBef>
                        <a:spcAft>
                          <a:spcPts val="0"/>
                        </a:spcAft>
                        <a:buNone/>
                      </a:pPr>
                      <a:r>
                        <a:rPr lang="en" sz="1200"/>
                        <a:t>Jumps in spectral model</a:t>
                      </a:r>
                      <a:endParaRPr sz="1200">
                        <a:latin typeface="Calibri"/>
                        <a:ea typeface="Calibri"/>
                        <a:cs typeface="Calibri"/>
                        <a:sym typeface="Calibri"/>
                      </a:endParaRPr>
                    </a:p>
                  </a:txBody>
                  <a:tcPr marT="0" marB="0" marR="68575" marL="68575" anchor="ctr"/>
                </a:tc>
                <a:tc>
                  <a:txBody>
                    <a:bodyPr/>
                    <a:lstStyle/>
                    <a:p>
                      <a:pPr indent="0" lvl="0" marL="0" marR="0" rtl="0" algn="l">
                        <a:lnSpc>
                          <a:spcPct val="107000"/>
                        </a:lnSpc>
                        <a:spcBef>
                          <a:spcPts val="0"/>
                        </a:spcBef>
                        <a:spcAft>
                          <a:spcPts val="0"/>
                        </a:spcAft>
                        <a:buNone/>
                      </a:pPr>
                      <a:r>
                        <a:rPr lang="en" sz="1200"/>
                        <a:t>Jumps in spectral model that use 121.6 nm irradiance due to changing Case number from geocorona</a:t>
                      </a:r>
                      <a:endParaRPr sz="1200">
                        <a:latin typeface="Calibri"/>
                        <a:ea typeface="Calibri"/>
                        <a:cs typeface="Calibri"/>
                        <a:sym typeface="Calibri"/>
                      </a:endParaRPr>
                    </a:p>
                  </a:txBody>
                  <a:tcPr marT="0" marB="0" marR="68575" marL="68575" anchor="ctr"/>
                </a:tc>
                <a:tc>
                  <a:txBody>
                    <a:bodyPr/>
                    <a:lstStyle/>
                    <a:p>
                      <a:pPr indent="0" lvl="0" marL="0" marR="0" rtl="0" algn="r">
                        <a:lnSpc>
                          <a:spcPct val="107000"/>
                        </a:lnSpc>
                        <a:spcBef>
                          <a:spcPts val="0"/>
                        </a:spcBef>
                        <a:spcAft>
                          <a:spcPts val="0"/>
                        </a:spcAft>
                        <a:buNone/>
                      </a:pPr>
                      <a:r>
                        <a:rPr lang="en" sz="1200"/>
                        <a:t>New LUT will be generated</a:t>
                      </a:r>
                      <a:endParaRPr sz="1200">
                        <a:latin typeface="Calibri"/>
                        <a:ea typeface="Calibri"/>
                        <a:cs typeface="Calibri"/>
                        <a:sym typeface="Calibri"/>
                      </a:endParaRPr>
                    </a:p>
                  </a:txBody>
                  <a:tcPr marT="0" marB="0" marR="68575" marL="68575" anchor="ctr"/>
                </a:tc>
              </a:tr>
              <a:tr h="279125">
                <a:tc>
                  <a:txBody>
                    <a:bodyPr/>
                    <a:lstStyle/>
                    <a:p>
                      <a:pPr indent="0" lvl="0" marL="0" marR="0" rtl="0" algn="ctr">
                        <a:lnSpc>
                          <a:spcPct val="107000"/>
                        </a:lnSpc>
                        <a:spcBef>
                          <a:spcPts val="0"/>
                        </a:spcBef>
                        <a:spcAft>
                          <a:spcPts val="0"/>
                        </a:spcAft>
                        <a:buNone/>
                      </a:pPr>
                      <a:r>
                        <a:rPr lang="en" sz="1200"/>
                        <a:t>5</a:t>
                      </a:r>
                      <a:endParaRPr sz="1200"/>
                    </a:p>
                  </a:txBody>
                  <a:tcPr marT="0" marB="0" marR="68575" marL="68575" anchor="ctr"/>
                </a:tc>
                <a:tc>
                  <a:txBody>
                    <a:bodyPr/>
                    <a:lstStyle/>
                    <a:p>
                      <a:pPr indent="0" lvl="0" marL="0" marR="0" rtl="0" algn="l">
                        <a:lnSpc>
                          <a:spcPct val="107000"/>
                        </a:lnSpc>
                        <a:spcBef>
                          <a:spcPts val="0"/>
                        </a:spcBef>
                        <a:spcAft>
                          <a:spcPts val="0"/>
                        </a:spcAft>
                        <a:buNone/>
                      </a:pPr>
                      <a:r>
                        <a:rPr lang="en" sz="1200"/>
                        <a:t>Oscillation artifact</a:t>
                      </a:r>
                      <a:endParaRPr sz="1200"/>
                    </a:p>
                  </a:txBody>
                  <a:tcPr marT="0" marB="0" marR="68575" marL="68575" anchor="ctr"/>
                </a:tc>
                <a:tc>
                  <a:txBody>
                    <a:bodyPr/>
                    <a:lstStyle/>
                    <a:p>
                      <a:pPr indent="0" lvl="0" marL="0" marR="0" rtl="0" algn="l">
                        <a:lnSpc>
                          <a:spcPct val="107000"/>
                        </a:lnSpc>
                        <a:spcBef>
                          <a:spcPts val="0"/>
                        </a:spcBef>
                        <a:spcAft>
                          <a:spcPts val="0"/>
                        </a:spcAft>
                        <a:buNone/>
                      </a:pPr>
                      <a:r>
                        <a:rPr lang="en" sz="1200"/>
                        <a:t>Annual cycle oscillation in EUVS-B line irradiances</a:t>
                      </a:r>
                      <a:endParaRPr sz="1200"/>
                    </a:p>
                  </a:txBody>
                  <a:tcPr marT="0" marB="0" marR="68575" marL="68575" anchor="ctr"/>
                </a:tc>
                <a:tc>
                  <a:txBody>
                    <a:bodyPr/>
                    <a:lstStyle/>
                    <a:p>
                      <a:pPr indent="0" lvl="0" marL="0" marR="0" rtl="0" algn="r">
                        <a:lnSpc>
                          <a:spcPct val="107000"/>
                        </a:lnSpc>
                        <a:spcBef>
                          <a:spcPts val="0"/>
                        </a:spcBef>
                        <a:spcAft>
                          <a:spcPts val="0"/>
                        </a:spcAft>
                        <a:buNone/>
                      </a:pPr>
                      <a:r>
                        <a:rPr lang="en" sz="1200"/>
                        <a:t>Under investigation</a:t>
                      </a:r>
                      <a:endParaRPr sz="1200"/>
                    </a:p>
                  </a:txBody>
                  <a:tcPr marT="0" marB="0" marR="68575" marL="68575" anchor="ctr"/>
                </a:tc>
              </a:tr>
              <a:tr h="441650">
                <a:tc>
                  <a:txBody>
                    <a:bodyPr/>
                    <a:lstStyle/>
                    <a:p>
                      <a:pPr indent="0" lvl="0" marL="0" marR="0" rtl="0" algn="ctr">
                        <a:lnSpc>
                          <a:spcPct val="107000"/>
                        </a:lnSpc>
                        <a:spcBef>
                          <a:spcPts val="0"/>
                        </a:spcBef>
                        <a:spcAft>
                          <a:spcPts val="0"/>
                        </a:spcAft>
                        <a:buNone/>
                      </a:pPr>
                      <a:r>
                        <a:rPr lang="en" sz="1200"/>
                        <a:t>6</a:t>
                      </a:r>
                      <a:endParaRPr sz="1200"/>
                    </a:p>
                  </a:txBody>
                  <a:tcPr marT="0" marB="0" marR="68575" marL="68575" anchor="ctr"/>
                </a:tc>
                <a:tc>
                  <a:txBody>
                    <a:bodyPr/>
                    <a:lstStyle/>
                    <a:p>
                      <a:pPr indent="0" lvl="0" marL="0" marR="0" rtl="0" algn="l">
                        <a:lnSpc>
                          <a:spcPct val="107000"/>
                        </a:lnSpc>
                        <a:spcBef>
                          <a:spcPts val="0"/>
                        </a:spcBef>
                        <a:spcAft>
                          <a:spcPts val="0"/>
                        </a:spcAft>
                        <a:buNone/>
                      </a:pPr>
                      <a:r>
                        <a:rPr lang="en" sz="1200"/>
                        <a:t>Uncorrected temperature effects</a:t>
                      </a:r>
                      <a:endParaRPr sz="1200"/>
                    </a:p>
                  </a:txBody>
                  <a:tcPr marT="0" marB="0" marR="68575" marL="68575" anchor="ctr"/>
                </a:tc>
                <a:tc>
                  <a:txBody>
                    <a:bodyPr/>
                    <a:lstStyle/>
                    <a:p>
                      <a:pPr indent="0" lvl="0" marL="0" marR="0" rtl="0" algn="l">
                        <a:lnSpc>
                          <a:spcPct val="107000"/>
                        </a:lnSpc>
                        <a:spcBef>
                          <a:spcPts val="0"/>
                        </a:spcBef>
                        <a:spcAft>
                          <a:spcPts val="0"/>
                        </a:spcAft>
                        <a:buNone/>
                      </a:pPr>
                      <a:r>
                        <a:rPr lang="en" sz="1200"/>
                        <a:t>A</a:t>
                      </a:r>
                      <a:r>
                        <a:rPr lang="en" sz="1200"/>
                        <a:t>rtifacts</a:t>
                      </a:r>
                      <a:r>
                        <a:rPr lang="en" sz="1200"/>
                        <a:t> in line irradiances after eclipses due to uncorrected temperature effects</a:t>
                      </a:r>
                      <a:endParaRPr sz="1200"/>
                    </a:p>
                  </a:txBody>
                  <a:tcPr marT="0" marB="0" marR="68575" marL="68575" anchor="ctr"/>
                </a:tc>
                <a:tc>
                  <a:txBody>
                    <a:bodyPr/>
                    <a:lstStyle/>
                    <a:p>
                      <a:pPr indent="0" lvl="0" marL="0" rtl="0" algn="r">
                        <a:lnSpc>
                          <a:spcPct val="107000"/>
                        </a:lnSpc>
                        <a:spcBef>
                          <a:spcPts val="0"/>
                        </a:spcBef>
                        <a:spcAft>
                          <a:spcPts val="0"/>
                        </a:spcAft>
                        <a:buNone/>
                      </a:pPr>
                      <a:r>
                        <a:rPr lang="en" sz="1200"/>
                        <a:t>Under investigation</a:t>
                      </a:r>
                      <a:endParaRPr sz="1200"/>
                    </a:p>
                  </a:txBody>
                  <a:tcPr marT="0" marB="0" marR="68575" marL="68575" anchor="ctr"/>
                </a:tc>
              </a:tr>
            </a:tbl>
          </a:graphicData>
        </a:graphic>
      </p:graphicFrame>
      <p:grpSp>
        <p:nvGrpSpPr>
          <p:cNvPr id="758" name="Google Shape;758;p66"/>
          <p:cNvGrpSpPr/>
          <p:nvPr/>
        </p:nvGrpSpPr>
        <p:grpSpPr>
          <a:xfrm>
            <a:off x="259199" y="142068"/>
            <a:ext cx="933668" cy="276900"/>
            <a:chOff x="259199" y="142068"/>
            <a:chExt cx="933668" cy="276900"/>
          </a:xfrm>
        </p:grpSpPr>
        <p:sp>
          <p:nvSpPr>
            <p:cNvPr id="759" name="Google Shape;759;p66"/>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760" name="Google Shape;760;p66"/>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761" name="Google Shape;761;p66"/>
          <p:cNvSpPr txBox="1"/>
          <p:nvPr/>
        </p:nvSpPr>
        <p:spPr>
          <a:xfrm>
            <a:off x="2257625" y="2131225"/>
            <a:ext cx="452400" cy="276900"/>
          </a:xfrm>
          <a:prstGeom prst="rect">
            <a:avLst/>
          </a:prstGeom>
          <a:solidFill>
            <a:srgbClr val="FFE5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sp>
        <p:nvSpPr>
          <p:cNvPr id="762" name="Google Shape;762;p66"/>
          <p:cNvSpPr txBox="1"/>
          <p:nvPr>
            <p:ph idx="12" type="sldNum"/>
          </p:nvPr>
        </p:nvSpPr>
        <p:spPr>
          <a:xfrm>
            <a:off x="7010400" y="4761488"/>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
        <p:nvSpPr>
          <p:cNvPr id="763" name="Google Shape;763;p66"/>
          <p:cNvSpPr txBox="1"/>
          <p:nvPr/>
        </p:nvSpPr>
        <p:spPr>
          <a:xfrm>
            <a:off x="341500" y="4440000"/>
            <a:ext cx="3091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Calibri"/>
                <a:ea typeface="Calibri"/>
                <a:cs typeface="Calibri"/>
                <a:sym typeface="Calibri"/>
              </a:rPr>
              <a:t>*Investigations ongoing from Provisional </a:t>
            </a:r>
            <a:endParaRPr sz="13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67"/>
          <p:cNvSpPr txBox="1"/>
          <p:nvPr>
            <p:ph type="title"/>
          </p:nvPr>
        </p:nvSpPr>
        <p:spPr>
          <a:xfrm>
            <a:off x="259200" y="564725"/>
            <a:ext cx="8474400" cy="599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520">
                <a:latin typeface="Nunito"/>
                <a:ea typeface="Nunito"/>
                <a:cs typeface="Nunito"/>
                <a:sym typeface="Nunito"/>
              </a:rPr>
              <a:t>GOES-17 data will be analyzed to correct ECI-induced errors</a:t>
            </a:r>
            <a:endParaRPr sz="2520">
              <a:latin typeface="Nunito"/>
              <a:ea typeface="Nunito"/>
              <a:cs typeface="Nunito"/>
              <a:sym typeface="Nunito"/>
            </a:endParaRPr>
          </a:p>
        </p:txBody>
      </p:sp>
      <p:sp>
        <p:nvSpPr>
          <p:cNvPr id="770" name="Google Shape;770;p67"/>
          <p:cNvSpPr txBox="1"/>
          <p:nvPr/>
        </p:nvSpPr>
        <p:spPr>
          <a:xfrm>
            <a:off x="326442" y="1081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sp>
        <p:nvSpPr>
          <p:cNvPr id="771" name="Google Shape;771;p67"/>
          <p:cNvSpPr txBox="1"/>
          <p:nvPr>
            <p:ph idx="12" type="sldNum"/>
          </p:nvPr>
        </p:nvSpPr>
        <p:spPr>
          <a:xfrm>
            <a:off x="6937775" y="47743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
        <p:nvSpPr>
          <p:cNvPr id="772" name="Google Shape;772;p67"/>
          <p:cNvSpPr txBox="1"/>
          <p:nvPr/>
        </p:nvSpPr>
        <p:spPr>
          <a:xfrm>
            <a:off x="6796150" y="1829025"/>
            <a:ext cx="2071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Currents pointing limits are </a:t>
            </a:r>
            <a:r>
              <a:rPr lang="en">
                <a:solidFill>
                  <a:schemeClr val="dk1"/>
                </a:solidFill>
              </a:rPr>
              <a:t>+- 7 arcmin,</a:t>
            </a:r>
            <a:r>
              <a:rPr lang="en">
                <a:solidFill>
                  <a:schemeClr val="dk1"/>
                </a:solidFill>
              </a:rPr>
              <a:t> but should be changed and likely made time-dependent</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id="773" name="Google Shape;773;p67"/>
          <p:cNvPicPr preferRelativeResize="0"/>
          <p:nvPr/>
        </p:nvPicPr>
        <p:blipFill rotWithShape="1">
          <a:blip r:embed="rId3">
            <a:alphaModFix/>
          </a:blip>
          <a:srcRect b="2937" l="2827" r="0" t="3499"/>
          <a:stretch/>
        </p:blipFill>
        <p:spPr>
          <a:xfrm>
            <a:off x="1924200" y="1375425"/>
            <a:ext cx="4760300" cy="3437575"/>
          </a:xfrm>
          <a:prstGeom prst="rect">
            <a:avLst/>
          </a:prstGeom>
          <a:noFill/>
          <a:ln>
            <a:noFill/>
          </a:ln>
        </p:spPr>
      </p:pic>
      <p:sp>
        <p:nvSpPr>
          <p:cNvPr id="774" name="Google Shape;774;p67"/>
          <p:cNvSpPr txBox="1"/>
          <p:nvPr/>
        </p:nvSpPr>
        <p:spPr>
          <a:xfrm>
            <a:off x="6746050" y="4474300"/>
            <a:ext cx="177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Plot courtesy of LASP</a:t>
            </a:r>
            <a:endParaRPr sz="1000">
              <a:solidFill>
                <a:schemeClr val="dk1"/>
              </a:solidFill>
            </a:endParaRPr>
          </a:p>
        </p:txBody>
      </p:sp>
      <p:sp>
        <p:nvSpPr>
          <p:cNvPr id="775" name="Google Shape;775;p67"/>
          <p:cNvSpPr txBox="1"/>
          <p:nvPr/>
        </p:nvSpPr>
        <p:spPr>
          <a:xfrm>
            <a:off x="3121550" y="2406300"/>
            <a:ext cx="1500000" cy="33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50">
                <a:solidFill>
                  <a:schemeClr val="lt1"/>
                </a:solidFill>
                <a:highlight>
                  <a:schemeClr val="dk1"/>
                </a:highlight>
              </a:rPr>
              <a:t>ECI </a:t>
            </a:r>
            <a:r>
              <a:rPr lang="en" sz="950">
                <a:solidFill>
                  <a:schemeClr val="lt1"/>
                </a:solidFill>
                <a:highlight>
                  <a:schemeClr val="dk1"/>
                </a:highlight>
              </a:rPr>
              <a:t>8/6/2018-9/13/2018</a:t>
            </a:r>
            <a:endParaRPr sz="1200">
              <a:solidFill>
                <a:schemeClr val="lt1"/>
              </a:solidFill>
              <a:highlight>
                <a:schemeClr val="dk1"/>
              </a:high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68"/>
          <p:cNvSpPr txBox="1"/>
          <p:nvPr>
            <p:ph type="title"/>
          </p:nvPr>
        </p:nvSpPr>
        <p:spPr>
          <a:xfrm>
            <a:off x="259200" y="557670"/>
            <a:ext cx="7886700" cy="599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420">
                <a:latin typeface="Nunito"/>
                <a:ea typeface="Nunito"/>
                <a:cs typeface="Nunito"/>
                <a:sym typeface="Nunito"/>
              </a:rPr>
              <a:t>EUVS-C spike removal will be evaluated in future work</a:t>
            </a:r>
            <a:endParaRPr sz="2420">
              <a:latin typeface="Nunito"/>
              <a:ea typeface="Nunito"/>
              <a:cs typeface="Nunito"/>
              <a:sym typeface="Nunito"/>
            </a:endParaRPr>
          </a:p>
        </p:txBody>
      </p:sp>
      <p:grpSp>
        <p:nvGrpSpPr>
          <p:cNvPr id="782" name="Google Shape;782;p68"/>
          <p:cNvGrpSpPr/>
          <p:nvPr/>
        </p:nvGrpSpPr>
        <p:grpSpPr>
          <a:xfrm>
            <a:off x="259199" y="142068"/>
            <a:ext cx="933668" cy="276900"/>
            <a:chOff x="259199" y="142068"/>
            <a:chExt cx="933668" cy="276900"/>
          </a:xfrm>
        </p:grpSpPr>
        <p:sp>
          <p:nvSpPr>
            <p:cNvPr id="783" name="Google Shape;783;p68"/>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784" name="Google Shape;784;p68"/>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pic>
        <p:nvPicPr>
          <p:cNvPr id="785" name="Google Shape;785;p68"/>
          <p:cNvPicPr preferRelativeResize="0"/>
          <p:nvPr/>
        </p:nvPicPr>
        <p:blipFill rotWithShape="1">
          <a:blip r:embed="rId3">
            <a:alphaModFix/>
          </a:blip>
          <a:srcRect b="0" l="0" r="0" t="0"/>
          <a:stretch/>
        </p:blipFill>
        <p:spPr>
          <a:xfrm>
            <a:off x="629925" y="2428250"/>
            <a:ext cx="3589700" cy="2205025"/>
          </a:xfrm>
          <a:prstGeom prst="rect">
            <a:avLst/>
          </a:prstGeom>
          <a:noFill/>
          <a:ln>
            <a:noFill/>
          </a:ln>
        </p:spPr>
      </p:pic>
      <p:sp>
        <p:nvSpPr>
          <p:cNvPr id="786" name="Google Shape;786;p68"/>
          <p:cNvSpPr txBox="1"/>
          <p:nvPr/>
        </p:nvSpPr>
        <p:spPr>
          <a:xfrm>
            <a:off x="4219623" y="1596200"/>
            <a:ext cx="4386600" cy="2586000"/>
          </a:xfrm>
          <a:prstGeom prst="rect">
            <a:avLst/>
          </a:prstGeom>
          <a:noFill/>
          <a:ln>
            <a:noFill/>
          </a:ln>
        </p:spPr>
        <p:txBody>
          <a:bodyPr anchorCtr="0" anchor="t" bIns="45700" lIns="91425" spcFirstLastPara="1" rIns="91425" wrap="square" tIns="45700">
            <a:spAutoFit/>
          </a:bodyPr>
          <a:lstStyle/>
          <a:p>
            <a:pPr indent="-247650" lvl="0" marL="285750" marR="0" rtl="0" algn="l">
              <a:spcBef>
                <a:spcPts val="0"/>
              </a:spcBef>
              <a:spcAft>
                <a:spcPts val="0"/>
              </a:spcAft>
              <a:buClr>
                <a:srgbClr val="FFFFFF"/>
              </a:buClr>
              <a:buSzPts val="2200"/>
              <a:buFont typeface="Arial"/>
              <a:buChar char="•"/>
            </a:pPr>
            <a:r>
              <a:rPr lang="en" sz="2200">
                <a:solidFill>
                  <a:srgbClr val="FFFFFF"/>
                </a:solidFill>
                <a:latin typeface="Calibri"/>
                <a:ea typeface="Calibri"/>
                <a:cs typeface="Calibri"/>
                <a:sym typeface="Calibri"/>
              </a:rPr>
              <a:t>The current single threshold technique for removing particle spikes in all EUVS-C diodes can be improved to reduce noise</a:t>
            </a:r>
            <a:endParaRPr sz="2200">
              <a:solidFill>
                <a:srgbClr val="FFFFFF"/>
              </a:solidFill>
              <a:latin typeface="Calibri"/>
              <a:ea typeface="Calibri"/>
              <a:cs typeface="Calibri"/>
              <a:sym typeface="Calibri"/>
            </a:endParaRPr>
          </a:p>
          <a:p>
            <a:pPr indent="0" lvl="0" marL="457200" marR="0" rtl="0" algn="l">
              <a:spcBef>
                <a:spcPts val="0"/>
              </a:spcBef>
              <a:spcAft>
                <a:spcPts val="0"/>
              </a:spcAft>
              <a:buNone/>
            </a:pPr>
            <a:r>
              <a:t/>
            </a:r>
            <a:endParaRPr sz="2200">
              <a:solidFill>
                <a:srgbClr val="FFFFFF"/>
              </a:solidFill>
              <a:latin typeface="Calibri"/>
              <a:ea typeface="Calibri"/>
              <a:cs typeface="Calibri"/>
              <a:sym typeface="Calibri"/>
            </a:endParaRPr>
          </a:p>
          <a:p>
            <a:pPr indent="-247650" lvl="0" marL="285750" marR="0" rtl="0" algn="l">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Each diode may need its own threshold</a:t>
            </a:r>
            <a:endParaRPr sz="2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800">
              <a:solidFill>
                <a:srgbClr val="FFFFFF"/>
              </a:solidFill>
              <a:latin typeface="Calibri"/>
              <a:ea typeface="Calibri"/>
              <a:cs typeface="Calibri"/>
              <a:sym typeface="Calibri"/>
            </a:endParaRPr>
          </a:p>
        </p:txBody>
      </p:sp>
      <p:sp>
        <p:nvSpPr>
          <p:cNvPr id="787" name="Google Shape;787;p68"/>
          <p:cNvSpPr txBox="1"/>
          <p:nvPr>
            <p:ph idx="12" type="sldNum"/>
          </p:nvPr>
        </p:nvSpPr>
        <p:spPr>
          <a:xfrm>
            <a:off x="6966250"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
        <p:nvSpPr>
          <p:cNvPr id="788" name="Google Shape;788;p68"/>
          <p:cNvSpPr txBox="1"/>
          <p:nvPr/>
        </p:nvSpPr>
        <p:spPr>
          <a:xfrm>
            <a:off x="2617900" y="4681950"/>
            <a:ext cx="4362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rPr>
              <a:t>Analysis and plots courtesy of Tom Eden (LASP)</a:t>
            </a:r>
            <a:endParaRPr sz="1200">
              <a:solidFill>
                <a:schemeClr val="dk1"/>
              </a:solidFill>
            </a:endParaRPr>
          </a:p>
        </p:txBody>
      </p:sp>
      <p:pic>
        <p:nvPicPr>
          <p:cNvPr id="789" name="Google Shape;789;p68"/>
          <p:cNvPicPr preferRelativeResize="0"/>
          <p:nvPr/>
        </p:nvPicPr>
        <p:blipFill rotWithShape="1">
          <a:blip r:embed="rId4">
            <a:alphaModFix/>
          </a:blip>
          <a:srcRect b="75864" l="0" r="49594" t="0"/>
          <a:stretch/>
        </p:blipFill>
        <p:spPr>
          <a:xfrm>
            <a:off x="635188" y="1110100"/>
            <a:ext cx="3579163" cy="1186499"/>
          </a:xfrm>
          <a:prstGeom prst="rect">
            <a:avLst/>
          </a:prstGeom>
          <a:noFill/>
          <a:ln>
            <a:noFill/>
          </a:ln>
        </p:spPr>
      </p:pic>
      <p:sp>
        <p:nvSpPr>
          <p:cNvPr id="790" name="Google Shape;790;p68"/>
          <p:cNvSpPr txBox="1"/>
          <p:nvPr/>
        </p:nvSpPr>
        <p:spPr>
          <a:xfrm>
            <a:off x="1468600" y="3116675"/>
            <a:ext cx="933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Previous threshold</a:t>
            </a:r>
            <a:endParaRPr sz="1000">
              <a:latin typeface="Calibri"/>
              <a:ea typeface="Calibri"/>
              <a:cs typeface="Calibri"/>
              <a:sym typeface="Calibri"/>
            </a:endParaRPr>
          </a:p>
        </p:txBody>
      </p:sp>
      <p:sp>
        <p:nvSpPr>
          <p:cNvPr id="791" name="Google Shape;791;p68"/>
          <p:cNvSpPr txBox="1"/>
          <p:nvPr/>
        </p:nvSpPr>
        <p:spPr>
          <a:xfrm>
            <a:off x="2187525" y="3116675"/>
            <a:ext cx="933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New </a:t>
            </a:r>
            <a:r>
              <a:rPr lang="en" sz="1000">
                <a:latin typeface="Calibri"/>
                <a:ea typeface="Calibri"/>
                <a:cs typeface="Calibri"/>
                <a:sym typeface="Calibri"/>
              </a:rPr>
              <a:t>threshold</a:t>
            </a:r>
            <a:endParaRPr sz="1000">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69"/>
          <p:cNvSpPr txBox="1"/>
          <p:nvPr>
            <p:ph type="title"/>
          </p:nvPr>
        </p:nvSpPr>
        <p:spPr>
          <a:xfrm>
            <a:off x="128050" y="641225"/>
            <a:ext cx="8750400" cy="599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solidFill>
                  <a:srgbClr val="FFFFFF"/>
                </a:solidFill>
                <a:latin typeface="Nunito"/>
                <a:ea typeface="Nunito"/>
                <a:cs typeface="Nunito"/>
                <a:sym typeface="Nunito"/>
              </a:rPr>
              <a:t>EUVS-C shows systematic behavior including daily variation and difference in degradation rates in red and blue wings</a:t>
            </a:r>
            <a:endParaRPr sz="2220">
              <a:solidFill>
                <a:srgbClr val="FFFFFF"/>
              </a:solidFill>
              <a:latin typeface="Nunito"/>
              <a:ea typeface="Nunito"/>
              <a:cs typeface="Nunito"/>
              <a:sym typeface="Nunito"/>
            </a:endParaRPr>
          </a:p>
          <a:p>
            <a:pPr indent="0" lvl="0" marL="0" rtl="0" algn="l">
              <a:spcBef>
                <a:spcPts val="0"/>
              </a:spcBef>
              <a:spcAft>
                <a:spcPts val="0"/>
              </a:spcAft>
              <a:buNone/>
            </a:pPr>
            <a:r>
              <a:t/>
            </a:r>
            <a:endParaRPr sz="2220">
              <a:latin typeface="Nunito"/>
              <a:ea typeface="Nunito"/>
              <a:cs typeface="Nunito"/>
              <a:sym typeface="Nunito"/>
            </a:endParaRPr>
          </a:p>
        </p:txBody>
      </p:sp>
      <p:grpSp>
        <p:nvGrpSpPr>
          <p:cNvPr id="798" name="Google Shape;798;p69"/>
          <p:cNvGrpSpPr/>
          <p:nvPr/>
        </p:nvGrpSpPr>
        <p:grpSpPr>
          <a:xfrm>
            <a:off x="259199" y="142068"/>
            <a:ext cx="933668" cy="276900"/>
            <a:chOff x="259199" y="142068"/>
            <a:chExt cx="933668" cy="276900"/>
          </a:xfrm>
        </p:grpSpPr>
        <p:sp>
          <p:nvSpPr>
            <p:cNvPr id="799" name="Google Shape;799;p69"/>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800" name="Google Shape;800;p69"/>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801" name="Google Shape;801;p69"/>
          <p:cNvSpPr txBox="1"/>
          <p:nvPr>
            <p:ph idx="12" type="sldNum"/>
          </p:nvPr>
        </p:nvSpPr>
        <p:spPr>
          <a:xfrm>
            <a:off x="6944875" y="4764276"/>
            <a:ext cx="2133600" cy="2769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pic>
        <p:nvPicPr>
          <p:cNvPr id="802" name="Google Shape;802;p69"/>
          <p:cNvPicPr preferRelativeResize="0"/>
          <p:nvPr/>
        </p:nvPicPr>
        <p:blipFill rotWithShape="1">
          <a:blip r:embed="rId3">
            <a:alphaModFix/>
          </a:blip>
          <a:srcRect b="0" l="0" r="0" t="0"/>
          <a:stretch/>
        </p:blipFill>
        <p:spPr>
          <a:xfrm>
            <a:off x="5528550" y="1558500"/>
            <a:ext cx="3448350" cy="2888195"/>
          </a:xfrm>
          <a:prstGeom prst="rect">
            <a:avLst/>
          </a:prstGeom>
          <a:noFill/>
          <a:ln>
            <a:noFill/>
          </a:ln>
        </p:spPr>
      </p:pic>
      <p:grpSp>
        <p:nvGrpSpPr>
          <p:cNvPr id="803" name="Google Shape;803;p69"/>
          <p:cNvGrpSpPr/>
          <p:nvPr/>
        </p:nvGrpSpPr>
        <p:grpSpPr>
          <a:xfrm>
            <a:off x="209800" y="1897175"/>
            <a:ext cx="5172500" cy="2365200"/>
            <a:chOff x="334428" y="1268174"/>
            <a:chExt cx="5908728" cy="1708589"/>
          </a:xfrm>
        </p:grpSpPr>
        <p:pic>
          <p:nvPicPr>
            <p:cNvPr id="804" name="Google Shape;804;p69"/>
            <p:cNvPicPr preferRelativeResize="0"/>
            <p:nvPr/>
          </p:nvPicPr>
          <p:blipFill rotWithShape="1">
            <a:blip r:embed="rId4">
              <a:alphaModFix/>
            </a:blip>
            <a:srcRect b="0" l="-836" r="0" t="0"/>
            <a:stretch/>
          </p:blipFill>
          <p:spPr>
            <a:xfrm>
              <a:off x="334428" y="1268174"/>
              <a:ext cx="5908728" cy="1670898"/>
            </a:xfrm>
            <a:prstGeom prst="rect">
              <a:avLst/>
            </a:prstGeom>
            <a:noFill/>
            <a:ln>
              <a:noFill/>
            </a:ln>
          </p:spPr>
        </p:pic>
        <p:sp>
          <p:nvSpPr>
            <p:cNvPr id="805" name="Google Shape;805;p69"/>
            <p:cNvSpPr txBox="1"/>
            <p:nvPr/>
          </p:nvSpPr>
          <p:spPr>
            <a:xfrm rot="-5400000">
              <a:off x="-322091" y="1967263"/>
              <a:ext cx="1702500" cy="316500"/>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200">
                  <a:solidFill>
                    <a:srgbClr val="000000"/>
                  </a:solidFill>
                  <a:latin typeface="Calibri"/>
                  <a:ea typeface="Calibri"/>
                  <a:cs typeface="Calibri"/>
                  <a:sym typeface="Calibri"/>
                </a:rPr>
                <a:t>Mg II index</a:t>
              </a:r>
              <a:endParaRPr sz="1200">
                <a:solidFill>
                  <a:srgbClr val="000000"/>
                </a:solidFill>
                <a:latin typeface="Calibri"/>
                <a:ea typeface="Calibri"/>
                <a:cs typeface="Calibri"/>
                <a:sym typeface="Calibri"/>
              </a:endParaRPr>
            </a:p>
          </p:txBody>
        </p:sp>
        <p:sp>
          <p:nvSpPr>
            <p:cNvPr id="806" name="Google Shape;806;p69"/>
            <p:cNvSpPr txBox="1"/>
            <p:nvPr/>
          </p:nvSpPr>
          <p:spPr>
            <a:xfrm>
              <a:off x="3021963" y="2193443"/>
              <a:ext cx="1003200" cy="23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500">
                  <a:solidFill>
                    <a:srgbClr val="034ABD"/>
                  </a:solidFill>
                  <a:latin typeface="Calibri"/>
                  <a:ea typeface="Calibri"/>
                  <a:cs typeface="Calibri"/>
                  <a:sym typeface="Calibri"/>
                </a:rPr>
                <a:t>GOES-16</a:t>
              </a:r>
              <a:endParaRPr sz="1500">
                <a:solidFill>
                  <a:srgbClr val="034ABD"/>
                </a:solidFill>
                <a:latin typeface="Calibri"/>
                <a:ea typeface="Calibri"/>
                <a:cs typeface="Calibri"/>
                <a:sym typeface="Calibri"/>
              </a:endParaRPr>
            </a:p>
          </p:txBody>
        </p:sp>
        <p:sp>
          <p:nvSpPr>
            <p:cNvPr id="807" name="Google Shape;807;p69"/>
            <p:cNvSpPr txBox="1"/>
            <p:nvPr/>
          </p:nvSpPr>
          <p:spPr>
            <a:xfrm>
              <a:off x="4136470" y="1662154"/>
              <a:ext cx="1003200" cy="222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C20EAD"/>
                  </a:solidFill>
                  <a:latin typeface="Calibri"/>
                  <a:ea typeface="Calibri"/>
                  <a:cs typeface="Calibri"/>
                  <a:sym typeface="Calibri"/>
                </a:rPr>
                <a:t>GOES-17</a:t>
              </a:r>
              <a:endParaRPr>
                <a:solidFill>
                  <a:srgbClr val="C20EAD"/>
                </a:solidFill>
                <a:latin typeface="Calibri"/>
                <a:ea typeface="Calibri"/>
                <a:cs typeface="Calibri"/>
                <a:sym typeface="Calibri"/>
              </a:endParaRPr>
            </a:p>
          </p:txBody>
        </p:sp>
      </p:grpSp>
      <p:sp>
        <p:nvSpPr>
          <p:cNvPr id="808" name="Google Shape;808;p69"/>
          <p:cNvSpPr txBox="1"/>
          <p:nvPr/>
        </p:nvSpPr>
        <p:spPr>
          <a:xfrm>
            <a:off x="884450" y="1558488"/>
            <a:ext cx="4178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alibri"/>
                <a:ea typeface="Calibri"/>
                <a:cs typeface="Calibri"/>
                <a:sym typeface="Calibri"/>
              </a:rPr>
              <a:t>Pronounced daily variation in GOES-17</a:t>
            </a:r>
            <a:endParaRPr sz="1300">
              <a:solidFill>
                <a:schemeClr val="dk1"/>
              </a:solidFill>
              <a:latin typeface="Calibri"/>
              <a:ea typeface="Calibri"/>
              <a:cs typeface="Calibri"/>
              <a:sym typeface="Calibri"/>
            </a:endParaRPr>
          </a:p>
        </p:txBody>
      </p:sp>
      <p:cxnSp>
        <p:nvCxnSpPr>
          <p:cNvPr id="809" name="Google Shape;809;p69"/>
          <p:cNvCxnSpPr>
            <a:stCxn id="808" idx="2"/>
          </p:cNvCxnSpPr>
          <p:nvPr/>
        </p:nvCxnSpPr>
        <p:spPr>
          <a:xfrm>
            <a:off x="2973800" y="1943388"/>
            <a:ext cx="79800" cy="325500"/>
          </a:xfrm>
          <a:prstGeom prst="straightConnector1">
            <a:avLst/>
          </a:prstGeom>
          <a:noFill/>
          <a:ln cap="flat" cmpd="sng" w="9525">
            <a:solidFill>
              <a:schemeClr val="dk2"/>
            </a:solidFill>
            <a:prstDash val="solid"/>
            <a:round/>
            <a:headEnd len="med" w="med" type="none"/>
            <a:tailEnd len="med" w="med" type="triangle"/>
          </a:ln>
        </p:spPr>
      </p:cxnSp>
      <p:cxnSp>
        <p:nvCxnSpPr>
          <p:cNvPr id="810" name="Google Shape;810;p69"/>
          <p:cNvCxnSpPr>
            <a:stCxn id="808" idx="2"/>
          </p:cNvCxnSpPr>
          <p:nvPr/>
        </p:nvCxnSpPr>
        <p:spPr>
          <a:xfrm>
            <a:off x="2973800" y="1943388"/>
            <a:ext cx="203100" cy="354600"/>
          </a:xfrm>
          <a:prstGeom prst="straightConnector1">
            <a:avLst/>
          </a:prstGeom>
          <a:noFill/>
          <a:ln cap="flat" cmpd="sng" w="9525">
            <a:solidFill>
              <a:schemeClr val="dk2"/>
            </a:solidFill>
            <a:prstDash val="solid"/>
            <a:round/>
            <a:headEnd len="med" w="med" type="none"/>
            <a:tailEnd len="med" w="med" type="triangle"/>
          </a:ln>
        </p:spPr>
      </p:cxnSp>
      <p:sp>
        <p:nvSpPr>
          <p:cNvPr id="811" name="Google Shape;811;p69"/>
          <p:cNvSpPr txBox="1"/>
          <p:nvPr/>
        </p:nvSpPr>
        <p:spPr>
          <a:xfrm>
            <a:off x="6484275" y="2158875"/>
            <a:ext cx="2133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Calibri"/>
                <a:ea typeface="Calibri"/>
                <a:cs typeface="Calibri"/>
                <a:sym typeface="Calibri"/>
              </a:rPr>
              <a:t>Degradation rate different between red and blue wings</a:t>
            </a:r>
            <a:endParaRPr sz="1100">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70"/>
          <p:cNvSpPr txBox="1"/>
          <p:nvPr>
            <p:ph type="title"/>
          </p:nvPr>
        </p:nvSpPr>
        <p:spPr>
          <a:xfrm>
            <a:off x="259200" y="557670"/>
            <a:ext cx="7886700" cy="599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420">
                <a:latin typeface="Nunito"/>
                <a:ea typeface="Nunito"/>
                <a:cs typeface="Nunito"/>
                <a:sym typeface="Nunito"/>
              </a:rPr>
              <a:t>Jumps in 121.6 nm dependent spectral model bins due to geocorona event </a:t>
            </a:r>
            <a:endParaRPr sz="2420">
              <a:latin typeface="Nunito"/>
              <a:ea typeface="Nunito"/>
              <a:cs typeface="Nunito"/>
              <a:sym typeface="Nunito"/>
            </a:endParaRPr>
          </a:p>
        </p:txBody>
      </p:sp>
      <p:grpSp>
        <p:nvGrpSpPr>
          <p:cNvPr id="818" name="Google Shape;818;p70"/>
          <p:cNvGrpSpPr/>
          <p:nvPr/>
        </p:nvGrpSpPr>
        <p:grpSpPr>
          <a:xfrm>
            <a:off x="259199" y="142068"/>
            <a:ext cx="933668" cy="276900"/>
            <a:chOff x="259199" y="142068"/>
            <a:chExt cx="933668" cy="276900"/>
          </a:xfrm>
        </p:grpSpPr>
        <p:sp>
          <p:nvSpPr>
            <p:cNvPr id="819" name="Google Shape;819;p70"/>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820" name="Google Shape;820;p70"/>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grpSp>
        <p:nvGrpSpPr>
          <p:cNvPr id="821" name="Google Shape;821;p70"/>
          <p:cNvGrpSpPr/>
          <p:nvPr/>
        </p:nvGrpSpPr>
        <p:grpSpPr>
          <a:xfrm>
            <a:off x="640686" y="1513059"/>
            <a:ext cx="6105569" cy="3073218"/>
            <a:chOff x="412618" y="1495518"/>
            <a:chExt cx="5414178" cy="2478801"/>
          </a:xfrm>
        </p:grpSpPr>
        <p:pic>
          <p:nvPicPr>
            <p:cNvPr id="822" name="Google Shape;822;p70"/>
            <p:cNvPicPr preferRelativeResize="0"/>
            <p:nvPr/>
          </p:nvPicPr>
          <p:blipFill rotWithShape="1">
            <a:blip r:embed="rId3">
              <a:alphaModFix/>
            </a:blip>
            <a:srcRect b="5928" l="1951" r="0" t="64337"/>
            <a:stretch/>
          </p:blipFill>
          <p:spPr>
            <a:xfrm>
              <a:off x="412618" y="2879749"/>
              <a:ext cx="5414178" cy="1094570"/>
            </a:xfrm>
            <a:prstGeom prst="rect">
              <a:avLst/>
            </a:prstGeom>
            <a:noFill/>
            <a:ln>
              <a:noFill/>
            </a:ln>
          </p:spPr>
        </p:pic>
        <p:pic>
          <p:nvPicPr>
            <p:cNvPr id="823" name="Google Shape;823;p70"/>
            <p:cNvPicPr preferRelativeResize="0"/>
            <p:nvPr/>
          </p:nvPicPr>
          <p:blipFill rotWithShape="1">
            <a:blip r:embed="rId3">
              <a:alphaModFix/>
            </a:blip>
            <a:srcRect b="61492" l="1951" r="0" t="0"/>
            <a:stretch/>
          </p:blipFill>
          <p:spPr>
            <a:xfrm>
              <a:off x="412618" y="1495518"/>
              <a:ext cx="5414178" cy="1417586"/>
            </a:xfrm>
            <a:prstGeom prst="rect">
              <a:avLst/>
            </a:prstGeom>
            <a:noFill/>
            <a:ln>
              <a:noFill/>
            </a:ln>
          </p:spPr>
        </p:pic>
      </p:grpSp>
      <p:sp>
        <p:nvSpPr>
          <p:cNvPr id="824" name="Google Shape;824;p70"/>
          <p:cNvSpPr txBox="1"/>
          <p:nvPr/>
        </p:nvSpPr>
        <p:spPr>
          <a:xfrm>
            <a:off x="6746250" y="1463600"/>
            <a:ext cx="16833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Spectral model coefficients in LUTs will be revised to reduce model bins dependency on </a:t>
            </a:r>
            <a:r>
              <a:rPr lang="en">
                <a:solidFill>
                  <a:srgbClr val="FFFFFF"/>
                </a:solidFill>
                <a:latin typeface="Calibri"/>
                <a:ea typeface="Calibri"/>
                <a:cs typeface="Calibri"/>
                <a:sym typeface="Calibri"/>
              </a:rPr>
              <a:t>121.6 nm</a:t>
            </a:r>
            <a:r>
              <a:rPr lang="en">
                <a:solidFill>
                  <a:srgbClr val="FFFFFF"/>
                </a:solidFill>
                <a:latin typeface="Calibri"/>
                <a:ea typeface="Calibri"/>
                <a:cs typeface="Calibri"/>
                <a:sym typeface="Calibri"/>
              </a:rPr>
              <a:t> irradiance</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a:p>
            <a:pPr indent="0" lvl="0" marL="0" rtl="0" algn="l">
              <a:spcBef>
                <a:spcPts val="0"/>
              </a:spcBef>
              <a:spcAft>
                <a:spcPts val="0"/>
              </a:spcAft>
              <a:buNone/>
            </a:pPr>
            <a:r>
              <a:rPr lang="en">
                <a:solidFill>
                  <a:srgbClr val="FFFFFF"/>
                </a:solidFill>
                <a:latin typeface="Calibri"/>
                <a:ea typeface="Calibri"/>
                <a:cs typeface="Calibri"/>
                <a:sym typeface="Calibri"/>
              </a:rPr>
              <a:t>Large jumps in irradiance can erroneously signal an EUV event</a:t>
            </a:r>
            <a:endParaRPr>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p:txBody>
      </p:sp>
      <p:sp>
        <p:nvSpPr>
          <p:cNvPr id="825" name="Google Shape;825;p70"/>
          <p:cNvSpPr txBox="1"/>
          <p:nvPr>
            <p:ph idx="12" type="sldNum"/>
          </p:nvPr>
        </p:nvSpPr>
        <p:spPr>
          <a:xfrm>
            <a:off x="6966250" y="478151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71"/>
          <p:cNvSpPr txBox="1"/>
          <p:nvPr>
            <p:ph type="title"/>
          </p:nvPr>
        </p:nvSpPr>
        <p:spPr>
          <a:xfrm>
            <a:off x="259200" y="388069"/>
            <a:ext cx="7886700" cy="599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420">
                <a:solidFill>
                  <a:srgbClr val="FFFFFF"/>
                </a:solidFill>
                <a:latin typeface="Nunito"/>
                <a:ea typeface="Nunito"/>
                <a:cs typeface="Nunito"/>
                <a:sym typeface="Nunito"/>
              </a:rPr>
              <a:t>Annual oscillation artifact</a:t>
            </a:r>
            <a:endParaRPr sz="2420">
              <a:solidFill>
                <a:srgbClr val="FFFFFF"/>
              </a:solidFill>
              <a:latin typeface="Nunito"/>
              <a:ea typeface="Nunito"/>
              <a:cs typeface="Nunito"/>
              <a:sym typeface="Nunito"/>
            </a:endParaRPr>
          </a:p>
        </p:txBody>
      </p:sp>
      <p:grpSp>
        <p:nvGrpSpPr>
          <p:cNvPr id="832" name="Google Shape;832;p71"/>
          <p:cNvGrpSpPr/>
          <p:nvPr/>
        </p:nvGrpSpPr>
        <p:grpSpPr>
          <a:xfrm>
            <a:off x="259199" y="142068"/>
            <a:ext cx="933668" cy="276900"/>
            <a:chOff x="259199" y="142068"/>
            <a:chExt cx="933668" cy="276900"/>
          </a:xfrm>
        </p:grpSpPr>
        <p:sp>
          <p:nvSpPr>
            <p:cNvPr id="833" name="Google Shape;833;p71"/>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834" name="Google Shape;834;p71"/>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pic>
        <p:nvPicPr>
          <p:cNvPr id="835" name="Google Shape;835;p71"/>
          <p:cNvPicPr preferRelativeResize="0"/>
          <p:nvPr/>
        </p:nvPicPr>
        <p:blipFill rotWithShape="1">
          <a:blip r:embed="rId3">
            <a:alphaModFix/>
          </a:blip>
          <a:srcRect b="7015" l="0" r="0" t="5180"/>
          <a:stretch/>
        </p:blipFill>
        <p:spPr>
          <a:xfrm>
            <a:off x="3592025" y="3097825"/>
            <a:ext cx="3064500" cy="1998808"/>
          </a:xfrm>
          <a:prstGeom prst="rect">
            <a:avLst/>
          </a:prstGeom>
          <a:noFill/>
          <a:ln>
            <a:noFill/>
          </a:ln>
        </p:spPr>
      </p:pic>
      <p:pic>
        <p:nvPicPr>
          <p:cNvPr id="836" name="Google Shape;836;p71"/>
          <p:cNvPicPr preferRelativeResize="0"/>
          <p:nvPr/>
        </p:nvPicPr>
        <p:blipFill rotWithShape="1">
          <a:blip r:embed="rId4">
            <a:alphaModFix/>
          </a:blip>
          <a:srcRect b="7015" l="0" r="0" t="5180"/>
          <a:stretch/>
        </p:blipFill>
        <p:spPr>
          <a:xfrm>
            <a:off x="357000" y="3097825"/>
            <a:ext cx="3064500" cy="1998808"/>
          </a:xfrm>
          <a:prstGeom prst="rect">
            <a:avLst/>
          </a:prstGeom>
          <a:noFill/>
          <a:ln>
            <a:noFill/>
          </a:ln>
        </p:spPr>
      </p:pic>
      <p:pic>
        <p:nvPicPr>
          <p:cNvPr id="837" name="Google Shape;837;p71"/>
          <p:cNvPicPr preferRelativeResize="0"/>
          <p:nvPr/>
        </p:nvPicPr>
        <p:blipFill rotWithShape="1">
          <a:blip r:embed="rId5">
            <a:alphaModFix/>
          </a:blip>
          <a:srcRect b="7016" l="0" r="0" t="5172"/>
          <a:stretch/>
        </p:blipFill>
        <p:spPr>
          <a:xfrm>
            <a:off x="3592025" y="987775"/>
            <a:ext cx="3064500" cy="1998808"/>
          </a:xfrm>
          <a:prstGeom prst="rect">
            <a:avLst/>
          </a:prstGeom>
          <a:noFill/>
          <a:ln>
            <a:noFill/>
          </a:ln>
        </p:spPr>
      </p:pic>
      <p:pic>
        <p:nvPicPr>
          <p:cNvPr id="838" name="Google Shape;838;p71"/>
          <p:cNvPicPr preferRelativeResize="0"/>
          <p:nvPr/>
        </p:nvPicPr>
        <p:blipFill rotWithShape="1">
          <a:blip r:embed="rId6">
            <a:alphaModFix/>
          </a:blip>
          <a:srcRect b="7024" l="0" r="0" t="5171"/>
          <a:stretch/>
        </p:blipFill>
        <p:spPr>
          <a:xfrm>
            <a:off x="357001" y="987763"/>
            <a:ext cx="3064500" cy="1998824"/>
          </a:xfrm>
          <a:prstGeom prst="rect">
            <a:avLst/>
          </a:prstGeom>
          <a:noFill/>
          <a:ln>
            <a:noFill/>
          </a:ln>
        </p:spPr>
      </p:pic>
      <p:graphicFrame>
        <p:nvGraphicFramePr>
          <p:cNvPr id="839" name="Google Shape;839;p71"/>
          <p:cNvGraphicFramePr/>
          <p:nvPr/>
        </p:nvGraphicFramePr>
        <p:xfrm>
          <a:off x="6827050" y="2165050"/>
          <a:ext cx="3000000" cy="3000000"/>
        </p:xfrm>
        <a:graphic>
          <a:graphicData uri="http://schemas.openxmlformats.org/drawingml/2006/table">
            <a:tbl>
              <a:tblPr>
                <a:noFill/>
                <a:tableStyleId>{319CC41E-DC1F-4007-8F90-C16B076EEAB8}</a:tableStyleId>
              </a:tblPr>
              <a:tblGrid>
                <a:gridCol w="1123550"/>
                <a:gridCol w="1123550"/>
              </a:tblGrid>
              <a:tr h="314050">
                <a:tc>
                  <a:txBody>
                    <a:bodyPr/>
                    <a:lstStyle/>
                    <a:p>
                      <a:pPr indent="0" lvl="0" marL="0" rtl="0" algn="ctr">
                        <a:spcBef>
                          <a:spcPts val="0"/>
                        </a:spcBef>
                        <a:spcAft>
                          <a:spcPts val="0"/>
                        </a:spcAft>
                        <a:buNone/>
                      </a:pPr>
                      <a:r>
                        <a:rPr b="1" lang="en" sz="1000">
                          <a:latin typeface="Calibri"/>
                          <a:ea typeface="Calibri"/>
                          <a:cs typeface="Calibri"/>
                          <a:sym typeface="Calibri"/>
                        </a:rPr>
                        <a:t>G16 wavelength</a:t>
                      </a:r>
                      <a:endParaRPr b="1" sz="1000">
                        <a:latin typeface="Calibri"/>
                        <a:ea typeface="Calibri"/>
                        <a:cs typeface="Calibri"/>
                        <a:sym typeface="Calibri"/>
                      </a:endParaRPr>
                    </a:p>
                  </a:txBody>
                  <a:tcPr marT="91425" marB="91425" marR="91425" marL="91425">
                    <a:solidFill>
                      <a:srgbClr val="FFFFFF"/>
                    </a:solidFill>
                  </a:tcPr>
                </a:tc>
                <a:tc>
                  <a:txBody>
                    <a:bodyPr/>
                    <a:lstStyle/>
                    <a:p>
                      <a:pPr indent="0" lvl="0" marL="0" rtl="0" algn="ctr">
                        <a:spcBef>
                          <a:spcPts val="0"/>
                        </a:spcBef>
                        <a:spcAft>
                          <a:spcPts val="0"/>
                        </a:spcAft>
                        <a:buNone/>
                      </a:pPr>
                      <a:r>
                        <a:rPr b="1" lang="en" sz="1000">
                          <a:latin typeface="Calibri"/>
                          <a:ea typeface="Calibri"/>
                          <a:cs typeface="Calibri"/>
                          <a:sym typeface="Calibri"/>
                        </a:rPr>
                        <a:t>Cycle artifact</a:t>
                      </a:r>
                      <a:endParaRPr b="1" sz="1000">
                        <a:latin typeface="Calibri"/>
                        <a:ea typeface="Calibri"/>
                        <a:cs typeface="Calibri"/>
                        <a:sym typeface="Calibri"/>
                      </a:endParaRPr>
                    </a:p>
                  </a:txBody>
                  <a:tcPr marT="91425" marB="91425" marR="91425" marL="91425">
                    <a:solidFill>
                      <a:srgbClr val="FFFFFF"/>
                    </a:solidFill>
                  </a:tcPr>
                </a:tc>
              </a:tr>
              <a:tr h="294300">
                <a:tc>
                  <a:txBody>
                    <a:bodyPr/>
                    <a:lstStyle/>
                    <a:p>
                      <a:pPr indent="0" lvl="0" marL="0" rtl="0" algn="ctr">
                        <a:spcBef>
                          <a:spcPts val="0"/>
                        </a:spcBef>
                        <a:spcAft>
                          <a:spcPts val="0"/>
                        </a:spcAft>
                        <a:buNone/>
                      </a:pPr>
                      <a:r>
                        <a:rPr lang="en" sz="1000">
                          <a:latin typeface="Calibri"/>
                          <a:ea typeface="Calibri"/>
                          <a:cs typeface="Calibri"/>
                          <a:sym typeface="Calibri"/>
                        </a:rPr>
                        <a:t>117 nm</a:t>
                      </a:r>
                      <a:endParaRPr sz="1000">
                        <a:latin typeface="Calibri"/>
                        <a:ea typeface="Calibri"/>
                        <a:cs typeface="Calibri"/>
                        <a:sym typeface="Calibri"/>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+/- 1.5%</a:t>
                      </a:r>
                      <a:endParaRPr sz="1000">
                        <a:latin typeface="Calibri"/>
                        <a:ea typeface="Calibri"/>
                        <a:cs typeface="Calibri"/>
                        <a:sym typeface="Calibri"/>
                      </a:endParaRPr>
                    </a:p>
                  </a:txBody>
                  <a:tcPr marT="91425" marB="91425" marR="91425" marL="91425">
                    <a:solidFill>
                      <a:srgbClr val="FFFFFF"/>
                    </a:solidFill>
                  </a:tcPr>
                </a:tc>
              </a:tr>
              <a:tr h="294300">
                <a:tc>
                  <a:txBody>
                    <a:bodyPr/>
                    <a:lstStyle/>
                    <a:p>
                      <a:pPr indent="0" lvl="0" marL="0" rtl="0" algn="ctr">
                        <a:spcBef>
                          <a:spcPts val="0"/>
                        </a:spcBef>
                        <a:spcAft>
                          <a:spcPts val="0"/>
                        </a:spcAft>
                        <a:buNone/>
                      </a:pPr>
                      <a:r>
                        <a:rPr lang="en" sz="1000">
                          <a:latin typeface="Calibri"/>
                          <a:ea typeface="Calibri"/>
                          <a:cs typeface="Calibri"/>
                          <a:sym typeface="Calibri"/>
                        </a:rPr>
                        <a:t>121 nm</a:t>
                      </a:r>
                      <a:endParaRPr sz="1000">
                        <a:latin typeface="Calibri"/>
                        <a:ea typeface="Calibri"/>
                        <a:cs typeface="Calibri"/>
                        <a:sym typeface="Calibri"/>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+/- 1.3%</a:t>
                      </a:r>
                      <a:endParaRPr sz="1000">
                        <a:latin typeface="Calibri"/>
                        <a:ea typeface="Calibri"/>
                        <a:cs typeface="Calibri"/>
                        <a:sym typeface="Calibri"/>
                      </a:endParaRPr>
                    </a:p>
                  </a:txBody>
                  <a:tcPr marT="91425" marB="91425" marR="91425" marL="91425">
                    <a:solidFill>
                      <a:srgbClr val="FFFFFF"/>
                    </a:solidFill>
                  </a:tcPr>
                </a:tc>
              </a:tr>
              <a:tr h="294300">
                <a:tc>
                  <a:txBody>
                    <a:bodyPr/>
                    <a:lstStyle/>
                    <a:p>
                      <a:pPr indent="0" lvl="0" marL="0" rtl="0" algn="ctr">
                        <a:spcBef>
                          <a:spcPts val="0"/>
                        </a:spcBef>
                        <a:spcAft>
                          <a:spcPts val="0"/>
                        </a:spcAft>
                        <a:buNone/>
                      </a:pPr>
                      <a:r>
                        <a:rPr lang="en" sz="1000">
                          <a:latin typeface="Calibri"/>
                          <a:ea typeface="Calibri"/>
                          <a:cs typeface="Calibri"/>
                          <a:sym typeface="Calibri"/>
                        </a:rPr>
                        <a:t>133 nm</a:t>
                      </a:r>
                      <a:endParaRPr sz="1000">
                        <a:latin typeface="Calibri"/>
                        <a:ea typeface="Calibri"/>
                        <a:cs typeface="Calibri"/>
                        <a:sym typeface="Calibri"/>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+/- 1.0%</a:t>
                      </a:r>
                      <a:endParaRPr sz="1000">
                        <a:latin typeface="Calibri"/>
                        <a:ea typeface="Calibri"/>
                        <a:cs typeface="Calibri"/>
                        <a:sym typeface="Calibri"/>
                      </a:endParaRPr>
                    </a:p>
                  </a:txBody>
                  <a:tcPr marT="91425" marB="91425" marR="91425" marL="91425">
                    <a:solidFill>
                      <a:srgbClr val="FFFFFF"/>
                    </a:solidFill>
                  </a:tcPr>
                </a:tc>
              </a:tr>
              <a:tr h="294300">
                <a:tc>
                  <a:txBody>
                    <a:bodyPr/>
                    <a:lstStyle/>
                    <a:p>
                      <a:pPr indent="0" lvl="0" marL="0" rtl="0" algn="ctr">
                        <a:spcBef>
                          <a:spcPts val="0"/>
                        </a:spcBef>
                        <a:spcAft>
                          <a:spcPts val="0"/>
                        </a:spcAft>
                        <a:buNone/>
                      </a:pPr>
                      <a:r>
                        <a:rPr lang="en" sz="1000">
                          <a:latin typeface="Calibri"/>
                          <a:ea typeface="Calibri"/>
                          <a:cs typeface="Calibri"/>
                          <a:sym typeface="Calibri"/>
                        </a:rPr>
                        <a:t>140 nm</a:t>
                      </a:r>
                      <a:endParaRPr sz="1000">
                        <a:latin typeface="Calibri"/>
                        <a:ea typeface="Calibri"/>
                        <a:cs typeface="Calibri"/>
                        <a:sym typeface="Calibri"/>
                      </a:endParaRPr>
                    </a:p>
                  </a:txBody>
                  <a:tcPr marT="91425" marB="91425" marR="91425" marL="91425">
                    <a:solidFill>
                      <a:srgbClr val="FFFFFF"/>
                    </a:solidFill>
                  </a:tcPr>
                </a:tc>
                <a:tc>
                  <a:txBody>
                    <a:bodyPr/>
                    <a:lstStyle/>
                    <a:p>
                      <a:pPr indent="0" lvl="0" marL="0" rtl="0" algn="ctr">
                        <a:spcBef>
                          <a:spcPts val="0"/>
                        </a:spcBef>
                        <a:spcAft>
                          <a:spcPts val="0"/>
                        </a:spcAft>
                        <a:buNone/>
                      </a:pPr>
                      <a:r>
                        <a:rPr lang="en" sz="1000">
                          <a:latin typeface="Calibri"/>
                          <a:ea typeface="Calibri"/>
                          <a:cs typeface="Calibri"/>
                          <a:sym typeface="Calibri"/>
                        </a:rPr>
                        <a:t>+/- 0.9%</a:t>
                      </a:r>
                      <a:endParaRPr sz="1000">
                        <a:latin typeface="Calibri"/>
                        <a:ea typeface="Calibri"/>
                        <a:cs typeface="Calibri"/>
                        <a:sym typeface="Calibri"/>
                      </a:endParaRPr>
                    </a:p>
                  </a:txBody>
                  <a:tcPr marT="91425" marB="91425" marR="91425" marL="91425">
                    <a:solidFill>
                      <a:srgbClr val="FFFFFF"/>
                    </a:solidFill>
                  </a:tcPr>
                </a:tc>
              </a:tr>
            </a:tbl>
          </a:graphicData>
        </a:graphic>
      </p:graphicFrame>
      <p:sp>
        <p:nvSpPr>
          <p:cNvPr id="840" name="Google Shape;840;p71"/>
          <p:cNvSpPr txBox="1"/>
          <p:nvPr/>
        </p:nvSpPr>
        <p:spPr>
          <a:xfrm>
            <a:off x="6784650" y="1440025"/>
            <a:ext cx="1867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FFFF"/>
                </a:solidFill>
                <a:latin typeface="Calibri"/>
                <a:ea typeface="Calibri"/>
                <a:cs typeface="Calibri"/>
                <a:sym typeface="Calibri"/>
              </a:rPr>
              <a:t>Similar oscillations in GOES-17</a:t>
            </a:r>
            <a:endParaRPr sz="1300">
              <a:solidFill>
                <a:srgbClr val="FFFFFF"/>
              </a:solidFill>
              <a:latin typeface="Calibri"/>
              <a:ea typeface="Calibri"/>
              <a:cs typeface="Calibri"/>
              <a:sym typeface="Calibri"/>
            </a:endParaRPr>
          </a:p>
        </p:txBody>
      </p:sp>
      <p:sp>
        <p:nvSpPr>
          <p:cNvPr id="841" name="Google Shape;841;p71"/>
          <p:cNvSpPr txBox="1"/>
          <p:nvPr>
            <p:ph idx="12" type="sldNum"/>
          </p:nvPr>
        </p:nvSpPr>
        <p:spPr>
          <a:xfrm>
            <a:off x="6940550" y="4788638"/>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
        <p:nvSpPr>
          <p:cNvPr id="842" name="Google Shape;842;p71"/>
          <p:cNvSpPr txBox="1"/>
          <p:nvPr/>
        </p:nvSpPr>
        <p:spPr>
          <a:xfrm>
            <a:off x="6827050" y="3981325"/>
            <a:ext cx="1867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FFFF"/>
                </a:solidFill>
                <a:latin typeface="Calibri"/>
                <a:ea typeface="Calibri"/>
                <a:cs typeface="Calibri"/>
                <a:sym typeface="Calibri"/>
              </a:rPr>
              <a:t>Possibly due to temperature corrections</a:t>
            </a:r>
            <a:endParaRPr sz="1300">
              <a:solidFill>
                <a:srgbClr val="FFFFFF"/>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72"/>
          <p:cNvSpPr txBox="1"/>
          <p:nvPr>
            <p:ph type="title"/>
          </p:nvPr>
        </p:nvSpPr>
        <p:spPr>
          <a:xfrm>
            <a:off x="259200" y="522470"/>
            <a:ext cx="7886700" cy="599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420">
                <a:latin typeface="Nunito"/>
                <a:ea typeface="Nunito"/>
                <a:cs typeface="Nunito"/>
                <a:sym typeface="Nunito"/>
              </a:rPr>
              <a:t>Residual temperature artifact after </a:t>
            </a:r>
            <a:r>
              <a:rPr lang="en" sz="2420">
                <a:latin typeface="Nunito"/>
                <a:ea typeface="Nunito"/>
                <a:cs typeface="Nunito"/>
                <a:sym typeface="Nunito"/>
              </a:rPr>
              <a:t>ADR 898 correction in 25.6, 117.5, 140.5 nm lines</a:t>
            </a:r>
            <a:endParaRPr sz="2420">
              <a:latin typeface="Nunito"/>
              <a:ea typeface="Nunito"/>
              <a:cs typeface="Nunito"/>
              <a:sym typeface="Nunito"/>
            </a:endParaRPr>
          </a:p>
        </p:txBody>
      </p:sp>
      <p:grpSp>
        <p:nvGrpSpPr>
          <p:cNvPr id="849" name="Google Shape;849;p72"/>
          <p:cNvGrpSpPr/>
          <p:nvPr/>
        </p:nvGrpSpPr>
        <p:grpSpPr>
          <a:xfrm>
            <a:off x="259199" y="142068"/>
            <a:ext cx="933668" cy="276900"/>
            <a:chOff x="259199" y="142068"/>
            <a:chExt cx="933668" cy="276900"/>
          </a:xfrm>
        </p:grpSpPr>
        <p:sp>
          <p:nvSpPr>
            <p:cNvPr id="850" name="Google Shape;850;p72"/>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851" name="Google Shape;851;p72"/>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852" name="Google Shape;852;p72"/>
          <p:cNvSpPr txBox="1"/>
          <p:nvPr>
            <p:ph idx="12" type="sldNum"/>
          </p:nvPr>
        </p:nvSpPr>
        <p:spPr>
          <a:xfrm>
            <a:off x="6944875" y="4781488"/>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
        <p:nvSpPr>
          <p:cNvPr id="853" name="Google Shape;853;p72"/>
          <p:cNvSpPr txBox="1"/>
          <p:nvPr/>
        </p:nvSpPr>
        <p:spPr>
          <a:xfrm>
            <a:off x="7281500" y="1300700"/>
            <a:ext cx="17106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ADR 898 largely resolved temperature artifact, but some residual effect remains in some  lines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117.5 and 140.5 nm see errors as large as the daily variability of the lines</a:t>
            </a:r>
            <a:endParaRPr>
              <a:solidFill>
                <a:schemeClr val="dk1"/>
              </a:solidFill>
            </a:endParaRPr>
          </a:p>
          <a:p>
            <a:pPr indent="0" lvl="0" marL="0" rtl="0" algn="l">
              <a:spcBef>
                <a:spcPts val="0"/>
              </a:spcBef>
              <a:spcAft>
                <a:spcPts val="0"/>
              </a:spcAft>
              <a:buNone/>
            </a:pPr>
            <a:r>
              <a:t/>
            </a:r>
            <a:endParaRPr>
              <a:solidFill>
                <a:schemeClr val="dk1"/>
              </a:solidFill>
            </a:endParaRPr>
          </a:p>
        </p:txBody>
      </p:sp>
      <p:grpSp>
        <p:nvGrpSpPr>
          <p:cNvPr id="854" name="Google Shape;854;p72"/>
          <p:cNvGrpSpPr/>
          <p:nvPr/>
        </p:nvGrpSpPr>
        <p:grpSpPr>
          <a:xfrm>
            <a:off x="1668525" y="1300700"/>
            <a:ext cx="5573901" cy="3481575"/>
            <a:chOff x="1668525" y="1300700"/>
            <a:chExt cx="5573901" cy="3481575"/>
          </a:xfrm>
        </p:grpSpPr>
        <p:pic>
          <p:nvPicPr>
            <p:cNvPr id="855" name="Google Shape;855;p72"/>
            <p:cNvPicPr preferRelativeResize="0"/>
            <p:nvPr/>
          </p:nvPicPr>
          <p:blipFill rotWithShape="1">
            <a:blip r:embed="rId3">
              <a:alphaModFix/>
            </a:blip>
            <a:srcRect b="10323" l="4401" r="1938" t="7547"/>
            <a:stretch/>
          </p:blipFill>
          <p:spPr>
            <a:xfrm>
              <a:off x="1753100" y="1300700"/>
              <a:ext cx="5489326" cy="3480800"/>
            </a:xfrm>
            <a:prstGeom prst="rect">
              <a:avLst/>
            </a:prstGeom>
            <a:noFill/>
            <a:ln>
              <a:noFill/>
            </a:ln>
          </p:spPr>
        </p:pic>
        <p:sp>
          <p:nvSpPr>
            <p:cNvPr id="856" name="Google Shape;856;p72"/>
            <p:cNvSpPr txBox="1"/>
            <p:nvPr/>
          </p:nvSpPr>
          <p:spPr>
            <a:xfrm rot="-5400000">
              <a:off x="1158375" y="1810850"/>
              <a:ext cx="1143300" cy="123000"/>
            </a:xfrm>
            <a:prstGeom prst="rect">
              <a:avLst/>
            </a:prstGeom>
            <a:solidFill>
              <a:schemeClr val="dk1"/>
            </a:solid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sp>
          <p:nvSpPr>
            <p:cNvPr id="857" name="Google Shape;857;p72"/>
            <p:cNvSpPr txBox="1"/>
            <p:nvPr/>
          </p:nvSpPr>
          <p:spPr>
            <a:xfrm rot="-5400000">
              <a:off x="1158375" y="2924450"/>
              <a:ext cx="1143300" cy="123000"/>
            </a:xfrm>
            <a:prstGeom prst="rect">
              <a:avLst/>
            </a:prstGeom>
            <a:solidFill>
              <a:schemeClr val="dk1"/>
            </a:solid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sp>
          <p:nvSpPr>
            <p:cNvPr id="858" name="Google Shape;858;p72"/>
            <p:cNvSpPr txBox="1"/>
            <p:nvPr/>
          </p:nvSpPr>
          <p:spPr>
            <a:xfrm rot="-5400000">
              <a:off x="1110075" y="4100825"/>
              <a:ext cx="1239900" cy="123000"/>
            </a:xfrm>
            <a:prstGeom prst="rect">
              <a:avLst/>
            </a:prstGeom>
            <a:solidFill>
              <a:schemeClr val="dk1"/>
            </a:solid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800">
                  <a:latin typeface="Calibri"/>
                  <a:ea typeface="Calibri"/>
                  <a:cs typeface="Calibri"/>
                  <a:sym typeface="Calibri"/>
                </a:rPr>
                <a:t>Irradiance (W/m2/nm)</a:t>
              </a:r>
              <a:endParaRPr sz="800">
                <a:latin typeface="Calibri"/>
                <a:ea typeface="Calibri"/>
                <a:cs typeface="Calibri"/>
                <a:sym typeface="Calibri"/>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73"/>
          <p:cNvSpPr txBox="1"/>
          <p:nvPr/>
        </p:nvSpPr>
        <p:spPr>
          <a:xfrm>
            <a:off x="490250" y="450150"/>
            <a:ext cx="7384200" cy="40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B7B7B7"/>
                </a:solidFill>
                <a:latin typeface="Nunito"/>
                <a:ea typeface="Nunito"/>
                <a:cs typeface="Nunito"/>
                <a:sym typeface="Nunito"/>
              </a:rPr>
              <a:t>GOES-16 &amp; 17 EUVS Full Maturity PS-PVR</a:t>
            </a:r>
            <a:endParaRPr sz="2400">
              <a:solidFill>
                <a:srgbClr val="B7B7B7"/>
              </a:solidFill>
              <a:latin typeface="Nunito"/>
              <a:ea typeface="Nunito"/>
              <a:cs typeface="Nunito"/>
              <a:sym typeface="Nunito"/>
            </a:endParaRPr>
          </a:p>
          <a:p>
            <a:pPr indent="0" lvl="0" marL="0" rtl="0" algn="l">
              <a:spcBef>
                <a:spcPts val="0"/>
              </a:spcBef>
              <a:spcAft>
                <a:spcPts val="0"/>
              </a:spcAft>
              <a:buNone/>
            </a:pPr>
            <a:r>
              <a:rPr lang="en" sz="4800">
                <a:solidFill>
                  <a:srgbClr val="FFFFFF"/>
                </a:solidFill>
                <a:latin typeface="Nunito"/>
                <a:ea typeface="Nunito"/>
                <a:cs typeface="Nunito"/>
                <a:sym typeface="Nunito"/>
              </a:rPr>
              <a:t>Other Updates</a:t>
            </a:r>
            <a:endParaRPr sz="4800">
              <a:solidFill>
                <a:srgbClr val="FFFFFF"/>
              </a:solidFill>
              <a:latin typeface="Nunito"/>
              <a:ea typeface="Nunito"/>
              <a:cs typeface="Nunito"/>
              <a:sym typeface="Nunito"/>
            </a:endParaRPr>
          </a:p>
        </p:txBody>
      </p:sp>
      <p:grpSp>
        <p:nvGrpSpPr>
          <p:cNvPr id="864" name="Google Shape;864;p73"/>
          <p:cNvGrpSpPr/>
          <p:nvPr/>
        </p:nvGrpSpPr>
        <p:grpSpPr>
          <a:xfrm>
            <a:off x="259199" y="142068"/>
            <a:ext cx="933668" cy="276900"/>
            <a:chOff x="259199" y="142068"/>
            <a:chExt cx="933668" cy="276900"/>
          </a:xfrm>
        </p:grpSpPr>
        <p:sp>
          <p:nvSpPr>
            <p:cNvPr id="865" name="Google Shape;865;p73"/>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866" name="Google Shape;866;p73"/>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867" name="Google Shape;867;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idx="4294967295" type="title"/>
          </p:nvPr>
        </p:nvSpPr>
        <p:spPr>
          <a:xfrm>
            <a:off x="147175" y="34528"/>
            <a:ext cx="9144000" cy="857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
                <a:latin typeface="Nunito"/>
                <a:ea typeface="Nunito"/>
                <a:cs typeface="Nunito"/>
                <a:sym typeface="Nunito"/>
              </a:rPr>
              <a:t>Extreme Ultraviolet Sensor (EUVS)</a:t>
            </a:r>
            <a:endParaRPr b="1" sz="2800">
              <a:latin typeface="Nunito"/>
              <a:ea typeface="Nunito"/>
              <a:cs typeface="Nunito"/>
              <a:sym typeface="Nunito"/>
            </a:endParaRPr>
          </a:p>
        </p:txBody>
      </p:sp>
      <p:sp>
        <p:nvSpPr>
          <p:cNvPr id="115" name="Google Shape;115;p20"/>
          <p:cNvSpPr txBox="1"/>
          <p:nvPr/>
        </p:nvSpPr>
        <p:spPr>
          <a:xfrm>
            <a:off x="255857" y="807853"/>
            <a:ext cx="4291800" cy="37086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00000"/>
              </a:lnSpc>
              <a:spcBef>
                <a:spcPts val="0"/>
              </a:spcBef>
              <a:spcAft>
                <a:spcPts val="0"/>
              </a:spcAft>
              <a:buClr>
                <a:srgbClr val="FFFFFF"/>
              </a:buClr>
              <a:buSzPts val="1600"/>
              <a:buFont typeface="Nunito"/>
              <a:buChar char="•"/>
            </a:pPr>
            <a:r>
              <a:rPr i="0" lang="en" sz="1600" u="none" cap="none" strike="noStrike">
                <a:solidFill>
                  <a:srgbClr val="FFFFFF"/>
                </a:solidFill>
                <a:latin typeface="Nunito"/>
                <a:ea typeface="Nunito"/>
                <a:cs typeface="Nunito"/>
                <a:sym typeface="Nunito"/>
              </a:rPr>
              <a:t>Requirements</a:t>
            </a:r>
            <a:endParaRPr sz="1000">
              <a:latin typeface="Nunito"/>
              <a:ea typeface="Nunito"/>
              <a:cs typeface="Nunito"/>
              <a:sym typeface="Nunito"/>
            </a:endParaRPr>
          </a:p>
          <a:p>
            <a:pPr indent="-260350" lvl="1" marL="742950" marR="0" rtl="0" algn="l">
              <a:lnSpc>
                <a:spcPct val="100000"/>
              </a:lnSpc>
              <a:spcBef>
                <a:spcPts val="360"/>
              </a:spcBef>
              <a:spcAft>
                <a:spcPts val="0"/>
              </a:spcAft>
              <a:buClr>
                <a:srgbClr val="FFFFFF"/>
              </a:buClr>
              <a:buSzPts val="1400"/>
              <a:buFont typeface="Nunito"/>
              <a:buChar char="–"/>
            </a:pPr>
            <a:r>
              <a:rPr i="0" lang="en" u="none" cap="none" strike="noStrike">
                <a:solidFill>
                  <a:srgbClr val="FFFFFF"/>
                </a:solidFill>
                <a:latin typeface="Nunito"/>
                <a:ea typeface="Nunito"/>
                <a:cs typeface="Nunito"/>
                <a:sym typeface="Nunito"/>
              </a:rPr>
              <a:t>≤30 s cadence</a:t>
            </a:r>
            <a:endParaRPr sz="1000">
              <a:latin typeface="Nunito"/>
              <a:ea typeface="Nunito"/>
              <a:cs typeface="Nunito"/>
              <a:sym typeface="Nunito"/>
            </a:endParaRPr>
          </a:p>
          <a:p>
            <a:pPr indent="-260350" lvl="1" marL="742950" marR="0" rtl="0" algn="l">
              <a:lnSpc>
                <a:spcPct val="100000"/>
              </a:lnSpc>
              <a:spcBef>
                <a:spcPts val="360"/>
              </a:spcBef>
              <a:spcAft>
                <a:spcPts val="0"/>
              </a:spcAft>
              <a:buClr>
                <a:srgbClr val="FFFFFF"/>
              </a:buClr>
              <a:buSzPts val="1400"/>
              <a:buFont typeface="Nunito"/>
              <a:buChar char="–"/>
            </a:pPr>
            <a:r>
              <a:rPr i="0" lang="en" u="none" cap="none" strike="noStrike">
                <a:solidFill>
                  <a:srgbClr val="FFFFFF"/>
                </a:solidFill>
                <a:latin typeface="Nunito"/>
                <a:ea typeface="Nunito"/>
                <a:cs typeface="Nunito"/>
                <a:sym typeface="Nunito"/>
              </a:rPr>
              <a:t>≤20% accuracy</a:t>
            </a:r>
            <a:endParaRPr sz="1000">
              <a:latin typeface="Nunito"/>
              <a:ea typeface="Nunito"/>
              <a:cs typeface="Nunito"/>
              <a:sym typeface="Nunito"/>
            </a:endParaRPr>
          </a:p>
          <a:p>
            <a:pPr indent="-260350" lvl="1" marL="742950" marR="0" rtl="0" algn="l">
              <a:lnSpc>
                <a:spcPct val="100000"/>
              </a:lnSpc>
              <a:spcBef>
                <a:spcPts val="360"/>
              </a:spcBef>
              <a:spcAft>
                <a:spcPts val="0"/>
              </a:spcAft>
              <a:buClr>
                <a:srgbClr val="FFFFFF"/>
              </a:buClr>
              <a:buSzPts val="1400"/>
              <a:buFont typeface="Nunito"/>
              <a:buChar char="–"/>
            </a:pPr>
            <a:r>
              <a:rPr i="0" lang="en" u="none" cap="none" strike="noStrike">
                <a:solidFill>
                  <a:srgbClr val="FFFFFF"/>
                </a:solidFill>
                <a:latin typeface="Nunito"/>
                <a:ea typeface="Nunito"/>
                <a:cs typeface="Nunito"/>
                <a:sym typeface="Nunito"/>
              </a:rPr>
              <a:t>Spectral model (5-127 nm)</a:t>
            </a:r>
            <a:endParaRPr sz="1000">
              <a:latin typeface="Nunito"/>
              <a:ea typeface="Nunito"/>
              <a:cs typeface="Nunito"/>
              <a:sym typeface="Nunito"/>
            </a:endParaRPr>
          </a:p>
          <a:p>
            <a:pPr indent="-184150" lvl="1" marL="742950" marR="0" rtl="0" algn="l">
              <a:lnSpc>
                <a:spcPct val="100000"/>
              </a:lnSpc>
              <a:spcBef>
                <a:spcPts val="320"/>
              </a:spcBef>
              <a:spcAft>
                <a:spcPts val="0"/>
              </a:spcAft>
              <a:buClr>
                <a:schemeClr val="dk1"/>
              </a:buClr>
              <a:buSzPts val="1600"/>
              <a:buFont typeface="Arial"/>
              <a:buNone/>
            </a:pPr>
            <a:r>
              <a:t/>
            </a:r>
            <a:endParaRPr i="0" sz="1200" u="none" cap="none" strike="noStrike">
              <a:solidFill>
                <a:srgbClr val="FFFFFF"/>
              </a:solidFill>
              <a:latin typeface="Nunito"/>
              <a:ea typeface="Nunito"/>
              <a:cs typeface="Nunito"/>
              <a:sym typeface="Nunito"/>
            </a:endParaRPr>
          </a:p>
          <a:p>
            <a:pPr indent="-317500" lvl="0" marL="342900" marR="0" rtl="0" algn="l">
              <a:lnSpc>
                <a:spcPct val="100000"/>
              </a:lnSpc>
              <a:spcBef>
                <a:spcPts val="400"/>
              </a:spcBef>
              <a:spcAft>
                <a:spcPts val="0"/>
              </a:spcAft>
              <a:buClr>
                <a:srgbClr val="FFFFFF"/>
              </a:buClr>
              <a:buSzPts val="1600"/>
              <a:buFont typeface="Nunito"/>
              <a:buChar char="•"/>
            </a:pPr>
            <a:r>
              <a:rPr lang="en" sz="1600">
                <a:solidFill>
                  <a:srgbClr val="FFFFFF"/>
                </a:solidFill>
                <a:latin typeface="Nunito"/>
                <a:ea typeface="Nunito"/>
                <a:cs typeface="Nunito"/>
                <a:sym typeface="Nunito"/>
              </a:rPr>
              <a:t>3 Grating Spectrographs</a:t>
            </a:r>
            <a:endParaRPr sz="1000">
              <a:latin typeface="Nunito"/>
              <a:ea typeface="Nunito"/>
              <a:cs typeface="Nunito"/>
              <a:sym typeface="Nunito"/>
            </a:endParaRPr>
          </a:p>
          <a:p>
            <a:pPr indent="-342900" lvl="0" marL="342900" marR="0" rtl="0" algn="l">
              <a:lnSpc>
                <a:spcPct val="100000"/>
              </a:lnSpc>
              <a:spcBef>
                <a:spcPts val="400"/>
              </a:spcBef>
              <a:spcAft>
                <a:spcPts val="0"/>
              </a:spcAft>
              <a:buClr>
                <a:srgbClr val="FFFFFF"/>
              </a:buClr>
              <a:buSzPts val="2000"/>
              <a:buFont typeface="Nunito"/>
              <a:buChar char="•"/>
            </a:pPr>
            <a:r>
              <a:rPr i="0" lang="en" sz="1600" u="none" cap="none" strike="noStrike">
                <a:solidFill>
                  <a:srgbClr val="FFFFFF"/>
                </a:solidFill>
                <a:latin typeface="Nunito"/>
                <a:ea typeface="Nunito"/>
                <a:cs typeface="Nunito"/>
                <a:sym typeface="Nunito"/>
              </a:rPr>
              <a:t>EUVS-A: </a:t>
            </a:r>
            <a:r>
              <a:rPr i="0" lang="en" u="none" cap="none" strike="noStrike">
                <a:solidFill>
                  <a:srgbClr val="FFFFFF"/>
                </a:solidFill>
                <a:latin typeface="Nunito"/>
                <a:ea typeface="Nunito"/>
                <a:cs typeface="Nunito"/>
                <a:sym typeface="Nunito"/>
              </a:rPr>
              <a:t>24 diode array, filter wheel</a:t>
            </a:r>
            <a:endParaRPr sz="1000">
              <a:latin typeface="Nunito"/>
              <a:ea typeface="Nunito"/>
              <a:cs typeface="Nunito"/>
              <a:sym typeface="Nunito"/>
            </a:endParaRPr>
          </a:p>
          <a:p>
            <a:pPr indent="-342900" lvl="0" marL="342900" marR="0" rtl="0" algn="l">
              <a:lnSpc>
                <a:spcPct val="100000"/>
              </a:lnSpc>
              <a:spcBef>
                <a:spcPts val="400"/>
              </a:spcBef>
              <a:spcAft>
                <a:spcPts val="0"/>
              </a:spcAft>
              <a:buClr>
                <a:srgbClr val="FFFFFF"/>
              </a:buClr>
              <a:buSzPts val="2000"/>
              <a:buFont typeface="Nunito"/>
              <a:buChar char="•"/>
            </a:pPr>
            <a:r>
              <a:rPr i="0" lang="en" sz="1600" u="none" cap="none" strike="noStrike">
                <a:solidFill>
                  <a:srgbClr val="FFFFFF"/>
                </a:solidFill>
                <a:latin typeface="Nunito"/>
                <a:ea typeface="Nunito"/>
                <a:cs typeface="Nunito"/>
                <a:sym typeface="Nunito"/>
              </a:rPr>
              <a:t>EUVS-B: </a:t>
            </a:r>
            <a:r>
              <a:rPr i="0" lang="en" u="none" cap="none" strike="noStrike">
                <a:solidFill>
                  <a:srgbClr val="FFFFFF"/>
                </a:solidFill>
                <a:latin typeface="Nunito"/>
                <a:ea typeface="Nunito"/>
                <a:cs typeface="Nunito"/>
                <a:sym typeface="Nunito"/>
              </a:rPr>
              <a:t>24 diode array</a:t>
            </a:r>
            <a:endParaRPr sz="1000">
              <a:latin typeface="Nunito"/>
              <a:ea typeface="Nunito"/>
              <a:cs typeface="Nunito"/>
              <a:sym typeface="Nunito"/>
            </a:endParaRPr>
          </a:p>
          <a:p>
            <a:pPr indent="-317500" lvl="0" marL="342900" marR="0" rtl="0" algn="l">
              <a:spcBef>
                <a:spcPts val="400"/>
              </a:spcBef>
              <a:spcAft>
                <a:spcPts val="0"/>
              </a:spcAft>
              <a:buClr>
                <a:srgbClr val="FFFFFF"/>
              </a:buClr>
              <a:buSzPts val="1600"/>
              <a:buFont typeface="Nunito"/>
              <a:buChar char="•"/>
            </a:pPr>
            <a:r>
              <a:rPr i="0" lang="en" sz="1600" u="none" cap="none" strike="noStrike">
                <a:solidFill>
                  <a:srgbClr val="FFFFFF"/>
                </a:solidFill>
                <a:latin typeface="Nunito"/>
                <a:ea typeface="Nunito"/>
                <a:cs typeface="Nunito"/>
                <a:sym typeface="Nunito"/>
              </a:rPr>
              <a:t>EUVS-C</a:t>
            </a:r>
            <a:r>
              <a:rPr lang="en" sz="1600">
                <a:solidFill>
                  <a:srgbClr val="FFFFFF"/>
                </a:solidFill>
                <a:latin typeface="Nunito"/>
                <a:ea typeface="Nunito"/>
                <a:cs typeface="Nunito"/>
                <a:sym typeface="Nunito"/>
              </a:rPr>
              <a:t>: 512 diode array</a:t>
            </a:r>
            <a:endParaRPr sz="1000">
              <a:latin typeface="Nunito"/>
              <a:ea typeface="Nunito"/>
              <a:cs typeface="Nunito"/>
              <a:sym typeface="Nunito"/>
            </a:endParaRPr>
          </a:p>
          <a:p>
            <a:pPr indent="-215900" lvl="0" marL="342900" marR="0" rtl="0" algn="l">
              <a:lnSpc>
                <a:spcPct val="100000"/>
              </a:lnSpc>
              <a:spcBef>
                <a:spcPts val="400"/>
              </a:spcBef>
              <a:spcAft>
                <a:spcPts val="0"/>
              </a:spcAft>
              <a:buClr>
                <a:schemeClr val="dk1"/>
              </a:buClr>
              <a:buSzPts val="2000"/>
              <a:buFont typeface="Arial"/>
              <a:buNone/>
            </a:pPr>
            <a:r>
              <a:t/>
            </a:r>
            <a:endParaRPr i="0" sz="1600" u="none" cap="none" strike="noStrike">
              <a:solidFill>
                <a:srgbClr val="FFFFFF"/>
              </a:solidFill>
              <a:latin typeface="Nunito"/>
              <a:ea typeface="Nunito"/>
              <a:cs typeface="Nunito"/>
              <a:sym typeface="Nunito"/>
            </a:endParaRPr>
          </a:p>
          <a:p>
            <a:pPr indent="-317500" lvl="0" marL="342900" marR="0" rtl="0" algn="l">
              <a:lnSpc>
                <a:spcPct val="100000"/>
              </a:lnSpc>
              <a:spcBef>
                <a:spcPts val="400"/>
              </a:spcBef>
              <a:spcAft>
                <a:spcPts val="0"/>
              </a:spcAft>
              <a:buClr>
                <a:srgbClr val="FFFFFF"/>
              </a:buClr>
              <a:buSzPts val="1600"/>
              <a:buFont typeface="Nunito"/>
              <a:buChar char="•"/>
            </a:pPr>
            <a:r>
              <a:rPr lang="en" sz="1600">
                <a:solidFill>
                  <a:srgbClr val="FFFFFF"/>
                </a:solidFill>
                <a:latin typeface="Nunito"/>
                <a:ea typeface="Nunito"/>
                <a:cs typeface="Nunito"/>
                <a:sym typeface="Nunito"/>
              </a:rPr>
              <a:t>L1b Products</a:t>
            </a:r>
            <a:endParaRPr i="0" sz="1600" u="none" cap="none" strike="noStrike">
              <a:solidFill>
                <a:srgbClr val="FFFFFF"/>
              </a:solidFill>
              <a:latin typeface="Nunito"/>
              <a:ea typeface="Nunito"/>
              <a:cs typeface="Nunito"/>
              <a:sym typeface="Nunito"/>
            </a:endParaRPr>
          </a:p>
          <a:p>
            <a:pPr indent="-260350" lvl="1" marL="742950" marR="0" rtl="0" algn="l">
              <a:lnSpc>
                <a:spcPct val="100000"/>
              </a:lnSpc>
              <a:spcBef>
                <a:spcPts val="360"/>
              </a:spcBef>
              <a:spcAft>
                <a:spcPts val="0"/>
              </a:spcAft>
              <a:buClr>
                <a:srgbClr val="FFFFFF"/>
              </a:buClr>
              <a:buSzPts val="1400"/>
              <a:buFont typeface="Nunito"/>
              <a:buChar char="–"/>
            </a:pPr>
            <a:r>
              <a:rPr i="0" lang="en" u="none" cap="none" strike="noStrike">
                <a:solidFill>
                  <a:srgbClr val="FFFFFF"/>
                </a:solidFill>
                <a:latin typeface="Nunito"/>
                <a:ea typeface="Nunito"/>
                <a:cs typeface="Nunito"/>
                <a:sym typeface="Nunito"/>
              </a:rPr>
              <a:t>7 solar lines</a:t>
            </a:r>
            <a:endParaRPr sz="1000">
              <a:latin typeface="Nunito"/>
              <a:ea typeface="Nunito"/>
              <a:cs typeface="Nunito"/>
              <a:sym typeface="Nunito"/>
            </a:endParaRPr>
          </a:p>
          <a:p>
            <a:pPr indent="-260350" lvl="1" marL="742950" marR="0" rtl="0" algn="l">
              <a:lnSpc>
                <a:spcPct val="100000"/>
              </a:lnSpc>
              <a:spcBef>
                <a:spcPts val="360"/>
              </a:spcBef>
              <a:spcAft>
                <a:spcPts val="0"/>
              </a:spcAft>
              <a:buClr>
                <a:srgbClr val="FFFFFF"/>
              </a:buClr>
              <a:buSzPts val="1400"/>
              <a:buFont typeface="Nunito"/>
              <a:buChar char="–"/>
            </a:pPr>
            <a:r>
              <a:rPr i="0" lang="en" u="none" cap="none" strike="noStrike">
                <a:solidFill>
                  <a:srgbClr val="FFFFFF"/>
                </a:solidFill>
                <a:latin typeface="Nunito"/>
                <a:ea typeface="Nunito"/>
                <a:cs typeface="Nunito"/>
                <a:sym typeface="Nunito"/>
              </a:rPr>
              <a:t>Mg II index</a:t>
            </a:r>
            <a:endParaRPr sz="1000">
              <a:latin typeface="Nunito"/>
              <a:ea typeface="Nunito"/>
              <a:cs typeface="Nunito"/>
              <a:sym typeface="Nunito"/>
            </a:endParaRPr>
          </a:p>
          <a:p>
            <a:pPr indent="-260350" lvl="1" marL="742950" marR="0" rtl="0" algn="l">
              <a:spcBef>
                <a:spcPts val="360"/>
              </a:spcBef>
              <a:spcAft>
                <a:spcPts val="0"/>
              </a:spcAft>
              <a:buClr>
                <a:srgbClr val="FFFFFF"/>
              </a:buClr>
              <a:buSzPts val="1400"/>
              <a:buFont typeface="Nunito"/>
              <a:buChar char="–"/>
            </a:pPr>
            <a:r>
              <a:rPr i="0" lang="en" u="none" cap="none" strike="noStrike">
                <a:solidFill>
                  <a:srgbClr val="FFFFFF"/>
                </a:solidFill>
                <a:latin typeface="Nunito"/>
                <a:ea typeface="Nunito"/>
                <a:cs typeface="Nunito"/>
                <a:sym typeface="Nunito"/>
              </a:rPr>
              <a:t>Spectral model (5-127 nm)</a:t>
            </a:r>
            <a:endParaRPr i="0" u="none" cap="none" strike="noStrike">
              <a:solidFill>
                <a:srgbClr val="FFFFFF"/>
              </a:solidFill>
              <a:latin typeface="Nunito"/>
              <a:ea typeface="Nunito"/>
              <a:cs typeface="Nunito"/>
              <a:sym typeface="Nunito"/>
            </a:endParaRPr>
          </a:p>
          <a:p>
            <a:pPr indent="-260350" lvl="1" marL="742950" marR="0" rtl="0" algn="l">
              <a:lnSpc>
                <a:spcPct val="100000"/>
              </a:lnSpc>
              <a:spcBef>
                <a:spcPts val="360"/>
              </a:spcBef>
              <a:spcAft>
                <a:spcPts val="0"/>
              </a:spcAft>
              <a:buClr>
                <a:srgbClr val="FFFFFF"/>
              </a:buClr>
              <a:buSzPts val="1400"/>
              <a:buFont typeface="Nunito"/>
              <a:buChar char="–"/>
            </a:pPr>
            <a:r>
              <a:rPr i="0" lang="en" u="none" cap="none" strike="noStrike">
                <a:solidFill>
                  <a:srgbClr val="FFFFFF"/>
                </a:solidFill>
                <a:latin typeface="Nunito"/>
                <a:ea typeface="Nunito"/>
                <a:cs typeface="Nunito"/>
                <a:sym typeface="Nunito"/>
              </a:rPr>
              <a:t>high res data</a:t>
            </a:r>
            <a:endParaRPr sz="1000">
              <a:latin typeface="Nunito"/>
              <a:ea typeface="Nunito"/>
              <a:cs typeface="Nunito"/>
              <a:sym typeface="Nunito"/>
            </a:endParaRPr>
          </a:p>
          <a:p>
            <a:pPr indent="-171450" lvl="1" marL="742950" marR="0" rtl="0" algn="l">
              <a:lnSpc>
                <a:spcPct val="100000"/>
              </a:lnSpc>
              <a:spcBef>
                <a:spcPts val="360"/>
              </a:spcBef>
              <a:spcAft>
                <a:spcPts val="0"/>
              </a:spcAft>
              <a:buClr>
                <a:schemeClr val="dk1"/>
              </a:buClr>
              <a:buSzPts val="1800"/>
              <a:buFont typeface="Arial"/>
              <a:buNone/>
            </a:pPr>
            <a:r>
              <a:t/>
            </a:r>
            <a:endParaRPr i="0" u="none" cap="none" strike="noStrike">
              <a:solidFill>
                <a:srgbClr val="FFFFFF"/>
              </a:solidFill>
              <a:latin typeface="Nunito"/>
              <a:ea typeface="Nunito"/>
              <a:cs typeface="Nunito"/>
              <a:sym typeface="Nunito"/>
            </a:endParaRPr>
          </a:p>
          <a:p>
            <a:pPr indent="-171450" lvl="1" marL="742950" marR="0" rtl="0" algn="l">
              <a:lnSpc>
                <a:spcPct val="100000"/>
              </a:lnSpc>
              <a:spcBef>
                <a:spcPts val="360"/>
              </a:spcBef>
              <a:spcAft>
                <a:spcPts val="0"/>
              </a:spcAft>
              <a:buClr>
                <a:schemeClr val="dk1"/>
              </a:buClr>
              <a:buSzPts val="1800"/>
              <a:buFont typeface="Arial"/>
              <a:buNone/>
            </a:pPr>
            <a:r>
              <a:t/>
            </a:r>
            <a:endParaRPr i="0" u="none" cap="none" strike="noStrike">
              <a:solidFill>
                <a:srgbClr val="FFFFFF"/>
              </a:solidFill>
              <a:latin typeface="Nunito"/>
              <a:ea typeface="Nunito"/>
              <a:cs typeface="Nunito"/>
              <a:sym typeface="Nunito"/>
            </a:endParaRPr>
          </a:p>
        </p:txBody>
      </p:sp>
      <p:pic>
        <p:nvPicPr>
          <p:cNvPr descr="Description: exis_spectrum.png" id="116" name="Google Shape;116;p20"/>
          <p:cNvPicPr preferRelativeResize="0"/>
          <p:nvPr/>
        </p:nvPicPr>
        <p:blipFill rotWithShape="1">
          <a:blip r:embed="rId3">
            <a:alphaModFix/>
          </a:blip>
          <a:srcRect b="-543" l="0" r="0" t="-151"/>
          <a:stretch/>
        </p:blipFill>
        <p:spPr>
          <a:xfrm>
            <a:off x="5007717" y="739531"/>
            <a:ext cx="3464727" cy="2893463"/>
          </a:xfrm>
          <a:prstGeom prst="rect">
            <a:avLst/>
          </a:prstGeom>
          <a:noFill/>
          <a:ln>
            <a:noFill/>
          </a:ln>
        </p:spPr>
      </p:pic>
      <p:sp>
        <p:nvSpPr>
          <p:cNvPr id="117" name="Google Shape;117;p20"/>
          <p:cNvSpPr txBox="1"/>
          <p:nvPr/>
        </p:nvSpPr>
        <p:spPr>
          <a:xfrm rot="-1417708">
            <a:off x="7566136" y="958036"/>
            <a:ext cx="1081575" cy="3491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000000"/>
                </a:solidFill>
                <a:latin typeface="Comic Sans MS"/>
                <a:ea typeface="Comic Sans MS"/>
                <a:cs typeface="Comic Sans MS"/>
                <a:sym typeface="Comic Sans MS"/>
              </a:rPr>
              <a:t>corona</a:t>
            </a:r>
            <a:endParaRPr/>
          </a:p>
        </p:txBody>
      </p:sp>
      <p:sp>
        <p:nvSpPr>
          <p:cNvPr id="118" name="Google Shape;118;p20"/>
          <p:cNvSpPr txBox="1"/>
          <p:nvPr/>
        </p:nvSpPr>
        <p:spPr>
          <a:xfrm rot="-1416628">
            <a:off x="7090106" y="1840245"/>
            <a:ext cx="1249387" cy="6035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000000"/>
                </a:solidFill>
                <a:latin typeface="Comic Sans MS"/>
                <a:ea typeface="Comic Sans MS"/>
                <a:cs typeface="Comic Sans MS"/>
                <a:sym typeface="Comic Sans MS"/>
              </a:rPr>
              <a:t>transition</a:t>
            </a:r>
            <a:endParaRPr/>
          </a:p>
          <a:p>
            <a:pPr indent="0" lvl="0" marL="0" marR="0" rtl="0" algn="l">
              <a:spcBef>
                <a:spcPts val="0"/>
              </a:spcBef>
              <a:spcAft>
                <a:spcPts val="0"/>
              </a:spcAft>
              <a:buNone/>
            </a:pPr>
            <a:r>
              <a:rPr lang="en" sz="1600">
                <a:solidFill>
                  <a:srgbClr val="000000"/>
                </a:solidFill>
                <a:latin typeface="Comic Sans MS"/>
                <a:ea typeface="Comic Sans MS"/>
                <a:cs typeface="Comic Sans MS"/>
                <a:sym typeface="Comic Sans MS"/>
              </a:rPr>
              <a:t>region</a:t>
            </a:r>
            <a:endParaRPr sz="1600">
              <a:solidFill>
                <a:srgbClr val="000000"/>
              </a:solidFill>
              <a:latin typeface="Comic Sans MS"/>
              <a:ea typeface="Comic Sans MS"/>
              <a:cs typeface="Comic Sans MS"/>
              <a:sym typeface="Comic Sans MS"/>
            </a:endParaRPr>
          </a:p>
        </p:txBody>
      </p:sp>
      <p:sp>
        <p:nvSpPr>
          <p:cNvPr id="119" name="Google Shape;119;p20"/>
          <p:cNvSpPr txBox="1"/>
          <p:nvPr/>
        </p:nvSpPr>
        <p:spPr>
          <a:xfrm rot="-1417027">
            <a:off x="7117736" y="2796565"/>
            <a:ext cx="1445250" cy="3175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000000"/>
                </a:solidFill>
                <a:latin typeface="Comic Sans MS"/>
                <a:ea typeface="Comic Sans MS"/>
                <a:cs typeface="Comic Sans MS"/>
                <a:sym typeface="Comic Sans MS"/>
              </a:rPr>
              <a:t>chromosphere</a:t>
            </a:r>
            <a:endParaRPr>
              <a:solidFill>
                <a:srgbClr val="000000"/>
              </a:solidFill>
              <a:latin typeface="Comic Sans MS"/>
              <a:ea typeface="Comic Sans MS"/>
              <a:cs typeface="Comic Sans MS"/>
              <a:sym typeface="Comic Sans MS"/>
            </a:endParaRPr>
          </a:p>
        </p:txBody>
      </p:sp>
      <p:grpSp>
        <p:nvGrpSpPr>
          <p:cNvPr id="120" name="Google Shape;120;p20"/>
          <p:cNvGrpSpPr/>
          <p:nvPr/>
        </p:nvGrpSpPr>
        <p:grpSpPr>
          <a:xfrm>
            <a:off x="3598410" y="3676657"/>
            <a:ext cx="5476800" cy="1054575"/>
            <a:chOff x="1762125" y="5315253"/>
            <a:chExt cx="5476800" cy="1406100"/>
          </a:xfrm>
        </p:grpSpPr>
        <p:sp>
          <p:nvSpPr>
            <p:cNvPr id="121" name="Google Shape;121;p20"/>
            <p:cNvSpPr/>
            <p:nvPr/>
          </p:nvSpPr>
          <p:spPr>
            <a:xfrm>
              <a:off x="1762125" y="5315253"/>
              <a:ext cx="5476800" cy="1406100"/>
            </a:xfrm>
            <a:prstGeom prst="rect">
              <a:avLst/>
            </a:prstGeom>
            <a:solidFill>
              <a:srgbClr val="FFFFFF"/>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22" name="Google Shape;122;p20"/>
            <p:cNvPicPr preferRelativeResize="0"/>
            <p:nvPr/>
          </p:nvPicPr>
          <p:blipFill rotWithShape="1">
            <a:blip r:embed="rId4">
              <a:alphaModFix/>
            </a:blip>
            <a:srcRect b="54027" l="0" r="0" t="0"/>
            <a:stretch/>
          </p:blipFill>
          <p:spPr>
            <a:xfrm>
              <a:off x="1771622" y="5341001"/>
              <a:ext cx="5467174" cy="1357331"/>
            </a:xfrm>
            <a:prstGeom prst="rect">
              <a:avLst/>
            </a:prstGeom>
            <a:noFill/>
            <a:ln>
              <a:noFill/>
            </a:ln>
          </p:spPr>
        </p:pic>
      </p:grpSp>
      <p:sp>
        <p:nvSpPr>
          <p:cNvPr id="123" name="Google Shape;123;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74"/>
          <p:cNvSpPr txBox="1"/>
          <p:nvPr/>
        </p:nvSpPr>
        <p:spPr>
          <a:xfrm>
            <a:off x="196467" y="418964"/>
            <a:ext cx="8485800" cy="777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600"/>
              <a:buFont typeface="Calibri"/>
              <a:buNone/>
            </a:pPr>
            <a:r>
              <a:rPr lang="en" sz="2600">
                <a:solidFill>
                  <a:srgbClr val="FFFFFF"/>
                </a:solidFill>
                <a:latin typeface="Nunito"/>
                <a:ea typeface="Nunito"/>
                <a:cs typeface="Nunito"/>
                <a:sym typeface="Nunito"/>
              </a:rPr>
              <a:t>GOES-16 EUVS</a:t>
            </a:r>
            <a:r>
              <a:rPr i="0" lang="en" sz="2600" u="none" cap="none" strike="noStrike">
                <a:solidFill>
                  <a:srgbClr val="FFFFFF"/>
                </a:solidFill>
                <a:latin typeface="Nunito"/>
                <a:ea typeface="Nunito"/>
                <a:cs typeface="Nunito"/>
                <a:sym typeface="Nunito"/>
              </a:rPr>
              <a:t> Operational and Science</a:t>
            </a:r>
            <a:r>
              <a:rPr i="0" lang="en" sz="2600" u="none" cap="none" strike="noStrike">
                <a:solidFill>
                  <a:srgbClr val="FFFFFF"/>
                </a:solidFill>
                <a:latin typeface="Nunito"/>
                <a:ea typeface="Nunito"/>
                <a:cs typeface="Nunito"/>
                <a:sym typeface="Nunito"/>
              </a:rPr>
              <a:t>-Quality L1b and L2 </a:t>
            </a:r>
            <a:r>
              <a:rPr lang="en" sz="2600">
                <a:solidFill>
                  <a:srgbClr val="FFFFFF"/>
                </a:solidFill>
                <a:latin typeface="Nunito"/>
                <a:ea typeface="Nunito"/>
                <a:cs typeface="Nunito"/>
                <a:sym typeface="Nunito"/>
              </a:rPr>
              <a:t>d</a:t>
            </a:r>
            <a:r>
              <a:rPr i="0" lang="en" sz="2600" u="none" cap="none" strike="noStrike">
                <a:solidFill>
                  <a:srgbClr val="FFFFFF"/>
                </a:solidFill>
                <a:latin typeface="Nunito"/>
                <a:ea typeface="Nunito"/>
                <a:cs typeface="Nunito"/>
                <a:sym typeface="Nunito"/>
              </a:rPr>
              <a:t>ata</a:t>
            </a:r>
            <a:r>
              <a:rPr i="0" lang="en" sz="2600" u="none" cap="none" strike="noStrike">
                <a:solidFill>
                  <a:srgbClr val="FFFFFF"/>
                </a:solidFill>
                <a:latin typeface="Nunito"/>
                <a:ea typeface="Nunito"/>
                <a:cs typeface="Nunito"/>
                <a:sym typeface="Nunito"/>
              </a:rPr>
              <a:t> released</a:t>
            </a:r>
            <a:r>
              <a:rPr i="0" lang="en" sz="2600" u="none" cap="none" strike="noStrike">
                <a:solidFill>
                  <a:srgbClr val="FFFFFF"/>
                </a:solidFill>
                <a:latin typeface="Nunito"/>
                <a:ea typeface="Nunito"/>
                <a:cs typeface="Nunito"/>
                <a:sym typeface="Nunito"/>
              </a:rPr>
              <a:t> at NCEI!</a:t>
            </a:r>
            <a:endParaRPr i="0" sz="2600" u="none" cap="none" strike="noStrike">
              <a:solidFill>
                <a:srgbClr val="FFFFFF"/>
              </a:solidFill>
              <a:latin typeface="Nunito"/>
              <a:ea typeface="Nunito"/>
              <a:cs typeface="Nunito"/>
              <a:sym typeface="Nunito"/>
            </a:endParaRPr>
          </a:p>
        </p:txBody>
      </p:sp>
      <p:sp>
        <p:nvSpPr>
          <p:cNvPr id="874" name="Google Shape;874;p74"/>
          <p:cNvSpPr txBox="1"/>
          <p:nvPr/>
        </p:nvSpPr>
        <p:spPr>
          <a:xfrm>
            <a:off x="850790" y="320040"/>
            <a:ext cx="184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75" name="Google Shape;875;p74"/>
          <p:cNvSpPr/>
          <p:nvPr/>
        </p:nvSpPr>
        <p:spPr>
          <a:xfrm>
            <a:off x="259200" y="1453075"/>
            <a:ext cx="3123000" cy="3479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500">
                <a:solidFill>
                  <a:srgbClr val="FFFFFF"/>
                </a:solidFill>
                <a:latin typeface="Calibri"/>
                <a:ea typeface="Calibri"/>
                <a:cs typeface="Calibri"/>
                <a:sym typeface="Calibri"/>
              </a:rPr>
              <a:t>GOES-16 only </a:t>
            </a:r>
            <a:endParaRPr sz="1500">
              <a:latin typeface="Calibri"/>
              <a:ea typeface="Calibri"/>
              <a:cs typeface="Calibri"/>
              <a:sym typeface="Calibri"/>
            </a:endParaRPr>
          </a:p>
          <a:p>
            <a:pPr indent="-201612" lvl="0" marL="233362" marR="0" rtl="0" algn="l">
              <a:spcBef>
                <a:spcPts val="400"/>
              </a:spcBef>
              <a:spcAft>
                <a:spcPts val="0"/>
              </a:spcAft>
              <a:buClr>
                <a:srgbClr val="FFFFFF"/>
              </a:buClr>
              <a:buSzPts val="1500"/>
              <a:buFont typeface="Calibri"/>
              <a:buChar char="•"/>
            </a:pPr>
            <a:r>
              <a:rPr lang="en" sz="1500">
                <a:solidFill>
                  <a:srgbClr val="FFFFFF"/>
                </a:solidFill>
                <a:latin typeface="Calibri"/>
                <a:ea typeface="Calibri"/>
                <a:cs typeface="Calibri"/>
                <a:sym typeface="Calibri"/>
              </a:rPr>
              <a:t>Science-quality data </a:t>
            </a:r>
            <a:endParaRPr sz="1500">
              <a:solidFill>
                <a:srgbClr val="FFFFFF"/>
              </a:solidFill>
              <a:latin typeface="Calibri"/>
              <a:ea typeface="Calibri"/>
              <a:cs typeface="Calibri"/>
              <a:sym typeface="Calibri"/>
            </a:endParaRPr>
          </a:p>
          <a:p>
            <a:pPr indent="-323850" lvl="1" marL="914400" marR="0" rtl="0" algn="l">
              <a:spcBef>
                <a:spcPts val="400"/>
              </a:spcBef>
              <a:spcAft>
                <a:spcPts val="0"/>
              </a:spcAft>
              <a:buClr>
                <a:srgbClr val="FFFFFF"/>
              </a:buClr>
              <a:buSzPts val="1500"/>
              <a:buFont typeface="Calibri"/>
              <a:buChar char="○"/>
            </a:pPr>
            <a:r>
              <a:rPr lang="en" sz="1500">
                <a:solidFill>
                  <a:srgbClr val="FFFFFF"/>
                </a:solidFill>
                <a:latin typeface="Calibri"/>
                <a:ea typeface="Calibri"/>
                <a:cs typeface="Calibri"/>
                <a:sym typeface="Calibri"/>
              </a:rPr>
              <a:t>R</a:t>
            </a:r>
            <a:r>
              <a:rPr lang="en" sz="1500">
                <a:solidFill>
                  <a:srgbClr val="FFFFFF"/>
                </a:solidFill>
                <a:latin typeface="Calibri"/>
                <a:ea typeface="Calibri"/>
                <a:cs typeface="Calibri"/>
                <a:sym typeface="Calibri"/>
              </a:rPr>
              <a:t>eprocessed daily files from L0</a:t>
            </a:r>
            <a:endParaRPr sz="1500">
              <a:latin typeface="Calibri"/>
              <a:ea typeface="Calibri"/>
              <a:cs typeface="Calibri"/>
              <a:sym typeface="Calibri"/>
            </a:endParaRPr>
          </a:p>
          <a:p>
            <a:pPr indent="-323850" lvl="1" marL="914400" marR="0" rtl="0" algn="l">
              <a:spcBef>
                <a:spcPts val="400"/>
              </a:spcBef>
              <a:spcAft>
                <a:spcPts val="0"/>
              </a:spcAft>
              <a:buClr>
                <a:srgbClr val="FFFFFF"/>
              </a:buClr>
              <a:buSzPts val="1500"/>
              <a:buFont typeface="Calibri"/>
              <a:buChar char="○"/>
            </a:pPr>
            <a:r>
              <a:rPr lang="en" sz="1500">
                <a:solidFill>
                  <a:srgbClr val="FFFFFF"/>
                </a:solidFill>
                <a:latin typeface="Calibri"/>
                <a:ea typeface="Calibri"/>
                <a:cs typeface="Calibri"/>
                <a:sym typeface="Calibri"/>
              </a:rPr>
              <a:t>Uses latest LUTs and fixes back to start of mission</a:t>
            </a:r>
            <a:endParaRPr sz="1500">
              <a:solidFill>
                <a:srgbClr val="FFFFFF"/>
              </a:solidFill>
              <a:latin typeface="Calibri"/>
              <a:ea typeface="Calibri"/>
              <a:cs typeface="Calibri"/>
              <a:sym typeface="Calibri"/>
            </a:endParaRPr>
          </a:p>
          <a:p>
            <a:pPr indent="-323850" lvl="1" marL="914400" marR="0" rtl="0" algn="l">
              <a:spcBef>
                <a:spcPts val="400"/>
              </a:spcBef>
              <a:spcAft>
                <a:spcPts val="0"/>
              </a:spcAft>
              <a:buClr>
                <a:srgbClr val="FFFFFF"/>
              </a:buClr>
              <a:buSzPts val="1500"/>
              <a:buFont typeface="Calibri"/>
              <a:buChar char="○"/>
            </a:pPr>
            <a:r>
              <a:rPr lang="en" sz="1500">
                <a:solidFill>
                  <a:srgbClr val="FFFFFF"/>
                </a:solidFill>
                <a:latin typeface="Calibri"/>
                <a:ea typeface="Calibri"/>
                <a:cs typeface="Calibri"/>
                <a:sym typeface="Calibri"/>
              </a:rPr>
              <a:t>L</a:t>
            </a:r>
            <a:r>
              <a:rPr lang="en" sz="1500">
                <a:solidFill>
                  <a:srgbClr val="FFFFFF"/>
                </a:solidFill>
                <a:latin typeface="Calibri"/>
                <a:ea typeface="Calibri"/>
                <a:cs typeface="Calibri"/>
                <a:sym typeface="Calibri"/>
              </a:rPr>
              <a:t>ags operational by several days – fills data gaps</a:t>
            </a:r>
            <a:endParaRPr sz="1500">
              <a:solidFill>
                <a:srgbClr val="FFFFFF"/>
              </a:solidFill>
              <a:latin typeface="Calibri"/>
              <a:ea typeface="Calibri"/>
              <a:cs typeface="Calibri"/>
              <a:sym typeface="Calibri"/>
            </a:endParaRPr>
          </a:p>
          <a:p>
            <a:pPr indent="-201612" lvl="0" marL="233362" marR="0" rtl="0" algn="l">
              <a:spcBef>
                <a:spcPts val="400"/>
              </a:spcBef>
              <a:spcAft>
                <a:spcPts val="0"/>
              </a:spcAft>
              <a:buClr>
                <a:srgbClr val="FFFFFF"/>
              </a:buClr>
              <a:buSzPts val="1500"/>
              <a:buFont typeface="Calibri"/>
              <a:buChar char="•"/>
            </a:pPr>
            <a:r>
              <a:rPr lang="en" sz="1500">
                <a:solidFill>
                  <a:srgbClr val="FFFFFF"/>
                </a:solidFill>
                <a:latin typeface="Calibri"/>
                <a:ea typeface="Calibri"/>
                <a:cs typeface="Calibri"/>
                <a:sym typeface="Calibri"/>
              </a:rPr>
              <a:t>Data </a:t>
            </a:r>
            <a:r>
              <a:rPr lang="en" sz="1500">
                <a:solidFill>
                  <a:srgbClr val="FFFFFF"/>
                </a:solidFill>
                <a:latin typeface="Calibri"/>
                <a:ea typeface="Calibri"/>
                <a:cs typeface="Calibri"/>
                <a:sym typeface="Calibri"/>
              </a:rPr>
              <a:t>available</a:t>
            </a:r>
            <a:r>
              <a:rPr lang="en" sz="1500">
                <a:solidFill>
                  <a:srgbClr val="FFFFFF"/>
                </a:solidFill>
                <a:latin typeface="Calibri"/>
                <a:ea typeface="Calibri"/>
                <a:cs typeface="Calibri"/>
                <a:sym typeface="Calibri"/>
              </a:rPr>
              <a:t> from 02/2017</a:t>
            </a:r>
            <a:endParaRPr sz="1500">
              <a:solidFill>
                <a:srgbClr val="FFFFFF"/>
              </a:solidFill>
              <a:latin typeface="Calibri"/>
              <a:ea typeface="Calibri"/>
              <a:cs typeface="Calibri"/>
              <a:sym typeface="Calibri"/>
            </a:endParaRPr>
          </a:p>
          <a:p>
            <a:pPr indent="0" lvl="0" marL="457200" marR="0" rtl="0" algn="l">
              <a:spcBef>
                <a:spcPts val="400"/>
              </a:spcBef>
              <a:spcAft>
                <a:spcPts val="0"/>
              </a:spcAft>
              <a:buNone/>
            </a:pPr>
            <a:r>
              <a:t/>
            </a:r>
            <a:endParaRPr sz="1500">
              <a:solidFill>
                <a:srgbClr val="FFFFFF"/>
              </a:solidFill>
              <a:latin typeface="Calibri"/>
              <a:ea typeface="Calibri"/>
              <a:cs typeface="Calibri"/>
              <a:sym typeface="Calibri"/>
            </a:endParaRPr>
          </a:p>
          <a:p>
            <a:pPr indent="0" lvl="0" marL="0" marR="0" rtl="0" algn="l">
              <a:spcBef>
                <a:spcPts val="400"/>
              </a:spcBef>
              <a:spcAft>
                <a:spcPts val="0"/>
              </a:spcAft>
              <a:buNone/>
            </a:pPr>
            <a:r>
              <a:rPr lang="en" sz="1500">
                <a:solidFill>
                  <a:srgbClr val="FFFFFF"/>
                </a:solidFill>
                <a:latin typeface="Calibri"/>
                <a:ea typeface="Calibri"/>
                <a:cs typeface="Calibri"/>
                <a:sym typeface="Calibri"/>
              </a:rPr>
              <a:t>GOES-1</a:t>
            </a:r>
            <a:r>
              <a:rPr lang="en" sz="1500">
                <a:solidFill>
                  <a:srgbClr val="FFFFFF"/>
                </a:solidFill>
                <a:latin typeface="Calibri"/>
                <a:ea typeface="Calibri"/>
                <a:cs typeface="Calibri"/>
                <a:sym typeface="Calibri"/>
              </a:rPr>
              <a:t>7 to be re</a:t>
            </a:r>
            <a:r>
              <a:rPr lang="en" sz="1500">
                <a:solidFill>
                  <a:srgbClr val="FFFFFF"/>
                </a:solidFill>
                <a:latin typeface="Calibri"/>
                <a:ea typeface="Calibri"/>
                <a:cs typeface="Calibri"/>
                <a:sym typeface="Calibri"/>
              </a:rPr>
              <a:t>leased after ECI analysis</a:t>
            </a:r>
            <a:endParaRPr sz="1500">
              <a:solidFill>
                <a:srgbClr val="FFFFFF"/>
              </a:solidFill>
              <a:latin typeface="Calibri"/>
              <a:ea typeface="Calibri"/>
              <a:cs typeface="Calibri"/>
              <a:sym typeface="Calibri"/>
            </a:endParaRPr>
          </a:p>
        </p:txBody>
      </p:sp>
      <p:grpSp>
        <p:nvGrpSpPr>
          <p:cNvPr id="876" name="Google Shape;876;p74"/>
          <p:cNvGrpSpPr/>
          <p:nvPr/>
        </p:nvGrpSpPr>
        <p:grpSpPr>
          <a:xfrm>
            <a:off x="259199" y="142068"/>
            <a:ext cx="933668" cy="276900"/>
            <a:chOff x="259199" y="142068"/>
            <a:chExt cx="933668" cy="276900"/>
          </a:xfrm>
        </p:grpSpPr>
        <p:sp>
          <p:nvSpPr>
            <p:cNvPr id="877" name="Google Shape;877;p74"/>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878" name="Google Shape;878;p74"/>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pic>
        <p:nvPicPr>
          <p:cNvPr id="879" name="Google Shape;879;p74"/>
          <p:cNvPicPr preferRelativeResize="0"/>
          <p:nvPr/>
        </p:nvPicPr>
        <p:blipFill>
          <a:blip r:embed="rId3">
            <a:alphaModFix/>
          </a:blip>
          <a:stretch>
            <a:fillRect/>
          </a:stretch>
        </p:blipFill>
        <p:spPr>
          <a:xfrm>
            <a:off x="3672175" y="1236175"/>
            <a:ext cx="4913401" cy="3812125"/>
          </a:xfrm>
          <a:prstGeom prst="rect">
            <a:avLst/>
          </a:prstGeom>
          <a:noFill/>
          <a:ln>
            <a:noFill/>
          </a:ln>
        </p:spPr>
      </p:pic>
      <p:sp>
        <p:nvSpPr>
          <p:cNvPr id="880" name="Google Shape;880;p74"/>
          <p:cNvSpPr txBox="1"/>
          <p:nvPr/>
        </p:nvSpPr>
        <p:spPr>
          <a:xfrm>
            <a:off x="5954175" y="1554450"/>
            <a:ext cx="2309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The public debut of the GOES-R September 2017 flare data in EUV</a:t>
            </a:r>
            <a:endParaRPr sz="1200"/>
          </a:p>
        </p:txBody>
      </p:sp>
      <p:sp>
        <p:nvSpPr>
          <p:cNvPr id="881" name="Google Shape;881;p74"/>
          <p:cNvSpPr txBox="1"/>
          <p:nvPr>
            <p:ph idx="12" type="sldNum"/>
          </p:nvPr>
        </p:nvSpPr>
        <p:spPr>
          <a:xfrm>
            <a:off x="6959125" y="4774388"/>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75"/>
          <p:cNvSpPr txBox="1"/>
          <p:nvPr/>
        </p:nvSpPr>
        <p:spPr>
          <a:xfrm>
            <a:off x="200992" y="257514"/>
            <a:ext cx="8485800" cy="777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600"/>
              <a:buFont typeface="Calibri"/>
              <a:buNone/>
            </a:pPr>
            <a:r>
              <a:rPr lang="en" sz="2700">
                <a:solidFill>
                  <a:srgbClr val="FFFFFF"/>
                </a:solidFill>
                <a:latin typeface="Nunito"/>
                <a:ea typeface="Nunito"/>
                <a:cs typeface="Nunito"/>
                <a:sym typeface="Nunito"/>
              </a:rPr>
              <a:t>EUVS</a:t>
            </a:r>
            <a:r>
              <a:rPr i="0" lang="en" sz="2700" u="none" cap="none" strike="noStrike">
                <a:solidFill>
                  <a:srgbClr val="FFFFFF"/>
                </a:solidFill>
                <a:latin typeface="Nunito"/>
                <a:ea typeface="Nunito"/>
                <a:cs typeface="Nunito"/>
                <a:sym typeface="Nunito"/>
              </a:rPr>
              <a:t> </a:t>
            </a:r>
            <a:r>
              <a:rPr i="0" lang="en" sz="2700" u="none" cap="none" strike="noStrike">
                <a:solidFill>
                  <a:srgbClr val="FFFFFF"/>
                </a:solidFill>
                <a:latin typeface="Nunito"/>
                <a:ea typeface="Nunito"/>
                <a:cs typeface="Nunito"/>
                <a:sym typeface="Nunito"/>
              </a:rPr>
              <a:t>Data at NCEI-CO Portal </a:t>
            </a:r>
            <a:endParaRPr i="0" sz="2700" u="none" cap="none" strike="noStrike">
              <a:solidFill>
                <a:srgbClr val="FFFFFF"/>
              </a:solidFill>
              <a:latin typeface="Nunito"/>
              <a:ea typeface="Nunito"/>
              <a:cs typeface="Nunito"/>
              <a:sym typeface="Nunito"/>
            </a:endParaRPr>
          </a:p>
        </p:txBody>
      </p:sp>
      <p:sp>
        <p:nvSpPr>
          <p:cNvPr id="888" name="Google Shape;888;p75"/>
          <p:cNvSpPr txBox="1"/>
          <p:nvPr/>
        </p:nvSpPr>
        <p:spPr>
          <a:xfrm>
            <a:off x="850790" y="320040"/>
            <a:ext cx="184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89" name="Google Shape;889;p75"/>
          <p:cNvSpPr/>
          <p:nvPr/>
        </p:nvSpPr>
        <p:spPr>
          <a:xfrm>
            <a:off x="6282300" y="1174050"/>
            <a:ext cx="2675400" cy="3855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FFFFFF"/>
                </a:solidFill>
                <a:latin typeface="Calibri"/>
                <a:ea typeface="Calibri"/>
                <a:cs typeface="Calibri"/>
                <a:sym typeface="Calibri"/>
              </a:rPr>
              <a:t>NCEI GOES-R Web Portal </a:t>
            </a:r>
            <a:endParaRPr sz="1600">
              <a:solidFill>
                <a:srgbClr val="FFFFFF"/>
              </a:solidFill>
            </a:endParaRPr>
          </a:p>
          <a:p>
            <a:pPr indent="-330200" lvl="0" marL="457200" marR="0" rtl="0" algn="l">
              <a:spcBef>
                <a:spcPts val="0"/>
              </a:spcBef>
              <a:spcAft>
                <a:spcPts val="0"/>
              </a:spcAft>
              <a:buClr>
                <a:srgbClr val="FFFFFF"/>
              </a:buClr>
              <a:buSzPts val="1600"/>
              <a:buFont typeface="Calibri"/>
              <a:buChar char="●"/>
            </a:pPr>
            <a:r>
              <a:rPr b="0" i="0" lang="en" sz="1600" u="none" cap="none" strike="noStrike">
                <a:solidFill>
                  <a:srgbClr val="FFFFFF"/>
                </a:solidFill>
                <a:latin typeface="Calibri"/>
                <a:ea typeface="Calibri"/>
                <a:cs typeface="Calibri"/>
                <a:sym typeface="Calibri"/>
              </a:rPr>
              <a:t>Operational and science-quality L1b and L2 data</a:t>
            </a:r>
            <a:endParaRPr sz="1600">
              <a:solidFill>
                <a:srgbClr val="FFFFFF"/>
              </a:solidFill>
            </a:endParaRPr>
          </a:p>
          <a:p>
            <a:pPr indent="-330200" lvl="0" marL="457200" marR="0" rtl="0" algn="l">
              <a:spcBef>
                <a:spcPts val="0"/>
              </a:spcBef>
              <a:spcAft>
                <a:spcPts val="0"/>
              </a:spcAft>
              <a:buClr>
                <a:srgbClr val="FFFFFF"/>
              </a:buClr>
              <a:buSzPts val="1600"/>
              <a:buFont typeface="Calibri"/>
              <a:buChar char="●"/>
            </a:pPr>
            <a:r>
              <a:rPr b="0" i="0" lang="en" sz="1600" u="none" cap="none" strike="noStrike">
                <a:solidFill>
                  <a:srgbClr val="FFFFFF"/>
                </a:solidFill>
                <a:latin typeface="Calibri"/>
                <a:ea typeface="Calibri"/>
                <a:cs typeface="Calibri"/>
                <a:sym typeface="Calibri"/>
              </a:rPr>
              <a:t>Documents</a:t>
            </a:r>
            <a:endParaRPr sz="1600">
              <a:solidFill>
                <a:srgbClr val="FFFFFF"/>
              </a:solidFill>
            </a:endParaRPr>
          </a:p>
          <a:p>
            <a:pPr indent="-330200" lvl="0" marL="457200" marR="0" rtl="0" algn="l">
              <a:spcBef>
                <a:spcPts val="0"/>
              </a:spcBef>
              <a:spcAft>
                <a:spcPts val="0"/>
              </a:spcAft>
              <a:buClr>
                <a:srgbClr val="FFFFFF"/>
              </a:buClr>
              <a:buSzPts val="1600"/>
              <a:buFont typeface="Calibri"/>
              <a:buChar char="●"/>
            </a:pPr>
            <a:r>
              <a:rPr b="0" i="0" lang="en" sz="1600" u="none" cap="none" strike="noStrike">
                <a:solidFill>
                  <a:srgbClr val="FFFFFF"/>
                </a:solidFill>
                <a:latin typeface="Calibri"/>
                <a:ea typeface="Calibri"/>
                <a:cs typeface="Calibri"/>
                <a:sym typeface="Calibri"/>
              </a:rPr>
              <a:t>Plots </a:t>
            </a:r>
            <a:endParaRPr sz="1600">
              <a:solidFill>
                <a:srgbClr val="FFFFFF"/>
              </a:solidFill>
            </a:endParaRPr>
          </a:p>
          <a:p>
            <a:pPr indent="-215900" lvl="0" marL="342900" marR="0" rtl="0" algn="l">
              <a:spcBef>
                <a:spcPts val="400"/>
              </a:spcBef>
              <a:spcAft>
                <a:spcPts val="0"/>
              </a:spcAft>
              <a:buClr>
                <a:schemeClr val="lt1"/>
              </a:buClr>
              <a:buSzPts val="2000"/>
              <a:buFont typeface="Arial"/>
              <a:buNone/>
            </a:pPr>
            <a:r>
              <a:t/>
            </a:r>
            <a:endParaRPr sz="1600">
              <a:solidFill>
                <a:srgbClr val="FFFFFF"/>
              </a:solidFill>
              <a:latin typeface="Calibri"/>
              <a:ea typeface="Calibri"/>
              <a:cs typeface="Calibri"/>
              <a:sym typeface="Calibri"/>
            </a:endParaRPr>
          </a:p>
          <a:p>
            <a:pPr indent="0" lvl="0" marL="0" marR="0" rtl="0" algn="l">
              <a:spcBef>
                <a:spcPts val="0"/>
              </a:spcBef>
              <a:spcAft>
                <a:spcPts val="0"/>
              </a:spcAft>
              <a:buNone/>
            </a:pPr>
            <a:r>
              <a:rPr lang="en" sz="1600">
                <a:solidFill>
                  <a:srgbClr val="FFFFFF"/>
                </a:solidFill>
                <a:latin typeface="Calibri"/>
                <a:ea typeface="Calibri"/>
                <a:cs typeface="Calibri"/>
                <a:sym typeface="Calibri"/>
              </a:rPr>
              <a:t>Data releases announced in </a:t>
            </a:r>
            <a:r>
              <a:rPr lang="en" sz="1600">
                <a:solidFill>
                  <a:srgbClr val="FFFFFF"/>
                </a:solidFill>
              </a:rPr>
              <a:t> </a:t>
            </a:r>
            <a:r>
              <a:rPr lang="en" sz="1600">
                <a:solidFill>
                  <a:srgbClr val="FFFFFF"/>
                </a:solidFill>
                <a:latin typeface="Calibri"/>
                <a:ea typeface="Calibri"/>
                <a:cs typeface="Calibri"/>
                <a:sym typeface="Calibri"/>
              </a:rPr>
              <a:t>solar newsletters and to mailing list of ~100 people</a:t>
            </a:r>
            <a:endParaRPr sz="1600">
              <a:solidFill>
                <a:srgbClr val="FFFFFF"/>
              </a:solidFill>
            </a:endParaRPr>
          </a:p>
          <a:p>
            <a:pPr indent="0" lvl="0" marL="0" marR="0" rtl="0" algn="l">
              <a:spcBef>
                <a:spcPts val="0"/>
              </a:spcBef>
              <a:spcAft>
                <a:spcPts val="0"/>
              </a:spcAft>
              <a:buNone/>
            </a:pPr>
            <a:r>
              <a:t/>
            </a:r>
            <a:endParaRPr sz="1600">
              <a:solidFill>
                <a:srgbClr val="FFFFFF"/>
              </a:solidFill>
              <a:latin typeface="Calibri"/>
              <a:ea typeface="Calibri"/>
              <a:cs typeface="Calibri"/>
              <a:sym typeface="Calibri"/>
            </a:endParaRPr>
          </a:p>
          <a:p>
            <a:pPr indent="0" lvl="0" marL="0" marR="0" rtl="0" algn="l">
              <a:spcBef>
                <a:spcPts val="0"/>
              </a:spcBef>
              <a:spcAft>
                <a:spcPts val="0"/>
              </a:spcAft>
              <a:buNone/>
            </a:pPr>
            <a:r>
              <a:rPr lang="en" sz="1600">
                <a:solidFill>
                  <a:srgbClr val="FFFFFF"/>
                </a:solidFill>
                <a:latin typeface="Calibri"/>
                <a:ea typeface="Calibri"/>
                <a:cs typeface="Calibri"/>
                <a:sym typeface="Calibri"/>
              </a:rPr>
              <a:t>SWPC provides JSON</a:t>
            </a:r>
            <a:r>
              <a:rPr lang="en" sz="1600">
                <a:solidFill>
                  <a:srgbClr val="FFFFFF"/>
                </a:solidFill>
              </a:rPr>
              <a:t> </a:t>
            </a:r>
            <a:r>
              <a:rPr lang="en" sz="1600">
                <a:solidFill>
                  <a:srgbClr val="FFFFFF"/>
                </a:solidFill>
                <a:latin typeface="Calibri"/>
                <a:ea typeface="Calibri"/>
                <a:cs typeface="Calibri"/>
                <a:sym typeface="Calibri"/>
              </a:rPr>
              <a:t>files of L2 data with</a:t>
            </a:r>
            <a:r>
              <a:rPr lang="en" sz="1600">
                <a:solidFill>
                  <a:srgbClr val="FFFFFF"/>
                </a:solidFill>
              </a:rPr>
              <a:t> </a:t>
            </a:r>
            <a:r>
              <a:rPr lang="en" sz="1600">
                <a:solidFill>
                  <a:srgbClr val="FFFFFF"/>
                </a:solidFill>
                <a:latin typeface="Calibri"/>
                <a:ea typeface="Calibri"/>
                <a:cs typeface="Calibri"/>
                <a:sym typeface="Calibri"/>
              </a:rPr>
              <a:t>&lt;2-min latency </a:t>
            </a:r>
            <a:endParaRPr sz="1600">
              <a:solidFill>
                <a:srgbClr val="FFFFFF"/>
              </a:solidFill>
            </a:endParaRPr>
          </a:p>
        </p:txBody>
      </p:sp>
      <p:grpSp>
        <p:nvGrpSpPr>
          <p:cNvPr id="890" name="Google Shape;890;p75"/>
          <p:cNvGrpSpPr/>
          <p:nvPr/>
        </p:nvGrpSpPr>
        <p:grpSpPr>
          <a:xfrm>
            <a:off x="259199" y="142068"/>
            <a:ext cx="933668" cy="276900"/>
            <a:chOff x="259199" y="142068"/>
            <a:chExt cx="933668" cy="276900"/>
          </a:xfrm>
        </p:grpSpPr>
        <p:sp>
          <p:nvSpPr>
            <p:cNvPr id="891" name="Google Shape;891;p75"/>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892" name="Google Shape;892;p75"/>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pic>
        <p:nvPicPr>
          <p:cNvPr id="893" name="Google Shape;893;p75"/>
          <p:cNvPicPr preferRelativeResize="0"/>
          <p:nvPr/>
        </p:nvPicPr>
        <p:blipFill>
          <a:blip r:embed="rId3">
            <a:alphaModFix/>
          </a:blip>
          <a:stretch>
            <a:fillRect/>
          </a:stretch>
        </p:blipFill>
        <p:spPr>
          <a:xfrm>
            <a:off x="151432" y="1079450"/>
            <a:ext cx="5942968" cy="3946725"/>
          </a:xfrm>
          <a:prstGeom prst="rect">
            <a:avLst/>
          </a:prstGeom>
          <a:noFill/>
          <a:ln>
            <a:noFill/>
          </a:ln>
        </p:spPr>
      </p:pic>
      <p:sp>
        <p:nvSpPr>
          <p:cNvPr id="894" name="Google Shape;894;p75"/>
          <p:cNvSpPr txBox="1"/>
          <p:nvPr/>
        </p:nvSpPr>
        <p:spPr>
          <a:xfrm>
            <a:off x="1071950" y="789150"/>
            <a:ext cx="4101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Font typeface="Arial"/>
              <a:buNone/>
            </a:pPr>
            <a:r>
              <a:rPr lang="en" sz="1300">
                <a:solidFill>
                  <a:schemeClr val="dk1"/>
                </a:solidFill>
                <a:latin typeface="Calibri"/>
                <a:ea typeface="Calibri"/>
                <a:cs typeface="Calibri"/>
                <a:sym typeface="Calibri"/>
              </a:rPr>
              <a:t>https://www.ngdc.noaa.gov/stp/satellite/goes-r.html</a:t>
            </a:r>
            <a:endParaRPr sz="1600">
              <a:latin typeface="Calibri"/>
              <a:ea typeface="Calibri"/>
              <a:cs typeface="Calibri"/>
              <a:sym typeface="Calibri"/>
            </a:endParaRPr>
          </a:p>
        </p:txBody>
      </p:sp>
      <p:sp>
        <p:nvSpPr>
          <p:cNvPr id="895" name="Google Shape;895;p75"/>
          <p:cNvSpPr txBox="1"/>
          <p:nvPr>
            <p:ph idx="12" type="sldNum"/>
          </p:nvPr>
        </p:nvSpPr>
        <p:spPr>
          <a:xfrm>
            <a:off x="6944875" y="4752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76"/>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solidFill>
                  <a:srgbClr val="B7B7B7"/>
                </a:solidFill>
                <a:latin typeface="Nunito"/>
                <a:ea typeface="Nunito"/>
                <a:cs typeface="Nunito"/>
                <a:sym typeface="Nunito"/>
              </a:rPr>
              <a:t>GOES-16 &amp; 17 EUVS Full Maturity PS-PVR</a:t>
            </a:r>
            <a:endParaRPr sz="2400">
              <a:solidFill>
                <a:srgbClr val="B7B7B7"/>
              </a:solidFill>
              <a:latin typeface="Nunito"/>
              <a:ea typeface="Nunito"/>
              <a:cs typeface="Nunito"/>
              <a:sym typeface="Nunito"/>
            </a:endParaRPr>
          </a:p>
          <a:p>
            <a:pPr indent="0" lvl="0" marL="0" rtl="0" algn="l">
              <a:spcBef>
                <a:spcPts val="0"/>
              </a:spcBef>
              <a:spcAft>
                <a:spcPts val="0"/>
              </a:spcAft>
              <a:buNone/>
            </a:pPr>
            <a:r>
              <a:rPr lang="en" sz="4200">
                <a:solidFill>
                  <a:srgbClr val="FFFFFF"/>
                </a:solidFill>
                <a:latin typeface="Nunito"/>
                <a:ea typeface="Nunito"/>
                <a:cs typeface="Nunito"/>
                <a:sym typeface="Nunito"/>
              </a:rPr>
              <a:t>Full Maturity Assessment</a:t>
            </a:r>
            <a:endParaRPr sz="4200">
              <a:solidFill>
                <a:srgbClr val="FFFFFF"/>
              </a:solidFill>
              <a:latin typeface="Nunito"/>
              <a:ea typeface="Nunito"/>
              <a:cs typeface="Nunito"/>
              <a:sym typeface="Nunito"/>
            </a:endParaRPr>
          </a:p>
        </p:txBody>
      </p:sp>
      <p:sp>
        <p:nvSpPr>
          <p:cNvPr id="901" name="Google Shape;901;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latin typeface="Calibri"/>
                <a:ea typeface="Calibri"/>
                <a:cs typeface="Calibri"/>
                <a:sym typeface="Calibri"/>
              </a:rPr>
              <a:t>‹#›</a:t>
            </a:fld>
            <a:endParaRPr sz="1200">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77"/>
          <p:cNvSpPr txBox="1"/>
          <p:nvPr>
            <p:ph type="title"/>
          </p:nvPr>
        </p:nvSpPr>
        <p:spPr>
          <a:xfrm>
            <a:off x="400892" y="180093"/>
            <a:ext cx="8229600" cy="7779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
                <a:latin typeface="Nunito"/>
                <a:ea typeface="Nunito"/>
                <a:cs typeface="Nunito"/>
                <a:sym typeface="Nunito"/>
              </a:rPr>
              <a:t>Full Validation: </a:t>
            </a:r>
            <a:r>
              <a:rPr lang="en" sz="2800">
                <a:latin typeface="Nunito"/>
                <a:ea typeface="Nunito"/>
                <a:cs typeface="Nunito"/>
                <a:sym typeface="Nunito"/>
              </a:rPr>
              <a:t>Definition and Prior Activitie</a:t>
            </a:r>
            <a:r>
              <a:rPr lang="en">
                <a:latin typeface="Nunito"/>
                <a:ea typeface="Nunito"/>
                <a:cs typeface="Nunito"/>
                <a:sym typeface="Nunito"/>
              </a:rPr>
              <a:t>s</a:t>
            </a:r>
            <a:endParaRPr>
              <a:latin typeface="Nunito"/>
              <a:ea typeface="Nunito"/>
              <a:cs typeface="Nunito"/>
              <a:sym typeface="Nunito"/>
            </a:endParaRPr>
          </a:p>
        </p:txBody>
      </p:sp>
      <p:graphicFrame>
        <p:nvGraphicFramePr>
          <p:cNvPr id="908" name="Google Shape;908;p77"/>
          <p:cNvGraphicFramePr/>
          <p:nvPr/>
        </p:nvGraphicFramePr>
        <p:xfrm>
          <a:off x="337662" y="1340500"/>
          <a:ext cx="3000000" cy="3000000"/>
        </p:xfrm>
        <a:graphic>
          <a:graphicData uri="http://schemas.openxmlformats.org/drawingml/2006/table">
            <a:tbl>
              <a:tblPr>
                <a:noFill/>
                <a:tableStyleId>{DA8E756C-EE13-41BE-BA07-560E39327A22}</a:tableStyleId>
              </a:tblPr>
              <a:tblGrid>
                <a:gridCol w="3809175"/>
                <a:gridCol w="4546875"/>
              </a:tblGrid>
              <a:tr h="278150">
                <a:tc>
                  <a:txBody>
                    <a:bodyPr/>
                    <a:lstStyle/>
                    <a:p>
                      <a:pPr indent="0" lvl="0" marL="0" marR="0" rtl="0" algn="ctr">
                        <a:lnSpc>
                          <a:spcPct val="100000"/>
                        </a:lnSpc>
                        <a:spcBef>
                          <a:spcPts val="0"/>
                        </a:spcBef>
                        <a:spcAft>
                          <a:spcPts val="0"/>
                        </a:spcAft>
                        <a:buClr>
                          <a:srgbClr val="000000"/>
                        </a:buClr>
                        <a:buSzPts val="300"/>
                        <a:buFont typeface="Arial"/>
                        <a:buNone/>
                      </a:pPr>
                      <a:r>
                        <a:rPr b="1" lang="en" sz="1200" u="none" cap="none" strike="noStrike">
                          <a:solidFill>
                            <a:schemeClr val="dk1"/>
                          </a:solidFill>
                          <a:latin typeface="Calibri"/>
                          <a:ea typeface="Calibri"/>
                          <a:cs typeface="Calibri"/>
                          <a:sym typeface="Calibri"/>
                        </a:rPr>
                        <a:t>Preparation Activities</a:t>
                      </a:r>
                      <a:endParaRPr sz="1100">
                        <a:solidFill>
                          <a:schemeClr val="dk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rgbClr val="000000"/>
                        </a:buClr>
                        <a:buSzPts val="300"/>
                        <a:buFont typeface="Arial"/>
                        <a:buNone/>
                      </a:pPr>
                      <a:r>
                        <a:rPr b="1" lang="en" sz="1200" u="none" cap="none" strike="noStrike">
                          <a:solidFill>
                            <a:schemeClr val="dk1"/>
                          </a:solidFill>
                          <a:latin typeface="Calibri"/>
                          <a:ea typeface="Calibri"/>
                          <a:cs typeface="Calibri"/>
                          <a:sym typeface="Calibri"/>
                        </a:rPr>
                        <a:t>Assessment</a:t>
                      </a:r>
                      <a:endParaRPr sz="1100">
                        <a:solidFill>
                          <a:schemeClr val="dk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4F81BD"/>
                    </a:solidFill>
                  </a:tcPr>
                </a:tc>
              </a:tr>
              <a:tr h="278150">
                <a:tc>
                  <a:txBody>
                    <a:bodyPr/>
                    <a:lstStyle/>
                    <a:p>
                      <a:pPr indent="0" lvl="0" marL="0" marR="0" rtl="0" algn="l">
                        <a:lnSpc>
                          <a:spcPct val="100000"/>
                        </a:lnSpc>
                        <a:spcBef>
                          <a:spcPts val="0"/>
                        </a:spcBef>
                        <a:spcAft>
                          <a:spcPts val="0"/>
                        </a:spcAft>
                        <a:buClr>
                          <a:schemeClr val="lt1"/>
                        </a:buClr>
                        <a:buSzPts val="1200"/>
                        <a:buFont typeface="Arial"/>
                        <a:buNone/>
                      </a:pPr>
                      <a:r>
                        <a:rPr i="0" lang="en" sz="1200" u="none" cap="none" strike="noStrike">
                          <a:solidFill>
                            <a:schemeClr val="lt1"/>
                          </a:solidFill>
                          <a:latin typeface="Calibri"/>
                          <a:ea typeface="Calibri"/>
                          <a:cs typeface="Calibri"/>
                          <a:sym typeface="Calibri"/>
                        </a:rPr>
                        <a:t>Validation, quality assessment, and anomaly resolution activities are ongoing.</a:t>
                      </a:r>
                      <a:endParaRPr sz="1100">
                        <a:solidFill>
                          <a:schemeClr val="lt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dk1"/>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1200" u="none" cap="none" strike="noStrike">
                          <a:solidFill>
                            <a:schemeClr val="lt1"/>
                          </a:solidFill>
                          <a:latin typeface="Calibri"/>
                          <a:ea typeface="Calibri"/>
                          <a:cs typeface="Calibri"/>
                          <a:sym typeface="Calibri"/>
                        </a:rPr>
                        <a:t>Validation activities are ongoing. Results have been discussed with SWPC. Release of data by NCEI has enabled research community participation.</a:t>
                      </a:r>
                      <a:endParaRPr sz="1200" u="none" cap="none" strike="noStrike">
                        <a:solidFill>
                          <a:schemeClr val="lt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dk1"/>
                    </a:solidFill>
                  </a:tcPr>
                </a:tc>
              </a:tr>
              <a:tr h="278150">
                <a:tc>
                  <a:txBody>
                    <a:bodyPr/>
                    <a:lstStyle/>
                    <a:p>
                      <a:pPr indent="0" lvl="0" marL="0" marR="0" rtl="0" algn="l">
                        <a:lnSpc>
                          <a:spcPct val="100000"/>
                        </a:lnSpc>
                        <a:spcBef>
                          <a:spcPts val="0"/>
                        </a:spcBef>
                        <a:spcAft>
                          <a:spcPts val="0"/>
                        </a:spcAft>
                        <a:buClr>
                          <a:schemeClr val="lt1"/>
                        </a:buClr>
                        <a:buSzPts val="1200"/>
                        <a:buFont typeface="Arial"/>
                        <a:buNone/>
                      </a:pPr>
                      <a:r>
                        <a:rPr i="0" lang="en" sz="1200" u="none" cap="none" strike="noStrike">
                          <a:solidFill>
                            <a:schemeClr val="lt1"/>
                          </a:solidFill>
                          <a:latin typeface="Calibri"/>
                          <a:ea typeface="Calibri"/>
                          <a:cs typeface="Calibri"/>
                          <a:sym typeface="Calibri"/>
                        </a:rPr>
                        <a:t>Incremental product improvements may still be occurring.</a:t>
                      </a:r>
                      <a:endParaRPr sz="1100">
                        <a:solidFill>
                          <a:schemeClr val="lt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dk1"/>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1200" u="none" cap="none" strike="noStrike">
                          <a:solidFill>
                            <a:schemeClr val="lt1"/>
                          </a:solidFill>
                          <a:latin typeface="Calibri"/>
                          <a:ea typeface="Calibri"/>
                          <a:cs typeface="Calibri"/>
                          <a:sym typeface="Calibri"/>
                        </a:rPr>
                        <a:t>Product improvements will result from the resolution to </a:t>
                      </a:r>
                      <a:r>
                        <a:rPr lang="en" sz="1200" u="none" cap="none" strike="noStrike">
                          <a:solidFill>
                            <a:schemeClr val="lt1"/>
                          </a:solidFill>
                          <a:latin typeface="Calibri"/>
                          <a:ea typeface="Calibri"/>
                          <a:cs typeface="Calibri"/>
                          <a:sym typeface="Calibri"/>
                        </a:rPr>
                        <a:t>issues given on the slides titled "</a:t>
                      </a:r>
                      <a:r>
                        <a:rPr lang="en" sz="1200">
                          <a:solidFill>
                            <a:schemeClr val="lt1"/>
                          </a:solidFill>
                          <a:latin typeface="Calibri"/>
                          <a:ea typeface="Calibri"/>
                          <a:cs typeface="Calibri"/>
                          <a:sym typeface="Calibri"/>
                        </a:rPr>
                        <a:t>Remaining ADRs</a:t>
                      </a:r>
                      <a:r>
                        <a:rPr lang="en" sz="1200" u="none" cap="none" strike="noStrike">
                          <a:solidFill>
                            <a:schemeClr val="lt1"/>
                          </a:solidFill>
                          <a:latin typeface="Calibri"/>
                          <a:ea typeface="Calibri"/>
                          <a:cs typeface="Calibri"/>
                          <a:sym typeface="Calibri"/>
                        </a:rPr>
                        <a:t>" and "</a:t>
                      </a:r>
                      <a:r>
                        <a:rPr lang="en" sz="1200">
                          <a:solidFill>
                            <a:schemeClr val="lt1"/>
                          </a:solidFill>
                          <a:latin typeface="Calibri"/>
                          <a:ea typeface="Calibri"/>
                          <a:cs typeface="Calibri"/>
                          <a:sym typeface="Calibri"/>
                        </a:rPr>
                        <a:t>Ongoing Investigations</a:t>
                      </a:r>
                      <a:r>
                        <a:rPr lang="en" sz="1200" u="none" cap="none" strike="noStrike">
                          <a:solidFill>
                            <a:schemeClr val="lt1"/>
                          </a:solidFill>
                          <a:latin typeface="Calibri"/>
                          <a:ea typeface="Calibri"/>
                          <a:cs typeface="Calibri"/>
                          <a:sym typeface="Calibri"/>
                        </a:rPr>
                        <a:t>"</a:t>
                      </a:r>
                      <a:endParaRPr sz="1200" u="none" cap="none" strike="noStrike">
                        <a:solidFill>
                          <a:schemeClr val="lt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dk1"/>
                    </a:solidFill>
                  </a:tcPr>
                </a:tc>
              </a:tr>
              <a:tr h="278150">
                <a:tc>
                  <a:txBody>
                    <a:bodyPr/>
                    <a:lstStyle/>
                    <a:p>
                      <a:pPr indent="0" lvl="0" marL="0" marR="0" rtl="0" algn="l">
                        <a:lnSpc>
                          <a:spcPct val="100000"/>
                        </a:lnSpc>
                        <a:spcBef>
                          <a:spcPts val="0"/>
                        </a:spcBef>
                        <a:spcAft>
                          <a:spcPts val="0"/>
                        </a:spcAft>
                        <a:buClr>
                          <a:schemeClr val="lt1"/>
                        </a:buClr>
                        <a:buSzPts val="1200"/>
                        <a:buFont typeface="Arial"/>
                        <a:buNone/>
                      </a:pPr>
                      <a:r>
                        <a:rPr i="0" lang="en" sz="1200" u="none" cap="none" strike="noStrike">
                          <a:solidFill>
                            <a:schemeClr val="lt1"/>
                          </a:solidFill>
                          <a:latin typeface="Calibri"/>
                          <a:ea typeface="Calibri"/>
                          <a:cs typeface="Calibri"/>
                          <a:sym typeface="Calibri"/>
                        </a:rPr>
                        <a:t>Users are engaged and user feedback is assessed.</a:t>
                      </a:r>
                      <a:endParaRPr sz="1100">
                        <a:solidFill>
                          <a:schemeClr val="lt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dk1"/>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1200" u="none" cap="none" strike="noStrike">
                          <a:solidFill>
                            <a:schemeClr val="lt1"/>
                          </a:solidFill>
                          <a:latin typeface="Calibri"/>
                          <a:ea typeface="Calibri"/>
                          <a:cs typeface="Calibri"/>
                          <a:sym typeface="Calibri"/>
                        </a:rPr>
                        <a:t>Discussions with SWPC and the science community are ongoing.</a:t>
                      </a:r>
                      <a:endParaRPr sz="1200" u="none" cap="none" strike="noStrike">
                        <a:solidFill>
                          <a:schemeClr val="lt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dk1"/>
                    </a:solidFill>
                  </a:tcPr>
                </a:tc>
              </a:tr>
            </a:tbl>
          </a:graphicData>
        </a:graphic>
      </p:graphicFrame>
      <p:sp>
        <p:nvSpPr>
          <p:cNvPr id="909" name="Google Shape;909;p77"/>
          <p:cNvSpPr txBox="1"/>
          <p:nvPr>
            <p:ph idx="12" type="sldNum"/>
          </p:nvPr>
        </p:nvSpPr>
        <p:spPr>
          <a:xfrm>
            <a:off x="6909275" y="4760138"/>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78"/>
          <p:cNvSpPr txBox="1"/>
          <p:nvPr>
            <p:ph type="title"/>
          </p:nvPr>
        </p:nvSpPr>
        <p:spPr>
          <a:xfrm>
            <a:off x="360242" y="180093"/>
            <a:ext cx="8229600" cy="7779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
                <a:latin typeface="Nunito"/>
                <a:ea typeface="Nunito"/>
                <a:cs typeface="Nunito"/>
                <a:sym typeface="Nunito"/>
              </a:rPr>
              <a:t>Full Validation Assessment: </a:t>
            </a:r>
            <a:r>
              <a:rPr lang="en" sz="2800">
                <a:latin typeface="Nunito"/>
                <a:ea typeface="Nunito"/>
                <a:cs typeface="Nunito"/>
                <a:sym typeface="Nunito"/>
              </a:rPr>
              <a:t>Status after Full Validation</a:t>
            </a:r>
            <a:endParaRPr>
              <a:latin typeface="Nunito"/>
              <a:ea typeface="Nunito"/>
              <a:cs typeface="Nunito"/>
              <a:sym typeface="Nunito"/>
            </a:endParaRPr>
          </a:p>
        </p:txBody>
      </p:sp>
      <p:graphicFrame>
        <p:nvGraphicFramePr>
          <p:cNvPr id="916" name="Google Shape;916;p78"/>
          <p:cNvGraphicFramePr/>
          <p:nvPr/>
        </p:nvGraphicFramePr>
        <p:xfrm>
          <a:off x="198004" y="820957"/>
          <a:ext cx="3000000" cy="3000000"/>
        </p:xfrm>
        <a:graphic>
          <a:graphicData uri="http://schemas.openxmlformats.org/drawingml/2006/table">
            <a:tbl>
              <a:tblPr>
                <a:noFill/>
                <a:tableStyleId>{DA8E756C-EE13-41BE-BA07-560E39327A22}</a:tableStyleId>
              </a:tblPr>
              <a:tblGrid>
                <a:gridCol w="3507500"/>
                <a:gridCol w="5142750"/>
              </a:tblGrid>
              <a:tr h="243250">
                <a:tc>
                  <a:txBody>
                    <a:bodyPr/>
                    <a:lstStyle/>
                    <a:p>
                      <a:pPr indent="0" lvl="0" marL="0" marR="0" rtl="0" algn="ctr">
                        <a:lnSpc>
                          <a:spcPct val="100000"/>
                        </a:lnSpc>
                        <a:spcBef>
                          <a:spcPts val="0"/>
                        </a:spcBef>
                        <a:spcAft>
                          <a:spcPts val="0"/>
                        </a:spcAft>
                        <a:buClr>
                          <a:schemeClr val="lt1"/>
                        </a:buClr>
                        <a:buSzPts val="300"/>
                        <a:buFont typeface="Arial"/>
                        <a:buNone/>
                      </a:pPr>
                      <a:r>
                        <a:rPr b="1" lang="en" sz="1200" u="none" cap="none" strike="noStrike">
                          <a:solidFill>
                            <a:schemeClr val="dk1"/>
                          </a:solidFill>
                          <a:latin typeface="Calibri"/>
                          <a:ea typeface="Calibri"/>
                          <a:cs typeface="Calibri"/>
                          <a:sym typeface="Calibri"/>
                        </a:rPr>
                        <a:t>End State</a:t>
                      </a:r>
                      <a:endParaRPr sz="1100">
                        <a:solidFill>
                          <a:schemeClr val="dk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4A7DBA"/>
                    </a:solidFill>
                  </a:tcPr>
                </a:tc>
                <a:tc>
                  <a:txBody>
                    <a:bodyPr/>
                    <a:lstStyle/>
                    <a:p>
                      <a:pPr indent="0" lvl="0" marL="0" marR="0" rtl="0" algn="ctr">
                        <a:lnSpc>
                          <a:spcPct val="100000"/>
                        </a:lnSpc>
                        <a:spcBef>
                          <a:spcPts val="0"/>
                        </a:spcBef>
                        <a:spcAft>
                          <a:spcPts val="0"/>
                        </a:spcAft>
                        <a:buClr>
                          <a:schemeClr val="lt1"/>
                        </a:buClr>
                        <a:buSzPts val="300"/>
                        <a:buFont typeface="Arial"/>
                        <a:buNone/>
                      </a:pPr>
                      <a:r>
                        <a:rPr b="1" lang="en" sz="1200" u="none" cap="none" strike="noStrike">
                          <a:solidFill>
                            <a:schemeClr val="dk1"/>
                          </a:solidFill>
                          <a:latin typeface="Calibri"/>
                          <a:ea typeface="Calibri"/>
                          <a:cs typeface="Calibri"/>
                          <a:sym typeface="Calibri"/>
                        </a:rPr>
                        <a:t>Assessment</a:t>
                      </a:r>
                      <a:endParaRPr sz="1100">
                        <a:solidFill>
                          <a:schemeClr val="dk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4A7DBA"/>
                    </a:solidFill>
                  </a:tcPr>
                </a:tc>
              </a:tr>
              <a:tr h="535850">
                <a:tc>
                  <a:txBody>
                    <a:bodyPr/>
                    <a:lstStyle/>
                    <a:p>
                      <a:pPr indent="0" lvl="0" marL="0" marR="0" rtl="0" algn="l">
                        <a:lnSpc>
                          <a:spcPct val="100000"/>
                        </a:lnSpc>
                        <a:spcBef>
                          <a:spcPts val="0"/>
                        </a:spcBef>
                        <a:spcAft>
                          <a:spcPts val="0"/>
                        </a:spcAft>
                        <a:buClr>
                          <a:schemeClr val="lt1"/>
                        </a:buClr>
                        <a:buSzPts val="1100"/>
                        <a:buFont typeface="Arial"/>
                        <a:buNone/>
                      </a:pPr>
                      <a:r>
                        <a:rPr i="1" lang="en" sz="1100" u="none" cap="none" strike="noStrike">
                          <a:solidFill>
                            <a:srgbClr val="B45F06"/>
                          </a:solidFill>
                          <a:latin typeface="Calibri"/>
                          <a:ea typeface="Calibri"/>
                          <a:cs typeface="Calibri"/>
                          <a:sym typeface="Calibri"/>
                        </a:rPr>
                        <a:t>Product performance for all products is defined and documented</a:t>
                      </a:r>
                      <a:r>
                        <a:rPr i="1" lang="en" sz="1100" u="none" cap="none" strike="noStrike">
                          <a:solidFill>
                            <a:srgbClr val="6AA84F"/>
                          </a:solidFill>
                          <a:latin typeface="Calibri"/>
                          <a:ea typeface="Calibri"/>
                          <a:cs typeface="Calibri"/>
                          <a:sym typeface="Calibri"/>
                        </a:rPr>
                        <a:t> </a:t>
                      </a:r>
                      <a:r>
                        <a:rPr i="0" lang="en" sz="1100" u="none" cap="none" strike="noStrike">
                          <a:solidFill>
                            <a:schemeClr val="lt1"/>
                          </a:solidFill>
                          <a:latin typeface="Calibri"/>
                          <a:ea typeface="Calibri"/>
                          <a:cs typeface="Calibri"/>
                          <a:sym typeface="Calibri"/>
                        </a:rPr>
                        <a:t>over a wide range of representative</a:t>
                      </a:r>
                      <a:r>
                        <a:rPr i="0" lang="en" sz="1100" u="none" cap="none" strike="noStrike">
                          <a:solidFill>
                            <a:schemeClr val="lt1"/>
                          </a:solidFill>
                          <a:latin typeface="Calibri"/>
                          <a:ea typeface="Calibri"/>
                          <a:cs typeface="Calibri"/>
                          <a:sym typeface="Calibri"/>
                        </a:rPr>
                        <a:t> conditions via ongoing ground truth and validation efforts.</a:t>
                      </a:r>
                      <a:endParaRPr i="0" sz="1100" u="none" cap="none" strike="noStrike">
                        <a:solidFill>
                          <a:schemeClr val="lt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dk1"/>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1100">
                          <a:solidFill>
                            <a:schemeClr val="lt1"/>
                          </a:solidFill>
                          <a:latin typeface="Calibri"/>
                          <a:ea typeface="Calibri"/>
                          <a:cs typeface="Calibri"/>
                          <a:sym typeface="Calibri"/>
                        </a:rPr>
                        <a:t>EUVS irradiance</a:t>
                      </a:r>
                      <a:r>
                        <a:rPr lang="en" sz="1100" u="none" cap="none" strike="noStrike">
                          <a:solidFill>
                            <a:schemeClr val="lt1"/>
                          </a:solidFill>
                          <a:latin typeface="Calibri"/>
                          <a:ea typeface="Calibri"/>
                          <a:cs typeface="Calibri"/>
                          <a:sym typeface="Calibri"/>
                        </a:rPr>
                        <a:t> measurements </a:t>
                      </a:r>
                      <a:r>
                        <a:rPr lang="en" sz="1100" u="none" cap="none" strike="noStrike">
                          <a:solidFill>
                            <a:schemeClr val="lt1"/>
                          </a:solidFill>
                          <a:latin typeface="Calibri"/>
                          <a:ea typeface="Calibri"/>
                          <a:cs typeface="Calibri"/>
                          <a:sym typeface="Calibri"/>
                        </a:rPr>
                        <a:t>from GOES-16 and -17 </a:t>
                      </a:r>
                      <a:r>
                        <a:rPr lang="en" sz="1100" u="none" cap="none" strike="noStrike">
                          <a:solidFill>
                            <a:schemeClr val="lt1"/>
                          </a:solidFill>
                          <a:latin typeface="Calibri"/>
                          <a:ea typeface="Calibri"/>
                          <a:cs typeface="Calibri"/>
                          <a:sym typeface="Calibri"/>
                        </a:rPr>
                        <a:t>have been inter-compared with each other and with t</a:t>
                      </a:r>
                      <a:r>
                        <a:rPr lang="en" sz="1100">
                          <a:solidFill>
                            <a:schemeClr val="lt1"/>
                          </a:solidFill>
                          <a:latin typeface="Calibri"/>
                          <a:ea typeface="Calibri"/>
                          <a:cs typeface="Calibri"/>
                          <a:sym typeface="Calibri"/>
                        </a:rPr>
                        <a:t>he SOLSTICE instrument</a:t>
                      </a:r>
                      <a:r>
                        <a:rPr lang="en" sz="1100" u="none" cap="none" strike="noStrike">
                          <a:solidFill>
                            <a:schemeClr val="lt1"/>
                          </a:solidFill>
                          <a:latin typeface="Calibri"/>
                          <a:ea typeface="Calibri"/>
                          <a:cs typeface="Calibri"/>
                          <a:sym typeface="Calibri"/>
                        </a:rPr>
                        <a:t>. Instrument was calibrated at NIST. Products are documented in Readmes and User Guides.</a:t>
                      </a:r>
                      <a:endParaRPr sz="1100" u="none" cap="none" strike="noStrike">
                        <a:solidFill>
                          <a:schemeClr val="lt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dk1"/>
                    </a:solidFill>
                  </a:tcPr>
                </a:tc>
              </a:tr>
              <a:tr h="549900">
                <a:tc>
                  <a:txBody>
                    <a:bodyPr/>
                    <a:lstStyle/>
                    <a:p>
                      <a:pPr indent="0" lvl="0" marL="0" marR="0" rtl="0" algn="l">
                        <a:lnSpc>
                          <a:spcPct val="100000"/>
                        </a:lnSpc>
                        <a:spcBef>
                          <a:spcPts val="0"/>
                        </a:spcBef>
                        <a:spcAft>
                          <a:spcPts val="0"/>
                        </a:spcAft>
                        <a:buClr>
                          <a:schemeClr val="lt1"/>
                        </a:buClr>
                        <a:buSzPts val="1100"/>
                        <a:buFont typeface="Arial"/>
                        <a:buNone/>
                      </a:pPr>
                      <a:r>
                        <a:rPr i="1" lang="en" sz="1100" u="none" cap="none" strike="noStrike">
                          <a:solidFill>
                            <a:srgbClr val="B45F06"/>
                          </a:solidFill>
                          <a:latin typeface="Calibri"/>
                          <a:ea typeface="Calibri"/>
                          <a:cs typeface="Calibri"/>
                          <a:sym typeface="Calibri"/>
                        </a:rPr>
                        <a:t>Products are operationally optimized</a:t>
                      </a:r>
                      <a:r>
                        <a:rPr i="0" lang="en" sz="1100" u="none" cap="none" strike="noStrike">
                          <a:solidFill>
                            <a:schemeClr val="lt1"/>
                          </a:solidFill>
                          <a:latin typeface="Calibri"/>
                          <a:ea typeface="Calibri"/>
                          <a:cs typeface="Calibri"/>
                          <a:sym typeface="Calibri"/>
                        </a:rPr>
                        <a:t>,</a:t>
                      </a:r>
                      <a:r>
                        <a:rPr i="0" lang="en" sz="1100" u="none" cap="none" strike="noStrike">
                          <a:solidFill>
                            <a:schemeClr val="lt1"/>
                          </a:solidFill>
                          <a:latin typeface="Calibri"/>
                          <a:ea typeface="Calibri"/>
                          <a:cs typeface="Calibri"/>
                          <a:sym typeface="Calibri"/>
                        </a:rPr>
                        <a:t> as necessary, considering</a:t>
                      </a:r>
                      <a:r>
                        <a:rPr i="0" lang="en" sz="1100" u="none" cap="none" strike="noStrike">
                          <a:solidFill>
                            <a:schemeClr val="lt1"/>
                          </a:solidFill>
                          <a:latin typeface="Calibri"/>
                          <a:ea typeface="Calibri"/>
                          <a:cs typeface="Calibri"/>
                          <a:sym typeface="Calibri"/>
                        </a:rPr>
                        <a:t> mission parameters of cost, schedule, and technical competence as compared</a:t>
                      </a:r>
                      <a:r>
                        <a:rPr i="0" lang="en" sz="1100" u="none" cap="none" strike="noStrike">
                          <a:solidFill>
                            <a:schemeClr val="lt1"/>
                          </a:solidFill>
                          <a:latin typeface="Calibri"/>
                          <a:ea typeface="Calibri"/>
                          <a:cs typeface="Calibri"/>
                          <a:sym typeface="Calibri"/>
                        </a:rPr>
                        <a:t> to user expectations.</a:t>
                      </a:r>
                      <a:endParaRPr i="0" sz="1100" u="none" cap="none" strike="noStrike">
                        <a:solidFill>
                          <a:schemeClr val="lt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dk1"/>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1100">
                          <a:solidFill>
                            <a:schemeClr val="lt1"/>
                          </a:solidFill>
                          <a:latin typeface="Calibri"/>
                          <a:ea typeface="Calibri"/>
                          <a:cs typeface="Calibri"/>
                          <a:sym typeface="Calibri"/>
                        </a:rPr>
                        <a:t>After DO.09.05 is implemented ono 06/17/2021 and e</a:t>
                      </a:r>
                      <a:r>
                        <a:rPr lang="en" sz="1100" u="none" cap="none" strike="noStrike">
                          <a:solidFill>
                            <a:schemeClr val="lt1"/>
                          </a:solidFill>
                          <a:latin typeface="Calibri"/>
                          <a:ea typeface="Calibri"/>
                          <a:cs typeface="Calibri"/>
                          <a:sym typeface="Calibri"/>
                        </a:rPr>
                        <a:t>xcept as described on the slide </a:t>
                      </a:r>
                      <a:r>
                        <a:rPr lang="en" sz="1100" u="none" cap="none" strike="noStrike">
                          <a:solidFill>
                            <a:schemeClr val="lt1"/>
                          </a:solidFill>
                          <a:latin typeface="Calibri"/>
                          <a:ea typeface="Calibri"/>
                          <a:cs typeface="Calibri"/>
                          <a:sym typeface="Calibri"/>
                        </a:rPr>
                        <a:t>titled "</a:t>
                      </a:r>
                      <a:r>
                        <a:rPr lang="en" sz="1100">
                          <a:solidFill>
                            <a:schemeClr val="lt1"/>
                          </a:solidFill>
                          <a:latin typeface="Calibri"/>
                          <a:ea typeface="Calibri"/>
                          <a:cs typeface="Calibri"/>
                          <a:sym typeface="Calibri"/>
                        </a:rPr>
                        <a:t>Ongoing Investigations”</a:t>
                      </a:r>
                      <a:r>
                        <a:rPr lang="en" sz="1100" u="none" cap="none" strike="noStrike">
                          <a:solidFill>
                            <a:schemeClr val="lt1"/>
                          </a:solidFill>
                          <a:latin typeface="Calibri"/>
                          <a:ea typeface="Calibri"/>
                          <a:cs typeface="Calibri"/>
                          <a:sym typeface="Calibri"/>
                        </a:rPr>
                        <a:t>, the products are operationally optimized. Regular monitoring, on-orbit calibrations and LUT updates will maintain this optimization.</a:t>
                      </a:r>
                      <a:endParaRPr sz="1100" u="none" cap="none" strike="noStrike">
                        <a:solidFill>
                          <a:schemeClr val="lt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dk1"/>
                    </a:solidFill>
                  </a:tcPr>
                </a:tc>
              </a:tr>
              <a:tr h="378675">
                <a:tc>
                  <a:txBody>
                    <a:bodyPr/>
                    <a:lstStyle/>
                    <a:p>
                      <a:pPr indent="0" lvl="0" marL="0" marR="0" rtl="0" algn="l">
                        <a:lnSpc>
                          <a:spcPct val="100000"/>
                        </a:lnSpc>
                        <a:spcBef>
                          <a:spcPts val="0"/>
                        </a:spcBef>
                        <a:spcAft>
                          <a:spcPts val="0"/>
                        </a:spcAft>
                        <a:buClr>
                          <a:schemeClr val="lt1"/>
                        </a:buClr>
                        <a:buSzPts val="1100"/>
                        <a:buFont typeface="Arial"/>
                        <a:buNone/>
                      </a:pPr>
                      <a:r>
                        <a:rPr i="0" lang="en" sz="1100" u="none" cap="none" strike="noStrike">
                          <a:solidFill>
                            <a:schemeClr val="lt1"/>
                          </a:solidFill>
                          <a:latin typeface="Calibri"/>
                          <a:ea typeface="Calibri"/>
                          <a:cs typeface="Calibri"/>
                          <a:sym typeface="Calibri"/>
                        </a:rPr>
                        <a:t>All known product</a:t>
                      </a:r>
                      <a:r>
                        <a:rPr i="1" lang="en" sz="1100" u="none" cap="none" strike="noStrike">
                          <a:solidFill>
                            <a:schemeClr val="lt1"/>
                          </a:solidFill>
                          <a:latin typeface="Calibri"/>
                          <a:ea typeface="Calibri"/>
                          <a:cs typeface="Calibri"/>
                          <a:sym typeface="Calibri"/>
                        </a:rPr>
                        <a:t> </a:t>
                      </a:r>
                      <a:r>
                        <a:rPr i="1" lang="en" sz="1100" u="none" cap="none" strike="noStrike">
                          <a:solidFill>
                            <a:srgbClr val="B45F06"/>
                          </a:solidFill>
                          <a:latin typeface="Calibri"/>
                          <a:ea typeface="Calibri"/>
                          <a:cs typeface="Calibri"/>
                          <a:sym typeface="Calibri"/>
                        </a:rPr>
                        <a:t>anomalies are documented</a:t>
                      </a:r>
                      <a:r>
                        <a:rPr i="1" lang="en" sz="1100" u="none" cap="none" strike="noStrike">
                          <a:solidFill>
                            <a:srgbClr val="B45F06"/>
                          </a:solidFill>
                          <a:latin typeface="Calibri"/>
                          <a:ea typeface="Calibri"/>
                          <a:cs typeface="Calibri"/>
                          <a:sym typeface="Calibri"/>
                        </a:rPr>
                        <a:t> and shared</a:t>
                      </a:r>
                      <a:r>
                        <a:rPr i="0" lang="en" sz="1100" u="none" cap="none" strike="noStrike">
                          <a:solidFill>
                            <a:schemeClr val="accent4"/>
                          </a:solidFill>
                          <a:latin typeface="Calibri"/>
                          <a:ea typeface="Calibri"/>
                          <a:cs typeface="Calibri"/>
                          <a:sym typeface="Calibri"/>
                        </a:rPr>
                        <a:t> </a:t>
                      </a:r>
                      <a:r>
                        <a:rPr i="0" lang="en" sz="1100" u="none" cap="none" strike="noStrike">
                          <a:solidFill>
                            <a:schemeClr val="lt1"/>
                          </a:solidFill>
                          <a:latin typeface="Calibri"/>
                          <a:ea typeface="Calibri"/>
                          <a:cs typeface="Calibri"/>
                          <a:sym typeface="Calibri"/>
                        </a:rPr>
                        <a:t>with the user community.</a:t>
                      </a:r>
                      <a:endParaRPr i="0" sz="1100" u="none" cap="none" strike="noStrike">
                        <a:solidFill>
                          <a:schemeClr val="lt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dk1"/>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1100" u="none" cap="none" strike="noStrike">
                          <a:solidFill>
                            <a:schemeClr val="lt1"/>
                          </a:solidFill>
                          <a:latin typeface="Calibri"/>
                          <a:ea typeface="Calibri"/>
                          <a:cs typeface="Calibri"/>
                          <a:sym typeface="Calibri"/>
                        </a:rPr>
                        <a:t>Anomalies are listed in the caveats section in the L1b Readmes at the NCEI GOES-R web site.</a:t>
                      </a:r>
                      <a:endParaRPr sz="1100" u="none" cap="none" strike="noStrike">
                        <a:solidFill>
                          <a:schemeClr val="lt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dk1"/>
                    </a:solidFill>
                  </a:tcPr>
                </a:tc>
              </a:tr>
              <a:tr h="2107600">
                <a:tc>
                  <a:txBody>
                    <a:bodyPr/>
                    <a:lstStyle/>
                    <a:p>
                      <a:pPr indent="0" lvl="0" marL="0" marR="0" rtl="0" algn="l">
                        <a:lnSpc>
                          <a:spcPct val="100000"/>
                        </a:lnSpc>
                        <a:spcBef>
                          <a:spcPts val="0"/>
                        </a:spcBef>
                        <a:spcAft>
                          <a:spcPts val="0"/>
                        </a:spcAft>
                        <a:buClr>
                          <a:schemeClr val="lt1"/>
                        </a:buClr>
                        <a:buSzPts val="1100"/>
                        <a:buFont typeface="Arial"/>
                        <a:buNone/>
                      </a:pPr>
                      <a:r>
                        <a:rPr i="1" lang="en" sz="1100" u="none" cap="none" strike="noStrike">
                          <a:solidFill>
                            <a:srgbClr val="B45F06"/>
                          </a:solidFill>
                          <a:latin typeface="Calibri"/>
                          <a:ea typeface="Calibri"/>
                          <a:cs typeface="Calibri"/>
                          <a:sym typeface="Calibri"/>
                        </a:rPr>
                        <a:t>Product is operational.</a:t>
                      </a:r>
                      <a:endParaRPr i="1" sz="1100">
                        <a:solidFill>
                          <a:srgbClr val="B45F06"/>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Clr>
                          <a:srgbClr val="000000"/>
                        </a:buClr>
                        <a:buSzPts val="300"/>
                        <a:buFont typeface="Arial"/>
                        <a:buNone/>
                      </a:pPr>
                      <a:r>
                        <a:rPr lang="en" sz="1100">
                          <a:solidFill>
                            <a:schemeClr val="lt1"/>
                          </a:solidFill>
                          <a:latin typeface="Calibri"/>
                          <a:ea typeface="Calibri"/>
                          <a:cs typeface="Calibri"/>
                          <a:sym typeface="Calibri"/>
                        </a:rPr>
                        <a:t>L1b available for real-time operations</a:t>
                      </a:r>
                      <a:r>
                        <a:rPr lang="en" sz="1100">
                          <a:solidFill>
                            <a:schemeClr val="lt1"/>
                          </a:solidFill>
                          <a:latin typeface="Calibri"/>
                          <a:ea typeface="Calibri"/>
                          <a:cs typeface="Calibri"/>
                          <a:sym typeface="Calibri"/>
                        </a:rPr>
                        <a:t> as of 09/2019. Operational useability of the data after DO.09.05 install (06/17/2021) will be significantly improved.</a:t>
                      </a:r>
                      <a:endParaRPr sz="1100" u="sng">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
                        <a:buFont typeface="Arial"/>
                        <a:buNone/>
                      </a:pPr>
                      <a:r>
                        <a:t/>
                      </a:r>
                      <a:endParaRPr sz="1100" u="sng">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
                        <a:buFont typeface="Arial"/>
                        <a:buNone/>
                      </a:pPr>
                      <a:r>
                        <a:rPr lang="en" sz="1100" u="sng" cap="none" strike="noStrike">
                          <a:solidFill>
                            <a:schemeClr val="lt1"/>
                          </a:solidFill>
                          <a:latin typeface="Calibri"/>
                          <a:ea typeface="Calibri"/>
                          <a:cs typeface="Calibri"/>
                          <a:sym typeface="Calibri"/>
                        </a:rPr>
                        <a:t>GOES-16</a:t>
                      </a:r>
                      <a:r>
                        <a:rPr lang="en" sz="1100" u="sng" cap="none" strike="noStrike">
                          <a:solidFill>
                            <a:schemeClr val="lt1"/>
                          </a:solidFill>
                          <a:latin typeface="Calibri"/>
                          <a:ea typeface="Calibri"/>
                          <a:cs typeface="Calibri"/>
                          <a:sym typeface="Calibri"/>
                        </a:rPr>
                        <a:t> </a:t>
                      </a:r>
                      <a:r>
                        <a:rPr lang="en" sz="1100" u="sng">
                          <a:solidFill>
                            <a:schemeClr val="lt1"/>
                          </a:solidFill>
                          <a:latin typeface="Calibri"/>
                          <a:ea typeface="Calibri"/>
                          <a:cs typeface="Calibri"/>
                          <a:sym typeface="Calibri"/>
                        </a:rPr>
                        <a:t>EUVS</a:t>
                      </a:r>
                      <a:endParaRPr sz="11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
                        <a:buFont typeface="Arial"/>
                        <a:buNone/>
                      </a:pPr>
                      <a:r>
                        <a:rPr lang="en" sz="1100" u="none" cap="none" strike="noStrike">
                          <a:solidFill>
                            <a:schemeClr val="lt1"/>
                          </a:solidFill>
                          <a:latin typeface="Calibri"/>
                          <a:ea typeface="Calibri"/>
                          <a:cs typeface="Calibri"/>
                          <a:sym typeface="Calibri"/>
                        </a:rPr>
                        <a:t>L2</a:t>
                      </a:r>
                      <a:r>
                        <a:rPr lang="en" sz="1100" u="none" cap="none" strike="noStrike">
                          <a:solidFill>
                            <a:schemeClr val="lt1"/>
                          </a:solidFill>
                          <a:latin typeface="Calibri"/>
                          <a:ea typeface="Calibri"/>
                          <a:cs typeface="Calibri"/>
                          <a:sym typeface="Calibri"/>
                        </a:rPr>
                        <a:t> products: </a:t>
                      </a:r>
                      <a:r>
                        <a:rPr lang="en" sz="1100">
                          <a:solidFill>
                            <a:schemeClr val="lt1"/>
                          </a:solidFill>
                          <a:latin typeface="Calibri"/>
                          <a:ea typeface="Calibri"/>
                          <a:cs typeface="Calibri"/>
                          <a:sym typeface="Calibri"/>
                        </a:rPr>
                        <a:t>1-minute averages and daily averages (line irradiances, Mg II index, and proxy spectrum)</a:t>
                      </a:r>
                      <a:r>
                        <a:rPr lang="en" sz="1100" u="none" cap="none" strike="noStrike">
                          <a:solidFill>
                            <a:schemeClr val="lt1"/>
                          </a:solidFill>
                          <a:latin typeface="Calibri"/>
                          <a:ea typeface="Calibri"/>
                          <a:cs typeface="Calibri"/>
                          <a:sym typeface="Calibri"/>
                        </a:rPr>
                        <a:t> </a:t>
                      </a:r>
                      <a:endParaRPr sz="1100" u="none" cap="none" strike="noStrike">
                        <a:solidFill>
                          <a:schemeClr val="lt1"/>
                        </a:solidFill>
                        <a:latin typeface="Calibri"/>
                        <a:ea typeface="Calibri"/>
                        <a:cs typeface="Calibri"/>
                        <a:sym typeface="Calibri"/>
                      </a:endParaRPr>
                    </a:p>
                    <a:p>
                      <a:pPr indent="-298450" lvl="0" marL="457200" rtl="0" algn="l">
                        <a:spcBef>
                          <a:spcPts val="0"/>
                        </a:spcBef>
                        <a:spcAft>
                          <a:spcPts val="0"/>
                        </a:spcAft>
                        <a:buClr>
                          <a:schemeClr val="lt1"/>
                        </a:buClr>
                        <a:buSzPts val="1100"/>
                        <a:buFont typeface="Calibri"/>
                        <a:buChar char="●"/>
                      </a:pPr>
                      <a:r>
                        <a:rPr lang="en" sz="1100">
                          <a:solidFill>
                            <a:schemeClr val="lt1"/>
                          </a:solidFill>
                          <a:latin typeface="Calibri"/>
                          <a:ea typeface="Calibri"/>
                          <a:cs typeface="Calibri"/>
                          <a:sym typeface="Calibri"/>
                        </a:rPr>
                        <a:t>NCEI:  Products currently available</a:t>
                      </a:r>
                      <a:endParaRPr sz="1100">
                        <a:solidFill>
                          <a:schemeClr val="lt1"/>
                        </a:solidFill>
                        <a:latin typeface="Calibri"/>
                        <a:ea typeface="Calibri"/>
                        <a:cs typeface="Calibri"/>
                        <a:sym typeface="Calibri"/>
                      </a:endParaRPr>
                    </a:p>
                    <a:p>
                      <a:pPr indent="-298450" lvl="0" marL="457200" marR="0" rtl="0" algn="l">
                        <a:lnSpc>
                          <a:spcPct val="100000"/>
                        </a:lnSpc>
                        <a:spcBef>
                          <a:spcPts val="0"/>
                        </a:spcBef>
                        <a:spcAft>
                          <a:spcPts val="0"/>
                        </a:spcAft>
                        <a:buClr>
                          <a:schemeClr val="lt1"/>
                        </a:buClr>
                        <a:buSzPts val="1100"/>
                        <a:buFont typeface="Calibri"/>
                        <a:buChar char="●"/>
                      </a:pPr>
                      <a:r>
                        <a:rPr lang="en" sz="1100">
                          <a:solidFill>
                            <a:schemeClr val="lt1"/>
                          </a:solidFill>
                          <a:latin typeface="Calibri"/>
                          <a:ea typeface="Calibri"/>
                          <a:cs typeface="Calibri"/>
                          <a:sym typeface="Calibri"/>
                        </a:rPr>
                        <a:t>SWPC: Require evaluation and testing before operational implementation </a:t>
                      </a:r>
                      <a:endParaRPr sz="11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
                        <a:buFont typeface="Arial"/>
                        <a:buNone/>
                      </a:pPr>
                      <a:r>
                        <a:rPr lang="en" sz="1100">
                          <a:solidFill>
                            <a:schemeClr val="lt1"/>
                          </a:solidFill>
                          <a:latin typeface="Calibri"/>
                          <a:ea typeface="Calibri"/>
                          <a:cs typeface="Calibri"/>
                          <a:sym typeface="Calibri"/>
                        </a:rPr>
                        <a:t>L2 products in development: Flare summary, high temporal/spectral resolution measurement</a:t>
                      </a:r>
                      <a:endParaRPr sz="11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
                        <a:buFont typeface="Arial"/>
                        <a:buNone/>
                      </a:pPr>
                      <a:r>
                        <a:t/>
                      </a:r>
                      <a:endParaRPr sz="1100" u="sng"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
                        <a:buFont typeface="Arial"/>
                        <a:buNone/>
                      </a:pPr>
                      <a:r>
                        <a:rPr lang="en" sz="1100" u="sng" cap="none" strike="noStrike">
                          <a:solidFill>
                            <a:schemeClr val="lt1"/>
                          </a:solidFill>
                          <a:latin typeface="Calibri"/>
                          <a:ea typeface="Calibri"/>
                          <a:cs typeface="Calibri"/>
                          <a:sym typeface="Calibri"/>
                        </a:rPr>
                        <a:t>GOES-17 </a:t>
                      </a:r>
                      <a:r>
                        <a:rPr lang="en" sz="1100" u="sng">
                          <a:solidFill>
                            <a:schemeClr val="lt1"/>
                          </a:solidFill>
                          <a:latin typeface="Calibri"/>
                          <a:ea typeface="Calibri"/>
                          <a:cs typeface="Calibri"/>
                          <a:sym typeface="Calibri"/>
                        </a:rPr>
                        <a:t>EUVS</a:t>
                      </a:r>
                      <a:endParaRPr sz="11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
                        <a:buFont typeface="Arial"/>
                        <a:buNone/>
                      </a:pPr>
                      <a:r>
                        <a:rPr lang="en" sz="1100">
                          <a:solidFill>
                            <a:schemeClr val="lt1"/>
                          </a:solidFill>
                          <a:latin typeface="Calibri"/>
                          <a:ea typeface="Calibri"/>
                          <a:cs typeface="Calibri"/>
                          <a:sym typeface="Calibri"/>
                        </a:rPr>
                        <a:t>L2 products: A</a:t>
                      </a:r>
                      <a:r>
                        <a:rPr lang="en" sz="1100" u="none" cap="none" strike="noStrike">
                          <a:solidFill>
                            <a:schemeClr val="lt1"/>
                          </a:solidFill>
                          <a:latin typeface="Calibri"/>
                          <a:ea typeface="Calibri"/>
                          <a:cs typeface="Calibri"/>
                          <a:sym typeface="Calibri"/>
                        </a:rPr>
                        <a:t>vailable operationally </a:t>
                      </a:r>
                      <a:r>
                        <a:rPr lang="en" sz="1100">
                          <a:solidFill>
                            <a:schemeClr val="lt1"/>
                          </a:solidFill>
                          <a:latin typeface="Calibri"/>
                          <a:ea typeface="Calibri"/>
                          <a:cs typeface="Calibri"/>
                          <a:sym typeface="Calibri"/>
                        </a:rPr>
                        <a:t>at SWPC later this year</a:t>
                      </a:r>
                      <a:endParaRPr sz="1100">
                        <a:solidFill>
                          <a:schemeClr val="lt1"/>
                        </a:solidFill>
                        <a:latin typeface="Calibri"/>
                        <a:ea typeface="Calibri"/>
                        <a:cs typeface="Calibri"/>
                        <a:sym typeface="Calibri"/>
                      </a:endParaRPr>
                    </a:p>
                  </a:txBody>
                  <a:tcPr marT="34300" marB="34300" marR="91450" marL="9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dk1"/>
                    </a:solidFill>
                  </a:tcPr>
                </a:tc>
              </a:tr>
            </a:tbl>
          </a:graphicData>
        </a:graphic>
      </p:graphicFrame>
      <p:sp>
        <p:nvSpPr>
          <p:cNvPr id="917" name="Google Shape;917;p78"/>
          <p:cNvSpPr txBox="1"/>
          <p:nvPr>
            <p:ph idx="12" type="sldNum"/>
          </p:nvPr>
        </p:nvSpPr>
        <p:spPr>
          <a:xfrm>
            <a:off x="6923500"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79"/>
          <p:cNvSpPr txBox="1"/>
          <p:nvPr>
            <p:ph type="title"/>
          </p:nvPr>
        </p:nvSpPr>
        <p:spPr>
          <a:xfrm>
            <a:off x="457200" y="67614"/>
            <a:ext cx="8229600" cy="7779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
                <a:latin typeface="Nunito"/>
                <a:ea typeface="Nunito"/>
                <a:cs typeface="Nunito"/>
                <a:sym typeface="Nunito"/>
              </a:rPr>
              <a:t>Next Steps for EUVS </a:t>
            </a:r>
            <a:endParaRPr>
              <a:latin typeface="Nunito"/>
              <a:ea typeface="Nunito"/>
              <a:cs typeface="Nunito"/>
              <a:sym typeface="Nunito"/>
            </a:endParaRPr>
          </a:p>
        </p:txBody>
      </p:sp>
      <p:sp>
        <p:nvSpPr>
          <p:cNvPr id="924" name="Google Shape;924;p79"/>
          <p:cNvSpPr txBox="1"/>
          <p:nvPr>
            <p:ph idx="1" type="body"/>
          </p:nvPr>
        </p:nvSpPr>
        <p:spPr>
          <a:xfrm>
            <a:off x="378000" y="967750"/>
            <a:ext cx="8308800" cy="3887700"/>
          </a:xfrm>
          <a:prstGeom prst="rect">
            <a:avLst/>
          </a:prstGeom>
          <a:noFill/>
          <a:ln>
            <a:noFill/>
          </a:ln>
        </p:spPr>
        <p:txBody>
          <a:bodyPr anchorCtr="0" anchor="t" bIns="45700" lIns="91425" spcFirstLastPara="1" rIns="91425" wrap="square" tIns="45700">
            <a:noAutofit/>
          </a:bodyPr>
          <a:lstStyle/>
          <a:p>
            <a:pPr indent="-195262" lvl="0" marL="233362" rtl="0" algn="l">
              <a:lnSpc>
                <a:spcPct val="105000"/>
              </a:lnSpc>
              <a:spcBef>
                <a:spcPts val="0"/>
              </a:spcBef>
              <a:spcAft>
                <a:spcPts val="0"/>
              </a:spcAft>
              <a:buClr>
                <a:srgbClr val="D9D9D9"/>
              </a:buClr>
              <a:buSzPts val="1800"/>
              <a:buFont typeface="Nunito"/>
              <a:buChar char="●"/>
            </a:pPr>
            <a:r>
              <a:rPr lang="en">
                <a:solidFill>
                  <a:srgbClr val="D9D9D9"/>
                </a:solidFill>
                <a:latin typeface="Nunito"/>
                <a:ea typeface="Nunito"/>
                <a:cs typeface="Nunito"/>
                <a:sym typeface="Nunito"/>
              </a:rPr>
              <a:t>Continue analysis of instrument issues </a:t>
            </a:r>
            <a:endParaRPr>
              <a:solidFill>
                <a:srgbClr val="D9D9D9"/>
              </a:solidFill>
              <a:latin typeface="Nunito"/>
              <a:ea typeface="Nunito"/>
              <a:cs typeface="Nunito"/>
              <a:sym typeface="Nunito"/>
            </a:endParaRPr>
          </a:p>
          <a:p>
            <a:pPr indent="-220662" lvl="1" marL="633412" rtl="0" algn="l">
              <a:lnSpc>
                <a:spcPct val="105000"/>
              </a:lnSpc>
              <a:spcBef>
                <a:spcPts val="0"/>
              </a:spcBef>
              <a:spcAft>
                <a:spcPts val="0"/>
              </a:spcAft>
              <a:buClr>
                <a:srgbClr val="D9D9D9"/>
              </a:buClr>
              <a:buSzPts val="1800"/>
              <a:buFont typeface="Nunito"/>
              <a:buChar char="○"/>
            </a:pPr>
            <a:r>
              <a:rPr lang="en" sz="1800">
                <a:solidFill>
                  <a:srgbClr val="D9D9D9"/>
                </a:solidFill>
                <a:latin typeface="Nunito"/>
                <a:ea typeface="Nunito"/>
                <a:cs typeface="Nunito"/>
                <a:sym typeface="Nunito"/>
              </a:rPr>
              <a:t>Resolve remaining GOES-16 and 17 ongoing investigations [slide 52]</a:t>
            </a:r>
            <a:endParaRPr sz="1800">
              <a:solidFill>
                <a:srgbClr val="D9D9D9"/>
              </a:solidFill>
              <a:latin typeface="Nunito"/>
              <a:ea typeface="Nunito"/>
              <a:cs typeface="Nunito"/>
              <a:sym typeface="Nunito"/>
            </a:endParaRPr>
          </a:p>
          <a:p>
            <a:pPr indent="-220662" lvl="1" marL="633412" rtl="0" algn="l">
              <a:lnSpc>
                <a:spcPct val="105000"/>
              </a:lnSpc>
              <a:spcBef>
                <a:spcPts val="0"/>
              </a:spcBef>
              <a:spcAft>
                <a:spcPts val="0"/>
              </a:spcAft>
              <a:buClr>
                <a:srgbClr val="D9D9D9"/>
              </a:buClr>
              <a:buSzPts val="1800"/>
              <a:buFont typeface="Nunito"/>
              <a:buChar char="○"/>
            </a:pPr>
            <a:r>
              <a:rPr lang="en" sz="1800">
                <a:solidFill>
                  <a:srgbClr val="D9D9D9"/>
                </a:solidFill>
                <a:latin typeface="Nunito"/>
                <a:ea typeface="Nunito"/>
                <a:cs typeface="Nunito"/>
                <a:sym typeface="Nunito"/>
              </a:rPr>
              <a:t>Evaluate ECI-related degradation and pointing in GOES-17 [slide 53, 54]</a:t>
            </a:r>
            <a:endParaRPr sz="1800">
              <a:solidFill>
                <a:srgbClr val="D9D9D9"/>
              </a:solidFill>
              <a:latin typeface="Nunito"/>
              <a:ea typeface="Nunito"/>
              <a:cs typeface="Nunito"/>
              <a:sym typeface="Nunito"/>
            </a:endParaRPr>
          </a:p>
          <a:p>
            <a:pPr indent="-195262" lvl="0" marL="233362" rtl="0" algn="l">
              <a:lnSpc>
                <a:spcPct val="105000"/>
              </a:lnSpc>
              <a:spcBef>
                <a:spcPts val="1200"/>
              </a:spcBef>
              <a:spcAft>
                <a:spcPts val="0"/>
              </a:spcAft>
              <a:buClr>
                <a:srgbClr val="D9D9D9"/>
              </a:buClr>
              <a:buSzPts val="1800"/>
              <a:buFont typeface="Nunito"/>
              <a:buChar char="●"/>
            </a:pPr>
            <a:r>
              <a:rPr lang="en">
                <a:solidFill>
                  <a:srgbClr val="D9D9D9"/>
                </a:solidFill>
                <a:latin typeface="Nunito"/>
                <a:ea typeface="Nunito"/>
                <a:cs typeface="Nunito"/>
                <a:sym typeface="Nunito"/>
              </a:rPr>
              <a:t>Calibrations</a:t>
            </a:r>
            <a:endParaRPr>
              <a:solidFill>
                <a:srgbClr val="D9D9D9"/>
              </a:solidFill>
              <a:latin typeface="Nunito"/>
              <a:ea typeface="Nunito"/>
              <a:cs typeface="Nunito"/>
              <a:sym typeface="Nunito"/>
            </a:endParaRPr>
          </a:p>
          <a:p>
            <a:pPr indent="-220662" lvl="1" marL="633412" rtl="0" algn="l">
              <a:lnSpc>
                <a:spcPct val="105000"/>
              </a:lnSpc>
              <a:spcBef>
                <a:spcPts val="0"/>
              </a:spcBef>
              <a:spcAft>
                <a:spcPts val="0"/>
              </a:spcAft>
              <a:buClr>
                <a:srgbClr val="D9D9D9"/>
              </a:buClr>
              <a:buSzPts val="1800"/>
              <a:buFont typeface="Nunito"/>
              <a:buChar char="○"/>
            </a:pPr>
            <a:r>
              <a:rPr lang="en" sz="1800">
                <a:solidFill>
                  <a:srgbClr val="D9D9D9"/>
                </a:solidFill>
                <a:latin typeface="Nunito"/>
                <a:ea typeface="Nunito"/>
                <a:cs typeface="Nunito"/>
                <a:sym typeface="Nunito"/>
              </a:rPr>
              <a:t>Complete handover of 3 remaining calibration routines [slide 24]</a:t>
            </a:r>
            <a:endParaRPr sz="1800">
              <a:solidFill>
                <a:srgbClr val="D9D9D9"/>
              </a:solidFill>
              <a:latin typeface="Nunito"/>
              <a:ea typeface="Nunito"/>
              <a:cs typeface="Nunito"/>
              <a:sym typeface="Nunito"/>
            </a:endParaRPr>
          </a:p>
          <a:p>
            <a:pPr indent="-220662" lvl="1" marL="633412" rtl="0" algn="l">
              <a:lnSpc>
                <a:spcPct val="105000"/>
              </a:lnSpc>
              <a:spcBef>
                <a:spcPts val="0"/>
              </a:spcBef>
              <a:spcAft>
                <a:spcPts val="0"/>
              </a:spcAft>
              <a:buClr>
                <a:srgbClr val="D9D9D9"/>
              </a:buClr>
              <a:buSzPts val="1800"/>
              <a:buFont typeface="Nunito"/>
              <a:buChar char="○"/>
            </a:pPr>
            <a:r>
              <a:rPr lang="en" sz="1800">
                <a:solidFill>
                  <a:srgbClr val="D9D9D9"/>
                </a:solidFill>
                <a:latin typeface="Nunito"/>
                <a:ea typeface="Nunito"/>
                <a:cs typeface="Nunito"/>
                <a:sym typeface="Nunito"/>
              </a:rPr>
              <a:t>Continue analyzing daily, weekly and quarterly calibrations.</a:t>
            </a:r>
            <a:endParaRPr sz="1800">
              <a:solidFill>
                <a:srgbClr val="D9D9D9"/>
              </a:solidFill>
              <a:latin typeface="Nunito"/>
              <a:ea typeface="Nunito"/>
              <a:cs typeface="Nunito"/>
              <a:sym typeface="Nunito"/>
            </a:endParaRPr>
          </a:p>
          <a:p>
            <a:pPr indent="-220662" lvl="1" marL="633412" rtl="0" algn="l">
              <a:lnSpc>
                <a:spcPct val="105000"/>
              </a:lnSpc>
              <a:spcBef>
                <a:spcPts val="0"/>
              </a:spcBef>
              <a:spcAft>
                <a:spcPts val="0"/>
              </a:spcAft>
              <a:buClr>
                <a:srgbClr val="D9D9D9"/>
              </a:buClr>
              <a:buSzPts val="1800"/>
              <a:buFont typeface="Nunito"/>
              <a:buChar char="○"/>
            </a:pPr>
            <a:r>
              <a:rPr lang="en" sz="1800">
                <a:solidFill>
                  <a:srgbClr val="D9D9D9"/>
                </a:solidFill>
                <a:latin typeface="Nunito"/>
                <a:ea typeface="Nunito"/>
                <a:cs typeface="Nunito"/>
                <a:sym typeface="Nunito"/>
              </a:rPr>
              <a:t>Continue providing updated calibration tables.</a:t>
            </a:r>
            <a:endParaRPr sz="1800">
              <a:solidFill>
                <a:srgbClr val="D9D9D9"/>
              </a:solidFill>
              <a:latin typeface="Nunito"/>
              <a:ea typeface="Nunito"/>
              <a:cs typeface="Nunito"/>
              <a:sym typeface="Nunito"/>
            </a:endParaRPr>
          </a:p>
          <a:p>
            <a:pPr indent="-220662" lvl="1" marL="633412" rtl="0" algn="l">
              <a:lnSpc>
                <a:spcPct val="105000"/>
              </a:lnSpc>
              <a:spcBef>
                <a:spcPts val="0"/>
              </a:spcBef>
              <a:spcAft>
                <a:spcPts val="0"/>
              </a:spcAft>
              <a:buClr>
                <a:srgbClr val="D9D9D9"/>
              </a:buClr>
              <a:buSzPts val="1800"/>
              <a:buFont typeface="Nunito"/>
              <a:buChar char="○"/>
            </a:pPr>
            <a:r>
              <a:rPr lang="en" sz="1800">
                <a:solidFill>
                  <a:srgbClr val="D9D9D9"/>
                </a:solidFill>
                <a:latin typeface="Nunito"/>
                <a:ea typeface="Nunito"/>
                <a:cs typeface="Nunito"/>
                <a:sym typeface="Nunito"/>
              </a:rPr>
              <a:t>Develop regular monitoring of data.</a:t>
            </a:r>
            <a:endParaRPr sz="1800">
              <a:solidFill>
                <a:srgbClr val="D9D9D9"/>
              </a:solidFill>
              <a:latin typeface="Nunito"/>
              <a:ea typeface="Nunito"/>
              <a:cs typeface="Nunito"/>
              <a:sym typeface="Nunito"/>
            </a:endParaRPr>
          </a:p>
          <a:p>
            <a:pPr indent="-195262" lvl="0" marL="233362" rtl="0" algn="l">
              <a:lnSpc>
                <a:spcPct val="105000"/>
              </a:lnSpc>
              <a:spcBef>
                <a:spcPts val="1200"/>
              </a:spcBef>
              <a:spcAft>
                <a:spcPts val="0"/>
              </a:spcAft>
              <a:buClr>
                <a:srgbClr val="D9D9D9"/>
              </a:buClr>
              <a:buSzPts val="1800"/>
              <a:buFont typeface="Nunito"/>
              <a:buChar char="●"/>
            </a:pPr>
            <a:r>
              <a:rPr lang="en">
                <a:solidFill>
                  <a:srgbClr val="D9D9D9"/>
                </a:solidFill>
                <a:latin typeface="Nunito"/>
                <a:ea typeface="Nunito"/>
                <a:cs typeface="Nunito"/>
                <a:sym typeface="Nunito"/>
              </a:rPr>
              <a:t>Verify remaining ADR fixes</a:t>
            </a:r>
            <a:endParaRPr>
              <a:solidFill>
                <a:srgbClr val="D9D9D9"/>
              </a:solidFill>
              <a:latin typeface="Nunito"/>
              <a:ea typeface="Nunito"/>
              <a:cs typeface="Nunito"/>
              <a:sym typeface="Nunito"/>
            </a:endParaRPr>
          </a:p>
          <a:p>
            <a:pPr indent="-220662" lvl="1" marL="633412" rtl="0" algn="l">
              <a:lnSpc>
                <a:spcPct val="105000"/>
              </a:lnSpc>
              <a:spcBef>
                <a:spcPts val="0"/>
              </a:spcBef>
              <a:spcAft>
                <a:spcPts val="0"/>
              </a:spcAft>
              <a:buClr>
                <a:srgbClr val="D9D9D9"/>
              </a:buClr>
              <a:buSzPts val="1800"/>
              <a:buFont typeface="Nunito"/>
              <a:buChar char="○"/>
            </a:pPr>
            <a:r>
              <a:rPr lang="en" sz="1800">
                <a:solidFill>
                  <a:srgbClr val="D9D9D9"/>
                </a:solidFill>
                <a:latin typeface="Nunito"/>
                <a:ea typeface="Nunito"/>
                <a:cs typeface="Nunito"/>
                <a:sym typeface="Nunito"/>
              </a:rPr>
              <a:t>Current ADRs [slide 14]</a:t>
            </a:r>
            <a:endParaRPr sz="1800">
              <a:solidFill>
                <a:srgbClr val="D9D9D9"/>
              </a:solidFill>
              <a:latin typeface="Nunito"/>
              <a:ea typeface="Nunito"/>
              <a:cs typeface="Nunito"/>
              <a:sym typeface="Nunito"/>
            </a:endParaRPr>
          </a:p>
          <a:p>
            <a:pPr indent="-228600" lvl="2" marL="1143000" rtl="0" algn="l">
              <a:lnSpc>
                <a:spcPct val="105000"/>
              </a:lnSpc>
              <a:spcBef>
                <a:spcPts val="0"/>
              </a:spcBef>
              <a:spcAft>
                <a:spcPts val="0"/>
              </a:spcAft>
              <a:buClr>
                <a:srgbClr val="D9D9D9"/>
              </a:buClr>
              <a:buSzPts val="1800"/>
              <a:buFont typeface="Nunito"/>
              <a:buChar char="■"/>
            </a:pPr>
            <a:r>
              <a:rPr lang="en" sz="1800">
                <a:solidFill>
                  <a:srgbClr val="D9D9D9"/>
                </a:solidFill>
                <a:latin typeface="Nunito"/>
                <a:ea typeface="Nunito"/>
                <a:cs typeface="Nunito"/>
                <a:sym typeface="Nunito"/>
              </a:rPr>
              <a:t>1144: Irradiances during eclipse/transits</a:t>
            </a:r>
            <a:endParaRPr sz="1800">
              <a:solidFill>
                <a:srgbClr val="D9D9D9"/>
              </a:solidFill>
              <a:latin typeface="Nunito"/>
              <a:ea typeface="Nunito"/>
              <a:cs typeface="Nunito"/>
              <a:sym typeface="Nunito"/>
            </a:endParaRPr>
          </a:p>
          <a:p>
            <a:pPr indent="-228600" lvl="2" marL="1143000" rtl="0" algn="l">
              <a:lnSpc>
                <a:spcPct val="105000"/>
              </a:lnSpc>
              <a:spcBef>
                <a:spcPts val="0"/>
              </a:spcBef>
              <a:spcAft>
                <a:spcPts val="0"/>
              </a:spcAft>
              <a:buClr>
                <a:srgbClr val="D9D9D9"/>
              </a:buClr>
              <a:buSzPts val="1800"/>
              <a:buFont typeface="Nunito"/>
              <a:buChar char="■"/>
            </a:pPr>
            <a:r>
              <a:rPr lang="en" sz="1800">
                <a:solidFill>
                  <a:srgbClr val="D9D9D9"/>
                </a:solidFill>
                <a:latin typeface="Nunito"/>
                <a:ea typeface="Nunito"/>
                <a:cs typeface="Nunito"/>
                <a:sym typeface="Nunito"/>
              </a:rPr>
              <a:t>1161: Flag penumbra-only events</a:t>
            </a:r>
            <a:endParaRPr sz="1800">
              <a:solidFill>
                <a:srgbClr val="D9D9D9"/>
              </a:solidFill>
              <a:latin typeface="Nunito"/>
              <a:ea typeface="Nunito"/>
              <a:cs typeface="Nunito"/>
              <a:sym typeface="Nunito"/>
            </a:endParaRPr>
          </a:p>
          <a:p>
            <a:pPr indent="-80962" lvl="0" marL="233362" rtl="0" algn="l">
              <a:lnSpc>
                <a:spcPct val="105000"/>
              </a:lnSpc>
              <a:spcBef>
                <a:spcPts val="0"/>
              </a:spcBef>
              <a:spcAft>
                <a:spcPts val="0"/>
              </a:spcAft>
              <a:buClr>
                <a:schemeClr val="lt1"/>
              </a:buClr>
              <a:buSzPts val="1140"/>
              <a:buNone/>
            </a:pPr>
            <a:r>
              <a:t/>
            </a:r>
            <a:endParaRPr>
              <a:solidFill>
                <a:srgbClr val="D9D9D9"/>
              </a:solidFill>
              <a:latin typeface="Nunito"/>
              <a:ea typeface="Nunito"/>
              <a:cs typeface="Nunito"/>
              <a:sym typeface="Nunito"/>
            </a:endParaRPr>
          </a:p>
          <a:p>
            <a:pPr indent="-80962" lvl="0" marL="233362" rtl="0" algn="l">
              <a:lnSpc>
                <a:spcPct val="105000"/>
              </a:lnSpc>
              <a:spcBef>
                <a:spcPts val="0"/>
              </a:spcBef>
              <a:spcAft>
                <a:spcPts val="0"/>
              </a:spcAft>
              <a:buClr>
                <a:schemeClr val="lt1"/>
              </a:buClr>
              <a:buSzPts val="1140"/>
              <a:buNone/>
            </a:pPr>
            <a:r>
              <a:t/>
            </a:r>
            <a:endParaRPr>
              <a:solidFill>
                <a:srgbClr val="D9D9D9"/>
              </a:solidFill>
              <a:latin typeface="Nunito"/>
              <a:ea typeface="Nunito"/>
              <a:cs typeface="Nunito"/>
              <a:sym typeface="Nunito"/>
            </a:endParaRPr>
          </a:p>
          <a:p>
            <a:pPr indent="0" lvl="0" marL="0" rtl="0" algn="l">
              <a:lnSpc>
                <a:spcPct val="105000"/>
              </a:lnSpc>
              <a:spcBef>
                <a:spcPts val="480"/>
              </a:spcBef>
              <a:spcAft>
                <a:spcPts val="0"/>
              </a:spcAft>
              <a:buClr>
                <a:schemeClr val="lt1"/>
              </a:buClr>
              <a:buSzPts val="1140"/>
              <a:buNone/>
            </a:pPr>
            <a:r>
              <a:t/>
            </a:r>
            <a:endParaRPr>
              <a:solidFill>
                <a:srgbClr val="D9D9D9"/>
              </a:solidFill>
              <a:latin typeface="Nunito"/>
              <a:ea typeface="Nunito"/>
              <a:cs typeface="Nunito"/>
              <a:sym typeface="Nunito"/>
            </a:endParaRPr>
          </a:p>
          <a:p>
            <a:pPr indent="0" lvl="0" marL="0" rtl="0" algn="l">
              <a:lnSpc>
                <a:spcPct val="105000"/>
              </a:lnSpc>
              <a:spcBef>
                <a:spcPts val="320"/>
              </a:spcBef>
              <a:spcAft>
                <a:spcPts val="0"/>
              </a:spcAft>
              <a:buClr>
                <a:schemeClr val="lt1"/>
              </a:buClr>
              <a:buSzPts val="760"/>
              <a:buNone/>
            </a:pPr>
            <a:r>
              <a:t/>
            </a:r>
            <a:endParaRPr>
              <a:solidFill>
                <a:srgbClr val="D9D9D9"/>
              </a:solidFill>
              <a:latin typeface="Nunito"/>
              <a:ea typeface="Nunito"/>
              <a:cs typeface="Nunito"/>
              <a:sym typeface="Nunito"/>
            </a:endParaRPr>
          </a:p>
        </p:txBody>
      </p:sp>
      <p:sp>
        <p:nvSpPr>
          <p:cNvPr id="925" name="Google Shape;925;p79"/>
          <p:cNvSpPr txBox="1"/>
          <p:nvPr>
            <p:ph idx="12" type="sldNum"/>
          </p:nvPr>
        </p:nvSpPr>
        <p:spPr>
          <a:xfrm>
            <a:off x="6937750" y="47847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80"/>
          <p:cNvSpPr txBox="1"/>
          <p:nvPr>
            <p:ph type="title"/>
          </p:nvPr>
        </p:nvSpPr>
        <p:spPr>
          <a:xfrm>
            <a:off x="385127" y="286510"/>
            <a:ext cx="8229600" cy="7779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
                <a:latin typeface="Nunito"/>
                <a:ea typeface="Nunito"/>
                <a:cs typeface="Nunito"/>
                <a:sym typeface="Nunito"/>
              </a:rPr>
              <a:t>Summary and Recommendations</a:t>
            </a:r>
            <a:endParaRPr>
              <a:latin typeface="Nunito"/>
              <a:ea typeface="Nunito"/>
              <a:cs typeface="Nunito"/>
              <a:sym typeface="Nunito"/>
            </a:endParaRPr>
          </a:p>
        </p:txBody>
      </p:sp>
      <p:sp>
        <p:nvSpPr>
          <p:cNvPr id="932" name="Google Shape;932;p80"/>
          <p:cNvSpPr txBox="1"/>
          <p:nvPr/>
        </p:nvSpPr>
        <p:spPr>
          <a:xfrm>
            <a:off x="385125" y="1027600"/>
            <a:ext cx="8526300" cy="3658500"/>
          </a:xfrm>
          <a:prstGeom prst="rect">
            <a:avLst/>
          </a:prstGeom>
          <a:noFill/>
          <a:ln>
            <a:noFill/>
          </a:ln>
        </p:spPr>
        <p:txBody>
          <a:bodyPr anchorCtr="0" anchor="t" bIns="45700" lIns="91425" spcFirstLastPara="1" rIns="91425" wrap="square" tIns="45700">
            <a:noAutofit/>
          </a:bodyPr>
          <a:lstStyle/>
          <a:p>
            <a:pPr indent="-336550" lvl="0" marL="457200" marR="0" rtl="0" algn="l">
              <a:lnSpc>
                <a:spcPct val="115000"/>
              </a:lnSpc>
              <a:spcBef>
                <a:spcPts val="480"/>
              </a:spcBef>
              <a:spcAft>
                <a:spcPts val="0"/>
              </a:spcAft>
              <a:buClr>
                <a:srgbClr val="D9D9D9"/>
              </a:buClr>
              <a:buSzPts val="1700"/>
              <a:buFont typeface="Nunito"/>
              <a:buChar char="●"/>
            </a:pPr>
            <a:r>
              <a:rPr lang="en" sz="1700">
                <a:solidFill>
                  <a:srgbClr val="D9D9D9"/>
                </a:solidFill>
                <a:latin typeface="Nunito"/>
                <a:ea typeface="Nunito"/>
                <a:cs typeface="Nunito"/>
                <a:sym typeface="Nunito"/>
              </a:rPr>
              <a:t>Analysis of GOES-16 and -17 L1b products demonstrate that the performance of both instruments is understood and operating as expected</a:t>
            </a:r>
            <a:endParaRPr sz="1700">
              <a:solidFill>
                <a:srgbClr val="D9D9D9"/>
              </a:solidFill>
              <a:latin typeface="Nunito"/>
              <a:ea typeface="Nunito"/>
              <a:cs typeface="Nunito"/>
              <a:sym typeface="Nunito"/>
            </a:endParaRPr>
          </a:p>
          <a:p>
            <a:pPr indent="-336550" lvl="1" marL="914400" rtl="0" algn="l">
              <a:lnSpc>
                <a:spcPct val="115000"/>
              </a:lnSpc>
              <a:spcBef>
                <a:spcPts val="0"/>
              </a:spcBef>
              <a:spcAft>
                <a:spcPts val="0"/>
              </a:spcAft>
              <a:buClr>
                <a:srgbClr val="D9D9D9"/>
              </a:buClr>
              <a:buSzPts val="1700"/>
              <a:buFont typeface="Nunito"/>
              <a:buChar char="○"/>
            </a:pPr>
            <a:r>
              <a:rPr lang="en" sz="1700">
                <a:solidFill>
                  <a:srgbClr val="D9D9D9"/>
                </a:solidFill>
                <a:latin typeface="Nunito"/>
                <a:ea typeface="Nunito"/>
                <a:cs typeface="Nunito"/>
                <a:sym typeface="Nunito"/>
              </a:rPr>
              <a:t>GOES-17 requires additional investigation of degradation and long-term stability due to ECI effects </a:t>
            </a:r>
            <a:endParaRPr sz="1700">
              <a:solidFill>
                <a:srgbClr val="D9D9D9"/>
              </a:solidFill>
              <a:latin typeface="Nunito"/>
              <a:ea typeface="Nunito"/>
              <a:cs typeface="Nunito"/>
              <a:sym typeface="Nunito"/>
            </a:endParaRPr>
          </a:p>
          <a:p>
            <a:pPr indent="-336550" lvl="0" marL="457200" marR="0" rtl="0" algn="l">
              <a:lnSpc>
                <a:spcPct val="115000"/>
              </a:lnSpc>
              <a:spcBef>
                <a:spcPts val="0"/>
              </a:spcBef>
              <a:spcAft>
                <a:spcPts val="0"/>
              </a:spcAft>
              <a:buClr>
                <a:srgbClr val="D9D9D9"/>
              </a:buClr>
              <a:buSzPts val="1700"/>
              <a:buFont typeface="Nunito"/>
              <a:buChar char="●"/>
            </a:pPr>
            <a:r>
              <a:rPr lang="en" sz="1700">
                <a:solidFill>
                  <a:srgbClr val="D9D9D9"/>
                </a:solidFill>
                <a:latin typeface="Nunito"/>
                <a:ea typeface="Nunito"/>
                <a:cs typeface="Nunito"/>
                <a:sym typeface="Nunito"/>
              </a:rPr>
              <a:t>Following the install of DO.09.05 ADR fixes, all known Ground System and instrumental issues prohibitive to Full Validation Maturity have been resolved for GOES-16 and -17</a:t>
            </a:r>
            <a:endParaRPr sz="1700">
              <a:solidFill>
                <a:srgbClr val="D9D9D9"/>
              </a:solidFill>
              <a:latin typeface="Nunito"/>
              <a:ea typeface="Nunito"/>
              <a:cs typeface="Nunito"/>
              <a:sym typeface="Nunito"/>
            </a:endParaRPr>
          </a:p>
          <a:p>
            <a:pPr indent="-336550" lvl="0" marL="457200" marR="0" rtl="0" algn="l">
              <a:lnSpc>
                <a:spcPct val="115000"/>
              </a:lnSpc>
              <a:spcBef>
                <a:spcPts val="0"/>
              </a:spcBef>
              <a:spcAft>
                <a:spcPts val="0"/>
              </a:spcAft>
              <a:buClr>
                <a:srgbClr val="D9D9D9"/>
              </a:buClr>
              <a:buSzPts val="1700"/>
              <a:buFont typeface="Nunito"/>
              <a:buChar char="●"/>
            </a:pPr>
            <a:r>
              <a:rPr lang="en" sz="1700">
                <a:solidFill>
                  <a:srgbClr val="D9D9D9"/>
                </a:solidFill>
                <a:latin typeface="Nunito"/>
                <a:ea typeface="Nunito"/>
                <a:cs typeface="Nunito"/>
                <a:sym typeface="Nunito"/>
              </a:rPr>
              <a:t>Fixes for remaining ADRs need to be implemented to provide good data at all times</a:t>
            </a:r>
            <a:endParaRPr sz="1700">
              <a:solidFill>
                <a:srgbClr val="D9D9D9"/>
              </a:solidFill>
              <a:latin typeface="Nunito"/>
              <a:ea typeface="Nunito"/>
              <a:cs typeface="Nunito"/>
              <a:sym typeface="Nunito"/>
            </a:endParaRPr>
          </a:p>
          <a:p>
            <a:pPr indent="-336550" lvl="0" marL="457200" marR="0" rtl="0" algn="l">
              <a:lnSpc>
                <a:spcPct val="115000"/>
              </a:lnSpc>
              <a:spcBef>
                <a:spcPts val="0"/>
              </a:spcBef>
              <a:spcAft>
                <a:spcPts val="0"/>
              </a:spcAft>
              <a:buClr>
                <a:srgbClr val="D9D9D9"/>
              </a:buClr>
              <a:buSzPts val="1700"/>
              <a:buFont typeface="Nunito"/>
              <a:buChar char="●"/>
            </a:pPr>
            <a:r>
              <a:rPr lang="en" sz="1700">
                <a:solidFill>
                  <a:srgbClr val="D9D9D9"/>
                </a:solidFill>
                <a:latin typeface="Nunito"/>
                <a:ea typeface="Nunito"/>
                <a:cs typeface="Nunito"/>
                <a:sym typeface="Nunito"/>
              </a:rPr>
              <a:t>Continued data monitoring and twice yearly updates to on-orbit LUTs by NCEI are required</a:t>
            </a:r>
            <a:endParaRPr sz="1700">
              <a:solidFill>
                <a:srgbClr val="D9D9D9"/>
              </a:solidFill>
              <a:latin typeface="Nunito"/>
              <a:ea typeface="Nunito"/>
              <a:cs typeface="Nunito"/>
              <a:sym typeface="Nunito"/>
            </a:endParaRPr>
          </a:p>
          <a:p>
            <a:pPr indent="0" lvl="0" marL="0" marR="0" rtl="0" algn="l">
              <a:lnSpc>
                <a:spcPct val="115000"/>
              </a:lnSpc>
              <a:spcBef>
                <a:spcPts val="480"/>
              </a:spcBef>
              <a:spcAft>
                <a:spcPts val="0"/>
              </a:spcAft>
              <a:buNone/>
            </a:pPr>
            <a:r>
              <a:t/>
            </a:r>
            <a:endParaRPr sz="1700">
              <a:solidFill>
                <a:srgbClr val="FFFFFF"/>
              </a:solidFill>
              <a:latin typeface="Nunito"/>
              <a:ea typeface="Nunito"/>
              <a:cs typeface="Nunito"/>
              <a:sym typeface="Nunito"/>
            </a:endParaRPr>
          </a:p>
        </p:txBody>
      </p:sp>
      <p:sp>
        <p:nvSpPr>
          <p:cNvPr id="933" name="Google Shape;933;p80"/>
          <p:cNvSpPr txBox="1"/>
          <p:nvPr>
            <p:ph idx="12" type="sldNum"/>
          </p:nvPr>
        </p:nvSpPr>
        <p:spPr>
          <a:xfrm>
            <a:off x="6990450" y="47743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81"/>
          <p:cNvSpPr txBox="1"/>
          <p:nvPr>
            <p:ph type="title"/>
          </p:nvPr>
        </p:nvSpPr>
        <p:spPr>
          <a:xfrm>
            <a:off x="490250" y="450150"/>
            <a:ext cx="7564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solidFill>
                  <a:srgbClr val="B7B7B7"/>
                </a:solidFill>
                <a:latin typeface="Nunito"/>
                <a:ea typeface="Nunito"/>
                <a:cs typeface="Nunito"/>
                <a:sym typeface="Nunito"/>
              </a:rPr>
              <a:t>GOES-16 &amp; 17 EUVS Full Maturity PS-PVR</a:t>
            </a:r>
            <a:endParaRPr sz="2400">
              <a:solidFill>
                <a:srgbClr val="B7B7B7"/>
              </a:solidFill>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Reference and Backup Slides</a:t>
            </a:r>
            <a:endParaRPr>
              <a:latin typeface="Nunito"/>
              <a:ea typeface="Nunito"/>
              <a:cs typeface="Nunito"/>
              <a:sym typeface="Nunito"/>
            </a:endParaRPr>
          </a:p>
        </p:txBody>
      </p:sp>
      <p:sp>
        <p:nvSpPr>
          <p:cNvPr id="939" name="Google Shape;939;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latin typeface="Calibri"/>
                <a:ea typeface="Calibri"/>
                <a:cs typeface="Calibri"/>
                <a:sym typeface="Calibri"/>
              </a:rPr>
              <a:t>‹#›</a:t>
            </a:fld>
            <a:endParaRPr sz="1200">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82"/>
          <p:cNvSpPr txBox="1"/>
          <p:nvPr>
            <p:ph type="title"/>
          </p:nvPr>
        </p:nvSpPr>
        <p:spPr>
          <a:xfrm>
            <a:off x="349800" y="249069"/>
            <a:ext cx="7886700" cy="599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
                <a:latin typeface="Nunito"/>
                <a:ea typeface="Nunito"/>
                <a:cs typeface="Nunito"/>
                <a:sym typeface="Nunito"/>
              </a:rPr>
              <a:t>EUVS Accuracy Requirements </a:t>
            </a:r>
            <a:endParaRPr>
              <a:latin typeface="Nunito"/>
              <a:ea typeface="Nunito"/>
              <a:cs typeface="Nunito"/>
              <a:sym typeface="Nunito"/>
            </a:endParaRPr>
          </a:p>
        </p:txBody>
      </p:sp>
      <p:sp>
        <p:nvSpPr>
          <p:cNvPr id="945" name="Google Shape;945;p82"/>
          <p:cNvSpPr txBox="1"/>
          <p:nvPr/>
        </p:nvSpPr>
        <p:spPr>
          <a:xfrm>
            <a:off x="41080" y="4514811"/>
            <a:ext cx="8670900" cy="424800"/>
          </a:xfrm>
          <a:prstGeom prst="rect">
            <a:avLst/>
          </a:prstGeom>
          <a:noFill/>
          <a:ln cap="flat" cmpd="sng" w="9525">
            <a:solidFill>
              <a:srgbClr val="36609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80000"/>
              </a:lnSpc>
              <a:spcBef>
                <a:spcPts val="0"/>
              </a:spcBef>
              <a:spcAft>
                <a:spcPts val="0"/>
              </a:spcAft>
              <a:buNone/>
            </a:pPr>
            <a:r>
              <a:rPr lang="en" sz="1200" u="sng">
                <a:solidFill>
                  <a:schemeClr val="dk1"/>
                </a:solidFill>
                <a:latin typeface="Calibri"/>
                <a:ea typeface="Calibri"/>
                <a:cs typeface="Calibri"/>
                <a:sym typeface="Calibri"/>
              </a:rPr>
              <a:t>Bias or Systematic Errors:</a:t>
            </a:r>
            <a:r>
              <a:rPr lang="en" sz="1200">
                <a:solidFill>
                  <a:schemeClr val="dk1"/>
                </a:solidFill>
                <a:latin typeface="Calibri"/>
                <a:ea typeface="Calibri"/>
                <a:cs typeface="Calibri"/>
                <a:sym typeface="Calibri"/>
              </a:rPr>
              <a:t> Offset errors that remains with repeated measurements.  Systematic errors can be reduced through calibration.</a:t>
            </a:r>
            <a:endParaRPr>
              <a:solidFill>
                <a:schemeClr val="dk1"/>
              </a:solidFill>
            </a:endParaRPr>
          </a:p>
          <a:p>
            <a:pPr indent="0" lvl="0" marL="0" marR="0" rtl="0" algn="just">
              <a:spcBef>
                <a:spcPts val="0"/>
              </a:spcBef>
              <a:spcAft>
                <a:spcPts val="0"/>
              </a:spcAft>
              <a:buNone/>
            </a:pPr>
            <a:r>
              <a:rPr lang="en" sz="1200" u="sng">
                <a:solidFill>
                  <a:schemeClr val="dk1"/>
                </a:solidFill>
                <a:latin typeface="Calibri"/>
                <a:ea typeface="Calibri"/>
                <a:cs typeface="Calibri"/>
                <a:sym typeface="Calibri"/>
              </a:rPr>
              <a:t>Random, Stochastic or Precision Errors:</a:t>
            </a:r>
            <a:r>
              <a:rPr lang="en" sz="1200">
                <a:solidFill>
                  <a:schemeClr val="dk1"/>
                </a:solidFill>
                <a:latin typeface="Calibri"/>
                <a:ea typeface="Calibri"/>
                <a:cs typeface="Calibri"/>
                <a:sym typeface="Calibri"/>
              </a:rPr>
              <a:t>  Random-like values about the mean value. (not shown in cartoon)</a:t>
            </a:r>
            <a:endParaRPr b="1" i="1" sz="1200">
              <a:solidFill>
                <a:schemeClr val="dk1"/>
              </a:solidFill>
              <a:latin typeface="Calibri"/>
              <a:ea typeface="Calibri"/>
              <a:cs typeface="Calibri"/>
              <a:sym typeface="Calibri"/>
            </a:endParaRPr>
          </a:p>
        </p:txBody>
      </p:sp>
      <p:grpSp>
        <p:nvGrpSpPr>
          <p:cNvPr id="946" name="Google Shape;946;p82"/>
          <p:cNvGrpSpPr/>
          <p:nvPr/>
        </p:nvGrpSpPr>
        <p:grpSpPr>
          <a:xfrm>
            <a:off x="475275" y="1300585"/>
            <a:ext cx="6435266" cy="2971068"/>
            <a:chOff x="670295" y="1414889"/>
            <a:chExt cx="6435266" cy="3961424"/>
          </a:xfrm>
        </p:grpSpPr>
        <p:sp>
          <p:nvSpPr>
            <p:cNvPr id="947" name="Google Shape;947;p82"/>
            <p:cNvSpPr/>
            <p:nvPr/>
          </p:nvSpPr>
          <p:spPr>
            <a:xfrm>
              <a:off x="1620570" y="1446739"/>
              <a:ext cx="5461500" cy="33126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8" name="Google Shape;948;p82"/>
            <p:cNvSpPr txBox="1"/>
            <p:nvPr/>
          </p:nvSpPr>
          <p:spPr>
            <a:xfrm>
              <a:off x="3666111" y="4842913"/>
              <a:ext cx="702300" cy="53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000">
                  <a:solidFill>
                    <a:schemeClr val="dk1"/>
                  </a:solidFill>
                  <a:latin typeface="Calibri"/>
                  <a:ea typeface="Calibri"/>
                  <a:cs typeface="Calibri"/>
                  <a:sym typeface="Calibri"/>
                </a:rPr>
                <a:t>Time</a:t>
              </a:r>
              <a:endParaRPr sz="1800">
                <a:solidFill>
                  <a:schemeClr val="dk1"/>
                </a:solidFill>
                <a:latin typeface="Calibri"/>
                <a:ea typeface="Calibri"/>
                <a:cs typeface="Calibri"/>
                <a:sym typeface="Calibri"/>
              </a:endParaRPr>
            </a:p>
          </p:txBody>
        </p:sp>
        <p:sp>
          <p:nvSpPr>
            <p:cNvPr id="949" name="Google Shape;949;p82"/>
            <p:cNvSpPr txBox="1"/>
            <p:nvPr/>
          </p:nvSpPr>
          <p:spPr>
            <a:xfrm rot="-5400000">
              <a:off x="-721705" y="3255271"/>
              <a:ext cx="31842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000">
                  <a:solidFill>
                    <a:schemeClr val="dk1"/>
                  </a:solidFill>
                  <a:latin typeface="Calibri"/>
                  <a:ea typeface="Calibri"/>
                  <a:cs typeface="Calibri"/>
                  <a:sym typeface="Calibri"/>
                </a:rPr>
                <a:t>Relative Irradiance</a:t>
              </a:r>
              <a:endParaRPr sz="2000">
                <a:solidFill>
                  <a:schemeClr val="dk1"/>
                </a:solidFill>
                <a:latin typeface="Calibri"/>
                <a:ea typeface="Calibri"/>
                <a:cs typeface="Calibri"/>
                <a:sym typeface="Calibri"/>
              </a:endParaRPr>
            </a:p>
          </p:txBody>
        </p:sp>
        <p:sp>
          <p:nvSpPr>
            <p:cNvPr id="950" name="Google Shape;950;p82"/>
            <p:cNvSpPr/>
            <p:nvPr/>
          </p:nvSpPr>
          <p:spPr>
            <a:xfrm>
              <a:off x="1620570" y="2174710"/>
              <a:ext cx="5472277" cy="120453"/>
            </a:xfrm>
            <a:custGeom>
              <a:rect b="b" l="l" r="r" t="t"/>
              <a:pathLst>
                <a:path extrusionOk="0" h="415355" w="3965418">
                  <a:moveTo>
                    <a:pt x="0" y="136679"/>
                  </a:moveTo>
                  <a:cubicBezTo>
                    <a:pt x="195404" y="73304"/>
                    <a:pt x="390808" y="9930"/>
                    <a:pt x="552261" y="877"/>
                  </a:cubicBezTo>
                  <a:cubicBezTo>
                    <a:pt x="713714" y="-8176"/>
                    <a:pt x="851026" y="55198"/>
                    <a:pt x="968721" y="82358"/>
                  </a:cubicBezTo>
                  <a:cubicBezTo>
                    <a:pt x="1086416" y="109518"/>
                    <a:pt x="1170915" y="150259"/>
                    <a:pt x="1258432" y="163839"/>
                  </a:cubicBezTo>
                  <a:cubicBezTo>
                    <a:pt x="1345949" y="177419"/>
                    <a:pt x="1436484" y="154786"/>
                    <a:pt x="1493822" y="163839"/>
                  </a:cubicBezTo>
                  <a:cubicBezTo>
                    <a:pt x="1551160" y="172892"/>
                    <a:pt x="1546633" y="215142"/>
                    <a:pt x="1602463" y="218160"/>
                  </a:cubicBezTo>
                  <a:cubicBezTo>
                    <a:pt x="1658293" y="221178"/>
                    <a:pt x="1774479" y="177419"/>
                    <a:pt x="1828800" y="181946"/>
                  </a:cubicBezTo>
                  <a:cubicBezTo>
                    <a:pt x="1883121" y="186473"/>
                    <a:pt x="1874067" y="233249"/>
                    <a:pt x="1928388" y="245320"/>
                  </a:cubicBezTo>
                  <a:cubicBezTo>
                    <a:pt x="1982709" y="257391"/>
                    <a:pt x="2104931" y="243812"/>
                    <a:pt x="2154725" y="254374"/>
                  </a:cubicBezTo>
                  <a:cubicBezTo>
                    <a:pt x="2204519" y="264936"/>
                    <a:pt x="2201501" y="305676"/>
                    <a:pt x="2227152" y="308694"/>
                  </a:cubicBezTo>
                  <a:cubicBezTo>
                    <a:pt x="2252803" y="311712"/>
                    <a:pt x="2269401" y="263428"/>
                    <a:pt x="2308633" y="272481"/>
                  </a:cubicBezTo>
                  <a:cubicBezTo>
                    <a:pt x="2347865" y="281535"/>
                    <a:pt x="2384079" y="359997"/>
                    <a:pt x="2462542" y="363015"/>
                  </a:cubicBezTo>
                  <a:cubicBezTo>
                    <a:pt x="2541005" y="366033"/>
                    <a:pt x="2722075" y="283043"/>
                    <a:pt x="2779414" y="290588"/>
                  </a:cubicBezTo>
                  <a:cubicBezTo>
                    <a:pt x="2836753" y="298133"/>
                    <a:pt x="2773378" y="393194"/>
                    <a:pt x="2806574" y="408283"/>
                  </a:cubicBezTo>
                  <a:cubicBezTo>
                    <a:pt x="2839770" y="423372"/>
                    <a:pt x="2922760" y="414318"/>
                    <a:pt x="2978590" y="381122"/>
                  </a:cubicBezTo>
                  <a:cubicBezTo>
                    <a:pt x="3034420" y="347926"/>
                    <a:pt x="3099302" y="236266"/>
                    <a:pt x="3141552" y="209106"/>
                  </a:cubicBezTo>
                  <a:cubicBezTo>
                    <a:pt x="3183802" y="181946"/>
                    <a:pt x="3200400" y="212124"/>
                    <a:pt x="3232087" y="218160"/>
                  </a:cubicBezTo>
                  <a:cubicBezTo>
                    <a:pt x="3263774" y="224196"/>
                    <a:pt x="3295461" y="240793"/>
                    <a:pt x="3331675" y="245320"/>
                  </a:cubicBezTo>
                  <a:cubicBezTo>
                    <a:pt x="3367889" y="249847"/>
                    <a:pt x="3413156" y="254373"/>
                    <a:pt x="3449370" y="245320"/>
                  </a:cubicBezTo>
                  <a:cubicBezTo>
                    <a:pt x="3485584" y="236267"/>
                    <a:pt x="3503691" y="190999"/>
                    <a:pt x="3548958" y="190999"/>
                  </a:cubicBezTo>
                  <a:cubicBezTo>
                    <a:pt x="3594225" y="190999"/>
                    <a:pt x="3678725" y="231740"/>
                    <a:pt x="3720974" y="245320"/>
                  </a:cubicBezTo>
                  <a:cubicBezTo>
                    <a:pt x="3763223" y="258900"/>
                    <a:pt x="3761714" y="270972"/>
                    <a:pt x="3802455" y="272481"/>
                  </a:cubicBezTo>
                  <a:cubicBezTo>
                    <a:pt x="3843196" y="273990"/>
                    <a:pt x="3965418" y="254374"/>
                    <a:pt x="3965418" y="254374"/>
                  </a:cubicBezTo>
                </a:path>
              </a:pathLst>
            </a:cu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00"/>
                </a:solidFill>
                <a:latin typeface="Calibri"/>
                <a:ea typeface="Calibri"/>
                <a:cs typeface="Calibri"/>
                <a:sym typeface="Calibri"/>
              </a:endParaRPr>
            </a:p>
          </p:txBody>
        </p:sp>
        <p:sp>
          <p:nvSpPr>
            <p:cNvPr id="951" name="Google Shape;951;p82"/>
            <p:cNvSpPr txBox="1"/>
            <p:nvPr/>
          </p:nvSpPr>
          <p:spPr>
            <a:xfrm>
              <a:off x="1073428" y="2027039"/>
              <a:ext cx="476400" cy="492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1.0</a:t>
              </a:r>
              <a:endParaRPr sz="1800">
                <a:solidFill>
                  <a:schemeClr val="dk1"/>
                </a:solidFill>
                <a:latin typeface="Calibri"/>
                <a:ea typeface="Calibri"/>
                <a:cs typeface="Calibri"/>
                <a:sym typeface="Calibri"/>
              </a:endParaRPr>
            </a:p>
          </p:txBody>
        </p:sp>
        <p:sp>
          <p:nvSpPr>
            <p:cNvPr id="952" name="Google Shape;952;p82"/>
            <p:cNvSpPr txBox="1"/>
            <p:nvPr/>
          </p:nvSpPr>
          <p:spPr>
            <a:xfrm>
              <a:off x="1069466" y="2670335"/>
              <a:ext cx="476400" cy="492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0.8</a:t>
              </a:r>
              <a:endParaRPr sz="1800">
                <a:solidFill>
                  <a:schemeClr val="dk1"/>
                </a:solidFill>
                <a:latin typeface="Calibri"/>
                <a:ea typeface="Calibri"/>
                <a:cs typeface="Calibri"/>
                <a:sym typeface="Calibri"/>
              </a:endParaRPr>
            </a:p>
          </p:txBody>
        </p:sp>
        <p:sp>
          <p:nvSpPr>
            <p:cNvPr id="953" name="Google Shape;953;p82"/>
            <p:cNvSpPr txBox="1"/>
            <p:nvPr/>
          </p:nvSpPr>
          <p:spPr>
            <a:xfrm>
              <a:off x="1073428" y="3234392"/>
              <a:ext cx="476400" cy="492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0.6</a:t>
              </a:r>
              <a:endParaRPr sz="1800">
                <a:solidFill>
                  <a:schemeClr val="dk1"/>
                </a:solidFill>
                <a:latin typeface="Calibri"/>
                <a:ea typeface="Calibri"/>
                <a:cs typeface="Calibri"/>
                <a:sym typeface="Calibri"/>
              </a:endParaRPr>
            </a:p>
          </p:txBody>
        </p:sp>
        <p:sp>
          <p:nvSpPr>
            <p:cNvPr id="954" name="Google Shape;954;p82"/>
            <p:cNvSpPr txBox="1"/>
            <p:nvPr/>
          </p:nvSpPr>
          <p:spPr>
            <a:xfrm>
              <a:off x="1069466" y="3780082"/>
              <a:ext cx="476400" cy="492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0.4</a:t>
              </a:r>
              <a:endParaRPr sz="1800">
                <a:solidFill>
                  <a:schemeClr val="dk1"/>
                </a:solidFill>
                <a:latin typeface="Calibri"/>
                <a:ea typeface="Calibri"/>
                <a:cs typeface="Calibri"/>
                <a:sym typeface="Calibri"/>
              </a:endParaRPr>
            </a:p>
          </p:txBody>
        </p:sp>
        <p:sp>
          <p:nvSpPr>
            <p:cNvPr id="955" name="Google Shape;955;p82"/>
            <p:cNvSpPr txBox="1"/>
            <p:nvPr/>
          </p:nvSpPr>
          <p:spPr>
            <a:xfrm>
              <a:off x="1076850" y="4250417"/>
              <a:ext cx="476400" cy="492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0.2</a:t>
              </a:r>
              <a:endParaRPr sz="1800">
                <a:solidFill>
                  <a:schemeClr val="dk1"/>
                </a:solidFill>
                <a:latin typeface="Calibri"/>
                <a:ea typeface="Calibri"/>
                <a:cs typeface="Calibri"/>
                <a:sym typeface="Calibri"/>
              </a:endParaRPr>
            </a:p>
          </p:txBody>
        </p:sp>
        <p:sp>
          <p:nvSpPr>
            <p:cNvPr id="956" name="Google Shape;956;p82"/>
            <p:cNvSpPr txBox="1"/>
            <p:nvPr/>
          </p:nvSpPr>
          <p:spPr>
            <a:xfrm>
              <a:off x="1069466" y="1414889"/>
              <a:ext cx="476400" cy="492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1.2</a:t>
              </a:r>
              <a:endParaRPr sz="1800">
                <a:solidFill>
                  <a:schemeClr val="dk1"/>
                </a:solidFill>
                <a:latin typeface="Calibri"/>
                <a:ea typeface="Calibri"/>
                <a:cs typeface="Calibri"/>
                <a:sym typeface="Calibri"/>
              </a:endParaRPr>
            </a:p>
          </p:txBody>
        </p:sp>
        <p:sp>
          <p:nvSpPr>
            <p:cNvPr id="957" name="Google Shape;957;p82"/>
            <p:cNvSpPr txBox="1"/>
            <p:nvPr/>
          </p:nvSpPr>
          <p:spPr>
            <a:xfrm>
              <a:off x="5216314" y="1800763"/>
              <a:ext cx="1571400" cy="1046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500">
                  <a:solidFill>
                    <a:srgbClr val="FFFF00"/>
                  </a:solidFill>
                  <a:latin typeface="Calibri"/>
                  <a:ea typeface="Calibri"/>
                  <a:cs typeface="Calibri"/>
                  <a:sym typeface="Calibri"/>
                </a:rPr>
                <a:t>true irradiance</a:t>
              </a:r>
              <a:endParaRPr sz="1100"/>
            </a:p>
            <a:p>
              <a:pPr indent="0" lvl="0" marL="0" marR="0" rtl="0" algn="l">
                <a:spcBef>
                  <a:spcPts val="0"/>
                </a:spcBef>
                <a:spcAft>
                  <a:spcPts val="0"/>
                </a:spcAft>
                <a:buNone/>
              </a:pPr>
              <a:r>
                <a:t/>
              </a:r>
              <a:endParaRPr sz="1500">
                <a:solidFill>
                  <a:srgbClr val="6600CC"/>
                </a:solidFill>
                <a:latin typeface="Calibri"/>
                <a:ea typeface="Calibri"/>
                <a:cs typeface="Calibri"/>
                <a:sym typeface="Calibri"/>
              </a:endParaRPr>
            </a:p>
            <a:p>
              <a:pPr indent="0" lvl="0" marL="0" marR="0" rtl="0" algn="l">
                <a:spcBef>
                  <a:spcPts val="0"/>
                </a:spcBef>
                <a:spcAft>
                  <a:spcPts val="0"/>
                </a:spcAft>
                <a:buNone/>
              </a:pPr>
              <a:r>
                <a:rPr lang="en" sz="1500">
                  <a:solidFill>
                    <a:srgbClr val="00B050"/>
                  </a:solidFill>
                  <a:latin typeface="Calibri"/>
                  <a:ea typeface="Calibri"/>
                  <a:cs typeface="Calibri"/>
                  <a:sym typeface="Calibri"/>
                </a:rPr>
                <a:t>measured</a:t>
              </a:r>
              <a:endParaRPr sz="1500">
                <a:solidFill>
                  <a:srgbClr val="953734"/>
                </a:solidFill>
                <a:latin typeface="Calibri"/>
                <a:ea typeface="Calibri"/>
                <a:cs typeface="Calibri"/>
                <a:sym typeface="Calibri"/>
              </a:endParaRPr>
            </a:p>
          </p:txBody>
        </p:sp>
        <p:sp>
          <p:nvSpPr>
            <p:cNvPr id="958" name="Google Shape;958;p82"/>
            <p:cNvSpPr/>
            <p:nvPr/>
          </p:nvSpPr>
          <p:spPr>
            <a:xfrm>
              <a:off x="1620570" y="2306537"/>
              <a:ext cx="5472277" cy="120453"/>
            </a:xfrm>
            <a:custGeom>
              <a:rect b="b" l="l" r="r" t="t"/>
              <a:pathLst>
                <a:path extrusionOk="0" h="415355" w="3965418">
                  <a:moveTo>
                    <a:pt x="0" y="136679"/>
                  </a:moveTo>
                  <a:cubicBezTo>
                    <a:pt x="195404" y="73304"/>
                    <a:pt x="390808" y="9930"/>
                    <a:pt x="552261" y="877"/>
                  </a:cubicBezTo>
                  <a:cubicBezTo>
                    <a:pt x="713714" y="-8176"/>
                    <a:pt x="851026" y="55198"/>
                    <a:pt x="968721" y="82358"/>
                  </a:cubicBezTo>
                  <a:cubicBezTo>
                    <a:pt x="1086416" y="109518"/>
                    <a:pt x="1170915" y="150259"/>
                    <a:pt x="1258432" y="163839"/>
                  </a:cubicBezTo>
                  <a:cubicBezTo>
                    <a:pt x="1345949" y="177419"/>
                    <a:pt x="1436484" y="154786"/>
                    <a:pt x="1493822" y="163839"/>
                  </a:cubicBezTo>
                  <a:cubicBezTo>
                    <a:pt x="1551160" y="172892"/>
                    <a:pt x="1546633" y="215142"/>
                    <a:pt x="1602463" y="218160"/>
                  </a:cubicBezTo>
                  <a:cubicBezTo>
                    <a:pt x="1658293" y="221178"/>
                    <a:pt x="1774479" y="177419"/>
                    <a:pt x="1828800" y="181946"/>
                  </a:cubicBezTo>
                  <a:cubicBezTo>
                    <a:pt x="1883121" y="186473"/>
                    <a:pt x="1874067" y="233249"/>
                    <a:pt x="1928388" y="245320"/>
                  </a:cubicBezTo>
                  <a:cubicBezTo>
                    <a:pt x="1982709" y="257391"/>
                    <a:pt x="2104931" y="243812"/>
                    <a:pt x="2154725" y="254374"/>
                  </a:cubicBezTo>
                  <a:cubicBezTo>
                    <a:pt x="2204519" y="264936"/>
                    <a:pt x="2201501" y="305676"/>
                    <a:pt x="2227152" y="308694"/>
                  </a:cubicBezTo>
                  <a:cubicBezTo>
                    <a:pt x="2252803" y="311712"/>
                    <a:pt x="2269401" y="263428"/>
                    <a:pt x="2308633" y="272481"/>
                  </a:cubicBezTo>
                  <a:cubicBezTo>
                    <a:pt x="2347865" y="281535"/>
                    <a:pt x="2384079" y="359997"/>
                    <a:pt x="2462542" y="363015"/>
                  </a:cubicBezTo>
                  <a:cubicBezTo>
                    <a:pt x="2541005" y="366033"/>
                    <a:pt x="2722075" y="283043"/>
                    <a:pt x="2779414" y="290588"/>
                  </a:cubicBezTo>
                  <a:cubicBezTo>
                    <a:pt x="2836753" y="298133"/>
                    <a:pt x="2773378" y="393194"/>
                    <a:pt x="2806574" y="408283"/>
                  </a:cubicBezTo>
                  <a:cubicBezTo>
                    <a:pt x="2839770" y="423372"/>
                    <a:pt x="2922760" y="414318"/>
                    <a:pt x="2978590" y="381122"/>
                  </a:cubicBezTo>
                  <a:cubicBezTo>
                    <a:pt x="3034420" y="347926"/>
                    <a:pt x="3099302" y="236266"/>
                    <a:pt x="3141552" y="209106"/>
                  </a:cubicBezTo>
                  <a:cubicBezTo>
                    <a:pt x="3183802" y="181946"/>
                    <a:pt x="3200400" y="212124"/>
                    <a:pt x="3232087" y="218160"/>
                  </a:cubicBezTo>
                  <a:cubicBezTo>
                    <a:pt x="3263774" y="224196"/>
                    <a:pt x="3295461" y="240793"/>
                    <a:pt x="3331675" y="245320"/>
                  </a:cubicBezTo>
                  <a:cubicBezTo>
                    <a:pt x="3367889" y="249847"/>
                    <a:pt x="3413156" y="254373"/>
                    <a:pt x="3449370" y="245320"/>
                  </a:cubicBezTo>
                  <a:cubicBezTo>
                    <a:pt x="3485584" y="236267"/>
                    <a:pt x="3503691" y="190999"/>
                    <a:pt x="3548958" y="190999"/>
                  </a:cubicBezTo>
                  <a:cubicBezTo>
                    <a:pt x="3594225" y="190999"/>
                    <a:pt x="3678725" y="231740"/>
                    <a:pt x="3720974" y="245320"/>
                  </a:cubicBezTo>
                  <a:cubicBezTo>
                    <a:pt x="3763223" y="258900"/>
                    <a:pt x="3761714" y="270972"/>
                    <a:pt x="3802455" y="272481"/>
                  </a:cubicBezTo>
                  <a:cubicBezTo>
                    <a:pt x="3843196" y="273990"/>
                    <a:pt x="3965418" y="254374"/>
                    <a:pt x="3965418" y="254374"/>
                  </a:cubicBezTo>
                </a:path>
              </a:pathLst>
            </a:custGeom>
            <a:no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9" name="Google Shape;959;p82"/>
            <p:cNvSpPr txBox="1"/>
            <p:nvPr/>
          </p:nvSpPr>
          <p:spPr>
            <a:xfrm>
              <a:off x="1945054" y="3161890"/>
              <a:ext cx="4781100" cy="1108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FBD4B4"/>
                  </a:solidFill>
                  <a:latin typeface="Calibri"/>
                  <a:ea typeface="Calibri"/>
                  <a:cs typeface="Calibri"/>
                  <a:sym typeface="Calibri"/>
                </a:rPr>
                <a:t>3. Same measurement </a:t>
              </a:r>
              <a:r>
                <a:rPr i="1" lang="en" sz="1600">
                  <a:solidFill>
                    <a:srgbClr val="FBD4B4"/>
                  </a:solidFill>
                  <a:latin typeface="Calibri"/>
                  <a:ea typeface="Calibri"/>
                  <a:cs typeface="Calibri"/>
                  <a:sym typeface="Calibri"/>
                </a:rPr>
                <a:t>with extra systematic error </a:t>
              </a:r>
              <a:r>
                <a:rPr lang="en" sz="1600">
                  <a:solidFill>
                    <a:srgbClr val="FBD4B4"/>
                  </a:solidFill>
                  <a:latin typeface="Calibri"/>
                  <a:ea typeface="Calibri"/>
                  <a:cs typeface="Calibri"/>
                  <a:sym typeface="Calibri"/>
                </a:rPr>
                <a:t>due to improper temperature correction appears as false solar variability.</a:t>
              </a:r>
              <a:endParaRPr sz="1600">
                <a:solidFill>
                  <a:srgbClr val="FBD4B4"/>
                </a:solidFill>
                <a:latin typeface="Calibri"/>
                <a:ea typeface="Calibri"/>
                <a:cs typeface="Calibri"/>
                <a:sym typeface="Calibri"/>
              </a:endParaRPr>
            </a:p>
          </p:txBody>
        </p:sp>
        <p:cxnSp>
          <p:nvCxnSpPr>
            <p:cNvPr id="960" name="Google Shape;960;p82"/>
            <p:cNvCxnSpPr/>
            <p:nvPr/>
          </p:nvCxnSpPr>
          <p:spPr>
            <a:xfrm flipH="1" rot="10800000">
              <a:off x="3063240" y="2544392"/>
              <a:ext cx="368100" cy="690000"/>
            </a:xfrm>
            <a:prstGeom prst="straightConnector1">
              <a:avLst/>
            </a:prstGeom>
            <a:noFill/>
            <a:ln cap="flat" cmpd="sng" w="9525">
              <a:solidFill>
                <a:srgbClr val="FBD4B4"/>
              </a:solidFill>
              <a:prstDash val="solid"/>
              <a:round/>
              <a:headEnd len="sm" w="sm" type="none"/>
              <a:tailEnd len="med" w="med" type="triangle"/>
            </a:ln>
          </p:spPr>
        </p:cxnSp>
        <p:sp>
          <p:nvSpPr>
            <p:cNvPr id="961" name="Google Shape;961;p82"/>
            <p:cNvSpPr/>
            <p:nvPr/>
          </p:nvSpPr>
          <p:spPr>
            <a:xfrm>
              <a:off x="1620570" y="1550392"/>
              <a:ext cx="5472277" cy="120453"/>
            </a:xfrm>
            <a:custGeom>
              <a:rect b="b" l="l" r="r" t="t"/>
              <a:pathLst>
                <a:path extrusionOk="0" h="415355" w="3965418">
                  <a:moveTo>
                    <a:pt x="0" y="136679"/>
                  </a:moveTo>
                  <a:cubicBezTo>
                    <a:pt x="195404" y="73304"/>
                    <a:pt x="390808" y="9930"/>
                    <a:pt x="552261" y="877"/>
                  </a:cubicBezTo>
                  <a:cubicBezTo>
                    <a:pt x="713714" y="-8176"/>
                    <a:pt x="851026" y="55198"/>
                    <a:pt x="968721" y="82358"/>
                  </a:cubicBezTo>
                  <a:cubicBezTo>
                    <a:pt x="1086416" y="109518"/>
                    <a:pt x="1170915" y="150259"/>
                    <a:pt x="1258432" y="163839"/>
                  </a:cubicBezTo>
                  <a:cubicBezTo>
                    <a:pt x="1345949" y="177419"/>
                    <a:pt x="1436484" y="154786"/>
                    <a:pt x="1493822" y="163839"/>
                  </a:cubicBezTo>
                  <a:cubicBezTo>
                    <a:pt x="1551160" y="172892"/>
                    <a:pt x="1546633" y="215142"/>
                    <a:pt x="1602463" y="218160"/>
                  </a:cubicBezTo>
                  <a:cubicBezTo>
                    <a:pt x="1658293" y="221178"/>
                    <a:pt x="1774479" y="177419"/>
                    <a:pt x="1828800" y="181946"/>
                  </a:cubicBezTo>
                  <a:cubicBezTo>
                    <a:pt x="1883121" y="186473"/>
                    <a:pt x="1874067" y="233249"/>
                    <a:pt x="1928388" y="245320"/>
                  </a:cubicBezTo>
                  <a:cubicBezTo>
                    <a:pt x="1982709" y="257391"/>
                    <a:pt x="2104931" y="243812"/>
                    <a:pt x="2154725" y="254374"/>
                  </a:cubicBezTo>
                  <a:cubicBezTo>
                    <a:pt x="2204519" y="264936"/>
                    <a:pt x="2201501" y="305676"/>
                    <a:pt x="2227152" y="308694"/>
                  </a:cubicBezTo>
                  <a:cubicBezTo>
                    <a:pt x="2252803" y="311712"/>
                    <a:pt x="2269401" y="263428"/>
                    <a:pt x="2308633" y="272481"/>
                  </a:cubicBezTo>
                  <a:cubicBezTo>
                    <a:pt x="2347865" y="281535"/>
                    <a:pt x="2384079" y="359997"/>
                    <a:pt x="2462542" y="363015"/>
                  </a:cubicBezTo>
                  <a:cubicBezTo>
                    <a:pt x="2541005" y="366033"/>
                    <a:pt x="2722075" y="283043"/>
                    <a:pt x="2779414" y="290588"/>
                  </a:cubicBezTo>
                  <a:cubicBezTo>
                    <a:pt x="2836753" y="298133"/>
                    <a:pt x="2773378" y="393194"/>
                    <a:pt x="2806574" y="408283"/>
                  </a:cubicBezTo>
                  <a:cubicBezTo>
                    <a:pt x="2839770" y="423372"/>
                    <a:pt x="2922760" y="414318"/>
                    <a:pt x="2978590" y="381122"/>
                  </a:cubicBezTo>
                  <a:cubicBezTo>
                    <a:pt x="3034420" y="347926"/>
                    <a:pt x="3099302" y="236266"/>
                    <a:pt x="3141552" y="209106"/>
                  </a:cubicBezTo>
                  <a:cubicBezTo>
                    <a:pt x="3183802" y="181946"/>
                    <a:pt x="3200400" y="212124"/>
                    <a:pt x="3232087" y="218160"/>
                  </a:cubicBezTo>
                  <a:cubicBezTo>
                    <a:pt x="3263774" y="224196"/>
                    <a:pt x="3295461" y="240793"/>
                    <a:pt x="3331675" y="245320"/>
                  </a:cubicBezTo>
                  <a:cubicBezTo>
                    <a:pt x="3367889" y="249847"/>
                    <a:pt x="3413156" y="254373"/>
                    <a:pt x="3449370" y="245320"/>
                  </a:cubicBezTo>
                  <a:cubicBezTo>
                    <a:pt x="3485584" y="236267"/>
                    <a:pt x="3503691" y="190999"/>
                    <a:pt x="3548958" y="190999"/>
                  </a:cubicBezTo>
                  <a:cubicBezTo>
                    <a:pt x="3594225" y="190999"/>
                    <a:pt x="3678725" y="231740"/>
                    <a:pt x="3720974" y="245320"/>
                  </a:cubicBezTo>
                  <a:cubicBezTo>
                    <a:pt x="3763223" y="258900"/>
                    <a:pt x="3761714" y="270972"/>
                    <a:pt x="3802455" y="272481"/>
                  </a:cubicBezTo>
                  <a:cubicBezTo>
                    <a:pt x="3843196" y="273990"/>
                    <a:pt x="3965418" y="254374"/>
                    <a:pt x="3965418" y="254374"/>
                  </a:cubicBezTo>
                </a:path>
              </a:pathLst>
            </a:custGeom>
            <a:noFill/>
            <a:ln cap="flat" cmpd="sng" w="12700">
              <a:solidFill>
                <a:srgbClr val="B6DDE7"/>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2" name="Google Shape;962;p82"/>
            <p:cNvSpPr/>
            <p:nvPr/>
          </p:nvSpPr>
          <p:spPr>
            <a:xfrm>
              <a:off x="1633284" y="2842484"/>
              <a:ext cx="5472277" cy="120453"/>
            </a:xfrm>
            <a:custGeom>
              <a:rect b="b" l="l" r="r" t="t"/>
              <a:pathLst>
                <a:path extrusionOk="0" h="415355" w="3965418">
                  <a:moveTo>
                    <a:pt x="0" y="136679"/>
                  </a:moveTo>
                  <a:cubicBezTo>
                    <a:pt x="195404" y="73304"/>
                    <a:pt x="390808" y="9930"/>
                    <a:pt x="552261" y="877"/>
                  </a:cubicBezTo>
                  <a:cubicBezTo>
                    <a:pt x="713714" y="-8176"/>
                    <a:pt x="851026" y="55198"/>
                    <a:pt x="968721" y="82358"/>
                  </a:cubicBezTo>
                  <a:cubicBezTo>
                    <a:pt x="1086416" y="109518"/>
                    <a:pt x="1170915" y="150259"/>
                    <a:pt x="1258432" y="163839"/>
                  </a:cubicBezTo>
                  <a:cubicBezTo>
                    <a:pt x="1345949" y="177419"/>
                    <a:pt x="1436484" y="154786"/>
                    <a:pt x="1493822" y="163839"/>
                  </a:cubicBezTo>
                  <a:cubicBezTo>
                    <a:pt x="1551160" y="172892"/>
                    <a:pt x="1546633" y="215142"/>
                    <a:pt x="1602463" y="218160"/>
                  </a:cubicBezTo>
                  <a:cubicBezTo>
                    <a:pt x="1658293" y="221178"/>
                    <a:pt x="1774479" y="177419"/>
                    <a:pt x="1828800" y="181946"/>
                  </a:cubicBezTo>
                  <a:cubicBezTo>
                    <a:pt x="1883121" y="186473"/>
                    <a:pt x="1874067" y="233249"/>
                    <a:pt x="1928388" y="245320"/>
                  </a:cubicBezTo>
                  <a:cubicBezTo>
                    <a:pt x="1982709" y="257391"/>
                    <a:pt x="2104931" y="243812"/>
                    <a:pt x="2154725" y="254374"/>
                  </a:cubicBezTo>
                  <a:cubicBezTo>
                    <a:pt x="2204519" y="264936"/>
                    <a:pt x="2201501" y="305676"/>
                    <a:pt x="2227152" y="308694"/>
                  </a:cubicBezTo>
                  <a:cubicBezTo>
                    <a:pt x="2252803" y="311712"/>
                    <a:pt x="2269401" y="263428"/>
                    <a:pt x="2308633" y="272481"/>
                  </a:cubicBezTo>
                  <a:cubicBezTo>
                    <a:pt x="2347865" y="281535"/>
                    <a:pt x="2384079" y="359997"/>
                    <a:pt x="2462542" y="363015"/>
                  </a:cubicBezTo>
                  <a:cubicBezTo>
                    <a:pt x="2541005" y="366033"/>
                    <a:pt x="2722075" y="283043"/>
                    <a:pt x="2779414" y="290588"/>
                  </a:cubicBezTo>
                  <a:cubicBezTo>
                    <a:pt x="2836753" y="298133"/>
                    <a:pt x="2773378" y="393194"/>
                    <a:pt x="2806574" y="408283"/>
                  </a:cubicBezTo>
                  <a:cubicBezTo>
                    <a:pt x="2839770" y="423372"/>
                    <a:pt x="2922760" y="414318"/>
                    <a:pt x="2978590" y="381122"/>
                  </a:cubicBezTo>
                  <a:cubicBezTo>
                    <a:pt x="3034420" y="347926"/>
                    <a:pt x="3099302" y="236266"/>
                    <a:pt x="3141552" y="209106"/>
                  </a:cubicBezTo>
                  <a:cubicBezTo>
                    <a:pt x="3183802" y="181946"/>
                    <a:pt x="3200400" y="212124"/>
                    <a:pt x="3232087" y="218160"/>
                  </a:cubicBezTo>
                  <a:cubicBezTo>
                    <a:pt x="3263774" y="224196"/>
                    <a:pt x="3295461" y="240793"/>
                    <a:pt x="3331675" y="245320"/>
                  </a:cubicBezTo>
                  <a:cubicBezTo>
                    <a:pt x="3367889" y="249847"/>
                    <a:pt x="3413156" y="254373"/>
                    <a:pt x="3449370" y="245320"/>
                  </a:cubicBezTo>
                  <a:cubicBezTo>
                    <a:pt x="3485584" y="236267"/>
                    <a:pt x="3503691" y="190999"/>
                    <a:pt x="3548958" y="190999"/>
                  </a:cubicBezTo>
                  <a:cubicBezTo>
                    <a:pt x="3594225" y="190999"/>
                    <a:pt x="3678725" y="231740"/>
                    <a:pt x="3720974" y="245320"/>
                  </a:cubicBezTo>
                  <a:cubicBezTo>
                    <a:pt x="3763223" y="258900"/>
                    <a:pt x="3761714" y="270972"/>
                    <a:pt x="3802455" y="272481"/>
                  </a:cubicBezTo>
                  <a:cubicBezTo>
                    <a:pt x="3843196" y="273990"/>
                    <a:pt x="3965418" y="254374"/>
                    <a:pt x="3965418" y="254374"/>
                  </a:cubicBezTo>
                </a:path>
              </a:pathLst>
            </a:custGeom>
            <a:noFill/>
            <a:ln cap="flat" cmpd="sng" w="12700">
              <a:solidFill>
                <a:srgbClr val="B6DDE7"/>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63" name="Google Shape;963;p82"/>
          <p:cNvSpPr/>
          <p:nvPr/>
        </p:nvSpPr>
        <p:spPr>
          <a:xfrm>
            <a:off x="1438264" y="2025878"/>
            <a:ext cx="5472277" cy="90340"/>
          </a:xfrm>
          <a:custGeom>
            <a:rect b="b" l="l" r="r" t="t"/>
            <a:pathLst>
              <a:path extrusionOk="0" h="415355" w="3965418">
                <a:moveTo>
                  <a:pt x="0" y="136679"/>
                </a:moveTo>
                <a:cubicBezTo>
                  <a:pt x="195404" y="73304"/>
                  <a:pt x="390808" y="9930"/>
                  <a:pt x="552261" y="877"/>
                </a:cubicBezTo>
                <a:cubicBezTo>
                  <a:pt x="713714" y="-8176"/>
                  <a:pt x="851026" y="55198"/>
                  <a:pt x="968721" y="82358"/>
                </a:cubicBezTo>
                <a:cubicBezTo>
                  <a:pt x="1086416" y="109518"/>
                  <a:pt x="1170915" y="150259"/>
                  <a:pt x="1258432" y="163839"/>
                </a:cubicBezTo>
                <a:cubicBezTo>
                  <a:pt x="1345949" y="177419"/>
                  <a:pt x="1436484" y="154786"/>
                  <a:pt x="1493822" y="163839"/>
                </a:cubicBezTo>
                <a:cubicBezTo>
                  <a:pt x="1551160" y="172892"/>
                  <a:pt x="1546633" y="215142"/>
                  <a:pt x="1602463" y="218160"/>
                </a:cubicBezTo>
                <a:cubicBezTo>
                  <a:pt x="1658293" y="221178"/>
                  <a:pt x="1774479" y="177419"/>
                  <a:pt x="1828800" y="181946"/>
                </a:cubicBezTo>
                <a:cubicBezTo>
                  <a:pt x="1883121" y="186473"/>
                  <a:pt x="1874067" y="233249"/>
                  <a:pt x="1928388" y="245320"/>
                </a:cubicBezTo>
                <a:cubicBezTo>
                  <a:pt x="1982709" y="257391"/>
                  <a:pt x="2104931" y="243812"/>
                  <a:pt x="2154725" y="254374"/>
                </a:cubicBezTo>
                <a:cubicBezTo>
                  <a:pt x="2204519" y="264936"/>
                  <a:pt x="2201501" y="305676"/>
                  <a:pt x="2227152" y="308694"/>
                </a:cubicBezTo>
                <a:cubicBezTo>
                  <a:pt x="2252803" y="311712"/>
                  <a:pt x="2269401" y="263428"/>
                  <a:pt x="2308633" y="272481"/>
                </a:cubicBezTo>
                <a:cubicBezTo>
                  <a:pt x="2347865" y="281535"/>
                  <a:pt x="2384079" y="359997"/>
                  <a:pt x="2462542" y="363015"/>
                </a:cubicBezTo>
                <a:cubicBezTo>
                  <a:pt x="2541005" y="366033"/>
                  <a:pt x="2722075" y="283043"/>
                  <a:pt x="2779414" y="290588"/>
                </a:cubicBezTo>
                <a:cubicBezTo>
                  <a:pt x="2836753" y="298133"/>
                  <a:pt x="2773378" y="393194"/>
                  <a:pt x="2806574" y="408283"/>
                </a:cubicBezTo>
                <a:cubicBezTo>
                  <a:pt x="2839770" y="423372"/>
                  <a:pt x="2922760" y="414318"/>
                  <a:pt x="2978590" y="381122"/>
                </a:cubicBezTo>
                <a:cubicBezTo>
                  <a:pt x="3034420" y="347926"/>
                  <a:pt x="3099302" y="236266"/>
                  <a:pt x="3141552" y="209106"/>
                </a:cubicBezTo>
                <a:cubicBezTo>
                  <a:pt x="3183802" y="181946"/>
                  <a:pt x="3200400" y="212124"/>
                  <a:pt x="3232087" y="218160"/>
                </a:cubicBezTo>
                <a:cubicBezTo>
                  <a:pt x="3263774" y="224196"/>
                  <a:pt x="3295461" y="240793"/>
                  <a:pt x="3331675" y="245320"/>
                </a:cubicBezTo>
                <a:cubicBezTo>
                  <a:pt x="3367889" y="249847"/>
                  <a:pt x="3413156" y="254373"/>
                  <a:pt x="3449370" y="245320"/>
                </a:cubicBezTo>
                <a:cubicBezTo>
                  <a:pt x="3485584" y="236267"/>
                  <a:pt x="3503691" y="190999"/>
                  <a:pt x="3548958" y="190999"/>
                </a:cubicBezTo>
                <a:cubicBezTo>
                  <a:pt x="3594225" y="190999"/>
                  <a:pt x="3678725" y="231740"/>
                  <a:pt x="3720974" y="245320"/>
                </a:cubicBezTo>
                <a:cubicBezTo>
                  <a:pt x="3763223" y="258900"/>
                  <a:pt x="3761714" y="270972"/>
                  <a:pt x="3802455" y="272481"/>
                </a:cubicBezTo>
                <a:cubicBezTo>
                  <a:pt x="3843196" y="273990"/>
                  <a:pt x="3965418" y="254374"/>
                  <a:pt x="3965418" y="254374"/>
                </a:cubicBezTo>
              </a:path>
            </a:pathLst>
          </a:custGeom>
          <a:noFill/>
          <a:ln cap="flat" cmpd="sng" w="28575">
            <a:solidFill>
              <a:srgbClr val="FBD4B4"/>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4" name="Google Shape;964;p82"/>
          <p:cNvSpPr/>
          <p:nvPr/>
        </p:nvSpPr>
        <p:spPr>
          <a:xfrm>
            <a:off x="3200147" y="2047425"/>
            <a:ext cx="1072500" cy="60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5" name="Google Shape;965;p82"/>
          <p:cNvSpPr/>
          <p:nvPr/>
        </p:nvSpPr>
        <p:spPr>
          <a:xfrm>
            <a:off x="3229079" y="2005863"/>
            <a:ext cx="1072568" cy="332877"/>
          </a:xfrm>
          <a:custGeom>
            <a:rect b="b" l="l" r="r" t="t"/>
            <a:pathLst>
              <a:path extrusionOk="0" h="508209" w="1072568">
                <a:moveTo>
                  <a:pt x="0" y="63738"/>
                </a:moveTo>
                <a:cubicBezTo>
                  <a:pt x="39986" y="158044"/>
                  <a:pt x="79972" y="252351"/>
                  <a:pt x="117695" y="326288"/>
                </a:cubicBezTo>
                <a:cubicBezTo>
                  <a:pt x="155418" y="400225"/>
                  <a:pt x="196159" y="496796"/>
                  <a:pt x="226337" y="507358"/>
                </a:cubicBezTo>
                <a:cubicBezTo>
                  <a:pt x="256515" y="517921"/>
                  <a:pt x="280658" y="427386"/>
                  <a:pt x="298765" y="389663"/>
                </a:cubicBezTo>
                <a:cubicBezTo>
                  <a:pt x="316872" y="351940"/>
                  <a:pt x="315363" y="317235"/>
                  <a:pt x="334979" y="281021"/>
                </a:cubicBezTo>
                <a:cubicBezTo>
                  <a:pt x="354595" y="244807"/>
                  <a:pt x="381755" y="213120"/>
                  <a:pt x="416460" y="172380"/>
                </a:cubicBezTo>
                <a:cubicBezTo>
                  <a:pt x="451165" y="131640"/>
                  <a:pt x="516048" y="65247"/>
                  <a:pt x="543208" y="36578"/>
                </a:cubicBezTo>
                <a:cubicBezTo>
                  <a:pt x="570368" y="7909"/>
                  <a:pt x="561315" y="3382"/>
                  <a:pt x="579422" y="364"/>
                </a:cubicBezTo>
                <a:cubicBezTo>
                  <a:pt x="597529" y="-2654"/>
                  <a:pt x="635252" y="13944"/>
                  <a:pt x="651850" y="18471"/>
                </a:cubicBezTo>
                <a:cubicBezTo>
                  <a:pt x="668448" y="22998"/>
                  <a:pt x="615636" y="15453"/>
                  <a:pt x="679010" y="27524"/>
                </a:cubicBezTo>
                <a:cubicBezTo>
                  <a:pt x="742384" y="39595"/>
                  <a:pt x="970230" y="78827"/>
                  <a:pt x="1032095" y="90898"/>
                </a:cubicBezTo>
                <a:cubicBezTo>
                  <a:pt x="1093960" y="102969"/>
                  <a:pt x="1072081" y="101460"/>
                  <a:pt x="1050202" y="99952"/>
                </a:cubicBezTo>
              </a:path>
            </a:pathLst>
          </a:custGeom>
          <a:noFill/>
          <a:ln cap="flat" cmpd="sng" w="28575">
            <a:solidFill>
              <a:srgbClr val="FBD4B4"/>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6" name="Google Shape;966;p82"/>
          <p:cNvSpPr txBox="1"/>
          <p:nvPr/>
        </p:nvSpPr>
        <p:spPr>
          <a:xfrm>
            <a:off x="6970768" y="1300586"/>
            <a:ext cx="23838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92CCDC"/>
                </a:solidFill>
                <a:latin typeface="Calibri"/>
                <a:ea typeface="Calibri"/>
                <a:cs typeface="Calibri"/>
                <a:sym typeface="Calibri"/>
              </a:rPr>
              <a:t>1. PORD ±20% allowed systematic error</a:t>
            </a:r>
            <a:endParaRPr sz="1600">
              <a:solidFill>
                <a:srgbClr val="92CCDC"/>
              </a:solidFill>
              <a:latin typeface="Calibri"/>
              <a:ea typeface="Calibri"/>
              <a:cs typeface="Calibri"/>
              <a:sym typeface="Calibri"/>
            </a:endParaRPr>
          </a:p>
        </p:txBody>
      </p:sp>
      <p:sp>
        <p:nvSpPr>
          <p:cNvPr id="967" name="Google Shape;967;p82"/>
          <p:cNvSpPr txBox="1"/>
          <p:nvPr/>
        </p:nvSpPr>
        <p:spPr>
          <a:xfrm>
            <a:off x="7021556" y="1930546"/>
            <a:ext cx="20109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rgbClr val="00B050"/>
                </a:solidFill>
                <a:latin typeface="Calibri"/>
                <a:ea typeface="Calibri"/>
                <a:cs typeface="Calibri"/>
                <a:sym typeface="Calibri"/>
              </a:rPr>
              <a:t>2. Measured error which maintains true solar variability. </a:t>
            </a:r>
            <a:endParaRPr sz="1600">
              <a:solidFill>
                <a:srgbClr val="00B050"/>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83"/>
          <p:cNvSpPr txBox="1"/>
          <p:nvPr>
            <p:ph idx="4294967295" type="title"/>
          </p:nvPr>
        </p:nvSpPr>
        <p:spPr>
          <a:xfrm>
            <a:off x="259200" y="5607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Rescaling SORCE Mg II data after SORCE outage</a:t>
            </a:r>
            <a:endParaRPr sz="2220">
              <a:latin typeface="Nunito"/>
              <a:ea typeface="Nunito"/>
              <a:cs typeface="Nunito"/>
              <a:sym typeface="Nunito"/>
            </a:endParaRPr>
          </a:p>
        </p:txBody>
      </p:sp>
      <p:sp>
        <p:nvSpPr>
          <p:cNvPr id="973" name="Google Shape;973;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B7B7B7"/>
                </a:solidFill>
                <a:latin typeface="Calibri"/>
                <a:ea typeface="Calibri"/>
                <a:cs typeface="Calibri"/>
                <a:sym typeface="Calibri"/>
              </a:rPr>
              <a:t>‹#›</a:t>
            </a:fld>
            <a:endParaRPr sz="1200">
              <a:solidFill>
                <a:srgbClr val="B7B7B7"/>
              </a:solidFill>
              <a:latin typeface="Calibri"/>
              <a:ea typeface="Calibri"/>
              <a:cs typeface="Calibri"/>
              <a:sym typeface="Calibri"/>
            </a:endParaRPr>
          </a:p>
        </p:txBody>
      </p:sp>
      <p:grpSp>
        <p:nvGrpSpPr>
          <p:cNvPr id="974" name="Google Shape;974;p83"/>
          <p:cNvGrpSpPr/>
          <p:nvPr/>
        </p:nvGrpSpPr>
        <p:grpSpPr>
          <a:xfrm>
            <a:off x="259199" y="142068"/>
            <a:ext cx="933668" cy="276900"/>
            <a:chOff x="259199" y="142068"/>
            <a:chExt cx="933668" cy="276900"/>
          </a:xfrm>
        </p:grpSpPr>
        <p:sp>
          <p:nvSpPr>
            <p:cNvPr id="975" name="Google Shape;975;p83"/>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976" name="Google Shape;976;p83"/>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pic>
        <p:nvPicPr>
          <p:cNvPr id="977" name="Google Shape;977;p83"/>
          <p:cNvPicPr preferRelativeResize="0"/>
          <p:nvPr/>
        </p:nvPicPr>
        <p:blipFill>
          <a:blip r:embed="rId3">
            <a:alphaModFix/>
          </a:blip>
          <a:stretch>
            <a:fillRect/>
          </a:stretch>
        </p:blipFill>
        <p:spPr>
          <a:xfrm>
            <a:off x="1717150" y="1442601"/>
            <a:ext cx="4261600" cy="3409272"/>
          </a:xfrm>
          <a:prstGeom prst="rect">
            <a:avLst/>
          </a:prstGeom>
          <a:noFill/>
          <a:ln>
            <a:noFill/>
          </a:ln>
        </p:spPr>
      </p:pic>
      <p:sp>
        <p:nvSpPr>
          <p:cNvPr id="978" name="Google Shape;978;p83"/>
          <p:cNvSpPr txBox="1"/>
          <p:nvPr/>
        </p:nvSpPr>
        <p:spPr>
          <a:xfrm>
            <a:off x="6384450" y="1467800"/>
            <a:ext cx="20565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E69138"/>
                </a:solidFill>
                <a:latin typeface="Calibri"/>
                <a:ea typeface="Calibri"/>
                <a:cs typeface="Calibri"/>
                <a:sym typeface="Calibri"/>
              </a:rPr>
              <a:t>Orange</a:t>
            </a:r>
            <a:r>
              <a:rPr lang="en">
                <a:latin typeface="Calibri"/>
                <a:ea typeface="Calibri"/>
                <a:cs typeface="Calibri"/>
                <a:sym typeface="Calibri"/>
              </a:rPr>
              <a:t> </a:t>
            </a:r>
            <a:r>
              <a:rPr lang="en">
                <a:solidFill>
                  <a:schemeClr val="dk1"/>
                </a:solidFill>
                <a:latin typeface="Calibri"/>
                <a:ea typeface="Calibri"/>
                <a:cs typeface="Calibri"/>
                <a:sym typeface="Calibri"/>
              </a:rPr>
              <a:t>= before 2014 SORCE data gap</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b="1" lang="en">
                <a:solidFill>
                  <a:srgbClr val="3C78D8"/>
                </a:solidFill>
                <a:latin typeface="Calibri"/>
                <a:ea typeface="Calibri"/>
                <a:cs typeface="Calibri"/>
                <a:sym typeface="Calibri"/>
              </a:rPr>
              <a:t>Blue</a:t>
            </a:r>
            <a:r>
              <a:rPr lang="en">
                <a:latin typeface="Calibri"/>
                <a:ea typeface="Calibri"/>
                <a:cs typeface="Calibri"/>
                <a:sym typeface="Calibri"/>
              </a:rPr>
              <a:t> </a:t>
            </a:r>
            <a:r>
              <a:rPr lang="en">
                <a:solidFill>
                  <a:schemeClr val="dk1"/>
                </a:solidFill>
                <a:latin typeface="Calibri"/>
                <a:ea typeface="Calibri"/>
                <a:cs typeface="Calibri"/>
                <a:sym typeface="Calibri"/>
              </a:rPr>
              <a:t>= after 2014 SORCE data gap</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Needed to scale SORCE Mg II data to Bremen Mg II to correct for instrument changes during outage</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SORCE was off from 2013/197 to 2014/054</a:t>
            </a:r>
            <a:endParaRPr>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1"/>
          <p:cNvSpPr txBox="1"/>
          <p:nvPr/>
        </p:nvSpPr>
        <p:spPr>
          <a:xfrm>
            <a:off x="490250" y="450150"/>
            <a:ext cx="7879500" cy="40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B7B7B7"/>
                </a:solidFill>
                <a:latin typeface="Nunito"/>
                <a:ea typeface="Nunito"/>
                <a:cs typeface="Nunito"/>
                <a:sym typeface="Nunito"/>
              </a:rPr>
              <a:t>GOES-16 &amp; 17 EUVS Full Maturity PS-PVR</a:t>
            </a:r>
            <a:endParaRPr sz="2400">
              <a:solidFill>
                <a:srgbClr val="B7B7B7"/>
              </a:solidFill>
              <a:latin typeface="Nunito"/>
              <a:ea typeface="Nunito"/>
              <a:cs typeface="Nunito"/>
              <a:sym typeface="Nunito"/>
            </a:endParaRPr>
          </a:p>
          <a:p>
            <a:pPr indent="-9525" lvl="0" marL="0" rtl="0" algn="l">
              <a:spcBef>
                <a:spcPts val="0"/>
              </a:spcBef>
              <a:spcAft>
                <a:spcPts val="0"/>
              </a:spcAft>
              <a:buClr>
                <a:schemeClr val="dk1"/>
              </a:buClr>
              <a:buSzPts val="4000"/>
              <a:buFont typeface="Calibri"/>
              <a:buNone/>
            </a:pPr>
            <a:r>
              <a:rPr lang="en" sz="4000">
                <a:solidFill>
                  <a:schemeClr val="dk1"/>
                </a:solidFill>
                <a:latin typeface="Nunito"/>
                <a:ea typeface="Nunito"/>
                <a:cs typeface="Nunito"/>
                <a:sym typeface="Nunito"/>
              </a:rPr>
              <a:t>Review Of Previous Status: </a:t>
            </a:r>
            <a:endParaRPr>
              <a:latin typeface="Nunito"/>
              <a:ea typeface="Nunito"/>
              <a:cs typeface="Nunito"/>
              <a:sym typeface="Nunito"/>
            </a:endParaRPr>
          </a:p>
          <a:p>
            <a:pPr indent="-9525" lvl="0" marL="0" rtl="0" algn="l">
              <a:spcBef>
                <a:spcPts val="0"/>
              </a:spcBef>
              <a:spcAft>
                <a:spcPts val="0"/>
              </a:spcAft>
              <a:buClr>
                <a:schemeClr val="dk1"/>
              </a:buClr>
              <a:buSzPts val="4000"/>
              <a:buFont typeface="Calibri"/>
              <a:buNone/>
            </a:pPr>
            <a:r>
              <a:rPr lang="en" sz="4000">
                <a:solidFill>
                  <a:schemeClr val="dk1"/>
                </a:solidFill>
                <a:latin typeface="Nunito"/>
                <a:ea typeface="Nunito"/>
                <a:cs typeface="Nunito"/>
                <a:sym typeface="Nunito"/>
              </a:rPr>
              <a:t>Provisional Maturity Assessment</a:t>
            </a:r>
            <a:endParaRPr>
              <a:latin typeface="Nunito"/>
              <a:ea typeface="Nunito"/>
              <a:cs typeface="Nunito"/>
              <a:sym typeface="Nunito"/>
            </a:endParaRPr>
          </a:p>
          <a:p>
            <a:pPr indent="0" lvl="0" marL="0" rtl="0" algn="l">
              <a:spcBef>
                <a:spcPts val="0"/>
              </a:spcBef>
              <a:spcAft>
                <a:spcPts val="0"/>
              </a:spcAft>
              <a:buNone/>
            </a:pPr>
            <a:r>
              <a:rPr lang="en" sz="2400">
                <a:solidFill>
                  <a:srgbClr val="FFFFFF"/>
                </a:solidFill>
                <a:latin typeface="Nunito"/>
                <a:ea typeface="Nunito"/>
                <a:cs typeface="Nunito"/>
                <a:sym typeface="Nunito"/>
              </a:rPr>
              <a:t>(25</a:t>
            </a:r>
            <a:r>
              <a:rPr lang="en" sz="2400">
                <a:solidFill>
                  <a:srgbClr val="FFFFFF"/>
                </a:solidFill>
                <a:latin typeface="Nunito"/>
                <a:ea typeface="Nunito"/>
                <a:cs typeface="Nunito"/>
                <a:sym typeface="Nunito"/>
              </a:rPr>
              <a:t> September 201</a:t>
            </a:r>
            <a:r>
              <a:rPr lang="en" sz="2400">
                <a:solidFill>
                  <a:srgbClr val="FFFFFF"/>
                </a:solidFill>
                <a:latin typeface="Nunito"/>
                <a:ea typeface="Nunito"/>
                <a:cs typeface="Nunito"/>
                <a:sym typeface="Nunito"/>
              </a:rPr>
              <a:t>9)</a:t>
            </a:r>
            <a:endParaRPr sz="2400">
              <a:solidFill>
                <a:srgbClr val="FFFFFF"/>
              </a:solidFill>
              <a:latin typeface="Nunito"/>
              <a:ea typeface="Nunito"/>
              <a:cs typeface="Nunito"/>
              <a:sym typeface="Nunito"/>
            </a:endParaRPr>
          </a:p>
        </p:txBody>
      </p:sp>
      <p:sp>
        <p:nvSpPr>
          <p:cNvPr id="129" name="Google Shape;12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84"/>
          <p:cNvSpPr txBox="1"/>
          <p:nvPr>
            <p:ph idx="4294967295" type="title"/>
          </p:nvPr>
        </p:nvSpPr>
        <p:spPr>
          <a:xfrm>
            <a:off x="259200" y="4898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Determined linear scaling factor between SORCE Mg II and Bremen Mg II to correct the data after the outage</a:t>
            </a:r>
            <a:endParaRPr sz="2220">
              <a:latin typeface="Nunito"/>
              <a:ea typeface="Nunito"/>
              <a:cs typeface="Nunito"/>
              <a:sym typeface="Nunito"/>
            </a:endParaRPr>
          </a:p>
        </p:txBody>
      </p:sp>
      <p:sp>
        <p:nvSpPr>
          <p:cNvPr id="984" name="Google Shape;984;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B7B7B7"/>
                </a:solidFill>
                <a:latin typeface="Calibri"/>
                <a:ea typeface="Calibri"/>
                <a:cs typeface="Calibri"/>
                <a:sym typeface="Calibri"/>
              </a:rPr>
              <a:t>‹#›</a:t>
            </a:fld>
            <a:endParaRPr sz="1200">
              <a:solidFill>
                <a:srgbClr val="B7B7B7"/>
              </a:solidFill>
              <a:latin typeface="Calibri"/>
              <a:ea typeface="Calibri"/>
              <a:cs typeface="Calibri"/>
              <a:sym typeface="Calibri"/>
            </a:endParaRPr>
          </a:p>
        </p:txBody>
      </p:sp>
      <p:grpSp>
        <p:nvGrpSpPr>
          <p:cNvPr id="985" name="Google Shape;985;p84"/>
          <p:cNvGrpSpPr/>
          <p:nvPr/>
        </p:nvGrpSpPr>
        <p:grpSpPr>
          <a:xfrm>
            <a:off x="259199" y="142068"/>
            <a:ext cx="933668" cy="276900"/>
            <a:chOff x="259199" y="142068"/>
            <a:chExt cx="933668" cy="276900"/>
          </a:xfrm>
        </p:grpSpPr>
        <p:sp>
          <p:nvSpPr>
            <p:cNvPr id="986" name="Google Shape;986;p84"/>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987" name="Google Shape;987;p84"/>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988" name="Google Shape;988;p84"/>
          <p:cNvSpPr txBox="1"/>
          <p:nvPr/>
        </p:nvSpPr>
        <p:spPr>
          <a:xfrm>
            <a:off x="889650" y="4389625"/>
            <a:ext cx="7364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Calibri"/>
                <a:ea typeface="Calibri"/>
                <a:cs typeface="Calibri"/>
                <a:sym typeface="Calibri"/>
              </a:rPr>
              <a:t>The corrected SORCE Mg II data is then used to correct the SORCE “EUVS-B” line irradiances </a:t>
            </a:r>
            <a:endParaRPr>
              <a:solidFill>
                <a:schemeClr val="dk1"/>
              </a:solidFill>
              <a:latin typeface="Calibri"/>
              <a:ea typeface="Calibri"/>
              <a:cs typeface="Calibri"/>
              <a:sym typeface="Calibri"/>
            </a:endParaRPr>
          </a:p>
        </p:txBody>
      </p:sp>
      <p:pic>
        <p:nvPicPr>
          <p:cNvPr id="989" name="Google Shape;989;p84"/>
          <p:cNvPicPr preferRelativeResize="0"/>
          <p:nvPr/>
        </p:nvPicPr>
        <p:blipFill>
          <a:blip r:embed="rId3">
            <a:alphaModFix/>
          </a:blip>
          <a:stretch>
            <a:fillRect/>
          </a:stretch>
        </p:blipFill>
        <p:spPr>
          <a:xfrm>
            <a:off x="4718075" y="1338675"/>
            <a:ext cx="3781200" cy="2773400"/>
          </a:xfrm>
          <a:prstGeom prst="rect">
            <a:avLst/>
          </a:prstGeom>
          <a:noFill/>
          <a:ln>
            <a:noFill/>
          </a:ln>
        </p:spPr>
      </p:pic>
      <p:pic>
        <p:nvPicPr>
          <p:cNvPr id="990" name="Google Shape;990;p84"/>
          <p:cNvPicPr preferRelativeResize="0"/>
          <p:nvPr/>
        </p:nvPicPr>
        <p:blipFill>
          <a:blip r:embed="rId4">
            <a:alphaModFix/>
          </a:blip>
          <a:stretch>
            <a:fillRect/>
          </a:stretch>
        </p:blipFill>
        <p:spPr>
          <a:xfrm>
            <a:off x="589425" y="1338675"/>
            <a:ext cx="3781200" cy="2773400"/>
          </a:xfrm>
          <a:prstGeom prst="rect">
            <a:avLst/>
          </a:prstGeom>
          <a:noFill/>
          <a:ln>
            <a:noFill/>
          </a:ln>
        </p:spPr>
      </p:pic>
      <p:sp>
        <p:nvSpPr>
          <p:cNvPr id="991" name="Google Shape;991;p84"/>
          <p:cNvSpPr txBox="1"/>
          <p:nvPr/>
        </p:nvSpPr>
        <p:spPr>
          <a:xfrm>
            <a:off x="1264925" y="1769100"/>
            <a:ext cx="2227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E69138"/>
                </a:solidFill>
                <a:latin typeface="Calibri"/>
                <a:ea typeface="Calibri"/>
                <a:cs typeface="Calibri"/>
                <a:sym typeface="Calibri"/>
              </a:rPr>
              <a:t>Orange</a:t>
            </a:r>
            <a:r>
              <a:rPr lang="en" sz="1000">
                <a:latin typeface="Calibri"/>
                <a:ea typeface="Calibri"/>
                <a:cs typeface="Calibri"/>
                <a:sym typeface="Calibri"/>
              </a:rPr>
              <a:t> </a:t>
            </a:r>
            <a:r>
              <a:rPr lang="en" sz="1000">
                <a:solidFill>
                  <a:schemeClr val="lt1"/>
                </a:solidFill>
                <a:latin typeface="Calibri"/>
                <a:ea typeface="Calibri"/>
                <a:cs typeface="Calibri"/>
                <a:sym typeface="Calibri"/>
              </a:rPr>
              <a:t>= before 2014 SORCE data</a:t>
            </a:r>
            <a:r>
              <a:rPr lang="en" sz="1000">
                <a:solidFill>
                  <a:schemeClr val="dk1"/>
                </a:solidFill>
                <a:latin typeface="Calibri"/>
                <a:ea typeface="Calibri"/>
                <a:cs typeface="Calibri"/>
                <a:sym typeface="Calibri"/>
              </a:rPr>
              <a:t> gap</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000">
              <a:latin typeface="Calibri"/>
              <a:ea typeface="Calibri"/>
              <a:cs typeface="Calibri"/>
              <a:sym typeface="Calibri"/>
            </a:endParaRPr>
          </a:p>
          <a:p>
            <a:pPr indent="0" lvl="0" marL="0" rtl="0" algn="l">
              <a:spcBef>
                <a:spcPts val="0"/>
              </a:spcBef>
              <a:spcAft>
                <a:spcPts val="0"/>
              </a:spcAft>
              <a:buNone/>
            </a:pPr>
            <a:r>
              <a:rPr b="1" lang="en" sz="1000">
                <a:solidFill>
                  <a:srgbClr val="3C78D8"/>
                </a:solidFill>
                <a:latin typeface="Calibri"/>
                <a:ea typeface="Calibri"/>
                <a:cs typeface="Calibri"/>
                <a:sym typeface="Calibri"/>
              </a:rPr>
              <a:t>Blue</a:t>
            </a:r>
            <a:r>
              <a:rPr lang="en" sz="1000">
                <a:latin typeface="Calibri"/>
                <a:ea typeface="Calibri"/>
                <a:cs typeface="Calibri"/>
                <a:sym typeface="Calibri"/>
              </a:rPr>
              <a:t> </a:t>
            </a:r>
            <a:r>
              <a:rPr lang="en" sz="1000">
                <a:solidFill>
                  <a:schemeClr val="lt1"/>
                </a:solidFill>
                <a:latin typeface="Calibri"/>
                <a:ea typeface="Calibri"/>
                <a:cs typeface="Calibri"/>
                <a:sym typeface="Calibri"/>
              </a:rPr>
              <a:t>= after 2014 SORCE data gap</a:t>
            </a:r>
            <a:endParaRPr sz="1000">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pic>
        <p:nvPicPr>
          <p:cNvPr id="996" name="Google Shape;996;p85"/>
          <p:cNvPicPr preferRelativeResize="0"/>
          <p:nvPr/>
        </p:nvPicPr>
        <p:blipFill>
          <a:blip r:embed="rId3">
            <a:alphaModFix/>
          </a:blip>
          <a:stretch>
            <a:fillRect/>
          </a:stretch>
        </p:blipFill>
        <p:spPr>
          <a:xfrm>
            <a:off x="483925" y="1292975"/>
            <a:ext cx="3813710" cy="3050952"/>
          </a:xfrm>
          <a:prstGeom prst="rect">
            <a:avLst/>
          </a:prstGeom>
          <a:noFill/>
          <a:ln>
            <a:noFill/>
          </a:ln>
        </p:spPr>
      </p:pic>
      <p:sp>
        <p:nvSpPr>
          <p:cNvPr id="997" name="Google Shape;997;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B7B7B7"/>
                </a:solidFill>
                <a:latin typeface="Calibri"/>
                <a:ea typeface="Calibri"/>
                <a:cs typeface="Calibri"/>
                <a:sym typeface="Calibri"/>
              </a:rPr>
              <a:t>‹#›</a:t>
            </a:fld>
            <a:endParaRPr sz="1200">
              <a:solidFill>
                <a:srgbClr val="B7B7B7"/>
              </a:solidFill>
              <a:latin typeface="Calibri"/>
              <a:ea typeface="Calibri"/>
              <a:cs typeface="Calibri"/>
              <a:sym typeface="Calibri"/>
            </a:endParaRPr>
          </a:p>
        </p:txBody>
      </p:sp>
      <p:grpSp>
        <p:nvGrpSpPr>
          <p:cNvPr id="998" name="Google Shape;998;p85"/>
          <p:cNvGrpSpPr/>
          <p:nvPr/>
        </p:nvGrpSpPr>
        <p:grpSpPr>
          <a:xfrm>
            <a:off x="259199" y="142068"/>
            <a:ext cx="933668" cy="276900"/>
            <a:chOff x="259199" y="142068"/>
            <a:chExt cx="933668" cy="276900"/>
          </a:xfrm>
        </p:grpSpPr>
        <p:sp>
          <p:nvSpPr>
            <p:cNvPr id="999" name="Google Shape;999;p85"/>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1000" name="Google Shape;1000;p85"/>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1001" name="Google Shape;1001;p85"/>
          <p:cNvSpPr txBox="1"/>
          <p:nvPr/>
        </p:nvSpPr>
        <p:spPr>
          <a:xfrm>
            <a:off x="1192875" y="2110050"/>
            <a:ext cx="2227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E69138"/>
                </a:solidFill>
                <a:latin typeface="Calibri"/>
                <a:ea typeface="Calibri"/>
                <a:cs typeface="Calibri"/>
                <a:sym typeface="Calibri"/>
              </a:rPr>
              <a:t>Orange</a:t>
            </a:r>
            <a:r>
              <a:rPr lang="en" sz="900">
                <a:latin typeface="Calibri"/>
                <a:ea typeface="Calibri"/>
                <a:cs typeface="Calibri"/>
                <a:sym typeface="Calibri"/>
              </a:rPr>
              <a:t> </a:t>
            </a:r>
            <a:r>
              <a:rPr lang="en" sz="900">
                <a:solidFill>
                  <a:schemeClr val="lt1"/>
                </a:solidFill>
                <a:latin typeface="Calibri"/>
                <a:ea typeface="Calibri"/>
                <a:cs typeface="Calibri"/>
                <a:sym typeface="Calibri"/>
              </a:rPr>
              <a:t>= before 2014 SORCE data</a:t>
            </a:r>
            <a:r>
              <a:rPr lang="en" sz="900">
                <a:solidFill>
                  <a:schemeClr val="dk1"/>
                </a:solidFill>
                <a:latin typeface="Calibri"/>
                <a:ea typeface="Calibri"/>
                <a:cs typeface="Calibri"/>
                <a:sym typeface="Calibri"/>
              </a:rPr>
              <a:t> gap</a:t>
            </a:r>
            <a:endParaRPr sz="900">
              <a:latin typeface="Calibri"/>
              <a:ea typeface="Calibri"/>
              <a:cs typeface="Calibri"/>
              <a:sym typeface="Calibri"/>
            </a:endParaRPr>
          </a:p>
          <a:p>
            <a:pPr indent="0" lvl="0" marL="0" rtl="0" algn="l">
              <a:spcBef>
                <a:spcPts val="0"/>
              </a:spcBef>
              <a:spcAft>
                <a:spcPts val="0"/>
              </a:spcAft>
              <a:buNone/>
            </a:pPr>
            <a:r>
              <a:rPr b="1" lang="en" sz="900">
                <a:solidFill>
                  <a:srgbClr val="3C78D8"/>
                </a:solidFill>
                <a:latin typeface="Calibri"/>
                <a:ea typeface="Calibri"/>
                <a:cs typeface="Calibri"/>
                <a:sym typeface="Calibri"/>
              </a:rPr>
              <a:t>Blue</a:t>
            </a:r>
            <a:r>
              <a:rPr lang="en" sz="900">
                <a:latin typeface="Calibri"/>
                <a:ea typeface="Calibri"/>
                <a:cs typeface="Calibri"/>
                <a:sym typeface="Calibri"/>
              </a:rPr>
              <a:t> </a:t>
            </a:r>
            <a:r>
              <a:rPr lang="en" sz="900">
                <a:solidFill>
                  <a:schemeClr val="lt1"/>
                </a:solidFill>
                <a:latin typeface="Calibri"/>
                <a:ea typeface="Calibri"/>
                <a:cs typeface="Calibri"/>
                <a:sym typeface="Calibri"/>
              </a:rPr>
              <a:t>= after 2014 SORCE data gap</a:t>
            </a:r>
            <a:endParaRPr sz="900">
              <a:solidFill>
                <a:schemeClr val="lt1"/>
              </a:solidFill>
              <a:latin typeface="Calibri"/>
              <a:ea typeface="Calibri"/>
              <a:cs typeface="Calibri"/>
              <a:sym typeface="Calibri"/>
            </a:endParaRPr>
          </a:p>
        </p:txBody>
      </p:sp>
      <p:pic>
        <p:nvPicPr>
          <p:cNvPr id="1002" name="Google Shape;1002;p85"/>
          <p:cNvPicPr preferRelativeResize="0"/>
          <p:nvPr/>
        </p:nvPicPr>
        <p:blipFill>
          <a:blip r:embed="rId4">
            <a:alphaModFix/>
          </a:blip>
          <a:stretch>
            <a:fillRect/>
          </a:stretch>
        </p:blipFill>
        <p:spPr>
          <a:xfrm>
            <a:off x="4572000" y="1292975"/>
            <a:ext cx="3813670" cy="3050952"/>
          </a:xfrm>
          <a:prstGeom prst="rect">
            <a:avLst/>
          </a:prstGeom>
          <a:noFill/>
          <a:ln>
            <a:noFill/>
          </a:ln>
        </p:spPr>
      </p:pic>
      <p:sp>
        <p:nvSpPr>
          <p:cNvPr id="1003" name="Google Shape;1003;p85"/>
          <p:cNvSpPr txBox="1"/>
          <p:nvPr/>
        </p:nvSpPr>
        <p:spPr>
          <a:xfrm>
            <a:off x="5245500" y="2110050"/>
            <a:ext cx="2757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E69138"/>
                </a:solidFill>
                <a:latin typeface="Calibri"/>
                <a:ea typeface="Calibri"/>
                <a:cs typeface="Calibri"/>
                <a:sym typeface="Calibri"/>
              </a:rPr>
              <a:t>Orange</a:t>
            </a:r>
            <a:r>
              <a:rPr lang="en" sz="900">
                <a:latin typeface="Calibri"/>
                <a:ea typeface="Calibri"/>
                <a:cs typeface="Calibri"/>
                <a:sym typeface="Calibri"/>
              </a:rPr>
              <a:t> </a:t>
            </a:r>
            <a:r>
              <a:rPr lang="en" sz="900">
                <a:solidFill>
                  <a:schemeClr val="lt1"/>
                </a:solidFill>
                <a:latin typeface="Calibri"/>
                <a:ea typeface="Calibri"/>
                <a:cs typeface="Calibri"/>
                <a:sym typeface="Calibri"/>
              </a:rPr>
              <a:t>= before 2014 SORCE data (corrected)</a:t>
            </a:r>
            <a:r>
              <a:rPr lang="en" sz="900">
                <a:solidFill>
                  <a:schemeClr val="dk1"/>
                </a:solidFill>
                <a:latin typeface="Calibri"/>
                <a:ea typeface="Calibri"/>
                <a:cs typeface="Calibri"/>
                <a:sym typeface="Calibri"/>
              </a:rPr>
              <a:t> g ap</a:t>
            </a:r>
            <a:endParaRPr sz="900">
              <a:latin typeface="Calibri"/>
              <a:ea typeface="Calibri"/>
              <a:cs typeface="Calibri"/>
              <a:sym typeface="Calibri"/>
            </a:endParaRPr>
          </a:p>
          <a:p>
            <a:pPr indent="0" lvl="0" marL="0" rtl="0" algn="l">
              <a:spcBef>
                <a:spcPts val="0"/>
              </a:spcBef>
              <a:spcAft>
                <a:spcPts val="0"/>
              </a:spcAft>
              <a:buNone/>
            </a:pPr>
            <a:r>
              <a:rPr b="1" lang="en" sz="900">
                <a:solidFill>
                  <a:srgbClr val="3C78D8"/>
                </a:solidFill>
                <a:latin typeface="Calibri"/>
                <a:ea typeface="Calibri"/>
                <a:cs typeface="Calibri"/>
                <a:sym typeface="Calibri"/>
              </a:rPr>
              <a:t>Blue</a:t>
            </a:r>
            <a:r>
              <a:rPr lang="en" sz="900">
                <a:latin typeface="Calibri"/>
                <a:ea typeface="Calibri"/>
                <a:cs typeface="Calibri"/>
                <a:sym typeface="Calibri"/>
              </a:rPr>
              <a:t> </a:t>
            </a:r>
            <a:r>
              <a:rPr lang="en" sz="900">
                <a:solidFill>
                  <a:schemeClr val="lt1"/>
                </a:solidFill>
                <a:latin typeface="Calibri"/>
                <a:ea typeface="Calibri"/>
                <a:cs typeface="Calibri"/>
                <a:sym typeface="Calibri"/>
              </a:rPr>
              <a:t>= after 2014 SORCE data gap</a:t>
            </a:r>
            <a:endParaRPr sz="900">
              <a:solidFill>
                <a:schemeClr val="lt1"/>
              </a:solidFill>
              <a:latin typeface="Calibri"/>
              <a:ea typeface="Calibri"/>
              <a:cs typeface="Calibri"/>
              <a:sym typeface="Calibri"/>
            </a:endParaRPr>
          </a:p>
        </p:txBody>
      </p:sp>
      <p:sp>
        <p:nvSpPr>
          <p:cNvPr id="1004" name="Google Shape;1004;p85"/>
          <p:cNvSpPr txBox="1"/>
          <p:nvPr/>
        </p:nvSpPr>
        <p:spPr>
          <a:xfrm>
            <a:off x="889650" y="4389625"/>
            <a:ext cx="7364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Calibri"/>
                <a:ea typeface="Calibri"/>
                <a:cs typeface="Calibri"/>
                <a:sym typeface="Calibri"/>
              </a:rPr>
              <a:t>This provides a proxy for how the EUVS-B line irradiances scale with Mg II index</a:t>
            </a:r>
            <a:endParaRPr>
              <a:solidFill>
                <a:schemeClr val="dk1"/>
              </a:solidFill>
              <a:latin typeface="Calibri"/>
              <a:ea typeface="Calibri"/>
              <a:cs typeface="Calibri"/>
              <a:sym typeface="Calibri"/>
            </a:endParaRPr>
          </a:p>
        </p:txBody>
      </p:sp>
      <p:sp>
        <p:nvSpPr>
          <p:cNvPr id="1005" name="Google Shape;1005;p85"/>
          <p:cNvSpPr txBox="1"/>
          <p:nvPr>
            <p:ph idx="4294967295" type="title"/>
          </p:nvPr>
        </p:nvSpPr>
        <p:spPr>
          <a:xfrm>
            <a:off x="259200" y="5607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Derive scaling between Mg II and SORCE SOLSTICE “EUVS-B” line irradiances</a:t>
            </a:r>
            <a:endParaRPr sz="2220">
              <a:latin typeface="Nunito"/>
              <a:ea typeface="Nunito"/>
              <a:cs typeface="Nunito"/>
              <a:sym typeface="Nunito"/>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grpSp>
        <p:nvGrpSpPr>
          <p:cNvPr id="1010" name="Google Shape;1010;p86"/>
          <p:cNvGrpSpPr/>
          <p:nvPr/>
        </p:nvGrpSpPr>
        <p:grpSpPr>
          <a:xfrm>
            <a:off x="259199" y="142068"/>
            <a:ext cx="933668" cy="276900"/>
            <a:chOff x="259199" y="142068"/>
            <a:chExt cx="933668" cy="276900"/>
          </a:xfrm>
        </p:grpSpPr>
        <p:sp>
          <p:nvSpPr>
            <p:cNvPr id="1011" name="Google Shape;1011;p86"/>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1012" name="Google Shape;1012;p86"/>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1013" name="Google Shape;1013;p86"/>
          <p:cNvSpPr txBox="1"/>
          <p:nvPr>
            <p:ph idx="4294967295" type="title"/>
          </p:nvPr>
        </p:nvSpPr>
        <p:spPr>
          <a:xfrm>
            <a:off x="198600" y="4315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Scale corrected SORCE Mg II to the EUVS Mg II index</a:t>
            </a:r>
            <a:endParaRPr sz="2220">
              <a:latin typeface="Nunito"/>
              <a:ea typeface="Nunito"/>
              <a:cs typeface="Nunito"/>
              <a:sym typeface="Nunito"/>
            </a:endParaRPr>
          </a:p>
        </p:txBody>
      </p:sp>
      <p:sp>
        <p:nvSpPr>
          <p:cNvPr id="1014" name="Google Shape;1014;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pic>
        <p:nvPicPr>
          <p:cNvPr id="1015" name="Google Shape;1015;p86"/>
          <p:cNvPicPr preferRelativeResize="0"/>
          <p:nvPr/>
        </p:nvPicPr>
        <p:blipFill rotWithShape="1">
          <a:blip r:embed="rId3">
            <a:alphaModFix/>
          </a:blip>
          <a:srcRect b="5706" l="2618" r="4193" t="9748"/>
          <a:stretch/>
        </p:blipFill>
        <p:spPr>
          <a:xfrm>
            <a:off x="2100525" y="1289825"/>
            <a:ext cx="4964250" cy="360307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87"/>
          <p:cNvSpPr txBox="1"/>
          <p:nvPr>
            <p:ph idx="4294967295" type="title"/>
          </p:nvPr>
        </p:nvSpPr>
        <p:spPr>
          <a:xfrm>
            <a:off x="259200" y="46372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320">
                <a:latin typeface="Nunito"/>
                <a:ea typeface="Nunito"/>
                <a:cs typeface="Nunito"/>
                <a:sym typeface="Nunito"/>
              </a:rPr>
              <a:t>Method provides a degradation trend into the future without SORCE/SOLSTICE measurements</a:t>
            </a:r>
            <a:endParaRPr sz="2320">
              <a:latin typeface="Nunito"/>
              <a:ea typeface="Nunito"/>
              <a:cs typeface="Nunito"/>
              <a:sym typeface="Nunito"/>
            </a:endParaRPr>
          </a:p>
        </p:txBody>
      </p:sp>
      <p:pic>
        <p:nvPicPr>
          <p:cNvPr id="1021" name="Google Shape;1021;p87"/>
          <p:cNvPicPr preferRelativeResize="0"/>
          <p:nvPr/>
        </p:nvPicPr>
        <p:blipFill rotWithShape="1">
          <a:blip r:embed="rId3">
            <a:alphaModFix/>
          </a:blip>
          <a:srcRect b="6054" l="3873" r="3909" t="3717"/>
          <a:stretch/>
        </p:blipFill>
        <p:spPr>
          <a:xfrm>
            <a:off x="349225" y="1241625"/>
            <a:ext cx="4585350" cy="3588904"/>
          </a:xfrm>
          <a:prstGeom prst="rect">
            <a:avLst/>
          </a:prstGeom>
          <a:noFill/>
          <a:ln>
            <a:noFill/>
          </a:ln>
        </p:spPr>
      </p:pic>
      <p:sp>
        <p:nvSpPr>
          <p:cNvPr id="1022" name="Google Shape;1022;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B7B7B7"/>
                </a:solidFill>
                <a:latin typeface="Calibri"/>
                <a:ea typeface="Calibri"/>
                <a:cs typeface="Calibri"/>
                <a:sym typeface="Calibri"/>
              </a:rPr>
              <a:t>‹#›</a:t>
            </a:fld>
            <a:endParaRPr sz="1200">
              <a:solidFill>
                <a:srgbClr val="B7B7B7"/>
              </a:solidFill>
              <a:latin typeface="Calibri"/>
              <a:ea typeface="Calibri"/>
              <a:cs typeface="Calibri"/>
              <a:sym typeface="Calibri"/>
            </a:endParaRPr>
          </a:p>
        </p:txBody>
      </p:sp>
      <p:grpSp>
        <p:nvGrpSpPr>
          <p:cNvPr id="1023" name="Google Shape;1023;p87"/>
          <p:cNvGrpSpPr/>
          <p:nvPr/>
        </p:nvGrpSpPr>
        <p:grpSpPr>
          <a:xfrm>
            <a:off x="259199" y="142068"/>
            <a:ext cx="933668" cy="276900"/>
            <a:chOff x="259199" y="142068"/>
            <a:chExt cx="933668" cy="276900"/>
          </a:xfrm>
        </p:grpSpPr>
        <p:sp>
          <p:nvSpPr>
            <p:cNvPr id="1024" name="Google Shape;1024;p87"/>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1025" name="Google Shape;1025;p87"/>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pic>
        <p:nvPicPr>
          <p:cNvPr id="1026" name="Google Shape;1026;p87"/>
          <p:cNvPicPr preferRelativeResize="0"/>
          <p:nvPr/>
        </p:nvPicPr>
        <p:blipFill rotWithShape="1">
          <a:blip r:embed="rId4">
            <a:alphaModFix/>
          </a:blip>
          <a:srcRect b="6689" l="5030" r="4011" t="4358"/>
          <a:stretch/>
        </p:blipFill>
        <p:spPr>
          <a:xfrm>
            <a:off x="5046075" y="1241625"/>
            <a:ext cx="2015030" cy="1585776"/>
          </a:xfrm>
          <a:prstGeom prst="rect">
            <a:avLst/>
          </a:prstGeom>
          <a:noFill/>
          <a:ln>
            <a:noFill/>
          </a:ln>
        </p:spPr>
      </p:pic>
      <p:pic>
        <p:nvPicPr>
          <p:cNvPr id="1027" name="Google Shape;1027;p87"/>
          <p:cNvPicPr preferRelativeResize="0"/>
          <p:nvPr/>
        </p:nvPicPr>
        <p:blipFill rotWithShape="1">
          <a:blip r:embed="rId5">
            <a:alphaModFix/>
          </a:blip>
          <a:srcRect b="6203" l="3952" r="3906" t="4670"/>
          <a:stretch/>
        </p:blipFill>
        <p:spPr>
          <a:xfrm>
            <a:off x="7111300" y="1908002"/>
            <a:ext cx="1960480" cy="1525976"/>
          </a:xfrm>
          <a:prstGeom prst="rect">
            <a:avLst/>
          </a:prstGeom>
          <a:noFill/>
          <a:ln>
            <a:noFill/>
          </a:ln>
        </p:spPr>
      </p:pic>
      <p:pic>
        <p:nvPicPr>
          <p:cNvPr id="1028" name="Google Shape;1028;p87"/>
          <p:cNvPicPr preferRelativeResize="0"/>
          <p:nvPr/>
        </p:nvPicPr>
        <p:blipFill rotWithShape="1">
          <a:blip r:embed="rId6">
            <a:alphaModFix/>
          </a:blip>
          <a:srcRect b="6321" l="4495" r="4504" t="4774"/>
          <a:stretch/>
        </p:blipFill>
        <p:spPr>
          <a:xfrm>
            <a:off x="5065200" y="3246313"/>
            <a:ext cx="2015030" cy="1584208"/>
          </a:xfrm>
          <a:prstGeom prst="rect">
            <a:avLst/>
          </a:prstGeom>
          <a:noFill/>
          <a:ln>
            <a:noFill/>
          </a:ln>
        </p:spPr>
      </p:pic>
      <p:sp>
        <p:nvSpPr>
          <p:cNvPr id="1029" name="Google Shape;1029;p87"/>
          <p:cNvSpPr txBox="1"/>
          <p:nvPr/>
        </p:nvSpPr>
        <p:spPr>
          <a:xfrm>
            <a:off x="2556900" y="1763538"/>
            <a:ext cx="2015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E69138"/>
                </a:solidFill>
                <a:latin typeface="Calibri"/>
                <a:ea typeface="Calibri"/>
                <a:cs typeface="Calibri"/>
                <a:sym typeface="Calibri"/>
              </a:rPr>
              <a:t>Orange</a:t>
            </a:r>
            <a:r>
              <a:rPr lang="en" sz="900">
                <a:latin typeface="Calibri"/>
                <a:ea typeface="Calibri"/>
                <a:cs typeface="Calibri"/>
                <a:sym typeface="Calibri"/>
              </a:rPr>
              <a:t> </a:t>
            </a:r>
            <a:r>
              <a:rPr lang="en" sz="900">
                <a:solidFill>
                  <a:schemeClr val="lt1"/>
                </a:solidFill>
                <a:latin typeface="Calibri"/>
                <a:ea typeface="Calibri"/>
                <a:cs typeface="Calibri"/>
                <a:sym typeface="Calibri"/>
              </a:rPr>
              <a:t>= degradation trend</a:t>
            </a:r>
            <a:endParaRPr sz="900">
              <a:latin typeface="Calibri"/>
              <a:ea typeface="Calibri"/>
              <a:cs typeface="Calibri"/>
              <a:sym typeface="Calibri"/>
            </a:endParaRPr>
          </a:p>
          <a:p>
            <a:pPr indent="0" lvl="0" marL="0" rtl="0" algn="l">
              <a:spcBef>
                <a:spcPts val="0"/>
              </a:spcBef>
              <a:spcAft>
                <a:spcPts val="0"/>
              </a:spcAft>
              <a:buNone/>
            </a:pPr>
            <a:r>
              <a:rPr b="1" lang="en" sz="900">
                <a:solidFill>
                  <a:srgbClr val="38761D"/>
                </a:solidFill>
                <a:latin typeface="Calibri"/>
                <a:ea typeface="Calibri"/>
                <a:cs typeface="Calibri"/>
                <a:sym typeface="Calibri"/>
              </a:rPr>
              <a:t>Green</a:t>
            </a:r>
            <a:r>
              <a:rPr lang="en" sz="900">
                <a:latin typeface="Calibri"/>
                <a:ea typeface="Calibri"/>
                <a:cs typeface="Calibri"/>
                <a:sym typeface="Calibri"/>
              </a:rPr>
              <a:t> </a:t>
            </a:r>
            <a:r>
              <a:rPr lang="en" sz="900">
                <a:solidFill>
                  <a:schemeClr val="lt1"/>
                </a:solidFill>
                <a:latin typeface="Calibri"/>
                <a:ea typeface="Calibri"/>
                <a:cs typeface="Calibri"/>
                <a:sym typeface="Calibri"/>
              </a:rPr>
              <a:t>= previous degradation trend</a:t>
            </a:r>
            <a:endParaRPr sz="900">
              <a:solidFill>
                <a:schemeClr val="lt1"/>
              </a:solidFill>
              <a:latin typeface="Calibri"/>
              <a:ea typeface="Calibri"/>
              <a:cs typeface="Calibri"/>
              <a:sym typeface="Calibri"/>
            </a:endParaRPr>
          </a:p>
        </p:txBody>
      </p:sp>
      <p:sp>
        <p:nvSpPr>
          <p:cNvPr id="1030" name="Google Shape;1030;p87"/>
          <p:cNvSpPr txBox="1"/>
          <p:nvPr/>
        </p:nvSpPr>
        <p:spPr>
          <a:xfrm>
            <a:off x="2556900" y="2789800"/>
            <a:ext cx="1844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chemeClr val="lt1"/>
                </a:solidFill>
                <a:latin typeface="Calibri"/>
                <a:ea typeface="Calibri"/>
                <a:cs typeface="Calibri"/>
                <a:sym typeface="Calibri"/>
              </a:rPr>
              <a:t>Offset in trends due to change in SOLSTICE version</a:t>
            </a:r>
            <a:endParaRPr sz="900">
              <a:solidFill>
                <a:schemeClr val="l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88"/>
          <p:cNvSpPr txBox="1"/>
          <p:nvPr>
            <p:ph idx="4294967295" type="title"/>
          </p:nvPr>
        </p:nvSpPr>
        <p:spPr>
          <a:xfrm>
            <a:off x="259200" y="5607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320">
                <a:latin typeface="Nunito"/>
                <a:ea typeface="Nunito"/>
                <a:cs typeface="Nunito"/>
                <a:sym typeface="Nunito"/>
              </a:rPr>
              <a:t>Same method applied to GOES-17, which has less overlap with SOLSTICE</a:t>
            </a:r>
            <a:endParaRPr sz="2320">
              <a:latin typeface="Nunito"/>
              <a:ea typeface="Nunito"/>
              <a:cs typeface="Nunito"/>
              <a:sym typeface="Nunito"/>
            </a:endParaRPr>
          </a:p>
        </p:txBody>
      </p:sp>
      <p:sp>
        <p:nvSpPr>
          <p:cNvPr id="1036" name="Google Shape;1036;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B7B7B7"/>
                </a:solidFill>
                <a:latin typeface="Calibri"/>
                <a:ea typeface="Calibri"/>
                <a:cs typeface="Calibri"/>
                <a:sym typeface="Calibri"/>
              </a:rPr>
              <a:t>‹#›</a:t>
            </a:fld>
            <a:endParaRPr sz="1200">
              <a:solidFill>
                <a:srgbClr val="B7B7B7"/>
              </a:solidFill>
              <a:latin typeface="Calibri"/>
              <a:ea typeface="Calibri"/>
              <a:cs typeface="Calibri"/>
              <a:sym typeface="Calibri"/>
            </a:endParaRPr>
          </a:p>
        </p:txBody>
      </p:sp>
      <p:grpSp>
        <p:nvGrpSpPr>
          <p:cNvPr id="1037" name="Google Shape;1037;p88"/>
          <p:cNvGrpSpPr/>
          <p:nvPr/>
        </p:nvGrpSpPr>
        <p:grpSpPr>
          <a:xfrm>
            <a:off x="259199" y="142068"/>
            <a:ext cx="933668" cy="276900"/>
            <a:chOff x="259199" y="142068"/>
            <a:chExt cx="933668" cy="276900"/>
          </a:xfrm>
        </p:grpSpPr>
        <p:sp>
          <p:nvSpPr>
            <p:cNvPr id="1038" name="Google Shape;1038;p88"/>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1039" name="Google Shape;1039;p88"/>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pic>
        <p:nvPicPr>
          <p:cNvPr id="1040" name="Google Shape;1040;p88"/>
          <p:cNvPicPr preferRelativeResize="0"/>
          <p:nvPr/>
        </p:nvPicPr>
        <p:blipFill rotWithShape="1">
          <a:blip r:embed="rId3">
            <a:alphaModFix/>
          </a:blip>
          <a:srcRect b="7227" l="3681" r="3355" t="4736"/>
          <a:stretch/>
        </p:blipFill>
        <p:spPr>
          <a:xfrm>
            <a:off x="371900" y="1434725"/>
            <a:ext cx="4498830" cy="3408672"/>
          </a:xfrm>
          <a:prstGeom prst="rect">
            <a:avLst/>
          </a:prstGeom>
          <a:noFill/>
          <a:ln>
            <a:noFill/>
          </a:ln>
        </p:spPr>
      </p:pic>
      <p:pic>
        <p:nvPicPr>
          <p:cNvPr id="1041" name="Google Shape;1041;p88"/>
          <p:cNvPicPr preferRelativeResize="0"/>
          <p:nvPr/>
        </p:nvPicPr>
        <p:blipFill rotWithShape="1">
          <a:blip r:embed="rId4">
            <a:alphaModFix/>
          </a:blip>
          <a:srcRect b="6716" l="5379" r="3446" t="4442"/>
          <a:stretch/>
        </p:blipFill>
        <p:spPr>
          <a:xfrm>
            <a:off x="4995600" y="1434725"/>
            <a:ext cx="1977260" cy="1541200"/>
          </a:xfrm>
          <a:prstGeom prst="rect">
            <a:avLst/>
          </a:prstGeom>
          <a:noFill/>
          <a:ln>
            <a:noFill/>
          </a:ln>
        </p:spPr>
      </p:pic>
      <p:pic>
        <p:nvPicPr>
          <p:cNvPr id="1042" name="Google Shape;1042;p88"/>
          <p:cNvPicPr preferRelativeResize="0"/>
          <p:nvPr/>
        </p:nvPicPr>
        <p:blipFill rotWithShape="1">
          <a:blip r:embed="rId5">
            <a:alphaModFix/>
          </a:blip>
          <a:srcRect b="5704" l="4377" r="3260" t="4737"/>
          <a:stretch/>
        </p:blipFill>
        <p:spPr>
          <a:xfrm>
            <a:off x="7097725" y="2275619"/>
            <a:ext cx="1977250" cy="1533680"/>
          </a:xfrm>
          <a:prstGeom prst="rect">
            <a:avLst/>
          </a:prstGeom>
          <a:noFill/>
          <a:ln>
            <a:noFill/>
          </a:ln>
        </p:spPr>
      </p:pic>
      <p:pic>
        <p:nvPicPr>
          <p:cNvPr id="1043" name="Google Shape;1043;p88"/>
          <p:cNvPicPr preferRelativeResize="0"/>
          <p:nvPr/>
        </p:nvPicPr>
        <p:blipFill rotWithShape="1">
          <a:blip r:embed="rId6">
            <a:alphaModFix/>
          </a:blip>
          <a:srcRect b="6822" l="3967" r="3560" t="4462"/>
          <a:stretch/>
        </p:blipFill>
        <p:spPr>
          <a:xfrm>
            <a:off x="4995600" y="3302200"/>
            <a:ext cx="2008270" cy="1541200"/>
          </a:xfrm>
          <a:prstGeom prst="rect">
            <a:avLst/>
          </a:prstGeom>
          <a:noFill/>
          <a:ln>
            <a:noFill/>
          </a:ln>
        </p:spPr>
      </p:pic>
      <p:sp>
        <p:nvSpPr>
          <p:cNvPr id="1044" name="Google Shape;1044;p88"/>
          <p:cNvSpPr txBox="1"/>
          <p:nvPr/>
        </p:nvSpPr>
        <p:spPr>
          <a:xfrm>
            <a:off x="2556900" y="1903213"/>
            <a:ext cx="2015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E69138"/>
                </a:solidFill>
                <a:latin typeface="Calibri"/>
                <a:ea typeface="Calibri"/>
                <a:cs typeface="Calibri"/>
                <a:sym typeface="Calibri"/>
              </a:rPr>
              <a:t>Orange</a:t>
            </a:r>
            <a:r>
              <a:rPr lang="en" sz="900">
                <a:latin typeface="Calibri"/>
                <a:ea typeface="Calibri"/>
                <a:cs typeface="Calibri"/>
                <a:sym typeface="Calibri"/>
              </a:rPr>
              <a:t> </a:t>
            </a:r>
            <a:r>
              <a:rPr lang="en" sz="900">
                <a:solidFill>
                  <a:schemeClr val="lt1"/>
                </a:solidFill>
                <a:latin typeface="Calibri"/>
                <a:ea typeface="Calibri"/>
                <a:cs typeface="Calibri"/>
                <a:sym typeface="Calibri"/>
              </a:rPr>
              <a:t>= degradation trend</a:t>
            </a:r>
            <a:endParaRPr sz="900">
              <a:latin typeface="Calibri"/>
              <a:ea typeface="Calibri"/>
              <a:cs typeface="Calibri"/>
              <a:sym typeface="Calibri"/>
            </a:endParaRPr>
          </a:p>
          <a:p>
            <a:pPr indent="0" lvl="0" marL="0" rtl="0" algn="l">
              <a:spcBef>
                <a:spcPts val="0"/>
              </a:spcBef>
              <a:spcAft>
                <a:spcPts val="0"/>
              </a:spcAft>
              <a:buNone/>
            </a:pPr>
            <a:r>
              <a:rPr b="1" lang="en" sz="900">
                <a:solidFill>
                  <a:srgbClr val="38761D"/>
                </a:solidFill>
                <a:latin typeface="Calibri"/>
                <a:ea typeface="Calibri"/>
                <a:cs typeface="Calibri"/>
                <a:sym typeface="Calibri"/>
              </a:rPr>
              <a:t>Green</a:t>
            </a:r>
            <a:r>
              <a:rPr lang="en" sz="900">
                <a:latin typeface="Calibri"/>
                <a:ea typeface="Calibri"/>
                <a:cs typeface="Calibri"/>
                <a:sym typeface="Calibri"/>
              </a:rPr>
              <a:t> </a:t>
            </a:r>
            <a:r>
              <a:rPr lang="en" sz="900">
                <a:solidFill>
                  <a:schemeClr val="lt1"/>
                </a:solidFill>
                <a:latin typeface="Calibri"/>
                <a:ea typeface="Calibri"/>
                <a:cs typeface="Calibri"/>
                <a:sym typeface="Calibri"/>
              </a:rPr>
              <a:t>= previous degradation trend</a:t>
            </a:r>
            <a:endParaRPr sz="900">
              <a:solidFill>
                <a:schemeClr val="lt1"/>
              </a:solidFill>
              <a:latin typeface="Calibri"/>
              <a:ea typeface="Calibri"/>
              <a:cs typeface="Calibri"/>
              <a:sym typeface="Calibri"/>
            </a:endParaRPr>
          </a:p>
        </p:txBody>
      </p:sp>
      <p:sp>
        <p:nvSpPr>
          <p:cNvPr id="1045" name="Google Shape;1045;p88"/>
          <p:cNvSpPr txBox="1"/>
          <p:nvPr/>
        </p:nvSpPr>
        <p:spPr>
          <a:xfrm>
            <a:off x="941450" y="3882650"/>
            <a:ext cx="1657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chemeClr val="lt1"/>
                </a:solidFill>
                <a:latin typeface="Calibri"/>
                <a:ea typeface="Calibri"/>
                <a:cs typeface="Calibri"/>
                <a:sym typeface="Calibri"/>
              </a:rPr>
              <a:t>Offset in trends due to change in SOLSTICE version</a:t>
            </a:r>
            <a:endParaRPr sz="900">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grpSp>
        <p:nvGrpSpPr>
          <p:cNvPr id="1050" name="Google Shape;1050;p89"/>
          <p:cNvGrpSpPr/>
          <p:nvPr/>
        </p:nvGrpSpPr>
        <p:grpSpPr>
          <a:xfrm>
            <a:off x="259199" y="142068"/>
            <a:ext cx="933668" cy="276900"/>
            <a:chOff x="259199" y="142068"/>
            <a:chExt cx="933668" cy="276900"/>
          </a:xfrm>
        </p:grpSpPr>
        <p:sp>
          <p:nvSpPr>
            <p:cNvPr id="1051" name="Google Shape;1051;p89"/>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1052" name="Google Shape;1052;p89"/>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1053" name="Google Shape;1053;p89"/>
          <p:cNvSpPr txBox="1"/>
          <p:nvPr>
            <p:ph idx="4294967295" type="title"/>
          </p:nvPr>
        </p:nvSpPr>
        <p:spPr>
          <a:xfrm>
            <a:off x="198600" y="431575"/>
            <a:ext cx="87681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220">
                <a:latin typeface="Nunito"/>
                <a:ea typeface="Nunito"/>
                <a:cs typeface="Nunito"/>
                <a:sym typeface="Nunito"/>
              </a:rPr>
              <a:t>EUVS-A GOES-16 and -17 vs EVE rocket spectrum</a:t>
            </a:r>
            <a:endParaRPr sz="2220">
              <a:latin typeface="Nunito"/>
              <a:ea typeface="Nunito"/>
              <a:cs typeface="Nunito"/>
              <a:sym typeface="Nunito"/>
            </a:endParaRPr>
          </a:p>
        </p:txBody>
      </p:sp>
      <p:sp>
        <p:nvSpPr>
          <p:cNvPr id="1054" name="Google Shape;1054;p89"/>
          <p:cNvSpPr txBox="1"/>
          <p:nvPr/>
        </p:nvSpPr>
        <p:spPr>
          <a:xfrm>
            <a:off x="1963600" y="3889650"/>
            <a:ext cx="5310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FFFF"/>
                </a:solidFill>
                <a:latin typeface="Calibri"/>
                <a:ea typeface="Calibri"/>
                <a:cs typeface="Calibri"/>
                <a:sym typeface="Calibri"/>
              </a:rPr>
              <a:t>GOES-16 and -17 EUVS-A degradation </a:t>
            </a:r>
            <a:r>
              <a:rPr lang="en" sz="1800">
                <a:solidFill>
                  <a:srgbClr val="FFFFFF"/>
                </a:solidFill>
                <a:latin typeface="Calibri"/>
                <a:ea typeface="Calibri"/>
                <a:cs typeface="Calibri"/>
                <a:sym typeface="Calibri"/>
              </a:rPr>
              <a:t>trends are pinned to the EVE rocket data</a:t>
            </a:r>
            <a:endParaRPr sz="1800">
              <a:solidFill>
                <a:srgbClr val="FF0000"/>
              </a:solidFill>
              <a:latin typeface="Calibri"/>
              <a:ea typeface="Calibri"/>
              <a:cs typeface="Calibri"/>
              <a:sym typeface="Calibri"/>
            </a:endParaRPr>
          </a:p>
        </p:txBody>
      </p:sp>
      <p:sp>
        <p:nvSpPr>
          <p:cNvPr id="1055" name="Google Shape;1055;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rgbClr val="CCCCCC"/>
                </a:solidFill>
                <a:latin typeface="Calibri"/>
                <a:ea typeface="Calibri"/>
                <a:cs typeface="Calibri"/>
                <a:sym typeface="Calibri"/>
              </a:rPr>
              <a:t>‹#›</a:t>
            </a:fld>
            <a:endParaRPr sz="1200">
              <a:solidFill>
                <a:srgbClr val="CCCCCC"/>
              </a:solidFill>
              <a:latin typeface="Calibri"/>
              <a:ea typeface="Calibri"/>
              <a:cs typeface="Calibri"/>
              <a:sym typeface="Calibri"/>
            </a:endParaRPr>
          </a:p>
        </p:txBody>
      </p:sp>
      <p:graphicFrame>
        <p:nvGraphicFramePr>
          <p:cNvPr id="1056" name="Google Shape;1056;p89"/>
          <p:cNvGraphicFramePr/>
          <p:nvPr/>
        </p:nvGraphicFramePr>
        <p:xfrm>
          <a:off x="428425" y="1842300"/>
          <a:ext cx="3000000" cy="3000000"/>
        </p:xfrm>
        <a:graphic>
          <a:graphicData uri="http://schemas.openxmlformats.org/drawingml/2006/table">
            <a:tbl>
              <a:tblPr>
                <a:noFill/>
                <a:tableStyleId>{319CC41E-DC1F-4007-8F90-C16B076EEAB8}</a:tableStyleId>
              </a:tblPr>
              <a:tblGrid>
                <a:gridCol w="1885450"/>
                <a:gridCol w="2258150"/>
              </a:tblGrid>
              <a:tr h="381000">
                <a:tc>
                  <a:txBody>
                    <a:bodyPr/>
                    <a:lstStyle/>
                    <a:p>
                      <a:pPr indent="0" lvl="0" marL="0" rtl="0" algn="ctr">
                        <a:spcBef>
                          <a:spcPts val="0"/>
                        </a:spcBef>
                        <a:spcAft>
                          <a:spcPts val="0"/>
                        </a:spcAft>
                        <a:buNone/>
                      </a:pPr>
                      <a:r>
                        <a:rPr b="1" lang="en" sz="1500">
                          <a:solidFill>
                            <a:schemeClr val="dk1"/>
                          </a:solidFill>
                          <a:latin typeface="Calibri"/>
                          <a:ea typeface="Calibri"/>
                          <a:cs typeface="Calibri"/>
                          <a:sym typeface="Calibri"/>
                        </a:rPr>
                        <a:t>GOES-16 </a:t>
                      </a:r>
                      <a:r>
                        <a:rPr b="1" lang="en" sz="1500">
                          <a:solidFill>
                            <a:schemeClr val="dk1"/>
                          </a:solidFill>
                          <a:latin typeface="Calibri"/>
                          <a:ea typeface="Calibri"/>
                          <a:cs typeface="Calibri"/>
                          <a:sym typeface="Calibri"/>
                        </a:rPr>
                        <a:t>EUVS-A line</a:t>
                      </a:r>
                      <a:endParaRPr b="1" sz="1500">
                        <a:solidFill>
                          <a:schemeClr val="dk1"/>
                        </a:solidFill>
                        <a:latin typeface="Calibri"/>
                        <a:ea typeface="Calibri"/>
                        <a:cs typeface="Calibri"/>
                        <a:sym typeface="Calibri"/>
                      </a:endParaRPr>
                    </a:p>
                  </a:txBody>
                  <a:tcPr marT="91425" marB="91425" marR="91425" marL="91425">
                    <a:solidFill>
                      <a:srgbClr val="4F81BD"/>
                    </a:solidFill>
                  </a:tcPr>
                </a:tc>
                <a:tc>
                  <a:txBody>
                    <a:bodyPr/>
                    <a:lstStyle/>
                    <a:p>
                      <a:pPr indent="0" lvl="0" marL="0" rtl="0" algn="ctr">
                        <a:spcBef>
                          <a:spcPts val="0"/>
                        </a:spcBef>
                        <a:spcAft>
                          <a:spcPts val="0"/>
                        </a:spcAft>
                        <a:buNone/>
                      </a:pPr>
                      <a:r>
                        <a:rPr b="1" lang="en" sz="1500">
                          <a:solidFill>
                            <a:schemeClr val="dk1"/>
                          </a:solidFill>
                          <a:latin typeface="Calibri"/>
                          <a:ea typeface="Calibri"/>
                          <a:cs typeface="Calibri"/>
                          <a:sym typeface="Calibri"/>
                        </a:rPr>
                        <a:t>EVE rocket scaling factor</a:t>
                      </a:r>
                      <a:endParaRPr b="1" sz="1500">
                        <a:solidFill>
                          <a:schemeClr val="dk1"/>
                        </a:solidFill>
                        <a:latin typeface="Calibri"/>
                        <a:ea typeface="Calibri"/>
                        <a:cs typeface="Calibri"/>
                        <a:sym typeface="Calibri"/>
                      </a:endParaRPr>
                    </a:p>
                  </a:txBody>
                  <a:tcPr marT="91425" marB="91425" marR="91425" marL="91425">
                    <a:solidFill>
                      <a:srgbClr val="4F81BD"/>
                    </a:solidFill>
                  </a:tcPr>
                </a:tc>
              </a:tr>
              <a:tr h="381000">
                <a:tc>
                  <a:txBody>
                    <a:bodyPr/>
                    <a:lstStyle/>
                    <a:p>
                      <a:pPr indent="0" lvl="0" marL="0" rtl="0" algn="ctr">
                        <a:spcBef>
                          <a:spcPts val="0"/>
                        </a:spcBef>
                        <a:spcAft>
                          <a:spcPts val="0"/>
                        </a:spcAft>
                        <a:buNone/>
                      </a:pPr>
                      <a:r>
                        <a:rPr lang="en" sz="1500">
                          <a:solidFill>
                            <a:schemeClr val="lt1"/>
                          </a:solidFill>
                          <a:highlight>
                            <a:srgbClr val="FFFFFF"/>
                          </a:highlight>
                          <a:latin typeface="Calibri"/>
                          <a:ea typeface="Calibri"/>
                          <a:cs typeface="Calibri"/>
                          <a:sym typeface="Calibri"/>
                        </a:rPr>
                        <a:t>25.6 nm</a:t>
                      </a:r>
                      <a:endParaRPr sz="1500">
                        <a:solidFill>
                          <a:schemeClr val="lt1"/>
                        </a:solidFill>
                        <a:latin typeface="Calibri"/>
                        <a:ea typeface="Calibri"/>
                        <a:cs typeface="Calibri"/>
                        <a:sym typeface="Calibri"/>
                      </a:endParaRPr>
                    </a:p>
                  </a:txBody>
                  <a:tcPr marT="91425" marB="91425" marR="91425" marL="91425">
                    <a:solidFill>
                      <a:schemeClr val="dk1"/>
                    </a:solidFill>
                  </a:tcPr>
                </a:tc>
                <a:tc>
                  <a:txBody>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0.89175</a:t>
                      </a:r>
                      <a:endParaRPr sz="1500">
                        <a:solidFill>
                          <a:schemeClr val="lt1"/>
                        </a:solidFill>
                        <a:latin typeface="Calibri"/>
                        <a:ea typeface="Calibri"/>
                        <a:cs typeface="Calibri"/>
                        <a:sym typeface="Calibri"/>
                      </a:endParaRPr>
                    </a:p>
                  </a:txBody>
                  <a:tcPr marT="91425" marB="91425" marR="91425" marL="91425">
                    <a:solidFill>
                      <a:schemeClr val="dk1"/>
                    </a:solidFill>
                  </a:tcPr>
                </a:tc>
              </a:tr>
              <a:tr h="381000">
                <a:tc>
                  <a:txBody>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28.4 nm </a:t>
                      </a:r>
                      <a:endParaRPr sz="1500">
                        <a:solidFill>
                          <a:schemeClr val="lt1"/>
                        </a:solidFill>
                        <a:latin typeface="Calibri"/>
                        <a:ea typeface="Calibri"/>
                        <a:cs typeface="Calibri"/>
                        <a:sym typeface="Calibri"/>
                      </a:endParaRPr>
                    </a:p>
                  </a:txBody>
                  <a:tcPr marT="91425" marB="91425" marR="91425" marL="91425">
                    <a:solidFill>
                      <a:schemeClr val="dk1"/>
                    </a:solidFill>
                  </a:tcPr>
                </a:tc>
                <a:tc>
                  <a:txBody>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0.81565</a:t>
                      </a:r>
                      <a:endParaRPr sz="1500">
                        <a:solidFill>
                          <a:schemeClr val="lt1"/>
                        </a:solidFill>
                        <a:latin typeface="Calibri"/>
                        <a:ea typeface="Calibri"/>
                        <a:cs typeface="Calibri"/>
                        <a:sym typeface="Calibri"/>
                      </a:endParaRPr>
                    </a:p>
                  </a:txBody>
                  <a:tcPr marT="91425" marB="91425" marR="91425" marL="91425">
                    <a:solidFill>
                      <a:schemeClr val="dk1"/>
                    </a:solidFill>
                  </a:tcPr>
                </a:tc>
              </a:tr>
              <a:tr h="381000">
                <a:tc>
                  <a:txBody>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30.4 nm</a:t>
                      </a:r>
                      <a:endParaRPr sz="1500">
                        <a:solidFill>
                          <a:schemeClr val="lt1"/>
                        </a:solidFill>
                        <a:latin typeface="Calibri"/>
                        <a:ea typeface="Calibri"/>
                        <a:cs typeface="Calibri"/>
                        <a:sym typeface="Calibri"/>
                      </a:endParaRPr>
                    </a:p>
                  </a:txBody>
                  <a:tcPr marT="91425" marB="91425" marR="91425" marL="91425">
                    <a:solidFill>
                      <a:schemeClr val="dk1"/>
                    </a:solidFill>
                  </a:tcPr>
                </a:tc>
                <a:tc>
                  <a:txBody>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0.98474</a:t>
                      </a:r>
                      <a:endParaRPr sz="1500">
                        <a:solidFill>
                          <a:schemeClr val="lt1"/>
                        </a:solidFill>
                        <a:latin typeface="Calibri"/>
                        <a:ea typeface="Calibri"/>
                        <a:cs typeface="Calibri"/>
                        <a:sym typeface="Calibri"/>
                      </a:endParaRPr>
                    </a:p>
                  </a:txBody>
                  <a:tcPr marT="91425" marB="91425" marR="91425" marL="91425">
                    <a:solidFill>
                      <a:schemeClr val="dk1"/>
                    </a:solidFill>
                  </a:tcPr>
                </a:tc>
              </a:tr>
            </a:tbl>
          </a:graphicData>
        </a:graphic>
      </p:graphicFrame>
      <p:graphicFrame>
        <p:nvGraphicFramePr>
          <p:cNvPr id="1057" name="Google Shape;1057;p89"/>
          <p:cNvGraphicFramePr/>
          <p:nvPr/>
        </p:nvGraphicFramePr>
        <p:xfrm>
          <a:off x="4721375" y="1842300"/>
          <a:ext cx="3000000" cy="3000000"/>
        </p:xfrm>
        <a:graphic>
          <a:graphicData uri="http://schemas.openxmlformats.org/drawingml/2006/table">
            <a:tbl>
              <a:tblPr>
                <a:noFill/>
                <a:tableStyleId>{319CC41E-DC1F-4007-8F90-C16B076EEAB8}</a:tableStyleId>
              </a:tblPr>
              <a:tblGrid>
                <a:gridCol w="1885450"/>
                <a:gridCol w="2258150"/>
              </a:tblGrid>
              <a:tr h="381000">
                <a:tc>
                  <a:txBody>
                    <a:bodyPr/>
                    <a:lstStyle/>
                    <a:p>
                      <a:pPr indent="0" lvl="0" marL="0" rtl="0" algn="ctr">
                        <a:spcBef>
                          <a:spcPts val="0"/>
                        </a:spcBef>
                        <a:spcAft>
                          <a:spcPts val="0"/>
                        </a:spcAft>
                        <a:buNone/>
                      </a:pPr>
                      <a:r>
                        <a:rPr b="1" lang="en" sz="1500">
                          <a:solidFill>
                            <a:schemeClr val="dk1"/>
                          </a:solidFill>
                          <a:latin typeface="Calibri"/>
                          <a:ea typeface="Calibri"/>
                          <a:cs typeface="Calibri"/>
                          <a:sym typeface="Calibri"/>
                        </a:rPr>
                        <a:t>GOES-17 EUVS-A line</a:t>
                      </a:r>
                      <a:endParaRPr b="1" sz="1500">
                        <a:solidFill>
                          <a:schemeClr val="dk1"/>
                        </a:solidFill>
                        <a:latin typeface="Calibri"/>
                        <a:ea typeface="Calibri"/>
                        <a:cs typeface="Calibri"/>
                        <a:sym typeface="Calibri"/>
                      </a:endParaRPr>
                    </a:p>
                  </a:txBody>
                  <a:tcPr marT="91425" marB="91425" marR="91425" marL="91425">
                    <a:solidFill>
                      <a:srgbClr val="4F81BD"/>
                    </a:solidFill>
                  </a:tcPr>
                </a:tc>
                <a:tc>
                  <a:txBody>
                    <a:bodyPr/>
                    <a:lstStyle/>
                    <a:p>
                      <a:pPr indent="0" lvl="0" marL="0" rtl="0" algn="ctr">
                        <a:spcBef>
                          <a:spcPts val="0"/>
                        </a:spcBef>
                        <a:spcAft>
                          <a:spcPts val="0"/>
                        </a:spcAft>
                        <a:buNone/>
                      </a:pPr>
                      <a:r>
                        <a:rPr b="1" lang="en" sz="1500">
                          <a:solidFill>
                            <a:schemeClr val="dk1"/>
                          </a:solidFill>
                          <a:latin typeface="Calibri"/>
                          <a:ea typeface="Calibri"/>
                          <a:cs typeface="Calibri"/>
                          <a:sym typeface="Calibri"/>
                        </a:rPr>
                        <a:t>EVE rocket scaling factor</a:t>
                      </a:r>
                      <a:endParaRPr b="1" sz="1500">
                        <a:solidFill>
                          <a:schemeClr val="dk1"/>
                        </a:solidFill>
                        <a:latin typeface="Calibri"/>
                        <a:ea typeface="Calibri"/>
                        <a:cs typeface="Calibri"/>
                        <a:sym typeface="Calibri"/>
                      </a:endParaRPr>
                    </a:p>
                  </a:txBody>
                  <a:tcPr marT="91425" marB="91425" marR="91425" marL="91425">
                    <a:solidFill>
                      <a:srgbClr val="4F81BD"/>
                    </a:solidFill>
                  </a:tcPr>
                </a:tc>
              </a:tr>
              <a:tr h="381000">
                <a:tc>
                  <a:txBody>
                    <a:bodyPr/>
                    <a:lstStyle/>
                    <a:p>
                      <a:pPr indent="0" lvl="0" marL="0" rtl="0" algn="ctr">
                        <a:spcBef>
                          <a:spcPts val="0"/>
                        </a:spcBef>
                        <a:spcAft>
                          <a:spcPts val="0"/>
                        </a:spcAft>
                        <a:buNone/>
                      </a:pPr>
                      <a:r>
                        <a:rPr lang="en" sz="1500">
                          <a:solidFill>
                            <a:schemeClr val="lt1"/>
                          </a:solidFill>
                          <a:highlight>
                            <a:srgbClr val="FFFFFF"/>
                          </a:highlight>
                          <a:latin typeface="Calibri"/>
                          <a:ea typeface="Calibri"/>
                          <a:cs typeface="Calibri"/>
                          <a:sym typeface="Calibri"/>
                        </a:rPr>
                        <a:t>25.6 nm</a:t>
                      </a:r>
                      <a:endParaRPr sz="1500">
                        <a:solidFill>
                          <a:schemeClr val="lt1"/>
                        </a:solidFill>
                        <a:latin typeface="Calibri"/>
                        <a:ea typeface="Calibri"/>
                        <a:cs typeface="Calibri"/>
                        <a:sym typeface="Calibri"/>
                      </a:endParaRPr>
                    </a:p>
                  </a:txBody>
                  <a:tcPr marT="91425" marB="91425" marR="91425" marL="91425">
                    <a:solidFill>
                      <a:schemeClr val="dk1"/>
                    </a:solidFill>
                  </a:tcPr>
                </a:tc>
                <a:tc>
                  <a:txBody>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0.92071</a:t>
                      </a:r>
                      <a:endParaRPr sz="1500">
                        <a:solidFill>
                          <a:schemeClr val="lt1"/>
                        </a:solidFill>
                        <a:latin typeface="Calibri"/>
                        <a:ea typeface="Calibri"/>
                        <a:cs typeface="Calibri"/>
                        <a:sym typeface="Calibri"/>
                      </a:endParaRPr>
                    </a:p>
                  </a:txBody>
                  <a:tcPr marT="91425" marB="91425" marR="91425" marL="91425">
                    <a:solidFill>
                      <a:schemeClr val="dk1"/>
                    </a:solidFill>
                  </a:tcPr>
                </a:tc>
              </a:tr>
              <a:tr h="381000">
                <a:tc>
                  <a:txBody>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28.4 nm </a:t>
                      </a:r>
                      <a:endParaRPr sz="1500">
                        <a:solidFill>
                          <a:schemeClr val="lt1"/>
                        </a:solidFill>
                        <a:latin typeface="Calibri"/>
                        <a:ea typeface="Calibri"/>
                        <a:cs typeface="Calibri"/>
                        <a:sym typeface="Calibri"/>
                      </a:endParaRPr>
                    </a:p>
                  </a:txBody>
                  <a:tcPr marT="91425" marB="91425" marR="91425" marL="91425">
                    <a:solidFill>
                      <a:schemeClr val="dk1"/>
                    </a:solidFill>
                  </a:tcPr>
                </a:tc>
                <a:tc>
                  <a:txBody>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0.84704</a:t>
                      </a:r>
                      <a:endParaRPr sz="1500">
                        <a:solidFill>
                          <a:schemeClr val="lt1"/>
                        </a:solidFill>
                        <a:latin typeface="Calibri"/>
                        <a:ea typeface="Calibri"/>
                        <a:cs typeface="Calibri"/>
                        <a:sym typeface="Calibri"/>
                      </a:endParaRPr>
                    </a:p>
                  </a:txBody>
                  <a:tcPr marT="91425" marB="91425" marR="91425" marL="91425">
                    <a:solidFill>
                      <a:schemeClr val="dk1"/>
                    </a:solidFill>
                  </a:tcPr>
                </a:tc>
              </a:tr>
              <a:tr h="381000">
                <a:tc>
                  <a:txBody>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30.4 nm</a:t>
                      </a:r>
                      <a:endParaRPr sz="1500">
                        <a:solidFill>
                          <a:schemeClr val="lt1"/>
                        </a:solidFill>
                        <a:latin typeface="Calibri"/>
                        <a:ea typeface="Calibri"/>
                        <a:cs typeface="Calibri"/>
                        <a:sym typeface="Calibri"/>
                      </a:endParaRPr>
                    </a:p>
                  </a:txBody>
                  <a:tcPr marT="91425" marB="91425" marR="91425" marL="91425">
                    <a:solidFill>
                      <a:schemeClr val="dk1"/>
                    </a:solidFill>
                  </a:tcPr>
                </a:tc>
                <a:tc>
                  <a:txBody>
                    <a:bodyPr/>
                    <a:lstStyle/>
                    <a:p>
                      <a:pPr indent="0" lvl="0" marL="0" rtl="0" algn="ctr">
                        <a:spcBef>
                          <a:spcPts val="0"/>
                        </a:spcBef>
                        <a:spcAft>
                          <a:spcPts val="0"/>
                        </a:spcAft>
                        <a:buNone/>
                      </a:pPr>
                      <a:r>
                        <a:rPr lang="en" sz="1500">
                          <a:solidFill>
                            <a:schemeClr val="lt1"/>
                          </a:solidFill>
                          <a:latin typeface="Calibri"/>
                          <a:ea typeface="Calibri"/>
                          <a:cs typeface="Calibri"/>
                          <a:sym typeface="Calibri"/>
                        </a:rPr>
                        <a:t>1.02008</a:t>
                      </a:r>
                      <a:endParaRPr sz="1500">
                        <a:solidFill>
                          <a:schemeClr val="lt1"/>
                        </a:solidFill>
                        <a:latin typeface="Calibri"/>
                        <a:ea typeface="Calibri"/>
                        <a:cs typeface="Calibri"/>
                        <a:sym typeface="Calibri"/>
                      </a:endParaRPr>
                    </a:p>
                  </a:txBody>
                  <a:tcPr marT="91425" marB="91425" marR="91425" marL="91425">
                    <a:solidFill>
                      <a:schemeClr val="dk1"/>
                    </a:solidFill>
                  </a:tcPr>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90"/>
          <p:cNvSpPr txBox="1"/>
          <p:nvPr/>
        </p:nvSpPr>
        <p:spPr>
          <a:xfrm>
            <a:off x="227175" y="248975"/>
            <a:ext cx="825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Nunito"/>
                <a:ea typeface="Nunito"/>
                <a:cs typeface="Nunito"/>
                <a:sym typeface="Nunito"/>
              </a:rPr>
              <a:t>ADR 898 remaining temperature artifact (green) vs pre-ADR fix (blue) </a:t>
            </a:r>
            <a:endParaRPr sz="2000">
              <a:solidFill>
                <a:schemeClr val="dk1"/>
              </a:solidFill>
              <a:latin typeface="Nunito"/>
              <a:ea typeface="Nunito"/>
              <a:cs typeface="Nunito"/>
              <a:sym typeface="Nunito"/>
            </a:endParaRPr>
          </a:p>
        </p:txBody>
      </p:sp>
      <p:graphicFrame>
        <p:nvGraphicFramePr>
          <p:cNvPr id="1063" name="Google Shape;1063;p90"/>
          <p:cNvGraphicFramePr/>
          <p:nvPr/>
        </p:nvGraphicFramePr>
        <p:xfrm>
          <a:off x="444363" y="741575"/>
          <a:ext cx="3000000" cy="3000000"/>
        </p:xfrm>
        <a:graphic>
          <a:graphicData uri="http://schemas.openxmlformats.org/drawingml/2006/table">
            <a:tbl>
              <a:tblPr>
                <a:noFill/>
                <a:tableStyleId>{DA8E756C-EE13-41BE-BA07-560E39327A22}</a:tableStyleId>
              </a:tblPr>
              <a:tblGrid>
                <a:gridCol w="653350"/>
                <a:gridCol w="1301650"/>
                <a:gridCol w="1301650"/>
                <a:gridCol w="1004300"/>
                <a:gridCol w="1104000"/>
                <a:gridCol w="977000"/>
                <a:gridCol w="1206925"/>
                <a:gridCol w="673525"/>
              </a:tblGrid>
              <a:tr h="950425">
                <a:tc>
                  <a:txBody>
                    <a:bodyPr/>
                    <a:lstStyle/>
                    <a:p>
                      <a:pPr indent="0" lvl="0" marL="0" rtl="0" algn="ctr">
                        <a:lnSpc>
                          <a:spcPct val="115000"/>
                        </a:lnSpc>
                        <a:spcBef>
                          <a:spcPts val="0"/>
                        </a:spcBef>
                        <a:spcAft>
                          <a:spcPts val="0"/>
                        </a:spcAft>
                        <a:buNone/>
                      </a:pPr>
                      <a:r>
                        <a:rPr b="1" lang="en" sz="1100">
                          <a:latin typeface="Calibri"/>
                          <a:ea typeface="Calibri"/>
                          <a:cs typeface="Calibri"/>
                          <a:sym typeface="Calibri"/>
                        </a:rPr>
                        <a:t>wavel.</a:t>
                      </a:r>
                      <a:endParaRPr b="1" sz="1100">
                        <a:latin typeface="Calibri"/>
                        <a:ea typeface="Calibri"/>
                        <a:cs typeface="Calibri"/>
                        <a:sym typeface="Calibri"/>
                      </a:endParaRPr>
                    </a:p>
                    <a:p>
                      <a:pPr indent="0" lvl="0" marL="0" rtl="0" algn="ctr">
                        <a:lnSpc>
                          <a:spcPct val="115000"/>
                        </a:lnSpc>
                        <a:spcBef>
                          <a:spcPts val="0"/>
                        </a:spcBef>
                        <a:spcAft>
                          <a:spcPts val="0"/>
                        </a:spcAft>
                        <a:buNone/>
                      </a:pPr>
                      <a:r>
                        <a:rPr b="1" lang="en" sz="1100">
                          <a:latin typeface="Calibri"/>
                          <a:ea typeface="Calibri"/>
                          <a:cs typeface="Calibri"/>
                          <a:sym typeface="Calibri"/>
                        </a:rPr>
                        <a:t>[nm]</a:t>
                      </a:r>
                      <a:endParaRPr b="1" sz="11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ctr">
                        <a:lnSpc>
                          <a:spcPct val="115000"/>
                        </a:lnSpc>
                        <a:spcBef>
                          <a:spcPts val="0"/>
                        </a:spcBef>
                        <a:spcAft>
                          <a:spcPts val="0"/>
                        </a:spcAft>
                        <a:buNone/>
                      </a:pPr>
                      <a:r>
                        <a:rPr b="1" lang="en" sz="1100">
                          <a:latin typeface="Calibri"/>
                          <a:ea typeface="Calibri"/>
                          <a:cs typeface="Calibri"/>
                          <a:sym typeface="Calibri"/>
                        </a:rPr>
                        <a:t>daily</a:t>
                      </a:r>
                      <a:endParaRPr b="1" sz="1100">
                        <a:latin typeface="Calibri"/>
                        <a:ea typeface="Calibri"/>
                        <a:cs typeface="Calibri"/>
                        <a:sym typeface="Calibri"/>
                      </a:endParaRPr>
                    </a:p>
                    <a:p>
                      <a:pPr indent="0" lvl="0" marL="0" rtl="0" algn="ctr">
                        <a:lnSpc>
                          <a:spcPct val="115000"/>
                        </a:lnSpc>
                        <a:spcBef>
                          <a:spcPts val="0"/>
                        </a:spcBef>
                        <a:spcAft>
                          <a:spcPts val="0"/>
                        </a:spcAft>
                        <a:buNone/>
                      </a:pPr>
                      <a:r>
                        <a:rPr b="1" lang="en" sz="1100">
                          <a:latin typeface="Calibri"/>
                          <a:ea typeface="Calibri"/>
                          <a:cs typeface="Calibri"/>
                          <a:sym typeface="Calibri"/>
                        </a:rPr>
                        <a:t>solar variability</a:t>
                      </a:r>
                      <a:endParaRPr b="1" sz="11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ctr">
                        <a:lnSpc>
                          <a:spcPct val="115000"/>
                        </a:lnSpc>
                        <a:spcBef>
                          <a:spcPts val="0"/>
                        </a:spcBef>
                        <a:spcAft>
                          <a:spcPts val="0"/>
                        </a:spcAft>
                        <a:buNone/>
                      </a:pPr>
                      <a:r>
                        <a:rPr b="1" lang="en" sz="1100">
                          <a:latin typeface="Calibri"/>
                          <a:ea typeface="Calibri"/>
                          <a:cs typeface="Calibri"/>
                          <a:sym typeface="Calibri"/>
                        </a:rPr>
                        <a:t>March 2020/2021: </a:t>
                      </a:r>
                      <a:r>
                        <a:rPr b="1" lang="en" sz="1100">
                          <a:solidFill>
                            <a:schemeClr val="lt1"/>
                          </a:solidFill>
                          <a:latin typeface="Calibri"/>
                          <a:ea typeface="Calibri"/>
                          <a:cs typeface="Calibri"/>
                          <a:sym typeface="Calibri"/>
                        </a:rPr>
                        <a:t>post-eclipse error/total irradiance</a:t>
                      </a:r>
                      <a:endParaRPr b="1" sz="1100">
                        <a:solidFill>
                          <a:schemeClr val="lt1"/>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b="1" lang="en" sz="1100">
                          <a:latin typeface="Calibri"/>
                          <a:ea typeface="Calibri"/>
                          <a:cs typeface="Calibri"/>
                          <a:sym typeface="Calibri"/>
                        </a:rPr>
                        <a:t>post-eclipse error/</a:t>
                      </a:r>
                      <a:endParaRPr b="1" sz="1100">
                        <a:latin typeface="Calibri"/>
                        <a:ea typeface="Calibri"/>
                        <a:cs typeface="Calibri"/>
                        <a:sym typeface="Calibri"/>
                      </a:endParaRPr>
                    </a:p>
                    <a:p>
                      <a:pPr indent="0" lvl="0" marL="0" rtl="0" algn="ctr">
                        <a:lnSpc>
                          <a:spcPct val="115000"/>
                        </a:lnSpc>
                        <a:spcBef>
                          <a:spcPts val="0"/>
                        </a:spcBef>
                        <a:spcAft>
                          <a:spcPts val="0"/>
                        </a:spcAft>
                        <a:buNone/>
                      </a:pPr>
                      <a:r>
                        <a:rPr b="1" lang="en" sz="1100">
                          <a:latin typeface="Calibri"/>
                          <a:ea typeface="Calibri"/>
                          <a:cs typeface="Calibri"/>
                          <a:sym typeface="Calibri"/>
                        </a:rPr>
                        <a:t>daily variability</a:t>
                      </a:r>
                      <a:endParaRPr b="1" sz="11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b="1" lang="en" sz="1100">
                          <a:latin typeface="Calibri"/>
                          <a:ea typeface="Calibri"/>
                          <a:cs typeface="Calibri"/>
                          <a:sym typeface="Calibri"/>
                        </a:rPr>
                        <a:t>post-eclipse error/total irradiance</a:t>
                      </a:r>
                      <a:endParaRPr b="1" sz="11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b="1" lang="en" sz="1100">
                          <a:latin typeface="Calibri"/>
                          <a:ea typeface="Calibri"/>
                          <a:cs typeface="Calibri"/>
                          <a:sym typeface="Calibri"/>
                        </a:rPr>
                        <a:t>post-eclipse error/</a:t>
                      </a:r>
                      <a:endParaRPr b="1" sz="1100">
                        <a:latin typeface="Calibri"/>
                        <a:ea typeface="Calibri"/>
                        <a:cs typeface="Calibri"/>
                        <a:sym typeface="Calibri"/>
                      </a:endParaRPr>
                    </a:p>
                    <a:p>
                      <a:pPr indent="0" lvl="0" marL="0" rtl="0" algn="ctr">
                        <a:lnSpc>
                          <a:spcPct val="115000"/>
                        </a:lnSpc>
                        <a:spcBef>
                          <a:spcPts val="0"/>
                        </a:spcBef>
                        <a:spcAft>
                          <a:spcPts val="0"/>
                        </a:spcAft>
                        <a:buNone/>
                      </a:pPr>
                      <a:r>
                        <a:rPr b="1" lang="en" sz="1100">
                          <a:latin typeface="Calibri"/>
                          <a:ea typeface="Calibri"/>
                          <a:cs typeface="Calibri"/>
                          <a:sym typeface="Calibri"/>
                        </a:rPr>
                        <a:t>daily variability</a:t>
                      </a:r>
                      <a:endParaRPr b="1" sz="11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b="1" lang="en" sz="1100">
                          <a:latin typeface="Calibri"/>
                          <a:ea typeface="Calibri"/>
                          <a:cs typeface="Calibri"/>
                          <a:sym typeface="Calibri"/>
                        </a:rPr>
                        <a:t>effectiveness of ADR 898 correction</a:t>
                      </a:r>
                      <a:endParaRPr b="1" sz="11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b="1" lang="en" sz="1100">
                          <a:latin typeface="Calibri"/>
                          <a:ea typeface="Calibri"/>
                          <a:cs typeface="Calibri"/>
                          <a:sym typeface="Calibri"/>
                        </a:rPr>
                        <a:t>used for HASDM</a:t>
                      </a:r>
                      <a:endParaRPr b="1" sz="11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r>
              <a:tr h="347525">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25.6</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2%</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0.8%?</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n" sz="1000">
                          <a:solidFill>
                            <a:srgbClr val="FF0000"/>
                          </a:solidFill>
                          <a:latin typeface="Calibri"/>
                          <a:ea typeface="Calibri"/>
                          <a:cs typeface="Calibri"/>
                          <a:sym typeface="Calibri"/>
                        </a:rPr>
                        <a:t>0.4</a:t>
                      </a:r>
                      <a:endParaRPr sz="1000">
                        <a:solidFill>
                          <a:srgbClr val="FF0000"/>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2%</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solidFill>
                            <a:srgbClr val="FF0000"/>
                          </a:solidFill>
                          <a:latin typeface="Calibri"/>
                          <a:ea typeface="Calibri"/>
                          <a:cs typeface="Calibri"/>
                          <a:sym typeface="Calibri"/>
                        </a:rPr>
                        <a:t>1</a:t>
                      </a:r>
                      <a:endParaRPr sz="1000">
                        <a:solidFill>
                          <a:srgbClr val="FF0000"/>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very good</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r>
              <a:tr h="347525">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28.4</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5%</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a:t>
                      </a:r>
                      <a:endParaRPr sz="1000">
                        <a:solidFill>
                          <a:schemeClr val="lt1"/>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4%</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solidFill>
                            <a:srgbClr val="FF0000"/>
                          </a:solidFill>
                          <a:latin typeface="Calibri"/>
                          <a:ea typeface="Calibri"/>
                          <a:cs typeface="Calibri"/>
                          <a:sym typeface="Calibri"/>
                        </a:rPr>
                        <a:t>0.8</a:t>
                      </a:r>
                      <a:endParaRPr sz="1000">
                        <a:solidFill>
                          <a:srgbClr val="FF0000"/>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very good</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solidFill>
                            <a:srgbClr val="FF0000"/>
                          </a:solidFill>
                          <a:latin typeface="Calibri"/>
                          <a:ea typeface="Calibri"/>
                          <a:cs typeface="Calibri"/>
                          <a:sym typeface="Calibri"/>
                        </a:rPr>
                        <a:t>yes</a:t>
                      </a:r>
                      <a:endParaRPr sz="1000">
                        <a:solidFill>
                          <a:srgbClr val="FF0000"/>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r>
              <a:tr h="347525">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30.4</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a:t>
                      </a:r>
                      <a:endParaRPr sz="1000">
                        <a:solidFill>
                          <a:schemeClr val="lt1"/>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2%</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solidFill>
                            <a:srgbClr val="FF0000"/>
                          </a:solidFill>
                          <a:latin typeface="Calibri"/>
                          <a:ea typeface="Calibri"/>
                          <a:cs typeface="Calibri"/>
                          <a:sym typeface="Calibri"/>
                        </a:rPr>
                        <a:t>2</a:t>
                      </a:r>
                      <a:endParaRPr sz="1000">
                        <a:solidFill>
                          <a:srgbClr val="FF0000"/>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very good</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solidFill>
                            <a:srgbClr val="FF0000"/>
                          </a:solidFill>
                          <a:latin typeface="Calibri"/>
                          <a:ea typeface="Calibri"/>
                          <a:cs typeface="Calibri"/>
                          <a:sym typeface="Calibri"/>
                        </a:rPr>
                        <a:t>yes</a:t>
                      </a:r>
                      <a:endParaRPr sz="1000">
                        <a:solidFill>
                          <a:srgbClr val="FF0000"/>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r>
              <a:tr h="524850">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117.5</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2%</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3.65%</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n" sz="1000">
                          <a:solidFill>
                            <a:srgbClr val="FF0000"/>
                          </a:solidFill>
                          <a:latin typeface="Calibri"/>
                          <a:ea typeface="Calibri"/>
                          <a:cs typeface="Calibri"/>
                          <a:sym typeface="Calibri"/>
                        </a:rPr>
                        <a:t>1.83</a:t>
                      </a:r>
                      <a:endParaRPr sz="1000">
                        <a:solidFill>
                          <a:srgbClr val="FF0000"/>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5%</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solidFill>
                            <a:srgbClr val="FF0000"/>
                          </a:solidFill>
                          <a:latin typeface="Calibri"/>
                          <a:ea typeface="Calibri"/>
                          <a:cs typeface="Calibri"/>
                          <a:sym typeface="Calibri"/>
                        </a:rPr>
                        <a:t>2.5</a:t>
                      </a:r>
                      <a:endParaRPr sz="1000">
                        <a:solidFill>
                          <a:srgbClr val="FF0000"/>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half of error remains</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r>
              <a:tr h="347525">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121.6</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0.5%</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n" sz="1000">
                          <a:solidFill>
                            <a:schemeClr val="lt1"/>
                          </a:solidFill>
                          <a:latin typeface="Calibri"/>
                          <a:ea typeface="Calibri"/>
                          <a:cs typeface="Calibri"/>
                          <a:sym typeface="Calibri"/>
                        </a:rPr>
                        <a:t>?</a:t>
                      </a:r>
                      <a:endParaRPr sz="1000">
                        <a:solidFill>
                          <a:schemeClr val="lt1"/>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0.5%?</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solidFill>
                            <a:srgbClr val="FF0000"/>
                          </a:solidFill>
                          <a:latin typeface="Calibri"/>
                          <a:ea typeface="Calibri"/>
                          <a:cs typeface="Calibri"/>
                          <a:sym typeface="Calibri"/>
                        </a:rPr>
                        <a:t>1?</a:t>
                      </a:r>
                      <a:endParaRPr sz="1000">
                        <a:solidFill>
                          <a:srgbClr val="FF0000"/>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uncertain</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solidFill>
                            <a:srgbClr val="FF0000"/>
                          </a:solidFill>
                          <a:latin typeface="Calibri"/>
                          <a:ea typeface="Calibri"/>
                          <a:cs typeface="Calibri"/>
                          <a:sym typeface="Calibri"/>
                        </a:rPr>
                        <a:t>yes</a:t>
                      </a:r>
                      <a:endParaRPr sz="1000">
                        <a:solidFill>
                          <a:srgbClr val="FF0000"/>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r>
              <a:tr h="347525">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133.5</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0.5</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n" sz="1000">
                          <a:solidFill>
                            <a:srgbClr val="FF0000"/>
                          </a:solidFill>
                          <a:latin typeface="Calibri"/>
                          <a:ea typeface="Calibri"/>
                          <a:cs typeface="Calibri"/>
                          <a:sym typeface="Calibri"/>
                        </a:rPr>
                        <a:t>0.5</a:t>
                      </a:r>
                      <a:endParaRPr sz="1000">
                        <a:solidFill>
                          <a:srgbClr val="FF0000"/>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7%</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solidFill>
                            <a:srgbClr val="FF0000"/>
                          </a:solidFill>
                          <a:latin typeface="Calibri"/>
                          <a:ea typeface="Calibri"/>
                          <a:cs typeface="Calibri"/>
                          <a:sym typeface="Calibri"/>
                        </a:rPr>
                        <a:t>7</a:t>
                      </a:r>
                      <a:endParaRPr sz="1000">
                        <a:solidFill>
                          <a:srgbClr val="FF0000"/>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good</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r>
              <a:tr h="524850">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140.5</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1.5%</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1.4</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n" sz="1000">
                          <a:solidFill>
                            <a:srgbClr val="FF0000"/>
                          </a:solidFill>
                          <a:latin typeface="Calibri"/>
                          <a:ea typeface="Calibri"/>
                          <a:cs typeface="Calibri"/>
                          <a:sym typeface="Calibri"/>
                        </a:rPr>
                        <a:t>1</a:t>
                      </a:r>
                      <a:endParaRPr sz="1000">
                        <a:solidFill>
                          <a:srgbClr val="FF0000"/>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D9EAD3"/>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1%</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solidFill>
                            <a:srgbClr val="FF0000"/>
                          </a:solidFill>
                          <a:latin typeface="Calibri"/>
                          <a:ea typeface="Calibri"/>
                          <a:cs typeface="Calibri"/>
                          <a:sym typeface="Calibri"/>
                        </a:rPr>
                        <a:t>0.7</a:t>
                      </a:r>
                      <a:endParaRPr sz="1000">
                        <a:solidFill>
                          <a:srgbClr val="FF0000"/>
                        </a:solidFill>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r">
                        <a:lnSpc>
                          <a:spcPct val="115000"/>
                        </a:lnSpc>
                        <a:spcBef>
                          <a:spcPts val="0"/>
                        </a:spcBef>
                        <a:spcAft>
                          <a:spcPts val="0"/>
                        </a:spcAft>
                        <a:buNone/>
                      </a:pPr>
                      <a:r>
                        <a:rPr lang="en" sz="1000">
                          <a:latin typeface="Calibri"/>
                          <a:ea typeface="Calibri"/>
                          <a:cs typeface="Calibri"/>
                          <a:sym typeface="Calibri"/>
                        </a:rPr>
                        <a:t>small improvement</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0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r>
            </a:tbl>
          </a:graphicData>
        </a:graphic>
      </p:graphicFrame>
      <p:sp>
        <p:nvSpPr>
          <p:cNvPr id="1064" name="Google Shape;1064;p90"/>
          <p:cNvSpPr txBox="1"/>
          <p:nvPr/>
        </p:nvSpPr>
        <p:spPr>
          <a:xfrm>
            <a:off x="444375" y="4643175"/>
            <a:ext cx="8439300" cy="4002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Conclusion: New green column is </a:t>
            </a:r>
            <a:r>
              <a:rPr lang="en" u="sng"/>
              <a:t>relatively</a:t>
            </a:r>
            <a:r>
              <a:rPr lang="en"/>
              <a:t> consistent with blue columns from Provisional PS-PVR.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91"/>
          <p:cNvSpPr txBox="1"/>
          <p:nvPr>
            <p:ph type="title"/>
          </p:nvPr>
        </p:nvSpPr>
        <p:spPr>
          <a:xfrm>
            <a:off x="259200" y="536470"/>
            <a:ext cx="7886700" cy="599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2420">
                <a:solidFill>
                  <a:srgbClr val="FFFFFF"/>
                </a:solidFill>
                <a:latin typeface="Nunito"/>
                <a:ea typeface="Nunito"/>
                <a:cs typeface="Nunito"/>
                <a:sym typeface="Nunito"/>
              </a:rPr>
              <a:t>Small line irradiance discrepancy between operational and NCEI data, possibly </a:t>
            </a:r>
            <a:r>
              <a:rPr lang="en" sz="2420">
                <a:solidFill>
                  <a:srgbClr val="FFFFFF"/>
                </a:solidFill>
                <a:latin typeface="Nunito"/>
                <a:ea typeface="Nunito"/>
                <a:cs typeface="Nunito"/>
                <a:sym typeface="Nunito"/>
              </a:rPr>
              <a:t>machine</a:t>
            </a:r>
            <a:r>
              <a:rPr lang="en" sz="2420">
                <a:solidFill>
                  <a:srgbClr val="FFFFFF"/>
                </a:solidFill>
                <a:latin typeface="Nunito"/>
                <a:ea typeface="Nunito"/>
                <a:cs typeface="Nunito"/>
                <a:sym typeface="Nunito"/>
              </a:rPr>
              <a:t> precision</a:t>
            </a:r>
            <a:endParaRPr sz="2420">
              <a:solidFill>
                <a:srgbClr val="FFFFFF"/>
              </a:solidFill>
              <a:latin typeface="Nunito"/>
              <a:ea typeface="Nunito"/>
              <a:cs typeface="Nunito"/>
              <a:sym typeface="Nunito"/>
            </a:endParaRPr>
          </a:p>
        </p:txBody>
      </p:sp>
      <p:grpSp>
        <p:nvGrpSpPr>
          <p:cNvPr id="1071" name="Google Shape;1071;p91"/>
          <p:cNvGrpSpPr/>
          <p:nvPr/>
        </p:nvGrpSpPr>
        <p:grpSpPr>
          <a:xfrm>
            <a:off x="259199" y="142068"/>
            <a:ext cx="933668" cy="276900"/>
            <a:chOff x="259199" y="142068"/>
            <a:chExt cx="933668" cy="276900"/>
          </a:xfrm>
        </p:grpSpPr>
        <p:sp>
          <p:nvSpPr>
            <p:cNvPr id="1072" name="Google Shape;1072;p91"/>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1073" name="Google Shape;1073;p91"/>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1074" name="Google Shape;1074;p91"/>
          <p:cNvSpPr txBox="1"/>
          <p:nvPr>
            <p:ph idx="12" type="sldNum"/>
          </p:nvPr>
        </p:nvSpPr>
        <p:spPr>
          <a:xfrm>
            <a:off x="6959125"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grpSp>
        <p:nvGrpSpPr>
          <p:cNvPr id="1075" name="Google Shape;1075;p91"/>
          <p:cNvGrpSpPr/>
          <p:nvPr/>
        </p:nvGrpSpPr>
        <p:grpSpPr>
          <a:xfrm>
            <a:off x="542825" y="1441682"/>
            <a:ext cx="3709701" cy="3023461"/>
            <a:chOff x="259200" y="1364950"/>
            <a:chExt cx="3709701" cy="2962725"/>
          </a:xfrm>
        </p:grpSpPr>
        <p:pic>
          <p:nvPicPr>
            <p:cNvPr id="1076" name="Google Shape;1076;p91"/>
            <p:cNvPicPr preferRelativeResize="0"/>
            <p:nvPr/>
          </p:nvPicPr>
          <p:blipFill>
            <a:blip r:embed="rId3">
              <a:alphaModFix/>
            </a:blip>
            <a:stretch>
              <a:fillRect/>
            </a:stretch>
          </p:blipFill>
          <p:spPr>
            <a:xfrm>
              <a:off x="259200" y="1416175"/>
              <a:ext cx="3709701" cy="2911500"/>
            </a:xfrm>
            <a:prstGeom prst="rect">
              <a:avLst/>
            </a:prstGeom>
            <a:noFill/>
            <a:ln>
              <a:noFill/>
            </a:ln>
          </p:spPr>
        </p:pic>
        <p:sp>
          <p:nvSpPr>
            <p:cNvPr id="1077" name="Google Shape;1077;p91"/>
            <p:cNvSpPr txBox="1"/>
            <p:nvPr/>
          </p:nvSpPr>
          <p:spPr>
            <a:xfrm>
              <a:off x="1020925" y="1364950"/>
              <a:ext cx="1509300" cy="39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GOES-16</a:t>
              </a:r>
              <a:endParaRPr/>
            </a:p>
          </p:txBody>
        </p:sp>
      </p:grpSp>
      <p:grpSp>
        <p:nvGrpSpPr>
          <p:cNvPr id="1078" name="Google Shape;1078;p91"/>
          <p:cNvGrpSpPr/>
          <p:nvPr/>
        </p:nvGrpSpPr>
        <p:grpSpPr>
          <a:xfrm>
            <a:off x="4546364" y="1441170"/>
            <a:ext cx="3824162" cy="3023513"/>
            <a:chOff x="3881299" y="1364950"/>
            <a:chExt cx="3215473" cy="2622983"/>
          </a:xfrm>
        </p:grpSpPr>
        <p:pic>
          <p:nvPicPr>
            <p:cNvPr id="1079" name="Google Shape;1079;p91"/>
            <p:cNvPicPr preferRelativeResize="0"/>
            <p:nvPr/>
          </p:nvPicPr>
          <p:blipFill>
            <a:blip r:embed="rId4">
              <a:alphaModFix/>
            </a:blip>
            <a:stretch>
              <a:fillRect/>
            </a:stretch>
          </p:blipFill>
          <p:spPr>
            <a:xfrm>
              <a:off x="3881299" y="1416175"/>
              <a:ext cx="3215473" cy="2571758"/>
            </a:xfrm>
            <a:prstGeom prst="rect">
              <a:avLst/>
            </a:prstGeom>
            <a:noFill/>
            <a:ln>
              <a:noFill/>
            </a:ln>
          </p:spPr>
        </p:pic>
        <p:sp>
          <p:nvSpPr>
            <p:cNvPr id="1080" name="Google Shape;1080;p91"/>
            <p:cNvSpPr txBox="1"/>
            <p:nvPr/>
          </p:nvSpPr>
          <p:spPr>
            <a:xfrm>
              <a:off x="4572000" y="1364950"/>
              <a:ext cx="1509300" cy="3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GOES-17</a:t>
              </a:r>
              <a:endParaRPr/>
            </a:p>
          </p:txBody>
        </p:sp>
      </p:grpSp>
      <p:sp>
        <p:nvSpPr>
          <p:cNvPr id="1081" name="Google Shape;1081;p91"/>
          <p:cNvSpPr txBox="1"/>
          <p:nvPr/>
        </p:nvSpPr>
        <p:spPr>
          <a:xfrm>
            <a:off x="2440950" y="4561725"/>
            <a:ext cx="3703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Calibri"/>
                <a:ea typeface="Calibri"/>
                <a:cs typeface="Calibri"/>
                <a:sym typeface="Calibri"/>
              </a:rPr>
              <a:t>Currently under investigation</a:t>
            </a:r>
            <a:endParaRPr>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graphicFrame>
        <p:nvGraphicFramePr>
          <p:cNvPr id="135" name="Google Shape;135;p22"/>
          <p:cNvGraphicFramePr/>
          <p:nvPr/>
        </p:nvGraphicFramePr>
        <p:xfrm>
          <a:off x="307123" y="1417350"/>
          <a:ext cx="3000000" cy="3000000"/>
        </p:xfrm>
        <a:graphic>
          <a:graphicData uri="http://schemas.openxmlformats.org/drawingml/2006/table">
            <a:tbl>
              <a:tblPr>
                <a:noFill/>
                <a:tableStyleId>{DA8E756C-EE13-41BE-BA07-560E39327A22}</a:tableStyleId>
              </a:tblPr>
              <a:tblGrid>
                <a:gridCol w="818450"/>
                <a:gridCol w="3673800"/>
                <a:gridCol w="1839675"/>
                <a:gridCol w="1849750"/>
              </a:tblGrid>
              <a:tr h="617250">
                <a:tc>
                  <a:txBody>
                    <a:bodyPr/>
                    <a:lstStyle/>
                    <a:p>
                      <a:pPr indent="0" lvl="0" marL="0" marR="0" rtl="0" algn="ctr">
                        <a:spcBef>
                          <a:spcPts val="0"/>
                        </a:spcBef>
                        <a:spcAft>
                          <a:spcPts val="0"/>
                        </a:spcAft>
                        <a:buNone/>
                      </a:pPr>
                      <a:r>
                        <a:rPr b="1" lang="en">
                          <a:solidFill>
                            <a:srgbClr val="FFFFFF"/>
                          </a:solidFill>
                          <a:latin typeface="Calibri"/>
                          <a:ea typeface="Calibri"/>
                          <a:cs typeface="Calibri"/>
                          <a:sym typeface="Calibri"/>
                        </a:rPr>
                        <a:t>ADR</a:t>
                      </a:r>
                      <a:endParaRPr b="1">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A7DBA"/>
                    </a:solidFill>
                  </a:tcPr>
                </a:tc>
                <a:tc>
                  <a:txBody>
                    <a:bodyPr/>
                    <a:lstStyle/>
                    <a:p>
                      <a:pPr indent="0" lvl="0" marL="0" marR="0" rtl="0" algn="ctr">
                        <a:spcBef>
                          <a:spcPts val="0"/>
                        </a:spcBef>
                        <a:spcAft>
                          <a:spcPts val="0"/>
                        </a:spcAft>
                        <a:buNone/>
                      </a:pPr>
                      <a:r>
                        <a:rPr b="1" lang="en">
                          <a:solidFill>
                            <a:srgbClr val="FFFFFF"/>
                          </a:solidFill>
                          <a:latin typeface="Calibri"/>
                          <a:ea typeface="Calibri"/>
                          <a:cs typeface="Calibri"/>
                          <a:sym typeface="Calibri"/>
                        </a:rPr>
                        <a:t>Issue</a:t>
                      </a:r>
                      <a:endParaRPr b="1">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A7DBA"/>
                    </a:solidFill>
                  </a:tcPr>
                </a:tc>
                <a:tc>
                  <a:txBody>
                    <a:bodyPr/>
                    <a:lstStyle/>
                    <a:p>
                      <a:pPr indent="0" lvl="0" marL="0" marR="0" rtl="0" algn="ctr">
                        <a:spcBef>
                          <a:spcPts val="0"/>
                        </a:spcBef>
                        <a:spcAft>
                          <a:spcPts val="0"/>
                        </a:spcAft>
                        <a:buNone/>
                      </a:pPr>
                      <a:r>
                        <a:rPr b="1" lang="en">
                          <a:solidFill>
                            <a:srgbClr val="FFFFFF"/>
                          </a:solidFill>
                          <a:latin typeface="Calibri"/>
                          <a:ea typeface="Calibri"/>
                          <a:cs typeface="Calibri"/>
                          <a:sym typeface="Calibri"/>
                        </a:rPr>
                        <a:t>Delivery</a:t>
                      </a:r>
                      <a:r>
                        <a:rPr b="1" lang="en">
                          <a:solidFill>
                            <a:srgbClr val="FFFFFF"/>
                          </a:solidFill>
                          <a:latin typeface="Calibri"/>
                          <a:ea typeface="Calibri"/>
                          <a:cs typeface="Calibri"/>
                          <a:sym typeface="Calibri"/>
                        </a:rPr>
                        <a:t> date at Provisional PS-PVR</a:t>
                      </a:r>
                      <a:endParaRPr b="1">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A7DBA"/>
                    </a:solidFill>
                  </a:tcPr>
                </a:tc>
                <a:tc>
                  <a:txBody>
                    <a:bodyPr/>
                    <a:lstStyle/>
                    <a:p>
                      <a:pPr indent="0" lvl="0" marL="0" marR="0" rtl="0" algn="ctr">
                        <a:spcBef>
                          <a:spcPts val="0"/>
                        </a:spcBef>
                        <a:spcAft>
                          <a:spcPts val="0"/>
                        </a:spcAft>
                        <a:buNone/>
                      </a:pPr>
                      <a:r>
                        <a:rPr b="1" lang="en">
                          <a:solidFill>
                            <a:srgbClr val="FFFFFF"/>
                          </a:solidFill>
                          <a:latin typeface="Calibri"/>
                          <a:ea typeface="Calibri"/>
                          <a:cs typeface="Calibri"/>
                          <a:sym typeface="Calibri"/>
                        </a:rPr>
                        <a:t>Status as of</a:t>
                      </a:r>
                      <a:endParaRPr b="1">
                        <a:solidFill>
                          <a:srgbClr val="FFFFFF"/>
                        </a:solidFill>
                        <a:latin typeface="Calibri"/>
                        <a:ea typeface="Calibri"/>
                        <a:cs typeface="Calibri"/>
                        <a:sym typeface="Calibri"/>
                      </a:endParaRPr>
                    </a:p>
                    <a:p>
                      <a:pPr indent="0" lvl="0" marL="0" marR="0" rtl="0" algn="ctr">
                        <a:spcBef>
                          <a:spcPts val="0"/>
                        </a:spcBef>
                        <a:spcAft>
                          <a:spcPts val="0"/>
                        </a:spcAft>
                        <a:buNone/>
                      </a:pPr>
                      <a:r>
                        <a:rPr b="1" lang="en">
                          <a:solidFill>
                            <a:srgbClr val="FFFFFF"/>
                          </a:solidFill>
                          <a:latin typeface="Calibri"/>
                          <a:ea typeface="Calibri"/>
                          <a:cs typeface="Calibri"/>
                          <a:sym typeface="Calibri"/>
                        </a:rPr>
                        <a:t>May 2021</a:t>
                      </a:r>
                      <a:endParaRPr b="1">
                        <a:solidFill>
                          <a:srgbClr val="FFFFFF"/>
                        </a:solidFill>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4A7DBA"/>
                    </a:solidFill>
                  </a:tcPr>
                </a:tc>
              </a:tr>
              <a:tr h="434350">
                <a:tc>
                  <a:txBody>
                    <a:bodyPr/>
                    <a:lstStyle/>
                    <a:p>
                      <a:pPr indent="0" lvl="0" marL="0" marR="0" rtl="0" algn="ctr">
                        <a:spcBef>
                          <a:spcPts val="0"/>
                        </a:spcBef>
                        <a:spcAft>
                          <a:spcPts val="0"/>
                        </a:spcAft>
                        <a:buNone/>
                      </a:pPr>
                      <a:r>
                        <a:rPr lang="en" sz="1200">
                          <a:latin typeface="Calibri"/>
                          <a:ea typeface="Calibri"/>
                          <a:cs typeface="Calibri"/>
                          <a:sym typeface="Calibri"/>
                        </a:rPr>
                        <a:t>471</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lang="en" sz="1200">
                          <a:latin typeface="Calibri"/>
                          <a:ea typeface="Calibri"/>
                          <a:cs typeface="Calibri"/>
                          <a:sym typeface="Calibri"/>
                        </a:rPr>
                        <a:t>EUVS-A, -B dark time dependence (</a:t>
                      </a:r>
                      <a:r>
                        <a:rPr lang="en" sz="1200">
                          <a:latin typeface="Calibri"/>
                          <a:ea typeface="Calibri"/>
                          <a:cs typeface="Calibri"/>
                          <a:sym typeface="Calibri"/>
                        </a:rPr>
                        <a:t>Reopened</a:t>
                      </a:r>
                      <a:r>
                        <a:rPr lang="en" sz="1200">
                          <a:latin typeface="Calibri"/>
                          <a:ea typeface="Calibri"/>
                          <a:cs typeface="Calibri"/>
                          <a:sym typeface="Calibri"/>
                        </a:rPr>
                        <a:t> as ADRs 1024 and 1030)</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Clr>
                          <a:schemeClr val="dk1"/>
                        </a:buClr>
                        <a:buSzPts val="1200"/>
                        <a:buFont typeface="Calibri"/>
                        <a:buNone/>
                      </a:pPr>
                      <a:r>
                        <a:rPr lang="en" sz="1200">
                          <a:latin typeface="Calibri"/>
                          <a:ea typeface="Calibri"/>
                          <a:cs typeface="Calibri"/>
                          <a:sym typeface="Calibri"/>
                        </a:rPr>
                        <a:t>-</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rPr lang="en" sz="1200">
                          <a:latin typeface="Calibri"/>
                          <a:ea typeface="Calibri"/>
                          <a:cs typeface="Calibri"/>
                          <a:sym typeface="Calibri"/>
                        </a:rPr>
                        <a:t>DO.09.05</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FD7E7"/>
                    </a:solidFill>
                  </a:tcPr>
                </a:tc>
              </a:tr>
              <a:tr h="251475">
                <a:tc>
                  <a:txBody>
                    <a:bodyPr/>
                    <a:lstStyle/>
                    <a:p>
                      <a:pPr indent="0" lvl="0" marL="0" marR="0" rtl="0" algn="ctr">
                        <a:spcBef>
                          <a:spcPts val="0"/>
                        </a:spcBef>
                        <a:spcAft>
                          <a:spcPts val="0"/>
                        </a:spcAft>
                        <a:buNone/>
                      </a:pPr>
                      <a:r>
                        <a:rPr lang="en" sz="1200">
                          <a:latin typeface="Calibri"/>
                          <a:ea typeface="Calibri"/>
                          <a:cs typeface="Calibri"/>
                          <a:sym typeface="Calibri"/>
                        </a:rPr>
                        <a:t>523</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lang="en" sz="1200">
                          <a:latin typeface="Calibri"/>
                          <a:ea typeface="Calibri"/>
                          <a:cs typeface="Calibri"/>
                          <a:sym typeface="Calibri"/>
                        </a:rPr>
                        <a:t>Reduce</a:t>
                      </a:r>
                      <a:r>
                        <a:rPr lang="en" sz="1200">
                          <a:latin typeface="Calibri"/>
                          <a:ea typeface="Calibri"/>
                          <a:cs typeface="Calibri"/>
                          <a:sym typeface="Calibri"/>
                        </a:rPr>
                        <a:t> packet size for APID 255.</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8ECF4"/>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lang="en" sz="1200">
                          <a:latin typeface="Calibri"/>
                          <a:ea typeface="Calibri"/>
                          <a:cs typeface="Calibri"/>
                          <a:sym typeface="Calibri"/>
                        </a:rPr>
                        <a:t>-</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8ECF4"/>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lang="en" sz="1200">
                          <a:latin typeface="Calibri"/>
                          <a:ea typeface="Calibri"/>
                          <a:cs typeface="Calibri"/>
                          <a:sym typeface="Calibri"/>
                        </a:rPr>
                        <a:t>Closed</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6D7A8"/>
                    </a:solidFill>
                  </a:tcPr>
                </a:tc>
              </a:tr>
              <a:tr h="259100">
                <a:tc>
                  <a:txBody>
                    <a:bodyPr/>
                    <a:lstStyle/>
                    <a:p>
                      <a:pPr indent="0" lvl="0" marL="0" marR="0" rtl="0" algn="ctr">
                        <a:spcBef>
                          <a:spcPts val="0"/>
                        </a:spcBef>
                        <a:spcAft>
                          <a:spcPts val="0"/>
                        </a:spcAft>
                        <a:buNone/>
                      </a:pPr>
                      <a:r>
                        <a:rPr lang="en" sz="1200">
                          <a:solidFill>
                            <a:srgbClr val="000000"/>
                          </a:solidFill>
                          <a:latin typeface="Calibri"/>
                          <a:ea typeface="Calibri"/>
                          <a:cs typeface="Calibri"/>
                          <a:sym typeface="Calibri"/>
                        </a:rPr>
                        <a:t>872</a:t>
                      </a:r>
                      <a:endParaRPr sz="1200">
                        <a:solidFill>
                          <a:srgbClr val="000000"/>
                        </a:solidFill>
                        <a:latin typeface="Calibri"/>
                        <a:ea typeface="Calibri"/>
                        <a:cs typeface="Calibri"/>
                        <a:sym typeface="Calibri"/>
                      </a:endParaRPr>
                    </a:p>
                  </a:txBody>
                  <a:tcPr marT="45725" marB="45725"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lang="en" sz="1200">
                          <a:solidFill>
                            <a:srgbClr val="000000"/>
                          </a:solidFill>
                          <a:latin typeface="Calibri"/>
                          <a:ea typeface="Calibri"/>
                          <a:cs typeface="Calibri"/>
                          <a:sym typeface="Calibri"/>
                        </a:rPr>
                        <a:t>Solar array currents incorrect in GOES-17</a:t>
                      </a:r>
                      <a:endParaRPr sz="1200">
                        <a:solidFill>
                          <a:srgbClr val="000000"/>
                        </a:solidFill>
                        <a:latin typeface="Calibri"/>
                        <a:ea typeface="Calibri"/>
                        <a:cs typeface="Calibri"/>
                        <a:sym typeface="Calibri"/>
                      </a:endParaRPr>
                    </a:p>
                  </a:txBody>
                  <a:tcPr marT="45725" marB="45725"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None/>
                      </a:pPr>
                      <a:r>
                        <a:rPr lang="en" sz="1200">
                          <a:latin typeface="Calibri"/>
                          <a:ea typeface="Calibri"/>
                          <a:cs typeface="Calibri"/>
                          <a:sym typeface="Calibri"/>
                        </a:rPr>
                        <a:t>Spring 2020</a:t>
                      </a:r>
                      <a:endParaRPr sz="1200">
                        <a:latin typeface="Calibri"/>
                        <a:ea typeface="Calibri"/>
                        <a:cs typeface="Calibri"/>
                        <a:sym typeface="Calibri"/>
                      </a:endParaRPr>
                    </a:p>
                  </a:txBody>
                  <a:tcPr marT="45725" marB="45725" marR="91450" marL="91450">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FD7E7"/>
                    </a:solidFill>
                  </a:tcPr>
                </a:tc>
                <a:tc>
                  <a:txBody>
                    <a:bodyPr/>
                    <a:lstStyle/>
                    <a:p>
                      <a:pPr indent="0" lvl="0" marL="0" marR="0" rtl="0" algn="ctr">
                        <a:spcBef>
                          <a:spcPts val="0"/>
                        </a:spcBef>
                        <a:spcAft>
                          <a:spcPts val="0"/>
                        </a:spcAft>
                        <a:buClr>
                          <a:srgbClr val="000000"/>
                        </a:buClr>
                        <a:buSzPts val="1600"/>
                        <a:buFont typeface="Calibri"/>
                        <a:buNone/>
                      </a:pPr>
                      <a:r>
                        <a:rPr lang="en" sz="1200">
                          <a:latin typeface="Calibri"/>
                          <a:ea typeface="Calibri"/>
                          <a:cs typeface="Calibri"/>
                          <a:sym typeface="Calibri"/>
                        </a:rPr>
                        <a:t>Not Scheduled</a:t>
                      </a:r>
                      <a:endParaRPr sz="1200">
                        <a:solidFill>
                          <a:srgbClr val="000000"/>
                        </a:solidFill>
                        <a:latin typeface="Calibri"/>
                        <a:ea typeface="Calibri"/>
                        <a:cs typeface="Calibri"/>
                        <a:sym typeface="Calibri"/>
                      </a:endParaRPr>
                    </a:p>
                  </a:txBody>
                  <a:tcPr marT="45725" marB="45725"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FD7E7"/>
                    </a:solidFill>
                  </a:tcPr>
                </a:tc>
              </a:tr>
              <a:tr h="251475">
                <a:tc>
                  <a:txBody>
                    <a:bodyPr/>
                    <a:lstStyle/>
                    <a:p>
                      <a:pPr indent="0" lvl="0" marL="0" marR="0" rtl="0" algn="ctr">
                        <a:spcBef>
                          <a:spcPts val="0"/>
                        </a:spcBef>
                        <a:spcAft>
                          <a:spcPts val="0"/>
                        </a:spcAft>
                        <a:buNone/>
                      </a:pPr>
                      <a:r>
                        <a:rPr lang="en" sz="1200">
                          <a:latin typeface="Calibri"/>
                          <a:ea typeface="Calibri"/>
                          <a:cs typeface="Calibri"/>
                          <a:sym typeface="Calibri"/>
                        </a:rPr>
                        <a:t>894</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lang="en" sz="1200">
                          <a:latin typeface="Calibri"/>
                          <a:ea typeface="Calibri"/>
                          <a:cs typeface="Calibri"/>
                          <a:sym typeface="Calibri"/>
                        </a:rPr>
                        <a:t>Lunar transit</a:t>
                      </a:r>
                      <a:r>
                        <a:rPr lang="en" sz="1200">
                          <a:latin typeface="Calibri"/>
                          <a:ea typeface="Calibri"/>
                          <a:cs typeface="Calibri"/>
                          <a:sym typeface="Calibri"/>
                        </a:rPr>
                        <a:t> flag not set</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8ECF4"/>
                    </a:solidFill>
                  </a:tcPr>
                </a:tc>
                <a:tc>
                  <a:txBody>
                    <a:bodyPr/>
                    <a:lstStyle/>
                    <a:p>
                      <a:pPr indent="0" lvl="0" marL="0" marR="0" rtl="0" algn="ctr">
                        <a:lnSpc>
                          <a:spcPct val="100000"/>
                        </a:lnSpc>
                        <a:spcBef>
                          <a:spcPts val="0"/>
                        </a:spcBef>
                        <a:spcAft>
                          <a:spcPts val="0"/>
                        </a:spcAft>
                        <a:buClr>
                          <a:schemeClr val="lt1"/>
                        </a:buClr>
                        <a:buSzPts val="1200"/>
                        <a:buFont typeface="Calibri"/>
                        <a:buNone/>
                      </a:pPr>
                      <a:r>
                        <a:rPr lang="en" sz="1200">
                          <a:latin typeface="Calibri"/>
                          <a:ea typeface="Calibri"/>
                          <a:cs typeface="Calibri"/>
                          <a:sym typeface="Calibri"/>
                        </a:rPr>
                        <a:t>Spring 2020</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8ECF4"/>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lang="en" sz="1200">
                          <a:latin typeface="Calibri"/>
                          <a:ea typeface="Calibri"/>
                          <a:cs typeface="Calibri"/>
                          <a:sym typeface="Calibri"/>
                        </a:rPr>
                        <a:t>DO.09.05</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8ECF4"/>
                    </a:solidFill>
                  </a:tcPr>
                </a:tc>
              </a:tr>
              <a:tr h="434350">
                <a:tc>
                  <a:txBody>
                    <a:bodyPr/>
                    <a:lstStyle/>
                    <a:p>
                      <a:pPr indent="0" lvl="0" marL="0" marR="0" rtl="0" algn="ctr">
                        <a:spcBef>
                          <a:spcPts val="0"/>
                        </a:spcBef>
                        <a:spcAft>
                          <a:spcPts val="0"/>
                        </a:spcAft>
                        <a:buNone/>
                      </a:pPr>
                      <a:r>
                        <a:rPr lang="en" sz="1200">
                          <a:latin typeface="Calibri"/>
                          <a:ea typeface="Calibri"/>
                          <a:cs typeface="Calibri"/>
                          <a:sym typeface="Calibri"/>
                        </a:rPr>
                        <a:t>898</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lang="en" sz="1200">
                          <a:latin typeface="Calibri"/>
                          <a:ea typeface="Calibri"/>
                          <a:cs typeface="Calibri"/>
                          <a:sym typeface="Calibri"/>
                        </a:rPr>
                        <a:t>EUVS dark current temperature correction</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FD7E7"/>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lang="en" sz="1200">
                          <a:latin typeface="Calibri"/>
                          <a:ea typeface="Calibri"/>
                          <a:cs typeface="Calibri"/>
                          <a:sym typeface="Calibri"/>
                        </a:rPr>
                        <a:t>Spring 2020</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FD7E7"/>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lang="en" sz="1200">
                          <a:latin typeface="Calibri"/>
                          <a:ea typeface="Calibri"/>
                          <a:cs typeface="Calibri"/>
                          <a:sym typeface="Calibri"/>
                        </a:rPr>
                        <a:t>Closed</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6D7A8"/>
                    </a:solidFill>
                  </a:tcPr>
                </a:tc>
              </a:tr>
              <a:tr h="434350">
                <a:tc>
                  <a:txBody>
                    <a:bodyPr/>
                    <a:lstStyle/>
                    <a:p>
                      <a:pPr indent="0" lvl="0" marL="0" marR="0" rtl="0" algn="ctr">
                        <a:spcBef>
                          <a:spcPts val="0"/>
                        </a:spcBef>
                        <a:spcAft>
                          <a:spcPts val="0"/>
                        </a:spcAft>
                        <a:buNone/>
                      </a:pPr>
                      <a:r>
                        <a:rPr lang="en" sz="1200">
                          <a:latin typeface="Calibri"/>
                          <a:ea typeface="Calibri"/>
                          <a:cs typeface="Calibri"/>
                          <a:sym typeface="Calibri"/>
                        </a:rPr>
                        <a:t>958</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8ECF4"/>
                    </a:solidFill>
                  </a:tcPr>
                </a:tc>
                <a:tc>
                  <a:txBody>
                    <a:bodyPr/>
                    <a:lstStyle/>
                    <a:p>
                      <a:pPr indent="0" lvl="0" marL="0" marR="0" rtl="0" algn="l">
                        <a:spcBef>
                          <a:spcPts val="0"/>
                        </a:spcBef>
                        <a:spcAft>
                          <a:spcPts val="0"/>
                        </a:spcAft>
                        <a:buNone/>
                      </a:pPr>
                      <a:r>
                        <a:rPr lang="en" sz="1200">
                          <a:latin typeface="Calibri"/>
                          <a:ea typeface="Calibri"/>
                          <a:cs typeface="Calibri"/>
                          <a:sym typeface="Calibri"/>
                        </a:rPr>
                        <a:t>Change EXIS LUT variables to double precision</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8ECF4"/>
                    </a:solidFill>
                  </a:tcPr>
                </a:tc>
                <a:tc>
                  <a:txBody>
                    <a:bodyPr/>
                    <a:lstStyle/>
                    <a:p>
                      <a:pPr indent="0" lvl="0" marL="0" marR="0" rtl="0" algn="ctr">
                        <a:lnSpc>
                          <a:spcPct val="100000"/>
                        </a:lnSpc>
                        <a:spcBef>
                          <a:spcPts val="0"/>
                        </a:spcBef>
                        <a:spcAft>
                          <a:spcPts val="0"/>
                        </a:spcAft>
                        <a:buClr>
                          <a:schemeClr val="lt1"/>
                        </a:buClr>
                        <a:buSzPts val="1200"/>
                        <a:buFont typeface="Calibri"/>
                        <a:buNone/>
                      </a:pPr>
                      <a:r>
                        <a:rPr lang="en" sz="1200">
                          <a:latin typeface="Calibri"/>
                          <a:ea typeface="Calibri"/>
                          <a:cs typeface="Calibri"/>
                          <a:sym typeface="Calibri"/>
                        </a:rPr>
                        <a:t>Spring 2020</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8ECF4"/>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lang="en" sz="1200">
                          <a:latin typeface="Calibri"/>
                          <a:ea typeface="Calibri"/>
                          <a:cs typeface="Calibri"/>
                          <a:sym typeface="Calibri"/>
                        </a:rPr>
                        <a:t>DO.09.05</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8ECF4"/>
                    </a:solidFill>
                  </a:tcPr>
                </a:tc>
              </a:tr>
              <a:tr h="434350">
                <a:tc>
                  <a:txBody>
                    <a:bodyPr/>
                    <a:lstStyle/>
                    <a:p>
                      <a:pPr indent="0" lvl="0" marL="0" marR="0" rtl="0" algn="ctr">
                        <a:spcBef>
                          <a:spcPts val="0"/>
                        </a:spcBef>
                        <a:spcAft>
                          <a:spcPts val="0"/>
                        </a:spcAft>
                        <a:buNone/>
                      </a:pPr>
                      <a:r>
                        <a:rPr lang="en" sz="1200">
                          <a:latin typeface="Calibri"/>
                          <a:ea typeface="Calibri"/>
                          <a:cs typeface="Calibri"/>
                          <a:sym typeface="Calibri"/>
                        </a:rPr>
                        <a:t>1002</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FD7E7"/>
                    </a:solidFill>
                  </a:tcPr>
                </a:tc>
                <a:tc>
                  <a:txBody>
                    <a:bodyPr/>
                    <a:lstStyle/>
                    <a:p>
                      <a:pPr indent="0" lvl="0" marL="0" marR="0" rtl="0" algn="l">
                        <a:spcBef>
                          <a:spcPts val="0"/>
                        </a:spcBef>
                        <a:spcAft>
                          <a:spcPts val="0"/>
                        </a:spcAft>
                        <a:buNone/>
                      </a:pPr>
                      <a:r>
                        <a:rPr lang="en" sz="1200">
                          <a:latin typeface="Calibri"/>
                          <a:ea typeface="Calibri"/>
                          <a:cs typeface="Calibri"/>
                          <a:sym typeface="Calibri"/>
                        </a:rPr>
                        <a:t>Move "...leap seconds" from units to long name.</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FD7E7"/>
                    </a:solidFill>
                  </a:tcPr>
                </a:tc>
                <a:tc>
                  <a:txBody>
                    <a:bodyPr/>
                    <a:lstStyle/>
                    <a:p>
                      <a:pPr indent="0" lvl="0" marL="0" marR="0" rtl="0" algn="ctr">
                        <a:lnSpc>
                          <a:spcPct val="100000"/>
                        </a:lnSpc>
                        <a:spcBef>
                          <a:spcPts val="0"/>
                        </a:spcBef>
                        <a:spcAft>
                          <a:spcPts val="0"/>
                        </a:spcAft>
                        <a:buClr>
                          <a:schemeClr val="lt1"/>
                        </a:buClr>
                        <a:buSzPts val="1200"/>
                        <a:buFont typeface="Calibri"/>
                        <a:buNone/>
                      </a:pPr>
                      <a:r>
                        <a:rPr lang="en" sz="1200">
                          <a:latin typeface="Calibri"/>
                          <a:ea typeface="Calibri"/>
                          <a:cs typeface="Calibri"/>
                          <a:sym typeface="Calibri"/>
                        </a:rPr>
                        <a:t>-</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FD7E7"/>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lang="en" sz="1200">
                          <a:latin typeface="Calibri"/>
                          <a:ea typeface="Calibri"/>
                          <a:cs typeface="Calibri"/>
                          <a:sym typeface="Calibri"/>
                        </a:rPr>
                        <a:t>Closed</a:t>
                      </a:r>
                      <a:endParaRPr sz="1200">
                        <a:latin typeface="Calibri"/>
                        <a:ea typeface="Calibri"/>
                        <a:cs typeface="Calibri"/>
                        <a:sym typeface="Calibri"/>
                      </a:endParaRPr>
                    </a:p>
                  </a:txBody>
                  <a:tcPr marT="34300" marB="34300" marR="91450" marL="914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6D7A8"/>
                    </a:solidFill>
                  </a:tcPr>
                </a:tc>
              </a:tr>
            </a:tbl>
          </a:graphicData>
        </a:graphic>
      </p:graphicFrame>
      <p:sp>
        <p:nvSpPr>
          <p:cNvPr id="136" name="Google Shape;136;p22"/>
          <p:cNvSpPr txBox="1"/>
          <p:nvPr>
            <p:ph type="title"/>
          </p:nvPr>
        </p:nvSpPr>
        <p:spPr>
          <a:xfrm>
            <a:off x="259188" y="465514"/>
            <a:ext cx="8229600" cy="777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a:solidFill>
                  <a:srgbClr val="F7F6F2"/>
                </a:solidFill>
                <a:latin typeface="Nunito"/>
                <a:ea typeface="Nunito"/>
                <a:cs typeface="Nunito"/>
                <a:sym typeface="Nunito"/>
              </a:rPr>
              <a:t>Recap: </a:t>
            </a:r>
            <a:r>
              <a:rPr lang="en">
                <a:solidFill>
                  <a:srgbClr val="F7F6F2"/>
                </a:solidFill>
                <a:latin typeface="Nunito"/>
                <a:ea typeface="Nunito"/>
                <a:cs typeface="Nunito"/>
                <a:sym typeface="Nunito"/>
              </a:rPr>
              <a:t>Provisional status L1b GPA issues to resolved by Full Validation</a:t>
            </a:r>
            <a:endParaRPr>
              <a:solidFill>
                <a:srgbClr val="FF0000"/>
              </a:solidFill>
              <a:latin typeface="Nunito"/>
              <a:ea typeface="Nunito"/>
              <a:cs typeface="Nunito"/>
              <a:sym typeface="Nunito"/>
            </a:endParaRPr>
          </a:p>
        </p:txBody>
      </p:sp>
      <p:sp>
        <p:nvSpPr>
          <p:cNvPr id="137" name="Google Shape;137;p22"/>
          <p:cNvSpPr txBox="1"/>
          <p:nvPr/>
        </p:nvSpPr>
        <p:spPr>
          <a:xfrm>
            <a:off x="5921775" y="950900"/>
            <a:ext cx="2982300" cy="384900"/>
          </a:xfrm>
          <a:prstGeom prst="rect">
            <a:avLst/>
          </a:prstGeom>
          <a:noFill/>
          <a:ln>
            <a:noFill/>
          </a:ln>
        </p:spPr>
        <p:txBody>
          <a:bodyPr anchorCtr="0" anchor="t" bIns="91425" lIns="91425" spcFirstLastPara="1" rIns="91425" wrap="square" tIns="91425">
            <a:spAutoFit/>
          </a:bodyPr>
          <a:lstStyle/>
          <a:p>
            <a:pPr indent="0" lvl="0" marL="0" rtl="0" algn="ctr">
              <a:spcBef>
                <a:spcPts val="480"/>
              </a:spcBef>
              <a:spcAft>
                <a:spcPts val="0"/>
              </a:spcAft>
              <a:buNone/>
            </a:pPr>
            <a:r>
              <a:rPr lang="en" sz="1300">
                <a:solidFill>
                  <a:schemeClr val="dk1"/>
                </a:solidFill>
                <a:latin typeface="Calibri"/>
                <a:ea typeface="Calibri"/>
                <a:cs typeface="Calibri"/>
                <a:sym typeface="Calibri"/>
              </a:rPr>
              <a:t>DO.09.05 to go live on 06/17/2021</a:t>
            </a:r>
            <a:endParaRPr sz="1300">
              <a:latin typeface="Calibri"/>
              <a:ea typeface="Calibri"/>
              <a:cs typeface="Calibri"/>
              <a:sym typeface="Calibri"/>
            </a:endParaRPr>
          </a:p>
        </p:txBody>
      </p:sp>
      <p:grpSp>
        <p:nvGrpSpPr>
          <p:cNvPr id="138" name="Google Shape;138;p22"/>
          <p:cNvGrpSpPr/>
          <p:nvPr/>
        </p:nvGrpSpPr>
        <p:grpSpPr>
          <a:xfrm>
            <a:off x="259199" y="142068"/>
            <a:ext cx="933668" cy="276900"/>
            <a:chOff x="259199" y="142068"/>
            <a:chExt cx="933668" cy="276900"/>
          </a:xfrm>
        </p:grpSpPr>
        <p:sp>
          <p:nvSpPr>
            <p:cNvPr id="139" name="Google Shape;139;p22"/>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140" name="Google Shape;140;p22"/>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141" name="Google Shape;141;p22"/>
          <p:cNvSpPr txBox="1"/>
          <p:nvPr/>
        </p:nvSpPr>
        <p:spPr>
          <a:xfrm>
            <a:off x="4154242" y="2720443"/>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sp>
        <p:nvSpPr>
          <p:cNvPr id="142" name="Google Shape;142;p22"/>
          <p:cNvSpPr txBox="1"/>
          <p:nvPr>
            <p:ph idx="12" type="sldNum"/>
          </p:nvPr>
        </p:nvSpPr>
        <p:spPr>
          <a:xfrm>
            <a:off x="6930650"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
        <p:nvSpPr>
          <p:cNvPr id="143" name="Google Shape;143;p22"/>
          <p:cNvSpPr txBox="1"/>
          <p:nvPr/>
        </p:nvSpPr>
        <p:spPr>
          <a:xfrm>
            <a:off x="414050" y="4630850"/>
            <a:ext cx="6225000" cy="415500"/>
          </a:xfrm>
          <a:prstGeom prst="rect">
            <a:avLst/>
          </a:prstGeom>
          <a:noFill/>
          <a:ln>
            <a:noFill/>
          </a:ln>
        </p:spPr>
        <p:txBody>
          <a:bodyPr anchorCtr="0" anchor="t" bIns="91425" lIns="91425" spcFirstLastPara="1" rIns="91425" wrap="square" tIns="91425">
            <a:spAutoFit/>
          </a:bodyPr>
          <a:lstStyle/>
          <a:p>
            <a:pPr indent="0" lvl="0" marL="0" rtl="0" algn="l">
              <a:spcBef>
                <a:spcPts val="480"/>
              </a:spcBef>
              <a:spcAft>
                <a:spcPts val="0"/>
              </a:spcAft>
              <a:buNone/>
            </a:pPr>
            <a:r>
              <a:rPr lang="en" sz="1500">
                <a:solidFill>
                  <a:schemeClr val="dk1"/>
                </a:solidFill>
                <a:latin typeface="Calibri"/>
                <a:ea typeface="Calibri"/>
                <a:cs typeface="Calibri"/>
                <a:sym typeface="Calibri"/>
              </a:rPr>
              <a:t>All but one ADR is either closed or will be closed with DO.09.05</a:t>
            </a:r>
            <a:endParaRPr sz="15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3"/>
          <p:cNvSpPr txBox="1"/>
          <p:nvPr/>
        </p:nvSpPr>
        <p:spPr>
          <a:xfrm>
            <a:off x="175620" y="495184"/>
            <a:ext cx="8229600" cy="777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200"/>
              <a:buFont typeface="Calibri"/>
              <a:buNone/>
            </a:pPr>
            <a:r>
              <a:rPr lang="en" sz="2800">
                <a:solidFill>
                  <a:srgbClr val="FFFFFF"/>
                </a:solidFill>
                <a:latin typeface="Nunito"/>
                <a:ea typeface="Nunito"/>
                <a:cs typeface="Nunito"/>
                <a:sym typeface="Nunito"/>
              </a:rPr>
              <a:t>Recap: </a:t>
            </a:r>
            <a:r>
              <a:rPr i="0" lang="en" sz="2800" u="none" cap="none" strike="noStrike">
                <a:solidFill>
                  <a:srgbClr val="FFFFFF"/>
                </a:solidFill>
                <a:latin typeface="Nunito"/>
                <a:ea typeface="Nunito"/>
                <a:cs typeface="Nunito"/>
                <a:sym typeface="Nunito"/>
              </a:rPr>
              <a:t>P</a:t>
            </a:r>
            <a:r>
              <a:rPr lang="en" sz="2800">
                <a:solidFill>
                  <a:srgbClr val="FFFFFF"/>
                </a:solidFill>
                <a:latin typeface="Nunito"/>
                <a:ea typeface="Nunito"/>
                <a:cs typeface="Nunito"/>
                <a:sym typeface="Nunito"/>
              </a:rPr>
              <a:t>rovisional status</a:t>
            </a:r>
            <a:r>
              <a:rPr i="0" lang="en" sz="2800" u="none" cap="none" strike="noStrike">
                <a:solidFill>
                  <a:srgbClr val="FFFFFF"/>
                </a:solidFill>
                <a:latin typeface="Nunito"/>
                <a:ea typeface="Nunito"/>
                <a:cs typeface="Nunito"/>
                <a:sym typeface="Nunito"/>
              </a:rPr>
              <a:t> </a:t>
            </a:r>
            <a:r>
              <a:rPr lang="en" sz="2800">
                <a:solidFill>
                  <a:srgbClr val="FFFFFF"/>
                </a:solidFill>
                <a:latin typeface="Nunito"/>
                <a:ea typeface="Nunito"/>
                <a:cs typeface="Nunito"/>
                <a:sym typeface="Nunito"/>
              </a:rPr>
              <a:t>i</a:t>
            </a:r>
            <a:r>
              <a:rPr i="0" lang="en" sz="2800" u="none" cap="none" strike="noStrike">
                <a:solidFill>
                  <a:srgbClr val="FFFFFF"/>
                </a:solidFill>
                <a:latin typeface="Nunito"/>
                <a:ea typeface="Nunito"/>
                <a:cs typeface="Nunito"/>
                <a:sym typeface="Nunito"/>
              </a:rPr>
              <a:t>nstrument </a:t>
            </a:r>
            <a:r>
              <a:rPr lang="en" sz="2800">
                <a:solidFill>
                  <a:srgbClr val="FFFFFF"/>
                </a:solidFill>
                <a:latin typeface="Nunito"/>
                <a:ea typeface="Nunito"/>
                <a:cs typeface="Nunito"/>
                <a:sym typeface="Nunito"/>
              </a:rPr>
              <a:t>i</a:t>
            </a:r>
            <a:r>
              <a:rPr i="0" lang="en" sz="2800" u="none" cap="none" strike="noStrike">
                <a:solidFill>
                  <a:srgbClr val="FFFFFF"/>
                </a:solidFill>
                <a:latin typeface="Nunito"/>
                <a:ea typeface="Nunito"/>
                <a:cs typeface="Nunito"/>
                <a:sym typeface="Nunito"/>
              </a:rPr>
              <a:t>ssues to be resolved by </a:t>
            </a:r>
            <a:r>
              <a:rPr lang="en" sz="2800">
                <a:solidFill>
                  <a:srgbClr val="FFFFFF"/>
                </a:solidFill>
                <a:latin typeface="Nunito"/>
                <a:ea typeface="Nunito"/>
                <a:cs typeface="Nunito"/>
                <a:sym typeface="Nunito"/>
              </a:rPr>
              <a:t>Full Validation</a:t>
            </a:r>
            <a:endParaRPr i="0" sz="2800" u="none" cap="none" strike="noStrike">
              <a:solidFill>
                <a:srgbClr val="FF0000"/>
              </a:solidFill>
              <a:latin typeface="Nunito"/>
              <a:ea typeface="Nunito"/>
              <a:cs typeface="Nunito"/>
              <a:sym typeface="Nunito"/>
            </a:endParaRPr>
          </a:p>
        </p:txBody>
      </p:sp>
      <p:sp>
        <p:nvSpPr>
          <p:cNvPr id="150" name="Google Shape;150;p23"/>
          <p:cNvSpPr/>
          <p:nvPr/>
        </p:nvSpPr>
        <p:spPr>
          <a:xfrm>
            <a:off x="259188" y="4504424"/>
            <a:ext cx="86706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400"/>
              </a:spcBef>
              <a:spcAft>
                <a:spcPts val="0"/>
              </a:spcAft>
              <a:buNone/>
            </a:pPr>
            <a:r>
              <a:rPr lang="en" sz="1500">
                <a:solidFill>
                  <a:srgbClr val="FFFFFF"/>
                </a:solidFill>
                <a:latin typeface="Calibri"/>
                <a:ea typeface="Calibri"/>
                <a:cs typeface="Calibri"/>
                <a:sym typeface="Calibri"/>
              </a:rPr>
              <a:t>Most instrument issues since Provisional have been resolved. Remaining issues discussed in later slides [51-57] and data ReadMe caveats.</a:t>
            </a:r>
            <a:endParaRPr sz="1500">
              <a:latin typeface="Calibri"/>
              <a:ea typeface="Calibri"/>
              <a:cs typeface="Calibri"/>
              <a:sym typeface="Calibri"/>
            </a:endParaRPr>
          </a:p>
        </p:txBody>
      </p:sp>
      <p:graphicFrame>
        <p:nvGraphicFramePr>
          <p:cNvPr id="151" name="Google Shape;151;p23"/>
          <p:cNvGraphicFramePr/>
          <p:nvPr/>
        </p:nvGraphicFramePr>
        <p:xfrm>
          <a:off x="192742" y="1395170"/>
          <a:ext cx="3000000" cy="3000000"/>
        </p:xfrm>
        <a:graphic>
          <a:graphicData uri="http://schemas.openxmlformats.org/drawingml/2006/table">
            <a:tbl>
              <a:tblPr bandRow="1" firstCol="1" firstRow="1">
                <a:noFill/>
                <a:tableStyleId>{D65E6A63-D9C6-44F7-97D8-AB8605A8F885}</a:tableStyleId>
              </a:tblPr>
              <a:tblGrid>
                <a:gridCol w="448175"/>
                <a:gridCol w="2170975"/>
                <a:gridCol w="3047250"/>
                <a:gridCol w="3092100"/>
              </a:tblGrid>
              <a:tr h="332375">
                <a:tc>
                  <a:txBody>
                    <a:bodyPr/>
                    <a:lstStyle/>
                    <a:p>
                      <a:pPr indent="0" lvl="0" marL="0" marR="0" rtl="0" algn="ctr">
                        <a:lnSpc>
                          <a:spcPct val="107000"/>
                        </a:lnSpc>
                        <a:spcBef>
                          <a:spcPts val="0"/>
                        </a:spcBef>
                        <a:spcAft>
                          <a:spcPts val="0"/>
                        </a:spcAft>
                        <a:buNone/>
                      </a:pPr>
                      <a:r>
                        <a:rPr lang="en"/>
                        <a:t>#</a:t>
                      </a:r>
                      <a:endParaRPr>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a:t>Issue</a:t>
                      </a:r>
                      <a:endParaRPr>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a:t>Description</a:t>
                      </a:r>
                      <a:endParaRPr>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a:t>Status as of May 2021</a:t>
                      </a:r>
                      <a:endParaRPr>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12575">
                <a:tc>
                  <a:txBody>
                    <a:bodyPr/>
                    <a:lstStyle/>
                    <a:p>
                      <a:pPr indent="0" lvl="0" marL="0" marR="0" rtl="0" algn="ctr">
                        <a:lnSpc>
                          <a:spcPct val="107000"/>
                        </a:lnSpc>
                        <a:spcBef>
                          <a:spcPts val="0"/>
                        </a:spcBef>
                        <a:spcAft>
                          <a:spcPts val="0"/>
                        </a:spcAft>
                        <a:buNone/>
                      </a:pPr>
                      <a:r>
                        <a:rPr lang="en" sz="1000"/>
                        <a:t>1</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 sz="1000">
                          <a:latin typeface="Calibri"/>
                          <a:ea typeface="Calibri"/>
                          <a:cs typeface="Calibri"/>
                          <a:sym typeface="Calibri"/>
                        </a:rPr>
                        <a:t>Create</a:t>
                      </a:r>
                      <a:r>
                        <a:rPr lang="en" sz="1000">
                          <a:latin typeface="Calibri"/>
                          <a:ea typeface="Calibri"/>
                          <a:cs typeface="Calibri"/>
                          <a:sym typeface="Calibri"/>
                        </a:rPr>
                        <a:t> Mg II proxies for EUVS-B degradation</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 sz="1000">
                          <a:solidFill>
                            <a:srgbClr val="000000"/>
                          </a:solidFill>
                          <a:latin typeface="Calibri"/>
                          <a:ea typeface="Calibri"/>
                          <a:cs typeface="Calibri"/>
                          <a:sym typeface="Calibri"/>
                        </a:rPr>
                        <a:t>Need to create Mg II proxies for EUVS to use for degradation</a:t>
                      </a:r>
                      <a:r>
                        <a:rPr lang="en" sz="1000">
                          <a:solidFill>
                            <a:srgbClr val="000000"/>
                          </a:solidFill>
                          <a:latin typeface="Calibri"/>
                          <a:ea typeface="Calibri"/>
                          <a:cs typeface="Calibri"/>
                          <a:sym typeface="Calibri"/>
                        </a:rPr>
                        <a:t> models</a:t>
                      </a:r>
                      <a:endParaRPr sz="1000">
                        <a:solidFill>
                          <a:srgbClr val="000000"/>
                        </a:solidFill>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sz="1000"/>
                        <a:t>Completed</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6D7A8"/>
                    </a:solidFill>
                  </a:tcPr>
                </a:tc>
              </a:tr>
              <a:tr h="312575">
                <a:tc>
                  <a:txBody>
                    <a:bodyPr/>
                    <a:lstStyle/>
                    <a:p>
                      <a:pPr indent="0" lvl="0" marL="0" marR="0" rtl="0" algn="ctr">
                        <a:lnSpc>
                          <a:spcPct val="107000"/>
                        </a:lnSpc>
                        <a:spcBef>
                          <a:spcPts val="0"/>
                        </a:spcBef>
                        <a:spcAft>
                          <a:spcPts val="0"/>
                        </a:spcAft>
                        <a:buNone/>
                      </a:pPr>
                      <a:r>
                        <a:rPr lang="en" sz="1000"/>
                        <a:t>2</a:t>
                      </a:r>
                      <a:endParaRPr sz="1000"/>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lnSpc>
                          <a:spcPct val="107000"/>
                        </a:lnSpc>
                        <a:spcBef>
                          <a:spcPts val="0"/>
                        </a:spcBef>
                        <a:spcAft>
                          <a:spcPts val="0"/>
                        </a:spcAft>
                        <a:buNone/>
                      </a:pPr>
                      <a:r>
                        <a:rPr lang="en" sz="1000"/>
                        <a:t>ECI data</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lnSpc>
                          <a:spcPct val="107000"/>
                        </a:lnSpc>
                        <a:spcBef>
                          <a:spcPts val="0"/>
                        </a:spcBef>
                        <a:spcAft>
                          <a:spcPts val="0"/>
                        </a:spcAft>
                        <a:buNone/>
                      </a:pPr>
                      <a:r>
                        <a:rPr lang="en" sz="1000"/>
                        <a:t>Need to determine </a:t>
                      </a:r>
                      <a:r>
                        <a:rPr lang="en" sz="1000"/>
                        <a:t>GOES-17 ECI correction</a:t>
                      </a:r>
                      <a:endParaRPr sz="1000">
                        <a:solidFill>
                          <a:srgbClr val="000000"/>
                        </a:solidFill>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ctr">
                        <a:lnSpc>
                          <a:spcPct val="107000"/>
                        </a:lnSpc>
                        <a:spcBef>
                          <a:spcPts val="0"/>
                        </a:spcBef>
                        <a:spcAft>
                          <a:spcPts val="0"/>
                        </a:spcAft>
                        <a:buNone/>
                      </a:pPr>
                      <a:r>
                        <a:rPr lang="en" sz="1000"/>
                        <a:t>Analysis not yet performed. EUVS data incorrect during ECI</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12575">
                <a:tc>
                  <a:txBody>
                    <a:bodyPr/>
                    <a:lstStyle/>
                    <a:p>
                      <a:pPr indent="0" lvl="0" marL="0" marR="0" rtl="0" algn="ctr">
                        <a:lnSpc>
                          <a:spcPct val="107000"/>
                        </a:lnSpc>
                        <a:spcBef>
                          <a:spcPts val="0"/>
                        </a:spcBef>
                        <a:spcAft>
                          <a:spcPts val="0"/>
                        </a:spcAft>
                        <a:buNone/>
                      </a:pPr>
                      <a:r>
                        <a:rPr lang="en" sz="1000"/>
                        <a:t>3</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 sz="1000">
                          <a:latin typeface="Calibri"/>
                          <a:ea typeface="Calibri"/>
                          <a:cs typeface="Calibri"/>
                          <a:sym typeface="Calibri"/>
                        </a:rPr>
                        <a:t>EUVS-A</a:t>
                      </a:r>
                      <a:r>
                        <a:rPr lang="en" sz="1000">
                          <a:latin typeface="Calibri"/>
                          <a:ea typeface="Calibri"/>
                          <a:cs typeface="Calibri"/>
                          <a:sym typeface="Calibri"/>
                        </a:rPr>
                        <a:t> and -B temperature corrections</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 sz="1000"/>
                        <a:t>Implement ADR 898</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sz="1000"/>
                        <a:t>Completed</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6D7A8"/>
                    </a:solidFill>
                  </a:tcPr>
                </a:tc>
              </a:tr>
              <a:tr h="368150">
                <a:tc>
                  <a:txBody>
                    <a:bodyPr/>
                    <a:lstStyle/>
                    <a:p>
                      <a:pPr indent="0" lvl="0" marL="0" marR="0" rtl="0" algn="ctr">
                        <a:lnSpc>
                          <a:spcPct val="107000"/>
                        </a:lnSpc>
                        <a:spcBef>
                          <a:spcPts val="0"/>
                        </a:spcBef>
                        <a:spcAft>
                          <a:spcPts val="0"/>
                        </a:spcAft>
                        <a:buNone/>
                      </a:pPr>
                      <a:r>
                        <a:rPr lang="en" sz="1000"/>
                        <a:t>4</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 sz="1000">
                          <a:latin typeface="Calibri"/>
                          <a:ea typeface="Calibri"/>
                          <a:cs typeface="Calibri"/>
                          <a:sym typeface="Calibri"/>
                        </a:rPr>
                        <a:t>EUVS-A filter degradation</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 sz="1000"/>
                        <a:t>LASP investigating degradation under Task Order 10. </a:t>
                      </a:r>
                      <a:r>
                        <a:rPr lang="en" sz="1000">
                          <a:latin typeface="Calibri"/>
                          <a:ea typeface="Calibri"/>
                          <a:cs typeface="Calibri"/>
                          <a:sym typeface="Calibri"/>
                        </a:rPr>
                        <a:t>(</a:t>
                      </a:r>
                      <a:r>
                        <a:rPr lang="en" sz="1000">
                          <a:solidFill>
                            <a:schemeClr val="lt1"/>
                          </a:solidFill>
                        </a:rPr>
                        <a:t>see results in </a:t>
                      </a:r>
                      <a:r>
                        <a:rPr lang="en" sz="1000" u="sng">
                          <a:solidFill>
                            <a:schemeClr val="lt1"/>
                          </a:solidFill>
                          <a:hlinkClick r:id="rId3">
                            <a:extLst>
                              <a:ext uri="{A12FA001-AC4F-418D-AE19-62706E023703}">
                                <ahyp:hlinkClr val="tx"/>
                              </a:ext>
                            </a:extLst>
                          </a:hlinkClick>
                        </a:rPr>
                        <a:t>https://doi.org/10.1007/s11207-021-01806-4</a:t>
                      </a:r>
                      <a:r>
                        <a:rPr lang="en" sz="1000">
                          <a:solidFill>
                            <a:schemeClr val="lt1"/>
                          </a:solidFill>
                        </a:rPr>
                        <a:t>). </a:t>
                      </a:r>
                      <a:endParaRPr sz="1000">
                        <a:solidFill>
                          <a:schemeClr val="lt1"/>
                        </a:solidFill>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sz="1000"/>
                        <a:t>Completed</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6D7A8"/>
                    </a:solidFill>
                  </a:tcPr>
                </a:tc>
              </a:tr>
              <a:tr h="312575">
                <a:tc>
                  <a:txBody>
                    <a:bodyPr/>
                    <a:lstStyle/>
                    <a:p>
                      <a:pPr indent="0" lvl="0" marL="0" marR="0" rtl="0" algn="ctr">
                        <a:lnSpc>
                          <a:spcPct val="107000"/>
                        </a:lnSpc>
                        <a:spcBef>
                          <a:spcPts val="0"/>
                        </a:spcBef>
                        <a:spcAft>
                          <a:spcPts val="0"/>
                        </a:spcAft>
                        <a:buNone/>
                      </a:pPr>
                      <a:r>
                        <a:rPr lang="en" sz="1000"/>
                        <a:t>5</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 sz="1000"/>
                        <a:t>R</a:t>
                      </a:r>
                      <a:r>
                        <a:rPr lang="en" sz="1000">
                          <a:latin typeface="Calibri"/>
                          <a:ea typeface="Calibri"/>
                          <a:cs typeface="Calibri"/>
                          <a:sym typeface="Calibri"/>
                        </a:rPr>
                        <a:t>ocket</a:t>
                      </a:r>
                      <a:r>
                        <a:rPr lang="en" sz="1000">
                          <a:latin typeface="Calibri"/>
                          <a:ea typeface="Calibri"/>
                          <a:cs typeface="Calibri"/>
                          <a:sym typeface="Calibri"/>
                        </a:rPr>
                        <a:t> calibration</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 sz="1000"/>
                        <a:t>June 2018 rocket s</a:t>
                      </a:r>
                      <a:r>
                        <a:rPr lang="en" sz="1000">
                          <a:latin typeface="Calibri"/>
                          <a:ea typeface="Calibri"/>
                          <a:cs typeface="Calibri"/>
                          <a:sym typeface="Calibri"/>
                        </a:rPr>
                        <a:t>pectrum should be used to calibrate</a:t>
                      </a:r>
                      <a:r>
                        <a:rPr lang="en" sz="1000">
                          <a:latin typeface="Calibri"/>
                          <a:ea typeface="Calibri"/>
                          <a:cs typeface="Calibri"/>
                          <a:sym typeface="Calibri"/>
                        </a:rPr>
                        <a:t> EUVS-A data.</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sz="1000"/>
                        <a:t>Completed</a:t>
                      </a:r>
                      <a:endParaRPr sz="1000">
                        <a:solidFill>
                          <a:srgbClr val="FF0000"/>
                        </a:solidFill>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6D7A8"/>
                    </a:solidFill>
                  </a:tcPr>
                </a:tc>
              </a:tr>
              <a:tr h="264875">
                <a:tc>
                  <a:txBody>
                    <a:bodyPr/>
                    <a:lstStyle/>
                    <a:p>
                      <a:pPr indent="0" lvl="0" marL="0" marR="0" rtl="0" algn="ctr">
                        <a:lnSpc>
                          <a:spcPct val="107000"/>
                        </a:lnSpc>
                        <a:spcBef>
                          <a:spcPts val="0"/>
                        </a:spcBef>
                        <a:spcAft>
                          <a:spcPts val="0"/>
                        </a:spcAft>
                        <a:buNone/>
                      </a:pPr>
                      <a:r>
                        <a:rPr lang="en" sz="1000"/>
                        <a:t>6</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 sz="1000">
                          <a:latin typeface="Calibri"/>
                          <a:ea typeface="Calibri"/>
                          <a:cs typeface="Calibri"/>
                          <a:sym typeface="Calibri"/>
                        </a:rPr>
                        <a:t>EUVS-C spike removal</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 sz="1000">
                          <a:latin typeface="Calibri"/>
                          <a:ea typeface="Calibri"/>
                          <a:cs typeface="Calibri"/>
                          <a:sym typeface="Calibri"/>
                        </a:rPr>
                        <a:t>Determine if this should</a:t>
                      </a:r>
                      <a:r>
                        <a:rPr lang="en" sz="1000">
                          <a:latin typeface="Calibri"/>
                          <a:ea typeface="Calibri"/>
                          <a:cs typeface="Calibri"/>
                          <a:sym typeface="Calibri"/>
                        </a:rPr>
                        <a:t> be added to L1b code.</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sz="1000"/>
                        <a:t>Not completed</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12575">
                <a:tc>
                  <a:txBody>
                    <a:bodyPr/>
                    <a:lstStyle/>
                    <a:p>
                      <a:pPr indent="0" lvl="0" marL="0" marR="0" rtl="0" algn="ctr">
                        <a:lnSpc>
                          <a:spcPct val="107000"/>
                        </a:lnSpc>
                        <a:spcBef>
                          <a:spcPts val="0"/>
                        </a:spcBef>
                        <a:spcAft>
                          <a:spcPts val="0"/>
                        </a:spcAft>
                        <a:buNone/>
                      </a:pPr>
                      <a:r>
                        <a:rPr lang="en" sz="1000"/>
                        <a:t>7</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 sz="1000">
                          <a:latin typeface="Calibri"/>
                          <a:ea typeface="Calibri"/>
                          <a:cs typeface="Calibri"/>
                          <a:sym typeface="Calibri"/>
                        </a:rPr>
                        <a:t>EUVS model during flares</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 sz="1000"/>
                        <a:t>S</a:t>
                      </a:r>
                      <a:r>
                        <a:rPr lang="en" sz="1000">
                          <a:latin typeface="Calibri"/>
                          <a:ea typeface="Calibri"/>
                          <a:cs typeface="Calibri"/>
                          <a:sym typeface="Calibri"/>
                        </a:rPr>
                        <a:t>mall revisions needed to LUTs following implementation of various ADRs</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sz="1000"/>
                        <a:t>Completed</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B6D7A8"/>
                    </a:solidFill>
                  </a:tcPr>
                </a:tc>
              </a:tr>
              <a:tr h="381350">
                <a:tc>
                  <a:txBody>
                    <a:bodyPr/>
                    <a:lstStyle/>
                    <a:p>
                      <a:pPr indent="0" lvl="0" marL="0" marR="0" rtl="0" algn="ctr">
                        <a:lnSpc>
                          <a:spcPct val="107000"/>
                        </a:lnSpc>
                        <a:spcBef>
                          <a:spcPts val="0"/>
                        </a:spcBef>
                        <a:spcAft>
                          <a:spcPts val="0"/>
                        </a:spcAft>
                        <a:buNone/>
                      </a:pPr>
                      <a:r>
                        <a:rPr lang="en" sz="1000"/>
                        <a:t>8</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 sz="1000">
                          <a:latin typeface="Calibri"/>
                          <a:ea typeface="Calibri"/>
                          <a:cs typeface="Calibri"/>
                          <a:sym typeface="Calibri"/>
                        </a:rPr>
                        <a:t>EUVS-C</a:t>
                      </a:r>
                      <a:r>
                        <a:rPr lang="en" sz="1000">
                          <a:latin typeface="Calibri"/>
                          <a:ea typeface="Calibri"/>
                          <a:cs typeface="Calibri"/>
                          <a:sym typeface="Calibri"/>
                        </a:rPr>
                        <a:t> systematic behavior</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 sz="1000"/>
                        <a:t>Investigate subtle effect of Doppler effect </a:t>
                      </a:r>
                      <a:r>
                        <a:rPr lang="en" sz="1000">
                          <a:latin typeface="Calibri"/>
                          <a:ea typeface="Calibri"/>
                          <a:cs typeface="Calibri"/>
                          <a:sym typeface="Calibri"/>
                        </a:rPr>
                        <a:t>on behavior of wings and lines</a:t>
                      </a:r>
                      <a:r>
                        <a:rPr lang="en" sz="1000"/>
                        <a:t> </a:t>
                      </a:r>
                      <a:endParaRPr sz="1000">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 sz="1000"/>
                        <a:t>LUT </a:t>
                      </a:r>
                      <a:r>
                        <a:rPr lang="en" sz="1000"/>
                        <a:t>was changed to</a:t>
                      </a:r>
                      <a:r>
                        <a:rPr lang="en" sz="1000"/>
                        <a:t> expand diode mask due to Doppler effect. Further investigation needed for wing behavior. </a:t>
                      </a:r>
                      <a:endParaRPr sz="1000">
                        <a:solidFill>
                          <a:srgbClr val="FF0000"/>
                        </a:solidFill>
                        <a:latin typeface="Calibri"/>
                        <a:ea typeface="Calibri"/>
                        <a:cs typeface="Calibri"/>
                        <a:sym typeface="Calibri"/>
                      </a:endParaRPr>
                    </a:p>
                  </a:txBody>
                  <a:tcPr marT="0" marB="0" marR="68575" marL="6857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bl>
          </a:graphicData>
        </a:graphic>
      </p:graphicFrame>
      <p:grpSp>
        <p:nvGrpSpPr>
          <p:cNvPr id="152" name="Google Shape;152;p23"/>
          <p:cNvGrpSpPr/>
          <p:nvPr/>
        </p:nvGrpSpPr>
        <p:grpSpPr>
          <a:xfrm>
            <a:off x="259199" y="142068"/>
            <a:ext cx="933668" cy="276900"/>
            <a:chOff x="259199" y="142068"/>
            <a:chExt cx="933668" cy="276900"/>
          </a:xfrm>
        </p:grpSpPr>
        <p:sp>
          <p:nvSpPr>
            <p:cNvPr id="153" name="Google Shape;153;p23"/>
            <p:cNvSpPr txBox="1"/>
            <p:nvPr/>
          </p:nvSpPr>
          <p:spPr>
            <a:xfrm>
              <a:off x="259199" y="142068"/>
              <a:ext cx="439500" cy="276900"/>
            </a:xfrm>
            <a:prstGeom prst="rect">
              <a:avLst/>
            </a:prstGeom>
            <a:solidFill>
              <a:srgbClr val="9FC5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G16</a:t>
              </a:r>
              <a:endParaRPr sz="1200">
                <a:solidFill>
                  <a:schemeClr val="lt1"/>
                </a:solidFill>
                <a:latin typeface="Calibri"/>
                <a:ea typeface="Calibri"/>
                <a:cs typeface="Calibri"/>
                <a:sym typeface="Calibri"/>
              </a:endParaRPr>
            </a:p>
          </p:txBody>
        </p:sp>
        <p:sp>
          <p:nvSpPr>
            <p:cNvPr id="154" name="Google Shape;154;p23"/>
            <p:cNvSpPr txBox="1"/>
            <p:nvPr/>
          </p:nvSpPr>
          <p:spPr>
            <a:xfrm>
              <a:off x="753367" y="142068"/>
              <a:ext cx="439500" cy="2769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grpSp>
      <p:sp>
        <p:nvSpPr>
          <p:cNvPr id="155" name="Google Shape;155;p23"/>
          <p:cNvSpPr txBox="1"/>
          <p:nvPr/>
        </p:nvSpPr>
        <p:spPr>
          <a:xfrm>
            <a:off x="1221175" y="2043025"/>
            <a:ext cx="438900" cy="312600"/>
          </a:xfrm>
          <a:prstGeom prst="rect">
            <a:avLst/>
          </a:prstGeom>
          <a:solidFill>
            <a:srgbClr val="FFE5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 sz="1200">
                <a:solidFill>
                  <a:schemeClr val="lt1"/>
                </a:solidFill>
                <a:latin typeface="Calibri"/>
                <a:ea typeface="Calibri"/>
                <a:cs typeface="Calibri"/>
                <a:sym typeface="Calibri"/>
              </a:rPr>
              <a:t>G17</a:t>
            </a:r>
            <a:endParaRPr sz="1200">
              <a:solidFill>
                <a:schemeClr val="lt1"/>
              </a:solidFill>
              <a:latin typeface="Calibri"/>
              <a:ea typeface="Calibri"/>
              <a:cs typeface="Calibri"/>
              <a:sym typeface="Calibri"/>
            </a:endParaRPr>
          </a:p>
        </p:txBody>
      </p:sp>
      <p:sp>
        <p:nvSpPr>
          <p:cNvPr id="156" name="Google Shape;156;p23"/>
          <p:cNvSpPr txBox="1"/>
          <p:nvPr>
            <p:ph idx="12" type="sldNum"/>
          </p:nvPr>
        </p:nvSpPr>
        <p:spPr>
          <a:xfrm>
            <a:off x="6902150" y="478131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solidFill>
                  <a:srgbClr val="CCCCCC"/>
                </a:solidFill>
              </a:rPr>
              <a:t>‹#›</a:t>
            </a:fld>
            <a:endParaRPr>
              <a:solidFill>
                <a:srgbClr val="CCCCCC"/>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