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2" r:id="rId1"/>
  </p:sldMasterIdLst>
  <p:notesMasterIdLst>
    <p:notesMasterId r:id="rId112"/>
  </p:notesMasterIdLst>
  <p:sldIdLst>
    <p:sldId id="256" r:id="rId2"/>
    <p:sldId id="361" r:id="rId3"/>
    <p:sldId id="1249" r:id="rId4"/>
    <p:sldId id="539" r:id="rId5"/>
    <p:sldId id="538" r:id="rId6"/>
    <p:sldId id="540" r:id="rId7"/>
    <p:sldId id="964" r:id="rId8"/>
    <p:sldId id="369" r:id="rId9"/>
    <p:sldId id="570" r:id="rId10"/>
    <p:sldId id="549" r:id="rId11"/>
    <p:sldId id="378" r:id="rId12"/>
    <p:sldId id="1111" r:id="rId13"/>
    <p:sldId id="1201" r:id="rId14"/>
    <p:sldId id="1113" r:id="rId15"/>
    <p:sldId id="1114" r:id="rId16"/>
    <p:sldId id="1117" r:id="rId17"/>
    <p:sldId id="925" r:id="rId18"/>
    <p:sldId id="1124" r:id="rId19"/>
    <p:sldId id="1126" r:id="rId20"/>
    <p:sldId id="1127" r:id="rId21"/>
    <p:sldId id="1128" r:id="rId22"/>
    <p:sldId id="1129" r:id="rId23"/>
    <p:sldId id="1130" r:id="rId24"/>
    <p:sldId id="1185" r:id="rId25"/>
    <p:sldId id="1132" r:id="rId26"/>
    <p:sldId id="1164" r:id="rId27"/>
    <p:sldId id="1239" r:id="rId28"/>
    <p:sldId id="1237" r:id="rId29"/>
    <p:sldId id="1238" r:id="rId30"/>
    <p:sldId id="1246" r:id="rId31"/>
    <p:sldId id="1247" r:id="rId32"/>
    <p:sldId id="1243" r:id="rId33"/>
    <p:sldId id="1244" r:id="rId34"/>
    <p:sldId id="1140" r:id="rId35"/>
    <p:sldId id="1248" r:id="rId36"/>
    <p:sldId id="1137" r:id="rId37"/>
    <p:sldId id="1207" r:id="rId38"/>
    <p:sldId id="1209" r:id="rId39"/>
    <p:sldId id="1166" r:id="rId40"/>
    <p:sldId id="1206" r:id="rId41"/>
    <p:sldId id="924" r:id="rId42"/>
    <p:sldId id="502" r:id="rId43"/>
    <p:sldId id="1198" r:id="rId44"/>
    <p:sldId id="1143" r:id="rId45"/>
    <p:sldId id="1144" r:id="rId46"/>
    <p:sldId id="1152" r:id="rId47"/>
    <p:sldId id="479" r:id="rId48"/>
    <p:sldId id="1155" r:id="rId49"/>
    <p:sldId id="1159" r:id="rId50"/>
    <p:sldId id="1157" r:id="rId51"/>
    <p:sldId id="1077" r:id="rId52"/>
    <p:sldId id="503" r:id="rId53"/>
    <p:sldId id="1199" r:id="rId54"/>
    <p:sldId id="1084" r:id="rId55"/>
    <p:sldId id="1122" r:id="rId56"/>
    <p:sldId id="1174" r:id="rId57"/>
    <p:sldId id="1177" r:id="rId58"/>
    <p:sldId id="1176" r:id="rId59"/>
    <p:sldId id="929" r:id="rId60"/>
    <p:sldId id="943" r:id="rId61"/>
    <p:sldId id="944" r:id="rId62"/>
    <p:sldId id="945" r:id="rId63"/>
    <p:sldId id="1210" r:id="rId64"/>
    <p:sldId id="1212" r:id="rId65"/>
    <p:sldId id="1211" r:id="rId66"/>
    <p:sldId id="947" r:id="rId67"/>
    <p:sldId id="948" r:id="rId68"/>
    <p:sldId id="949" r:id="rId69"/>
    <p:sldId id="424" r:id="rId70"/>
    <p:sldId id="951" r:id="rId71"/>
    <p:sldId id="952" r:id="rId72"/>
    <p:sldId id="422" r:id="rId73"/>
    <p:sldId id="954" r:id="rId74"/>
    <p:sldId id="1194" r:id="rId75"/>
    <p:sldId id="1229" r:id="rId76"/>
    <p:sldId id="1230" r:id="rId77"/>
    <p:sldId id="1231" r:id="rId78"/>
    <p:sldId id="1232" r:id="rId79"/>
    <p:sldId id="1245" r:id="rId80"/>
    <p:sldId id="1234" r:id="rId81"/>
    <p:sldId id="441" r:id="rId82"/>
    <p:sldId id="931" r:id="rId83"/>
    <p:sldId id="443" r:id="rId84"/>
    <p:sldId id="444" r:id="rId85"/>
    <p:sldId id="567" r:id="rId86"/>
    <p:sldId id="1116" r:id="rId87"/>
    <p:sldId id="1195" r:id="rId88"/>
    <p:sldId id="451" r:id="rId89"/>
    <p:sldId id="1214" r:id="rId90"/>
    <p:sldId id="426" r:id="rId91"/>
    <p:sldId id="1197" r:id="rId92"/>
    <p:sldId id="1049" r:id="rId93"/>
    <p:sldId id="1050" r:id="rId94"/>
    <p:sldId id="1051" r:id="rId95"/>
    <p:sldId id="1052" r:id="rId96"/>
    <p:sldId id="1053" r:id="rId97"/>
    <p:sldId id="1200" r:id="rId98"/>
    <p:sldId id="956" r:id="rId99"/>
    <p:sldId id="959" r:id="rId100"/>
    <p:sldId id="578" r:id="rId101"/>
    <p:sldId id="1215" r:id="rId102"/>
    <p:sldId id="1216" r:id="rId103"/>
    <p:sldId id="1221" r:id="rId104"/>
    <p:sldId id="1222" r:id="rId105"/>
    <p:sldId id="1223" r:id="rId106"/>
    <p:sldId id="1224" r:id="rId107"/>
    <p:sldId id="1225" r:id="rId108"/>
    <p:sldId id="1226" r:id="rId109"/>
    <p:sldId id="1227" r:id="rId110"/>
    <p:sldId id="1228" r:id="rId111"/>
  </p:sldIdLst>
  <p:sldSz cx="9144000" cy="6858000" type="screen4x3"/>
  <p:notesSz cx="6858000" cy="9144000"/>
  <p:embeddedFontLst>
    <p:embeddedFont>
      <p:font typeface="Calibri" panose="020F0502020204030204" pitchFamily="34" charset="0"/>
      <p:regular r:id="rId113"/>
      <p:bold r:id="rId114"/>
      <p:italic r:id="rId115"/>
      <p:boldItalic r:id="rId116"/>
    </p:embeddedFont>
    <p:embeddedFont>
      <p:font typeface="Malgun Gothic" panose="020B0503020000020004" pitchFamily="34" charset="-127"/>
      <p:regular r:id="rId117"/>
      <p:bold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92"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HEIDINGER" initials="" lastIdx="5" clrIdx="0"/>
  <p:cmAuthor id="1" name="WILLIAM STRAKA" initials="" lastIdx="5" clrIdx="1"/>
  <p:cmAuthor id="2" name="Istvan Laszlo" initials=""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2060"/>
    <a:srgbClr val="F2F2F2"/>
    <a:srgbClr val="FFFFFF"/>
    <a:srgbClr val="0000CC"/>
    <a:srgbClr val="0000FF"/>
    <a:srgbClr val="BD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9C103E9-34DA-44BB-98E6-2290BE24BCFF}">
  <a:tblStyle styleId="{F9C103E9-34DA-44BB-98E6-2290BE24BCFF}" styleName="Table_0">
    <a:wholeTbl>
      <a:tcTxStyle>
        <a:font>
          <a:latin typeface="Arial"/>
          <a:ea typeface="Arial"/>
          <a:cs typeface="Arial"/>
        </a:font>
        <a:srgbClr val="000000"/>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7EF39A4-3B55-471D-9E2F-5EDBCC4E9E3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a:tcStyle>
        <a:tcBdr/>
      </a:tcStyle>
    </a:neCell>
    <a:nwCell>
      <a:tcTxStyle/>
      <a:tcStyle>
        <a:tcBdr/>
      </a:tcStyle>
    </a:nwCell>
  </a:tblStyle>
  <a:tblStyle styleId="{D581AED4-AC8C-4BF9-BF54-93E1DEDC6E0E}"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170F47C-D8E7-4EC8-BBA5-23F8C8E1780F}" styleName="Table_3">
    <a:wholeTbl>
      <a:tcTxStyle>
        <a:font>
          <a:latin typeface="Arial"/>
          <a:ea typeface="Arial"/>
          <a:cs typeface="Arial"/>
        </a:font>
        <a:schemeClr val="tx1"/>
      </a:tcTxStyle>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0540B48-E21A-49F2-B2EA-D80C7953BA77}" styleName="Table_4">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DA869AD-AC64-4E45-B35F-26F21F98B5B5}" styleName="Table_5">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neCell>
      <a:tcTxStyle b="off" i="off"/>
      <a:tcStyle>
        <a:tcBdr/>
      </a:tcStyle>
    </a:neCell>
    <a:nwCell>
      <a:tcTxStyle b="off" i="off"/>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3" autoAdjust="0"/>
    <p:restoredTop sz="91407" autoAdjust="0"/>
  </p:normalViewPr>
  <p:slideViewPr>
    <p:cSldViewPr snapToGrid="0">
      <p:cViewPr varScale="1">
        <p:scale>
          <a:sx n="98" d="100"/>
          <a:sy n="98" d="100"/>
        </p:scale>
        <p:origin x="1266" y="84"/>
      </p:cViewPr>
      <p:guideLst>
        <p:guide orient="horz" pos="792"/>
        <p:guide pos="2880"/>
      </p:guideLst>
    </p:cSldViewPr>
  </p:slideViewPr>
  <p:notesTextViewPr>
    <p:cViewPr>
      <p:scale>
        <a:sx n="3" d="2"/>
        <a:sy n="3" d="2"/>
      </p:scale>
      <p:origin x="0" y="0"/>
    </p:cViewPr>
  </p:notesTextViewPr>
  <p:sorterViewPr>
    <p:cViewPr>
      <p:scale>
        <a:sx n="100" d="100"/>
        <a:sy n="100" d="100"/>
      </p:scale>
      <p:origin x="0" y="-25668"/>
    </p:cViewPr>
  </p:sorterViewPr>
  <p:notesViewPr>
    <p:cSldViewPr snapToGrid="0">
      <p:cViewPr varScale="1">
        <p:scale>
          <a:sx n="82" d="100"/>
          <a:sy n="82" d="100"/>
        </p:scale>
        <p:origin x="315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5.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1.fntdata"/><Relationship Id="rId118" Type="http://schemas.openxmlformats.org/officeDocument/2006/relationships/font" Target="fonts/font6.fnt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2.fntdata"/><Relationship Id="rId119" Type="http://schemas.openxmlformats.org/officeDocument/2006/relationships/commentAuthors" Target="commentAuthor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3.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138391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p:txBody>
      </p:sp>
      <p:sp>
        <p:nvSpPr>
          <p:cNvPr id="386" name="Shape 386"/>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1</a:t>
            </a:fld>
            <a:endParaRPr/>
          </a:p>
        </p:txBody>
      </p:sp>
    </p:spTree>
    <p:extLst>
      <p:ext uri="{BB962C8B-B14F-4D97-AF65-F5344CB8AC3E}">
        <p14:creationId xmlns:p14="http://schemas.microsoft.com/office/powerpoint/2010/main" val="34702694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IL: Is there no ADR for this? NO</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5283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177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12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3561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99737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r>
              <a:rPr lang="en-US" dirty="0"/>
              <a:t>IL: Start date is when GOES-17 was declared GOES West</a:t>
            </a: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14</a:t>
            </a:fld>
            <a:endParaRPr lang="en-US"/>
          </a:p>
        </p:txBody>
      </p:sp>
    </p:spTree>
    <p:extLst>
      <p:ext uri="{BB962C8B-B14F-4D97-AF65-F5344CB8AC3E}">
        <p14:creationId xmlns:p14="http://schemas.microsoft.com/office/powerpoint/2010/main" val="2615176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747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hours of 09 – 17 UTC are excluded.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24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8633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IL: Show map of common (overlap) area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05575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08332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IL: All quality or just good retrievals? YES, GOOD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061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97" name="Shape 397"/>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10464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precedent</a:t>
            </a:r>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39</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11775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40</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915575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41</a:t>
            </a:fld>
            <a:endParaRPr lang="en-US"/>
          </a:p>
        </p:txBody>
      </p:sp>
    </p:spTree>
    <p:extLst>
      <p:ext uri="{BB962C8B-B14F-4D97-AF65-F5344CB8AC3E}">
        <p14:creationId xmlns:p14="http://schemas.microsoft.com/office/powerpoint/2010/main" val="2042402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2531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ALL quality.</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9830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All quality.</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68106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IL: We know that the narrow-to-broadband (NTB) conversion has larger errors for cloudy scenes; empirical NTB conversion will help.</a:t>
            </a:r>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8847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3110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03536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2119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Shape 39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96" name="Shape 396"/>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97" name="Shape 397"/>
          <p:cNvSpPr txBox="1">
            <a:spLocks noGrp="1"/>
          </p:cNvSpPr>
          <p:nvPr>
            <p:ph type="sldNum" idx="12"/>
          </p:nvPr>
        </p:nvSpPr>
        <p:spPr>
          <a:xfrm>
            <a:off x="3884612" y="8685213"/>
            <a:ext cx="2971799" cy="458786"/>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99911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39239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81758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29684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055571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2795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IL: Spring season; larger scatter is expected due to rapidly changing surface conditions. </a:t>
            </a:r>
            <a:r>
              <a:rPr lang="en-US"/>
              <a:t>(GOES-16 provisional met requirements; time period was late summer-early fall; less scatter.)</a:t>
            </a:r>
          </a:p>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14455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892119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96642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751980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dirty="0"/>
              <a:t>IL: </a:t>
            </a:r>
            <a:r>
              <a:rPr lang="en-US" sz="1200" dirty="0">
                <a:solidFill>
                  <a:srgbClr val="FFFF00"/>
                </a:solidFill>
              </a:rPr>
              <a:t>Is this from CONUS DSR? YES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18585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87536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339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9005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67</a:t>
            </a:fld>
            <a:endParaRPr lang="en-US" dirty="0">
              <a:solidFill>
                <a:prstClr val="black"/>
              </a:solidFill>
              <a:latin typeface="Calibri"/>
            </a:endParaRPr>
          </a:p>
        </p:txBody>
      </p:sp>
    </p:spTree>
    <p:extLst>
      <p:ext uri="{BB962C8B-B14F-4D97-AF65-F5344CB8AC3E}">
        <p14:creationId xmlns:p14="http://schemas.microsoft.com/office/powerpoint/2010/main" val="2160113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03C173-D336-4429-BE64-F6CFCEA9010A}" type="slidenum">
              <a:rPr lang="en-US" smtClean="0">
                <a:solidFill>
                  <a:prstClr val="black"/>
                </a:solidFill>
                <a:latin typeface="Calibri"/>
              </a:rPr>
              <a:pPr/>
              <a:t>68</a:t>
            </a:fld>
            <a:endParaRPr lang="en-US" dirty="0">
              <a:solidFill>
                <a:prstClr val="black"/>
              </a:solidFill>
              <a:latin typeface="Calibri"/>
            </a:endParaRPr>
          </a:p>
        </p:txBody>
      </p:sp>
    </p:spTree>
    <p:extLst>
      <p:ext uri="{BB962C8B-B14F-4D97-AF65-F5344CB8AC3E}">
        <p14:creationId xmlns:p14="http://schemas.microsoft.com/office/powerpoint/2010/main" val="3850298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630" name="Shape 6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69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91667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rtl="0" eaLnBrk="1" fontAlgn="ctr" latinLnBrk="0" hangingPunct="1"/>
            <a:r>
              <a:rPr lang="en-US" sz="1200" b="0" i="0" u="none" strike="noStrike" kern="1200" cap="none" dirty="0">
                <a:solidFill>
                  <a:schemeClr val="dk1"/>
                </a:solidFill>
                <a:effectLst/>
                <a:latin typeface="Calibri"/>
                <a:ea typeface="Calibri"/>
                <a:cs typeface="Calibri"/>
                <a:sym typeface="Calibri"/>
              </a:rPr>
              <a:t> </a:t>
            </a:r>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99582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Shape 769"/>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p:txBody>
      </p:sp>
      <p:sp>
        <p:nvSpPr>
          <p:cNvPr id="770" name="Shape 7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098765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528623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81</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63636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82</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25629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283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83</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2465797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84</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69307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86</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2614087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87</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2693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 name="Shape 129"/>
          <p:cNvSpPr txBox="1">
            <a:spLocks noGrp="1"/>
          </p:cNvSpPr>
          <p:nvPr>
            <p:ph type="body" idx="1"/>
          </p:nvPr>
        </p:nvSpPr>
        <p:spPr>
          <a:xfrm>
            <a:off x="685800" y="4400550"/>
            <a:ext cx="5486400" cy="3600600"/>
          </a:xfrm>
          <a:prstGeom prst="rect">
            <a:avLst/>
          </a:prstGeom>
        </p:spPr>
        <p:txBody>
          <a:bodyPr lIns="91425" tIns="91425" rIns="91425" bIns="91425" anchor="t" anchorCtr="0">
            <a:noAutofit/>
          </a:bodyPr>
          <a:lstStyle/>
          <a:p>
            <a:pPr lvl="0">
              <a:spcBef>
                <a:spcPts val="0"/>
              </a:spcBef>
              <a:buNone/>
            </a:pPr>
            <a:endParaRPr dirty="0"/>
          </a:p>
        </p:txBody>
      </p:sp>
      <p:sp>
        <p:nvSpPr>
          <p:cNvPr id="130" name="Shape 130"/>
          <p:cNvSpPr txBox="1">
            <a:spLocks noGrp="1"/>
          </p:cNvSpPr>
          <p:nvPr>
            <p:ph type="sldNum" idx="12"/>
          </p:nvPr>
        </p:nvSpPr>
        <p:spPr>
          <a:xfrm>
            <a:off x="3884612" y="8685213"/>
            <a:ext cx="2971800" cy="458700"/>
          </a:xfrm>
          <a:prstGeom prst="rect">
            <a:avLst/>
          </a:prstGeom>
        </p:spPr>
        <p:txBody>
          <a:bodyPr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t>88</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503780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22038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5907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00637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300"/>
                <a:buFont typeface="Calibri"/>
                <a:buNone/>
                <a:tabLst/>
                <a:defRPr/>
              </a:pPr>
              <a:t>98</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65811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541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D85A49-F495-4469-B05B-74800E2130EA}"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010391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ct val="25000"/>
                <a:buFont typeface="Calibri"/>
                <a:buNone/>
              </a:p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89121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84" name="Shape 48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b="0" dirty="0"/>
              <a:t>IL: </a:t>
            </a:r>
            <a:r>
              <a:rPr lang="en-US" b="0" dirty="0" smtClean="0"/>
              <a:t>914</a:t>
            </a:r>
            <a:r>
              <a:rPr lang="en-US" b="0" baseline="0" dirty="0" smtClean="0"/>
              <a:t> </a:t>
            </a:r>
            <a:r>
              <a:rPr lang="en-US" b="0" baseline="0" dirty="0"/>
              <a:t>is for G16 and G17 (HYK), 933 is for G17 </a:t>
            </a:r>
            <a:r>
              <a:rPr lang="en-US" b="0" baseline="0" dirty="0" smtClean="0"/>
              <a:t>(AA</a:t>
            </a:r>
            <a:r>
              <a:rPr lang="en-US" b="0" baseline="0" dirty="0"/>
              <a:t>)</a:t>
            </a:r>
            <a:endParaRPr lang="en-US" b="0" dirty="0"/>
          </a:p>
        </p:txBody>
      </p:sp>
      <p:sp>
        <p:nvSpPr>
          <p:cNvPr id="485" name="Shape 48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pPr marL="0" marR="0" lvl="0" indent="0" algn="r" rtl="0">
                <a:spcBef>
                  <a:spcPts val="0"/>
                </a:spcBef>
                <a:buSzPct val="25000"/>
                <a:buNone/>
              </a:pPr>
              <a:t>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5365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24"/>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18" name="Shape 18"/>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dirty="0"/>
          </a:p>
        </p:txBody>
      </p:sp>
      <p:sp>
        <p:nvSpPr>
          <p:cNvPr id="21" name="Shape 21"/>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37"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81" name="Shape 81"/>
          <p:cNvSpPr txBox="1">
            <a:spLocks noGrp="1"/>
          </p:cNvSpPr>
          <p:nvPr>
            <p:ph type="body" idx="1"/>
          </p:nvPr>
        </p:nvSpPr>
        <p:spPr>
          <a:xfrm rot="5400000">
            <a:off x="541337" y="190500"/>
            <a:ext cx="5851525" cy="6019799"/>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1564350" y="288575"/>
            <a:ext cx="5961300" cy="853799"/>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311700" y="1536633"/>
            <a:ext cx="8520599" cy="4555199"/>
          </a:xfrm>
          <a:prstGeom prst="rect">
            <a:avLst/>
          </a:prstGeom>
          <a:noFill/>
          <a:ln>
            <a:noFill/>
          </a:ln>
        </p:spPr>
        <p:txBody>
          <a:bodyPr lIns="91425" tIns="91425" rIns="91425" bIns="91425" anchor="t" anchorCtr="0"/>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16" name="Shape 16"/>
          <p:cNvSpPr txBox="1">
            <a:spLocks noGrp="1"/>
          </p:cNvSpPr>
          <p:nvPr>
            <p:ph type="sldNum" idx="12"/>
          </p:nvPr>
        </p:nvSpPr>
        <p:spPr>
          <a:xfrm>
            <a:off x="8472457" y="6217621"/>
            <a:ext cx="548699" cy="524699"/>
          </a:xfrm>
          <a:prstGeom prst="rect">
            <a:avLst/>
          </a:prstGeom>
          <a:noFill/>
          <a:ln>
            <a:noFill/>
          </a:ln>
        </p:spPr>
        <p:txBody>
          <a:bodyPr lIns="91425" tIns="91425" rIns="91425" bIns="91425" anchor="ctr" anchorCtr="0">
            <a:noAutofit/>
          </a:bodyPr>
          <a:lstStyle/>
          <a:p>
            <a:pPr algn="l">
              <a:buClr>
                <a:srgbClr val="000000"/>
              </a:buClr>
              <a:buSzPct val="25000"/>
              <a:buFont typeface="Arial"/>
              <a:buNone/>
            </a:pPr>
            <a:fld id="{00000000-1234-1234-1234-123412341234}" type="slidenum">
              <a:rPr lang="en" sz="1400">
                <a:solidFill>
                  <a:srgbClr val="000000"/>
                </a:solidFill>
                <a:latin typeface="Arial"/>
                <a:ea typeface="Arial"/>
                <a:cs typeface="Arial"/>
                <a:sym typeface="Arial"/>
              </a:rPr>
              <a:pPr algn="l">
                <a:buClr>
                  <a:srgbClr val="000000"/>
                </a:buClr>
                <a:buSzPct val="25000"/>
                <a:buFont typeface="Arial"/>
                <a:buNone/>
              </a:pPr>
              <a:t>‹#›</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21577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1527048" y="91440"/>
            <a:ext cx="6007608"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bg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24" name="Shape 24"/>
          <p:cNvSpPr txBox="1">
            <a:spLocks noGrp="1"/>
          </p:cNvSpPr>
          <p:nvPr>
            <p:ph type="body" idx="1"/>
          </p:nvPr>
        </p:nvSpPr>
        <p:spPr>
          <a:xfrm>
            <a:off x="457200" y="1280160"/>
            <a:ext cx="8229600" cy="49377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25" name="Shape 25"/>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all" baseline="0">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lang="en-US" dirty="0"/>
          </a:p>
        </p:txBody>
      </p:sp>
      <p:sp>
        <p:nvSpPr>
          <p:cNvPr id="30" name="Shape 30"/>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dirty="0"/>
          </a:p>
        </p:txBody>
      </p:sp>
      <p:sp>
        <p:nvSpPr>
          <p:cNvPr id="31" name="Shape 31"/>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1517904" y="91440"/>
            <a:ext cx="6016752"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36" name="Shape 36"/>
          <p:cNvSpPr txBox="1">
            <a:spLocks noGrp="1"/>
          </p:cNvSpPr>
          <p:nvPr>
            <p:ph type="body" idx="1"/>
          </p:nvPr>
        </p:nvSpPr>
        <p:spPr>
          <a:xfrm>
            <a:off x="457200" y="1280159"/>
            <a:ext cx="4038599" cy="484632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7" name="Shape 37"/>
          <p:cNvSpPr txBox="1">
            <a:spLocks noGrp="1"/>
          </p:cNvSpPr>
          <p:nvPr>
            <p:ph type="body" idx="2"/>
          </p:nvPr>
        </p:nvSpPr>
        <p:spPr>
          <a:xfrm>
            <a:off x="4648200" y="1280159"/>
            <a:ext cx="4038599" cy="484632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38" name="Shape 38"/>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1527048" y="91440"/>
            <a:ext cx="5998464"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43" name="Shape 43"/>
          <p:cNvSpPr txBox="1">
            <a:spLocks noGrp="1"/>
          </p:cNvSpPr>
          <p:nvPr>
            <p:ph type="body" idx="1"/>
          </p:nvPr>
        </p:nvSpPr>
        <p:spPr>
          <a:xfrm>
            <a:off x="457200" y="1280160"/>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1920239"/>
            <a:ext cx="4040187" cy="420624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45" name="Shape 45"/>
          <p:cNvSpPr txBox="1">
            <a:spLocks noGrp="1"/>
          </p:cNvSpPr>
          <p:nvPr>
            <p:ph type="body" idx="3"/>
          </p:nvPr>
        </p:nvSpPr>
        <p:spPr>
          <a:xfrm>
            <a:off x="4645025" y="1280160"/>
            <a:ext cx="4041774"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1920239"/>
            <a:ext cx="4041774" cy="420624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dirty="0"/>
          </a:p>
        </p:txBody>
      </p:sp>
      <p:sp>
        <p:nvSpPr>
          <p:cNvPr id="47" name="Shape 47"/>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313" cy="1162049"/>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50" cy="5853112"/>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399" cy="566737"/>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1563624" y="91440"/>
            <a:ext cx="5989320"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75" name="Shape 75"/>
          <p:cNvSpPr txBox="1">
            <a:spLocks noGrp="1"/>
          </p:cNvSpPr>
          <p:nvPr>
            <p:ph type="body" idx="1"/>
          </p:nvPr>
        </p:nvSpPr>
        <p:spPr>
          <a:xfrm rot="5400000">
            <a:off x="2309019" y="-386556"/>
            <a:ext cx="4525961"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76" name="Shape 76"/>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1527048" y="91440"/>
            <a:ext cx="6016752" cy="914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dirty="0"/>
          </a:p>
        </p:txBody>
      </p:sp>
      <p:sp>
        <p:nvSpPr>
          <p:cNvPr id="12" name="Shape 12"/>
          <p:cNvSpPr txBox="1">
            <a:spLocks noGrp="1"/>
          </p:cNvSpPr>
          <p:nvPr>
            <p:ph type="body" idx="1"/>
          </p:nvPr>
        </p:nvSpPr>
        <p:spPr>
          <a:xfrm>
            <a:off x="457200" y="1280159"/>
            <a:ext cx="8229600" cy="49377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3" name="Shape 13"/>
          <p:cNvSpPr txBox="1">
            <a:spLocks noGrp="1"/>
          </p:cNvSpPr>
          <p:nvPr>
            <p:ph type="dt" idx="10"/>
          </p:nvPr>
        </p:nvSpPr>
        <p:spPr>
          <a:xfrm>
            <a:off x="457200" y="6356350"/>
            <a:ext cx="2133599"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703"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1"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gi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 Id="rId5" Type="http://schemas.openxmlformats.org/officeDocument/2006/relationships/image" Target="../media/image36.emf"/><Relationship Id="rId4" Type="http://schemas.openxmlformats.org/officeDocument/2006/relationships/image" Target="../media/image35.emf"/></Relationships>
</file>

<file path=ppt/slides/_rels/slide3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gif"/><Relationship Id="rId4" Type="http://schemas.openxmlformats.org/officeDocument/2006/relationships/image" Target="../media/image42.gif"/></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slide" Target="slide8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slide" Target="slide7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slide" Target="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2.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3.xml"/><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8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image" Target="../media/image8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91" name="Shape 391"/>
          <p:cNvPicPr preferRelativeResize="0"/>
          <p:nvPr/>
        </p:nvPicPr>
        <p:blipFill>
          <a:blip r:embed="rId3">
            <a:alphaModFix/>
          </a:blip>
          <a:stretch>
            <a:fillRect/>
          </a:stretch>
        </p:blipFill>
        <p:spPr>
          <a:xfrm>
            <a:off x="-50775" y="25"/>
            <a:ext cx="9194774" cy="6857975"/>
          </a:xfrm>
          <a:prstGeom prst="rect">
            <a:avLst/>
          </a:prstGeom>
          <a:noFill/>
          <a:ln>
            <a:noFill/>
          </a:ln>
        </p:spPr>
      </p:pic>
      <p:sp>
        <p:nvSpPr>
          <p:cNvPr id="392" name="Shape 392"/>
          <p:cNvSpPr txBox="1">
            <a:spLocks noGrp="1"/>
          </p:cNvSpPr>
          <p:nvPr>
            <p:ph type="ctrTitle"/>
          </p:nvPr>
        </p:nvSpPr>
        <p:spPr>
          <a:xfrm>
            <a:off x="5885713" y="1707918"/>
            <a:ext cx="2706624" cy="2244322"/>
          </a:xfrm>
          <a:prstGeom prst="rect">
            <a:avLst/>
          </a:prstGeom>
          <a:noFill/>
          <a:ln>
            <a:noFill/>
          </a:ln>
        </p:spPr>
        <p:txBody>
          <a:bodyPr spcFirstLastPara="1" wrap="square" lIns="91425" tIns="45700" rIns="91425" bIns="45700" anchor="ctr" anchorCtr="0">
            <a:noAutofit/>
          </a:bodyPr>
          <a:lstStyle/>
          <a:p>
            <a:pPr lvl="0">
              <a:buSzPts val="900"/>
            </a:pPr>
            <a:r>
              <a:rPr lang="en-US" sz="2400" b="0" i="0" u="none" strike="noStrike" cap="none" dirty="0">
                <a:solidFill>
                  <a:schemeClr val="lt1"/>
                </a:solidFill>
                <a:latin typeface="Calibri"/>
                <a:ea typeface="Calibri"/>
                <a:cs typeface="Calibri"/>
                <a:sym typeface="Calibri"/>
              </a:rPr>
              <a:t>GOES-17 ABI L2+ SW Radiation Budget (SRB)</a:t>
            </a:r>
            <a:br>
              <a:rPr lang="en-US" sz="2400" b="0" i="0" u="none" strike="noStrike" cap="none" dirty="0">
                <a:solidFill>
                  <a:schemeClr val="lt1"/>
                </a:solidFill>
                <a:latin typeface="Calibri"/>
                <a:ea typeface="Calibri"/>
                <a:cs typeface="Calibri"/>
                <a:sym typeface="Calibri"/>
              </a:rPr>
            </a:br>
            <a:r>
              <a:rPr lang="en-US" sz="2400" dirty="0"/>
              <a:t>Provisional</a:t>
            </a:r>
            <a:r>
              <a:rPr lang="en-US" sz="2400" b="0" i="0" u="none" strike="noStrike" cap="none" dirty="0">
                <a:solidFill>
                  <a:schemeClr val="lt1"/>
                </a:solidFill>
                <a:latin typeface="Calibri"/>
                <a:ea typeface="Calibri"/>
                <a:cs typeface="Calibri"/>
                <a:sym typeface="Calibri"/>
              </a:rPr>
              <a:t> </a:t>
            </a:r>
            <a:r>
              <a:rPr lang="en-US" sz="2400" b="0" dirty="0"/>
              <a:t>PS-PVR</a:t>
            </a:r>
            <a:br>
              <a:rPr lang="en-US" sz="2400" b="0" dirty="0"/>
            </a:br>
            <a:r>
              <a:rPr lang="en-US" sz="2000" b="0" dirty="0"/>
              <a:t>Status and Plan for Assessing Warm Periods</a:t>
            </a:r>
            <a:endParaRPr sz="2400" dirty="0"/>
          </a:p>
        </p:txBody>
      </p:sp>
      <p:sp>
        <p:nvSpPr>
          <p:cNvPr id="393" name="Shape 393"/>
          <p:cNvSpPr txBox="1">
            <a:spLocks noGrp="1"/>
          </p:cNvSpPr>
          <p:nvPr>
            <p:ph type="subTitle" idx="1"/>
          </p:nvPr>
        </p:nvSpPr>
        <p:spPr>
          <a:xfrm>
            <a:off x="5820400" y="4074159"/>
            <a:ext cx="2866500" cy="259075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888888"/>
              </a:buClr>
              <a:buSzPts val="800"/>
              <a:buFont typeface="Arial"/>
              <a:buNone/>
            </a:pPr>
            <a:r>
              <a:rPr lang="en-US" sz="2000" dirty="0">
                <a:solidFill>
                  <a:srgbClr val="FFFF00"/>
                </a:solidFill>
              </a:rPr>
              <a:t>June 27</a:t>
            </a:r>
            <a:r>
              <a:rPr lang="en-US" sz="2000" b="0" i="0" u="none" strike="noStrike" cap="none" dirty="0">
                <a:solidFill>
                  <a:srgbClr val="FFFF00"/>
                </a:solidFill>
                <a:sym typeface="Calibri"/>
              </a:rPr>
              <a:t>, 201</a:t>
            </a:r>
            <a:r>
              <a:rPr lang="en-US" sz="2000" dirty="0">
                <a:solidFill>
                  <a:srgbClr val="FFFF00"/>
                </a:solidFill>
              </a:rPr>
              <a:t>9</a:t>
            </a:r>
            <a:endParaRPr sz="2000" dirty="0">
              <a:solidFill>
                <a:srgbClr val="FFFF00"/>
              </a:solidFill>
            </a:endParaRPr>
          </a:p>
          <a:p>
            <a:pPr marL="0" marR="0" lvl="0" indent="0" algn="ctr" rtl="0">
              <a:lnSpc>
                <a:spcPct val="100000"/>
              </a:lnSpc>
              <a:spcBef>
                <a:spcPts val="600"/>
              </a:spcBef>
              <a:spcAft>
                <a:spcPts val="0"/>
              </a:spcAft>
              <a:buClr>
                <a:srgbClr val="888888"/>
              </a:buClr>
              <a:buSzPts val="800"/>
              <a:buFont typeface="Arial"/>
              <a:buNone/>
            </a:pPr>
            <a:r>
              <a:rPr lang="en-US" sz="2000" dirty="0">
                <a:solidFill>
                  <a:srgbClr val="FFFF00"/>
                </a:solidFill>
              </a:rPr>
              <a:t>GOES-R AWG</a:t>
            </a:r>
            <a:r>
              <a:rPr lang="en-US" sz="2000" dirty="0"/>
              <a:t> </a:t>
            </a:r>
            <a:endParaRPr sz="1800" dirty="0">
              <a:solidFill>
                <a:srgbClr val="FFFFFF"/>
              </a:solidFill>
            </a:endParaRPr>
          </a:p>
          <a:p>
            <a:pPr marL="0" marR="0" lvl="0" indent="0" algn="ctr" rtl="0">
              <a:lnSpc>
                <a:spcPct val="100000"/>
              </a:lnSpc>
              <a:spcBef>
                <a:spcPts val="0"/>
              </a:spcBef>
              <a:spcAft>
                <a:spcPts val="0"/>
              </a:spcAft>
              <a:buClr>
                <a:srgbClr val="888888"/>
              </a:buClr>
              <a:buSzPts val="600"/>
              <a:buFont typeface="Arial"/>
              <a:buNone/>
            </a:pPr>
            <a:r>
              <a:rPr lang="en-US" sz="1800" dirty="0">
                <a:solidFill>
                  <a:srgbClr val="FFFFFF"/>
                </a:solidFill>
              </a:rPr>
              <a:t>Istvan Laszlo</a:t>
            </a:r>
            <a:r>
              <a:rPr lang="en-US" sz="1800" baseline="30000" dirty="0">
                <a:solidFill>
                  <a:srgbClr val="FFFFFF"/>
                </a:solidFill>
              </a:rPr>
              <a:t>1</a:t>
            </a:r>
            <a:r>
              <a:rPr lang="en-US" sz="1800" dirty="0">
                <a:solidFill>
                  <a:srgbClr val="FFFFFF"/>
                </a:solidFill>
              </a:rPr>
              <a:t>,</a:t>
            </a:r>
            <a:r>
              <a:rPr lang="en-US" sz="1800" b="0" i="0" u="none" strike="noStrike" cap="none" dirty="0">
                <a:solidFill>
                  <a:srgbClr val="FFFFFF"/>
                </a:solidFill>
                <a:latin typeface="Calibri"/>
                <a:ea typeface="Calibri"/>
                <a:cs typeface="Calibri"/>
                <a:sym typeface="Calibri"/>
              </a:rPr>
              <a:t> </a:t>
            </a:r>
            <a:r>
              <a:rPr lang="en-US" sz="1800" dirty="0">
                <a:solidFill>
                  <a:srgbClr val="FFFFFF"/>
                </a:solidFill>
              </a:rPr>
              <a:t>Hye-Yun Kim</a:t>
            </a:r>
            <a:r>
              <a:rPr lang="en-US" sz="1800" baseline="30000" dirty="0">
                <a:solidFill>
                  <a:srgbClr val="FFFFFF"/>
                </a:solidFill>
              </a:rPr>
              <a:t>2</a:t>
            </a:r>
            <a:r>
              <a:rPr lang="en-US" sz="1800" dirty="0">
                <a:solidFill>
                  <a:srgbClr val="FFFFFF"/>
                </a:solidFill>
              </a:rPr>
              <a:t>, </a:t>
            </a:r>
            <a:r>
              <a:rPr lang="en-US" sz="1800" dirty="0" err="1">
                <a:solidFill>
                  <a:srgbClr val="FFFFFF"/>
                </a:solidFill>
              </a:rPr>
              <a:t>Hongqing</a:t>
            </a:r>
            <a:r>
              <a:rPr lang="en-US" sz="1800" dirty="0">
                <a:solidFill>
                  <a:srgbClr val="FFFFFF"/>
                </a:solidFill>
              </a:rPr>
              <a:t> Liu</a:t>
            </a:r>
            <a:r>
              <a:rPr lang="en-US" sz="1800" baseline="30000" dirty="0">
                <a:solidFill>
                  <a:srgbClr val="FFFFFF"/>
                </a:solidFill>
              </a:rPr>
              <a:t>2</a:t>
            </a:r>
            <a:r>
              <a:rPr lang="en-US" sz="1800" dirty="0">
                <a:solidFill>
                  <a:srgbClr val="FFFFFF"/>
                </a:solidFill>
              </a:rPr>
              <a:t>, Rachel Pinker</a:t>
            </a:r>
            <a:r>
              <a:rPr lang="en-US" sz="1800" baseline="30000" dirty="0">
                <a:solidFill>
                  <a:srgbClr val="FFFFFF"/>
                </a:solidFill>
              </a:rPr>
              <a:t>3</a:t>
            </a:r>
            <a:r>
              <a:rPr lang="en-US" sz="1800" dirty="0">
                <a:solidFill>
                  <a:srgbClr val="FFFFFF"/>
                </a:solidFill>
              </a:rPr>
              <a:t>, Kathy Lantz</a:t>
            </a:r>
            <a:r>
              <a:rPr lang="en-US" sz="1800" baseline="30000" dirty="0">
                <a:solidFill>
                  <a:srgbClr val="FFFFFF"/>
                </a:solidFill>
              </a:rPr>
              <a:t>4 </a:t>
            </a:r>
            <a:r>
              <a:rPr lang="en-US" sz="1800" dirty="0">
                <a:solidFill>
                  <a:srgbClr val="FFFFFF"/>
                </a:solidFill>
              </a:rPr>
              <a:t>and the </a:t>
            </a:r>
            <a:r>
              <a:rPr lang="en-US" sz="2000" dirty="0">
                <a:solidFill>
                  <a:srgbClr val="FFFF00"/>
                </a:solidFill>
              </a:rPr>
              <a:t>PRO Team</a:t>
            </a:r>
            <a:endParaRPr sz="2000" dirty="0">
              <a:solidFill>
                <a:srgbClr val="FFFF00"/>
              </a:solidFill>
            </a:endParaRPr>
          </a:p>
          <a:p>
            <a:pPr marL="0" marR="0" lvl="0" indent="0" algn="ctr" rtl="0">
              <a:lnSpc>
                <a:spcPct val="100000"/>
              </a:lnSpc>
              <a:spcBef>
                <a:spcPts val="1200"/>
              </a:spcBef>
              <a:spcAft>
                <a:spcPts val="0"/>
              </a:spcAft>
              <a:buClr>
                <a:srgbClr val="888888"/>
              </a:buClr>
              <a:buSzPts val="800"/>
              <a:buFont typeface="Arial"/>
              <a:buNone/>
            </a:pPr>
            <a:r>
              <a:rPr lang="en-US" sz="1400" b="0" i="0" u="none" strike="noStrike" cap="none" baseline="30000" dirty="0">
                <a:solidFill>
                  <a:srgbClr val="FFFFFF"/>
                </a:solidFill>
                <a:sym typeface="Calibri"/>
              </a:rPr>
              <a:t>1</a:t>
            </a:r>
            <a:r>
              <a:rPr lang="en-US" sz="1400" b="0" i="0" u="none" strike="noStrike" cap="none" dirty="0">
                <a:solidFill>
                  <a:srgbClr val="FFFFFF"/>
                </a:solidFill>
                <a:sym typeface="Calibri"/>
              </a:rPr>
              <a:t>NOAA/NESDIS/STAR, </a:t>
            </a:r>
            <a:r>
              <a:rPr lang="en-US" sz="1400" baseline="30000" dirty="0">
                <a:solidFill>
                  <a:srgbClr val="FFFFFF"/>
                </a:solidFill>
              </a:rPr>
              <a:t>2</a:t>
            </a:r>
            <a:r>
              <a:rPr lang="en-US" sz="1400" dirty="0">
                <a:solidFill>
                  <a:srgbClr val="FFFFFF"/>
                </a:solidFill>
              </a:rPr>
              <a:t>IMSG, </a:t>
            </a:r>
            <a:r>
              <a:rPr lang="en-US" sz="1400" baseline="30000" dirty="0">
                <a:solidFill>
                  <a:srgbClr val="FFFFFF"/>
                </a:solidFill>
              </a:rPr>
              <a:t>3</a:t>
            </a:r>
            <a:r>
              <a:rPr lang="en-US" sz="1400" dirty="0">
                <a:solidFill>
                  <a:srgbClr val="FFFFFF"/>
                </a:solidFill>
              </a:rPr>
              <a:t>University of Maryland, </a:t>
            </a:r>
            <a:r>
              <a:rPr lang="en-US" sz="1400" baseline="30000" dirty="0">
                <a:solidFill>
                  <a:srgbClr val="FFFFFF"/>
                </a:solidFill>
              </a:rPr>
              <a:t>4</a:t>
            </a:r>
            <a:r>
              <a:rPr lang="en-US" sz="1400" dirty="0">
                <a:solidFill>
                  <a:srgbClr val="FFFFFF"/>
                </a:solidFill>
              </a:rPr>
              <a:t>NOAA/OAR/ESRL</a:t>
            </a:r>
            <a:endParaRPr sz="14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Issues – no ADR</a:t>
            </a:r>
            <a:endParaRPr lang="en-US" sz="2800" i="1" dirty="0"/>
          </a:p>
        </p:txBody>
      </p:sp>
      <p:sp>
        <p:nvSpPr>
          <p:cNvPr id="3" name="Text Placeholder 2"/>
          <p:cNvSpPr>
            <a:spLocks noGrp="1"/>
          </p:cNvSpPr>
          <p:nvPr>
            <p:ph type="body" idx="1"/>
          </p:nvPr>
        </p:nvSpPr>
        <p:spPr>
          <a:xfrm>
            <a:off x="535021" y="3102734"/>
            <a:ext cx="8229600" cy="2463686"/>
          </a:xfrm>
        </p:spPr>
        <p:txBody>
          <a:bodyPr/>
          <a:lstStyle/>
          <a:p>
            <a:pPr lvl="1"/>
            <a:r>
              <a:rPr lang="en-US" sz="2000" dirty="0"/>
              <a:t>Mean, max, min and standard deviation in GS M4 CONUS file cannot be reproduced from DSR data in file.</a:t>
            </a:r>
          </a:p>
          <a:p>
            <a:pPr lvl="1"/>
            <a:r>
              <a:rPr lang="en-US" sz="2000" dirty="0"/>
              <a:t>Example: M4 CONUS DSR statistics for 2019092_1505 UTC</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10</a:t>
            </a:fld>
            <a:endParaRPr lang="en-US"/>
          </a:p>
        </p:txBody>
      </p:sp>
      <p:graphicFrame>
        <p:nvGraphicFramePr>
          <p:cNvPr id="7" name="Shape 641"/>
          <p:cNvGraphicFramePr/>
          <p:nvPr>
            <p:extLst>
              <p:ext uri="{D42A27DB-BD31-4B8C-83A1-F6EECF244321}">
                <p14:modId xmlns:p14="http://schemas.microsoft.com/office/powerpoint/2010/main" val="3641741531"/>
              </p:ext>
            </p:extLst>
          </p:nvPr>
        </p:nvGraphicFramePr>
        <p:xfrm>
          <a:off x="139137" y="1229032"/>
          <a:ext cx="8865725" cy="1711415"/>
        </p:xfrm>
        <a:graphic>
          <a:graphicData uri="http://schemas.openxmlformats.org/drawingml/2006/table">
            <a:tbl>
              <a:tblPr firstRow="1" bandRow="1">
                <a:noFill/>
              </a:tblPr>
              <a:tblGrid>
                <a:gridCol w="1833925">
                  <a:extLst>
                    <a:ext uri="{9D8B030D-6E8A-4147-A177-3AD203B41FA5}">
                      <a16:colId xmlns:a16="http://schemas.microsoft.com/office/drawing/2014/main" val="20000"/>
                    </a:ext>
                  </a:extLst>
                </a:gridCol>
                <a:gridCol w="2840985">
                  <a:extLst>
                    <a:ext uri="{9D8B030D-6E8A-4147-A177-3AD203B41FA5}">
                      <a16:colId xmlns:a16="http://schemas.microsoft.com/office/drawing/2014/main" val="20001"/>
                    </a:ext>
                  </a:extLst>
                </a:gridCol>
                <a:gridCol w="927992">
                  <a:extLst>
                    <a:ext uri="{9D8B030D-6E8A-4147-A177-3AD203B41FA5}">
                      <a16:colId xmlns:a16="http://schemas.microsoft.com/office/drawing/2014/main" val="20002"/>
                    </a:ext>
                  </a:extLst>
                </a:gridCol>
                <a:gridCol w="3262823">
                  <a:extLst>
                    <a:ext uri="{9D8B030D-6E8A-4147-A177-3AD203B41FA5}">
                      <a16:colId xmlns:a16="http://schemas.microsoft.com/office/drawing/2014/main" val="20003"/>
                    </a:ext>
                  </a:extLst>
                </a:gridCol>
              </a:tblGrid>
              <a:tr h="644605">
                <a:tc>
                  <a:txBody>
                    <a:bodyPr/>
                    <a:lstStyle/>
                    <a:p>
                      <a:pPr marL="0" marR="0" lvl="0" indent="0" algn="l" rtl="0">
                        <a:spcBef>
                          <a:spcPts val="0"/>
                        </a:spcBef>
                        <a:buSzPct val="25000"/>
                        <a:buNone/>
                      </a:pPr>
                      <a:r>
                        <a:rPr lang="en-US" sz="1800" b="1" u="none" strike="noStrike" cap="none" dirty="0">
                          <a:solidFill>
                            <a:schemeClr val="bg1"/>
                          </a:solidFill>
                          <a:latin typeface="Calibri" panose="020F0502020204030204" pitchFamily="34" charset="0"/>
                        </a:rPr>
                        <a:t>Risk Name</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800" b="1" dirty="0">
                          <a:solidFill>
                            <a:schemeClr val="bg1"/>
                          </a:solidFill>
                          <a:latin typeface="Calibri" panose="020F0502020204030204" pitchFamily="34" charset="0"/>
                        </a:rPr>
                        <a:t>Description</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800" b="1" dirty="0">
                          <a:solidFill>
                            <a:schemeClr val="bg1"/>
                          </a:solidFill>
                          <a:latin typeface="Calibri" panose="020F0502020204030204" pitchFamily="34" charset="0"/>
                        </a:rPr>
                        <a:t>Impact</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l" rtl="0">
                        <a:spcBef>
                          <a:spcPts val="0"/>
                        </a:spcBef>
                        <a:buSzPct val="25000"/>
                        <a:buNone/>
                      </a:pPr>
                      <a:r>
                        <a:rPr lang="en-US" sz="1800" b="1" dirty="0">
                          <a:solidFill>
                            <a:schemeClr val="bg1"/>
                          </a:solidFill>
                          <a:latin typeface="Calibri" panose="020F0502020204030204" pitchFamily="34" charset="0"/>
                        </a:rPr>
                        <a:t>Mitigation and Schedule</a:t>
                      </a:r>
                    </a:p>
                  </a:txBody>
                  <a:tcPr marL="91450" marR="91450" marT="45725" marB="45725">
                    <a:lnB w="12700" cap="flat" cmpd="sng" algn="ctr">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879395">
                <a:tc>
                  <a:txBody>
                    <a:bodyPr/>
                    <a:lstStyle/>
                    <a:p>
                      <a:pPr marL="0" marR="0" lvl="0" indent="0" algn="l" rtl="0">
                        <a:spcBef>
                          <a:spcPts val="0"/>
                        </a:spcBef>
                        <a:buSzPct val="25000"/>
                        <a:buNone/>
                      </a:pPr>
                      <a:r>
                        <a:rPr lang="en-US" sz="1600" dirty="0">
                          <a:latin typeface="Calibri" panose="020F0502020204030204" pitchFamily="34" charset="0"/>
                        </a:rPr>
                        <a:t>Incorrect statistics in CONUS metadata</a:t>
                      </a:r>
                    </a:p>
                  </a:txBody>
                  <a:tcPr marL="91450" marR="91450" marT="45725" marB="45725">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dirty="0">
                          <a:latin typeface="Calibri" panose="020F0502020204030204" pitchFamily="34" charset="0"/>
                        </a:rPr>
                        <a:t>DSR</a:t>
                      </a:r>
                      <a:r>
                        <a:rPr lang="en-US" sz="1600" baseline="0" dirty="0">
                          <a:latin typeface="Calibri" panose="020F0502020204030204" pitchFamily="34" charset="0"/>
                        </a:rPr>
                        <a:t> and RSR statistics (mean, max, min, standard deviation) in metadata are likely incorrect in CONUS product.</a:t>
                      </a:r>
                      <a:endParaRPr lang="en-US" sz="16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rtl="0">
                        <a:spcBef>
                          <a:spcPts val="0"/>
                        </a:spcBef>
                        <a:buSzPct val="25000"/>
                        <a:buNone/>
                      </a:pPr>
                      <a:r>
                        <a:rPr lang="en-US" sz="1600" dirty="0">
                          <a:latin typeface="Calibri" panose="020F0502020204030204" pitchFamily="34" charset="0"/>
                        </a:rPr>
                        <a:t>Little</a:t>
                      </a:r>
                    </a:p>
                  </a:txBody>
                  <a:tcPr marL="91450" marR="91450" marT="45725" marB="45725">
                    <a:lnL w="12700" cap="flat" cmpd="sng" algn="ctr">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chemeClr val="dk1"/>
                        </a:buClr>
                        <a:buSzPct val="25000"/>
                        <a:buFont typeface="Calibri"/>
                        <a:buNone/>
                      </a:pPr>
                      <a:r>
                        <a:rPr lang="en-US" sz="1600" baseline="0" dirty="0">
                          <a:latin typeface="Calibri" panose="020F0502020204030204" pitchFamily="34" charset="0"/>
                        </a:rPr>
                        <a:t>Issue is now only present in M4 CONUS. </a:t>
                      </a:r>
                      <a:endParaRPr lang="en-US" sz="1600" dirty="0">
                        <a:latin typeface="Calibri" panose="020F0502020204030204" pitchFamily="34" charset="0"/>
                      </a:endParaRPr>
                    </a:p>
                  </a:txBody>
                  <a:tcPr marL="91450" marR="91450" marT="45725" marB="45725">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4"/>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2538893550"/>
              </p:ext>
            </p:extLst>
          </p:nvPr>
        </p:nvGraphicFramePr>
        <p:xfrm>
          <a:off x="800099" y="4367848"/>
          <a:ext cx="7699443" cy="1889760"/>
        </p:xfrm>
        <a:graphic>
          <a:graphicData uri="http://schemas.openxmlformats.org/drawingml/2006/table">
            <a:tbl>
              <a:tblPr firstRow="1" bandRow="1">
                <a:tableStyleId>{1DA869AD-AC64-4E45-B35F-26F21F98B5B5}</a:tableStyleId>
              </a:tblPr>
              <a:tblGrid>
                <a:gridCol w="2219363">
                  <a:extLst>
                    <a:ext uri="{9D8B030D-6E8A-4147-A177-3AD203B41FA5}">
                      <a16:colId xmlns:a16="http://schemas.microsoft.com/office/drawing/2014/main" val="3197546001"/>
                    </a:ext>
                  </a:extLst>
                </a:gridCol>
                <a:gridCol w="1232194">
                  <a:extLst>
                    <a:ext uri="{9D8B030D-6E8A-4147-A177-3AD203B41FA5}">
                      <a16:colId xmlns:a16="http://schemas.microsoft.com/office/drawing/2014/main" val="3068684400"/>
                    </a:ext>
                  </a:extLst>
                </a:gridCol>
                <a:gridCol w="1415962">
                  <a:extLst>
                    <a:ext uri="{9D8B030D-6E8A-4147-A177-3AD203B41FA5}">
                      <a16:colId xmlns:a16="http://schemas.microsoft.com/office/drawing/2014/main" val="3466011753"/>
                    </a:ext>
                  </a:extLst>
                </a:gridCol>
                <a:gridCol w="1415962">
                  <a:extLst>
                    <a:ext uri="{9D8B030D-6E8A-4147-A177-3AD203B41FA5}">
                      <a16:colId xmlns:a16="http://schemas.microsoft.com/office/drawing/2014/main" val="1065907400"/>
                    </a:ext>
                  </a:extLst>
                </a:gridCol>
                <a:gridCol w="1415962">
                  <a:extLst>
                    <a:ext uri="{9D8B030D-6E8A-4147-A177-3AD203B41FA5}">
                      <a16:colId xmlns:a16="http://schemas.microsoft.com/office/drawing/2014/main" val="366348099"/>
                    </a:ext>
                  </a:extLst>
                </a:gridCol>
              </a:tblGrid>
              <a:tr h="370840">
                <a:tc>
                  <a:txBody>
                    <a:bodyPr/>
                    <a:lstStyle/>
                    <a:p>
                      <a:pPr algn="ctr"/>
                      <a:r>
                        <a:rPr lang="en-US" sz="2000" dirty="0"/>
                        <a:t>Source</a:t>
                      </a:r>
                      <a:endParaRPr lang="en-US" sz="2000" b="1" dirty="0"/>
                    </a:p>
                  </a:txBody>
                  <a:tcPr/>
                </a:tc>
                <a:tc>
                  <a:txBody>
                    <a:bodyPr/>
                    <a:lstStyle/>
                    <a:p>
                      <a:pPr algn="ctr"/>
                      <a:r>
                        <a:rPr lang="en-US" sz="2000" dirty="0"/>
                        <a:t>Min.</a:t>
                      </a:r>
                    </a:p>
                    <a:p>
                      <a:pPr algn="ctr"/>
                      <a:r>
                        <a:rPr lang="en-US" sz="2000" dirty="0"/>
                        <a:t>(W m</a:t>
                      </a:r>
                      <a:r>
                        <a:rPr lang="en-US" sz="2000" baseline="30000" dirty="0"/>
                        <a:t>-2</a:t>
                      </a:r>
                      <a:r>
                        <a:rPr lang="en-US" sz="2000" dirty="0"/>
                        <a:t>)</a:t>
                      </a:r>
                      <a:endParaRPr lang="en-US" sz="2000" b="1" dirty="0"/>
                    </a:p>
                  </a:txBody>
                  <a:tcPr/>
                </a:tc>
                <a:tc>
                  <a:txBody>
                    <a:bodyPr/>
                    <a:lstStyle/>
                    <a:p>
                      <a:pPr algn="ctr"/>
                      <a:r>
                        <a:rPr lang="en-US" sz="2000" dirty="0"/>
                        <a:t>Max.</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(W m</a:t>
                      </a:r>
                      <a:r>
                        <a:rPr lang="en-US" sz="2000" baseline="30000" dirty="0"/>
                        <a:t>-2</a:t>
                      </a:r>
                      <a:r>
                        <a:rPr lang="en-US" sz="2000" dirty="0"/>
                        <a:t>)</a:t>
                      </a:r>
                      <a:endParaRPr lang="en-US" sz="2000" b="1" dirty="0"/>
                    </a:p>
                  </a:txBody>
                  <a:tcPr/>
                </a:tc>
                <a:tc>
                  <a:txBody>
                    <a:bodyPr/>
                    <a:lstStyle/>
                    <a:p>
                      <a:pPr algn="ctr"/>
                      <a:r>
                        <a:rPr lang="en-US" sz="2000" dirty="0"/>
                        <a:t>Mean</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(W m</a:t>
                      </a:r>
                      <a:r>
                        <a:rPr lang="en-US" sz="2000" baseline="30000" dirty="0"/>
                        <a:t>-2</a:t>
                      </a:r>
                      <a:r>
                        <a:rPr lang="en-US" sz="2000" dirty="0"/>
                        <a:t>)</a:t>
                      </a:r>
                      <a:endParaRPr lang="en-US" sz="2000" b="1" dirty="0"/>
                    </a:p>
                  </a:txBody>
                  <a:tcPr/>
                </a:tc>
                <a:tc>
                  <a:txBody>
                    <a:bodyPr/>
                    <a:lstStyle/>
                    <a:p>
                      <a:pPr algn="ctr"/>
                      <a:r>
                        <a:rPr lang="en-US" sz="2000" dirty="0" err="1"/>
                        <a:t>StdDev</a:t>
                      </a:r>
                      <a:endParaRPr lang="en-US" sz="2000" dirty="0"/>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a:t>(W m</a:t>
                      </a:r>
                      <a:r>
                        <a:rPr lang="en-US" sz="2000" baseline="30000" dirty="0"/>
                        <a:t>-2</a:t>
                      </a:r>
                      <a:r>
                        <a:rPr lang="en-US" sz="2000" dirty="0"/>
                        <a:t>)</a:t>
                      </a:r>
                      <a:endParaRPr lang="en-US" sz="2000" b="1" dirty="0"/>
                    </a:p>
                  </a:txBody>
                  <a:tcPr/>
                </a:tc>
                <a:extLst>
                  <a:ext uri="{0D108BD9-81ED-4DB2-BD59-A6C34878D82A}">
                    <a16:rowId xmlns:a16="http://schemas.microsoft.com/office/drawing/2014/main" val="3702844471"/>
                  </a:ext>
                </a:extLst>
              </a:tr>
              <a:tr h="370840">
                <a:tc>
                  <a:txBody>
                    <a:bodyPr/>
                    <a:lstStyle/>
                    <a:p>
                      <a:pPr algn="ctr"/>
                      <a:r>
                        <a:rPr lang="en-US" sz="2000" dirty="0"/>
                        <a:t>GS</a:t>
                      </a:r>
                      <a:endParaRPr lang="en-US" sz="2000" b="1" dirty="0"/>
                    </a:p>
                  </a:txBody>
                  <a:tcPr/>
                </a:tc>
                <a:tc>
                  <a:txBody>
                    <a:bodyPr/>
                    <a:lstStyle/>
                    <a:p>
                      <a:pPr algn="r"/>
                      <a:r>
                        <a:rPr lang="en-US" sz="2000" dirty="0"/>
                        <a:t>7.22</a:t>
                      </a:r>
                      <a:endParaRPr lang="en-US" sz="2000" b="1" dirty="0"/>
                    </a:p>
                  </a:txBody>
                  <a:tcPr anchor="ctr"/>
                </a:tc>
                <a:tc>
                  <a:txBody>
                    <a:bodyPr/>
                    <a:lstStyle/>
                    <a:p>
                      <a:pPr algn="r" fontAlgn="b"/>
                      <a:r>
                        <a:rPr lang="en-US" sz="2000" u="none" strike="noStrike" dirty="0">
                          <a:effectLst/>
                        </a:rPr>
                        <a:t>901.12*</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u="none" strike="noStrike" dirty="0">
                          <a:effectLst/>
                        </a:rPr>
                        <a:t>401.24</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b="0" i="0" u="none" strike="noStrike" dirty="0">
                          <a:solidFill>
                            <a:srgbClr val="000000"/>
                          </a:solidFill>
                          <a:effectLst/>
                          <a:latin typeface="Calibri" panose="020F0502020204030204" pitchFamily="34" charset="0"/>
                        </a:rPr>
                        <a:t>171.69</a:t>
                      </a:r>
                    </a:p>
                  </a:txBody>
                  <a:tcPr anchor="ctr"/>
                </a:tc>
                <a:extLst>
                  <a:ext uri="{0D108BD9-81ED-4DB2-BD59-A6C34878D82A}">
                    <a16:rowId xmlns:a16="http://schemas.microsoft.com/office/drawing/2014/main" val="1105077243"/>
                  </a:ext>
                </a:extLst>
              </a:tr>
              <a:tr h="370840">
                <a:tc>
                  <a:txBody>
                    <a:bodyPr/>
                    <a:lstStyle/>
                    <a:p>
                      <a:pPr algn="ctr"/>
                      <a:r>
                        <a:rPr lang="en-US" sz="2000" dirty="0"/>
                        <a:t>AWG (All</a:t>
                      </a:r>
                      <a:r>
                        <a:rPr lang="en-US" sz="2000" baseline="0" dirty="0"/>
                        <a:t> DQF)</a:t>
                      </a:r>
                      <a:endParaRPr lang="en-US" sz="2000" b="1" dirty="0"/>
                    </a:p>
                  </a:txBody>
                  <a:tcPr/>
                </a:tc>
                <a:tc>
                  <a:txBody>
                    <a:bodyPr/>
                    <a:lstStyle/>
                    <a:p>
                      <a:pPr algn="r"/>
                      <a:r>
                        <a:rPr lang="en-US" sz="2000" dirty="0"/>
                        <a:t>0.11</a:t>
                      </a:r>
                      <a:endParaRPr lang="en-US" sz="2000" b="1" dirty="0"/>
                    </a:p>
                  </a:txBody>
                  <a:tcPr anchor="ctr"/>
                </a:tc>
                <a:tc>
                  <a:txBody>
                    <a:bodyPr/>
                    <a:lstStyle/>
                    <a:p>
                      <a:pPr algn="r" fontAlgn="b"/>
                      <a:r>
                        <a:rPr lang="en-US" sz="2000" u="none" strike="noStrike" dirty="0">
                          <a:effectLst/>
                        </a:rPr>
                        <a:t>665.97</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b="0" i="0" u="none" strike="noStrike" dirty="0">
                          <a:solidFill>
                            <a:srgbClr val="000000"/>
                          </a:solidFill>
                          <a:effectLst/>
                          <a:latin typeface="Calibri" panose="020F0502020204030204" pitchFamily="34" charset="0"/>
                        </a:rPr>
                        <a:t>227.99</a:t>
                      </a:r>
                    </a:p>
                  </a:txBody>
                  <a:tcPr anchor="ctr"/>
                </a:tc>
                <a:tc>
                  <a:txBody>
                    <a:bodyPr/>
                    <a:lstStyle/>
                    <a:p>
                      <a:pPr algn="r" fontAlgn="b"/>
                      <a:r>
                        <a:rPr lang="en-US" sz="2000" b="0" i="0" u="none" strike="noStrike" dirty="0">
                          <a:solidFill>
                            <a:srgbClr val="000000"/>
                          </a:solidFill>
                          <a:effectLst/>
                          <a:latin typeface="Calibri" panose="020F0502020204030204" pitchFamily="34" charset="0"/>
                        </a:rPr>
                        <a:t>178.01</a:t>
                      </a:r>
                    </a:p>
                  </a:txBody>
                  <a:tcPr anchor="ctr"/>
                </a:tc>
                <a:extLst>
                  <a:ext uri="{0D108BD9-81ED-4DB2-BD59-A6C34878D82A}">
                    <a16:rowId xmlns:a16="http://schemas.microsoft.com/office/drawing/2014/main" val="2538163557"/>
                  </a:ext>
                </a:extLst>
              </a:tr>
              <a:tr h="380595">
                <a:tc>
                  <a:txBody>
                    <a:bodyPr/>
                    <a:lstStyle/>
                    <a:p>
                      <a:pPr algn="ctr"/>
                      <a:r>
                        <a:rPr lang="en-US" sz="2000" dirty="0"/>
                        <a:t>AWG (Good</a:t>
                      </a:r>
                      <a:r>
                        <a:rPr lang="en-US" sz="2000" baseline="0" dirty="0"/>
                        <a:t> DQF)</a:t>
                      </a:r>
                      <a:endParaRPr lang="en-US" sz="2000" b="1" dirty="0"/>
                    </a:p>
                  </a:txBody>
                  <a:tcPr/>
                </a:tc>
                <a:tc>
                  <a:txBody>
                    <a:bodyPr/>
                    <a:lstStyle/>
                    <a:p>
                      <a:pPr algn="r"/>
                      <a:r>
                        <a:rPr lang="en-US" sz="2000" dirty="0"/>
                        <a:t>8.47</a:t>
                      </a:r>
                      <a:endParaRPr lang="en-US" sz="2000" b="1" dirty="0"/>
                    </a:p>
                  </a:txBody>
                  <a:tcPr anchor="ctr"/>
                </a:tc>
                <a:tc>
                  <a:txBody>
                    <a:bodyPr/>
                    <a:lstStyle/>
                    <a:p>
                      <a:pPr algn="r" fontAlgn="b"/>
                      <a:r>
                        <a:rPr lang="en-US" sz="2000" u="none" strike="noStrike" dirty="0">
                          <a:effectLst/>
                        </a:rPr>
                        <a:t>665.97</a:t>
                      </a:r>
                      <a:endParaRPr lang="en-US" sz="2000" b="1" i="0" u="none" strike="noStrike" dirty="0">
                        <a:solidFill>
                          <a:srgbClr val="000000"/>
                        </a:solidFill>
                        <a:effectLst/>
                        <a:latin typeface="Calibri" panose="020F0502020204030204" pitchFamily="34" charset="0"/>
                      </a:endParaRPr>
                    </a:p>
                  </a:txBody>
                  <a:tcPr anchor="ctr"/>
                </a:tc>
                <a:tc>
                  <a:txBody>
                    <a:bodyPr/>
                    <a:lstStyle/>
                    <a:p>
                      <a:pPr algn="r" fontAlgn="b"/>
                      <a:r>
                        <a:rPr lang="en-US" sz="2000" b="0" i="0" u="none" strike="noStrike" dirty="0">
                          <a:solidFill>
                            <a:srgbClr val="000000"/>
                          </a:solidFill>
                          <a:effectLst/>
                          <a:latin typeface="Calibri" panose="020F0502020204030204" pitchFamily="34" charset="0"/>
                        </a:rPr>
                        <a:t>364.93</a:t>
                      </a:r>
                    </a:p>
                  </a:txBody>
                  <a:tcPr anchor="ctr"/>
                </a:tc>
                <a:tc>
                  <a:txBody>
                    <a:bodyPr/>
                    <a:lstStyle/>
                    <a:p>
                      <a:pPr algn="r" fontAlgn="b"/>
                      <a:r>
                        <a:rPr lang="en-US" sz="2000" b="0" i="0" u="none" strike="noStrike" dirty="0">
                          <a:solidFill>
                            <a:srgbClr val="000000"/>
                          </a:solidFill>
                          <a:effectLst/>
                          <a:latin typeface="Calibri" panose="020F0502020204030204" pitchFamily="34" charset="0"/>
                        </a:rPr>
                        <a:t>134.86</a:t>
                      </a:r>
                    </a:p>
                  </a:txBody>
                  <a:tcPr anchor="ctr"/>
                </a:tc>
                <a:extLst>
                  <a:ext uri="{0D108BD9-81ED-4DB2-BD59-A6C34878D82A}">
                    <a16:rowId xmlns:a16="http://schemas.microsoft.com/office/drawing/2014/main" val="3183075478"/>
                  </a:ext>
                </a:extLst>
              </a:tr>
            </a:tbl>
          </a:graphicData>
        </a:graphic>
      </p:graphicFrame>
      <p:sp>
        <p:nvSpPr>
          <p:cNvPr id="8" name="TextBox 7"/>
          <p:cNvSpPr txBox="1"/>
          <p:nvPr/>
        </p:nvSpPr>
        <p:spPr>
          <a:xfrm>
            <a:off x="724709" y="6264883"/>
            <a:ext cx="3614229" cy="307777"/>
          </a:xfrm>
          <a:prstGeom prst="rect">
            <a:avLst/>
          </a:prstGeom>
          <a:noFill/>
        </p:spPr>
        <p:txBody>
          <a:bodyPr wrap="square" rtlCol="0">
            <a:spAutoFit/>
          </a:bodyPr>
          <a:lstStyle/>
          <a:p>
            <a:r>
              <a:rPr lang="en-US" dirty="0">
                <a:solidFill>
                  <a:schemeClr val="bg1"/>
                </a:solidFill>
              </a:rPr>
              <a:t>*Value is not found in the DSR data. </a:t>
            </a:r>
          </a:p>
        </p:txBody>
      </p:sp>
    </p:spTree>
    <p:extLst>
      <p:ext uri="{BB962C8B-B14F-4D97-AF65-F5344CB8AC3E}">
        <p14:creationId xmlns:p14="http://schemas.microsoft.com/office/powerpoint/2010/main" val="299776825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Clear-Sky Composite TOA </a:t>
            </a:r>
            <a:r>
              <a:rPr lang="en-US" dirty="0"/>
              <a:t>Albedo</a:t>
            </a:r>
          </a:p>
        </p:txBody>
      </p:sp>
      <p:sp>
        <p:nvSpPr>
          <p:cNvPr id="3" name="Text Placeholder 2"/>
          <p:cNvSpPr>
            <a:spLocks noGrp="1"/>
          </p:cNvSpPr>
          <p:nvPr>
            <p:ph type="body" idx="1"/>
          </p:nvPr>
        </p:nvSpPr>
        <p:spPr>
          <a:xfrm>
            <a:off x="457200" y="1280160"/>
            <a:ext cx="8229600" cy="4921135"/>
          </a:xfrm>
        </p:spPr>
        <p:txBody>
          <a:bodyPr/>
          <a:lstStyle/>
          <a:p>
            <a:pPr>
              <a:spcBef>
                <a:spcPts val="0"/>
              </a:spcBef>
            </a:pPr>
            <a:r>
              <a:rPr lang="en-US" sz="2400" dirty="0"/>
              <a:t>In </a:t>
            </a:r>
            <a:r>
              <a:rPr lang="en-US" sz="2400" u="sng" dirty="0"/>
              <a:t>Indirect Path</a:t>
            </a:r>
            <a:r>
              <a:rPr lang="en-US" sz="2400" dirty="0"/>
              <a:t> surface albedo is determined from a </a:t>
            </a:r>
            <a:r>
              <a:rPr lang="en-US" sz="2400" i="1" dirty="0"/>
              <a:t>clear-sky composite TOA albedo </a:t>
            </a:r>
            <a:r>
              <a:rPr lang="en-US" sz="2400" dirty="0"/>
              <a:t>calculated as the median of clear-sky TOA  broadband albedos over 28 days.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100</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7" name="Picture 6" descr="A screenshot of a cell phone&#10;&#10;Description generated with very high confidence">
            <a:extLst>
              <a:ext uri="{FF2B5EF4-FFF2-40B4-BE49-F238E27FC236}">
                <a16:creationId xmlns:a16="http://schemas.microsoft.com/office/drawing/2014/main" id="{19386968-217E-4BEC-BA24-28119C3E8272}"/>
              </a:ext>
            </a:extLst>
          </p:cNvPr>
          <p:cNvPicPr>
            <a:picLocks noChangeAspect="1"/>
          </p:cNvPicPr>
          <p:nvPr/>
        </p:nvPicPr>
        <p:blipFill>
          <a:blip r:embed="rId2"/>
          <a:stretch>
            <a:fillRect/>
          </a:stretch>
        </p:blipFill>
        <p:spPr>
          <a:xfrm>
            <a:off x="199667" y="2808257"/>
            <a:ext cx="4540140" cy="3474720"/>
          </a:xfrm>
          <a:prstGeom prst="rect">
            <a:avLst/>
          </a:prstGeom>
        </p:spPr>
      </p:pic>
      <p:pic>
        <p:nvPicPr>
          <p:cNvPr id="5" name="Picture 4">
            <a:extLst>
              <a:ext uri="{FF2B5EF4-FFF2-40B4-BE49-F238E27FC236}">
                <a16:creationId xmlns:a16="http://schemas.microsoft.com/office/drawing/2014/main" id="{08ABBF40-422C-4018-82E8-494F867B610D}"/>
              </a:ext>
            </a:extLst>
          </p:cNvPr>
          <p:cNvPicPr>
            <a:picLocks noChangeAspect="1"/>
          </p:cNvPicPr>
          <p:nvPr/>
        </p:nvPicPr>
        <p:blipFill>
          <a:blip r:embed="rId3"/>
          <a:stretch>
            <a:fillRect/>
          </a:stretch>
        </p:blipFill>
        <p:spPr>
          <a:xfrm>
            <a:off x="4406153" y="2808257"/>
            <a:ext cx="4560629" cy="3493008"/>
          </a:xfrm>
          <a:prstGeom prst="rect">
            <a:avLst/>
          </a:prstGeom>
        </p:spPr>
      </p:pic>
    </p:spTree>
    <p:extLst>
      <p:ext uri="{BB962C8B-B14F-4D97-AF65-F5344CB8AC3E}">
        <p14:creationId xmlns:p14="http://schemas.microsoft.com/office/powerpoint/2010/main" val="243995428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Note on direct path retrieval</a:t>
            </a:r>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101</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27287537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EB4AE-C3B1-465C-83B3-106B01F522F3}"/>
              </a:ext>
            </a:extLst>
          </p:cNvPr>
          <p:cNvSpPr>
            <a:spLocks noGrp="1"/>
          </p:cNvSpPr>
          <p:nvPr>
            <p:ph type="title"/>
          </p:nvPr>
        </p:nvSpPr>
        <p:spPr/>
        <p:txBody>
          <a:bodyPr/>
          <a:lstStyle/>
          <a:p>
            <a:r>
              <a:rPr lang="en-US" dirty="0"/>
              <a:t>Note Regarding Direct Path Retrieval</a:t>
            </a:r>
          </a:p>
        </p:txBody>
      </p:sp>
      <p:sp>
        <p:nvSpPr>
          <p:cNvPr id="3" name="Text Placeholder 2">
            <a:extLst>
              <a:ext uri="{FF2B5EF4-FFF2-40B4-BE49-F238E27FC236}">
                <a16:creationId xmlns:a16="http://schemas.microsoft.com/office/drawing/2014/main" id="{64198B92-2D91-4A56-A494-838D9C3D1001}"/>
              </a:ext>
            </a:extLst>
          </p:cNvPr>
          <p:cNvSpPr>
            <a:spLocks noGrp="1"/>
          </p:cNvSpPr>
          <p:nvPr>
            <p:ph type="body" idx="1"/>
          </p:nvPr>
        </p:nvSpPr>
        <p:spPr/>
        <p:txBody>
          <a:bodyPr>
            <a:normAutofit fontScale="77500" lnSpcReduction="20000"/>
          </a:bodyPr>
          <a:lstStyle/>
          <a:p>
            <a:r>
              <a:rPr lang="en-US" dirty="0"/>
              <a:t>It is expected the (previously day-2) surface albedo product will become available in the GS. </a:t>
            </a:r>
          </a:p>
          <a:p>
            <a:pPr>
              <a:spcBef>
                <a:spcPts val="1200"/>
              </a:spcBef>
            </a:pPr>
            <a:r>
              <a:rPr lang="en-US" dirty="0"/>
              <a:t>This is expected to have an impact on the radiation product, since the radiation algorithm will use the direct path whenever other products necessary to run it are also available. </a:t>
            </a:r>
          </a:p>
          <a:p>
            <a:pPr>
              <a:spcBef>
                <a:spcPts val="1200"/>
              </a:spcBef>
            </a:pPr>
            <a:r>
              <a:rPr lang="en-US" dirty="0"/>
              <a:t>RSR and DSR from the direct path may be viewed as a "mostly new" product that  did not go through the beta/provisional reviews. </a:t>
            </a:r>
          </a:p>
          <a:p>
            <a:pPr>
              <a:spcBef>
                <a:spcPts val="1200"/>
              </a:spcBef>
            </a:pPr>
            <a:r>
              <a:rPr lang="en-US" dirty="0"/>
              <a:t>Recommend preventing GS/OE to run the direct path by inputting only missing surface albedo values until AWG has a chance to evaluate the product generated with the direct path in the GS/DE or in the AWG Framework. </a:t>
            </a:r>
          </a:p>
        </p:txBody>
      </p:sp>
      <p:sp>
        <p:nvSpPr>
          <p:cNvPr id="4" name="Slide Number Placeholder 3">
            <a:extLst>
              <a:ext uri="{FF2B5EF4-FFF2-40B4-BE49-F238E27FC236}">
                <a16:creationId xmlns:a16="http://schemas.microsoft.com/office/drawing/2014/main" id="{0FB07FCA-050A-4AB4-8ADD-6368E6BA54A8}"/>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102</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4003202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Impact G17 </a:t>
            </a:r>
            <a:r>
              <a:rPr lang="en-US" dirty="0"/>
              <a:t>ABI </a:t>
            </a:r>
            <a:r>
              <a:rPr lang="en-US" dirty="0" smtClean="0"/>
              <a:t>Band 2 </a:t>
            </a:r>
            <a:r>
              <a:rPr lang="en-US" dirty="0" smtClean="0"/>
              <a:t>gain change</a:t>
            </a:r>
            <a:r>
              <a:rPr lang="en-US" dirty="0" smtClean="0"/>
              <a:t> </a:t>
            </a:r>
            <a:endParaRPr lang="en-US" dirty="0"/>
          </a:p>
        </p:txBody>
      </p:sp>
      <p:sp>
        <p:nvSpPr>
          <p:cNvPr id="3" name="Text Placeholder 2"/>
          <p:cNvSpPr>
            <a:spLocks noGrp="1"/>
          </p:cNvSpPr>
          <p:nvPr>
            <p:ph type="body" idx="1"/>
          </p:nvPr>
        </p:nvSpPr>
        <p:spPr/>
        <p:txBody>
          <a:bodyPr/>
          <a:lstStyle/>
          <a:p>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103</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65230434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used in the test</a:t>
            </a:r>
          </a:p>
        </p:txBody>
      </p:sp>
      <p:sp>
        <p:nvSpPr>
          <p:cNvPr id="3" name="Text Placeholder 2"/>
          <p:cNvSpPr>
            <a:spLocks noGrp="1"/>
          </p:cNvSpPr>
          <p:nvPr>
            <p:ph type="body" idx="1"/>
          </p:nvPr>
        </p:nvSpPr>
        <p:spPr/>
        <p:txBody>
          <a:bodyPr/>
          <a:lstStyle/>
          <a:p>
            <a:r>
              <a:rPr lang="en-US" dirty="0"/>
              <a:t>DE data with reduced (by 6.2%) band 2 were available for Dec 2, 2018.</a:t>
            </a:r>
          </a:p>
          <a:p>
            <a:r>
              <a:rPr lang="en-US" dirty="0"/>
              <a:t>CAVEATS:</a:t>
            </a:r>
          </a:p>
          <a:p>
            <a:pPr lvl="1"/>
            <a:r>
              <a:rPr lang="en-US" dirty="0"/>
              <a:t>Inputs used in OR and DE may not exactly be the same:</a:t>
            </a:r>
          </a:p>
          <a:p>
            <a:pPr lvl="2"/>
            <a:r>
              <a:rPr lang="en-US" dirty="0"/>
              <a:t>Gridded inputs to the SRB algorithm were not available.</a:t>
            </a:r>
          </a:p>
          <a:p>
            <a:pPr lvl="2"/>
            <a:r>
              <a:rPr lang="en-US" dirty="0">
                <a:solidFill>
                  <a:srgbClr val="FF0000"/>
                </a:solidFill>
              </a:rPr>
              <a:t>DE IP were not available, but </a:t>
            </a:r>
            <a:r>
              <a:rPr lang="en-US" dirty="0" err="1">
                <a:solidFill>
                  <a:srgbClr val="FF0000"/>
                </a:solidFill>
              </a:rPr>
              <a:t>ClearCompAlb</a:t>
            </a:r>
            <a:r>
              <a:rPr lang="en-US" dirty="0">
                <a:solidFill>
                  <a:srgbClr val="FF0000"/>
                </a:solidFill>
              </a:rPr>
              <a:t> difference was noticed when they were available.</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82446229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G17 CHN02 test:</a:t>
            </a:r>
            <a:br>
              <a:rPr lang="en-US" dirty="0"/>
            </a:br>
            <a:r>
              <a:rPr lang="en-US" dirty="0"/>
              <a:t>G17_DE_20181202_2000</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105</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74316"/>
            <a:ext cx="4114800" cy="4114800"/>
          </a:xfrm>
          <a:prstGeom prst="rect">
            <a:avLst/>
          </a:prstGeom>
        </p:spPr>
      </p:pic>
      <p:pic>
        <p:nvPicPr>
          <p:cNvPr id="7" name="Content Placeholder 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74316"/>
            <a:ext cx="4114800" cy="4114800"/>
          </a:xfrm>
          <a:prstGeom prst="rect">
            <a:avLst/>
          </a:prstGeom>
        </p:spPr>
      </p:pic>
    </p:spTree>
    <p:extLst>
      <p:ext uri="{BB962C8B-B14F-4D97-AF65-F5344CB8AC3E}">
        <p14:creationId xmlns:p14="http://schemas.microsoft.com/office/powerpoint/2010/main" val="33008452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G17 CHN02 test: G17_OR_20181202_2000</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106</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5" name="Content Placeholder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74320"/>
            <a:ext cx="4114800" cy="4114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74320"/>
            <a:ext cx="4114800" cy="4114800"/>
          </a:xfrm>
          <a:prstGeom prst="rect">
            <a:avLst/>
          </a:prstGeom>
        </p:spPr>
      </p:pic>
    </p:spTree>
    <p:extLst>
      <p:ext uri="{BB962C8B-B14F-4D97-AF65-F5344CB8AC3E}">
        <p14:creationId xmlns:p14="http://schemas.microsoft.com/office/powerpoint/2010/main" val="15503284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G17 CHN02 test: DE - OR</a:t>
            </a:r>
          </a:p>
        </p:txBody>
      </p:sp>
      <p:sp>
        <p:nvSpPr>
          <p:cNvPr id="3" name="Text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107</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274314"/>
            <a:ext cx="4114800" cy="41148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1999" y="1274314"/>
            <a:ext cx="4114800" cy="4114800"/>
          </a:xfrm>
          <a:prstGeom prst="rect">
            <a:avLst/>
          </a:prstGeom>
        </p:spPr>
      </p:pic>
    </p:spTree>
    <p:extLst>
      <p:ext uri="{BB962C8B-B14F-4D97-AF65-F5344CB8AC3E}">
        <p14:creationId xmlns:p14="http://schemas.microsoft.com/office/powerpoint/2010/main" val="38805696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G17 CHN02 test: </a:t>
            </a:r>
            <a:br>
              <a:rPr lang="en-US" dirty="0"/>
            </a:br>
            <a:r>
              <a:rPr lang="en-US" dirty="0"/>
              <a:t>SRB FD comparison</a:t>
            </a:r>
          </a:p>
        </p:txBody>
      </p:sp>
      <p:sp>
        <p:nvSpPr>
          <p:cNvPr id="3" name="Text Placeholder 2"/>
          <p:cNvSpPr>
            <a:spLocks noGrp="1"/>
          </p:cNvSpPr>
          <p:nvPr>
            <p:ph type="body" idx="1"/>
          </p:nvPr>
        </p:nvSpPr>
        <p:spPr/>
        <p:txBody>
          <a:bodyPr/>
          <a:lstStyle/>
          <a:p>
            <a:r>
              <a:rPr lang="en-US" dirty="0"/>
              <a:t>Flux difference</a:t>
            </a:r>
          </a:p>
          <a:p>
            <a:pPr lvl="1"/>
            <a:r>
              <a:rPr lang="en-US" dirty="0"/>
              <a:t>DE fluxes over(under) estimates DSR(RSR) of G17 OR</a:t>
            </a:r>
          </a:p>
          <a:p>
            <a:pPr lvl="1"/>
            <a:endParaRPr lang="en-US" dirty="0"/>
          </a:p>
        </p:txBody>
      </p:sp>
      <p:sp>
        <p:nvSpPr>
          <p:cNvPr id="4" name="Text Placeholder 3"/>
          <p:cNvSpPr>
            <a:spLocks noGrp="1"/>
          </p:cNvSpPr>
          <p:nvPr>
            <p:ph type="body" idx="2"/>
          </p:nvPr>
        </p:nvSpPr>
        <p:spPr/>
        <p:txBody>
          <a:bodyPr/>
          <a:lstStyle/>
          <a:p>
            <a:r>
              <a:rPr lang="en-US" dirty="0" err="1"/>
              <a:t>N_valid_retr</a:t>
            </a:r>
            <a:r>
              <a:rPr lang="en-US" dirty="0"/>
              <a:t> difference</a:t>
            </a:r>
          </a:p>
          <a:p>
            <a:pPr lvl="1"/>
            <a:r>
              <a:rPr lang="en-US" dirty="0"/>
              <a:t>DE retrieved more in mid-day; DSRF at 50 km, RSRF at 25 km </a:t>
            </a:r>
          </a:p>
          <a:p>
            <a:pPr lvl="1"/>
            <a:endParaRPr lang="en-US"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108</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p:cNvPicPr>
            <a:picLocks noChangeAspect="1"/>
          </p:cNvPicPr>
          <p:nvPr/>
        </p:nvPicPr>
        <p:blipFill>
          <a:blip r:embed="rId2"/>
          <a:stretch>
            <a:fillRect/>
          </a:stretch>
        </p:blipFill>
        <p:spPr>
          <a:xfrm>
            <a:off x="-127124" y="3200400"/>
            <a:ext cx="4772149" cy="3657600"/>
          </a:xfrm>
          <a:prstGeom prst="rect">
            <a:avLst/>
          </a:prstGeom>
        </p:spPr>
      </p:pic>
      <p:pic>
        <p:nvPicPr>
          <p:cNvPr id="7" name="Picture 6"/>
          <p:cNvPicPr>
            <a:picLocks noChangeAspect="1"/>
          </p:cNvPicPr>
          <p:nvPr/>
        </p:nvPicPr>
        <p:blipFill>
          <a:blip r:embed="rId3"/>
          <a:stretch>
            <a:fillRect/>
          </a:stretch>
        </p:blipFill>
        <p:spPr>
          <a:xfrm>
            <a:off x="4370255" y="3200400"/>
            <a:ext cx="4773745" cy="3657600"/>
          </a:xfrm>
          <a:prstGeom prst="rect">
            <a:avLst/>
          </a:prstGeom>
        </p:spPr>
      </p:pic>
    </p:spTree>
    <p:extLst>
      <p:ext uri="{BB962C8B-B14F-4D97-AF65-F5344CB8AC3E}">
        <p14:creationId xmlns:p14="http://schemas.microsoft.com/office/powerpoint/2010/main" val="6033390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G17 CHN02 test: </a:t>
            </a:r>
            <a:br>
              <a:rPr lang="en-US" dirty="0"/>
            </a:br>
            <a:r>
              <a:rPr lang="en-US" dirty="0"/>
              <a:t>DSRC comparison</a:t>
            </a:r>
          </a:p>
        </p:txBody>
      </p:sp>
      <p:sp>
        <p:nvSpPr>
          <p:cNvPr id="3" name="Text Placeholder 2"/>
          <p:cNvSpPr>
            <a:spLocks noGrp="1"/>
          </p:cNvSpPr>
          <p:nvPr>
            <p:ph type="body" idx="1"/>
          </p:nvPr>
        </p:nvSpPr>
        <p:spPr/>
        <p:txBody>
          <a:bodyPr/>
          <a:lstStyle/>
          <a:p>
            <a:r>
              <a:rPr lang="en-US" sz="2400" b="1" dirty="0"/>
              <a:t>DE DSRC over SURFRAD</a:t>
            </a:r>
          </a:p>
          <a:p>
            <a:pPr lvl="1"/>
            <a:r>
              <a:rPr lang="en-US" sz="2200" dirty="0"/>
              <a:t>DE DSRC has better accuracy by 9 Wm-2</a:t>
            </a:r>
          </a:p>
        </p:txBody>
      </p:sp>
      <p:sp>
        <p:nvSpPr>
          <p:cNvPr id="4" name="Text Placeholder 3"/>
          <p:cNvSpPr>
            <a:spLocks noGrp="1"/>
          </p:cNvSpPr>
          <p:nvPr>
            <p:ph type="body" idx="2"/>
          </p:nvPr>
        </p:nvSpPr>
        <p:spPr/>
        <p:txBody>
          <a:bodyPr/>
          <a:lstStyle/>
          <a:p>
            <a:r>
              <a:rPr lang="en-US" sz="2400" b="1" dirty="0"/>
              <a:t>OE DSRC over SURFRAD</a:t>
            </a:r>
          </a:p>
          <a:p>
            <a:pPr lvl="1"/>
            <a:r>
              <a:rPr lang="en-US" sz="2200" dirty="0"/>
              <a:t>OR DSRC has better precision by 5 Wm-2</a:t>
            </a:r>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109</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834640"/>
            <a:ext cx="4023360" cy="4023360"/>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80560" y="2834640"/>
            <a:ext cx="4023360" cy="4023360"/>
          </a:xfrm>
          <a:prstGeom prst="rect">
            <a:avLst/>
          </a:prstGeom>
          <a:noFill/>
          <a:ln>
            <a:noFill/>
          </a:ln>
        </p:spPr>
      </p:pic>
    </p:spTree>
    <p:extLst>
      <p:ext uri="{BB962C8B-B14F-4D97-AF65-F5344CB8AC3E}">
        <p14:creationId xmlns:p14="http://schemas.microsoft.com/office/powerpoint/2010/main" val="593259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466344" indent="-466344"/>
            <a:r>
              <a:rPr lang="en-US" dirty="0"/>
              <a:t>Product Quality Evaluation</a:t>
            </a:r>
          </a:p>
        </p:txBody>
      </p:sp>
      <p:sp>
        <p:nvSpPr>
          <p:cNvPr id="3" name="Text Placeholder 2"/>
          <p:cNvSpPr>
            <a:spLocks noGrp="1"/>
          </p:cNvSpPr>
          <p:nvPr>
            <p:ph type="body" idx="1"/>
          </p:nvPr>
        </p:nvSpPr>
        <p:spPr/>
        <p:txBody>
          <a:bodyPr wrap="square"/>
          <a:lstStyle/>
          <a:p>
            <a:pPr marL="0" indent="0">
              <a:spcBef>
                <a:spcPts val="480"/>
              </a:spcBef>
            </a:pPr>
            <a:r>
              <a:rPr lang="en-US" dirty="0"/>
              <a:t>GOES-17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11</a:t>
            </a:fld>
            <a:endParaRPr lang="en-US" altLang="en-US" dirty="0">
              <a:solidFill>
                <a:prstClr val="white"/>
              </a:solidFill>
            </a:endParaRPr>
          </a:p>
        </p:txBody>
      </p:sp>
    </p:spTree>
    <p:extLst>
      <p:ext uri="{BB962C8B-B14F-4D97-AF65-F5344CB8AC3E}">
        <p14:creationId xmlns:p14="http://schemas.microsoft.com/office/powerpoint/2010/main" val="156880859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G17 CHN02 test:</a:t>
            </a:r>
            <a:br>
              <a:rPr lang="en-US" dirty="0"/>
            </a:br>
            <a:r>
              <a:rPr lang="en-US" dirty="0"/>
              <a:t>RSRF comparison with CERES</a:t>
            </a:r>
          </a:p>
        </p:txBody>
      </p:sp>
      <p:sp>
        <p:nvSpPr>
          <p:cNvPr id="3" name="Text Placeholder 2"/>
          <p:cNvSpPr>
            <a:spLocks noGrp="1"/>
          </p:cNvSpPr>
          <p:nvPr>
            <p:ph type="body" idx="1"/>
          </p:nvPr>
        </p:nvSpPr>
        <p:spPr/>
        <p:txBody>
          <a:bodyPr/>
          <a:lstStyle/>
          <a:p>
            <a:r>
              <a:rPr lang="en-US" dirty="0"/>
              <a:t>DE RSRF shows slightly better agreements.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110</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graphicFrame>
        <p:nvGraphicFramePr>
          <p:cNvPr id="6" name="Table 5"/>
          <p:cNvGraphicFramePr>
            <a:graphicFrameLocks noGrp="1"/>
          </p:cNvGraphicFramePr>
          <p:nvPr>
            <p:extLst/>
          </p:nvPr>
        </p:nvGraphicFramePr>
        <p:xfrm>
          <a:off x="989059" y="1993323"/>
          <a:ext cx="6838511" cy="2004916"/>
        </p:xfrm>
        <a:graphic>
          <a:graphicData uri="http://schemas.openxmlformats.org/drawingml/2006/table">
            <a:tbl>
              <a:tblPr firstRow="1" bandRow="1">
                <a:tableStyleId>{5C22544A-7EE6-4342-B048-85BDC9FD1C3A}</a:tableStyleId>
              </a:tblPr>
              <a:tblGrid>
                <a:gridCol w="1385850">
                  <a:extLst>
                    <a:ext uri="{9D8B030D-6E8A-4147-A177-3AD203B41FA5}">
                      <a16:colId xmlns:a16="http://schemas.microsoft.com/office/drawing/2014/main" val="3173783687"/>
                    </a:ext>
                  </a:extLst>
                </a:gridCol>
                <a:gridCol w="1020854">
                  <a:extLst>
                    <a:ext uri="{9D8B030D-6E8A-4147-A177-3AD203B41FA5}">
                      <a16:colId xmlns:a16="http://schemas.microsoft.com/office/drawing/2014/main" val="347000883"/>
                    </a:ext>
                  </a:extLst>
                </a:gridCol>
                <a:gridCol w="867026">
                  <a:extLst>
                    <a:ext uri="{9D8B030D-6E8A-4147-A177-3AD203B41FA5}">
                      <a16:colId xmlns:a16="http://schemas.microsoft.com/office/drawing/2014/main" val="74032142"/>
                    </a:ext>
                  </a:extLst>
                </a:gridCol>
                <a:gridCol w="867026">
                  <a:extLst>
                    <a:ext uri="{9D8B030D-6E8A-4147-A177-3AD203B41FA5}">
                      <a16:colId xmlns:a16="http://schemas.microsoft.com/office/drawing/2014/main" val="3421374260"/>
                    </a:ext>
                  </a:extLst>
                </a:gridCol>
                <a:gridCol w="1026775">
                  <a:extLst>
                    <a:ext uri="{9D8B030D-6E8A-4147-A177-3AD203B41FA5}">
                      <a16:colId xmlns:a16="http://schemas.microsoft.com/office/drawing/2014/main" val="731089031"/>
                    </a:ext>
                  </a:extLst>
                </a:gridCol>
                <a:gridCol w="835490">
                  <a:extLst>
                    <a:ext uri="{9D8B030D-6E8A-4147-A177-3AD203B41FA5}">
                      <a16:colId xmlns:a16="http://schemas.microsoft.com/office/drawing/2014/main" val="2722247145"/>
                    </a:ext>
                  </a:extLst>
                </a:gridCol>
                <a:gridCol w="835490">
                  <a:extLst>
                    <a:ext uri="{9D8B030D-6E8A-4147-A177-3AD203B41FA5}">
                      <a16:colId xmlns:a16="http://schemas.microsoft.com/office/drawing/2014/main" val="2105535984"/>
                    </a:ext>
                  </a:extLst>
                </a:gridCol>
              </a:tblGrid>
              <a:tr h="3597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t>RANGE</a:t>
                      </a:r>
                    </a:p>
                  </a:txBody>
                  <a:tcPr/>
                </a:tc>
                <a:tc gridSpan="3">
                  <a:txBody>
                    <a:bodyPr/>
                    <a:lstStyle/>
                    <a:p>
                      <a:pPr algn="ctr"/>
                      <a:r>
                        <a:rPr lang="en-US" sz="2000" dirty="0"/>
                        <a:t>DE </a:t>
                      </a:r>
                    </a:p>
                  </a:txBody>
                  <a:tcPr/>
                </a:tc>
                <a:tc hMerge="1">
                  <a:txBody>
                    <a:bodyPr/>
                    <a:lstStyle/>
                    <a:p>
                      <a:endParaRPr lang="en-US" dirty="0"/>
                    </a:p>
                  </a:txBody>
                  <a:tcPr/>
                </a:tc>
                <a:tc hMerge="1">
                  <a:txBody>
                    <a:bodyPr/>
                    <a:lstStyle/>
                    <a:p>
                      <a:pPr algn="ctr"/>
                      <a:endParaRPr lang="en-US" sz="2000" dirty="0"/>
                    </a:p>
                  </a:txBody>
                  <a:tcPr/>
                </a:tc>
                <a:tc gridSpan="3">
                  <a:txBody>
                    <a:bodyPr/>
                    <a:lstStyle/>
                    <a:p>
                      <a:pPr algn="ctr"/>
                      <a:r>
                        <a:rPr lang="en-US" sz="2000" b="1" dirty="0"/>
                        <a:t>OE</a:t>
                      </a:r>
                    </a:p>
                  </a:txBody>
                  <a:tcPr/>
                </a:tc>
                <a:tc hMerge="1">
                  <a:txBody>
                    <a:bodyPr/>
                    <a:lstStyle/>
                    <a:p>
                      <a:endParaRPr lang="en-US" dirty="0"/>
                    </a:p>
                  </a:txBody>
                  <a:tcPr/>
                </a:tc>
                <a:tc hMerge="1">
                  <a:txBody>
                    <a:bodyPr/>
                    <a:lstStyle/>
                    <a:p>
                      <a:pPr algn="ctr"/>
                      <a:endParaRPr lang="en-US" sz="2000" b="1" dirty="0"/>
                    </a:p>
                  </a:txBody>
                  <a:tcPr/>
                </a:tc>
                <a:extLst>
                  <a:ext uri="{0D108BD9-81ED-4DB2-BD59-A6C34878D82A}">
                    <a16:rowId xmlns:a16="http://schemas.microsoft.com/office/drawing/2014/main" val="3692324035"/>
                  </a:ext>
                </a:extLst>
              </a:tr>
              <a:tr h="311364">
                <a:tc>
                  <a:txBody>
                    <a:bodyPr/>
                    <a:lstStyle/>
                    <a:p>
                      <a:endParaRPr lang="en-US" sz="1500" b="1" dirty="0"/>
                    </a:p>
                  </a:txBody>
                  <a:tcPr/>
                </a:tc>
                <a:tc>
                  <a:txBody>
                    <a:bodyPr/>
                    <a:lstStyle/>
                    <a:p>
                      <a:pPr algn="ctr"/>
                      <a:r>
                        <a:rPr lang="en-US" sz="1500" b="1" dirty="0"/>
                        <a:t>A</a:t>
                      </a:r>
                    </a:p>
                  </a:txBody>
                  <a:tcPr/>
                </a:tc>
                <a:tc>
                  <a:txBody>
                    <a:bodyPr/>
                    <a:lstStyle/>
                    <a:p>
                      <a:pPr algn="ctr"/>
                      <a:r>
                        <a:rPr lang="en-US" sz="1500" b="1" dirty="0"/>
                        <a:t>P</a:t>
                      </a:r>
                    </a:p>
                  </a:txBody>
                  <a:tcPr/>
                </a:tc>
                <a:tc>
                  <a:txBody>
                    <a:bodyPr/>
                    <a:lstStyle/>
                    <a:p>
                      <a:pPr algn="ctr"/>
                      <a:r>
                        <a:rPr lang="en-US" sz="1500" b="1" dirty="0"/>
                        <a:t>N</a:t>
                      </a:r>
                    </a:p>
                  </a:txBody>
                  <a:tcPr/>
                </a:tc>
                <a:tc>
                  <a:txBody>
                    <a:bodyPr/>
                    <a:lstStyle/>
                    <a:p>
                      <a:pPr algn="ctr"/>
                      <a:r>
                        <a:rPr lang="en-US" sz="1500" b="1" dirty="0"/>
                        <a:t>A</a:t>
                      </a:r>
                    </a:p>
                  </a:txBody>
                  <a:tcPr/>
                </a:tc>
                <a:tc>
                  <a:txBody>
                    <a:bodyPr/>
                    <a:lstStyle/>
                    <a:p>
                      <a:pPr algn="ctr"/>
                      <a:r>
                        <a:rPr lang="en-US" sz="1500" b="1" dirty="0"/>
                        <a:t>P</a:t>
                      </a:r>
                    </a:p>
                  </a:txBody>
                  <a:tcPr/>
                </a:tc>
                <a:tc>
                  <a:txBody>
                    <a:bodyPr/>
                    <a:lstStyle/>
                    <a:p>
                      <a:pPr algn="ctr"/>
                      <a:r>
                        <a:rPr lang="en-US" sz="1500" b="1" dirty="0"/>
                        <a:t>N</a:t>
                      </a:r>
                    </a:p>
                  </a:txBody>
                  <a:tcPr/>
                </a:tc>
                <a:extLst>
                  <a:ext uri="{0D108BD9-81ED-4DB2-BD59-A6C34878D82A}">
                    <a16:rowId xmlns:a16="http://schemas.microsoft.com/office/drawing/2014/main" val="1764413772"/>
                  </a:ext>
                </a:extLst>
              </a:tr>
              <a:tr h="324278">
                <a:tc>
                  <a:txBody>
                    <a:bodyPr/>
                    <a:lstStyle/>
                    <a:p>
                      <a:r>
                        <a:rPr lang="en-US" sz="1500" b="1" dirty="0"/>
                        <a:t>CERES &lt; 200</a:t>
                      </a:r>
                    </a:p>
                  </a:txBody>
                  <a:tcPr/>
                </a:tc>
                <a:tc>
                  <a:txBody>
                    <a:bodyPr/>
                    <a:lstStyle/>
                    <a:p>
                      <a:pPr algn="ctr"/>
                      <a:r>
                        <a:rPr lang="en-US" sz="1500" b="1" dirty="0"/>
                        <a:t>19</a:t>
                      </a:r>
                    </a:p>
                  </a:txBody>
                  <a:tcPr/>
                </a:tc>
                <a:tc>
                  <a:txBody>
                    <a:bodyPr/>
                    <a:lstStyle/>
                    <a:p>
                      <a:pPr algn="ctr"/>
                      <a:r>
                        <a:rPr lang="en-US" sz="1500" b="1" dirty="0"/>
                        <a:t>43</a:t>
                      </a:r>
                    </a:p>
                  </a:txBody>
                  <a:tcPr/>
                </a:tc>
                <a:tc>
                  <a:txBody>
                    <a:bodyPr/>
                    <a:lstStyle/>
                    <a:p>
                      <a:pPr algn="r"/>
                      <a:r>
                        <a:rPr lang="en-US" sz="1500" b="1" dirty="0"/>
                        <a:t>105397</a:t>
                      </a:r>
                    </a:p>
                  </a:txBody>
                  <a:tcPr/>
                </a:tc>
                <a:tc>
                  <a:txBody>
                    <a:bodyPr/>
                    <a:lstStyle/>
                    <a:p>
                      <a:pPr algn="ctr"/>
                      <a:r>
                        <a:rPr lang="en-US" sz="1500" b="1" dirty="0"/>
                        <a:t>21</a:t>
                      </a:r>
                    </a:p>
                  </a:txBody>
                  <a:tcPr/>
                </a:tc>
                <a:tc>
                  <a:txBody>
                    <a:bodyPr/>
                    <a:lstStyle/>
                    <a:p>
                      <a:pPr algn="ctr"/>
                      <a:r>
                        <a:rPr lang="en-US" sz="1500" b="1" dirty="0"/>
                        <a:t>44</a:t>
                      </a:r>
                    </a:p>
                  </a:txBody>
                  <a:tcPr/>
                </a:tc>
                <a:tc>
                  <a:txBody>
                    <a:bodyPr/>
                    <a:lstStyle/>
                    <a:p>
                      <a:pPr algn="r"/>
                      <a:r>
                        <a:rPr lang="en-US" sz="1500" b="1" dirty="0"/>
                        <a:t>105574</a:t>
                      </a:r>
                    </a:p>
                  </a:txBody>
                  <a:tcPr/>
                </a:tc>
                <a:extLst>
                  <a:ext uri="{0D108BD9-81ED-4DB2-BD59-A6C34878D82A}">
                    <a16:rowId xmlns:a16="http://schemas.microsoft.com/office/drawing/2014/main" val="3809061954"/>
                  </a:ext>
                </a:extLst>
              </a:tr>
              <a:tr h="311364">
                <a:tc>
                  <a:txBody>
                    <a:bodyPr/>
                    <a:lstStyle/>
                    <a:p>
                      <a:r>
                        <a:rPr lang="en-US" sz="1500" b="1" dirty="0"/>
                        <a:t>[200, 500]</a:t>
                      </a:r>
                    </a:p>
                  </a:txBody>
                  <a:tcPr/>
                </a:tc>
                <a:tc>
                  <a:txBody>
                    <a:bodyPr/>
                    <a:lstStyle/>
                    <a:p>
                      <a:pPr algn="ctr"/>
                      <a:r>
                        <a:rPr lang="en-US" sz="1500" b="1" dirty="0"/>
                        <a:t>31</a:t>
                      </a:r>
                    </a:p>
                  </a:txBody>
                  <a:tcPr/>
                </a:tc>
                <a:tc>
                  <a:txBody>
                    <a:bodyPr/>
                    <a:lstStyle/>
                    <a:p>
                      <a:pPr algn="ctr"/>
                      <a:r>
                        <a:rPr lang="en-US" sz="1500" b="1" dirty="0"/>
                        <a:t>80</a:t>
                      </a:r>
                    </a:p>
                  </a:txBody>
                  <a:tcPr/>
                </a:tc>
                <a:tc>
                  <a:txBody>
                    <a:bodyPr/>
                    <a:lstStyle/>
                    <a:p>
                      <a:pPr algn="r"/>
                      <a:r>
                        <a:rPr lang="en-US" sz="1500" b="1" dirty="0"/>
                        <a:t>73157</a:t>
                      </a:r>
                    </a:p>
                  </a:txBody>
                  <a:tcPr/>
                </a:tc>
                <a:tc>
                  <a:txBody>
                    <a:bodyPr/>
                    <a:lstStyle/>
                    <a:p>
                      <a:pPr algn="ctr"/>
                      <a:r>
                        <a:rPr lang="en-US" sz="1500" b="1" dirty="0"/>
                        <a:t>38</a:t>
                      </a:r>
                    </a:p>
                  </a:txBody>
                  <a:tcPr/>
                </a:tc>
                <a:tc>
                  <a:txBody>
                    <a:bodyPr/>
                    <a:lstStyle/>
                    <a:p>
                      <a:pPr algn="ctr"/>
                      <a:r>
                        <a:rPr lang="en-US" sz="1500" b="1" dirty="0"/>
                        <a:t>81</a:t>
                      </a:r>
                    </a:p>
                  </a:txBody>
                  <a:tcPr/>
                </a:tc>
                <a:tc>
                  <a:txBody>
                    <a:bodyPr/>
                    <a:lstStyle/>
                    <a:p>
                      <a:pPr algn="r"/>
                      <a:r>
                        <a:rPr lang="en-US" sz="1500" b="1" dirty="0"/>
                        <a:t>73271</a:t>
                      </a:r>
                    </a:p>
                  </a:txBody>
                  <a:tcPr/>
                </a:tc>
                <a:extLst>
                  <a:ext uri="{0D108BD9-81ED-4DB2-BD59-A6C34878D82A}">
                    <a16:rowId xmlns:a16="http://schemas.microsoft.com/office/drawing/2014/main" val="2948392022"/>
                  </a:ext>
                </a:extLst>
              </a:tr>
              <a:tr h="311364">
                <a:tc>
                  <a:txBody>
                    <a:bodyPr/>
                    <a:lstStyle/>
                    <a:p>
                      <a:r>
                        <a:rPr lang="en-US" sz="1500" b="1" dirty="0"/>
                        <a:t>CERES &gt; 500</a:t>
                      </a:r>
                    </a:p>
                  </a:txBody>
                  <a:tcPr/>
                </a:tc>
                <a:tc>
                  <a:txBody>
                    <a:bodyPr/>
                    <a:lstStyle/>
                    <a:p>
                      <a:pPr algn="ctr"/>
                      <a:r>
                        <a:rPr lang="en-US" sz="1500" b="1" dirty="0"/>
                        <a:t>-63</a:t>
                      </a:r>
                    </a:p>
                  </a:txBody>
                  <a:tcPr/>
                </a:tc>
                <a:tc>
                  <a:txBody>
                    <a:bodyPr/>
                    <a:lstStyle/>
                    <a:p>
                      <a:pPr algn="ctr"/>
                      <a:r>
                        <a:rPr lang="en-US" sz="1500" b="1" dirty="0"/>
                        <a:t>117</a:t>
                      </a:r>
                    </a:p>
                  </a:txBody>
                  <a:tcPr/>
                </a:tc>
                <a:tc>
                  <a:txBody>
                    <a:bodyPr/>
                    <a:lstStyle/>
                    <a:p>
                      <a:pPr algn="r"/>
                      <a:r>
                        <a:rPr lang="en-US" sz="1500" b="1" dirty="0"/>
                        <a:t>13899</a:t>
                      </a:r>
                    </a:p>
                  </a:txBody>
                  <a:tcPr/>
                </a:tc>
                <a:tc>
                  <a:txBody>
                    <a:bodyPr/>
                    <a:lstStyle/>
                    <a:p>
                      <a:pPr algn="ctr"/>
                      <a:r>
                        <a:rPr lang="en-US" sz="1500" b="1" dirty="0"/>
                        <a:t>-47</a:t>
                      </a:r>
                    </a:p>
                  </a:txBody>
                  <a:tcPr/>
                </a:tc>
                <a:tc>
                  <a:txBody>
                    <a:bodyPr/>
                    <a:lstStyle/>
                    <a:p>
                      <a:pPr algn="ctr"/>
                      <a:r>
                        <a:rPr lang="en-US" sz="1500" b="1" dirty="0"/>
                        <a:t>118</a:t>
                      </a:r>
                    </a:p>
                  </a:txBody>
                  <a:tcPr/>
                </a:tc>
                <a:tc>
                  <a:txBody>
                    <a:bodyPr/>
                    <a:lstStyle/>
                    <a:p>
                      <a:pPr algn="r"/>
                      <a:r>
                        <a:rPr lang="en-US" sz="1500" b="1" dirty="0"/>
                        <a:t>13900</a:t>
                      </a:r>
                    </a:p>
                  </a:txBody>
                  <a:tcPr/>
                </a:tc>
                <a:extLst>
                  <a:ext uri="{0D108BD9-81ED-4DB2-BD59-A6C34878D82A}">
                    <a16:rowId xmlns:a16="http://schemas.microsoft.com/office/drawing/2014/main" val="1109072179"/>
                  </a:ext>
                </a:extLst>
              </a:tr>
              <a:tr h="324278">
                <a:tc>
                  <a:txBody>
                    <a:bodyPr/>
                    <a:lstStyle/>
                    <a:p>
                      <a:r>
                        <a:rPr lang="en-US" sz="1500" b="1" dirty="0"/>
                        <a:t>All</a:t>
                      </a:r>
                    </a:p>
                  </a:txBody>
                  <a:tcPr/>
                </a:tc>
                <a:tc>
                  <a:txBody>
                    <a:bodyPr/>
                    <a:lstStyle/>
                    <a:p>
                      <a:pPr algn="ctr"/>
                      <a:r>
                        <a:rPr lang="en-US" sz="1500" b="1" dirty="0"/>
                        <a:t>17</a:t>
                      </a:r>
                    </a:p>
                  </a:txBody>
                  <a:tcPr/>
                </a:tc>
                <a:tc>
                  <a:txBody>
                    <a:bodyPr/>
                    <a:lstStyle/>
                    <a:p>
                      <a:pPr algn="ctr"/>
                      <a:r>
                        <a:rPr lang="en-US" sz="1500" b="1" dirty="0"/>
                        <a:t>70</a:t>
                      </a:r>
                    </a:p>
                  </a:txBody>
                  <a:tcPr/>
                </a:tc>
                <a:tc>
                  <a:txBody>
                    <a:bodyPr/>
                    <a:lstStyle/>
                    <a:p>
                      <a:pPr algn="r"/>
                      <a:r>
                        <a:rPr lang="en-US" sz="1500" b="1" dirty="0"/>
                        <a:t>192453</a:t>
                      </a:r>
                    </a:p>
                  </a:txBody>
                  <a:tcPr/>
                </a:tc>
                <a:tc>
                  <a:txBody>
                    <a:bodyPr/>
                    <a:lstStyle/>
                    <a:p>
                      <a:pPr algn="ctr"/>
                      <a:r>
                        <a:rPr lang="en-US" sz="1500" b="1" dirty="0"/>
                        <a:t>23</a:t>
                      </a:r>
                    </a:p>
                  </a:txBody>
                  <a:tcPr/>
                </a:tc>
                <a:tc>
                  <a:txBody>
                    <a:bodyPr/>
                    <a:lstStyle/>
                    <a:p>
                      <a:pPr algn="ctr"/>
                      <a:r>
                        <a:rPr lang="en-US" sz="1500" b="1" dirty="0"/>
                        <a:t>71</a:t>
                      </a:r>
                    </a:p>
                  </a:txBody>
                  <a:tcPr/>
                </a:tc>
                <a:tc>
                  <a:txBody>
                    <a:bodyPr/>
                    <a:lstStyle/>
                    <a:p>
                      <a:pPr algn="r"/>
                      <a:r>
                        <a:rPr lang="en-US" sz="1500" b="1" dirty="0"/>
                        <a:t>192745</a:t>
                      </a:r>
                    </a:p>
                  </a:txBody>
                  <a:tcPr/>
                </a:tc>
                <a:extLst>
                  <a:ext uri="{0D108BD9-81ED-4DB2-BD59-A6C34878D82A}">
                    <a16:rowId xmlns:a16="http://schemas.microsoft.com/office/drawing/2014/main" val="3590495511"/>
                  </a:ext>
                </a:extLst>
              </a:tr>
            </a:tbl>
          </a:graphicData>
        </a:graphic>
      </p:graphicFrame>
      <p:grpSp>
        <p:nvGrpSpPr>
          <p:cNvPr id="8" name="Group 7"/>
          <p:cNvGrpSpPr/>
          <p:nvPr/>
        </p:nvGrpSpPr>
        <p:grpSpPr>
          <a:xfrm>
            <a:off x="989059" y="4119563"/>
            <a:ext cx="2743200" cy="2738437"/>
            <a:chOff x="991915" y="4100925"/>
            <a:chExt cx="2743200" cy="2738437"/>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1915" y="4100925"/>
              <a:ext cx="2743200" cy="2738437"/>
            </a:xfrm>
            <a:prstGeom prst="rect">
              <a:avLst/>
            </a:prstGeom>
            <a:noFill/>
            <a:ln>
              <a:noFill/>
            </a:ln>
          </p:spPr>
        </p:pic>
        <p:sp>
          <p:nvSpPr>
            <p:cNvPr id="7" name="TextBox 6"/>
            <p:cNvSpPr txBox="1"/>
            <p:nvPr/>
          </p:nvSpPr>
          <p:spPr>
            <a:xfrm>
              <a:off x="2705850" y="4384987"/>
              <a:ext cx="472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DE</a:t>
              </a:r>
            </a:p>
          </p:txBody>
        </p:sp>
      </p:grpSp>
      <p:grpSp>
        <p:nvGrpSpPr>
          <p:cNvPr id="11" name="Group 10"/>
          <p:cNvGrpSpPr>
            <a:grpSpLocks noChangeAspect="1"/>
          </p:cNvGrpSpPr>
          <p:nvPr/>
        </p:nvGrpSpPr>
        <p:grpSpPr>
          <a:xfrm>
            <a:off x="5088175" y="4114800"/>
            <a:ext cx="2739395" cy="2743200"/>
            <a:chOff x="4501056" y="4572000"/>
            <a:chExt cx="2282829" cy="228600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1056" y="4572000"/>
              <a:ext cx="2282829" cy="2286000"/>
            </a:xfrm>
            <a:prstGeom prst="rect">
              <a:avLst/>
            </a:prstGeom>
            <a:noFill/>
            <a:ln>
              <a:noFill/>
            </a:ln>
          </p:spPr>
        </p:pic>
        <p:sp>
          <p:nvSpPr>
            <p:cNvPr id="10" name="TextBox 9"/>
            <p:cNvSpPr txBox="1"/>
            <p:nvPr/>
          </p:nvSpPr>
          <p:spPr>
            <a:xfrm>
              <a:off x="6032938" y="4755469"/>
              <a:ext cx="4729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a:cs typeface="Arial"/>
                  <a:sym typeface="Arial"/>
                </a:rPr>
                <a:t>OE</a:t>
              </a:r>
            </a:p>
          </p:txBody>
        </p:sp>
      </p:grpSp>
    </p:spTree>
    <p:extLst>
      <p:ext uri="{BB962C8B-B14F-4D97-AF65-F5344CB8AC3E}">
        <p14:creationId xmlns:p14="http://schemas.microsoft.com/office/powerpoint/2010/main" val="291940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Provisional PLPTs</a:t>
            </a:r>
          </a:p>
        </p:txBody>
      </p:sp>
      <p:graphicFrame>
        <p:nvGraphicFramePr>
          <p:cNvPr id="633" name="Shape 633"/>
          <p:cNvGraphicFramePr/>
          <p:nvPr>
            <p:extLst/>
          </p:nvPr>
        </p:nvGraphicFramePr>
        <p:xfrm>
          <a:off x="599222" y="1472607"/>
          <a:ext cx="7945552" cy="2978349"/>
        </p:xfrm>
        <a:graphic>
          <a:graphicData uri="http://schemas.openxmlformats.org/drawingml/2006/table">
            <a:tbl>
              <a:tblPr firstRow="1" firstCol="1" bandRow="1">
                <a:noFill/>
              </a:tblPr>
              <a:tblGrid>
                <a:gridCol w="1595552">
                  <a:extLst>
                    <a:ext uri="{9D8B030D-6E8A-4147-A177-3AD203B41FA5}">
                      <a16:colId xmlns:a16="http://schemas.microsoft.com/office/drawing/2014/main" val="20000"/>
                    </a:ext>
                  </a:extLst>
                </a:gridCol>
                <a:gridCol w="6350000">
                  <a:extLst>
                    <a:ext uri="{9D8B030D-6E8A-4147-A177-3AD203B41FA5}">
                      <a16:colId xmlns:a16="http://schemas.microsoft.com/office/drawing/2014/main" val="20001"/>
                    </a:ext>
                  </a:extLst>
                </a:gridCol>
              </a:tblGrid>
              <a:tr h="701685">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Test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Test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758888">
                <a:tc>
                  <a:txBody>
                    <a:bodyPr/>
                    <a:lstStyle/>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ABI-FD_DSR09</a:t>
                      </a:r>
                    </a:p>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ABI-FD_RSR09</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precision and accuracy of FD product for an extended period that includes</a:t>
                      </a:r>
                    </a:p>
                    <a:p>
                      <a:pPr marL="0" marR="0" lvl="0" indent="0" algn="l" rtl="0">
                        <a:lnSpc>
                          <a:spcPct val="107000"/>
                        </a:lnSpc>
                        <a:spcBef>
                          <a:spcPts val="0"/>
                        </a:spcBef>
                        <a:spcAft>
                          <a:spcPts val="0"/>
                        </a:spcAft>
                        <a:buSzPct val="25000"/>
                        <a:buNone/>
                      </a:pPr>
                      <a:r>
                        <a:rPr lang="en-US" sz="1400" dirty="0">
                          <a:latin typeface="Calibri" panose="020F0502020204030204" pitchFamily="34" charset="0"/>
                        </a:rPr>
                        <a:t>some but not all seasonal variability</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758888">
                <a:tc>
                  <a:txBody>
                    <a:bodyPr/>
                    <a:lstStyle/>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ABI-CONUS_DSR10</a:t>
                      </a:r>
                    </a:p>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rPr>
                        <a:t>ABI-CONUS_RSR10</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precision and accuracy of CONUS product for an extended period that includes</a:t>
                      </a:r>
                    </a:p>
                    <a:p>
                      <a:pPr marL="0" marR="0" lvl="0" indent="0" algn="l" rtl="0">
                        <a:lnSpc>
                          <a:spcPct val="107000"/>
                        </a:lnSpc>
                        <a:spcBef>
                          <a:spcPts val="0"/>
                        </a:spcBef>
                        <a:spcAft>
                          <a:spcPts val="0"/>
                        </a:spcAft>
                        <a:buSzPct val="25000"/>
                        <a:buNone/>
                      </a:pPr>
                      <a:r>
                        <a:rPr lang="en-US" sz="1400" dirty="0">
                          <a:latin typeface="Calibri" panose="020F0502020204030204" pitchFamily="34" charset="0"/>
                        </a:rPr>
                        <a:t>some but not all seasonal variability</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758888">
                <a:tc>
                  <a:txBody>
                    <a:bodyPr/>
                    <a:lstStyle/>
                    <a:p>
                      <a:pPr marL="0" marR="0" lvl="0" indent="0" algn="l" rtl="0">
                        <a:lnSpc>
                          <a:spcPct val="107000"/>
                        </a:lnSpc>
                        <a:spcBef>
                          <a:spcPts val="0"/>
                        </a:spcBef>
                        <a:spcAft>
                          <a:spcPts val="0"/>
                        </a:spcAft>
                        <a:buSzPct val="25000"/>
                        <a:buNone/>
                      </a:pPr>
                      <a:r>
                        <a:rPr lang="en-US" sz="1400" b="0" dirty="0">
                          <a:solidFill>
                            <a:schemeClr val="dk1"/>
                          </a:solidFill>
                          <a:latin typeface="Calibri" panose="020F0502020204030204" pitchFamily="34" charset="0"/>
                          <a:ea typeface="Times New Roman"/>
                          <a:cs typeface="Times New Roman"/>
                          <a:sym typeface="Times New Roman"/>
                        </a:rPr>
                        <a:t>ABI-MESO_DSR11</a:t>
                      </a:r>
                      <a:r>
                        <a:rPr lang="en-US" sz="1400" b="0" baseline="30000" dirty="0">
                          <a:solidFill>
                            <a:schemeClr val="dk1"/>
                          </a:solidFill>
                          <a:latin typeface="Calibri" panose="020F0502020204030204" pitchFamily="34" charset="0"/>
                          <a:ea typeface="Times New Roman"/>
                          <a:cs typeface="Times New Roman"/>
                          <a:sym typeface="Times New Roman"/>
                        </a:rPr>
                        <a:t>[1]</a:t>
                      </a:r>
                      <a:endParaRPr lang="en-US" sz="2000" b="0" baseline="30000" dirty="0">
                        <a:solidFill>
                          <a:schemeClr val="dk1"/>
                        </a:solidFill>
                        <a:latin typeface="Calibri" panose="020F0502020204030204" pitchFamily="34" charset="0"/>
                        <a:ea typeface="Times New Roman"/>
                        <a:cs typeface="Times New Roman"/>
                        <a:sym typeface="Times New Roman"/>
                      </a:endParaRP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bg1">
                        <a:lumMod val="95000"/>
                      </a:schemeClr>
                    </a:solidFill>
                  </a:tcPr>
                </a:tc>
                <a:tc>
                  <a:txBody>
                    <a:bodyPr/>
                    <a:lstStyle/>
                    <a:p>
                      <a:pPr marL="0" marR="0" lvl="0" indent="0" algn="l" rtl="0">
                        <a:lnSpc>
                          <a:spcPct val="107000"/>
                        </a:lnSpc>
                        <a:spcBef>
                          <a:spcPts val="0"/>
                        </a:spcBef>
                        <a:spcAft>
                          <a:spcPts val="0"/>
                        </a:spcAft>
                        <a:buSzPct val="25000"/>
                        <a:buNone/>
                      </a:pPr>
                      <a:r>
                        <a:rPr lang="en-US" sz="1400" dirty="0">
                          <a:latin typeface="Calibri" panose="020F0502020204030204" pitchFamily="34" charset="0"/>
                        </a:rPr>
                        <a:t>Assess precision and accuracy of MESO product for an extended period that includes</a:t>
                      </a:r>
                    </a:p>
                    <a:p>
                      <a:pPr marL="0" marR="0" lvl="0" indent="0" algn="l" rtl="0">
                        <a:lnSpc>
                          <a:spcPct val="107000"/>
                        </a:lnSpc>
                        <a:spcBef>
                          <a:spcPts val="0"/>
                        </a:spcBef>
                        <a:spcAft>
                          <a:spcPts val="0"/>
                        </a:spcAft>
                        <a:buSzPct val="25000"/>
                        <a:buNone/>
                      </a:pPr>
                      <a:r>
                        <a:rPr lang="en-US" sz="1400" dirty="0">
                          <a:latin typeface="Calibri" panose="020F0502020204030204" pitchFamily="34" charset="0"/>
                        </a:rPr>
                        <a:t>some but not all seasonal variability</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634" name="Shape 634"/>
          <p:cNvSpPr txBox="1"/>
          <p:nvPr/>
        </p:nvSpPr>
        <p:spPr>
          <a:xfrm>
            <a:off x="880948" y="4450956"/>
            <a:ext cx="7382100" cy="2031300"/>
          </a:xfrm>
          <a:prstGeom prst="rect">
            <a:avLst/>
          </a:prstGeom>
          <a:noFill/>
          <a:ln>
            <a:noFill/>
          </a:ln>
        </p:spPr>
        <p:txBody>
          <a:bodyPr lIns="91425" tIns="45700" rIns="91425" bIns="45700" anchor="t" anchorCtr="0">
            <a:noAutofit/>
          </a:bodyPr>
          <a:lstStyle/>
          <a:p>
            <a:pPr lvl="0">
              <a:buSzPct val="25000"/>
            </a:pPr>
            <a:r>
              <a:rPr lang="en-US" sz="1800" dirty="0">
                <a:solidFill>
                  <a:schemeClr val="lt1"/>
                </a:solidFill>
                <a:latin typeface="Calibri"/>
                <a:ea typeface="Calibri"/>
                <a:cs typeface="Calibri"/>
                <a:sym typeface="Calibri"/>
              </a:rPr>
              <a:t>[1]: </a:t>
            </a:r>
            <a:r>
              <a:rPr lang="en-US" sz="1800" dirty="0" smtClean="0">
                <a:solidFill>
                  <a:schemeClr val="lt1"/>
                </a:solidFill>
                <a:latin typeface="Calibri"/>
                <a:ea typeface="Calibri"/>
                <a:cs typeface="Calibri"/>
                <a:sym typeface="Calibri"/>
              </a:rPr>
              <a:t>A</a:t>
            </a:r>
            <a:r>
              <a:rPr lang="en-US" sz="1800" dirty="0" smtClean="0">
                <a:solidFill>
                  <a:schemeClr val="lt1"/>
                </a:solidFill>
                <a:latin typeface="Calibri"/>
                <a:ea typeface="Calibri"/>
                <a:cs typeface="Calibri"/>
                <a:sym typeface="Calibri"/>
              </a:rPr>
              <a:t>ssessment of MESO product has </a:t>
            </a:r>
            <a:r>
              <a:rPr lang="en-US" sz="1800" dirty="0" smtClean="0">
                <a:solidFill>
                  <a:schemeClr val="lt1"/>
                </a:solidFill>
                <a:latin typeface="Calibri"/>
                <a:ea typeface="Calibri"/>
                <a:cs typeface="Calibri"/>
                <a:sym typeface="Calibri"/>
              </a:rPr>
              <a:t>been </a:t>
            </a:r>
            <a:r>
              <a:rPr lang="en-US" sz="1800" dirty="0">
                <a:solidFill>
                  <a:schemeClr val="lt1"/>
                </a:solidFill>
                <a:latin typeface="Calibri"/>
                <a:ea typeface="Calibri"/>
                <a:cs typeface="Calibri"/>
                <a:sym typeface="Calibri"/>
              </a:rPr>
              <a:t>attempted, but no matchup </a:t>
            </a:r>
            <a:r>
              <a:rPr lang="en-US" sz="1800" dirty="0" smtClean="0">
                <a:solidFill>
                  <a:schemeClr val="lt1"/>
                </a:solidFill>
                <a:latin typeface="Calibri"/>
                <a:ea typeface="Calibri"/>
                <a:cs typeface="Calibri"/>
                <a:sym typeface="Calibri"/>
              </a:rPr>
              <a:t>was </a:t>
            </a:r>
            <a:r>
              <a:rPr lang="en-US" sz="1800" dirty="0">
                <a:solidFill>
                  <a:schemeClr val="lt1"/>
                </a:solidFill>
                <a:latin typeface="Calibri"/>
                <a:ea typeface="Calibri"/>
                <a:cs typeface="Calibri"/>
                <a:sym typeface="Calibri"/>
              </a:rPr>
              <a:t>found because </a:t>
            </a:r>
            <a:r>
              <a:rPr lang="en-US" sz="1800" dirty="0" smtClean="0">
                <a:solidFill>
                  <a:schemeClr val="lt1"/>
                </a:solidFill>
                <a:latin typeface="Calibri"/>
                <a:ea typeface="Calibri"/>
                <a:cs typeface="Calibri"/>
                <a:sym typeface="Calibri"/>
              </a:rPr>
              <a:t>data </a:t>
            </a:r>
            <a:r>
              <a:rPr lang="en-US" sz="1800" dirty="0">
                <a:solidFill>
                  <a:schemeClr val="lt1"/>
                </a:solidFill>
                <a:latin typeface="Calibri"/>
                <a:ea typeface="Calibri"/>
                <a:cs typeface="Calibri"/>
                <a:sym typeface="Calibri"/>
              </a:rPr>
              <a:t>are located </a:t>
            </a:r>
            <a:r>
              <a:rPr lang="en-US" sz="1800" dirty="0" smtClean="0">
                <a:solidFill>
                  <a:schemeClr val="lt1"/>
                </a:solidFill>
                <a:latin typeface="Calibri"/>
                <a:ea typeface="Calibri"/>
                <a:cs typeface="Calibri"/>
                <a:sym typeface="Calibri"/>
              </a:rPr>
              <a:t>outside of area “seen” by GOES-17; ADR 864 is </a:t>
            </a:r>
            <a:r>
              <a:rPr lang="en-US" sz="1800" dirty="0">
                <a:solidFill>
                  <a:schemeClr val="lt1"/>
                </a:solidFill>
                <a:latin typeface="Calibri"/>
                <a:ea typeface="Calibri"/>
                <a:cs typeface="Calibri"/>
                <a:sym typeface="Calibri"/>
              </a:rPr>
              <a:t>on-hold until SRB </a:t>
            </a:r>
            <a:r>
              <a:rPr lang="en-US" sz="1800" dirty="0" err="1">
                <a:solidFill>
                  <a:schemeClr val="lt1"/>
                </a:solidFill>
                <a:latin typeface="Calibri"/>
                <a:ea typeface="Calibri"/>
                <a:cs typeface="Calibri"/>
                <a:sym typeface="Calibri"/>
              </a:rPr>
              <a:t>reprojection</a:t>
            </a:r>
            <a:r>
              <a:rPr lang="en-US" sz="1800" dirty="0">
                <a:solidFill>
                  <a:schemeClr val="lt1"/>
                </a:solidFill>
                <a:latin typeface="Calibri"/>
                <a:ea typeface="Calibri"/>
                <a:cs typeface="Calibri"/>
                <a:sym typeface="Calibri"/>
              </a:rPr>
              <a:t> issue (ADR 408) is </a:t>
            </a:r>
            <a:r>
              <a:rPr lang="en-US" sz="1800" dirty="0" smtClean="0">
                <a:solidFill>
                  <a:schemeClr val="lt1"/>
                </a:solidFill>
                <a:latin typeface="Calibri"/>
                <a:ea typeface="Calibri"/>
                <a:cs typeface="Calibri"/>
                <a:sym typeface="Calibri"/>
              </a:rPr>
              <a:t>decided on.</a:t>
            </a:r>
            <a:endParaRPr lang="en-US" sz="1800" dirty="0">
              <a:solidFill>
                <a:schemeClr val="lt1"/>
              </a:solidFill>
              <a:latin typeface="Calibri"/>
              <a:ea typeface="Calibri"/>
              <a:cs typeface="Calibri"/>
              <a:sym typeface="Calibri"/>
            </a:endParaRPr>
          </a:p>
        </p:txBody>
      </p:sp>
      <p:sp>
        <p:nvSpPr>
          <p:cNvPr id="635" name="Shape 63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12</a:t>
            </a:fld>
            <a:endParaRPr lang="en-US" sz="12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900729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lt1"/>
                </a:solidFill>
              </a:rPr>
              <a:t>Application of PLPT Analysis </a:t>
            </a:r>
            <a:br>
              <a:rPr lang="en-US" dirty="0">
                <a:solidFill>
                  <a:schemeClr val="lt1"/>
                </a:solidFill>
              </a:rPr>
            </a:br>
            <a:r>
              <a:rPr lang="en-US" dirty="0">
                <a:solidFill>
                  <a:schemeClr val="lt1"/>
                </a:solidFill>
              </a:rPr>
              <a:t>Tests to Domains</a:t>
            </a:r>
            <a:endParaRPr lang="en-US" dirty="0"/>
          </a:p>
        </p:txBody>
      </p:sp>
      <p:sp>
        <p:nvSpPr>
          <p:cNvPr id="3" name="Text Placeholder 2"/>
          <p:cNvSpPr>
            <a:spLocks noGrp="1"/>
          </p:cNvSpPr>
          <p:nvPr>
            <p:ph type="body" idx="1"/>
          </p:nvPr>
        </p:nvSpPr>
        <p:spPr>
          <a:xfrm>
            <a:off x="316524" y="2748525"/>
            <a:ext cx="8229600" cy="4221972"/>
          </a:xfrm>
        </p:spPr>
        <p:txBody>
          <a:bodyPr>
            <a:normAutofit fontScale="70000" lnSpcReduction="20000"/>
          </a:bodyPr>
          <a:lstStyle/>
          <a:p>
            <a:endParaRPr lang="en-US" dirty="0"/>
          </a:p>
          <a:p>
            <a:endParaRPr lang="en-US" dirty="0"/>
          </a:p>
          <a:p>
            <a:endParaRPr lang="en-US" dirty="0"/>
          </a:p>
          <a:p>
            <a:endParaRPr lang="en-US" dirty="0"/>
          </a:p>
          <a:p>
            <a:endParaRPr lang="en-US" dirty="0"/>
          </a:p>
          <a:p>
            <a:endParaRPr lang="en-US" dirty="0"/>
          </a:p>
          <a:p>
            <a:r>
              <a:rPr lang="en-US" dirty="0"/>
              <a:t>Evaluation of MESO product was not possible due to incorrect mapping.</a:t>
            </a:r>
          </a:p>
          <a:p>
            <a:pPr>
              <a:spcAft>
                <a:spcPts val="1200"/>
              </a:spcAft>
            </a:pPr>
            <a:r>
              <a:rPr lang="en-US" dirty="0"/>
              <a:t>Added G17 vs. G16 comparison</a:t>
            </a:r>
            <a:r>
              <a:rPr lang="en-US" dirty="0" smtClean="0"/>
              <a:t>. (Using G16 as precedent.)</a:t>
            </a:r>
            <a:endParaRPr lang="en-US" dirty="0"/>
          </a:p>
          <a:p>
            <a:pPr marL="25400" indent="0">
              <a:buNone/>
            </a:pPr>
            <a:r>
              <a:rPr lang="en-US" sz="1700" dirty="0"/>
              <a:t>CERES: </a:t>
            </a:r>
            <a:r>
              <a:rPr lang="en-US" sz="1700" dirty="0">
                <a:solidFill>
                  <a:schemeClr val="bg1"/>
                </a:solidFill>
                <a:latin typeface="Calibri" panose="020F0502020204030204" pitchFamily="34" charset="0"/>
              </a:rPr>
              <a:t>Clouds and the Earth Radiant Energy System</a:t>
            </a:r>
          </a:p>
          <a:p>
            <a:pPr marL="25400" indent="0">
              <a:spcBef>
                <a:spcPts val="0"/>
              </a:spcBef>
              <a:buNone/>
            </a:pPr>
            <a:r>
              <a:rPr lang="en-US" sz="1700" dirty="0">
                <a:solidFill>
                  <a:schemeClr val="bg1"/>
                </a:solidFill>
              </a:rPr>
              <a:t>GSIP: Geostationary Surface and Insolation Product</a:t>
            </a:r>
          </a:p>
          <a:p>
            <a:pPr marL="25400" indent="0">
              <a:spcBef>
                <a:spcPts val="0"/>
              </a:spcBef>
              <a:buNone/>
            </a:pPr>
            <a:r>
              <a:rPr lang="en-US" sz="1700" dirty="0">
                <a:solidFill>
                  <a:schemeClr val="bg1"/>
                </a:solidFill>
              </a:rPr>
              <a:t>SURFRAD: Surface Radiation Budget Network (US)</a:t>
            </a:r>
          </a:p>
          <a:p>
            <a:pPr marL="25400" indent="0">
              <a:spcBef>
                <a:spcPts val="0"/>
              </a:spcBef>
              <a:buNone/>
            </a:pPr>
            <a:r>
              <a:rPr lang="en-US" sz="1700" dirty="0">
                <a:solidFill>
                  <a:schemeClr val="bg1"/>
                </a:solidFill>
              </a:rPr>
              <a:t>SOLRAD: Solar radiation network (US)</a:t>
            </a:r>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13</a:t>
            </a:fld>
            <a:endParaRPr lang="en-US"/>
          </a:p>
        </p:txBody>
      </p:sp>
      <p:graphicFrame>
        <p:nvGraphicFramePr>
          <p:cNvPr id="7" name="Shape 124">
            <a:extLst>
              <a:ext uri="{FF2B5EF4-FFF2-40B4-BE49-F238E27FC236}">
                <a16:creationId xmlns:a16="http://schemas.microsoft.com/office/drawing/2014/main" id="{5BB0DE7E-0FE4-4B3C-8A2A-7C8A92409120}"/>
              </a:ext>
            </a:extLst>
          </p:cNvPr>
          <p:cNvGraphicFramePr/>
          <p:nvPr>
            <p:extLst>
              <p:ext uri="{D42A27DB-BD31-4B8C-83A1-F6EECF244321}">
                <p14:modId xmlns:p14="http://schemas.microsoft.com/office/powerpoint/2010/main" val="2863841511"/>
              </p:ext>
            </p:extLst>
          </p:nvPr>
        </p:nvGraphicFramePr>
        <p:xfrm>
          <a:off x="316524" y="1371988"/>
          <a:ext cx="8510952" cy="3297018"/>
        </p:xfrm>
        <a:graphic>
          <a:graphicData uri="http://schemas.openxmlformats.org/drawingml/2006/table">
            <a:tbl>
              <a:tblPr>
                <a:noFill/>
              </a:tblPr>
              <a:tblGrid>
                <a:gridCol w="601812">
                  <a:extLst>
                    <a:ext uri="{9D8B030D-6E8A-4147-A177-3AD203B41FA5}">
                      <a16:colId xmlns:a16="http://schemas.microsoft.com/office/drawing/2014/main" val="20000"/>
                    </a:ext>
                  </a:extLst>
                </a:gridCol>
                <a:gridCol w="4701707">
                  <a:extLst>
                    <a:ext uri="{9D8B030D-6E8A-4147-A177-3AD203B41FA5}">
                      <a16:colId xmlns:a16="http://schemas.microsoft.com/office/drawing/2014/main" val="20001"/>
                    </a:ext>
                  </a:extLst>
                </a:gridCol>
                <a:gridCol w="1120122">
                  <a:extLst>
                    <a:ext uri="{9D8B030D-6E8A-4147-A177-3AD203B41FA5}">
                      <a16:colId xmlns:a16="http://schemas.microsoft.com/office/drawing/2014/main" val="20002"/>
                    </a:ext>
                  </a:extLst>
                </a:gridCol>
                <a:gridCol w="1046375">
                  <a:extLst>
                    <a:ext uri="{9D8B030D-6E8A-4147-A177-3AD203B41FA5}">
                      <a16:colId xmlns:a16="http://schemas.microsoft.com/office/drawing/2014/main" val="20003"/>
                    </a:ext>
                  </a:extLst>
                </a:gridCol>
                <a:gridCol w="1040936">
                  <a:extLst>
                    <a:ext uri="{9D8B030D-6E8A-4147-A177-3AD203B41FA5}">
                      <a16:colId xmlns:a16="http://schemas.microsoft.com/office/drawing/2014/main" val="20004"/>
                    </a:ext>
                  </a:extLst>
                </a:gridCol>
              </a:tblGrid>
              <a:tr h="426781">
                <a:tc gridSpan="2">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Analysis Method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hMerge="1">
                  <a:txBody>
                    <a:bodyPr/>
                    <a:lstStyle/>
                    <a:p>
                      <a:endParaRPr lang="en-US"/>
                    </a:p>
                  </a:txBody>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CONUS</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dirty="0">
                          <a:solidFill>
                            <a:srgbClr val="FFFFFF"/>
                          </a:solidFill>
                          <a:latin typeface="Calibri" panose="020F0502020204030204" pitchFamily="34" charset="0"/>
                        </a:rPr>
                        <a:t>MESO</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0"/>
                  </a:ext>
                </a:extLst>
              </a:tr>
              <a:tr h="457170">
                <a:tc rowSpan="2">
                  <a:txBody>
                    <a:bodyPr/>
                    <a:lstStyle/>
                    <a:p>
                      <a:pPr marL="0" marR="0" lvl="0" indent="0" algn="ctr" rtl="0">
                        <a:lnSpc>
                          <a:spcPct val="100000"/>
                        </a:lnSpc>
                        <a:spcBef>
                          <a:spcPts val="0"/>
                        </a:spcBef>
                        <a:spcAft>
                          <a:spcPts val="0"/>
                        </a:spcAft>
                        <a:buClr>
                          <a:srgbClr val="FFFFFF"/>
                        </a:buClr>
                        <a:buSzPct val="25000"/>
                        <a:buFont typeface="Arial"/>
                        <a:buNone/>
                      </a:pPr>
                      <a:r>
                        <a:rPr lang="en-US" sz="1800" u="none" strike="noStrike" cap="none" dirty="0">
                          <a:solidFill>
                            <a:srgbClr val="FFFFFF"/>
                          </a:solidFill>
                        </a:rPr>
                        <a:t>Visual</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chemeClr val="bg1"/>
                          </a:solidFill>
                          <a:latin typeface="Calibri" panose="020F0502020204030204" pitchFamily="34" charset="0"/>
                        </a:rPr>
                        <a:t>Comparison</a:t>
                      </a:r>
                      <a:r>
                        <a:rPr lang="en-US" sz="1800" u="none" strike="noStrike" cap="none" baseline="0" dirty="0">
                          <a:solidFill>
                            <a:schemeClr val="bg1"/>
                          </a:solidFill>
                          <a:latin typeface="Calibri" panose="020F0502020204030204" pitchFamily="34" charset="0"/>
                        </a:rPr>
                        <a:t> with GSIP</a:t>
                      </a: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1"/>
                  </a:ext>
                </a:extLst>
              </a:tr>
              <a:tr h="457170">
                <a:tc vMerge="1">
                  <a:txBody>
                    <a:bodyPr/>
                    <a:lstStyle/>
                    <a:p>
                      <a:pPr marL="0" marR="0" lvl="0" indent="0" algn="ctr" rtl="0">
                        <a:lnSpc>
                          <a:spcPct val="100000"/>
                        </a:lnSpc>
                        <a:spcBef>
                          <a:spcPts val="0"/>
                        </a:spcBef>
                        <a:spcAft>
                          <a:spcPts val="0"/>
                        </a:spcAft>
                        <a:buClr>
                          <a:srgbClr val="FFFFFF"/>
                        </a:buClr>
                        <a:buSzPct val="25000"/>
                        <a:buFont typeface="Arial"/>
                        <a:buNone/>
                      </a:pPr>
                      <a:endParaRPr lang="en-US" sz="1800" u="none" strike="noStrike" cap="none" dirty="0">
                        <a:solidFill>
                          <a:srgbClr val="FFFFFF"/>
                        </a:solidFill>
                      </a:endParaRP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baseline="0" dirty="0">
                          <a:solidFill>
                            <a:schemeClr val="bg1"/>
                          </a:solidFill>
                          <a:latin typeface="Calibri" panose="020F0502020204030204" pitchFamily="34" charset="0"/>
                        </a:rPr>
                        <a:t>Comparison with G16 (new)</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828765592"/>
                  </a:ext>
                </a:extLst>
              </a:tr>
              <a:tr h="0">
                <a:tc rowSpan="3">
                  <a:txBody>
                    <a:bodyPr/>
                    <a:lstStyle/>
                    <a:p>
                      <a:pPr marL="0" marR="0" lvl="0" indent="0" algn="ctr" rtl="0">
                        <a:lnSpc>
                          <a:spcPct val="100000"/>
                        </a:lnSpc>
                        <a:spcBef>
                          <a:spcPts val="0"/>
                        </a:spcBef>
                        <a:spcAft>
                          <a:spcPts val="0"/>
                        </a:spcAft>
                        <a:buClr>
                          <a:srgbClr val="FFFFFF"/>
                        </a:buClr>
                        <a:buSzPct val="25000"/>
                        <a:buFont typeface="Arial"/>
                        <a:buNone/>
                      </a:pPr>
                      <a:r>
                        <a:rPr lang="en-US" sz="1800" u="none" strike="noStrike" cap="none" dirty="0">
                          <a:solidFill>
                            <a:srgbClr val="FFFFFF"/>
                          </a:solidFill>
                        </a:rPr>
                        <a:t>Quantitative</a:t>
                      </a: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chemeClr val="bg1"/>
                          </a:solidFill>
                          <a:latin typeface="Calibri" panose="020F0502020204030204" pitchFamily="34" charset="0"/>
                        </a:rPr>
                        <a:t>Comparison of G17 RSR with CERES RSR</a:t>
                      </a:r>
                    </a:p>
                  </a:txBody>
                  <a:tcPr anchor="ct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3"/>
                  </a:ext>
                </a:extLst>
              </a:tr>
              <a:tr h="682866">
                <a:tc vMerge="1">
                  <a:txBody>
                    <a:bodyPr/>
                    <a:lstStyle/>
                    <a:p>
                      <a:endParaRPr lang="en-US"/>
                    </a:p>
                  </a:txBody>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rgbClr val="FFFFFF"/>
                          </a:solidFill>
                          <a:latin typeface="Calibri" panose="020F0502020204030204" pitchFamily="34" charset="0"/>
                        </a:rPr>
                        <a:t>Comparison of G17 DSR with ground measurements (SURFRAD and SOLRAD)</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lgn="ctr">
                      <a:solidFill>
                        <a:srgbClr val="BFBFBF"/>
                      </a:solidFill>
                      <a:prstDash val="solid"/>
                      <a:round/>
                      <a:headEnd type="none" w="med" len="med"/>
                      <a:tailEnd type="none" w="med" len="med"/>
                    </a:lnB>
                    <a:noFill/>
                  </a:tcPr>
                </a:tc>
                <a:extLst>
                  <a:ext uri="{0D108BD9-81ED-4DB2-BD59-A6C34878D82A}">
                    <a16:rowId xmlns:a16="http://schemas.microsoft.com/office/drawing/2014/main" val="10004"/>
                  </a:ext>
                </a:extLst>
              </a:tr>
              <a:tr h="553938">
                <a:tc vMerge="1">
                  <a:txBody>
                    <a:bodyPr/>
                    <a:lstStyle/>
                    <a:p>
                      <a:pPr marL="0" marR="0" lvl="0" indent="0" algn="ctr" rtl="0">
                        <a:lnSpc>
                          <a:spcPct val="100000"/>
                        </a:lnSpc>
                        <a:spcBef>
                          <a:spcPts val="0"/>
                        </a:spcBef>
                        <a:spcAft>
                          <a:spcPts val="0"/>
                        </a:spcAft>
                        <a:buClr>
                          <a:srgbClr val="FFFFFF"/>
                        </a:buClr>
                        <a:buSzPct val="25000"/>
                        <a:buFont typeface="Arial"/>
                        <a:buNone/>
                      </a:pPr>
                      <a:endParaRPr lang="en-US" sz="1800" u="none" strike="noStrike" cap="none" dirty="0">
                        <a:solidFill>
                          <a:srgbClr val="FFFFFF"/>
                        </a:solidFill>
                      </a:endParaRPr>
                    </a:p>
                  </a:txBody>
                  <a:tcPr marL="91425" marR="91425" marT="91425" marB="91425" vert="vert270">
                    <a:lnL w="76200" cap="flat" cmpd="sng">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FFFFFF"/>
                        </a:buClr>
                        <a:buSzPct val="25000"/>
                        <a:buFont typeface="Arial"/>
                        <a:buNone/>
                        <a:tabLst/>
                        <a:defRPr/>
                      </a:pPr>
                      <a:r>
                        <a:rPr lang="en-US" sz="1800" u="none" strike="noStrike" cap="none" dirty="0">
                          <a:solidFill>
                            <a:srgbClr val="FFFFFF"/>
                          </a:solidFill>
                          <a:latin typeface="Calibri" panose="020F0502020204030204" pitchFamily="34" charset="0"/>
                        </a:rPr>
                        <a:t>Comparison with GOES-16 (new)</a:t>
                      </a: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lgn="ctr">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dirty="0">
                        <a:latin typeface="Calibri" panose="020F0502020204030204" pitchFamily="34" charset="0"/>
                      </a:endParaRPr>
                    </a:p>
                  </a:txBody>
                  <a:tcPr marL="91425" marR="91425" marT="91425" marB="91425">
                    <a:lnL w="76200" cap="flat" cmpd="sng" algn="ctr">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lgn="ctr">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noFill/>
                  </a:tcPr>
                </a:tc>
                <a:extLst>
                  <a:ext uri="{0D108BD9-81ED-4DB2-BD59-A6C34878D82A}">
                    <a16:rowId xmlns:a16="http://schemas.microsoft.com/office/drawing/2014/main" val="4144965644"/>
                  </a:ext>
                </a:extLst>
              </a:tr>
            </a:tbl>
          </a:graphicData>
        </a:graphic>
      </p:graphicFrame>
    </p:spTree>
    <p:extLst>
      <p:ext uri="{BB962C8B-B14F-4D97-AF65-F5344CB8AC3E}">
        <p14:creationId xmlns:p14="http://schemas.microsoft.com/office/powerpoint/2010/main" val="2711928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dirty="0"/>
              <a:t>GOES-17 Data Used in this Review</a:t>
            </a:r>
          </a:p>
        </p:txBody>
      </p:sp>
      <p:sp>
        <p:nvSpPr>
          <p:cNvPr id="133" name="Shape 133"/>
          <p:cNvSpPr txBox="1">
            <a:spLocks noGrp="1"/>
          </p:cNvSpPr>
          <p:nvPr>
            <p:ph type="body" idx="1"/>
          </p:nvPr>
        </p:nvSpPr>
        <p:spPr>
          <a:xfrm>
            <a:off x="457200" y="1280159"/>
            <a:ext cx="8229600" cy="5228705"/>
          </a:xfrm>
          <a:prstGeom prst="rect">
            <a:avLst/>
          </a:prstGeom>
        </p:spPr>
        <p:txBody>
          <a:bodyPr lIns="91425" tIns="91425" rIns="91425" bIns="91425" anchor="t" anchorCtr="0">
            <a:normAutofit fontScale="92500" lnSpcReduction="10000"/>
          </a:bodyPr>
          <a:lstStyle/>
          <a:p>
            <a:pPr indent="-228600">
              <a:spcBef>
                <a:spcPts val="0"/>
              </a:spcBef>
              <a:spcAft>
                <a:spcPts val="600"/>
              </a:spcAft>
            </a:pPr>
            <a:r>
              <a:rPr lang="en-US" sz="2800" b="1" dirty="0"/>
              <a:t>G17 DSR and RSR in CONUS, FD, and DSR in MESO.</a:t>
            </a:r>
          </a:p>
          <a:p>
            <a:pPr marL="457200" indent="-228600">
              <a:spcBef>
                <a:spcPts val="0"/>
              </a:spcBef>
            </a:pPr>
            <a:r>
              <a:rPr lang="en-US" sz="2800" b="1" dirty="0">
                <a:solidFill>
                  <a:schemeClr val="bg1"/>
                </a:solidFill>
              </a:rPr>
              <a:t>Time period: 02/12 – 5/31, 2019;   Days: 043 – 151.</a:t>
            </a:r>
          </a:p>
          <a:p>
            <a:pPr marL="857250" lvl="1" indent="-228600">
              <a:spcBef>
                <a:spcPts val="0"/>
              </a:spcBef>
            </a:pPr>
            <a:r>
              <a:rPr lang="en-US" sz="2400" dirty="0"/>
              <a:t>Intermediate Products (IP) available only until 5/11/19</a:t>
            </a:r>
          </a:p>
          <a:p>
            <a:pPr marL="1314450" lvl="2" indent="-228600">
              <a:spcBef>
                <a:spcPts val="0"/>
              </a:spcBef>
            </a:pPr>
            <a:r>
              <a:rPr lang="en-US" sz="2000" dirty="0"/>
              <a:t>Some analysis is done only for the time when IP is available.</a:t>
            </a:r>
          </a:p>
          <a:p>
            <a:pPr marL="457200" indent="-228600">
              <a:spcBef>
                <a:spcPts val="1200"/>
              </a:spcBef>
            </a:pPr>
            <a:r>
              <a:rPr lang="en-US" sz="2800" b="1" dirty="0"/>
              <a:t>Matchups (set of quasi coincident and collocated G17 and reference data):</a:t>
            </a:r>
          </a:p>
          <a:p>
            <a:pPr marL="857250" lvl="1" indent="-228600">
              <a:spcBef>
                <a:spcPts val="0"/>
              </a:spcBef>
            </a:pPr>
            <a:r>
              <a:rPr lang="en-US" sz="2400" dirty="0"/>
              <a:t>RSR in CONUS and FD with CERES observations.</a:t>
            </a:r>
          </a:p>
          <a:p>
            <a:pPr marL="857250" lvl="1" indent="-228600">
              <a:spcBef>
                <a:spcPts val="0"/>
              </a:spcBef>
            </a:pPr>
            <a:r>
              <a:rPr lang="en-US" sz="2400" dirty="0"/>
              <a:t>DSR in CONUS and FD with SURFRAD and SOLRAD measurements.</a:t>
            </a:r>
          </a:p>
          <a:p>
            <a:pPr marL="1314450" lvl="2" indent="-228600">
              <a:spcBef>
                <a:spcPts val="0"/>
              </a:spcBef>
            </a:pPr>
            <a:r>
              <a:rPr lang="en-US" sz="2000" dirty="0"/>
              <a:t>G17 data are spatially averaged within an area of 25-km radius centered on ground site.</a:t>
            </a:r>
          </a:p>
          <a:p>
            <a:pPr marL="1314450" lvl="2" indent="-228600">
              <a:spcBef>
                <a:spcPts val="0"/>
              </a:spcBef>
            </a:pPr>
            <a:r>
              <a:rPr lang="en-US" sz="2000" dirty="0"/>
              <a:t>Reference data are temporally averaged within ±30-min centered on G17 retrieval time.</a:t>
            </a:r>
            <a:r>
              <a:rPr lang="en-US" sz="2400" dirty="0"/>
              <a:t> </a:t>
            </a:r>
          </a:p>
          <a:p>
            <a:pPr marL="857250" lvl="1" indent="-228600">
              <a:spcBef>
                <a:spcPts val="0"/>
              </a:spcBef>
            </a:pPr>
            <a:r>
              <a:rPr lang="en-US" sz="2400" dirty="0"/>
              <a:t>No matchups for MESO DSR due to incorrect mapping (ADR 864).</a:t>
            </a:r>
          </a:p>
          <a:p>
            <a:pPr marL="0" lvl="0" indent="0" rtl="0">
              <a:spcBef>
                <a:spcPts val="0"/>
              </a:spcBef>
              <a:buNone/>
            </a:pPr>
            <a:endParaRPr dirty="0"/>
          </a:p>
        </p:txBody>
      </p:sp>
      <p:sp>
        <p:nvSpPr>
          <p:cNvPr id="5" name="Slide Number Placeholder 4"/>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14</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23468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GOES-17 Data Used in this Review </a:t>
            </a:r>
          </a:p>
        </p:txBody>
      </p:sp>
      <p:sp>
        <p:nvSpPr>
          <p:cNvPr id="3" name="Text Placeholder 2"/>
          <p:cNvSpPr>
            <a:spLocks noGrp="1"/>
          </p:cNvSpPr>
          <p:nvPr>
            <p:ph type="body" idx="1"/>
          </p:nvPr>
        </p:nvSpPr>
        <p:spPr>
          <a:xfrm>
            <a:off x="457199" y="1148078"/>
            <a:ext cx="8221852" cy="3155951"/>
          </a:xfrm>
        </p:spPr>
        <p:txBody>
          <a:bodyPr>
            <a:normAutofit fontScale="85000" lnSpcReduction="20000"/>
          </a:bodyPr>
          <a:lstStyle/>
          <a:p>
            <a:pPr>
              <a:lnSpc>
                <a:spcPct val="120000"/>
              </a:lnSpc>
            </a:pPr>
            <a:r>
              <a:rPr lang="en-US" sz="2800" dirty="0"/>
              <a:t>Only “cool period” is used; hours with high focal plane temperature are excluded.</a:t>
            </a:r>
          </a:p>
          <a:p>
            <a:pPr lvl="1">
              <a:lnSpc>
                <a:spcPct val="120000"/>
              </a:lnSpc>
            </a:pPr>
            <a:r>
              <a:rPr lang="en-US" sz="2400" dirty="0"/>
              <a:t>All daytime retrievals are used except the ones </a:t>
            </a:r>
            <a:r>
              <a:rPr lang="en-US" sz="2400" dirty="0" smtClean="0"/>
              <a:t>indicated in the </a:t>
            </a:r>
            <a:r>
              <a:rPr lang="en-US" sz="2400" dirty="0" smtClean="0"/>
              <a:t>ABI </a:t>
            </a:r>
            <a:r>
              <a:rPr lang="en-US" sz="2400" dirty="0"/>
              <a:t>channel saturation predictions table </a:t>
            </a:r>
            <a:r>
              <a:rPr lang="en-US" sz="2400" dirty="0" smtClean="0"/>
              <a:t>from the </a:t>
            </a:r>
            <a:r>
              <a:rPr lang="en-US" sz="2400" dirty="0"/>
              <a:t>GOES-R homepage </a:t>
            </a:r>
            <a:r>
              <a:rPr lang="en-US" sz="2400" dirty="0" smtClean="0"/>
              <a:t>(</a:t>
            </a:r>
            <a:r>
              <a:rPr lang="en-US" sz="2400" dirty="0"/>
              <a:t>summarized below</a:t>
            </a:r>
            <a:r>
              <a:rPr lang="en-US" sz="2400" dirty="0" smtClean="0"/>
              <a:t>).</a:t>
            </a:r>
            <a:endParaRPr lang="en-US" sz="2400" dirty="0"/>
          </a:p>
          <a:p>
            <a:pPr lvl="2">
              <a:lnSpc>
                <a:spcPct val="120000"/>
              </a:lnSpc>
            </a:pPr>
            <a:r>
              <a:rPr lang="en-US" sz="1400" u="sng" dirty="0">
                <a:solidFill>
                  <a:srgbClr val="FFFF00"/>
                </a:solidFill>
              </a:rPr>
              <a:t>https://www.goes-r.gov/users/GOES-17-ABI-Performance.html#summaryOfCooling</a:t>
            </a:r>
            <a:endParaRPr lang="en-US" sz="1800" dirty="0"/>
          </a:p>
          <a:p>
            <a:pPr lvl="1">
              <a:lnSpc>
                <a:spcPct val="120000"/>
              </a:lnSpc>
            </a:pPr>
            <a:r>
              <a:rPr lang="en-US" sz="2400" dirty="0"/>
              <a:t>SRB products between 9 – 17 UTC for Jan – May 26, 2019 have been excluded from analysis.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535127853"/>
              </p:ext>
            </p:extLst>
          </p:nvPr>
        </p:nvGraphicFramePr>
        <p:xfrm>
          <a:off x="907706" y="4436110"/>
          <a:ext cx="7328583" cy="1920240"/>
        </p:xfrm>
        <a:graphic>
          <a:graphicData uri="http://schemas.openxmlformats.org/drawingml/2006/table">
            <a:tbl>
              <a:tblPr firstRow="1" bandRow="1">
                <a:tableStyleId>{D7EF39A4-3B55-471D-9E2F-5EDBCC4E9E3D}</a:tableStyleId>
              </a:tblPr>
              <a:tblGrid>
                <a:gridCol w="1676589">
                  <a:extLst>
                    <a:ext uri="{9D8B030D-6E8A-4147-A177-3AD203B41FA5}">
                      <a16:colId xmlns:a16="http://schemas.microsoft.com/office/drawing/2014/main" val="1667396054"/>
                    </a:ext>
                  </a:extLst>
                </a:gridCol>
                <a:gridCol w="1883998">
                  <a:extLst>
                    <a:ext uri="{9D8B030D-6E8A-4147-A177-3AD203B41FA5}">
                      <a16:colId xmlns:a16="http://schemas.microsoft.com/office/drawing/2014/main" val="1740746414"/>
                    </a:ext>
                  </a:extLst>
                </a:gridCol>
                <a:gridCol w="1883998">
                  <a:extLst>
                    <a:ext uri="{9D8B030D-6E8A-4147-A177-3AD203B41FA5}">
                      <a16:colId xmlns:a16="http://schemas.microsoft.com/office/drawing/2014/main" val="3256884874"/>
                    </a:ext>
                  </a:extLst>
                </a:gridCol>
                <a:gridCol w="1883998">
                  <a:extLst>
                    <a:ext uri="{9D8B030D-6E8A-4147-A177-3AD203B41FA5}">
                      <a16:colId xmlns:a16="http://schemas.microsoft.com/office/drawing/2014/main" val="3058465746"/>
                    </a:ext>
                  </a:extLst>
                </a:gridCol>
              </a:tblGrid>
              <a:tr h="280119">
                <a:tc>
                  <a:txBody>
                    <a:bodyPr/>
                    <a:lstStyle/>
                    <a:p>
                      <a:r>
                        <a:rPr lang="en-US" sz="1500" dirty="0"/>
                        <a:t>2019 Date Range</a:t>
                      </a:r>
                    </a:p>
                  </a:txBody>
                  <a:tcPr/>
                </a:tc>
                <a:tc>
                  <a:txBody>
                    <a:bodyPr/>
                    <a:lstStyle/>
                    <a:p>
                      <a:r>
                        <a:rPr lang="en-US" sz="1500" dirty="0"/>
                        <a:t>Appx. Time of Day</a:t>
                      </a:r>
                    </a:p>
                  </a:txBody>
                  <a:tcPr/>
                </a:tc>
                <a:tc>
                  <a:txBody>
                    <a:bodyPr/>
                    <a:lstStyle/>
                    <a:p>
                      <a:r>
                        <a:rPr lang="en-US" sz="1500" dirty="0"/>
                        <a:t>2019 Date Range</a:t>
                      </a:r>
                    </a:p>
                  </a:txBody>
                  <a:tcPr/>
                </a:tc>
                <a:tc>
                  <a:txBody>
                    <a:bodyPr/>
                    <a:lstStyle/>
                    <a:p>
                      <a:r>
                        <a:rPr lang="en-US" sz="1500" dirty="0"/>
                        <a:t>Appx. Time of Day</a:t>
                      </a:r>
                    </a:p>
                  </a:txBody>
                  <a:tcPr/>
                </a:tc>
                <a:extLst>
                  <a:ext uri="{0D108BD9-81ED-4DB2-BD59-A6C34878D82A}">
                    <a16:rowId xmlns:a16="http://schemas.microsoft.com/office/drawing/2014/main" val="3104922600"/>
                  </a:ext>
                </a:extLst>
              </a:tr>
              <a:tr h="280119">
                <a:tc>
                  <a:txBody>
                    <a:bodyPr/>
                    <a:lstStyle/>
                    <a:p>
                      <a:r>
                        <a:rPr lang="en-US" sz="1500" b="1" dirty="0"/>
                        <a:t>Jan 01 – Feb 26</a:t>
                      </a:r>
                    </a:p>
                  </a:txBody>
                  <a:tcPr/>
                </a:tc>
                <a:tc>
                  <a:txBody>
                    <a:bodyPr/>
                    <a:lstStyle/>
                    <a:p>
                      <a:r>
                        <a:rPr lang="en-US" sz="1500" b="1" dirty="0"/>
                        <a:t>0830 – 1730 UTC</a:t>
                      </a:r>
                    </a:p>
                  </a:txBody>
                  <a:tcPr/>
                </a:tc>
                <a:tc>
                  <a:txBody>
                    <a:bodyPr/>
                    <a:lstStyle/>
                    <a:p>
                      <a:r>
                        <a:rPr lang="en-US" sz="1500" b="1" dirty="0"/>
                        <a:t>Jul 20 – Aug 30</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dirty="0"/>
                        <a:t>0900 – 1700 UTC</a:t>
                      </a:r>
                    </a:p>
                  </a:txBody>
                  <a:tcPr/>
                </a:tc>
                <a:extLst>
                  <a:ext uri="{0D108BD9-81ED-4DB2-BD59-A6C34878D82A}">
                    <a16:rowId xmlns:a16="http://schemas.microsoft.com/office/drawing/2014/main" val="2559978917"/>
                  </a:ext>
                </a:extLst>
              </a:tr>
              <a:tr h="280119">
                <a:tc>
                  <a:txBody>
                    <a:bodyPr/>
                    <a:lstStyle/>
                    <a:p>
                      <a:r>
                        <a:rPr lang="en-US" sz="1500" b="1" dirty="0"/>
                        <a:t>Feb 26 – Mar 20</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dirty="0"/>
                        <a:t>0900 – 1700 UTC</a:t>
                      </a:r>
                    </a:p>
                  </a:txBody>
                  <a:tcPr/>
                </a:tc>
                <a:tc>
                  <a:txBody>
                    <a:bodyPr/>
                    <a:lstStyle/>
                    <a:p>
                      <a:r>
                        <a:rPr lang="en-US" sz="1500" b="1" dirty="0"/>
                        <a:t>Aug</a:t>
                      </a:r>
                      <a:r>
                        <a:rPr lang="en-US" sz="1500" b="1" baseline="0" dirty="0"/>
                        <a:t> 30</a:t>
                      </a:r>
                      <a:r>
                        <a:rPr lang="en-US" sz="1500" b="1" dirty="0"/>
                        <a:t> – Sep 23</a:t>
                      </a:r>
                    </a:p>
                  </a:txBody>
                  <a:tcPr/>
                </a:tc>
                <a:tc>
                  <a:txBody>
                    <a:bodyPr/>
                    <a:lstStyle/>
                    <a:p>
                      <a:r>
                        <a:rPr lang="en-US" sz="1500" b="1" dirty="0"/>
                        <a:t>0930 – 1630 UTC</a:t>
                      </a:r>
                    </a:p>
                  </a:txBody>
                  <a:tcPr/>
                </a:tc>
                <a:extLst>
                  <a:ext uri="{0D108BD9-81ED-4DB2-BD59-A6C34878D82A}">
                    <a16:rowId xmlns:a16="http://schemas.microsoft.com/office/drawing/2014/main" val="1742303391"/>
                  </a:ext>
                </a:extLst>
              </a:tr>
              <a:tr h="280119">
                <a:tc>
                  <a:txBody>
                    <a:bodyPr/>
                    <a:lstStyle/>
                    <a:p>
                      <a:r>
                        <a:rPr lang="en-US" sz="1500" b="1" dirty="0"/>
                        <a:t>Mar 20 – Apr 13</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dirty="0"/>
                        <a:t>0900 – 1700 UTC</a:t>
                      </a:r>
                    </a:p>
                  </a:txBody>
                  <a:tcPr/>
                </a:tc>
                <a:tc>
                  <a:txBody>
                    <a:bodyPr/>
                    <a:lstStyle/>
                    <a:p>
                      <a:r>
                        <a:rPr lang="en-US" sz="1500" b="1" dirty="0"/>
                        <a:t>Sep 23 – Oct 16</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dirty="0"/>
                        <a:t>0900 – 1700 UTC</a:t>
                      </a:r>
                    </a:p>
                  </a:txBody>
                  <a:tcPr/>
                </a:tc>
                <a:extLst>
                  <a:ext uri="{0D108BD9-81ED-4DB2-BD59-A6C34878D82A}">
                    <a16:rowId xmlns:a16="http://schemas.microsoft.com/office/drawing/2014/main" val="530969320"/>
                  </a:ext>
                </a:extLst>
              </a:tr>
              <a:tr h="280119">
                <a:tc>
                  <a:txBody>
                    <a:bodyPr/>
                    <a:lstStyle/>
                    <a:p>
                      <a:r>
                        <a:rPr lang="en-US" sz="1500" b="1" dirty="0"/>
                        <a:t>Apr 13 – May 26</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dirty="0"/>
                        <a:t>0900 – 1700 UTC</a:t>
                      </a:r>
                    </a:p>
                  </a:txBody>
                  <a:tcPr/>
                </a:tc>
                <a:tc>
                  <a:txBody>
                    <a:bodyPr/>
                    <a:lstStyle/>
                    <a:p>
                      <a:r>
                        <a:rPr lang="en-US" sz="1500" b="1" dirty="0"/>
                        <a:t>Oct 16 – Dec 12</a:t>
                      </a:r>
                    </a:p>
                  </a:txBody>
                  <a:tcPr/>
                </a:tc>
                <a:tc>
                  <a:txBody>
                    <a:bodyPr/>
                    <a:lstStyle/>
                    <a:p>
                      <a:r>
                        <a:rPr lang="en-US" sz="1500" b="1" dirty="0"/>
                        <a:t>0900 – 1700 UTC</a:t>
                      </a:r>
                    </a:p>
                  </a:txBody>
                  <a:tcPr/>
                </a:tc>
                <a:extLst>
                  <a:ext uri="{0D108BD9-81ED-4DB2-BD59-A6C34878D82A}">
                    <a16:rowId xmlns:a16="http://schemas.microsoft.com/office/drawing/2014/main" val="3623536732"/>
                  </a:ext>
                </a:extLst>
              </a:tr>
              <a:tr h="280119">
                <a:tc>
                  <a:txBody>
                    <a:bodyPr/>
                    <a:lstStyle/>
                    <a:p>
                      <a:r>
                        <a:rPr lang="en-US" sz="1500" b="1" dirty="0"/>
                        <a:t>May 26 – Jul 20</a:t>
                      </a:r>
                    </a:p>
                  </a:txBody>
                  <a:tcPr/>
                </a:tc>
                <a:tc>
                  <a:txBody>
                    <a:bodyPr/>
                    <a:lstStyle/>
                    <a:p>
                      <a:r>
                        <a:rPr lang="en-US" sz="1500" b="1" dirty="0"/>
                        <a:t>No saturation</a:t>
                      </a:r>
                    </a:p>
                  </a:txBody>
                  <a:tcPr/>
                </a:tc>
                <a:tc>
                  <a:txBody>
                    <a:bodyPr/>
                    <a:lstStyle/>
                    <a:p>
                      <a:endParaRPr lang="en-US" sz="1500" b="1" dirty="0"/>
                    </a:p>
                  </a:txBody>
                  <a:tcPr/>
                </a:tc>
                <a:tc>
                  <a:txBody>
                    <a:bodyPr/>
                    <a:lstStyle/>
                    <a:p>
                      <a:endParaRPr lang="en-US" sz="1500" b="1" dirty="0"/>
                    </a:p>
                  </a:txBody>
                  <a:tcPr/>
                </a:tc>
                <a:extLst>
                  <a:ext uri="{0D108BD9-81ED-4DB2-BD59-A6C34878D82A}">
                    <a16:rowId xmlns:a16="http://schemas.microsoft.com/office/drawing/2014/main" val="2104546066"/>
                  </a:ext>
                </a:extLst>
              </a:tr>
            </a:tbl>
          </a:graphicData>
        </a:graphic>
      </p:graphicFrame>
    </p:spTree>
    <p:extLst>
      <p:ext uri="{BB962C8B-B14F-4D97-AF65-F5344CB8AC3E}">
        <p14:creationId xmlns:p14="http://schemas.microsoft.com/office/powerpoint/2010/main" val="4274890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GOES-17 Data Used in this Review: Data Availability</a:t>
            </a:r>
          </a:p>
        </p:txBody>
      </p:sp>
      <p:sp>
        <p:nvSpPr>
          <p:cNvPr id="3" name="Text Placeholder 2"/>
          <p:cNvSpPr>
            <a:spLocks noGrp="1"/>
          </p:cNvSpPr>
          <p:nvPr>
            <p:ph type="body" idx="1"/>
          </p:nvPr>
        </p:nvSpPr>
        <p:spPr>
          <a:xfrm>
            <a:off x="457201" y="1074571"/>
            <a:ext cx="8229598" cy="2990081"/>
          </a:xfrm>
          <a:ln>
            <a:noFill/>
          </a:ln>
        </p:spPr>
        <p:txBody>
          <a:bodyPr>
            <a:normAutofit/>
          </a:bodyPr>
          <a:lstStyle/>
          <a:p>
            <a:r>
              <a:rPr lang="en-US" sz="2400" dirty="0"/>
              <a:t>Example of data availability of FD DSR: </a:t>
            </a:r>
          </a:p>
          <a:p>
            <a:pPr lvl="1"/>
            <a:r>
              <a:rPr lang="en-US" sz="2000" dirty="0"/>
              <a:t>15 files per day between 2/12 – 5/26, 2019 when hours affected by LHP issue (9 – 17 UTC) are excluded </a:t>
            </a:r>
          </a:p>
          <a:p>
            <a:pPr lvl="1"/>
            <a:r>
              <a:rPr lang="en-US" sz="2000" dirty="0"/>
              <a:t>24 files per day since 5/27, 2019; no hours are excluded.</a:t>
            </a:r>
          </a:p>
          <a:p>
            <a:pPr lvl="1"/>
            <a:r>
              <a:rPr lang="en-US" sz="2000" dirty="0"/>
              <a:t>No missing file for 3/27 – 5/25, 2019.</a:t>
            </a:r>
          </a:p>
          <a:p>
            <a:r>
              <a:rPr lang="en-US" sz="2400" dirty="0"/>
              <a:t>Only daytime hours are used in analysis.</a:t>
            </a:r>
          </a:p>
          <a:p>
            <a:endParaRPr lang="en-US" sz="2000" dirty="0"/>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16</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077" y="3787775"/>
            <a:ext cx="7067550" cy="2933700"/>
          </a:xfrm>
          <a:prstGeom prst="rect">
            <a:avLst/>
          </a:prstGeom>
        </p:spPr>
      </p:pic>
      <p:sp>
        <p:nvSpPr>
          <p:cNvPr id="5" name="TextBox 4"/>
          <p:cNvSpPr txBox="1"/>
          <p:nvPr/>
        </p:nvSpPr>
        <p:spPr>
          <a:xfrm>
            <a:off x="3620564" y="4270242"/>
            <a:ext cx="1662545" cy="307777"/>
          </a:xfrm>
          <a:prstGeom prst="rect">
            <a:avLst/>
          </a:prstGeom>
          <a:noFill/>
          <a:ln>
            <a:solidFill>
              <a:srgbClr val="0000CC"/>
            </a:solidFill>
          </a:ln>
        </p:spPr>
        <p:txBody>
          <a:bodyPr wrap="square" rtlCol="0">
            <a:spAutoFit/>
          </a:bodyPr>
          <a:lstStyle/>
          <a:p>
            <a:r>
              <a:rPr lang="en-US" dirty="0">
                <a:solidFill>
                  <a:srgbClr val="0000CC"/>
                </a:solidFill>
              </a:rPr>
              <a:t>G17 transits to M6</a:t>
            </a:r>
          </a:p>
        </p:txBody>
      </p:sp>
      <p:cxnSp>
        <p:nvCxnSpPr>
          <p:cNvPr id="8" name="Straight Arrow Connector 7"/>
          <p:cNvCxnSpPr/>
          <p:nvPr/>
        </p:nvCxnSpPr>
        <p:spPr>
          <a:xfrm>
            <a:off x="4490707" y="4578019"/>
            <a:ext cx="0" cy="180109"/>
          </a:xfrm>
          <a:prstGeom prst="straightConnector1">
            <a:avLst/>
          </a:prstGeom>
          <a:ln>
            <a:solidFill>
              <a:srgbClr val="0000C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8497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Visual and Quantitative Comparisons</a:t>
            </a:r>
          </a:p>
        </p:txBody>
      </p:sp>
      <p:sp>
        <p:nvSpPr>
          <p:cNvPr id="3" name="Text Placeholder 2"/>
          <p:cNvSpPr>
            <a:spLocks noGrp="1"/>
          </p:cNvSpPr>
          <p:nvPr>
            <p:ph type="body" idx="1"/>
          </p:nvPr>
        </p:nvSpPr>
        <p:spPr/>
        <p:txBody>
          <a:bodyPr/>
          <a:lstStyle/>
          <a:p>
            <a:pPr marL="0"/>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17</a:t>
            </a:fld>
            <a:endParaRPr lang="en-US"/>
          </a:p>
        </p:txBody>
      </p:sp>
    </p:spTree>
    <p:extLst>
      <p:ext uri="{BB962C8B-B14F-4D97-AF65-F5344CB8AC3E}">
        <p14:creationId xmlns:p14="http://schemas.microsoft.com/office/powerpoint/2010/main" val="1167844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with GSIP (G15)</a:t>
            </a:r>
          </a:p>
        </p:txBody>
      </p:sp>
      <p:sp>
        <p:nvSpPr>
          <p:cNvPr id="3" name="Text Placeholder 2"/>
          <p:cNvSpPr>
            <a:spLocks noGrp="1"/>
          </p:cNvSpPr>
          <p:nvPr>
            <p:ph type="body" idx="1"/>
          </p:nvPr>
        </p:nvSpPr>
        <p:spPr/>
        <p:txBody>
          <a:bodyPr/>
          <a:lstStyle/>
          <a:p>
            <a:pPr marL="0"/>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18</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656103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Geostationary Surface and Insolation Product (GSIP)</a:t>
            </a:r>
          </a:p>
        </p:txBody>
      </p:sp>
      <p:sp>
        <p:nvSpPr>
          <p:cNvPr id="3" name="Text Placeholder 2"/>
          <p:cNvSpPr>
            <a:spLocks noGrp="1"/>
          </p:cNvSpPr>
          <p:nvPr>
            <p:ph type="body" idx="1"/>
          </p:nvPr>
        </p:nvSpPr>
        <p:spPr/>
        <p:txBody>
          <a:bodyPr>
            <a:normAutofit fontScale="92500" lnSpcReduction="10000"/>
          </a:bodyPr>
          <a:lstStyle/>
          <a:p>
            <a:r>
              <a:rPr lang="en-US" dirty="0"/>
              <a:t>Independent RSR and DSR from GSIP (GOES-15) </a:t>
            </a:r>
          </a:p>
          <a:p>
            <a:pPr lvl="1"/>
            <a:r>
              <a:rPr lang="en-US" dirty="0"/>
              <a:t>Uses an algorithm similar to the ABI indirect path algorithm.</a:t>
            </a:r>
          </a:p>
          <a:p>
            <a:pPr lvl="1"/>
            <a:r>
              <a:rPr lang="en-US" dirty="0"/>
              <a:t>Nominal spatial resolution: 4 km</a:t>
            </a:r>
          </a:p>
          <a:p>
            <a:pPr lvl="1"/>
            <a:r>
              <a:rPr lang="en-US" dirty="0"/>
              <a:t>Not used as reference data due to lack of maintenance of good calibration of G15 Imager in GSIP</a:t>
            </a:r>
          </a:p>
          <a:p>
            <a:r>
              <a:rPr lang="en-US" dirty="0"/>
              <a:t>GSIP (G15) full disk (GWDISK) and extended northern hemisphere (GWNHEM) RSR and DSR plots are centered on GOES West position for visual comparison with G17 RSR and DSR.  </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19</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138772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Shape 40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sz="1200" b="0" i="0" u="none" strike="noStrike" cap="none">
              <a:solidFill>
                <a:schemeClr val="lt1"/>
              </a:solidFill>
              <a:latin typeface="Calibri"/>
              <a:ea typeface="Calibri"/>
              <a:cs typeface="Calibri"/>
              <a:sym typeface="Calibri"/>
            </a:endParaRPr>
          </a:p>
        </p:txBody>
      </p:sp>
      <p:sp>
        <p:nvSpPr>
          <p:cNvPr id="3" name="Title 2"/>
          <p:cNvSpPr>
            <a:spLocks noGrp="1"/>
          </p:cNvSpPr>
          <p:nvPr>
            <p:ph type="title"/>
          </p:nvPr>
        </p:nvSpPr>
        <p:spPr/>
        <p:txBody>
          <a:bodyPr/>
          <a:lstStyle/>
          <a:p>
            <a:r>
              <a:rPr lang="en-US" dirty="0"/>
              <a:t>Outline</a:t>
            </a:r>
          </a:p>
        </p:txBody>
      </p:sp>
      <p:sp>
        <p:nvSpPr>
          <p:cNvPr id="4" name="Text Placeholder 3"/>
          <p:cNvSpPr>
            <a:spLocks noGrp="1"/>
          </p:cNvSpPr>
          <p:nvPr>
            <p:ph type="body" idx="1"/>
          </p:nvPr>
        </p:nvSpPr>
        <p:spPr/>
        <p:txBody>
          <a:bodyPr>
            <a:noAutofit/>
          </a:bodyPr>
          <a:lstStyle/>
          <a:p>
            <a:pPr marL="461963" indent="-461963">
              <a:spcBef>
                <a:spcPts val="0"/>
              </a:spcBef>
            </a:pPr>
            <a:r>
              <a:rPr lang="en-US" sz="2800" dirty="0"/>
              <a:t>Product Overview</a:t>
            </a:r>
          </a:p>
          <a:p>
            <a:pPr marL="461963" indent="-461963"/>
            <a:r>
              <a:rPr lang="en-US" sz="2800" dirty="0"/>
              <a:t>Review of ADRs</a:t>
            </a:r>
          </a:p>
          <a:p>
            <a:pPr marL="461963" indent="-461963"/>
            <a:r>
              <a:rPr lang="en-US" sz="2800" dirty="0"/>
              <a:t>Provisional Maturity Assessment</a:t>
            </a:r>
          </a:p>
          <a:p>
            <a:pPr marL="919163" lvl="1" indent="-461963"/>
            <a:r>
              <a:rPr lang="en-US" sz="2400" dirty="0" smtClean="0">
                <a:solidFill>
                  <a:schemeClr val="bg1"/>
                </a:solidFill>
              </a:rPr>
              <a:t>Comparison with SURFRAD, CERES, GOES-15, GOES-16</a:t>
            </a:r>
            <a:endParaRPr lang="en-US" sz="2400" dirty="0">
              <a:solidFill>
                <a:schemeClr val="bg1"/>
              </a:solidFill>
            </a:endParaRPr>
          </a:p>
          <a:p>
            <a:pPr marL="461963" indent="-461963"/>
            <a:r>
              <a:rPr lang="en-US" sz="2800" dirty="0">
                <a:solidFill>
                  <a:schemeClr val="bg1"/>
                </a:solidFill>
              </a:rPr>
              <a:t>Plan for Assessing Warm Periods</a:t>
            </a:r>
          </a:p>
          <a:p>
            <a:pPr marL="919163" lvl="1" indent="-461963"/>
            <a:r>
              <a:rPr lang="en-US" sz="2400" dirty="0">
                <a:solidFill>
                  <a:schemeClr val="bg1"/>
                </a:solidFill>
              </a:rPr>
              <a:t>GOES-17 LHP Anomaly Impact and Mitigation</a:t>
            </a:r>
          </a:p>
          <a:p>
            <a:pPr marL="461963" indent="-461963"/>
            <a:r>
              <a:rPr lang="en-US" sz="2800" dirty="0"/>
              <a:t>Path to Full Validated Maturity</a:t>
            </a:r>
          </a:p>
          <a:p>
            <a:pPr marL="461963" indent="-461963"/>
            <a:r>
              <a:rPr lang="en-US" sz="2800" dirty="0"/>
              <a:t>Summary and Recommendations</a:t>
            </a:r>
          </a:p>
          <a:p>
            <a:pPr marL="461963" indent="-461963"/>
            <a:r>
              <a:rPr lang="en-US" sz="2800" dirty="0"/>
              <a:t>Supplement</a:t>
            </a:r>
          </a:p>
          <a:p>
            <a:pPr marL="919163" lvl="1" indent="-461963"/>
            <a:r>
              <a:rPr lang="en-US" sz="2400" dirty="0" smtClean="0"/>
              <a:t>Various supporting material and notes</a:t>
            </a:r>
            <a:endParaRPr lang="en-US" sz="2400" dirty="0"/>
          </a:p>
        </p:txBody>
      </p:sp>
    </p:spTree>
    <p:extLst>
      <p:ext uri="{BB962C8B-B14F-4D97-AF65-F5344CB8AC3E}">
        <p14:creationId xmlns:p14="http://schemas.microsoft.com/office/powerpoint/2010/main" val="3679266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GSIP (GWDISK) vs. G17 RSRF</a:t>
            </a:r>
          </a:p>
        </p:txBody>
      </p:sp>
      <p:sp>
        <p:nvSpPr>
          <p:cNvPr id="3" name="Text Placeholder 2"/>
          <p:cNvSpPr>
            <a:spLocks noGrp="1"/>
          </p:cNvSpPr>
          <p:nvPr>
            <p:ph type="body" idx="1"/>
          </p:nvPr>
        </p:nvSpPr>
        <p:spPr/>
        <p:txBody>
          <a:bodyPr/>
          <a:lstStyle/>
          <a:p>
            <a:pPr lvl="0">
              <a:spcBef>
                <a:spcPts val="0"/>
              </a:spcBef>
              <a:buClr>
                <a:srgbClr val="FFFFFF"/>
              </a:buClr>
            </a:pPr>
            <a:r>
              <a:rPr lang="en-US" sz="2400" dirty="0">
                <a:solidFill>
                  <a:srgbClr val="FFFFFF"/>
                </a:solidFill>
              </a:rPr>
              <a:t>G15/GSIP (L) and G17 FD (R) </a:t>
            </a:r>
            <a:r>
              <a:rPr lang="en-US" sz="2400" b="1" dirty="0">
                <a:solidFill>
                  <a:srgbClr val="FFFF00"/>
                </a:solidFill>
              </a:rPr>
              <a:t>RSR</a:t>
            </a:r>
            <a:r>
              <a:rPr lang="en-US" sz="2400" dirty="0">
                <a:solidFill>
                  <a:srgbClr val="FFFFFF"/>
                </a:solidFill>
              </a:rPr>
              <a:t> on Apr 17, 2019 at 21 UTC.</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20</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5" name="TextBox 4"/>
          <p:cNvSpPr txBox="1"/>
          <p:nvPr/>
        </p:nvSpPr>
        <p:spPr>
          <a:xfrm>
            <a:off x="731520" y="5795301"/>
            <a:ext cx="768096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Difference in spatial resolution of GSIP and G17 RSR is obvious.</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In spite of difference in resolution fidelity of RSR fields is good.</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G17 clouds reflect more solar radiation.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828785"/>
            <a:ext cx="3840480" cy="384048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28785"/>
            <a:ext cx="3840480" cy="3840480"/>
          </a:xfrm>
          <a:prstGeom prst="rect">
            <a:avLst/>
          </a:prstGeom>
        </p:spPr>
      </p:pic>
    </p:spTree>
    <p:extLst>
      <p:ext uri="{BB962C8B-B14F-4D97-AF65-F5344CB8AC3E}">
        <p14:creationId xmlns:p14="http://schemas.microsoft.com/office/powerpoint/2010/main" val="20298488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GSIP (GWDISK) vs. G17 DSRF</a:t>
            </a:r>
          </a:p>
        </p:txBody>
      </p:sp>
      <p:sp>
        <p:nvSpPr>
          <p:cNvPr id="3" name="Text Placeholder 2"/>
          <p:cNvSpPr>
            <a:spLocks noGrp="1"/>
          </p:cNvSpPr>
          <p:nvPr>
            <p:ph type="body" idx="1"/>
          </p:nvPr>
        </p:nvSpPr>
        <p:spPr/>
        <p:txBody>
          <a:bodyPr/>
          <a:lstStyle/>
          <a:p>
            <a:pPr>
              <a:spcBef>
                <a:spcPts val="0"/>
              </a:spcBef>
            </a:pPr>
            <a:r>
              <a:rPr lang="en-US" sz="2400" dirty="0"/>
              <a:t>G15/GSIP (L) and G17 FD (R) </a:t>
            </a:r>
            <a:r>
              <a:rPr lang="en-US" sz="2400" b="1" dirty="0">
                <a:solidFill>
                  <a:srgbClr val="FFFF00"/>
                </a:solidFill>
              </a:rPr>
              <a:t>DSR</a:t>
            </a:r>
            <a:r>
              <a:rPr lang="en-US" sz="2400" dirty="0"/>
              <a:t> on Apr 17, 2019 at 21 UTC.</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21</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8" name="TextBox 7"/>
          <p:cNvSpPr txBox="1"/>
          <p:nvPr/>
        </p:nvSpPr>
        <p:spPr>
          <a:xfrm>
            <a:off x="731520" y="5795301"/>
            <a:ext cx="768096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Difference in spatial resolution of GSIP and G17 DSR is obvious.</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In spite of difference in resolution fidelity of DSR fields is good.</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G17 DSR is smaller than GSIP DSR.</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1828800"/>
            <a:ext cx="3840480" cy="384048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828800"/>
            <a:ext cx="3840480" cy="3840480"/>
          </a:xfrm>
          <a:prstGeom prst="rect">
            <a:avLst/>
          </a:prstGeom>
        </p:spPr>
      </p:pic>
    </p:spTree>
    <p:extLst>
      <p:ext uri="{BB962C8B-B14F-4D97-AF65-F5344CB8AC3E}">
        <p14:creationId xmlns:p14="http://schemas.microsoft.com/office/powerpoint/2010/main" val="3371766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GSIP (GWNHEM) vs. G17 RSRC</a:t>
            </a:r>
          </a:p>
        </p:txBody>
      </p:sp>
      <p:sp>
        <p:nvSpPr>
          <p:cNvPr id="3" name="Text Placeholder 2"/>
          <p:cNvSpPr>
            <a:spLocks noGrp="1"/>
          </p:cNvSpPr>
          <p:nvPr>
            <p:ph type="body" idx="1"/>
          </p:nvPr>
        </p:nvSpPr>
        <p:spPr/>
        <p:txBody>
          <a:bodyPr/>
          <a:lstStyle/>
          <a:p>
            <a:pPr>
              <a:spcBef>
                <a:spcPts val="0"/>
              </a:spcBef>
            </a:pPr>
            <a:r>
              <a:rPr lang="en-US" sz="2400" dirty="0"/>
              <a:t>G15/GSIP (L) and G17 FD (R) </a:t>
            </a:r>
            <a:r>
              <a:rPr lang="en-US" sz="2400" b="1" dirty="0">
                <a:solidFill>
                  <a:srgbClr val="FFFF00"/>
                </a:solidFill>
              </a:rPr>
              <a:t>RSR</a:t>
            </a:r>
            <a:r>
              <a:rPr lang="en-US" sz="2400" dirty="0"/>
              <a:t> on Apr 17, 2019 at 21 UTC.</a:t>
            </a:r>
          </a:p>
          <a:p>
            <a:pPr lvl="1">
              <a:spcBef>
                <a:spcPts val="0"/>
              </a:spcBef>
            </a:pPr>
            <a:r>
              <a:rPr lang="en-US" sz="2000" dirty="0"/>
              <a:t>Observation time difference: 1 minute.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22</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8" name="TextBox 7"/>
          <p:cNvSpPr txBox="1"/>
          <p:nvPr/>
        </p:nvSpPr>
        <p:spPr>
          <a:xfrm>
            <a:off x="731520" y="5795301"/>
            <a:ext cx="768096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Difference in spatial resolution of GSIP and G17 RSR is obvious.</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In spite of difference in resolution fidelity of RSR fields is good.</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G17 clouds reflect more solar radiation.</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2249424"/>
            <a:ext cx="3840480" cy="2981836"/>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49424"/>
            <a:ext cx="3840480" cy="2981836"/>
          </a:xfrm>
          <a:prstGeom prst="rect">
            <a:avLst/>
          </a:prstGeom>
        </p:spPr>
      </p:pic>
    </p:spTree>
    <p:extLst>
      <p:ext uri="{BB962C8B-B14F-4D97-AF65-F5344CB8AC3E}">
        <p14:creationId xmlns:p14="http://schemas.microsoft.com/office/powerpoint/2010/main" val="2857678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GSIP (GWNHEM) vs. G17 DSRC</a:t>
            </a:r>
          </a:p>
        </p:txBody>
      </p:sp>
      <p:sp>
        <p:nvSpPr>
          <p:cNvPr id="3" name="Text Placeholder 2"/>
          <p:cNvSpPr>
            <a:spLocks noGrp="1"/>
          </p:cNvSpPr>
          <p:nvPr>
            <p:ph type="body" idx="1"/>
          </p:nvPr>
        </p:nvSpPr>
        <p:spPr/>
        <p:txBody>
          <a:bodyPr/>
          <a:lstStyle/>
          <a:p>
            <a:pPr>
              <a:spcBef>
                <a:spcPts val="0"/>
              </a:spcBef>
            </a:pPr>
            <a:r>
              <a:rPr lang="en-US" sz="2400" dirty="0"/>
              <a:t>G15/GSIP (L) and G17 FD (R) </a:t>
            </a:r>
            <a:r>
              <a:rPr lang="en-US" sz="2400" b="1" dirty="0">
                <a:solidFill>
                  <a:srgbClr val="FFFF00"/>
                </a:solidFill>
              </a:rPr>
              <a:t>DSR</a:t>
            </a:r>
            <a:r>
              <a:rPr lang="en-US" sz="2400" dirty="0"/>
              <a:t> on Apr 17, 2019 at 21 UTC.</a:t>
            </a:r>
          </a:p>
          <a:p>
            <a:pPr lvl="1">
              <a:spcBef>
                <a:spcPts val="0"/>
              </a:spcBef>
            </a:pPr>
            <a:r>
              <a:rPr lang="en-US" sz="2000" dirty="0"/>
              <a:t>Observation time difference: 1 minute.</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23</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8" name="TextBox 7"/>
          <p:cNvSpPr txBox="1"/>
          <p:nvPr/>
        </p:nvSpPr>
        <p:spPr>
          <a:xfrm>
            <a:off x="731520" y="5795301"/>
            <a:ext cx="768096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Difference in spatial resolution of GSIP and G17 DSR is obvious.</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In spite of difference in resolution fidelity of DSR fields is good.</a:t>
            </a:r>
          </a:p>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G17 DSR is smaller than GSIP DSR.</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520" y="2247299"/>
            <a:ext cx="3840480" cy="298183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249424"/>
            <a:ext cx="3840480" cy="2981836"/>
          </a:xfrm>
          <a:prstGeom prst="rect">
            <a:avLst/>
          </a:prstGeom>
        </p:spPr>
      </p:pic>
    </p:spTree>
    <p:extLst>
      <p:ext uri="{BB962C8B-B14F-4D97-AF65-F5344CB8AC3E}">
        <p14:creationId xmlns:p14="http://schemas.microsoft.com/office/powerpoint/2010/main" val="3109127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GSIP/G15 and G17 DSR vs. SURFRAD DSR</a:t>
            </a:r>
          </a:p>
        </p:txBody>
      </p:sp>
      <p:sp>
        <p:nvSpPr>
          <p:cNvPr id="3" name="Text Placeholder 2"/>
          <p:cNvSpPr>
            <a:spLocks noGrp="1"/>
          </p:cNvSpPr>
          <p:nvPr>
            <p:ph type="body" idx="1"/>
          </p:nvPr>
        </p:nvSpPr>
        <p:spPr>
          <a:xfrm>
            <a:off x="457200" y="1280160"/>
            <a:ext cx="8229600" cy="914400"/>
          </a:xfrm>
        </p:spPr>
        <p:txBody>
          <a:bodyPr>
            <a:normAutofit fontScale="77500" lnSpcReduction="20000"/>
          </a:bodyPr>
          <a:lstStyle/>
          <a:p>
            <a:r>
              <a:rPr lang="en-US" dirty="0"/>
              <a:t>G15 GWNHEM (left) and G17 DSRC (right) over 3 SURFRAD sites (DRA, FPK, and TBL) for 4/1 – 4/30, 2019.</a:t>
            </a:r>
          </a:p>
          <a:p>
            <a:pPr marL="508000" lvl="1" indent="0">
              <a:buNone/>
            </a:pPr>
            <a:endParaRPr lang="en-US" dirty="0"/>
          </a:p>
          <a:p>
            <a:pPr marL="508000" lvl="1" indent="0">
              <a:buNone/>
            </a:pPr>
            <a:endParaRPr lang="en-US" dirty="0"/>
          </a:p>
          <a:p>
            <a:endParaRPr lang="en-US" dirty="0"/>
          </a:p>
          <a:p>
            <a:endParaRPr lang="en-US" dirty="0"/>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2169149"/>
            <a:ext cx="3657600" cy="36576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4400" y="2169149"/>
            <a:ext cx="3657600" cy="3657600"/>
          </a:xfrm>
          <a:prstGeom prst="rect">
            <a:avLst/>
          </a:prstGeom>
        </p:spPr>
      </p:pic>
      <p:sp>
        <p:nvSpPr>
          <p:cNvPr id="7" name="TextBox 6"/>
          <p:cNvSpPr txBox="1"/>
          <p:nvPr/>
        </p:nvSpPr>
        <p:spPr>
          <a:xfrm>
            <a:off x="690372" y="5937687"/>
            <a:ext cx="768096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Overall, GSIP/G15 A and P values are better, but G17 retrievals significantly reduce overestimation at low end seen in GSIP/G15.</a:t>
            </a:r>
          </a:p>
        </p:txBody>
      </p:sp>
    </p:spTree>
    <p:extLst>
      <p:ext uri="{BB962C8B-B14F-4D97-AF65-F5344CB8AC3E}">
        <p14:creationId xmlns:p14="http://schemas.microsoft.com/office/powerpoint/2010/main" val="18770244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with GOES-16</a:t>
            </a:r>
          </a:p>
        </p:txBody>
      </p:sp>
      <p:sp>
        <p:nvSpPr>
          <p:cNvPr id="3" name="Text Placeholder 2"/>
          <p:cNvSpPr>
            <a:spLocks noGrp="1"/>
          </p:cNvSpPr>
          <p:nvPr>
            <p:ph type="body" idx="1"/>
          </p:nvPr>
        </p:nvSpPr>
        <p:spPr/>
        <p:txBody>
          <a:bodyPr/>
          <a:lstStyle/>
          <a:p>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25</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02598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used</a:t>
            </a:r>
          </a:p>
        </p:txBody>
      </p:sp>
      <p:sp>
        <p:nvSpPr>
          <p:cNvPr id="3" name="Text Placeholder 2"/>
          <p:cNvSpPr>
            <a:spLocks noGrp="1"/>
          </p:cNvSpPr>
          <p:nvPr>
            <p:ph type="body" idx="1"/>
          </p:nvPr>
        </p:nvSpPr>
        <p:spPr/>
        <p:txBody>
          <a:bodyPr>
            <a:normAutofit/>
          </a:bodyPr>
          <a:lstStyle/>
          <a:p>
            <a:r>
              <a:rPr lang="en-US" dirty="0"/>
              <a:t>RSR and DSR FD products in G17-G16 overlap area on May 10, 2019.</a:t>
            </a:r>
          </a:p>
          <a:p>
            <a:r>
              <a:rPr lang="en-US" dirty="0"/>
              <a:t>Comparison with reference data over same stations for period Feb 12 – May 31, 2019; </a:t>
            </a:r>
          </a:p>
          <a:p>
            <a:pPr lvl="1"/>
            <a:r>
              <a:rPr lang="en-US" dirty="0"/>
              <a:t>09 – 17 UTC products are excluded when necessary.</a:t>
            </a:r>
          </a:p>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26</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8430214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G16/G17 MESO Flux Comparison: 18 UTC on 5/10/19</a:t>
            </a:r>
          </a:p>
        </p:txBody>
      </p:sp>
      <p:sp>
        <p:nvSpPr>
          <p:cNvPr id="3" name="Text Placeholder 2"/>
          <p:cNvSpPr>
            <a:spLocks noGrp="1"/>
          </p:cNvSpPr>
          <p:nvPr>
            <p:ph type="body" idx="1"/>
          </p:nvPr>
        </p:nvSpPr>
        <p:spPr>
          <a:xfrm>
            <a:off x="457200" y="1280160"/>
            <a:ext cx="8229600" cy="818545"/>
          </a:xfrm>
        </p:spPr>
        <p:txBody>
          <a:bodyPr>
            <a:normAutofit/>
          </a:bodyPr>
          <a:lstStyle/>
          <a:p>
            <a:r>
              <a:rPr lang="en-US" sz="2600" dirty="0"/>
              <a:t>G17 DSRM1 (L) and G16 DSRM1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27</a:t>
            </a:fld>
            <a:endParaRPr lang="en-US"/>
          </a:p>
        </p:txBody>
      </p:sp>
      <p:sp>
        <p:nvSpPr>
          <p:cNvPr id="9" name="TextBox 8"/>
          <p:cNvSpPr txBox="1"/>
          <p:nvPr/>
        </p:nvSpPr>
        <p:spPr>
          <a:xfrm>
            <a:off x="731520" y="6064016"/>
            <a:ext cx="7680960" cy="369332"/>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800" dirty="0">
                <a:solidFill>
                  <a:srgbClr val="FFFFFF"/>
                </a:solidFill>
              </a:rPr>
              <a:t>G17 DSRM1 (left) is incorrectly located. </a:t>
            </a:r>
            <a:r>
              <a:rPr lang="en-US" sz="1800" dirty="0"/>
              <a:t>.</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852" y="2103120"/>
            <a:ext cx="3840480" cy="384048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4" y="2103120"/>
            <a:ext cx="3840480" cy="3840480"/>
          </a:xfrm>
          <a:prstGeom prst="rect">
            <a:avLst/>
          </a:prstGeom>
        </p:spPr>
      </p:pic>
    </p:spTree>
    <p:extLst>
      <p:ext uri="{BB962C8B-B14F-4D97-AF65-F5344CB8AC3E}">
        <p14:creationId xmlns:p14="http://schemas.microsoft.com/office/powerpoint/2010/main" val="443054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G16/G17 CONUS Flux Comparison: 18 UTC on 5/10/19</a:t>
            </a:r>
          </a:p>
        </p:txBody>
      </p:sp>
      <p:sp>
        <p:nvSpPr>
          <p:cNvPr id="3" name="Text Placeholder 2"/>
          <p:cNvSpPr>
            <a:spLocks noGrp="1"/>
          </p:cNvSpPr>
          <p:nvPr>
            <p:ph type="body" idx="1"/>
          </p:nvPr>
        </p:nvSpPr>
        <p:spPr/>
        <p:txBody>
          <a:bodyPr>
            <a:normAutofit/>
          </a:bodyPr>
          <a:lstStyle/>
          <a:p>
            <a:r>
              <a:rPr lang="en-US" sz="2600" dirty="0"/>
              <a:t>G17 DSRC (L) and G16 DSRC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852" y="2098705"/>
            <a:ext cx="4121981" cy="3200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4" y="2098705"/>
            <a:ext cx="4121981" cy="3200400"/>
          </a:xfrm>
          <a:prstGeom prst="rect">
            <a:avLst/>
          </a:prstGeom>
        </p:spPr>
      </p:pic>
      <p:sp>
        <p:nvSpPr>
          <p:cNvPr id="6" name="TextBox 5"/>
          <p:cNvSpPr txBox="1"/>
          <p:nvPr/>
        </p:nvSpPr>
        <p:spPr>
          <a:xfrm>
            <a:off x="694944" y="5457217"/>
            <a:ext cx="7047122" cy="707886"/>
          </a:xfrm>
          <a:prstGeom prst="rect">
            <a:avLst/>
          </a:prstGeom>
          <a:noFill/>
        </p:spPr>
        <p:txBody>
          <a:bodyPr wrap="none" rtlCol="0">
            <a:spAutoFit/>
          </a:bodyPr>
          <a:lstStyle/>
          <a:p>
            <a:r>
              <a:rPr lang="en-US" sz="2000" dirty="0" smtClean="0">
                <a:solidFill>
                  <a:schemeClr val="bg1"/>
                </a:solidFill>
              </a:rPr>
              <a:t>G17 and G16 CONUS domains </a:t>
            </a:r>
            <a:r>
              <a:rPr lang="en-US" sz="2000" dirty="0">
                <a:solidFill>
                  <a:schemeClr val="bg1"/>
                </a:solidFill>
              </a:rPr>
              <a:t>cover mostly different areas.</a:t>
            </a:r>
          </a:p>
          <a:p>
            <a:r>
              <a:rPr lang="en-US" sz="2000" dirty="0" smtClean="0">
                <a:solidFill>
                  <a:schemeClr val="bg1"/>
                </a:solidFill>
              </a:rPr>
              <a:t>.</a:t>
            </a:r>
            <a:endParaRPr lang="en-US" sz="2000" dirty="0">
              <a:solidFill>
                <a:schemeClr val="bg1"/>
              </a:solidFill>
            </a:endParaRPr>
          </a:p>
        </p:txBody>
      </p:sp>
    </p:spTree>
    <p:extLst>
      <p:ext uri="{BB962C8B-B14F-4D97-AF65-F5344CB8AC3E}">
        <p14:creationId xmlns:p14="http://schemas.microsoft.com/office/powerpoint/2010/main" val="1850080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400" dirty="0"/>
              <a:t>G16/G17 CONUS Flux Comparison: 18 UTC on 5/10/19</a:t>
            </a:r>
          </a:p>
        </p:txBody>
      </p:sp>
      <p:sp>
        <p:nvSpPr>
          <p:cNvPr id="3" name="Text Placeholder 2"/>
          <p:cNvSpPr>
            <a:spLocks noGrp="1"/>
          </p:cNvSpPr>
          <p:nvPr>
            <p:ph type="body" idx="1"/>
          </p:nvPr>
        </p:nvSpPr>
        <p:spPr>
          <a:xfrm>
            <a:off x="457200" y="1280160"/>
            <a:ext cx="8229600" cy="818545"/>
          </a:xfrm>
        </p:spPr>
        <p:txBody>
          <a:bodyPr>
            <a:normAutofit/>
          </a:bodyPr>
          <a:lstStyle/>
          <a:p>
            <a:r>
              <a:rPr lang="en-US" sz="2600" dirty="0"/>
              <a:t>G17 RSRC (L) and G16 RSRC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29</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0852" y="2098705"/>
            <a:ext cx="4121981" cy="32004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944" y="2098705"/>
            <a:ext cx="4121981" cy="3200400"/>
          </a:xfrm>
          <a:prstGeom prst="rect">
            <a:avLst/>
          </a:prstGeom>
        </p:spPr>
      </p:pic>
      <p:sp>
        <p:nvSpPr>
          <p:cNvPr id="7" name="TextBox 6"/>
          <p:cNvSpPr txBox="1"/>
          <p:nvPr/>
        </p:nvSpPr>
        <p:spPr>
          <a:xfrm>
            <a:off x="694944" y="5457217"/>
            <a:ext cx="7047122" cy="400110"/>
          </a:xfrm>
          <a:prstGeom prst="rect">
            <a:avLst/>
          </a:prstGeom>
          <a:noFill/>
        </p:spPr>
        <p:txBody>
          <a:bodyPr wrap="none" rtlCol="0">
            <a:spAutoFit/>
          </a:bodyPr>
          <a:lstStyle/>
          <a:p>
            <a:r>
              <a:rPr lang="en-US" sz="2000" dirty="0" smtClean="0">
                <a:solidFill>
                  <a:schemeClr val="bg1"/>
                </a:solidFill>
              </a:rPr>
              <a:t>G17 and G16 CONUS domains cover mostly different areas.</a:t>
            </a:r>
            <a:endParaRPr lang="en-US" sz="2000" dirty="0">
              <a:solidFill>
                <a:schemeClr val="bg1"/>
              </a:solidFill>
            </a:endParaRPr>
          </a:p>
        </p:txBody>
      </p:sp>
    </p:spTree>
    <p:extLst>
      <p:ext uri="{BB962C8B-B14F-4D97-AF65-F5344CB8AC3E}">
        <p14:creationId xmlns:p14="http://schemas.microsoft.com/office/powerpoint/2010/main" val="3507107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401" name="Shape 401"/>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
        <p:nvSpPr>
          <p:cNvPr id="3" name="Title 2"/>
          <p:cNvSpPr>
            <a:spLocks noGrp="1"/>
          </p:cNvSpPr>
          <p:nvPr>
            <p:ph type="title"/>
          </p:nvPr>
        </p:nvSpPr>
        <p:spPr/>
        <p:txBody>
          <a:bodyPr/>
          <a:lstStyle/>
          <a:p>
            <a:r>
              <a:rPr lang="en-US" dirty="0" smtClean="0"/>
              <a:t>Contents of Supplement</a:t>
            </a:r>
            <a:endParaRPr lang="en-US" dirty="0"/>
          </a:p>
        </p:txBody>
      </p:sp>
      <p:sp>
        <p:nvSpPr>
          <p:cNvPr id="4" name="Text Placeholder 3"/>
          <p:cNvSpPr>
            <a:spLocks noGrp="1"/>
          </p:cNvSpPr>
          <p:nvPr>
            <p:ph type="body" idx="1"/>
          </p:nvPr>
        </p:nvSpPr>
        <p:spPr/>
        <p:txBody>
          <a:bodyPr>
            <a:normAutofit/>
          </a:bodyPr>
          <a:lstStyle/>
          <a:p>
            <a:pPr marL="461963" indent="-461963"/>
            <a:r>
              <a:rPr lang="en-US" sz="2400" dirty="0" smtClean="0"/>
              <a:t>Impacts </a:t>
            </a:r>
            <a:r>
              <a:rPr lang="en-US" sz="2400" dirty="0"/>
              <a:t>of G17 LWIR FPM temperature anomaly on SRB products (</a:t>
            </a:r>
            <a:r>
              <a:rPr lang="en-US" sz="2400" dirty="0" smtClean="0"/>
              <a:t>75-80)</a:t>
            </a:r>
            <a:endParaRPr lang="en-US" sz="2400" dirty="0"/>
          </a:p>
          <a:p>
            <a:pPr marL="461963" indent="-461963"/>
            <a:r>
              <a:rPr lang="en-US" sz="2400" dirty="0"/>
              <a:t>Empirical narrow-to-broadband (NTB) coefficients (</a:t>
            </a:r>
            <a:r>
              <a:rPr lang="en-US" sz="2400" dirty="0" smtClean="0"/>
              <a:t>81-88)</a:t>
            </a:r>
            <a:endParaRPr lang="en-US" sz="2400" dirty="0"/>
          </a:p>
          <a:p>
            <a:pPr marL="461963" indent="-461963"/>
            <a:r>
              <a:rPr lang="en-US" sz="2400" dirty="0"/>
              <a:t>Notes on spatial and temporal resolution (</a:t>
            </a:r>
            <a:r>
              <a:rPr lang="en-US" sz="2400" dirty="0" smtClean="0"/>
              <a:t>89-91)</a:t>
            </a:r>
            <a:endParaRPr lang="en-US" sz="2400" dirty="0"/>
          </a:p>
          <a:p>
            <a:pPr marL="461963" indent="-461963"/>
            <a:r>
              <a:rPr lang="en-US" sz="2400" dirty="0"/>
              <a:t>ABI TPW in SRB Algorithm (</a:t>
            </a:r>
            <a:r>
              <a:rPr lang="en-US" sz="2400" dirty="0" smtClean="0"/>
              <a:t>92-96)</a:t>
            </a:r>
            <a:endParaRPr lang="en-US" sz="2400" dirty="0"/>
          </a:p>
          <a:p>
            <a:pPr marL="461963" indent="-461963"/>
            <a:r>
              <a:rPr lang="en-US" sz="2400" dirty="0"/>
              <a:t>The SRB algorithm (</a:t>
            </a:r>
            <a:r>
              <a:rPr lang="en-US" sz="2400" dirty="0" smtClean="0"/>
              <a:t>97-100)</a:t>
            </a:r>
            <a:endParaRPr lang="en-US" sz="2400" dirty="0"/>
          </a:p>
          <a:p>
            <a:pPr marL="461963" indent="-461963"/>
            <a:r>
              <a:rPr lang="en-US" sz="2400" dirty="0"/>
              <a:t>Note on direct path retrieval (</a:t>
            </a:r>
            <a:r>
              <a:rPr lang="en-US" sz="2400" dirty="0" smtClean="0"/>
              <a:t>101-102)</a:t>
            </a:r>
            <a:endParaRPr lang="en-US" sz="2400" dirty="0"/>
          </a:p>
          <a:p>
            <a:pPr marL="461963" indent="-461963"/>
            <a:r>
              <a:rPr lang="en-US" sz="2400" dirty="0"/>
              <a:t>Impact G17 ABI Band 2 gain change (</a:t>
            </a:r>
            <a:r>
              <a:rPr lang="en-US" sz="2400" dirty="0" smtClean="0"/>
              <a:t>103-110)</a:t>
            </a:r>
            <a:endParaRPr lang="en-US" sz="2400" dirty="0"/>
          </a:p>
        </p:txBody>
      </p:sp>
    </p:spTree>
    <p:extLst>
      <p:ext uri="{BB962C8B-B14F-4D97-AF65-F5344CB8AC3E}">
        <p14:creationId xmlns:p14="http://schemas.microsoft.com/office/powerpoint/2010/main" val="24356635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Flux difference in the overlap area at 18 UTC on 5/10/19</a:t>
            </a:r>
            <a:endParaRPr lang="en-US" dirty="0"/>
          </a:p>
        </p:txBody>
      </p:sp>
      <p:sp>
        <p:nvSpPr>
          <p:cNvPr id="3" name="Text Placeholder 2"/>
          <p:cNvSpPr>
            <a:spLocks noGrp="1"/>
          </p:cNvSpPr>
          <p:nvPr>
            <p:ph type="body" idx="1"/>
          </p:nvPr>
        </p:nvSpPr>
        <p:spPr>
          <a:xfrm>
            <a:off x="457200" y="1280160"/>
            <a:ext cx="8229600" cy="818545"/>
          </a:xfrm>
        </p:spPr>
        <p:txBody>
          <a:bodyPr>
            <a:normAutofit/>
          </a:bodyPr>
          <a:lstStyle/>
          <a:p>
            <a:r>
              <a:rPr lang="en-US" sz="2600" dirty="0" smtClean="0"/>
              <a:t>Flux difference (G17 – G16) of DSRC (L) and RSRC (R).</a:t>
            </a:r>
          </a:p>
          <a:p>
            <a:endParaRPr lang="en-US" sz="2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30</a:t>
            </a:fld>
            <a:endParaRPr lang="en-US"/>
          </a:p>
        </p:txBody>
      </p:sp>
      <p:sp>
        <p:nvSpPr>
          <p:cNvPr id="9" name="TextBox 8"/>
          <p:cNvSpPr txBox="1"/>
          <p:nvPr/>
        </p:nvSpPr>
        <p:spPr>
          <a:xfrm>
            <a:off x="731520" y="5567905"/>
            <a:ext cx="7680960" cy="369332"/>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800" dirty="0" smtClean="0">
                <a:solidFill>
                  <a:srgbClr val="FFFFFF"/>
                </a:solidFill>
              </a:rPr>
              <a:t>Large differences </a:t>
            </a:r>
            <a:r>
              <a:rPr lang="en-US" sz="1800" dirty="0">
                <a:solidFill>
                  <a:srgbClr val="FFFFFF"/>
                </a:solidFill>
              </a:rPr>
              <a:t>in both </a:t>
            </a:r>
            <a:r>
              <a:rPr lang="en-US" sz="1800" dirty="0" smtClean="0">
                <a:solidFill>
                  <a:srgbClr val="FFFFFF"/>
                </a:solidFill>
              </a:rPr>
              <a:t>DSR </a:t>
            </a:r>
            <a:r>
              <a:rPr lang="en-US" sz="1800" dirty="0">
                <a:solidFill>
                  <a:srgbClr val="FFFFFF"/>
                </a:solidFill>
              </a:rPr>
              <a:t>and </a:t>
            </a:r>
            <a:r>
              <a:rPr lang="en-US" sz="1800" dirty="0" smtClean="0">
                <a:solidFill>
                  <a:srgbClr val="FFFFFF"/>
                </a:solidFill>
              </a:rPr>
              <a:t>RSR at this time.</a:t>
            </a:r>
            <a:r>
              <a:rPr lang="en-US" sz="1800" dirty="0" smtClean="0"/>
              <a:t>.</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944" y="2103120"/>
            <a:ext cx="4121981" cy="32004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5424" y="2103120"/>
            <a:ext cx="4121981" cy="3200400"/>
          </a:xfrm>
          <a:prstGeom prst="rect">
            <a:avLst/>
          </a:prstGeom>
        </p:spPr>
      </p:pic>
    </p:spTree>
    <p:extLst>
      <p:ext uri="{BB962C8B-B14F-4D97-AF65-F5344CB8AC3E}">
        <p14:creationId xmlns:p14="http://schemas.microsoft.com/office/powerpoint/2010/main" val="37659432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smtClean="0"/>
              <a:t>ClearCompAlb</a:t>
            </a:r>
            <a:r>
              <a:rPr lang="en-US" sz="3000" dirty="0" smtClean="0"/>
              <a:t> difference in the overlap area at 18 UTC on 5/10/19</a:t>
            </a:r>
            <a:endParaRPr lang="en-US" sz="3000" dirty="0"/>
          </a:p>
        </p:txBody>
      </p:sp>
      <p:sp>
        <p:nvSpPr>
          <p:cNvPr id="3" name="Text Placeholder 2"/>
          <p:cNvSpPr>
            <a:spLocks noGrp="1"/>
          </p:cNvSpPr>
          <p:nvPr>
            <p:ph type="body" idx="1"/>
          </p:nvPr>
        </p:nvSpPr>
        <p:spPr>
          <a:xfrm>
            <a:off x="416052" y="5450714"/>
            <a:ext cx="8229600" cy="818545"/>
          </a:xfrm>
        </p:spPr>
        <p:txBody>
          <a:bodyPr>
            <a:normAutofit fontScale="85000" lnSpcReduction="20000"/>
          </a:bodyPr>
          <a:lstStyle/>
          <a:p>
            <a:r>
              <a:rPr lang="en-US" sz="2600" dirty="0" smtClean="0"/>
              <a:t>Large part of the DSR/RSR difference is due to difference in the clear-sky </a:t>
            </a:r>
            <a:r>
              <a:rPr lang="en-US" sz="2600" dirty="0" smtClean="0"/>
              <a:t>composite TOA </a:t>
            </a:r>
            <a:r>
              <a:rPr lang="en-US" sz="2600" dirty="0" smtClean="0"/>
              <a:t>albedo </a:t>
            </a:r>
            <a:r>
              <a:rPr lang="en-US" sz="2600" dirty="0" smtClean="0"/>
              <a:t>difference </a:t>
            </a:r>
            <a:r>
              <a:rPr lang="en-US" sz="2600" dirty="0" smtClean="0"/>
              <a:t>(G17 – G16) .</a:t>
            </a:r>
          </a:p>
          <a:p>
            <a:endParaRPr lang="en-US" sz="2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31</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2070" y="1248824"/>
            <a:ext cx="5299690" cy="4114800"/>
          </a:xfrm>
          <a:prstGeom prst="rect">
            <a:avLst/>
          </a:prstGeom>
        </p:spPr>
      </p:pic>
    </p:spTree>
    <p:extLst>
      <p:ext uri="{BB962C8B-B14F-4D97-AF65-F5344CB8AC3E}">
        <p14:creationId xmlns:p14="http://schemas.microsoft.com/office/powerpoint/2010/main" val="9412440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G16/G17 FD Flux Comparison: 18 UTC on 5/10/19</a:t>
            </a:r>
          </a:p>
        </p:txBody>
      </p:sp>
      <p:sp>
        <p:nvSpPr>
          <p:cNvPr id="3" name="Text Placeholder 2"/>
          <p:cNvSpPr>
            <a:spLocks noGrp="1"/>
          </p:cNvSpPr>
          <p:nvPr>
            <p:ph type="body" idx="1"/>
          </p:nvPr>
        </p:nvSpPr>
        <p:spPr>
          <a:xfrm>
            <a:off x="457200" y="1280160"/>
            <a:ext cx="8229600" cy="818545"/>
          </a:xfrm>
        </p:spPr>
        <p:txBody>
          <a:bodyPr>
            <a:normAutofit/>
          </a:bodyPr>
          <a:lstStyle/>
          <a:p>
            <a:r>
              <a:rPr lang="en-US" sz="2600" dirty="0"/>
              <a:t>G17 DSRF (L) and G16 DSRF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32</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5424" y="2101335"/>
            <a:ext cx="3840480" cy="384048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4944" y="2098705"/>
            <a:ext cx="3840480" cy="3840480"/>
          </a:xfrm>
          <a:prstGeom prst="rect">
            <a:avLst/>
          </a:prstGeom>
        </p:spPr>
      </p:pic>
    </p:spTree>
    <p:extLst>
      <p:ext uri="{BB962C8B-B14F-4D97-AF65-F5344CB8AC3E}">
        <p14:creationId xmlns:p14="http://schemas.microsoft.com/office/powerpoint/2010/main" val="39920430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G16/G17 FD Flux Comparison: 18 UTC on 5/10/19</a:t>
            </a:r>
          </a:p>
        </p:txBody>
      </p:sp>
      <p:sp>
        <p:nvSpPr>
          <p:cNvPr id="3" name="Text Placeholder 2"/>
          <p:cNvSpPr>
            <a:spLocks noGrp="1"/>
          </p:cNvSpPr>
          <p:nvPr>
            <p:ph type="body" idx="1"/>
          </p:nvPr>
        </p:nvSpPr>
        <p:spPr>
          <a:xfrm>
            <a:off x="457200" y="1280160"/>
            <a:ext cx="8229600" cy="818545"/>
          </a:xfrm>
        </p:spPr>
        <p:txBody>
          <a:bodyPr>
            <a:normAutofit/>
          </a:bodyPr>
          <a:lstStyle/>
          <a:p>
            <a:r>
              <a:rPr lang="en-US" sz="2600" dirty="0"/>
              <a:t>G17 RSRF (L) and G16 RSRF (R)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852" y="2101335"/>
            <a:ext cx="3840480" cy="384048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 y="2098705"/>
            <a:ext cx="3840480" cy="3840480"/>
          </a:xfrm>
          <a:prstGeom prst="rect">
            <a:avLst/>
          </a:prstGeom>
        </p:spPr>
      </p:pic>
    </p:spTree>
    <p:extLst>
      <p:ext uri="{BB962C8B-B14F-4D97-AF65-F5344CB8AC3E}">
        <p14:creationId xmlns:p14="http://schemas.microsoft.com/office/powerpoint/2010/main" val="2821149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Flux difference in overlap area at 18 UTC on </a:t>
            </a:r>
            <a:r>
              <a:rPr lang="en-US" dirty="0">
                <a:solidFill>
                  <a:srgbClr val="FFFF00"/>
                </a:solidFill>
              </a:rPr>
              <a:t>5/10/2019</a:t>
            </a:r>
          </a:p>
        </p:txBody>
      </p:sp>
      <p:sp>
        <p:nvSpPr>
          <p:cNvPr id="6" name="Text Placeholder 5"/>
          <p:cNvSpPr>
            <a:spLocks noGrp="1"/>
          </p:cNvSpPr>
          <p:nvPr>
            <p:ph type="body" idx="1"/>
          </p:nvPr>
        </p:nvSpPr>
        <p:spPr>
          <a:xfrm>
            <a:off x="457200" y="959145"/>
            <a:ext cx="4040187" cy="639762"/>
          </a:xfrm>
        </p:spPr>
        <p:txBody>
          <a:bodyPr/>
          <a:lstStyle/>
          <a:p>
            <a:r>
              <a:rPr lang="en-US" dirty="0"/>
              <a:t>G17-G16 DSR</a:t>
            </a:r>
          </a:p>
        </p:txBody>
      </p:sp>
      <p:pic>
        <p:nvPicPr>
          <p:cNvPr id="14" name="Picture 13"/>
          <p:cNvPicPr>
            <a:picLocks noChangeAspect="1"/>
          </p:cNvPicPr>
          <p:nvPr/>
        </p:nvPicPr>
        <p:blipFill>
          <a:blip r:embed="rId3"/>
          <a:stretch>
            <a:fillRect/>
          </a:stretch>
        </p:blipFill>
        <p:spPr>
          <a:xfrm>
            <a:off x="457200" y="1598907"/>
            <a:ext cx="3840813" cy="3840813"/>
          </a:xfrm>
          <a:prstGeom prst="rect">
            <a:avLst/>
          </a:prstGeom>
        </p:spPr>
      </p:pic>
      <p:sp>
        <p:nvSpPr>
          <p:cNvPr id="10" name="Text Placeholder 9"/>
          <p:cNvSpPr>
            <a:spLocks noGrp="1"/>
          </p:cNvSpPr>
          <p:nvPr>
            <p:ph type="body" idx="2"/>
          </p:nvPr>
        </p:nvSpPr>
        <p:spPr>
          <a:xfrm>
            <a:off x="457200" y="1599224"/>
            <a:ext cx="4040187" cy="4206240"/>
          </a:xfrm>
        </p:spPr>
        <p:txBody>
          <a:bodyPr/>
          <a:lstStyle/>
          <a:p>
            <a:endParaRPr lang="en-US" dirty="0"/>
          </a:p>
        </p:txBody>
      </p:sp>
      <p:sp>
        <p:nvSpPr>
          <p:cNvPr id="11" name="Text Placeholder 10"/>
          <p:cNvSpPr>
            <a:spLocks noGrp="1"/>
          </p:cNvSpPr>
          <p:nvPr>
            <p:ph type="body" idx="3"/>
          </p:nvPr>
        </p:nvSpPr>
        <p:spPr>
          <a:xfrm>
            <a:off x="4645025" y="959145"/>
            <a:ext cx="4041774" cy="639762"/>
          </a:xfrm>
        </p:spPr>
        <p:txBody>
          <a:bodyPr/>
          <a:lstStyle/>
          <a:p>
            <a:r>
              <a:rPr lang="en-US" dirty="0"/>
              <a:t>G17-G16 RSR</a:t>
            </a:r>
          </a:p>
        </p:txBody>
      </p:sp>
      <p:pic>
        <p:nvPicPr>
          <p:cNvPr id="15" name="Picture 14"/>
          <p:cNvPicPr>
            <a:picLocks noChangeAspect="1"/>
          </p:cNvPicPr>
          <p:nvPr/>
        </p:nvPicPr>
        <p:blipFill>
          <a:blip r:embed="rId4"/>
          <a:stretch>
            <a:fillRect/>
          </a:stretch>
        </p:blipFill>
        <p:spPr>
          <a:xfrm>
            <a:off x="4645025" y="1598907"/>
            <a:ext cx="3840813" cy="3840813"/>
          </a:xfrm>
          <a:prstGeom prst="rect">
            <a:avLst/>
          </a:prstGeom>
        </p:spPr>
      </p:pic>
      <p:sp>
        <p:nvSpPr>
          <p:cNvPr id="12" name="Text Placeholder 11"/>
          <p:cNvSpPr>
            <a:spLocks noGrp="1"/>
          </p:cNvSpPr>
          <p:nvPr>
            <p:ph type="body" idx="4"/>
          </p:nvPr>
        </p:nvSpPr>
        <p:spPr>
          <a:xfrm>
            <a:off x="4645025" y="1599224"/>
            <a:ext cx="4041774" cy="4206240"/>
          </a:xfrm>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34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9" name="TextBox 8"/>
          <p:cNvSpPr txBox="1"/>
          <p:nvPr/>
        </p:nvSpPr>
        <p:spPr>
          <a:xfrm>
            <a:off x="731520" y="5850656"/>
            <a:ext cx="7680960"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800" b="0" i="0" u="none" strike="noStrike" kern="0" cap="none" spc="0" normalizeH="0" baseline="0" noProof="0" dirty="0">
                <a:ln>
                  <a:noFill/>
                </a:ln>
                <a:solidFill>
                  <a:srgbClr val="FFFFFF"/>
                </a:solidFill>
                <a:effectLst/>
                <a:uLnTx/>
                <a:uFillTx/>
                <a:latin typeface="Arial"/>
                <a:cs typeface="Arial"/>
                <a:sym typeface="Arial"/>
              </a:rPr>
              <a:t>Time of maximum flux difference (18 UTC)  is shown. G17 and G16 view angle differences combined with uncertainties in angular distribution models lead to flux differences.</a:t>
            </a:r>
            <a:endParaRPr kumimoji="0" lang="en-US" sz="1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377316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err="1" smtClean="0"/>
              <a:t>ClearCompAlb</a:t>
            </a:r>
            <a:r>
              <a:rPr lang="en-US" sz="3000" dirty="0" smtClean="0"/>
              <a:t> difference in the overlap area at 18 UTC on 5/10/19</a:t>
            </a:r>
            <a:endParaRPr lang="en-US" sz="3000" dirty="0"/>
          </a:p>
        </p:txBody>
      </p:sp>
      <p:sp>
        <p:nvSpPr>
          <p:cNvPr id="3" name="Text Placeholder 2"/>
          <p:cNvSpPr>
            <a:spLocks noGrp="1"/>
          </p:cNvSpPr>
          <p:nvPr>
            <p:ph type="body" idx="1"/>
          </p:nvPr>
        </p:nvSpPr>
        <p:spPr>
          <a:xfrm>
            <a:off x="457199" y="5625767"/>
            <a:ext cx="8229600" cy="818545"/>
          </a:xfrm>
        </p:spPr>
        <p:txBody>
          <a:bodyPr>
            <a:normAutofit fontScale="85000" lnSpcReduction="20000"/>
          </a:bodyPr>
          <a:lstStyle/>
          <a:p>
            <a:r>
              <a:rPr lang="en-US" sz="2600" dirty="0"/>
              <a:t>Large part of the DSR/RSR difference is due to difference in the clear-sky composite TOA albedo difference (G17 – G16) .</a:t>
            </a:r>
          </a:p>
          <a:p>
            <a:endParaRPr lang="en-US" sz="26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35</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280" y="1600200"/>
            <a:ext cx="3840480" cy="3840480"/>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600200"/>
            <a:ext cx="3840480" cy="3840480"/>
          </a:xfrm>
          <a:prstGeom prst="rect">
            <a:avLst/>
          </a:prstGeom>
        </p:spPr>
      </p:pic>
      <p:sp>
        <p:nvSpPr>
          <p:cNvPr id="8" name="TextBox 7"/>
          <p:cNvSpPr txBox="1"/>
          <p:nvPr/>
        </p:nvSpPr>
        <p:spPr>
          <a:xfrm>
            <a:off x="807310" y="1090860"/>
            <a:ext cx="3597460" cy="523220"/>
          </a:xfrm>
          <a:prstGeom prst="rect">
            <a:avLst/>
          </a:prstGeom>
          <a:noFill/>
        </p:spPr>
        <p:txBody>
          <a:bodyPr wrap="none" rtlCol="0">
            <a:spAutoFit/>
          </a:bodyPr>
          <a:lstStyle/>
          <a:p>
            <a:pPr algn="ctr"/>
            <a:r>
              <a:rPr lang="en-US" dirty="0" smtClean="0">
                <a:solidFill>
                  <a:schemeClr val="bg1"/>
                </a:solidFill>
              </a:rPr>
              <a:t>G17-G16 Clear-sky composite TOA albedo</a:t>
            </a:r>
          </a:p>
          <a:p>
            <a:pPr algn="ctr"/>
            <a:r>
              <a:rPr lang="en-US" dirty="0" smtClean="0">
                <a:solidFill>
                  <a:schemeClr val="bg1"/>
                </a:solidFill>
              </a:rPr>
              <a:t>for DSR (50 km)</a:t>
            </a:r>
            <a:endParaRPr lang="en-US" dirty="0">
              <a:solidFill>
                <a:schemeClr val="bg1"/>
              </a:solidFill>
            </a:endParaRPr>
          </a:p>
        </p:txBody>
      </p:sp>
      <p:sp>
        <p:nvSpPr>
          <p:cNvPr id="12" name="TextBox 11"/>
          <p:cNvSpPr txBox="1"/>
          <p:nvPr/>
        </p:nvSpPr>
        <p:spPr>
          <a:xfrm>
            <a:off x="4412638" y="1076980"/>
            <a:ext cx="3597460" cy="523220"/>
          </a:xfrm>
          <a:prstGeom prst="rect">
            <a:avLst/>
          </a:prstGeom>
          <a:noFill/>
        </p:spPr>
        <p:txBody>
          <a:bodyPr wrap="none" rtlCol="0">
            <a:spAutoFit/>
          </a:bodyPr>
          <a:lstStyle/>
          <a:p>
            <a:pPr algn="ctr"/>
            <a:r>
              <a:rPr lang="en-US" dirty="0" smtClean="0">
                <a:solidFill>
                  <a:schemeClr val="bg1"/>
                </a:solidFill>
              </a:rPr>
              <a:t>G17-G16 Clear-sky composite TOA albedo</a:t>
            </a:r>
          </a:p>
          <a:p>
            <a:pPr algn="ctr"/>
            <a:r>
              <a:rPr lang="en-US" dirty="0" smtClean="0">
                <a:solidFill>
                  <a:schemeClr val="bg1"/>
                </a:solidFill>
              </a:rPr>
              <a:t>for RSR (25 km)</a:t>
            </a:r>
            <a:endParaRPr lang="en-US" dirty="0">
              <a:solidFill>
                <a:schemeClr val="bg1"/>
              </a:solidFill>
            </a:endParaRPr>
          </a:p>
        </p:txBody>
      </p:sp>
    </p:spTree>
    <p:extLst>
      <p:ext uri="{BB962C8B-B14F-4D97-AF65-F5344CB8AC3E}">
        <p14:creationId xmlns:p14="http://schemas.microsoft.com/office/powerpoint/2010/main" val="2930454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Flux difference vs. UTC in overlap area on </a:t>
            </a:r>
            <a:r>
              <a:rPr lang="en-US" dirty="0">
                <a:solidFill>
                  <a:srgbClr val="FFFF00"/>
                </a:solidFill>
              </a:rPr>
              <a:t>5/10/2019</a:t>
            </a:r>
          </a:p>
        </p:txBody>
      </p:sp>
      <p:sp>
        <p:nvSpPr>
          <p:cNvPr id="3" name="Text Placeholder 2"/>
          <p:cNvSpPr>
            <a:spLocks noGrp="1"/>
          </p:cNvSpPr>
          <p:nvPr>
            <p:ph type="body" idx="1"/>
          </p:nvPr>
        </p:nvSpPr>
        <p:spPr>
          <a:xfrm>
            <a:off x="457199" y="1204912"/>
            <a:ext cx="8229600" cy="5334000"/>
          </a:xfrm>
        </p:spPr>
        <p:txBody>
          <a:bodyPr/>
          <a:lstStyle/>
          <a:p>
            <a:r>
              <a:rPr lang="en-US" sz="2400" dirty="0"/>
              <a:t>G17-G16 flux difference of DSRF (black) and RSRF (red).</a:t>
            </a:r>
          </a:p>
          <a:p>
            <a:pPr lvl="1"/>
            <a:r>
              <a:rPr lang="en-US" sz="2000" dirty="0"/>
              <a:t>Mean flux difference (left) and standard deviation (</a:t>
            </a:r>
            <a:r>
              <a:rPr lang="en-US" sz="2000" dirty="0" err="1"/>
              <a:t>std</a:t>
            </a:r>
            <a:r>
              <a:rPr lang="en-US" sz="2000" dirty="0"/>
              <a:t>) of differences </a:t>
            </a:r>
            <a:r>
              <a:rPr lang="en-US" sz="2000" dirty="0" smtClean="0"/>
              <a:t>(right).</a:t>
            </a:r>
            <a:endParaRPr lang="en-US" sz="2000" dirty="0"/>
          </a:p>
          <a:p>
            <a:r>
              <a:rPr lang="en-US" sz="2400" dirty="0"/>
              <a:t>Overall flux differences are -2 and +2.5 Wm</a:t>
            </a:r>
            <a:r>
              <a:rPr lang="en-US" sz="2400" baseline="30000" dirty="0"/>
              <a:t>-2</a:t>
            </a:r>
            <a:r>
              <a:rPr lang="en-US" sz="2400" dirty="0"/>
              <a:t> for DSR and RSR.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36</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7375" y="3338512"/>
            <a:ext cx="3944625" cy="3017520"/>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338512"/>
            <a:ext cx="3919422" cy="3017520"/>
          </a:xfrm>
          <a:prstGeom prst="rect">
            <a:avLst/>
          </a:prstGeom>
          <a:noFill/>
          <a:ln>
            <a:noFill/>
          </a:ln>
        </p:spPr>
      </p:pic>
    </p:spTree>
    <p:extLst>
      <p:ext uri="{BB962C8B-B14F-4D97-AF65-F5344CB8AC3E}">
        <p14:creationId xmlns:p14="http://schemas.microsoft.com/office/powerpoint/2010/main" val="3699179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B1606-13C7-47BF-B2E7-D74258853578}"/>
              </a:ext>
            </a:extLst>
          </p:cNvPr>
          <p:cNvSpPr>
            <a:spLocks noGrp="1"/>
          </p:cNvSpPr>
          <p:nvPr>
            <p:ph type="title"/>
          </p:nvPr>
        </p:nvSpPr>
        <p:spPr/>
        <p:txBody>
          <a:bodyPr/>
          <a:lstStyle/>
          <a:p>
            <a:r>
              <a:rPr lang="en-US" dirty="0"/>
              <a:t>Probability Plots (1)</a:t>
            </a:r>
          </a:p>
        </p:txBody>
      </p:sp>
      <p:sp>
        <p:nvSpPr>
          <p:cNvPr id="3" name="Text Placeholder 2">
            <a:extLst>
              <a:ext uri="{FF2B5EF4-FFF2-40B4-BE49-F238E27FC236}">
                <a16:creationId xmlns:a16="http://schemas.microsoft.com/office/drawing/2014/main" id="{617B88F2-ED4D-4B0C-9B69-D67FF085A8FB}"/>
              </a:ext>
            </a:extLst>
          </p:cNvPr>
          <p:cNvSpPr>
            <a:spLocks noGrp="1"/>
          </p:cNvSpPr>
          <p:nvPr>
            <p:ph type="body" idx="1"/>
          </p:nvPr>
        </p:nvSpPr>
        <p:spPr>
          <a:xfrm>
            <a:off x="457199" y="1280160"/>
            <a:ext cx="3696511" cy="4937760"/>
          </a:xfrm>
        </p:spPr>
        <p:txBody>
          <a:bodyPr>
            <a:noAutofit/>
          </a:bodyPr>
          <a:lstStyle/>
          <a:p>
            <a:r>
              <a:rPr lang="en-US" sz="2200" dirty="0"/>
              <a:t>Using probability plots to compare </a:t>
            </a:r>
            <a:r>
              <a:rPr lang="en-US" sz="2200" dirty="0" smtClean="0"/>
              <a:t>GOES-17 </a:t>
            </a:r>
            <a:r>
              <a:rPr lang="en-US" sz="2200" dirty="0"/>
              <a:t>and </a:t>
            </a:r>
            <a:r>
              <a:rPr lang="en-US" sz="2200" dirty="0" smtClean="0"/>
              <a:t>GOES-16 DSR and RSR.</a:t>
            </a:r>
            <a:endParaRPr lang="en-US" sz="2200" dirty="0"/>
          </a:p>
          <a:p>
            <a:r>
              <a:rPr lang="en-US" sz="2200" dirty="0"/>
              <a:t>Data: </a:t>
            </a:r>
            <a:r>
              <a:rPr lang="en-US" sz="2200" dirty="0" smtClean="0"/>
              <a:t>good-quality DSR and RSR </a:t>
            </a:r>
            <a:r>
              <a:rPr lang="en-US" sz="2200" b="1" u="sng" dirty="0" smtClean="0"/>
              <a:t>over SURFRAD </a:t>
            </a:r>
            <a:r>
              <a:rPr lang="en-US" sz="2200" dirty="0"/>
              <a:t>sites: </a:t>
            </a:r>
            <a:r>
              <a:rPr lang="en-US" sz="2200" dirty="0" smtClean="0"/>
              <a:t>02/12/2019 </a:t>
            </a:r>
            <a:r>
              <a:rPr lang="en-US" sz="2200" dirty="0"/>
              <a:t>– </a:t>
            </a:r>
            <a:r>
              <a:rPr lang="en-US" sz="2200" dirty="0" smtClean="0"/>
              <a:t>05/15/2019</a:t>
            </a:r>
            <a:r>
              <a:rPr lang="en-US" sz="2200" dirty="0"/>
              <a:t>. </a:t>
            </a:r>
          </a:p>
          <a:p>
            <a:r>
              <a:rPr lang="en-US" sz="2200" dirty="0" smtClean="0"/>
              <a:t>Normal </a:t>
            </a:r>
            <a:r>
              <a:rPr lang="en-US" sz="2200" dirty="0"/>
              <a:t>distribution is assumed.</a:t>
            </a:r>
          </a:p>
          <a:p>
            <a:r>
              <a:rPr lang="en-US" sz="2200" dirty="0"/>
              <a:t>Reference </a:t>
            </a:r>
            <a:r>
              <a:rPr lang="en-US" sz="2200" dirty="0" smtClean="0"/>
              <a:t>lines and fit parameters, mean (µ) and standard deviation (</a:t>
            </a:r>
            <a:r>
              <a:rPr lang="el-GR" sz="2200" dirty="0" smtClean="0"/>
              <a:t>σ</a:t>
            </a:r>
            <a:r>
              <a:rPr lang="en-US" sz="2200" dirty="0" smtClean="0"/>
              <a:t>), are </a:t>
            </a:r>
            <a:r>
              <a:rPr lang="en-US" sz="2200" dirty="0"/>
              <a:t>compared.</a:t>
            </a:r>
          </a:p>
        </p:txBody>
      </p:sp>
      <p:sp>
        <p:nvSpPr>
          <p:cNvPr id="4" name="Slide Number Placeholder 3">
            <a:extLst>
              <a:ext uri="{FF2B5EF4-FFF2-40B4-BE49-F238E27FC236}">
                <a16:creationId xmlns:a16="http://schemas.microsoft.com/office/drawing/2014/main" id="{09D7C3DA-F981-401E-A9C1-8D26CFC65AB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37</a:t>
            </a:fld>
            <a:endParaRPr lang="en-US"/>
          </a:p>
        </p:txBody>
      </p:sp>
      <p:pic>
        <p:nvPicPr>
          <p:cNvPr id="7" name="Picture 6">
            <a:extLst>
              <a:ext uri="{FF2B5EF4-FFF2-40B4-BE49-F238E27FC236}">
                <a16:creationId xmlns:a16="http://schemas.microsoft.com/office/drawing/2014/main" id="{343B2E18-9444-48C1-A149-47A1BC72FD9F}"/>
              </a:ext>
            </a:extLst>
          </p:cNvPr>
          <p:cNvPicPr>
            <a:picLocks noChangeAspect="1"/>
          </p:cNvPicPr>
          <p:nvPr/>
        </p:nvPicPr>
        <p:blipFill>
          <a:blip r:embed="rId2"/>
          <a:stretch>
            <a:fillRect/>
          </a:stretch>
        </p:blipFill>
        <p:spPr>
          <a:xfrm>
            <a:off x="4389120" y="1231520"/>
            <a:ext cx="4279632" cy="3217500"/>
          </a:xfrm>
          <a:prstGeom prst="rect">
            <a:avLst/>
          </a:prstGeom>
        </p:spPr>
      </p:pic>
      <p:pic>
        <p:nvPicPr>
          <p:cNvPr id="9" name="Picture 8">
            <a:extLst>
              <a:ext uri="{FF2B5EF4-FFF2-40B4-BE49-F238E27FC236}">
                <a16:creationId xmlns:a16="http://schemas.microsoft.com/office/drawing/2014/main" id="{F557C40F-52E8-4FB4-9663-810E1366CF4E}"/>
              </a:ext>
            </a:extLst>
          </p:cNvPr>
          <p:cNvPicPr>
            <a:picLocks noChangeAspect="1"/>
          </p:cNvPicPr>
          <p:nvPr/>
        </p:nvPicPr>
        <p:blipFill>
          <a:blip r:embed="rId3"/>
          <a:stretch>
            <a:fillRect/>
          </a:stretch>
        </p:blipFill>
        <p:spPr>
          <a:xfrm>
            <a:off x="4389120" y="1231520"/>
            <a:ext cx="4279632" cy="3217500"/>
          </a:xfrm>
          <a:prstGeom prst="rect">
            <a:avLst/>
          </a:prstGeom>
        </p:spPr>
      </p:pic>
      <p:pic>
        <p:nvPicPr>
          <p:cNvPr id="10" name="Picture 9">
            <a:extLst>
              <a:ext uri="{FF2B5EF4-FFF2-40B4-BE49-F238E27FC236}">
                <a16:creationId xmlns:a16="http://schemas.microsoft.com/office/drawing/2014/main" id="{8649D658-2B5C-407E-B92F-A48DEFC94BDE}"/>
              </a:ext>
            </a:extLst>
          </p:cNvPr>
          <p:cNvPicPr>
            <a:picLocks noChangeAspect="1"/>
          </p:cNvPicPr>
          <p:nvPr/>
        </p:nvPicPr>
        <p:blipFill>
          <a:blip r:embed="rId4"/>
          <a:stretch>
            <a:fillRect/>
          </a:stretch>
        </p:blipFill>
        <p:spPr>
          <a:xfrm>
            <a:off x="4389120" y="1231520"/>
            <a:ext cx="4279632" cy="3217500"/>
          </a:xfrm>
          <a:prstGeom prst="rect">
            <a:avLst/>
          </a:prstGeom>
        </p:spPr>
      </p:pic>
      <p:pic>
        <p:nvPicPr>
          <p:cNvPr id="11" name="Picture 10">
            <a:extLst>
              <a:ext uri="{FF2B5EF4-FFF2-40B4-BE49-F238E27FC236}">
                <a16:creationId xmlns:a16="http://schemas.microsoft.com/office/drawing/2014/main" id="{0811D716-F8AA-4DCA-A7F7-C66A05DE8B40}"/>
              </a:ext>
            </a:extLst>
          </p:cNvPr>
          <p:cNvPicPr>
            <a:picLocks noChangeAspect="1"/>
          </p:cNvPicPr>
          <p:nvPr/>
        </p:nvPicPr>
        <p:blipFill>
          <a:blip r:embed="rId5"/>
          <a:stretch>
            <a:fillRect/>
          </a:stretch>
        </p:blipFill>
        <p:spPr>
          <a:xfrm>
            <a:off x="4389120" y="1231520"/>
            <a:ext cx="4279632" cy="3217500"/>
          </a:xfrm>
          <a:prstGeom prst="rect">
            <a:avLst/>
          </a:prstGeom>
        </p:spPr>
      </p:pic>
      <p:sp>
        <p:nvSpPr>
          <p:cNvPr id="12" name="Text Placeholder 2">
            <a:extLst>
              <a:ext uri="{FF2B5EF4-FFF2-40B4-BE49-F238E27FC236}">
                <a16:creationId xmlns:a16="http://schemas.microsoft.com/office/drawing/2014/main" id="{617B88F2-ED4D-4B0C-9B69-D67FF085A8FB}"/>
              </a:ext>
            </a:extLst>
          </p:cNvPr>
          <p:cNvSpPr txBox="1">
            <a:spLocks/>
          </p:cNvSpPr>
          <p:nvPr/>
        </p:nvSpPr>
        <p:spPr>
          <a:xfrm>
            <a:off x="4153710" y="4449020"/>
            <a:ext cx="4533089" cy="2043220"/>
          </a:xfrm>
          <a:prstGeom prst="rect">
            <a:avLst/>
          </a:prstGeom>
          <a:noFill/>
          <a:ln>
            <a:noFill/>
          </a:ln>
        </p:spPr>
        <p:txBody>
          <a:bodyPr spcFirstLastPara="1" wrap="square" lIns="91425" tIns="91425" rIns="91425" bIns="91425" anchor="t" anchorCtr="0">
            <a:normAutofit fontScale="700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r>
              <a:rPr lang="en-US" dirty="0" smtClean="0"/>
              <a:t>Test for measuring whether GOES-17 and GOES-16 DSR/RSR are statistically same or different:</a:t>
            </a:r>
          </a:p>
          <a:p>
            <a:pPr lvl="1"/>
            <a:r>
              <a:rPr lang="en-US" dirty="0" err="1" smtClean="0"/>
              <a:t>Akaike</a:t>
            </a:r>
            <a:r>
              <a:rPr lang="en-US" dirty="0" smtClean="0"/>
              <a:t> Information Criteria (AIC),</a:t>
            </a:r>
          </a:p>
          <a:p>
            <a:pPr lvl="1"/>
            <a:r>
              <a:rPr lang="en-US" dirty="0" smtClean="0"/>
              <a:t>F-test.</a:t>
            </a:r>
            <a:endParaRPr lang="en-US" dirty="0"/>
          </a:p>
        </p:txBody>
      </p:sp>
    </p:spTree>
    <p:extLst>
      <p:ext uri="{BB962C8B-B14F-4D97-AF65-F5344CB8AC3E}">
        <p14:creationId xmlns:p14="http://schemas.microsoft.com/office/powerpoint/2010/main" val="38209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D156A-3515-490F-A4BC-2EF34BA4B9D8}"/>
              </a:ext>
            </a:extLst>
          </p:cNvPr>
          <p:cNvSpPr>
            <a:spLocks noGrp="1"/>
          </p:cNvSpPr>
          <p:nvPr>
            <p:ph type="title"/>
          </p:nvPr>
        </p:nvSpPr>
        <p:spPr/>
        <p:txBody>
          <a:bodyPr/>
          <a:lstStyle/>
          <a:p>
            <a:r>
              <a:rPr lang="en-US" dirty="0"/>
              <a:t>Probability Plots (2)</a:t>
            </a:r>
          </a:p>
        </p:txBody>
      </p:sp>
      <p:sp>
        <p:nvSpPr>
          <p:cNvPr id="7" name="Text Placeholder 6">
            <a:extLst>
              <a:ext uri="{FF2B5EF4-FFF2-40B4-BE49-F238E27FC236}">
                <a16:creationId xmlns:a16="http://schemas.microsoft.com/office/drawing/2014/main" id="{DE8318E1-3569-4951-82E6-2E30BCDBFA1F}"/>
              </a:ext>
            </a:extLst>
          </p:cNvPr>
          <p:cNvSpPr>
            <a:spLocks noGrp="1"/>
          </p:cNvSpPr>
          <p:nvPr>
            <p:ph type="body" idx="1"/>
          </p:nvPr>
        </p:nvSpPr>
        <p:spPr>
          <a:xfrm>
            <a:off x="457200" y="939680"/>
            <a:ext cx="4040187" cy="639762"/>
          </a:xfrm>
        </p:spPr>
        <p:txBody>
          <a:bodyPr/>
          <a:lstStyle/>
          <a:p>
            <a:r>
              <a:rPr lang="en-US" dirty="0"/>
              <a:t>D</a:t>
            </a:r>
            <a:r>
              <a:rPr lang="en-US" dirty="0" smtClean="0"/>
              <a:t>SR</a:t>
            </a:r>
            <a:endParaRPr lang="en-US" dirty="0"/>
          </a:p>
        </p:txBody>
      </p:sp>
      <p:sp>
        <p:nvSpPr>
          <p:cNvPr id="10" name="Text Placeholder 9">
            <a:extLst>
              <a:ext uri="{FF2B5EF4-FFF2-40B4-BE49-F238E27FC236}">
                <a16:creationId xmlns:a16="http://schemas.microsoft.com/office/drawing/2014/main" id="{19231553-29AE-43E8-B578-874A4D3D2B29}"/>
              </a:ext>
            </a:extLst>
          </p:cNvPr>
          <p:cNvSpPr>
            <a:spLocks noGrp="1"/>
          </p:cNvSpPr>
          <p:nvPr>
            <p:ph type="body" idx="3"/>
          </p:nvPr>
        </p:nvSpPr>
        <p:spPr>
          <a:xfrm>
            <a:off x="4645025" y="939680"/>
            <a:ext cx="4041774" cy="639762"/>
          </a:xfrm>
        </p:spPr>
        <p:txBody>
          <a:bodyPr/>
          <a:lstStyle/>
          <a:p>
            <a:r>
              <a:rPr lang="en-US" dirty="0"/>
              <a:t>R</a:t>
            </a:r>
            <a:r>
              <a:rPr lang="en-US" dirty="0" smtClean="0"/>
              <a:t>SR</a:t>
            </a:r>
            <a:endParaRPr lang="en-US" dirty="0"/>
          </a:p>
        </p:txBody>
      </p:sp>
      <p:sp>
        <p:nvSpPr>
          <p:cNvPr id="4" name="Slide Number Placeholder 3">
            <a:extLst>
              <a:ext uri="{FF2B5EF4-FFF2-40B4-BE49-F238E27FC236}">
                <a16:creationId xmlns:a16="http://schemas.microsoft.com/office/drawing/2014/main" id="{BE21CCDD-B6DE-4532-8DA5-9D126E6A03FF}"/>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solidFill>
                  <a:schemeClr val="bg1"/>
                </a:solidFill>
              </a:rPr>
              <a:t>38</a:t>
            </a:fld>
            <a:endParaRPr lang="en-US" dirty="0">
              <a:solidFill>
                <a:schemeClr val="bg1"/>
              </a:solidFill>
            </a:endParaRPr>
          </a:p>
        </p:txBody>
      </p:sp>
      <p:pic>
        <p:nvPicPr>
          <p:cNvPr id="3" name="Picture 2">
            <a:extLst>
              <a:ext uri="{FF2B5EF4-FFF2-40B4-BE49-F238E27FC236}">
                <a16:creationId xmlns:a16="http://schemas.microsoft.com/office/drawing/2014/main" id="{E94DC9A5-5D3D-455C-924C-4D1E9E57C761}"/>
              </a:ext>
            </a:extLst>
          </p:cNvPr>
          <p:cNvPicPr>
            <a:picLocks noChangeAspect="1"/>
          </p:cNvPicPr>
          <p:nvPr/>
        </p:nvPicPr>
        <p:blipFill>
          <a:blip r:embed="rId2"/>
          <a:stretch>
            <a:fillRect/>
          </a:stretch>
        </p:blipFill>
        <p:spPr>
          <a:xfrm>
            <a:off x="401449" y="1436819"/>
            <a:ext cx="4169757" cy="3206500"/>
          </a:xfrm>
          <a:prstGeom prst="rect">
            <a:avLst/>
          </a:prstGeom>
        </p:spPr>
      </p:pic>
      <p:sp>
        <p:nvSpPr>
          <p:cNvPr id="9" name="TextBox 8"/>
          <p:cNvSpPr txBox="1"/>
          <p:nvPr/>
        </p:nvSpPr>
        <p:spPr>
          <a:xfrm>
            <a:off x="457200" y="4717909"/>
            <a:ext cx="8229600" cy="1877443"/>
          </a:xfrm>
          <a:prstGeom prst="rect">
            <a:avLst/>
          </a:prstGeom>
          <a:noFill/>
        </p:spPr>
        <p:txBody>
          <a:bodyPr wrap="square" rtlCol="0">
            <a:normAutofit fontScale="92500" lnSpcReduction="10000"/>
          </a:bodyPr>
          <a:lstStyle/>
          <a:p>
            <a:pPr marL="285750" indent="-285750">
              <a:spcAft>
                <a:spcPts val="600"/>
              </a:spcAft>
              <a:buClr>
                <a:schemeClr val="bg1"/>
              </a:buClr>
              <a:buFont typeface="Arial" panose="020B0604020202020204" pitchFamily="34" charset="0"/>
              <a:buChar char="•"/>
            </a:pPr>
            <a:r>
              <a:rPr lang="en-US" sz="2000" dirty="0" smtClean="0">
                <a:solidFill>
                  <a:schemeClr val="bg1"/>
                </a:solidFill>
              </a:rPr>
              <a:t>Probability plots suggest GOES-17 and GOES-16 DSR/RSR empirical CDFs are similar.</a:t>
            </a:r>
          </a:p>
          <a:p>
            <a:pPr marL="285750" indent="-285750">
              <a:spcAft>
                <a:spcPts val="600"/>
              </a:spcAft>
              <a:buClr>
                <a:schemeClr val="bg1"/>
              </a:buClr>
              <a:buFont typeface="Arial" panose="020B0604020202020204" pitchFamily="34" charset="0"/>
              <a:buChar char="•"/>
            </a:pPr>
            <a:r>
              <a:rPr lang="en-US" sz="2000" dirty="0" smtClean="0">
                <a:solidFill>
                  <a:schemeClr val="bg1"/>
                </a:solidFill>
              </a:rPr>
              <a:t>AIC and F-test indicate GOES-17 and GOES-16 DSR/RSR products are </a:t>
            </a:r>
            <a:r>
              <a:rPr lang="en-US" sz="2000" dirty="0">
                <a:solidFill>
                  <a:schemeClr val="bg1"/>
                </a:solidFill>
              </a:rPr>
              <a:t>statistically not </a:t>
            </a:r>
            <a:r>
              <a:rPr lang="en-US" sz="2000" dirty="0" smtClean="0">
                <a:solidFill>
                  <a:schemeClr val="bg1"/>
                </a:solidFill>
              </a:rPr>
              <a:t>different.</a:t>
            </a:r>
          </a:p>
          <a:p>
            <a:pPr marL="285750" indent="-285750">
              <a:spcAft>
                <a:spcPts val="600"/>
              </a:spcAft>
              <a:buClr>
                <a:schemeClr val="bg1"/>
              </a:buClr>
              <a:buFont typeface="Arial" panose="020B0604020202020204" pitchFamily="34" charset="0"/>
              <a:buChar char="•"/>
            </a:pPr>
            <a:r>
              <a:rPr lang="en-US" sz="2000" dirty="0" smtClean="0">
                <a:solidFill>
                  <a:schemeClr val="bg1"/>
                </a:solidFill>
              </a:rPr>
              <a:t>Statistical similarity of GOES-17 and GOES-16 products does not necessarily mean they agree with the reference data.</a:t>
            </a:r>
          </a:p>
        </p:txBody>
      </p:sp>
      <p:pic>
        <p:nvPicPr>
          <p:cNvPr id="13" name="Picture 12"/>
          <p:cNvPicPr>
            <a:picLocks noChangeAspect="1"/>
          </p:cNvPicPr>
          <p:nvPr/>
        </p:nvPicPr>
        <p:blipFill>
          <a:blip r:embed="rId3"/>
          <a:stretch>
            <a:fillRect/>
          </a:stretch>
        </p:blipFill>
        <p:spPr>
          <a:xfrm>
            <a:off x="4578619" y="1465932"/>
            <a:ext cx="4174586" cy="3186652"/>
          </a:xfrm>
          <a:prstGeom prst="rect">
            <a:avLst/>
          </a:prstGeom>
        </p:spPr>
      </p:pic>
    </p:spTree>
    <p:extLst>
      <p:ext uri="{BB962C8B-B14F-4D97-AF65-F5344CB8AC3E}">
        <p14:creationId xmlns:p14="http://schemas.microsoft.com/office/powerpoint/2010/main" val="26678379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CONUS DSR comparison over same stations</a:t>
            </a:r>
          </a:p>
        </p:txBody>
      </p:sp>
      <p:sp>
        <p:nvSpPr>
          <p:cNvPr id="3" name="Text Placeholder 2"/>
          <p:cNvSpPr>
            <a:spLocks noGrp="1"/>
          </p:cNvSpPr>
          <p:nvPr>
            <p:ph type="body" idx="1"/>
          </p:nvPr>
        </p:nvSpPr>
        <p:spPr>
          <a:xfrm>
            <a:off x="457200" y="1280160"/>
            <a:ext cx="8229600" cy="1636461"/>
          </a:xfrm>
        </p:spPr>
        <p:txBody>
          <a:bodyPr>
            <a:normAutofit fontScale="85000" lnSpcReduction="20000"/>
          </a:bodyPr>
          <a:lstStyle/>
          <a:p>
            <a:r>
              <a:rPr lang="en-US" dirty="0"/>
              <a:t>DSRC from G17 and G16 for </a:t>
            </a:r>
            <a:r>
              <a:rPr lang="en-US" b="1" dirty="0">
                <a:solidFill>
                  <a:srgbClr val="FFFF00"/>
                </a:solidFill>
              </a:rPr>
              <a:t>2/12 – 5/31, 2019 </a:t>
            </a:r>
            <a:r>
              <a:rPr lang="en-US" dirty="0"/>
              <a:t>compared with ground measurements.</a:t>
            </a:r>
          </a:p>
          <a:p>
            <a:pPr lvl="1"/>
            <a:r>
              <a:rPr lang="en-US" dirty="0"/>
              <a:t>G17 A and P are comparable to (or slightly better than) G16 A and P.</a:t>
            </a:r>
          </a:p>
          <a:p>
            <a:endParaRPr lang="en-US" dirty="0"/>
          </a:p>
          <a:p>
            <a:pPr marL="25400" indent="0">
              <a:buNone/>
            </a:pPr>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39</a:t>
            </a:fld>
            <a:endParaRPr kumimoji="0" lang="en-US" sz="1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5" name="Picture 4"/>
          <p:cNvPicPr>
            <a:picLocks noChangeAspect="1"/>
          </p:cNvPicPr>
          <p:nvPr/>
        </p:nvPicPr>
        <p:blipFill>
          <a:blip r:embed="rId3"/>
          <a:stretch>
            <a:fillRect/>
          </a:stretch>
        </p:blipFill>
        <p:spPr>
          <a:xfrm>
            <a:off x="457200" y="3117361"/>
            <a:ext cx="4114800" cy="3169774"/>
          </a:xfrm>
          <a:prstGeom prst="rect">
            <a:avLst/>
          </a:prstGeom>
        </p:spPr>
      </p:pic>
      <p:pic>
        <p:nvPicPr>
          <p:cNvPr id="6" name="Picture 5"/>
          <p:cNvPicPr>
            <a:picLocks noChangeAspect="1"/>
          </p:cNvPicPr>
          <p:nvPr/>
        </p:nvPicPr>
        <p:blipFill>
          <a:blip r:embed="rId4"/>
          <a:stretch>
            <a:fillRect/>
          </a:stretch>
        </p:blipFill>
        <p:spPr>
          <a:xfrm>
            <a:off x="4572000" y="3114208"/>
            <a:ext cx="4114800" cy="3159789"/>
          </a:xfrm>
          <a:prstGeom prst="rect">
            <a:avLst/>
          </a:prstGeom>
        </p:spPr>
      </p:pic>
    </p:spTree>
    <p:extLst>
      <p:ext uri="{BB962C8B-B14F-4D97-AF65-F5344CB8AC3E}">
        <p14:creationId xmlns:p14="http://schemas.microsoft.com/office/powerpoint/2010/main" val="28080759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Overview: RSR</a:t>
            </a:r>
          </a:p>
        </p:txBody>
      </p:sp>
      <p:sp>
        <p:nvSpPr>
          <p:cNvPr id="3" name="Text Placeholder 2"/>
          <p:cNvSpPr>
            <a:spLocks noGrp="1"/>
          </p:cNvSpPr>
          <p:nvPr>
            <p:ph type="body" idx="1"/>
          </p:nvPr>
        </p:nvSpPr>
        <p:spPr/>
        <p:txBody>
          <a:bodyPr/>
          <a:lstStyle/>
          <a:p>
            <a:pPr>
              <a:spcBef>
                <a:spcPts val="0"/>
              </a:spcBef>
            </a:pPr>
            <a:r>
              <a:rPr lang="en-US" sz="2800" dirty="0"/>
              <a:t>Reflected Shortwave Radiation: Top-Of-Atmosphere</a:t>
            </a:r>
            <a:endParaRPr lang="en-US" sz="2000" dirty="0"/>
          </a:p>
          <a:p>
            <a:pPr marL="854075" lvl="1" indent="-219075">
              <a:spcBef>
                <a:spcPts val="0"/>
              </a:spcBef>
            </a:pPr>
            <a:r>
              <a:rPr lang="en-US" sz="2000" dirty="0"/>
              <a:t>instantaneous SW (0.2-4.0 µm) flux emerging at the Earth’s TOA, </a:t>
            </a:r>
          </a:p>
          <a:p>
            <a:pPr marL="854075" lvl="1" indent="-219075">
              <a:spcBef>
                <a:spcPts val="0"/>
              </a:spcBef>
            </a:pPr>
            <a:r>
              <a:rPr lang="en-US" sz="2000" dirty="0"/>
              <a:t>produced on a global latitude/longitude grid at </a:t>
            </a:r>
          </a:p>
          <a:p>
            <a:pPr marL="1254125" lvl="2" indent="-219075">
              <a:spcBef>
                <a:spcPts val="0"/>
              </a:spcBef>
            </a:pPr>
            <a:r>
              <a:rPr lang="en-US" sz="1600" dirty="0"/>
              <a:t>0.25 degree (25 km) resolution for Full Disk and </a:t>
            </a:r>
          </a:p>
          <a:p>
            <a:pPr marL="1254125" lvl="2" indent="-219075">
              <a:spcBef>
                <a:spcPts val="0"/>
              </a:spcBef>
            </a:pPr>
            <a:r>
              <a:rPr lang="en-US" sz="1600" dirty="0"/>
              <a:t>0.25 degree (25 km) resolution for CONUS.</a:t>
            </a:r>
          </a:p>
          <a:p>
            <a:pPr marL="796925" lvl="1" indent="-219075">
              <a:spcBef>
                <a:spcPts val="0"/>
              </a:spcBef>
            </a:pPr>
            <a:r>
              <a:rPr lang="en-US" sz="2000" dirty="0"/>
              <a:t>produced once per hour.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4</a:t>
            </a:fld>
            <a:endParaRPr kumimoji="0" lang="en-US" sz="12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graphicFrame>
        <p:nvGraphicFramePr>
          <p:cNvPr id="5" name="Table 4"/>
          <p:cNvGraphicFramePr>
            <a:graphicFrameLocks noGrp="1"/>
          </p:cNvGraphicFramePr>
          <p:nvPr>
            <p:extLst/>
          </p:nvPr>
        </p:nvGraphicFramePr>
        <p:xfrm>
          <a:off x="320040" y="3749040"/>
          <a:ext cx="8461717" cy="2426364"/>
        </p:xfrm>
        <a:graphic>
          <a:graphicData uri="http://schemas.openxmlformats.org/drawingml/2006/table">
            <a:tbl>
              <a:tblPr/>
              <a:tblGrid>
                <a:gridCol w="105507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280159">
                  <a:extLst>
                    <a:ext uri="{9D8B030D-6E8A-4147-A177-3AD203B41FA5}">
                      <a16:colId xmlns:a16="http://schemas.microsoft.com/office/drawing/2014/main" val="20005"/>
                    </a:ext>
                  </a:extLst>
                </a:gridCol>
              </a:tblGrid>
              <a:tr h="212735">
                <a:tc>
                  <a:txBody>
                    <a:bodyPr/>
                    <a:lstStyle/>
                    <a:p>
                      <a:pPr marL="0" marR="0" algn="ctr">
                        <a:spcBef>
                          <a:spcPts val="0"/>
                        </a:spcBef>
                        <a:spcAft>
                          <a:spcPts val="0"/>
                        </a:spcAft>
                      </a:pP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4">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Measurement</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500" b="1">
                          <a:latin typeface="Calibri" panose="020F0502020204030204" pitchFamily="34" charset="0"/>
                          <a:ea typeface="Times New Roman"/>
                          <a:cs typeface="Calibri" panose="020F0502020204030204" pitchFamily="34" charset="0"/>
                        </a:rPr>
                        <a:t>Mapping</a:t>
                      </a:r>
                      <a:endParaRPr lang="en-US" sz="150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386792">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Region</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Range</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Accuracy</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Precision</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Performance Conditions</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anose="020F0502020204030204" pitchFamily="34" charset="0"/>
                          <a:ea typeface="Times New Roman"/>
                          <a:cs typeface="Calibri" panose="020F0502020204030204" pitchFamily="34" charset="0"/>
                        </a:rPr>
                        <a:t>Accuracy</a:t>
                      </a:r>
                      <a:endParaRPr lang="en-US" sz="1500" dirty="0">
                        <a:latin typeface="Calibri" panose="020F0502020204030204" pitchFamily="34" charset="0"/>
                        <a:ea typeface="Calibri"/>
                        <a:cs typeface="Calibri" panose="020F0502020204030204" pitchFamily="34" charset="0"/>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1740564">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Full Disk    &amp;      CONUS</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0 to 1300 W/m</a:t>
                      </a:r>
                      <a:r>
                        <a:rPr lang="en-US" sz="1500" baseline="30000" dirty="0">
                          <a:latin typeface="Calibri" panose="020F0502020204030204" pitchFamily="34" charset="0"/>
                          <a:ea typeface="Times New Roman"/>
                          <a:cs typeface="Calibri" panose="020F0502020204030204" pitchFamily="34" charset="0"/>
                        </a:rPr>
                        <a:t>2</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85 W/m</a:t>
                      </a:r>
                      <a:r>
                        <a:rPr lang="en-US" sz="1500" baseline="30000" dirty="0">
                          <a:latin typeface="Calibri" panose="020F0502020204030204" pitchFamily="34" charset="0"/>
                          <a:ea typeface="Times New Roman"/>
                          <a:cs typeface="Calibri" panose="020F0502020204030204" pitchFamily="34" charset="0"/>
                        </a:rPr>
                        <a:t>2 </a:t>
                      </a:r>
                      <a:r>
                        <a:rPr lang="en-US" sz="1500" dirty="0">
                          <a:latin typeface="Calibri" panose="020F0502020204030204" pitchFamily="34" charset="0"/>
                          <a:ea typeface="Times New Roman"/>
                          <a:cs typeface="Calibri" panose="020F0502020204030204" pitchFamily="34" charset="0"/>
                        </a:rPr>
                        <a:t>at high end of range (1000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65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 at middle of range (350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r>
                        <a:rPr lang="en-US" sz="1500" baseline="0" dirty="0">
                          <a:latin typeface="Calibri" panose="020F0502020204030204" pitchFamily="34" charset="0"/>
                          <a:ea typeface="Times New Roman"/>
                          <a:cs typeface="Calibri" panose="020F0502020204030204" pitchFamily="34" charset="0"/>
                        </a:rPr>
                        <a:t> </a:t>
                      </a:r>
                    </a:p>
                    <a:p>
                      <a:pPr marL="0" marR="0" algn="ctr">
                        <a:spcBef>
                          <a:spcPts val="0"/>
                        </a:spcBef>
                        <a:spcAft>
                          <a:spcPts val="1200"/>
                        </a:spcAft>
                      </a:pP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110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 at low end of range (&lt;200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endParaRPr lang="en-US" sz="1500" baseline="30000" dirty="0">
                        <a:latin typeface="Calibri" panose="020F0502020204030204" pitchFamily="34" charset="0"/>
                        <a:ea typeface="Times New Roman"/>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100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 for high end of range (1000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1200"/>
                        </a:spcAft>
                      </a:pPr>
                      <a:r>
                        <a:rPr lang="en-US" sz="1500" dirty="0">
                          <a:latin typeface="Calibri" panose="020F0502020204030204" pitchFamily="34" charset="0"/>
                          <a:ea typeface="Times New Roman"/>
                          <a:cs typeface="Calibri" panose="020F0502020204030204" pitchFamily="34" charset="0"/>
                        </a:rPr>
                        <a:t>130 W/m</a:t>
                      </a:r>
                      <a:r>
                        <a:rPr lang="en-US" sz="1500" baseline="30000" dirty="0">
                          <a:latin typeface="Calibri" panose="020F0502020204030204" pitchFamily="34" charset="0"/>
                          <a:ea typeface="Times New Roman"/>
                          <a:cs typeface="Calibri" panose="020F0502020204030204" pitchFamily="34" charset="0"/>
                        </a:rPr>
                        <a:t>2 </a:t>
                      </a:r>
                      <a:r>
                        <a:rPr lang="en-US" sz="1500" dirty="0">
                          <a:latin typeface="Calibri" panose="020F0502020204030204" pitchFamily="34" charset="0"/>
                          <a:ea typeface="Times New Roman"/>
                          <a:cs typeface="Calibri" panose="020F0502020204030204" pitchFamily="34" charset="0"/>
                        </a:rPr>
                        <a:t>for middle of range (350 W/m</a:t>
                      </a:r>
                      <a:r>
                        <a:rPr lang="en-US" sz="1500" baseline="30000" dirty="0">
                          <a:latin typeface="Calibri" panose="020F0502020204030204" pitchFamily="34" charset="0"/>
                          <a:ea typeface="Times New Roman"/>
                          <a:cs typeface="Calibri" panose="020F0502020204030204" pitchFamily="34" charset="0"/>
                        </a:rPr>
                        <a:t>2</a:t>
                      </a:r>
                      <a:r>
                        <a:rPr lang="en-US" sz="1500" dirty="0">
                          <a:latin typeface="Calibri" panose="020F0502020204030204" pitchFamily="34" charset="0"/>
                          <a:ea typeface="Times New Roman"/>
                          <a:cs typeface="Calibri" panose="020F0502020204030204" pitchFamily="34" charset="0"/>
                        </a:rPr>
                        <a:t>)</a:t>
                      </a:r>
                    </a:p>
                    <a:p>
                      <a:pPr marL="0" marR="0" indent="0" algn="ctr" defTabSz="914400" rtl="0" eaLnBrk="1" fontAlgn="auto" latinLnBrk="0" hangingPunct="1">
                        <a:lnSpc>
                          <a:spcPct val="100000"/>
                        </a:lnSpc>
                        <a:spcBef>
                          <a:spcPts val="0"/>
                        </a:spcBef>
                        <a:spcAft>
                          <a:spcPts val="1200"/>
                        </a:spcAft>
                        <a:buClrTx/>
                        <a:buSzTx/>
                        <a:buFontTx/>
                        <a:buNone/>
                        <a:tabLst/>
                        <a:defRPr/>
                      </a:pP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100 W/m</a:t>
                      </a:r>
                      <a:r>
                        <a:rPr lang="en-US" sz="1500" b="0" i="0" u="none" strike="noStrike" cap="none" baseline="30000" dirty="0">
                          <a:solidFill>
                            <a:schemeClr val="tx1"/>
                          </a:solidFill>
                          <a:latin typeface="Calibri" panose="020F0502020204030204" pitchFamily="34" charset="0"/>
                          <a:ea typeface="+mn-ea"/>
                          <a:cs typeface="Calibri" panose="020F0502020204030204" pitchFamily="34" charset="0"/>
                          <a:sym typeface="Arial"/>
                        </a:rPr>
                        <a:t>2</a:t>
                      </a:r>
                      <a:r>
                        <a:rPr lang="en-US" sz="1500" b="0" i="0" u="none" strike="noStrike" cap="none" dirty="0">
                          <a:solidFill>
                            <a:schemeClr val="tx1"/>
                          </a:solidFill>
                          <a:latin typeface="Calibri" panose="020F0502020204030204" pitchFamily="34" charset="0"/>
                          <a:ea typeface="+mn-ea"/>
                          <a:cs typeface="Calibri" panose="020F0502020204030204" pitchFamily="34" charset="0"/>
                          <a:sym typeface="Arial"/>
                        </a:rPr>
                        <a:t> for low </a:t>
                      </a:r>
                      <a:r>
                        <a:rPr lang="en-US" sz="1500" dirty="0">
                          <a:latin typeface="Calibri" panose="020F0502020204030204" pitchFamily="34" charset="0"/>
                          <a:ea typeface="Times New Roman"/>
                          <a:cs typeface="Calibri" panose="020F0502020204030204" pitchFamily="34" charset="0"/>
                        </a:rPr>
                        <a:t>end of range (&lt;200 W/m2</a:t>
                      </a:r>
                      <a:r>
                        <a:rPr lang="en-US" sz="1500" baseline="30000" dirty="0">
                          <a:latin typeface="Calibri" panose="020F0502020204030204" pitchFamily="34" charset="0"/>
                          <a:ea typeface="Times New Roman"/>
                          <a:cs typeface="Calibri" panose="020F0502020204030204" pitchFamily="34" charset="0"/>
                        </a:rPr>
                        <a:t>)[2]</a:t>
                      </a:r>
                      <a:endParaRPr lang="en-US" sz="1500" baseline="300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LZA ≤ 70 degrees,</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daytime </a:t>
                      </a:r>
                      <a:r>
                        <a:rPr lang="en-US" sz="1500" baseline="30000" dirty="0">
                          <a:latin typeface="Calibri" panose="020F0502020204030204" pitchFamily="34" charset="0"/>
                          <a:ea typeface="Times New Roman"/>
                          <a:cs typeface="Calibri" panose="020F0502020204030204" pitchFamily="34" charset="0"/>
                        </a:rPr>
                        <a:t>[1]</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Full Disk: 4 km</a:t>
                      </a:r>
                      <a:endParaRPr lang="en-US" sz="1500" dirty="0">
                        <a:latin typeface="Calibri" panose="020F0502020204030204" pitchFamily="34" charset="0"/>
                        <a:ea typeface="Calibri"/>
                        <a:cs typeface="Calibri" panose="020F0502020204030204" pitchFamily="34" charset="0"/>
                      </a:endParaRPr>
                    </a:p>
                    <a:p>
                      <a:pPr marL="0" marR="0" algn="ctr">
                        <a:spcBef>
                          <a:spcPts val="0"/>
                        </a:spcBef>
                        <a:spcAft>
                          <a:spcPts val="0"/>
                        </a:spcAft>
                      </a:pPr>
                      <a:r>
                        <a:rPr lang="en-US" sz="1500" dirty="0">
                          <a:latin typeface="Calibri" panose="020F0502020204030204" pitchFamily="34" charset="0"/>
                          <a:ea typeface="Times New Roman"/>
                          <a:cs typeface="Calibri" panose="020F0502020204030204" pitchFamily="34" charset="0"/>
                        </a:rPr>
                        <a:t>CONUS: 2 km</a:t>
                      </a:r>
                      <a:endParaRPr lang="en-US" sz="1500" dirty="0">
                        <a:latin typeface="Calibri" panose="020F0502020204030204" pitchFamily="34" charset="0"/>
                        <a:ea typeface="Calibri"/>
                        <a:cs typeface="Calibri" panose="020F0502020204030204" pitchFamily="34"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
        <p:nvSpPr>
          <p:cNvPr id="7" name="TextBox 6"/>
          <p:cNvSpPr txBox="1"/>
          <p:nvPr/>
        </p:nvSpPr>
        <p:spPr>
          <a:xfrm>
            <a:off x="337626" y="6126480"/>
            <a:ext cx="633859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[1] Conditions for good quality prescribed by the algorithm are for SZA ≤ 70 degrees.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00"/>
                </a:solidFill>
                <a:effectLst/>
                <a:uLnTx/>
                <a:uFillTx/>
                <a:latin typeface="Calibri" panose="020F0502020204030204" pitchFamily="34" charset="0"/>
                <a:cs typeface="Arial"/>
                <a:sym typeface="Arial"/>
              </a:rPr>
              <a:t>[2] NOTE: Low end specs are missing from PUG!</a:t>
            </a:r>
          </a:p>
        </p:txBody>
      </p:sp>
      <p:sp>
        <p:nvSpPr>
          <p:cNvPr id="8" name="TextBox 7"/>
          <p:cNvSpPr txBox="1"/>
          <p:nvPr/>
        </p:nvSpPr>
        <p:spPr>
          <a:xfrm>
            <a:off x="315282" y="3474720"/>
            <a:ext cx="8659906" cy="523220"/>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 </a:t>
            </a:r>
            <a:r>
              <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rPr>
              <a:t>Table 5.25.1 in Product Definition and User’s Guide (PUG) Vol 5: Level 2+ Products, Revision 1.2 (4/11/2018)</a:t>
            </a:r>
          </a:p>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endParaRPr>
          </a:p>
        </p:txBody>
      </p:sp>
    </p:spTree>
    <p:extLst>
      <p:ext uri="{BB962C8B-B14F-4D97-AF65-F5344CB8AC3E}">
        <p14:creationId xmlns:p14="http://schemas.microsoft.com/office/powerpoint/2010/main" val="6917374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with Reference data</a:t>
            </a:r>
          </a:p>
        </p:txBody>
      </p:sp>
      <p:sp>
        <p:nvSpPr>
          <p:cNvPr id="3" name="Text Placeholder 2"/>
          <p:cNvSpPr>
            <a:spLocks noGrp="1"/>
          </p:cNvSpPr>
          <p:nvPr>
            <p:ph type="body" idx="1"/>
          </p:nvPr>
        </p:nvSpPr>
        <p:spPr/>
        <p:txBody>
          <a:bodyPr/>
          <a:lstStyle/>
          <a:p>
            <a:pPr marL="0"/>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40</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42271947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139770"/>
            <a:ext cx="8229600" cy="1143000"/>
          </a:xfrm>
          <a:prstGeom prst="rect">
            <a:avLst/>
          </a:prstGeom>
        </p:spPr>
        <p:txBody>
          <a:bodyPr lIns="91425" tIns="91425" rIns="91425" bIns="91425" anchor="ctr" anchorCtr="0">
            <a:noAutofit/>
          </a:bodyPr>
          <a:lstStyle/>
          <a:p>
            <a:pPr lvl="0">
              <a:spcBef>
                <a:spcPts val="0"/>
              </a:spcBef>
              <a:buNone/>
            </a:pPr>
            <a:r>
              <a:rPr lang="en-US" dirty="0"/>
              <a:t>Definitions of Metrics</a:t>
            </a:r>
            <a:br>
              <a:rPr lang="en-US" dirty="0"/>
            </a:br>
            <a:r>
              <a:rPr lang="en-US" dirty="0"/>
              <a:t>for Quantitative Comparisons</a:t>
            </a:r>
          </a:p>
        </p:txBody>
      </p:sp>
      <p:sp>
        <p:nvSpPr>
          <p:cNvPr id="133" name="Shape 133"/>
          <p:cNvSpPr txBox="1">
            <a:spLocks noGrp="1"/>
          </p:cNvSpPr>
          <p:nvPr>
            <p:ph type="body" idx="1"/>
          </p:nvPr>
        </p:nvSpPr>
        <p:spPr>
          <a:xfrm>
            <a:off x="457200" y="1465264"/>
            <a:ext cx="8229600" cy="4526100"/>
          </a:xfrm>
          <a:prstGeom prst="rect">
            <a:avLst/>
          </a:prstGeom>
        </p:spPr>
        <p:txBody>
          <a:bodyPr lIns="91425" tIns="91425" rIns="91425" bIns="91425" anchor="t" anchorCtr="0">
            <a:noAutofit/>
          </a:bodyPr>
          <a:lstStyle/>
          <a:p>
            <a:pPr marL="457200" lvl="0" indent="-228600">
              <a:spcBef>
                <a:spcPts val="0"/>
              </a:spcBef>
            </a:pPr>
            <a:r>
              <a:rPr lang="en-US" sz="2400" dirty="0">
                <a:solidFill>
                  <a:srgbClr val="00B050"/>
                </a:solidFill>
              </a:rPr>
              <a:t>Passed</a:t>
            </a:r>
            <a:r>
              <a:rPr lang="en-US" sz="2400" dirty="0"/>
              <a:t>: Accuracy and Precision meet or slightly exceed requirements. Potential contributors for deviations are identified.</a:t>
            </a:r>
          </a:p>
          <a:p>
            <a:pPr marL="457200" lvl="0" indent="-228600" rtl="0">
              <a:spcBef>
                <a:spcPts val="0"/>
              </a:spcBef>
            </a:pPr>
            <a:endParaRPr lang="en-US" sz="2400" dirty="0">
              <a:solidFill>
                <a:srgbClr val="FFFF00"/>
              </a:solidFill>
            </a:endParaRPr>
          </a:p>
          <a:p>
            <a:pPr marL="457200" lvl="0" indent="-228600" rtl="0">
              <a:spcBef>
                <a:spcPts val="0"/>
              </a:spcBef>
            </a:pPr>
            <a:r>
              <a:rPr lang="en-US" sz="2400" dirty="0">
                <a:solidFill>
                  <a:srgbClr val="FFFF00"/>
                </a:solidFill>
              </a:rPr>
              <a:t>Partial-Passed</a:t>
            </a:r>
            <a:r>
              <a:rPr lang="en-US" sz="2400" dirty="0"/>
              <a:t>: Accuracy/Precision deviates significantly from requirements, but potential contributors for deviations are identified.</a:t>
            </a:r>
          </a:p>
          <a:p>
            <a:pPr marL="457200" lvl="0" indent="-228600">
              <a:spcBef>
                <a:spcPts val="0"/>
              </a:spcBef>
            </a:pPr>
            <a:endParaRPr lang="en-US" sz="2400" dirty="0">
              <a:solidFill>
                <a:srgbClr val="FF0000"/>
              </a:solidFill>
            </a:endParaRPr>
          </a:p>
          <a:p>
            <a:pPr marL="457200" lvl="0" indent="-228600">
              <a:spcBef>
                <a:spcPts val="0"/>
              </a:spcBef>
            </a:pPr>
            <a:r>
              <a:rPr lang="en-US" sz="2400" dirty="0">
                <a:solidFill>
                  <a:srgbClr val="FF0000"/>
                </a:solidFill>
              </a:rPr>
              <a:t>Failed</a:t>
            </a:r>
            <a:r>
              <a:rPr lang="en-US" sz="2400" dirty="0"/>
              <a:t>: Accuracy/Precision deviates significantly from requirements and source of poor performance is unknown, or source known and correction requires new algorithm.</a:t>
            </a:r>
          </a:p>
        </p:txBody>
      </p:sp>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41</a:t>
            </a:fld>
            <a:endParaRPr lang="en-US" altLang="en-US" dirty="0">
              <a:solidFill>
                <a:prstClr val="white"/>
              </a:solidFill>
            </a:endParaRPr>
          </a:p>
        </p:txBody>
      </p:sp>
    </p:spTree>
    <p:extLst>
      <p:ext uri="{BB962C8B-B14F-4D97-AF65-F5344CB8AC3E}">
        <p14:creationId xmlns:p14="http://schemas.microsoft.com/office/powerpoint/2010/main" val="6718926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GOES-17 RSR with CERES RSR</a:t>
            </a:r>
          </a:p>
        </p:txBody>
      </p:sp>
      <p:sp>
        <p:nvSpPr>
          <p:cNvPr id="3" name="Text Placeholder 2"/>
          <p:cNvSpPr>
            <a:spLocks noGrp="1"/>
          </p:cNvSpPr>
          <p:nvPr>
            <p:ph type="body" idx="1"/>
          </p:nvPr>
        </p:nvSpPr>
        <p:spPr/>
        <p:txBody>
          <a:bodyPr/>
          <a:lstStyle/>
          <a:p>
            <a:pPr marL="0"/>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42</a:t>
            </a:fld>
            <a:endParaRPr lang="en-US"/>
          </a:p>
        </p:txBody>
      </p:sp>
    </p:spTree>
    <p:extLst>
      <p:ext uri="{BB962C8B-B14F-4D97-AF65-F5344CB8AC3E}">
        <p14:creationId xmlns:p14="http://schemas.microsoft.com/office/powerpoint/2010/main" val="3026788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p:txBody>
          <a:bodyPr/>
          <a:lstStyle/>
          <a:p>
            <a:pPr>
              <a:spcBef>
                <a:spcPts val="0"/>
              </a:spcBef>
            </a:pPr>
            <a:r>
              <a:rPr lang="en-US" sz="2400" dirty="0"/>
              <a:t>Comparison of G17 RSR with CERES/Terra TOA reflected flux on </a:t>
            </a:r>
            <a:r>
              <a:rPr lang="en-US" sz="2400" b="1" dirty="0">
                <a:solidFill>
                  <a:srgbClr val="FFFF00"/>
                </a:solidFill>
              </a:rPr>
              <a:t>5/10/2019</a:t>
            </a:r>
            <a:r>
              <a:rPr lang="en-US" sz="2400" dirty="0"/>
              <a:t> at 18-23 UTC over </a:t>
            </a:r>
            <a:r>
              <a:rPr lang="en-US" sz="2400" b="1" dirty="0">
                <a:solidFill>
                  <a:srgbClr val="FFFF00"/>
                </a:solidFill>
              </a:rPr>
              <a:t>full disk</a:t>
            </a:r>
            <a:r>
              <a:rPr lang="en-US" sz="2400" dirty="0"/>
              <a:t>:</a:t>
            </a:r>
          </a:p>
          <a:p>
            <a:pPr lvl="1">
              <a:spcBef>
                <a:spcPts val="0"/>
              </a:spcBef>
            </a:pPr>
            <a:r>
              <a:rPr lang="en-US" sz="2000" dirty="0"/>
              <a:t>G17 (left), CERES (middle), and G17 – CERES difference (right).</a:t>
            </a:r>
          </a:p>
          <a:p>
            <a:pPr lvl="1">
              <a:spcBef>
                <a:spcPts val="0"/>
              </a:spcBef>
            </a:pPr>
            <a:r>
              <a:rPr lang="en-US" sz="2000" dirty="0"/>
              <a:t>Largest differences (± 300 Wm</a:t>
            </a:r>
            <a:r>
              <a:rPr lang="en-US" sz="2000" baseline="30000" dirty="0"/>
              <a:t>-2</a:t>
            </a:r>
            <a:r>
              <a:rPr lang="en-US" sz="2000" dirty="0"/>
              <a:t>) are over clouds.</a:t>
            </a:r>
          </a:p>
          <a:p>
            <a:endParaRPr lang="en-US" sz="20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43</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10" y="2976664"/>
            <a:ext cx="3017520" cy="3017520"/>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339" y="2976664"/>
            <a:ext cx="3017520" cy="301752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4952" y="2976664"/>
            <a:ext cx="3017520" cy="3017520"/>
          </a:xfrm>
          <a:prstGeom prst="rect">
            <a:avLst/>
          </a:prstGeom>
        </p:spPr>
      </p:pic>
    </p:spTree>
    <p:extLst>
      <p:ext uri="{BB962C8B-B14F-4D97-AF65-F5344CB8AC3E}">
        <p14:creationId xmlns:p14="http://schemas.microsoft.com/office/powerpoint/2010/main" val="26341871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p:txBody>
          <a:bodyPr/>
          <a:lstStyle/>
          <a:p>
            <a:pPr>
              <a:spcBef>
                <a:spcPts val="0"/>
              </a:spcBef>
            </a:pPr>
            <a:r>
              <a:rPr lang="en-US" sz="2400" dirty="0"/>
              <a:t>Comparison of G17 </a:t>
            </a:r>
            <a:r>
              <a:rPr lang="en-US" sz="2400" b="1" dirty="0">
                <a:solidFill>
                  <a:srgbClr val="FFFF00"/>
                </a:solidFill>
              </a:rPr>
              <a:t>FD</a:t>
            </a:r>
            <a:r>
              <a:rPr lang="en-US" sz="2400" dirty="0"/>
              <a:t> RSR product with CERES/Terra TOA fluxes for </a:t>
            </a:r>
            <a:r>
              <a:rPr lang="en-US" sz="2400" b="1" dirty="0">
                <a:solidFill>
                  <a:srgbClr val="FFFF00"/>
                </a:solidFill>
              </a:rPr>
              <a:t>5/10/2019</a:t>
            </a:r>
            <a:r>
              <a:rPr lang="en-US" sz="2400" dirty="0"/>
              <a:t> over </a:t>
            </a:r>
            <a:r>
              <a:rPr lang="en-US" sz="2400" b="1" dirty="0">
                <a:solidFill>
                  <a:srgbClr val="FFFF00"/>
                </a:solidFill>
              </a:rPr>
              <a:t>full disk </a:t>
            </a:r>
            <a:r>
              <a:rPr lang="en-US" sz="2400" dirty="0"/>
              <a:t>(over 152K points).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44</a:t>
            </a:fld>
            <a:endParaRPr lang="en-US"/>
          </a:p>
        </p:txBody>
      </p:sp>
      <p:sp>
        <p:nvSpPr>
          <p:cNvPr id="10" name="TextBox 9"/>
          <p:cNvSpPr txBox="1"/>
          <p:nvPr/>
        </p:nvSpPr>
        <p:spPr>
          <a:xfrm>
            <a:off x="4572000" y="3808877"/>
            <a:ext cx="4210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6" name="TextBox 5"/>
          <p:cNvSpPr txBox="1"/>
          <p:nvPr/>
        </p:nvSpPr>
        <p:spPr>
          <a:xfrm>
            <a:off x="4572000" y="4279523"/>
            <a:ext cx="4187687" cy="1354217"/>
          </a:xfrm>
          <a:prstGeom prst="rect">
            <a:avLst/>
          </a:prstGeom>
          <a:noFill/>
        </p:spPr>
        <p:txBody>
          <a:bodyPr wrap="square" rtlCol="0">
            <a:spAutoFit/>
          </a:bodyPr>
          <a:lstStyle/>
          <a:p>
            <a:pPr marL="285750" indent="-285750">
              <a:spcAft>
                <a:spcPts val="1200"/>
              </a:spcAft>
              <a:buClr>
                <a:schemeClr val="bg1"/>
              </a:buClr>
              <a:buFont typeface="Arial" panose="020B0604020202020204" pitchFamily="34" charset="0"/>
              <a:buChar char="•"/>
            </a:pPr>
            <a:r>
              <a:rPr lang="en-US" sz="1800" dirty="0">
                <a:solidFill>
                  <a:schemeClr val="bg1"/>
                </a:solidFill>
              </a:rPr>
              <a:t>Only one day!</a:t>
            </a:r>
          </a:p>
          <a:p>
            <a:pPr marL="285750" indent="-285750">
              <a:buClr>
                <a:schemeClr val="bg1"/>
              </a:buClr>
              <a:buFont typeface="Arial" panose="020B0604020202020204" pitchFamily="34" charset="0"/>
              <a:buChar char="•"/>
            </a:pPr>
            <a:r>
              <a:rPr lang="en-US" sz="1800" dirty="0">
                <a:solidFill>
                  <a:schemeClr val="bg1"/>
                </a:solidFill>
              </a:rPr>
              <a:t>Accuracy (A) and precision (P) are within specs except for high range P (cloudy sky).</a:t>
            </a:r>
          </a:p>
        </p:txBody>
      </p:sp>
      <p:sp>
        <p:nvSpPr>
          <p:cNvPr id="9" name="TextBox 8"/>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graphicFrame>
        <p:nvGraphicFramePr>
          <p:cNvPr id="11" name="Table 10"/>
          <p:cNvGraphicFramePr>
            <a:graphicFrameLocks noGrp="1"/>
          </p:cNvGraphicFramePr>
          <p:nvPr>
            <p:extLst>
              <p:ext uri="{D42A27DB-BD31-4B8C-83A1-F6EECF244321}">
                <p14:modId xmlns:p14="http://schemas.microsoft.com/office/powerpoint/2010/main" val="1053247726"/>
              </p:ext>
            </p:extLst>
          </p:nvPr>
        </p:nvGraphicFramePr>
        <p:xfrm>
          <a:off x="4572000" y="2286000"/>
          <a:ext cx="4187687" cy="1493115"/>
        </p:xfrm>
        <a:graphic>
          <a:graphicData uri="http://schemas.openxmlformats.org/drawingml/2006/table">
            <a:tbl>
              <a:tblPr firstRow="1" bandRow="1">
                <a:tableStyleId>{D7EF39A4-3B55-471D-9E2F-5EDBCC4E9E3D}</a:tableStyleId>
              </a:tblPr>
              <a:tblGrid>
                <a:gridCol w="1278259">
                  <a:extLst>
                    <a:ext uri="{9D8B030D-6E8A-4147-A177-3AD203B41FA5}">
                      <a16:colId xmlns:a16="http://schemas.microsoft.com/office/drawing/2014/main" val="3197546001"/>
                    </a:ext>
                  </a:extLst>
                </a:gridCol>
                <a:gridCol w="1067069">
                  <a:extLst>
                    <a:ext uri="{9D8B030D-6E8A-4147-A177-3AD203B41FA5}">
                      <a16:colId xmlns:a16="http://schemas.microsoft.com/office/drawing/2014/main" val="3068684400"/>
                    </a:ext>
                  </a:extLst>
                </a:gridCol>
                <a:gridCol w="989261">
                  <a:extLst>
                    <a:ext uri="{9D8B030D-6E8A-4147-A177-3AD203B41FA5}">
                      <a16:colId xmlns:a16="http://schemas.microsoft.com/office/drawing/2014/main" val="3466011753"/>
                    </a:ext>
                  </a:extLst>
                </a:gridCol>
                <a:gridCol w="853098">
                  <a:extLst>
                    <a:ext uri="{9D8B030D-6E8A-4147-A177-3AD203B41FA5}">
                      <a16:colId xmlns:a16="http://schemas.microsoft.com/office/drawing/2014/main" val="1065907400"/>
                    </a:ext>
                  </a:extLst>
                </a:gridCol>
              </a:tblGrid>
              <a:tr h="37084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 </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70840">
                <a:tc>
                  <a:txBody>
                    <a:bodyPr/>
                    <a:lstStyle/>
                    <a:p>
                      <a:pPr algn="ctr"/>
                      <a:r>
                        <a:rPr lang="en-US" sz="1600" b="1" dirty="0"/>
                        <a:t>CERES &lt; 200</a:t>
                      </a:r>
                    </a:p>
                  </a:txBody>
                  <a:tcPr/>
                </a:tc>
                <a:tc>
                  <a:txBody>
                    <a:bodyPr/>
                    <a:lstStyle/>
                    <a:p>
                      <a:pPr algn="r"/>
                      <a:r>
                        <a:rPr lang="en-US" sz="1600" b="1" dirty="0"/>
                        <a:t>15 (110)</a:t>
                      </a:r>
                    </a:p>
                  </a:txBody>
                  <a:tcPr/>
                </a:tc>
                <a:tc>
                  <a:txBody>
                    <a:bodyPr/>
                    <a:lstStyle/>
                    <a:p>
                      <a:pPr algn="r"/>
                      <a:r>
                        <a:rPr lang="en-US" sz="1600" b="1" dirty="0"/>
                        <a:t>40 (100)</a:t>
                      </a:r>
                    </a:p>
                  </a:txBody>
                  <a:tcPr/>
                </a:tc>
                <a:tc>
                  <a:txBody>
                    <a:bodyPr/>
                    <a:lstStyle/>
                    <a:p>
                      <a:pPr algn="r"/>
                      <a:r>
                        <a:rPr lang="en-US" sz="1600" b="1" dirty="0"/>
                        <a:t>87,772</a:t>
                      </a:r>
                    </a:p>
                  </a:txBody>
                  <a:tcPr/>
                </a:tc>
                <a:extLst>
                  <a:ext uri="{0D108BD9-81ED-4DB2-BD59-A6C34878D82A}">
                    <a16:rowId xmlns:a16="http://schemas.microsoft.com/office/drawing/2014/main" val="1105077243"/>
                  </a:ext>
                </a:extLst>
              </a:tr>
              <a:tr h="370840">
                <a:tc>
                  <a:txBody>
                    <a:bodyPr/>
                    <a:lstStyle/>
                    <a:p>
                      <a:pPr algn="ctr"/>
                      <a:r>
                        <a:rPr lang="en-US" sz="1600" b="1" dirty="0"/>
                        <a:t>[200, 500]</a:t>
                      </a:r>
                    </a:p>
                  </a:txBody>
                  <a:tcPr/>
                </a:tc>
                <a:tc>
                  <a:txBody>
                    <a:bodyPr/>
                    <a:lstStyle/>
                    <a:p>
                      <a:pPr algn="r"/>
                      <a:r>
                        <a:rPr lang="en-US" sz="1600" b="1" dirty="0"/>
                        <a:t>16 (65)</a:t>
                      </a:r>
                    </a:p>
                  </a:txBody>
                  <a:tcPr/>
                </a:tc>
                <a:tc>
                  <a:txBody>
                    <a:bodyPr/>
                    <a:lstStyle/>
                    <a:p>
                      <a:pPr algn="r"/>
                      <a:r>
                        <a:rPr lang="en-US" sz="1600" b="1" dirty="0"/>
                        <a:t>80 (130)</a:t>
                      </a:r>
                    </a:p>
                  </a:txBody>
                  <a:tcPr/>
                </a:tc>
                <a:tc>
                  <a:txBody>
                    <a:bodyPr/>
                    <a:lstStyle/>
                    <a:p>
                      <a:pPr algn="r"/>
                      <a:r>
                        <a:rPr lang="en-US" sz="1600" b="1" dirty="0"/>
                        <a:t>53,305</a:t>
                      </a:r>
                    </a:p>
                  </a:txBody>
                  <a:tcPr/>
                </a:tc>
                <a:extLst>
                  <a:ext uri="{0D108BD9-81ED-4DB2-BD59-A6C34878D82A}">
                    <a16:rowId xmlns:a16="http://schemas.microsoft.com/office/drawing/2014/main" val="2538163557"/>
                  </a:ext>
                </a:extLst>
              </a:tr>
              <a:tr h="380595">
                <a:tc>
                  <a:txBody>
                    <a:bodyPr/>
                    <a:lstStyle/>
                    <a:p>
                      <a:pPr algn="ctr"/>
                      <a:r>
                        <a:rPr lang="en-US" sz="1600" b="1" dirty="0"/>
                        <a:t>CERES &gt; 500</a:t>
                      </a:r>
                    </a:p>
                  </a:txBody>
                  <a:tcPr/>
                </a:tc>
                <a:tc>
                  <a:txBody>
                    <a:bodyPr/>
                    <a:lstStyle/>
                    <a:p>
                      <a:pPr algn="r"/>
                      <a:r>
                        <a:rPr lang="en-US" sz="1600" b="1" dirty="0"/>
                        <a:t>-78 (85)</a:t>
                      </a:r>
                    </a:p>
                  </a:txBody>
                  <a:tcPr/>
                </a:tc>
                <a:tc>
                  <a:txBody>
                    <a:bodyPr/>
                    <a:lstStyle/>
                    <a:p>
                      <a:pPr algn="r"/>
                      <a:r>
                        <a:rPr lang="en-US" sz="1600" b="1" dirty="0">
                          <a:solidFill>
                            <a:srgbClr val="C00000"/>
                          </a:solidFill>
                        </a:rPr>
                        <a:t>122</a:t>
                      </a:r>
                      <a:r>
                        <a:rPr lang="en-US" sz="1600" b="1" dirty="0"/>
                        <a:t> (100)</a:t>
                      </a:r>
                    </a:p>
                  </a:txBody>
                  <a:tcPr/>
                </a:tc>
                <a:tc>
                  <a:txBody>
                    <a:bodyPr/>
                    <a:lstStyle/>
                    <a:p>
                      <a:pPr algn="r"/>
                      <a:r>
                        <a:rPr lang="en-US" sz="1600" b="1" dirty="0"/>
                        <a:t>11,767</a:t>
                      </a:r>
                    </a:p>
                  </a:txBody>
                  <a:tcPr/>
                </a:tc>
                <a:extLst>
                  <a:ext uri="{0D108BD9-81ED-4DB2-BD59-A6C34878D82A}">
                    <a16:rowId xmlns:a16="http://schemas.microsoft.com/office/drawing/2014/main" val="3183075478"/>
                  </a:ext>
                </a:extLst>
              </a:tr>
            </a:tbl>
          </a:graphicData>
        </a:graphic>
      </p:graphicFrame>
      <p:pic>
        <p:nvPicPr>
          <p:cNvPr id="7" name="Picture 6"/>
          <p:cNvPicPr>
            <a:picLocks noChangeAspect="1"/>
          </p:cNvPicPr>
          <p:nvPr/>
        </p:nvPicPr>
        <p:blipFill>
          <a:blip r:embed="rId3"/>
          <a:stretch>
            <a:fillRect/>
          </a:stretch>
        </p:blipFill>
        <p:spPr>
          <a:xfrm>
            <a:off x="182880" y="2236514"/>
            <a:ext cx="4109770" cy="4114800"/>
          </a:xfrm>
          <a:prstGeom prst="rect">
            <a:avLst/>
          </a:prstGeom>
        </p:spPr>
      </p:pic>
    </p:spTree>
    <p:extLst>
      <p:ext uri="{BB962C8B-B14F-4D97-AF65-F5344CB8AC3E}">
        <p14:creationId xmlns:p14="http://schemas.microsoft.com/office/powerpoint/2010/main" val="29875502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p:txBody>
          <a:bodyPr/>
          <a:lstStyle/>
          <a:p>
            <a:pPr>
              <a:spcBef>
                <a:spcPts val="0"/>
              </a:spcBef>
            </a:pPr>
            <a:r>
              <a:rPr lang="en-US" sz="2400" dirty="0"/>
              <a:t>Comparison of G17 </a:t>
            </a:r>
            <a:r>
              <a:rPr lang="en-US" sz="2400" b="1" dirty="0">
                <a:solidFill>
                  <a:srgbClr val="FFFF00"/>
                </a:solidFill>
              </a:rPr>
              <a:t>FD</a:t>
            </a:r>
            <a:r>
              <a:rPr lang="en-US" sz="2400" dirty="0"/>
              <a:t> RSR with CERES/Terra TOA reflected flux for 3 scene types on </a:t>
            </a:r>
            <a:r>
              <a:rPr lang="en-US" sz="2400" b="1" dirty="0">
                <a:solidFill>
                  <a:srgbClr val="FFFF00"/>
                </a:solidFill>
              </a:rPr>
              <a:t>5/10/2019</a:t>
            </a:r>
            <a:r>
              <a:rPr lang="en-US" sz="2400" dirty="0"/>
              <a:t>:</a:t>
            </a:r>
          </a:p>
          <a:p>
            <a:pPr lvl="1">
              <a:spcBef>
                <a:spcPts val="0"/>
              </a:spcBef>
            </a:pPr>
            <a:r>
              <a:rPr lang="en-US" sz="2000" dirty="0"/>
              <a:t>Clear sky (left), water cloud (middle), and ice cloud (right).</a:t>
            </a:r>
          </a:p>
          <a:p>
            <a:pPr lvl="1">
              <a:spcBef>
                <a:spcPts val="0"/>
              </a:spcBef>
            </a:pPr>
            <a:r>
              <a:rPr lang="en-US" sz="2000" dirty="0"/>
              <a:t>Largest biases are for water and ice clouds.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45</a:t>
            </a:fld>
            <a:endParaRPr lang="en-US"/>
          </a:p>
        </p:txBody>
      </p:sp>
      <p:sp>
        <p:nvSpPr>
          <p:cNvPr id="6" name="TextBox 5"/>
          <p:cNvSpPr txBox="1"/>
          <p:nvPr/>
        </p:nvSpPr>
        <p:spPr>
          <a:xfrm>
            <a:off x="358219" y="6210366"/>
            <a:ext cx="3576620" cy="523220"/>
          </a:xfrm>
          <a:prstGeom prst="rect">
            <a:avLst/>
          </a:prstGeom>
          <a:noFill/>
        </p:spPr>
        <p:txBody>
          <a:bodyPr wrap="none" rtlCol="0">
            <a:spAutoFit/>
          </a:bodyPr>
          <a:lstStyle/>
          <a:p>
            <a:r>
              <a:rPr lang="en-US" dirty="0">
                <a:solidFill>
                  <a:schemeClr val="bg1"/>
                </a:solidFill>
              </a:rPr>
              <a:t>Accuracy: mean bias (satellite – reference)</a:t>
            </a:r>
          </a:p>
          <a:p>
            <a:r>
              <a:rPr lang="en-US" dirty="0">
                <a:solidFill>
                  <a:schemeClr val="bg1"/>
                </a:solidFill>
              </a:rPr>
              <a:t>Precision: standard deviation of biases</a:t>
            </a:r>
          </a:p>
        </p:txBody>
      </p:sp>
      <p:pic>
        <p:nvPicPr>
          <p:cNvPr id="10" name="Picture 9"/>
          <p:cNvPicPr>
            <a:picLocks noChangeAspect="1"/>
          </p:cNvPicPr>
          <p:nvPr/>
        </p:nvPicPr>
        <p:blipFill>
          <a:blip r:embed="rId3"/>
          <a:stretch>
            <a:fillRect/>
          </a:stretch>
        </p:blipFill>
        <p:spPr>
          <a:xfrm>
            <a:off x="97596" y="2971728"/>
            <a:ext cx="3120390" cy="3108960"/>
          </a:xfrm>
          <a:prstGeom prst="rect">
            <a:avLst/>
          </a:prstGeom>
        </p:spPr>
      </p:pic>
      <p:pic>
        <p:nvPicPr>
          <p:cNvPr id="12" name="Picture 11"/>
          <p:cNvPicPr>
            <a:picLocks noChangeAspect="1"/>
          </p:cNvPicPr>
          <p:nvPr/>
        </p:nvPicPr>
        <p:blipFill>
          <a:blip r:embed="rId4"/>
          <a:stretch>
            <a:fillRect/>
          </a:stretch>
        </p:blipFill>
        <p:spPr>
          <a:xfrm>
            <a:off x="3040094" y="2971728"/>
            <a:ext cx="3116571" cy="3108960"/>
          </a:xfrm>
          <a:prstGeom prst="rect">
            <a:avLst/>
          </a:prstGeom>
        </p:spPr>
      </p:pic>
      <p:pic>
        <p:nvPicPr>
          <p:cNvPr id="7" name="Picture 6"/>
          <p:cNvPicPr>
            <a:picLocks noChangeAspect="1"/>
          </p:cNvPicPr>
          <p:nvPr/>
        </p:nvPicPr>
        <p:blipFill>
          <a:blip r:embed="rId5"/>
          <a:stretch>
            <a:fillRect/>
          </a:stretch>
        </p:blipFill>
        <p:spPr>
          <a:xfrm>
            <a:off x="5989320" y="2971728"/>
            <a:ext cx="3108960" cy="3108960"/>
          </a:xfrm>
          <a:prstGeom prst="rect">
            <a:avLst/>
          </a:prstGeom>
        </p:spPr>
      </p:pic>
    </p:spTree>
    <p:extLst>
      <p:ext uri="{BB962C8B-B14F-4D97-AF65-F5344CB8AC3E}">
        <p14:creationId xmlns:p14="http://schemas.microsoft.com/office/powerpoint/2010/main" val="15099186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a:xfrm>
            <a:off x="457199" y="1280160"/>
            <a:ext cx="8365787" cy="4937760"/>
          </a:xfrm>
        </p:spPr>
        <p:txBody>
          <a:bodyPr/>
          <a:lstStyle/>
          <a:p>
            <a:pPr>
              <a:spcBef>
                <a:spcPts val="0"/>
              </a:spcBef>
            </a:pPr>
            <a:r>
              <a:rPr lang="en-US" sz="2400" dirty="0"/>
              <a:t>Comparison of G17 </a:t>
            </a:r>
            <a:r>
              <a:rPr lang="en-US" sz="2400" b="1" dirty="0">
                <a:solidFill>
                  <a:srgbClr val="FFFF00"/>
                </a:solidFill>
              </a:rPr>
              <a:t>FD</a:t>
            </a:r>
            <a:r>
              <a:rPr lang="en-US" sz="2400" dirty="0"/>
              <a:t> RSR product with CERES/Terra TOA fluxes for </a:t>
            </a:r>
            <a:r>
              <a:rPr lang="en-US" sz="2400" b="1" dirty="0">
                <a:solidFill>
                  <a:srgbClr val="FFFF00"/>
                </a:solidFill>
              </a:rPr>
              <a:t>2/12 – 5/31, 2019</a:t>
            </a:r>
            <a:r>
              <a:rPr lang="en-US" sz="2400" dirty="0">
                <a:solidFill>
                  <a:schemeClr val="bg1"/>
                </a:solidFill>
              </a:rPr>
              <a:t>, but over</a:t>
            </a:r>
            <a:r>
              <a:rPr lang="en-US" sz="2400" dirty="0">
                <a:solidFill>
                  <a:srgbClr val="FFFF00"/>
                </a:solidFill>
              </a:rPr>
              <a:t> </a:t>
            </a:r>
            <a:r>
              <a:rPr lang="en-US" sz="2400" b="1" dirty="0">
                <a:solidFill>
                  <a:srgbClr val="FFFF00"/>
                </a:solidFill>
              </a:rPr>
              <a:t>selected sites</a:t>
            </a:r>
            <a:r>
              <a:rPr lang="en-US" sz="2400" b="1" dirty="0">
                <a:solidFill>
                  <a:schemeClr val="bg1"/>
                </a:solidFill>
              </a:rPr>
              <a:t> </a:t>
            </a:r>
            <a:r>
              <a:rPr lang="en-US" sz="2400" dirty="0">
                <a:solidFill>
                  <a:schemeClr val="bg1"/>
                </a:solidFill>
              </a:rPr>
              <a:t>only</a:t>
            </a:r>
            <a:r>
              <a:rPr lang="en-US" sz="2400" dirty="0"/>
              <a:t>.</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46</a:t>
            </a:fld>
            <a:endParaRPr lang="en-US"/>
          </a:p>
        </p:txBody>
      </p:sp>
      <p:sp>
        <p:nvSpPr>
          <p:cNvPr id="5" name="TextBox 4"/>
          <p:cNvSpPr txBox="1"/>
          <p:nvPr/>
        </p:nvSpPr>
        <p:spPr>
          <a:xfrm>
            <a:off x="655574" y="6021418"/>
            <a:ext cx="7051930" cy="646331"/>
          </a:xfrm>
          <a:prstGeom prst="rect">
            <a:avLst/>
          </a:prstGeom>
          <a:noFill/>
        </p:spPr>
        <p:txBody>
          <a:bodyPr wrap="none" rtlCol="0">
            <a:spAutoFit/>
          </a:bodyPr>
          <a:lstStyle/>
          <a:p>
            <a:pPr marL="285750" indent="-285750">
              <a:buClr>
                <a:schemeClr val="bg1"/>
              </a:buClr>
              <a:buFont typeface="Arial" panose="020B0604020202020204" pitchFamily="34" charset="0"/>
              <a:buChar char="•"/>
            </a:pPr>
            <a:r>
              <a:rPr lang="en-US" sz="1800" dirty="0">
                <a:solidFill>
                  <a:schemeClr val="bg1"/>
                </a:solidFill>
              </a:rPr>
              <a:t>Underestimation on average; largest bias is at high RSR (cloud).</a:t>
            </a:r>
          </a:p>
          <a:p>
            <a:pPr marL="285750" indent="-285750">
              <a:buClr>
                <a:schemeClr val="bg1"/>
              </a:buClr>
              <a:buFont typeface="Arial" panose="020B0604020202020204" pitchFamily="34" charset="0"/>
              <a:buChar char="•"/>
            </a:pPr>
            <a:r>
              <a:rPr lang="en-US" sz="1800" dirty="0">
                <a:solidFill>
                  <a:schemeClr val="bg1"/>
                </a:solidFill>
              </a:rPr>
              <a:t>Sites: SURFRAD and SOLRAD (see later). </a:t>
            </a:r>
          </a:p>
        </p:txBody>
      </p:sp>
      <p:pic>
        <p:nvPicPr>
          <p:cNvPr id="9" name="Picture 8"/>
          <p:cNvPicPr>
            <a:picLocks noChangeAspect="1"/>
          </p:cNvPicPr>
          <p:nvPr/>
        </p:nvPicPr>
        <p:blipFill>
          <a:blip r:embed="rId3"/>
          <a:stretch>
            <a:fillRect/>
          </a:stretch>
        </p:blipFill>
        <p:spPr>
          <a:xfrm>
            <a:off x="655574" y="2240066"/>
            <a:ext cx="3652921" cy="3648456"/>
          </a:xfrm>
          <a:prstGeom prst="rect">
            <a:avLst/>
          </a:prstGeom>
        </p:spPr>
      </p:pic>
      <p:pic>
        <p:nvPicPr>
          <p:cNvPr id="10" name="Picture 9"/>
          <p:cNvPicPr>
            <a:picLocks noChangeAspect="1"/>
          </p:cNvPicPr>
          <p:nvPr/>
        </p:nvPicPr>
        <p:blipFill>
          <a:blip r:embed="rId4"/>
          <a:stretch>
            <a:fillRect/>
          </a:stretch>
        </p:blipFill>
        <p:spPr>
          <a:xfrm>
            <a:off x="4739282" y="2234532"/>
            <a:ext cx="3652916" cy="3648456"/>
          </a:xfrm>
          <a:prstGeom prst="rect">
            <a:avLst/>
          </a:prstGeom>
        </p:spPr>
      </p:pic>
    </p:spTree>
    <p:extLst>
      <p:ext uri="{BB962C8B-B14F-4D97-AF65-F5344CB8AC3E}">
        <p14:creationId xmlns:p14="http://schemas.microsoft.com/office/powerpoint/2010/main" val="24795635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ABI-FD_RSR09</a:t>
            </a:r>
          </a:p>
        </p:txBody>
      </p:sp>
      <p:sp>
        <p:nvSpPr>
          <p:cNvPr id="3" name="Text Placeholder 2"/>
          <p:cNvSpPr>
            <a:spLocks noGrp="1"/>
          </p:cNvSpPr>
          <p:nvPr>
            <p:ph type="body" idx="1"/>
          </p:nvPr>
        </p:nvSpPr>
        <p:spPr/>
        <p:txBody>
          <a:bodyPr/>
          <a:lstStyle/>
          <a:p>
            <a:pPr>
              <a:spcBef>
                <a:spcPts val="0"/>
              </a:spcBef>
            </a:pPr>
            <a:r>
              <a:rPr lang="en-US" sz="2400" dirty="0"/>
              <a:t>Comparison of G17 </a:t>
            </a:r>
            <a:r>
              <a:rPr lang="en-US" sz="2400" b="1" dirty="0">
                <a:solidFill>
                  <a:srgbClr val="FFFF00"/>
                </a:solidFill>
              </a:rPr>
              <a:t>FD</a:t>
            </a:r>
            <a:r>
              <a:rPr lang="en-US" sz="2400" dirty="0"/>
              <a:t> RSR product with CERES/Terra TOA fluxes for the time period </a:t>
            </a:r>
            <a:r>
              <a:rPr lang="en-US" sz="2400" b="1" dirty="0">
                <a:solidFill>
                  <a:srgbClr val="FFFF00"/>
                </a:solidFill>
              </a:rPr>
              <a:t>2/12 – 5/10, 2019 </a:t>
            </a:r>
            <a:r>
              <a:rPr lang="en-US" sz="2400" dirty="0"/>
              <a:t>over </a:t>
            </a:r>
            <a:r>
              <a:rPr lang="en-US" sz="2400" b="1" dirty="0">
                <a:solidFill>
                  <a:srgbClr val="FFFF00"/>
                </a:solidFill>
              </a:rPr>
              <a:t>full disk</a:t>
            </a:r>
            <a:r>
              <a:rPr lang="en-US" sz="2400" dirty="0"/>
              <a:t>.</a:t>
            </a:r>
          </a:p>
          <a:p>
            <a:r>
              <a:rPr lang="en-US" sz="2400" dirty="0"/>
              <a:t>Accuracy (A) and precision (P) are within specs except for high range P (cloudy sky).</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47</a:t>
            </a:fld>
            <a:endParaRPr lang="en-US"/>
          </a:p>
        </p:txBody>
      </p:sp>
      <p:sp>
        <p:nvSpPr>
          <p:cNvPr id="9" name="TextBox 8"/>
          <p:cNvSpPr txBox="1"/>
          <p:nvPr/>
        </p:nvSpPr>
        <p:spPr>
          <a:xfrm>
            <a:off x="2365513" y="5548471"/>
            <a:ext cx="3903633" cy="892552"/>
          </a:xfrm>
          <a:prstGeom prst="rect">
            <a:avLst/>
          </a:prstGeom>
          <a:noFill/>
        </p:spPr>
        <p:txBody>
          <a:bodyPr wrap="none" rtlCol="0">
            <a:spAutoFit/>
          </a:bodyPr>
          <a:lstStyle/>
          <a:p>
            <a:pPr>
              <a:spcAft>
                <a:spcPts val="1200"/>
              </a:spcAft>
            </a:pPr>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a:p>
            <a:r>
              <a:rPr lang="en-US" dirty="0">
                <a:solidFill>
                  <a:schemeClr val="bg1"/>
                </a:solidFill>
              </a:rPr>
              <a:t>Accuracy (A): mean bias (satellite – reference)</a:t>
            </a:r>
          </a:p>
          <a:p>
            <a:r>
              <a:rPr lang="en-US" dirty="0">
                <a:solidFill>
                  <a:schemeClr val="bg1"/>
                </a:solidFill>
              </a:rPr>
              <a:t>Precision (P): standard deviation of biases</a:t>
            </a:r>
          </a:p>
        </p:txBody>
      </p:sp>
      <p:graphicFrame>
        <p:nvGraphicFramePr>
          <p:cNvPr id="11" name="Table 10"/>
          <p:cNvGraphicFramePr>
            <a:graphicFrameLocks noGrp="1"/>
          </p:cNvGraphicFramePr>
          <p:nvPr>
            <p:extLst>
              <p:ext uri="{D42A27DB-BD31-4B8C-83A1-F6EECF244321}">
                <p14:modId xmlns:p14="http://schemas.microsoft.com/office/powerpoint/2010/main" val="106268630"/>
              </p:ext>
            </p:extLst>
          </p:nvPr>
        </p:nvGraphicFramePr>
        <p:xfrm>
          <a:off x="1644152" y="3119803"/>
          <a:ext cx="6300967" cy="2428668"/>
        </p:xfrm>
        <a:graphic>
          <a:graphicData uri="http://schemas.openxmlformats.org/drawingml/2006/table">
            <a:tbl>
              <a:tblPr firstRow="1" bandRow="1">
                <a:tableStyleId>{D7EF39A4-3B55-471D-9E2F-5EDBCC4E9E3D}</a:tableStyleId>
              </a:tblPr>
              <a:tblGrid>
                <a:gridCol w="1881368">
                  <a:extLst>
                    <a:ext uri="{9D8B030D-6E8A-4147-A177-3AD203B41FA5}">
                      <a16:colId xmlns:a16="http://schemas.microsoft.com/office/drawing/2014/main" val="3197546001"/>
                    </a:ext>
                  </a:extLst>
                </a:gridCol>
                <a:gridCol w="1361440">
                  <a:extLst>
                    <a:ext uri="{9D8B030D-6E8A-4147-A177-3AD203B41FA5}">
                      <a16:colId xmlns:a16="http://schemas.microsoft.com/office/drawing/2014/main" val="3068684400"/>
                    </a:ext>
                  </a:extLst>
                </a:gridCol>
                <a:gridCol w="1534160">
                  <a:extLst>
                    <a:ext uri="{9D8B030D-6E8A-4147-A177-3AD203B41FA5}">
                      <a16:colId xmlns:a16="http://schemas.microsoft.com/office/drawing/2014/main" val="3466011753"/>
                    </a:ext>
                  </a:extLst>
                </a:gridCol>
                <a:gridCol w="1523999">
                  <a:extLst>
                    <a:ext uri="{9D8B030D-6E8A-4147-A177-3AD203B41FA5}">
                      <a16:colId xmlns:a16="http://schemas.microsoft.com/office/drawing/2014/main" val="1065907400"/>
                    </a:ext>
                  </a:extLst>
                </a:gridCol>
              </a:tblGrid>
              <a:tr h="480676">
                <a:tc>
                  <a:txBody>
                    <a:bodyPr/>
                    <a:lstStyle/>
                    <a:p>
                      <a:pPr algn="ctr"/>
                      <a:r>
                        <a:rPr lang="en-US" sz="2000" b="1" dirty="0"/>
                        <a:t>Range</a:t>
                      </a:r>
                    </a:p>
                  </a:txBody>
                  <a:tcPr anchor="ctr"/>
                </a:tc>
                <a:tc>
                  <a:txBody>
                    <a:bodyPr/>
                    <a:lstStyle/>
                    <a:p>
                      <a:pPr algn="ctr"/>
                      <a:r>
                        <a:rPr lang="en-US" sz="2000" b="1" dirty="0"/>
                        <a:t>A</a:t>
                      </a:r>
                    </a:p>
                  </a:txBody>
                  <a:tcPr anchor="ctr"/>
                </a:tc>
                <a:tc>
                  <a:txBody>
                    <a:bodyPr/>
                    <a:lstStyle/>
                    <a:p>
                      <a:pPr algn="ctr"/>
                      <a:r>
                        <a:rPr lang="en-US" sz="2000" b="1" dirty="0"/>
                        <a:t>P </a:t>
                      </a:r>
                    </a:p>
                  </a:txBody>
                  <a:tcPr anchor="ctr"/>
                </a:tc>
                <a:tc>
                  <a:txBody>
                    <a:bodyPr/>
                    <a:lstStyle/>
                    <a:p>
                      <a:pPr algn="ctr"/>
                      <a:r>
                        <a:rPr lang="en-US" sz="2000" b="1" dirty="0"/>
                        <a:t>N</a:t>
                      </a:r>
                    </a:p>
                  </a:txBody>
                  <a:tcPr anchor="ctr"/>
                </a:tc>
                <a:extLst>
                  <a:ext uri="{0D108BD9-81ED-4DB2-BD59-A6C34878D82A}">
                    <a16:rowId xmlns:a16="http://schemas.microsoft.com/office/drawing/2014/main" val="3702844471"/>
                  </a:ext>
                </a:extLst>
              </a:tr>
              <a:tr h="480676">
                <a:tc>
                  <a:txBody>
                    <a:bodyPr/>
                    <a:lstStyle/>
                    <a:p>
                      <a:pPr algn="ctr"/>
                      <a:r>
                        <a:rPr lang="en-US" sz="2000" b="1" dirty="0"/>
                        <a:t>CERES &lt; 200</a:t>
                      </a:r>
                    </a:p>
                  </a:txBody>
                  <a:tcPr anchor="ctr"/>
                </a:tc>
                <a:tc>
                  <a:txBody>
                    <a:bodyPr/>
                    <a:lstStyle/>
                    <a:p>
                      <a:pPr algn="r"/>
                      <a:r>
                        <a:rPr lang="en-US" sz="2000" b="1" dirty="0"/>
                        <a:t>23 (110)</a:t>
                      </a:r>
                    </a:p>
                  </a:txBody>
                  <a:tcPr anchor="ctr"/>
                </a:tc>
                <a:tc>
                  <a:txBody>
                    <a:bodyPr/>
                    <a:lstStyle/>
                    <a:p>
                      <a:pPr algn="r"/>
                      <a:r>
                        <a:rPr lang="en-US" sz="2000" b="1" dirty="0"/>
                        <a:t>44 (100)</a:t>
                      </a:r>
                    </a:p>
                  </a:txBody>
                  <a:tcPr anchor="ctr"/>
                </a:tc>
                <a:tc>
                  <a:txBody>
                    <a:bodyPr/>
                    <a:lstStyle/>
                    <a:p>
                      <a:pPr algn="r" fontAlgn="b"/>
                      <a:r>
                        <a:rPr lang="en-US" sz="1800" b="1" i="0" u="none" strike="noStrike" dirty="0">
                          <a:solidFill>
                            <a:srgbClr val="000000"/>
                          </a:solidFill>
                          <a:effectLst/>
                          <a:latin typeface="Calibri" panose="020F0502020204030204" pitchFamily="34" charset="0"/>
                        </a:rPr>
                        <a:t>6,770,700</a:t>
                      </a:r>
                    </a:p>
                  </a:txBody>
                  <a:tcPr anchor="ctr"/>
                </a:tc>
                <a:extLst>
                  <a:ext uri="{0D108BD9-81ED-4DB2-BD59-A6C34878D82A}">
                    <a16:rowId xmlns:a16="http://schemas.microsoft.com/office/drawing/2014/main" val="1105077243"/>
                  </a:ext>
                </a:extLst>
              </a:tr>
              <a:tr h="480676">
                <a:tc>
                  <a:txBody>
                    <a:bodyPr/>
                    <a:lstStyle/>
                    <a:p>
                      <a:pPr algn="ctr"/>
                      <a:r>
                        <a:rPr lang="en-US" sz="2000" b="1" dirty="0"/>
                        <a:t>[200, 500]</a:t>
                      </a:r>
                    </a:p>
                  </a:txBody>
                  <a:tcPr anchor="ctr"/>
                </a:tc>
                <a:tc>
                  <a:txBody>
                    <a:bodyPr/>
                    <a:lstStyle/>
                    <a:p>
                      <a:pPr algn="r"/>
                      <a:r>
                        <a:rPr lang="en-US" sz="2000" b="1" dirty="0"/>
                        <a:t>25 (65)</a:t>
                      </a:r>
                    </a:p>
                  </a:txBody>
                  <a:tcPr anchor="ctr"/>
                </a:tc>
                <a:tc>
                  <a:txBody>
                    <a:bodyPr/>
                    <a:lstStyle/>
                    <a:p>
                      <a:pPr algn="r"/>
                      <a:r>
                        <a:rPr lang="en-US" sz="2000" b="1" dirty="0"/>
                        <a:t>77 (130)</a:t>
                      </a:r>
                    </a:p>
                  </a:txBody>
                  <a:tcPr anchor="ctr"/>
                </a:tc>
                <a:tc>
                  <a:txBody>
                    <a:bodyPr/>
                    <a:lstStyle/>
                    <a:p>
                      <a:pPr algn="r" fontAlgn="b"/>
                      <a:r>
                        <a:rPr lang="en-US" sz="1800" b="1" i="0" u="none" strike="noStrike" dirty="0">
                          <a:solidFill>
                            <a:srgbClr val="000000"/>
                          </a:solidFill>
                          <a:effectLst/>
                          <a:latin typeface="Calibri" panose="020F0502020204030204" pitchFamily="34" charset="0"/>
                        </a:rPr>
                        <a:t>5,670,890</a:t>
                      </a:r>
                    </a:p>
                  </a:txBody>
                  <a:tcPr anchor="ctr"/>
                </a:tc>
                <a:extLst>
                  <a:ext uri="{0D108BD9-81ED-4DB2-BD59-A6C34878D82A}">
                    <a16:rowId xmlns:a16="http://schemas.microsoft.com/office/drawing/2014/main" val="2538163557"/>
                  </a:ext>
                </a:extLst>
              </a:tr>
              <a:tr h="493320">
                <a:tc>
                  <a:txBody>
                    <a:bodyPr/>
                    <a:lstStyle/>
                    <a:p>
                      <a:pPr algn="ctr"/>
                      <a:r>
                        <a:rPr lang="en-US" sz="2000" b="1" dirty="0"/>
                        <a:t>CERES &gt; 500</a:t>
                      </a:r>
                    </a:p>
                  </a:txBody>
                  <a:tcPr anchor="ctr"/>
                </a:tc>
                <a:tc>
                  <a:txBody>
                    <a:bodyPr/>
                    <a:lstStyle/>
                    <a:p>
                      <a:pPr algn="r"/>
                      <a:r>
                        <a:rPr lang="en-US" sz="2000" b="1" dirty="0"/>
                        <a:t>-78</a:t>
                      </a:r>
                      <a:r>
                        <a:rPr lang="en-US" sz="2000" b="1" baseline="0" dirty="0"/>
                        <a:t> </a:t>
                      </a:r>
                      <a:r>
                        <a:rPr lang="en-US" sz="2000" b="1" dirty="0"/>
                        <a:t>(85)</a:t>
                      </a:r>
                    </a:p>
                  </a:txBody>
                  <a:tcPr anchor="ctr"/>
                </a:tc>
                <a:tc>
                  <a:txBody>
                    <a:bodyPr/>
                    <a:lstStyle/>
                    <a:p>
                      <a:pPr algn="r"/>
                      <a:r>
                        <a:rPr lang="en-US" sz="2000" b="1" dirty="0">
                          <a:solidFill>
                            <a:srgbClr val="C00000"/>
                          </a:solidFill>
                        </a:rPr>
                        <a:t>112</a:t>
                      </a:r>
                      <a:r>
                        <a:rPr lang="en-US" sz="2000" b="1" dirty="0"/>
                        <a:t> (100)</a:t>
                      </a:r>
                    </a:p>
                  </a:txBody>
                  <a:tcPr anchor="ctr"/>
                </a:tc>
                <a:tc>
                  <a:txBody>
                    <a:bodyPr/>
                    <a:lstStyle/>
                    <a:p>
                      <a:pPr algn="r" fontAlgn="b"/>
                      <a:r>
                        <a:rPr lang="en-US" sz="1800" b="1" i="0" u="none" strike="noStrike" dirty="0">
                          <a:solidFill>
                            <a:srgbClr val="000000"/>
                          </a:solidFill>
                          <a:effectLst/>
                          <a:latin typeface="Calibri" panose="020F0502020204030204" pitchFamily="34" charset="0"/>
                        </a:rPr>
                        <a:t>1,002,720</a:t>
                      </a:r>
                    </a:p>
                  </a:txBody>
                  <a:tcPr anchor="ctr"/>
                </a:tc>
                <a:extLst>
                  <a:ext uri="{0D108BD9-81ED-4DB2-BD59-A6C34878D82A}">
                    <a16:rowId xmlns:a16="http://schemas.microsoft.com/office/drawing/2014/main" val="3183075478"/>
                  </a:ext>
                </a:extLst>
              </a:tr>
              <a:tr h="493320">
                <a:tc>
                  <a:txBody>
                    <a:bodyPr/>
                    <a:lstStyle/>
                    <a:p>
                      <a:pPr algn="ctr"/>
                      <a:r>
                        <a:rPr lang="en-US" sz="2000" b="1" dirty="0"/>
                        <a:t>All</a:t>
                      </a:r>
                    </a:p>
                  </a:txBody>
                  <a:tcPr anchor="ctr"/>
                </a:tc>
                <a:tc>
                  <a:txBody>
                    <a:bodyPr/>
                    <a:lstStyle/>
                    <a:p>
                      <a:pPr algn="ctr"/>
                      <a:r>
                        <a:rPr lang="en-US" sz="2000" b="1" dirty="0"/>
                        <a:t>16</a:t>
                      </a:r>
                    </a:p>
                  </a:txBody>
                  <a:tcPr anchor="ctr"/>
                </a:tc>
                <a:tc>
                  <a:txBody>
                    <a:bodyPr/>
                    <a:lstStyle/>
                    <a:p>
                      <a:pPr algn="ctr"/>
                      <a:r>
                        <a:rPr lang="en-US" sz="2000" b="1" dirty="0"/>
                        <a:t>72</a:t>
                      </a:r>
                    </a:p>
                  </a:txBody>
                  <a:tcPr anchor="ctr"/>
                </a:tc>
                <a:tc>
                  <a:txBody>
                    <a:bodyPr/>
                    <a:lstStyle/>
                    <a:p>
                      <a:pPr algn="r" fontAlgn="b"/>
                      <a:r>
                        <a:rPr lang="en-US" sz="1800" b="1" i="0" u="none" strike="noStrike" dirty="0">
                          <a:solidFill>
                            <a:srgbClr val="000000"/>
                          </a:solidFill>
                          <a:effectLst/>
                          <a:latin typeface="Calibri" panose="020F0502020204030204" pitchFamily="34" charset="0"/>
                        </a:rPr>
                        <a:t>13,444,321</a:t>
                      </a:r>
                    </a:p>
                  </a:txBody>
                  <a:tcPr anchor="ctr"/>
                </a:tc>
                <a:extLst>
                  <a:ext uri="{0D108BD9-81ED-4DB2-BD59-A6C34878D82A}">
                    <a16:rowId xmlns:a16="http://schemas.microsoft.com/office/drawing/2014/main" val="1446560642"/>
                  </a:ext>
                </a:extLst>
              </a:tr>
            </a:tbl>
          </a:graphicData>
        </a:graphic>
      </p:graphicFrame>
    </p:spTree>
    <p:extLst>
      <p:ext uri="{BB962C8B-B14F-4D97-AF65-F5344CB8AC3E}">
        <p14:creationId xmlns:p14="http://schemas.microsoft.com/office/powerpoint/2010/main" val="30805469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ABI-CONUS_RSR10</a:t>
            </a:r>
          </a:p>
        </p:txBody>
      </p:sp>
      <p:sp>
        <p:nvSpPr>
          <p:cNvPr id="3" name="Text Placeholder 2"/>
          <p:cNvSpPr>
            <a:spLocks noGrp="1"/>
          </p:cNvSpPr>
          <p:nvPr>
            <p:ph type="body" idx="1"/>
          </p:nvPr>
        </p:nvSpPr>
        <p:spPr/>
        <p:txBody>
          <a:bodyPr/>
          <a:lstStyle/>
          <a:p>
            <a:pPr lvl="0">
              <a:spcBef>
                <a:spcPts val="0"/>
              </a:spcBef>
              <a:buClr>
                <a:srgbClr val="FFFFFF"/>
              </a:buClr>
            </a:pPr>
            <a:r>
              <a:rPr lang="en-US" sz="2400" dirty="0">
                <a:solidFill>
                  <a:srgbClr val="FFFFFF"/>
                </a:solidFill>
              </a:rPr>
              <a:t>Comparison of G17 RSR with CERES/Terra TOA reflected flux on </a:t>
            </a:r>
            <a:r>
              <a:rPr lang="en-US" sz="2400" b="1" dirty="0">
                <a:solidFill>
                  <a:srgbClr val="FFFF00"/>
                </a:solidFill>
              </a:rPr>
              <a:t>5/10/2019</a:t>
            </a:r>
            <a:r>
              <a:rPr lang="en-US" sz="2400" dirty="0">
                <a:solidFill>
                  <a:srgbClr val="FFFFFF"/>
                </a:solidFill>
              </a:rPr>
              <a:t> over </a:t>
            </a:r>
            <a:r>
              <a:rPr lang="en-US" sz="2400" b="1" dirty="0">
                <a:solidFill>
                  <a:srgbClr val="FFFF00"/>
                </a:solidFill>
              </a:rPr>
              <a:t>CONUS</a:t>
            </a:r>
            <a:r>
              <a:rPr lang="en-US" sz="2400" dirty="0">
                <a:solidFill>
                  <a:srgbClr val="FFFFFF"/>
                </a:solidFill>
              </a:rPr>
              <a:t>:</a:t>
            </a:r>
          </a:p>
          <a:p>
            <a:pPr lvl="1">
              <a:spcBef>
                <a:spcPts val="0"/>
              </a:spcBef>
              <a:buClr>
                <a:srgbClr val="FFFFFF"/>
              </a:buClr>
            </a:pPr>
            <a:r>
              <a:rPr lang="en-US" sz="2000" dirty="0">
                <a:solidFill>
                  <a:srgbClr val="FFFFFF"/>
                </a:solidFill>
              </a:rPr>
              <a:t>G17 (left), CERES (middle), and G17 – CERES difference (right).</a:t>
            </a:r>
          </a:p>
          <a:p>
            <a:pPr lvl="1">
              <a:spcBef>
                <a:spcPts val="0"/>
              </a:spcBef>
              <a:buClr>
                <a:srgbClr val="FFFFFF"/>
              </a:buClr>
            </a:pPr>
            <a:r>
              <a:rPr lang="en-US" sz="2000" dirty="0">
                <a:solidFill>
                  <a:srgbClr val="FFFFFF"/>
                </a:solidFill>
              </a:rPr>
              <a:t>Largest differences (± 300 Wm</a:t>
            </a:r>
            <a:r>
              <a:rPr lang="en-US" sz="2000" baseline="30000" dirty="0">
                <a:solidFill>
                  <a:srgbClr val="FFFFFF"/>
                </a:solidFill>
              </a:rPr>
              <a:t>-2</a:t>
            </a:r>
            <a:r>
              <a:rPr lang="en-US" sz="2000" dirty="0">
                <a:solidFill>
                  <a:srgbClr val="FFFFFF"/>
                </a:solidFill>
              </a:rPr>
              <a:t>) are over clouds.</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48</a:t>
            </a:fld>
            <a:endParaRPr lang="en-US"/>
          </a:p>
        </p:txBody>
      </p:sp>
      <p:pic>
        <p:nvPicPr>
          <p:cNvPr id="7" name="Picture 6"/>
          <p:cNvPicPr>
            <a:picLocks noChangeAspect="1"/>
          </p:cNvPicPr>
          <p:nvPr/>
        </p:nvPicPr>
        <p:blipFill>
          <a:blip r:embed="rId3"/>
          <a:stretch>
            <a:fillRect/>
          </a:stretch>
        </p:blipFill>
        <p:spPr>
          <a:xfrm>
            <a:off x="6047882" y="2978507"/>
            <a:ext cx="2973548" cy="2962656"/>
          </a:xfrm>
          <a:prstGeom prst="rect">
            <a:avLst/>
          </a:prstGeom>
        </p:spPr>
      </p:pic>
      <p:pic>
        <p:nvPicPr>
          <p:cNvPr id="6" name="Picture 5"/>
          <p:cNvPicPr>
            <a:picLocks noChangeAspect="1"/>
          </p:cNvPicPr>
          <p:nvPr/>
        </p:nvPicPr>
        <p:blipFill>
          <a:blip r:embed="rId4"/>
          <a:stretch>
            <a:fillRect/>
          </a:stretch>
        </p:blipFill>
        <p:spPr>
          <a:xfrm>
            <a:off x="109891" y="2978634"/>
            <a:ext cx="2969900" cy="2962656"/>
          </a:xfrm>
          <a:prstGeom prst="rect">
            <a:avLst/>
          </a:prstGeom>
        </p:spPr>
      </p:pic>
      <p:pic>
        <p:nvPicPr>
          <p:cNvPr id="5" name="Picture 4"/>
          <p:cNvPicPr>
            <a:picLocks noChangeAspect="1"/>
          </p:cNvPicPr>
          <p:nvPr/>
        </p:nvPicPr>
        <p:blipFill>
          <a:blip r:embed="rId5"/>
          <a:stretch>
            <a:fillRect/>
          </a:stretch>
        </p:blipFill>
        <p:spPr>
          <a:xfrm>
            <a:off x="3081600" y="2978507"/>
            <a:ext cx="2966282" cy="2962656"/>
          </a:xfrm>
          <a:prstGeom prst="rect">
            <a:avLst/>
          </a:prstGeom>
        </p:spPr>
      </p:pic>
    </p:spTree>
    <p:extLst>
      <p:ext uri="{BB962C8B-B14F-4D97-AF65-F5344CB8AC3E}">
        <p14:creationId xmlns:p14="http://schemas.microsoft.com/office/powerpoint/2010/main" val="10462817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ABI-CONUS_RSR10</a:t>
            </a:r>
          </a:p>
        </p:txBody>
      </p:sp>
      <p:sp>
        <p:nvSpPr>
          <p:cNvPr id="3" name="Text Placeholder 2"/>
          <p:cNvSpPr>
            <a:spLocks noGrp="1"/>
          </p:cNvSpPr>
          <p:nvPr>
            <p:ph type="body" idx="1"/>
          </p:nvPr>
        </p:nvSpPr>
        <p:spPr/>
        <p:txBody>
          <a:bodyPr/>
          <a:lstStyle/>
          <a:p>
            <a:pPr>
              <a:spcBef>
                <a:spcPts val="0"/>
              </a:spcBef>
            </a:pPr>
            <a:r>
              <a:rPr lang="en-US" sz="2400" dirty="0"/>
              <a:t>Comparison of G17 RSR product with CERES/Terra TOA fluxes for </a:t>
            </a:r>
            <a:r>
              <a:rPr lang="en-US" sz="2400" b="1" dirty="0">
                <a:solidFill>
                  <a:srgbClr val="FFFF00"/>
                </a:solidFill>
              </a:rPr>
              <a:t>5/10/2019</a:t>
            </a:r>
            <a:r>
              <a:rPr lang="en-US" sz="2400" dirty="0"/>
              <a:t> over </a:t>
            </a:r>
            <a:r>
              <a:rPr lang="en-US" sz="2400" b="1" dirty="0">
                <a:solidFill>
                  <a:srgbClr val="FFFF00"/>
                </a:solidFill>
              </a:rPr>
              <a:t>CONUS</a:t>
            </a:r>
            <a:r>
              <a:rPr lang="en-US" sz="2400" dirty="0"/>
              <a:t> (over 36K points).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49</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1193850210"/>
              </p:ext>
            </p:extLst>
          </p:nvPr>
        </p:nvGraphicFramePr>
        <p:xfrm>
          <a:off x="4572000" y="2286000"/>
          <a:ext cx="4187951" cy="1490472"/>
        </p:xfrm>
        <a:graphic>
          <a:graphicData uri="http://schemas.openxmlformats.org/drawingml/2006/table">
            <a:tbl>
              <a:tblPr firstRow="1" bandRow="1">
                <a:tableStyleId>{D7EF39A4-3B55-471D-9E2F-5EDBCC4E9E3D}</a:tableStyleId>
              </a:tblPr>
              <a:tblGrid>
                <a:gridCol w="1276251">
                  <a:extLst>
                    <a:ext uri="{9D8B030D-6E8A-4147-A177-3AD203B41FA5}">
                      <a16:colId xmlns:a16="http://schemas.microsoft.com/office/drawing/2014/main" val="3197546001"/>
                    </a:ext>
                  </a:extLst>
                </a:gridCol>
                <a:gridCol w="1090474">
                  <a:extLst>
                    <a:ext uri="{9D8B030D-6E8A-4147-A177-3AD203B41FA5}">
                      <a16:colId xmlns:a16="http://schemas.microsoft.com/office/drawing/2014/main" val="3068684400"/>
                    </a:ext>
                  </a:extLst>
                </a:gridCol>
                <a:gridCol w="1049678">
                  <a:extLst>
                    <a:ext uri="{9D8B030D-6E8A-4147-A177-3AD203B41FA5}">
                      <a16:colId xmlns:a16="http://schemas.microsoft.com/office/drawing/2014/main" val="3466011753"/>
                    </a:ext>
                  </a:extLst>
                </a:gridCol>
                <a:gridCol w="771548">
                  <a:extLst>
                    <a:ext uri="{9D8B030D-6E8A-4147-A177-3AD203B41FA5}">
                      <a16:colId xmlns:a16="http://schemas.microsoft.com/office/drawing/2014/main" val="960403700"/>
                    </a:ext>
                  </a:extLst>
                </a:gridCol>
              </a:tblGrid>
              <a:tr h="372618">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72618">
                <a:tc>
                  <a:txBody>
                    <a:bodyPr/>
                    <a:lstStyle/>
                    <a:p>
                      <a:pPr algn="ctr"/>
                      <a:r>
                        <a:rPr lang="en-US" sz="1600" b="1" dirty="0"/>
                        <a:t>CERES &lt; 200</a:t>
                      </a:r>
                    </a:p>
                  </a:txBody>
                  <a:tcPr/>
                </a:tc>
                <a:tc>
                  <a:txBody>
                    <a:bodyPr/>
                    <a:lstStyle/>
                    <a:p>
                      <a:pPr algn="r"/>
                      <a:r>
                        <a:rPr lang="en-US" sz="1600" b="1" dirty="0"/>
                        <a:t>11 (110)</a:t>
                      </a:r>
                    </a:p>
                  </a:txBody>
                  <a:tcPr/>
                </a:tc>
                <a:tc>
                  <a:txBody>
                    <a:bodyPr/>
                    <a:lstStyle/>
                    <a:p>
                      <a:pPr algn="r"/>
                      <a:r>
                        <a:rPr lang="en-US" sz="1600" b="1" dirty="0"/>
                        <a:t>48 (100)</a:t>
                      </a:r>
                    </a:p>
                  </a:txBody>
                  <a:tcPr/>
                </a:tc>
                <a:tc>
                  <a:txBody>
                    <a:bodyPr/>
                    <a:lstStyle/>
                    <a:p>
                      <a:pPr algn="r"/>
                      <a:r>
                        <a:rPr lang="en-US" sz="1600" b="1" dirty="0"/>
                        <a:t>16,617</a:t>
                      </a:r>
                    </a:p>
                  </a:txBody>
                  <a:tcPr/>
                </a:tc>
                <a:extLst>
                  <a:ext uri="{0D108BD9-81ED-4DB2-BD59-A6C34878D82A}">
                    <a16:rowId xmlns:a16="http://schemas.microsoft.com/office/drawing/2014/main" val="1105077243"/>
                  </a:ext>
                </a:extLst>
              </a:tr>
              <a:tr h="372618">
                <a:tc>
                  <a:txBody>
                    <a:bodyPr/>
                    <a:lstStyle/>
                    <a:p>
                      <a:pPr algn="ctr"/>
                      <a:r>
                        <a:rPr lang="en-US" sz="1600" b="1" dirty="0"/>
                        <a:t>[200, 500]</a:t>
                      </a:r>
                    </a:p>
                  </a:txBody>
                  <a:tcPr/>
                </a:tc>
                <a:tc>
                  <a:txBody>
                    <a:bodyPr/>
                    <a:lstStyle/>
                    <a:p>
                      <a:pPr algn="r"/>
                      <a:r>
                        <a:rPr lang="en-US" sz="1600" b="1" dirty="0"/>
                        <a:t>21 (65)</a:t>
                      </a:r>
                    </a:p>
                  </a:txBody>
                  <a:tcPr/>
                </a:tc>
                <a:tc>
                  <a:txBody>
                    <a:bodyPr/>
                    <a:lstStyle/>
                    <a:p>
                      <a:pPr algn="r"/>
                      <a:r>
                        <a:rPr lang="en-US" sz="1600" b="1" dirty="0"/>
                        <a:t>88 (130)</a:t>
                      </a:r>
                    </a:p>
                  </a:txBody>
                  <a:tcPr/>
                </a:tc>
                <a:tc>
                  <a:txBody>
                    <a:bodyPr/>
                    <a:lstStyle/>
                    <a:p>
                      <a:pPr algn="r"/>
                      <a:r>
                        <a:rPr lang="en-US" sz="1600" b="1" dirty="0"/>
                        <a:t>16,053</a:t>
                      </a:r>
                    </a:p>
                  </a:txBody>
                  <a:tcPr/>
                </a:tc>
                <a:extLst>
                  <a:ext uri="{0D108BD9-81ED-4DB2-BD59-A6C34878D82A}">
                    <a16:rowId xmlns:a16="http://schemas.microsoft.com/office/drawing/2014/main" val="2538163557"/>
                  </a:ext>
                </a:extLst>
              </a:tr>
              <a:tr h="372618">
                <a:tc>
                  <a:txBody>
                    <a:bodyPr/>
                    <a:lstStyle/>
                    <a:p>
                      <a:pPr algn="ctr"/>
                      <a:r>
                        <a:rPr lang="en-US" sz="1600" b="1" dirty="0"/>
                        <a:t>CERES &gt; 500</a:t>
                      </a:r>
                    </a:p>
                  </a:txBody>
                  <a:tcPr/>
                </a:tc>
                <a:tc>
                  <a:txBody>
                    <a:bodyPr/>
                    <a:lstStyle/>
                    <a:p>
                      <a:pPr algn="r"/>
                      <a:r>
                        <a:rPr lang="en-US" sz="1600" b="1" dirty="0"/>
                        <a:t>-31 (85)</a:t>
                      </a:r>
                    </a:p>
                  </a:txBody>
                  <a:tcPr/>
                </a:tc>
                <a:tc>
                  <a:txBody>
                    <a:bodyPr/>
                    <a:lstStyle/>
                    <a:p>
                      <a:pPr algn="r"/>
                      <a:r>
                        <a:rPr lang="en-US" sz="1600" b="1" dirty="0">
                          <a:solidFill>
                            <a:srgbClr val="C00000"/>
                          </a:solidFill>
                        </a:rPr>
                        <a:t>111</a:t>
                      </a:r>
                      <a:r>
                        <a:rPr lang="en-US" sz="1600" b="1" dirty="0"/>
                        <a:t> (100)</a:t>
                      </a:r>
                    </a:p>
                  </a:txBody>
                  <a:tcPr/>
                </a:tc>
                <a:tc>
                  <a:txBody>
                    <a:bodyPr/>
                    <a:lstStyle/>
                    <a:p>
                      <a:pPr algn="r"/>
                      <a:r>
                        <a:rPr lang="en-US" sz="1600" b="1" dirty="0"/>
                        <a:t>3,802</a:t>
                      </a:r>
                    </a:p>
                  </a:txBody>
                  <a:tcPr/>
                </a:tc>
                <a:extLst>
                  <a:ext uri="{0D108BD9-81ED-4DB2-BD59-A6C34878D82A}">
                    <a16:rowId xmlns:a16="http://schemas.microsoft.com/office/drawing/2014/main" val="3183075478"/>
                  </a:ext>
                </a:extLst>
              </a:tr>
            </a:tbl>
          </a:graphicData>
        </a:graphic>
      </p:graphicFrame>
      <p:sp>
        <p:nvSpPr>
          <p:cNvPr id="9" name="TextBox 8"/>
          <p:cNvSpPr txBox="1"/>
          <p:nvPr/>
        </p:nvSpPr>
        <p:spPr>
          <a:xfrm>
            <a:off x="4572000" y="3808877"/>
            <a:ext cx="4210877"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sp>
        <p:nvSpPr>
          <p:cNvPr id="11" name="TextBox 10"/>
          <p:cNvSpPr txBox="1"/>
          <p:nvPr/>
        </p:nvSpPr>
        <p:spPr>
          <a:xfrm>
            <a:off x="4572000" y="4480560"/>
            <a:ext cx="4187687" cy="923330"/>
          </a:xfrm>
          <a:prstGeom prst="rect">
            <a:avLst/>
          </a:prstGeom>
          <a:noFill/>
        </p:spPr>
        <p:txBody>
          <a:bodyPr wrap="square" rtlCol="0">
            <a:spAutoFit/>
          </a:bodyPr>
          <a:lstStyle/>
          <a:p>
            <a:pPr>
              <a:buClr>
                <a:schemeClr val="bg1"/>
              </a:buClr>
            </a:pPr>
            <a:r>
              <a:rPr lang="en-US" sz="1800" dirty="0">
                <a:solidFill>
                  <a:schemeClr val="bg1"/>
                </a:solidFill>
              </a:rPr>
              <a:t>Accuracy (A) and precision (P) are within specs except for high range P (cloudy sky).</a:t>
            </a:r>
          </a:p>
        </p:txBody>
      </p:sp>
      <p:sp>
        <p:nvSpPr>
          <p:cNvPr id="12" name="TextBox 11"/>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pic>
        <p:nvPicPr>
          <p:cNvPr id="6" name="Picture 5"/>
          <p:cNvPicPr>
            <a:picLocks noChangeAspect="1"/>
          </p:cNvPicPr>
          <p:nvPr/>
        </p:nvPicPr>
        <p:blipFill>
          <a:blip r:embed="rId3"/>
          <a:stretch>
            <a:fillRect/>
          </a:stretch>
        </p:blipFill>
        <p:spPr>
          <a:xfrm>
            <a:off x="182880" y="2286000"/>
            <a:ext cx="4109776" cy="4114800"/>
          </a:xfrm>
          <a:prstGeom prst="rect">
            <a:avLst/>
          </a:prstGeom>
        </p:spPr>
      </p:pic>
    </p:spTree>
    <p:extLst>
      <p:ext uri="{BB962C8B-B14F-4D97-AF65-F5344CB8AC3E}">
        <p14:creationId xmlns:p14="http://schemas.microsoft.com/office/powerpoint/2010/main" val="21819517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Overview: DSR</a:t>
            </a:r>
          </a:p>
        </p:txBody>
      </p:sp>
      <p:sp>
        <p:nvSpPr>
          <p:cNvPr id="3" name="Text Placeholder 2"/>
          <p:cNvSpPr>
            <a:spLocks noGrp="1"/>
          </p:cNvSpPr>
          <p:nvPr>
            <p:ph type="body" idx="1"/>
          </p:nvPr>
        </p:nvSpPr>
        <p:spPr>
          <a:xfrm>
            <a:off x="457200" y="1280160"/>
            <a:ext cx="8522746" cy="4937760"/>
          </a:xfrm>
        </p:spPr>
        <p:txBody>
          <a:bodyPr/>
          <a:lstStyle/>
          <a:p>
            <a:pPr>
              <a:spcBef>
                <a:spcPts val="0"/>
              </a:spcBef>
            </a:pPr>
            <a:r>
              <a:rPr lang="en-US" sz="2800" dirty="0"/>
              <a:t>Downward Shortwave Radiation: Surface</a:t>
            </a:r>
          </a:p>
          <a:p>
            <a:pPr marL="854075" lvl="1" indent="-219075">
              <a:spcBef>
                <a:spcPts val="0"/>
              </a:spcBef>
            </a:pPr>
            <a:r>
              <a:rPr lang="en-US" sz="2000" dirty="0"/>
              <a:t>instantaneous total SW (0.2-4.0 µm) flux received at the Earth’s surface,</a:t>
            </a:r>
          </a:p>
          <a:p>
            <a:pPr marL="854075" lvl="1" indent="-219075">
              <a:spcBef>
                <a:spcPts val="0"/>
              </a:spcBef>
            </a:pPr>
            <a:r>
              <a:rPr lang="en-US" sz="2000" dirty="0"/>
              <a:t>produced on a global latitude/longitude grid at </a:t>
            </a:r>
          </a:p>
          <a:p>
            <a:pPr marL="1254125" lvl="2" indent="-219075">
              <a:spcBef>
                <a:spcPts val="0"/>
              </a:spcBef>
            </a:pPr>
            <a:r>
              <a:rPr lang="en-US" sz="1600" dirty="0"/>
              <a:t>0.50 degree (50 km) resolution for Full Disk, </a:t>
            </a:r>
          </a:p>
          <a:p>
            <a:pPr marL="1254125" lvl="2" indent="-219075">
              <a:spcBef>
                <a:spcPts val="0"/>
              </a:spcBef>
            </a:pPr>
            <a:r>
              <a:rPr lang="en-US" sz="1600" dirty="0"/>
              <a:t>0.25 degree (25 km) resolution for CONUS, and </a:t>
            </a:r>
          </a:p>
          <a:p>
            <a:pPr marL="1254125" lvl="2" indent="-219075">
              <a:spcBef>
                <a:spcPts val="0"/>
              </a:spcBef>
            </a:pPr>
            <a:r>
              <a:rPr lang="en-US" sz="1600" dirty="0"/>
              <a:t>0.05 degree (05 km) resolution for Mesoscale,</a:t>
            </a:r>
          </a:p>
          <a:p>
            <a:pPr marL="854075" lvl="1" indent="-219075">
              <a:spcBef>
                <a:spcPts val="0"/>
              </a:spcBef>
            </a:pPr>
            <a:r>
              <a:rPr lang="en-US" sz="2000" dirty="0"/>
              <a:t>produced once per hour.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5</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6" name="TextBox 5"/>
          <p:cNvSpPr txBox="1"/>
          <p:nvPr/>
        </p:nvSpPr>
        <p:spPr>
          <a:xfrm>
            <a:off x="309489" y="6126480"/>
            <a:ext cx="633859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Calibri" panose="020F0502020204030204" pitchFamily="34" charset="0"/>
                <a:cs typeface="Arial"/>
                <a:sym typeface="Arial"/>
              </a:rPr>
              <a:t>[1] Conditions for good quality prescribed by the algorithm are for SZA ≤ 70 degrees.</a:t>
            </a:r>
          </a:p>
        </p:txBody>
      </p:sp>
      <p:sp>
        <p:nvSpPr>
          <p:cNvPr id="8" name="TextBox 7"/>
          <p:cNvSpPr txBox="1"/>
          <p:nvPr/>
        </p:nvSpPr>
        <p:spPr>
          <a:xfrm>
            <a:off x="287146" y="3474581"/>
            <a:ext cx="8659906" cy="307777"/>
          </a:xfrm>
          <a:prstGeom prst="rect">
            <a:avLst/>
          </a:prstGeom>
          <a:noFill/>
        </p:spPr>
        <p:txBody>
          <a:bodyPr wrap="square" rtlCol="0">
            <a:spAutoFit/>
          </a:bodyPr>
          <a:lstStyle/>
          <a:p>
            <a:pPr marL="0" marR="0" lvl="0" indent="0" algn="l" defTabSz="914400" rtl="0" eaLnBrk="1" fontAlgn="auto" latinLnBrk="0" hangingPunct="0">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 </a:t>
            </a:r>
            <a:r>
              <a:rPr kumimoji="0" lang="en-US" sz="1400" b="0" i="0" u="none" strike="noStrike" kern="0" cap="none" spc="0" normalizeH="0" baseline="0" noProof="0" dirty="0">
                <a:ln>
                  <a:noFill/>
                </a:ln>
                <a:solidFill>
                  <a:srgbClr val="FFFFFF">
                    <a:lumMod val="65000"/>
                  </a:srgbClr>
                </a:solidFill>
                <a:effectLst/>
                <a:uLnTx/>
                <a:uFillTx/>
                <a:latin typeface="Calibri" panose="020F0502020204030204" pitchFamily="34" charset="0"/>
                <a:cs typeface="Arial"/>
                <a:sym typeface="Arial"/>
              </a:rPr>
              <a:t>Table 5.24.1 in Product Definition and User’s Guide (PUG) Vol 5: Level 2+ Products, Revision 1.2 (4/11/2018)</a:t>
            </a:r>
          </a:p>
        </p:txBody>
      </p:sp>
      <p:graphicFrame>
        <p:nvGraphicFramePr>
          <p:cNvPr id="9" name="Table 8"/>
          <p:cNvGraphicFramePr>
            <a:graphicFrameLocks noGrp="1"/>
          </p:cNvGraphicFramePr>
          <p:nvPr/>
        </p:nvGraphicFramePr>
        <p:xfrm>
          <a:off x="320040" y="3749040"/>
          <a:ext cx="8461718" cy="2427041"/>
        </p:xfrm>
        <a:graphic>
          <a:graphicData uri="http://schemas.openxmlformats.org/drawingml/2006/table">
            <a:tbl>
              <a:tblPr/>
              <a:tblGrid>
                <a:gridCol w="1055078">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2011680">
                  <a:extLst>
                    <a:ext uri="{9D8B030D-6E8A-4147-A177-3AD203B41FA5}">
                      <a16:colId xmlns:a16="http://schemas.microsoft.com/office/drawing/2014/main" val="20003"/>
                    </a:ext>
                  </a:extLst>
                </a:gridCol>
                <a:gridCol w="1188720">
                  <a:extLst>
                    <a:ext uri="{9D8B030D-6E8A-4147-A177-3AD203B41FA5}">
                      <a16:colId xmlns:a16="http://schemas.microsoft.com/office/drawing/2014/main" val="20004"/>
                    </a:ext>
                  </a:extLst>
                </a:gridCol>
                <a:gridCol w="1280160">
                  <a:extLst>
                    <a:ext uri="{9D8B030D-6E8A-4147-A177-3AD203B41FA5}">
                      <a16:colId xmlns:a16="http://schemas.microsoft.com/office/drawing/2014/main" val="20005"/>
                    </a:ext>
                  </a:extLst>
                </a:gridCol>
              </a:tblGrid>
              <a:tr h="227306">
                <a:tc>
                  <a:txBody>
                    <a:bodyPr/>
                    <a:lstStyle/>
                    <a:p>
                      <a:pPr marL="0" marR="0" algn="ctr">
                        <a:spcBef>
                          <a:spcPts val="0"/>
                        </a:spcBef>
                        <a:spcAft>
                          <a:spcPts val="0"/>
                        </a:spcAft>
                      </a:pP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gridSpan="4">
                  <a:txBody>
                    <a:bodyPr/>
                    <a:lstStyle/>
                    <a:p>
                      <a:pPr marL="0" marR="0" algn="ctr">
                        <a:spcBef>
                          <a:spcPts val="0"/>
                        </a:spcBef>
                        <a:spcAft>
                          <a:spcPts val="0"/>
                        </a:spcAft>
                      </a:pPr>
                      <a:r>
                        <a:rPr lang="en-US" sz="1500" b="1" dirty="0">
                          <a:latin typeface="Calibri" pitchFamily="34" charset="0"/>
                          <a:ea typeface="Times New Roman"/>
                          <a:cs typeface="Times New Roman"/>
                        </a:rPr>
                        <a:t>Measurement</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spcBef>
                          <a:spcPts val="0"/>
                        </a:spcBef>
                        <a:spcAft>
                          <a:spcPts val="0"/>
                        </a:spcAft>
                      </a:pPr>
                      <a:r>
                        <a:rPr lang="en-US" sz="1500" b="1">
                          <a:latin typeface="Calibri" pitchFamily="34" charset="0"/>
                          <a:ea typeface="Times New Roman"/>
                          <a:cs typeface="Times New Roman"/>
                        </a:rPr>
                        <a:t>Mapping</a:t>
                      </a:r>
                      <a:endParaRPr lang="en-US" sz="150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0"/>
                  </a:ext>
                </a:extLst>
              </a:tr>
              <a:tr h="454612">
                <a:tc>
                  <a:txBody>
                    <a:bodyPr/>
                    <a:lstStyle/>
                    <a:p>
                      <a:pPr marL="0" marR="0" algn="ctr">
                        <a:spcBef>
                          <a:spcPts val="0"/>
                        </a:spcBef>
                        <a:spcAft>
                          <a:spcPts val="0"/>
                        </a:spcAft>
                      </a:pPr>
                      <a:r>
                        <a:rPr lang="en-US" sz="1500" b="1" dirty="0">
                          <a:latin typeface="Calibri" pitchFamily="34" charset="0"/>
                          <a:ea typeface="Times New Roman"/>
                          <a:cs typeface="Times New Roman"/>
                        </a:rPr>
                        <a:t>Region</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Range</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Accuracy</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Precision</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Performance Conditions</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ctr">
                        <a:spcBef>
                          <a:spcPts val="0"/>
                        </a:spcBef>
                        <a:spcAft>
                          <a:spcPts val="0"/>
                        </a:spcAft>
                      </a:pPr>
                      <a:r>
                        <a:rPr lang="en-US" sz="1500" b="1" dirty="0">
                          <a:latin typeface="Calibri" pitchFamily="34" charset="0"/>
                          <a:ea typeface="Times New Roman"/>
                          <a:cs typeface="Times New Roman"/>
                        </a:rPr>
                        <a:t>Accuracy</a:t>
                      </a:r>
                      <a:endParaRPr lang="en-US" sz="1500" dirty="0">
                        <a:latin typeface="Calibri" pitchFamily="34" charset="0"/>
                        <a:ea typeface="Calibri"/>
                        <a:cs typeface="Times New Roman"/>
                      </a:endParaRP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1741241">
                <a:tc>
                  <a:txBody>
                    <a:bodyPr/>
                    <a:lstStyle/>
                    <a:p>
                      <a:pPr marL="0" marR="0" algn="ctr">
                        <a:spcBef>
                          <a:spcPts val="0"/>
                        </a:spcBef>
                        <a:spcAft>
                          <a:spcPts val="0"/>
                        </a:spcAft>
                      </a:pPr>
                      <a:r>
                        <a:rPr lang="en-US" sz="1500" dirty="0">
                          <a:latin typeface="Calibri" pitchFamily="34" charset="0"/>
                          <a:ea typeface="Times New Roman"/>
                          <a:cs typeface="Times New Roman"/>
                        </a:rPr>
                        <a:t>Full Disk, CONUS,     &amp; Mesoscale</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0 to 1500 W/m</a:t>
                      </a:r>
                      <a:r>
                        <a:rPr lang="en-US" sz="1500" baseline="30000" dirty="0">
                          <a:latin typeface="Calibri" pitchFamily="34" charset="0"/>
                          <a:ea typeface="Times New Roman"/>
                          <a:cs typeface="Times New Roman"/>
                        </a:rPr>
                        <a:t>2</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itchFamily="34" charset="0"/>
                          <a:ea typeface="Times New Roman"/>
                          <a:cs typeface="Times New Roman"/>
                        </a:rPr>
                        <a:t>85 W/m</a:t>
                      </a:r>
                      <a:r>
                        <a:rPr lang="en-US" sz="1500" baseline="30000" dirty="0">
                          <a:latin typeface="Calibri" pitchFamily="34" charset="0"/>
                          <a:ea typeface="Times New Roman"/>
                          <a:cs typeface="Times New Roman"/>
                        </a:rPr>
                        <a:t>2 </a:t>
                      </a:r>
                      <a:r>
                        <a:rPr lang="en-US" sz="1500" dirty="0">
                          <a:latin typeface="Calibri" pitchFamily="34" charset="0"/>
                          <a:ea typeface="Times New Roman"/>
                          <a:cs typeface="Times New Roman"/>
                        </a:rPr>
                        <a:t>at high end of range (1000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65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at middle of range (350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110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at low end of range (100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200"/>
                        </a:spcAft>
                      </a:pPr>
                      <a:r>
                        <a:rPr lang="en-US" sz="1500" dirty="0">
                          <a:latin typeface="Calibri" pitchFamily="34" charset="0"/>
                          <a:ea typeface="Times New Roman"/>
                          <a:cs typeface="Times New Roman"/>
                        </a:rPr>
                        <a:t>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for high end of range (1000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130 W/m</a:t>
                      </a:r>
                      <a:r>
                        <a:rPr lang="en-US" sz="1500" baseline="30000" dirty="0">
                          <a:latin typeface="Calibri" pitchFamily="34" charset="0"/>
                          <a:ea typeface="Times New Roman"/>
                          <a:cs typeface="Times New Roman"/>
                        </a:rPr>
                        <a:t>2 </a:t>
                      </a:r>
                      <a:r>
                        <a:rPr lang="en-US" sz="1500" dirty="0">
                          <a:latin typeface="Calibri" pitchFamily="34" charset="0"/>
                          <a:ea typeface="Times New Roman"/>
                          <a:cs typeface="Times New Roman"/>
                        </a:rPr>
                        <a:t>for middle of range (350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p>
                      <a:pPr marL="0" marR="0" algn="ctr">
                        <a:spcBef>
                          <a:spcPts val="0"/>
                        </a:spcBef>
                        <a:spcAft>
                          <a:spcPts val="1200"/>
                        </a:spcAft>
                      </a:pPr>
                      <a:r>
                        <a:rPr lang="en-US" sz="1500" dirty="0">
                          <a:latin typeface="Calibri" pitchFamily="34" charset="0"/>
                          <a:ea typeface="Times New Roman"/>
                          <a:cs typeface="Times New Roman"/>
                        </a:rPr>
                        <a:t>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 for low end of range (100 W/m</a:t>
                      </a:r>
                      <a:r>
                        <a:rPr lang="en-US" sz="1500" baseline="30000" dirty="0">
                          <a:latin typeface="Calibri" pitchFamily="34" charset="0"/>
                          <a:ea typeface="Times New Roman"/>
                          <a:cs typeface="Times New Roman"/>
                        </a:rPr>
                        <a:t>2</a:t>
                      </a:r>
                      <a:r>
                        <a:rPr lang="en-US" sz="1500" dirty="0">
                          <a:latin typeface="Calibri" pitchFamily="34" charset="0"/>
                          <a:ea typeface="Times New Roman"/>
                          <a:cs typeface="Times New Roman"/>
                        </a:rPr>
                        <a:t>)</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LZA ≤ 70 degrees,</a:t>
                      </a:r>
                      <a:endParaRPr lang="en-US" sz="1500" dirty="0">
                        <a:latin typeface="Calibri" pitchFamily="34" charset="0"/>
                        <a:ea typeface="Calibri"/>
                        <a:cs typeface="Times New Roman"/>
                      </a:endParaRPr>
                    </a:p>
                    <a:p>
                      <a:pPr marL="0" marR="0" algn="ctr">
                        <a:spcBef>
                          <a:spcPts val="0"/>
                        </a:spcBef>
                        <a:spcAft>
                          <a:spcPts val="0"/>
                        </a:spcAft>
                      </a:pPr>
                      <a:r>
                        <a:rPr lang="en-US" sz="1500" dirty="0">
                          <a:latin typeface="Calibri" pitchFamily="34" charset="0"/>
                          <a:ea typeface="Times New Roman"/>
                          <a:cs typeface="Times New Roman"/>
                        </a:rPr>
                        <a:t>daytime, solar elevation angle &gt; 25 degrees </a:t>
                      </a:r>
                      <a:r>
                        <a:rPr lang="en-US" sz="1500" baseline="30000" dirty="0">
                          <a:latin typeface="Calibri" pitchFamily="34" charset="0"/>
                          <a:ea typeface="Times New Roman"/>
                          <a:cs typeface="Times New Roman"/>
                        </a:rPr>
                        <a:t>[1]</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0"/>
                        </a:spcAft>
                      </a:pPr>
                      <a:r>
                        <a:rPr lang="en-US" sz="1500" dirty="0">
                          <a:latin typeface="Calibri" pitchFamily="34" charset="0"/>
                          <a:ea typeface="Times New Roman"/>
                          <a:cs typeface="Times New Roman"/>
                        </a:rPr>
                        <a:t>Full Disk: 4 km</a:t>
                      </a:r>
                      <a:endParaRPr lang="en-US" sz="1500" dirty="0">
                        <a:latin typeface="Calibri" pitchFamily="34" charset="0"/>
                        <a:ea typeface="Calibri"/>
                        <a:cs typeface="Times New Roman"/>
                      </a:endParaRPr>
                    </a:p>
                    <a:p>
                      <a:pPr marL="0" marR="0" algn="ctr">
                        <a:spcBef>
                          <a:spcPts val="0"/>
                        </a:spcBef>
                        <a:spcAft>
                          <a:spcPts val="0"/>
                        </a:spcAft>
                      </a:pPr>
                      <a:r>
                        <a:rPr lang="en-US" sz="1500" dirty="0">
                          <a:latin typeface="Calibri" pitchFamily="34" charset="0"/>
                          <a:ea typeface="Times New Roman"/>
                          <a:cs typeface="Times New Roman"/>
                        </a:rPr>
                        <a:t>CONUS: 2 km</a:t>
                      </a:r>
                      <a:endParaRPr lang="en-US" sz="1500" dirty="0">
                        <a:latin typeface="Calibri" pitchFamily="34" charset="0"/>
                        <a:ea typeface="Calibri"/>
                        <a:cs typeface="Times New Roman"/>
                      </a:endParaRPr>
                    </a:p>
                    <a:p>
                      <a:pPr marL="0" marR="0" algn="ctr">
                        <a:spcBef>
                          <a:spcPts val="0"/>
                        </a:spcBef>
                        <a:spcAft>
                          <a:spcPts val="0"/>
                        </a:spcAft>
                      </a:pPr>
                      <a:r>
                        <a:rPr lang="en-US" sz="1500" dirty="0" err="1">
                          <a:latin typeface="Calibri" pitchFamily="34" charset="0"/>
                          <a:ea typeface="Times New Roman"/>
                          <a:cs typeface="Times New Roman"/>
                        </a:rPr>
                        <a:t>Mesoscale</a:t>
                      </a:r>
                      <a:r>
                        <a:rPr lang="en-US" sz="1500" dirty="0">
                          <a:latin typeface="Calibri" pitchFamily="34" charset="0"/>
                          <a:ea typeface="Times New Roman"/>
                          <a:cs typeface="Times New Roman"/>
                        </a:rPr>
                        <a:t>: 1 km</a:t>
                      </a:r>
                      <a:endParaRPr lang="en-US" sz="1500" dirty="0">
                        <a:latin typeface="Calibri" pitchFamily="34" charset="0"/>
                        <a:ea typeface="Calibri"/>
                        <a:cs typeface="Times New Roman"/>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716644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ABI-CONUS_RSR10</a:t>
            </a:r>
          </a:p>
        </p:txBody>
      </p:sp>
      <p:sp>
        <p:nvSpPr>
          <p:cNvPr id="3" name="Text Placeholder 2"/>
          <p:cNvSpPr>
            <a:spLocks noGrp="1"/>
          </p:cNvSpPr>
          <p:nvPr>
            <p:ph type="body" idx="1"/>
          </p:nvPr>
        </p:nvSpPr>
        <p:spPr>
          <a:xfrm>
            <a:off x="457199" y="1280160"/>
            <a:ext cx="8535972" cy="4937760"/>
          </a:xfrm>
        </p:spPr>
        <p:txBody>
          <a:bodyPr/>
          <a:lstStyle/>
          <a:p>
            <a:pPr lvl="0">
              <a:spcBef>
                <a:spcPts val="0"/>
              </a:spcBef>
              <a:buClr>
                <a:srgbClr val="FFFFFF"/>
              </a:buClr>
            </a:pPr>
            <a:r>
              <a:rPr lang="en-US" sz="2400" dirty="0">
                <a:solidFill>
                  <a:srgbClr val="FFFFFF"/>
                </a:solidFill>
              </a:rPr>
              <a:t>Comparison of G17 </a:t>
            </a:r>
            <a:r>
              <a:rPr lang="en-US" sz="2400" b="1" dirty="0">
                <a:solidFill>
                  <a:srgbClr val="FFFF00"/>
                </a:solidFill>
              </a:rPr>
              <a:t>CONUS</a:t>
            </a:r>
            <a:r>
              <a:rPr lang="en-US" sz="2400" dirty="0">
                <a:solidFill>
                  <a:srgbClr val="FFFFFF"/>
                </a:solidFill>
              </a:rPr>
              <a:t> RSR product with CERES/Terra TOA fluxes for </a:t>
            </a:r>
            <a:r>
              <a:rPr lang="en-US" sz="2400" b="1" dirty="0">
                <a:solidFill>
                  <a:srgbClr val="FFFF00"/>
                </a:solidFill>
              </a:rPr>
              <a:t>2/12 – 5/31, 2019</a:t>
            </a:r>
            <a:r>
              <a:rPr lang="en-US" sz="2400" dirty="0">
                <a:solidFill>
                  <a:schemeClr val="bg1"/>
                </a:solidFill>
              </a:rPr>
              <a:t>,</a:t>
            </a:r>
            <a:r>
              <a:rPr lang="en-US" sz="2400" b="1" dirty="0">
                <a:solidFill>
                  <a:srgbClr val="FFFF00"/>
                </a:solidFill>
              </a:rPr>
              <a:t> </a:t>
            </a:r>
            <a:r>
              <a:rPr lang="en-US" sz="2400" dirty="0">
                <a:solidFill>
                  <a:schemeClr val="bg1"/>
                </a:solidFill>
              </a:rPr>
              <a:t>but over</a:t>
            </a:r>
            <a:r>
              <a:rPr lang="en-US" sz="2400" b="1" dirty="0">
                <a:solidFill>
                  <a:srgbClr val="FFFF00"/>
                </a:solidFill>
              </a:rPr>
              <a:t> selected sites </a:t>
            </a:r>
            <a:r>
              <a:rPr lang="en-US" sz="2400" dirty="0">
                <a:solidFill>
                  <a:schemeClr val="bg1"/>
                </a:solidFill>
              </a:rPr>
              <a:t>only</a:t>
            </a:r>
            <a:r>
              <a:rPr lang="en-US" sz="2400" dirty="0">
                <a:solidFill>
                  <a:srgbClr val="FFFFFF"/>
                </a:solidFill>
              </a:rPr>
              <a:t>.</a:t>
            </a:r>
          </a:p>
          <a:p>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50</a:t>
            </a:fld>
            <a:endParaRPr lang="en-US"/>
          </a:p>
        </p:txBody>
      </p:sp>
      <p:sp>
        <p:nvSpPr>
          <p:cNvPr id="7" name="TextBox 6"/>
          <p:cNvSpPr txBox="1"/>
          <p:nvPr/>
        </p:nvSpPr>
        <p:spPr>
          <a:xfrm>
            <a:off x="655574" y="6021418"/>
            <a:ext cx="7680308" cy="646331"/>
          </a:xfrm>
          <a:prstGeom prst="rect">
            <a:avLst/>
          </a:prstGeom>
          <a:noFill/>
        </p:spPr>
        <p:txBody>
          <a:bodyPr wrap="none" rtlCol="0">
            <a:spAutoFit/>
          </a:bodyPr>
          <a:lstStyle/>
          <a:p>
            <a:pPr marL="285750" indent="-285750">
              <a:buClr>
                <a:schemeClr val="bg1"/>
              </a:buClr>
              <a:buFont typeface="Arial" panose="020B0604020202020204" pitchFamily="34" charset="0"/>
              <a:buChar char="•"/>
            </a:pPr>
            <a:r>
              <a:rPr lang="en-US" sz="1800" dirty="0">
                <a:solidFill>
                  <a:schemeClr val="bg1"/>
                </a:solidFill>
              </a:rPr>
              <a:t>Underestimation on average; largest bias is again at high RSR (cloud).</a:t>
            </a:r>
          </a:p>
          <a:p>
            <a:pPr marL="285750" indent="-285750">
              <a:buClr>
                <a:schemeClr val="bg1"/>
              </a:buClr>
              <a:buFont typeface="Arial" panose="020B0604020202020204" pitchFamily="34" charset="0"/>
              <a:buChar char="•"/>
            </a:pPr>
            <a:r>
              <a:rPr lang="en-US" sz="1800" dirty="0">
                <a:solidFill>
                  <a:schemeClr val="bg1"/>
                </a:solidFill>
              </a:rPr>
              <a:t>Sites: SURFRAD and SOLRAD (see later). </a:t>
            </a:r>
          </a:p>
        </p:txBody>
      </p:sp>
      <p:pic>
        <p:nvPicPr>
          <p:cNvPr id="6" name="Picture 5"/>
          <p:cNvPicPr>
            <a:picLocks noChangeAspect="1"/>
          </p:cNvPicPr>
          <p:nvPr/>
        </p:nvPicPr>
        <p:blipFill>
          <a:blip r:embed="rId3"/>
          <a:stretch>
            <a:fillRect/>
          </a:stretch>
        </p:blipFill>
        <p:spPr>
          <a:xfrm>
            <a:off x="4764024" y="2240280"/>
            <a:ext cx="3644001" cy="3648456"/>
          </a:xfrm>
          <a:prstGeom prst="rect">
            <a:avLst/>
          </a:prstGeom>
        </p:spPr>
      </p:pic>
      <p:pic>
        <p:nvPicPr>
          <p:cNvPr id="8" name="Picture 7"/>
          <p:cNvPicPr>
            <a:picLocks noChangeAspect="1"/>
          </p:cNvPicPr>
          <p:nvPr/>
        </p:nvPicPr>
        <p:blipFill>
          <a:blip r:embed="rId4"/>
          <a:stretch>
            <a:fillRect/>
          </a:stretch>
        </p:blipFill>
        <p:spPr>
          <a:xfrm>
            <a:off x="655574" y="2240280"/>
            <a:ext cx="3657387" cy="3648456"/>
          </a:xfrm>
          <a:prstGeom prst="rect">
            <a:avLst/>
          </a:prstGeom>
        </p:spPr>
      </p:pic>
    </p:spTree>
    <p:extLst>
      <p:ext uri="{BB962C8B-B14F-4D97-AF65-F5344CB8AC3E}">
        <p14:creationId xmlns:p14="http://schemas.microsoft.com/office/powerpoint/2010/main" val="31111448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ABI-CONUS_RSR10</a:t>
            </a:r>
          </a:p>
        </p:txBody>
      </p:sp>
      <p:sp>
        <p:nvSpPr>
          <p:cNvPr id="3" name="Text Placeholder 2"/>
          <p:cNvSpPr>
            <a:spLocks noGrp="1"/>
          </p:cNvSpPr>
          <p:nvPr>
            <p:ph type="body" idx="1"/>
          </p:nvPr>
        </p:nvSpPr>
        <p:spPr/>
        <p:txBody>
          <a:bodyPr/>
          <a:lstStyle/>
          <a:p>
            <a:pPr>
              <a:spcBef>
                <a:spcPts val="0"/>
              </a:spcBef>
            </a:pPr>
            <a:r>
              <a:rPr lang="en-US" sz="2400" dirty="0"/>
              <a:t>Comparison of G17 RSR product with CERES/Terra TOA fluxes for the time period </a:t>
            </a:r>
            <a:r>
              <a:rPr lang="en-US" sz="2400" b="1" dirty="0">
                <a:solidFill>
                  <a:srgbClr val="FFFF00"/>
                </a:solidFill>
              </a:rPr>
              <a:t>2/12 – 5/10, 2019 </a:t>
            </a:r>
            <a:r>
              <a:rPr lang="en-US" sz="2400" dirty="0"/>
              <a:t>over </a:t>
            </a:r>
            <a:r>
              <a:rPr lang="en-US" sz="2400" b="1" dirty="0">
                <a:solidFill>
                  <a:srgbClr val="FFFF00"/>
                </a:solidFill>
              </a:rPr>
              <a:t>CONUS</a:t>
            </a:r>
            <a:r>
              <a:rPr lang="en-US" sz="2400" dirty="0"/>
              <a:t>.</a:t>
            </a:r>
          </a:p>
          <a:p>
            <a:r>
              <a:rPr lang="en-US" sz="2400" dirty="0"/>
              <a:t>Accuracy (A) and precision (P) are within specs in all ranges.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51</a:t>
            </a:fld>
            <a:endParaRPr lang="en-US"/>
          </a:p>
        </p:txBody>
      </p:sp>
      <p:graphicFrame>
        <p:nvGraphicFramePr>
          <p:cNvPr id="11" name="Table 10"/>
          <p:cNvGraphicFramePr>
            <a:graphicFrameLocks noGrp="1"/>
          </p:cNvGraphicFramePr>
          <p:nvPr>
            <p:extLst>
              <p:ext uri="{D42A27DB-BD31-4B8C-83A1-F6EECF244321}">
                <p14:modId xmlns:p14="http://schemas.microsoft.com/office/powerpoint/2010/main" val="3616844791"/>
              </p:ext>
            </p:extLst>
          </p:nvPr>
        </p:nvGraphicFramePr>
        <p:xfrm>
          <a:off x="1421892" y="2864141"/>
          <a:ext cx="6300216" cy="2432305"/>
        </p:xfrm>
        <a:graphic>
          <a:graphicData uri="http://schemas.openxmlformats.org/drawingml/2006/table">
            <a:tbl>
              <a:tblPr firstRow="1" bandRow="1">
                <a:tableStyleId>{D7EF39A4-3B55-471D-9E2F-5EDBCC4E9E3D}</a:tableStyleId>
              </a:tblPr>
              <a:tblGrid>
                <a:gridCol w="1923092">
                  <a:extLst>
                    <a:ext uri="{9D8B030D-6E8A-4147-A177-3AD203B41FA5}">
                      <a16:colId xmlns:a16="http://schemas.microsoft.com/office/drawing/2014/main" val="3197546001"/>
                    </a:ext>
                  </a:extLst>
                </a:gridCol>
                <a:gridCol w="1460696">
                  <a:extLst>
                    <a:ext uri="{9D8B030D-6E8A-4147-A177-3AD203B41FA5}">
                      <a16:colId xmlns:a16="http://schemas.microsoft.com/office/drawing/2014/main" val="3068684400"/>
                    </a:ext>
                  </a:extLst>
                </a:gridCol>
                <a:gridCol w="1391920">
                  <a:extLst>
                    <a:ext uri="{9D8B030D-6E8A-4147-A177-3AD203B41FA5}">
                      <a16:colId xmlns:a16="http://schemas.microsoft.com/office/drawing/2014/main" val="3466011753"/>
                    </a:ext>
                  </a:extLst>
                </a:gridCol>
                <a:gridCol w="1524508">
                  <a:extLst>
                    <a:ext uri="{9D8B030D-6E8A-4147-A177-3AD203B41FA5}">
                      <a16:colId xmlns:a16="http://schemas.microsoft.com/office/drawing/2014/main" val="1065907400"/>
                    </a:ext>
                  </a:extLst>
                </a:gridCol>
              </a:tblGrid>
              <a:tr h="486461">
                <a:tc>
                  <a:txBody>
                    <a:bodyPr/>
                    <a:lstStyle/>
                    <a:p>
                      <a:pPr algn="ctr"/>
                      <a:r>
                        <a:rPr lang="en-US" sz="2000" b="1" dirty="0"/>
                        <a:t>Range</a:t>
                      </a:r>
                    </a:p>
                  </a:txBody>
                  <a:tcPr/>
                </a:tc>
                <a:tc>
                  <a:txBody>
                    <a:bodyPr/>
                    <a:lstStyle/>
                    <a:p>
                      <a:pPr algn="ctr"/>
                      <a:r>
                        <a:rPr lang="en-US" sz="2000" b="1" dirty="0"/>
                        <a:t>A</a:t>
                      </a:r>
                    </a:p>
                  </a:txBody>
                  <a:tcPr/>
                </a:tc>
                <a:tc>
                  <a:txBody>
                    <a:bodyPr/>
                    <a:lstStyle/>
                    <a:p>
                      <a:pPr algn="ctr"/>
                      <a:r>
                        <a:rPr lang="en-US" sz="2000" b="1" dirty="0"/>
                        <a:t>P </a:t>
                      </a:r>
                    </a:p>
                  </a:txBody>
                  <a:tcPr/>
                </a:tc>
                <a:tc>
                  <a:txBody>
                    <a:bodyPr/>
                    <a:lstStyle/>
                    <a:p>
                      <a:pPr algn="ctr"/>
                      <a:r>
                        <a:rPr lang="en-US" sz="2000" b="1" dirty="0"/>
                        <a:t>N</a:t>
                      </a:r>
                    </a:p>
                  </a:txBody>
                  <a:tcPr/>
                </a:tc>
                <a:extLst>
                  <a:ext uri="{0D108BD9-81ED-4DB2-BD59-A6C34878D82A}">
                    <a16:rowId xmlns:a16="http://schemas.microsoft.com/office/drawing/2014/main" val="3702844471"/>
                  </a:ext>
                </a:extLst>
              </a:tr>
              <a:tr h="486461">
                <a:tc>
                  <a:txBody>
                    <a:bodyPr/>
                    <a:lstStyle/>
                    <a:p>
                      <a:pPr algn="ctr"/>
                      <a:r>
                        <a:rPr lang="en-US" sz="2000" b="1" dirty="0"/>
                        <a:t>CERES &lt; 200</a:t>
                      </a:r>
                    </a:p>
                  </a:txBody>
                  <a:tcPr/>
                </a:tc>
                <a:tc>
                  <a:txBody>
                    <a:bodyPr/>
                    <a:lstStyle/>
                    <a:p>
                      <a:pPr algn="r"/>
                      <a:r>
                        <a:rPr lang="en-US" sz="2000" b="1" dirty="0"/>
                        <a:t>19 (110)</a:t>
                      </a:r>
                    </a:p>
                  </a:txBody>
                  <a:tcPr/>
                </a:tc>
                <a:tc>
                  <a:txBody>
                    <a:bodyPr/>
                    <a:lstStyle/>
                    <a:p>
                      <a:pPr algn="r"/>
                      <a:r>
                        <a:rPr lang="en-US" sz="2000" b="1" dirty="0"/>
                        <a:t>47 (100)</a:t>
                      </a:r>
                    </a:p>
                  </a:txBody>
                  <a:tcPr/>
                </a:tc>
                <a:tc>
                  <a:txBody>
                    <a:bodyPr/>
                    <a:lstStyle/>
                    <a:p>
                      <a:pPr algn="r" fontAlgn="b"/>
                      <a:r>
                        <a:rPr lang="en-US" sz="2000" b="1" i="0" u="none" strike="noStrike" dirty="0">
                          <a:solidFill>
                            <a:srgbClr val="000000"/>
                          </a:solidFill>
                          <a:effectLst/>
                          <a:latin typeface="Calibri" panose="020F0502020204030204" pitchFamily="34" charset="0"/>
                        </a:rPr>
                        <a:t>1,244,120</a:t>
                      </a:r>
                    </a:p>
                  </a:txBody>
                  <a:tcPr anchor="ctr"/>
                </a:tc>
                <a:extLst>
                  <a:ext uri="{0D108BD9-81ED-4DB2-BD59-A6C34878D82A}">
                    <a16:rowId xmlns:a16="http://schemas.microsoft.com/office/drawing/2014/main" val="1105077243"/>
                  </a:ext>
                </a:extLst>
              </a:tr>
              <a:tr h="486461">
                <a:tc>
                  <a:txBody>
                    <a:bodyPr/>
                    <a:lstStyle/>
                    <a:p>
                      <a:pPr algn="ctr"/>
                      <a:r>
                        <a:rPr lang="en-US" sz="2000" b="1" dirty="0"/>
                        <a:t>[200, 500]</a:t>
                      </a:r>
                    </a:p>
                  </a:txBody>
                  <a:tcPr/>
                </a:tc>
                <a:tc>
                  <a:txBody>
                    <a:bodyPr/>
                    <a:lstStyle/>
                    <a:p>
                      <a:pPr algn="r"/>
                      <a:r>
                        <a:rPr lang="en-US" sz="2000" b="1" dirty="0"/>
                        <a:t>15 (65)</a:t>
                      </a:r>
                    </a:p>
                  </a:txBody>
                  <a:tcPr/>
                </a:tc>
                <a:tc>
                  <a:txBody>
                    <a:bodyPr/>
                    <a:lstStyle/>
                    <a:p>
                      <a:pPr algn="r"/>
                      <a:r>
                        <a:rPr lang="en-US" sz="2000" b="1" dirty="0"/>
                        <a:t>79 (130)</a:t>
                      </a:r>
                    </a:p>
                  </a:txBody>
                  <a:tcPr/>
                </a:tc>
                <a:tc>
                  <a:txBody>
                    <a:bodyPr/>
                    <a:lstStyle/>
                    <a:p>
                      <a:pPr algn="r" fontAlgn="b"/>
                      <a:r>
                        <a:rPr lang="en-US" sz="2000" b="1" i="0" u="none" strike="noStrike" dirty="0">
                          <a:solidFill>
                            <a:srgbClr val="000000"/>
                          </a:solidFill>
                          <a:effectLst/>
                          <a:latin typeface="Calibri" panose="020F0502020204030204" pitchFamily="34" charset="0"/>
                        </a:rPr>
                        <a:t>1,589,140</a:t>
                      </a:r>
                    </a:p>
                  </a:txBody>
                  <a:tcPr anchor="ctr"/>
                </a:tc>
                <a:extLst>
                  <a:ext uri="{0D108BD9-81ED-4DB2-BD59-A6C34878D82A}">
                    <a16:rowId xmlns:a16="http://schemas.microsoft.com/office/drawing/2014/main" val="2538163557"/>
                  </a:ext>
                </a:extLst>
              </a:tr>
              <a:tr h="486461">
                <a:tc>
                  <a:txBody>
                    <a:bodyPr/>
                    <a:lstStyle/>
                    <a:p>
                      <a:pPr algn="ctr"/>
                      <a:r>
                        <a:rPr lang="en-US" sz="2000" b="1" dirty="0"/>
                        <a:t>CERES &gt; 500</a:t>
                      </a:r>
                    </a:p>
                  </a:txBody>
                  <a:tcPr/>
                </a:tc>
                <a:tc>
                  <a:txBody>
                    <a:bodyPr/>
                    <a:lstStyle/>
                    <a:p>
                      <a:pPr algn="r"/>
                      <a:r>
                        <a:rPr lang="en-US" sz="2000" b="1" dirty="0"/>
                        <a:t>-52 (85)</a:t>
                      </a:r>
                    </a:p>
                  </a:txBody>
                  <a:tcPr/>
                </a:tc>
                <a:tc>
                  <a:txBody>
                    <a:bodyPr/>
                    <a:lstStyle/>
                    <a:p>
                      <a:pPr algn="r"/>
                      <a:r>
                        <a:rPr lang="en-US" sz="2000" b="1" dirty="0">
                          <a:solidFill>
                            <a:schemeClr val="tx1"/>
                          </a:solidFill>
                        </a:rPr>
                        <a:t>94</a:t>
                      </a:r>
                      <a:r>
                        <a:rPr lang="en-US" sz="2000" b="1" dirty="0"/>
                        <a:t> (100)</a:t>
                      </a:r>
                    </a:p>
                  </a:txBody>
                  <a:tcPr/>
                </a:tc>
                <a:tc>
                  <a:txBody>
                    <a:bodyPr/>
                    <a:lstStyle/>
                    <a:p>
                      <a:pPr algn="r" fontAlgn="b"/>
                      <a:r>
                        <a:rPr lang="en-US" sz="2000" b="1" i="0" u="none" strike="noStrike" dirty="0">
                          <a:solidFill>
                            <a:srgbClr val="000000"/>
                          </a:solidFill>
                          <a:effectLst/>
                          <a:latin typeface="Calibri" panose="020F0502020204030204" pitchFamily="34" charset="0"/>
                        </a:rPr>
                        <a:t>323,727</a:t>
                      </a:r>
                    </a:p>
                  </a:txBody>
                  <a:tcPr anchor="ctr"/>
                </a:tc>
                <a:extLst>
                  <a:ext uri="{0D108BD9-81ED-4DB2-BD59-A6C34878D82A}">
                    <a16:rowId xmlns:a16="http://schemas.microsoft.com/office/drawing/2014/main" val="3183075478"/>
                  </a:ext>
                </a:extLst>
              </a:tr>
              <a:tr h="486461">
                <a:tc>
                  <a:txBody>
                    <a:bodyPr/>
                    <a:lstStyle/>
                    <a:p>
                      <a:pPr algn="ctr"/>
                      <a:r>
                        <a:rPr lang="en-US" sz="2000" b="1" dirty="0"/>
                        <a:t>All</a:t>
                      </a:r>
                    </a:p>
                  </a:txBody>
                  <a:tcPr/>
                </a:tc>
                <a:tc>
                  <a:txBody>
                    <a:bodyPr/>
                    <a:lstStyle/>
                    <a:p>
                      <a:pPr algn="ctr"/>
                      <a:r>
                        <a:rPr lang="en-US" sz="2000" b="1" dirty="0"/>
                        <a:t>10</a:t>
                      </a:r>
                    </a:p>
                  </a:txBody>
                  <a:tcPr anchor="ctr"/>
                </a:tc>
                <a:tc>
                  <a:txBody>
                    <a:bodyPr/>
                    <a:lstStyle/>
                    <a:p>
                      <a:pPr algn="ctr"/>
                      <a:r>
                        <a:rPr lang="en-US" sz="2000" b="1" dirty="0"/>
                        <a:t>73</a:t>
                      </a:r>
                    </a:p>
                  </a:txBody>
                  <a:tcPr anchor="ctr"/>
                </a:tc>
                <a:tc>
                  <a:txBody>
                    <a:bodyPr/>
                    <a:lstStyle/>
                    <a:p>
                      <a:pPr algn="r" fontAlgn="b"/>
                      <a:r>
                        <a:rPr lang="en-US" sz="2000" b="1" i="0" u="none" strike="noStrike" dirty="0">
                          <a:solidFill>
                            <a:srgbClr val="000000"/>
                          </a:solidFill>
                          <a:effectLst/>
                          <a:latin typeface="Calibri" panose="020F0502020204030204" pitchFamily="34" charset="0"/>
                        </a:rPr>
                        <a:t>3,156,994</a:t>
                      </a:r>
                    </a:p>
                  </a:txBody>
                  <a:tcPr anchor="ctr"/>
                </a:tc>
                <a:extLst>
                  <a:ext uri="{0D108BD9-81ED-4DB2-BD59-A6C34878D82A}">
                    <a16:rowId xmlns:a16="http://schemas.microsoft.com/office/drawing/2014/main" val="1446560642"/>
                  </a:ext>
                </a:extLst>
              </a:tr>
            </a:tbl>
          </a:graphicData>
        </a:graphic>
      </p:graphicFrame>
      <p:sp>
        <p:nvSpPr>
          <p:cNvPr id="12" name="TextBox 11"/>
          <p:cNvSpPr txBox="1"/>
          <p:nvPr/>
        </p:nvSpPr>
        <p:spPr>
          <a:xfrm>
            <a:off x="2342323" y="5296446"/>
            <a:ext cx="3903633" cy="892552"/>
          </a:xfrm>
          <a:prstGeom prst="rect">
            <a:avLst/>
          </a:prstGeom>
          <a:noFill/>
        </p:spPr>
        <p:txBody>
          <a:bodyPr wrap="none" rtlCol="0">
            <a:spAutoFit/>
          </a:bodyPr>
          <a:lstStyle/>
          <a:p>
            <a:pPr>
              <a:spcAft>
                <a:spcPts val="1200"/>
              </a:spcAft>
            </a:pPr>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a:p>
            <a:r>
              <a:rPr lang="en-US" dirty="0">
                <a:solidFill>
                  <a:schemeClr val="bg1"/>
                </a:solidFill>
              </a:rPr>
              <a:t>Accuracy (A): mean bias (satellite – reference)</a:t>
            </a:r>
          </a:p>
          <a:p>
            <a:r>
              <a:rPr lang="en-US" dirty="0">
                <a:solidFill>
                  <a:schemeClr val="bg1"/>
                </a:solidFill>
              </a:rPr>
              <a:t>Precision (P): standard deviation of biases</a:t>
            </a:r>
          </a:p>
        </p:txBody>
      </p:sp>
    </p:spTree>
    <p:extLst>
      <p:ext uri="{BB962C8B-B14F-4D97-AF65-F5344CB8AC3E}">
        <p14:creationId xmlns:p14="http://schemas.microsoft.com/office/powerpoint/2010/main" val="18965392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of GOES-17 DSR with SURFRAD and SOLRAD DSR</a:t>
            </a:r>
          </a:p>
        </p:txBody>
      </p:sp>
      <p:sp>
        <p:nvSpPr>
          <p:cNvPr id="3" name="Text Placeholder 2"/>
          <p:cNvSpPr>
            <a:spLocks noGrp="1"/>
          </p:cNvSpPr>
          <p:nvPr>
            <p:ph type="body" idx="1"/>
          </p:nvPr>
        </p:nvSpPr>
        <p:spPr/>
        <p:txBody>
          <a:bodyPr/>
          <a:lstStyle/>
          <a:p>
            <a:pPr marL="0"/>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52</a:t>
            </a:fld>
            <a:endParaRPr lang="en-US"/>
          </a:p>
        </p:txBody>
      </p:sp>
    </p:spTree>
    <p:extLst>
      <p:ext uri="{BB962C8B-B14F-4D97-AF65-F5344CB8AC3E}">
        <p14:creationId xmlns:p14="http://schemas.microsoft.com/office/powerpoint/2010/main" val="22528471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851" y="91440"/>
            <a:ext cx="6226233" cy="914400"/>
          </a:xfrm>
        </p:spPr>
        <p:txBody>
          <a:bodyPr/>
          <a:lstStyle/>
          <a:p>
            <a:r>
              <a:rPr lang="en-US" dirty="0"/>
              <a:t>Reference Data for </a:t>
            </a:r>
            <a:br>
              <a:rPr lang="en-US" dirty="0"/>
            </a:br>
            <a:r>
              <a:rPr lang="en-US" dirty="0"/>
              <a:t>Quantitative Evaluation of DSR</a:t>
            </a:r>
          </a:p>
        </p:txBody>
      </p:sp>
      <p:sp>
        <p:nvSpPr>
          <p:cNvPr id="3" name="Text Placeholder 2"/>
          <p:cNvSpPr>
            <a:spLocks noGrp="1"/>
          </p:cNvSpPr>
          <p:nvPr>
            <p:ph type="body" idx="1"/>
          </p:nvPr>
        </p:nvSpPr>
        <p:spPr>
          <a:xfrm>
            <a:off x="457200" y="1483210"/>
            <a:ext cx="3608336" cy="2749092"/>
          </a:xfrm>
        </p:spPr>
        <p:txBody>
          <a:bodyPr/>
          <a:lstStyle/>
          <a:p>
            <a:pPr>
              <a:lnSpc>
                <a:spcPct val="90000"/>
              </a:lnSpc>
              <a:spcBef>
                <a:spcPts val="0"/>
              </a:spcBef>
              <a:spcAft>
                <a:spcPts val="300"/>
              </a:spcAft>
            </a:pPr>
            <a:r>
              <a:rPr lang="en-US" sz="2400" dirty="0"/>
              <a:t>Surface Radiation Network (</a:t>
            </a:r>
            <a:r>
              <a:rPr lang="en-US" sz="2400" b="1" dirty="0"/>
              <a:t>SURFRAD</a:t>
            </a:r>
            <a:r>
              <a:rPr lang="en-US" sz="2400" dirty="0"/>
              <a:t>)</a:t>
            </a:r>
          </a:p>
          <a:p>
            <a:pPr lvl="1">
              <a:lnSpc>
                <a:spcPct val="90000"/>
              </a:lnSpc>
              <a:spcBef>
                <a:spcPts val="0"/>
              </a:spcBef>
              <a:spcAft>
                <a:spcPts val="300"/>
              </a:spcAft>
            </a:pPr>
            <a:r>
              <a:rPr lang="en-US" sz="2000" dirty="0"/>
              <a:t>Accurate, long-term, continuous measurements.</a:t>
            </a:r>
          </a:p>
          <a:p>
            <a:pPr lvl="1">
              <a:lnSpc>
                <a:spcPct val="90000"/>
              </a:lnSpc>
              <a:spcBef>
                <a:spcPts val="0"/>
              </a:spcBef>
              <a:spcAft>
                <a:spcPts val="300"/>
              </a:spcAft>
            </a:pPr>
            <a:r>
              <a:rPr lang="en-US" sz="2000" dirty="0"/>
              <a:t>7 permanent sites in climatologically diverse regions in the US.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53</a:t>
            </a:fld>
            <a:endParaRPr lang="en-US"/>
          </a:p>
        </p:txBody>
      </p:sp>
      <p:sp>
        <p:nvSpPr>
          <p:cNvPr id="9" name="Text Placeholder 2"/>
          <p:cNvSpPr txBox="1">
            <a:spLocks/>
          </p:cNvSpPr>
          <p:nvPr/>
        </p:nvSpPr>
        <p:spPr>
          <a:xfrm>
            <a:off x="457200" y="4076515"/>
            <a:ext cx="8229599" cy="2530761"/>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lnSpc>
                <a:spcPct val="90000"/>
              </a:lnSpc>
              <a:spcBef>
                <a:spcPts val="0"/>
              </a:spcBef>
              <a:spcAft>
                <a:spcPts val="300"/>
              </a:spcAft>
            </a:pPr>
            <a:r>
              <a:rPr lang="en-US" sz="2400" dirty="0"/>
              <a:t>Integrated Surface Irradiance Study (</a:t>
            </a:r>
            <a:r>
              <a:rPr lang="en-US" sz="2400" b="1" dirty="0"/>
              <a:t>SOLRAD</a:t>
            </a:r>
            <a:r>
              <a:rPr lang="en-US" sz="2400" dirty="0"/>
              <a:t>)</a:t>
            </a:r>
          </a:p>
          <a:p>
            <a:pPr lvl="1">
              <a:lnSpc>
                <a:spcPct val="90000"/>
              </a:lnSpc>
              <a:spcBef>
                <a:spcPts val="0"/>
              </a:spcBef>
              <a:spcAft>
                <a:spcPts val="300"/>
              </a:spcAft>
            </a:pPr>
            <a:r>
              <a:rPr lang="en-US" sz="2000" dirty="0"/>
              <a:t>Monitors surface radiation in the US, in collaboration with SURFRAD.</a:t>
            </a:r>
          </a:p>
          <a:p>
            <a:pPr lvl="1">
              <a:lnSpc>
                <a:spcPct val="90000"/>
              </a:lnSpc>
              <a:spcBef>
                <a:spcPts val="0"/>
              </a:spcBef>
              <a:spcAft>
                <a:spcPts val="300"/>
              </a:spcAft>
            </a:pPr>
            <a:r>
              <a:rPr lang="en-US" sz="2000" dirty="0"/>
              <a:t>Currently 7 stations are available.</a:t>
            </a:r>
          </a:p>
          <a:p>
            <a:pPr>
              <a:lnSpc>
                <a:spcPct val="90000"/>
              </a:lnSpc>
              <a:spcBef>
                <a:spcPts val="0"/>
              </a:spcBef>
              <a:spcAft>
                <a:spcPts val="300"/>
              </a:spcAft>
            </a:pPr>
            <a:r>
              <a:rPr lang="en-US" sz="2400" dirty="0"/>
              <a:t>Number of stations used depends on the domain </a:t>
            </a:r>
          </a:p>
          <a:p>
            <a:pPr lvl="1">
              <a:lnSpc>
                <a:spcPct val="90000"/>
              </a:lnSpc>
              <a:spcBef>
                <a:spcPts val="0"/>
              </a:spcBef>
              <a:spcAft>
                <a:spcPts val="300"/>
              </a:spcAft>
            </a:pPr>
            <a:r>
              <a:rPr lang="en-US" sz="2000" dirty="0"/>
              <a:t>CONUS: 8 stations,</a:t>
            </a:r>
          </a:p>
          <a:p>
            <a:pPr lvl="1">
              <a:lnSpc>
                <a:spcPct val="90000"/>
              </a:lnSpc>
              <a:spcBef>
                <a:spcPts val="0"/>
              </a:spcBef>
              <a:spcAft>
                <a:spcPts val="300"/>
              </a:spcAft>
            </a:pPr>
            <a:r>
              <a:rPr lang="en-US" sz="2000" dirty="0"/>
              <a:t>FD: 12 stations,</a:t>
            </a:r>
          </a:p>
          <a:p>
            <a:pPr lvl="1">
              <a:lnSpc>
                <a:spcPct val="90000"/>
              </a:lnSpc>
              <a:spcBef>
                <a:spcPts val="0"/>
              </a:spcBef>
              <a:spcAft>
                <a:spcPts val="300"/>
              </a:spcAft>
            </a:pPr>
            <a:r>
              <a:rPr lang="en-US" sz="2000" dirty="0"/>
              <a:t>2 stations (Penn State and Sterling) are not seen by GOES 17.</a:t>
            </a:r>
          </a:p>
          <a:p>
            <a:pPr marL="508000" lvl="1" indent="0">
              <a:buFont typeface="Arial"/>
              <a:buNone/>
            </a:pPr>
            <a:endParaRPr lang="en-US" sz="2000" dirty="0"/>
          </a:p>
          <a:p>
            <a:pPr marL="508000" lvl="1" indent="0">
              <a:buFont typeface="Arial"/>
              <a:buNone/>
            </a:pPr>
            <a:endParaRPr lang="en-US" sz="2000" dirty="0"/>
          </a:p>
        </p:txBody>
      </p:sp>
      <p:pic>
        <p:nvPicPr>
          <p:cNvPr id="6" name="Picture 5">
            <a:extLst>
              <a:ext uri="{FF2B5EF4-FFF2-40B4-BE49-F238E27FC236}">
                <a16:creationId xmlns:a16="http://schemas.microsoft.com/office/drawing/2014/main" id="{557FA84D-7B99-4AB2-A94B-4464DBF63C81}"/>
              </a:ext>
            </a:extLst>
          </p:cNvPr>
          <p:cNvPicPr>
            <a:picLocks noChangeAspect="1"/>
          </p:cNvPicPr>
          <p:nvPr/>
        </p:nvPicPr>
        <p:blipFill>
          <a:blip r:embed="rId3"/>
          <a:stretch>
            <a:fillRect/>
          </a:stretch>
        </p:blipFill>
        <p:spPr>
          <a:xfrm>
            <a:off x="3624865" y="801158"/>
            <a:ext cx="5715780" cy="3598024"/>
          </a:xfrm>
          <a:prstGeom prst="rect">
            <a:avLst/>
          </a:prstGeom>
        </p:spPr>
      </p:pic>
    </p:spTree>
    <p:extLst>
      <p:ext uri="{BB962C8B-B14F-4D97-AF65-F5344CB8AC3E}">
        <p14:creationId xmlns:p14="http://schemas.microsoft.com/office/powerpoint/2010/main" val="6004187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ABI-FD_DSR09</a:t>
            </a:r>
          </a:p>
        </p:txBody>
      </p:sp>
      <p:sp>
        <p:nvSpPr>
          <p:cNvPr id="3" name="Text Placeholder 2"/>
          <p:cNvSpPr>
            <a:spLocks noGrp="1"/>
          </p:cNvSpPr>
          <p:nvPr>
            <p:ph type="body" idx="1"/>
          </p:nvPr>
        </p:nvSpPr>
        <p:spPr>
          <a:xfrm>
            <a:off x="457200" y="1280160"/>
            <a:ext cx="8418040" cy="1213658"/>
          </a:xfrm>
        </p:spPr>
        <p:txBody>
          <a:bodyPr>
            <a:normAutofit/>
          </a:bodyPr>
          <a:lstStyle/>
          <a:p>
            <a:pPr>
              <a:spcBef>
                <a:spcPts val="0"/>
              </a:spcBef>
            </a:pPr>
            <a:r>
              <a:rPr lang="en-US" sz="2400" dirty="0"/>
              <a:t>Comparison of </a:t>
            </a:r>
            <a:r>
              <a:rPr lang="en-US" sz="2400" b="1" dirty="0">
                <a:solidFill>
                  <a:srgbClr val="FFFF00"/>
                </a:solidFill>
              </a:rPr>
              <a:t>FD</a:t>
            </a:r>
            <a:r>
              <a:rPr lang="en-US" sz="2400" dirty="0"/>
              <a:t> DSR product (50 km) with SURFRAD and SOLRAD for </a:t>
            </a:r>
            <a:r>
              <a:rPr lang="en-US" sz="2400" b="1" dirty="0">
                <a:solidFill>
                  <a:srgbClr val="FFFF00"/>
                </a:solidFill>
              </a:rPr>
              <a:t>2/12 – 5/31, 2019</a:t>
            </a:r>
            <a:r>
              <a:rPr lang="en-US" sz="2400" dirty="0"/>
              <a:t>.</a:t>
            </a:r>
          </a:p>
          <a:p>
            <a:endParaRPr lang="en-US" sz="2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54</a:t>
            </a:fld>
            <a:endParaRPr lang="en-US"/>
          </a:p>
        </p:txBody>
      </p:sp>
      <p:sp>
        <p:nvSpPr>
          <p:cNvPr id="14" name="TextBox 13"/>
          <p:cNvSpPr txBox="1"/>
          <p:nvPr/>
        </p:nvSpPr>
        <p:spPr>
          <a:xfrm>
            <a:off x="4572000" y="3813048"/>
            <a:ext cx="4297678"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graphicFrame>
        <p:nvGraphicFramePr>
          <p:cNvPr id="8" name="Table 7"/>
          <p:cNvGraphicFramePr>
            <a:graphicFrameLocks noGrp="1"/>
          </p:cNvGraphicFramePr>
          <p:nvPr>
            <p:extLst>
              <p:ext uri="{D42A27DB-BD31-4B8C-83A1-F6EECF244321}">
                <p14:modId xmlns:p14="http://schemas.microsoft.com/office/powerpoint/2010/main" val="169964580"/>
              </p:ext>
            </p:extLst>
          </p:nvPr>
        </p:nvGraphicFramePr>
        <p:xfrm>
          <a:off x="4572000" y="2286000"/>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t>41 (110)</a:t>
                      </a:r>
                    </a:p>
                  </a:txBody>
                  <a:tcPr/>
                </a:tc>
                <a:tc>
                  <a:txBody>
                    <a:bodyPr/>
                    <a:lstStyle/>
                    <a:p>
                      <a:pPr algn="r"/>
                      <a:r>
                        <a:rPr lang="en-US" sz="1600" b="1" dirty="0">
                          <a:solidFill>
                            <a:srgbClr val="C00000"/>
                          </a:solidFill>
                        </a:rPr>
                        <a:t>104</a:t>
                      </a:r>
                      <a:r>
                        <a:rPr lang="en-US" sz="1600" b="1" dirty="0"/>
                        <a:t> (100)</a:t>
                      </a:r>
                    </a:p>
                  </a:txBody>
                  <a:tcPr/>
                </a:tc>
                <a:tc>
                  <a:txBody>
                    <a:bodyPr/>
                    <a:lstStyle/>
                    <a:p>
                      <a:pPr marL="0" marR="0" algn="r">
                        <a:lnSpc>
                          <a:spcPct val="107000"/>
                        </a:lnSpc>
                        <a:spcBef>
                          <a:spcPts val="0"/>
                        </a:spcBef>
                        <a:spcAft>
                          <a:spcPts val="0"/>
                        </a:spcAft>
                      </a:pPr>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2,678</a:t>
                      </a:r>
                      <a:endParaRPr lang="en-US" sz="15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t>-5 (65)</a:t>
                      </a:r>
                    </a:p>
                  </a:txBody>
                  <a:tcPr/>
                </a:tc>
                <a:tc>
                  <a:txBody>
                    <a:bodyPr/>
                    <a:lstStyle/>
                    <a:p>
                      <a:pPr algn="r"/>
                      <a:r>
                        <a:rPr lang="en-US" sz="1600" b="1" dirty="0">
                          <a:solidFill>
                            <a:srgbClr val="C00000"/>
                          </a:solidFill>
                        </a:rPr>
                        <a:t>134</a:t>
                      </a:r>
                      <a:r>
                        <a:rPr lang="en-US" sz="1600" b="1" dirty="0"/>
                        <a:t> (130)</a:t>
                      </a:r>
                    </a:p>
                  </a:txBody>
                  <a:tcPr/>
                </a:tc>
                <a:tc>
                  <a:txBody>
                    <a:bodyPr/>
                    <a:lstStyle/>
                    <a:p>
                      <a:pPr marL="0" marR="0" algn="r">
                        <a:lnSpc>
                          <a:spcPct val="107000"/>
                        </a:lnSpc>
                        <a:spcBef>
                          <a:spcPts val="0"/>
                        </a:spcBef>
                        <a:spcAft>
                          <a:spcPts val="0"/>
                        </a:spcAft>
                      </a:pPr>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2,460</a:t>
                      </a:r>
                      <a:endParaRPr lang="en-US" sz="15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solidFill>
                            <a:schemeClr val="tx1"/>
                          </a:solidFill>
                        </a:rPr>
                        <a:t>-81 </a:t>
                      </a:r>
                      <a:r>
                        <a:rPr lang="en-US" sz="1600" b="1" dirty="0"/>
                        <a:t>(85)</a:t>
                      </a:r>
                    </a:p>
                  </a:txBody>
                  <a:tcPr/>
                </a:tc>
                <a:tc>
                  <a:txBody>
                    <a:bodyPr/>
                    <a:lstStyle/>
                    <a:p>
                      <a:pPr algn="r"/>
                      <a:r>
                        <a:rPr lang="en-US" sz="1600" b="1" dirty="0">
                          <a:solidFill>
                            <a:srgbClr val="C00000"/>
                          </a:solidFill>
                        </a:rPr>
                        <a:t>124</a:t>
                      </a:r>
                      <a:r>
                        <a:rPr lang="en-US" sz="1600" b="1" dirty="0"/>
                        <a:t> (100)</a:t>
                      </a:r>
                    </a:p>
                  </a:txBody>
                  <a:tcPr/>
                </a:tc>
                <a:tc>
                  <a:txBody>
                    <a:bodyPr/>
                    <a:lstStyle/>
                    <a:p>
                      <a:pPr marL="0" marR="0" algn="r">
                        <a:lnSpc>
                          <a:spcPct val="107000"/>
                        </a:lnSpc>
                        <a:spcBef>
                          <a:spcPts val="0"/>
                        </a:spcBef>
                        <a:spcAft>
                          <a:spcPts val="0"/>
                        </a:spcAft>
                      </a:pPr>
                      <a:r>
                        <a:rPr lang="en-US" sz="15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3,099</a:t>
                      </a:r>
                      <a:endParaRPr lang="en-US" sz="15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183075478"/>
                  </a:ext>
                </a:extLst>
              </a:tr>
            </a:tbl>
          </a:graphicData>
        </a:graphic>
      </p:graphicFrame>
      <p:sp>
        <p:nvSpPr>
          <p:cNvPr id="11" name="Text Placeholder 2">
            <a:extLst>
              <a:ext uri="{FF2B5EF4-FFF2-40B4-BE49-F238E27FC236}">
                <a16:creationId xmlns:a16="http://schemas.microsoft.com/office/drawing/2014/main" id="{4FFD610A-C75B-4293-BCC9-A30489FDE815}"/>
              </a:ext>
            </a:extLst>
          </p:cNvPr>
          <p:cNvSpPr txBox="1">
            <a:spLocks/>
          </p:cNvSpPr>
          <p:nvPr/>
        </p:nvSpPr>
        <p:spPr>
          <a:xfrm>
            <a:off x="4572000" y="4190039"/>
            <a:ext cx="4261877" cy="1573875"/>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requirements are met in all ranges, but Precision (P) values slightly exceed requirements in low and mid ranges. Exceeding P requirement in high range is larger.</a:t>
            </a:r>
          </a:p>
          <a:p>
            <a:endParaRPr lang="en-US" sz="2400" dirty="0"/>
          </a:p>
        </p:txBody>
      </p:sp>
      <p:sp>
        <p:nvSpPr>
          <p:cNvPr id="12" name="TextBox 11">
            <a:extLst>
              <a:ext uri="{FF2B5EF4-FFF2-40B4-BE49-F238E27FC236}">
                <a16:creationId xmlns:a16="http://schemas.microsoft.com/office/drawing/2014/main" id="{98A892B2-F2EB-43B9-B982-2FB7EC3B8B00}"/>
              </a:ext>
            </a:extLst>
          </p:cNvPr>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pic>
        <p:nvPicPr>
          <p:cNvPr id="9" name="Picture 8"/>
          <p:cNvPicPr>
            <a:picLocks noChangeAspect="1"/>
          </p:cNvPicPr>
          <p:nvPr/>
        </p:nvPicPr>
        <p:blipFill>
          <a:blip r:embed="rId3"/>
          <a:stretch>
            <a:fillRect/>
          </a:stretch>
        </p:blipFill>
        <p:spPr>
          <a:xfrm>
            <a:off x="182880" y="2286000"/>
            <a:ext cx="4099783" cy="4114800"/>
          </a:xfrm>
          <a:prstGeom prst="rect">
            <a:avLst/>
          </a:prstGeom>
        </p:spPr>
      </p:pic>
    </p:spTree>
    <p:extLst>
      <p:ext uri="{BB962C8B-B14F-4D97-AF65-F5344CB8AC3E}">
        <p14:creationId xmlns:p14="http://schemas.microsoft.com/office/powerpoint/2010/main" val="3615734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PLPT Task ABI-CONUS_DSR10</a:t>
            </a:r>
          </a:p>
        </p:txBody>
      </p:sp>
      <p:sp>
        <p:nvSpPr>
          <p:cNvPr id="3" name="Text Placeholder 2"/>
          <p:cNvSpPr>
            <a:spLocks noGrp="1"/>
          </p:cNvSpPr>
          <p:nvPr>
            <p:ph type="body" idx="1"/>
          </p:nvPr>
        </p:nvSpPr>
        <p:spPr>
          <a:xfrm>
            <a:off x="457200" y="1280160"/>
            <a:ext cx="8418040" cy="1213658"/>
          </a:xfrm>
        </p:spPr>
        <p:txBody>
          <a:bodyPr>
            <a:normAutofit/>
          </a:bodyPr>
          <a:lstStyle/>
          <a:p>
            <a:pPr>
              <a:spcBef>
                <a:spcPts val="0"/>
              </a:spcBef>
            </a:pPr>
            <a:r>
              <a:rPr lang="en-US" sz="2400" dirty="0"/>
              <a:t>Comparison of </a:t>
            </a:r>
            <a:r>
              <a:rPr lang="en-US" sz="2400" b="1" dirty="0">
                <a:solidFill>
                  <a:srgbClr val="FFFF00"/>
                </a:solidFill>
              </a:rPr>
              <a:t>CONUS</a:t>
            </a:r>
            <a:r>
              <a:rPr lang="en-US" sz="2400" dirty="0"/>
              <a:t> DSR product (25 km) with SURFRAD and SOLRAD for </a:t>
            </a:r>
            <a:r>
              <a:rPr lang="en-US" sz="2400" b="1" dirty="0">
                <a:solidFill>
                  <a:srgbClr val="FFFF00"/>
                </a:solidFill>
              </a:rPr>
              <a:t>2/12 – 5/31, 2019</a:t>
            </a:r>
            <a:r>
              <a:rPr lang="en-US" sz="2400" dirty="0"/>
              <a:t>.</a:t>
            </a:r>
          </a:p>
          <a:p>
            <a:endParaRPr lang="en-US" sz="24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55</a:t>
            </a:fld>
            <a:endParaRPr lang="en-US"/>
          </a:p>
        </p:txBody>
      </p:sp>
      <p:sp>
        <p:nvSpPr>
          <p:cNvPr id="14" name="TextBox 13"/>
          <p:cNvSpPr txBox="1"/>
          <p:nvPr/>
        </p:nvSpPr>
        <p:spPr>
          <a:xfrm>
            <a:off x="4572000" y="3813048"/>
            <a:ext cx="4297678" cy="307777"/>
          </a:xfrm>
          <a:prstGeom prst="rect">
            <a:avLst/>
          </a:prstGeom>
          <a:noFill/>
        </p:spPr>
        <p:txBody>
          <a:bodyPr wrap="square" rtlCol="0">
            <a:spAutoFit/>
          </a:bodyPr>
          <a:lstStyle/>
          <a:p>
            <a:r>
              <a:rPr lang="en-US" dirty="0">
                <a:solidFill>
                  <a:schemeClr val="bg1"/>
                </a:solidFill>
              </a:rPr>
              <a:t>Requirements are in parenthesis. Units: W m</a:t>
            </a:r>
            <a:r>
              <a:rPr lang="en-US" baseline="30000" dirty="0">
                <a:solidFill>
                  <a:schemeClr val="bg1"/>
                </a:solidFill>
              </a:rPr>
              <a:t>-2</a:t>
            </a:r>
            <a:r>
              <a:rPr lang="en-US" dirty="0">
                <a:solidFill>
                  <a:schemeClr val="bg1"/>
                </a:solidFill>
              </a:rPr>
              <a:t>.</a:t>
            </a:r>
          </a:p>
        </p:txBody>
      </p:sp>
      <p:graphicFrame>
        <p:nvGraphicFramePr>
          <p:cNvPr id="8" name="Table 7"/>
          <p:cNvGraphicFramePr>
            <a:graphicFrameLocks noGrp="1"/>
          </p:cNvGraphicFramePr>
          <p:nvPr>
            <p:extLst>
              <p:ext uri="{D42A27DB-BD31-4B8C-83A1-F6EECF244321}">
                <p14:modId xmlns:p14="http://schemas.microsoft.com/office/powerpoint/2010/main" val="3839516642"/>
              </p:ext>
            </p:extLst>
          </p:nvPr>
        </p:nvGraphicFramePr>
        <p:xfrm>
          <a:off x="4564258" y="2281735"/>
          <a:ext cx="4297679" cy="1554480"/>
        </p:xfrm>
        <a:graphic>
          <a:graphicData uri="http://schemas.openxmlformats.org/drawingml/2006/table">
            <a:tbl>
              <a:tblPr firstRow="1" bandRow="1">
                <a:tableStyleId>{D7EF39A4-3B55-471D-9E2F-5EDBCC4E9E3D}</a:tableStyleId>
              </a:tblPr>
              <a:tblGrid>
                <a:gridCol w="1576017">
                  <a:extLst>
                    <a:ext uri="{9D8B030D-6E8A-4147-A177-3AD203B41FA5}">
                      <a16:colId xmlns:a16="http://schemas.microsoft.com/office/drawing/2014/main" val="3197546001"/>
                    </a:ext>
                  </a:extLst>
                </a:gridCol>
                <a:gridCol w="981980">
                  <a:extLst>
                    <a:ext uri="{9D8B030D-6E8A-4147-A177-3AD203B41FA5}">
                      <a16:colId xmlns:a16="http://schemas.microsoft.com/office/drawing/2014/main" val="3068684400"/>
                    </a:ext>
                  </a:extLst>
                </a:gridCol>
                <a:gridCol w="1050799">
                  <a:extLst>
                    <a:ext uri="{9D8B030D-6E8A-4147-A177-3AD203B41FA5}">
                      <a16:colId xmlns:a16="http://schemas.microsoft.com/office/drawing/2014/main" val="3466011753"/>
                    </a:ext>
                  </a:extLst>
                </a:gridCol>
                <a:gridCol w="688883">
                  <a:extLst>
                    <a:ext uri="{9D8B030D-6E8A-4147-A177-3AD203B41FA5}">
                      <a16:colId xmlns:a16="http://schemas.microsoft.com/office/drawing/2014/main" val="2234025982"/>
                    </a:ext>
                  </a:extLst>
                </a:gridCol>
              </a:tblGrid>
              <a:tr h="388620">
                <a:tc>
                  <a:txBody>
                    <a:bodyPr/>
                    <a:lstStyle/>
                    <a:p>
                      <a:pPr algn="ctr"/>
                      <a:r>
                        <a:rPr lang="en-US" sz="1600" b="1" dirty="0"/>
                        <a:t>Range</a:t>
                      </a:r>
                    </a:p>
                  </a:txBody>
                  <a:tcPr/>
                </a:tc>
                <a:tc>
                  <a:txBody>
                    <a:bodyPr/>
                    <a:lstStyle/>
                    <a:p>
                      <a:pPr algn="ctr"/>
                      <a:r>
                        <a:rPr lang="en-US" sz="1600" b="1" dirty="0"/>
                        <a:t>A</a:t>
                      </a:r>
                    </a:p>
                  </a:txBody>
                  <a:tcPr/>
                </a:tc>
                <a:tc>
                  <a:txBody>
                    <a:bodyPr/>
                    <a:lstStyle/>
                    <a:p>
                      <a:pPr algn="ctr"/>
                      <a:r>
                        <a:rPr lang="en-US" sz="1600" b="1" dirty="0"/>
                        <a:t>P</a:t>
                      </a:r>
                    </a:p>
                  </a:txBody>
                  <a:tcPr/>
                </a:tc>
                <a:tc>
                  <a:txBody>
                    <a:bodyPr/>
                    <a:lstStyle/>
                    <a:p>
                      <a:pPr algn="ctr"/>
                      <a:r>
                        <a:rPr lang="en-US" sz="1600" b="1" dirty="0"/>
                        <a:t>N</a:t>
                      </a:r>
                    </a:p>
                  </a:txBody>
                  <a:tcPr/>
                </a:tc>
                <a:extLst>
                  <a:ext uri="{0D108BD9-81ED-4DB2-BD59-A6C34878D82A}">
                    <a16:rowId xmlns:a16="http://schemas.microsoft.com/office/drawing/2014/main" val="3702844471"/>
                  </a:ext>
                </a:extLst>
              </a:tr>
              <a:tr h="388620">
                <a:tc>
                  <a:txBody>
                    <a:bodyPr/>
                    <a:lstStyle/>
                    <a:p>
                      <a:pPr algn="ctr"/>
                      <a:r>
                        <a:rPr lang="en-US" sz="1600" b="1" dirty="0"/>
                        <a:t>Ground &lt; 200</a:t>
                      </a:r>
                    </a:p>
                  </a:txBody>
                  <a:tcPr/>
                </a:tc>
                <a:tc>
                  <a:txBody>
                    <a:bodyPr/>
                    <a:lstStyle/>
                    <a:p>
                      <a:pPr algn="r"/>
                      <a:r>
                        <a:rPr lang="en-US" sz="1600" b="1" dirty="0"/>
                        <a:t>37 (110)</a:t>
                      </a:r>
                    </a:p>
                  </a:txBody>
                  <a:tcPr/>
                </a:tc>
                <a:tc>
                  <a:txBody>
                    <a:bodyPr/>
                    <a:lstStyle/>
                    <a:p>
                      <a:pPr algn="r"/>
                      <a:r>
                        <a:rPr lang="en-US" sz="1600" b="1" dirty="0"/>
                        <a:t>95 (100)</a:t>
                      </a:r>
                    </a:p>
                  </a:txBody>
                  <a:tcPr/>
                </a:tc>
                <a:tc>
                  <a:txBody>
                    <a:bodyPr/>
                    <a:lstStyle/>
                    <a:p>
                      <a:pPr marL="0" marR="0" algn="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1,990</a:t>
                      </a:r>
                      <a:endParaRPr lang="en-US" sz="16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1105077243"/>
                  </a:ext>
                </a:extLst>
              </a:tr>
              <a:tr h="388620">
                <a:tc>
                  <a:txBody>
                    <a:bodyPr/>
                    <a:lstStyle/>
                    <a:p>
                      <a:pPr algn="ctr"/>
                      <a:r>
                        <a:rPr lang="en-US" sz="1600" b="1" dirty="0"/>
                        <a:t>[200, 500]</a:t>
                      </a:r>
                    </a:p>
                  </a:txBody>
                  <a:tcPr/>
                </a:tc>
                <a:tc>
                  <a:txBody>
                    <a:bodyPr/>
                    <a:lstStyle/>
                    <a:p>
                      <a:pPr algn="r"/>
                      <a:r>
                        <a:rPr lang="en-US" sz="1600" b="1" dirty="0"/>
                        <a:t>9 (65)</a:t>
                      </a:r>
                    </a:p>
                  </a:txBody>
                  <a:tcPr/>
                </a:tc>
                <a:tc>
                  <a:txBody>
                    <a:bodyPr/>
                    <a:lstStyle/>
                    <a:p>
                      <a:pPr algn="r"/>
                      <a:r>
                        <a:rPr lang="en-US" sz="1600" b="1" dirty="0">
                          <a:solidFill>
                            <a:srgbClr val="C00000"/>
                          </a:solidFill>
                        </a:rPr>
                        <a:t>131</a:t>
                      </a:r>
                      <a:r>
                        <a:rPr lang="en-US" sz="1600" b="1" dirty="0"/>
                        <a:t> (130)</a:t>
                      </a:r>
                    </a:p>
                  </a:txBody>
                  <a:tcPr/>
                </a:tc>
                <a:tc>
                  <a:txBody>
                    <a:bodyPr/>
                    <a:lstStyle/>
                    <a:p>
                      <a:pPr marL="0" marR="0" algn="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1,963</a:t>
                      </a:r>
                      <a:endParaRPr lang="en-US" sz="16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2538163557"/>
                  </a:ext>
                </a:extLst>
              </a:tr>
              <a:tr h="388620">
                <a:tc>
                  <a:txBody>
                    <a:bodyPr/>
                    <a:lstStyle/>
                    <a:p>
                      <a:pPr algn="ctr"/>
                      <a:r>
                        <a:rPr lang="en-US" sz="1600" b="1" dirty="0"/>
                        <a:t>Ground &gt; 500</a:t>
                      </a:r>
                    </a:p>
                  </a:txBody>
                  <a:tcPr/>
                </a:tc>
                <a:tc>
                  <a:txBody>
                    <a:bodyPr/>
                    <a:lstStyle/>
                    <a:p>
                      <a:pPr algn="r"/>
                      <a:r>
                        <a:rPr lang="en-US" sz="1600" b="1" dirty="0">
                          <a:solidFill>
                            <a:schemeClr val="tx1"/>
                          </a:solidFill>
                        </a:rPr>
                        <a:t>-85</a:t>
                      </a:r>
                      <a:r>
                        <a:rPr lang="en-US" sz="1600" b="1" dirty="0"/>
                        <a:t> (85)</a:t>
                      </a:r>
                    </a:p>
                  </a:txBody>
                  <a:tcPr/>
                </a:tc>
                <a:tc>
                  <a:txBody>
                    <a:bodyPr/>
                    <a:lstStyle/>
                    <a:p>
                      <a:pPr algn="r"/>
                      <a:r>
                        <a:rPr lang="en-US" sz="1600" b="1" dirty="0">
                          <a:solidFill>
                            <a:srgbClr val="C00000"/>
                          </a:solidFill>
                        </a:rPr>
                        <a:t>117</a:t>
                      </a:r>
                      <a:r>
                        <a:rPr lang="en-US" sz="1600" b="1" dirty="0"/>
                        <a:t> (100)</a:t>
                      </a:r>
                    </a:p>
                  </a:txBody>
                  <a:tcPr/>
                </a:tc>
                <a:tc>
                  <a:txBody>
                    <a:bodyPr/>
                    <a:lstStyle/>
                    <a:p>
                      <a:pPr marL="0" marR="0" algn="r">
                        <a:lnSpc>
                          <a:spcPct val="107000"/>
                        </a:lnSpc>
                        <a:spcBef>
                          <a:spcPts val="0"/>
                        </a:spcBef>
                        <a:spcAft>
                          <a:spcPts val="0"/>
                        </a:spcAft>
                      </a:pPr>
                      <a:r>
                        <a:rPr lang="en-US" sz="16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3,037</a:t>
                      </a:r>
                      <a:endParaRPr lang="en-US" sz="1600" b="1" dirty="0">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nchor="ctr"/>
                </a:tc>
                <a:extLst>
                  <a:ext uri="{0D108BD9-81ED-4DB2-BD59-A6C34878D82A}">
                    <a16:rowId xmlns:a16="http://schemas.microsoft.com/office/drawing/2014/main" val="3183075478"/>
                  </a:ext>
                </a:extLst>
              </a:tr>
            </a:tbl>
          </a:graphicData>
        </a:graphic>
      </p:graphicFrame>
      <p:sp>
        <p:nvSpPr>
          <p:cNvPr id="11" name="Text Placeholder 2">
            <a:extLst>
              <a:ext uri="{FF2B5EF4-FFF2-40B4-BE49-F238E27FC236}">
                <a16:creationId xmlns:a16="http://schemas.microsoft.com/office/drawing/2014/main" id="{4FFD610A-C75B-4293-BCC9-A30489FDE815}"/>
              </a:ext>
            </a:extLst>
          </p:cNvPr>
          <p:cNvSpPr txBox="1">
            <a:spLocks/>
          </p:cNvSpPr>
          <p:nvPr/>
        </p:nvSpPr>
        <p:spPr>
          <a:xfrm>
            <a:off x="4572000" y="4185920"/>
            <a:ext cx="4261877" cy="1406698"/>
          </a:xfrm>
          <a:prstGeom prst="rect">
            <a:avLst/>
          </a:prstGeom>
          <a:noFill/>
          <a:ln>
            <a:noFill/>
          </a:ln>
        </p:spPr>
        <p:txBody>
          <a:bodyPr spcFirstLastPara="1" wrap="square" lIns="91425" tIns="91425" rIns="91425" bIns="91425" anchor="t" anchorCtr="0">
            <a:normAutofit fontScale="92500" lnSpcReduction="1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25400" indent="0">
              <a:buNone/>
            </a:pPr>
            <a:r>
              <a:rPr lang="en-US" sz="2000" dirty="0"/>
              <a:t>Accuracy (A) values meet requirements in all ranges, but Precision (P) values slightly exceed requirements in mid and high ranges.</a:t>
            </a:r>
          </a:p>
          <a:p>
            <a:endParaRPr lang="en-US" sz="2400" dirty="0"/>
          </a:p>
        </p:txBody>
      </p:sp>
      <p:sp>
        <p:nvSpPr>
          <p:cNvPr id="12" name="TextBox 11">
            <a:extLst>
              <a:ext uri="{FF2B5EF4-FFF2-40B4-BE49-F238E27FC236}">
                <a16:creationId xmlns:a16="http://schemas.microsoft.com/office/drawing/2014/main" id="{98A892B2-F2EB-43B9-B982-2FB7EC3B8B00}"/>
              </a:ext>
            </a:extLst>
          </p:cNvPr>
          <p:cNvSpPr txBox="1"/>
          <p:nvPr/>
        </p:nvSpPr>
        <p:spPr>
          <a:xfrm>
            <a:off x="4572000" y="5763915"/>
            <a:ext cx="3865161" cy="523220"/>
          </a:xfrm>
          <a:prstGeom prst="rect">
            <a:avLst/>
          </a:prstGeom>
          <a:noFill/>
        </p:spPr>
        <p:txBody>
          <a:bodyPr wrap="none" rtlCol="0">
            <a:spAutoFit/>
          </a:bodyPr>
          <a:lstStyle/>
          <a:p>
            <a:r>
              <a:rPr lang="en-US" dirty="0">
                <a:solidFill>
                  <a:schemeClr val="bg1"/>
                </a:solidFill>
              </a:rPr>
              <a:t>Accuracy (A): mean bias (satellite – reference)</a:t>
            </a:r>
          </a:p>
          <a:p>
            <a:r>
              <a:rPr lang="en-US" dirty="0">
                <a:solidFill>
                  <a:schemeClr val="bg1"/>
                </a:solidFill>
              </a:rPr>
              <a:t>Precision (P): standard deviation of biases</a:t>
            </a:r>
          </a:p>
        </p:txBody>
      </p:sp>
      <p:pic>
        <p:nvPicPr>
          <p:cNvPr id="5" name="Picture 4"/>
          <p:cNvPicPr>
            <a:picLocks noChangeAspect="1"/>
          </p:cNvPicPr>
          <p:nvPr/>
        </p:nvPicPr>
        <p:blipFill>
          <a:blip r:embed="rId3"/>
          <a:stretch>
            <a:fillRect/>
          </a:stretch>
        </p:blipFill>
        <p:spPr>
          <a:xfrm>
            <a:off x="182880" y="2286000"/>
            <a:ext cx="4109782" cy="4114800"/>
          </a:xfrm>
          <a:prstGeom prst="rect">
            <a:avLst/>
          </a:prstGeom>
        </p:spPr>
      </p:pic>
    </p:spTree>
    <p:extLst>
      <p:ext uri="{BB962C8B-B14F-4D97-AF65-F5344CB8AC3E}">
        <p14:creationId xmlns:p14="http://schemas.microsoft.com/office/powerpoint/2010/main" val="13935693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Diurnal Cycle of DSRC - Clear</a:t>
            </a:r>
          </a:p>
        </p:txBody>
      </p:sp>
      <p:sp>
        <p:nvSpPr>
          <p:cNvPr id="3" name="Text Placeholder 2"/>
          <p:cNvSpPr>
            <a:spLocks noGrp="1"/>
          </p:cNvSpPr>
          <p:nvPr>
            <p:ph type="body" idx="1"/>
          </p:nvPr>
        </p:nvSpPr>
        <p:spPr/>
        <p:txBody>
          <a:bodyPr/>
          <a:lstStyle/>
          <a:p>
            <a:pPr>
              <a:spcBef>
                <a:spcPts val="0"/>
              </a:spcBef>
            </a:pPr>
            <a:r>
              <a:rPr lang="en-US" sz="2500" dirty="0"/>
              <a:t>Clear-sky examples: the “good” and the “bad”.</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56</a:t>
            </a:fld>
            <a:endParaRPr lang="en-US"/>
          </a:p>
        </p:txBody>
      </p:sp>
      <p:sp>
        <p:nvSpPr>
          <p:cNvPr id="7" name="Content Placeholder 2">
            <a:extLst>
              <a:ext uri="{FF2B5EF4-FFF2-40B4-BE49-F238E27FC236}">
                <a16:creationId xmlns:a16="http://schemas.microsoft.com/office/drawing/2014/main" id="{55166121-1899-49F6-95C7-614EC6ED64A0}"/>
              </a:ext>
            </a:extLst>
          </p:cNvPr>
          <p:cNvSpPr txBox="1">
            <a:spLocks/>
          </p:cNvSpPr>
          <p:nvPr/>
        </p:nvSpPr>
        <p:spPr>
          <a:xfrm>
            <a:off x="346975" y="6047893"/>
            <a:ext cx="8168375" cy="6272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1800" dirty="0">
                <a:solidFill>
                  <a:schemeClr val="bg1"/>
                </a:solidFill>
              </a:rPr>
              <a:t>Under predominantly clear skies G17 DSR follows the diurnal change in ground-measured DSR, but degree of agreement can vary with location.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920240"/>
            <a:ext cx="4114800" cy="41148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440" y="1882228"/>
            <a:ext cx="4114800" cy="4114800"/>
          </a:xfrm>
          <a:prstGeom prst="rect">
            <a:avLst/>
          </a:prstGeom>
        </p:spPr>
      </p:pic>
    </p:spTree>
    <p:extLst>
      <p:ext uri="{BB962C8B-B14F-4D97-AF65-F5344CB8AC3E}">
        <p14:creationId xmlns:p14="http://schemas.microsoft.com/office/powerpoint/2010/main" val="25494762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9789" y="91440"/>
            <a:ext cx="6104867" cy="914400"/>
          </a:xfrm>
        </p:spPr>
        <p:txBody>
          <a:bodyPr/>
          <a:lstStyle/>
          <a:p>
            <a:r>
              <a:rPr lang="en-US" dirty="0"/>
              <a:t>Diurnal Cycle of  DSRC - Cloudy</a:t>
            </a:r>
          </a:p>
        </p:txBody>
      </p:sp>
      <p:sp>
        <p:nvSpPr>
          <p:cNvPr id="3" name="Text Placeholder 2"/>
          <p:cNvSpPr>
            <a:spLocks noGrp="1"/>
          </p:cNvSpPr>
          <p:nvPr>
            <p:ph type="body" idx="1"/>
          </p:nvPr>
        </p:nvSpPr>
        <p:spPr/>
        <p:txBody>
          <a:bodyPr/>
          <a:lstStyle/>
          <a:p>
            <a:pPr>
              <a:spcBef>
                <a:spcPts val="0"/>
              </a:spcBef>
            </a:pPr>
            <a:r>
              <a:rPr lang="en-US" sz="2500" dirty="0"/>
              <a:t>Cloudy-sky examples: the “good” and the “bad”.</a:t>
            </a:r>
          </a:p>
          <a:p>
            <a:pPr marL="25400" indent="0">
              <a:buNone/>
            </a:pPr>
            <a:endParaRPr lang="en-US" sz="2500"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57</a:t>
            </a:fld>
            <a:endParaRPr lang="en-US"/>
          </a:p>
        </p:txBody>
      </p:sp>
      <p:sp>
        <p:nvSpPr>
          <p:cNvPr id="8" name="Content Placeholder 2">
            <a:extLst>
              <a:ext uri="{FF2B5EF4-FFF2-40B4-BE49-F238E27FC236}">
                <a16:creationId xmlns:a16="http://schemas.microsoft.com/office/drawing/2014/main" id="{426CEAE9-9411-4E60-9AA6-768E5E887B15}"/>
              </a:ext>
            </a:extLst>
          </p:cNvPr>
          <p:cNvSpPr txBox="1">
            <a:spLocks/>
          </p:cNvSpPr>
          <p:nvPr/>
        </p:nvSpPr>
        <p:spPr>
          <a:xfrm>
            <a:off x="346975" y="6047893"/>
            <a:ext cx="8168375" cy="62722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bg1"/>
              </a:buClr>
            </a:pPr>
            <a:r>
              <a:rPr lang="en-US" sz="1800" dirty="0">
                <a:solidFill>
                  <a:schemeClr val="bg1"/>
                </a:solidFill>
              </a:rPr>
              <a:t>G17 DSR follows the diurnal change in ground-measured DSR even under cloudy or partly cloudy skies (“very difficult” scene), but degree of agreement varies with location.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1920240"/>
            <a:ext cx="4114800" cy="4114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2225" y="1915116"/>
            <a:ext cx="4114800" cy="4114800"/>
          </a:xfrm>
          <a:prstGeom prst="rect">
            <a:avLst/>
          </a:prstGeom>
        </p:spPr>
      </p:pic>
    </p:spTree>
    <p:extLst>
      <p:ext uri="{BB962C8B-B14F-4D97-AF65-F5344CB8AC3E}">
        <p14:creationId xmlns:p14="http://schemas.microsoft.com/office/powerpoint/2010/main" val="36653724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Diurnal Cycle of Hourly DSR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58</a:t>
            </a:fld>
            <a:endParaRPr lang="en-US"/>
          </a:p>
        </p:txBody>
      </p:sp>
      <p:sp>
        <p:nvSpPr>
          <p:cNvPr id="7" name="Text Placeholder 2">
            <a:extLst>
              <a:ext uri="{FF2B5EF4-FFF2-40B4-BE49-F238E27FC236}">
                <a16:creationId xmlns:a16="http://schemas.microsoft.com/office/drawing/2014/main" id="{995BCF7F-BC1D-4A5D-990C-AE49B4BB9AFD}"/>
              </a:ext>
            </a:extLst>
          </p:cNvPr>
          <p:cNvSpPr txBox="1">
            <a:spLocks/>
          </p:cNvSpPr>
          <p:nvPr/>
        </p:nvSpPr>
        <p:spPr>
          <a:xfrm>
            <a:off x="6215230" y="1280160"/>
            <a:ext cx="2623969" cy="4634405"/>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a:spcBef>
                <a:spcPts val="0"/>
              </a:spcBef>
            </a:pPr>
            <a:r>
              <a:rPr lang="en-US" sz="2400" dirty="0"/>
              <a:t>Hourly average DSR from data combined from all 8 sites for period 2/12 – 5/31, 2019.</a:t>
            </a:r>
          </a:p>
          <a:p>
            <a:pPr>
              <a:spcBef>
                <a:spcPts val="1200"/>
              </a:spcBef>
            </a:pPr>
            <a:r>
              <a:rPr lang="en-US" sz="2400" dirty="0"/>
              <a:t>G17 average diurnal cycle tends to underestimate, but closely </a:t>
            </a:r>
            <a:r>
              <a:rPr lang="en-US" sz="2400" dirty="0" smtClean="0"/>
              <a:t>follows, </a:t>
            </a:r>
            <a:r>
              <a:rPr lang="en-US" sz="2400" dirty="0"/>
              <a:t>the average diurnal cycle from ground</a:t>
            </a:r>
            <a:r>
              <a:rPr lang="en-US" sz="2400" dirty="0" smtClean="0"/>
              <a:t>.</a:t>
            </a:r>
            <a:endParaRPr lang="en-US" sz="2400" dirty="0"/>
          </a:p>
        </p:txBody>
      </p:sp>
      <p:pic>
        <p:nvPicPr>
          <p:cNvPr id="5" name="Picture 4"/>
          <p:cNvPicPr>
            <a:picLocks noChangeAspect="1"/>
          </p:cNvPicPr>
          <p:nvPr/>
        </p:nvPicPr>
        <p:blipFill>
          <a:blip r:embed="rId3"/>
          <a:stretch>
            <a:fillRect/>
          </a:stretch>
        </p:blipFill>
        <p:spPr>
          <a:xfrm>
            <a:off x="244201" y="1434005"/>
            <a:ext cx="5842892" cy="4480560"/>
          </a:xfrm>
          <a:prstGeom prst="rect">
            <a:avLst/>
          </a:prstGeom>
        </p:spPr>
      </p:pic>
    </p:spTree>
    <p:extLst>
      <p:ext uri="{BB962C8B-B14F-4D97-AF65-F5344CB8AC3E}">
        <p14:creationId xmlns:p14="http://schemas.microsoft.com/office/powerpoint/2010/main" val="384818327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B967-3EE2-4CE5-AE5C-B6FFE4AD9BB9}"/>
              </a:ext>
            </a:extLst>
          </p:cNvPr>
          <p:cNvSpPr>
            <a:spLocks noGrp="1"/>
          </p:cNvSpPr>
          <p:nvPr>
            <p:ph type="title"/>
          </p:nvPr>
        </p:nvSpPr>
        <p:spPr>
          <a:xfrm>
            <a:off x="1562793" y="91440"/>
            <a:ext cx="6026728" cy="914400"/>
          </a:xfrm>
        </p:spPr>
        <p:txBody>
          <a:bodyPr/>
          <a:lstStyle/>
          <a:p>
            <a:r>
              <a:rPr lang="en-US" dirty="0"/>
              <a:t>Summary of G17 vs. Reference RSR and DSR Comparison</a:t>
            </a:r>
          </a:p>
        </p:txBody>
      </p:sp>
      <p:sp>
        <p:nvSpPr>
          <p:cNvPr id="3" name="Text Placeholder 2">
            <a:extLst>
              <a:ext uri="{FF2B5EF4-FFF2-40B4-BE49-F238E27FC236}">
                <a16:creationId xmlns:a16="http://schemas.microsoft.com/office/drawing/2014/main" id="{07F77628-F8C3-4F97-B56D-7A6C97546D9B}"/>
              </a:ext>
            </a:extLst>
          </p:cNvPr>
          <p:cNvSpPr>
            <a:spLocks noGrp="1"/>
          </p:cNvSpPr>
          <p:nvPr>
            <p:ph type="body" idx="1"/>
          </p:nvPr>
        </p:nvSpPr>
        <p:spPr>
          <a:xfrm>
            <a:off x="457200" y="1280159"/>
            <a:ext cx="8229600" cy="5220393"/>
          </a:xfrm>
        </p:spPr>
        <p:txBody>
          <a:bodyPr>
            <a:normAutofit fontScale="92500" lnSpcReduction="20000"/>
          </a:bodyPr>
          <a:lstStyle/>
          <a:p>
            <a:r>
              <a:rPr lang="en-US" sz="2800" b="1" dirty="0"/>
              <a:t>G17 RSR is evaluated with CERES RSR (</a:t>
            </a:r>
            <a:r>
              <a:rPr lang="en-US" sz="2800" b="1" dirty="0">
                <a:solidFill>
                  <a:srgbClr val="00B050"/>
                </a:solidFill>
              </a:rPr>
              <a:t>Passed</a:t>
            </a:r>
            <a:r>
              <a:rPr lang="en-US" sz="2800" b="1" dirty="0"/>
              <a:t>).</a:t>
            </a:r>
          </a:p>
          <a:p>
            <a:pPr lvl="1"/>
            <a:r>
              <a:rPr lang="en-US" sz="2400" b="1" dirty="0"/>
              <a:t>FD: </a:t>
            </a:r>
            <a:r>
              <a:rPr lang="en-US" sz="2400" dirty="0">
                <a:solidFill>
                  <a:schemeClr val="bg1"/>
                </a:solidFill>
              </a:rPr>
              <a:t>within specs except for high range P (cloudy sky).</a:t>
            </a:r>
          </a:p>
          <a:p>
            <a:pPr lvl="2"/>
            <a:r>
              <a:rPr lang="en-US" sz="2000" dirty="0">
                <a:solidFill>
                  <a:schemeClr val="bg1"/>
                </a:solidFill>
              </a:rPr>
              <a:t>Empirical NTB (when implemented) will improve P.  </a:t>
            </a:r>
          </a:p>
          <a:p>
            <a:pPr lvl="1"/>
            <a:r>
              <a:rPr lang="en-US" sz="2400" b="1" dirty="0"/>
              <a:t>CONUS:  </a:t>
            </a:r>
            <a:r>
              <a:rPr lang="en-US" sz="2400" dirty="0"/>
              <a:t>within specs in 4-month data.</a:t>
            </a:r>
          </a:p>
          <a:p>
            <a:r>
              <a:rPr lang="en-US" sz="2800" b="1" dirty="0"/>
              <a:t>G17 DSR is evaluated with SURFRAD and SOLRAD ground data (</a:t>
            </a:r>
            <a:r>
              <a:rPr lang="en-US" sz="2800" b="1" dirty="0">
                <a:solidFill>
                  <a:srgbClr val="00B050"/>
                </a:solidFill>
              </a:rPr>
              <a:t>Passed</a:t>
            </a:r>
            <a:r>
              <a:rPr lang="en-US" sz="2800" b="1" dirty="0"/>
              <a:t>).</a:t>
            </a:r>
          </a:p>
          <a:p>
            <a:pPr lvl="1"/>
            <a:r>
              <a:rPr lang="en-US" sz="2400" b="1" dirty="0"/>
              <a:t>FD:</a:t>
            </a:r>
            <a:r>
              <a:rPr lang="en-US" sz="2400" dirty="0"/>
              <a:t> within specs, except P values slightly exceed requirements in low and mid ranges. Excess in high range is larger.</a:t>
            </a:r>
          </a:p>
          <a:p>
            <a:pPr lvl="1"/>
            <a:r>
              <a:rPr lang="en-US" sz="2400" b="1" dirty="0"/>
              <a:t>CONUS: </a:t>
            </a:r>
            <a:r>
              <a:rPr lang="en-US" sz="2400" dirty="0"/>
              <a:t>within specs, except P values slightly exceed requirements in mid and high ranges.</a:t>
            </a:r>
          </a:p>
          <a:p>
            <a:pPr lvl="1"/>
            <a:r>
              <a:rPr lang="en-US" sz="2400" dirty="0"/>
              <a:t>Empirical NTB is expected to improve precision.</a:t>
            </a:r>
          </a:p>
          <a:p>
            <a:pPr lvl="1"/>
            <a:r>
              <a:rPr lang="en-US" sz="2400" b="1" dirty="0"/>
              <a:t>Quality of G17 DSR is very similar to quality of G16 DSR.</a:t>
            </a:r>
          </a:p>
          <a:p>
            <a:r>
              <a:rPr lang="en-US" sz="2800" b="1" dirty="0"/>
              <a:t>MESO: G17 MESO DSR is incorrectly mapped (</a:t>
            </a:r>
            <a:r>
              <a:rPr lang="en-US" sz="2800" b="1" dirty="0">
                <a:solidFill>
                  <a:srgbClr val="C00000"/>
                </a:solidFill>
              </a:rPr>
              <a:t>Failed</a:t>
            </a:r>
            <a:r>
              <a:rPr lang="en-US" sz="2800" b="1" dirty="0"/>
              <a:t>).</a:t>
            </a:r>
          </a:p>
          <a:p>
            <a:pPr lvl="1"/>
            <a:r>
              <a:rPr lang="en-US" sz="2400" dirty="0" smtClean="0"/>
              <a:t>Currently, no </a:t>
            </a:r>
            <a:r>
              <a:rPr lang="en-US" sz="2400" dirty="0"/>
              <a:t>known </a:t>
            </a:r>
            <a:r>
              <a:rPr lang="en-US" sz="2400" dirty="0" smtClean="0"/>
              <a:t>users </a:t>
            </a:r>
            <a:r>
              <a:rPr lang="en-US" sz="2400" dirty="0"/>
              <a:t>of MESO products.</a:t>
            </a:r>
          </a:p>
          <a:p>
            <a:endParaRPr lang="en-US" dirty="0"/>
          </a:p>
        </p:txBody>
      </p:sp>
      <p:sp>
        <p:nvSpPr>
          <p:cNvPr id="4" name="Slide Number Placeholder 3">
            <a:extLst>
              <a:ext uri="{FF2B5EF4-FFF2-40B4-BE49-F238E27FC236}">
                <a16:creationId xmlns:a16="http://schemas.microsoft.com/office/drawing/2014/main" id="{078F7F8F-A6D8-48A9-ACCC-D9CE102268C3}"/>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59</a:t>
            </a:fld>
            <a:endParaRPr lang="en-US"/>
          </a:p>
        </p:txBody>
      </p:sp>
      <p:sp>
        <p:nvSpPr>
          <p:cNvPr id="5" name="Rectangle 4"/>
          <p:cNvSpPr/>
          <p:nvPr/>
        </p:nvSpPr>
        <p:spPr>
          <a:xfrm>
            <a:off x="7042826" y="2178996"/>
            <a:ext cx="546695" cy="262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2" action="ppaction://hlinksldjump" tooltip="Link to Empirical NTB"/>
              </a:rPr>
              <a:t>LINK</a:t>
            </a:r>
            <a:endParaRPr lang="en-US" dirty="0"/>
          </a:p>
        </p:txBody>
      </p:sp>
    </p:spTree>
    <p:extLst>
      <p:ext uri="{BB962C8B-B14F-4D97-AF65-F5344CB8AC3E}">
        <p14:creationId xmlns:p14="http://schemas.microsoft.com/office/powerpoint/2010/main" val="19794665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GOES-R </a:t>
            </a:r>
            <a:r>
              <a:rPr lang="en-US" dirty="0"/>
              <a:t>DSR/RSR</a:t>
            </a:r>
            <a:r>
              <a:rPr lang="en-US" b="1" dirty="0"/>
              <a:t> Product </a:t>
            </a:r>
            <a:br>
              <a:rPr lang="en-US" b="1" dirty="0"/>
            </a:br>
            <a:r>
              <a:rPr lang="en-US" b="1" dirty="0"/>
              <a:t>Precedence Chain</a:t>
            </a:r>
          </a:p>
        </p:txBody>
      </p:sp>
      <p:sp>
        <p:nvSpPr>
          <p:cNvPr id="6" name="Rounded Rectangle 5"/>
          <p:cNvSpPr/>
          <p:nvPr/>
        </p:nvSpPr>
        <p:spPr>
          <a:xfrm>
            <a:off x="3564833" y="1732003"/>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4-level Cloud Mask</a:t>
            </a:r>
          </a:p>
        </p:txBody>
      </p:sp>
      <p:sp>
        <p:nvSpPr>
          <p:cNvPr id="7" name="Rounded Rectangle 6"/>
          <p:cNvSpPr/>
          <p:nvPr/>
        </p:nvSpPr>
        <p:spPr>
          <a:xfrm>
            <a:off x="6376794" y="3786693"/>
            <a:ext cx="2264115" cy="186727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Snow Mask</a:t>
            </a:r>
          </a:p>
          <a:p>
            <a:pPr marL="344488" indent="-344488">
              <a:buClr>
                <a:schemeClr val="bg1"/>
              </a:buClr>
              <a:buFont typeface="+mj-lt"/>
              <a:buAutoNum type="arabicPeriod"/>
            </a:pPr>
            <a:r>
              <a:rPr lang="en-US" sz="1800" b="1" dirty="0">
                <a:effectLst>
                  <a:outerShdw blurRad="38100" dist="38100" dir="2700000" algn="tl">
                    <a:srgbClr val="000000">
                      <a:alpha val="43137"/>
                    </a:srgbClr>
                  </a:outerShdw>
                </a:effectLst>
              </a:rPr>
              <a:t>ABI FSC product</a:t>
            </a:r>
          </a:p>
          <a:p>
            <a:pPr marL="344488" indent="-344488">
              <a:buClr>
                <a:schemeClr val="bg1"/>
              </a:buClr>
              <a:buFont typeface="+mj-lt"/>
              <a:buAutoNum type="arabicPeriod"/>
            </a:pPr>
            <a:r>
              <a:rPr lang="en-US" sz="1800" b="1" dirty="0">
                <a:effectLst>
                  <a:outerShdw blurRad="38100" dist="38100" dir="2700000" algn="tl">
                    <a:srgbClr val="000000">
                      <a:alpha val="43137"/>
                    </a:srgbClr>
                  </a:outerShdw>
                </a:effectLst>
              </a:rPr>
              <a:t>IMS/SSMI snow ice mask </a:t>
            </a:r>
          </a:p>
        </p:txBody>
      </p:sp>
      <p:sp>
        <p:nvSpPr>
          <p:cNvPr id="8" name="Rounded Rectangle 7"/>
          <p:cNvSpPr/>
          <p:nvPr/>
        </p:nvSpPr>
        <p:spPr>
          <a:xfrm>
            <a:off x="706986" y="4479214"/>
            <a:ext cx="2080564" cy="1582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TPW</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ABI product</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GFS product</a:t>
            </a:r>
          </a:p>
          <a:p>
            <a:pPr marL="285750" indent="-285750">
              <a:buClr>
                <a:schemeClr val="bg1"/>
              </a:buClr>
              <a:buFont typeface="+mj-lt"/>
              <a:buAutoNum type="arabicPeriod"/>
            </a:pPr>
            <a:r>
              <a:rPr lang="en-US" sz="1800" b="1" dirty="0">
                <a:effectLst>
                  <a:outerShdw blurRad="38100" dist="38100" dir="2700000" algn="tl">
                    <a:srgbClr val="000000">
                      <a:alpha val="43137"/>
                    </a:srgbClr>
                  </a:outerShdw>
                </a:effectLst>
              </a:rPr>
              <a:t>Climatology</a:t>
            </a:r>
          </a:p>
        </p:txBody>
      </p:sp>
      <p:sp>
        <p:nvSpPr>
          <p:cNvPr id="9" name="Rounded Rectangle 8"/>
          <p:cNvSpPr/>
          <p:nvPr/>
        </p:nvSpPr>
        <p:spPr>
          <a:xfrm>
            <a:off x="3564833" y="3753731"/>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DSR</a:t>
            </a:r>
          </a:p>
          <a:p>
            <a:pPr algn="ctr"/>
            <a:r>
              <a:rPr lang="en-US" sz="2000" b="1" dirty="0">
                <a:effectLst>
                  <a:outerShdw blurRad="38100" dist="38100" dir="2700000" algn="tl">
                    <a:srgbClr val="000000">
                      <a:alpha val="43137"/>
                    </a:srgbClr>
                  </a:outerShdw>
                </a:effectLst>
              </a:rPr>
              <a:t>RSR</a:t>
            </a:r>
          </a:p>
        </p:txBody>
      </p:sp>
      <p:sp>
        <p:nvSpPr>
          <p:cNvPr id="13" name="Rounded Rectangle 5">
            <a:extLst>
              <a:ext uri="{FF2B5EF4-FFF2-40B4-BE49-F238E27FC236}">
                <a16:creationId xmlns:a16="http://schemas.microsoft.com/office/drawing/2014/main" id="{6371EDBC-201B-49C4-A5C0-54B6A8D1506A}"/>
              </a:ext>
            </a:extLst>
          </p:cNvPr>
          <p:cNvSpPr/>
          <p:nvPr/>
        </p:nvSpPr>
        <p:spPr>
          <a:xfrm>
            <a:off x="706982" y="2873821"/>
            <a:ext cx="2080564" cy="103366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Cloud &amp; Moisture Imagery</a:t>
            </a:r>
          </a:p>
        </p:txBody>
      </p:sp>
      <p:cxnSp>
        <p:nvCxnSpPr>
          <p:cNvPr id="16" name="Connector: Elbow 15">
            <a:extLst>
              <a:ext uri="{FF2B5EF4-FFF2-40B4-BE49-F238E27FC236}">
                <a16:creationId xmlns:a16="http://schemas.microsoft.com/office/drawing/2014/main" id="{F27BFA17-FEFE-4729-8264-6B43CBE03557}"/>
              </a:ext>
            </a:extLst>
          </p:cNvPr>
          <p:cNvCxnSpPr>
            <a:stCxn id="13" idx="0"/>
            <a:endCxn id="6" idx="1"/>
          </p:cNvCxnSpPr>
          <p:nvPr/>
        </p:nvCxnSpPr>
        <p:spPr>
          <a:xfrm rot="5400000" flipH="1" flipV="1">
            <a:off x="2343554" y="1652543"/>
            <a:ext cx="624988" cy="1817569"/>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8155671D-E3D4-48E4-B89B-23BD26BE71C7}"/>
              </a:ext>
            </a:extLst>
          </p:cNvPr>
          <p:cNvCxnSpPr>
            <a:stCxn id="6" idx="2"/>
            <a:endCxn id="9" idx="0"/>
          </p:cNvCxnSpPr>
          <p:nvPr/>
        </p:nvCxnSpPr>
        <p:spPr>
          <a:xfrm>
            <a:off x="4605115" y="2765663"/>
            <a:ext cx="0" cy="98806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9E68422B-7D70-4EC2-98F4-43E7894AFDB5}"/>
              </a:ext>
            </a:extLst>
          </p:cNvPr>
          <p:cNvCxnSpPr>
            <a:stCxn id="7" idx="1"/>
            <a:endCxn id="9" idx="3"/>
          </p:cNvCxnSpPr>
          <p:nvPr/>
        </p:nvCxnSpPr>
        <p:spPr>
          <a:xfrm rot="10800000">
            <a:off x="5645398" y="4270561"/>
            <a:ext cx="731397" cy="44977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Connector: Elbow 27">
            <a:extLst>
              <a:ext uri="{FF2B5EF4-FFF2-40B4-BE49-F238E27FC236}">
                <a16:creationId xmlns:a16="http://schemas.microsoft.com/office/drawing/2014/main" id="{3A25AE25-1C66-4BE5-84A0-F8306924E14E}"/>
              </a:ext>
            </a:extLst>
          </p:cNvPr>
          <p:cNvCxnSpPr>
            <a:stCxn id="13" idx="3"/>
            <a:endCxn id="9" idx="1"/>
          </p:cNvCxnSpPr>
          <p:nvPr/>
        </p:nvCxnSpPr>
        <p:spPr>
          <a:xfrm>
            <a:off x="2787546" y="3390651"/>
            <a:ext cx="777287" cy="879910"/>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0" name="Connector: Elbow 29">
            <a:extLst>
              <a:ext uri="{FF2B5EF4-FFF2-40B4-BE49-F238E27FC236}">
                <a16:creationId xmlns:a16="http://schemas.microsoft.com/office/drawing/2014/main" id="{0A289BEA-1679-45B5-8014-DA183617BF87}"/>
              </a:ext>
            </a:extLst>
          </p:cNvPr>
          <p:cNvCxnSpPr>
            <a:cxnSpLocks/>
            <a:stCxn id="8" idx="3"/>
            <a:endCxn id="9" idx="2"/>
          </p:cNvCxnSpPr>
          <p:nvPr/>
        </p:nvCxnSpPr>
        <p:spPr>
          <a:xfrm flipV="1">
            <a:off x="2787550" y="4787391"/>
            <a:ext cx="1817565" cy="483153"/>
          </a:xfrm>
          <a:prstGeom prst="bentConnector2">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9E9DE464-DE65-4FB6-9CAE-563EE047F29A}"/>
              </a:ext>
            </a:extLst>
          </p:cNvPr>
          <p:cNvCxnSpPr>
            <a:cxnSpLocks/>
            <a:stCxn id="6" idx="0"/>
            <a:endCxn id="8" idx="1"/>
          </p:cNvCxnSpPr>
          <p:nvPr/>
        </p:nvCxnSpPr>
        <p:spPr>
          <a:xfrm rot="16200000" flipH="1" flipV="1">
            <a:off x="886780" y="1552208"/>
            <a:ext cx="3538541" cy="3898129"/>
          </a:xfrm>
          <a:prstGeom prst="bentConnector4">
            <a:avLst>
              <a:gd name="adj1" fmla="val -6460"/>
              <a:gd name="adj2" fmla="val 105864"/>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615ADB79-25D6-47C0-AB51-22A13A0BBB50}" type="slidenum">
              <a:rPr lang="en-US" altLang="en-US" smtClean="0">
                <a:solidFill>
                  <a:prstClr val="white"/>
                </a:solidFill>
              </a:rPr>
              <a:pPr/>
              <a:t>6</a:t>
            </a:fld>
            <a:endParaRPr lang="en-US" altLang="en-US" dirty="0">
              <a:solidFill>
                <a:prstClr val="white"/>
              </a:solidFill>
            </a:endParaRPr>
          </a:p>
        </p:txBody>
      </p:sp>
      <p:sp>
        <p:nvSpPr>
          <p:cNvPr id="4" name="TextBox 3">
            <a:extLst>
              <a:ext uri="{FF2B5EF4-FFF2-40B4-BE49-F238E27FC236}">
                <a16:creationId xmlns:a16="http://schemas.microsoft.com/office/drawing/2014/main" id="{D0634007-F580-431B-BB8F-944BCDC73DB2}"/>
              </a:ext>
            </a:extLst>
          </p:cNvPr>
          <p:cNvSpPr txBox="1"/>
          <p:nvPr/>
        </p:nvSpPr>
        <p:spPr>
          <a:xfrm>
            <a:off x="3079590" y="5876227"/>
            <a:ext cx="4455066" cy="523220"/>
          </a:xfrm>
          <a:prstGeom prst="rect">
            <a:avLst/>
          </a:prstGeom>
          <a:noFill/>
        </p:spPr>
        <p:txBody>
          <a:bodyPr wrap="none" rtlCol="0">
            <a:spAutoFit/>
          </a:bodyPr>
          <a:lstStyle/>
          <a:p>
            <a:r>
              <a:rPr lang="en-US" sz="2800" dirty="0">
                <a:solidFill>
                  <a:srgbClr val="FFC000"/>
                </a:solidFill>
              </a:rPr>
              <a:t>Valid for INDIRECT PATH</a:t>
            </a:r>
          </a:p>
        </p:txBody>
      </p:sp>
      <p:sp>
        <p:nvSpPr>
          <p:cNvPr id="17" name="Rounded Rectangle 16"/>
          <p:cNvSpPr/>
          <p:nvPr/>
        </p:nvSpPr>
        <p:spPr>
          <a:xfrm>
            <a:off x="6376794" y="1211105"/>
            <a:ext cx="2264115" cy="2075456"/>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2000" b="1" dirty="0">
                <a:effectLst>
                  <a:outerShdw blurRad="38100" dist="38100" dir="2700000" algn="tl">
                    <a:srgbClr val="000000">
                      <a:alpha val="43137"/>
                    </a:srgbClr>
                  </a:outerShdw>
                </a:effectLst>
              </a:rPr>
              <a:t>Cloud phase, optical depth, droplet size, top height</a:t>
            </a:r>
          </a:p>
          <a:p>
            <a:pPr marL="274320" indent="-274320">
              <a:buClr>
                <a:schemeClr val="bg1"/>
              </a:buClr>
              <a:buAutoNum type="arabicPeriod"/>
            </a:pPr>
            <a:r>
              <a:rPr lang="en-US" sz="2000" b="1" dirty="0">
                <a:effectLst>
                  <a:outerShdw blurRad="38100" dist="38100" dir="2700000" algn="tl">
                    <a:srgbClr val="000000">
                      <a:alpha val="43137"/>
                    </a:srgbClr>
                  </a:outerShdw>
                </a:effectLst>
              </a:rPr>
              <a:t>ABI</a:t>
            </a:r>
          </a:p>
          <a:p>
            <a:pPr marL="274320" indent="-274320">
              <a:buClr>
                <a:schemeClr val="bg1"/>
              </a:buClr>
              <a:buAutoNum type="arabicPeriod"/>
            </a:pPr>
            <a:r>
              <a:rPr lang="en-US" sz="2000" b="1" dirty="0">
                <a:effectLst>
                  <a:outerShdw blurRad="38100" dist="38100" dir="2700000" algn="tl">
                    <a:srgbClr val="000000">
                      <a:alpha val="43137"/>
                    </a:srgbClr>
                  </a:outerShdw>
                </a:effectLst>
              </a:rPr>
              <a:t>Climatology</a:t>
            </a:r>
          </a:p>
        </p:txBody>
      </p:sp>
      <p:cxnSp>
        <p:nvCxnSpPr>
          <p:cNvPr id="14" name="Straight Arrow Connector 13"/>
          <p:cNvCxnSpPr>
            <a:stCxn id="6" idx="3"/>
            <a:endCxn id="17" idx="1"/>
          </p:cNvCxnSpPr>
          <p:nvPr/>
        </p:nvCxnSpPr>
        <p:spPr>
          <a:xfrm>
            <a:off x="5645397" y="2248833"/>
            <a:ext cx="73139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2"/>
            <a:endCxn id="7" idx="0"/>
          </p:cNvCxnSpPr>
          <p:nvPr/>
        </p:nvCxnSpPr>
        <p:spPr>
          <a:xfrm>
            <a:off x="7508852" y="3286561"/>
            <a:ext cx="0" cy="5001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2568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Provisional Maturity Assessment</a:t>
            </a:r>
          </a:p>
        </p:txBody>
      </p:sp>
      <p:sp>
        <p:nvSpPr>
          <p:cNvPr id="3" name="Text Placeholder 2"/>
          <p:cNvSpPr>
            <a:spLocks noGrp="1"/>
          </p:cNvSpPr>
          <p:nvPr>
            <p:ph type="body" idx="1"/>
          </p:nvPr>
        </p:nvSpPr>
        <p:spPr/>
        <p:txBody>
          <a:bodyPr/>
          <a:lstStyle/>
          <a:p>
            <a:r>
              <a:rPr lang="en-US" dirty="0"/>
              <a:t>GOES-17 Shortwave Radiation Budget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60</a:t>
            </a:fld>
            <a:endParaRPr lang="en-US" altLang="en-US" dirty="0">
              <a:solidFill>
                <a:prstClr val="white"/>
              </a:solidFill>
            </a:endParaRPr>
          </a:p>
        </p:txBody>
      </p:sp>
    </p:spTree>
    <p:extLst>
      <p:ext uri="{BB962C8B-B14F-4D97-AF65-F5344CB8AC3E}">
        <p14:creationId xmlns:p14="http://schemas.microsoft.com/office/powerpoint/2010/main" val="50775950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2222275857"/>
              </p:ext>
            </p:extLst>
          </p:nvPr>
        </p:nvGraphicFramePr>
        <p:xfrm>
          <a:off x="228600" y="1143000"/>
          <a:ext cx="8686800" cy="5059720"/>
        </p:xfrm>
        <a:graphic>
          <a:graphicData uri="http://schemas.openxmlformats.org/drawingml/2006/table">
            <a:tbl>
              <a:tblPr>
                <a:noFil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Preparation Activities</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 sz="2800" b="1" u="none" strike="noStrike" cap="none" dirty="0">
                          <a:solidFill>
                            <a:srgbClr val="FFFFFF"/>
                          </a:solidFill>
                        </a:rPr>
                        <a:t>Assessment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 and the general research community is now encouraged to participate.</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 sz="2000" b="0" i="0" u="none" strike="noStrike" cap="none" dirty="0">
                          <a:solidFill>
                            <a:schemeClr val="tx1"/>
                          </a:solidFill>
                          <a:latin typeface="+mn-lt"/>
                          <a:ea typeface="Arial"/>
                          <a:cs typeface="Arial"/>
                          <a:sym typeface="Arial"/>
                        </a:rPr>
                        <a:t>Validation activities are ongoing.</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T</a:t>
                      </a:r>
                      <a:r>
                        <a:rPr lang="en" sz="2000" b="0" i="0" u="none" strike="noStrike" cap="none" baseline="0" dirty="0">
                          <a:solidFill>
                            <a:schemeClr val="tx1"/>
                          </a:solidFill>
                          <a:latin typeface="+mn-lt"/>
                          <a:ea typeface="Arial"/>
                          <a:cs typeface="Arial"/>
                          <a:sym typeface="Arial"/>
                        </a:rPr>
                        <a:t>he </a:t>
                      </a:r>
                      <a:r>
                        <a:rPr lang="en" sz="2000" b="0" i="0" u="none" strike="noStrike" cap="none" dirty="0">
                          <a:solidFill>
                            <a:schemeClr val="tx1"/>
                          </a:solidFill>
                          <a:latin typeface="+mn-lt"/>
                          <a:ea typeface="Arial"/>
                          <a:cs typeface="Arial"/>
                          <a:sym typeface="Arial"/>
                        </a:rPr>
                        <a:t>general research community has been participating</a:t>
                      </a:r>
                      <a:r>
                        <a:rPr lang="en" sz="2000" b="0" i="0" u="none" strike="noStrike" cap="none" baseline="0" dirty="0">
                          <a:solidFill>
                            <a:schemeClr val="tx1"/>
                          </a:solidFill>
                          <a:latin typeface="+mn-lt"/>
                          <a:ea typeface="Arial"/>
                          <a:cs typeface="Arial"/>
                          <a:sym typeface="Arial"/>
                        </a:rPr>
                        <a:t> and providing feedback.</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381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1"/>
                  </a:ext>
                </a:extLst>
              </a:tr>
              <a:tr h="470744">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Severe algorithm anomalies are identified and under analysis. Solutions to anomalies are in development and testing.</a:t>
                      </a:r>
                    </a:p>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2000" b="0" i="0" u="none" strike="noStrike" cap="none" dirty="0">
                          <a:solidFill>
                            <a:schemeClr val="tx1"/>
                          </a:solidFill>
                          <a:latin typeface="+mn-lt"/>
                          <a:ea typeface="Arial"/>
                          <a:cs typeface="Arial"/>
                          <a:sym typeface="Arial"/>
                        </a:rPr>
                        <a:t>O</a:t>
                      </a:r>
                      <a:r>
                        <a:rPr lang="en" sz="2000" b="0" i="0" u="none" strike="noStrike" cap="none" dirty="0">
                          <a:solidFill>
                            <a:schemeClr val="tx1"/>
                          </a:solidFill>
                          <a:latin typeface="+mn-lt"/>
                          <a:ea typeface="Arial"/>
                          <a:cs typeface="Arial"/>
                          <a:sym typeface="Arial"/>
                        </a:rPr>
                        <a:t>perational and algorithm</a:t>
                      </a:r>
                      <a:r>
                        <a:rPr lang="en" sz="2000" b="0" i="0" u="none" strike="noStrike" cap="none" baseline="0" dirty="0">
                          <a:solidFill>
                            <a:schemeClr val="tx1"/>
                          </a:solidFill>
                          <a:latin typeface="+mn-lt"/>
                          <a:ea typeface="Arial"/>
                          <a:cs typeface="Arial"/>
                          <a:sym typeface="Arial"/>
                        </a:rPr>
                        <a:t> </a:t>
                      </a:r>
                      <a:r>
                        <a:rPr lang="en" sz="2000" b="0" i="0" u="none" strike="noStrike" cap="none" dirty="0">
                          <a:solidFill>
                            <a:schemeClr val="tx1"/>
                          </a:solidFill>
                          <a:latin typeface="+mn-lt"/>
                          <a:ea typeface="Arial"/>
                          <a:cs typeface="Arial"/>
                          <a:sym typeface="Arial"/>
                        </a:rPr>
                        <a:t>anomalies have been identified.</a:t>
                      </a:r>
                      <a:r>
                        <a:rPr lang="en" sz="2000" b="0" i="0" u="none" strike="noStrike" cap="none" baseline="0" dirty="0">
                          <a:solidFill>
                            <a:schemeClr val="tx1"/>
                          </a:solidFill>
                          <a:latin typeface="+mn-lt"/>
                          <a:ea typeface="Arial"/>
                          <a:cs typeface="Arial"/>
                          <a:sym typeface="Arial"/>
                        </a:rPr>
                        <a:t> </a:t>
                      </a:r>
                      <a:r>
                        <a:rPr lang="en-US" sz="2000" b="0" i="0" u="none" strike="noStrike" cap="none" baseline="0" dirty="0">
                          <a:solidFill>
                            <a:schemeClr val="tx1"/>
                          </a:solidFill>
                          <a:latin typeface="+mn-lt"/>
                          <a:ea typeface="Arial"/>
                          <a:cs typeface="Arial"/>
                          <a:sym typeface="Arial"/>
                        </a:rPr>
                        <a:t>Four</a:t>
                      </a:r>
                      <a:r>
                        <a:rPr lang="en" sz="2000" b="0" i="0" u="none" strike="noStrike" cap="none" baseline="0" dirty="0">
                          <a:solidFill>
                            <a:schemeClr val="tx1"/>
                          </a:solidFill>
                          <a:latin typeface="+mn-lt"/>
                          <a:ea typeface="Arial"/>
                          <a:cs typeface="Arial"/>
                          <a:sym typeface="Arial"/>
                        </a:rPr>
                        <a:t> MESO ADRs  (incorrect </a:t>
                      </a:r>
                      <a:r>
                        <a:rPr lang="en-US" sz="2000" b="0" i="0" u="none" strike="noStrike" cap="none" baseline="0" dirty="0">
                          <a:solidFill>
                            <a:schemeClr val="tx1"/>
                          </a:solidFill>
                          <a:latin typeface="+mn-lt"/>
                          <a:ea typeface="Arial"/>
                          <a:cs typeface="Arial"/>
                          <a:sym typeface="Arial"/>
                        </a:rPr>
                        <a:t>clear </a:t>
                      </a:r>
                      <a:r>
                        <a:rPr lang="en" sz="2000" b="0" i="0" u="none" strike="noStrike" cap="none" baseline="0" dirty="0">
                          <a:solidFill>
                            <a:schemeClr val="tx1"/>
                          </a:solidFill>
                          <a:latin typeface="+mn-lt"/>
                          <a:ea typeface="Arial"/>
                          <a:cs typeface="Arial"/>
                          <a:sym typeface="Arial"/>
                        </a:rPr>
                        <a:t>composite albedo, not in G17 </a:t>
                      </a:r>
                      <a:r>
                        <a:rPr lang="en-US" sz="2000" b="0" i="0" u="none" strike="noStrike" cap="none" baseline="0" dirty="0">
                          <a:solidFill>
                            <a:schemeClr val="tx1"/>
                          </a:solidFill>
                          <a:latin typeface="+mn-lt"/>
                          <a:ea typeface="Arial"/>
                          <a:cs typeface="Arial"/>
                          <a:sym typeface="Arial"/>
                        </a:rPr>
                        <a:t>file of view</a:t>
                      </a:r>
                      <a:r>
                        <a:rPr lang="en" sz="2000" b="0" i="0" u="none" strike="noStrike" cap="none" baseline="0" dirty="0">
                          <a:solidFill>
                            <a:schemeClr val="tx1"/>
                          </a:solidFill>
                          <a:latin typeface="+mn-lt"/>
                          <a:ea typeface="Arial"/>
                          <a:cs typeface="Arial"/>
                          <a:sym typeface="Arial"/>
                        </a:rPr>
                        <a:t>, _FillValue during daytime) remain on-hold; two ADRs </a:t>
                      </a:r>
                      <a:r>
                        <a:rPr lang="en-US" sz="2000" b="0" i="0" u="none" strike="noStrike" cap="none" baseline="0" dirty="0">
                          <a:solidFill>
                            <a:schemeClr val="tx1"/>
                          </a:solidFill>
                          <a:latin typeface="+mn-lt"/>
                          <a:ea typeface="Arial"/>
                          <a:cs typeface="Arial"/>
                          <a:sym typeface="Arial"/>
                        </a:rPr>
                        <a:t>are</a:t>
                      </a:r>
                      <a:r>
                        <a:rPr lang="en" sz="2000" b="0" i="0" u="none" strike="noStrike" cap="none" baseline="0" dirty="0">
                          <a:solidFill>
                            <a:schemeClr val="tx1"/>
                          </a:solidFill>
                          <a:latin typeface="+mn-lt"/>
                          <a:ea typeface="Arial"/>
                          <a:cs typeface="Arial"/>
                          <a:sym typeface="Arial"/>
                        </a:rPr>
                        <a:t> open (</a:t>
                      </a:r>
                      <a:r>
                        <a:rPr lang="en-US" sz="2000" b="0" i="0" u="none" strike="noStrike" cap="none" baseline="0" dirty="0">
                          <a:solidFill>
                            <a:schemeClr val="tx1"/>
                          </a:solidFill>
                          <a:latin typeface="+mn-lt"/>
                          <a:ea typeface="Arial"/>
                          <a:cs typeface="Arial"/>
                          <a:sym typeface="Arial"/>
                        </a:rPr>
                        <a:t>incorrect </a:t>
                      </a:r>
                      <a:r>
                        <a:rPr lang="en" sz="2000" b="0" i="0" u="none" strike="noStrike" cap="none" baseline="0" dirty="0">
                          <a:solidFill>
                            <a:schemeClr val="tx1"/>
                          </a:solidFill>
                          <a:latin typeface="+mn-lt"/>
                          <a:ea typeface="Arial"/>
                          <a:cs typeface="Arial"/>
                          <a:sym typeface="Arial"/>
                        </a:rPr>
                        <a:t>ABI TPW unit; </a:t>
                      </a:r>
                      <a:r>
                        <a:rPr lang="en-US" sz="2000" b="0" i="0" u="none" strike="noStrike" cap="none" baseline="0" dirty="0">
                          <a:solidFill>
                            <a:schemeClr val="tx1"/>
                          </a:solidFill>
                          <a:latin typeface="+mn-lt"/>
                          <a:ea typeface="Arial"/>
                          <a:cs typeface="Arial"/>
                          <a:sym typeface="Arial"/>
                        </a:rPr>
                        <a:t>bad</a:t>
                      </a:r>
                      <a:r>
                        <a:rPr lang="en" sz="2000" b="0" i="0" u="none" strike="noStrike" cap="none" baseline="0" dirty="0">
                          <a:solidFill>
                            <a:schemeClr val="tx1"/>
                          </a:solidFill>
                          <a:latin typeface="+mn-lt"/>
                          <a:ea typeface="Arial"/>
                          <a:cs typeface="Arial"/>
                          <a:sym typeface="Arial"/>
                        </a:rPr>
                        <a:t> initialization of PQIs and missing IP flag_meaning in PQI3); </a:t>
                      </a:r>
                      <a:r>
                        <a:rPr lang="en-US" sz="2000" b="0" i="0" u="none" strike="noStrike" cap="none" baseline="0" dirty="0">
                          <a:solidFill>
                            <a:schemeClr val="tx1"/>
                          </a:solidFill>
                          <a:latin typeface="+mn-lt"/>
                          <a:ea typeface="Arial"/>
                          <a:cs typeface="Arial"/>
                          <a:sym typeface="Arial"/>
                        </a:rPr>
                        <a:t>only one (ABI TPW unit) </a:t>
                      </a:r>
                      <a:r>
                        <a:rPr lang="en" sz="2000" b="0" i="0" u="none" strike="noStrike" cap="none" baseline="0" dirty="0">
                          <a:solidFill>
                            <a:schemeClr val="tx1"/>
                          </a:solidFill>
                          <a:latin typeface="+mn-lt"/>
                          <a:ea typeface="Arial"/>
                          <a:cs typeface="Arial"/>
                          <a:sym typeface="Arial"/>
                        </a:rPr>
                        <a:t>impacts accuracy/precision. </a:t>
                      </a:r>
                      <a:endParaRPr lang="en-US" sz="2000" b="0" i="0" u="none" strike="noStrike" cap="none" dirty="0">
                        <a:solidFill>
                          <a:schemeClr val="tx1"/>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2"/>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 product improvements may still be occurring.</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2000" b="0" i="0" u="none" strike="noStrike" cap="none" dirty="0">
                          <a:solidFill>
                            <a:schemeClr val="tx1"/>
                          </a:solidFill>
                          <a:latin typeface="+mn-lt"/>
                          <a:ea typeface="Arial"/>
                          <a:cs typeface="Arial"/>
                          <a:sym typeface="Arial"/>
                        </a:rPr>
                        <a:t>Incremental</a:t>
                      </a:r>
                      <a:r>
                        <a:rPr lang="en" sz="2000" b="0" i="0" u="none" strike="noStrike" cap="none" baseline="0" dirty="0">
                          <a:solidFill>
                            <a:schemeClr val="tx1"/>
                          </a:solidFill>
                          <a:latin typeface="+mn-lt"/>
                          <a:ea typeface="Arial"/>
                          <a:cs typeface="Arial"/>
                          <a:sym typeface="Arial"/>
                        </a:rPr>
                        <a:t> p</a:t>
                      </a:r>
                      <a:r>
                        <a:rPr lang="en" sz="2000" b="0" i="0" u="none" strike="noStrike" cap="none" dirty="0">
                          <a:solidFill>
                            <a:schemeClr val="tx1"/>
                          </a:solidFill>
                          <a:latin typeface="+mn-lt"/>
                          <a:ea typeface="Arial"/>
                          <a:cs typeface="Arial"/>
                          <a:sym typeface="Arial"/>
                        </a:rPr>
                        <a:t>roduct improvements are expected.</a:t>
                      </a:r>
                      <a:endParaRPr lang="en" sz="20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3"/>
                  </a:ext>
                </a:extLst>
              </a:tr>
            </a:tbl>
          </a:graphicData>
        </a:graphic>
      </p:graphicFrame>
      <p:sp>
        <p:nvSpPr>
          <p:cNvPr id="2" name="Slide Number Placeholder 1"/>
          <p:cNvSpPr>
            <a:spLocks noGrp="1"/>
          </p:cNvSpPr>
          <p:nvPr>
            <p:ph type="sldNum" sz="quarter" idx="12"/>
          </p:nvPr>
        </p:nvSpPr>
        <p:spPr/>
        <p:txBody>
          <a:bodyPr/>
          <a:lstStyle/>
          <a:p>
            <a:fld id="{615ADB79-25D6-47C0-AB51-22A13A0BBB50}" type="slidenum">
              <a:rPr lang="en-US" altLang="en-US" smtClean="0">
                <a:solidFill>
                  <a:prstClr val="white"/>
                </a:solidFill>
              </a:rPr>
              <a:pPr/>
              <a:t>61</a:t>
            </a:fld>
            <a:endParaRPr lang="en-US" altLang="en-US" dirty="0">
              <a:solidFill>
                <a:prstClr val="white"/>
              </a:solidFill>
            </a:endParaRPr>
          </a:p>
        </p:txBody>
      </p:sp>
    </p:spTree>
    <p:extLst>
      <p:ext uri="{BB962C8B-B14F-4D97-AF65-F5344CB8AC3E}">
        <p14:creationId xmlns:p14="http://schemas.microsoft.com/office/powerpoint/2010/main" val="42724053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1599862" y="226429"/>
            <a:ext cx="5961300" cy="853799"/>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rgbClr val="FFFFFF"/>
              </a:buClr>
              <a:buSzPct val="25000"/>
              <a:buFont typeface="Arial"/>
              <a:buNone/>
            </a:pPr>
            <a:r>
              <a:rPr lang="en" sz="2800" b="0" i="0" u="none" strike="noStrike" cap="none" dirty="0">
                <a:solidFill>
                  <a:srgbClr val="FFFFFF"/>
                </a:solidFill>
                <a:latin typeface="Arial"/>
                <a:ea typeface="Arial"/>
                <a:cs typeface="Arial"/>
                <a:sym typeface="Arial"/>
              </a:rPr>
              <a:t>Provisional Validation</a:t>
            </a:r>
          </a:p>
        </p:txBody>
      </p:sp>
      <p:graphicFrame>
        <p:nvGraphicFramePr>
          <p:cNvPr id="202" name="Shape 202"/>
          <p:cNvGraphicFramePr/>
          <p:nvPr>
            <p:extLst>
              <p:ext uri="{D42A27DB-BD31-4B8C-83A1-F6EECF244321}">
                <p14:modId xmlns:p14="http://schemas.microsoft.com/office/powerpoint/2010/main" val="1067333461"/>
              </p:ext>
            </p:extLst>
          </p:nvPr>
        </p:nvGraphicFramePr>
        <p:xfrm>
          <a:off x="228600" y="1066800"/>
          <a:ext cx="8686800" cy="5486450"/>
        </p:xfrm>
        <a:graphic>
          <a:graphicData uri="http://schemas.openxmlformats.org/drawingml/2006/table">
            <a:tbl>
              <a:tblPr>
                <a:noFil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09100">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End State</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4F81BD"/>
                    </a:solidFill>
                  </a:tcPr>
                </a:tc>
                <a:tc>
                  <a:txBody>
                    <a:bodyPr/>
                    <a:lstStyle/>
                    <a:p>
                      <a:pPr marL="0" marR="0" lvl="0" indent="0" algn="ctr" rtl="0">
                        <a:lnSpc>
                          <a:spcPct val="100000"/>
                        </a:lnSpc>
                        <a:spcBef>
                          <a:spcPts val="0"/>
                        </a:spcBef>
                        <a:spcAft>
                          <a:spcPts val="0"/>
                        </a:spcAft>
                        <a:buClr>
                          <a:schemeClr val="lt1"/>
                        </a:buClr>
                        <a:buSzPct val="25000"/>
                        <a:buFont typeface="Arial"/>
                        <a:buNone/>
                      </a:pPr>
                      <a:r>
                        <a:rPr lang="en" sz="2400" b="1" u="none" strike="noStrike" cap="none" dirty="0">
                          <a:solidFill>
                            <a:schemeClr val="lt1"/>
                          </a:solidFill>
                        </a:rPr>
                        <a:t>Assessment</a:t>
                      </a: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55675">
                <a:tc>
                  <a:txBody>
                    <a:bodyPr/>
                    <a:lstStyle/>
                    <a:p>
                      <a:pPr marL="0" marR="0" lvl="0" indent="0" algn="l" rtl="0">
                        <a:lnSpc>
                          <a:spcPct val="100000"/>
                        </a:lnSpc>
                        <a:spcBef>
                          <a:spcPts val="0"/>
                        </a:spcBef>
                        <a:spcAft>
                          <a:spcPts val="0"/>
                        </a:spcAft>
                        <a:buClr>
                          <a:schemeClr val="lt1"/>
                        </a:buClr>
                        <a:buSzPct val="100000"/>
                        <a:buFont typeface="Arial"/>
                        <a:buNone/>
                      </a:pPr>
                      <a:r>
                        <a:rPr lang="en" sz="1800" b="0" i="0" u="none" strike="noStrike" cap="none" dirty="0">
                          <a:solidFill>
                            <a:schemeClr val="tx1"/>
                          </a:solidFill>
                          <a:latin typeface="+mn-lt"/>
                          <a:ea typeface="Arial"/>
                          <a:cs typeface="Arial"/>
                          <a:sym typeface="Arial"/>
                        </a:rPr>
                        <a:t>Product performance has been demonstrated through analysis of a small number of independent measurements obtained from select locations, periods, and associated ground truth or field campaign efforts.</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rtl="0">
                        <a:lnSpc>
                          <a:spcPct val="100000"/>
                        </a:lnSpc>
                        <a:spcBef>
                          <a:spcPts val="0"/>
                        </a:spcBef>
                        <a:spcAft>
                          <a:spcPts val="0"/>
                        </a:spcAft>
                        <a:buClr>
                          <a:schemeClr val="lt1"/>
                        </a:buClr>
                        <a:buSzPct val="100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demonstrated </a:t>
                      </a:r>
                      <a:r>
                        <a:rPr lang="en-US" sz="1800" b="0" i="0" u="none" strike="noStrike" cap="none" dirty="0">
                          <a:solidFill>
                            <a:schemeClr val="tx1"/>
                          </a:solidFill>
                          <a:latin typeface="+mn-lt"/>
                          <a:ea typeface="Arial"/>
                          <a:cs typeface="Arial"/>
                          <a:sym typeface="Arial"/>
                        </a:rPr>
                        <a:t>using CERES, SURFRAD and SOLRAD</a:t>
                      </a:r>
                      <a:r>
                        <a:rPr lang="en" sz="1800" b="0" i="0" u="none" strike="noStrike" cap="none" dirty="0">
                          <a:solidFill>
                            <a:schemeClr val="tx1"/>
                          </a:solidFill>
                          <a:latin typeface="+mn-lt"/>
                          <a:ea typeface="Arial"/>
                          <a:cs typeface="Arial"/>
                          <a:sym typeface="Arial"/>
                        </a:rPr>
                        <a:t> </a:t>
                      </a:r>
                      <a:r>
                        <a:rPr lang="en-US" sz="1800" b="0" i="0" u="none" strike="noStrike" cap="none" dirty="0">
                          <a:solidFill>
                            <a:schemeClr val="tx1"/>
                          </a:solidFill>
                          <a:latin typeface="+mn-lt"/>
                          <a:ea typeface="Arial"/>
                          <a:cs typeface="Arial"/>
                          <a:sym typeface="Arial"/>
                        </a:rPr>
                        <a:t>as </a:t>
                      </a:r>
                      <a:r>
                        <a:rPr lang="en" sz="1800" b="0" i="0" u="none" strike="noStrike" cap="none" dirty="0">
                          <a:solidFill>
                            <a:schemeClr val="tx1"/>
                          </a:solidFill>
                          <a:latin typeface="+mn-lt"/>
                          <a:ea typeface="Arial"/>
                          <a:cs typeface="Arial"/>
                          <a:sym typeface="Arial"/>
                        </a:rPr>
                        <a:t>truth and independent statellite</a:t>
                      </a:r>
                      <a:r>
                        <a:rPr lang="en" sz="1800" b="0" i="0" u="none" strike="noStrike" cap="none" baseline="0" dirty="0">
                          <a:solidFill>
                            <a:schemeClr val="tx1"/>
                          </a:solidFill>
                          <a:latin typeface="+mn-lt"/>
                          <a:ea typeface="Arial"/>
                          <a:cs typeface="Arial"/>
                          <a:sym typeface="Arial"/>
                        </a:rPr>
                        <a:t> retrivals from </a:t>
                      </a:r>
                      <a:r>
                        <a:rPr lang="en-US" sz="1800" b="0" i="0" u="none" strike="noStrike" cap="none" baseline="0" dirty="0">
                          <a:solidFill>
                            <a:schemeClr val="tx1"/>
                          </a:solidFill>
                          <a:latin typeface="+mn-lt"/>
                          <a:ea typeface="Arial"/>
                          <a:cs typeface="Arial"/>
                          <a:sym typeface="Arial"/>
                        </a:rPr>
                        <a:t>GSIP and GOES-16</a:t>
                      </a:r>
                      <a:r>
                        <a:rPr lang="en" sz="1800" b="0" i="0" u="none" strike="noStrike" cap="none" dirty="0">
                          <a:solidFill>
                            <a:schemeClr val="tx1"/>
                          </a:solidFill>
                          <a:latin typeface="+mn-lt"/>
                          <a:ea typeface="Arial"/>
                          <a:cs typeface="Arial"/>
                          <a:sym typeface="Arial"/>
                        </a:rPr>
                        <a:t>.</a:t>
                      </a: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1"/>
                  </a:ext>
                </a:extLst>
              </a:tr>
              <a:tr h="470744">
                <a:tc>
                  <a:txBody>
                    <a:bodyPr/>
                    <a:lstStyle/>
                    <a:p>
                      <a:pPr marL="0" marR="0" lvl="0" indent="0" algn="l" rtl="0">
                        <a:lnSpc>
                          <a:spcPct val="100000"/>
                        </a:lnSpc>
                        <a:spcBef>
                          <a:spcPts val="0"/>
                        </a:spcBef>
                        <a:spcAft>
                          <a:spcPts val="0"/>
                        </a:spcAft>
                        <a:buClr>
                          <a:srgbClr val="000000"/>
                        </a:buClr>
                        <a:buSzPct val="25000"/>
                        <a:buFont typeface="Arial"/>
                        <a:buNone/>
                      </a:pPr>
                      <a:r>
                        <a:rPr lang="en" sz="1800" b="0" i="0" u="none" strike="noStrike" cap="none" dirty="0">
                          <a:solidFill>
                            <a:schemeClr val="tx1"/>
                          </a:solidFill>
                          <a:latin typeface="+mn-lt"/>
                          <a:ea typeface="Arial"/>
                          <a:cs typeface="Arial"/>
                          <a:sym typeface="Arial"/>
                        </a:rPr>
                        <a:t>Product analysis is sufficient to communicate product performance to users relative to expectations (Performance Baseline).</a:t>
                      </a:r>
                      <a:endParaRPr lang="en" sz="1800" u="none" strike="noStrike" cap="none" dirty="0">
                        <a:solidFill>
                          <a:schemeClr val="tx1"/>
                        </a:solidFill>
                      </a:endParaRP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his has been communicated</a:t>
                      </a:r>
                      <a:r>
                        <a:rPr lang="en" sz="1800" b="0" i="0" u="none" strike="noStrike" cap="none" baseline="0" dirty="0">
                          <a:solidFill>
                            <a:schemeClr val="tx1"/>
                          </a:solidFill>
                          <a:latin typeface="+mn-lt"/>
                          <a:ea typeface="Arial"/>
                          <a:cs typeface="Arial"/>
                          <a:sym typeface="Arial"/>
                        </a:rPr>
                        <a:t> in PS-PVR.</a:t>
                      </a:r>
                      <a:endParaRPr lang="en" sz="1800" u="none" strike="noStrike" cap="none" dirty="0">
                        <a:solidFill>
                          <a:schemeClr val="tx1"/>
                        </a:solidFil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2"/>
                  </a:ext>
                </a:extLst>
              </a:tr>
              <a:tr h="840605">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chemeClr val="tx1"/>
                          </a:solidFill>
                          <a:latin typeface="+mn-lt"/>
                          <a:ea typeface="Arial"/>
                          <a:cs typeface="Arial"/>
                          <a:sym typeface="Arial"/>
                        </a:rPr>
                        <a:t>T</a:t>
                      </a:r>
                      <a:r>
                        <a:rPr lang="en" sz="1800" b="0" i="0" u="none" strike="noStrike" cap="none" dirty="0">
                          <a:solidFill>
                            <a:schemeClr val="tx1"/>
                          </a:solidFill>
                          <a:latin typeface="+mn-lt"/>
                          <a:ea typeface="Arial"/>
                          <a:cs typeface="Arial"/>
                          <a:sym typeface="Arial"/>
                        </a:rPr>
                        <a:t>hese</a:t>
                      </a:r>
                      <a:r>
                        <a:rPr lang="en" sz="1800" b="0" i="0" u="none" strike="noStrike" cap="none" baseline="0" dirty="0">
                          <a:solidFill>
                            <a:schemeClr val="tx1"/>
                          </a:solidFill>
                          <a:latin typeface="+mn-lt"/>
                          <a:ea typeface="Arial"/>
                          <a:cs typeface="Arial"/>
                          <a:sym typeface="Arial"/>
                        </a:rPr>
                        <a:t> are documented in this PS-PVR presentation and will be documented in a separate  ReadMe file.</a:t>
                      </a:r>
                      <a:endParaRPr lang="en" sz="1800" b="0" i="0" u="none" strike="noStrike" cap="none" dirty="0">
                        <a:solidFill>
                          <a:schemeClr val="tx1"/>
                        </a:solidFill>
                        <a:latin typeface="+mn-lt"/>
                        <a:ea typeface="Arial"/>
                        <a:cs typeface="Arial"/>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8ECF4"/>
                    </a:solidFill>
                  </a:tcPr>
                </a:tc>
                <a:extLst>
                  <a:ext uri="{0D108BD9-81ED-4DB2-BD59-A6C34878D82A}">
                    <a16:rowId xmlns:a16="http://schemas.microsoft.com/office/drawing/2014/main" val="10003"/>
                  </a:ext>
                </a:extLst>
              </a:tr>
              <a:tr h="409100">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 sz="1800" b="0" i="0" u="none" strike="noStrike" cap="none" dirty="0">
                          <a:solidFill>
                            <a:schemeClr val="tx1"/>
                          </a:solidFill>
                          <a:latin typeface="+mn-lt"/>
                          <a:ea typeface="Arial"/>
                          <a:cs typeface="Arial"/>
                          <a:sym typeface="Arial"/>
                        </a:rPr>
                        <a:t>Product is ready for operational use and for use in comprehensive cal/val activities and product optimization.</a:t>
                      </a:r>
                    </a:p>
                  </a:txBody>
                  <a:tcPr marL="91450" marR="91450" marT="45725" marB="45725" anchor="ctr">
                    <a:lnL w="12700" cap="flat" cmpd="sng">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800" b="0" i="0" u="none" strike="noStrike" cap="none" dirty="0">
                          <a:solidFill>
                            <a:srgbClr val="008000"/>
                          </a:solidFill>
                          <a:latin typeface="+mn-lt"/>
                          <a:ea typeface="Arial"/>
                          <a:cs typeface="Arial"/>
                          <a:sym typeface="Arial"/>
                        </a:rPr>
                        <a:t>W</a:t>
                      </a:r>
                      <a:r>
                        <a:rPr lang="en" sz="1800" b="0" i="0" u="none" strike="noStrike" cap="none" dirty="0">
                          <a:solidFill>
                            <a:srgbClr val="008000"/>
                          </a:solidFill>
                          <a:latin typeface="+mn-lt"/>
                          <a:ea typeface="Arial"/>
                          <a:cs typeface="Arial"/>
                          <a:sym typeface="Arial"/>
                        </a:rPr>
                        <a:t>e</a:t>
                      </a:r>
                      <a:r>
                        <a:rPr lang="en" sz="1800" b="0" i="0" u="none" strike="noStrike" cap="none" baseline="0" dirty="0">
                          <a:solidFill>
                            <a:srgbClr val="008000"/>
                          </a:solidFill>
                          <a:latin typeface="+mn-lt"/>
                          <a:ea typeface="Arial"/>
                          <a:cs typeface="Arial"/>
                          <a:sym typeface="Arial"/>
                        </a:rPr>
                        <a:t> concur.</a:t>
                      </a:r>
                      <a:endParaRPr lang="en" sz="1800" b="0" i="0" u="none" strike="noStrike" cap="none" dirty="0">
                        <a:solidFill>
                          <a:srgbClr val="008000"/>
                        </a:solidFill>
                        <a:latin typeface="+mn-lt"/>
                        <a:ea typeface="Arial"/>
                        <a:cs typeface="Arial"/>
                        <a:sym typeface="Arial"/>
                      </a:endParaRPr>
                    </a:p>
                  </a:txBody>
                  <a:tcPr marL="91450" marR="91450" marT="45725" marB="45725" anchor="ctr">
                    <a:lnL w="12700" cap="flat" cmpd="sng">
                      <a:solidFill>
                        <a:srgbClr val="FFFFFF"/>
                      </a:solidFill>
                      <a:prstDash val="solid"/>
                      <a:round/>
                      <a:headEnd type="none" w="med" len="med"/>
                      <a:tailEnd type="none" w="med" len="med"/>
                    </a:lnL>
                    <a:lnR w="12700" cap="flat" cmpd="sng">
                      <a:solidFill>
                        <a:srgbClr val="FFFFFF"/>
                      </a:solidFill>
                      <a:prstDash val="solid"/>
                      <a:round/>
                      <a:headEnd type="none" w="med" len="med"/>
                      <a:tailEnd type="none" w="med" len="med"/>
                    </a:lnR>
                    <a:lnT w="12700" cap="flat" cmpd="sng">
                      <a:solidFill>
                        <a:srgbClr val="FFFFFF"/>
                      </a:solidFill>
                      <a:prstDash val="solid"/>
                      <a:round/>
                      <a:headEnd type="none" w="med" len="med"/>
                      <a:tailEnd type="none" w="med" len="med"/>
                    </a:lnT>
                    <a:lnB w="12700" cap="flat" cmpd="sng">
                      <a:solidFill>
                        <a:srgbClr val="FFFFFF"/>
                      </a:solidFill>
                      <a:prstDash val="solid"/>
                      <a:round/>
                      <a:headEnd type="none" w="med" len="med"/>
                      <a:tailEnd type="none" w="med" len="med"/>
                    </a:lnB>
                    <a:solidFill>
                      <a:srgbClr val="CFD7E7"/>
                    </a:solidFill>
                  </a:tcPr>
                </a:tc>
                <a:extLst>
                  <a:ext uri="{0D108BD9-81ED-4DB2-BD59-A6C34878D82A}">
                    <a16:rowId xmlns:a16="http://schemas.microsoft.com/office/drawing/2014/main" val="10004"/>
                  </a:ext>
                </a:extLst>
              </a:tr>
            </a:tbl>
          </a:graphicData>
        </a:graphic>
      </p:graphicFrame>
      <p:sp>
        <p:nvSpPr>
          <p:cNvPr id="2" name="Slide Number Placeholder 1"/>
          <p:cNvSpPr>
            <a:spLocks noGrp="1"/>
          </p:cNvSpPr>
          <p:nvPr>
            <p:ph type="sldNum" idx="12"/>
          </p:nvPr>
        </p:nvSpPr>
        <p:spPr/>
        <p:txBody>
          <a:bodyPr/>
          <a:lstStyle/>
          <a:p>
            <a:pPr algn="l">
              <a:buClr>
                <a:srgbClr val="000000"/>
              </a:buClr>
              <a:buSzPct val="25000"/>
              <a:buFont typeface="Arial"/>
              <a:buNone/>
            </a:pPr>
            <a:fld id="{00000000-1234-1234-1234-123412341234}" type="slidenum">
              <a:rPr lang="en" sz="1400" smtClean="0">
                <a:solidFill>
                  <a:srgbClr val="000000"/>
                </a:solidFill>
                <a:latin typeface="Arial"/>
                <a:ea typeface="Arial"/>
                <a:cs typeface="Arial"/>
                <a:sym typeface="Arial"/>
              </a:rPr>
              <a:pPr algn="l">
                <a:buClr>
                  <a:srgbClr val="000000"/>
                </a:buClr>
                <a:buSzPct val="25000"/>
                <a:buFont typeface="Arial"/>
                <a:buNone/>
              </a:pPr>
              <a:t>62</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171127114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21A048-4982-4DF7-88DD-1E546392E4F1}"/>
              </a:ext>
            </a:extLst>
          </p:cNvPr>
          <p:cNvSpPr>
            <a:spLocks noGrp="1"/>
          </p:cNvSpPr>
          <p:nvPr>
            <p:ph type="title"/>
          </p:nvPr>
        </p:nvSpPr>
        <p:spPr/>
        <p:txBody>
          <a:bodyPr/>
          <a:lstStyle/>
          <a:p>
            <a:r>
              <a:rPr lang="en-US" dirty="0"/>
              <a:t>Plans for Assessment of warm period </a:t>
            </a:r>
          </a:p>
        </p:txBody>
      </p:sp>
      <p:sp>
        <p:nvSpPr>
          <p:cNvPr id="6" name="Text Placeholder 5">
            <a:extLst>
              <a:ext uri="{FF2B5EF4-FFF2-40B4-BE49-F238E27FC236}">
                <a16:creationId xmlns:a16="http://schemas.microsoft.com/office/drawing/2014/main" id="{D125A75F-D535-4B19-9652-198443E15B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139E740-0A70-4FF1-8694-4326AC19ADFF}"/>
              </a:ext>
            </a:extLst>
          </p:cNvPr>
          <p:cNvSpPr>
            <a:spLocks noGrp="1"/>
          </p:cNvSpPr>
          <p:nvPr>
            <p:ph type="sldNum" idx="12"/>
          </p:nvPr>
        </p:nvSpPr>
        <p:spPr/>
        <p:txBody>
          <a:bodyPr/>
          <a:lstStyle/>
          <a:p>
            <a:pPr algn="l">
              <a:buClr>
                <a:srgbClr val="000000"/>
              </a:buClr>
              <a:buSzPct val="25000"/>
              <a:buFont typeface="Arial"/>
              <a:buNone/>
            </a:pPr>
            <a:fld id="{00000000-1234-1234-1234-123412341234}" type="slidenum">
              <a:rPr lang="en" sz="1400" smtClean="0">
                <a:solidFill>
                  <a:srgbClr val="000000"/>
                </a:solidFill>
                <a:latin typeface="Arial"/>
                <a:ea typeface="Arial"/>
                <a:cs typeface="Arial"/>
                <a:sym typeface="Arial"/>
              </a:rPr>
              <a:pPr algn="l">
                <a:buClr>
                  <a:srgbClr val="000000"/>
                </a:buClr>
                <a:buSzPct val="25000"/>
                <a:buFont typeface="Arial"/>
                <a:buNone/>
              </a:pPr>
              <a:t>63</a:t>
            </a:fld>
            <a:endParaRPr lang="en"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21668000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Impact of GOES-17 LHP anomaly on SRB Products</a:t>
            </a:r>
          </a:p>
        </p:txBody>
      </p:sp>
      <p:sp>
        <p:nvSpPr>
          <p:cNvPr id="6" name="Rectangle 5"/>
          <p:cNvSpPr/>
          <p:nvPr/>
        </p:nvSpPr>
        <p:spPr>
          <a:xfrm>
            <a:off x="2704290" y="5868995"/>
            <a:ext cx="4931923" cy="3501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280160"/>
            <a:ext cx="8229600" cy="5344376"/>
          </a:xfrm>
        </p:spPr>
        <p:txBody>
          <a:bodyPr>
            <a:noAutofit/>
          </a:bodyPr>
          <a:lstStyle/>
          <a:p>
            <a:r>
              <a:rPr lang="en-US" sz="2400" dirty="0"/>
              <a:t>Direct impact: NO.</a:t>
            </a:r>
          </a:p>
          <a:p>
            <a:pPr lvl="1"/>
            <a:r>
              <a:rPr lang="en-US" sz="2000" dirty="0"/>
              <a:t>ABI VIS &amp; NIR channels (Bands 1 – 6) are used as inputs in SRB retrieval – These bands are not impacted by LWIR temp. anomaly.</a:t>
            </a:r>
          </a:p>
          <a:p>
            <a:r>
              <a:rPr lang="en-US" sz="2400" dirty="0"/>
              <a:t>Indirect impact: YES, but likely minimal.</a:t>
            </a:r>
          </a:p>
          <a:p>
            <a:pPr lvl="1"/>
            <a:r>
              <a:rPr lang="en-US" sz="2000" dirty="0"/>
              <a:t>SRB algorithm uses upstream ABI products (Clear-sky Mask and Cloud products) that are impacted by LWIR focal plane temperature (FPM) anomaly.</a:t>
            </a:r>
          </a:p>
          <a:p>
            <a:pPr lvl="1"/>
            <a:r>
              <a:rPr lang="en-US" sz="2000" dirty="0"/>
              <a:t>SRB products are daytime products; impact of excessive LWIR FPM temperatures are somewhat minimized by times of </a:t>
            </a:r>
            <a:r>
              <a:rPr lang="en-US" sz="2000" dirty="0" smtClean="0"/>
              <a:t>daylight </a:t>
            </a:r>
            <a:r>
              <a:rPr lang="en-US" sz="2000" dirty="0"/>
              <a:t>and solar zenith angle limit for good-quality DSR and RSR</a:t>
            </a:r>
            <a:r>
              <a:rPr lang="en-US" sz="2000" dirty="0" smtClean="0"/>
              <a:t>.</a:t>
            </a:r>
            <a:endParaRPr lang="en-US" sz="2000" dirty="0"/>
          </a:p>
          <a:p>
            <a:r>
              <a:rPr lang="en-US" sz="2400" dirty="0">
                <a:latin typeface="+mn-lt"/>
              </a:rPr>
              <a:t>PCAL extends the time </a:t>
            </a:r>
            <a:r>
              <a:rPr lang="en-US" sz="2400" dirty="0" smtClean="0">
                <a:latin typeface="+mn-lt"/>
              </a:rPr>
              <a:t>of </a:t>
            </a:r>
            <a:r>
              <a:rPr lang="en-US" sz="2400" dirty="0">
                <a:latin typeface="+mn-lt"/>
              </a:rPr>
              <a:t>usable </a:t>
            </a:r>
            <a:r>
              <a:rPr lang="en-US" sz="2400" dirty="0" smtClean="0">
                <a:latin typeface="+mn-lt"/>
              </a:rPr>
              <a:t>retrievals </a:t>
            </a:r>
            <a:r>
              <a:rPr lang="en-US" sz="2400" dirty="0">
                <a:latin typeface="+mn-lt"/>
              </a:rPr>
              <a:t>by about an hour. </a:t>
            </a:r>
            <a:endParaRPr lang="en-US" sz="2400" dirty="0" smtClean="0">
              <a:latin typeface="+mn-lt"/>
            </a:endParaRPr>
          </a:p>
          <a:p>
            <a:r>
              <a:rPr lang="en-US" sz="2400" dirty="0" smtClean="0">
                <a:latin typeface="+mn-lt"/>
              </a:rPr>
              <a:t>Material </a:t>
            </a:r>
            <a:r>
              <a:rPr lang="en-US" sz="2400" dirty="0">
                <a:latin typeface="+mn-lt"/>
              </a:rPr>
              <a:t>supporting the statements above is in the Supplement - </a:t>
            </a:r>
            <a:r>
              <a:rPr lang="en-US" sz="2400" dirty="0">
                <a:latin typeface="+mn-lt"/>
                <a:hlinkClick r:id="rId2" action="ppaction://hlinksldjump" tooltip="Link to Impacts of G17 LWIR FPM temperature anomaly"/>
              </a:rPr>
              <a:t>Impacts of G17 LWIR FPM temperature </a:t>
            </a:r>
            <a:r>
              <a:rPr lang="en-US" sz="2400" dirty="0" smtClean="0">
                <a:latin typeface="+mn-lt"/>
              </a:rPr>
              <a:t>.</a:t>
            </a:r>
            <a:endParaRPr lang="en-US" sz="2400" dirty="0">
              <a:latin typeface="+mn-lt"/>
            </a:endParaRP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64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61632293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46E5D26-AE3F-48CA-B07A-377E0BDE0F88}"/>
              </a:ext>
            </a:extLst>
          </p:cNvPr>
          <p:cNvSpPr>
            <a:spLocks noGrp="1"/>
          </p:cNvSpPr>
          <p:nvPr>
            <p:ph type="title"/>
          </p:nvPr>
        </p:nvSpPr>
        <p:spPr/>
        <p:txBody>
          <a:bodyPr/>
          <a:lstStyle/>
          <a:p>
            <a:r>
              <a:rPr lang="en-US" dirty="0"/>
              <a:t>Plan for Assessing Warm Period and Mitigation</a:t>
            </a:r>
          </a:p>
        </p:txBody>
      </p:sp>
      <p:sp>
        <p:nvSpPr>
          <p:cNvPr id="6" name="Text Placeholder 5">
            <a:extLst>
              <a:ext uri="{FF2B5EF4-FFF2-40B4-BE49-F238E27FC236}">
                <a16:creationId xmlns:a16="http://schemas.microsoft.com/office/drawing/2014/main" id="{AD01DAFC-2FE7-4966-B5EE-5DEA2CEC6EF3}"/>
              </a:ext>
            </a:extLst>
          </p:cNvPr>
          <p:cNvSpPr>
            <a:spLocks noGrp="1"/>
          </p:cNvSpPr>
          <p:nvPr>
            <p:ph type="body" idx="1"/>
          </p:nvPr>
        </p:nvSpPr>
        <p:spPr/>
        <p:txBody>
          <a:bodyPr>
            <a:normAutofit fontScale="77500" lnSpcReduction="20000"/>
          </a:bodyPr>
          <a:lstStyle/>
          <a:p>
            <a:r>
              <a:rPr lang="en-US" b="1" dirty="0"/>
              <a:t>Plan:</a:t>
            </a:r>
          </a:p>
          <a:p>
            <a:pPr lvl="1"/>
            <a:r>
              <a:rPr lang="en-US" dirty="0"/>
              <a:t>Use GOES-17 RSR and DSR from warm period with predictive calibration (PCAL) turned on.</a:t>
            </a:r>
          </a:p>
          <a:p>
            <a:pPr lvl="1"/>
            <a:r>
              <a:rPr lang="en-US" dirty="0"/>
              <a:t>Compare with corresponding GOES-16 RSR and DSR for GOES-17/GOES-16 overlap </a:t>
            </a:r>
            <a:r>
              <a:rPr lang="en-US" dirty="0" smtClean="0"/>
              <a:t>area, and with surface data.</a:t>
            </a:r>
            <a:endParaRPr lang="en-US" dirty="0"/>
          </a:p>
          <a:p>
            <a:pPr lvl="1"/>
            <a:r>
              <a:rPr lang="en-US" dirty="0"/>
              <a:t>Evaluate high LWIR FPM temperature flag in ABI L1B data if its use in SRB algorithm further helps with avoiding times of high FPM temperatures. </a:t>
            </a:r>
          </a:p>
          <a:p>
            <a:r>
              <a:rPr lang="en-US" b="1" dirty="0"/>
              <a:t>Mitigation:</a:t>
            </a:r>
          </a:p>
          <a:p>
            <a:pPr lvl="1"/>
            <a:r>
              <a:rPr lang="en-US" dirty="0"/>
              <a:t>No changes in SRB algorithm </a:t>
            </a:r>
            <a:r>
              <a:rPr lang="en-US" dirty="0" smtClean="0"/>
              <a:t>are planned (bands </a:t>
            </a:r>
            <a:r>
              <a:rPr lang="en-US" dirty="0"/>
              <a:t>used are not </a:t>
            </a:r>
            <a:r>
              <a:rPr lang="en-US" dirty="0" smtClean="0"/>
              <a:t>impacted)</a:t>
            </a:r>
          </a:p>
          <a:p>
            <a:pPr lvl="1"/>
            <a:r>
              <a:rPr lang="en-US" dirty="0" smtClean="0"/>
              <a:t>But, if needed, </a:t>
            </a:r>
            <a:r>
              <a:rPr lang="en-US" dirty="0" smtClean="0"/>
              <a:t>implement </a:t>
            </a:r>
            <a:r>
              <a:rPr lang="en-US" dirty="0"/>
              <a:t>screening pixels for high LWIR FPM temperature based on flag in ABI L1B and set quality to bad or discard retrieval. It is unlikely that this will be needed since Clear-sky Mask </a:t>
            </a:r>
            <a:r>
              <a:rPr lang="en-US" dirty="0" smtClean="0"/>
              <a:t>should </a:t>
            </a:r>
            <a:r>
              <a:rPr lang="en-US" dirty="0"/>
              <a:t>already account for </a:t>
            </a:r>
            <a:r>
              <a:rPr lang="en-US" dirty="0" smtClean="0"/>
              <a:t>the impact</a:t>
            </a:r>
            <a:r>
              <a:rPr lang="en-US" dirty="0"/>
              <a:t>.</a:t>
            </a:r>
          </a:p>
        </p:txBody>
      </p:sp>
      <p:sp>
        <p:nvSpPr>
          <p:cNvPr id="4" name="Slide Number Placeholder 3">
            <a:extLst>
              <a:ext uri="{FF2B5EF4-FFF2-40B4-BE49-F238E27FC236}">
                <a16:creationId xmlns:a16="http://schemas.microsoft.com/office/drawing/2014/main" id="{F4804B1D-AC4B-4D3C-A026-3967E207F432}"/>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65</a:t>
            </a:fld>
            <a:endParaRPr lang="en-US"/>
          </a:p>
        </p:txBody>
      </p:sp>
    </p:spTree>
    <p:extLst>
      <p:ext uri="{BB962C8B-B14F-4D97-AF65-F5344CB8AC3E}">
        <p14:creationId xmlns:p14="http://schemas.microsoft.com/office/powerpoint/2010/main" val="121069616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Path to full Validation Maturity</a:t>
            </a:r>
          </a:p>
        </p:txBody>
      </p:sp>
      <p:sp>
        <p:nvSpPr>
          <p:cNvPr id="3" name="Text Placeholder 2"/>
          <p:cNvSpPr>
            <a:spLocks noGrp="1"/>
          </p:cNvSpPr>
          <p:nvPr>
            <p:ph type="body" idx="1"/>
          </p:nvPr>
        </p:nvSpPr>
        <p:spPr/>
        <p:txBody>
          <a:bodyPr/>
          <a:lstStyle/>
          <a:p>
            <a:r>
              <a:rPr lang="en-US" dirty="0"/>
              <a:t>GOES-17 Shortwave Radiation Budget L2 Product Provisional PS-PVR</a:t>
            </a:r>
          </a:p>
        </p:txBody>
      </p:sp>
      <p:sp>
        <p:nvSpPr>
          <p:cNvPr id="4" name="Slide Number Placeholder 3"/>
          <p:cNvSpPr>
            <a:spLocks noGrp="1"/>
          </p:cNvSpPr>
          <p:nvPr>
            <p:ph type="sldNum" sz="quarter" idx="12"/>
          </p:nvPr>
        </p:nvSpPr>
        <p:spPr/>
        <p:txBody>
          <a:bodyPr/>
          <a:lstStyle/>
          <a:p>
            <a:fld id="{4AB52BE0-4CA4-4BD3-BC9F-B41F86E8D2EE}" type="slidenum">
              <a:rPr lang="en-US" altLang="en-US" smtClean="0">
                <a:solidFill>
                  <a:prstClr val="white"/>
                </a:solidFill>
              </a:rPr>
              <a:pPr/>
              <a:t>66</a:t>
            </a:fld>
            <a:endParaRPr lang="en-US" altLang="en-US" dirty="0">
              <a:solidFill>
                <a:prstClr val="white"/>
              </a:solidFill>
            </a:endParaRPr>
          </a:p>
        </p:txBody>
      </p:sp>
    </p:spTree>
    <p:extLst>
      <p:ext uri="{BB962C8B-B14F-4D97-AF65-F5344CB8AC3E}">
        <p14:creationId xmlns:p14="http://schemas.microsoft.com/office/powerpoint/2010/main" val="11485015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459728960"/>
              </p:ext>
            </p:extLst>
          </p:nvPr>
        </p:nvGraphicFramePr>
        <p:xfrm>
          <a:off x="457200" y="1267028"/>
          <a:ext cx="8229600" cy="4134396"/>
        </p:xfrm>
        <a:graphic>
          <a:graphicData uri="http://schemas.openxmlformats.org/drawingml/2006/table">
            <a:tbl>
              <a:tblPr>
                <a:tableStyleId>{5C22544A-7EE6-4342-B048-85BDC9FD1C3A}</a:tableStyleId>
              </a:tblPr>
              <a:tblGrid>
                <a:gridCol w="787940">
                  <a:extLst>
                    <a:ext uri="{9D8B030D-6E8A-4147-A177-3AD203B41FA5}">
                      <a16:colId xmlns:a16="http://schemas.microsoft.com/office/drawing/2014/main" val="20000"/>
                    </a:ext>
                  </a:extLst>
                </a:gridCol>
                <a:gridCol w="5554494">
                  <a:extLst>
                    <a:ext uri="{9D8B030D-6E8A-4147-A177-3AD203B41FA5}">
                      <a16:colId xmlns:a16="http://schemas.microsoft.com/office/drawing/2014/main" val="20001"/>
                    </a:ext>
                  </a:extLst>
                </a:gridCol>
                <a:gridCol w="1138136">
                  <a:extLst>
                    <a:ext uri="{9D8B030D-6E8A-4147-A177-3AD203B41FA5}">
                      <a16:colId xmlns:a16="http://schemas.microsoft.com/office/drawing/2014/main" val="20002"/>
                    </a:ext>
                  </a:extLst>
                </a:gridCol>
                <a:gridCol w="749030">
                  <a:extLst>
                    <a:ext uri="{9D8B030D-6E8A-4147-A177-3AD203B41FA5}">
                      <a16:colId xmlns:a16="http://schemas.microsoft.com/office/drawing/2014/main" val="20003"/>
                    </a:ext>
                  </a:extLst>
                </a:gridCol>
              </a:tblGrid>
              <a:tr h="336368">
                <a:tc>
                  <a:txBody>
                    <a:bodyPr/>
                    <a:lstStyle/>
                    <a:p>
                      <a:pPr algn="ctr" fontAlgn="ctr"/>
                      <a:r>
                        <a:rPr lang="en-US" sz="1800" b="1" i="0" u="none" strike="noStrike" dirty="0">
                          <a:solidFill>
                            <a:schemeClr val="bg1"/>
                          </a:solidFill>
                          <a:effectLst/>
                          <a:latin typeface="+mn-lt"/>
                        </a:rPr>
                        <a:t>ADR</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Status</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Build</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495245">
                <a:tc>
                  <a:txBody>
                    <a:bodyPr/>
                    <a:lstStyle/>
                    <a:p>
                      <a:pPr algn="l"/>
                      <a:r>
                        <a:rPr lang="en-US" sz="1800" b="1" dirty="0">
                          <a:solidFill>
                            <a:srgbClr val="00B050"/>
                          </a:solidFill>
                          <a:latin typeface="+mn-lt"/>
                        </a:rPr>
                        <a:t>617</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err="1">
                          <a:latin typeface="Calibri" panose="020F0502020204030204" pitchFamily="34" charset="0"/>
                        </a:rPr>
                        <a:t>ClearCompAlb</a:t>
                      </a:r>
                      <a:r>
                        <a:rPr lang="en-US" sz="1800" b="1" baseline="0" dirty="0">
                          <a:latin typeface="Calibri" panose="020F0502020204030204" pitchFamily="34" charset="0"/>
                        </a:rPr>
                        <a:t> is incorrect in MESO product. Time series has only a single value (one day).</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88107">
                <a:tc>
                  <a:txBody>
                    <a:bodyPr/>
                    <a:lstStyle/>
                    <a:p>
                      <a:pPr algn="l"/>
                      <a:r>
                        <a:rPr lang="en-US" sz="1800" b="1" dirty="0">
                          <a:solidFill>
                            <a:srgbClr val="00B050"/>
                          </a:solidFill>
                          <a:latin typeface="+mn-lt"/>
                        </a:rPr>
                        <a:t>864</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G17 MESO1/2 is</a:t>
                      </a:r>
                      <a:r>
                        <a:rPr lang="en-US" sz="1800" b="1" baseline="0" dirty="0">
                          <a:latin typeface="Calibri" panose="020F0502020204030204" pitchFamily="34" charset="0"/>
                        </a:rPr>
                        <a:t> located incorrectly</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11624189"/>
                  </a:ext>
                </a:extLst>
              </a:tr>
              <a:tr h="406504">
                <a:tc>
                  <a:txBody>
                    <a:bodyPr/>
                    <a:lstStyle/>
                    <a:p>
                      <a:pPr algn="l"/>
                      <a:r>
                        <a:rPr lang="en-US" sz="1800" b="1" dirty="0">
                          <a:solidFill>
                            <a:srgbClr val="00B050"/>
                          </a:solidFill>
                          <a:latin typeface="+mn-lt"/>
                        </a:rPr>
                        <a:t>914</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MESO</a:t>
                      </a:r>
                      <a:r>
                        <a:rPr lang="en-US" sz="1800" b="1" baseline="0" dirty="0">
                          <a:latin typeface="Calibri" panose="020F0502020204030204" pitchFamily="34" charset="0"/>
                        </a:rPr>
                        <a:t> DSR is filled with _</a:t>
                      </a:r>
                      <a:r>
                        <a:rPr lang="en-US" sz="1800" b="1" baseline="0" dirty="0" err="1">
                          <a:latin typeface="Calibri" panose="020F0502020204030204" pitchFamily="34" charset="0"/>
                        </a:rPr>
                        <a:t>FillValue</a:t>
                      </a:r>
                      <a:r>
                        <a:rPr lang="en-US" sz="1800" b="1" baseline="0" dirty="0">
                          <a:latin typeface="Calibri" panose="020F0502020204030204" pitchFamily="34" charset="0"/>
                        </a:rPr>
                        <a:t> during local daytime</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2929899"/>
                  </a:ext>
                </a:extLst>
              </a:tr>
              <a:tr h="292500">
                <a:tc>
                  <a:txBody>
                    <a:bodyPr/>
                    <a:lstStyle/>
                    <a:p>
                      <a:pPr algn="l"/>
                      <a:r>
                        <a:rPr lang="en-US" sz="1800" b="1" dirty="0">
                          <a:solidFill>
                            <a:srgbClr val="00B050"/>
                          </a:solidFill>
                          <a:latin typeface="+mn-lt"/>
                        </a:rPr>
                        <a:t>933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G17 DSRM2</a:t>
                      </a:r>
                      <a:r>
                        <a:rPr lang="en-US" sz="1800" b="1" baseline="0" dirty="0">
                          <a:latin typeface="Calibri" panose="020F0502020204030204" pitchFamily="34" charset="0"/>
                        </a:rPr>
                        <a:t> if filled with _</a:t>
                      </a:r>
                      <a:r>
                        <a:rPr lang="en-US" sz="1800" b="1" baseline="0" dirty="0" err="1">
                          <a:latin typeface="Calibri" panose="020F0502020204030204" pitchFamily="34" charset="0"/>
                        </a:rPr>
                        <a:t>FillValue</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5285418"/>
                  </a:ext>
                </a:extLst>
              </a:tr>
              <a:tr h="405621">
                <a:tc>
                  <a:txBody>
                    <a:bodyPr/>
                    <a:lstStyle/>
                    <a:p>
                      <a:pPr marL="0" algn="l" defTabSz="457200" rtl="0" eaLnBrk="1" latinLnBrk="0" hangingPunct="1"/>
                      <a:r>
                        <a:rPr lang="en-US" sz="1800" b="1" kern="1200" dirty="0">
                          <a:solidFill>
                            <a:srgbClr val="FF0000"/>
                          </a:solidFill>
                          <a:latin typeface="+mn-lt"/>
                          <a:ea typeface="+mn-ea"/>
                          <a:cs typeface="+mn-cs"/>
                        </a:rPr>
                        <a:t>875</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800" b="1" dirty="0">
                          <a:latin typeface="Calibri" panose="020F0502020204030204" pitchFamily="34" charset="0"/>
                        </a:rPr>
                        <a:t>ABI TPW unit is not scaled correctly in GS</a:t>
                      </a:r>
                      <a:r>
                        <a:rPr lang="en-US" sz="1800" b="1" baseline="0" dirty="0">
                          <a:latin typeface="Calibri" panose="020F0502020204030204" pitchFamily="34" charset="0"/>
                        </a:rPr>
                        <a:t> SRB algorithm</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Submitted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4216779"/>
                  </a:ext>
                </a:extLst>
              </a:tr>
              <a:tr h="406504">
                <a:tc rowSpan="2">
                  <a:txBody>
                    <a:bodyPr/>
                    <a:lstStyle/>
                    <a:p>
                      <a:pPr marL="0" algn="l" defTabSz="457200" rtl="0" eaLnBrk="1" latinLnBrk="0" hangingPunct="1"/>
                      <a:r>
                        <a:rPr lang="en-US" sz="1800" b="1" kern="1200" dirty="0">
                          <a:solidFill>
                            <a:schemeClr val="tx1"/>
                          </a:solidFill>
                          <a:latin typeface="+mn-lt"/>
                          <a:ea typeface="+mn-ea"/>
                          <a:cs typeface="+mn-cs"/>
                        </a:rPr>
                        <a:t>743</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rtl="0">
                        <a:spcBef>
                          <a:spcPts val="0"/>
                        </a:spcBef>
                        <a:buSzPct val="25000"/>
                        <a:buNone/>
                      </a:pPr>
                      <a:r>
                        <a:rPr lang="en-US" sz="1800" b="1" dirty="0">
                          <a:latin typeface="Calibri" panose="020F0502020204030204" pitchFamily="34" charset="0"/>
                        </a:rPr>
                        <a:t>Missing</a:t>
                      </a:r>
                      <a:r>
                        <a:rPr lang="en-US" sz="1800" b="1" baseline="0" dirty="0">
                          <a:latin typeface="Calibri" panose="020F0502020204030204" pitchFamily="34" charset="0"/>
                        </a:rPr>
                        <a:t> </a:t>
                      </a:r>
                      <a:r>
                        <a:rPr lang="en-US" sz="1800" b="1" baseline="0" dirty="0" err="1">
                          <a:latin typeface="Calibri" panose="020F0502020204030204" pitchFamily="34" charset="0"/>
                        </a:rPr>
                        <a:t>flag_meanings</a:t>
                      </a:r>
                      <a:r>
                        <a:rPr lang="en-US" sz="1800" b="1" baseline="0" dirty="0">
                          <a:latin typeface="Calibri" panose="020F0502020204030204" pitchFamily="34" charset="0"/>
                        </a:rPr>
                        <a:t> attribute for PQI3.</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Submitted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68597641"/>
                  </a:ext>
                </a:extLst>
              </a:tr>
              <a:tr h="334505">
                <a:tc vMerge="1">
                  <a:txBody>
                    <a:bodyPr/>
                    <a:lstStyle/>
                    <a:p>
                      <a:pPr marL="0" algn="l" defTabSz="457200" rtl="0" eaLnBrk="1" latinLnBrk="0" hangingPunct="1"/>
                      <a:endParaRPr lang="en-US" sz="1800" b="1" kern="1200" dirty="0">
                        <a:solidFill>
                          <a:schemeClr val="tx1"/>
                        </a:solidFill>
                        <a:latin typeface="+mn-lt"/>
                        <a:ea typeface="+mn-ea"/>
                        <a:cs typeface="+mn-cs"/>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dirty="0">
                          <a:latin typeface="Calibri" panose="020F0502020204030204" pitchFamily="34" charset="0"/>
                        </a:rPr>
                        <a:t>PQIs are not initialized with _</a:t>
                      </a:r>
                      <a:r>
                        <a:rPr lang="en-US" sz="1800" b="1" dirty="0" err="1">
                          <a:latin typeface="Calibri" panose="020F0502020204030204" pitchFamily="34" charset="0"/>
                        </a:rPr>
                        <a:t>FillValue</a:t>
                      </a:r>
                      <a:r>
                        <a:rPr lang="en-US" sz="1800" b="1" dirty="0">
                          <a:latin typeface="Calibri" panose="020F0502020204030204" pitchFamily="34" charset="0"/>
                        </a:rPr>
                        <a:t>.</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Submitted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495245">
                <a:tc>
                  <a:txBody>
                    <a:bodyPr/>
                    <a:lstStyle/>
                    <a:p>
                      <a:pPr marL="0" algn="l" defTabSz="457200" rtl="0" eaLnBrk="1" latinLnBrk="0" hangingPunct="1"/>
                      <a:r>
                        <a:rPr lang="en-US" sz="1800" b="1" kern="1200" dirty="0" smtClean="0">
                          <a:solidFill>
                            <a:schemeClr val="tx1"/>
                          </a:solidFill>
                          <a:latin typeface="+mn-lt"/>
                          <a:ea typeface="+mn-ea"/>
                          <a:cs typeface="+mn-cs"/>
                        </a:rPr>
                        <a:t>408</a:t>
                      </a:r>
                    </a:p>
                    <a:p>
                      <a:pPr marL="0" algn="l" defTabSz="457200" rtl="0" eaLnBrk="1" latinLnBrk="0" hangingPunct="1"/>
                      <a:r>
                        <a:rPr lang="en-US" sz="1800" b="1" kern="1200" dirty="0" smtClean="0">
                          <a:solidFill>
                            <a:schemeClr val="tx1"/>
                          </a:solidFill>
                          <a:latin typeface="+mn-lt"/>
                          <a:ea typeface="+mn-ea"/>
                          <a:cs typeface="+mn-cs"/>
                        </a:rPr>
                        <a:t>393</a:t>
                      </a:r>
                      <a:endParaRPr lang="en-US" sz="1800" b="1" kern="1200" dirty="0">
                        <a:solidFill>
                          <a:schemeClr val="tx1"/>
                        </a:solidFill>
                        <a:latin typeface="+mn-lt"/>
                        <a:ea typeface="+mn-ea"/>
                        <a:cs typeface="+mn-cs"/>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i="0" u="none" strike="noStrike" cap="none" dirty="0">
                          <a:solidFill>
                            <a:schemeClr val="dk1"/>
                          </a:solidFill>
                          <a:effectLst/>
                          <a:latin typeface="+mn-lt"/>
                          <a:ea typeface="+mn-ea"/>
                          <a:cs typeface="+mn-cs"/>
                          <a:sym typeface="Arial"/>
                        </a:rPr>
                        <a:t>Remove unnecessary </a:t>
                      </a:r>
                      <a:r>
                        <a:rPr lang="en-US" sz="1800" b="1" i="0" u="none" strike="noStrike" cap="none" dirty="0" err="1">
                          <a:solidFill>
                            <a:schemeClr val="dk1"/>
                          </a:solidFill>
                          <a:effectLst/>
                          <a:latin typeface="+mn-lt"/>
                          <a:ea typeface="+mn-ea"/>
                          <a:cs typeface="+mn-cs"/>
                          <a:sym typeface="Arial"/>
                        </a:rPr>
                        <a:t>lat</a:t>
                      </a:r>
                      <a:r>
                        <a:rPr lang="en-US" sz="1800" b="1" i="0" u="none" strike="noStrike" cap="none" dirty="0">
                          <a:solidFill>
                            <a:schemeClr val="dk1"/>
                          </a:solidFill>
                          <a:effectLst/>
                          <a:latin typeface="+mn-lt"/>
                          <a:ea typeface="+mn-ea"/>
                          <a:cs typeface="+mn-cs"/>
                          <a:sym typeface="Arial"/>
                        </a:rPr>
                        <a:t>/</a:t>
                      </a:r>
                      <a:r>
                        <a:rPr lang="en-US" sz="1800" b="1" i="0" u="none" strike="noStrike" cap="none" dirty="0" err="1">
                          <a:solidFill>
                            <a:schemeClr val="dk1"/>
                          </a:solidFill>
                          <a:effectLst/>
                          <a:latin typeface="+mn-lt"/>
                          <a:ea typeface="+mn-ea"/>
                          <a:cs typeface="+mn-cs"/>
                          <a:sym typeface="Arial"/>
                        </a:rPr>
                        <a:t>lon</a:t>
                      </a:r>
                      <a:r>
                        <a:rPr lang="en-US" sz="1800" b="1" i="0" u="none" strike="noStrike" cap="none" dirty="0">
                          <a:solidFill>
                            <a:schemeClr val="dk1"/>
                          </a:solidFill>
                          <a:effectLst/>
                          <a:latin typeface="+mn-lt"/>
                          <a:ea typeface="+mn-ea"/>
                          <a:cs typeface="+mn-cs"/>
                          <a:sym typeface="Arial"/>
                        </a:rPr>
                        <a:t> re-projection from Radiation</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8959221"/>
                  </a:ext>
                </a:extLst>
              </a:tr>
              <a:tr h="406504">
                <a:tc>
                  <a:txBody>
                    <a:bodyPr/>
                    <a:lstStyle/>
                    <a:p>
                      <a:pPr marL="0" algn="l" defTabSz="457200" rtl="0" eaLnBrk="1" latinLnBrk="0" hangingPunct="1"/>
                      <a:r>
                        <a:rPr lang="en-US" sz="1800" b="1" kern="1200" dirty="0">
                          <a:solidFill>
                            <a:schemeClr val="tx1"/>
                          </a:solidFill>
                          <a:latin typeface="+mn-lt"/>
                          <a:ea typeface="+mn-ea"/>
                          <a:cs typeface="+mn-cs"/>
                        </a:rPr>
                        <a:t>N/A</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800" b="1" i="0" u="none" strike="noStrike" cap="none" dirty="0">
                          <a:solidFill>
                            <a:schemeClr val="dk1"/>
                          </a:solidFill>
                          <a:effectLst/>
                          <a:latin typeface="+mn-lt"/>
                          <a:ea typeface="+mn-ea"/>
                          <a:cs typeface="+mn-cs"/>
                          <a:sym typeface="Arial"/>
                        </a:rPr>
                        <a:t>Incorrect statistics in CONUS metadata</a:t>
                      </a:r>
                      <a:endParaRPr lang="en-US" sz="1800" b="1" dirty="0">
                        <a:latin typeface="Calibri" panose="020F0502020204030204" pitchFamily="34" charset="0"/>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On hold</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5113848"/>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ADRs </a:t>
            </a:r>
            <a:r>
              <a:rPr lang="en-US" sz="2000" b="1" i="1" dirty="0" smtClean="0"/>
              <a:t>Potentially Needing </a:t>
            </a:r>
            <a:r>
              <a:rPr lang="en-US" sz="2000" b="1" i="1" dirty="0"/>
              <a:t>Resolution for Full VAL</a:t>
            </a:r>
            <a:endParaRPr lang="en-US" sz="2000" i="1" dirty="0"/>
          </a:p>
        </p:txBody>
      </p:sp>
      <p:sp>
        <p:nvSpPr>
          <p:cNvPr id="3" name="Text Placeholder 2"/>
          <p:cNvSpPr>
            <a:spLocks noGrp="1"/>
          </p:cNvSpPr>
          <p:nvPr>
            <p:ph type="body" idx="1"/>
          </p:nvPr>
        </p:nvSpPr>
        <p:spPr>
          <a:xfrm>
            <a:off x="457200" y="5515582"/>
            <a:ext cx="8229600" cy="1205893"/>
          </a:xfrm>
        </p:spPr>
        <p:txBody>
          <a:bodyPr>
            <a:normAutofit fontScale="62500" lnSpcReduction="20000"/>
          </a:bodyPr>
          <a:lstStyle/>
          <a:p>
            <a:r>
              <a:rPr lang="en-US" dirty="0" smtClean="0"/>
              <a:t>ADR in </a:t>
            </a:r>
            <a:r>
              <a:rPr lang="en-US" dirty="0" smtClean="0">
                <a:solidFill>
                  <a:srgbClr val="FF0000"/>
                </a:solidFill>
              </a:rPr>
              <a:t>red</a:t>
            </a:r>
            <a:r>
              <a:rPr lang="en-US" dirty="0" smtClean="0"/>
              <a:t> is needed for Full Val (ADR875, TPW unit).</a:t>
            </a:r>
          </a:p>
          <a:p>
            <a:r>
              <a:rPr lang="en-US" dirty="0" smtClean="0"/>
              <a:t>ADRs in </a:t>
            </a:r>
            <a:r>
              <a:rPr lang="en-US" dirty="0" smtClean="0">
                <a:solidFill>
                  <a:srgbClr val="00B050"/>
                </a:solidFill>
              </a:rPr>
              <a:t>green</a:t>
            </a:r>
            <a:r>
              <a:rPr lang="en-US" dirty="0" smtClean="0"/>
              <a:t> are for MESO; they needed for Full Val if MESO product is kept. (Enterprise algorithm will not solve all of these issues).</a:t>
            </a:r>
            <a:endParaRPr lang="en-US" dirty="0"/>
          </a:p>
        </p:txBody>
      </p:sp>
      <p:sp>
        <p:nvSpPr>
          <p:cNvPr id="2" name="Slide Number Placeholder 1"/>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67</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7430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0CF731-DFBF-4D5A-B6EE-8C51B2C92830}"/>
              </a:ext>
            </a:extLst>
          </p:cNvPr>
          <p:cNvSpPr>
            <a:spLocks noGrp="1"/>
          </p:cNvSpPr>
          <p:nvPr>
            <p:ph type="body" idx="1"/>
          </p:nvPr>
        </p:nvSpPr>
        <p:spPr/>
        <p:txBody>
          <a:bodyPr/>
          <a:lstStyle/>
          <a:p>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675550186"/>
              </p:ext>
            </p:extLst>
          </p:nvPr>
        </p:nvGraphicFramePr>
        <p:xfrm>
          <a:off x="403413" y="1493225"/>
          <a:ext cx="8229600" cy="2760684"/>
        </p:xfrm>
        <a:graphic>
          <a:graphicData uri="http://schemas.openxmlformats.org/drawingml/2006/table">
            <a:tbl>
              <a:tblPr>
                <a:tableStyleId>{5C22544A-7EE6-4342-B048-85BDC9FD1C3A}</a:tableStyleId>
              </a:tblPr>
              <a:tblGrid>
                <a:gridCol w="1075763">
                  <a:extLst>
                    <a:ext uri="{9D8B030D-6E8A-4147-A177-3AD203B41FA5}">
                      <a16:colId xmlns:a16="http://schemas.microsoft.com/office/drawing/2014/main" val="20000"/>
                    </a:ext>
                  </a:extLst>
                </a:gridCol>
                <a:gridCol w="5222249">
                  <a:extLst>
                    <a:ext uri="{9D8B030D-6E8A-4147-A177-3AD203B41FA5}">
                      <a16:colId xmlns:a16="http://schemas.microsoft.com/office/drawing/2014/main" val="20001"/>
                    </a:ext>
                  </a:extLst>
                </a:gridCol>
                <a:gridCol w="1931588">
                  <a:extLst>
                    <a:ext uri="{9D8B030D-6E8A-4147-A177-3AD203B41FA5}">
                      <a16:colId xmlns:a16="http://schemas.microsoft.com/office/drawing/2014/main" val="20002"/>
                    </a:ext>
                  </a:extLst>
                </a:gridCol>
              </a:tblGrid>
              <a:tr h="568576">
                <a:tc>
                  <a:txBody>
                    <a:bodyPr/>
                    <a:lstStyle/>
                    <a:p>
                      <a:pPr algn="ctr" fontAlgn="ctr"/>
                      <a:r>
                        <a:rPr lang="en-US" sz="1800" b="1" i="0" u="none" strike="noStrike" dirty="0">
                          <a:solidFill>
                            <a:schemeClr val="bg1"/>
                          </a:solidFill>
                          <a:effectLst/>
                          <a:latin typeface="+mn-lt"/>
                        </a:rPr>
                        <a:t>Action </a:t>
                      </a:r>
                      <a:endParaRPr lang="en-US" sz="18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Title</a:t>
                      </a:r>
                      <a:endParaRPr lang="en-US" sz="1800" b="1" i="0" u="none" strike="noStrike" dirty="0">
                        <a:solidFill>
                          <a:schemeClr val="bg1"/>
                        </a:solidFill>
                        <a:effectLst/>
                        <a:latin typeface="Calibri"/>
                      </a:endParaRP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algn="ctr" fontAlgn="ctr"/>
                      <a:r>
                        <a:rPr lang="en-US" sz="1800" b="1" i="0" u="none" strike="noStrike" dirty="0">
                          <a:solidFill>
                            <a:schemeClr val="bg1"/>
                          </a:solidFill>
                          <a:effectLst/>
                          <a:latin typeface="+mn-lt"/>
                        </a:rPr>
                        <a:t>Desired Implementation </a:t>
                      </a:r>
                    </a:p>
                    <a:p>
                      <a:pPr algn="ctr" fontAlgn="ctr"/>
                      <a:r>
                        <a:rPr lang="en-US" sz="1800" b="1" i="0" u="none" strike="noStrike" dirty="0">
                          <a:solidFill>
                            <a:schemeClr val="bg1"/>
                          </a:solidFill>
                          <a:effectLst/>
                          <a:latin typeface="+mn-lt"/>
                        </a:rPr>
                        <a:t>Date into OE</a:t>
                      </a:r>
                    </a:p>
                  </a:txBody>
                  <a:tcPr marL="5828" marR="5828" marT="5828"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10000"/>
                  </a:ext>
                </a:extLst>
              </a:tr>
              <a:tr h="568576">
                <a:tc>
                  <a:txBody>
                    <a:bodyPr/>
                    <a:lstStyle/>
                    <a:p>
                      <a:pPr algn="ctr"/>
                      <a:r>
                        <a:rPr lang="en-US" sz="1800" b="1" dirty="0">
                          <a:solidFill>
                            <a:schemeClr val="tx1"/>
                          </a:solidFill>
                        </a:rPr>
                        <a:t>New ADR(s)</a:t>
                      </a:r>
                    </a:p>
                    <a:p>
                      <a:pPr algn="ctr"/>
                      <a:r>
                        <a:rPr lang="en-US" sz="1800" b="1" dirty="0">
                          <a:solidFill>
                            <a:schemeClr val="tx1"/>
                          </a:solidFill>
                        </a:rPr>
                        <a:t>needed</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dirty="0">
                          <a:solidFill>
                            <a:schemeClr val="tx1"/>
                          </a:solidFill>
                        </a:rPr>
                        <a:t>L2 SRB algorithm -  further update</a:t>
                      </a:r>
                      <a:r>
                        <a:rPr lang="en-US" sz="1800" b="0" baseline="0" dirty="0">
                          <a:solidFill>
                            <a:schemeClr val="tx1"/>
                          </a:solidFill>
                        </a:rPr>
                        <a:t> of the narrow-to-broadband (NTB) albedo conversion</a:t>
                      </a:r>
                      <a:endParaRPr lang="en-US" sz="1800" b="0" u="sng"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mn-lt"/>
                        </a:rPr>
                        <a:t>≧6</a:t>
                      </a:r>
                      <a:r>
                        <a:rPr lang="en-US" sz="18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chemeClr val="tx1"/>
                          </a:solidFill>
                          <a:effectLst/>
                          <a:latin typeface="+mn-lt"/>
                        </a:rPr>
                        <a:t>     PS-PVR FULL</a:t>
                      </a:r>
                      <a:r>
                        <a:rPr lang="en-US" sz="1800" b="0" dirty="0">
                          <a:solidFill>
                            <a:schemeClr val="tx1"/>
                          </a:solidFill>
                        </a:rPr>
                        <a:t> </a:t>
                      </a: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13447">
                <a:tc>
                  <a:txBody>
                    <a:bodyPr/>
                    <a:lstStyle/>
                    <a:p>
                      <a:pPr algn="ctr"/>
                      <a:r>
                        <a:rPr lang="en-US" sz="1800" b="1" dirty="0">
                          <a:solidFill>
                            <a:schemeClr val="tx1"/>
                          </a:solidFill>
                        </a:rPr>
                        <a:t>New ADR(s)</a:t>
                      </a:r>
                    </a:p>
                    <a:p>
                      <a:pPr algn="ctr"/>
                      <a:r>
                        <a:rPr lang="en-US" sz="1800" b="1" dirty="0">
                          <a:solidFill>
                            <a:schemeClr val="tx1"/>
                          </a:solidFill>
                        </a:rPr>
                        <a:t>needed</a:t>
                      </a:r>
                    </a:p>
                    <a:p>
                      <a:pPr algn="ctr"/>
                      <a:endParaRPr lang="en-US" sz="1800" b="1" dirty="0">
                        <a:solidFill>
                          <a:schemeClr val="tx1"/>
                        </a:solidFill>
                      </a:endParaRP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800" b="0" u="none" dirty="0">
                          <a:solidFill>
                            <a:schemeClr val="tx1"/>
                          </a:solidFill>
                        </a:rPr>
                        <a:t>Update, add more levels to quality flags using information currently only in IP.</a:t>
                      </a:r>
                    </a:p>
                  </a:txBody>
                  <a:tcPr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dirty="0">
                          <a:solidFill>
                            <a:schemeClr val="tx1"/>
                          </a:solidFill>
                          <a:effectLst/>
                          <a:latin typeface="+mn-lt"/>
                        </a:rPr>
                        <a:t>≧6</a:t>
                      </a:r>
                      <a:r>
                        <a:rPr lang="en-US" sz="1800" b="0" i="0" u="none" strike="noStrike" baseline="0" dirty="0">
                          <a:solidFill>
                            <a:schemeClr val="tx1"/>
                          </a:solidFill>
                          <a:effectLst/>
                          <a:latin typeface="+mn-lt"/>
                        </a:rPr>
                        <a:t> month prior to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0" i="0" u="none" strike="noStrike" baseline="0" dirty="0">
                          <a:solidFill>
                            <a:schemeClr val="tx1"/>
                          </a:solidFill>
                          <a:effectLst/>
                          <a:latin typeface="+mn-lt"/>
                        </a:rPr>
                        <a:t>     PS-PVR FULL</a:t>
                      </a:r>
                      <a:r>
                        <a:rPr lang="en-US" sz="1800" b="0" dirty="0">
                          <a:solidFill>
                            <a:schemeClr val="tx1"/>
                          </a:solidFill>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800" b="0" dirty="0">
                        <a:solidFill>
                          <a:schemeClr val="tx1"/>
                        </a:solidFill>
                      </a:endParaRPr>
                    </a:p>
                  </a:txBody>
                  <a:tcPr marL="5828" marR="5828" marT="582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7371581"/>
                  </a:ext>
                </a:extLst>
              </a:tr>
            </a:tbl>
          </a:graphicData>
        </a:graphic>
      </p:graphicFrame>
      <p:sp>
        <p:nvSpPr>
          <p:cNvPr id="7" name="Title 1"/>
          <p:cNvSpPr>
            <a:spLocks noGrp="1"/>
          </p:cNvSpPr>
          <p:nvPr>
            <p:ph type="title"/>
          </p:nvPr>
        </p:nvSpPr>
        <p:spPr/>
        <p:txBody>
          <a:bodyPr/>
          <a:lstStyle/>
          <a:p>
            <a:r>
              <a:rPr lang="en-US" sz="3200" b="1" dirty="0"/>
              <a:t>Issues and Status</a:t>
            </a:r>
            <a:br>
              <a:rPr lang="en-US" sz="3200" b="1" dirty="0"/>
            </a:br>
            <a:r>
              <a:rPr lang="en-US" sz="2000" b="1" i="1" dirty="0"/>
              <a:t>Other Actions Needed for Full VAL</a:t>
            </a:r>
            <a:endParaRPr lang="en-US" sz="2000" i="1" dirty="0"/>
          </a:p>
        </p:txBody>
      </p:sp>
      <p:sp>
        <p:nvSpPr>
          <p:cNvPr id="2" name="Slide Number Placeholder 1"/>
          <p:cNvSpPr>
            <a:spLocks noGrp="1"/>
          </p:cNvSpPr>
          <p:nvPr>
            <p:ph type="sldNum" sz="quarter"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68</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556231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t>Path to Full Validation - PLPTs</a:t>
            </a:r>
          </a:p>
        </p:txBody>
      </p:sp>
      <p:sp>
        <p:nvSpPr>
          <p:cNvPr id="2" name="Text Placeholder 1">
            <a:extLst>
              <a:ext uri="{FF2B5EF4-FFF2-40B4-BE49-F238E27FC236}">
                <a16:creationId xmlns:a16="http://schemas.microsoft.com/office/drawing/2014/main" id="{F0402FEB-740E-457D-A6F8-5FEE9147BFD4}"/>
              </a:ext>
            </a:extLst>
          </p:cNvPr>
          <p:cNvSpPr>
            <a:spLocks noGrp="1"/>
          </p:cNvSpPr>
          <p:nvPr>
            <p:ph type="body" idx="1"/>
          </p:nvPr>
        </p:nvSpPr>
        <p:spPr/>
        <p:txBody>
          <a:bodyPr/>
          <a:lstStyle/>
          <a:p>
            <a:endParaRPr lang="en-US"/>
          </a:p>
        </p:txBody>
      </p:sp>
      <p:sp>
        <p:nvSpPr>
          <p:cNvPr id="635" name="Shape 635"/>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69</a:t>
            </a:fld>
            <a:endParaRPr lang="en-US" sz="1200">
              <a:solidFill>
                <a:schemeClr val="lt1"/>
              </a:solidFill>
              <a:latin typeface="Calibri"/>
              <a:ea typeface="Calibri"/>
              <a:cs typeface="Calibri"/>
              <a:sym typeface="Calibri"/>
            </a:endParaRPr>
          </a:p>
        </p:txBody>
      </p:sp>
      <p:graphicFrame>
        <p:nvGraphicFramePr>
          <p:cNvPr id="633" name="Shape 633"/>
          <p:cNvGraphicFramePr/>
          <p:nvPr>
            <p:extLst>
              <p:ext uri="{D42A27DB-BD31-4B8C-83A1-F6EECF244321}">
                <p14:modId xmlns:p14="http://schemas.microsoft.com/office/powerpoint/2010/main" val="947927617"/>
              </p:ext>
            </p:extLst>
          </p:nvPr>
        </p:nvGraphicFramePr>
        <p:xfrm>
          <a:off x="350729" y="1204330"/>
          <a:ext cx="8492646" cy="3063623"/>
        </p:xfrm>
        <a:graphic>
          <a:graphicData uri="http://schemas.openxmlformats.org/drawingml/2006/table">
            <a:tbl>
              <a:tblPr firstRow="1" firstCol="1" bandRow="1">
                <a:noFill/>
              </a:tblPr>
              <a:tblGrid>
                <a:gridCol w="2110910">
                  <a:extLst>
                    <a:ext uri="{9D8B030D-6E8A-4147-A177-3AD203B41FA5}">
                      <a16:colId xmlns:a16="http://schemas.microsoft.com/office/drawing/2014/main" val="20000"/>
                    </a:ext>
                  </a:extLst>
                </a:gridCol>
                <a:gridCol w="6381736">
                  <a:extLst>
                    <a:ext uri="{9D8B030D-6E8A-4147-A177-3AD203B41FA5}">
                      <a16:colId xmlns:a16="http://schemas.microsoft.com/office/drawing/2014/main" val="20001"/>
                    </a:ext>
                  </a:extLst>
                </a:gridCol>
              </a:tblGrid>
              <a:tr h="422150">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PLPT ID</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tc>
                  <a:txBody>
                    <a:bodyPr/>
                    <a:lstStyle/>
                    <a:p>
                      <a:pPr marL="0" marR="0" lvl="0" indent="0" algn="ctr" rtl="0">
                        <a:lnSpc>
                          <a:spcPct val="107000"/>
                        </a:lnSpc>
                        <a:spcBef>
                          <a:spcPts val="0"/>
                        </a:spcBef>
                        <a:spcAft>
                          <a:spcPts val="0"/>
                        </a:spcAft>
                        <a:buSzPct val="25000"/>
                        <a:buNone/>
                      </a:pPr>
                      <a:r>
                        <a:rPr lang="en-US" sz="2000" b="1" dirty="0">
                          <a:solidFill>
                            <a:schemeClr val="bg1"/>
                          </a:solidFill>
                          <a:latin typeface="Calibri" panose="020F0502020204030204" pitchFamily="34" charset="0"/>
                        </a:rPr>
                        <a:t>Descriptive Title</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10000"/>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ABI-FD_DSR12</a:t>
                      </a:r>
                    </a:p>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ABI-FD_RSR12</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rtl="0">
                        <a:lnSpc>
                          <a:spcPct val="107000"/>
                        </a:lnSpc>
                        <a:spcBef>
                          <a:spcPts val="0"/>
                        </a:spcBef>
                        <a:spcAft>
                          <a:spcPts val="0"/>
                        </a:spcAft>
                        <a:buSzPct val="25000"/>
                        <a:buNone/>
                      </a:pPr>
                      <a:r>
                        <a:rPr lang="en-US" sz="1800" dirty="0">
                          <a:latin typeface="Calibri" panose="020F0502020204030204" pitchFamily="34" charset="0"/>
                        </a:rPr>
                        <a:t>Assess precision and accuracy of FD product for an extended period that includes seasonally representative number of independent measurements</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1"/>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ABI-CONUS_DSR13</a:t>
                      </a:r>
                    </a:p>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rPr>
                        <a:t>ABI-CONUS_RSR13</a:t>
                      </a:r>
                    </a:p>
                  </a:txBody>
                  <a:tcPr marL="68575" marR="68575" marT="0" marB="0" anchor="ctr">
                    <a:lnL w="12700" cap="flat" cmpd="sng">
                      <a:solidFill>
                        <a:schemeClr val="dk1"/>
                      </a:solidFill>
                      <a:prstDash val="solid"/>
                      <a:round/>
                      <a:headEnd type="none" w="med" len="med"/>
                      <a:tailEnd type="none" w="med" len="med"/>
                    </a:lnL>
                    <a:lnR w="12700" cap="flat" cmpd="sng" algn="ctr">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ct val="25000"/>
                        <a:buFont typeface="Arial"/>
                        <a:buNone/>
                        <a:tabLst/>
                        <a:defRPr/>
                      </a:pPr>
                      <a:r>
                        <a:rPr lang="en-US" sz="1800" dirty="0">
                          <a:latin typeface="Calibri" panose="020F0502020204030204" pitchFamily="34" charset="0"/>
                        </a:rPr>
                        <a:t>Assess precision and accuracy of FD product for an extended period that includes seasonally representative number of independent measurements</a:t>
                      </a:r>
                    </a:p>
                  </a:txBody>
                  <a:tcPr marL="68575" marR="68575" marT="0" marB="0" anchor="ctr">
                    <a:lnL w="12700" cap="flat" cmpd="sng" algn="ctr">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lgn="ctr">
                      <a:solidFill>
                        <a:schemeClr val="dk1"/>
                      </a:solidFill>
                      <a:prstDash val="solid"/>
                      <a:round/>
                      <a:headEnd type="none" w="med" len="med"/>
                      <a:tailEnd type="none" w="med" len="med"/>
                    </a:lnT>
                    <a:lnB w="12700" cap="flat" cmpd="sng">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3"/>
                  </a:ext>
                </a:extLst>
              </a:tr>
              <a:tr h="422150">
                <a:tc>
                  <a:txBody>
                    <a:bodyPr/>
                    <a:lstStyle/>
                    <a:p>
                      <a:pPr marL="0" marR="0" lvl="0" indent="0" algn="l" rtl="0">
                        <a:lnSpc>
                          <a:spcPct val="107000"/>
                        </a:lnSpc>
                        <a:spcBef>
                          <a:spcPts val="0"/>
                        </a:spcBef>
                        <a:spcAft>
                          <a:spcPts val="0"/>
                        </a:spcAft>
                        <a:buSzPct val="25000"/>
                        <a:buNone/>
                      </a:pPr>
                      <a:r>
                        <a:rPr lang="en-US" sz="1800" b="0" dirty="0">
                          <a:solidFill>
                            <a:schemeClr val="dk1"/>
                          </a:solidFill>
                          <a:latin typeface="Calibri" panose="020F0502020204030204" pitchFamily="34" charset="0"/>
                          <a:ea typeface="Times New Roman"/>
                          <a:cs typeface="Times New Roman"/>
                          <a:sym typeface="Times New Roman"/>
                        </a:rPr>
                        <a:t>ABI-MESO_DSR14</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tc>
                  <a:txBody>
                    <a:bodyPr/>
                    <a:lstStyle/>
                    <a:p>
                      <a:pPr marL="0" marR="0" lvl="0" indent="0" algn="l" defTabSz="914400" rtl="0" eaLnBrk="1" fontAlgn="auto" latinLnBrk="0" hangingPunct="1">
                        <a:lnSpc>
                          <a:spcPct val="107000"/>
                        </a:lnSpc>
                        <a:spcBef>
                          <a:spcPts val="0"/>
                        </a:spcBef>
                        <a:spcAft>
                          <a:spcPts val="0"/>
                        </a:spcAft>
                        <a:buClr>
                          <a:srgbClr val="000000"/>
                        </a:buClr>
                        <a:buSzPct val="25000"/>
                        <a:buFont typeface="Arial"/>
                        <a:buNone/>
                        <a:tabLst/>
                        <a:defRPr/>
                      </a:pPr>
                      <a:r>
                        <a:rPr lang="en-US" sz="1800" dirty="0">
                          <a:latin typeface="Calibri" panose="020F0502020204030204" pitchFamily="34" charset="0"/>
                        </a:rPr>
                        <a:t>Assess precision and accuracy of FD product for an extended period that includes seasonally representative number of independent measurements</a:t>
                      </a:r>
                    </a:p>
                  </a:txBody>
                  <a:tcPr marL="68575" marR="68575" marT="0" marB="0" anchor="ctr">
                    <a:lnL w="12700" cap="flat" cmpd="sng">
                      <a:solidFill>
                        <a:schemeClr val="dk1"/>
                      </a:solidFill>
                      <a:prstDash val="solid"/>
                      <a:round/>
                      <a:headEnd type="none" w="med" len="med"/>
                      <a:tailEnd type="none" w="med" len="med"/>
                    </a:lnL>
                    <a:lnR w="12700" cap="flat" cmpd="sng">
                      <a:solidFill>
                        <a:schemeClr val="dk1"/>
                      </a:solidFill>
                      <a:prstDash val="solid"/>
                      <a:round/>
                      <a:headEnd type="none" w="med" len="med"/>
                      <a:tailEnd type="none" w="med" len="med"/>
                    </a:lnR>
                    <a:lnT w="12700" cap="flat" cmpd="sng">
                      <a:solidFill>
                        <a:schemeClr val="dk1"/>
                      </a:solidFill>
                      <a:prstDash val="solid"/>
                      <a:round/>
                      <a:headEnd type="none" w="med" len="med"/>
                      <a:tailEnd type="none" w="med" len="med"/>
                    </a:lnT>
                    <a:lnB w="12700" cap="flat" cmpd="sng" algn="ctr">
                      <a:solidFill>
                        <a:schemeClr val="dk1"/>
                      </a:solidFill>
                      <a:prstDash val="solid"/>
                      <a:round/>
                      <a:headEnd type="none" w="med" len="med"/>
                      <a:tailEnd type="none" w="med" len="med"/>
                    </a:lnB>
                    <a:solidFill>
                      <a:schemeClr val="lt1"/>
                    </a:solidFill>
                  </a:tcPr>
                </a:tc>
                <a:extLst>
                  <a:ext uri="{0D108BD9-81ED-4DB2-BD59-A6C34878D82A}">
                    <a16:rowId xmlns:a16="http://schemas.microsoft.com/office/drawing/2014/main" val="10002"/>
                  </a:ext>
                </a:extLst>
              </a:tr>
            </a:tbl>
          </a:graphicData>
        </a:graphic>
      </p:graphicFrame>
      <p:sp>
        <p:nvSpPr>
          <p:cNvPr id="634" name="Shape 634"/>
          <p:cNvSpPr txBox="1"/>
          <p:nvPr/>
        </p:nvSpPr>
        <p:spPr>
          <a:xfrm>
            <a:off x="350729" y="4446739"/>
            <a:ext cx="8492646" cy="185547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000" dirty="0">
                <a:solidFill>
                  <a:schemeClr val="lt1"/>
                </a:solidFill>
                <a:latin typeface="Calibri"/>
                <a:ea typeface="Calibri"/>
                <a:cs typeface="Calibri"/>
                <a:sym typeface="Calibri"/>
              </a:rPr>
              <a:t>AWG SRB Team will conduct these tests to further evaluate the L2 SRB product quality.</a:t>
            </a:r>
          </a:p>
          <a:p>
            <a:pPr marL="0" marR="0" lvl="0" indent="0" algn="l" rtl="0">
              <a:spcBef>
                <a:spcPts val="0"/>
              </a:spcBef>
              <a:buNone/>
            </a:pPr>
            <a:endParaRPr sz="2000" dirty="0">
              <a:solidFill>
                <a:schemeClr val="lt1"/>
              </a:solidFill>
              <a:latin typeface="Calibri"/>
              <a:ea typeface="Calibri"/>
              <a:cs typeface="Calibri"/>
              <a:sym typeface="Calibri"/>
            </a:endParaRPr>
          </a:p>
          <a:p>
            <a:pPr lvl="0">
              <a:buSzPct val="25000"/>
            </a:pPr>
            <a:r>
              <a:rPr lang="en-US" sz="2000" dirty="0">
                <a:solidFill>
                  <a:schemeClr val="lt1"/>
                </a:solidFill>
                <a:latin typeface="Calibri"/>
                <a:ea typeface="Calibri"/>
                <a:cs typeface="Calibri"/>
                <a:sym typeface="Calibri"/>
              </a:rPr>
              <a:t>Full test plans and procedures are given in the ABI L2+ DSR and RSR Readiness, Implementation, and Management Plan (RIMP v1.0; 416-R-RIMP-0327)</a:t>
            </a:r>
          </a:p>
        </p:txBody>
      </p:sp>
    </p:spTree>
    <p:extLst>
      <p:ext uri="{BB962C8B-B14F-4D97-AF65-F5344CB8AC3E}">
        <p14:creationId xmlns:p14="http://schemas.microsoft.com/office/powerpoint/2010/main" val="1184645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Pre-Provisional Time-Line</a:t>
            </a:r>
          </a:p>
        </p:txBody>
      </p:sp>
      <p:sp>
        <p:nvSpPr>
          <p:cNvPr id="4" name="Text Placeholder 3"/>
          <p:cNvSpPr>
            <a:spLocks noGrp="1"/>
          </p:cNvSpPr>
          <p:nvPr>
            <p:ph type="body" idx="1"/>
          </p:nvPr>
        </p:nvSpPr>
        <p:spPr/>
        <p:txBody>
          <a:bodyPr/>
          <a:lstStyle/>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01 Mar 2018  </a:t>
            </a:r>
            <a:r>
              <a:rPr lang="en-US" sz="2400" kern="1200" dirty="0">
                <a:ln w="0"/>
                <a:solidFill>
                  <a:prstClr val="white"/>
                </a:solidFill>
                <a:effectLst>
                  <a:outerShdw blurRad="38100" dist="19050" dir="2700000" algn="tl" rotWithShape="0">
                    <a:prstClr val="black">
                      <a:alpha val="40000"/>
                    </a:prstClr>
                  </a:outerShdw>
                </a:effectLst>
              </a:rPr>
              <a:t>GOES-S Launch</a:t>
            </a:r>
          </a:p>
          <a:p>
            <a:pPr marL="285750" indent="-285750">
              <a:buFont typeface="Arial" charset="0"/>
              <a:buChar char="•"/>
            </a:pPr>
            <a:r>
              <a:rPr lang="en-US" sz="2800" b="1" kern="1200" dirty="0">
                <a:ln w="0"/>
                <a:solidFill>
                  <a:srgbClr val="FFFF00"/>
                </a:solidFill>
                <a:effectLst>
                  <a:outerShdw blurRad="38100" dist="19050" dir="2700000" algn="tl" rotWithShape="0">
                    <a:prstClr val="black">
                      <a:alpha val="40000"/>
                    </a:prstClr>
                  </a:outerShdw>
                </a:effectLst>
              </a:rPr>
              <a:t>27 Aug 2018</a:t>
            </a:r>
            <a:r>
              <a:rPr lang="en-US" sz="2800" b="1" kern="1200" dirty="0">
                <a:ln w="0"/>
                <a:solidFill>
                  <a:srgbClr val="99FF66"/>
                </a:solidFill>
                <a:effectLst>
                  <a:outerShdw blurRad="38100" dist="19050" dir="2700000" algn="tl" rotWithShape="0">
                    <a:prstClr val="black">
                      <a:alpha val="40000"/>
                    </a:prstClr>
                  </a:outerShdw>
                </a:effectLst>
              </a:rPr>
              <a:t> </a:t>
            </a:r>
            <a:r>
              <a:rPr lang="en-US" sz="2800" b="1" kern="1200" dirty="0">
                <a:ln w="0"/>
                <a:solidFill>
                  <a:schemeClr val="bg1"/>
                </a:solidFill>
                <a:effectLst>
                  <a:outerShdw blurRad="38100" dist="19050" dir="2700000" algn="tl" rotWithShape="0">
                    <a:prstClr val="black">
                      <a:alpha val="40000"/>
                    </a:prstClr>
                  </a:outerShdw>
                </a:effectLst>
              </a:rPr>
              <a:t>GOES-17 SRB is at </a:t>
            </a:r>
            <a:r>
              <a:rPr lang="en-US" sz="2800" b="1" kern="1200" dirty="0">
                <a:ln w="0"/>
                <a:solidFill>
                  <a:prstClr val="white"/>
                </a:solidFill>
                <a:effectLst>
                  <a:outerShdw blurRad="38100" dist="19050" dir="2700000" algn="tl" rotWithShape="0">
                    <a:prstClr val="black">
                      <a:alpha val="40000"/>
                    </a:prstClr>
                  </a:outerShdw>
                </a:effectLst>
              </a:rPr>
              <a:t>Beta Maturity</a:t>
            </a:r>
            <a:endParaRPr lang="en-US" sz="2800" kern="1200" dirty="0">
              <a:ln w="0"/>
              <a:solidFill>
                <a:prstClr val="white"/>
              </a:solidFill>
              <a:effectLst>
                <a:outerShdw blurRad="38100" dist="19050" dir="2700000" algn="tl" rotWithShape="0">
                  <a:prstClr val="black">
                    <a:alpha val="40000"/>
                  </a:prstClr>
                </a:outerShdw>
              </a:effectLst>
            </a:endParaRP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24 Oct–13 Nov 2018 </a:t>
            </a:r>
            <a:r>
              <a:rPr lang="en-US" sz="2400" kern="1200" dirty="0">
                <a:ln w="0"/>
                <a:solidFill>
                  <a:schemeClr val="bg1"/>
                </a:solidFill>
                <a:effectLst>
                  <a:outerShdw blurRad="38100" dist="19050" dir="2700000" algn="tl" rotWithShape="0">
                    <a:prstClr val="black">
                      <a:alpha val="40000"/>
                    </a:prstClr>
                  </a:outerShdw>
                </a:effectLst>
              </a:rPr>
              <a:t>Spacecraft drift to West slot</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12 Feb 2019 </a:t>
            </a:r>
            <a:r>
              <a:rPr lang="en-US" sz="2400" kern="1200" dirty="0">
                <a:ln w="0"/>
                <a:solidFill>
                  <a:prstClr val="white"/>
                </a:solidFill>
                <a:effectLst>
                  <a:outerShdw blurRad="38100" dist="19050" dir="2700000" algn="tl" rotWithShape="0">
                    <a:prstClr val="black">
                      <a:alpha val="40000"/>
                    </a:prstClr>
                  </a:outerShdw>
                </a:effectLst>
              </a:rPr>
              <a:t>Declared as GOES-WEST; began data collection and analysis for Provisional</a:t>
            </a:r>
            <a:endParaRPr lang="en-US" sz="2400" kern="1200" dirty="0">
              <a:ln w="0"/>
              <a:solidFill>
                <a:srgbClr val="FFFF00"/>
              </a:solidFill>
              <a:effectLst>
                <a:outerShdw blurRad="38100" dist="19050" dir="2700000" algn="tl" rotWithShape="0">
                  <a:prstClr val="black">
                    <a:alpha val="40000"/>
                  </a:prstClr>
                </a:outerShdw>
              </a:effectLst>
            </a:endParaRP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02 APR 2019 </a:t>
            </a:r>
            <a:r>
              <a:rPr lang="en-US" sz="2400" kern="1200" dirty="0">
                <a:ln w="0"/>
                <a:solidFill>
                  <a:schemeClr val="bg1"/>
                </a:solidFill>
                <a:effectLst>
                  <a:outerShdw blurRad="38100" dist="19050" dir="2700000" algn="tl" rotWithShape="0">
                    <a:prstClr val="black">
                      <a:alpha val="40000"/>
                    </a:prstClr>
                  </a:outerShdw>
                </a:effectLst>
              </a:rPr>
              <a:t>Switch to Mode 6</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27 APR 2019 </a:t>
            </a:r>
            <a:r>
              <a:rPr lang="en-US" sz="2400" kern="1200" dirty="0">
                <a:ln w="0"/>
                <a:solidFill>
                  <a:schemeClr val="bg1"/>
                </a:solidFill>
                <a:effectLst>
                  <a:outerShdw blurRad="38100" dist="19050" dir="2700000" algn="tl" rotWithShape="0">
                    <a:prstClr val="black">
                      <a:alpha val="40000"/>
                    </a:prstClr>
                  </a:outerShdw>
                </a:effectLst>
              </a:rPr>
              <a:t>Band 2 gain correction (radiance reduced by ~ 6.9%)</a:t>
            </a:r>
          </a:p>
          <a:p>
            <a:pPr marL="285750" indent="-285750">
              <a:buFont typeface="Arial" charset="0"/>
              <a:buChar char="•"/>
            </a:pPr>
            <a:r>
              <a:rPr lang="en-US" sz="2400" kern="1200" dirty="0">
                <a:ln w="0"/>
                <a:solidFill>
                  <a:srgbClr val="FFFF00"/>
                </a:solidFill>
                <a:effectLst>
                  <a:outerShdw blurRad="38100" dist="19050" dir="2700000" algn="tl" rotWithShape="0">
                    <a:prstClr val="black">
                      <a:alpha val="40000"/>
                    </a:prstClr>
                  </a:outerShdw>
                </a:effectLst>
              </a:rPr>
              <a:t>06 May 2019 </a:t>
            </a:r>
            <a:r>
              <a:rPr lang="en-US" sz="2400" kern="1200" dirty="0">
                <a:ln w="0"/>
                <a:solidFill>
                  <a:schemeClr val="bg1"/>
                </a:solidFill>
                <a:effectLst>
                  <a:outerShdw blurRad="38100" dist="19050" dir="2700000" algn="tl" rotWithShape="0">
                    <a:prstClr val="black">
                      <a:alpha val="40000"/>
                    </a:prstClr>
                  </a:outerShdw>
                </a:effectLst>
              </a:rPr>
              <a:t>Clear-sky mask reached Provisional for cool period</a:t>
            </a:r>
            <a:endParaRPr lang="en-US" sz="2400" kern="1200" dirty="0">
              <a:ln w="0"/>
              <a:solidFill>
                <a:prstClr val="white"/>
              </a:solidFill>
              <a:effectLst>
                <a:outerShdw blurRad="38100" dist="19050" dir="2700000" algn="tl" rotWithShape="0">
                  <a:prstClr val="black">
                    <a:alpha val="40000"/>
                  </a:prstClr>
                </a:outerShdw>
              </a:effectLst>
            </a:endParaRPr>
          </a:p>
          <a:p>
            <a:pPr marL="285750" indent="-285750">
              <a:buFont typeface="Arial" charset="0"/>
              <a:buChar char="•"/>
            </a:pPr>
            <a:r>
              <a:rPr lang="en-US" sz="2800" b="1" kern="1200" dirty="0">
                <a:ln w="0"/>
                <a:solidFill>
                  <a:srgbClr val="FFFF00"/>
                </a:solidFill>
                <a:effectLst>
                  <a:outerShdw blurRad="38100" dist="19050" dir="2700000" algn="tl" rotWithShape="0">
                    <a:prstClr val="black">
                      <a:alpha val="40000"/>
                    </a:prstClr>
                  </a:outerShdw>
                </a:effectLst>
              </a:rPr>
              <a:t>27 June 2019</a:t>
            </a:r>
            <a:r>
              <a:rPr lang="en-US" sz="2800" b="1" kern="1200" dirty="0">
                <a:ln w="0"/>
                <a:solidFill>
                  <a:srgbClr val="99FF66"/>
                </a:solidFill>
                <a:effectLst>
                  <a:outerShdw blurRad="38100" dist="19050" dir="2700000" algn="tl" rotWithShape="0">
                    <a:prstClr val="black">
                      <a:alpha val="40000"/>
                    </a:prstClr>
                  </a:outerShdw>
                </a:effectLst>
              </a:rPr>
              <a:t> </a:t>
            </a:r>
            <a:r>
              <a:rPr lang="en-US" sz="2800" b="1" kern="1200" dirty="0">
                <a:ln w="0"/>
                <a:solidFill>
                  <a:schemeClr val="bg1"/>
                </a:solidFill>
                <a:effectLst>
                  <a:outerShdw blurRad="38100" dist="19050" dir="2700000" algn="tl" rotWithShape="0">
                    <a:prstClr val="black">
                      <a:alpha val="40000"/>
                    </a:prstClr>
                  </a:outerShdw>
                </a:effectLst>
              </a:rPr>
              <a:t>GOES-17 SRB </a:t>
            </a:r>
            <a:r>
              <a:rPr lang="en-US" sz="2800" b="1" kern="1200" dirty="0">
                <a:ln w="0"/>
                <a:solidFill>
                  <a:prstClr val="white"/>
                </a:solidFill>
                <a:effectLst>
                  <a:outerShdw blurRad="38100" dist="19050" dir="2700000" algn="tl" rotWithShape="0">
                    <a:prstClr val="black">
                      <a:alpha val="40000"/>
                    </a:prstClr>
                  </a:outerShdw>
                </a:effectLst>
              </a:rPr>
              <a:t>PS-PVR Provisional</a:t>
            </a:r>
          </a:p>
          <a:p>
            <a:endParaRPr lang="en-US" dirty="0"/>
          </a:p>
        </p:txBody>
      </p:sp>
      <p:sp>
        <p:nvSpPr>
          <p:cNvPr id="3" name="Slide Number Placeholder 2"/>
          <p:cNvSpPr>
            <a:spLocks noGrp="1"/>
          </p:cNvSpPr>
          <p:nvPr>
            <p:ph type="sldNum" idx="12"/>
          </p:nvPr>
        </p:nvSpPr>
        <p:spPr/>
        <p:txBody>
          <a:bodyPr/>
          <a:lstStyle/>
          <a:p>
            <a:fld id="{615ADB79-25D6-47C0-AB51-22A13A0BBB50}" type="slidenum">
              <a:rPr lang="en-US" altLang="en-US" smtClean="0">
                <a:solidFill>
                  <a:prstClr val="white"/>
                </a:solidFill>
              </a:rPr>
              <a:pPr/>
              <a:t>7</a:t>
            </a:fld>
            <a:endParaRPr lang="en-US" altLang="en-US" dirty="0">
              <a:solidFill>
                <a:prstClr val="white"/>
              </a:solidFill>
            </a:endParaRPr>
          </a:p>
        </p:txBody>
      </p:sp>
    </p:spTree>
    <p:extLst>
      <p:ext uri="{BB962C8B-B14F-4D97-AF65-F5344CB8AC3E}">
        <p14:creationId xmlns:p14="http://schemas.microsoft.com/office/powerpoint/2010/main" val="37883178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Path to Full Validation – Risks</a:t>
            </a:r>
            <a:endParaRPr lang="en-US" dirty="0"/>
          </a:p>
        </p:txBody>
      </p:sp>
      <p:graphicFrame>
        <p:nvGraphicFramePr>
          <p:cNvPr id="7" name="Content Placeholder 5"/>
          <p:cNvGraphicFramePr>
            <a:graphicFrameLocks noGrp="1"/>
          </p:cNvGraphicFramePr>
          <p:nvPr>
            <p:ph idx="1"/>
            <p:extLst>
              <p:ext uri="{D42A27DB-BD31-4B8C-83A1-F6EECF244321}">
                <p14:modId xmlns:p14="http://schemas.microsoft.com/office/powerpoint/2010/main" val="1411881523"/>
              </p:ext>
            </p:extLst>
          </p:nvPr>
        </p:nvGraphicFramePr>
        <p:xfrm>
          <a:off x="139148" y="1671961"/>
          <a:ext cx="8865704" cy="2565400"/>
        </p:xfrm>
        <a:graphic>
          <a:graphicData uri="http://schemas.openxmlformats.org/drawingml/2006/table">
            <a:tbl>
              <a:tblPr firstRow="1" bandRow="1">
                <a:tableStyleId>{5C22544A-7EE6-4342-B048-85BDC9FD1C3A}</a:tableStyleId>
              </a:tblPr>
              <a:tblGrid>
                <a:gridCol w="1680027">
                  <a:extLst>
                    <a:ext uri="{9D8B030D-6E8A-4147-A177-3AD203B41FA5}">
                      <a16:colId xmlns:a16="http://schemas.microsoft.com/office/drawing/2014/main" val="20000"/>
                    </a:ext>
                  </a:extLst>
                </a:gridCol>
                <a:gridCol w="3016776">
                  <a:extLst>
                    <a:ext uri="{9D8B030D-6E8A-4147-A177-3AD203B41FA5}">
                      <a16:colId xmlns:a16="http://schemas.microsoft.com/office/drawing/2014/main" val="20001"/>
                    </a:ext>
                  </a:extLst>
                </a:gridCol>
                <a:gridCol w="1583703">
                  <a:extLst>
                    <a:ext uri="{9D8B030D-6E8A-4147-A177-3AD203B41FA5}">
                      <a16:colId xmlns:a16="http://schemas.microsoft.com/office/drawing/2014/main" val="20002"/>
                    </a:ext>
                  </a:extLst>
                </a:gridCol>
                <a:gridCol w="2585198">
                  <a:extLst>
                    <a:ext uri="{9D8B030D-6E8A-4147-A177-3AD203B41FA5}">
                      <a16:colId xmlns:a16="http://schemas.microsoft.com/office/drawing/2014/main" val="20003"/>
                    </a:ext>
                  </a:extLst>
                </a:gridCol>
              </a:tblGrid>
              <a:tr h="370840">
                <a:tc>
                  <a:txBody>
                    <a:bodyPr/>
                    <a:lstStyle/>
                    <a:p>
                      <a:pPr algn="ctr"/>
                      <a:r>
                        <a:rPr lang="en-US" sz="1800" dirty="0"/>
                        <a:t>Risk</a:t>
                      </a:r>
                      <a:r>
                        <a:rPr lang="en-US" sz="1800" baseline="0" dirty="0"/>
                        <a:t> Name</a:t>
                      </a:r>
                      <a:endParaRPr lang="en-US" sz="1800" dirty="0"/>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Description</a:t>
                      </a:r>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Impact</a:t>
                      </a:r>
                    </a:p>
                  </a:txBody>
                  <a:tcPr anchor="ctr">
                    <a:lnB w="12700" cap="flat" cmpd="sng" algn="ctr">
                      <a:solidFill>
                        <a:schemeClr val="tx1"/>
                      </a:solidFill>
                      <a:prstDash val="solid"/>
                      <a:round/>
                      <a:headEnd type="none" w="med" len="med"/>
                      <a:tailEnd type="none" w="med" len="med"/>
                    </a:lnB>
                  </a:tcPr>
                </a:tc>
                <a:tc>
                  <a:txBody>
                    <a:bodyPr/>
                    <a:lstStyle/>
                    <a:p>
                      <a:pPr algn="ctr"/>
                      <a:r>
                        <a:rPr lang="en-US" sz="1800" dirty="0"/>
                        <a:t>Mitigation</a:t>
                      </a:r>
                      <a:r>
                        <a:rPr lang="en-US" sz="1800" baseline="0" dirty="0"/>
                        <a:t> and Schedule</a:t>
                      </a:r>
                      <a:endParaRPr lang="en-US" sz="1800" dirty="0"/>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algn="l"/>
                      <a:r>
                        <a:rPr lang="en-US" sz="1800" dirty="0"/>
                        <a:t>Update NTB coefficients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sz="1800" baseline="0" dirty="0"/>
                        <a:t>as discussed; </a:t>
                      </a:r>
                      <a:r>
                        <a:rPr lang="en-US" sz="1800" b="1" baseline="0" dirty="0"/>
                        <a:t>Priority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800" dirty="0"/>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indent="0">
                        <a:buFont typeface="Arial" pitchFamily="34" charset="0"/>
                        <a:buNone/>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pPr algn="l"/>
                      <a:r>
                        <a:rPr lang="en-US" sz="1800" dirty="0"/>
                        <a:t>Update, expand quality flags</a:t>
                      </a:r>
                      <a:endParaRPr lang="en-US" sz="1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aseline="0" dirty="0"/>
                        <a:t>as discussed; </a:t>
                      </a:r>
                      <a:r>
                        <a:rPr lang="en-US" sz="1800" b="1" baseline="0" dirty="0"/>
                        <a:t>Priority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Little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dirty="0"/>
                        <a:t>New WR/ADR</a:t>
                      </a:r>
                      <a:r>
                        <a:rPr lang="en-US" sz="1800" baseline="0" dirty="0"/>
                        <a:t> needed</a:t>
                      </a:r>
                      <a:endParaRPr lang="en-US"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pPr algn="l"/>
                      <a:r>
                        <a:rPr lang="en-US" sz="1800" b="0" dirty="0">
                          <a:solidFill>
                            <a:schemeClr val="tx1"/>
                          </a:solidFill>
                        </a:rPr>
                        <a:t>Correct</a:t>
                      </a:r>
                      <a:r>
                        <a:rPr lang="en-US" sz="1800" b="0" baseline="0" dirty="0">
                          <a:solidFill>
                            <a:schemeClr val="tx1"/>
                          </a:solidFill>
                        </a:rPr>
                        <a:t> ABI TPW unit in SRB algorithm</a:t>
                      </a:r>
                      <a:endParaRPr lang="en-US" sz="1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0" baseline="0" dirty="0"/>
                        <a:t>ABI TPW unit is not scaled correctly in SRB algorithm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n-US" sz="1800" dirty="0"/>
                        <a:t>ADR875 submitted and running in 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8110010"/>
                  </a:ext>
                </a:extLst>
              </a:tr>
            </a:tbl>
          </a:graphicData>
        </a:graphic>
      </p:graphicFrame>
      <p:grpSp>
        <p:nvGrpSpPr>
          <p:cNvPr id="9" name="Group 8"/>
          <p:cNvGrpSpPr/>
          <p:nvPr/>
        </p:nvGrpSpPr>
        <p:grpSpPr>
          <a:xfrm>
            <a:off x="2312127" y="6070479"/>
            <a:ext cx="4519746" cy="285874"/>
            <a:chOff x="148222" y="6494415"/>
            <a:chExt cx="8743983" cy="307777"/>
          </a:xfrm>
        </p:grpSpPr>
        <p:sp>
          <p:nvSpPr>
            <p:cNvPr id="14" name="TextBox 13"/>
            <p:cNvSpPr txBox="1"/>
            <p:nvPr/>
          </p:nvSpPr>
          <p:spPr>
            <a:xfrm>
              <a:off x="148222" y="6494415"/>
              <a:ext cx="3148280" cy="307777"/>
            </a:xfrm>
            <a:prstGeom prst="rect">
              <a:avLst/>
            </a:prstGeom>
            <a:solidFill>
              <a:srgbClr val="00B050"/>
            </a:solidFill>
          </p:spPr>
          <p:txBody>
            <a:bodyPr wrap="square" rtlCol="0">
              <a:spAutoFit/>
            </a:bodyPr>
            <a:lstStyle/>
            <a:p>
              <a:pPr algn="ctr"/>
              <a:r>
                <a:rPr lang="en-US" sz="1200" dirty="0">
                  <a:solidFill>
                    <a:schemeClr val="bg1"/>
                  </a:solidFill>
                </a:rPr>
                <a:t>Little Impact</a:t>
              </a:r>
            </a:p>
          </p:txBody>
        </p:sp>
        <p:sp>
          <p:nvSpPr>
            <p:cNvPr id="15" name="TextBox 14"/>
            <p:cNvSpPr txBox="1"/>
            <p:nvPr/>
          </p:nvSpPr>
          <p:spPr>
            <a:xfrm>
              <a:off x="3164282" y="6494415"/>
              <a:ext cx="2871215" cy="307777"/>
            </a:xfrm>
            <a:prstGeom prst="rect">
              <a:avLst/>
            </a:prstGeom>
            <a:solidFill>
              <a:srgbClr val="FFFF00"/>
            </a:solidFill>
          </p:spPr>
          <p:txBody>
            <a:bodyPr wrap="square" rtlCol="0">
              <a:spAutoFit/>
            </a:bodyPr>
            <a:lstStyle/>
            <a:p>
              <a:pPr algn="ctr"/>
              <a:r>
                <a:rPr lang="en-US" sz="1200" dirty="0"/>
                <a:t>Moderate Impact</a:t>
              </a:r>
            </a:p>
          </p:txBody>
        </p:sp>
        <p:sp>
          <p:nvSpPr>
            <p:cNvPr id="16" name="TextBox 15"/>
            <p:cNvSpPr txBox="1"/>
            <p:nvPr/>
          </p:nvSpPr>
          <p:spPr>
            <a:xfrm>
              <a:off x="6030133" y="6495709"/>
              <a:ext cx="2862072" cy="305185"/>
            </a:xfrm>
            <a:prstGeom prst="rect">
              <a:avLst/>
            </a:prstGeom>
            <a:solidFill>
              <a:srgbClr val="FF0000"/>
            </a:solidFill>
          </p:spPr>
          <p:txBody>
            <a:bodyPr wrap="square" rtlCol="0">
              <a:spAutoFit/>
            </a:bodyPr>
            <a:lstStyle/>
            <a:p>
              <a:pPr algn="ctr"/>
              <a:r>
                <a:rPr lang="en-US" sz="1200" dirty="0">
                  <a:solidFill>
                    <a:schemeClr val="bg1"/>
                  </a:solidFill>
                </a:rPr>
                <a:t>Big Impact</a:t>
              </a:r>
            </a:p>
          </p:txBody>
        </p:sp>
      </p:grpSp>
      <p:sp>
        <p:nvSpPr>
          <p:cNvPr id="3" name="Slide Number Placeholder 2"/>
          <p:cNvSpPr>
            <a:spLocks noGrp="1"/>
          </p:cNvSpPr>
          <p:nvPr>
            <p:ph type="sldNum" idx="12"/>
          </p:nvPr>
        </p:nvSpPr>
        <p:spPr/>
        <p:txBody>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70</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4920771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B364845-AC99-49C3-ACE4-8ED45474F9F0}"/>
              </a:ext>
            </a:extLst>
          </p:cNvPr>
          <p:cNvSpPr>
            <a:spLocks noGrp="1"/>
          </p:cNvSpPr>
          <p:nvPr>
            <p:ph type="title"/>
          </p:nvPr>
        </p:nvSpPr>
        <p:spPr/>
        <p:txBody>
          <a:bodyPr/>
          <a:lstStyle/>
          <a:p>
            <a:r>
              <a:rPr lang="en-US" dirty="0"/>
              <a:t>Summary &amp; Recommendations</a:t>
            </a:r>
          </a:p>
        </p:txBody>
      </p:sp>
      <p:sp>
        <p:nvSpPr>
          <p:cNvPr id="6" name="Text Placeholder 5">
            <a:extLst>
              <a:ext uri="{FF2B5EF4-FFF2-40B4-BE49-F238E27FC236}">
                <a16:creationId xmlns:a16="http://schemas.microsoft.com/office/drawing/2014/main" id="{C45A90BF-9F3F-4864-B85A-222D1D3991DC}"/>
              </a:ext>
            </a:extLst>
          </p:cNvPr>
          <p:cNvSpPr>
            <a:spLocks noGrp="1"/>
          </p:cNvSpPr>
          <p:nvPr>
            <p:ph type="body" idx="1"/>
          </p:nvPr>
        </p:nvSpPr>
        <p:spPr/>
        <p:txBody>
          <a:bodyPr/>
          <a:lstStyle/>
          <a:p>
            <a:r>
              <a:rPr lang="en-US" dirty="0"/>
              <a:t>GOES-17 Shortwave Radiation Budget L2 Product Provisional PS-PVR</a:t>
            </a:r>
          </a:p>
        </p:txBody>
      </p:sp>
      <p:sp>
        <p:nvSpPr>
          <p:cNvPr id="4" name="Slide Number Placeholder 3">
            <a:extLst>
              <a:ext uri="{FF2B5EF4-FFF2-40B4-BE49-F238E27FC236}">
                <a16:creationId xmlns:a16="http://schemas.microsoft.com/office/drawing/2014/main" id="{7A1FB1D9-7809-4DA1-83BA-093117DF3647}"/>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71</a:t>
            </a:fld>
            <a:endParaRPr lang="en-US"/>
          </a:p>
        </p:txBody>
      </p:sp>
    </p:spTree>
    <p:extLst>
      <p:ext uri="{BB962C8B-B14F-4D97-AF65-F5344CB8AC3E}">
        <p14:creationId xmlns:p14="http://schemas.microsoft.com/office/powerpoint/2010/main" val="8773685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title"/>
          </p:nvPr>
        </p:nvSpPr>
        <p:spPr>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Summary</a:t>
            </a:r>
          </a:p>
        </p:txBody>
      </p:sp>
      <p:sp>
        <p:nvSpPr>
          <p:cNvPr id="773" name="Shape 773"/>
          <p:cNvSpPr txBox="1">
            <a:spLocks noGrp="1"/>
          </p:cNvSpPr>
          <p:nvPr>
            <p:ph type="body" idx="1"/>
          </p:nvPr>
        </p:nvSpPr>
        <p:spPr>
          <a:xfrm>
            <a:off x="457199" y="1280160"/>
            <a:ext cx="8385243" cy="5296004"/>
          </a:xfrm>
          <a:prstGeom prst="rect">
            <a:avLst/>
          </a:prstGeom>
          <a:noFill/>
          <a:ln>
            <a:noFill/>
          </a:ln>
        </p:spPr>
        <p:txBody>
          <a:bodyPr lIns="91425" tIns="45700" rIns="91425" bIns="45700" anchor="t" anchorCtr="0">
            <a:noAutofit/>
          </a:bodyPr>
          <a:lstStyle/>
          <a:p>
            <a:pPr marL="233361" lvl="0" indent="-233361">
              <a:spcBef>
                <a:spcPts val="0"/>
              </a:spcBef>
              <a:buSzPct val="100000"/>
            </a:pPr>
            <a:r>
              <a:rPr lang="en-US" sz="2400" dirty="0">
                <a:solidFill>
                  <a:schemeClr val="bg1"/>
                </a:solidFill>
              </a:rPr>
              <a:t>Overall, the </a:t>
            </a:r>
            <a:r>
              <a:rPr lang="en-US" sz="2400" dirty="0" smtClean="0">
                <a:solidFill>
                  <a:schemeClr val="bg1"/>
                </a:solidFill>
              </a:rPr>
              <a:t>FD and CONUS DSR and RSR products are </a:t>
            </a:r>
            <a:r>
              <a:rPr lang="en-US" sz="2400" u="sng" dirty="0">
                <a:solidFill>
                  <a:schemeClr val="bg1"/>
                </a:solidFill>
              </a:rPr>
              <a:t>ready for operational and scientific use</a:t>
            </a:r>
          </a:p>
          <a:p>
            <a:pPr lvl="1" indent="-342900">
              <a:spcBef>
                <a:spcPts val="0"/>
              </a:spcBef>
              <a:buFont typeface="Calibri" panose="020F0502020204030204" pitchFamily="34" charset="0"/>
              <a:buChar char="‒"/>
            </a:pPr>
            <a:r>
              <a:rPr lang="en-US" sz="2000" dirty="0" smtClean="0">
                <a:solidFill>
                  <a:schemeClr val="bg1"/>
                </a:solidFill>
              </a:rPr>
              <a:t>FD </a:t>
            </a:r>
            <a:r>
              <a:rPr lang="en-US" sz="2000" dirty="0">
                <a:solidFill>
                  <a:schemeClr val="bg1"/>
                </a:solidFill>
              </a:rPr>
              <a:t>and CONUS RSR and DSR products from GOES West location are useable starting 03/24/2019 (</a:t>
            </a:r>
            <a:r>
              <a:rPr lang="en-US" sz="2000" dirty="0" err="1">
                <a:solidFill>
                  <a:schemeClr val="bg1"/>
                </a:solidFill>
              </a:rPr>
              <a:t>ClearInstAlb</a:t>
            </a:r>
            <a:r>
              <a:rPr lang="en-US" sz="2000" dirty="0">
                <a:solidFill>
                  <a:schemeClr val="bg1"/>
                </a:solidFill>
              </a:rPr>
              <a:t> reset on 2/25/19, need 28 days to build time-series).</a:t>
            </a:r>
          </a:p>
          <a:p>
            <a:pPr lvl="1" indent="-342900">
              <a:spcBef>
                <a:spcPts val="0"/>
              </a:spcBef>
              <a:buFont typeface="Calibri" panose="020F0502020204030204" pitchFamily="34" charset="0"/>
              <a:buChar char="‒"/>
            </a:pPr>
            <a:r>
              <a:rPr lang="en-US" sz="2000" dirty="0">
                <a:solidFill>
                  <a:schemeClr val="bg1"/>
                </a:solidFill>
              </a:rPr>
              <a:t>MESO products were not evaluated due to incorrect mapping or having no retrievals. </a:t>
            </a:r>
            <a:endParaRPr lang="en-US" sz="2000" dirty="0" smtClean="0">
              <a:solidFill>
                <a:schemeClr val="bg1"/>
              </a:solidFill>
            </a:endParaRPr>
          </a:p>
          <a:p>
            <a:pPr lvl="1" indent="-342900">
              <a:spcBef>
                <a:spcPts val="0"/>
              </a:spcBef>
              <a:buFont typeface="Calibri" panose="020F0502020204030204" pitchFamily="34" charset="0"/>
              <a:buChar char="‒"/>
            </a:pPr>
            <a:r>
              <a:rPr lang="en-US" sz="2000" dirty="0" smtClean="0">
                <a:solidFill>
                  <a:schemeClr val="bg1"/>
                </a:solidFill>
              </a:rPr>
              <a:t>In </a:t>
            </a:r>
            <a:r>
              <a:rPr lang="en-US" sz="2000" dirty="0">
                <a:solidFill>
                  <a:schemeClr val="bg1"/>
                </a:solidFill>
              </a:rPr>
              <a:t>general, good quality retrievals are recommended for quantitative applications due to their better overall performance. </a:t>
            </a:r>
          </a:p>
          <a:p>
            <a:pPr marL="233361" indent="-233361">
              <a:spcBef>
                <a:spcPts val="1200"/>
              </a:spcBef>
            </a:pPr>
            <a:r>
              <a:rPr lang="en-US" sz="2400" dirty="0"/>
              <a:t>Measured RSR and DSR performance against reference data</a:t>
            </a:r>
          </a:p>
          <a:p>
            <a:pPr marL="633411" lvl="1" indent="-233361">
              <a:spcBef>
                <a:spcPts val="0"/>
              </a:spcBef>
            </a:pPr>
            <a:r>
              <a:rPr lang="en-US" sz="2000" dirty="0"/>
              <a:t>Accuracy specs are met in all domains and </a:t>
            </a:r>
            <a:r>
              <a:rPr lang="en-US" sz="2000" dirty="0" smtClean="0"/>
              <a:t>ranges of RSR and DSR. </a:t>
            </a:r>
            <a:endParaRPr lang="en-US" sz="2000" dirty="0"/>
          </a:p>
          <a:p>
            <a:pPr marL="633411" lvl="1" indent="-233361">
              <a:spcBef>
                <a:spcPts val="0"/>
              </a:spcBef>
            </a:pPr>
            <a:r>
              <a:rPr lang="en-US" sz="2000" dirty="0"/>
              <a:t>RSR precision specs are met </a:t>
            </a:r>
            <a:r>
              <a:rPr lang="en-US" sz="2000" dirty="0" smtClean="0"/>
              <a:t>except </a:t>
            </a:r>
            <a:r>
              <a:rPr lang="en-US" sz="2000" dirty="0"/>
              <a:t>in high range. </a:t>
            </a:r>
          </a:p>
          <a:p>
            <a:pPr marL="633411" lvl="1" indent="-233361">
              <a:spcBef>
                <a:spcPts val="0"/>
              </a:spcBef>
            </a:pPr>
            <a:r>
              <a:rPr lang="en-US" sz="2000" dirty="0"/>
              <a:t>DSR precision specs are only met in low range over CONUS.</a:t>
            </a:r>
          </a:p>
          <a:p>
            <a:pPr marL="633411" lvl="1" indent="-233361">
              <a:spcBef>
                <a:spcPts val="0"/>
              </a:spcBef>
            </a:pPr>
            <a:r>
              <a:rPr lang="en-US" sz="2000" dirty="0"/>
              <a:t>Updates will be needed for the narrow-to-broadband (NTB) transformation to further improve performance. (The empirical NTB is promising, but requires collection of more ABI and CERES data.)</a:t>
            </a:r>
          </a:p>
        </p:txBody>
      </p:sp>
      <p:sp>
        <p:nvSpPr>
          <p:cNvPr id="774" name="Shape 774"/>
          <p:cNvSpPr txBox="1">
            <a:spLocks noGrp="1"/>
          </p:cNvSpPr>
          <p:nvPr>
            <p:ph type="sldNum" idx="12"/>
          </p:nvPr>
        </p:nvSpPr>
        <p:spPr>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pPr marL="0" marR="0" lvl="0" indent="0" algn="r" rtl="0">
                <a:lnSpc>
                  <a:spcPct val="100000"/>
                </a:lnSpc>
                <a:spcBef>
                  <a:spcPts val="0"/>
                </a:spcBef>
                <a:spcAft>
                  <a:spcPts val="0"/>
                </a:spcAft>
                <a:buClr>
                  <a:schemeClr val="lt1"/>
                </a:buClr>
                <a:buSzPct val="25000"/>
                <a:buFont typeface="Calibri"/>
                <a:buNone/>
              </a:pPr>
              <a:t>72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08848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7D93-053B-4151-8F1D-4CEFAECA800D}"/>
              </a:ext>
            </a:extLst>
          </p:cNvPr>
          <p:cNvSpPr>
            <a:spLocks noGrp="1"/>
          </p:cNvSpPr>
          <p:nvPr>
            <p:ph type="title"/>
          </p:nvPr>
        </p:nvSpPr>
        <p:spPr/>
        <p:txBody>
          <a:bodyPr/>
          <a:lstStyle/>
          <a:p>
            <a:r>
              <a:rPr lang="en-US" dirty="0"/>
              <a:t>Recommendation</a:t>
            </a:r>
          </a:p>
        </p:txBody>
      </p:sp>
      <p:sp>
        <p:nvSpPr>
          <p:cNvPr id="3" name="Text Placeholder 2">
            <a:extLst>
              <a:ext uri="{FF2B5EF4-FFF2-40B4-BE49-F238E27FC236}">
                <a16:creationId xmlns:a16="http://schemas.microsoft.com/office/drawing/2014/main" id="{B3E90389-5A78-4A51-8A8E-1B3FC5C51348}"/>
              </a:ext>
            </a:extLst>
          </p:cNvPr>
          <p:cNvSpPr>
            <a:spLocks noGrp="1"/>
          </p:cNvSpPr>
          <p:nvPr>
            <p:ph type="body" idx="1"/>
          </p:nvPr>
        </p:nvSpPr>
        <p:spPr/>
        <p:txBody>
          <a:bodyPr/>
          <a:lstStyle/>
          <a:p>
            <a:r>
              <a:rPr lang="en-US" sz="2800" dirty="0"/>
              <a:t>AWG SRB Team believes that the GOES-17 L2 RSR and DSR Full Disk and CONUS products have reached Provisional Maturity, as defined by the GOES-R Program.</a:t>
            </a:r>
          </a:p>
          <a:p>
            <a:r>
              <a:rPr lang="en-US" sz="2800" dirty="0"/>
              <a:t>MESO DSR products should stay at Beta maturity until </a:t>
            </a:r>
            <a:r>
              <a:rPr lang="en-US" sz="2800" dirty="0" smtClean="0"/>
              <a:t>(at least) they </a:t>
            </a:r>
            <a:r>
              <a:rPr lang="en-US" sz="2800" dirty="0"/>
              <a:t>are correctly mapped and evaluated.</a:t>
            </a:r>
          </a:p>
        </p:txBody>
      </p:sp>
      <p:sp>
        <p:nvSpPr>
          <p:cNvPr id="4" name="Slide Number Placeholder 3">
            <a:extLst>
              <a:ext uri="{FF2B5EF4-FFF2-40B4-BE49-F238E27FC236}">
                <a16:creationId xmlns:a16="http://schemas.microsoft.com/office/drawing/2014/main" id="{557D1FC3-22D5-4714-8B29-DFA39A970556}"/>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73</a:t>
            </a:fld>
            <a:endParaRPr lang="en-US"/>
          </a:p>
        </p:txBody>
      </p:sp>
    </p:spTree>
    <p:extLst>
      <p:ext uri="{BB962C8B-B14F-4D97-AF65-F5344CB8AC3E}">
        <p14:creationId xmlns:p14="http://schemas.microsoft.com/office/powerpoint/2010/main" val="1712987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Supplement</a:t>
            </a:r>
            <a:endParaRPr lang="en-US" dirty="0"/>
          </a:p>
        </p:txBody>
      </p:sp>
      <p:sp>
        <p:nvSpPr>
          <p:cNvPr id="3" name="Text Placeholder 2"/>
          <p:cNvSpPr>
            <a:spLocks noGrp="1"/>
          </p:cNvSpPr>
          <p:nvPr>
            <p:ph type="body" idx="1"/>
          </p:nvPr>
        </p:nvSpPr>
        <p:spPr/>
        <p:txBody>
          <a:bodyPr/>
          <a:lstStyle/>
          <a:p>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385213826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Impacts of G17 LWIR FPM temperature anomaly on SRB products</a:t>
            </a:r>
          </a:p>
        </p:txBody>
      </p:sp>
      <p:sp>
        <p:nvSpPr>
          <p:cNvPr id="3" name="Text Placeholder 2"/>
          <p:cNvSpPr>
            <a:spLocks noGrp="1"/>
          </p:cNvSpPr>
          <p:nvPr>
            <p:ph type="body" idx="1"/>
          </p:nvPr>
        </p:nvSpPr>
        <p:spPr/>
        <p:txBody>
          <a:bodyPr/>
          <a:lstStyle/>
          <a:p>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75</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28174394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Data Set and Strategy</a:t>
            </a:r>
          </a:p>
        </p:txBody>
      </p:sp>
      <p:sp>
        <p:nvSpPr>
          <p:cNvPr id="3" name="Text Placeholder 2"/>
          <p:cNvSpPr>
            <a:spLocks noGrp="1"/>
          </p:cNvSpPr>
          <p:nvPr>
            <p:ph type="body" idx="1"/>
          </p:nvPr>
        </p:nvSpPr>
        <p:spPr/>
        <p:txBody>
          <a:bodyPr>
            <a:normAutofit/>
          </a:bodyPr>
          <a:lstStyle/>
          <a:p>
            <a:pPr>
              <a:spcBef>
                <a:spcPts val="0"/>
              </a:spcBef>
              <a:spcAft>
                <a:spcPts val="600"/>
              </a:spcAft>
            </a:pPr>
            <a:r>
              <a:rPr lang="en-US" sz="2400" dirty="0"/>
              <a:t>Run the SRB algorithm offline to retrieve DSR and RSR for 2/26/2019.</a:t>
            </a:r>
          </a:p>
          <a:p>
            <a:pPr lvl="1">
              <a:spcBef>
                <a:spcPts val="0"/>
              </a:spcBef>
              <a:spcAft>
                <a:spcPts val="600"/>
              </a:spcAft>
            </a:pPr>
            <a:r>
              <a:rPr lang="en-US" sz="2000" dirty="0"/>
              <a:t>G17 SRB: </a:t>
            </a:r>
          </a:p>
          <a:p>
            <a:pPr lvl="2">
              <a:spcBef>
                <a:spcPts val="0"/>
              </a:spcBef>
              <a:spcAft>
                <a:spcPts val="600"/>
              </a:spcAft>
            </a:pPr>
            <a:r>
              <a:rPr lang="en-US" sz="1800" dirty="0"/>
              <a:t>Use G17 ABI L1B reflectances and G17 ABI cloud products (G17),</a:t>
            </a:r>
          </a:p>
          <a:p>
            <a:pPr lvl="2">
              <a:spcBef>
                <a:spcPts val="0"/>
              </a:spcBef>
              <a:spcAft>
                <a:spcPts val="600"/>
              </a:spcAft>
            </a:pPr>
            <a:r>
              <a:rPr lang="en-US" sz="1800" dirty="0"/>
              <a:t>U</a:t>
            </a:r>
            <a:r>
              <a:rPr lang="en-US" sz="1800" dirty="0" smtClean="0"/>
              <a:t>se </a:t>
            </a:r>
            <a:r>
              <a:rPr lang="en-US" sz="1800" dirty="0"/>
              <a:t>5-min G17 ABI PCAL L1B reflectances and G17 CLAVR-x cloud products generated from G17 PCAL L1B (G17PC)</a:t>
            </a:r>
          </a:p>
          <a:p>
            <a:pPr lvl="1">
              <a:spcBef>
                <a:spcPts val="0"/>
              </a:spcBef>
              <a:spcAft>
                <a:spcPts val="600"/>
              </a:spcAft>
            </a:pPr>
            <a:r>
              <a:rPr lang="en-US" sz="2000" dirty="0"/>
              <a:t>G16 SRB: </a:t>
            </a:r>
          </a:p>
          <a:p>
            <a:pPr lvl="2">
              <a:spcBef>
                <a:spcPts val="0"/>
              </a:spcBef>
              <a:spcAft>
                <a:spcPts val="600"/>
              </a:spcAft>
            </a:pPr>
            <a:r>
              <a:rPr lang="en-US" sz="1800" dirty="0" smtClean="0"/>
              <a:t>Use </a:t>
            </a:r>
            <a:r>
              <a:rPr lang="en-US" sz="1800" dirty="0"/>
              <a:t>G16 ABI L1B and G16 cloud products (G16).</a:t>
            </a:r>
          </a:p>
          <a:p>
            <a:pPr>
              <a:spcBef>
                <a:spcPts val="0"/>
              </a:spcBef>
              <a:spcAft>
                <a:spcPts val="600"/>
              </a:spcAft>
            </a:pPr>
            <a:r>
              <a:rPr lang="en-US" sz="2400" dirty="0"/>
              <a:t>Extract RSR and DSR for common (overlap) G17 and G16 data area.</a:t>
            </a:r>
          </a:p>
          <a:p>
            <a:pPr>
              <a:spcBef>
                <a:spcPts val="0"/>
              </a:spcBef>
              <a:spcAft>
                <a:spcPts val="600"/>
              </a:spcAft>
            </a:pPr>
            <a:r>
              <a:rPr lang="en-US" sz="2400" dirty="0"/>
              <a:t>Calculate averages over overlap area.</a:t>
            </a:r>
          </a:p>
          <a:p>
            <a:pPr>
              <a:spcBef>
                <a:spcPts val="0"/>
              </a:spcBef>
              <a:spcAft>
                <a:spcPts val="600"/>
              </a:spcAft>
            </a:pPr>
            <a:r>
              <a:rPr lang="en-US" sz="2400" dirty="0"/>
              <a:t>Compare time series of area-averages.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76</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Tree>
    <p:extLst>
      <p:ext uri="{BB962C8B-B14F-4D97-AF65-F5344CB8AC3E}">
        <p14:creationId xmlns:p14="http://schemas.microsoft.com/office/powerpoint/2010/main" val="1488217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G17 FPM temperatures on 8/29/18</a:t>
            </a:r>
          </a:p>
        </p:txBody>
      </p:sp>
      <p:sp>
        <p:nvSpPr>
          <p:cNvPr id="3" name="Text Placeholder 2"/>
          <p:cNvSpPr>
            <a:spLocks noGrp="1"/>
          </p:cNvSpPr>
          <p:nvPr>
            <p:ph type="body" idx="1"/>
          </p:nvPr>
        </p:nvSpPr>
        <p:spPr>
          <a:xfrm>
            <a:off x="282102" y="1738448"/>
            <a:ext cx="3882325" cy="4331612"/>
          </a:xfrm>
        </p:spPr>
        <p:txBody>
          <a:bodyPr>
            <a:normAutofit fontScale="70000" lnSpcReduction="20000"/>
          </a:bodyPr>
          <a:lstStyle/>
          <a:p>
            <a:r>
              <a:rPr lang="en-US" sz="3400" dirty="0"/>
              <a:t>LWIR peak at 10:30 UTC </a:t>
            </a:r>
          </a:p>
          <a:p>
            <a:r>
              <a:rPr lang="en-US" sz="3400" dirty="0"/>
              <a:t>Limited valid SRB retrievals for comparison in G17 + G16 overlap area due to:</a:t>
            </a:r>
          </a:p>
          <a:p>
            <a:pPr lvl="1"/>
            <a:r>
              <a:rPr lang="en-US" dirty="0"/>
              <a:t>difference in satellite position,</a:t>
            </a:r>
          </a:p>
          <a:p>
            <a:pPr lvl="1"/>
            <a:r>
              <a:rPr lang="en-US" dirty="0"/>
              <a:t>temporal resolution difference</a:t>
            </a:r>
          </a:p>
          <a:p>
            <a:pPr lvl="2"/>
            <a:r>
              <a:rPr lang="en-US" dirty="0"/>
              <a:t>G16 FD every 15 min,</a:t>
            </a:r>
          </a:p>
          <a:p>
            <a:pPr lvl="2"/>
            <a:r>
              <a:rPr lang="en-US" dirty="0"/>
              <a:t>G17 FD every 10 min,</a:t>
            </a:r>
          </a:p>
          <a:p>
            <a:pPr lvl="1"/>
            <a:r>
              <a:rPr lang="en-US" dirty="0"/>
              <a:t>G17 clear-sky mask availability.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77</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999552"/>
            <a:ext cx="4572000" cy="3582865"/>
          </a:xfrm>
          <a:prstGeom prst="rect">
            <a:avLst/>
          </a:prstGeom>
          <a:noFill/>
          <a:ln>
            <a:noFill/>
          </a:ln>
        </p:spPr>
      </p:pic>
      <p:sp>
        <p:nvSpPr>
          <p:cNvPr id="7" name="TextBox 6"/>
          <p:cNvSpPr txBox="1"/>
          <p:nvPr/>
        </p:nvSpPr>
        <p:spPr>
          <a:xfrm>
            <a:off x="4267201" y="1361872"/>
            <a:ext cx="4487694" cy="523220"/>
          </a:xfrm>
          <a:prstGeom prst="rect">
            <a:avLst/>
          </a:prstGeom>
          <a:noFill/>
        </p:spPr>
        <p:txBody>
          <a:bodyPr wrap="square" rtlCol="0">
            <a:spAutoFit/>
          </a:bodyPr>
          <a:lstStyle/>
          <a:p>
            <a:r>
              <a:rPr lang="en-US" dirty="0">
                <a:solidFill>
                  <a:schemeClr val="bg1"/>
                </a:solidFill>
              </a:rPr>
              <a:t>FPM temperatures at times of CLAVR-x cloud mask availability. </a:t>
            </a:r>
          </a:p>
        </p:txBody>
      </p:sp>
    </p:spTree>
    <p:extLst>
      <p:ext uri="{BB962C8B-B14F-4D97-AF65-F5344CB8AC3E}">
        <p14:creationId xmlns:p14="http://schemas.microsoft.com/office/powerpoint/2010/main" val="324511473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G17 and G16 Fluxes as Function of Time of Day</a:t>
            </a:r>
          </a:p>
        </p:txBody>
      </p:sp>
      <p:sp>
        <p:nvSpPr>
          <p:cNvPr id="13" name="Text Placeholder 12"/>
          <p:cNvSpPr>
            <a:spLocks noGrp="1"/>
          </p:cNvSpPr>
          <p:nvPr>
            <p:ph type="body" idx="1"/>
          </p:nvPr>
        </p:nvSpPr>
        <p:spPr/>
        <p:txBody>
          <a:bodyPr/>
          <a:lstStyle/>
          <a:p>
            <a:pPr algn="ctr"/>
            <a:r>
              <a:rPr lang="en-US" dirty="0"/>
              <a:t>DSR</a:t>
            </a:r>
          </a:p>
        </p:txBody>
      </p:sp>
      <p:sp>
        <p:nvSpPr>
          <p:cNvPr id="14" name="Text Placeholder 13"/>
          <p:cNvSpPr>
            <a:spLocks noGrp="1"/>
          </p:cNvSpPr>
          <p:nvPr>
            <p:ph type="body" idx="2"/>
          </p:nvPr>
        </p:nvSpPr>
        <p:spPr>
          <a:xfrm>
            <a:off x="457200" y="1920239"/>
            <a:ext cx="4040187" cy="3429974"/>
          </a:xfrm>
        </p:spPr>
        <p:txBody>
          <a:bodyPr/>
          <a:lstStyle/>
          <a:p>
            <a:endParaRPr lang="en-US"/>
          </a:p>
        </p:txBody>
      </p:sp>
      <p:sp>
        <p:nvSpPr>
          <p:cNvPr id="15" name="Text Placeholder 14"/>
          <p:cNvSpPr>
            <a:spLocks noGrp="1"/>
          </p:cNvSpPr>
          <p:nvPr>
            <p:ph type="body" idx="3"/>
          </p:nvPr>
        </p:nvSpPr>
        <p:spPr/>
        <p:txBody>
          <a:bodyPr/>
          <a:lstStyle/>
          <a:p>
            <a:pPr algn="ctr"/>
            <a:r>
              <a:rPr lang="en-US" dirty="0"/>
              <a:t>RSR</a:t>
            </a:r>
          </a:p>
        </p:txBody>
      </p:sp>
      <p:sp>
        <p:nvSpPr>
          <p:cNvPr id="16" name="Text Placeholder 15"/>
          <p:cNvSpPr>
            <a:spLocks noGrp="1"/>
          </p:cNvSpPr>
          <p:nvPr>
            <p:ph type="body" idx="4"/>
          </p:nvPr>
        </p:nvSpPr>
        <p:spPr>
          <a:xfrm>
            <a:off x="4645025" y="1920239"/>
            <a:ext cx="4041774" cy="3429974"/>
          </a:xfrm>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78</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7" name="Picture 6"/>
          <p:cNvPicPr>
            <a:picLocks noChangeAspect="1"/>
          </p:cNvPicPr>
          <p:nvPr/>
        </p:nvPicPr>
        <p:blipFill>
          <a:blip r:embed="rId2"/>
          <a:stretch>
            <a:fillRect/>
          </a:stretch>
        </p:blipFill>
        <p:spPr>
          <a:xfrm>
            <a:off x="282543" y="1917935"/>
            <a:ext cx="4389500" cy="3231160"/>
          </a:xfrm>
          <a:prstGeom prst="rect">
            <a:avLst/>
          </a:prstGeom>
        </p:spPr>
      </p:pic>
      <p:pic>
        <p:nvPicPr>
          <p:cNvPr id="8" name="Picture 7"/>
          <p:cNvPicPr>
            <a:picLocks noChangeAspect="1"/>
          </p:cNvPicPr>
          <p:nvPr/>
        </p:nvPicPr>
        <p:blipFill>
          <a:blip r:embed="rId3"/>
          <a:stretch>
            <a:fillRect/>
          </a:stretch>
        </p:blipFill>
        <p:spPr>
          <a:xfrm>
            <a:off x="4471352" y="1919922"/>
            <a:ext cx="4389120" cy="3229173"/>
          </a:xfrm>
          <a:prstGeom prst="rect">
            <a:avLst/>
          </a:prstGeom>
        </p:spPr>
      </p:pic>
      <p:sp>
        <p:nvSpPr>
          <p:cNvPr id="17" name="Text Placeholder 2"/>
          <p:cNvSpPr txBox="1">
            <a:spLocks/>
          </p:cNvSpPr>
          <p:nvPr/>
        </p:nvSpPr>
        <p:spPr>
          <a:xfrm>
            <a:off x="282543" y="5350213"/>
            <a:ext cx="8229600" cy="1257206"/>
          </a:xfrm>
          <a:prstGeom prst="rect">
            <a:avLst/>
          </a:prstGeom>
          <a:noFill/>
          <a:ln>
            <a:noFill/>
          </a:ln>
        </p:spPr>
        <p:txBody>
          <a:bodyPr spcFirstLastPara="1" wrap="square" lIns="91425" tIns="91425" rIns="91425" bIns="91425" anchor="b" anchorCtr="0">
            <a:normAutofit fontScale="92500" lnSpcReduction="10000"/>
          </a:bodyPr>
          <a:lstStyle>
            <a:defPPr marR="0" lvl="0" algn="l" rtl="0">
              <a:lnSpc>
                <a:spcPct val="100000"/>
              </a:lnSpc>
              <a:spcBef>
                <a:spcPts val="0"/>
              </a:spcBef>
              <a:spcAft>
                <a:spcPts val="0"/>
              </a:spcAft>
            </a:defPPr>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pPr marL="571500" indent="-342900">
              <a:buFont typeface="Arial" panose="020B0604020202020204" pitchFamily="34" charset="0"/>
              <a:buChar char="•"/>
            </a:pPr>
            <a:r>
              <a:rPr lang="en-US" b="0" dirty="0"/>
              <a:t>Difference between G16 and G17 at LWIR peak temperature at 13:30 UTC is not larger than at other (cooler) times.</a:t>
            </a:r>
          </a:p>
          <a:p>
            <a:pPr marL="571500" indent="-342900">
              <a:buFont typeface="Arial" panose="020B0604020202020204" pitchFamily="34" charset="0"/>
              <a:buChar char="•"/>
            </a:pPr>
            <a:r>
              <a:rPr lang="en-US" b="0" dirty="0"/>
              <a:t>G17PC fluxes are closer to G16 than G17. </a:t>
            </a:r>
          </a:p>
        </p:txBody>
      </p:sp>
    </p:spTree>
    <p:extLst>
      <p:ext uri="{BB962C8B-B14F-4D97-AF65-F5344CB8AC3E}">
        <p14:creationId xmlns:p14="http://schemas.microsoft.com/office/powerpoint/2010/main" val="31091829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FPM temp. increase impacts on SRB: </a:t>
            </a:r>
            <a:r>
              <a:rPr lang="en-US" sz="3000" dirty="0" smtClean="0"/>
              <a:t>Number </a:t>
            </a:r>
            <a:r>
              <a:rPr lang="en-US" sz="3000" dirty="0"/>
              <a:t>of retrievals and cloudiness</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79</a:t>
            </a:fld>
            <a:endParaRPr lang="en-US"/>
          </a:p>
        </p:txBody>
      </p:sp>
      <p:sp>
        <p:nvSpPr>
          <p:cNvPr id="8" name="Text Placeholder 2"/>
          <p:cNvSpPr>
            <a:spLocks noGrp="1"/>
          </p:cNvSpPr>
          <p:nvPr>
            <p:ph type="body" idx="1"/>
          </p:nvPr>
        </p:nvSpPr>
        <p:spPr>
          <a:xfrm>
            <a:off x="457200" y="1280161"/>
            <a:ext cx="8229600" cy="1822804"/>
          </a:xfrm>
        </p:spPr>
        <p:txBody>
          <a:bodyPr>
            <a:normAutofit/>
          </a:bodyPr>
          <a:lstStyle/>
          <a:p>
            <a:r>
              <a:rPr lang="en-US" sz="2400" dirty="0"/>
              <a:t>G17PC allows retrievals to be made at </a:t>
            </a:r>
            <a:r>
              <a:rPr lang="en-US" sz="2400" dirty="0" smtClean="0"/>
              <a:t>earlier times </a:t>
            </a:r>
            <a:r>
              <a:rPr lang="en-US" sz="2400" dirty="0"/>
              <a:t>and has more retrievals at all times than G17.</a:t>
            </a:r>
          </a:p>
          <a:p>
            <a:r>
              <a:rPr lang="en-US" sz="2400" dirty="0"/>
              <a:t>G17PC cloud cover fraction is closer to G16 than it is from G17.</a:t>
            </a:r>
          </a:p>
        </p:txBody>
      </p:sp>
      <p:pic>
        <p:nvPicPr>
          <p:cNvPr id="7" name="Picture 6"/>
          <p:cNvPicPr>
            <a:picLocks noChangeAspect="1"/>
          </p:cNvPicPr>
          <p:nvPr/>
        </p:nvPicPr>
        <p:blipFill>
          <a:blip r:embed="rId3"/>
          <a:stretch>
            <a:fillRect/>
          </a:stretch>
        </p:blipFill>
        <p:spPr>
          <a:xfrm>
            <a:off x="329184" y="3054096"/>
            <a:ext cx="4389120" cy="3213203"/>
          </a:xfrm>
          <a:prstGeom prst="rect">
            <a:avLst/>
          </a:prstGeom>
        </p:spPr>
      </p:pic>
      <p:pic>
        <p:nvPicPr>
          <p:cNvPr id="9" name="Picture 8"/>
          <p:cNvPicPr>
            <a:picLocks noChangeAspect="1"/>
          </p:cNvPicPr>
          <p:nvPr/>
        </p:nvPicPr>
        <p:blipFill>
          <a:blip r:embed="rId4"/>
          <a:stretch>
            <a:fillRect/>
          </a:stretch>
        </p:blipFill>
        <p:spPr>
          <a:xfrm>
            <a:off x="4425696" y="3054096"/>
            <a:ext cx="4389120" cy="3207061"/>
          </a:xfrm>
          <a:prstGeom prst="rect">
            <a:avLst/>
          </a:prstGeom>
        </p:spPr>
      </p:pic>
    </p:spTree>
    <p:extLst>
      <p:ext uri="{BB962C8B-B14F-4D97-AF65-F5344CB8AC3E}">
        <p14:creationId xmlns:p14="http://schemas.microsoft.com/office/powerpoint/2010/main" val="1598654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a:t>
            </a:r>
            <a:r>
              <a:rPr lang="en-US" cap="none" dirty="0"/>
              <a:t>s IN PROGRESS PRIOR TO GOES-17 SRB PROVISIONAL REVIEW</a:t>
            </a:r>
            <a:endParaRPr lang="en-US" dirty="0"/>
          </a:p>
        </p:txBody>
      </p:sp>
      <p:sp>
        <p:nvSpPr>
          <p:cNvPr id="3" name="Text Placeholder 2"/>
          <p:cNvSpPr>
            <a:spLocks noGrp="1"/>
          </p:cNvSpPr>
          <p:nvPr>
            <p:ph type="body" idx="1"/>
          </p:nvPr>
        </p:nvSpPr>
        <p:spPr/>
        <p:txBody>
          <a:bodyPr/>
          <a:lstStyle/>
          <a:p>
            <a:pPr marL="0" indent="0">
              <a:spcBef>
                <a:spcPts val="480"/>
              </a:spcBef>
            </a:pPr>
            <a:r>
              <a:rPr lang="en-US" dirty="0"/>
              <a:t>GOES-17 Shortwave Radiation Budget L2 Product Provisional PS-PVR</a:t>
            </a:r>
          </a:p>
        </p:txBody>
      </p:sp>
      <p:sp>
        <p:nvSpPr>
          <p:cNvPr id="5" name="Slide Number Placeholder 4"/>
          <p:cNvSpPr>
            <a:spLocks noGrp="1"/>
          </p:cNvSpPr>
          <p:nvPr>
            <p:ph type="sldNum" sz="quarter" idx="12"/>
          </p:nvPr>
        </p:nvSpPr>
        <p:spPr/>
        <p:txBody>
          <a:bodyPr/>
          <a:lstStyle/>
          <a:p>
            <a:fld id="{4AB52BE0-4CA4-4BD3-BC9F-B41F86E8D2EE}" type="slidenum">
              <a:rPr lang="en-US" altLang="en-US" smtClean="0">
                <a:solidFill>
                  <a:prstClr val="white"/>
                </a:solidFill>
              </a:rPr>
              <a:pPr/>
              <a:t>8</a:t>
            </a:fld>
            <a:endParaRPr lang="en-US" altLang="en-US" dirty="0">
              <a:solidFill>
                <a:prstClr val="white"/>
              </a:solidFill>
            </a:endParaRPr>
          </a:p>
        </p:txBody>
      </p:sp>
    </p:spTree>
    <p:extLst>
      <p:ext uri="{BB962C8B-B14F-4D97-AF65-F5344CB8AC3E}">
        <p14:creationId xmlns:p14="http://schemas.microsoft.com/office/powerpoint/2010/main" val="20649291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FPM temperature impacts on SRB: Summary</a:t>
            </a:r>
          </a:p>
        </p:txBody>
      </p:sp>
      <p:sp>
        <p:nvSpPr>
          <p:cNvPr id="3" name="Text Placeholder 2"/>
          <p:cNvSpPr>
            <a:spLocks noGrp="1"/>
          </p:cNvSpPr>
          <p:nvPr>
            <p:ph type="body" idx="1"/>
          </p:nvPr>
        </p:nvSpPr>
        <p:spPr/>
        <p:txBody>
          <a:bodyPr>
            <a:normAutofit/>
          </a:bodyPr>
          <a:lstStyle/>
          <a:p>
            <a:r>
              <a:rPr lang="en-US" sz="2400" dirty="0"/>
              <a:t>Difference between G16 and G17 at LWIR peak temperature at 13:30 UTC is not much larger than at other (cooler) times.</a:t>
            </a:r>
          </a:p>
          <a:p>
            <a:r>
              <a:rPr lang="en-US" sz="2400" dirty="0"/>
              <a:t>Fluxes derived from PCAL L1B and clear-sky mask are closer to G16 than G17 without PCAL.</a:t>
            </a:r>
          </a:p>
          <a:p>
            <a:r>
              <a:rPr lang="en-US" sz="2400" dirty="0"/>
              <a:t>G17PC cloud cover fraction is closer to G16 than it is from G17.</a:t>
            </a:r>
          </a:p>
          <a:p>
            <a:r>
              <a:rPr lang="en-US" sz="2400" dirty="0"/>
              <a:t>G17PC has more number of valid retrievals than G17 </a:t>
            </a:r>
            <a:r>
              <a:rPr lang="en-US" sz="2400" dirty="0" smtClean="0"/>
              <a:t>at </a:t>
            </a:r>
            <a:r>
              <a:rPr lang="en-US" sz="2400" dirty="0"/>
              <a:t>all hours.</a:t>
            </a:r>
          </a:p>
          <a:p>
            <a:r>
              <a:rPr lang="en-US" sz="2400" dirty="0"/>
              <a:t>G17PC allows retrievals to be made at </a:t>
            </a:r>
            <a:r>
              <a:rPr lang="en-US" sz="2400" dirty="0" smtClean="0"/>
              <a:t>an </a:t>
            </a:r>
            <a:r>
              <a:rPr lang="en-US" sz="2400" dirty="0"/>
              <a:t>earlier time of the day.</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80</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6" name="Rectangle 5"/>
          <p:cNvSpPr/>
          <p:nvPr/>
        </p:nvSpPr>
        <p:spPr>
          <a:xfrm>
            <a:off x="573932" y="5749047"/>
            <a:ext cx="1721795" cy="4688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hlinkClick r:id="rId2" action="ppaction://hlinksldjump"/>
              </a:rPr>
              <a:t>(BACK</a:t>
            </a:r>
            <a:r>
              <a:rPr lang="en-US" dirty="0"/>
              <a:t>)</a:t>
            </a:r>
          </a:p>
        </p:txBody>
      </p:sp>
    </p:spTree>
    <p:extLst>
      <p:ext uri="{BB962C8B-B14F-4D97-AF65-F5344CB8AC3E}">
        <p14:creationId xmlns:p14="http://schemas.microsoft.com/office/powerpoint/2010/main" val="4274038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Empirical </a:t>
            </a:r>
            <a:br>
              <a:rPr lang="en-US" dirty="0"/>
            </a:br>
            <a:r>
              <a:rPr lang="en-US" dirty="0"/>
              <a:t>narrow-to-broadband (NTB) coefficients</a:t>
            </a:r>
          </a:p>
        </p:txBody>
      </p:sp>
      <p:sp>
        <p:nvSpPr>
          <p:cNvPr id="3" name="Text Placeholder 2"/>
          <p:cNvSpPr>
            <a:spLocks noGrp="1"/>
          </p:cNvSpPr>
          <p:nvPr>
            <p:ph type="body" idx="1"/>
          </p:nvPr>
        </p:nvSpPr>
        <p:spPr/>
        <p:txBody>
          <a:bodyPr/>
          <a:lstStyle/>
          <a:p>
            <a:pPr marL="0" indent="0">
              <a:spcBef>
                <a:spcPts val="480"/>
              </a:spcBef>
            </a:pPr>
            <a:r>
              <a:rPr lang="en-US" dirty="0"/>
              <a:t>GOES-17 Shortwave Radiation Budget L2 Product Provisional PS-PVR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4AB52BE0-4CA4-4BD3-BC9F-B41F86E8D2EE}" type="slidenum">
              <a:rPr kumimoji="0" lang="en-US" altLang="en-US" sz="1200" b="0" i="0" u="none" strike="noStrike" kern="0" cap="none" spc="0" normalizeH="0" baseline="0" noProof="0" smtClean="0">
                <a:ln>
                  <a:noFill/>
                </a:ln>
                <a:solidFill>
                  <a:prstClr val="white"/>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81</a:t>
            </a:fld>
            <a:endParaRPr kumimoji="0" lang="en-US" altLang="en-US" sz="1200" b="0" i="0" u="none" strike="noStrike" kern="0" cap="none" spc="0" normalizeH="0" baseline="0" noProof="0" dirty="0">
              <a:ln>
                <a:noFill/>
              </a:ln>
              <a:solidFill>
                <a:prstClr val="white"/>
              </a:solidFill>
              <a:effectLst/>
              <a:uLnTx/>
              <a:uFillTx/>
              <a:latin typeface="Calibri"/>
              <a:cs typeface="Calibri"/>
              <a:sym typeface="Calibri"/>
            </a:endParaRPr>
          </a:p>
        </p:txBody>
      </p:sp>
    </p:spTree>
    <p:extLst>
      <p:ext uri="{BB962C8B-B14F-4D97-AF65-F5344CB8AC3E}">
        <p14:creationId xmlns:p14="http://schemas.microsoft.com/office/powerpoint/2010/main" val="16141595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dirty="0"/>
              <a:t>Empirical NTB coefficients from CERES/ABI matchup </a:t>
            </a:r>
          </a:p>
        </p:txBody>
      </p:sp>
      <p:sp>
        <p:nvSpPr>
          <p:cNvPr id="133" name="Shape 133"/>
          <p:cNvSpPr txBox="1">
            <a:spLocks noGrp="1"/>
          </p:cNvSpPr>
          <p:nvPr>
            <p:ph type="body" idx="1"/>
          </p:nvPr>
        </p:nvSpPr>
        <p:spPr>
          <a:xfrm>
            <a:off x="457200" y="1280160"/>
            <a:ext cx="8229600" cy="5261956"/>
          </a:xfrm>
          <a:prstGeom prst="rect">
            <a:avLst/>
          </a:prstGeom>
        </p:spPr>
        <p:txBody>
          <a:bodyPr lIns="91425" tIns="91425" rIns="91425" bIns="91425" anchor="t" anchorCtr="0">
            <a:normAutofit fontScale="77500" lnSpcReduction="20000"/>
          </a:bodyPr>
          <a:lstStyle/>
          <a:p>
            <a:pPr marL="457200" indent="-228600">
              <a:lnSpc>
                <a:spcPct val="120000"/>
              </a:lnSpc>
              <a:spcBef>
                <a:spcPts val="0"/>
              </a:spcBef>
            </a:pPr>
            <a:r>
              <a:rPr lang="en-US" sz="2800" b="1" dirty="0"/>
              <a:t>Challenges:</a:t>
            </a:r>
          </a:p>
          <a:p>
            <a:pPr lvl="1" indent="-228600">
              <a:lnSpc>
                <a:spcPct val="120000"/>
              </a:lnSpc>
              <a:spcBef>
                <a:spcPts val="0"/>
              </a:spcBef>
            </a:pPr>
            <a:r>
              <a:rPr lang="en-US" sz="2400" dirty="0"/>
              <a:t>CERES/ABI being on a polar/geostationary platform, severely limits angularly and temporally matched ABI and CERES data pairs.</a:t>
            </a:r>
          </a:p>
          <a:p>
            <a:pPr lvl="1" indent="-228600">
              <a:lnSpc>
                <a:spcPct val="120000"/>
              </a:lnSpc>
              <a:spcBef>
                <a:spcPts val="0"/>
              </a:spcBef>
            </a:pPr>
            <a:r>
              <a:rPr lang="en-US" sz="2400" dirty="0"/>
              <a:t>Coincident CERES broadband and ABI narrowband bidirectional reflectances are usually observed at different satellite angles.</a:t>
            </a:r>
          </a:p>
          <a:p>
            <a:pPr indent="-228600">
              <a:lnSpc>
                <a:spcPct val="120000"/>
              </a:lnSpc>
              <a:spcBef>
                <a:spcPts val="0"/>
              </a:spcBef>
            </a:pPr>
            <a:r>
              <a:rPr lang="en-US" sz="2800" b="1" dirty="0"/>
              <a:t>Our solution:</a:t>
            </a:r>
          </a:p>
          <a:p>
            <a:pPr lvl="1" indent="-228600">
              <a:lnSpc>
                <a:spcPct val="120000"/>
              </a:lnSpc>
              <a:spcBef>
                <a:spcPts val="0"/>
              </a:spcBef>
            </a:pPr>
            <a:r>
              <a:rPr lang="en-US" sz="2400" dirty="0"/>
              <a:t>Use CERES broadband albedos and the CERES Angular Distribution Model (ADM) to estimate broadband bidirectional reflectances that would be observed by CERES at ABI view angles, </a:t>
            </a:r>
          </a:p>
          <a:p>
            <a:pPr lvl="1" indent="-228600">
              <a:lnSpc>
                <a:spcPct val="120000"/>
              </a:lnSpc>
              <a:spcBef>
                <a:spcPts val="0"/>
              </a:spcBef>
            </a:pPr>
            <a:r>
              <a:rPr lang="en-US" sz="2400" dirty="0"/>
              <a:t>generate pairs of these estimated CERES broadband reflectances and ABI narrowband reflectances, and establish relationships between them (NTB coefficients from linear regression).</a:t>
            </a:r>
          </a:p>
          <a:p>
            <a:pPr indent="-228600">
              <a:lnSpc>
                <a:spcPct val="120000"/>
              </a:lnSpc>
              <a:spcBef>
                <a:spcPts val="0"/>
              </a:spcBef>
            </a:pPr>
            <a:r>
              <a:rPr lang="en-US" sz="2800" dirty="0"/>
              <a:t>Test runs:</a:t>
            </a:r>
          </a:p>
          <a:p>
            <a:pPr lvl="1" indent="-228600">
              <a:lnSpc>
                <a:spcPct val="120000"/>
              </a:lnSpc>
              <a:spcBef>
                <a:spcPts val="0"/>
              </a:spcBef>
            </a:pPr>
            <a:r>
              <a:rPr lang="en-US" sz="2400" dirty="0"/>
              <a:t>Empirical NTB coefficients derived </a:t>
            </a:r>
            <a:r>
              <a:rPr lang="en-US" sz="2400" u="sng" dirty="0"/>
              <a:t>using G16 matchups </a:t>
            </a:r>
            <a:r>
              <a:rPr lang="en-US" sz="2400" dirty="0"/>
              <a:t>are used in G17! </a:t>
            </a:r>
          </a:p>
          <a:p>
            <a:pPr lvl="1" indent="-228600">
              <a:lnSpc>
                <a:spcPct val="120000"/>
              </a:lnSpc>
              <a:spcBef>
                <a:spcPts val="0"/>
              </a:spcBef>
            </a:pPr>
            <a:r>
              <a:rPr lang="en-US" sz="2400" dirty="0"/>
              <a:t>Built time series of clear-sky TOA albedos every 30 minutes at 2-km, ABI pixel resolution, from data for Mar 2-30, 2019.</a:t>
            </a:r>
          </a:p>
          <a:p>
            <a:pPr lvl="1" indent="-228600">
              <a:lnSpc>
                <a:spcPct val="120000"/>
              </a:lnSpc>
              <a:spcBef>
                <a:spcPts val="0"/>
              </a:spcBef>
            </a:pPr>
            <a:r>
              <a:rPr lang="en-US" sz="2400" dirty="0"/>
              <a:t>Ran offline SRB algorithm for Mar 31, 2019.</a:t>
            </a:r>
          </a:p>
          <a:p>
            <a:pPr marL="0" lvl="0" indent="0" rtl="0">
              <a:lnSpc>
                <a:spcPct val="120000"/>
              </a:lnSpc>
              <a:spcBef>
                <a:spcPts val="0"/>
              </a:spcBef>
              <a:buNone/>
            </a:pPr>
            <a:endParaRPr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82</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459360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Empirical NTB coefficient test: </a:t>
            </a:r>
            <a:r>
              <a:rPr lang="en-US" sz="3400" dirty="0"/>
              <a:t/>
            </a:r>
            <a:br>
              <a:rPr lang="en-US" sz="3400" dirty="0"/>
            </a:br>
            <a:r>
              <a:rPr lang="en-US" sz="3400" dirty="0"/>
              <a:t>RSR and DSR with Current NTB</a:t>
            </a:r>
          </a:p>
        </p:txBody>
      </p:sp>
      <p:sp>
        <p:nvSpPr>
          <p:cNvPr id="3" name="Text Placeholder 2"/>
          <p:cNvSpPr>
            <a:spLocks noGrp="1"/>
          </p:cNvSpPr>
          <p:nvPr>
            <p:ph type="body" idx="1"/>
          </p:nvPr>
        </p:nvSpPr>
        <p:spPr>
          <a:xfrm>
            <a:off x="457200" y="5852160"/>
            <a:ext cx="8229600" cy="681644"/>
          </a:xfrm>
        </p:spPr>
        <p:txBody>
          <a:bodyPr>
            <a:normAutofit fontScale="62500" lnSpcReduction="20000"/>
          </a:bodyPr>
          <a:lstStyle/>
          <a:p>
            <a:pPr>
              <a:spcBef>
                <a:spcPts val="0"/>
              </a:spcBef>
            </a:pPr>
            <a:r>
              <a:rPr lang="en-US" dirty="0"/>
              <a:t>RSR and DSR retrievals for Mar 31, 2019.</a:t>
            </a:r>
          </a:p>
          <a:p>
            <a:pPr>
              <a:spcBef>
                <a:spcPts val="0"/>
              </a:spcBef>
            </a:pPr>
            <a:r>
              <a:rPr lang="en-US" dirty="0"/>
              <a:t>Retrievals used current (GS) NTB coefficients.</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83</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4572000" cy="4572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p:spPr>
      </p:pic>
    </p:spTree>
    <p:extLst>
      <p:ext uri="{BB962C8B-B14F-4D97-AF65-F5344CB8AC3E}">
        <p14:creationId xmlns:p14="http://schemas.microsoft.com/office/powerpoint/2010/main" val="27175674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Empirical NTB coefficient test: </a:t>
            </a:r>
            <a:r>
              <a:rPr lang="en-US" sz="3400" dirty="0">
                <a:solidFill>
                  <a:srgbClr val="FFFFFF"/>
                </a:solidFill>
              </a:rPr>
              <a:t/>
            </a:r>
            <a:br>
              <a:rPr lang="en-US" sz="3400" dirty="0">
                <a:solidFill>
                  <a:srgbClr val="FFFFFF"/>
                </a:solidFill>
              </a:rPr>
            </a:br>
            <a:r>
              <a:rPr lang="en-US" sz="3400" dirty="0">
                <a:solidFill>
                  <a:srgbClr val="FFFFFF"/>
                </a:solidFill>
              </a:rPr>
              <a:t>RSR and DSR with Empirical NTB </a:t>
            </a:r>
            <a:endParaRPr lang="en-US" sz="250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84</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7" name="Text Placeholder 2">
            <a:extLst>
              <a:ext uri="{FF2B5EF4-FFF2-40B4-BE49-F238E27FC236}">
                <a16:creationId xmlns:a16="http://schemas.microsoft.com/office/drawing/2014/main" id="{4FD0397A-F989-4291-A901-777907D0CB9B}"/>
              </a:ext>
            </a:extLst>
          </p:cNvPr>
          <p:cNvSpPr>
            <a:spLocks noGrp="1"/>
          </p:cNvSpPr>
          <p:nvPr>
            <p:ph type="body" idx="1"/>
          </p:nvPr>
        </p:nvSpPr>
        <p:spPr>
          <a:xfrm>
            <a:off x="457200" y="5852160"/>
            <a:ext cx="8229600" cy="681644"/>
          </a:xfrm>
        </p:spPr>
        <p:txBody>
          <a:bodyPr>
            <a:normAutofit fontScale="62500" lnSpcReduction="20000"/>
          </a:bodyPr>
          <a:lstStyle/>
          <a:p>
            <a:pPr>
              <a:spcBef>
                <a:spcPts val="0"/>
              </a:spcBef>
            </a:pPr>
            <a:r>
              <a:rPr lang="en-US" dirty="0"/>
              <a:t>RSR and DSR retrievals for Mar </a:t>
            </a:r>
            <a:r>
              <a:rPr lang="en-US" dirty="0" smtClean="0"/>
              <a:t>31, </a:t>
            </a:r>
            <a:r>
              <a:rPr lang="en-US" dirty="0"/>
              <a:t>2019.</a:t>
            </a:r>
          </a:p>
          <a:p>
            <a:pPr>
              <a:spcBef>
                <a:spcPts val="0"/>
              </a:spcBef>
            </a:pPr>
            <a:r>
              <a:rPr lang="en-US" dirty="0"/>
              <a:t>Retrievals used empirical NTB coefficients.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160"/>
            <a:ext cx="4572000" cy="4572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280160"/>
            <a:ext cx="4572000" cy="4572000"/>
          </a:xfrm>
          <a:prstGeom prst="rect">
            <a:avLst/>
          </a:prstGeom>
        </p:spPr>
      </p:pic>
    </p:spTree>
    <p:extLst>
      <p:ext uri="{BB962C8B-B14F-4D97-AF65-F5344CB8AC3E}">
        <p14:creationId xmlns:p14="http://schemas.microsoft.com/office/powerpoint/2010/main" val="33441156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rgbClr val="FFFFFF"/>
                </a:solidFill>
              </a:rPr>
              <a:t>Empirical NTB coefficient test: </a:t>
            </a:r>
            <a:r>
              <a:rPr lang="en-US" sz="3400" dirty="0">
                <a:solidFill>
                  <a:srgbClr val="FFFFFF"/>
                </a:solidFill>
              </a:rPr>
              <a:t/>
            </a:r>
            <a:br>
              <a:rPr lang="en-US" sz="3400" dirty="0">
                <a:solidFill>
                  <a:srgbClr val="FFFFFF"/>
                </a:solidFill>
              </a:rPr>
            </a:br>
            <a:r>
              <a:rPr lang="en-US" sz="3400" dirty="0">
                <a:solidFill>
                  <a:srgbClr val="FFFFFF"/>
                </a:solidFill>
              </a:rPr>
              <a:t>Empirical - Current Difference</a:t>
            </a:r>
            <a:endParaRPr lang="en-US" sz="250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85</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9" name="Text Placeholder 2">
            <a:extLst>
              <a:ext uri="{FF2B5EF4-FFF2-40B4-BE49-F238E27FC236}">
                <a16:creationId xmlns:a16="http://schemas.microsoft.com/office/drawing/2014/main" id="{3AB47BE5-DE79-466C-AAAA-40EBDDBC34E9}"/>
              </a:ext>
            </a:extLst>
          </p:cNvPr>
          <p:cNvSpPr txBox="1">
            <a:spLocks/>
          </p:cNvSpPr>
          <p:nvPr/>
        </p:nvSpPr>
        <p:spPr>
          <a:xfrm>
            <a:off x="457200" y="5852159"/>
            <a:ext cx="8229600" cy="914401"/>
          </a:xfrm>
          <a:prstGeom prst="rect">
            <a:avLst/>
          </a:prstGeom>
          <a:noFill/>
          <a:ln>
            <a:noFill/>
          </a:ln>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57200" marR="0" lvl="0" indent="-431800" algn="l" defTabSz="914400" rtl="0" eaLnBrk="1" fontAlgn="auto" latinLnBrk="0" hangingPunct="1">
              <a:lnSpc>
                <a:spcPct val="100000"/>
              </a:lnSpc>
              <a:spcBef>
                <a:spcPts val="0"/>
              </a:spcBef>
              <a:spcAft>
                <a:spcPts val="0"/>
              </a:spcAft>
              <a:buClr>
                <a:srgbClr val="FFFFFF"/>
              </a:buClr>
              <a:buSzPts val="3200"/>
              <a:buFont typeface="Arial"/>
              <a:buChar char="•"/>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Calibri"/>
              </a:rPr>
              <a:t>Using empirical NTB coefficients significantly changes both RSR and DSR.</a:t>
            </a:r>
          </a:p>
          <a:p>
            <a:pPr marL="457200" marR="0" lvl="0" indent="-431800" algn="l" defTabSz="914400" rtl="0" eaLnBrk="1" fontAlgn="auto" latinLnBrk="0" hangingPunct="1">
              <a:lnSpc>
                <a:spcPct val="100000"/>
              </a:lnSpc>
              <a:spcBef>
                <a:spcPts val="0"/>
              </a:spcBef>
              <a:spcAft>
                <a:spcPts val="0"/>
              </a:spcAft>
              <a:buClr>
                <a:srgbClr val="FFFFFF"/>
              </a:buClr>
              <a:buSzPts val="3200"/>
              <a:buFont typeface="Arial"/>
              <a:buChar char="•"/>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Calibri"/>
              </a:rPr>
              <a:t>Change is most noticeable for </a:t>
            </a:r>
            <a:r>
              <a:rPr kumimoji="0" lang="en-US" sz="3200" b="0" i="0" u="none" strike="noStrike" kern="0" cap="none" spc="0" normalizeH="0" baseline="0" noProof="0" dirty="0" smtClean="0">
                <a:ln>
                  <a:noFill/>
                </a:ln>
                <a:solidFill>
                  <a:srgbClr val="FFFFFF"/>
                </a:solidFill>
                <a:effectLst/>
                <a:uLnTx/>
                <a:uFillTx/>
                <a:latin typeface="Calibri"/>
                <a:cs typeface="Calibri"/>
                <a:sym typeface="Calibri"/>
              </a:rPr>
              <a:t>clouds.</a:t>
            </a:r>
            <a:endParaRPr kumimoji="0" lang="en-US" sz="3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0158"/>
            <a:ext cx="4572000" cy="4572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280158"/>
            <a:ext cx="4572000" cy="4572000"/>
          </a:xfrm>
          <a:prstGeom prst="rect">
            <a:avLst/>
          </a:prstGeom>
        </p:spPr>
      </p:pic>
    </p:spTree>
    <p:extLst>
      <p:ext uri="{BB962C8B-B14F-4D97-AF65-F5344CB8AC3E}">
        <p14:creationId xmlns:p14="http://schemas.microsoft.com/office/powerpoint/2010/main" val="38951036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bg1"/>
                </a:solidFill>
              </a:rPr>
              <a:t>Empirical NTB coefficient test: </a:t>
            </a:r>
            <a:r>
              <a:rPr lang="en-US" sz="3400" dirty="0">
                <a:solidFill>
                  <a:schemeClr val="bg1"/>
                </a:solidFill>
              </a:rPr>
              <a:t/>
            </a:r>
            <a:br>
              <a:rPr lang="en-US" sz="3400" dirty="0">
                <a:solidFill>
                  <a:schemeClr val="bg1"/>
                </a:solidFill>
              </a:rPr>
            </a:br>
            <a:r>
              <a:rPr lang="en-US" sz="3400" dirty="0">
                <a:solidFill>
                  <a:schemeClr val="bg1"/>
                </a:solidFill>
              </a:rPr>
              <a:t>G17 RSR vs. CERES RSR</a:t>
            </a:r>
            <a:endParaRPr lang="en-US" dirty="0">
              <a:solidFill>
                <a:schemeClr val="bg1"/>
              </a:solidFill>
            </a:endParaRPr>
          </a:p>
        </p:txBody>
      </p:sp>
      <p:sp>
        <p:nvSpPr>
          <p:cNvPr id="3" name="Text Placeholder 2"/>
          <p:cNvSpPr>
            <a:spLocks noGrp="1"/>
          </p:cNvSpPr>
          <p:nvPr>
            <p:ph type="body" idx="1"/>
          </p:nvPr>
        </p:nvSpPr>
        <p:spPr>
          <a:xfrm>
            <a:off x="457200" y="989212"/>
            <a:ext cx="4040187" cy="639762"/>
          </a:xfrm>
        </p:spPr>
        <p:txBody>
          <a:bodyPr/>
          <a:lstStyle/>
          <a:p>
            <a:pPr algn="ctr"/>
            <a:r>
              <a:rPr lang="en-US" b="0" dirty="0"/>
              <a:t>Current NTB</a:t>
            </a:r>
          </a:p>
        </p:txBody>
      </p:sp>
      <p:sp>
        <p:nvSpPr>
          <p:cNvPr id="4" name="Text Placeholder 3"/>
          <p:cNvSpPr>
            <a:spLocks noGrp="1"/>
          </p:cNvSpPr>
          <p:nvPr>
            <p:ph type="body" idx="2"/>
          </p:nvPr>
        </p:nvSpPr>
        <p:spPr/>
        <p:txBody>
          <a:bodyPr/>
          <a:lstStyle/>
          <a:p>
            <a:endParaRPr lang="en-US" dirty="0"/>
          </a:p>
        </p:txBody>
      </p:sp>
      <p:sp>
        <p:nvSpPr>
          <p:cNvPr id="8" name="Text Placeholder 7">
            <a:extLst>
              <a:ext uri="{FF2B5EF4-FFF2-40B4-BE49-F238E27FC236}">
                <a16:creationId xmlns:a16="http://schemas.microsoft.com/office/drawing/2014/main" id="{623BFABA-597B-407F-AEA5-E6AAC0F18AF2}"/>
              </a:ext>
            </a:extLst>
          </p:cNvPr>
          <p:cNvSpPr>
            <a:spLocks noGrp="1"/>
          </p:cNvSpPr>
          <p:nvPr>
            <p:ph type="body" idx="3"/>
          </p:nvPr>
        </p:nvSpPr>
        <p:spPr>
          <a:xfrm>
            <a:off x="4645025" y="989212"/>
            <a:ext cx="4041774" cy="639762"/>
          </a:xfrm>
        </p:spPr>
        <p:txBody>
          <a:bodyPr/>
          <a:lstStyle/>
          <a:p>
            <a:pPr algn="ctr"/>
            <a:r>
              <a:rPr lang="en-US" b="0" dirty="0">
                <a:solidFill>
                  <a:schemeClr val="bg1"/>
                </a:solidFill>
              </a:rPr>
              <a:t>Empirical NTB</a:t>
            </a:r>
          </a:p>
        </p:txBody>
      </p:sp>
      <p:sp>
        <p:nvSpPr>
          <p:cNvPr id="10" name="Text Placeholder 9">
            <a:extLst>
              <a:ext uri="{FF2B5EF4-FFF2-40B4-BE49-F238E27FC236}">
                <a16:creationId xmlns:a16="http://schemas.microsoft.com/office/drawing/2014/main" id="{39CC75C6-7C35-4D36-A9DF-4AC91B885C46}"/>
              </a:ext>
            </a:extLst>
          </p:cNvPr>
          <p:cNvSpPr>
            <a:spLocks noGrp="1"/>
          </p:cNvSpPr>
          <p:nvPr>
            <p:ph type="body" idx="4"/>
          </p:nvPr>
        </p:nvSpPr>
        <p:spPr/>
        <p:txBody>
          <a:bodyPr/>
          <a:lstStyle/>
          <a:p>
            <a:endParaRPr lang="en-US"/>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86</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14" name="Text Placeholder 2">
            <a:extLst>
              <a:ext uri="{FF2B5EF4-FFF2-40B4-BE49-F238E27FC236}">
                <a16:creationId xmlns:a16="http://schemas.microsoft.com/office/drawing/2014/main" id="{DF9BA255-0485-4439-BB82-C19059362B65}"/>
              </a:ext>
            </a:extLst>
          </p:cNvPr>
          <p:cNvSpPr txBox="1">
            <a:spLocks/>
          </p:cNvSpPr>
          <p:nvPr/>
        </p:nvSpPr>
        <p:spPr>
          <a:xfrm>
            <a:off x="457200" y="6151409"/>
            <a:ext cx="8229600" cy="706591"/>
          </a:xfrm>
          <a:prstGeom prst="rect">
            <a:avLst/>
          </a:prstGeom>
          <a:noFill/>
          <a:ln>
            <a:noFill/>
          </a:ln>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57200" marR="0" lvl="0" indent="-431800" algn="l" defTabSz="914400" rtl="0" eaLnBrk="1" fontAlgn="auto" latinLnBrk="0" hangingPunct="1">
              <a:lnSpc>
                <a:spcPct val="100000"/>
              </a:lnSpc>
              <a:spcBef>
                <a:spcPts val="0"/>
              </a:spcBef>
              <a:spcAft>
                <a:spcPts val="0"/>
              </a:spcAft>
              <a:buClr>
                <a:srgbClr val="FFFFFF"/>
              </a:buClr>
              <a:buSzPts val="3200"/>
              <a:buFont typeface="Arial"/>
              <a:buChar char="•"/>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Calibri"/>
              </a:rPr>
              <a:t>Using empirical NTB improves G17 RSR accuracy and precision.</a:t>
            </a:r>
          </a:p>
          <a:p>
            <a:pPr marL="457200" marR="0" lvl="0" indent="-431800" algn="l" defTabSz="914400" rtl="0" eaLnBrk="1" fontAlgn="auto" latinLnBrk="0" hangingPunct="1">
              <a:lnSpc>
                <a:spcPct val="100000"/>
              </a:lnSpc>
              <a:spcBef>
                <a:spcPts val="0"/>
              </a:spcBef>
              <a:spcAft>
                <a:spcPts val="0"/>
              </a:spcAft>
              <a:buClr>
                <a:srgbClr val="FFFFFF"/>
              </a:buClr>
              <a:buSzPts val="3200"/>
              <a:buFont typeface="Arial"/>
              <a:buChar char="•"/>
              <a:tabLst/>
              <a:defRPr/>
            </a:pPr>
            <a:r>
              <a:rPr kumimoji="0" lang="en-US" sz="3200" b="0" i="0" u="none" strike="noStrike" kern="0" cap="none" spc="0" normalizeH="0" baseline="0" noProof="0" dirty="0">
                <a:ln>
                  <a:noFill/>
                </a:ln>
                <a:solidFill>
                  <a:srgbClr val="FFFFFF"/>
                </a:solidFill>
                <a:effectLst/>
                <a:uLnTx/>
                <a:uFillTx/>
                <a:latin typeface="Calibri"/>
                <a:cs typeface="Calibri"/>
                <a:sym typeface="Calibri"/>
              </a:rPr>
              <a:t>Brings high (cloudy-sky) G17 RSR closer to CERES RSR.</a:t>
            </a:r>
          </a:p>
        </p:txBody>
      </p:sp>
      <p:pic>
        <p:nvPicPr>
          <p:cNvPr id="6" name="Picture 5"/>
          <p:cNvPicPr>
            <a:picLocks noChangeAspect="1"/>
          </p:cNvPicPr>
          <p:nvPr/>
        </p:nvPicPr>
        <p:blipFill>
          <a:blip r:embed="rId3"/>
          <a:stretch>
            <a:fillRect/>
          </a:stretch>
        </p:blipFill>
        <p:spPr>
          <a:xfrm>
            <a:off x="0" y="1564305"/>
            <a:ext cx="4581144" cy="4581144"/>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2856" y="1563624"/>
            <a:ext cx="4581144" cy="4581144"/>
          </a:xfrm>
          <a:prstGeom prst="rect">
            <a:avLst/>
          </a:prstGeom>
          <a:noFill/>
          <a:ln>
            <a:noFill/>
          </a:ln>
        </p:spPr>
      </p:pic>
    </p:spTree>
    <p:extLst>
      <p:ext uri="{BB962C8B-B14F-4D97-AF65-F5344CB8AC3E}">
        <p14:creationId xmlns:p14="http://schemas.microsoft.com/office/powerpoint/2010/main" val="32480811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bg1"/>
                </a:solidFill>
              </a:rPr>
              <a:t>Empirical NTB coefficient test: </a:t>
            </a:r>
            <a:r>
              <a:rPr lang="en-US" sz="3400" dirty="0">
                <a:solidFill>
                  <a:schemeClr val="bg1"/>
                </a:solidFill>
              </a:rPr>
              <a:t/>
            </a:r>
            <a:br>
              <a:rPr lang="en-US" sz="3400" dirty="0">
                <a:solidFill>
                  <a:schemeClr val="bg1"/>
                </a:solidFill>
              </a:rPr>
            </a:br>
            <a:r>
              <a:rPr lang="en-US" sz="3400" dirty="0">
                <a:solidFill>
                  <a:schemeClr val="bg1"/>
                </a:solidFill>
              </a:rPr>
              <a:t>G17 DSR vs. Ground DSR</a:t>
            </a:r>
            <a:endParaRPr lang="en-US" dirty="0">
              <a:solidFill>
                <a:schemeClr val="bg1"/>
              </a:solidFill>
            </a:endParaRPr>
          </a:p>
        </p:txBody>
      </p:sp>
      <p:sp>
        <p:nvSpPr>
          <p:cNvPr id="3" name="Text Placeholder 2"/>
          <p:cNvSpPr>
            <a:spLocks noGrp="1"/>
          </p:cNvSpPr>
          <p:nvPr>
            <p:ph type="body" idx="1"/>
          </p:nvPr>
        </p:nvSpPr>
        <p:spPr>
          <a:xfrm>
            <a:off x="457200" y="989212"/>
            <a:ext cx="4040187" cy="639762"/>
          </a:xfrm>
        </p:spPr>
        <p:txBody>
          <a:bodyPr/>
          <a:lstStyle/>
          <a:p>
            <a:pPr algn="ctr"/>
            <a:r>
              <a:rPr lang="en-US" b="0" dirty="0"/>
              <a:t>Current NTB</a:t>
            </a:r>
          </a:p>
        </p:txBody>
      </p:sp>
      <p:sp>
        <p:nvSpPr>
          <p:cNvPr id="4" name="Text Placeholder 3"/>
          <p:cNvSpPr>
            <a:spLocks noGrp="1"/>
          </p:cNvSpPr>
          <p:nvPr>
            <p:ph type="body" idx="2"/>
          </p:nvPr>
        </p:nvSpPr>
        <p:spPr/>
        <p:txBody>
          <a:bodyPr/>
          <a:lstStyle/>
          <a:p>
            <a:endParaRPr lang="en-US" dirty="0"/>
          </a:p>
        </p:txBody>
      </p:sp>
      <p:sp>
        <p:nvSpPr>
          <p:cNvPr id="8" name="Text Placeholder 7">
            <a:extLst>
              <a:ext uri="{FF2B5EF4-FFF2-40B4-BE49-F238E27FC236}">
                <a16:creationId xmlns:a16="http://schemas.microsoft.com/office/drawing/2014/main" id="{623BFABA-597B-407F-AEA5-E6AAC0F18AF2}"/>
              </a:ext>
            </a:extLst>
          </p:cNvPr>
          <p:cNvSpPr>
            <a:spLocks noGrp="1"/>
          </p:cNvSpPr>
          <p:nvPr>
            <p:ph type="body" idx="3"/>
          </p:nvPr>
        </p:nvSpPr>
        <p:spPr>
          <a:xfrm>
            <a:off x="4645025" y="989212"/>
            <a:ext cx="4041774" cy="639762"/>
          </a:xfrm>
        </p:spPr>
        <p:txBody>
          <a:bodyPr/>
          <a:lstStyle/>
          <a:p>
            <a:pPr algn="ctr"/>
            <a:r>
              <a:rPr lang="en-US" b="0" dirty="0"/>
              <a:t>Empirical NTB</a:t>
            </a:r>
          </a:p>
        </p:txBody>
      </p:sp>
      <p:sp>
        <p:nvSpPr>
          <p:cNvPr id="10" name="Text Placeholder 9">
            <a:extLst>
              <a:ext uri="{FF2B5EF4-FFF2-40B4-BE49-F238E27FC236}">
                <a16:creationId xmlns:a16="http://schemas.microsoft.com/office/drawing/2014/main" id="{39CC75C6-7C35-4D36-A9DF-4AC91B885C46}"/>
              </a:ext>
            </a:extLst>
          </p:cNvPr>
          <p:cNvSpPr>
            <a:spLocks noGrp="1"/>
          </p:cNvSpPr>
          <p:nvPr>
            <p:ph type="body" idx="4"/>
          </p:nvPr>
        </p:nvSpPr>
        <p:spPr/>
        <p:txBody>
          <a:bodyPr/>
          <a:lstStyle/>
          <a:p>
            <a:endParaRPr lang="en-US"/>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87</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sp>
        <p:nvSpPr>
          <p:cNvPr id="14" name="Text Placeholder 2">
            <a:extLst>
              <a:ext uri="{FF2B5EF4-FFF2-40B4-BE49-F238E27FC236}">
                <a16:creationId xmlns:a16="http://schemas.microsoft.com/office/drawing/2014/main" id="{DF9BA255-0485-4439-BB82-C19059362B65}"/>
              </a:ext>
            </a:extLst>
          </p:cNvPr>
          <p:cNvSpPr txBox="1">
            <a:spLocks/>
          </p:cNvSpPr>
          <p:nvPr/>
        </p:nvSpPr>
        <p:spPr>
          <a:xfrm>
            <a:off x="227214" y="6126479"/>
            <a:ext cx="8689571" cy="56231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57200" marR="0" lvl="0" indent="-431800" algn="l" defTabSz="914400" rtl="0" eaLnBrk="1" fontAlgn="auto" latinLnBrk="0" hangingPunct="1">
              <a:lnSpc>
                <a:spcPct val="100000"/>
              </a:lnSpc>
              <a:spcBef>
                <a:spcPts val="0"/>
              </a:spcBef>
              <a:spcAft>
                <a:spcPts val="0"/>
              </a:spcAft>
              <a:buClr>
                <a:srgbClr val="FFFFFF"/>
              </a:buClr>
              <a:buSzPts val="3200"/>
              <a:buFont typeface="Arial"/>
              <a:buChar char="•"/>
              <a:tabLst/>
              <a:defRPr/>
            </a:pPr>
            <a:r>
              <a:rPr kumimoji="0" lang="en-US" sz="2000" b="0" i="0" u="none" strike="noStrike" kern="0" cap="none" spc="0" normalizeH="0" baseline="0" noProof="0" dirty="0">
                <a:ln>
                  <a:noFill/>
                </a:ln>
                <a:solidFill>
                  <a:srgbClr val="FFFFFF"/>
                </a:solidFill>
                <a:effectLst/>
                <a:uLnTx/>
                <a:uFillTx/>
                <a:latin typeface="Calibri"/>
                <a:cs typeface="Calibri"/>
                <a:sym typeface="Calibri"/>
              </a:rPr>
              <a:t>Using empirical NTB improved G17 DSR precision, but increased the bias for this single day. </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2856" y="1563624"/>
            <a:ext cx="4581144" cy="4581144"/>
          </a:xfrm>
          <a:prstGeom prst="rect">
            <a:avLst/>
          </a:prstGeom>
          <a:noFill/>
          <a:ln>
            <a:noFill/>
          </a:ln>
        </p:spPr>
      </p:pic>
      <p:pic>
        <p:nvPicPr>
          <p:cNvPr id="9" name="Picture 8"/>
          <p:cNvPicPr>
            <a:picLocks noChangeAspect="1"/>
          </p:cNvPicPr>
          <p:nvPr/>
        </p:nvPicPr>
        <p:blipFill>
          <a:blip r:embed="rId4"/>
          <a:stretch>
            <a:fillRect/>
          </a:stretch>
        </p:blipFill>
        <p:spPr>
          <a:xfrm>
            <a:off x="0" y="1563624"/>
            <a:ext cx="4588557" cy="4581144"/>
          </a:xfrm>
          <a:prstGeom prst="rect">
            <a:avLst/>
          </a:prstGeom>
        </p:spPr>
      </p:pic>
    </p:spTree>
    <p:extLst>
      <p:ext uri="{BB962C8B-B14F-4D97-AF65-F5344CB8AC3E}">
        <p14:creationId xmlns:p14="http://schemas.microsoft.com/office/powerpoint/2010/main" val="2169747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prstGeom prst="rect">
            <a:avLst/>
          </a:prstGeom>
        </p:spPr>
        <p:txBody>
          <a:bodyPr lIns="91425" tIns="91425" rIns="91425" bIns="91425" anchor="ctr" anchorCtr="0">
            <a:noAutofit/>
          </a:bodyPr>
          <a:lstStyle/>
          <a:p>
            <a:pPr lvl="0"/>
            <a:r>
              <a:rPr lang="en-US" sz="3200" dirty="0"/>
              <a:t>Summary of Empirical NTB Coefficients Test for 3/31/2019</a:t>
            </a:r>
            <a:endParaRPr lang="en-US" sz="3400" dirty="0"/>
          </a:p>
        </p:txBody>
      </p:sp>
      <p:sp>
        <p:nvSpPr>
          <p:cNvPr id="133" name="Shape 133"/>
          <p:cNvSpPr txBox="1">
            <a:spLocks noGrp="1"/>
          </p:cNvSpPr>
          <p:nvPr>
            <p:ph type="body" idx="1"/>
          </p:nvPr>
        </p:nvSpPr>
        <p:spPr>
          <a:xfrm>
            <a:off x="457200" y="1280160"/>
            <a:ext cx="8229600" cy="3189097"/>
          </a:xfrm>
          <a:prstGeom prst="rect">
            <a:avLst/>
          </a:prstGeom>
        </p:spPr>
        <p:txBody>
          <a:bodyPr lIns="91425" tIns="91425" rIns="91425" bIns="91425" anchor="t" anchorCtr="0">
            <a:normAutofit/>
          </a:bodyPr>
          <a:lstStyle/>
          <a:p>
            <a:pPr indent="-228600">
              <a:spcBef>
                <a:spcPts val="0"/>
              </a:spcBef>
            </a:pPr>
            <a:r>
              <a:rPr lang="en-US" sz="2400" dirty="0">
                <a:solidFill>
                  <a:schemeClr val="bg1"/>
                </a:solidFill>
              </a:rPr>
              <a:t>Applying Empirical NTB:</a:t>
            </a:r>
          </a:p>
          <a:p>
            <a:pPr lvl="1" indent="-228600">
              <a:spcBef>
                <a:spcPts val="0"/>
              </a:spcBef>
            </a:pPr>
            <a:r>
              <a:rPr lang="en-US" sz="2400" dirty="0">
                <a:solidFill>
                  <a:schemeClr val="bg1"/>
                </a:solidFill>
              </a:rPr>
              <a:t>improves accuracy and precision of G17 RSR,</a:t>
            </a:r>
          </a:p>
          <a:p>
            <a:pPr lvl="2" indent="-228600">
              <a:spcBef>
                <a:spcPts val="0"/>
              </a:spcBef>
            </a:pPr>
            <a:r>
              <a:rPr lang="en-US" sz="2000" dirty="0">
                <a:solidFill>
                  <a:schemeClr val="bg1"/>
                </a:solidFill>
              </a:rPr>
              <a:t>brings high G17 RSR closer to CERES RSR at high end,</a:t>
            </a:r>
          </a:p>
          <a:p>
            <a:pPr lvl="1" indent="-228600">
              <a:spcBef>
                <a:spcPts val="0"/>
              </a:spcBef>
            </a:pPr>
            <a:r>
              <a:rPr lang="en-US" sz="2400" dirty="0">
                <a:solidFill>
                  <a:schemeClr val="bg1"/>
                </a:solidFill>
              </a:rPr>
              <a:t>decreases DSR standard deviation, but increases bias somewhat.</a:t>
            </a:r>
          </a:p>
          <a:p>
            <a:pPr lvl="2" indent="-228600">
              <a:spcBef>
                <a:spcPts val="0"/>
              </a:spcBef>
            </a:pPr>
            <a:r>
              <a:rPr lang="en-US" sz="2000" dirty="0">
                <a:solidFill>
                  <a:schemeClr val="bg1"/>
                </a:solidFill>
              </a:rPr>
              <a:t>CAVEAT: retrievals are only from a single day!</a:t>
            </a:r>
          </a:p>
          <a:p>
            <a:pPr lvl="1" indent="-228600">
              <a:spcBef>
                <a:spcPts val="0"/>
              </a:spcBef>
            </a:pPr>
            <a:r>
              <a:rPr lang="en-US" sz="2400" dirty="0">
                <a:solidFill>
                  <a:schemeClr val="bg1"/>
                </a:solidFill>
              </a:rPr>
              <a:t>results in slightly more valid retrievals.</a:t>
            </a:r>
          </a:p>
          <a:p>
            <a:pPr marL="457200" indent="-228600">
              <a:spcBef>
                <a:spcPts val="1200"/>
              </a:spcBef>
            </a:pPr>
            <a:endParaRPr lang="en-US" sz="2400" dirty="0"/>
          </a:p>
        </p:txBody>
      </p:sp>
      <p:sp>
        <p:nvSpPr>
          <p:cNvPr id="5" name="Slide Number Placeholder 4"/>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ct val="25000"/>
                <a:buFont typeface="Calibri"/>
                <a:buNone/>
                <a:tabLst/>
                <a:defRPr/>
              </a:pPr>
              <a:t>88</a:t>
            </a:fld>
            <a:endParaRPr kumimoji="0" lang="en-US" sz="12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2" name="Table 1"/>
          <p:cNvGraphicFramePr>
            <a:graphicFrameLocks noGrp="1"/>
          </p:cNvGraphicFramePr>
          <p:nvPr>
            <p:extLst/>
          </p:nvPr>
        </p:nvGraphicFramePr>
        <p:xfrm>
          <a:off x="457200" y="4280842"/>
          <a:ext cx="8317310" cy="2213610"/>
        </p:xfrm>
        <a:graphic>
          <a:graphicData uri="http://schemas.openxmlformats.org/drawingml/2006/table">
            <a:tbl>
              <a:tblPr firstRow="1" bandRow="1">
                <a:tableStyleId>{5C22544A-7EE6-4342-B048-85BDC9FD1C3A}</a:tableStyleId>
              </a:tblPr>
              <a:tblGrid>
                <a:gridCol w="1463634">
                  <a:extLst>
                    <a:ext uri="{9D8B030D-6E8A-4147-A177-3AD203B41FA5}">
                      <a16:colId xmlns:a16="http://schemas.microsoft.com/office/drawing/2014/main" val="20000"/>
                    </a:ext>
                  </a:extLst>
                </a:gridCol>
                <a:gridCol w="974850">
                  <a:extLst>
                    <a:ext uri="{9D8B030D-6E8A-4147-A177-3AD203B41FA5}">
                      <a16:colId xmlns:a16="http://schemas.microsoft.com/office/drawing/2014/main" val="20001"/>
                    </a:ext>
                  </a:extLst>
                </a:gridCol>
                <a:gridCol w="970353">
                  <a:extLst>
                    <a:ext uri="{9D8B030D-6E8A-4147-A177-3AD203B41FA5}">
                      <a16:colId xmlns:a16="http://schemas.microsoft.com/office/drawing/2014/main" val="20002"/>
                    </a:ext>
                  </a:extLst>
                </a:gridCol>
                <a:gridCol w="1481635">
                  <a:extLst>
                    <a:ext uri="{9D8B030D-6E8A-4147-A177-3AD203B41FA5}">
                      <a16:colId xmlns:a16="http://schemas.microsoft.com/office/drawing/2014/main" val="20003"/>
                    </a:ext>
                  </a:extLst>
                </a:gridCol>
                <a:gridCol w="862335">
                  <a:extLst>
                    <a:ext uri="{9D8B030D-6E8A-4147-A177-3AD203B41FA5}">
                      <a16:colId xmlns:a16="http://schemas.microsoft.com/office/drawing/2014/main" val="20004"/>
                    </a:ext>
                  </a:extLst>
                </a:gridCol>
                <a:gridCol w="1071169">
                  <a:extLst>
                    <a:ext uri="{9D8B030D-6E8A-4147-A177-3AD203B41FA5}">
                      <a16:colId xmlns:a16="http://schemas.microsoft.com/office/drawing/2014/main" val="20005"/>
                    </a:ext>
                  </a:extLst>
                </a:gridCol>
                <a:gridCol w="1493334">
                  <a:extLst>
                    <a:ext uri="{9D8B030D-6E8A-4147-A177-3AD203B41FA5}">
                      <a16:colId xmlns:a16="http://schemas.microsoft.com/office/drawing/2014/main" val="20006"/>
                    </a:ext>
                  </a:extLst>
                </a:gridCol>
              </a:tblGrid>
              <a:tr h="246832">
                <a:tc rowSpan="2">
                  <a:txBody>
                    <a:bodyPr/>
                    <a:lstStyle/>
                    <a:p>
                      <a:pPr algn="ctr" fontAlgn="b"/>
                      <a:r>
                        <a:rPr lang="en-US" sz="2000" b="1" i="0" u="none" strike="noStrike" dirty="0">
                          <a:solidFill>
                            <a:schemeClr val="bg1"/>
                          </a:solidFill>
                          <a:effectLst/>
                          <a:latin typeface="Calibri" panose="020F0502020204030204" pitchFamily="34" charset="0"/>
                        </a:rPr>
                        <a:t>RSR error</a:t>
                      </a:r>
                    </a:p>
                  </a:txBody>
                  <a:tcPr marL="9525" marR="9525" marT="9525" marB="0" anchor="ctr">
                    <a:lnR w="28575" cap="flat" cmpd="sng" algn="ctr">
                      <a:solidFill>
                        <a:schemeClr val="bg1"/>
                      </a:solidFill>
                      <a:prstDash val="solid"/>
                      <a:round/>
                      <a:headEnd type="none" w="med" len="med"/>
                      <a:tailEnd type="none" w="med" len="med"/>
                    </a:lnR>
                  </a:tcPr>
                </a:tc>
                <a:tc gridSpan="3">
                  <a:txBody>
                    <a:bodyPr/>
                    <a:lstStyle/>
                    <a:p>
                      <a:pPr algn="ctr" fontAlgn="b"/>
                      <a:r>
                        <a:rPr lang="en-US" sz="2000" b="1" i="0" u="none" strike="noStrike" dirty="0">
                          <a:solidFill>
                            <a:schemeClr val="bg1"/>
                          </a:solidFill>
                          <a:effectLst/>
                          <a:latin typeface="Calibri" panose="020F0502020204030204" pitchFamily="34" charset="0"/>
                        </a:rPr>
                        <a:t>Current</a:t>
                      </a:r>
                      <a:r>
                        <a:rPr lang="en-US" sz="2000" b="1" i="0" u="none" strike="noStrike" baseline="0" dirty="0">
                          <a:solidFill>
                            <a:schemeClr val="bg1"/>
                          </a:solidFill>
                          <a:effectLst/>
                          <a:latin typeface="Calibri" panose="020F0502020204030204" pitchFamily="34" charset="0"/>
                        </a:rPr>
                        <a:t> NTB</a:t>
                      </a:r>
                      <a:endParaRPr lang="en-US" sz="2000" b="1" i="0" u="none" strike="noStrike" dirty="0">
                        <a:solidFill>
                          <a:schemeClr val="bg1"/>
                        </a:solidFill>
                        <a:effectLst/>
                        <a:latin typeface="Calibri" panose="020F0502020204030204" pitchFamily="34" charset="0"/>
                      </a:endParaRPr>
                    </a:p>
                  </a:txBody>
                  <a:tcPr marL="9525" marR="9525" marT="9525" marB="0" anchor="b">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tcPr>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tc gridSpan="3">
                  <a:txBody>
                    <a:bodyPr/>
                    <a:lstStyle/>
                    <a:p>
                      <a:pPr algn="ctr" fontAlgn="b"/>
                      <a:r>
                        <a:rPr lang="en-US" sz="2000" b="1" i="0" u="none" strike="noStrike" dirty="0">
                          <a:solidFill>
                            <a:schemeClr val="bg1"/>
                          </a:solidFill>
                          <a:effectLst/>
                          <a:latin typeface="Calibri" panose="020F0502020204030204" pitchFamily="34" charset="0"/>
                        </a:rPr>
                        <a:t>Empirical</a:t>
                      </a:r>
                      <a:r>
                        <a:rPr lang="en-US" sz="2000" b="1" i="0" u="none" strike="noStrike" baseline="0" dirty="0">
                          <a:solidFill>
                            <a:schemeClr val="bg1"/>
                          </a:solidFill>
                          <a:effectLst/>
                          <a:latin typeface="Calibri" panose="020F0502020204030204" pitchFamily="34" charset="0"/>
                        </a:rPr>
                        <a:t> NTB</a:t>
                      </a:r>
                      <a:endParaRPr lang="en-US" sz="2000" b="1" i="0" u="none" strike="noStrike" dirty="0">
                        <a:solidFill>
                          <a:schemeClr val="bg1"/>
                        </a:solidFill>
                        <a:effectLst/>
                        <a:latin typeface="Calibri" panose="020F0502020204030204" pitchFamily="34" charset="0"/>
                      </a:endParaRPr>
                    </a:p>
                  </a:txBody>
                  <a:tcPr marL="9525" marR="9525" marT="9525" marB="0" anchor="b">
                    <a:lnL w="28575" cap="flat" cmpd="sng" algn="ctr">
                      <a:solidFill>
                        <a:schemeClr val="bg1"/>
                      </a:solidFill>
                      <a:prstDash val="solid"/>
                      <a:round/>
                      <a:headEnd type="none" w="med" len="med"/>
                      <a:tailEnd type="none" w="med" len="med"/>
                    </a:lnL>
                  </a:tcPr>
                </a:tc>
                <a:tc hMerge="1">
                  <a:txBody>
                    <a:bodyPr/>
                    <a:lstStyle/>
                    <a:p>
                      <a:endParaRPr lang="en-US"/>
                    </a:p>
                  </a:txBody>
                  <a:tcPr/>
                </a:tc>
                <a:tc hMerge="1">
                  <a:txBody>
                    <a:bodyPr/>
                    <a:lstStyle/>
                    <a:p>
                      <a:pPr algn="l" fontAlgn="b"/>
                      <a:endParaRPr lang="en-US" sz="2000" b="1" i="0" u="none" strike="noStrike" dirty="0">
                        <a:solidFill>
                          <a:schemeClr val="bg1"/>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0"/>
                  </a:ext>
                </a:extLst>
              </a:tr>
              <a:tr h="246832">
                <a:tc vMerge="1">
                  <a:txBody>
                    <a:bodyPr/>
                    <a:lstStyle/>
                    <a:p>
                      <a:pPr algn="l" fontAlgn="b"/>
                      <a:endParaRPr lang="en-US" sz="2000" b="0" i="0" u="none" strike="noStrike" dirty="0">
                        <a:solidFill>
                          <a:srgbClr val="000000"/>
                        </a:solidFill>
                        <a:effectLst/>
                        <a:latin typeface="Calibri" panose="020F0502020204030204" pitchFamily="34" charset="0"/>
                      </a:endParaRP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A</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P</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N</a:t>
                      </a:r>
                    </a:p>
                  </a:txBody>
                  <a:tcPr marL="9525" marR="9525" marT="9525" marB="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A</a:t>
                      </a:r>
                    </a:p>
                  </a:txBody>
                  <a:tcPr marL="9525" marR="9525" marT="9525" marB="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P</a:t>
                      </a:r>
                    </a:p>
                  </a:txBody>
                  <a:tcPr marL="9525" marR="9525" marT="9525" marB="0" anchor="b">
                    <a:solidFill>
                      <a:schemeClr val="bg2">
                        <a:lumMod val="60000"/>
                        <a:lumOff val="40000"/>
                      </a:schemeClr>
                    </a:solidFill>
                  </a:tcPr>
                </a:tc>
                <a:tc>
                  <a:txBody>
                    <a:bodyPr/>
                    <a:lstStyle/>
                    <a:p>
                      <a:pPr algn="ctr" fontAlgn="b"/>
                      <a:r>
                        <a:rPr lang="en-US" sz="2000" b="1" i="0" u="none" strike="noStrike" dirty="0">
                          <a:solidFill>
                            <a:schemeClr val="bg1"/>
                          </a:solidFill>
                          <a:effectLst/>
                          <a:latin typeface="Calibri" panose="020F0502020204030204" pitchFamily="34" charset="0"/>
                        </a:rPr>
                        <a:t>N</a:t>
                      </a:r>
                    </a:p>
                  </a:txBody>
                  <a:tcPr marL="9525" marR="9525" marT="9525" marB="0" anchor="b">
                    <a:solidFill>
                      <a:schemeClr val="bg2">
                        <a:lumMod val="60000"/>
                        <a:lumOff val="40000"/>
                      </a:schemeClr>
                    </a:solidFill>
                  </a:tcPr>
                </a:tc>
                <a:extLst>
                  <a:ext uri="{0D108BD9-81ED-4DB2-BD59-A6C34878D82A}">
                    <a16:rowId xmlns:a16="http://schemas.microsoft.com/office/drawing/2014/main" val="10001"/>
                  </a:ext>
                </a:extLst>
              </a:tr>
              <a:tr h="273558">
                <a:tc>
                  <a:txBody>
                    <a:bodyPr/>
                    <a:lstStyle/>
                    <a:p>
                      <a:pPr algn="l" fontAlgn="b"/>
                      <a:r>
                        <a:rPr lang="en-US" sz="2000" b="0" i="0" u="none" strike="noStrike" dirty="0">
                          <a:solidFill>
                            <a:srgbClr val="000000"/>
                          </a:solidFill>
                          <a:effectLst/>
                          <a:latin typeface="Calibri" panose="020F0502020204030204" pitchFamily="34" charset="0"/>
                        </a:rPr>
                        <a:t>CERES &lt; 200</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13</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70</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24,178,140 </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10</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58</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24,223,722</a:t>
                      </a:r>
                    </a:p>
                  </a:txBody>
                  <a:tcPr marL="45720" marR="45720" anchor="b"/>
                </a:tc>
                <a:extLst>
                  <a:ext uri="{0D108BD9-81ED-4DB2-BD59-A6C34878D82A}">
                    <a16:rowId xmlns:a16="http://schemas.microsoft.com/office/drawing/2014/main" val="10002"/>
                  </a:ext>
                </a:extLst>
              </a:tr>
              <a:tr h="300609">
                <a:tc>
                  <a:txBody>
                    <a:bodyPr/>
                    <a:lstStyle/>
                    <a:p>
                      <a:pPr algn="l" fontAlgn="b"/>
                      <a:r>
                        <a:rPr lang="en-US" sz="2000" b="0" i="0" u="none" strike="noStrike" dirty="0">
                          <a:solidFill>
                            <a:srgbClr val="000000"/>
                          </a:solidFill>
                          <a:effectLst/>
                          <a:latin typeface="Calibri" panose="020F0502020204030204" pitchFamily="34" charset="0"/>
                        </a:rPr>
                        <a:t>[200, 500]</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12</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122</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14,087,145</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-8</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103</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14,123,367</a:t>
                      </a:r>
                    </a:p>
                  </a:txBody>
                  <a:tcPr marL="45720" marR="45720" anchor="b"/>
                </a:tc>
                <a:extLst>
                  <a:ext uri="{0D108BD9-81ED-4DB2-BD59-A6C34878D82A}">
                    <a16:rowId xmlns:a16="http://schemas.microsoft.com/office/drawing/2014/main" val="10003"/>
                  </a:ext>
                </a:extLst>
              </a:tr>
              <a:tr h="315468">
                <a:tc>
                  <a:txBody>
                    <a:bodyPr/>
                    <a:lstStyle/>
                    <a:p>
                      <a:pPr algn="l" fontAlgn="b"/>
                      <a:r>
                        <a:rPr lang="en-US" sz="2000" b="0" i="0" u="none" strike="noStrike" dirty="0">
                          <a:solidFill>
                            <a:srgbClr val="000000"/>
                          </a:solidFill>
                          <a:effectLst/>
                          <a:latin typeface="Calibri" panose="020F0502020204030204" pitchFamily="34" charset="0"/>
                        </a:rPr>
                        <a:t>CERES &gt; 500</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C00000"/>
                          </a:solidFill>
                          <a:effectLst/>
                          <a:latin typeface="Calibri" panose="020F0502020204030204" pitchFamily="34" charset="0"/>
                        </a:rPr>
                        <a:t>-112</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C00000"/>
                          </a:solidFill>
                          <a:effectLst/>
                          <a:latin typeface="Calibri" panose="020F0502020204030204" pitchFamily="34" charset="0"/>
                        </a:rPr>
                        <a:t>139</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2,639,522</a:t>
                      </a:r>
                    </a:p>
                  </a:txBody>
                  <a:tcPr marL="45720" marR="45720" anchor="b">
                    <a:lnR w="28575" cap="flat" cmpd="sng" algn="ctr">
                      <a:solidFill>
                        <a:schemeClr val="bg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-20</a:t>
                      </a:r>
                    </a:p>
                  </a:txBody>
                  <a:tcPr marL="45720" marR="45720" anchor="b">
                    <a:lnL w="28575" cap="flat" cmpd="sng" algn="ctr">
                      <a:solidFill>
                        <a:schemeClr val="bg1"/>
                      </a:solidFill>
                      <a:prstDash val="solid"/>
                      <a:round/>
                      <a:headEnd type="none" w="med" len="med"/>
                      <a:tailEnd type="none" w="med" len="med"/>
                    </a:lnL>
                  </a:tcPr>
                </a:tc>
                <a:tc>
                  <a:txBody>
                    <a:bodyPr/>
                    <a:lstStyle/>
                    <a:p>
                      <a:pPr algn="ctr" fontAlgn="b"/>
                      <a:r>
                        <a:rPr lang="en-US" sz="2000" b="0" i="0" u="none" strike="noStrike" dirty="0">
                          <a:solidFill>
                            <a:srgbClr val="C00000"/>
                          </a:solidFill>
                          <a:effectLst/>
                          <a:latin typeface="Calibri" panose="020F0502020204030204" pitchFamily="34" charset="0"/>
                        </a:rPr>
                        <a:t>105</a:t>
                      </a:r>
                    </a:p>
                  </a:txBody>
                  <a:tcPr marL="45720" marR="45720" anchor="b"/>
                </a:tc>
                <a:tc>
                  <a:txBody>
                    <a:bodyPr/>
                    <a:lstStyle/>
                    <a:p>
                      <a:pPr algn="r" fontAlgn="b"/>
                      <a:r>
                        <a:rPr lang="en-US" sz="2000" b="0" i="0" u="none" strike="noStrike" dirty="0">
                          <a:solidFill>
                            <a:srgbClr val="000000"/>
                          </a:solidFill>
                          <a:effectLst/>
                          <a:latin typeface="Calibri" panose="020F0502020204030204" pitchFamily="34" charset="0"/>
                        </a:rPr>
                        <a:t>2,639,546</a:t>
                      </a:r>
                    </a:p>
                  </a:txBody>
                  <a:tcPr marL="45720" marR="45720" anchor="b"/>
                </a:tc>
                <a:extLst>
                  <a:ext uri="{0D108BD9-81ED-4DB2-BD59-A6C34878D82A}">
                    <a16:rowId xmlns:a16="http://schemas.microsoft.com/office/drawing/2014/main" val="10004"/>
                  </a:ext>
                </a:extLst>
              </a:tr>
              <a:tr h="256032">
                <a:tc>
                  <a:txBody>
                    <a:bodyPr/>
                    <a:lstStyle/>
                    <a:p>
                      <a:pPr algn="l" fontAlgn="b"/>
                      <a:r>
                        <a:rPr lang="en-US" sz="2000" b="0" i="0" u="none" strike="noStrike" dirty="0">
                          <a:solidFill>
                            <a:srgbClr val="000000"/>
                          </a:solidFill>
                          <a:effectLst/>
                          <a:latin typeface="Calibri" panose="020F0502020204030204" pitchFamily="34" charset="0"/>
                        </a:rPr>
                        <a:t>All</a:t>
                      </a:r>
                    </a:p>
                  </a:txBody>
                  <a:tcPr marL="45720" marR="4572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4</a:t>
                      </a:r>
                    </a:p>
                  </a:txBody>
                  <a:tcPr marL="45720" marR="4572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101</a:t>
                      </a:r>
                    </a:p>
                  </a:txBody>
                  <a:tcPr marL="45720" marR="45720" anchor="b">
                    <a:solidFill>
                      <a:schemeClr val="bg2">
                        <a:lumMod val="60000"/>
                        <a:lumOff val="40000"/>
                      </a:schemeClr>
                    </a:solidFill>
                  </a:tcPr>
                </a:tc>
                <a:tc>
                  <a:txBody>
                    <a:bodyPr/>
                    <a:lstStyle/>
                    <a:p>
                      <a:pPr algn="r" fontAlgn="b"/>
                      <a:r>
                        <a:rPr lang="en-US" sz="2000" b="0" i="0" u="none" strike="noStrike" dirty="0">
                          <a:solidFill>
                            <a:srgbClr val="000000"/>
                          </a:solidFill>
                          <a:effectLst/>
                          <a:latin typeface="Calibri" panose="020F0502020204030204" pitchFamily="34" charset="0"/>
                        </a:rPr>
                        <a:t>40,904,807</a:t>
                      </a:r>
                    </a:p>
                  </a:txBody>
                  <a:tcPr marL="45720" marR="45720" anchor="b">
                    <a:lnR w="28575" cap="flat" cmpd="sng" algn="ctr">
                      <a:solidFill>
                        <a:schemeClr val="bg1"/>
                      </a:solidFill>
                      <a:prstDash val="solid"/>
                      <a:round/>
                      <a:headEnd type="none" w="med" len="med"/>
                      <a:tailEnd type="none" w="med" len="med"/>
                    </a:lnR>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2</a:t>
                      </a:r>
                    </a:p>
                  </a:txBody>
                  <a:tcPr marL="45720" marR="45720" anchor="b">
                    <a:lnL w="28575" cap="flat" cmpd="sng" algn="ctr">
                      <a:solidFill>
                        <a:schemeClr val="bg1"/>
                      </a:solidFill>
                      <a:prstDash val="solid"/>
                      <a:round/>
                      <a:headEnd type="none" w="med" len="med"/>
                      <a:tailEnd type="none" w="med" len="med"/>
                    </a:lnL>
                    <a:solidFill>
                      <a:schemeClr val="bg2">
                        <a:lumMod val="60000"/>
                        <a:lumOff val="40000"/>
                      </a:schemeClr>
                    </a:solidFill>
                  </a:tcPr>
                </a:tc>
                <a:tc>
                  <a:txBody>
                    <a:bodyPr/>
                    <a:lstStyle/>
                    <a:p>
                      <a:pPr algn="ctr" fontAlgn="b"/>
                      <a:r>
                        <a:rPr lang="en-US" sz="2000" b="0" i="0" u="none" strike="noStrike" dirty="0">
                          <a:solidFill>
                            <a:srgbClr val="000000"/>
                          </a:solidFill>
                          <a:effectLst/>
                          <a:latin typeface="Calibri" panose="020F0502020204030204" pitchFamily="34" charset="0"/>
                        </a:rPr>
                        <a:t>80</a:t>
                      </a:r>
                    </a:p>
                  </a:txBody>
                  <a:tcPr marL="45720" marR="45720" anchor="b">
                    <a:solidFill>
                      <a:schemeClr val="bg2">
                        <a:lumMod val="60000"/>
                        <a:lumOff val="40000"/>
                      </a:schemeClr>
                    </a:solidFill>
                  </a:tcPr>
                </a:tc>
                <a:tc>
                  <a:txBody>
                    <a:bodyPr/>
                    <a:lstStyle/>
                    <a:p>
                      <a:pPr algn="r" fontAlgn="b"/>
                      <a:r>
                        <a:rPr lang="en-US" sz="2000" b="0" i="0" u="none" strike="noStrike" dirty="0">
                          <a:solidFill>
                            <a:srgbClr val="000000"/>
                          </a:solidFill>
                          <a:effectLst/>
                          <a:latin typeface="Calibri" panose="020F0502020204030204" pitchFamily="34" charset="0"/>
                        </a:rPr>
                        <a:t>40,986,635</a:t>
                      </a:r>
                    </a:p>
                  </a:txBody>
                  <a:tcPr marL="45720" marR="45720" anchor="b">
                    <a:solidFill>
                      <a:schemeClr val="bg2">
                        <a:lumMod val="60000"/>
                        <a:lumOff val="40000"/>
                      </a:schemeClr>
                    </a:solidFill>
                  </a:tcPr>
                </a:tc>
                <a:extLst>
                  <a:ext uri="{0D108BD9-81ED-4DB2-BD59-A6C34878D82A}">
                    <a16:rowId xmlns:a16="http://schemas.microsoft.com/office/drawing/2014/main" val="10005"/>
                  </a:ext>
                </a:extLst>
              </a:tr>
            </a:tbl>
          </a:graphicData>
        </a:graphic>
      </p:graphicFrame>
      <p:sp>
        <p:nvSpPr>
          <p:cNvPr id="4" name="TextBox 3">
            <a:extLst>
              <a:ext uri="{FF2B5EF4-FFF2-40B4-BE49-F238E27FC236}">
                <a16:creationId xmlns:a16="http://schemas.microsoft.com/office/drawing/2014/main" id="{4D2C8456-7A0C-4AFB-978F-57C5B2565EAB}"/>
              </a:ext>
            </a:extLst>
          </p:cNvPr>
          <p:cNvSpPr txBox="1"/>
          <p:nvPr/>
        </p:nvSpPr>
        <p:spPr>
          <a:xfrm>
            <a:off x="590974" y="6492983"/>
            <a:ext cx="804671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Units: W m</a:t>
            </a:r>
            <a:r>
              <a:rPr kumimoji="0" lang="en-US" sz="1400" b="0" i="0" u="none" strike="noStrike" kern="0" cap="none" spc="0" normalizeH="0" baseline="30000" noProof="0" dirty="0">
                <a:ln>
                  <a:noFill/>
                </a:ln>
                <a:solidFill>
                  <a:srgbClr val="FFFFFF"/>
                </a:solidFill>
                <a:effectLst/>
                <a:uLnTx/>
                <a:uFillTx/>
                <a:latin typeface="Arial"/>
                <a:cs typeface="Arial"/>
                <a:sym typeface="Arial"/>
              </a:rPr>
              <a:t>-2</a:t>
            </a:r>
            <a:r>
              <a:rPr kumimoji="0" lang="en-US" sz="1400" b="0" i="0" u="none" strike="noStrike" kern="0" cap="none" spc="0" normalizeH="0" baseline="0" noProof="0" dirty="0">
                <a:ln>
                  <a:noFill/>
                </a:ln>
                <a:solidFill>
                  <a:srgbClr val="FFFFFF"/>
                </a:solidFill>
                <a:effectLst/>
                <a:uLnTx/>
                <a:uFillTx/>
                <a:latin typeface="Arial"/>
                <a:cs typeface="Arial"/>
                <a:sym typeface="Arial"/>
              </a:rPr>
              <a:t>.</a:t>
            </a:r>
          </a:p>
        </p:txBody>
      </p:sp>
      <p:sp>
        <p:nvSpPr>
          <p:cNvPr id="7" name="TextBox 6">
            <a:extLst>
              <a:ext uri="{FF2B5EF4-FFF2-40B4-BE49-F238E27FC236}">
                <a16:creationId xmlns:a16="http://schemas.microsoft.com/office/drawing/2014/main" id="{8E8C377B-8601-4EA1-9B9F-327937B5BD89}"/>
              </a:ext>
            </a:extLst>
          </p:cNvPr>
          <p:cNvSpPr txBox="1"/>
          <p:nvPr/>
        </p:nvSpPr>
        <p:spPr>
          <a:xfrm>
            <a:off x="632538" y="3976255"/>
            <a:ext cx="81419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Accuracy (A) and precision (P) of G17 RSR derived with current and empirical NTB vs. CERES RSR</a:t>
            </a:r>
          </a:p>
        </p:txBody>
      </p:sp>
      <p:sp>
        <p:nvSpPr>
          <p:cNvPr id="3" name="Rectangle 2"/>
          <p:cNvSpPr/>
          <p:nvPr/>
        </p:nvSpPr>
        <p:spPr>
          <a:xfrm>
            <a:off x="7276289" y="3307404"/>
            <a:ext cx="836579" cy="330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hlinkClick r:id="rId3" action="ppaction://hlinksldjump"/>
              </a:rPr>
              <a:t>BACK</a:t>
            </a:r>
            <a:endParaRPr lang="en-US" dirty="0"/>
          </a:p>
        </p:txBody>
      </p:sp>
    </p:spTree>
    <p:extLst>
      <p:ext uri="{BB962C8B-B14F-4D97-AF65-F5344CB8AC3E}">
        <p14:creationId xmlns:p14="http://schemas.microsoft.com/office/powerpoint/2010/main" val="99100708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smtClean="0"/>
              <a:t>NoteS</a:t>
            </a:r>
            <a:r>
              <a:rPr lang="en-US" dirty="0" smtClean="0"/>
              <a:t> </a:t>
            </a:r>
            <a:r>
              <a:rPr lang="en-US" dirty="0"/>
              <a:t>on spatial </a:t>
            </a:r>
            <a:r>
              <a:rPr lang="en-US" dirty="0" smtClean="0"/>
              <a:t>and temporal resolution</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89</a:t>
            </a:fld>
            <a:endParaRPr lang="en-US"/>
          </a:p>
        </p:txBody>
      </p:sp>
    </p:spTree>
    <p:extLst>
      <p:ext uri="{BB962C8B-B14F-4D97-AF65-F5344CB8AC3E}">
        <p14:creationId xmlns:p14="http://schemas.microsoft.com/office/powerpoint/2010/main" val="407393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graphicFrame>
        <p:nvGraphicFramePr>
          <p:cNvPr id="488" name="Shape 488"/>
          <p:cNvGraphicFramePr/>
          <p:nvPr>
            <p:extLst>
              <p:ext uri="{D42A27DB-BD31-4B8C-83A1-F6EECF244321}">
                <p14:modId xmlns:p14="http://schemas.microsoft.com/office/powerpoint/2010/main" val="760902698"/>
              </p:ext>
            </p:extLst>
          </p:nvPr>
        </p:nvGraphicFramePr>
        <p:xfrm>
          <a:off x="233363" y="1184380"/>
          <a:ext cx="8705384" cy="4218417"/>
        </p:xfrm>
        <a:graphic>
          <a:graphicData uri="http://schemas.openxmlformats.org/drawingml/2006/table">
            <a:tbl>
              <a:tblPr>
                <a:noFill/>
              </a:tblPr>
              <a:tblGrid>
                <a:gridCol w="804807">
                  <a:extLst>
                    <a:ext uri="{9D8B030D-6E8A-4147-A177-3AD203B41FA5}">
                      <a16:colId xmlns:a16="http://schemas.microsoft.com/office/drawing/2014/main" val="20000"/>
                    </a:ext>
                  </a:extLst>
                </a:gridCol>
                <a:gridCol w="3471357">
                  <a:extLst>
                    <a:ext uri="{9D8B030D-6E8A-4147-A177-3AD203B41FA5}">
                      <a16:colId xmlns:a16="http://schemas.microsoft.com/office/drawing/2014/main" val="20001"/>
                    </a:ext>
                  </a:extLst>
                </a:gridCol>
                <a:gridCol w="2218049">
                  <a:extLst>
                    <a:ext uri="{9D8B030D-6E8A-4147-A177-3AD203B41FA5}">
                      <a16:colId xmlns:a16="http://schemas.microsoft.com/office/drawing/2014/main" val="20002"/>
                    </a:ext>
                  </a:extLst>
                </a:gridCol>
                <a:gridCol w="1135849">
                  <a:extLst>
                    <a:ext uri="{9D8B030D-6E8A-4147-A177-3AD203B41FA5}">
                      <a16:colId xmlns:a16="http://schemas.microsoft.com/office/drawing/2014/main" val="20003"/>
                    </a:ext>
                  </a:extLst>
                </a:gridCol>
                <a:gridCol w="1075322">
                  <a:extLst>
                    <a:ext uri="{9D8B030D-6E8A-4147-A177-3AD203B41FA5}">
                      <a16:colId xmlns:a16="http://schemas.microsoft.com/office/drawing/2014/main" val="20004"/>
                    </a:ext>
                  </a:extLst>
                </a:gridCol>
              </a:tblGrid>
              <a:tr h="199497">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Title</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Description (date submitted)</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Impact</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Mitigation</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marL="0" marR="0" lvl="0" indent="0" algn="ctr" rtl="0">
                        <a:spcBef>
                          <a:spcPts val="0"/>
                        </a:spcBef>
                        <a:buSzPct val="25000"/>
                        <a:buNone/>
                      </a:pPr>
                      <a:r>
                        <a:rPr lang="en-US" sz="1600" b="1" u="none" strike="noStrike" cap="none" dirty="0">
                          <a:solidFill>
                            <a:schemeClr val="lt1"/>
                          </a:solidFill>
                          <a:latin typeface="Calibri" panose="020F0502020204030204" pitchFamily="34" charset="0"/>
                        </a:rPr>
                        <a:t>Status</a:t>
                      </a:r>
                    </a:p>
                  </a:txBody>
                  <a:tcPr marL="5825" marR="5825" marT="58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338441">
                <a:tc>
                  <a:txBody>
                    <a:bodyPr/>
                    <a:lstStyle/>
                    <a:p>
                      <a:pPr algn="ctr" fontAlgn="b"/>
                      <a:r>
                        <a:rPr lang="en-US" sz="1200" b="0" i="0" u="none" strike="noStrike" dirty="0">
                          <a:solidFill>
                            <a:srgbClr val="000000"/>
                          </a:solidFill>
                          <a:effectLst/>
                          <a:latin typeface="Calibri" panose="020F0502020204030204" pitchFamily="34" charset="0"/>
                        </a:rPr>
                        <a:t>ADR875</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ABI TPW unit</a:t>
                      </a:r>
                      <a:r>
                        <a:rPr lang="en-US" sz="1200" baseline="0" dirty="0">
                          <a:latin typeface="Calibri" panose="020F0502020204030204" pitchFamily="34" charset="0"/>
                        </a:rPr>
                        <a:t> is not converted correctly in SRB algorithm (12/7/18).</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Calibri" panose="020F0502020204030204" pitchFamily="34" charset="0"/>
                        </a:rPr>
                        <a:t>Moderate.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Tested in DE, but not in</a:t>
                      </a:r>
                      <a:r>
                        <a:rPr lang="en-US" sz="1200" b="0" i="0" u="none" strike="noStrike" baseline="0" dirty="0">
                          <a:solidFill>
                            <a:srgbClr val="000000"/>
                          </a:solidFill>
                          <a:effectLst/>
                          <a:latin typeface="Calibri" panose="020F0502020204030204" pitchFamily="34" charset="0"/>
                        </a:rPr>
                        <a:t> OE</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80278266"/>
                  </a:ext>
                </a:extLst>
              </a:tr>
              <a:tr h="338441">
                <a:tc>
                  <a:txBody>
                    <a:bodyPr/>
                    <a:lstStyle/>
                    <a:p>
                      <a:pPr algn="ctr" fontAlgn="b"/>
                      <a:r>
                        <a:rPr lang="en-US" sz="1200" b="0" i="0" u="none" strike="noStrike" dirty="0">
                          <a:solidFill>
                            <a:srgbClr val="000000"/>
                          </a:solidFill>
                          <a:effectLst/>
                          <a:latin typeface="Calibri" panose="020F0502020204030204" pitchFamily="34" charset="0"/>
                        </a:rPr>
                        <a:t>ADR617</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ClearCompAlb</a:t>
                      </a:r>
                      <a:r>
                        <a:rPr lang="en-US" sz="1200" baseline="0" dirty="0">
                          <a:latin typeface="Calibri" panose="020F0502020204030204" pitchFamily="34" charset="0"/>
                        </a:rPr>
                        <a:t> is incorrect in MESO product. Time series has only a single value (2/28/18).</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Incorrect</a:t>
                      </a:r>
                      <a:r>
                        <a:rPr lang="en-US" sz="1200" baseline="0" dirty="0">
                          <a:latin typeface="Calibri" panose="020F0502020204030204" pitchFamily="34" charset="0"/>
                        </a:rPr>
                        <a:t> </a:t>
                      </a:r>
                      <a:r>
                        <a:rPr lang="en-US" sz="1200" baseline="0" dirty="0" err="1">
                          <a:latin typeface="Calibri" panose="020F0502020204030204" pitchFamily="34" charset="0"/>
                        </a:rPr>
                        <a:t>ClearCompAlb</a:t>
                      </a:r>
                      <a:r>
                        <a:rPr lang="en-US" sz="1200" baseline="0" dirty="0">
                          <a:latin typeface="Calibri" panose="020F0502020204030204" pitchFamily="34" charset="0"/>
                        </a:rPr>
                        <a:t> value causes incorrect retrievals in indirect path.</a:t>
                      </a:r>
                      <a:endParaRPr lang="en-US" sz="12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rowSpan="4">
                  <a:txBody>
                    <a:bodyPr/>
                    <a:lstStyle/>
                    <a:p>
                      <a:pPr algn="ctr" fontAlgn="b"/>
                      <a:r>
                        <a:rPr lang="en-US" sz="1200" b="0" i="0" u="none" strike="noStrike" dirty="0">
                          <a:solidFill>
                            <a:srgbClr val="000000"/>
                          </a:solidFill>
                          <a:effectLst/>
                          <a:latin typeface="Calibri" panose="020F0502020204030204" pitchFamily="34" charset="0"/>
                        </a:rPr>
                        <a:t>N/A</a:t>
                      </a:r>
                    </a:p>
                    <a:p>
                      <a:pPr algn="ctr" fontAlgn="b"/>
                      <a:r>
                        <a:rPr lang="en-US" sz="1200" b="0" i="0" u="none" strike="noStrike" dirty="0">
                          <a:solidFill>
                            <a:srgbClr val="000000"/>
                          </a:solidFill>
                          <a:effectLst/>
                          <a:latin typeface="Calibri" panose="020F0502020204030204" pitchFamily="34" charset="0"/>
                        </a:rPr>
                        <a:t>On hold until removing</a:t>
                      </a:r>
                      <a:r>
                        <a:rPr lang="en-US" sz="1200" b="0" i="0" u="none" strike="noStrike" baseline="0" dirty="0">
                          <a:solidFill>
                            <a:srgbClr val="000000"/>
                          </a:solidFill>
                          <a:effectLst/>
                          <a:latin typeface="Calibri" panose="020F0502020204030204" pitchFamily="34" charset="0"/>
                        </a:rPr>
                        <a:t> </a:t>
                      </a:r>
                      <a:r>
                        <a:rPr lang="en-US" sz="1200" b="0" i="0" u="none" strike="noStrike" baseline="0" dirty="0" err="1">
                          <a:solidFill>
                            <a:srgbClr val="000000"/>
                          </a:solidFill>
                          <a:effectLst/>
                          <a:latin typeface="Calibri" panose="020F0502020204030204" pitchFamily="34" charset="0"/>
                        </a:rPr>
                        <a:t>reprojection</a:t>
                      </a:r>
                      <a:r>
                        <a:rPr lang="en-US" sz="1200" b="0" i="0" u="none" strike="noStrike" baseline="0" dirty="0">
                          <a:solidFill>
                            <a:srgbClr val="000000"/>
                          </a:solidFill>
                          <a:effectLst/>
                          <a:latin typeface="Calibri" panose="020F0502020204030204" pitchFamily="34" charset="0"/>
                        </a:rPr>
                        <a:t> issue is decided</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0214536"/>
                  </a:ext>
                </a:extLst>
              </a:tr>
              <a:tr h="338441">
                <a:tc>
                  <a:txBody>
                    <a:bodyPr/>
                    <a:lstStyle/>
                    <a:p>
                      <a:pPr algn="ctr" fontAlgn="b"/>
                      <a:r>
                        <a:rPr lang="en-US" sz="1200" b="0" i="0" u="none" strike="noStrike" dirty="0">
                          <a:solidFill>
                            <a:srgbClr val="000000"/>
                          </a:solidFill>
                          <a:effectLst/>
                          <a:latin typeface="Calibri" panose="020F0502020204030204" pitchFamily="34" charset="0"/>
                        </a:rPr>
                        <a:t>ADR864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G17 MESO are located incorrectly (11/13/18).</a:t>
                      </a: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Calibri" panose="020F0502020204030204" pitchFamily="34" charset="0"/>
                        </a:rPr>
                        <a:t>Hinders validation.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55336183"/>
                  </a:ext>
                </a:extLst>
              </a:tr>
              <a:tr h="338441">
                <a:tc>
                  <a:txBody>
                    <a:bodyPr/>
                    <a:lstStyle/>
                    <a:p>
                      <a:pPr marL="0" marR="0" lvl="0" indent="0" algn="ctr" rtl="0">
                        <a:spcBef>
                          <a:spcPts val="0"/>
                        </a:spcBef>
                        <a:buSzPct val="25000"/>
                        <a:buNone/>
                      </a:pPr>
                      <a:r>
                        <a:rPr lang="en-US" sz="1200" dirty="0">
                          <a:latin typeface="Calibri" panose="020F0502020204030204" pitchFamily="34" charset="0"/>
                        </a:rPr>
                        <a:t>ADR914</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MESO</a:t>
                      </a:r>
                      <a:r>
                        <a:rPr lang="en-US" sz="1200" baseline="0" dirty="0">
                          <a:latin typeface="Calibri" panose="020F0502020204030204" pitchFamily="34" charset="0"/>
                        </a:rPr>
                        <a:t> DSR is filled with _</a:t>
                      </a:r>
                      <a:r>
                        <a:rPr lang="en-US" sz="1200" baseline="0" dirty="0" err="1">
                          <a:latin typeface="Calibri" panose="020F0502020204030204" pitchFamily="34" charset="0"/>
                        </a:rPr>
                        <a:t>FillValue</a:t>
                      </a:r>
                      <a:r>
                        <a:rPr lang="en-US" sz="1200" baseline="0" dirty="0">
                          <a:latin typeface="Calibri" panose="020F0502020204030204" pitchFamily="34" charset="0"/>
                        </a:rPr>
                        <a:t> during local daytime (1/5/18).</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Hinders validation.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vMerge="1">
                  <a:txBody>
                    <a:bodyPr/>
                    <a:lstStyle/>
                    <a:p>
                      <a:pPr marL="0" marR="0" lvl="0" indent="0" algn="ctr" rtl="0">
                        <a:spcBef>
                          <a:spcPts val="0"/>
                        </a:spcBef>
                        <a:buSzPct val="25000"/>
                        <a:buNone/>
                      </a:pPr>
                      <a:endParaRPr lang="en-US" sz="1200" dirty="0">
                        <a:latin typeface="Calibri" panose="020F050202020403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12853845"/>
                  </a:ext>
                </a:extLst>
              </a:tr>
              <a:tr h="338441">
                <a:tc>
                  <a:txBody>
                    <a:bodyPr/>
                    <a:lstStyle/>
                    <a:p>
                      <a:pPr algn="ctr" fontAlgn="b"/>
                      <a:r>
                        <a:rPr lang="en-US" sz="1200" b="0" i="0" u="none" strike="noStrike" dirty="0">
                          <a:solidFill>
                            <a:srgbClr val="000000"/>
                          </a:solidFill>
                          <a:effectLst/>
                          <a:latin typeface="Calibri" panose="020F0502020204030204" pitchFamily="34" charset="0"/>
                        </a:rPr>
                        <a:t>ADR933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DSRM2 is filled with _</a:t>
                      </a:r>
                      <a:r>
                        <a:rPr lang="en-US" sz="1200" dirty="0" err="1">
                          <a:latin typeface="Calibri" panose="020F0502020204030204" pitchFamily="34" charset="0"/>
                        </a:rPr>
                        <a:t>FillValue</a:t>
                      </a:r>
                      <a:r>
                        <a:rPr lang="en-US" sz="1200" baseline="0" dirty="0">
                          <a:latin typeface="Calibri" panose="020F0502020204030204" pitchFamily="34" charset="0"/>
                        </a:rPr>
                        <a:t> all day (4/8/19).</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b" latinLnBrk="0" hangingPunct="1">
                        <a:lnSpc>
                          <a:spcPct val="100000"/>
                        </a:lnSpc>
                        <a:spcBef>
                          <a:spcPts val="0"/>
                        </a:spcBef>
                        <a:spcAft>
                          <a:spcPts val="0"/>
                        </a:spcAft>
                        <a:buClr>
                          <a:srgbClr val="000000"/>
                        </a:buClr>
                        <a:buSzTx/>
                        <a:buFont typeface="Arial"/>
                        <a:buNone/>
                        <a:tabLst/>
                        <a:defRPr/>
                      </a:pPr>
                      <a:r>
                        <a:rPr lang="en-US" sz="1200" dirty="0">
                          <a:latin typeface="Calibri" panose="020F0502020204030204" pitchFamily="34" charset="0"/>
                        </a:rPr>
                        <a:t>Hinders validation.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 latinLnBrk="0" hangingPunct="1">
                        <a:lnSpc>
                          <a:spcPct val="100000"/>
                        </a:lnSpc>
                        <a:spcBef>
                          <a:spcPts val="0"/>
                        </a:spcBef>
                        <a:spcAft>
                          <a:spcPts val="0"/>
                        </a:spcAft>
                        <a:buClr>
                          <a:srgbClr val="000000"/>
                        </a:buClr>
                        <a:buSzTx/>
                        <a:buFont typeface="Arial"/>
                        <a:buNone/>
                        <a:tabLst/>
                        <a:defRPr/>
                      </a:pPr>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21299378"/>
                  </a:ext>
                </a:extLst>
              </a:tr>
              <a:tr h="338441">
                <a:tc>
                  <a:txBody>
                    <a:bodyPr/>
                    <a:lstStyle/>
                    <a:p>
                      <a:pPr algn="ctr" fontAlgn="b"/>
                      <a:r>
                        <a:rPr lang="en-US" sz="1200" b="0" i="0" u="none" strike="noStrike" dirty="0">
                          <a:solidFill>
                            <a:srgbClr val="000000"/>
                          </a:solidFill>
                          <a:effectLst/>
                          <a:latin typeface="Calibri" panose="020F0502020204030204" pitchFamily="34" charset="0"/>
                        </a:rPr>
                        <a:t>ADR408/393</a:t>
                      </a:r>
                      <a:br>
                        <a:rPr lang="en-US" sz="1200" b="0" i="0" u="none" strike="noStrike" dirty="0">
                          <a:solidFill>
                            <a:srgbClr val="000000"/>
                          </a:solidFill>
                          <a:effectLst/>
                          <a:latin typeface="Calibri" panose="020F0502020204030204" pitchFamily="34" charset="0"/>
                        </a:rPr>
                      </a:b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At beta PSPVR, </a:t>
                      </a:r>
                      <a:r>
                        <a:rPr lang="en-US" sz="1200" dirty="0" err="1">
                          <a:latin typeface="Calibri" panose="020F0502020204030204" pitchFamily="34" charset="0"/>
                        </a:rPr>
                        <a:t>reprojection</a:t>
                      </a:r>
                      <a:r>
                        <a:rPr lang="en-US" sz="1200" dirty="0">
                          <a:latin typeface="Calibri" panose="020F0502020204030204" pitchFamily="34" charset="0"/>
                        </a:rPr>
                        <a:t> was reported to be detrimental to the usability of the product by the community by AWG lead and PSPVR chair supported the change</a:t>
                      </a:r>
                      <a:r>
                        <a:rPr lang="en-US" sz="1200" baseline="0" dirty="0">
                          <a:latin typeface="Calibri" panose="020F0502020204030204" pitchFamily="34" charset="0"/>
                        </a:rPr>
                        <a:t> (7/31/17)</a:t>
                      </a:r>
                      <a:endParaRPr lang="en-US" sz="1200" dirty="0">
                        <a:latin typeface="Calibri" panose="020F0502020204030204" pitchFamily="34" charset="0"/>
                      </a:endParaRPr>
                    </a:p>
                  </a:txBody>
                  <a:tcPr marL="91450" marR="91450" marT="45725" marB="457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err="1">
                          <a:solidFill>
                            <a:srgbClr val="000000"/>
                          </a:solidFill>
                          <a:effectLst/>
                          <a:latin typeface="Calibri" panose="020F0502020204030204" pitchFamily="34" charset="0"/>
                        </a:rPr>
                        <a:t>Reprojection</a:t>
                      </a:r>
                      <a:r>
                        <a:rPr lang="en-US" sz="1200" b="0" i="0" u="none" strike="noStrike" dirty="0">
                          <a:solidFill>
                            <a:srgbClr val="000000"/>
                          </a:solidFill>
                          <a:effectLst/>
                          <a:latin typeface="Calibri" panose="020F0502020204030204" pitchFamily="34" charset="0"/>
                        </a:rPr>
                        <a:t> is detrimental to the usability of the product by the community.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b"/>
                      <a:r>
                        <a:rPr lang="en-US" sz="1200" b="0" i="0" u="none" strike="noStrike" dirty="0">
                          <a:solidFill>
                            <a:srgbClr val="000000"/>
                          </a:solidFill>
                          <a:effectLst/>
                          <a:latin typeface="Calibri" panose="020F0502020204030204" pitchFamily="34" charset="0"/>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a:t>
                      </a:r>
                      <a:r>
                        <a:rPr lang="en-US" sz="1200" b="0" i="0" u="none" strike="noStrike" baseline="0" dirty="0">
                          <a:solidFill>
                            <a:srgbClr val="000000"/>
                          </a:solidFill>
                          <a:effectLst/>
                          <a:latin typeface="Calibri" panose="020F0502020204030204" pitchFamily="34" charset="0"/>
                        </a:rPr>
                        <a:t> Installed</a:t>
                      </a:r>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09662104"/>
                  </a:ext>
                </a:extLst>
              </a:tr>
              <a:tr h="338441">
                <a:tc rowSpan="2">
                  <a:txBody>
                    <a:bodyPr/>
                    <a:lstStyle/>
                    <a:p>
                      <a:pPr algn="ctr" fontAlgn="b"/>
                      <a:r>
                        <a:rPr lang="en-US" sz="1200" b="0" i="0" u="none" strike="noStrike" dirty="0">
                          <a:solidFill>
                            <a:srgbClr val="000000"/>
                          </a:solidFill>
                          <a:effectLst/>
                          <a:latin typeface="Calibri" panose="020F0502020204030204" pitchFamily="34" charset="0"/>
                        </a:rPr>
                        <a:t>ADR743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Missing</a:t>
                      </a:r>
                      <a:r>
                        <a:rPr lang="en-US" sz="1200" baseline="0" dirty="0">
                          <a:latin typeface="Calibri" panose="020F0502020204030204" pitchFamily="34" charset="0"/>
                        </a:rPr>
                        <a:t> flag_meanings attribute for PQI3 (4/16/18).</a:t>
                      </a:r>
                      <a:endParaRPr lang="en-US" sz="1200" dirty="0">
                        <a:latin typeface="Calibri" panose="020F0502020204030204" pitchFamily="34" charset="0"/>
                      </a:endParaRP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l" fontAlgn="b"/>
                      <a:r>
                        <a:rPr lang="en-US" sz="1200" b="0" i="0" u="none" strike="noStrike" dirty="0">
                          <a:solidFill>
                            <a:srgbClr val="000000"/>
                          </a:solidFill>
                          <a:effectLst/>
                          <a:latin typeface="Calibri" panose="020F0502020204030204" pitchFamily="34" charset="0"/>
                        </a:rPr>
                        <a:t>Hinders</a:t>
                      </a:r>
                      <a:r>
                        <a:rPr lang="en-US" sz="1200" b="0" i="0" u="none" strike="noStrike" baseline="0" dirty="0">
                          <a:solidFill>
                            <a:srgbClr val="000000"/>
                          </a:solidFill>
                          <a:effectLst/>
                          <a:latin typeface="Calibri" panose="020F0502020204030204" pitchFamily="34" charset="0"/>
                        </a:rPr>
                        <a:t> usage and getting information from it.</a:t>
                      </a:r>
                      <a:endParaRPr lang="en-US" sz="1200" b="0" i="0" u="none" strike="noStrike" dirty="0">
                        <a:solidFill>
                          <a:srgbClr val="000000"/>
                        </a:solidFill>
                        <a:effectLst/>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algn="ctr" fontAlgn="b"/>
                      <a:r>
                        <a:rPr lang="en-US" sz="1200" b="0" i="0" u="none" strike="noStrike" dirty="0">
                          <a:solidFill>
                            <a:srgbClr val="000000"/>
                          </a:solidFill>
                          <a:effectLst/>
                          <a:latin typeface="Calibri" panose="020F0502020204030204" pitchFamily="34" charset="0"/>
                        </a:rPr>
                        <a:t>N/A</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
                      <a:r>
                        <a:rPr lang="en-US" sz="1200" b="0" i="0" u="none" strike="noStrike" dirty="0">
                          <a:solidFill>
                            <a:srgbClr val="000000"/>
                          </a:solidFill>
                          <a:effectLst/>
                          <a:latin typeface="Calibri" panose="020F0502020204030204" pitchFamily="34" charset="0"/>
                        </a:rPr>
                        <a:t>Not installed</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r h="374326">
                <a:tc vMerge="1">
                  <a:txBody>
                    <a:bodyPr/>
                    <a:lstStyle/>
                    <a:p>
                      <a:pPr algn="ctr" fontAlgn="b"/>
                      <a:endParaRPr lang="en-US" sz="1200" b="0"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PQIs are not initialized with _</a:t>
                      </a:r>
                      <a:r>
                        <a:rPr lang="en-US" sz="1200" dirty="0" err="1">
                          <a:latin typeface="Calibri" panose="020F0502020204030204" pitchFamily="34" charset="0"/>
                        </a:rPr>
                        <a:t>FillValue</a:t>
                      </a:r>
                      <a:r>
                        <a:rPr lang="en-US" sz="1200" dirty="0">
                          <a:latin typeface="Calibri" panose="020F0502020204030204" pitchFamily="34" charset="0"/>
                        </a:rPr>
                        <a:t> (4/16/18).</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l" rtl="0">
                        <a:spcBef>
                          <a:spcPts val="0"/>
                        </a:spcBef>
                        <a:buSzPct val="25000"/>
                        <a:buNone/>
                      </a:pPr>
                      <a:r>
                        <a:rPr lang="en-US" sz="1200" dirty="0">
                          <a:latin typeface="Calibri" panose="020F0502020204030204" pitchFamily="34" charset="0"/>
                        </a:rPr>
                        <a:t>One may assume</a:t>
                      </a:r>
                      <a:r>
                        <a:rPr lang="en-US" sz="1200" baseline="0" dirty="0">
                          <a:latin typeface="Calibri" panose="020F0502020204030204" pitchFamily="34" charset="0"/>
                        </a:rPr>
                        <a:t> that provided values are valid.</a:t>
                      </a:r>
                      <a:endParaRPr lang="en-US" sz="12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Pct val="25000"/>
                        <a:buFont typeface="Arial"/>
                        <a:buNone/>
                        <a:tabLst/>
                        <a:defRPr/>
                      </a:pPr>
                      <a:r>
                        <a:rPr lang="en-US" sz="1200" dirty="0">
                          <a:latin typeface="Calibri" panose="020F0502020204030204" pitchFamily="34" charset="0"/>
                        </a:rPr>
                        <a:t>N/A</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r>
                        <a:rPr lang="en-US" sz="1200" dirty="0">
                          <a:latin typeface="Calibri" panose="020F0502020204030204" pitchFamily="34" charset="0"/>
                        </a:rPr>
                        <a:t>Not installed</a:t>
                      </a:r>
                    </a:p>
                  </a:txBody>
                  <a:tcPr marL="91450" marR="91450" marT="45725" marB="457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bl>
          </a:graphicData>
        </a:graphic>
      </p:graphicFrame>
      <p:sp>
        <p:nvSpPr>
          <p:cNvPr id="489" name="Shape 489"/>
          <p:cNvSpPr txBox="1">
            <a:spLocks noGrp="1"/>
          </p:cNvSpPr>
          <p:nvPr>
            <p:ph type="sldNum" idx="12"/>
          </p:nvPr>
        </p:nvSpPr>
        <p:spPr>
          <a:xfrm>
            <a:off x="6553204" y="6356353"/>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chemeClr val="lt1"/>
                </a:solidFill>
                <a:latin typeface="Calibri"/>
                <a:ea typeface="Calibri"/>
                <a:cs typeface="Calibri"/>
                <a:sym typeface="Calibri"/>
              </a:rPr>
              <a:pPr marL="0" marR="0" lvl="0" indent="0" algn="r" rtl="0">
                <a:spcBef>
                  <a:spcPts val="0"/>
                </a:spcBef>
                <a:buSzPct val="25000"/>
                <a:buNone/>
              </a:pPr>
              <a:t>9</a:t>
            </a:fld>
            <a:endParaRPr lang="en-US" sz="1200" dirty="0">
              <a:solidFill>
                <a:schemeClr val="lt1"/>
              </a:solidFill>
              <a:latin typeface="Calibri"/>
              <a:ea typeface="Calibri"/>
              <a:cs typeface="Calibri"/>
              <a:sym typeface="Calibri"/>
            </a:endParaRPr>
          </a:p>
        </p:txBody>
      </p:sp>
      <p:sp>
        <p:nvSpPr>
          <p:cNvPr id="6" name="Title 1"/>
          <p:cNvSpPr>
            <a:spLocks noGrp="1"/>
          </p:cNvSpPr>
          <p:nvPr>
            <p:ph type="title"/>
          </p:nvPr>
        </p:nvSpPr>
        <p:spPr>
          <a:xfrm>
            <a:off x="1345224" y="64203"/>
            <a:ext cx="6408821" cy="968626"/>
          </a:xfrm>
        </p:spPr>
        <p:txBody>
          <a:bodyPr/>
          <a:lstStyle/>
          <a:p>
            <a:r>
              <a:rPr lang="en-US" sz="2800" dirty="0"/>
              <a:t>ADRs in Progress</a:t>
            </a:r>
            <a:endParaRPr lang="en-US" sz="2000" dirty="0"/>
          </a:p>
        </p:txBody>
      </p:sp>
      <p:grpSp>
        <p:nvGrpSpPr>
          <p:cNvPr id="11" name="Group 10"/>
          <p:cNvGrpSpPr/>
          <p:nvPr/>
        </p:nvGrpSpPr>
        <p:grpSpPr>
          <a:xfrm>
            <a:off x="2284998" y="6356353"/>
            <a:ext cx="4529271" cy="274320"/>
            <a:chOff x="2284998" y="6394219"/>
            <a:chExt cx="4529271" cy="274320"/>
          </a:xfrm>
        </p:grpSpPr>
        <p:sp>
          <p:nvSpPr>
            <p:cNvPr id="12" name="TextBox 11"/>
            <p:cNvSpPr txBox="1"/>
            <p:nvPr/>
          </p:nvSpPr>
          <p:spPr>
            <a:xfrm>
              <a:off x="2284998" y="6394219"/>
              <a:ext cx="1627339" cy="274320"/>
            </a:xfrm>
            <a:prstGeom prst="rect">
              <a:avLst/>
            </a:prstGeom>
            <a:solidFill>
              <a:srgbClr val="00B050"/>
            </a:solidFill>
          </p:spPr>
          <p:txBody>
            <a:bodyPr wrap="square" rtlCol="0">
              <a:spAutoFit/>
            </a:bodyPr>
            <a:lstStyle/>
            <a:p>
              <a:pPr algn="ctr"/>
              <a:r>
                <a:rPr lang="en-US" sz="1200" dirty="0">
                  <a:solidFill>
                    <a:schemeClr val="bg1"/>
                  </a:solidFill>
                  <a:latin typeface="Calibri" panose="020F0502020204030204" pitchFamily="34" charset="0"/>
                </a:rPr>
                <a:t>Little Impact</a:t>
              </a:r>
            </a:p>
          </p:txBody>
        </p:sp>
        <p:sp>
          <p:nvSpPr>
            <p:cNvPr id="13" name="TextBox 12"/>
            <p:cNvSpPr txBox="1"/>
            <p:nvPr/>
          </p:nvSpPr>
          <p:spPr>
            <a:xfrm>
              <a:off x="3843993" y="6394219"/>
              <a:ext cx="1484125" cy="274320"/>
            </a:xfrm>
            <a:prstGeom prst="rect">
              <a:avLst/>
            </a:prstGeom>
            <a:solidFill>
              <a:srgbClr val="FFFF00"/>
            </a:solidFill>
          </p:spPr>
          <p:txBody>
            <a:bodyPr wrap="square" rtlCol="0">
              <a:spAutoFit/>
            </a:bodyPr>
            <a:lstStyle/>
            <a:p>
              <a:pPr algn="ctr"/>
              <a:r>
                <a:rPr lang="en-US" sz="1200" dirty="0">
                  <a:latin typeface="Calibri" panose="020F0502020204030204" pitchFamily="34" charset="0"/>
                </a:rPr>
                <a:t>Moderate Impact</a:t>
              </a:r>
            </a:p>
          </p:txBody>
        </p:sp>
        <p:sp>
          <p:nvSpPr>
            <p:cNvPr id="14" name="TextBox 13"/>
            <p:cNvSpPr txBox="1"/>
            <p:nvPr/>
          </p:nvSpPr>
          <p:spPr>
            <a:xfrm>
              <a:off x="5334870" y="6394219"/>
              <a:ext cx="1479399" cy="274320"/>
            </a:xfrm>
            <a:prstGeom prst="rect">
              <a:avLst/>
            </a:prstGeom>
            <a:solidFill>
              <a:srgbClr val="FF0000"/>
            </a:solidFill>
          </p:spPr>
          <p:txBody>
            <a:bodyPr wrap="square" rtlCol="0">
              <a:spAutoFit/>
            </a:bodyPr>
            <a:lstStyle/>
            <a:p>
              <a:pPr algn="ctr"/>
              <a:r>
                <a:rPr lang="en-US" sz="1200" dirty="0">
                  <a:solidFill>
                    <a:schemeClr val="bg1"/>
                  </a:solidFill>
                  <a:latin typeface="Calibri" panose="020F0502020204030204" pitchFamily="34" charset="0"/>
                </a:rPr>
                <a:t>Big Impact</a:t>
              </a:r>
            </a:p>
          </p:txBody>
        </p:sp>
      </p:grpSp>
      <p:grpSp>
        <p:nvGrpSpPr>
          <p:cNvPr id="4" name="Group 3">
            <a:extLst>
              <a:ext uri="{FF2B5EF4-FFF2-40B4-BE49-F238E27FC236}">
                <a16:creationId xmlns:a16="http://schemas.microsoft.com/office/drawing/2014/main" id="{B7556DD7-E8E2-4250-B21E-18A37FEF671E}"/>
              </a:ext>
            </a:extLst>
          </p:cNvPr>
          <p:cNvGrpSpPr/>
          <p:nvPr/>
        </p:nvGrpSpPr>
        <p:grpSpPr>
          <a:xfrm>
            <a:off x="233363" y="1886155"/>
            <a:ext cx="8705384" cy="1789471"/>
            <a:chOff x="233363" y="2241755"/>
            <a:chExt cx="8705384" cy="1789471"/>
          </a:xfrm>
        </p:grpSpPr>
        <p:sp>
          <p:nvSpPr>
            <p:cNvPr id="2" name="Rectangle 1">
              <a:extLst>
                <a:ext uri="{FF2B5EF4-FFF2-40B4-BE49-F238E27FC236}">
                  <a16:creationId xmlns:a16="http://schemas.microsoft.com/office/drawing/2014/main" id="{B1FE0176-3655-4F42-A896-D5CBF6CC28E2}"/>
                </a:ext>
              </a:extLst>
            </p:cNvPr>
            <p:cNvSpPr/>
            <p:nvPr/>
          </p:nvSpPr>
          <p:spPr>
            <a:xfrm>
              <a:off x="233363" y="2241755"/>
              <a:ext cx="8705384" cy="1789471"/>
            </a:xfrm>
            <a:prstGeom prst="rect">
              <a:avLst/>
            </a:prstGeom>
            <a:solidFill>
              <a:srgbClr val="FFFFFF">
                <a:alpha val="50196"/>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BDDEDC1-9C22-45D0-B62D-FC20A81FAABC}"/>
                </a:ext>
              </a:extLst>
            </p:cNvPr>
            <p:cNvSpPr txBox="1"/>
            <p:nvPr/>
          </p:nvSpPr>
          <p:spPr>
            <a:xfrm rot="20912699">
              <a:off x="2033560" y="2813325"/>
              <a:ext cx="5032147" cy="646331"/>
            </a:xfrm>
            <a:prstGeom prst="rect">
              <a:avLst/>
            </a:prstGeom>
            <a:noFill/>
          </p:spPr>
          <p:txBody>
            <a:bodyPr wrap="none" rtlCol="0">
              <a:spAutoFit/>
            </a:bodyPr>
            <a:lstStyle/>
            <a:p>
              <a:r>
                <a:rPr lang="en-US" sz="3600" dirty="0"/>
                <a:t>MESO DOMAIN ISSUE</a:t>
              </a:r>
            </a:p>
          </p:txBody>
        </p:sp>
      </p:grpSp>
      <p:sp>
        <p:nvSpPr>
          <p:cNvPr id="15" name="TextBox 14"/>
          <p:cNvSpPr txBox="1"/>
          <p:nvPr/>
        </p:nvSpPr>
        <p:spPr>
          <a:xfrm>
            <a:off x="282168" y="5554347"/>
            <a:ext cx="8593168" cy="913127"/>
          </a:xfrm>
          <a:prstGeom prst="rect">
            <a:avLst/>
          </a:prstGeom>
          <a:noFill/>
        </p:spPr>
        <p:txBody>
          <a:bodyPr wrap="square" rtlCol="0">
            <a:normAutofit/>
          </a:bodyPr>
          <a:lstStyle/>
          <a:p>
            <a:pPr marL="285750" indent="-285750">
              <a:spcAft>
                <a:spcPts val="600"/>
              </a:spcAft>
              <a:buClr>
                <a:schemeClr val="bg1"/>
              </a:buClr>
              <a:buFont typeface="Arial" panose="020B0604020202020204" pitchFamily="34" charset="0"/>
              <a:buChar char="•"/>
            </a:pPr>
            <a:r>
              <a:rPr lang="en-US" sz="1800" dirty="0" smtClean="0">
                <a:solidFill>
                  <a:schemeClr val="bg1"/>
                </a:solidFill>
              </a:rPr>
              <a:t>Except for </a:t>
            </a:r>
            <a:r>
              <a:rPr lang="en-US" sz="1800" dirty="0" smtClean="0">
                <a:solidFill>
                  <a:schemeClr val="bg1"/>
                </a:solidFill>
              </a:rPr>
              <a:t>ADRs </a:t>
            </a:r>
            <a:r>
              <a:rPr lang="en-US" sz="1800" dirty="0" smtClean="0">
                <a:solidFill>
                  <a:schemeClr val="bg1"/>
                </a:solidFill>
              </a:rPr>
              <a:t>for MESO domain and for TPW, ADRs have little impact on product quality.</a:t>
            </a:r>
            <a:endParaRPr lang="en-US" sz="1800" dirty="0">
              <a:solidFill>
                <a:schemeClr val="bg1"/>
              </a:solidFill>
            </a:endParaRPr>
          </a:p>
        </p:txBody>
      </p:sp>
    </p:spTree>
    <p:extLst>
      <p:ext uri="{BB962C8B-B14F-4D97-AF65-F5344CB8AC3E}">
        <p14:creationId xmlns:p14="http://schemas.microsoft.com/office/powerpoint/2010/main" val="316095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a:t>Comments on spatial and temporal</a:t>
            </a:r>
            <a:br>
              <a:rPr lang="en-US" sz="2800" dirty="0"/>
            </a:br>
            <a:r>
              <a:rPr lang="en-US" sz="2800" dirty="0"/>
              <a:t>GOES-R DSR and RSR resolutions </a:t>
            </a:r>
          </a:p>
        </p:txBody>
      </p:sp>
      <p:sp>
        <p:nvSpPr>
          <p:cNvPr id="3" name="Text Placeholder 2"/>
          <p:cNvSpPr>
            <a:spLocks noGrp="1"/>
          </p:cNvSpPr>
          <p:nvPr>
            <p:ph type="body" idx="1"/>
          </p:nvPr>
        </p:nvSpPr>
        <p:spPr>
          <a:xfrm>
            <a:off x="457200" y="1280159"/>
            <a:ext cx="8229600" cy="5378335"/>
          </a:xfrm>
        </p:spPr>
        <p:txBody>
          <a:bodyPr>
            <a:normAutofit fontScale="62500" lnSpcReduction="20000"/>
          </a:bodyPr>
          <a:lstStyle/>
          <a:p>
            <a:pPr marL="461963" indent="-258763">
              <a:lnSpc>
                <a:spcPct val="110000"/>
              </a:lnSpc>
              <a:spcBef>
                <a:spcPts val="0"/>
              </a:spcBef>
            </a:pPr>
            <a:r>
              <a:rPr lang="en-US" b="1" u="sng" dirty="0"/>
              <a:t>Spatial resolution </a:t>
            </a:r>
            <a:r>
              <a:rPr lang="en-US" dirty="0"/>
              <a:t>of GOES-R FD/CONUS DSR: 50/25 km. These represent a step back from the 4-km spatial resolution in current GSIP.</a:t>
            </a:r>
          </a:p>
          <a:p>
            <a:pPr marL="461963" indent="-258763">
              <a:lnSpc>
                <a:spcPct val="110000"/>
              </a:lnSpc>
            </a:pPr>
            <a:r>
              <a:rPr lang="en-US" dirty="0"/>
              <a:t>Many users need higher resolution radiation products</a:t>
            </a:r>
            <a:r>
              <a:rPr lang="en-US" dirty="0" smtClean="0"/>
              <a:t>:</a:t>
            </a:r>
            <a:endParaRPr lang="en-US" dirty="0"/>
          </a:p>
          <a:p>
            <a:pPr marL="862013" lvl="1" indent="-258763">
              <a:lnSpc>
                <a:spcPct val="110000"/>
              </a:lnSpc>
            </a:pPr>
            <a:r>
              <a:rPr lang="en-US" dirty="0" smtClean="0"/>
              <a:t>Needed in GOES </a:t>
            </a:r>
            <a:r>
              <a:rPr lang="en-US" dirty="0"/>
              <a:t>Evapotranspiration and Drought (GET-D) product</a:t>
            </a:r>
            <a:r>
              <a:rPr lang="en-US" dirty="0" smtClean="0"/>
              <a:t>, “</a:t>
            </a:r>
            <a:r>
              <a:rPr lang="en-US" dirty="0"/>
              <a:t>which is extremely valuable for validating and improving EMC land surface </a:t>
            </a:r>
            <a:r>
              <a:rPr lang="en-US" dirty="0" smtClean="0"/>
              <a:t>models” (</a:t>
            </a:r>
            <a:r>
              <a:rPr lang="en-US" dirty="0"/>
              <a:t>J</a:t>
            </a:r>
            <a:r>
              <a:rPr lang="en-US" dirty="0" smtClean="0"/>
              <a:t>ack </a:t>
            </a:r>
            <a:r>
              <a:rPr lang="en-US" dirty="0" err="1" smtClean="0"/>
              <a:t>Kain</a:t>
            </a:r>
            <a:r>
              <a:rPr lang="en-US" dirty="0" smtClean="0"/>
              <a:t>, </a:t>
            </a:r>
            <a:r>
              <a:rPr lang="en-US" dirty="0"/>
              <a:t>Chief of the Model Physics Group at </a:t>
            </a:r>
            <a:r>
              <a:rPr lang="en-US" dirty="0" smtClean="0"/>
              <a:t>EMC).</a:t>
            </a:r>
          </a:p>
          <a:p>
            <a:pPr marL="862013" lvl="1" indent="-258763">
              <a:lnSpc>
                <a:spcPct val="110000"/>
              </a:lnSpc>
            </a:pPr>
            <a:r>
              <a:rPr lang="en-US" dirty="0" smtClean="0"/>
              <a:t>North </a:t>
            </a:r>
            <a:r>
              <a:rPr lang="en-US" dirty="0"/>
              <a:t>American Land Data Assimilation System (NLDAS): 0.125</a:t>
            </a:r>
            <a:r>
              <a:rPr lang="en-US" baseline="30000" dirty="0"/>
              <a:t>o </a:t>
            </a:r>
            <a:r>
              <a:rPr lang="en-US" dirty="0"/>
              <a:t> (~12.5 km) </a:t>
            </a:r>
            <a:r>
              <a:rPr lang="da-DK" dirty="0"/>
              <a:t>(Mitchell et al., 2004; Xia et al., 2012),</a:t>
            </a:r>
          </a:p>
          <a:p>
            <a:pPr marL="862013" lvl="1" indent="-258763">
              <a:lnSpc>
                <a:spcPct val="110000"/>
              </a:lnSpc>
            </a:pPr>
            <a:r>
              <a:rPr lang="da-DK" dirty="0"/>
              <a:t>Coral reef health modeling: 5 km (</a:t>
            </a:r>
            <a:r>
              <a:rPr lang="en-US" b="1" dirty="0"/>
              <a:t>SPSRB  request #0905-0004, “Upgrades in GOES Solar Radiation Product Suite for Coral Reef Watch Products”</a:t>
            </a:r>
            <a:r>
              <a:rPr lang="en-US" dirty="0"/>
              <a:t>),</a:t>
            </a:r>
            <a:endParaRPr lang="da-DK" dirty="0"/>
          </a:p>
          <a:p>
            <a:pPr marL="862013" lvl="1" indent="-258763">
              <a:lnSpc>
                <a:spcPct val="110000"/>
              </a:lnSpc>
            </a:pPr>
            <a:r>
              <a:rPr lang="da-DK" dirty="0"/>
              <a:t>Solar energy applications: 1-10 km.</a:t>
            </a:r>
          </a:p>
          <a:p>
            <a:pPr marL="461963" indent="-258763">
              <a:lnSpc>
                <a:spcPct val="110000"/>
              </a:lnSpc>
            </a:pPr>
            <a:r>
              <a:rPr lang="da-DK" b="1" u="sng" dirty="0"/>
              <a:t>Temporal resolution </a:t>
            </a:r>
            <a:r>
              <a:rPr lang="da-DK" dirty="0"/>
              <a:t>of GOES-R DSR and RSR product is 1 hour. Some applications (coral reef health modeling) use daily total values; more accurate values can be obtained using 10-min data.</a:t>
            </a:r>
          </a:p>
          <a:p>
            <a:pPr marL="461963" indent="-258763">
              <a:lnSpc>
                <a:spcPct val="110000"/>
              </a:lnSpc>
            </a:pPr>
            <a:r>
              <a:rPr lang="en-US" dirty="0"/>
              <a:t>Going to 2 km in GOES-R DSR and RSR would:</a:t>
            </a:r>
          </a:p>
          <a:p>
            <a:pPr marL="919163" lvl="1" indent="-258763">
              <a:lnSpc>
                <a:spcPct val="110000"/>
              </a:lnSpc>
            </a:pPr>
            <a:r>
              <a:rPr lang="en-US" dirty="0"/>
              <a:t>eliminate the need for </a:t>
            </a:r>
            <a:r>
              <a:rPr lang="en-US" dirty="0" smtClean="0"/>
              <a:t>complex </a:t>
            </a:r>
            <a:r>
              <a:rPr lang="en-US" dirty="0"/>
              <a:t>gridding/mapping done now,</a:t>
            </a:r>
          </a:p>
          <a:p>
            <a:pPr marL="919163" lvl="1" indent="-258763">
              <a:lnSpc>
                <a:spcPct val="110000"/>
              </a:lnSpc>
            </a:pPr>
            <a:r>
              <a:rPr lang="da-DK" dirty="0"/>
              <a:t>allow </a:t>
            </a:r>
            <a:r>
              <a:rPr lang="en-US" dirty="0"/>
              <a:t>generation of more accurate clear-composite TOA albedo for MESO.</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lt1"/>
                </a:solidFill>
                <a:latin typeface="Calibri"/>
                <a:ea typeface="Calibri"/>
                <a:cs typeface="Calibri"/>
                <a:sym typeface="Calibri"/>
              </a:rPr>
              <a:pPr marL="0" marR="0" lvl="0" indent="0" algn="r" rtl="0">
                <a:spcBef>
                  <a:spcPts val="0"/>
                </a:spcBef>
                <a:buSzPct val="25000"/>
                <a:buNone/>
              </a:pPr>
              <a:t>90</a:t>
            </a:fld>
            <a:endParaRPr lang="en-US" sz="1200" b="0" i="0" u="none" strike="noStrike" cap="none"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57543006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Gridded vs. pixel-level DSR</a:t>
            </a:r>
            <a:br>
              <a:rPr lang="en-US" dirty="0"/>
            </a:br>
            <a:r>
              <a:rPr lang="en-US" dirty="0"/>
              <a:t>AWG Radiation Team Results</a:t>
            </a:r>
          </a:p>
        </p:txBody>
      </p:sp>
      <p:sp>
        <p:nvSpPr>
          <p:cNvPr id="3" name="Text Placeholder 2"/>
          <p:cNvSpPr>
            <a:spLocks noGrp="1"/>
          </p:cNvSpPr>
          <p:nvPr>
            <p:ph type="body" idx="1"/>
          </p:nvPr>
        </p:nvSpPr>
        <p:spPr/>
        <p:txBody>
          <a:bodyPr/>
          <a:lstStyle/>
          <a:p>
            <a:r>
              <a:rPr lang="en-US" dirty="0"/>
              <a:t>50 km FD DSR (GS)</a:t>
            </a:r>
          </a:p>
        </p:txBody>
      </p:sp>
      <p:sp>
        <p:nvSpPr>
          <p:cNvPr id="4" name="Text Placeholder 3"/>
          <p:cNvSpPr>
            <a:spLocks noGrp="1"/>
          </p:cNvSpPr>
          <p:nvPr>
            <p:ph type="body" idx="2"/>
          </p:nvPr>
        </p:nvSpPr>
        <p:spPr/>
        <p:txBody>
          <a:bodyPr/>
          <a:lstStyle/>
          <a:p>
            <a:r>
              <a:rPr lang="en-US" dirty="0"/>
              <a:t>2 km FD DSR (AWG)</a:t>
            </a:r>
          </a:p>
        </p:txBody>
      </p:sp>
      <p:sp>
        <p:nvSpPr>
          <p:cNvPr id="5" name="Slide Number Placeholder 4"/>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91</a:t>
            </a:fld>
            <a:endParaRPr lang="en-US"/>
          </a:p>
        </p:txBody>
      </p:sp>
      <p:sp>
        <p:nvSpPr>
          <p:cNvPr id="8" name="TextBox 7">
            <a:extLst>
              <a:ext uri="{FF2B5EF4-FFF2-40B4-BE49-F238E27FC236}">
                <a16:creationId xmlns:a16="http://schemas.microsoft.com/office/drawing/2014/main" id="{89CB163B-1765-4167-8684-3EDF35C29E68}"/>
              </a:ext>
            </a:extLst>
          </p:cNvPr>
          <p:cNvSpPr txBox="1"/>
          <p:nvPr/>
        </p:nvSpPr>
        <p:spPr>
          <a:xfrm>
            <a:off x="1509583" y="6413698"/>
            <a:ext cx="1786066" cy="307777"/>
          </a:xfrm>
          <a:prstGeom prst="rect">
            <a:avLst/>
          </a:prstGeom>
          <a:noFill/>
        </p:spPr>
        <p:txBody>
          <a:bodyPr wrap="none" rtlCol="0">
            <a:spAutoFit/>
          </a:bodyPr>
          <a:lstStyle/>
          <a:p>
            <a:r>
              <a:rPr lang="en-US" dirty="0">
                <a:solidFill>
                  <a:schemeClr val="bg1"/>
                </a:solidFill>
              </a:rPr>
              <a:t>Retrieval every hour</a:t>
            </a:r>
          </a:p>
        </p:txBody>
      </p:sp>
      <p:sp>
        <p:nvSpPr>
          <p:cNvPr id="9" name="TextBox 8">
            <a:extLst>
              <a:ext uri="{FF2B5EF4-FFF2-40B4-BE49-F238E27FC236}">
                <a16:creationId xmlns:a16="http://schemas.microsoft.com/office/drawing/2014/main" id="{69C06CA9-1D51-403D-9DBA-F41539683879}"/>
              </a:ext>
            </a:extLst>
          </p:cNvPr>
          <p:cNvSpPr txBox="1"/>
          <p:nvPr/>
        </p:nvSpPr>
        <p:spPr>
          <a:xfrm>
            <a:off x="5848349" y="6385023"/>
            <a:ext cx="2303836" cy="307777"/>
          </a:xfrm>
          <a:prstGeom prst="rect">
            <a:avLst/>
          </a:prstGeom>
          <a:noFill/>
        </p:spPr>
        <p:txBody>
          <a:bodyPr wrap="none" rtlCol="0">
            <a:spAutoFit/>
          </a:bodyPr>
          <a:lstStyle/>
          <a:p>
            <a:r>
              <a:rPr lang="en-US" dirty="0">
                <a:solidFill>
                  <a:schemeClr val="bg1"/>
                </a:solidFill>
              </a:rPr>
              <a:t>Retrieval every 30 minutes</a:t>
            </a:r>
          </a:p>
        </p:txBody>
      </p:sp>
      <p:pic>
        <p:nvPicPr>
          <p:cNvPr id="6" name="Picture 5"/>
          <p:cNvPicPr>
            <a:picLocks noChangeAspect="1"/>
          </p:cNvPicPr>
          <p:nvPr/>
        </p:nvPicPr>
        <p:blipFill>
          <a:blip r:embed="rId3"/>
          <a:stretch>
            <a:fillRect/>
          </a:stretch>
        </p:blipFill>
        <p:spPr>
          <a:xfrm>
            <a:off x="190103" y="1853740"/>
            <a:ext cx="4572396" cy="4572396"/>
          </a:xfrm>
          <a:prstGeom prst="rect">
            <a:avLst/>
          </a:prstGeom>
        </p:spPr>
      </p:pic>
      <p:pic>
        <p:nvPicPr>
          <p:cNvPr id="7" name="Picture 6"/>
          <p:cNvPicPr>
            <a:picLocks noChangeAspect="1"/>
          </p:cNvPicPr>
          <p:nvPr/>
        </p:nvPicPr>
        <p:blipFill>
          <a:blip r:embed="rId4"/>
          <a:stretch>
            <a:fillRect/>
          </a:stretch>
        </p:blipFill>
        <p:spPr>
          <a:xfrm>
            <a:off x="4438451" y="1853740"/>
            <a:ext cx="4572396" cy="4572396"/>
          </a:xfrm>
          <a:prstGeom prst="rect">
            <a:avLst/>
          </a:prstGeom>
        </p:spPr>
      </p:pic>
    </p:spTree>
    <p:extLst>
      <p:ext uri="{BB962C8B-B14F-4D97-AF65-F5344CB8AC3E}">
        <p14:creationId xmlns:p14="http://schemas.microsoft.com/office/powerpoint/2010/main" val="14873910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ABI TPW in SRB Algorithm</a:t>
            </a:r>
          </a:p>
        </p:txBody>
      </p:sp>
      <p:sp>
        <p:nvSpPr>
          <p:cNvPr id="3" name="Text Placeholder 2"/>
          <p:cNvSpPr>
            <a:spLocks noGrp="1"/>
          </p:cNvSpPr>
          <p:nvPr>
            <p:ph type="body" idx="1"/>
          </p:nvPr>
        </p:nvSpPr>
        <p:spPr/>
        <p:txBody>
          <a:bodyPr/>
          <a:lstStyle/>
          <a:p>
            <a:r>
              <a:rPr lang="en-US" dirty="0"/>
              <a:t>GOES-17 Shortwave Radiation Budget L2 Product Provisional PS-PVR</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92</a:t>
            </a:fld>
            <a:endParaRPr lang="en-US"/>
          </a:p>
        </p:txBody>
      </p:sp>
    </p:spTree>
    <p:extLst>
      <p:ext uri="{BB962C8B-B14F-4D97-AF65-F5344CB8AC3E}">
        <p14:creationId xmlns:p14="http://schemas.microsoft.com/office/powerpoint/2010/main" val="23250579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 875: ABI TPW unit in GS SRB algorithm</a:t>
            </a:r>
          </a:p>
        </p:txBody>
      </p:sp>
      <p:sp>
        <p:nvSpPr>
          <p:cNvPr id="3" name="Text Placeholder 2"/>
          <p:cNvSpPr>
            <a:spLocks noGrp="1"/>
          </p:cNvSpPr>
          <p:nvPr>
            <p:ph type="body" idx="1"/>
          </p:nvPr>
        </p:nvSpPr>
        <p:spPr/>
        <p:txBody>
          <a:bodyPr>
            <a:normAutofit fontScale="92500" lnSpcReduction="10000"/>
          </a:bodyPr>
          <a:lstStyle/>
          <a:p>
            <a:r>
              <a:rPr lang="en-US" dirty="0"/>
              <a:t>SRB algorithm requires TPW in cm.</a:t>
            </a:r>
          </a:p>
          <a:p>
            <a:r>
              <a:rPr lang="en-US" dirty="0"/>
              <a:t>NWP and ABI TPW are in mm; NWP TWP is converted to cm while ABI TPW is not.</a:t>
            </a:r>
          </a:p>
          <a:p>
            <a:r>
              <a:rPr lang="en-US" dirty="0"/>
              <a:t>ADR 875 is to fix this issue; it was tested in DE</a:t>
            </a:r>
          </a:p>
          <a:p>
            <a:pPr lvl="1"/>
            <a:r>
              <a:rPr lang="en-US" dirty="0"/>
              <a:t>SRB at 18 – 20 UTC on 5/1/19 from DE were compared with OE data.</a:t>
            </a:r>
          </a:p>
          <a:p>
            <a:pPr lvl="2"/>
            <a:r>
              <a:rPr lang="en-US" dirty="0"/>
              <a:t>Not all differences seen are due to TPW difference:</a:t>
            </a:r>
          </a:p>
          <a:p>
            <a:pPr lvl="3"/>
            <a:r>
              <a:rPr lang="en-US" dirty="0"/>
              <a:t>Difference in observation time: DE at top of the hour while OE at 10-min past the hour,</a:t>
            </a:r>
          </a:p>
          <a:p>
            <a:pPr lvl="3"/>
            <a:r>
              <a:rPr lang="en-US" dirty="0"/>
              <a:t>Some inputs in DE and OE (e.g., clear-sky composite TOA albedo) are different.</a:t>
            </a:r>
          </a:p>
          <a:p>
            <a:r>
              <a:rPr lang="en-US" dirty="0"/>
              <a:t>ADR 875 is not yet implemented in OE.</a:t>
            </a:r>
          </a:p>
          <a:p>
            <a:pPr marL="25400" indent="0">
              <a:buNone/>
            </a:pPr>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93</a:t>
            </a:fld>
            <a:endParaRPr lang="en-US"/>
          </a:p>
        </p:txBody>
      </p:sp>
    </p:spTree>
    <p:extLst>
      <p:ext uri="{BB962C8B-B14F-4D97-AF65-F5344CB8AC3E}">
        <p14:creationId xmlns:p14="http://schemas.microsoft.com/office/powerpoint/2010/main" val="26158268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 875 continued: source of TWP in SRB OE IP (PQI1)</a:t>
            </a:r>
          </a:p>
        </p:txBody>
      </p:sp>
      <p:sp>
        <p:nvSpPr>
          <p:cNvPr id="3" name="Text Placeholder 2"/>
          <p:cNvSpPr>
            <a:spLocks noGrp="1"/>
          </p:cNvSpPr>
          <p:nvPr>
            <p:ph type="body" idx="1"/>
          </p:nvPr>
        </p:nvSpPr>
        <p:spPr/>
        <p:txBody>
          <a:bodyPr>
            <a:normAutofit fontScale="92500" lnSpcReduction="20000"/>
          </a:bodyPr>
          <a:lstStyle/>
          <a:p>
            <a:r>
              <a:rPr lang="en-US" dirty="0"/>
              <a:t>DSRF (left) at 50 km and RSRF (right) at 25 km</a:t>
            </a:r>
          </a:p>
          <a:p>
            <a:pPr lvl="1"/>
            <a:r>
              <a:rPr lang="en-US" dirty="0"/>
              <a:t>ABI TPW in red, NWP TPW in yellow, both in blue</a:t>
            </a:r>
          </a:p>
          <a:p>
            <a:pPr lvl="1"/>
            <a:r>
              <a:rPr lang="en-US" dirty="0"/>
              <a:t>More blue color (both sources) in DSRF </a:t>
            </a:r>
          </a:p>
          <a:p>
            <a:pPr lvl="1"/>
            <a:endParaRPr lang="en-US" dirty="0"/>
          </a:p>
          <a:p>
            <a:pPr lvl="1"/>
            <a:endParaRPr lang="en-US" dirty="0"/>
          </a:p>
          <a:p>
            <a:pPr lvl="1"/>
            <a:endParaRPr lang="en-US" dirty="0"/>
          </a:p>
          <a:p>
            <a:pPr lvl="1"/>
            <a:endParaRPr lang="en-US" dirty="0"/>
          </a:p>
          <a:p>
            <a:pPr lvl="1"/>
            <a:endParaRPr lang="en-US" dirty="0"/>
          </a:p>
          <a:p>
            <a:pPr marL="508000" lvl="1" indent="0">
              <a:buNone/>
            </a:pPr>
            <a:endParaRPr lang="en-US" dirty="0"/>
          </a:p>
          <a:p>
            <a:pPr marL="508000" lvl="1" indent="0">
              <a:buNone/>
            </a:pPr>
            <a:r>
              <a:rPr lang="en-US" dirty="0" err="1"/>
              <a:t>Ss</a:t>
            </a:r>
            <a:endParaRPr lang="en-US" dirty="0"/>
          </a:p>
          <a:p>
            <a:pPr marL="508000" lvl="1" indent="0">
              <a:buNone/>
            </a:pPr>
            <a:r>
              <a:rPr lang="en-US" dirty="0" err="1"/>
              <a:t>ss</a:t>
            </a:r>
            <a:endParaRPr lang="en-US" dirty="0"/>
          </a:p>
          <a:p>
            <a:pPr marL="508000" lvl="1" indent="0">
              <a:buNone/>
            </a:pPr>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94</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7427" y="2743200"/>
            <a:ext cx="4123944" cy="4123944"/>
          </a:xfrm>
          <a:prstGeom prst="rect">
            <a:avLst/>
          </a:prstGeom>
          <a:noFill/>
          <a:ln>
            <a:no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8" y="2743200"/>
            <a:ext cx="4114800" cy="4121468"/>
          </a:xfrm>
          <a:prstGeom prst="rect">
            <a:avLst/>
          </a:prstGeom>
          <a:noFill/>
          <a:ln>
            <a:noFill/>
          </a:ln>
        </p:spPr>
      </p:pic>
    </p:spTree>
    <p:extLst>
      <p:ext uri="{BB962C8B-B14F-4D97-AF65-F5344CB8AC3E}">
        <p14:creationId xmlns:p14="http://schemas.microsoft.com/office/powerpoint/2010/main" val="6746900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 875 continued: SRB FD from DE, 18 UTC on 5/1/19</a:t>
            </a:r>
          </a:p>
        </p:txBody>
      </p:sp>
      <p:sp>
        <p:nvSpPr>
          <p:cNvPr id="3" name="Text Placeholder 2"/>
          <p:cNvSpPr>
            <a:spLocks noGrp="1"/>
          </p:cNvSpPr>
          <p:nvPr>
            <p:ph type="body" idx="1"/>
          </p:nvPr>
        </p:nvSpPr>
        <p:spPr/>
        <p:txBody>
          <a:bodyPr/>
          <a:lstStyle/>
          <a:p>
            <a:r>
              <a:rPr lang="en-US" dirty="0"/>
              <a:t>ABI TPW is correctly used in SRB algorithm</a:t>
            </a:r>
          </a:p>
          <a:p>
            <a:r>
              <a:rPr lang="en-US" dirty="0"/>
              <a:t>DSRF (left) and RSRF (right)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95</a:t>
            </a:fld>
            <a:endParaRPr lang="en-US"/>
          </a:p>
        </p:txBody>
      </p:sp>
      <p:pic>
        <p:nvPicPr>
          <p:cNvPr id="5" name="Content Placeholder 6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3200"/>
            <a:ext cx="4114800" cy="4114800"/>
          </a:xfrm>
          <a:prstGeom prst="rect">
            <a:avLst/>
          </a:prstGeom>
          <a:noFill/>
          <a:ln>
            <a:no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43200"/>
            <a:ext cx="4114800" cy="4114800"/>
          </a:xfrm>
          <a:prstGeom prst="rect">
            <a:avLst/>
          </a:prstGeom>
        </p:spPr>
      </p:pic>
    </p:spTree>
    <p:extLst>
      <p:ext uri="{BB962C8B-B14F-4D97-AF65-F5344CB8AC3E}">
        <p14:creationId xmlns:p14="http://schemas.microsoft.com/office/powerpoint/2010/main" val="14804664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ADR 875 continued: SRB FD from OE, 18 UTC on 5/1/19</a:t>
            </a:r>
          </a:p>
        </p:txBody>
      </p:sp>
      <p:sp>
        <p:nvSpPr>
          <p:cNvPr id="3" name="Text Placeholder 2"/>
          <p:cNvSpPr>
            <a:spLocks noGrp="1"/>
          </p:cNvSpPr>
          <p:nvPr>
            <p:ph type="body" idx="1"/>
          </p:nvPr>
        </p:nvSpPr>
        <p:spPr/>
        <p:txBody>
          <a:bodyPr/>
          <a:lstStyle/>
          <a:p>
            <a:r>
              <a:rPr lang="en-US" dirty="0"/>
              <a:t>ABI TPW is incorrectly used in SRB algorithm</a:t>
            </a:r>
          </a:p>
          <a:p>
            <a:r>
              <a:rPr lang="en-US" dirty="0"/>
              <a:t>DSRF (left) and RSRF (right)</a:t>
            </a:r>
          </a:p>
        </p:txBody>
      </p:sp>
      <p:sp>
        <p:nvSpPr>
          <p:cNvPr id="4" name="Slide Number Placeholder 3"/>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96</a:t>
            </a:fld>
            <a:endParaRPr lang="en-US"/>
          </a:p>
        </p:txBody>
      </p:sp>
      <p:pic>
        <p:nvPicPr>
          <p:cNvPr id="7"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3200"/>
            <a:ext cx="4114800" cy="4114800"/>
          </a:xfrm>
          <a:prstGeom prst="rect">
            <a:avLst/>
          </a:prstGeom>
          <a:noFill/>
          <a:ln>
            <a:noFill/>
          </a:ln>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43200"/>
            <a:ext cx="4114800" cy="4114800"/>
          </a:xfrm>
          <a:prstGeom prst="rect">
            <a:avLst/>
          </a:prstGeom>
        </p:spPr>
      </p:pic>
    </p:spTree>
    <p:extLst>
      <p:ext uri="{BB962C8B-B14F-4D97-AF65-F5344CB8AC3E}">
        <p14:creationId xmlns:p14="http://schemas.microsoft.com/office/powerpoint/2010/main" val="3184343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9450616-213A-49FD-A161-F69FCFC80245}"/>
              </a:ext>
            </a:extLst>
          </p:cNvPr>
          <p:cNvSpPr>
            <a:spLocks noGrp="1"/>
          </p:cNvSpPr>
          <p:nvPr>
            <p:ph type="title"/>
          </p:nvPr>
        </p:nvSpPr>
        <p:spPr/>
        <p:txBody>
          <a:bodyPr/>
          <a:lstStyle/>
          <a:p>
            <a:r>
              <a:rPr lang="en-US" dirty="0"/>
              <a:t>The SRB algorithm</a:t>
            </a:r>
          </a:p>
        </p:txBody>
      </p:sp>
      <p:sp>
        <p:nvSpPr>
          <p:cNvPr id="6" name="Text Placeholder 5">
            <a:extLst>
              <a:ext uri="{FF2B5EF4-FFF2-40B4-BE49-F238E27FC236}">
                <a16:creationId xmlns:a16="http://schemas.microsoft.com/office/drawing/2014/main" id="{0D459C8C-70DC-479C-AB49-FA06595249EB}"/>
              </a:ext>
            </a:extLst>
          </p:cNvPr>
          <p:cNvSpPr>
            <a:spLocks noGrp="1"/>
          </p:cNvSpPr>
          <p:nvPr>
            <p:ph type="body" idx="1"/>
          </p:nvPr>
        </p:nvSpPr>
        <p:spPr/>
        <p:txBody>
          <a:bodyPr/>
          <a:lstStyle/>
          <a:p>
            <a:r>
              <a:rPr lang="en-US" dirty="0"/>
              <a:t>A brief overview of the concept and critical elements</a:t>
            </a:r>
          </a:p>
        </p:txBody>
      </p:sp>
      <p:sp>
        <p:nvSpPr>
          <p:cNvPr id="4" name="Slide Number Placeholder 3">
            <a:extLst>
              <a:ext uri="{FF2B5EF4-FFF2-40B4-BE49-F238E27FC236}">
                <a16:creationId xmlns:a16="http://schemas.microsoft.com/office/drawing/2014/main" id="{826DDB41-B594-400A-A116-061A0F4BBFD0}"/>
              </a:ext>
            </a:extLst>
          </p:cNvPr>
          <p:cNvSpPr>
            <a:spLocks noGrp="1"/>
          </p:cNvSpPr>
          <p:nvPr>
            <p:ph type="sldNum" idx="12"/>
          </p:nvPr>
        </p:nvSpPr>
        <p:spPr/>
        <p:txBody>
          <a:bodyPr/>
          <a:lstStyle/>
          <a:p>
            <a:pPr marL="0" lvl="0" indent="0">
              <a:spcBef>
                <a:spcPts val="0"/>
              </a:spcBef>
              <a:spcAft>
                <a:spcPts val="0"/>
              </a:spcAft>
              <a:buNone/>
            </a:pPr>
            <a:fld id="{00000000-1234-1234-1234-123412341234}" type="slidenum">
              <a:rPr lang="en-US" smtClean="0"/>
              <a:t>97</a:t>
            </a:fld>
            <a:endParaRPr lang="en-US"/>
          </a:p>
        </p:txBody>
      </p:sp>
    </p:spTree>
    <p:extLst>
      <p:ext uri="{BB962C8B-B14F-4D97-AF65-F5344CB8AC3E}">
        <p14:creationId xmlns:p14="http://schemas.microsoft.com/office/powerpoint/2010/main" val="234344635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SRB Algorithm Overview</a:t>
            </a:r>
          </a:p>
        </p:txBody>
      </p:sp>
      <p:sp>
        <p:nvSpPr>
          <p:cNvPr id="3" name="Text Placeholder 2"/>
          <p:cNvSpPr>
            <a:spLocks noGrp="1"/>
          </p:cNvSpPr>
          <p:nvPr>
            <p:ph type="body" idx="1"/>
          </p:nvPr>
        </p:nvSpPr>
        <p:spPr/>
        <p:txBody>
          <a:bodyPr/>
          <a:lstStyle/>
          <a:p>
            <a:pPr>
              <a:spcBef>
                <a:spcPts val="0"/>
              </a:spcBef>
            </a:pPr>
            <a:r>
              <a:rPr lang="en-US" sz="2400" dirty="0"/>
              <a:t>RSR = (Broadband TOA albedo, </a:t>
            </a:r>
            <a:r>
              <a:rPr lang="en-US" sz="2400" i="1" dirty="0"/>
              <a:t>A</a:t>
            </a:r>
            <a:r>
              <a:rPr lang="en-US" sz="2400" dirty="0"/>
              <a:t>) x (TOA Solar Irradiance)</a:t>
            </a:r>
          </a:p>
          <a:p>
            <a:r>
              <a:rPr lang="en-US" sz="2400" dirty="0"/>
              <a:t>DSR = (Broadband Transmittance, </a:t>
            </a:r>
            <a:r>
              <a:rPr lang="en-US" sz="2400" i="1" dirty="0"/>
              <a:t>T</a:t>
            </a:r>
            <a:r>
              <a:rPr lang="en-US" sz="2400" dirty="0"/>
              <a:t>) x (TOA Solar Irradiance)</a:t>
            </a:r>
          </a:p>
          <a:p>
            <a:r>
              <a:rPr lang="en-US" sz="2400" i="1" dirty="0"/>
              <a:t>A</a:t>
            </a:r>
            <a:r>
              <a:rPr lang="en-US" sz="2400" dirty="0"/>
              <a:t>/</a:t>
            </a:r>
            <a:r>
              <a:rPr lang="en-US" sz="2400" i="1" dirty="0"/>
              <a:t>T</a:t>
            </a:r>
            <a:r>
              <a:rPr lang="en-US" sz="2400" dirty="0"/>
              <a:t> = </a:t>
            </a:r>
            <a:r>
              <a:rPr lang="en-US" sz="2400" i="1" dirty="0"/>
              <a:t>f</a:t>
            </a:r>
            <a:r>
              <a:rPr lang="en-US" sz="2400" dirty="0"/>
              <a:t> ( optical depth of cloud/aerosol/molecular, TPW, O</a:t>
            </a:r>
            <a:r>
              <a:rPr lang="en-US" sz="2400" baseline="-25000" dirty="0"/>
              <a:t>3</a:t>
            </a:r>
            <a:r>
              <a:rPr lang="en-US" sz="2400" dirty="0"/>
              <a:t>, surface albedo, etc. )</a:t>
            </a:r>
          </a:p>
          <a:p>
            <a:endParaRPr lang="en-US" sz="280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98</a:t>
            </a:fld>
            <a:endParaRPr kumimoji="0" lang="en-US" sz="1200" b="0" i="0" u="none" strike="noStrike" kern="0" cap="none" spc="0" normalizeH="0" baseline="0" noProof="0" dirty="0">
              <a:ln>
                <a:noFill/>
              </a:ln>
              <a:solidFill>
                <a:srgbClr val="FFFFFF"/>
              </a:solidFill>
              <a:effectLst/>
              <a:uLnTx/>
              <a:uFillTx/>
              <a:latin typeface="Calibri"/>
              <a:cs typeface="Calibri"/>
              <a:sym typeface="Calibri"/>
            </a:endParaRPr>
          </a:p>
        </p:txBody>
      </p:sp>
      <p:pic>
        <p:nvPicPr>
          <p:cNvPr id="6" name="Picture 5">
            <a:extLst>
              <a:ext uri="{FF2B5EF4-FFF2-40B4-BE49-F238E27FC236}">
                <a16:creationId xmlns:a16="http://schemas.microsoft.com/office/drawing/2014/main" id="{849F6CFA-0CEA-42CB-80A7-CC4413BE3FDF}"/>
              </a:ext>
            </a:extLst>
          </p:cNvPr>
          <p:cNvPicPr>
            <a:picLocks noChangeAspect="1"/>
          </p:cNvPicPr>
          <p:nvPr/>
        </p:nvPicPr>
        <p:blipFill rotWithShape="1">
          <a:blip r:embed="rId3"/>
          <a:srcRect r="14227"/>
          <a:stretch/>
        </p:blipFill>
        <p:spPr>
          <a:xfrm>
            <a:off x="5559074" y="3322635"/>
            <a:ext cx="3383280" cy="2964500"/>
          </a:xfrm>
          <a:prstGeom prst="rect">
            <a:avLst/>
          </a:prstGeom>
        </p:spPr>
      </p:pic>
      <p:sp>
        <p:nvSpPr>
          <p:cNvPr id="7" name="Text Placeholder 2">
            <a:extLst>
              <a:ext uri="{FF2B5EF4-FFF2-40B4-BE49-F238E27FC236}">
                <a16:creationId xmlns:a16="http://schemas.microsoft.com/office/drawing/2014/main" id="{9F83E1BC-C9A3-4E06-ADE5-53B7EC24813D}"/>
              </a:ext>
            </a:extLst>
          </p:cNvPr>
          <p:cNvSpPr txBox="1">
            <a:spLocks/>
          </p:cNvSpPr>
          <p:nvPr/>
        </p:nvSpPr>
        <p:spPr>
          <a:xfrm>
            <a:off x="457200" y="2978728"/>
            <a:ext cx="4954385" cy="356339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457200" marR="0" lvl="0" indent="-431800" algn="l" defTabSz="914400" rtl="0" eaLnBrk="1" fontAlgn="auto" latinLnBrk="0" hangingPunct="1">
              <a:lnSpc>
                <a:spcPct val="90000"/>
              </a:lnSpc>
              <a:spcBef>
                <a:spcPts val="0"/>
              </a:spcBef>
              <a:spcAft>
                <a:spcPts val="0"/>
              </a:spcAft>
              <a:buClr>
                <a:srgbClr val="FFFFFF"/>
              </a:buClr>
              <a:buSzPts val="3200"/>
              <a:buFont typeface="Arial"/>
              <a:buChar char="•"/>
              <a:tabLst/>
              <a:defRPr/>
            </a:pPr>
            <a:r>
              <a:rPr kumimoji="0" lang="en-US" sz="2400" b="0" i="0" u="none" strike="noStrike" kern="0" cap="none" spc="0" normalizeH="0" baseline="0" noProof="0" dirty="0">
                <a:ln>
                  <a:noFill/>
                </a:ln>
                <a:solidFill>
                  <a:srgbClr val="FFFFFF"/>
                </a:solidFill>
                <a:effectLst/>
                <a:uLnTx/>
                <a:uFillTx/>
                <a:latin typeface="Calibri"/>
                <a:cs typeface="Calibri"/>
                <a:sym typeface="Calibri"/>
              </a:rPr>
              <a:t>SRB algorithm uses either of two paths to determine </a:t>
            </a:r>
            <a:r>
              <a:rPr kumimoji="0" lang="en-US" sz="2400" b="0" i="1" u="none" strike="noStrike" kern="0" cap="none" spc="0" normalizeH="0" baseline="0" noProof="0" dirty="0">
                <a:ln>
                  <a:noFill/>
                </a:ln>
                <a:solidFill>
                  <a:srgbClr val="FFFFFF"/>
                </a:solidFill>
                <a:effectLst/>
                <a:uLnTx/>
                <a:uFillTx/>
                <a:latin typeface="Calibri"/>
                <a:cs typeface="Calibri"/>
                <a:sym typeface="Calibri"/>
              </a:rPr>
              <a:t>A</a:t>
            </a:r>
            <a:r>
              <a:rPr kumimoji="0" lang="en-US" sz="2400" b="0" i="0" u="none" strike="noStrike" kern="0" cap="none" spc="0" normalizeH="0" baseline="0" noProof="0" dirty="0">
                <a:ln>
                  <a:noFill/>
                </a:ln>
                <a:solidFill>
                  <a:srgbClr val="FFFFFF"/>
                </a:solidFill>
                <a:effectLst/>
                <a:uLnTx/>
                <a:uFillTx/>
                <a:latin typeface="Calibri"/>
                <a:cs typeface="Calibri"/>
                <a:sym typeface="Calibri"/>
              </a:rPr>
              <a:t> and </a:t>
            </a:r>
            <a:r>
              <a:rPr kumimoji="0" lang="en-US" sz="2400" b="0" i="1" u="none" strike="noStrike" kern="0" cap="none" spc="0" normalizeH="0" baseline="0" noProof="0" dirty="0">
                <a:ln>
                  <a:noFill/>
                </a:ln>
                <a:solidFill>
                  <a:srgbClr val="FFFFFF"/>
                </a:solidFill>
                <a:effectLst/>
                <a:uLnTx/>
                <a:uFillTx/>
                <a:latin typeface="Calibri"/>
                <a:cs typeface="Calibri"/>
                <a:sym typeface="Calibri"/>
              </a:rPr>
              <a:t>T</a:t>
            </a:r>
            <a:r>
              <a:rPr kumimoji="0" lang="en-US" sz="2400" b="0" i="0" u="none" strike="noStrike" kern="0" cap="none" spc="0" normalizeH="0" baseline="0" noProof="0" dirty="0">
                <a:ln>
                  <a:noFill/>
                </a:ln>
                <a:solidFill>
                  <a:srgbClr val="FFFFFF"/>
                </a:solidFill>
                <a:effectLst/>
                <a:uLnTx/>
                <a:uFillTx/>
                <a:latin typeface="Calibri"/>
                <a:cs typeface="Calibri"/>
                <a:sym typeface="Calibri"/>
              </a:rPr>
              <a:t>:</a:t>
            </a:r>
          </a:p>
          <a:p>
            <a:pPr marL="914400" marR="0" lvl="1" indent="-406400" algn="l" defTabSz="914400" rtl="0" eaLnBrk="1" fontAlgn="auto" latinLnBrk="0" hangingPunct="1">
              <a:lnSpc>
                <a:spcPct val="90000"/>
              </a:lnSpc>
              <a:spcBef>
                <a:spcPts val="560"/>
              </a:spcBef>
              <a:spcAft>
                <a:spcPts val="0"/>
              </a:spcAft>
              <a:buClr>
                <a:srgbClr val="FFFFFF"/>
              </a:buClr>
              <a:buSzPts val="2800"/>
              <a:buFont typeface="Arial"/>
              <a:buChar char="–"/>
              <a:tabLst/>
              <a:defRPr/>
            </a:pPr>
            <a:r>
              <a:rPr kumimoji="0" lang="en-US" sz="1800" b="0" i="0" u="sng" strike="noStrike" kern="0" cap="none" spc="0" normalizeH="0" baseline="0" noProof="0" dirty="0">
                <a:ln>
                  <a:noFill/>
                </a:ln>
                <a:solidFill>
                  <a:srgbClr val="FFFFFF"/>
                </a:solidFill>
                <a:effectLst/>
                <a:uLnTx/>
                <a:uFillTx/>
                <a:latin typeface="Calibri"/>
                <a:cs typeface="Calibri"/>
                <a:sym typeface="Calibri"/>
              </a:rPr>
              <a:t>Direct path</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calculates </a:t>
            </a:r>
            <a:r>
              <a:rPr kumimoji="0" lang="en-US" sz="1800" b="0" i="1" u="none" strike="noStrike" kern="0" cap="none" spc="0" normalizeH="0" baseline="0" noProof="0" dirty="0">
                <a:ln>
                  <a:noFill/>
                </a:ln>
                <a:solidFill>
                  <a:srgbClr val="FFFFFF"/>
                </a:solidFill>
                <a:effectLst/>
                <a:uLnTx/>
                <a:uFillTx/>
                <a:latin typeface="Calibri"/>
                <a:cs typeface="Calibri"/>
                <a:sym typeface="Calibri"/>
              </a:rPr>
              <a:t>A</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and </a:t>
            </a:r>
            <a:r>
              <a:rPr kumimoji="0" lang="en-US" sz="1800" b="0" i="1" u="none" strike="noStrike" kern="0" cap="none" spc="0" normalizeH="0" baseline="0" noProof="0" dirty="0">
                <a:ln>
                  <a:noFill/>
                </a:ln>
                <a:solidFill>
                  <a:srgbClr val="FFFFFF"/>
                </a:solidFill>
                <a:effectLst/>
                <a:uLnTx/>
                <a:uFillTx/>
                <a:latin typeface="Calibri"/>
                <a:cs typeface="Calibri"/>
                <a:sym typeface="Calibri"/>
              </a:rPr>
              <a:t>T</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from inputs needed in </a:t>
            </a:r>
            <a:r>
              <a:rPr kumimoji="0" lang="en-US" sz="1800" b="0" i="1" u="none" strike="noStrike" kern="0" cap="none" spc="0" normalizeH="0" baseline="0" noProof="0" dirty="0">
                <a:ln>
                  <a:noFill/>
                </a:ln>
                <a:solidFill>
                  <a:srgbClr val="FFFFFF"/>
                </a:solidFill>
                <a:effectLst/>
                <a:uLnTx/>
                <a:uFillTx/>
                <a:latin typeface="Calibri"/>
                <a:cs typeface="Calibri"/>
                <a:sym typeface="Calibri"/>
              </a:rPr>
              <a:t>f</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using RT model,</a:t>
            </a:r>
          </a:p>
          <a:p>
            <a:pPr marL="914400" marR="0" lvl="1" indent="-406400" algn="l" defTabSz="914400" rtl="0" eaLnBrk="1" fontAlgn="auto" latinLnBrk="0" hangingPunct="1">
              <a:lnSpc>
                <a:spcPct val="90000"/>
              </a:lnSpc>
              <a:spcBef>
                <a:spcPts val="560"/>
              </a:spcBef>
              <a:spcAft>
                <a:spcPts val="0"/>
              </a:spcAft>
              <a:buClr>
                <a:srgbClr val="FFFFFF"/>
              </a:buClr>
              <a:buSzPts val="2800"/>
              <a:buFont typeface="Arial"/>
              <a:buChar char="–"/>
              <a:tabLst/>
              <a:defRPr/>
            </a:pPr>
            <a:r>
              <a:rPr kumimoji="0" lang="en-US" sz="1800" b="0" i="0" u="sng" strike="noStrike" kern="0" cap="none" spc="0" normalizeH="0" baseline="0" noProof="0" dirty="0">
                <a:ln>
                  <a:noFill/>
                </a:ln>
                <a:solidFill>
                  <a:srgbClr val="FFFFFF"/>
                </a:solidFill>
                <a:effectLst/>
                <a:uLnTx/>
                <a:uFillTx/>
                <a:latin typeface="Calibri"/>
                <a:cs typeface="Calibri"/>
                <a:sym typeface="Calibri"/>
              </a:rPr>
              <a:t>Indirect path</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estimates </a:t>
            </a:r>
            <a:r>
              <a:rPr kumimoji="0" lang="en-US" sz="1800" b="0" i="1" u="none" strike="noStrike" kern="0" cap="none" spc="0" normalizeH="0" baseline="0" noProof="0" dirty="0">
                <a:ln>
                  <a:noFill/>
                </a:ln>
                <a:solidFill>
                  <a:srgbClr val="FFFFFF"/>
                </a:solidFill>
                <a:effectLst/>
                <a:uLnTx/>
                <a:uFillTx/>
                <a:latin typeface="Calibri"/>
                <a:cs typeface="Calibri"/>
                <a:sym typeface="Calibri"/>
              </a:rPr>
              <a:t>A</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from narrowband ABI reflectances, and determines </a:t>
            </a:r>
            <a:r>
              <a:rPr kumimoji="0" lang="en-US" sz="1800" b="0" i="1" u="none" strike="noStrike" kern="0" cap="none" spc="0" normalizeH="0" baseline="0" noProof="0" dirty="0">
                <a:ln>
                  <a:noFill/>
                </a:ln>
                <a:solidFill>
                  <a:srgbClr val="FFFFFF"/>
                </a:solidFill>
                <a:effectLst/>
                <a:uLnTx/>
                <a:uFillTx/>
                <a:latin typeface="Calibri"/>
                <a:cs typeface="Calibri"/>
                <a:sym typeface="Calibri"/>
              </a:rPr>
              <a:t>T</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from </a:t>
            </a:r>
            <a:r>
              <a:rPr kumimoji="0" lang="en-US" sz="1800" b="0" i="1" u="none" strike="noStrike" kern="0" cap="none" spc="0" normalizeH="0" baseline="0" noProof="0" dirty="0">
                <a:ln>
                  <a:noFill/>
                </a:ln>
                <a:solidFill>
                  <a:srgbClr val="FFFFFF"/>
                </a:solidFill>
                <a:effectLst/>
                <a:uLnTx/>
                <a:uFillTx/>
                <a:latin typeface="Calibri"/>
                <a:cs typeface="Calibri"/>
                <a:sym typeface="Calibri"/>
              </a:rPr>
              <a:t>A </a:t>
            </a:r>
            <a:r>
              <a:rPr kumimoji="0" lang="en-US" sz="1800" b="0" i="0" u="none" strike="noStrike" kern="0" cap="none" spc="0" normalizeH="0" baseline="0" noProof="0" dirty="0">
                <a:ln>
                  <a:noFill/>
                </a:ln>
                <a:solidFill>
                  <a:srgbClr val="FFFFFF"/>
                </a:solidFill>
                <a:effectLst/>
                <a:uLnTx/>
                <a:uFillTx/>
                <a:latin typeface="Calibri"/>
                <a:cs typeface="Calibri"/>
                <a:sym typeface="Calibri"/>
              </a:rPr>
              <a:t>and TPW, O</a:t>
            </a:r>
            <a:r>
              <a:rPr kumimoji="0" lang="en-US" sz="1800" b="0" i="0" u="none" strike="noStrike" kern="0" cap="none" spc="0" normalizeH="0" baseline="-25000" noProof="0" dirty="0">
                <a:ln>
                  <a:noFill/>
                </a:ln>
                <a:solidFill>
                  <a:srgbClr val="FFFFFF"/>
                </a:solidFill>
                <a:effectLst/>
                <a:uLnTx/>
                <a:uFillTx/>
                <a:latin typeface="Calibri"/>
                <a:cs typeface="Calibri"/>
                <a:sym typeface="Calibri"/>
              </a:rPr>
              <a:t>3</a:t>
            </a:r>
            <a:r>
              <a:rPr kumimoji="0" lang="en-US" sz="1800" b="0" i="0" u="none" strike="noStrike" kern="0" cap="none" spc="0" normalizeH="0" baseline="0" noProof="0" dirty="0">
                <a:ln>
                  <a:noFill/>
                </a:ln>
                <a:solidFill>
                  <a:srgbClr val="FFFFFF"/>
                </a:solidFill>
                <a:effectLst/>
                <a:uLnTx/>
                <a:uFillTx/>
                <a:latin typeface="Calibri"/>
                <a:cs typeface="Calibri"/>
                <a:sym typeface="Calibri"/>
              </a:rPr>
              <a:t>, pressure.</a:t>
            </a:r>
          </a:p>
          <a:p>
            <a:pPr marL="457200" marR="0" lvl="0" indent="-431800" algn="l" defTabSz="914400" rtl="0" eaLnBrk="1" fontAlgn="auto" latinLnBrk="0" hangingPunct="1">
              <a:lnSpc>
                <a:spcPct val="90000"/>
              </a:lnSpc>
              <a:spcBef>
                <a:spcPts val="640"/>
              </a:spcBef>
              <a:spcAft>
                <a:spcPts val="0"/>
              </a:spcAft>
              <a:buClr>
                <a:srgbClr val="FFFFFF"/>
              </a:buClr>
              <a:buSzPts val="3200"/>
              <a:buFont typeface="Arial"/>
              <a:buChar char="•"/>
              <a:tabLst/>
              <a:defRPr/>
            </a:pPr>
            <a:r>
              <a:rPr kumimoji="0" lang="en-US" sz="2000" b="1" i="0" u="none" strike="noStrike" kern="0" cap="none" spc="0" normalizeH="0" baseline="0" noProof="0" dirty="0">
                <a:ln>
                  <a:noFill/>
                </a:ln>
                <a:solidFill>
                  <a:srgbClr val="FFFFFF"/>
                </a:solidFill>
                <a:effectLst/>
                <a:uLnTx/>
                <a:uFillTx/>
                <a:latin typeface="Calibri"/>
                <a:cs typeface="Calibri"/>
                <a:sym typeface="Calibri"/>
              </a:rPr>
              <a:t>Current GS algorithms do not provide surface albedo product; DSR and RSR are retrieved using Indirect path.</a:t>
            </a:r>
          </a:p>
        </p:txBody>
      </p:sp>
      <p:sp>
        <p:nvSpPr>
          <p:cNvPr id="8" name="Arrow: Right 7">
            <a:extLst>
              <a:ext uri="{FF2B5EF4-FFF2-40B4-BE49-F238E27FC236}">
                <a16:creationId xmlns:a16="http://schemas.microsoft.com/office/drawing/2014/main" id="{6F2FF8C7-45B9-4E23-90AF-E2E4CB562565}"/>
              </a:ext>
            </a:extLst>
          </p:cNvPr>
          <p:cNvSpPr/>
          <p:nvPr/>
        </p:nvSpPr>
        <p:spPr>
          <a:xfrm>
            <a:off x="4879571" y="4760423"/>
            <a:ext cx="532014" cy="216131"/>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227841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a:t>
            </a:r>
            <a:r>
              <a:rPr lang="en-US" i="1" dirty="0"/>
              <a:t>A</a:t>
            </a:r>
            <a:r>
              <a:rPr lang="en-US" dirty="0"/>
              <a:t> in Indirect Path</a:t>
            </a:r>
            <a:br>
              <a:rPr lang="en-US" dirty="0"/>
            </a:br>
            <a:r>
              <a:rPr lang="en-US" sz="2400" dirty="0"/>
              <a:t>Narrow-to-Broadband Conversion</a:t>
            </a:r>
            <a:endParaRPr lang="en-US" dirty="0"/>
          </a:p>
        </p:txBody>
      </p:sp>
      <p:sp>
        <p:nvSpPr>
          <p:cNvPr id="3" name="Text Placeholder 2"/>
          <p:cNvSpPr>
            <a:spLocks noGrp="1"/>
          </p:cNvSpPr>
          <p:nvPr>
            <p:ph type="body" idx="1"/>
          </p:nvPr>
        </p:nvSpPr>
        <p:spPr>
          <a:xfrm>
            <a:off x="457200" y="1280159"/>
            <a:ext cx="8229600" cy="2477194"/>
          </a:xfrm>
        </p:spPr>
        <p:txBody>
          <a:bodyPr>
            <a:normAutofit fontScale="85000" lnSpcReduction="20000"/>
          </a:bodyPr>
          <a:lstStyle/>
          <a:p>
            <a:pPr>
              <a:spcBef>
                <a:spcPts val="0"/>
              </a:spcBef>
            </a:pPr>
            <a:r>
              <a:rPr lang="en-US" dirty="0"/>
              <a:t>In </a:t>
            </a:r>
            <a:r>
              <a:rPr lang="en-US" u="sng" dirty="0"/>
              <a:t>Indirect Path</a:t>
            </a:r>
            <a:r>
              <a:rPr lang="en-US" dirty="0"/>
              <a:t> </a:t>
            </a:r>
            <a:r>
              <a:rPr lang="en-US" i="1" dirty="0"/>
              <a:t>A</a:t>
            </a:r>
            <a:r>
              <a:rPr lang="en-US" dirty="0"/>
              <a:t> is determined by </a:t>
            </a:r>
          </a:p>
          <a:p>
            <a:pPr marL="996950" lvl="1" indent="-514350">
              <a:buFont typeface="+mj-lt"/>
              <a:buAutoNum type="arabicPeriod"/>
            </a:pPr>
            <a:r>
              <a:rPr lang="en-US" dirty="0"/>
              <a:t>Estimating broadband bidirectional (BD) reflectance </a:t>
            </a:r>
            <a:r>
              <a:rPr lang="en-US" i="1" dirty="0" err="1">
                <a:latin typeface="Times New Roman" panose="02020603050405020304" pitchFamily="18" charset="0"/>
                <a:cs typeface="Times New Roman" panose="02020603050405020304" pitchFamily="18" charset="0"/>
              </a:rPr>
              <a:t>a</a:t>
            </a:r>
            <a:r>
              <a:rPr lang="en-US" i="1" baseline="-25000" dirty="0" err="1">
                <a:latin typeface="Times New Roman" panose="02020603050405020304" pitchFamily="18" charset="0"/>
                <a:cs typeface="Times New Roman" panose="02020603050405020304" pitchFamily="18" charset="0"/>
              </a:rPr>
              <a:t>bb</a:t>
            </a:r>
            <a:r>
              <a:rPr lang="en-US" dirty="0"/>
              <a:t> from narrowband ABI reflectances </a:t>
            </a:r>
            <a:r>
              <a:rPr lang="en-US" i="1" dirty="0">
                <a:latin typeface="Times New Roman" panose="02020603050405020304" pitchFamily="18" charset="0"/>
                <a:cs typeface="Times New Roman" panose="02020603050405020304" pitchFamily="18" charset="0"/>
              </a:rPr>
              <a:t>a</a:t>
            </a:r>
            <a:r>
              <a:rPr lang="en-US" i="1" baseline="-25000" dirty="0">
                <a:latin typeface="Times New Roman" panose="02020603050405020304" pitchFamily="18" charset="0"/>
                <a:cs typeface="Times New Roman" panose="02020603050405020304" pitchFamily="18" charset="0"/>
              </a:rPr>
              <a:t>i  </a:t>
            </a:r>
            <a:r>
              <a:rPr lang="en-US" dirty="0"/>
              <a:t>by applying </a:t>
            </a:r>
            <a:r>
              <a:rPr lang="en-US" b="1" i="1" dirty="0"/>
              <a:t>narrowband-to-broadband</a:t>
            </a:r>
            <a:r>
              <a:rPr lang="en-US" b="1" dirty="0"/>
              <a:t> (NTB) conversion</a:t>
            </a:r>
            <a:r>
              <a:rPr lang="en-US" dirty="0"/>
              <a:t>.</a:t>
            </a:r>
          </a:p>
          <a:p>
            <a:pPr marL="996950" lvl="1" indent="-514350">
              <a:buFont typeface="+mj-lt"/>
              <a:buAutoNum type="arabicPeriod"/>
            </a:pPr>
            <a:r>
              <a:rPr lang="en-US" dirty="0"/>
              <a:t>Applying angular distributional models to convert broadband bidirectional reflectances to broadband albedo </a:t>
            </a:r>
            <a:r>
              <a:rPr lang="en-US" i="1" dirty="0"/>
              <a:t>A</a:t>
            </a:r>
            <a:r>
              <a:rPr lang="en-US" dirty="0"/>
              <a:t>. </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fld id="{00000000-1234-1234-1234-123412341234}" type="slidenum">
              <a:rPr kumimoji="0" lang="en-US" sz="1200" b="0" i="0" u="none" strike="noStrike" kern="0" cap="none" spc="0" normalizeH="0" baseline="0" noProof="0" smtClean="0">
                <a:ln>
                  <a:noFill/>
                </a:ln>
                <a:solidFill>
                  <a:srgbClr val="FFFFF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FFFFFF"/>
                </a:buClr>
                <a:buSzPts val="300"/>
                <a:buFont typeface="Calibri"/>
                <a:buNone/>
                <a:tabLst/>
                <a:defRPr/>
              </a:pPr>
              <a:t>99</a:t>
            </a:fld>
            <a:endParaRPr kumimoji="0" lang="en-US" sz="1200" b="0" i="0" u="none" strike="noStrike" kern="0" cap="none" spc="0" normalizeH="0" baseline="0" noProof="0">
              <a:ln>
                <a:noFill/>
              </a:ln>
              <a:solidFill>
                <a:srgbClr val="FFFFFF"/>
              </a:solidFill>
              <a:effectLst/>
              <a:uLnTx/>
              <a:uFillTx/>
              <a:latin typeface="Calibri"/>
              <a:cs typeface="Calibri"/>
              <a:sym typeface="Calibri"/>
            </a:endParaRPr>
          </a:p>
        </p:txBody>
      </p:sp>
      <p:pic>
        <p:nvPicPr>
          <p:cNvPr id="10" name="Picture 9">
            <a:extLst>
              <a:ext uri="{FF2B5EF4-FFF2-40B4-BE49-F238E27FC236}">
                <a16:creationId xmlns:a16="http://schemas.microsoft.com/office/drawing/2014/main" id="{BD047EA2-F16E-41AA-A987-B6BF99F17CE0}"/>
              </a:ext>
            </a:extLst>
          </p:cNvPr>
          <p:cNvPicPr>
            <a:picLocks noChangeAspect="1"/>
          </p:cNvPicPr>
          <p:nvPr/>
        </p:nvPicPr>
        <p:blipFill>
          <a:blip r:embed="rId2"/>
          <a:stretch>
            <a:fillRect/>
          </a:stretch>
        </p:blipFill>
        <p:spPr>
          <a:xfrm>
            <a:off x="912193" y="3678738"/>
            <a:ext cx="3928032" cy="3008500"/>
          </a:xfrm>
          <a:prstGeom prst="rect">
            <a:avLst/>
          </a:prstGeom>
        </p:spPr>
      </p:pic>
      <p:pic>
        <p:nvPicPr>
          <p:cNvPr id="11" name="Picture 10">
            <a:extLst>
              <a:ext uri="{FF2B5EF4-FFF2-40B4-BE49-F238E27FC236}">
                <a16:creationId xmlns:a16="http://schemas.microsoft.com/office/drawing/2014/main" id="{5CD8A4D1-0A0F-4C0B-A0BE-07B99F7022FB}"/>
              </a:ext>
            </a:extLst>
          </p:cNvPr>
          <p:cNvPicPr>
            <a:picLocks noChangeAspect="1"/>
          </p:cNvPicPr>
          <p:nvPr/>
        </p:nvPicPr>
        <p:blipFill>
          <a:blip r:embed="rId3"/>
          <a:stretch>
            <a:fillRect/>
          </a:stretch>
        </p:blipFill>
        <p:spPr>
          <a:xfrm>
            <a:off x="4461729" y="3678738"/>
            <a:ext cx="3928032" cy="3008500"/>
          </a:xfrm>
          <a:prstGeom prst="rect">
            <a:avLst/>
          </a:prstGeom>
        </p:spPr>
      </p:pic>
      <p:sp>
        <p:nvSpPr>
          <p:cNvPr id="12" name="TextBox 11">
            <a:extLst>
              <a:ext uri="{FF2B5EF4-FFF2-40B4-BE49-F238E27FC236}">
                <a16:creationId xmlns:a16="http://schemas.microsoft.com/office/drawing/2014/main" id="{F7CAB5C0-2285-4B6F-AFF9-DD9AF77ED36F}"/>
              </a:ext>
            </a:extLst>
          </p:cNvPr>
          <p:cNvSpPr txBox="1"/>
          <p:nvPr/>
        </p:nvSpPr>
        <p:spPr>
          <a:xfrm rot="16200000">
            <a:off x="-503420" y="5029100"/>
            <a:ext cx="252344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FFFFFF"/>
                </a:solidFill>
                <a:effectLst/>
                <a:uLnTx/>
                <a:uFillTx/>
                <a:latin typeface="Arial"/>
                <a:cs typeface="Arial"/>
                <a:sym typeface="Arial"/>
              </a:rPr>
              <a:t>Illustration of NTB conversion</a:t>
            </a:r>
          </a:p>
        </p:txBody>
      </p:sp>
    </p:spTree>
    <p:extLst>
      <p:ext uri="{BB962C8B-B14F-4D97-AF65-F5344CB8AC3E}">
        <p14:creationId xmlns:p14="http://schemas.microsoft.com/office/powerpoint/2010/main" val="2647879217"/>
      </p:ext>
    </p:extLst>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246695</TotalTime>
  <Words>7357</Words>
  <Application>Microsoft Office PowerPoint</Application>
  <PresentationFormat>On-screen Show (4:3)</PresentationFormat>
  <Paragraphs>1154</Paragraphs>
  <Slides>110</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110</vt:i4>
      </vt:variant>
    </vt:vector>
  </HeadingPairs>
  <TitlesOfParts>
    <vt:vector size="115" baseType="lpstr">
      <vt:lpstr>Calibri</vt:lpstr>
      <vt:lpstr>Malgun Gothic</vt:lpstr>
      <vt:lpstr>Arial</vt:lpstr>
      <vt:lpstr>Times New Roman</vt:lpstr>
      <vt:lpstr>Custom Design</vt:lpstr>
      <vt:lpstr>GOES-17 ABI L2+ SW Radiation Budget (SRB) Provisional PS-PVR Status and Plan for Assessing Warm Periods</vt:lpstr>
      <vt:lpstr>Outline</vt:lpstr>
      <vt:lpstr>Contents of Supplement</vt:lpstr>
      <vt:lpstr>Product Overview: RSR</vt:lpstr>
      <vt:lpstr>Product Overview: DSR</vt:lpstr>
      <vt:lpstr>GOES-R DSR/RSR Product  Precedence Chain</vt:lpstr>
      <vt:lpstr>Pre-Provisional Time-Line</vt:lpstr>
      <vt:lpstr>ADRs IN PROGRESS PRIOR TO GOES-17 SRB PROVISIONAL REVIEW</vt:lpstr>
      <vt:lpstr>ADRs in Progress</vt:lpstr>
      <vt:lpstr>Other Issues – no ADR</vt:lpstr>
      <vt:lpstr>Product Quality Evaluation</vt:lpstr>
      <vt:lpstr>Provisional PLPTs</vt:lpstr>
      <vt:lpstr>Application of PLPT Analysis  Tests to Domains</vt:lpstr>
      <vt:lpstr>GOES-17 Data Used in this Review</vt:lpstr>
      <vt:lpstr>GOES-17 Data Used in this Review </vt:lpstr>
      <vt:lpstr>GOES-17 Data Used in this Review: Data Availability</vt:lpstr>
      <vt:lpstr>Visual and Quantitative Comparisons</vt:lpstr>
      <vt:lpstr>Comparison with GSIP (G15)</vt:lpstr>
      <vt:lpstr>Geostationary Surface and Insolation Product (GSIP)</vt:lpstr>
      <vt:lpstr>GSIP (GWDISK) vs. G17 RSRF</vt:lpstr>
      <vt:lpstr>GSIP (GWDISK) vs. G17 DSRF</vt:lpstr>
      <vt:lpstr>GSIP (GWNHEM) vs. G17 RSRC</vt:lpstr>
      <vt:lpstr>GSIP (GWNHEM) vs. G17 DSRC</vt:lpstr>
      <vt:lpstr>GSIP/G15 and G17 DSR vs. SURFRAD DSR</vt:lpstr>
      <vt:lpstr>Comparison with GOES-16</vt:lpstr>
      <vt:lpstr>Data used</vt:lpstr>
      <vt:lpstr>G16/G17 MESO Flux Comparison: 18 UTC on 5/10/19</vt:lpstr>
      <vt:lpstr>G16/G17 CONUS Flux Comparison: 18 UTC on 5/10/19</vt:lpstr>
      <vt:lpstr>G16/G17 CONUS Flux Comparison: 18 UTC on 5/10/19</vt:lpstr>
      <vt:lpstr>Flux difference in the overlap area at 18 UTC on 5/10/19</vt:lpstr>
      <vt:lpstr>ClearCompAlb difference in the overlap area at 18 UTC on 5/10/19</vt:lpstr>
      <vt:lpstr>G16/G17 FD Flux Comparison: 18 UTC on 5/10/19</vt:lpstr>
      <vt:lpstr>G16/G17 FD Flux Comparison: 18 UTC on 5/10/19</vt:lpstr>
      <vt:lpstr>Flux difference in overlap area at 18 UTC on 5/10/2019</vt:lpstr>
      <vt:lpstr>ClearCompAlb difference in the overlap area at 18 UTC on 5/10/19</vt:lpstr>
      <vt:lpstr>Flux difference vs. UTC in overlap area on 5/10/2019</vt:lpstr>
      <vt:lpstr>Probability Plots (1)</vt:lpstr>
      <vt:lpstr>Probability Plots (2)</vt:lpstr>
      <vt:lpstr>CONUS DSR comparison over same stations</vt:lpstr>
      <vt:lpstr>Comparison with Reference data</vt:lpstr>
      <vt:lpstr>Definitions of Metrics for Quantitative Comparisons</vt:lpstr>
      <vt:lpstr>Comparison of GOES-17 RSR with CERES RSR</vt:lpstr>
      <vt:lpstr>PLPT Task ABI-FD_RSR09</vt:lpstr>
      <vt:lpstr>PLPT Task ABI-FD_RSR09</vt:lpstr>
      <vt:lpstr>PLPT Task ABI-FD_RSR09</vt:lpstr>
      <vt:lpstr>PLPT Task ABI-FD_RSR09</vt:lpstr>
      <vt:lpstr>PLPT Task ABI-FD_RSR09</vt:lpstr>
      <vt:lpstr>PLPT Task ABI-CONUS_RSR10</vt:lpstr>
      <vt:lpstr>PLPT Task ABI-CONUS_RSR10</vt:lpstr>
      <vt:lpstr>PLPT Task ABI-CONUS_RSR10</vt:lpstr>
      <vt:lpstr>PLPT Task ABI-CONUS_RSR10</vt:lpstr>
      <vt:lpstr>Comparison of GOES-17 DSR with SURFRAD and SOLRAD DSR</vt:lpstr>
      <vt:lpstr>Reference Data for  Quantitative Evaluation of DSR</vt:lpstr>
      <vt:lpstr>PLPT Task ABI-FD_DSR09</vt:lpstr>
      <vt:lpstr>PLPT Task ABI-CONUS_DSR10</vt:lpstr>
      <vt:lpstr>Diurnal Cycle of DSRC - Clear</vt:lpstr>
      <vt:lpstr>Diurnal Cycle of  DSRC - Cloudy</vt:lpstr>
      <vt:lpstr>Diurnal Cycle of Hourly DSR</vt:lpstr>
      <vt:lpstr>Summary of G17 vs. Reference RSR and DSR Comparison</vt:lpstr>
      <vt:lpstr>Provisional Maturity Assessment</vt:lpstr>
      <vt:lpstr>Provisional Validation</vt:lpstr>
      <vt:lpstr>Provisional Validation</vt:lpstr>
      <vt:lpstr>Plans for Assessment of warm period </vt:lpstr>
      <vt:lpstr>Impact of GOES-17 LHP anomaly on SRB Products</vt:lpstr>
      <vt:lpstr>Plan for Assessing Warm Period and Mitigation</vt:lpstr>
      <vt:lpstr>Path to full Validation Maturity</vt:lpstr>
      <vt:lpstr>Issues and Status ADRs Potentially Needing Resolution for Full VAL</vt:lpstr>
      <vt:lpstr>Issues and Status Other Actions Needed for Full VAL</vt:lpstr>
      <vt:lpstr>Path to Full Validation - PLPTs</vt:lpstr>
      <vt:lpstr>Path to Full Validation – Risks</vt:lpstr>
      <vt:lpstr>Summary &amp; Recommendations</vt:lpstr>
      <vt:lpstr>Summary</vt:lpstr>
      <vt:lpstr>Recommendation</vt:lpstr>
      <vt:lpstr>Supplement</vt:lpstr>
      <vt:lpstr>Impacts of G17 LWIR FPM temperature anomaly on SRB products</vt:lpstr>
      <vt:lpstr>Data Set and Strategy</vt:lpstr>
      <vt:lpstr>G17 FPM temperatures on 8/29/18</vt:lpstr>
      <vt:lpstr>G17 and G16 Fluxes as Function of Time of Day</vt:lpstr>
      <vt:lpstr>FPM temp. increase impacts on SRB: Number of retrievals and cloudiness</vt:lpstr>
      <vt:lpstr>FPM temperature impacts on SRB: Summary</vt:lpstr>
      <vt:lpstr>Empirical  narrow-to-broadband (NTB) coefficients</vt:lpstr>
      <vt:lpstr>Empirical NTB coefficients from CERES/ABI matchup </vt:lpstr>
      <vt:lpstr>Empirical NTB coefficient test:  RSR and DSR with Current NTB</vt:lpstr>
      <vt:lpstr>Empirical NTB coefficient test:  RSR and DSR with Empirical NTB </vt:lpstr>
      <vt:lpstr>Empirical NTB coefficient test:  Empirical - Current Difference</vt:lpstr>
      <vt:lpstr>Empirical NTB coefficient test:  G17 RSR vs. CERES RSR</vt:lpstr>
      <vt:lpstr>Empirical NTB coefficient test:  G17 DSR vs. Ground DSR</vt:lpstr>
      <vt:lpstr>Summary of Empirical NTB Coefficients Test for 3/31/2019</vt:lpstr>
      <vt:lpstr>NoteS on spatial and temporal resolution</vt:lpstr>
      <vt:lpstr>Comments on spatial and temporal GOES-R DSR and RSR resolutions </vt:lpstr>
      <vt:lpstr>Gridded vs. pixel-level DSR AWG Radiation Team Results</vt:lpstr>
      <vt:lpstr>ABI TPW in SRB Algorithm</vt:lpstr>
      <vt:lpstr>ADR 875: ABI TPW unit in GS SRB algorithm</vt:lpstr>
      <vt:lpstr>ADR 875 continued: source of TWP in SRB OE IP (PQI1)</vt:lpstr>
      <vt:lpstr>ADR 875 continued: SRB FD from DE, 18 UTC on 5/1/19</vt:lpstr>
      <vt:lpstr>ADR 875 continued: SRB FD from OE, 18 UTC on 5/1/19</vt:lpstr>
      <vt:lpstr>The SRB algorithm</vt:lpstr>
      <vt:lpstr>SRB Algorithm Overview</vt:lpstr>
      <vt:lpstr>Determining A in Indirect Path Narrow-to-Broadband Conversion</vt:lpstr>
      <vt:lpstr>Clear-Sky Composite TOA Albedo</vt:lpstr>
      <vt:lpstr>Note on direct path retrieval</vt:lpstr>
      <vt:lpstr>Note Regarding Direct Path Retrieval</vt:lpstr>
      <vt:lpstr>Impact G17 ABI Band 2 gain change </vt:lpstr>
      <vt:lpstr>Data used in the test</vt:lpstr>
      <vt:lpstr>G17 CHN02 test: G17_DE_20181202_2000</vt:lpstr>
      <vt:lpstr>G17 CHN02 test: G17_OR_20181202_2000</vt:lpstr>
      <vt:lpstr>G17 CHN02 test: DE - OR</vt:lpstr>
      <vt:lpstr>G17 CHN02 test:  SRB FD comparison</vt:lpstr>
      <vt:lpstr>G17 CHN02 test:  DSRC comparison</vt:lpstr>
      <vt:lpstr>G17 CHN02 test: RSRF comparison with CERES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MacKenzie, Wayne M. (GSFC-4160)[NOAA]</dc:creator>
  <cp:lastModifiedBy>Istvan Laszlo</cp:lastModifiedBy>
  <cp:revision>1164</cp:revision>
  <dcterms:modified xsi:type="dcterms:W3CDTF">2019-06-26T20:58:21Z</dcterms:modified>
</cp:coreProperties>
</file>