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7" r:id="rId3"/>
    <p:sldId id="279" r:id="rId4"/>
    <p:sldId id="281" r:id="rId5"/>
    <p:sldId id="282" r:id="rId6"/>
    <p:sldId id="273" r:id="rId7"/>
    <p:sldId id="280" r:id="rId8"/>
    <p:sldId id="276" r:id="rId9"/>
    <p:sldId id="277" r:id="rId10"/>
    <p:sldId id="27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00"/>
    <a:srgbClr val="008E00"/>
    <a:srgbClr val="006400"/>
    <a:srgbClr val="2DFF8C"/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13" autoAdjust="0"/>
  </p:normalViewPr>
  <p:slideViewPr>
    <p:cSldViewPr>
      <p:cViewPr varScale="1">
        <p:scale>
          <a:sx n="103" d="100"/>
          <a:sy n="103" d="100"/>
        </p:scale>
        <p:origin x="80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257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-5</a:t>
            </a:r>
            <a:r>
              <a:rPr lang="en-US" baseline="0" dirty="0" smtClean="0"/>
              <a:t> to 35 C</a:t>
            </a:r>
          </a:p>
          <a:p>
            <a:pPr marL="158750" indent="0">
              <a:buNone/>
            </a:pPr>
            <a:r>
              <a:rPr lang="en-US" baseline="0" dirty="0" smtClean="0"/>
              <a:t>23 to 95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6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3c98f5c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3c98f5c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GOES-16 </a:t>
            </a:r>
            <a:r>
              <a:rPr lang="en-US" sz="4400" dirty="0" smtClean="0"/>
              <a:t>and -</a:t>
            </a:r>
            <a:r>
              <a:rPr lang="en-US" sz="4400" dirty="0"/>
              <a:t>17</a:t>
            </a:r>
            <a:r>
              <a:rPr lang="en" sz="4400" dirty="0"/>
              <a:t> </a:t>
            </a:r>
            <a:r>
              <a:rPr lang="en" sz="4400" dirty="0" smtClean="0"/>
              <a:t>FHS, SST</a:t>
            </a:r>
            <a:r>
              <a:rPr lang="en" sz="4400" dirty="0"/>
              <a:t/>
            </a:r>
            <a:br>
              <a:rPr lang="en" sz="4400" dirty="0"/>
            </a:br>
            <a:r>
              <a:rPr lang="en" sz="4400" dirty="0"/>
              <a:t>in AWIPS</a:t>
            </a:r>
            <a:endParaRPr sz="44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998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NWS/OBS update to GOES-17 Provisional PS-PVR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July 25, </a:t>
            </a:r>
            <a:r>
              <a:rPr lang="en" dirty="0"/>
              <a:t>2019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021D9-732B-4F41-B6C4-F0D5DB7C0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AF9EB-5779-4E46-A617-E85B415426A2}"/>
              </a:ext>
            </a:extLst>
          </p:cNvPr>
          <p:cNvSpPr txBox="1"/>
          <p:nvPr/>
        </p:nvSpPr>
        <p:spPr>
          <a:xfrm>
            <a:off x="2667000" y="2114550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3200" dirty="0"/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1245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04800" y="1333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Overview of </a:t>
            </a:r>
            <a:r>
              <a:rPr lang="en" sz="2400" u="sng" dirty="0" smtClean="0"/>
              <a:t>GOES-17 </a:t>
            </a:r>
            <a:r>
              <a:rPr lang="en-US" sz="2400" u="sng" dirty="0" smtClean="0"/>
              <a:t>Fire Hot Spot and SST </a:t>
            </a:r>
            <a:r>
              <a:rPr lang="en" sz="2400" u="sng" dirty="0" smtClean="0"/>
              <a:t>in </a:t>
            </a:r>
            <a:r>
              <a:rPr lang="en" sz="2400" u="sng" dirty="0"/>
              <a:t>AWIPS</a:t>
            </a:r>
            <a:endParaRPr sz="2400" u="sng" dirty="0"/>
          </a:p>
        </p:txBody>
      </p:sp>
      <p:sp>
        <p:nvSpPr>
          <p:cNvPr id="61" name="Shape 61"/>
          <p:cNvSpPr txBox="1"/>
          <p:nvPr/>
        </p:nvSpPr>
        <p:spPr>
          <a:xfrm>
            <a:off x="76200" y="8566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u="sng" dirty="0">
                <a:solidFill>
                  <a:schemeClr val="dk1"/>
                </a:solidFill>
              </a:rPr>
              <a:t>GOES-17</a:t>
            </a:r>
          </a:p>
          <a:p>
            <a:pPr marL="400050" lvl="0" indent="-285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u="sng" dirty="0" smtClean="0">
                <a:solidFill>
                  <a:schemeClr val="dk1"/>
                </a:solidFill>
              </a:rPr>
              <a:t>FHS and </a:t>
            </a:r>
            <a:r>
              <a:rPr lang="en-US" sz="1800" b="1" u="sng" dirty="0" smtClean="0">
                <a:solidFill>
                  <a:schemeClr val="dk1"/>
                </a:solidFill>
              </a:rPr>
              <a:t>SST</a:t>
            </a:r>
            <a:r>
              <a:rPr lang="en-US" sz="1800" dirty="0" smtClean="0">
                <a:solidFill>
                  <a:schemeClr val="dk1"/>
                </a:solidFill>
              </a:rPr>
              <a:t>  about to begin an </a:t>
            </a:r>
            <a:r>
              <a:rPr lang="en-US" sz="1800" dirty="0" smtClean="0">
                <a:solidFill>
                  <a:schemeClr val="dk1"/>
                </a:solidFill>
              </a:rPr>
              <a:t>evaluation </a:t>
            </a:r>
            <a:r>
              <a:rPr lang="en-US" sz="1800" dirty="0">
                <a:solidFill>
                  <a:schemeClr val="dk1"/>
                </a:solidFill>
              </a:rPr>
              <a:t>at limited set of NWS test and field/evaluation sites via the AWIPS Data Delivery (DD) access method (i.e., tailorable end-user subscription to PDA delivers product directly to requesting NWS field </a:t>
            </a:r>
            <a:r>
              <a:rPr lang="en-US" sz="1800" dirty="0" smtClean="0">
                <a:solidFill>
                  <a:schemeClr val="dk1"/>
                </a:solidFill>
              </a:rPr>
              <a:t>office)</a:t>
            </a:r>
          </a:p>
          <a:p>
            <a:pPr marL="400050" lvl="7" indent="-285750">
              <a:lnSpc>
                <a:spcPct val="12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Preparing </a:t>
            </a:r>
            <a:r>
              <a:rPr lang="en-US" sz="1800" dirty="0">
                <a:solidFill>
                  <a:schemeClr val="dk1"/>
                </a:solidFill>
              </a:rPr>
              <a:t>for operational test and evaluation with AWIPS DD access/distribution</a:t>
            </a:r>
          </a:p>
          <a:p>
            <a:pPr marL="4000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Products not yet available in AWIPS on a continuous operational basis via SBN </a:t>
            </a:r>
            <a:r>
              <a:rPr lang="en-US" sz="1800" dirty="0" smtClean="0">
                <a:solidFill>
                  <a:schemeClr val="dk1"/>
                </a:solidFill>
              </a:rPr>
              <a:t>(though SBN </a:t>
            </a:r>
            <a:r>
              <a:rPr lang="en-US" sz="1800" dirty="0">
                <a:solidFill>
                  <a:schemeClr val="dk1"/>
                </a:solidFill>
              </a:rPr>
              <a:t>transmission of </a:t>
            </a:r>
            <a:r>
              <a:rPr lang="en-US" sz="1800" dirty="0" smtClean="0">
                <a:solidFill>
                  <a:schemeClr val="dk1"/>
                </a:solidFill>
              </a:rPr>
              <a:t>FHS may commence in late Aug ’19)</a:t>
            </a:r>
            <a:endParaRPr lang="en-US" sz="1800" dirty="0">
              <a:solidFill>
                <a:schemeClr val="dk1"/>
              </a:solidFill>
            </a:endParaRPr>
          </a:p>
          <a:p>
            <a:pPr marL="4000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All </a:t>
            </a:r>
            <a:r>
              <a:rPr lang="en-US" sz="1800" dirty="0" smtClean="0">
                <a:solidFill>
                  <a:schemeClr val="dk1"/>
                </a:solidFill>
              </a:rPr>
              <a:t>required </a:t>
            </a:r>
            <a:r>
              <a:rPr lang="en-US" sz="1800" dirty="0" smtClean="0">
                <a:solidFill>
                  <a:schemeClr val="dk1"/>
                </a:solidFill>
              </a:rPr>
              <a:t>AWIPS software </a:t>
            </a:r>
            <a:r>
              <a:rPr lang="en-US" sz="1800" dirty="0" smtClean="0">
                <a:solidFill>
                  <a:schemeClr val="dk1"/>
                </a:solidFill>
              </a:rPr>
              <a:t>for NWS </a:t>
            </a:r>
            <a:r>
              <a:rPr lang="en-US" sz="1800" dirty="0" smtClean="0">
                <a:solidFill>
                  <a:schemeClr val="dk1"/>
                </a:solidFill>
              </a:rPr>
              <a:t>distribution/exploitation </a:t>
            </a:r>
            <a:r>
              <a:rPr lang="en-US" sz="1800" dirty="0" smtClean="0">
                <a:solidFill>
                  <a:schemeClr val="dk1"/>
                </a:solidFill>
              </a:rPr>
              <a:t>is already in </a:t>
            </a:r>
            <a:r>
              <a:rPr lang="en-US" sz="1800" dirty="0" smtClean="0">
                <a:solidFill>
                  <a:schemeClr val="dk1"/>
                </a:solidFill>
              </a:rPr>
              <a:t>place</a:t>
            </a:r>
            <a:endParaRPr lang="en-US" sz="1800" dirty="0" smtClean="0">
              <a:solidFill>
                <a:schemeClr val="dk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77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1" t="30291" r="29789" b="30616"/>
          <a:stretch/>
        </p:blipFill>
        <p:spPr>
          <a:xfrm>
            <a:off x="1339886" y="623887"/>
            <a:ext cx="5877341" cy="43666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C8590-4F00-4A76-BAC1-466ED8BD79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Google Shape;66;p15"/>
          <p:cNvSpPr txBox="1">
            <a:spLocks/>
          </p:cNvSpPr>
          <p:nvPr/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u="sng" dirty="0" smtClean="0"/>
              <a:t>GOES-17  Fire/Hotspot CONUS</a:t>
            </a:r>
            <a:endParaRPr lang="en-US" sz="2400" u="sng" dirty="0"/>
          </a:p>
        </p:txBody>
      </p:sp>
      <p:sp>
        <p:nvSpPr>
          <p:cNvPr id="8" name="Google Shape;85;p16"/>
          <p:cNvSpPr/>
          <p:nvPr/>
        </p:nvSpPr>
        <p:spPr>
          <a:xfrm>
            <a:off x="4772700" y="280035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t="11043" r="39241" b="86055"/>
          <a:stretch/>
        </p:blipFill>
        <p:spPr>
          <a:xfrm>
            <a:off x="0" y="458563"/>
            <a:ext cx="8590515" cy="330649"/>
          </a:xfrm>
          <a:prstGeom prst="rect">
            <a:avLst/>
          </a:prstGeom>
        </p:spPr>
      </p:pic>
      <p:sp>
        <p:nvSpPr>
          <p:cNvPr id="11" name="Google Shape;85;p16"/>
          <p:cNvSpPr/>
          <p:nvPr/>
        </p:nvSpPr>
        <p:spPr>
          <a:xfrm>
            <a:off x="2334300" y="122775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4727" y="204445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Fire pixels circled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8004" y="794519"/>
            <a:ext cx="3454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Temperature </a:t>
            </a:r>
            <a:r>
              <a:rPr lang="en-US" dirty="0" err="1">
                <a:solidFill>
                  <a:srgbClr val="FFFF00"/>
                </a:solidFill>
              </a:rPr>
              <a:t>colorbar</a:t>
            </a:r>
            <a:r>
              <a:rPr lang="en-US" dirty="0">
                <a:solidFill>
                  <a:srgbClr val="FFFF00"/>
                </a:solidFill>
              </a:rPr>
              <a:t> range 400K-1200K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2" t="88842" b="5132"/>
          <a:stretch/>
        </p:blipFill>
        <p:spPr>
          <a:xfrm>
            <a:off x="3886200" y="4371005"/>
            <a:ext cx="4222590" cy="609600"/>
          </a:xfrm>
          <a:prstGeom prst="rect">
            <a:avLst/>
          </a:prstGeom>
        </p:spPr>
      </p:pic>
      <p:sp>
        <p:nvSpPr>
          <p:cNvPr id="16" name="Google Shape;85;p16"/>
          <p:cNvSpPr/>
          <p:nvPr/>
        </p:nvSpPr>
        <p:spPr>
          <a:xfrm>
            <a:off x="5534700" y="404715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9" t="25215" b="14921"/>
          <a:stretch/>
        </p:blipFill>
        <p:spPr>
          <a:xfrm>
            <a:off x="57538" y="777170"/>
            <a:ext cx="8619549" cy="42197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C8590-4F00-4A76-BAC1-466ED8BD79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Google Shape;66;p15"/>
          <p:cNvSpPr txBox="1">
            <a:spLocks/>
          </p:cNvSpPr>
          <p:nvPr/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u="sng" dirty="0" smtClean="0"/>
              <a:t>GOES-17  Fire/Hotspot Full </a:t>
            </a:r>
            <a:r>
              <a:rPr lang="en-US" sz="2400" u="sng" dirty="0" smtClean="0"/>
              <a:t>Disk (NW Terr. and AK) </a:t>
            </a:r>
            <a:endParaRPr lang="en-US" sz="2400" u="sng" dirty="0"/>
          </a:p>
        </p:txBody>
      </p:sp>
      <p:sp>
        <p:nvSpPr>
          <p:cNvPr id="8" name="Google Shape;85;p16"/>
          <p:cNvSpPr/>
          <p:nvPr/>
        </p:nvSpPr>
        <p:spPr>
          <a:xfrm>
            <a:off x="2590800" y="1809751"/>
            <a:ext cx="1371600" cy="1077304"/>
          </a:xfrm>
          <a:prstGeom prst="flowChartConnector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t="11043" r="39241" b="86055"/>
          <a:stretch/>
        </p:blipFill>
        <p:spPr>
          <a:xfrm>
            <a:off x="0" y="458563"/>
            <a:ext cx="8590515" cy="330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2" t="88842" b="5132"/>
          <a:stretch/>
        </p:blipFill>
        <p:spPr>
          <a:xfrm>
            <a:off x="4451107" y="4505519"/>
            <a:ext cx="4222590" cy="609600"/>
          </a:xfrm>
          <a:prstGeom prst="rect">
            <a:avLst/>
          </a:prstGeom>
        </p:spPr>
      </p:pic>
      <p:sp>
        <p:nvSpPr>
          <p:cNvPr id="11" name="Google Shape;85;p16"/>
          <p:cNvSpPr/>
          <p:nvPr/>
        </p:nvSpPr>
        <p:spPr>
          <a:xfrm>
            <a:off x="7287300" y="336135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7788" y="173498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Fire pixels circled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2520" y="666750"/>
            <a:ext cx="3454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Temperature </a:t>
            </a:r>
            <a:r>
              <a:rPr lang="en-US" dirty="0" err="1">
                <a:solidFill>
                  <a:srgbClr val="FFFF00"/>
                </a:solidFill>
              </a:rPr>
              <a:t>colorbar</a:t>
            </a:r>
            <a:r>
              <a:rPr lang="en-US" dirty="0">
                <a:solidFill>
                  <a:srgbClr val="FFFF00"/>
                </a:solidFill>
              </a:rPr>
              <a:t> range 400K-1200K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C8590-4F00-4A76-BAC1-466ED8BD79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28275" r="34999" b="22510"/>
          <a:stretch/>
        </p:blipFill>
        <p:spPr>
          <a:xfrm>
            <a:off x="1608526" y="666750"/>
            <a:ext cx="5581716" cy="4410042"/>
          </a:xfrm>
          <a:prstGeom prst="rect">
            <a:avLst/>
          </a:prstGeom>
        </p:spPr>
      </p:pic>
      <p:sp>
        <p:nvSpPr>
          <p:cNvPr id="6" name="Google Shape;66;p15"/>
          <p:cNvSpPr txBox="1">
            <a:spLocks/>
          </p:cNvSpPr>
          <p:nvPr/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u="sng" dirty="0" smtClean="0"/>
              <a:t>GOES-17  Sea Surface Temperature</a:t>
            </a:r>
            <a:endParaRPr lang="en-US" sz="2400" u="sng" dirty="0"/>
          </a:p>
        </p:txBody>
      </p:sp>
      <p:sp>
        <p:nvSpPr>
          <p:cNvPr id="14" name="Rectangle 13"/>
          <p:cNvSpPr/>
          <p:nvPr/>
        </p:nvSpPr>
        <p:spPr>
          <a:xfrm>
            <a:off x="2454630" y="895350"/>
            <a:ext cx="3869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Temperature </a:t>
            </a:r>
            <a:r>
              <a:rPr lang="en-US" dirty="0" err="1">
                <a:solidFill>
                  <a:srgbClr val="FFFF00"/>
                </a:solidFill>
              </a:rPr>
              <a:t>colorbar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23-95 </a:t>
            </a:r>
            <a:r>
              <a:rPr lang="en-US" dirty="0" err="1" smtClean="0">
                <a:solidFill>
                  <a:srgbClr val="FFFF00"/>
                </a:solidFill>
              </a:rPr>
              <a:t>degF</a:t>
            </a:r>
            <a:r>
              <a:rPr lang="en-US" dirty="0" smtClean="0">
                <a:solidFill>
                  <a:srgbClr val="FFFF00"/>
                </a:solidFill>
              </a:rPr>
              <a:t> (-5 to 35 C)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90622" b="4689"/>
          <a:stretch/>
        </p:blipFill>
        <p:spPr>
          <a:xfrm>
            <a:off x="3048000" y="4582495"/>
            <a:ext cx="5498539" cy="506461"/>
          </a:xfrm>
          <a:prstGeom prst="rect">
            <a:avLst/>
          </a:prstGeom>
        </p:spPr>
      </p:pic>
      <p:pic>
        <p:nvPicPr>
          <p:cNvPr id="15" name="Google Shape;69;p15"/>
          <p:cNvPicPr preferRelativeResize="0"/>
          <p:nvPr/>
        </p:nvPicPr>
        <p:blipFill rotWithShape="1">
          <a:blip r:embed="rId4">
            <a:alphaModFix/>
          </a:blip>
          <a:srcRect l="-858" t="561" r="49444" b="96619"/>
          <a:stretch/>
        </p:blipFill>
        <p:spPr>
          <a:xfrm>
            <a:off x="-96416" y="438150"/>
            <a:ext cx="8991600" cy="5173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259214" y="2571749"/>
            <a:ext cx="19255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</a:t>
            </a:r>
            <a:r>
              <a:rPr lang="en-US" dirty="0" err="1" smtClean="0"/>
              <a:t>degF</a:t>
            </a:r>
            <a:r>
              <a:rPr lang="en-US" dirty="0" smtClean="0"/>
              <a:t> or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egC</a:t>
            </a:r>
            <a:r>
              <a:rPr lang="en-US" dirty="0" smtClean="0"/>
              <a:t>. Can use cursor</a:t>
            </a:r>
          </a:p>
          <a:p>
            <a:r>
              <a:rPr lang="en-US" dirty="0" smtClean="0"/>
              <a:t> to sample both units</a:t>
            </a:r>
          </a:p>
        </p:txBody>
      </p:sp>
    </p:spTree>
    <p:extLst>
      <p:ext uri="{BB962C8B-B14F-4D97-AF65-F5344CB8AC3E}">
        <p14:creationId xmlns:p14="http://schemas.microsoft.com/office/powerpoint/2010/main" val="20226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B50C9-C302-4AA1-B723-14A101D27A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Shape 61">
            <a:extLst>
              <a:ext uri="{FF2B5EF4-FFF2-40B4-BE49-F238E27FC236}">
                <a16:creationId xmlns:a16="http://schemas.microsoft.com/office/drawing/2014/main" id="{D80C6ED3-1B77-4C93-9B64-23E03A113ED0}"/>
              </a:ext>
            </a:extLst>
          </p:cNvPr>
          <p:cNvSpPr txBox="1"/>
          <p:nvPr/>
        </p:nvSpPr>
        <p:spPr>
          <a:xfrm>
            <a:off x="139641" y="11239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Fielded AWIPS  baseline handles ingest and display</a:t>
            </a:r>
          </a:p>
          <a:p>
            <a:pPr marL="914400" lvl="1" indent="-342900">
              <a:lnSpc>
                <a:spcPct val="120000"/>
              </a:lnSpc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Applies mask to display good quality Fire Power/Area/Temp, </a:t>
            </a:r>
            <a:r>
              <a:rPr lang="en-US" sz="1800" dirty="0" smtClean="0">
                <a:solidFill>
                  <a:schemeClr val="dk1"/>
                </a:solidFill>
              </a:rPr>
              <a:t>SST pixels</a:t>
            </a:r>
            <a:endParaRPr lang="en-US" sz="1800" dirty="0">
              <a:solidFill>
                <a:schemeClr val="dk1"/>
              </a:solidFill>
            </a:endParaRPr>
          </a:p>
          <a:p>
            <a:pPr lvl="0"/>
            <a:endParaRPr lang="en-US" sz="1800" dirty="0"/>
          </a:p>
          <a:p>
            <a:pPr marL="457200" lvl="0" indent="-342900">
              <a:buSzPts val="1800"/>
              <a:buFont typeface="Arial"/>
              <a:buChar char="●"/>
            </a:pPr>
            <a:r>
              <a:rPr lang="en-US" sz="1800" dirty="0"/>
              <a:t>NWS </a:t>
            </a:r>
            <a:r>
              <a:rPr lang="en-US" sz="1800" dirty="0" smtClean="0"/>
              <a:t>transmission of </a:t>
            </a:r>
            <a:r>
              <a:rPr lang="en-US" sz="1800" dirty="0"/>
              <a:t>via the SBN (ABI sectors* and start dates):</a:t>
            </a:r>
            <a:endParaRPr lang="en-US" sz="600" dirty="0"/>
          </a:p>
          <a:p>
            <a:pPr lvl="0"/>
            <a:endParaRPr lang="en-US" sz="600" dirty="0"/>
          </a:p>
          <a:p>
            <a:pPr marL="914400" lvl="1" indent="-342900">
              <a:buSzPts val="1800"/>
              <a:buChar char="○"/>
            </a:pPr>
            <a:r>
              <a:rPr lang="en-US" sz="1800" dirty="0" smtClean="0"/>
              <a:t>GOES-16 Fire/Hotspot </a:t>
            </a:r>
            <a:r>
              <a:rPr lang="en-US" sz="1800" dirty="0"/>
              <a:t>(F, C), May 31 2017</a:t>
            </a:r>
          </a:p>
          <a:p>
            <a:pPr marL="914400" lvl="1" indent="-342900">
              <a:buSzPts val="1800"/>
              <a:buChar char="○"/>
            </a:pPr>
            <a:r>
              <a:rPr lang="en-US" sz="1800" dirty="0" smtClean="0"/>
              <a:t>GOES-16 Sea Surface Temperature (F</a:t>
            </a:r>
            <a:r>
              <a:rPr lang="en-US" sz="1800" dirty="0"/>
              <a:t>),  January 17, 2018</a:t>
            </a:r>
          </a:p>
          <a:p>
            <a:pPr marL="457200" lvl="0"/>
            <a:r>
              <a:rPr lang="en-US" sz="600" dirty="0"/>
              <a:t/>
            </a:r>
            <a:br>
              <a:rPr lang="en-US" sz="600" dirty="0"/>
            </a:br>
            <a:r>
              <a:rPr lang="en-US" sz="1100" i="1" dirty="0"/>
              <a:t>* ABI Sectors:  F = Full Disk, C = </a:t>
            </a:r>
            <a:r>
              <a:rPr lang="en-US" sz="1100" i="1" dirty="0" smtClean="0"/>
              <a:t>CONUS</a:t>
            </a:r>
            <a:endParaRPr lang="en-US" sz="1800" dirty="0"/>
          </a:p>
          <a:p>
            <a:pPr marL="457200" lvl="0"/>
            <a:endParaRPr lang="en-US" sz="1800" dirty="0" smtClean="0"/>
          </a:p>
          <a:p>
            <a:pPr marL="457200" lvl="0"/>
            <a:endParaRPr lang="en-US" sz="1800" dirty="0"/>
          </a:p>
          <a:p>
            <a:pPr marL="457200" lvl="0" indent="-342900">
              <a:buSzPts val="1800"/>
              <a:buChar char="●"/>
            </a:pPr>
            <a:r>
              <a:rPr lang="en-US" sz="1800" dirty="0"/>
              <a:t>Examples are in the following slides (AWIPS2/CAVE screenshots</a:t>
            </a:r>
            <a:r>
              <a:rPr lang="en-US" sz="1800" dirty="0" smtClean="0"/>
              <a:t>)</a:t>
            </a:r>
          </a:p>
          <a:p>
            <a:pPr marL="114300" lvl="0">
              <a:buSzPts val="1800"/>
            </a:pPr>
            <a:endParaRPr lang="en-US" sz="1800" dirty="0"/>
          </a:p>
          <a:p>
            <a:pPr marL="114300" lvl="0">
              <a:buSzPts val="1800"/>
            </a:pPr>
            <a:endParaRPr lang="en-US" sz="1800" dirty="0"/>
          </a:p>
        </p:txBody>
      </p:sp>
      <p:sp>
        <p:nvSpPr>
          <p:cNvPr id="4" name="Shape 60">
            <a:extLst>
              <a:ext uri="{FF2B5EF4-FFF2-40B4-BE49-F238E27FC236}">
                <a16:creationId xmlns:a16="http://schemas.microsoft.com/office/drawing/2014/main" id="{7DD80C06-8E9F-4050-B793-CD5442B19F82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u="sng" dirty="0"/>
              <a:t>Overview of </a:t>
            </a:r>
            <a:r>
              <a:rPr lang="en-US" sz="2400" u="sng" dirty="0" smtClean="0"/>
              <a:t>GOES-16 FHS and SST in AWIPS</a:t>
            </a:r>
            <a:endParaRPr lang="en-US" sz="2400" u="sng" dirty="0"/>
          </a:p>
        </p:txBody>
      </p:sp>
      <p:sp>
        <p:nvSpPr>
          <p:cNvPr id="5" name="Rectangle 4"/>
          <p:cNvSpPr/>
          <p:nvPr/>
        </p:nvSpPr>
        <p:spPr>
          <a:xfrm>
            <a:off x="71244" y="775418"/>
            <a:ext cx="1300356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lnSpc>
                <a:spcPct val="120000"/>
              </a:lnSpc>
              <a:buClr>
                <a:schemeClr val="dk1"/>
              </a:buClr>
              <a:buSzPts val="1800"/>
            </a:pPr>
            <a:r>
              <a:rPr lang="en-US" sz="1800" b="1" u="sng" dirty="0" smtClean="0">
                <a:solidFill>
                  <a:schemeClr val="dk1"/>
                </a:solidFill>
              </a:rPr>
              <a:t>GOES-16</a:t>
            </a:r>
            <a:endParaRPr lang="en-US" sz="1800" b="1" u="sng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</a:t>
            </a:r>
            <a:r>
              <a:rPr lang="en" sz="2400" u="sng" dirty="0" smtClean="0"/>
              <a:t> 3.9um Imagery and Fire/Hotspot w/ SPC Outlook</a:t>
            </a:r>
            <a:endParaRPr sz="2400" u="sng" dirty="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775" y="415550"/>
            <a:ext cx="7251527" cy="469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l="6888" t="38168" r="41471"/>
          <a:stretch/>
        </p:blipFill>
        <p:spPr>
          <a:xfrm>
            <a:off x="5985900" y="415550"/>
            <a:ext cx="3100549" cy="25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4165050" y="346390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4652325" y="2998875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6416325" y="339720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5559525" y="118520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4275575" y="4197100"/>
            <a:ext cx="256500" cy="277200"/>
          </a:xfrm>
          <a:prstGeom prst="flowChartConnector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1920300" y="3590775"/>
            <a:ext cx="17949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Temp: 700K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Power: 178 MW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Area: 13878 m2</a:t>
            </a:r>
            <a:endParaRPr/>
          </a:p>
        </p:txBody>
      </p:sp>
      <p:cxnSp>
        <p:nvCxnSpPr>
          <p:cNvPr id="75" name="Google Shape;75;p15"/>
          <p:cNvCxnSpPr>
            <a:endCxn id="69" idx="2"/>
          </p:cNvCxnSpPr>
          <p:nvPr/>
        </p:nvCxnSpPr>
        <p:spPr>
          <a:xfrm rot="10800000" flipH="1">
            <a:off x="3066150" y="3602500"/>
            <a:ext cx="1098900" cy="17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 l="71911" t="91616"/>
          <a:stretch/>
        </p:blipFill>
        <p:spPr>
          <a:xfrm>
            <a:off x="4154164" y="4197100"/>
            <a:ext cx="4216327" cy="9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686800" y="470237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 dirty="0"/>
              <a:t>SST and </a:t>
            </a:r>
            <a:r>
              <a:rPr lang="en" sz="2400" u="sng" dirty="0" smtClean="0"/>
              <a:t>0.64um Imagery</a:t>
            </a:r>
            <a:endParaRPr sz="24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3087225" y="4579500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14:22 Z 13 Feb 2018</a:t>
            </a:r>
            <a:endParaRPr sz="1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75" y="479800"/>
            <a:ext cx="7818899" cy="45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l="-858" t="561" r="49444" b="96619"/>
          <a:stretch/>
        </p:blipFill>
        <p:spPr>
          <a:xfrm>
            <a:off x="289125" y="479800"/>
            <a:ext cx="6499074" cy="28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68751" t="92915" b="-1124"/>
          <a:stretch/>
        </p:blipFill>
        <p:spPr>
          <a:xfrm>
            <a:off x="4287416" y="4531400"/>
            <a:ext cx="4223802" cy="66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l="85651" t="3882" r="1366" b="61201"/>
          <a:stretch/>
        </p:blipFill>
        <p:spPr>
          <a:xfrm>
            <a:off x="7075925" y="599275"/>
            <a:ext cx="1586297" cy="25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6800" y="470237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SST Zoom-in (Florida)</a:t>
            </a:r>
            <a:endParaRPr sz="24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27756" t="6750" r="9247" b="2645"/>
          <a:stretch/>
        </p:blipFill>
        <p:spPr>
          <a:xfrm>
            <a:off x="2074100" y="562475"/>
            <a:ext cx="5435968" cy="4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8650" y="4095750"/>
            <a:ext cx="4365641" cy="103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5">
            <a:alphaModFix/>
          </a:blip>
          <a:srcRect l="-858" t="561" r="49444" b="96619"/>
          <a:stretch/>
        </p:blipFill>
        <p:spPr>
          <a:xfrm>
            <a:off x="1945925" y="586375"/>
            <a:ext cx="5396648" cy="2700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984750" y="3205800"/>
            <a:ext cx="21855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Cursor readout shown: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Buoy: 74F 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ABI SST: 73.9F (23.3C)</a:t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81" name="Google Shape;81;p16"/>
          <p:cNvCxnSpPr/>
          <p:nvPr/>
        </p:nvCxnSpPr>
        <p:spPr>
          <a:xfrm rot="10800000" flipH="1">
            <a:off x="4028650" y="2627425"/>
            <a:ext cx="962700" cy="6411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8534400" y="470237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74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8465</TotalTime>
  <Words>307</Words>
  <Application>Microsoft Office PowerPoint</Application>
  <PresentationFormat>On-screen Show (16:9)</PresentationFormat>
  <Paragraphs>56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GOES-16 and -17 FHS, SST in AWIPS</vt:lpstr>
      <vt:lpstr>Overview of GOES-17 Fire Hot Spot and SST in AWIPS</vt:lpstr>
      <vt:lpstr>PowerPoint Presentation</vt:lpstr>
      <vt:lpstr>PowerPoint Presentation</vt:lpstr>
      <vt:lpstr>PowerPoint Presentation</vt:lpstr>
      <vt:lpstr>PowerPoint Presentation</vt:lpstr>
      <vt:lpstr>GOES-16  3.9um Imagery and Fire/Hotspot w/ SPC Outlook</vt:lpstr>
      <vt:lpstr>GOES-16 SST and 0.64um Imagery</vt:lpstr>
      <vt:lpstr>GOES-16 SST Zoom-in (Florida)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GOES-16 Cloud Mask and Cloud Top Properties in AWIPS-2</dc:title>
  <dc:creator>Byerle, Lee</dc:creator>
  <cp:lastModifiedBy>Brian Gockel</cp:lastModifiedBy>
  <cp:revision>104</cp:revision>
  <dcterms:modified xsi:type="dcterms:W3CDTF">2019-07-24T17:31:02Z</dcterms:modified>
</cp:coreProperties>
</file>