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40.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charts/chart14.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2.xml" ContentType="application/vnd.openxmlformats-officedocument.drawingml.chartshapes+xml"/>
  <Override PartName="/ppt/charts/chart15.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3.xml" ContentType="application/vnd.openxmlformats-officedocument.drawingml.chartshapes+xml"/>
  <Override PartName="/ppt/charts/chart16.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4.xml" ContentType="application/vnd.openxmlformats-officedocument.drawingml.chartshapes+xml"/>
  <Override PartName="/ppt/charts/chart17.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5.xml" ContentType="application/vnd.openxmlformats-officedocument.drawingml.chartshape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Lst>
  <p:notesMasterIdLst>
    <p:notesMasterId r:id="rId140"/>
  </p:notesMasterIdLst>
  <p:sldIdLst>
    <p:sldId id="631" r:id="rId2"/>
    <p:sldId id="632" r:id="rId3"/>
    <p:sldId id="283" r:id="rId4"/>
    <p:sldId id="718" r:id="rId5"/>
    <p:sldId id="642" r:id="rId6"/>
    <p:sldId id="809" r:id="rId7"/>
    <p:sldId id="722" r:id="rId8"/>
    <p:sldId id="633" r:id="rId9"/>
    <p:sldId id="801" r:id="rId10"/>
    <p:sldId id="723" r:id="rId11"/>
    <p:sldId id="725" r:id="rId12"/>
    <p:sldId id="746" r:id="rId13"/>
    <p:sldId id="747" r:id="rId14"/>
    <p:sldId id="748" r:id="rId15"/>
    <p:sldId id="749" r:id="rId16"/>
    <p:sldId id="750" r:id="rId17"/>
    <p:sldId id="751" r:id="rId18"/>
    <p:sldId id="752" r:id="rId19"/>
    <p:sldId id="753" r:id="rId20"/>
    <p:sldId id="754" r:id="rId21"/>
    <p:sldId id="627" r:id="rId22"/>
    <p:sldId id="815" r:id="rId23"/>
    <p:sldId id="816" r:id="rId24"/>
    <p:sldId id="817" r:id="rId25"/>
    <p:sldId id="818" r:id="rId26"/>
    <p:sldId id="819" r:id="rId27"/>
    <p:sldId id="820" r:id="rId28"/>
    <p:sldId id="821" r:id="rId29"/>
    <p:sldId id="822" r:id="rId30"/>
    <p:sldId id="823" r:id="rId31"/>
    <p:sldId id="756" r:id="rId32"/>
    <p:sldId id="757" r:id="rId33"/>
    <p:sldId id="758" r:id="rId34"/>
    <p:sldId id="760" r:id="rId35"/>
    <p:sldId id="761" r:id="rId36"/>
    <p:sldId id="769" r:id="rId37"/>
    <p:sldId id="770" r:id="rId38"/>
    <p:sldId id="771" r:id="rId39"/>
    <p:sldId id="772" r:id="rId40"/>
    <p:sldId id="773" r:id="rId41"/>
    <p:sldId id="774" r:id="rId42"/>
    <p:sldId id="775" r:id="rId43"/>
    <p:sldId id="776" r:id="rId44"/>
    <p:sldId id="777" r:id="rId45"/>
    <p:sldId id="778" r:id="rId46"/>
    <p:sldId id="779" r:id="rId47"/>
    <p:sldId id="780" r:id="rId48"/>
    <p:sldId id="782" r:id="rId49"/>
    <p:sldId id="810" r:id="rId50"/>
    <p:sldId id="730" r:id="rId51"/>
    <p:sldId id="731" r:id="rId52"/>
    <p:sldId id="732" r:id="rId53"/>
    <p:sldId id="620" r:id="rId54"/>
    <p:sldId id="763" r:id="rId55"/>
    <p:sldId id="765" r:id="rId56"/>
    <p:sldId id="606" r:id="rId57"/>
    <p:sldId id="704" r:id="rId58"/>
    <p:sldId id="784" r:id="rId59"/>
    <p:sldId id="785" r:id="rId60"/>
    <p:sldId id="786" r:id="rId61"/>
    <p:sldId id="787" r:id="rId62"/>
    <p:sldId id="788" r:id="rId63"/>
    <p:sldId id="789" r:id="rId64"/>
    <p:sldId id="790" r:id="rId65"/>
    <p:sldId id="791" r:id="rId66"/>
    <p:sldId id="792" r:id="rId67"/>
    <p:sldId id="793" r:id="rId68"/>
    <p:sldId id="794" r:id="rId69"/>
    <p:sldId id="795" r:id="rId70"/>
    <p:sldId id="796" r:id="rId71"/>
    <p:sldId id="797" r:id="rId72"/>
    <p:sldId id="798" r:id="rId73"/>
    <p:sldId id="799" r:id="rId74"/>
    <p:sldId id="800" r:id="rId75"/>
    <p:sldId id="607" r:id="rId76"/>
    <p:sldId id="609" r:id="rId77"/>
    <p:sldId id="610" r:id="rId78"/>
    <p:sldId id="401" r:id="rId79"/>
    <p:sldId id="645" r:id="rId80"/>
    <p:sldId id="399" r:id="rId81"/>
    <p:sldId id="519" r:id="rId82"/>
    <p:sldId id="629" r:id="rId83"/>
    <p:sldId id="705" r:id="rId84"/>
    <p:sldId id="404" r:id="rId85"/>
    <p:sldId id="824" r:id="rId86"/>
    <p:sldId id="825" r:id="rId87"/>
    <p:sldId id="405" r:id="rId88"/>
    <p:sldId id="646" r:id="rId89"/>
    <p:sldId id="766" r:id="rId90"/>
    <p:sldId id="720" r:id="rId91"/>
    <p:sldId id="636" r:id="rId92"/>
    <p:sldId id="811" r:id="rId93"/>
    <p:sldId id="483" r:id="rId94"/>
    <p:sldId id="484" r:id="rId95"/>
    <p:sldId id="639" r:id="rId96"/>
    <p:sldId id="701" r:id="rId97"/>
    <p:sldId id="638" r:id="rId98"/>
    <p:sldId id="647" r:id="rId99"/>
    <p:sldId id="648" r:id="rId100"/>
    <p:sldId id="486" r:id="rId101"/>
    <p:sldId id="487" r:id="rId102"/>
    <p:sldId id="488" r:id="rId103"/>
    <p:sldId id="665" r:id="rId104"/>
    <p:sldId id="755" r:id="rId105"/>
    <p:sldId id="675" r:id="rId106"/>
    <p:sldId id="692" r:id="rId107"/>
    <p:sldId id="694" r:id="rId108"/>
    <p:sldId id="696" r:id="rId109"/>
    <p:sldId id="698" r:id="rId110"/>
    <p:sldId id="733" r:id="rId111"/>
    <p:sldId id="734" r:id="rId112"/>
    <p:sldId id="735" r:id="rId113"/>
    <p:sldId id="736" r:id="rId114"/>
    <p:sldId id="737" r:id="rId115"/>
    <p:sldId id="738" r:id="rId116"/>
    <p:sldId id="739" r:id="rId117"/>
    <p:sldId id="740" r:id="rId118"/>
    <p:sldId id="741" r:id="rId119"/>
    <p:sldId id="742" r:id="rId120"/>
    <p:sldId id="743" r:id="rId121"/>
    <p:sldId id="744" r:id="rId122"/>
    <p:sldId id="721" r:id="rId123"/>
    <p:sldId id="728" r:id="rId124"/>
    <p:sldId id="729" r:id="rId125"/>
    <p:sldId id="726" r:id="rId126"/>
    <p:sldId id="804" r:id="rId127"/>
    <p:sldId id="828" r:id="rId128"/>
    <p:sldId id="806" r:id="rId129"/>
    <p:sldId id="461" r:id="rId130"/>
    <p:sldId id="805" r:id="rId131"/>
    <p:sldId id="813" r:id="rId132"/>
    <p:sldId id="812" r:id="rId133"/>
    <p:sldId id="661" r:id="rId134"/>
    <p:sldId id="662" r:id="rId135"/>
    <p:sldId id="663" r:id="rId136"/>
    <p:sldId id="664" r:id="rId137"/>
    <p:sldId id="727" r:id="rId138"/>
    <p:sldId id="579" r:id="rId1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CCFF99"/>
    <a:srgbClr val="99FF33"/>
    <a:srgbClr val="33CC33"/>
    <a:srgbClr val="FF7C80"/>
    <a:srgbClr val="FF6699"/>
    <a:srgbClr val="009900"/>
    <a:srgbClr val="008000"/>
    <a:srgbClr val="FFFFFF"/>
    <a:srgbClr val="006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45" autoAdjust="0"/>
    <p:restoredTop sz="95928" autoAdjust="0"/>
  </p:normalViewPr>
  <p:slideViewPr>
    <p:cSldViewPr>
      <p:cViewPr varScale="1">
        <p:scale>
          <a:sx n="65" d="100"/>
          <a:sy n="65" d="100"/>
        </p:scale>
        <p:origin x="1320" y="78"/>
      </p:cViewPr>
      <p:guideLst/>
    </p:cSldViewPr>
  </p:slideViewPr>
  <p:outlineViewPr>
    <p:cViewPr>
      <p:scale>
        <a:sx n="33" d="100"/>
        <a:sy n="33" d="100"/>
      </p:scale>
      <p:origin x="0" y="-7206"/>
    </p:cViewPr>
  </p:outlineViewPr>
  <p:notesTextViewPr>
    <p:cViewPr>
      <p:scale>
        <a:sx n="1" d="1"/>
        <a:sy n="1" d="1"/>
      </p:scale>
      <p:origin x="0" y="0"/>
    </p:cViewPr>
  </p:notesTextViewPr>
  <p:sorterViewPr>
    <p:cViewPr varScale="1">
      <p:scale>
        <a:sx n="100" d="100"/>
        <a:sy n="100" d="100"/>
      </p:scale>
      <p:origin x="0" y="-44646"/>
    </p:cViewPr>
  </p:sorterViewPr>
  <p:notesViewPr>
    <p:cSldViewPr>
      <p:cViewPr varScale="1">
        <p:scale>
          <a:sx n="82" d="100"/>
          <a:sy n="82" d="100"/>
        </p:scale>
        <p:origin x="3156" y="90"/>
      </p:cViewPr>
      <p:guideLst/>
    </p:cSldViewPr>
  </p:notesViewPr>
  <p:gridSpacing cx="38100" cy="381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fangfang.yu\Documents\FangfangYu\GOES-17\PLPT\Provisional\G17ABI_GEOLEO_IR_CrISIASI.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xiangqiam.wu\Documents\5%20ABI\51%20Management\515%20Transition%20Handover\GOES-17\5153-17%20Provisional\Inputs\G17_ABI_Performance_Summary_2018-11-28.xlsx" TargetMode="External"/><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1" Type="http://schemas.openxmlformats.org/officeDocument/2006/relationships/oleObject" Target="file:///C:\Users\xiangqiam.wu\Documents\5%20ABI\51%20Management\515%20Transition%20Handover\GOES-17\5153-17%20Provisional\Inputs\G17_ABI_Performance_Summary_2018-11-28.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C:\Users\fangfang.yu\Documents\FangfangYu\GOES-17\PLPT\Provisional\G17ABI_GEOLEO_IR_CrISIASI.xlsx" TargetMode="External"/><Relationship Id="rId2" Type="http://schemas.microsoft.com/office/2011/relationships/chartColorStyle" Target="colors7.xml"/><Relationship Id="rId1" Type="http://schemas.microsoft.com/office/2011/relationships/chartStyle" Target="style7.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xiangqiam.wu\Documents\5%20ABI\51%20Management\515%20Transition%20Handover\GOES-17\5153-17%20Provisional\Inputs\G17_ABI_Performance_Summary_2018-11-28.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xiangqiam.wu\Documents\5%20ABI\51%20Management\515%20Transition%20Handover\GOES-17\5153-17%20Provisional\Inputs\G17_ABI_Performance_Summary_2018-11-28.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2.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xiangqiam.wu\Documents\5%20ABI\51%20Management\515%20Transition%20Handover\GOES-17\5153-17%20Provisional\Inputs\G17_ABI_Performance_Summary_2018-11-28.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3.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xiangqiam.wu\Documents\5%20ABI\51%20Management\515%20Transition%20Handover\GOES-17\5153-17%20Provisional\Inputs\G17_ABI_Performance_Summary_2018-11-28.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4.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xiangqiam.wu\Documents\5%20ABI\51%20Management\515%20Transition%20Handover\GOES-17\5153-17%20Provisional\Inputs\G17_ABI_Performance_Summary_2018-11-28.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5.xml"/></Relationships>
</file>

<file path=ppt/charts/_rels/chart2.xml.rels><?xml version="1.0" encoding="UTF-8" standalone="yes"?>
<Relationships xmlns="http://schemas.openxmlformats.org/package/2006/relationships"><Relationship Id="rId3" Type="http://schemas.openxmlformats.org/officeDocument/2006/relationships/oleObject" Target="file:///C:\Users\fangfang.yu\Documents\FangfangYu\GOES-17\PLPT\Provisional\G17ABI_GEOLEO_IR_CrISIASI.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fangfang.yu\Documents\FangfangYu\GOES-17\PLPT\Provisional\G17ABI_GEOLEO_IR_CrISIASI.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fangfang.yu\Documents\FangfangYu\GOES-17\PLPT\Provisional\G17ABI_VNIR_VIIR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fangfang.yu\Documents\FangfangYu\GOES-16\collocation\ir_analysis\GEO-LEO%20I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oleObject" Target="file:///C:\Users\xiangqiam.wu\Documents\5%20ABI\51%20Management\515%20Transition%20Handover\GOES-17\5153-17%20Provisional\G17_ABI_Performance_Summary_2018-11-28.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xiangqiam.wu\Documents\5%20ABI\51%20Management\515%20Transition%20Handover\GOES-17\5153-17%20Provisional\G17_ABI_Performance_Summary_2018-11-28.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xiangqiam.wu\Documents\5%20ABI\51%20Management\515%20Transition%20Handover\GOES-17\5153-17%20Provisional\Inputs\G17_ABI_Performance_Summary_2018-11-28.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xiangqiam.wu\Documents\5%20ABI\51%20Management\515%20Transition%20Handover\GOES-17\5153-17%20Provisional\Inputs\G17_ABI_Performance_Summary_2018-11-2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baseline="0" dirty="0" smtClean="0">
                <a:solidFill>
                  <a:schemeClr val="tx1"/>
                </a:solidFill>
              </a:rPr>
              <a:t>IR Bias under the “Best” Conditions</a:t>
            </a:r>
            <a:endParaRPr lang="en-US" sz="1200" baseline="0" dirty="0">
              <a:solidFill>
                <a:schemeClr val="tx1"/>
              </a:solidFill>
            </a:endParaRPr>
          </a:p>
        </c:rich>
      </c:tx>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Sheet1!$A$4</c:f>
              <c:strCache>
                <c:ptCount val="1"/>
                <c:pt idx="0">
                  <c:v>NPPCrIS-G17</c:v>
                </c:pt>
              </c:strCache>
            </c:strRef>
          </c:tx>
          <c:spPr>
            <a:solidFill>
              <a:srgbClr val="FFC000"/>
            </a:solidFill>
            <a:ln>
              <a:noFill/>
            </a:ln>
            <a:effectLst/>
          </c:spPr>
          <c:invertIfNegative val="0"/>
          <c:errBars>
            <c:errBarType val="both"/>
            <c:errValType val="cust"/>
            <c:noEndCap val="0"/>
            <c:plus>
              <c:numRef>
                <c:f>Sheet1!$C$5:$L$5</c:f>
                <c:numCache>
                  <c:formatCode>General</c:formatCode>
                  <c:ptCount val="10"/>
                  <c:pt idx="0">
                    <c:v>0</c:v>
                  </c:pt>
                  <c:pt idx="1">
                    <c:v>0.17699999999999999</c:v>
                  </c:pt>
                  <c:pt idx="2">
                    <c:v>0.16900000000000001</c:v>
                  </c:pt>
                  <c:pt idx="3">
                    <c:v>0.16200000000000001</c:v>
                  </c:pt>
                  <c:pt idx="4">
                    <c:v>0</c:v>
                  </c:pt>
                  <c:pt idx="5">
                    <c:v>0.20300000000000001</c:v>
                  </c:pt>
                  <c:pt idx="6">
                    <c:v>0.21099999999999999</c:v>
                  </c:pt>
                  <c:pt idx="7">
                    <c:v>0.218</c:v>
                  </c:pt>
                  <c:pt idx="8">
                    <c:v>0.23599999999999999</c:v>
                  </c:pt>
                  <c:pt idx="9">
                    <c:v>0.30499999999999999</c:v>
                  </c:pt>
                </c:numCache>
              </c:numRef>
            </c:plus>
            <c:minus>
              <c:numRef>
                <c:f>Sheet1!$C$5:$L$5</c:f>
                <c:numCache>
                  <c:formatCode>General</c:formatCode>
                  <c:ptCount val="10"/>
                  <c:pt idx="0">
                    <c:v>0</c:v>
                  </c:pt>
                  <c:pt idx="1">
                    <c:v>0.17699999999999999</c:v>
                  </c:pt>
                  <c:pt idx="2">
                    <c:v>0.16900000000000001</c:v>
                  </c:pt>
                  <c:pt idx="3">
                    <c:v>0.16200000000000001</c:v>
                  </c:pt>
                  <c:pt idx="4">
                    <c:v>0</c:v>
                  </c:pt>
                  <c:pt idx="5">
                    <c:v>0.20300000000000001</c:v>
                  </c:pt>
                  <c:pt idx="6">
                    <c:v>0.21099999999999999</c:v>
                  </c:pt>
                  <c:pt idx="7">
                    <c:v>0.218</c:v>
                  </c:pt>
                  <c:pt idx="8">
                    <c:v>0.23599999999999999</c:v>
                  </c:pt>
                  <c:pt idx="9">
                    <c:v>0.30499999999999999</c:v>
                  </c:pt>
                </c:numCache>
              </c:numRef>
            </c:minus>
            <c:spPr>
              <a:noFill/>
              <a:ln w="9525" cap="flat" cmpd="sng" algn="ctr">
                <a:solidFill>
                  <a:schemeClr val="tx1">
                    <a:lumMod val="65000"/>
                    <a:lumOff val="35000"/>
                  </a:schemeClr>
                </a:solidFill>
                <a:round/>
              </a:ln>
              <a:effectLst/>
            </c:spPr>
          </c:errBars>
          <c:cat>
            <c:strRef>
              <c:f>Sheet1!$C$3:$L$3</c:f>
              <c:strCache>
                <c:ptCount val="10"/>
                <c:pt idx="0">
                  <c:v>B07</c:v>
                </c:pt>
                <c:pt idx="1">
                  <c:v>B08</c:v>
                </c:pt>
                <c:pt idx="2">
                  <c:v>B09</c:v>
                </c:pt>
                <c:pt idx="3">
                  <c:v>B10</c:v>
                </c:pt>
                <c:pt idx="4">
                  <c:v>B11</c:v>
                </c:pt>
                <c:pt idx="5">
                  <c:v>B12</c:v>
                </c:pt>
                <c:pt idx="6">
                  <c:v>B13</c:v>
                </c:pt>
                <c:pt idx="7">
                  <c:v>B14</c:v>
                </c:pt>
                <c:pt idx="8">
                  <c:v>B15</c:v>
                </c:pt>
                <c:pt idx="9">
                  <c:v>B16</c:v>
                </c:pt>
              </c:strCache>
            </c:strRef>
          </c:cat>
          <c:val>
            <c:numRef>
              <c:f>Sheet1!$C$4:$L$4</c:f>
              <c:numCache>
                <c:formatCode>General</c:formatCode>
                <c:ptCount val="10"/>
                <c:pt idx="0">
                  <c:v>0</c:v>
                </c:pt>
                <c:pt idx="1">
                  <c:v>0.47499999999999998</c:v>
                </c:pt>
                <c:pt idx="2">
                  <c:v>4.9000000000000002E-2</c:v>
                </c:pt>
                <c:pt idx="3">
                  <c:v>-3.5000000000000003E-2</c:v>
                </c:pt>
                <c:pt idx="4">
                  <c:v>0</c:v>
                </c:pt>
                <c:pt idx="5">
                  <c:v>-8.3000000000000004E-2</c:v>
                </c:pt>
                <c:pt idx="6">
                  <c:v>-0.124</c:v>
                </c:pt>
                <c:pt idx="7">
                  <c:v>-0.152</c:v>
                </c:pt>
                <c:pt idx="8">
                  <c:v>1.4999999999999999E-2</c:v>
                </c:pt>
                <c:pt idx="9">
                  <c:v>0.44900000000000001</c:v>
                </c:pt>
              </c:numCache>
            </c:numRef>
          </c:val>
          <c:extLst>
            <c:ext xmlns:c16="http://schemas.microsoft.com/office/drawing/2014/chart" uri="{C3380CC4-5D6E-409C-BE32-E72D297353CC}">
              <c16:uniqueId val="{00000000-5442-436F-BC80-548DB8F91FD5}"/>
            </c:ext>
          </c:extLst>
        </c:ser>
        <c:ser>
          <c:idx val="1"/>
          <c:order val="1"/>
          <c:tx>
            <c:strRef>
              <c:f>Sheet1!$A$6</c:f>
              <c:strCache>
                <c:ptCount val="1"/>
                <c:pt idx="0">
                  <c:v>N20CrIS-G17</c:v>
                </c:pt>
              </c:strCache>
            </c:strRef>
          </c:tx>
          <c:spPr>
            <a:solidFill>
              <a:schemeClr val="accent2"/>
            </a:solidFill>
            <a:ln>
              <a:noFill/>
            </a:ln>
            <a:effectLst/>
          </c:spPr>
          <c:invertIfNegative val="0"/>
          <c:errBars>
            <c:errBarType val="both"/>
            <c:errValType val="cust"/>
            <c:noEndCap val="0"/>
            <c:plus>
              <c:numRef>
                <c:f>Sheet1!$C$7:$L$7</c:f>
                <c:numCache>
                  <c:formatCode>General</c:formatCode>
                  <c:ptCount val="10"/>
                  <c:pt idx="0">
                    <c:v>0</c:v>
                  </c:pt>
                  <c:pt idx="1">
                    <c:v>0.188</c:v>
                  </c:pt>
                  <c:pt idx="2">
                    <c:v>0.17399999999999999</c:v>
                  </c:pt>
                  <c:pt idx="3">
                    <c:v>0.16800000000000001</c:v>
                  </c:pt>
                  <c:pt idx="4">
                    <c:v>0</c:v>
                  </c:pt>
                  <c:pt idx="5">
                    <c:v>0.21</c:v>
                  </c:pt>
                  <c:pt idx="6">
                    <c:v>0.20399999999999999</c:v>
                  </c:pt>
                  <c:pt idx="7">
                    <c:v>0.22500000000000001</c:v>
                  </c:pt>
                  <c:pt idx="8">
                    <c:v>0.252</c:v>
                  </c:pt>
                  <c:pt idx="9">
                    <c:v>0.316</c:v>
                  </c:pt>
                </c:numCache>
              </c:numRef>
            </c:plus>
            <c:minus>
              <c:numRef>
                <c:f>Sheet1!$C$7:$L$7</c:f>
                <c:numCache>
                  <c:formatCode>General</c:formatCode>
                  <c:ptCount val="10"/>
                  <c:pt idx="0">
                    <c:v>0</c:v>
                  </c:pt>
                  <c:pt idx="1">
                    <c:v>0.188</c:v>
                  </c:pt>
                  <c:pt idx="2">
                    <c:v>0.17399999999999999</c:v>
                  </c:pt>
                  <c:pt idx="3">
                    <c:v>0.16800000000000001</c:v>
                  </c:pt>
                  <c:pt idx="4">
                    <c:v>0</c:v>
                  </c:pt>
                  <c:pt idx="5">
                    <c:v>0.21</c:v>
                  </c:pt>
                  <c:pt idx="6">
                    <c:v>0.20399999999999999</c:v>
                  </c:pt>
                  <c:pt idx="7">
                    <c:v>0.22500000000000001</c:v>
                  </c:pt>
                  <c:pt idx="8">
                    <c:v>0.252</c:v>
                  </c:pt>
                  <c:pt idx="9">
                    <c:v>0.316</c:v>
                  </c:pt>
                </c:numCache>
              </c:numRef>
            </c:minus>
            <c:spPr>
              <a:noFill/>
              <a:ln w="9525" cap="flat" cmpd="sng" algn="ctr">
                <a:solidFill>
                  <a:schemeClr val="tx1">
                    <a:lumMod val="65000"/>
                    <a:lumOff val="35000"/>
                  </a:schemeClr>
                </a:solidFill>
                <a:round/>
              </a:ln>
              <a:effectLst/>
            </c:spPr>
          </c:errBars>
          <c:val>
            <c:numRef>
              <c:f>Sheet1!$C$6:$L$6</c:f>
              <c:numCache>
                <c:formatCode>General</c:formatCode>
                <c:ptCount val="10"/>
                <c:pt idx="0">
                  <c:v>0</c:v>
                </c:pt>
                <c:pt idx="1">
                  <c:v>0.47699999999999998</c:v>
                </c:pt>
                <c:pt idx="2">
                  <c:v>8.5999999999999993E-2</c:v>
                </c:pt>
                <c:pt idx="3">
                  <c:v>2E-3</c:v>
                </c:pt>
                <c:pt idx="4">
                  <c:v>0</c:v>
                </c:pt>
                <c:pt idx="5">
                  <c:v>-6.4000000000000001E-2</c:v>
                </c:pt>
                <c:pt idx="6">
                  <c:v>-5.7000000000000002E-2</c:v>
                </c:pt>
                <c:pt idx="7">
                  <c:v>-9.9000000000000005E-2</c:v>
                </c:pt>
                <c:pt idx="8">
                  <c:v>6.0999999999999999E-2</c:v>
                </c:pt>
                <c:pt idx="9">
                  <c:v>0.46899999999999997</c:v>
                </c:pt>
              </c:numCache>
            </c:numRef>
          </c:val>
          <c:extLst>
            <c:ext xmlns:c16="http://schemas.microsoft.com/office/drawing/2014/chart" uri="{C3380CC4-5D6E-409C-BE32-E72D297353CC}">
              <c16:uniqueId val="{00000001-5442-436F-BC80-548DB8F91FD5}"/>
            </c:ext>
          </c:extLst>
        </c:ser>
        <c:ser>
          <c:idx val="2"/>
          <c:order val="2"/>
          <c:tx>
            <c:strRef>
              <c:f>Sheet1!$A$8</c:f>
              <c:strCache>
                <c:ptCount val="1"/>
                <c:pt idx="0">
                  <c:v>IASI-B - G17</c:v>
                </c:pt>
              </c:strCache>
            </c:strRef>
          </c:tx>
          <c:spPr>
            <a:solidFill>
              <a:schemeClr val="accent1">
                <a:lumMod val="75000"/>
              </a:schemeClr>
            </a:solidFill>
            <a:ln>
              <a:noFill/>
            </a:ln>
            <a:effectLst/>
          </c:spPr>
          <c:invertIfNegative val="0"/>
          <c:errBars>
            <c:errBarType val="both"/>
            <c:errValType val="cust"/>
            <c:noEndCap val="0"/>
            <c:plus>
              <c:numRef>
                <c:f>Sheet1!$C$9:$L$9</c:f>
                <c:numCache>
                  <c:formatCode>General</c:formatCode>
                  <c:ptCount val="10"/>
                  <c:pt idx="0">
                    <c:v>0.16900000000000001</c:v>
                  </c:pt>
                  <c:pt idx="1">
                    <c:v>0.20499999999999999</c:v>
                  </c:pt>
                  <c:pt idx="2">
                    <c:v>0.192</c:v>
                  </c:pt>
                  <c:pt idx="3">
                    <c:v>0.188</c:v>
                  </c:pt>
                  <c:pt idx="4">
                    <c:v>0.218</c:v>
                  </c:pt>
                  <c:pt idx="5">
                    <c:v>0.249</c:v>
                  </c:pt>
                  <c:pt idx="6">
                    <c:v>0.28000000000000003</c:v>
                  </c:pt>
                  <c:pt idx="7">
                    <c:v>0.311</c:v>
                  </c:pt>
                  <c:pt idx="8">
                    <c:v>0.32300000000000001</c:v>
                  </c:pt>
                  <c:pt idx="9">
                    <c:v>0.35</c:v>
                  </c:pt>
                </c:numCache>
              </c:numRef>
            </c:plus>
            <c:minus>
              <c:numRef>
                <c:f>Sheet1!$C$9:$L$9</c:f>
                <c:numCache>
                  <c:formatCode>General</c:formatCode>
                  <c:ptCount val="10"/>
                  <c:pt idx="0">
                    <c:v>0.16900000000000001</c:v>
                  </c:pt>
                  <c:pt idx="1">
                    <c:v>0.20499999999999999</c:v>
                  </c:pt>
                  <c:pt idx="2">
                    <c:v>0.192</c:v>
                  </c:pt>
                  <c:pt idx="3">
                    <c:v>0.188</c:v>
                  </c:pt>
                  <c:pt idx="4">
                    <c:v>0.218</c:v>
                  </c:pt>
                  <c:pt idx="5">
                    <c:v>0.249</c:v>
                  </c:pt>
                  <c:pt idx="6">
                    <c:v>0.28000000000000003</c:v>
                  </c:pt>
                  <c:pt idx="7">
                    <c:v>0.311</c:v>
                  </c:pt>
                  <c:pt idx="8">
                    <c:v>0.32300000000000001</c:v>
                  </c:pt>
                  <c:pt idx="9">
                    <c:v>0.35</c:v>
                  </c:pt>
                </c:numCache>
              </c:numRef>
            </c:minus>
            <c:spPr>
              <a:noFill/>
              <a:ln w="9525" cap="flat" cmpd="sng" algn="ctr">
                <a:solidFill>
                  <a:schemeClr val="tx1">
                    <a:lumMod val="65000"/>
                    <a:lumOff val="35000"/>
                  </a:schemeClr>
                </a:solidFill>
                <a:round/>
              </a:ln>
              <a:effectLst/>
            </c:spPr>
          </c:errBars>
          <c:val>
            <c:numRef>
              <c:f>Sheet1!$C$8:$L$8</c:f>
              <c:numCache>
                <c:formatCode>General</c:formatCode>
                <c:ptCount val="10"/>
                <c:pt idx="0">
                  <c:v>-2.3E-2</c:v>
                </c:pt>
                <c:pt idx="1">
                  <c:v>-0.10199999999999999</c:v>
                </c:pt>
                <c:pt idx="2">
                  <c:v>5.3999999999999999E-2</c:v>
                </c:pt>
                <c:pt idx="3">
                  <c:v>-2.9000000000000001E-2</c:v>
                </c:pt>
                <c:pt idx="4">
                  <c:v>-0.02</c:v>
                </c:pt>
                <c:pt idx="5">
                  <c:v>-0.11799999999999999</c:v>
                </c:pt>
                <c:pt idx="6">
                  <c:v>-7.0000000000000007E-2</c:v>
                </c:pt>
                <c:pt idx="7">
                  <c:v>-8.1000000000000003E-2</c:v>
                </c:pt>
                <c:pt idx="8">
                  <c:v>4.5999999999999999E-2</c:v>
                </c:pt>
                <c:pt idx="9">
                  <c:v>0.41299999999999998</c:v>
                </c:pt>
              </c:numCache>
            </c:numRef>
          </c:val>
          <c:extLst>
            <c:ext xmlns:c16="http://schemas.microsoft.com/office/drawing/2014/chart" uri="{C3380CC4-5D6E-409C-BE32-E72D297353CC}">
              <c16:uniqueId val="{00000002-5442-436F-BC80-548DB8F91FD5}"/>
            </c:ext>
          </c:extLst>
        </c:ser>
        <c:ser>
          <c:idx val="3"/>
          <c:order val="3"/>
          <c:tx>
            <c:strRef>
              <c:f>Sheet1!$A$10</c:f>
              <c:strCache>
                <c:ptCount val="1"/>
                <c:pt idx="0">
                  <c:v>IASI-A - G17</c:v>
                </c:pt>
              </c:strCache>
            </c:strRef>
          </c:tx>
          <c:spPr>
            <a:solidFill>
              <a:schemeClr val="tx2">
                <a:lumMod val="60000"/>
                <a:lumOff val="40000"/>
              </a:schemeClr>
            </a:solidFill>
            <a:ln>
              <a:noFill/>
            </a:ln>
            <a:effectLst/>
          </c:spPr>
          <c:invertIfNegative val="0"/>
          <c:errBars>
            <c:errBarType val="both"/>
            <c:errValType val="cust"/>
            <c:noEndCap val="0"/>
            <c:plus>
              <c:numRef>
                <c:f>Sheet1!$C$11:$L$11</c:f>
                <c:numCache>
                  <c:formatCode>General</c:formatCode>
                  <c:ptCount val="10"/>
                  <c:pt idx="0">
                    <c:v>0.16800000000000001</c:v>
                  </c:pt>
                  <c:pt idx="1">
                    <c:v>0.23489399999999999</c:v>
                  </c:pt>
                  <c:pt idx="2">
                    <c:v>0.23255899999999999</c:v>
                  </c:pt>
                  <c:pt idx="3">
                    <c:v>0.22765099999999999</c:v>
                  </c:pt>
                  <c:pt idx="4">
                    <c:v>0.32739000000000001</c:v>
                  </c:pt>
                  <c:pt idx="5">
                    <c:v>0.297761</c:v>
                  </c:pt>
                  <c:pt idx="6">
                    <c:v>0.34931400000000001</c:v>
                  </c:pt>
                  <c:pt idx="7">
                    <c:v>0.37801099999999999</c:v>
                  </c:pt>
                  <c:pt idx="8">
                    <c:v>0.39202300000000001</c:v>
                  </c:pt>
                  <c:pt idx="9">
                    <c:v>0.38751600000000003</c:v>
                  </c:pt>
                </c:numCache>
              </c:numRef>
            </c:plus>
            <c:minus>
              <c:numRef>
                <c:f>Sheet1!$C$11:$L$11</c:f>
                <c:numCache>
                  <c:formatCode>General</c:formatCode>
                  <c:ptCount val="10"/>
                  <c:pt idx="0">
                    <c:v>0.16800000000000001</c:v>
                  </c:pt>
                  <c:pt idx="1">
                    <c:v>0.23489399999999999</c:v>
                  </c:pt>
                  <c:pt idx="2">
                    <c:v>0.23255899999999999</c:v>
                  </c:pt>
                  <c:pt idx="3">
                    <c:v>0.22765099999999999</c:v>
                  </c:pt>
                  <c:pt idx="4">
                    <c:v>0.32739000000000001</c:v>
                  </c:pt>
                  <c:pt idx="5">
                    <c:v>0.297761</c:v>
                  </c:pt>
                  <c:pt idx="6">
                    <c:v>0.34931400000000001</c:v>
                  </c:pt>
                  <c:pt idx="7">
                    <c:v>0.37801099999999999</c:v>
                  </c:pt>
                  <c:pt idx="8">
                    <c:v>0.39202300000000001</c:v>
                  </c:pt>
                  <c:pt idx="9">
                    <c:v>0.38751600000000003</c:v>
                  </c:pt>
                </c:numCache>
              </c:numRef>
            </c:minus>
            <c:spPr>
              <a:noFill/>
              <a:ln w="9525" cap="flat" cmpd="sng" algn="ctr">
                <a:solidFill>
                  <a:schemeClr val="tx1">
                    <a:lumMod val="65000"/>
                    <a:lumOff val="35000"/>
                  </a:schemeClr>
                </a:solidFill>
                <a:round/>
              </a:ln>
              <a:effectLst/>
            </c:spPr>
          </c:errBars>
          <c:val>
            <c:numRef>
              <c:f>Sheet1!$C$10:$L$10</c:f>
              <c:numCache>
                <c:formatCode>0.000</c:formatCode>
                <c:ptCount val="10"/>
                <c:pt idx="0">
                  <c:v>-7.8E-2</c:v>
                </c:pt>
                <c:pt idx="1">
                  <c:v>-0.18929499999999999</c:v>
                </c:pt>
                <c:pt idx="2">
                  <c:v>2.0237700000000001E-2</c:v>
                </c:pt>
                <c:pt idx="3">
                  <c:v>-6.4163399999999995E-2</c:v>
                </c:pt>
                <c:pt idx="4">
                  <c:v>-1.5954299999999999E-3</c:v>
                </c:pt>
                <c:pt idx="5">
                  <c:v>-0.11085299999999999</c:v>
                </c:pt>
                <c:pt idx="6">
                  <c:v>-4.2056200000000002E-2</c:v>
                </c:pt>
                <c:pt idx="7">
                  <c:v>-6.7746000000000001E-2</c:v>
                </c:pt>
                <c:pt idx="8">
                  <c:v>5.2314800000000002E-2</c:v>
                </c:pt>
                <c:pt idx="9">
                  <c:v>0.44892199999999999</c:v>
                </c:pt>
              </c:numCache>
            </c:numRef>
          </c:val>
          <c:extLst>
            <c:ext xmlns:c16="http://schemas.microsoft.com/office/drawing/2014/chart" uri="{C3380CC4-5D6E-409C-BE32-E72D297353CC}">
              <c16:uniqueId val="{00000003-5442-436F-BC80-548DB8F91FD5}"/>
            </c:ext>
          </c:extLst>
        </c:ser>
        <c:ser>
          <c:idx val="4"/>
          <c:order val="4"/>
          <c:tx>
            <c:strRef>
              <c:f>Sheet1!$A$15</c:f>
              <c:strCache>
                <c:ptCount val="1"/>
                <c:pt idx="0">
                  <c:v>NPPCrIS-G16</c:v>
                </c:pt>
              </c:strCache>
            </c:strRef>
          </c:tx>
          <c:spPr>
            <a:solidFill>
              <a:srgbClr val="FF0000"/>
            </a:solidFill>
            <a:ln>
              <a:noFill/>
            </a:ln>
            <a:effectLst/>
          </c:spPr>
          <c:invertIfNegative val="0"/>
          <c:errBars>
            <c:errBarType val="both"/>
            <c:errValType val="cust"/>
            <c:noEndCap val="0"/>
            <c:plus>
              <c:numRef>
                <c:f>Sheet1!$C$16:$L$16</c:f>
                <c:numCache>
                  <c:formatCode>General</c:formatCode>
                  <c:ptCount val="10"/>
                  <c:pt idx="0">
                    <c:v>0</c:v>
                  </c:pt>
                  <c:pt idx="1">
                    <c:v>0.171182</c:v>
                  </c:pt>
                  <c:pt idx="2">
                    <c:v>0.171432</c:v>
                  </c:pt>
                  <c:pt idx="3">
                    <c:v>0.16178699999999999</c:v>
                  </c:pt>
                  <c:pt idx="4">
                    <c:v>0</c:v>
                  </c:pt>
                  <c:pt idx="5">
                    <c:v>0.20749899999999999</c:v>
                  </c:pt>
                  <c:pt idx="6">
                    <c:v>0.23927999999999999</c:v>
                  </c:pt>
                  <c:pt idx="7">
                    <c:v>0.25804100000000002</c:v>
                  </c:pt>
                  <c:pt idx="8">
                    <c:v>0.27375500000000003</c:v>
                  </c:pt>
                  <c:pt idx="9">
                    <c:v>0.28094799999999998</c:v>
                  </c:pt>
                </c:numCache>
              </c:numRef>
            </c:plus>
            <c:minus>
              <c:numRef>
                <c:f>Sheet1!$C$16:$L$16</c:f>
                <c:numCache>
                  <c:formatCode>General</c:formatCode>
                  <c:ptCount val="10"/>
                  <c:pt idx="0">
                    <c:v>0</c:v>
                  </c:pt>
                  <c:pt idx="1">
                    <c:v>0.171182</c:v>
                  </c:pt>
                  <c:pt idx="2">
                    <c:v>0.171432</c:v>
                  </c:pt>
                  <c:pt idx="3">
                    <c:v>0.16178699999999999</c:v>
                  </c:pt>
                  <c:pt idx="4">
                    <c:v>0</c:v>
                  </c:pt>
                  <c:pt idx="5">
                    <c:v>0.20749899999999999</c:v>
                  </c:pt>
                  <c:pt idx="6">
                    <c:v>0.23927999999999999</c:v>
                  </c:pt>
                  <c:pt idx="7">
                    <c:v>0.25804100000000002</c:v>
                  </c:pt>
                  <c:pt idx="8">
                    <c:v>0.27375500000000003</c:v>
                  </c:pt>
                  <c:pt idx="9">
                    <c:v>0.28094799999999998</c:v>
                  </c:pt>
                </c:numCache>
              </c:numRef>
            </c:minus>
            <c:spPr>
              <a:noFill/>
              <a:ln w="9525" cap="flat" cmpd="sng" algn="ctr">
                <a:solidFill>
                  <a:schemeClr val="tx1">
                    <a:lumMod val="65000"/>
                    <a:lumOff val="35000"/>
                  </a:schemeClr>
                </a:solidFill>
                <a:round/>
              </a:ln>
              <a:effectLst/>
            </c:spPr>
          </c:errBars>
          <c:val>
            <c:numRef>
              <c:f>Sheet1!$C$15:$L$15</c:f>
              <c:numCache>
                <c:formatCode>0.000</c:formatCode>
                <c:ptCount val="10"/>
                <c:pt idx="0">
                  <c:v>0</c:v>
                </c:pt>
                <c:pt idx="1">
                  <c:v>0.23399900000000001</c:v>
                </c:pt>
                <c:pt idx="2">
                  <c:v>-0.15734899999999999</c:v>
                </c:pt>
                <c:pt idx="3">
                  <c:v>-7.4418399999999996E-2</c:v>
                </c:pt>
                <c:pt idx="4">
                  <c:v>0</c:v>
                </c:pt>
                <c:pt idx="5">
                  <c:v>-5.72796E-2</c:v>
                </c:pt>
                <c:pt idx="6">
                  <c:v>-8.1739900000000004E-2</c:v>
                </c:pt>
                <c:pt idx="7">
                  <c:v>-1.9711599999999999E-2</c:v>
                </c:pt>
                <c:pt idx="8">
                  <c:v>-2.5854100000000001E-2</c:v>
                </c:pt>
                <c:pt idx="9">
                  <c:v>-0.165774</c:v>
                </c:pt>
              </c:numCache>
            </c:numRef>
          </c:val>
          <c:extLst>
            <c:ext xmlns:c16="http://schemas.microsoft.com/office/drawing/2014/chart" uri="{C3380CC4-5D6E-409C-BE32-E72D297353CC}">
              <c16:uniqueId val="{00000004-5442-436F-BC80-548DB8F91FD5}"/>
            </c:ext>
          </c:extLst>
        </c:ser>
        <c:ser>
          <c:idx val="5"/>
          <c:order val="5"/>
          <c:tx>
            <c:strRef>
              <c:f>Sheet1!$A$17</c:f>
              <c:strCache>
                <c:ptCount val="1"/>
                <c:pt idx="0">
                  <c:v>IASI-B - G16</c:v>
                </c:pt>
              </c:strCache>
            </c:strRef>
          </c:tx>
          <c:spPr>
            <a:solidFill>
              <a:srgbClr val="7030A0"/>
            </a:solidFill>
            <a:ln>
              <a:noFill/>
            </a:ln>
            <a:effectLst/>
          </c:spPr>
          <c:invertIfNegative val="0"/>
          <c:errBars>
            <c:errBarType val="both"/>
            <c:errValType val="cust"/>
            <c:noEndCap val="0"/>
            <c:plus>
              <c:numRef>
                <c:f>Sheet1!$C$18:$L$18</c:f>
                <c:numCache>
                  <c:formatCode>General</c:formatCode>
                  <c:ptCount val="10"/>
                  <c:pt idx="0">
                    <c:v>0.14110700000000001</c:v>
                  </c:pt>
                  <c:pt idx="1">
                    <c:v>0.202573</c:v>
                  </c:pt>
                  <c:pt idx="2">
                    <c:v>0.20352999999999999</c:v>
                  </c:pt>
                  <c:pt idx="3">
                    <c:v>0.19620699999999999</c:v>
                  </c:pt>
                  <c:pt idx="4">
                    <c:v>0.22803699999999999</c:v>
                  </c:pt>
                  <c:pt idx="5">
                    <c:v>0.250282</c:v>
                  </c:pt>
                  <c:pt idx="6">
                    <c:v>0.29291400000000001</c:v>
                  </c:pt>
                  <c:pt idx="7">
                    <c:v>0.32277800000000001</c:v>
                  </c:pt>
                  <c:pt idx="8">
                    <c:v>0.34693800000000002</c:v>
                  </c:pt>
                  <c:pt idx="9">
                    <c:v>0.34785100000000002</c:v>
                  </c:pt>
                </c:numCache>
              </c:numRef>
            </c:plus>
            <c:minus>
              <c:numRef>
                <c:f>Sheet1!$C$18:$L$18</c:f>
                <c:numCache>
                  <c:formatCode>General</c:formatCode>
                  <c:ptCount val="10"/>
                  <c:pt idx="0">
                    <c:v>0.14110700000000001</c:v>
                  </c:pt>
                  <c:pt idx="1">
                    <c:v>0.202573</c:v>
                  </c:pt>
                  <c:pt idx="2">
                    <c:v>0.20352999999999999</c:v>
                  </c:pt>
                  <c:pt idx="3">
                    <c:v>0.19620699999999999</c:v>
                  </c:pt>
                  <c:pt idx="4">
                    <c:v>0.22803699999999999</c:v>
                  </c:pt>
                  <c:pt idx="5">
                    <c:v>0.250282</c:v>
                  </c:pt>
                  <c:pt idx="6">
                    <c:v>0.29291400000000001</c:v>
                  </c:pt>
                  <c:pt idx="7">
                    <c:v>0.32277800000000001</c:v>
                  </c:pt>
                  <c:pt idx="8">
                    <c:v>0.34693800000000002</c:v>
                  </c:pt>
                  <c:pt idx="9">
                    <c:v>0.34785100000000002</c:v>
                  </c:pt>
                </c:numCache>
              </c:numRef>
            </c:minus>
            <c:spPr>
              <a:noFill/>
              <a:ln w="9525" cap="flat" cmpd="sng" algn="ctr">
                <a:solidFill>
                  <a:schemeClr val="tx1">
                    <a:lumMod val="65000"/>
                    <a:lumOff val="35000"/>
                  </a:schemeClr>
                </a:solidFill>
                <a:round/>
              </a:ln>
              <a:effectLst/>
            </c:spPr>
          </c:errBars>
          <c:val>
            <c:numRef>
              <c:f>Sheet1!$C$17:$L$17</c:f>
              <c:numCache>
                <c:formatCode>0.000</c:formatCode>
                <c:ptCount val="10"/>
                <c:pt idx="0">
                  <c:v>-2.11094E-2</c:v>
                </c:pt>
                <c:pt idx="1">
                  <c:v>-0.135519</c:v>
                </c:pt>
                <c:pt idx="2">
                  <c:v>-0.15537999999999999</c:v>
                </c:pt>
                <c:pt idx="3">
                  <c:v>-8.0590899999999993E-2</c:v>
                </c:pt>
                <c:pt idx="4">
                  <c:v>-8.0989800000000001E-2</c:v>
                </c:pt>
                <c:pt idx="5">
                  <c:v>-0.118701</c:v>
                </c:pt>
                <c:pt idx="6">
                  <c:v>-7.3830199999999999E-2</c:v>
                </c:pt>
                <c:pt idx="7">
                  <c:v>-1.06613E-2</c:v>
                </c:pt>
                <c:pt idx="8">
                  <c:v>-1.6439200000000001E-2</c:v>
                </c:pt>
                <c:pt idx="9">
                  <c:v>-0.195743</c:v>
                </c:pt>
              </c:numCache>
            </c:numRef>
          </c:val>
          <c:extLst>
            <c:ext xmlns:c16="http://schemas.microsoft.com/office/drawing/2014/chart" uri="{C3380CC4-5D6E-409C-BE32-E72D297353CC}">
              <c16:uniqueId val="{00000005-5442-436F-BC80-548DB8F91FD5}"/>
            </c:ext>
          </c:extLst>
        </c:ser>
        <c:dLbls>
          <c:showLegendKey val="0"/>
          <c:showVal val="0"/>
          <c:showCatName val="0"/>
          <c:showSerName val="0"/>
          <c:showPercent val="0"/>
          <c:showBubbleSize val="0"/>
        </c:dLbls>
        <c:gapWidth val="219"/>
        <c:overlap val="-27"/>
        <c:axId val="1916996000"/>
        <c:axId val="1916998080"/>
      </c:barChart>
      <c:catAx>
        <c:axId val="191699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1916998080"/>
        <c:crosses val="autoZero"/>
        <c:auto val="1"/>
        <c:lblAlgn val="ctr"/>
        <c:lblOffset val="100"/>
        <c:noMultiLvlLbl val="0"/>
      </c:catAx>
      <c:valAx>
        <c:axId val="1916998080"/>
        <c:scaling>
          <c:orientation val="minMax"/>
          <c:max val="1"/>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sz="800" b="1" i="0" baseline="0" dirty="0">
                    <a:solidFill>
                      <a:schemeClr val="tx1"/>
                    </a:solidFill>
                  </a:rPr>
                  <a:t>GEO - LEO (K)</a:t>
                </a:r>
              </a:p>
            </c:rich>
          </c:tx>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916996000"/>
        <c:crosses val="autoZero"/>
        <c:crossBetween val="between"/>
        <c:majorUnit val="0.25"/>
      </c:valAx>
      <c:spPr>
        <a:noFill/>
        <a:ln w="12700">
          <a:solidFill>
            <a:schemeClr val="tx1"/>
          </a:solidFill>
        </a:ln>
        <a:effectLst/>
      </c:spPr>
    </c:plotArea>
    <c:legend>
      <c:legendPos val="b"/>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Difference From Reference (%)</a:t>
            </a:r>
            <a:endParaRPr lang="en-US" dirty="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0"/>
          <c:tx>
            <c:strRef>
              <c:f>'2d Accuracy (2)'!$E$4</c:f>
              <c:strCache>
                <c:ptCount val="1"/>
                <c:pt idx="0">
                  <c:v>G16 Prov</c:v>
                </c:pt>
              </c:strCache>
            </c:strRef>
          </c:tx>
          <c:spPr>
            <a:solidFill>
              <a:schemeClr val="accent2"/>
            </a:solidFill>
            <a:ln>
              <a:noFill/>
            </a:ln>
            <a:effectLst/>
          </c:spPr>
          <c:invertIfNegative val="0"/>
          <c:cat>
            <c:numRef>
              <c:f>'2d Accuracy (2)'!$B$5:$B$10</c:f>
              <c:numCache>
                <c:formatCode>0.00</c:formatCode>
                <c:ptCount val="6"/>
                <c:pt idx="0">
                  <c:v>0.47</c:v>
                </c:pt>
                <c:pt idx="1">
                  <c:v>0.64</c:v>
                </c:pt>
                <c:pt idx="2">
                  <c:v>0.86</c:v>
                </c:pt>
                <c:pt idx="3">
                  <c:v>1.38</c:v>
                </c:pt>
                <c:pt idx="4">
                  <c:v>1.61</c:v>
                </c:pt>
                <c:pt idx="5">
                  <c:v>2.25</c:v>
                </c:pt>
              </c:numCache>
            </c:numRef>
          </c:cat>
          <c:val>
            <c:numRef>
              <c:f>'2d Accuracy (2)'!$E$5:$E$10</c:f>
              <c:numCache>
                <c:formatCode>0.00</c:formatCode>
                <c:ptCount val="6"/>
                <c:pt idx="0">
                  <c:v>4.2</c:v>
                </c:pt>
                <c:pt idx="1">
                  <c:v>7.3</c:v>
                </c:pt>
                <c:pt idx="2">
                  <c:v>1.7</c:v>
                </c:pt>
                <c:pt idx="3">
                  <c:v>-5</c:v>
                </c:pt>
                <c:pt idx="4">
                  <c:v>4.5</c:v>
                </c:pt>
                <c:pt idx="5">
                  <c:v>-0.2</c:v>
                </c:pt>
              </c:numCache>
            </c:numRef>
          </c:val>
          <c:extLst>
            <c:ext xmlns:c16="http://schemas.microsoft.com/office/drawing/2014/chart" uri="{C3380CC4-5D6E-409C-BE32-E72D297353CC}">
              <c16:uniqueId val="{00000000-C03F-46C5-827A-3299A2ED493E}"/>
            </c:ext>
          </c:extLst>
        </c:ser>
        <c:ser>
          <c:idx val="4"/>
          <c:order val="1"/>
          <c:tx>
            <c:strRef>
              <c:f>'2d Accuracy (2)'!$G$4</c:f>
              <c:strCache>
                <c:ptCount val="1"/>
                <c:pt idx="0">
                  <c:v>G16 Full</c:v>
                </c:pt>
              </c:strCache>
            </c:strRef>
          </c:tx>
          <c:spPr>
            <a:solidFill>
              <a:schemeClr val="accent5"/>
            </a:solidFill>
            <a:ln>
              <a:noFill/>
            </a:ln>
            <a:effectLst/>
          </c:spPr>
          <c:invertIfNegative val="0"/>
          <c:errBars>
            <c:errBarType val="both"/>
            <c:errValType val="cust"/>
            <c:noEndCap val="0"/>
            <c:plus>
              <c:numRef>
                <c:f>'2d Accuracy (2)'!$H$5:$H$10</c:f>
                <c:numCache>
                  <c:formatCode>General</c:formatCode>
                  <c:ptCount val="6"/>
                  <c:pt idx="0">
                    <c:v>3.3</c:v>
                  </c:pt>
                  <c:pt idx="1">
                    <c:v>4.5</c:v>
                  </c:pt>
                  <c:pt idx="2">
                    <c:v>3.2</c:v>
                  </c:pt>
                  <c:pt idx="3">
                    <c:v>7.5</c:v>
                  </c:pt>
                  <c:pt idx="4">
                    <c:v>5.7</c:v>
                  </c:pt>
                  <c:pt idx="5">
                    <c:v>3.8</c:v>
                  </c:pt>
                </c:numCache>
              </c:numRef>
            </c:plus>
            <c:minus>
              <c:numRef>
                <c:f>'2d Accuracy (2)'!$H$5:$H$10</c:f>
                <c:numCache>
                  <c:formatCode>General</c:formatCode>
                  <c:ptCount val="6"/>
                  <c:pt idx="0">
                    <c:v>3.3</c:v>
                  </c:pt>
                  <c:pt idx="1">
                    <c:v>4.5</c:v>
                  </c:pt>
                  <c:pt idx="2">
                    <c:v>3.2</c:v>
                  </c:pt>
                  <c:pt idx="3">
                    <c:v>7.5</c:v>
                  </c:pt>
                  <c:pt idx="4">
                    <c:v>5.7</c:v>
                  </c:pt>
                  <c:pt idx="5">
                    <c:v>3.8</c:v>
                  </c:pt>
                </c:numCache>
              </c:numRef>
            </c:minus>
            <c:spPr>
              <a:noFill/>
              <a:ln w="9525" cap="flat" cmpd="sng" algn="ctr">
                <a:solidFill>
                  <a:schemeClr val="tx1">
                    <a:lumMod val="65000"/>
                    <a:lumOff val="35000"/>
                  </a:schemeClr>
                </a:solidFill>
                <a:round/>
              </a:ln>
              <a:effectLst/>
            </c:spPr>
          </c:errBars>
          <c:cat>
            <c:numRef>
              <c:f>'2d Accuracy (2)'!$B$5:$B$10</c:f>
              <c:numCache>
                <c:formatCode>0.00</c:formatCode>
                <c:ptCount val="6"/>
                <c:pt idx="0">
                  <c:v>0.47</c:v>
                </c:pt>
                <c:pt idx="1">
                  <c:v>0.64</c:v>
                </c:pt>
                <c:pt idx="2">
                  <c:v>0.86</c:v>
                </c:pt>
                <c:pt idx="3">
                  <c:v>1.38</c:v>
                </c:pt>
                <c:pt idx="4">
                  <c:v>1.61</c:v>
                </c:pt>
                <c:pt idx="5">
                  <c:v>2.25</c:v>
                </c:pt>
              </c:numCache>
            </c:numRef>
          </c:cat>
          <c:val>
            <c:numRef>
              <c:f>'2d Accuracy (2)'!$G$5:$G$10</c:f>
              <c:numCache>
                <c:formatCode>0.00</c:formatCode>
                <c:ptCount val="6"/>
                <c:pt idx="0">
                  <c:v>4.7</c:v>
                </c:pt>
                <c:pt idx="1">
                  <c:v>6.7</c:v>
                </c:pt>
                <c:pt idx="2">
                  <c:v>1.5</c:v>
                </c:pt>
                <c:pt idx="3">
                  <c:v>-0.5</c:v>
                </c:pt>
                <c:pt idx="4">
                  <c:v>3.8</c:v>
                </c:pt>
                <c:pt idx="5">
                  <c:v>0.5</c:v>
                </c:pt>
              </c:numCache>
            </c:numRef>
          </c:val>
          <c:extLst>
            <c:ext xmlns:c16="http://schemas.microsoft.com/office/drawing/2014/chart" uri="{C3380CC4-5D6E-409C-BE32-E72D297353CC}">
              <c16:uniqueId val="{00000001-C03F-46C5-827A-3299A2ED493E}"/>
            </c:ext>
          </c:extLst>
        </c:ser>
        <c:ser>
          <c:idx val="6"/>
          <c:order val="2"/>
          <c:tx>
            <c:strRef>
              <c:f>'2d Accuracy (2)'!$I$4</c:f>
              <c:strCache>
                <c:ptCount val="1"/>
                <c:pt idx="0">
                  <c:v>G17 Prov</c:v>
                </c:pt>
              </c:strCache>
            </c:strRef>
          </c:tx>
          <c:spPr>
            <a:solidFill>
              <a:srgbClr val="008000"/>
            </a:solidFill>
            <a:ln>
              <a:noFill/>
            </a:ln>
            <a:effectLst/>
          </c:spPr>
          <c:invertIfNegative val="0"/>
          <c:errBars>
            <c:errBarType val="both"/>
            <c:errValType val="cust"/>
            <c:noEndCap val="0"/>
            <c:plus>
              <c:numRef>
                <c:f>'2d Accuracy (2)'!$J$5:$J$10</c:f>
                <c:numCache>
                  <c:formatCode>General</c:formatCode>
                  <c:ptCount val="6"/>
                  <c:pt idx="0">
                    <c:v>2.65</c:v>
                  </c:pt>
                  <c:pt idx="1">
                    <c:v>3.67</c:v>
                  </c:pt>
                  <c:pt idx="2">
                    <c:v>3.8</c:v>
                  </c:pt>
                  <c:pt idx="3">
                    <c:v>6.96</c:v>
                  </c:pt>
                  <c:pt idx="4">
                    <c:v>3.51</c:v>
                  </c:pt>
                  <c:pt idx="5">
                    <c:v>3.49</c:v>
                  </c:pt>
                </c:numCache>
              </c:numRef>
            </c:plus>
            <c:minus>
              <c:numRef>
                <c:f>'2d Accuracy (2)'!$J$5:$J$10</c:f>
                <c:numCache>
                  <c:formatCode>General</c:formatCode>
                  <c:ptCount val="6"/>
                  <c:pt idx="0">
                    <c:v>2.65</c:v>
                  </c:pt>
                  <c:pt idx="1">
                    <c:v>3.67</c:v>
                  </c:pt>
                  <c:pt idx="2">
                    <c:v>3.8</c:v>
                  </c:pt>
                  <c:pt idx="3">
                    <c:v>6.96</c:v>
                  </c:pt>
                  <c:pt idx="4">
                    <c:v>3.51</c:v>
                  </c:pt>
                  <c:pt idx="5">
                    <c:v>3.49</c:v>
                  </c:pt>
                </c:numCache>
              </c:numRef>
            </c:minus>
            <c:spPr>
              <a:noFill/>
              <a:ln w="9525" cap="flat" cmpd="sng" algn="ctr">
                <a:solidFill>
                  <a:schemeClr val="tx1">
                    <a:lumMod val="65000"/>
                    <a:lumOff val="35000"/>
                  </a:schemeClr>
                </a:solidFill>
                <a:round/>
              </a:ln>
              <a:effectLst/>
            </c:spPr>
          </c:errBars>
          <c:cat>
            <c:numRef>
              <c:f>'2d Accuracy (2)'!$B$5:$B$10</c:f>
              <c:numCache>
                <c:formatCode>0.00</c:formatCode>
                <c:ptCount val="6"/>
                <c:pt idx="0">
                  <c:v>0.47</c:v>
                </c:pt>
                <c:pt idx="1">
                  <c:v>0.64</c:v>
                </c:pt>
                <c:pt idx="2">
                  <c:v>0.86</c:v>
                </c:pt>
                <c:pt idx="3">
                  <c:v>1.38</c:v>
                </c:pt>
                <c:pt idx="4">
                  <c:v>1.61</c:v>
                </c:pt>
                <c:pt idx="5">
                  <c:v>2.25</c:v>
                </c:pt>
              </c:numCache>
            </c:numRef>
          </c:cat>
          <c:val>
            <c:numRef>
              <c:f>'2d Accuracy (2)'!$I$5:$I$10</c:f>
              <c:numCache>
                <c:formatCode>0.00</c:formatCode>
                <c:ptCount val="6"/>
                <c:pt idx="0">
                  <c:v>-0.66</c:v>
                </c:pt>
                <c:pt idx="1">
                  <c:v>8.85</c:v>
                </c:pt>
                <c:pt idx="2">
                  <c:v>0.42</c:v>
                </c:pt>
                <c:pt idx="3">
                  <c:v>-3.18</c:v>
                </c:pt>
                <c:pt idx="4">
                  <c:v>5.45</c:v>
                </c:pt>
                <c:pt idx="5">
                  <c:v>-2.8</c:v>
                </c:pt>
              </c:numCache>
            </c:numRef>
          </c:val>
          <c:extLst>
            <c:ext xmlns:c16="http://schemas.microsoft.com/office/drawing/2014/chart" uri="{C3380CC4-5D6E-409C-BE32-E72D297353CC}">
              <c16:uniqueId val="{00000002-C03F-46C5-827A-3299A2ED493E}"/>
            </c:ext>
          </c:extLst>
        </c:ser>
        <c:dLbls>
          <c:showLegendKey val="0"/>
          <c:showVal val="0"/>
          <c:showCatName val="0"/>
          <c:showSerName val="0"/>
          <c:showPercent val="0"/>
          <c:showBubbleSize val="0"/>
        </c:dLbls>
        <c:gapWidth val="219"/>
        <c:overlap val="-27"/>
        <c:axId val="1684655519"/>
        <c:axId val="1684655935"/>
      </c:barChart>
      <c:catAx>
        <c:axId val="168465551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dirty="0"/>
                  <a:t>Channel (Central Wavelength in µm)</a:t>
                </a:r>
              </a:p>
            </c:rich>
          </c:tx>
          <c:layout>
            <c:manualLayout>
              <c:xMode val="edge"/>
              <c:yMode val="edge"/>
              <c:x val="0.34599339835200005"/>
              <c:y val="0.7951856976344410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4655935"/>
        <c:crosses val="autoZero"/>
        <c:auto val="1"/>
        <c:lblAlgn val="ctr"/>
        <c:lblOffset val="100"/>
        <c:noMultiLvlLbl val="0"/>
      </c:catAx>
      <c:valAx>
        <c:axId val="16846559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sz="1600" b="0" i="0" baseline="0" dirty="0">
                    <a:effectLst/>
                  </a:rPr>
                  <a:t>Reflectance Difference (%)</a:t>
                </a:r>
                <a:endParaRPr lang="en-US" sz="1600" dirty="0">
                  <a:effectLst/>
                </a:endParaRPr>
              </a:p>
            </c:rich>
          </c:tx>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4655519"/>
        <c:crosses val="autoZero"/>
        <c:crossBetween val="between"/>
        <c:majorUnit val="5"/>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lvl="0">
              <a:defRPr sz="1400" b="0" i="0">
                <a:solidFill>
                  <a:srgbClr val="595959"/>
                </a:solidFill>
                <a:latin typeface="Calibri"/>
              </a:defRPr>
            </a:pPr>
            <a:r>
              <a:rPr lang="en-US" dirty="0"/>
              <a:t>Difference From Reference (mK)</a:t>
            </a:r>
          </a:p>
        </c:rich>
      </c:tx>
      <c:layout/>
      <c:overlay val="0"/>
    </c:title>
    <c:autoTitleDeleted val="0"/>
    <c:plotArea>
      <c:layout/>
      <c:barChart>
        <c:barDir val="col"/>
        <c:grouping val="clustered"/>
        <c:varyColors val="1"/>
        <c:ser>
          <c:idx val="1"/>
          <c:order val="0"/>
          <c:tx>
            <c:strRef>
              <c:f>'2d Accuracy (2)'!$E$21</c:f>
              <c:strCache>
                <c:ptCount val="1"/>
                <c:pt idx="0">
                  <c:v>G16 Prov</c:v>
                </c:pt>
              </c:strCache>
            </c:strRef>
          </c:tx>
          <c:spPr>
            <a:solidFill>
              <a:srgbClr val="ED7D31"/>
            </a:solidFill>
          </c:spPr>
          <c:invertIfNegative val="1"/>
          <c:cat>
            <c:numRef>
              <c:f>'2d Accuracy (2)'!$B$22:$B$31</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 (2)'!$E$22:$E$31</c:f>
              <c:numCache>
                <c:formatCode>General</c:formatCode>
                <c:ptCount val="10"/>
                <c:pt idx="0">
                  <c:v>-190</c:v>
                </c:pt>
                <c:pt idx="1">
                  <c:v>-320</c:v>
                </c:pt>
                <c:pt idx="2">
                  <c:v>-320</c:v>
                </c:pt>
                <c:pt idx="3">
                  <c:v>-240</c:v>
                </c:pt>
                <c:pt idx="4">
                  <c:v>-240</c:v>
                </c:pt>
                <c:pt idx="5">
                  <c:v>-210</c:v>
                </c:pt>
                <c:pt idx="6">
                  <c:v>-210</c:v>
                </c:pt>
                <c:pt idx="7">
                  <c:v>-140</c:v>
                </c:pt>
                <c:pt idx="8">
                  <c:v>-120</c:v>
                </c:pt>
                <c:pt idx="9">
                  <c:v>-280</c:v>
                </c:pt>
              </c:numCache>
            </c:numRef>
          </c:val>
          <c:extLst>
            <c:ext xmlns:c14="http://schemas.microsoft.com/office/drawing/2007/8/2/chart" uri="{6F2FDCE9-48DA-4B69-8628-5D25D57E5C99}">
              <c14:invertSolidFillFmt>
                <c14:spPr xmlns:c14="http://schemas.microsoft.com/office/drawing/2007/8/2/chart">
                  <a:solidFill>
                    <a:srgbClr val="ED7D31"/>
                  </a:solidFill>
                </c14:spPr>
              </c14:invertSolidFillFmt>
            </c:ext>
            <c:ext xmlns:c16="http://schemas.microsoft.com/office/drawing/2014/chart" uri="{C3380CC4-5D6E-409C-BE32-E72D297353CC}">
              <c16:uniqueId val="{00000000-EA83-4BBF-9579-55E3FFF44DAD}"/>
            </c:ext>
          </c:extLst>
        </c:ser>
        <c:ser>
          <c:idx val="2"/>
          <c:order val="1"/>
          <c:tx>
            <c:strRef>
              <c:f>'2d Accuracy (2)'!$G$21</c:f>
              <c:strCache>
                <c:ptCount val="1"/>
                <c:pt idx="0">
                  <c:v>G16 Full</c:v>
                </c:pt>
              </c:strCache>
            </c:strRef>
          </c:tx>
          <c:spPr>
            <a:solidFill>
              <a:srgbClr val="008000"/>
            </a:solidFill>
          </c:spPr>
          <c:invertIfNegative val="1"/>
          <c:errBars>
            <c:errBarType val="both"/>
            <c:errValType val="cust"/>
            <c:noEndCap val="0"/>
            <c:plus>
              <c:numRef>
                <c:f>'2d Accuracy (2)'!$H$22:$H$31</c:f>
                <c:numCache>
                  <c:formatCode>General</c:formatCode>
                  <c:ptCount val="10"/>
                  <c:pt idx="0">
                    <c:v>11.4</c:v>
                  </c:pt>
                  <c:pt idx="1">
                    <c:v>49.6</c:v>
                  </c:pt>
                  <c:pt idx="2">
                    <c:v>39.5</c:v>
                  </c:pt>
                  <c:pt idx="3">
                    <c:v>20</c:v>
                  </c:pt>
                  <c:pt idx="4">
                    <c:v>19.7</c:v>
                  </c:pt>
                  <c:pt idx="5">
                    <c:v>25.2</c:v>
                  </c:pt>
                  <c:pt idx="6">
                    <c:v>20.299999999999997</c:v>
                  </c:pt>
                  <c:pt idx="7">
                    <c:v>25.7</c:v>
                  </c:pt>
                  <c:pt idx="8">
                    <c:v>28</c:v>
                  </c:pt>
                  <c:pt idx="9">
                    <c:v>87.4</c:v>
                  </c:pt>
                </c:numCache>
              </c:numRef>
            </c:plus>
            <c:minus>
              <c:numRef>
                <c:f>'2d Accuracy (2)'!$H$22:$H$31</c:f>
                <c:numCache>
                  <c:formatCode>General</c:formatCode>
                  <c:ptCount val="10"/>
                  <c:pt idx="0">
                    <c:v>11.4</c:v>
                  </c:pt>
                  <c:pt idx="1">
                    <c:v>49.6</c:v>
                  </c:pt>
                  <c:pt idx="2">
                    <c:v>39.5</c:v>
                  </c:pt>
                  <c:pt idx="3">
                    <c:v>20</c:v>
                  </c:pt>
                  <c:pt idx="4">
                    <c:v>19.7</c:v>
                  </c:pt>
                  <c:pt idx="5">
                    <c:v>25.2</c:v>
                  </c:pt>
                  <c:pt idx="6">
                    <c:v>20.299999999999997</c:v>
                  </c:pt>
                  <c:pt idx="7">
                    <c:v>25.7</c:v>
                  </c:pt>
                  <c:pt idx="8">
                    <c:v>28</c:v>
                  </c:pt>
                  <c:pt idx="9">
                    <c:v>87.4</c:v>
                  </c:pt>
                </c:numCache>
              </c:numRef>
            </c:minus>
          </c:errBars>
          <c:cat>
            <c:numRef>
              <c:f>'2d Accuracy (2)'!$B$22:$B$31</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 (2)'!$G$22:$G$31</c:f>
              <c:numCache>
                <c:formatCode>0</c:formatCode>
                <c:ptCount val="10"/>
                <c:pt idx="0">
                  <c:v>-180</c:v>
                </c:pt>
                <c:pt idx="1">
                  <c:v>-210</c:v>
                </c:pt>
                <c:pt idx="2">
                  <c:v>-250</c:v>
                </c:pt>
                <c:pt idx="3">
                  <c:v>-190</c:v>
                </c:pt>
                <c:pt idx="4">
                  <c:v>-220</c:v>
                </c:pt>
                <c:pt idx="5">
                  <c:v>-230</c:v>
                </c:pt>
                <c:pt idx="6">
                  <c:v>-220</c:v>
                </c:pt>
                <c:pt idx="7">
                  <c:v>-150</c:v>
                </c:pt>
                <c:pt idx="8">
                  <c:v>-160</c:v>
                </c:pt>
                <c:pt idx="9">
                  <c:v>-290</c:v>
                </c:pt>
              </c:numCache>
            </c:numRef>
          </c:val>
          <c:extLst>
            <c:ext xmlns:c14="http://schemas.microsoft.com/office/drawing/2007/8/2/chart" uri="{6F2FDCE9-48DA-4B69-8628-5D25D57E5C99}">
              <c14:invertSolidFillFmt>
                <c14:spPr xmlns:c14="http://schemas.microsoft.com/office/drawing/2007/8/2/chart">
                  <a:solidFill>
                    <a:srgbClr val="008000"/>
                  </a:solidFill>
                </c14:spPr>
              </c14:invertSolidFillFmt>
            </c:ext>
            <c:ext xmlns:c16="http://schemas.microsoft.com/office/drawing/2014/chart" uri="{C3380CC4-5D6E-409C-BE32-E72D297353CC}">
              <c16:uniqueId val="{00000001-EA83-4BBF-9579-55E3FFF44DAD}"/>
            </c:ext>
          </c:extLst>
        </c:ser>
        <c:ser>
          <c:idx val="0"/>
          <c:order val="2"/>
          <c:tx>
            <c:strRef>
              <c:f>'2d Accuracy (2)'!$I$21:$J$21</c:f>
              <c:strCache>
                <c:ptCount val="1"/>
                <c:pt idx="0">
                  <c:v>G17 Prov</c:v>
                </c:pt>
              </c:strCache>
            </c:strRef>
          </c:tx>
          <c:spPr>
            <a:solidFill>
              <a:srgbClr val="C00000"/>
            </a:solidFill>
          </c:spPr>
          <c:invertIfNegative val="1"/>
          <c:errBars>
            <c:errBarType val="both"/>
            <c:errValType val="cust"/>
            <c:noEndCap val="0"/>
            <c:plus>
              <c:numRef>
                <c:f>'2d Accuracy (2)'!$J$22:$J$31</c:f>
                <c:numCache>
                  <c:formatCode>General</c:formatCode>
                  <c:ptCount val="10"/>
                  <c:pt idx="0">
                    <c:v>169</c:v>
                  </c:pt>
                  <c:pt idx="1">
                    <c:v>205</c:v>
                  </c:pt>
                  <c:pt idx="2">
                    <c:v>192</c:v>
                  </c:pt>
                  <c:pt idx="3">
                    <c:v>188</c:v>
                  </c:pt>
                  <c:pt idx="4">
                    <c:v>218</c:v>
                  </c:pt>
                  <c:pt idx="5">
                    <c:v>249</c:v>
                  </c:pt>
                  <c:pt idx="6">
                    <c:v>280</c:v>
                  </c:pt>
                  <c:pt idx="7">
                    <c:v>311</c:v>
                  </c:pt>
                  <c:pt idx="8">
                    <c:v>323</c:v>
                  </c:pt>
                  <c:pt idx="9">
                    <c:v>350</c:v>
                  </c:pt>
                </c:numCache>
              </c:numRef>
            </c:plus>
            <c:minus>
              <c:numRef>
                <c:f>'2d Accuracy (2)'!$J$22:$J$31</c:f>
                <c:numCache>
                  <c:formatCode>General</c:formatCode>
                  <c:ptCount val="10"/>
                  <c:pt idx="0">
                    <c:v>169</c:v>
                  </c:pt>
                  <c:pt idx="1">
                    <c:v>205</c:v>
                  </c:pt>
                  <c:pt idx="2">
                    <c:v>192</c:v>
                  </c:pt>
                  <c:pt idx="3">
                    <c:v>188</c:v>
                  </c:pt>
                  <c:pt idx="4">
                    <c:v>218</c:v>
                  </c:pt>
                  <c:pt idx="5">
                    <c:v>249</c:v>
                  </c:pt>
                  <c:pt idx="6">
                    <c:v>280</c:v>
                  </c:pt>
                  <c:pt idx="7">
                    <c:v>311</c:v>
                  </c:pt>
                  <c:pt idx="8">
                    <c:v>323</c:v>
                  </c:pt>
                  <c:pt idx="9">
                    <c:v>350</c:v>
                  </c:pt>
                </c:numCache>
              </c:numRef>
            </c:minus>
          </c:errBars>
          <c:cat>
            <c:numRef>
              <c:f>'2d Accuracy (2)'!$B$22:$B$31</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 (2)'!$I$22:$I$31</c:f>
              <c:numCache>
                <c:formatCode>General</c:formatCode>
                <c:ptCount val="10"/>
                <c:pt idx="0">
                  <c:v>-23</c:v>
                </c:pt>
                <c:pt idx="1">
                  <c:v>-102</c:v>
                </c:pt>
                <c:pt idx="2">
                  <c:v>54</c:v>
                </c:pt>
                <c:pt idx="3">
                  <c:v>-29</c:v>
                </c:pt>
                <c:pt idx="4">
                  <c:v>-20</c:v>
                </c:pt>
                <c:pt idx="5">
                  <c:v>-118</c:v>
                </c:pt>
                <c:pt idx="6">
                  <c:v>-70</c:v>
                </c:pt>
                <c:pt idx="7">
                  <c:v>-81</c:v>
                </c:pt>
                <c:pt idx="8">
                  <c:v>46</c:v>
                </c:pt>
                <c:pt idx="9">
                  <c:v>413</c:v>
                </c:pt>
              </c:numCache>
            </c:numRef>
          </c:val>
          <c:extLst>
            <c:ext xmlns:c14="http://schemas.microsoft.com/office/drawing/2007/8/2/chart" uri="{6F2FDCE9-48DA-4B69-8628-5D25D57E5C99}">
              <c14:invertSolidFillFmt>
                <c14:spPr xmlns:c14="http://schemas.microsoft.com/office/drawing/2007/8/2/chart">
                  <a:solidFill>
                    <a:srgbClr val="C00000"/>
                  </a:solidFill>
                </c14:spPr>
              </c14:invertSolidFillFmt>
            </c:ext>
            <c:ext xmlns:c16="http://schemas.microsoft.com/office/drawing/2014/chart" uri="{C3380CC4-5D6E-409C-BE32-E72D297353CC}">
              <c16:uniqueId val="{00000002-EA83-4BBF-9579-55E3FFF44DAD}"/>
            </c:ext>
          </c:extLst>
        </c:ser>
        <c:dLbls>
          <c:showLegendKey val="0"/>
          <c:showVal val="0"/>
          <c:showCatName val="0"/>
          <c:showSerName val="0"/>
          <c:showPercent val="0"/>
          <c:showBubbleSize val="0"/>
        </c:dLbls>
        <c:gapWidth val="150"/>
        <c:axId val="1282489179"/>
        <c:axId val="260674095"/>
      </c:barChart>
      <c:catAx>
        <c:axId val="1282489179"/>
        <c:scaling>
          <c:orientation val="minMax"/>
        </c:scaling>
        <c:delete val="0"/>
        <c:axPos val="b"/>
        <c:title>
          <c:tx>
            <c:rich>
              <a:bodyPr/>
              <a:lstStyle/>
              <a:p>
                <a:pPr lvl="0">
                  <a:defRPr sz="1000" b="0" i="0">
                    <a:solidFill>
                      <a:srgbClr val="595959"/>
                    </a:solidFill>
                    <a:latin typeface="Calibri"/>
                  </a:defRPr>
                </a:pPr>
                <a:r>
                  <a:rPr lang="en-US" sz="1400" dirty="0" smtClean="0"/>
                  <a:t>Channel (Central Wavelength in µm)</a:t>
                </a:r>
                <a:endParaRPr lang="en-US" dirty="0"/>
              </a:p>
            </c:rich>
          </c:tx>
          <c:layout>
            <c:manualLayout>
              <c:xMode val="edge"/>
              <c:yMode val="edge"/>
              <c:x val="0.33843682093457506"/>
              <c:y val="0.84478534811798545"/>
            </c:manualLayout>
          </c:layout>
          <c:overlay val="0"/>
        </c:title>
        <c:numFmt formatCode="General" sourceLinked="1"/>
        <c:majorTickMark val="cross"/>
        <c:minorTickMark val="cross"/>
        <c:tickLblPos val="low"/>
        <c:txPr>
          <a:bodyPr anchor="t" anchorCtr="0"/>
          <a:lstStyle/>
          <a:p>
            <a:pPr lvl="0">
              <a:defRPr sz="900" b="0" i="0">
                <a:solidFill>
                  <a:srgbClr val="595959"/>
                </a:solidFill>
                <a:latin typeface="Calibri"/>
              </a:defRPr>
            </a:pPr>
            <a:endParaRPr lang="en-US"/>
          </a:p>
        </c:txPr>
        <c:crossAx val="260674095"/>
        <c:crosses val="autoZero"/>
        <c:auto val="1"/>
        <c:lblAlgn val="ctr"/>
        <c:lblOffset val="100"/>
        <c:noMultiLvlLbl val="1"/>
      </c:catAx>
      <c:valAx>
        <c:axId val="260674095"/>
        <c:scaling>
          <c:orientation val="minMax"/>
          <c:min val="-1000"/>
        </c:scaling>
        <c:delete val="0"/>
        <c:axPos val="l"/>
        <c:majorGridlines>
          <c:spPr>
            <a:ln>
              <a:solidFill>
                <a:srgbClr val="D9D9D9"/>
              </a:solidFill>
            </a:ln>
          </c:spPr>
        </c:majorGridlines>
        <c:title>
          <c:tx>
            <c:rich>
              <a:bodyPr/>
              <a:lstStyle/>
              <a:p>
                <a:pPr lvl="0">
                  <a:defRPr sz="1000" b="0" i="0">
                    <a:solidFill>
                      <a:srgbClr val="595959"/>
                    </a:solidFill>
                    <a:latin typeface="Calibri"/>
                  </a:defRPr>
                </a:pPr>
                <a:r>
                  <a:rPr lang="en-US" sz="1600" dirty="0" smtClean="0"/>
                  <a:t>Radiance Difference in T</a:t>
                </a:r>
                <a:r>
                  <a:rPr lang="en-US" sz="1600" baseline="-25000" dirty="0" smtClean="0"/>
                  <a:t>b</a:t>
                </a:r>
                <a:r>
                  <a:rPr lang="en-US" sz="1600" dirty="0" smtClean="0"/>
                  <a:t> @ 300K (mK</a:t>
                </a:r>
                <a:r>
                  <a:rPr lang="en-US" sz="1600" dirty="0"/>
                  <a:t>)</a:t>
                </a:r>
              </a:p>
            </c:rich>
          </c:tx>
          <c:layout/>
          <c:overlay val="0"/>
        </c:title>
        <c:numFmt formatCode="General" sourceLinked="1"/>
        <c:majorTickMark val="cross"/>
        <c:minorTickMark val="cross"/>
        <c:tickLblPos val="nextTo"/>
        <c:spPr>
          <a:ln w="47625">
            <a:noFill/>
          </a:ln>
        </c:spPr>
        <c:txPr>
          <a:bodyPr/>
          <a:lstStyle/>
          <a:p>
            <a:pPr lvl="0">
              <a:defRPr sz="900" b="0" i="0">
                <a:solidFill>
                  <a:srgbClr val="595959"/>
                </a:solidFill>
                <a:latin typeface="Calibri"/>
              </a:defRPr>
            </a:pPr>
            <a:endParaRPr lang="en-US"/>
          </a:p>
        </c:txPr>
        <c:crossAx val="1282489179"/>
        <c:crosses val="autoZero"/>
        <c:crossBetween val="between"/>
      </c:valAx>
      <c:spPr>
        <a:solidFill>
          <a:srgbClr val="FFFFFF"/>
        </a:solidFill>
      </c:spPr>
    </c:plotArea>
    <c:legend>
      <c:legendPos val="b"/>
      <c:layout/>
      <c:overlay val="0"/>
      <c:txPr>
        <a:bodyPr/>
        <a:lstStyle/>
        <a:p>
          <a:pPr lvl="0">
            <a:defRPr sz="1200">
              <a:solidFill>
                <a:srgbClr val="595959"/>
              </a:solidFill>
              <a:latin typeface="Calibri"/>
            </a:defRPr>
          </a:pPr>
          <a:endParaRPr lang="en-US"/>
        </a:p>
      </c:txPr>
    </c:legend>
    <c:plotVisOnly val="1"/>
    <c:dispBlanksAs val="zero"/>
    <c:showDLblsOverMax val="1"/>
  </c:chart>
  <c:spPr>
    <a:solidFill>
      <a:srgbClr val="FFFFFF"/>
    </a:solidFill>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chemeClr val="tx1"/>
                </a:solidFill>
              </a:rPr>
              <a:t>Tb Bias with</a:t>
            </a:r>
            <a:r>
              <a:rPr lang="en-US" baseline="0" dirty="0">
                <a:solidFill>
                  <a:schemeClr val="tx1"/>
                </a:solidFill>
              </a:rPr>
              <a:t> </a:t>
            </a:r>
            <a:r>
              <a:rPr lang="en-US" baseline="0" dirty="0" smtClean="0">
                <a:solidFill>
                  <a:schemeClr val="tx1"/>
                </a:solidFill>
              </a:rPr>
              <a:t>Gain set=3 </a:t>
            </a:r>
            <a:r>
              <a:rPr lang="en-US" baseline="0" dirty="0">
                <a:solidFill>
                  <a:schemeClr val="tx1"/>
                </a:solidFill>
              </a:rPr>
              <a:t>(10/16/2018-10/18/2018)</a:t>
            </a:r>
            <a:endParaRPr lang="en-US" dirty="0">
              <a:solidFill>
                <a:schemeClr val="tx1"/>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Sheet1!$A$29</c:f>
              <c:strCache>
                <c:ptCount val="1"/>
                <c:pt idx="0">
                  <c:v>NPP/CrIS-G17 (~7:30Z)</c:v>
                </c:pt>
              </c:strCache>
            </c:strRef>
          </c:tx>
          <c:spPr>
            <a:solidFill>
              <a:schemeClr val="accent1"/>
            </a:solidFill>
            <a:ln>
              <a:noFill/>
            </a:ln>
            <a:effectLst/>
          </c:spPr>
          <c:invertIfNegative val="0"/>
          <c:errBars>
            <c:errBarType val="both"/>
            <c:errValType val="cust"/>
            <c:noEndCap val="0"/>
            <c:plus>
              <c:numRef>
                <c:f>Sheet1!$C$30:$L$30</c:f>
                <c:numCache>
                  <c:formatCode>General</c:formatCode>
                  <c:ptCount val="10"/>
                  <c:pt idx="0">
                    <c:v>0</c:v>
                  </c:pt>
                  <c:pt idx="1">
                    <c:v>0</c:v>
                  </c:pt>
                  <c:pt idx="2">
                    <c:v>0.25969100000000001</c:v>
                  </c:pt>
                  <c:pt idx="3">
                    <c:v>0.58875100000000002</c:v>
                  </c:pt>
                  <c:pt idx="4">
                    <c:v>0</c:v>
                  </c:pt>
                  <c:pt idx="5">
                    <c:v>0.75460099999999997</c:v>
                  </c:pt>
                  <c:pt idx="6">
                    <c:v>0.30143500000000001</c:v>
                  </c:pt>
                  <c:pt idx="7">
                    <c:v>1.35286</c:v>
                  </c:pt>
                  <c:pt idx="8">
                    <c:v>0.94835400000000003</c:v>
                  </c:pt>
                  <c:pt idx="9">
                    <c:v>1.5058199999999999</c:v>
                  </c:pt>
                </c:numCache>
              </c:numRef>
            </c:plus>
            <c:minus>
              <c:numRef>
                <c:f>Sheet1!$C$30:$L$30</c:f>
                <c:numCache>
                  <c:formatCode>General</c:formatCode>
                  <c:ptCount val="10"/>
                  <c:pt idx="0">
                    <c:v>0</c:v>
                  </c:pt>
                  <c:pt idx="1">
                    <c:v>0</c:v>
                  </c:pt>
                  <c:pt idx="2">
                    <c:v>0.25969100000000001</c:v>
                  </c:pt>
                  <c:pt idx="3">
                    <c:v>0.58875100000000002</c:v>
                  </c:pt>
                  <c:pt idx="4">
                    <c:v>0</c:v>
                  </c:pt>
                  <c:pt idx="5">
                    <c:v>0.75460099999999997</c:v>
                  </c:pt>
                  <c:pt idx="6">
                    <c:v>0.30143500000000001</c:v>
                  </c:pt>
                  <c:pt idx="7">
                    <c:v>1.35286</c:v>
                  </c:pt>
                  <c:pt idx="8">
                    <c:v>0.94835400000000003</c:v>
                  </c:pt>
                  <c:pt idx="9">
                    <c:v>1.5058199999999999</c:v>
                  </c:pt>
                </c:numCache>
              </c:numRef>
            </c:minus>
            <c:spPr>
              <a:noFill/>
              <a:ln w="9525" cap="flat" cmpd="sng" algn="ctr">
                <a:solidFill>
                  <a:schemeClr val="tx1">
                    <a:lumMod val="65000"/>
                    <a:lumOff val="35000"/>
                  </a:schemeClr>
                </a:solidFill>
                <a:round/>
              </a:ln>
              <a:effectLst/>
            </c:spPr>
          </c:errBars>
          <c:cat>
            <c:strRef>
              <c:f>Sheet1!$C$28:$L$28</c:f>
              <c:strCache>
                <c:ptCount val="10"/>
                <c:pt idx="0">
                  <c:v>B07</c:v>
                </c:pt>
                <c:pt idx="1">
                  <c:v>B08</c:v>
                </c:pt>
                <c:pt idx="2">
                  <c:v>B09</c:v>
                </c:pt>
                <c:pt idx="3">
                  <c:v>B10</c:v>
                </c:pt>
                <c:pt idx="4">
                  <c:v>B11</c:v>
                </c:pt>
                <c:pt idx="5">
                  <c:v>B12</c:v>
                </c:pt>
                <c:pt idx="6">
                  <c:v>B13</c:v>
                </c:pt>
                <c:pt idx="7">
                  <c:v>B14</c:v>
                </c:pt>
                <c:pt idx="8">
                  <c:v>B15</c:v>
                </c:pt>
                <c:pt idx="9">
                  <c:v>B16</c:v>
                </c:pt>
              </c:strCache>
            </c:strRef>
          </c:cat>
          <c:val>
            <c:numRef>
              <c:f>Sheet1!$C$29:$L$29</c:f>
              <c:numCache>
                <c:formatCode>General</c:formatCode>
                <c:ptCount val="10"/>
                <c:pt idx="0">
                  <c:v>0</c:v>
                </c:pt>
                <c:pt idx="1">
                  <c:v>0</c:v>
                </c:pt>
                <c:pt idx="2">
                  <c:v>0.95041600000000004</c:v>
                </c:pt>
                <c:pt idx="3">
                  <c:v>1.96377</c:v>
                </c:pt>
                <c:pt idx="4">
                  <c:v>0</c:v>
                </c:pt>
                <c:pt idx="5">
                  <c:v>4.3841799999999997</c:v>
                </c:pt>
                <c:pt idx="6">
                  <c:v>-0.21631400000000001</c:v>
                </c:pt>
                <c:pt idx="7">
                  <c:v>-2.89649</c:v>
                </c:pt>
                <c:pt idx="8">
                  <c:v>0.45754899999999998</c:v>
                </c:pt>
                <c:pt idx="9">
                  <c:v>3.26952</c:v>
                </c:pt>
              </c:numCache>
            </c:numRef>
          </c:val>
          <c:extLst>
            <c:ext xmlns:c16="http://schemas.microsoft.com/office/drawing/2014/chart" uri="{C3380CC4-5D6E-409C-BE32-E72D297353CC}">
              <c16:uniqueId val="{00000000-6372-4807-B01F-620CC48B0091}"/>
            </c:ext>
          </c:extLst>
        </c:ser>
        <c:ser>
          <c:idx val="1"/>
          <c:order val="1"/>
          <c:tx>
            <c:strRef>
              <c:f>Sheet1!$A$33</c:f>
              <c:strCache>
                <c:ptCount val="1"/>
                <c:pt idx="0">
                  <c:v>IASI/B-G17 (15:30Z)</c:v>
                </c:pt>
              </c:strCache>
            </c:strRef>
          </c:tx>
          <c:spPr>
            <a:solidFill>
              <a:schemeClr val="accent2"/>
            </a:solidFill>
            <a:ln>
              <a:noFill/>
            </a:ln>
            <a:effectLst/>
          </c:spPr>
          <c:invertIfNegative val="0"/>
          <c:errBars>
            <c:errBarType val="both"/>
            <c:errValType val="cust"/>
            <c:noEndCap val="0"/>
            <c:plus>
              <c:numRef>
                <c:f>Sheet1!$C$34:$L$34</c:f>
                <c:numCache>
                  <c:formatCode>General</c:formatCode>
                  <c:ptCount val="10"/>
                  <c:pt idx="0">
                    <c:v>0</c:v>
                  </c:pt>
                  <c:pt idx="1">
                    <c:v>0.71951600000000004</c:v>
                  </c:pt>
                  <c:pt idx="2">
                    <c:v>0.32388400000000001</c:v>
                  </c:pt>
                  <c:pt idx="3">
                    <c:v>0.60062899999999997</c:v>
                  </c:pt>
                  <c:pt idx="4">
                    <c:v>0.23940500000000001</c:v>
                  </c:pt>
                  <c:pt idx="5">
                    <c:v>1.3075300000000001</c:v>
                  </c:pt>
                  <c:pt idx="6">
                    <c:v>0.29631099999999999</c:v>
                  </c:pt>
                  <c:pt idx="7">
                    <c:v>0.69070399999999998</c:v>
                  </c:pt>
                  <c:pt idx="8">
                    <c:v>0.62373800000000001</c:v>
                  </c:pt>
                  <c:pt idx="9">
                    <c:v>0.98421400000000003</c:v>
                  </c:pt>
                </c:numCache>
              </c:numRef>
            </c:plus>
            <c:minus>
              <c:numRef>
                <c:f>Sheet1!$C$34:$L$34</c:f>
                <c:numCache>
                  <c:formatCode>General</c:formatCode>
                  <c:ptCount val="10"/>
                  <c:pt idx="0">
                    <c:v>0</c:v>
                  </c:pt>
                  <c:pt idx="1">
                    <c:v>0.71951600000000004</c:v>
                  </c:pt>
                  <c:pt idx="2">
                    <c:v>0.32388400000000001</c:v>
                  </c:pt>
                  <c:pt idx="3">
                    <c:v>0.60062899999999997</c:v>
                  </c:pt>
                  <c:pt idx="4">
                    <c:v>0.23940500000000001</c:v>
                  </c:pt>
                  <c:pt idx="5">
                    <c:v>1.3075300000000001</c:v>
                  </c:pt>
                  <c:pt idx="6">
                    <c:v>0.29631099999999999</c:v>
                  </c:pt>
                  <c:pt idx="7">
                    <c:v>0.69070399999999998</c:v>
                  </c:pt>
                  <c:pt idx="8">
                    <c:v>0.62373800000000001</c:v>
                  </c:pt>
                  <c:pt idx="9">
                    <c:v>0.98421400000000003</c:v>
                  </c:pt>
                </c:numCache>
              </c:numRef>
            </c:minus>
            <c:spPr>
              <a:noFill/>
              <a:ln w="9525" cap="flat" cmpd="sng" algn="ctr">
                <a:solidFill>
                  <a:schemeClr val="tx1">
                    <a:lumMod val="65000"/>
                    <a:lumOff val="35000"/>
                  </a:schemeClr>
                </a:solidFill>
                <a:round/>
              </a:ln>
              <a:effectLst/>
            </c:spPr>
          </c:errBars>
          <c:val>
            <c:numRef>
              <c:f>Sheet1!$C$33:$L$33</c:f>
              <c:numCache>
                <c:formatCode>General</c:formatCode>
                <c:ptCount val="10"/>
                <c:pt idx="0">
                  <c:v>0</c:v>
                </c:pt>
                <c:pt idx="1">
                  <c:v>-1.42822</c:v>
                </c:pt>
                <c:pt idx="2">
                  <c:v>-0.29711100000000001</c:v>
                </c:pt>
                <c:pt idx="3">
                  <c:v>-1.22848</c:v>
                </c:pt>
                <c:pt idx="4">
                  <c:v>-0.15565200000000001</c:v>
                </c:pt>
                <c:pt idx="5">
                  <c:v>-3.1200600000000001</c:v>
                </c:pt>
                <c:pt idx="6">
                  <c:v>-1.7990099999999998E-2</c:v>
                </c:pt>
                <c:pt idx="7">
                  <c:v>0.98726999999999998</c:v>
                </c:pt>
                <c:pt idx="8">
                  <c:v>-0.35430200000000001</c:v>
                </c:pt>
                <c:pt idx="9">
                  <c:v>-0.42129800000000001</c:v>
                </c:pt>
              </c:numCache>
            </c:numRef>
          </c:val>
          <c:extLst>
            <c:ext xmlns:c16="http://schemas.microsoft.com/office/drawing/2014/chart" uri="{C3380CC4-5D6E-409C-BE32-E72D297353CC}">
              <c16:uniqueId val="{00000001-6372-4807-B01F-620CC48B0091}"/>
            </c:ext>
          </c:extLst>
        </c:ser>
        <c:dLbls>
          <c:showLegendKey val="0"/>
          <c:showVal val="0"/>
          <c:showCatName val="0"/>
          <c:showSerName val="0"/>
          <c:showPercent val="0"/>
          <c:showBubbleSize val="0"/>
        </c:dLbls>
        <c:gapWidth val="219"/>
        <c:overlap val="-27"/>
        <c:axId val="767010304"/>
        <c:axId val="767008224"/>
      </c:barChart>
      <c:catAx>
        <c:axId val="76701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7008224"/>
        <c:crossesAt val="0"/>
        <c:auto val="1"/>
        <c:lblAlgn val="ctr"/>
        <c:lblOffset val="100"/>
        <c:noMultiLvlLbl val="0"/>
      </c:catAx>
      <c:valAx>
        <c:axId val="767008224"/>
        <c:scaling>
          <c:orientation val="minMax"/>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solidFill>
                      <a:schemeClr val="tx1"/>
                    </a:solidFill>
                  </a:rPr>
                  <a:t>GEO-LEO (K)</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67010304"/>
        <c:crosses val="autoZero"/>
        <c:crossBetween val="between"/>
        <c:majorUnit val="2"/>
        <c:minorUnit val="1"/>
      </c:valAx>
      <c:spPr>
        <a:noFill/>
        <a:ln w="12700">
          <a:solidFill>
            <a:schemeClr val="tx1"/>
          </a:solid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0" i="0" baseline="0" dirty="0">
                <a:solidFill>
                  <a:schemeClr val="tx1"/>
                </a:solidFill>
                <a:effectLst/>
              </a:rPr>
              <a:t>Navigation Errors For Selected Channels Not During Eclipse (</a:t>
            </a:r>
            <a:r>
              <a:rPr lang="el-GR" sz="1600" b="0" i="0" baseline="0" dirty="0">
                <a:solidFill>
                  <a:schemeClr val="tx1"/>
                </a:solidFill>
                <a:effectLst/>
              </a:rPr>
              <a:t>μ</a:t>
            </a:r>
            <a:r>
              <a:rPr lang="en-US" sz="1600" b="0" i="0" baseline="0" dirty="0">
                <a:solidFill>
                  <a:schemeClr val="tx1"/>
                </a:solidFill>
                <a:effectLst/>
              </a:rPr>
              <a:t>rad)</a:t>
            </a:r>
            <a:endParaRPr lang="en-US" sz="1200" dirty="0">
              <a:solidFill>
                <a:schemeClr val="tx1"/>
              </a:solidFil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'1a Nav Error'!$C$3</c:f>
              <c:strCache>
                <c:ptCount val="1"/>
                <c:pt idx="0">
                  <c:v>Baseline</c:v>
                </c:pt>
              </c:strCache>
            </c:strRef>
          </c:tx>
          <c:spPr>
            <a:solidFill>
              <a:schemeClr val="tx1">
                <a:lumMod val="50000"/>
                <a:lumOff val="50000"/>
              </a:schemeClr>
            </a:solidFill>
            <a:ln>
              <a:noFill/>
            </a:ln>
            <a:effectLst/>
          </c:spPr>
          <c:invertIfNegative val="0"/>
          <c:val>
            <c:numRef>
              <c:f>'1a Nav Error'!$C$4:$C$13</c:f>
              <c:numCache>
                <c:formatCode>_(* #,##0.0_);_(* \(#,##0.0\);_(* "-"??_);_(@_)</c:formatCode>
                <c:ptCount val="10"/>
                <c:pt idx="0">
                  <c:v>10.4</c:v>
                </c:pt>
                <c:pt idx="1">
                  <c:v>10.1</c:v>
                </c:pt>
                <c:pt idx="2">
                  <c:v>10.5</c:v>
                </c:pt>
                <c:pt idx="3">
                  <c:v>10.3</c:v>
                </c:pt>
                <c:pt idx="4">
                  <c:v>10.6</c:v>
                </c:pt>
                <c:pt idx="5">
                  <c:v>10.4</c:v>
                </c:pt>
                <c:pt idx="6">
                  <c:v>11.4</c:v>
                </c:pt>
                <c:pt idx="7">
                  <c:v>11.3</c:v>
                </c:pt>
                <c:pt idx="8">
                  <c:v>11.9</c:v>
                </c:pt>
                <c:pt idx="9">
                  <c:v>12.5</c:v>
                </c:pt>
              </c:numCache>
            </c:numRef>
          </c:val>
          <c:extLst>
            <c:ext xmlns:c16="http://schemas.microsoft.com/office/drawing/2014/chart" uri="{C3380CC4-5D6E-409C-BE32-E72D297353CC}">
              <c16:uniqueId val="{00000000-CEB4-4594-A395-D9329D250B9F}"/>
            </c:ext>
          </c:extLst>
        </c:ser>
        <c:ser>
          <c:idx val="6"/>
          <c:order val="1"/>
          <c:tx>
            <c:strRef>
              <c:f>'1a Nav Error'!$E$3</c:f>
              <c:strCache>
                <c:ptCount val="1"/>
                <c:pt idx="0">
                  <c:v>G16 Full</c:v>
                </c:pt>
              </c:strCache>
            </c:strRef>
          </c:tx>
          <c:spPr>
            <a:solidFill>
              <a:srgbClr val="008000"/>
            </a:solidFill>
            <a:ln>
              <a:noFill/>
            </a:ln>
            <a:effectLst/>
          </c:spPr>
          <c:invertIfNegative val="0"/>
          <c:cat>
            <c:strRef>
              <c:f>'1a Nav Error'!$A$4:$A$13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Error'!$E$4:$E$13</c:f>
              <c:numCache>
                <c:formatCode>_(* #,##0.0_);_(* \(#,##0.0\);_(* "-"??_);_(@_)</c:formatCode>
                <c:ptCount val="10"/>
                <c:pt idx="0">
                  <c:v>3.92</c:v>
                </c:pt>
                <c:pt idx="1">
                  <c:v>0.72</c:v>
                </c:pt>
                <c:pt idx="2">
                  <c:v>2.69</c:v>
                </c:pt>
                <c:pt idx="3">
                  <c:v>1.9</c:v>
                </c:pt>
                <c:pt idx="4">
                  <c:v>5.5</c:v>
                </c:pt>
                <c:pt idx="5">
                  <c:v>3.2</c:v>
                </c:pt>
                <c:pt idx="6">
                  <c:v>8.1999999999999993</c:v>
                </c:pt>
                <c:pt idx="7">
                  <c:v>4.5</c:v>
                </c:pt>
                <c:pt idx="8">
                  <c:v>9.4</c:v>
                </c:pt>
                <c:pt idx="9">
                  <c:v>5.0999999999999996</c:v>
                </c:pt>
              </c:numCache>
            </c:numRef>
          </c:val>
          <c:extLst>
            <c:ext xmlns:c16="http://schemas.microsoft.com/office/drawing/2014/chart" uri="{C3380CC4-5D6E-409C-BE32-E72D297353CC}">
              <c16:uniqueId val="{00000001-CEB4-4594-A395-D9329D250B9F}"/>
            </c:ext>
          </c:extLst>
        </c:ser>
        <c:ser>
          <c:idx val="8"/>
          <c:order val="2"/>
          <c:tx>
            <c:strRef>
              <c:f>'1a Nav Error'!$F$3</c:f>
              <c:strCache>
                <c:ptCount val="1"/>
                <c:pt idx="0">
                  <c:v>G17 Prov M3</c:v>
                </c:pt>
              </c:strCache>
            </c:strRef>
          </c:tx>
          <c:spPr>
            <a:solidFill>
              <a:srgbClr val="FF0000"/>
            </a:solidFill>
            <a:ln>
              <a:noFill/>
            </a:ln>
            <a:effectLst/>
          </c:spPr>
          <c:invertIfNegative val="0"/>
          <c:cat>
            <c:strRef>
              <c:f>'1a Nav Error'!$A$4:$A$13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Error'!$F$4:$F$13</c:f>
              <c:numCache>
                <c:formatCode>_(* #,##0.0_);_(* \(#,##0.0\);_(* "-"??_);_(@_)</c:formatCode>
                <c:ptCount val="10"/>
                <c:pt idx="0">
                  <c:v>2.9</c:v>
                </c:pt>
                <c:pt idx="1">
                  <c:v>3.8</c:v>
                </c:pt>
                <c:pt idx="2">
                  <c:v>5.9</c:v>
                </c:pt>
                <c:pt idx="3">
                  <c:v>4.5</c:v>
                </c:pt>
                <c:pt idx="4">
                  <c:v>14.7</c:v>
                </c:pt>
                <c:pt idx="5">
                  <c:v>12.4</c:v>
                </c:pt>
                <c:pt idx="6">
                  <c:v>19</c:v>
                </c:pt>
                <c:pt idx="7">
                  <c:v>15.4</c:v>
                </c:pt>
                <c:pt idx="8">
                  <c:v>20.8</c:v>
                </c:pt>
                <c:pt idx="9">
                  <c:v>22.3</c:v>
                </c:pt>
              </c:numCache>
            </c:numRef>
          </c:val>
          <c:extLst>
            <c:ext xmlns:c16="http://schemas.microsoft.com/office/drawing/2014/chart" uri="{C3380CC4-5D6E-409C-BE32-E72D297353CC}">
              <c16:uniqueId val="{00000002-CEB4-4594-A395-D9329D250B9F}"/>
            </c:ext>
          </c:extLst>
        </c:ser>
        <c:ser>
          <c:idx val="10"/>
          <c:order val="3"/>
          <c:tx>
            <c:strRef>
              <c:f>'1a Nav Error'!$G$3</c:f>
              <c:strCache>
                <c:ptCount val="1"/>
                <c:pt idx="0">
                  <c:v>G17 Prov M4</c:v>
                </c:pt>
              </c:strCache>
            </c:strRef>
          </c:tx>
          <c:spPr>
            <a:solidFill>
              <a:schemeClr val="accent5">
                <a:lumMod val="60000"/>
              </a:schemeClr>
            </a:solidFill>
            <a:ln>
              <a:noFill/>
            </a:ln>
            <a:effectLst/>
          </c:spPr>
          <c:invertIfNegative val="0"/>
          <c:cat>
            <c:strRef>
              <c:f>'1a Nav Error'!$A$4:$A$13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Error'!$G$4:$G$13</c:f>
              <c:numCache>
                <c:formatCode>_(* #,##0.0_);_(* \(#,##0.0\);_(* "-"??_);_(@_)</c:formatCode>
                <c:ptCount val="10"/>
                <c:pt idx="0">
                  <c:v>3.5</c:v>
                </c:pt>
                <c:pt idx="1">
                  <c:v>4</c:v>
                </c:pt>
                <c:pt idx="2">
                  <c:v>4.8</c:v>
                </c:pt>
                <c:pt idx="3">
                  <c:v>5</c:v>
                </c:pt>
                <c:pt idx="4">
                  <c:v>13</c:v>
                </c:pt>
                <c:pt idx="5">
                  <c:v>15.4</c:v>
                </c:pt>
                <c:pt idx="6">
                  <c:v>18.100000000000001</c:v>
                </c:pt>
                <c:pt idx="7">
                  <c:v>13.2</c:v>
                </c:pt>
                <c:pt idx="8">
                  <c:v>15.8</c:v>
                </c:pt>
                <c:pt idx="9">
                  <c:v>16.7</c:v>
                </c:pt>
              </c:numCache>
            </c:numRef>
          </c:val>
          <c:extLst>
            <c:ext xmlns:c16="http://schemas.microsoft.com/office/drawing/2014/chart" uri="{C3380CC4-5D6E-409C-BE32-E72D297353CC}">
              <c16:uniqueId val="{00000003-CEB4-4594-A395-D9329D250B9F}"/>
            </c:ext>
          </c:extLst>
        </c:ser>
        <c:ser>
          <c:idx val="12"/>
          <c:order val="4"/>
          <c:tx>
            <c:strRef>
              <c:f>'1a Nav Error'!$H$3</c:f>
              <c:strCache>
                <c:ptCount val="1"/>
                <c:pt idx="0">
                  <c:v>G17 Prov M6</c:v>
                </c:pt>
              </c:strCache>
            </c:strRef>
          </c:tx>
          <c:spPr>
            <a:solidFill>
              <a:srgbClr val="FFC000"/>
            </a:solidFill>
            <a:ln>
              <a:noFill/>
            </a:ln>
            <a:effectLst/>
          </c:spPr>
          <c:invertIfNegative val="0"/>
          <c:cat>
            <c:strRef>
              <c:f>'1a Nav Error'!$A$4:$A$13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Error'!$H$4:$H$13</c:f>
              <c:numCache>
                <c:formatCode>_(* #,##0.0_);_(* \(#,##0.0\);_(* "-"??_);_(@_)</c:formatCode>
                <c:ptCount val="10"/>
                <c:pt idx="0">
                  <c:v>3.4</c:v>
                </c:pt>
                <c:pt idx="1">
                  <c:v>2.9</c:v>
                </c:pt>
                <c:pt idx="2">
                  <c:v>6</c:v>
                </c:pt>
                <c:pt idx="3">
                  <c:v>3</c:v>
                </c:pt>
                <c:pt idx="4">
                  <c:v>11</c:v>
                </c:pt>
                <c:pt idx="5">
                  <c:v>9.4</c:v>
                </c:pt>
                <c:pt idx="6">
                  <c:v>10.1</c:v>
                </c:pt>
                <c:pt idx="7">
                  <c:v>12.8</c:v>
                </c:pt>
                <c:pt idx="8">
                  <c:v>15.4</c:v>
                </c:pt>
                <c:pt idx="9">
                  <c:v>16.2</c:v>
                </c:pt>
              </c:numCache>
            </c:numRef>
          </c:val>
          <c:extLst>
            <c:ext xmlns:c16="http://schemas.microsoft.com/office/drawing/2014/chart" uri="{C3380CC4-5D6E-409C-BE32-E72D297353CC}">
              <c16:uniqueId val="{00000004-CEB4-4594-A395-D9329D250B9F}"/>
            </c:ext>
          </c:extLst>
        </c:ser>
        <c:dLbls>
          <c:showLegendKey val="0"/>
          <c:showVal val="0"/>
          <c:showCatName val="0"/>
          <c:showSerName val="0"/>
          <c:showPercent val="0"/>
          <c:showBubbleSize val="0"/>
        </c:dLbls>
        <c:gapWidth val="219"/>
        <c:overlap val="-27"/>
        <c:axId val="1683347071"/>
        <c:axId val="1683349983"/>
      </c:barChart>
      <c:catAx>
        <c:axId val="1683347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3349983"/>
        <c:crosses val="autoZero"/>
        <c:auto val="1"/>
        <c:lblAlgn val="ctr"/>
        <c:lblOffset val="100"/>
        <c:noMultiLvlLbl val="0"/>
      </c:catAx>
      <c:valAx>
        <c:axId val="1683349983"/>
        <c:scaling>
          <c:orientation val="minMax"/>
          <c:max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Residual</a:t>
                </a:r>
                <a:r>
                  <a:rPr lang="en-US" sz="1400" baseline="0" dirty="0"/>
                  <a:t> Error (µrad)</a:t>
                </a:r>
                <a:endParaRPr lang="en-US" sz="14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334707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0" i="0" baseline="0" dirty="0">
                <a:solidFill>
                  <a:schemeClr val="tx1"/>
                </a:solidFill>
                <a:effectLst/>
              </a:rPr>
              <a:t>Navigation Errors For Selected Channels During Eclipse (</a:t>
            </a:r>
            <a:r>
              <a:rPr lang="el-GR" sz="1600" b="0" i="0" baseline="0" dirty="0">
                <a:solidFill>
                  <a:schemeClr val="tx1"/>
                </a:solidFill>
                <a:effectLst/>
              </a:rPr>
              <a:t>μ</a:t>
            </a:r>
            <a:r>
              <a:rPr lang="en-US" sz="1600" b="0" i="0" baseline="0" dirty="0">
                <a:solidFill>
                  <a:schemeClr val="tx1"/>
                </a:solidFill>
                <a:effectLst/>
              </a:rPr>
              <a:t>rad)</a:t>
            </a:r>
            <a:endParaRPr lang="en-US" sz="1200" dirty="0">
              <a:solidFill>
                <a:schemeClr val="tx1"/>
              </a:solidFil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3"/>
          <c:order val="1"/>
          <c:tx>
            <c:strRef>
              <c:f>'1a Nav Error'!$C$18</c:f>
              <c:strCache>
                <c:ptCount val="1"/>
                <c:pt idx="0">
                  <c:v>Baseline</c:v>
                </c:pt>
              </c:strCache>
            </c:strRef>
          </c:tx>
          <c:spPr>
            <a:solidFill>
              <a:schemeClr val="tx1">
                <a:lumMod val="50000"/>
                <a:lumOff val="50000"/>
              </a:schemeClr>
            </a:solidFill>
            <a:ln>
              <a:noFill/>
            </a:ln>
            <a:effectLst/>
          </c:spPr>
          <c:invertIfNegative val="0"/>
          <c:cat>
            <c:strRef>
              <c:f>'1a Nav Error'!$A$19:$A$22</c:f>
              <c:strCache>
                <c:ptCount val="4"/>
                <c:pt idx="0">
                  <c:v>3.90 EW</c:v>
                </c:pt>
                <c:pt idx="1">
                  <c:v>3.90 NS</c:v>
                </c:pt>
                <c:pt idx="2">
                  <c:v>10.35 EW</c:v>
                </c:pt>
                <c:pt idx="3">
                  <c:v>10.35 NS</c:v>
                </c:pt>
              </c:strCache>
            </c:strRef>
          </c:cat>
          <c:val>
            <c:numRef>
              <c:f>'1a Nav Error'!$C$19:$C$22</c:f>
              <c:numCache>
                <c:formatCode>_(* #,##0.0_);_(* \(#,##0.0\);_(* "-"??_);_(@_)</c:formatCode>
                <c:ptCount val="4"/>
                <c:pt idx="0">
                  <c:v>11.4</c:v>
                </c:pt>
                <c:pt idx="1">
                  <c:v>11.3</c:v>
                </c:pt>
                <c:pt idx="2">
                  <c:v>11.9</c:v>
                </c:pt>
                <c:pt idx="3">
                  <c:v>12.5</c:v>
                </c:pt>
              </c:numCache>
            </c:numRef>
          </c:val>
          <c:extLst>
            <c:ext xmlns:c16="http://schemas.microsoft.com/office/drawing/2014/chart" uri="{C3380CC4-5D6E-409C-BE32-E72D297353CC}">
              <c16:uniqueId val="{00000000-4F42-4928-BCF2-1DB26FA5E63C}"/>
            </c:ext>
          </c:extLst>
        </c:ser>
        <c:ser>
          <c:idx val="7"/>
          <c:order val="3"/>
          <c:tx>
            <c:strRef>
              <c:f>'1a Nav Error'!$E$18</c:f>
              <c:strCache>
                <c:ptCount val="1"/>
                <c:pt idx="0">
                  <c:v>G16 Full</c:v>
                </c:pt>
              </c:strCache>
            </c:strRef>
          </c:tx>
          <c:spPr>
            <a:solidFill>
              <a:srgbClr val="008000"/>
            </a:solidFill>
            <a:ln>
              <a:noFill/>
            </a:ln>
            <a:effectLst/>
          </c:spPr>
          <c:invertIfNegative val="0"/>
          <c:cat>
            <c:strRef>
              <c:f>'1a Nav Error'!$A$19:$A$22</c:f>
              <c:strCache>
                <c:ptCount val="4"/>
                <c:pt idx="0">
                  <c:v>3.90 EW</c:v>
                </c:pt>
                <c:pt idx="1">
                  <c:v>3.90 NS</c:v>
                </c:pt>
                <c:pt idx="2">
                  <c:v>10.35 EW</c:v>
                </c:pt>
                <c:pt idx="3">
                  <c:v>10.35 NS</c:v>
                </c:pt>
              </c:strCache>
            </c:strRef>
          </c:cat>
          <c:val>
            <c:numRef>
              <c:f>'1a Nav Error'!$E$19:$E$22</c:f>
              <c:numCache>
                <c:formatCode>_(* #,##0.0_);_(* \(#,##0.0\);_(* "-"??_);_(@_)</c:formatCode>
                <c:ptCount val="4"/>
                <c:pt idx="0">
                  <c:v>43</c:v>
                </c:pt>
                <c:pt idx="1">
                  <c:v>17.3</c:v>
                </c:pt>
                <c:pt idx="2">
                  <c:v>52.9</c:v>
                </c:pt>
                <c:pt idx="3">
                  <c:v>22.8</c:v>
                </c:pt>
              </c:numCache>
            </c:numRef>
          </c:val>
          <c:extLst>
            <c:ext xmlns:c16="http://schemas.microsoft.com/office/drawing/2014/chart" uri="{C3380CC4-5D6E-409C-BE32-E72D297353CC}">
              <c16:uniqueId val="{00000001-4F42-4928-BCF2-1DB26FA5E63C}"/>
            </c:ext>
          </c:extLst>
        </c:ser>
        <c:ser>
          <c:idx val="9"/>
          <c:order val="4"/>
          <c:tx>
            <c:strRef>
              <c:f>'1a Nav Error'!$F$18</c:f>
              <c:strCache>
                <c:ptCount val="1"/>
                <c:pt idx="0">
                  <c:v>G17 Prov M3</c:v>
                </c:pt>
              </c:strCache>
            </c:strRef>
          </c:tx>
          <c:spPr>
            <a:solidFill>
              <a:srgbClr val="FF0000"/>
            </a:solidFill>
            <a:ln>
              <a:noFill/>
            </a:ln>
            <a:effectLst/>
          </c:spPr>
          <c:invertIfNegative val="0"/>
          <c:cat>
            <c:strRef>
              <c:f>'1a Nav Error'!$A$19:$A$22</c:f>
              <c:strCache>
                <c:ptCount val="4"/>
                <c:pt idx="0">
                  <c:v>3.90 EW</c:v>
                </c:pt>
                <c:pt idx="1">
                  <c:v>3.90 NS</c:v>
                </c:pt>
                <c:pt idx="2">
                  <c:v>10.35 EW</c:v>
                </c:pt>
                <c:pt idx="3">
                  <c:v>10.35 NS</c:v>
                </c:pt>
              </c:strCache>
            </c:strRef>
          </c:cat>
          <c:val>
            <c:numRef>
              <c:f>'1a Nav Error'!$F$19:$F$22</c:f>
              <c:numCache>
                <c:formatCode>_(* #,##0.0_);_(* \(#,##0.0\);_(* "-"??_);_(@_)</c:formatCode>
                <c:ptCount val="4"/>
                <c:pt idx="0">
                  <c:v>24.8</c:v>
                </c:pt>
                <c:pt idx="1">
                  <c:v>10.9</c:v>
                </c:pt>
                <c:pt idx="2">
                  <c:v>20.5</c:v>
                </c:pt>
                <c:pt idx="3">
                  <c:v>16.3</c:v>
                </c:pt>
              </c:numCache>
            </c:numRef>
          </c:val>
          <c:extLst>
            <c:ext xmlns:c16="http://schemas.microsoft.com/office/drawing/2014/chart" uri="{C3380CC4-5D6E-409C-BE32-E72D297353CC}">
              <c16:uniqueId val="{00000002-4F42-4928-BCF2-1DB26FA5E63C}"/>
            </c:ext>
          </c:extLst>
        </c:ser>
        <c:ser>
          <c:idx val="11"/>
          <c:order val="5"/>
          <c:tx>
            <c:strRef>
              <c:f>'1a Nav Error'!$G$18</c:f>
              <c:strCache>
                <c:ptCount val="1"/>
                <c:pt idx="0">
                  <c:v>G17 Prov M4</c:v>
                </c:pt>
              </c:strCache>
            </c:strRef>
          </c:tx>
          <c:spPr>
            <a:solidFill>
              <a:srgbClr val="002060"/>
            </a:solidFill>
            <a:ln>
              <a:noFill/>
            </a:ln>
            <a:effectLst/>
          </c:spPr>
          <c:invertIfNegative val="0"/>
          <c:cat>
            <c:strRef>
              <c:f>'1a Nav Error'!$A$19:$A$22</c:f>
              <c:strCache>
                <c:ptCount val="4"/>
                <c:pt idx="0">
                  <c:v>3.90 EW</c:v>
                </c:pt>
                <c:pt idx="1">
                  <c:v>3.90 NS</c:v>
                </c:pt>
                <c:pt idx="2">
                  <c:v>10.35 EW</c:v>
                </c:pt>
                <c:pt idx="3">
                  <c:v>10.35 NS</c:v>
                </c:pt>
              </c:strCache>
            </c:strRef>
          </c:cat>
          <c:val>
            <c:numRef>
              <c:f>'1a Nav Error'!$G$19:$G$22</c:f>
              <c:numCache>
                <c:formatCode>_(* #,##0.0_);_(* \(#,##0.0\);_(* "-"??_);_(@_)</c:formatCode>
                <c:ptCount val="4"/>
                <c:pt idx="0">
                  <c:v>28.6</c:v>
                </c:pt>
                <c:pt idx="1">
                  <c:v>8.6</c:v>
                </c:pt>
                <c:pt idx="2">
                  <c:v>18.100000000000001</c:v>
                </c:pt>
                <c:pt idx="3">
                  <c:v>8.3000000000000007</c:v>
                </c:pt>
              </c:numCache>
            </c:numRef>
          </c:val>
          <c:extLst>
            <c:ext xmlns:c16="http://schemas.microsoft.com/office/drawing/2014/chart" uri="{C3380CC4-5D6E-409C-BE32-E72D297353CC}">
              <c16:uniqueId val="{00000003-4F42-4928-BCF2-1DB26FA5E63C}"/>
            </c:ext>
          </c:extLst>
        </c:ser>
        <c:ser>
          <c:idx val="13"/>
          <c:order val="6"/>
          <c:tx>
            <c:strRef>
              <c:f>'1a Nav Error'!$H$18</c:f>
              <c:strCache>
                <c:ptCount val="1"/>
                <c:pt idx="0">
                  <c:v>G17 Prov M6</c:v>
                </c:pt>
              </c:strCache>
            </c:strRef>
          </c:tx>
          <c:spPr>
            <a:solidFill>
              <a:srgbClr val="FFC000"/>
            </a:solidFill>
            <a:ln>
              <a:noFill/>
            </a:ln>
            <a:effectLst/>
          </c:spPr>
          <c:invertIfNegative val="0"/>
          <c:cat>
            <c:strRef>
              <c:f>'1a Nav Error'!$A$19:$A$22</c:f>
              <c:strCache>
                <c:ptCount val="4"/>
                <c:pt idx="0">
                  <c:v>3.90 EW</c:v>
                </c:pt>
                <c:pt idx="1">
                  <c:v>3.90 NS</c:v>
                </c:pt>
                <c:pt idx="2">
                  <c:v>10.35 EW</c:v>
                </c:pt>
                <c:pt idx="3">
                  <c:v>10.35 NS</c:v>
                </c:pt>
              </c:strCache>
            </c:strRef>
          </c:cat>
          <c:val>
            <c:numRef>
              <c:f>'1a Nav Error'!$H$19:$H$22</c:f>
              <c:numCache>
                <c:formatCode>_(* #,##0.0_);_(* \(#,##0.0\);_(* "-"??_);_(@_)</c:formatCode>
                <c:ptCount val="4"/>
                <c:pt idx="0">
                  <c:v>22.1</c:v>
                </c:pt>
                <c:pt idx="1">
                  <c:v>14.7</c:v>
                </c:pt>
                <c:pt idx="2">
                  <c:v>25.4</c:v>
                </c:pt>
                <c:pt idx="3">
                  <c:v>18.899999999999999</c:v>
                </c:pt>
              </c:numCache>
            </c:numRef>
          </c:val>
          <c:extLst>
            <c:ext xmlns:c16="http://schemas.microsoft.com/office/drawing/2014/chart" uri="{C3380CC4-5D6E-409C-BE32-E72D297353CC}">
              <c16:uniqueId val="{00000004-4F42-4928-BCF2-1DB26FA5E63C}"/>
            </c:ext>
          </c:extLst>
        </c:ser>
        <c:dLbls>
          <c:showLegendKey val="0"/>
          <c:showVal val="0"/>
          <c:showCatName val="0"/>
          <c:showSerName val="0"/>
          <c:showPercent val="0"/>
          <c:showBubbleSize val="0"/>
        </c:dLbls>
        <c:gapWidth val="219"/>
        <c:overlap val="-27"/>
        <c:axId val="1683337087"/>
        <c:axId val="1683350399"/>
        <c:extLst>
          <c:ext xmlns:c15="http://schemas.microsoft.com/office/drawing/2012/chart" uri="{02D57815-91ED-43cb-92C2-25804820EDAC}">
            <c15:filteredBarSeries>
              <c15:ser>
                <c:idx val="0"/>
                <c:order val="0"/>
                <c:tx>
                  <c:strRef>
                    <c:extLst>
                      <c:ext uri="{02D57815-91ED-43cb-92C2-25804820EDAC}">
                        <c15:formulaRef>
                          <c15:sqref>'1a Nav Error'!$A$18</c15:sqref>
                        </c15:formulaRef>
                      </c:ext>
                    </c:extLst>
                    <c:strCache>
                      <c:ptCount val="1"/>
                      <c:pt idx="0">
                        <c:v>Band (µm)</c:v>
                      </c:pt>
                    </c:strCache>
                  </c:strRef>
                </c:tx>
                <c:spPr>
                  <a:solidFill>
                    <a:schemeClr val="accent1"/>
                  </a:solidFill>
                  <a:ln>
                    <a:noFill/>
                  </a:ln>
                  <a:effectLst/>
                </c:spPr>
                <c:invertIfNegative val="0"/>
                <c:cat>
                  <c:strRef>
                    <c:extLst>
                      <c:ext uri="{02D57815-91ED-43cb-92C2-25804820EDAC}">
                        <c15:formulaRef>
                          <c15:sqref>'1a Nav Error'!$A$19:$A$22</c15:sqref>
                        </c15:formulaRef>
                      </c:ext>
                    </c:extLst>
                    <c:strCache>
                      <c:ptCount val="4"/>
                      <c:pt idx="0">
                        <c:v>3.90 EW</c:v>
                      </c:pt>
                      <c:pt idx="1">
                        <c:v>3.90 NS</c:v>
                      </c:pt>
                      <c:pt idx="2">
                        <c:v>10.35 EW</c:v>
                      </c:pt>
                      <c:pt idx="3">
                        <c:v>10.35 NS</c:v>
                      </c:pt>
                    </c:strCache>
                  </c:strRef>
                </c:cat>
                <c:val>
                  <c:numRef>
                    <c:extLst>
                      <c:ext uri="{02D57815-91ED-43cb-92C2-25804820EDAC}">
                        <c15:formulaRef>
                          <c15:sqref>'1a Nav Error'!$A$19:$A$22</c15:sqref>
                        </c15:formulaRef>
                      </c:ext>
                    </c:extLst>
                    <c:numCache>
                      <c:formatCode>_(* #,##0.00_);_(* \(#,##0.00\);_(* "-"??_);_(@_)</c:formatCode>
                      <c:ptCount val="4"/>
                      <c:pt idx="0">
                        <c:v>0</c:v>
                      </c:pt>
                      <c:pt idx="1">
                        <c:v>0</c:v>
                      </c:pt>
                      <c:pt idx="2">
                        <c:v>0</c:v>
                      </c:pt>
                      <c:pt idx="3" formatCode="General">
                        <c:v>0</c:v>
                      </c:pt>
                    </c:numCache>
                  </c:numRef>
                </c:val>
                <c:extLst>
                  <c:ext xmlns:c16="http://schemas.microsoft.com/office/drawing/2014/chart" uri="{C3380CC4-5D6E-409C-BE32-E72D297353CC}">
                    <c16:uniqueId val="{00000005-4F42-4928-BCF2-1DB26FA5E63C}"/>
                  </c:ext>
                </c:extLst>
              </c15:ser>
            </c15:filteredBarSeries>
            <c15:filteredBarSeries>
              <c15:ser>
                <c:idx val="5"/>
                <c:order val="2"/>
                <c:tx>
                  <c:strRef>
                    <c:extLst xmlns:c15="http://schemas.microsoft.com/office/drawing/2012/chart">
                      <c:ext xmlns:c15="http://schemas.microsoft.com/office/drawing/2012/chart" uri="{02D57815-91ED-43cb-92C2-25804820EDAC}">
                        <c15:formulaRef>
                          <c15:sqref>'1a Nav Error'!$D$18</c15:sqref>
                        </c15:formulaRef>
                      </c:ext>
                    </c:extLst>
                    <c:strCache>
                      <c:ptCount val="1"/>
                      <c:pt idx="0">
                        <c:v>G16 Prov</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'1a Nav Error'!$A$19:$A$22</c15:sqref>
                        </c15:formulaRef>
                      </c:ext>
                    </c:extLst>
                    <c:strCache>
                      <c:ptCount val="4"/>
                      <c:pt idx="0">
                        <c:v>3.90 EW</c:v>
                      </c:pt>
                      <c:pt idx="1">
                        <c:v>3.90 NS</c:v>
                      </c:pt>
                      <c:pt idx="2">
                        <c:v>10.35 EW</c:v>
                      </c:pt>
                      <c:pt idx="3">
                        <c:v>10.35 NS</c:v>
                      </c:pt>
                    </c:strCache>
                  </c:strRef>
                </c:cat>
                <c:val>
                  <c:numRef>
                    <c:extLst xmlns:c15="http://schemas.microsoft.com/office/drawing/2012/chart">
                      <c:ext xmlns:c15="http://schemas.microsoft.com/office/drawing/2012/chart" uri="{02D57815-91ED-43cb-92C2-25804820EDAC}">
                        <c15:formulaRef>
                          <c15:sqref>'1a Nav Error'!$D$19:$D$22</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06-4F42-4928-BCF2-1DB26FA5E63C}"/>
                  </c:ext>
                </c:extLst>
              </c15:ser>
            </c15:filteredBarSeries>
          </c:ext>
        </c:extLst>
      </c:barChart>
      <c:catAx>
        <c:axId val="1683337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3350399"/>
        <c:crosses val="autoZero"/>
        <c:auto val="1"/>
        <c:lblAlgn val="ctr"/>
        <c:lblOffset val="100"/>
        <c:noMultiLvlLbl val="0"/>
      </c:catAx>
      <c:valAx>
        <c:axId val="16833503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0" i="0" baseline="0" dirty="0">
                    <a:effectLst/>
                  </a:rPr>
                  <a:t>Residual Error (µrad)</a:t>
                </a:r>
                <a:endParaRPr lang="en-US" sz="800" dirty="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333708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solidFill>
                  <a:sysClr val="windowText" lastClr="000000"/>
                </a:solidFill>
                <a:effectLst/>
              </a:rPr>
              <a:t>Channel-to-Channel Registration (CCR, </a:t>
            </a:r>
            <a:r>
              <a:rPr lang="el-GR" sz="1800" b="0" i="0" baseline="0">
                <a:solidFill>
                  <a:sysClr val="windowText" lastClr="000000"/>
                </a:solidFill>
                <a:effectLst/>
              </a:rPr>
              <a:t>μ</a:t>
            </a:r>
            <a:r>
              <a:rPr lang="en-US" sz="1800" b="0" i="0" baseline="0" dirty="0">
                <a:solidFill>
                  <a:sysClr val="windowText" lastClr="000000"/>
                </a:solidFill>
                <a:effectLst/>
              </a:rPr>
              <a:t>rad)</a:t>
            </a:r>
            <a:endParaRPr lang="en-US" dirty="0">
              <a:solidFill>
                <a:sysClr val="windowText" lastClr="000000"/>
              </a:solidFil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'1b CCR'!$C$3</c:f>
              <c:strCache>
                <c:ptCount val="1"/>
                <c:pt idx="0">
                  <c:v>MRD</c:v>
                </c:pt>
              </c:strCache>
            </c:strRef>
          </c:tx>
          <c:spPr>
            <a:solidFill>
              <a:schemeClr val="accent1"/>
            </a:solidFill>
            <a:ln>
              <a:noFill/>
            </a:ln>
            <a:effectLst/>
          </c:spPr>
          <c:invertIfNegative val="0"/>
          <c:cat>
            <c:strRef>
              <c:f>'1b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'1b CCR'!$C$4:$C$11</c:f>
              <c:numCache>
                <c:formatCode>_(* #,##0.0_);_(* \(#,##0.0\);_(* "-"??_);_(@_)</c:formatCode>
                <c:ptCount val="8"/>
                <c:pt idx="0">
                  <c:v>11.2</c:v>
                </c:pt>
                <c:pt idx="1">
                  <c:v>11.2</c:v>
                </c:pt>
                <c:pt idx="2">
                  <c:v>7</c:v>
                </c:pt>
                <c:pt idx="3">
                  <c:v>7</c:v>
                </c:pt>
                <c:pt idx="4">
                  <c:v>11.2</c:v>
                </c:pt>
                <c:pt idx="5">
                  <c:v>11.2</c:v>
                </c:pt>
                <c:pt idx="6">
                  <c:v>11.2</c:v>
                </c:pt>
                <c:pt idx="7">
                  <c:v>11.2</c:v>
                </c:pt>
              </c:numCache>
            </c:numRef>
          </c:val>
          <c:extLst>
            <c:ext xmlns:c16="http://schemas.microsoft.com/office/drawing/2014/chart" uri="{C3380CC4-5D6E-409C-BE32-E72D297353CC}">
              <c16:uniqueId val="{00000000-8232-4F40-86F4-4D3853B62852}"/>
            </c:ext>
          </c:extLst>
        </c:ser>
        <c:ser>
          <c:idx val="1"/>
          <c:order val="1"/>
          <c:tx>
            <c:strRef>
              <c:f>'1b CCR'!$D$3</c:f>
              <c:strCache>
                <c:ptCount val="1"/>
                <c:pt idx="0">
                  <c:v>Baseline</c:v>
                </c:pt>
              </c:strCache>
            </c:strRef>
          </c:tx>
          <c:spPr>
            <a:solidFill>
              <a:schemeClr val="accent2"/>
            </a:solidFill>
            <a:ln>
              <a:noFill/>
            </a:ln>
            <a:effectLst/>
          </c:spPr>
          <c:invertIfNegative val="0"/>
          <c:cat>
            <c:strRef>
              <c:f>'1b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'1b CCR'!$D$4:$D$11</c:f>
              <c:numCache>
                <c:formatCode>_(* #,##0.0_);_(* \(#,##0.0\);_(* "-"??_);_(@_)</c:formatCode>
                <c:ptCount val="8"/>
                <c:pt idx="0">
                  <c:v>6.6</c:v>
                </c:pt>
                <c:pt idx="1">
                  <c:v>5.5</c:v>
                </c:pt>
                <c:pt idx="2">
                  <c:v>4.9000000000000004</c:v>
                </c:pt>
                <c:pt idx="3">
                  <c:v>4.4000000000000004</c:v>
                </c:pt>
                <c:pt idx="4">
                  <c:v>5.8</c:v>
                </c:pt>
                <c:pt idx="5">
                  <c:v>4.5999999999999996</c:v>
                </c:pt>
                <c:pt idx="6">
                  <c:v>7</c:v>
                </c:pt>
                <c:pt idx="7">
                  <c:v>6.8</c:v>
                </c:pt>
              </c:numCache>
            </c:numRef>
          </c:val>
          <c:extLst>
            <c:ext xmlns:c16="http://schemas.microsoft.com/office/drawing/2014/chart" uri="{C3380CC4-5D6E-409C-BE32-E72D297353CC}">
              <c16:uniqueId val="{00000001-8232-4F40-86F4-4D3853B62852}"/>
            </c:ext>
          </c:extLst>
        </c:ser>
        <c:ser>
          <c:idx val="2"/>
          <c:order val="2"/>
          <c:tx>
            <c:strRef>
              <c:f>'1b CCR'!$E$3</c:f>
              <c:strCache>
                <c:ptCount val="1"/>
                <c:pt idx="0">
                  <c:v>G16 Prov</c:v>
                </c:pt>
              </c:strCache>
            </c:strRef>
          </c:tx>
          <c:spPr>
            <a:solidFill>
              <a:schemeClr val="accent3"/>
            </a:solidFill>
            <a:ln>
              <a:noFill/>
            </a:ln>
            <a:effectLst/>
          </c:spPr>
          <c:invertIfNegative val="0"/>
          <c:cat>
            <c:strRef>
              <c:f>'1b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'1b CCR'!$E$4:$E$11</c:f>
              <c:numCache>
                <c:formatCode>_(* #,##0.0_);_(* \(#,##0.0\);_(* "-"??_);_(@_)</c:formatCode>
                <c:ptCount val="8"/>
                <c:pt idx="0">
                  <c:v>26.1</c:v>
                </c:pt>
                <c:pt idx="1">
                  <c:v>31.1</c:v>
                </c:pt>
                <c:pt idx="2">
                  <c:v>154.30000000000001</c:v>
                </c:pt>
                <c:pt idx="3">
                  <c:v>37.5</c:v>
                </c:pt>
                <c:pt idx="4">
                  <c:v>32.799999999999997</c:v>
                </c:pt>
                <c:pt idx="5">
                  <c:v>58.4</c:v>
                </c:pt>
                <c:pt idx="6">
                  <c:v>11.6</c:v>
                </c:pt>
                <c:pt idx="7">
                  <c:v>18.100000000000001</c:v>
                </c:pt>
              </c:numCache>
            </c:numRef>
          </c:val>
          <c:extLst>
            <c:ext xmlns:c16="http://schemas.microsoft.com/office/drawing/2014/chart" uri="{C3380CC4-5D6E-409C-BE32-E72D297353CC}">
              <c16:uniqueId val="{00000002-8232-4F40-86F4-4D3853B62852}"/>
            </c:ext>
          </c:extLst>
        </c:ser>
        <c:ser>
          <c:idx val="3"/>
          <c:order val="3"/>
          <c:tx>
            <c:strRef>
              <c:f>'1b CCR'!$F$3</c:f>
              <c:strCache>
                <c:ptCount val="1"/>
                <c:pt idx="0">
                  <c:v>G16 Full</c:v>
                </c:pt>
              </c:strCache>
            </c:strRef>
          </c:tx>
          <c:spPr>
            <a:solidFill>
              <a:schemeClr val="accent4"/>
            </a:solidFill>
            <a:ln>
              <a:noFill/>
            </a:ln>
            <a:effectLst/>
          </c:spPr>
          <c:invertIfNegative val="0"/>
          <c:cat>
            <c:strRef>
              <c:f>'1b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'1b CCR'!$F$4:$F$11</c:f>
              <c:numCache>
                <c:formatCode>_(* #,##0.0_);_(* \(#,##0.0\);_(* "-"??_);_(@_)</c:formatCode>
                <c:ptCount val="8"/>
                <c:pt idx="0">
                  <c:v>5.4</c:v>
                </c:pt>
                <c:pt idx="1">
                  <c:v>5.9</c:v>
                </c:pt>
                <c:pt idx="2">
                  <c:v>1.4</c:v>
                </c:pt>
                <c:pt idx="3">
                  <c:v>1.2</c:v>
                </c:pt>
                <c:pt idx="4">
                  <c:v>6.7</c:v>
                </c:pt>
                <c:pt idx="5">
                  <c:v>7.2</c:v>
                </c:pt>
                <c:pt idx="6">
                  <c:v>2.5</c:v>
                </c:pt>
                <c:pt idx="7">
                  <c:v>2.9</c:v>
                </c:pt>
              </c:numCache>
            </c:numRef>
          </c:val>
          <c:extLst>
            <c:ext xmlns:c16="http://schemas.microsoft.com/office/drawing/2014/chart" uri="{C3380CC4-5D6E-409C-BE32-E72D297353CC}">
              <c16:uniqueId val="{00000003-8232-4F40-86F4-4D3853B62852}"/>
            </c:ext>
          </c:extLst>
        </c:ser>
        <c:ser>
          <c:idx val="4"/>
          <c:order val="4"/>
          <c:tx>
            <c:strRef>
              <c:f>'1b CCR'!$G$3</c:f>
              <c:strCache>
                <c:ptCount val="1"/>
                <c:pt idx="0">
                  <c:v>G17 Prov M3</c:v>
                </c:pt>
              </c:strCache>
            </c:strRef>
          </c:tx>
          <c:spPr>
            <a:solidFill>
              <a:schemeClr val="accent5"/>
            </a:solidFill>
            <a:ln>
              <a:noFill/>
            </a:ln>
            <a:effectLst/>
          </c:spPr>
          <c:invertIfNegative val="0"/>
          <c:cat>
            <c:strRef>
              <c:f>'1b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'1b CCR'!$G$4:$G$11</c:f>
              <c:numCache>
                <c:formatCode>_(* #,##0.0_);_(* \(#,##0.0\);_(* "-"??_);_(@_)</c:formatCode>
                <c:ptCount val="8"/>
                <c:pt idx="0">
                  <c:v>15.7</c:v>
                </c:pt>
                <c:pt idx="1">
                  <c:v>15.8</c:v>
                </c:pt>
                <c:pt idx="2">
                  <c:v>5</c:v>
                </c:pt>
                <c:pt idx="3">
                  <c:v>3.2</c:v>
                </c:pt>
                <c:pt idx="4">
                  <c:v>24.6</c:v>
                </c:pt>
                <c:pt idx="5">
                  <c:v>24.9</c:v>
                </c:pt>
                <c:pt idx="6">
                  <c:v>8.9</c:v>
                </c:pt>
                <c:pt idx="7">
                  <c:v>8.6999999999999993</c:v>
                </c:pt>
              </c:numCache>
            </c:numRef>
          </c:val>
          <c:extLst>
            <c:ext xmlns:c16="http://schemas.microsoft.com/office/drawing/2014/chart" uri="{C3380CC4-5D6E-409C-BE32-E72D297353CC}">
              <c16:uniqueId val="{00000004-8232-4F40-86F4-4D3853B62852}"/>
            </c:ext>
          </c:extLst>
        </c:ser>
        <c:ser>
          <c:idx val="5"/>
          <c:order val="5"/>
          <c:tx>
            <c:strRef>
              <c:f>'1b CCR'!$H$3</c:f>
              <c:strCache>
                <c:ptCount val="1"/>
                <c:pt idx="0">
                  <c:v>G17 Prov M4</c:v>
                </c:pt>
              </c:strCache>
            </c:strRef>
          </c:tx>
          <c:spPr>
            <a:solidFill>
              <a:schemeClr val="accent6"/>
            </a:solidFill>
            <a:ln>
              <a:noFill/>
            </a:ln>
            <a:effectLst/>
          </c:spPr>
          <c:invertIfNegative val="0"/>
          <c:cat>
            <c:strRef>
              <c:f>'1b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'1b CCR'!$H$4:$H$11</c:f>
              <c:numCache>
                <c:formatCode>_(* #,##0.0_);_(* \(#,##0.0\);_(* "-"??_);_(@_)</c:formatCode>
                <c:ptCount val="8"/>
                <c:pt idx="0">
                  <c:v>13.9</c:v>
                </c:pt>
                <c:pt idx="1">
                  <c:v>14.3</c:v>
                </c:pt>
                <c:pt idx="2">
                  <c:v>6</c:v>
                </c:pt>
                <c:pt idx="3">
                  <c:v>4.2</c:v>
                </c:pt>
                <c:pt idx="4">
                  <c:v>32</c:v>
                </c:pt>
                <c:pt idx="5">
                  <c:v>25.2</c:v>
                </c:pt>
                <c:pt idx="6">
                  <c:v>10.6</c:v>
                </c:pt>
                <c:pt idx="7">
                  <c:v>9.9</c:v>
                </c:pt>
              </c:numCache>
            </c:numRef>
          </c:val>
          <c:extLst>
            <c:ext xmlns:c16="http://schemas.microsoft.com/office/drawing/2014/chart" uri="{C3380CC4-5D6E-409C-BE32-E72D297353CC}">
              <c16:uniqueId val="{00000005-8232-4F40-86F4-4D3853B62852}"/>
            </c:ext>
          </c:extLst>
        </c:ser>
        <c:ser>
          <c:idx val="6"/>
          <c:order val="6"/>
          <c:tx>
            <c:strRef>
              <c:f>'1b CCR'!$I$3</c:f>
              <c:strCache>
                <c:ptCount val="1"/>
                <c:pt idx="0">
                  <c:v>G17 Prov M6</c:v>
                </c:pt>
              </c:strCache>
            </c:strRef>
          </c:tx>
          <c:spPr>
            <a:solidFill>
              <a:schemeClr val="accent1">
                <a:lumMod val="60000"/>
              </a:schemeClr>
            </a:solidFill>
            <a:ln>
              <a:noFill/>
            </a:ln>
            <a:effectLst/>
          </c:spPr>
          <c:invertIfNegative val="0"/>
          <c:cat>
            <c:strRef>
              <c:f>'1b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'1b CCR'!$I$4:$I$11</c:f>
              <c:numCache>
                <c:formatCode>_(* #,##0.0_);_(* \(#,##0.0\);_(* "-"??_);_(@_)</c:formatCode>
                <c:ptCount val="8"/>
                <c:pt idx="0">
                  <c:v>7.8</c:v>
                </c:pt>
                <c:pt idx="1">
                  <c:v>10.4</c:v>
                </c:pt>
                <c:pt idx="2">
                  <c:v>3.7</c:v>
                </c:pt>
                <c:pt idx="3">
                  <c:v>5.4</c:v>
                </c:pt>
                <c:pt idx="4">
                  <c:v>21.5</c:v>
                </c:pt>
                <c:pt idx="5">
                  <c:v>29</c:v>
                </c:pt>
                <c:pt idx="6">
                  <c:v>10.1</c:v>
                </c:pt>
                <c:pt idx="7">
                  <c:v>7.7</c:v>
                </c:pt>
              </c:numCache>
            </c:numRef>
          </c:val>
          <c:extLst>
            <c:ext xmlns:c16="http://schemas.microsoft.com/office/drawing/2014/chart" uri="{C3380CC4-5D6E-409C-BE32-E72D297353CC}">
              <c16:uniqueId val="{00000006-8232-4F40-86F4-4D3853B62852}"/>
            </c:ext>
          </c:extLst>
        </c:ser>
        <c:dLbls>
          <c:showLegendKey val="0"/>
          <c:showVal val="0"/>
          <c:showCatName val="0"/>
          <c:showSerName val="0"/>
          <c:showPercent val="0"/>
          <c:showBubbleSize val="0"/>
        </c:dLbls>
        <c:gapWidth val="219"/>
        <c:overlap val="-27"/>
        <c:axId val="1753203007"/>
        <c:axId val="1753202175"/>
      </c:barChart>
      <c:catAx>
        <c:axId val="1753203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3202175"/>
        <c:crosses val="autoZero"/>
        <c:auto val="1"/>
        <c:lblAlgn val="ctr"/>
        <c:lblOffset val="100"/>
        <c:noMultiLvlLbl val="0"/>
      </c:catAx>
      <c:valAx>
        <c:axId val="1753202175"/>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320300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Frame-to-Frame Registration (FFR, </a:t>
            </a:r>
            <a:r>
              <a:rPr lang="el-GR" sz="1800" b="0" i="0" baseline="0">
                <a:effectLst/>
              </a:rPr>
              <a:t>μ</a:t>
            </a:r>
            <a:r>
              <a:rPr lang="en-US" sz="1800" b="0" i="0" baseline="0" dirty="0">
                <a:effectLst/>
              </a:rPr>
              <a:t>rad)</a:t>
            </a:r>
            <a:endParaRPr lang="en-US" dirty="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'1d FFR'!$D$3</c:f>
              <c:strCache>
                <c:ptCount val="1"/>
                <c:pt idx="0">
                  <c:v>Baseline</c:v>
                </c:pt>
              </c:strCache>
            </c:strRef>
          </c:tx>
          <c:spPr>
            <a:solidFill>
              <a:schemeClr val="accent2"/>
            </a:solidFill>
            <a:ln>
              <a:noFill/>
            </a:ln>
            <a:effectLst/>
          </c:spPr>
          <c:invertIfNegative val="0"/>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'1d FFR'!$D$4:$D$13</c:f>
              <c:numCache>
                <c:formatCode>_(* #,##0.0_);_(* \(#,##0.0\);_(* "-"??_);_(@_)</c:formatCode>
                <c:ptCount val="10"/>
                <c:pt idx="0">
                  <c:v>13.7</c:v>
                </c:pt>
                <c:pt idx="1">
                  <c:v>13.5</c:v>
                </c:pt>
                <c:pt idx="2">
                  <c:v>13.8</c:v>
                </c:pt>
                <c:pt idx="3">
                  <c:v>13.5</c:v>
                </c:pt>
                <c:pt idx="4">
                  <c:v>13.7</c:v>
                </c:pt>
                <c:pt idx="5">
                  <c:v>13.6</c:v>
                </c:pt>
                <c:pt idx="6">
                  <c:v>13.8</c:v>
                </c:pt>
                <c:pt idx="7">
                  <c:v>14.8</c:v>
                </c:pt>
                <c:pt idx="8">
                  <c:v>13.7</c:v>
                </c:pt>
                <c:pt idx="9">
                  <c:v>15</c:v>
                </c:pt>
              </c:numCache>
            </c:numRef>
          </c:val>
          <c:extLst>
            <c:ext xmlns:c16="http://schemas.microsoft.com/office/drawing/2014/chart" uri="{C3380CC4-5D6E-409C-BE32-E72D297353CC}">
              <c16:uniqueId val="{00000000-0A44-48B7-AC1C-FFDBD5ACED84}"/>
            </c:ext>
          </c:extLst>
        </c:ser>
        <c:ser>
          <c:idx val="2"/>
          <c:order val="1"/>
          <c:tx>
            <c:strRef>
              <c:f>'1d FFR'!$E$3</c:f>
              <c:strCache>
                <c:ptCount val="1"/>
                <c:pt idx="0">
                  <c:v>G16 Prov</c:v>
                </c:pt>
              </c:strCache>
            </c:strRef>
          </c:tx>
          <c:spPr>
            <a:solidFill>
              <a:schemeClr val="accent3"/>
            </a:solidFill>
            <a:ln>
              <a:noFill/>
            </a:ln>
            <a:effectLst/>
          </c:spPr>
          <c:invertIfNegative val="0"/>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'1d FFR'!$E$4:$E$13</c:f>
              <c:numCache>
                <c:formatCode>_(* #,##0.0_);_(* \(#,##0.0\);_(* "-"??_);_(@_)</c:formatCode>
                <c:ptCount val="10"/>
                <c:pt idx="0">
                  <c:v>3.3</c:v>
                </c:pt>
                <c:pt idx="1">
                  <c:v>5.7</c:v>
                </c:pt>
                <c:pt idx="2">
                  <c:v>0.5</c:v>
                </c:pt>
                <c:pt idx="3">
                  <c:v>3.1</c:v>
                </c:pt>
                <c:pt idx="4">
                  <c:v>2.7</c:v>
                </c:pt>
                <c:pt idx="5">
                  <c:v>7.8</c:v>
                </c:pt>
                <c:pt idx="6">
                  <c:v>3.8</c:v>
                </c:pt>
                <c:pt idx="7">
                  <c:v>4.0999999999999996</c:v>
                </c:pt>
                <c:pt idx="8">
                  <c:v>12.2</c:v>
                </c:pt>
                <c:pt idx="9">
                  <c:v>6.1</c:v>
                </c:pt>
              </c:numCache>
            </c:numRef>
          </c:val>
          <c:extLst>
            <c:ext xmlns:c16="http://schemas.microsoft.com/office/drawing/2014/chart" uri="{C3380CC4-5D6E-409C-BE32-E72D297353CC}">
              <c16:uniqueId val="{00000001-0A44-48B7-AC1C-FFDBD5ACED84}"/>
            </c:ext>
          </c:extLst>
        </c:ser>
        <c:ser>
          <c:idx val="3"/>
          <c:order val="2"/>
          <c:tx>
            <c:strRef>
              <c:f>'1d FFR'!$F$3</c:f>
              <c:strCache>
                <c:ptCount val="1"/>
                <c:pt idx="0">
                  <c:v>G16 Full</c:v>
                </c:pt>
              </c:strCache>
            </c:strRef>
          </c:tx>
          <c:spPr>
            <a:solidFill>
              <a:schemeClr val="accent4"/>
            </a:solidFill>
            <a:ln>
              <a:noFill/>
            </a:ln>
            <a:effectLst/>
          </c:spPr>
          <c:invertIfNegative val="0"/>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'1d FFR'!$F$4:$F$13</c:f>
              <c:numCache>
                <c:formatCode>_(* #,##0.0_);_(* \(#,##0.0\);_(* "-"??_);_(@_)</c:formatCode>
                <c:ptCount val="10"/>
                <c:pt idx="0">
                  <c:v>0.8</c:v>
                </c:pt>
                <c:pt idx="1">
                  <c:v>1.6</c:v>
                </c:pt>
                <c:pt idx="2">
                  <c:v>0.8</c:v>
                </c:pt>
                <c:pt idx="3">
                  <c:v>1.4</c:v>
                </c:pt>
                <c:pt idx="4">
                  <c:v>2.2000000000000002</c:v>
                </c:pt>
                <c:pt idx="5">
                  <c:v>3.2</c:v>
                </c:pt>
                <c:pt idx="6">
                  <c:v>2.9</c:v>
                </c:pt>
                <c:pt idx="7">
                  <c:v>3.5</c:v>
                </c:pt>
                <c:pt idx="8">
                  <c:v>3.6</c:v>
                </c:pt>
                <c:pt idx="9">
                  <c:v>4.2</c:v>
                </c:pt>
              </c:numCache>
            </c:numRef>
          </c:val>
          <c:extLst>
            <c:ext xmlns:c16="http://schemas.microsoft.com/office/drawing/2014/chart" uri="{C3380CC4-5D6E-409C-BE32-E72D297353CC}">
              <c16:uniqueId val="{00000002-0A44-48B7-AC1C-FFDBD5ACED84}"/>
            </c:ext>
          </c:extLst>
        </c:ser>
        <c:ser>
          <c:idx val="4"/>
          <c:order val="3"/>
          <c:tx>
            <c:strRef>
              <c:f>'1d FFR'!$G$3</c:f>
              <c:strCache>
                <c:ptCount val="1"/>
                <c:pt idx="0">
                  <c:v>G17 Prov M3</c:v>
                </c:pt>
              </c:strCache>
            </c:strRef>
          </c:tx>
          <c:spPr>
            <a:solidFill>
              <a:schemeClr val="accent5"/>
            </a:solidFill>
            <a:ln>
              <a:noFill/>
            </a:ln>
            <a:effectLst/>
          </c:spPr>
          <c:invertIfNegative val="0"/>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'1d FFR'!$G$4:$G$13</c:f>
              <c:numCache>
                <c:formatCode>_(* #,##0.0_);_(* \(#,##0.0\);_(* "-"??_);_(@_)</c:formatCode>
                <c:ptCount val="10"/>
                <c:pt idx="0">
                  <c:v>1.1000000000000001</c:v>
                </c:pt>
                <c:pt idx="1">
                  <c:v>1.9</c:v>
                </c:pt>
                <c:pt idx="2">
                  <c:v>2.6</c:v>
                </c:pt>
                <c:pt idx="3">
                  <c:v>3.3</c:v>
                </c:pt>
                <c:pt idx="4">
                  <c:v>8.1</c:v>
                </c:pt>
                <c:pt idx="5">
                  <c:v>7.7</c:v>
                </c:pt>
                <c:pt idx="6">
                  <c:v>8.6999999999999993</c:v>
                </c:pt>
                <c:pt idx="7">
                  <c:v>8.6999999999999993</c:v>
                </c:pt>
                <c:pt idx="8">
                  <c:v>9.6999999999999993</c:v>
                </c:pt>
                <c:pt idx="9">
                  <c:v>11.4</c:v>
                </c:pt>
              </c:numCache>
            </c:numRef>
          </c:val>
          <c:extLst>
            <c:ext xmlns:c16="http://schemas.microsoft.com/office/drawing/2014/chart" uri="{C3380CC4-5D6E-409C-BE32-E72D297353CC}">
              <c16:uniqueId val="{00000003-0A44-48B7-AC1C-FFDBD5ACED84}"/>
            </c:ext>
          </c:extLst>
        </c:ser>
        <c:ser>
          <c:idx val="5"/>
          <c:order val="4"/>
          <c:tx>
            <c:strRef>
              <c:f>'1d FFR'!$H$3</c:f>
              <c:strCache>
                <c:ptCount val="1"/>
                <c:pt idx="0">
                  <c:v>G17 Prov M4</c:v>
                </c:pt>
              </c:strCache>
            </c:strRef>
          </c:tx>
          <c:spPr>
            <a:solidFill>
              <a:schemeClr val="accent6"/>
            </a:solidFill>
            <a:ln>
              <a:noFill/>
            </a:ln>
            <a:effectLst/>
          </c:spPr>
          <c:invertIfNegative val="0"/>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'1d FFR'!$H$4:$H$13</c:f>
              <c:numCache>
                <c:formatCode>_(* #,##0.0_);_(* \(#,##0.0\);_(* "-"??_);_(@_)</c:formatCode>
                <c:ptCount val="10"/>
                <c:pt idx="0">
                  <c:v>1.6</c:v>
                </c:pt>
                <c:pt idx="1">
                  <c:v>1.9</c:v>
                </c:pt>
                <c:pt idx="2">
                  <c:v>3.3</c:v>
                </c:pt>
                <c:pt idx="3">
                  <c:v>3.1</c:v>
                </c:pt>
                <c:pt idx="4">
                  <c:v>8.4</c:v>
                </c:pt>
                <c:pt idx="5">
                  <c:v>7.5</c:v>
                </c:pt>
                <c:pt idx="6">
                  <c:v>11.6</c:v>
                </c:pt>
                <c:pt idx="7">
                  <c:v>10.5</c:v>
                </c:pt>
                <c:pt idx="8">
                  <c:v>12.9</c:v>
                </c:pt>
                <c:pt idx="9">
                  <c:v>14.2</c:v>
                </c:pt>
              </c:numCache>
            </c:numRef>
          </c:val>
          <c:extLst>
            <c:ext xmlns:c16="http://schemas.microsoft.com/office/drawing/2014/chart" uri="{C3380CC4-5D6E-409C-BE32-E72D297353CC}">
              <c16:uniqueId val="{00000004-0A44-48B7-AC1C-FFDBD5ACED84}"/>
            </c:ext>
          </c:extLst>
        </c:ser>
        <c:ser>
          <c:idx val="6"/>
          <c:order val="5"/>
          <c:tx>
            <c:strRef>
              <c:f>'1d FFR'!$I$3</c:f>
              <c:strCache>
                <c:ptCount val="1"/>
                <c:pt idx="0">
                  <c:v>G17 Prov M6</c:v>
                </c:pt>
              </c:strCache>
            </c:strRef>
          </c:tx>
          <c:spPr>
            <a:solidFill>
              <a:schemeClr val="accent1">
                <a:lumMod val="60000"/>
              </a:schemeClr>
            </a:solidFill>
            <a:ln>
              <a:noFill/>
            </a:ln>
            <a:effectLst/>
          </c:spPr>
          <c:invertIfNegative val="0"/>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'1d FFR'!$I$4:$I$13</c:f>
              <c:numCache>
                <c:formatCode>_(* #,##0.0_);_(* \(#,##0.0\);_(* "-"??_);_(@_)</c:formatCode>
                <c:ptCount val="10"/>
                <c:pt idx="0">
                  <c:v>1.7</c:v>
                </c:pt>
                <c:pt idx="1">
                  <c:v>2.25</c:v>
                </c:pt>
                <c:pt idx="2">
                  <c:v>3</c:v>
                </c:pt>
                <c:pt idx="3">
                  <c:v>3.8</c:v>
                </c:pt>
                <c:pt idx="4">
                  <c:v>7.4</c:v>
                </c:pt>
                <c:pt idx="5">
                  <c:v>9</c:v>
                </c:pt>
                <c:pt idx="6">
                  <c:v>11.3</c:v>
                </c:pt>
                <c:pt idx="7">
                  <c:v>9.3000000000000007</c:v>
                </c:pt>
                <c:pt idx="8">
                  <c:v>13.5</c:v>
                </c:pt>
                <c:pt idx="9">
                  <c:v>11.4</c:v>
                </c:pt>
              </c:numCache>
            </c:numRef>
          </c:val>
          <c:extLst>
            <c:ext xmlns:c16="http://schemas.microsoft.com/office/drawing/2014/chart" uri="{C3380CC4-5D6E-409C-BE32-E72D297353CC}">
              <c16:uniqueId val="{00000005-0A44-48B7-AC1C-FFDBD5ACED84}"/>
            </c:ext>
          </c:extLst>
        </c:ser>
        <c:dLbls>
          <c:showLegendKey val="0"/>
          <c:showVal val="0"/>
          <c:showCatName val="0"/>
          <c:showSerName val="0"/>
          <c:showPercent val="0"/>
          <c:showBubbleSize val="0"/>
        </c:dLbls>
        <c:gapWidth val="219"/>
        <c:overlap val="-27"/>
        <c:axId val="1691336143"/>
        <c:axId val="1691329487"/>
      </c:barChart>
      <c:catAx>
        <c:axId val="1691336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1329487"/>
        <c:crosses val="autoZero"/>
        <c:auto val="1"/>
        <c:lblAlgn val="ctr"/>
        <c:lblOffset val="100"/>
        <c:noMultiLvlLbl val="0"/>
      </c:catAx>
      <c:valAx>
        <c:axId val="1691329487"/>
        <c:scaling>
          <c:orientation val="minMax"/>
          <c:max val="24"/>
          <c:min val="0"/>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1336143"/>
        <c:crosses val="autoZero"/>
        <c:crossBetween val="between"/>
        <c:majorUnit val="4"/>
        <c:minorUnit val="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dirty="0" smtClean="0">
                <a:effectLst/>
              </a:rPr>
              <a:t>Pixel-to-Pixel </a:t>
            </a:r>
            <a:r>
              <a:rPr lang="en-US" sz="1400" b="0" i="0" baseline="0" dirty="0">
                <a:effectLst/>
              </a:rPr>
              <a:t>Reg. Error Within Frame (WIFR) - Register Two Adjacent Lines/Swaths (</a:t>
            </a:r>
            <a:r>
              <a:rPr lang="el-GR" sz="1400" b="0" i="0" baseline="0" dirty="0">
                <a:effectLst/>
              </a:rPr>
              <a:t>μ</a:t>
            </a:r>
            <a:r>
              <a:rPr lang="en-US" sz="1400" b="0" i="0" baseline="0" dirty="0">
                <a:effectLst/>
              </a:rPr>
              <a:t>rad)</a:t>
            </a:r>
            <a:endParaRPr lang="en-US" sz="11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'1c WIFR'!$D$20</c:f>
              <c:strCache>
                <c:ptCount val="1"/>
                <c:pt idx="0">
                  <c:v>Baseline</c:v>
                </c:pt>
              </c:strCache>
            </c:strRef>
          </c:tx>
          <c:spPr>
            <a:solidFill>
              <a:schemeClr val="accent2"/>
            </a:solidFill>
            <a:ln>
              <a:noFill/>
            </a:ln>
            <a:effectLst/>
          </c:spPr>
          <c:invertIfNegative val="0"/>
          <c:cat>
            <c:strRef>
              <c:f>'1c WIFR'!$B$21:$B$30</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'1c WIFR'!$D$21:$D$30</c:f>
              <c:numCache>
                <c:formatCode>_(* #,##0.0_);_(* \(#,##0.0\);_(* "-"??_);_(@_)</c:formatCode>
                <c:ptCount val="10"/>
                <c:pt idx="0">
                  <c:v>4.5999999999999996</c:v>
                </c:pt>
                <c:pt idx="1">
                  <c:v>6</c:v>
                </c:pt>
                <c:pt idx="2">
                  <c:v>4.7</c:v>
                </c:pt>
                <c:pt idx="3">
                  <c:v>6.1</c:v>
                </c:pt>
                <c:pt idx="4">
                  <c:v>4.7</c:v>
                </c:pt>
                <c:pt idx="5">
                  <c:v>6.1</c:v>
                </c:pt>
                <c:pt idx="6">
                  <c:v>5.4</c:v>
                </c:pt>
                <c:pt idx="7">
                  <c:v>6.9</c:v>
                </c:pt>
                <c:pt idx="8">
                  <c:v>5.5</c:v>
                </c:pt>
                <c:pt idx="9">
                  <c:v>7.2</c:v>
                </c:pt>
              </c:numCache>
            </c:numRef>
          </c:val>
          <c:extLst>
            <c:ext xmlns:c16="http://schemas.microsoft.com/office/drawing/2014/chart" uri="{C3380CC4-5D6E-409C-BE32-E72D297353CC}">
              <c16:uniqueId val="{00000000-57BA-440E-9F6F-BE7194F08D87}"/>
            </c:ext>
          </c:extLst>
        </c:ser>
        <c:ser>
          <c:idx val="2"/>
          <c:order val="2"/>
          <c:tx>
            <c:strRef>
              <c:f>'1c WIFR'!$E$20</c:f>
              <c:strCache>
                <c:ptCount val="1"/>
                <c:pt idx="0">
                  <c:v>G16 Prov</c:v>
                </c:pt>
              </c:strCache>
            </c:strRef>
          </c:tx>
          <c:spPr>
            <a:solidFill>
              <a:schemeClr val="accent3"/>
            </a:solidFill>
            <a:ln>
              <a:noFill/>
            </a:ln>
            <a:effectLst/>
          </c:spPr>
          <c:invertIfNegative val="0"/>
          <c:cat>
            <c:strRef>
              <c:f>'1c WIFR'!$B$21:$B$30</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'1c WIFR'!$E$21:$E$30</c:f>
              <c:numCache>
                <c:formatCode>_(* #,##0.0_);_(* \(#,##0.0\);_(* "-"??_);_(@_)</c:formatCode>
                <c:ptCount val="10"/>
                <c:pt idx="0">
                  <c:v>3</c:v>
                </c:pt>
                <c:pt idx="1">
                  <c:v>1.5</c:v>
                </c:pt>
                <c:pt idx="2">
                  <c:v>3.6</c:v>
                </c:pt>
                <c:pt idx="3">
                  <c:v>10</c:v>
                </c:pt>
                <c:pt idx="4">
                  <c:v>50</c:v>
                </c:pt>
                <c:pt idx="5">
                  <c:v>17.2</c:v>
                </c:pt>
                <c:pt idx="6">
                  <c:v>68.900000000000006</c:v>
                </c:pt>
                <c:pt idx="7">
                  <c:v>36</c:v>
                </c:pt>
                <c:pt idx="8">
                  <c:v>11.2</c:v>
                </c:pt>
                <c:pt idx="9">
                  <c:v>35.700000000000003</c:v>
                </c:pt>
              </c:numCache>
            </c:numRef>
          </c:val>
          <c:extLst>
            <c:ext xmlns:c16="http://schemas.microsoft.com/office/drawing/2014/chart" uri="{C3380CC4-5D6E-409C-BE32-E72D297353CC}">
              <c16:uniqueId val="{00000001-57BA-440E-9F6F-BE7194F08D87}"/>
            </c:ext>
          </c:extLst>
        </c:ser>
        <c:ser>
          <c:idx val="3"/>
          <c:order val="3"/>
          <c:tx>
            <c:strRef>
              <c:f>'1c WIFR'!$F$20</c:f>
              <c:strCache>
                <c:ptCount val="1"/>
                <c:pt idx="0">
                  <c:v>G16 Full</c:v>
                </c:pt>
              </c:strCache>
            </c:strRef>
          </c:tx>
          <c:spPr>
            <a:solidFill>
              <a:schemeClr val="accent4"/>
            </a:solidFill>
            <a:ln>
              <a:noFill/>
            </a:ln>
            <a:effectLst/>
          </c:spPr>
          <c:invertIfNegative val="0"/>
          <c:cat>
            <c:strRef>
              <c:f>'1c WIFR'!$B$21:$B$30</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'1c WIFR'!$F$21:$F$30</c:f>
              <c:numCache>
                <c:formatCode>_(* #,##0.0_);_(* \(#,##0.0\);_(* "-"??_);_(@_)</c:formatCode>
                <c:ptCount val="10"/>
                <c:pt idx="0">
                  <c:v>1.44</c:v>
                </c:pt>
                <c:pt idx="1">
                  <c:v>0.9</c:v>
                </c:pt>
                <c:pt idx="2">
                  <c:v>4.3</c:v>
                </c:pt>
                <c:pt idx="3">
                  <c:v>2.2999999999999998</c:v>
                </c:pt>
                <c:pt idx="4">
                  <c:v>12.5</c:v>
                </c:pt>
                <c:pt idx="5">
                  <c:v>10.1</c:v>
                </c:pt>
                <c:pt idx="6">
                  <c:v>12.9</c:v>
                </c:pt>
                <c:pt idx="7">
                  <c:v>9.6999999999999993</c:v>
                </c:pt>
                <c:pt idx="8">
                  <c:v>18.100000000000001</c:v>
                </c:pt>
                <c:pt idx="9">
                  <c:v>9.1</c:v>
                </c:pt>
              </c:numCache>
            </c:numRef>
          </c:val>
          <c:extLst>
            <c:ext xmlns:c16="http://schemas.microsoft.com/office/drawing/2014/chart" uri="{C3380CC4-5D6E-409C-BE32-E72D297353CC}">
              <c16:uniqueId val="{00000002-57BA-440E-9F6F-BE7194F08D87}"/>
            </c:ext>
          </c:extLst>
        </c:ser>
        <c:ser>
          <c:idx val="4"/>
          <c:order val="4"/>
          <c:tx>
            <c:strRef>
              <c:f>'1c WIFR'!$G$20</c:f>
              <c:strCache>
                <c:ptCount val="1"/>
                <c:pt idx="0">
                  <c:v>G17 Prov M3</c:v>
                </c:pt>
              </c:strCache>
            </c:strRef>
          </c:tx>
          <c:spPr>
            <a:solidFill>
              <a:schemeClr val="accent5"/>
            </a:solidFill>
            <a:ln>
              <a:noFill/>
            </a:ln>
            <a:effectLst/>
          </c:spPr>
          <c:invertIfNegative val="0"/>
          <c:cat>
            <c:strRef>
              <c:f>'1c WIFR'!$B$21:$B$30</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'1c WIFR'!$G$21:$G$30</c:f>
              <c:numCache>
                <c:formatCode>_(* #,##0.0_);_(* \(#,##0.0\);_(* "-"??_);_(@_)</c:formatCode>
                <c:ptCount val="10"/>
                <c:pt idx="0">
                  <c:v>3.1</c:v>
                </c:pt>
                <c:pt idx="1">
                  <c:v>4.5</c:v>
                </c:pt>
                <c:pt idx="2">
                  <c:v>6.6</c:v>
                </c:pt>
                <c:pt idx="3">
                  <c:v>6.5</c:v>
                </c:pt>
                <c:pt idx="4">
                  <c:v>9.1999999999999993</c:v>
                </c:pt>
                <c:pt idx="5">
                  <c:v>7.3</c:v>
                </c:pt>
                <c:pt idx="6">
                  <c:v>41.4</c:v>
                </c:pt>
                <c:pt idx="7">
                  <c:v>12.7</c:v>
                </c:pt>
                <c:pt idx="8">
                  <c:v>18.8</c:v>
                </c:pt>
                <c:pt idx="9">
                  <c:v>10.5</c:v>
                </c:pt>
              </c:numCache>
            </c:numRef>
          </c:val>
          <c:extLst>
            <c:ext xmlns:c16="http://schemas.microsoft.com/office/drawing/2014/chart" uri="{C3380CC4-5D6E-409C-BE32-E72D297353CC}">
              <c16:uniqueId val="{00000003-57BA-440E-9F6F-BE7194F08D87}"/>
            </c:ext>
          </c:extLst>
        </c:ser>
        <c:ser>
          <c:idx val="5"/>
          <c:order val="5"/>
          <c:tx>
            <c:strRef>
              <c:f>'1c WIFR'!$H$20</c:f>
              <c:strCache>
                <c:ptCount val="1"/>
                <c:pt idx="0">
                  <c:v>G17 Prov M4</c:v>
                </c:pt>
              </c:strCache>
            </c:strRef>
          </c:tx>
          <c:spPr>
            <a:solidFill>
              <a:schemeClr val="accent6"/>
            </a:solidFill>
            <a:ln>
              <a:noFill/>
            </a:ln>
            <a:effectLst/>
          </c:spPr>
          <c:invertIfNegative val="0"/>
          <c:cat>
            <c:strRef>
              <c:f>'1c WIFR'!$B$21:$B$30</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'1c WIFR'!$H$21:$H$30</c:f>
              <c:numCache>
                <c:formatCode>_(* #,##0.0_);_(* \(#,##0.0\);_(* "-"??_);_(@_)</c:formatCode>
                <c:ptCount val="10"/>
                <c:pt idx="0">
                  <c:v>4.3</c:v>
                </c:pt>
                <c:pt idx="1">
                  <c:v>4.7</c:v>
                </c:pt>
                <c:pt idx="2">
                  <c:v>7.4</c:v>
                </c:pt>
                <c:pt idx="3">
                  <c:v>6.6</c:v>
                </c:pt>
                <c:pt idx="4">
                  <c:v>10.4</c:v>
                </c:pt>
                <c:pt idx="5">
                  <c:v>7.9</c:v>
                </c:pt>
                <c:pt idx="6">
                  <c:v>41</c:v>
                </c:pt>
                <c:pt idx="7">
                  <c:v>16.3</c:v>
                </c:pt>
                <c:pt idx="8">
                  <c:v>21.4</c:v>
                </c:pt>
                <c:pt idx="9">
                  <c:v>13.6</c:v>
                </c:pt>
              </c:numCache>
            </c:numRef>
          </c:val>
          <c:extLst>
            <c:ext xmlns:c16="http://schemas.microsoft.com/office/drawing/2014/chart" uri="{C3380CC4-5D6E-409C-BE32-E72D297353CC}">
              <c16:uniqueId val="{00000004-57BA-440E-9F6F-BE7194F08D87}"/>
            </c:ext>
          </c:extLst>
        </c:ser>
        <c:ser>
          <c:idx val="6"/>
          <c:order val="6"/>
          <c:tx>
            <c:strRef>
              <c:f>'1c WIFR'!$I$20</c:f>
              <c:strCache>
                <c:ptCount val="1"/>
                <c:pt idx="0">
                  <c:v>G17 Prov M6</c:v>
                </c:pt>
              </c:strCache>
            </c:strRef>
          </c:tx>
          <c:spPr>
            <a:solidFill>
              <a:schemeClr val="accent1">
                <a:lumMod val="60000"/>
              </a:schemeClr>
            </a:solidFill>
            <a:ln>
              <a:noFill/>
            </a:ln>
            <a:effectLst/>
          </c:spPr>
          <c:invertIfNegative val="0"/>
          <c:cat>
            <c:strRef>
              <c:f>'1c WIFR'!$B$21:$B$30</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'1c WIFR'!$I$21:$I$30</c:f>
              <c:numCache>
                <c:formatCode>_(* #,##0.0_);_(* \(#,##0.0\);_(* "-"??_);_(@_)</c:formatCode>
                <c:ptCount val="10"/>
                <c:pt idx="0">
                  <c:v>4</c:v>
                </c:pt>
                <c:pt idx="1">
                  <c:v>4.8</c:v>
                </c:pt>
                <c:pt idx="2">
                  <c:v>7.4</c:v>
                </c:pt>
                <c:pt idx="3">
                  <c:v>5</c:v>
                </c:pt>
                <c:pt idx="4">
                  <c:v>9.6999999999999993</c:v>
                </c:pt>
                <c:pt idx="5">
                  <c:v>5.7</c:v>
                </c:pt>
                <c:pt idx="6">
                  <c:v>38.9</c:v>
                </c:pt>
                <c:pt idx="7">
                  <c:v>13</c:v>
                </c:pt>
                <c:pt idx="8">
                  <c:v>20.399999999999999</c:v>
                </c:pt>
                <c:pt idx="9">
                  <c:v>11.7</c:v>
                </c:pt>
              </c:numCache>
            </c:numRef>
          </c:val>
          <c:extLst>
            <c:ext xmlns:c16="http://schemas.microsoft.com/office/drawing/2014/chart" uri="{C3380CC4-5D6E-409C-BE32-E72D297353CC}">
              <c16:uniqueId val="{00000005-57BA-440E-9F6F-BE7194F08D87}"/>
            </c:ext>
          </c:extLst>
        </c:ser>
        <c:dLbls>
          <c:showLegendKey val="0"/>
          <c:showVal val="0"/>
          <c:showCatName val="0"/>
          <c:showSerName val="0"/>
          <c:showPercent val="0"/>
          <c:showBubbleSize val="0"/>
        </c:dLbls>
        <c:gapWidth val="219"/>
        <c:overlap val="-27"/>
        <c:axId val="1688591007"/>
        <c:axId val="1688591839"/>
        <c:extLst>
          <c:ext xmlns:c15="http://schemas.microsoft.com/office/drawing/2012/chart" uri="{02D57815-91ED-43cb-92C2-25804820EDAC}">
            <c15:filteredBarSeries>
              <c15:ser>
                <c:idx val="0"/>
                <c:order val="0"/>
                <c:tx>
                  <c:strRef>
                    <c:extLst>
                      <c:ext uri="{02D57815-91ED-43cb-92C2-25804820EDAC}">
                        <c15:formulaRef>
                          <c15:sqref>'1c WIFR'!$C$20</c15:sqref>
                        </c15:formulaRef>
                      </c:ext>
                    </c:extLst>
                    <c:strCache>
                      <c:ptCount val="1"/>
                      <c:pt idx="0">
                        <c:v>MRD</c:v>
                      </c:pt>
                    </c:strCache>
                  </c:strRef>
                </c:tx>
                <c:spPr>
                  <a:solidFill>
                    <a:schemeClr val="accent1"/>
                  </a:solidFill>
                  <a:ln>
                    <a:noFill/>
                  </a:ln>
                  <a:effectLst/>
                </c:spPr>
                <c:invertIfNegative val="0"/>
                <c:cat>
                  <c:strRef>
                    <c:extLst>
                      <c:ext uri="{02D57815-91ED-43cb-92C2-25804820EDAC}">
                        <c15:formulaRef>
                          <c15:sqref>'1c WIFR'!$B$21:$B$30</c15:sqref>
                        </c15:formulaRef>
                      </c:ext>
                    </c:extLst>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extLst>
                      <c:ext uri="{02D57815-91ED-43cb-92C2-25804820EDAC}">
                        <c15:formulaRef>
                          <c15:sqref>'1c WIFR'!$C$21:$C$30</c15:sqref>
                        </c15:formulaRef>
                      </c:ext>
                    </c:extLst>
                    <c:numCache>
                      <c:formatCode>_(* #,##0.0_);_(* \(#,##0.0\);_(* "-"??_);_(@_)</c:formatCode>
                      <c:ptCount val="10"/>
                      <c:pt idx="0">
                        <c:v>7.8</c:v>
                      </c:pt>
                      <c:pt idx="1">
                        <c:v>7.8</c:v>
                      </c:pt>
                      <c:pt idx="2">
                        <c:v>7.8</c:v>
                      </c:pt>
                      <c:pt idx="3">
                        <c:v>7.8</c:v>
                      </c:pt>
                      <c:pt idx="4">
                        <c:v>7.8</c:v>
                      </c:pt>
                      <c:pt idx="5">
                        <c:v>7.8</c:v>
                      </c:pt>
                      <c:pt idx="6">
                        <c:v>7.8</c:v>
                      </c:pt>
                      <c:pt idx="7">
                        <c:v>7.8</c:v>
                      </c:pt>
                      <c:pt idx="8">
                        <c:v>7.8</c:v>
                      </c:pt>
                      <c:pt idx="9">
                        <c:v>7.8</c:v>
                      </c:pt>
                    </c:numCache>
                  </c:numRef>
                </c:val>
                <c:extLst>
                  <c:ext xmlns:c16="http://schemas.microsoft.com/office/drawing/2014/chart" uri="{C3380CC4-5D6E-409C-BE32-E72D297353CC}">
                    <c16:uniqueId val="{00000006-57BA-440E-9F6F-BE7194F08D87}"/>
                  </c:ext>
                </c:extLst>
              </c15:ser>
            </c15:filteredBarSeries>
          </c:ext>
        </c:extLst>
      </c:barChart>
      <c:catAx>
        <c:axId val="168859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8591839"/>
        <c:crosses val="autoZero"/>
        <c:auto val="1"/>
        <c:lblAlgn val="ctr"/>
        <c:lblOffset val="100"/>
        <c:noMultiLvlLbl val="0"/>
      </c:catAx>
      <c:valAx>
        <c:axId val="1688591839"/>
        <c:scaling>
          <c:orientation val="minMax"/>
          <c:max val="45"/>
        </c:scaling>
        <c:delete val="0"/>
        <c:axPos val="l"/>
        <c:majorGridlines>
          <c:spPr>
            <a:ln w="9525" cap="flat" cmpd="sng" algn="ctr">
              <a:solidFill>
                <a:schemeClr val="tx1">
                  <a:lumMod val="15000"/>
                  <a:lumOff val="85000"/>
                </a:schemeClr>
              </a:solidFill>
              <a:round/>
            </a:ln>
            <a:effectLst/>
          </c:spPr>
        </c:majorGridlines>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8591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aseline="0" dirty="0">
                <a:solidFill>
                  <a:schemeClr val="tx1"/>
                </a:solidFill>
              </a:rPr>
              <a:t>G17ABI </a:t>
            </a:r>
            <a:r>
              <a:rPr lang="en-US" sz="1600" baseline="0" dirty="0" smtClean="0">
                <a:solidFill>
                  <a:schemeClr val="tx1"/>
                </a:solidFill>
              </a:rPr>
              <a:t>(Gain Set=1</a:t>
            </a:r>
            <a:r>
              <a:rPr lang="en-US" sz="1600" baseline="0" dirty="0">
                <a:solidFill>
                  <a:schemeClr val="tx1"/>
                </a:solidFill>
              </a:rPr>
              <a:t>)/G16ABI vs. CrIS/IASI, Night Time</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39000269028328"/>
          <c:y val="0.13034728915343635"/>
          <c:w val="0.84791743388842067"/>
          <c:h val="0.71031842925675603"/>
        </c:manualLayout>
      </c:layout>
      <c:barChart>
        <c:barDir val="col"/>
        <c:grouping val="clustered"/>
        <c:varyColors val="0"/>
        <c:ser>
          <c:idx val="0"/>
          <c:order val="0"/>
          <c:tx>
            <c:strRef>
              <c:f>Sheet1!$A$4</c:f>
              <c:strCache>
                <c:ptCount val="1"/>
                <c:pt idx="0">
                  <c:v>NPPCrIS-G17</c:v>
                </c:pt>
              </c:strCache>
            </c:strRef>
          </c:tx>
          <c:spPr>
            <a:solidFill>
              <a:srgbClr val="FFC000"/>
            </a:solidFill>
            <a:ln>
              <a:noFill/>
            </a:ln>
            <a:effectLst/>
          </c:spPr>
          <c:invertIfNegative val="0"/>
          <c:errBars>
            <c:errBarType val="both"/>
            <c:errValType val="cust"/>
            <c:noEndCap val="0"/>
            <c:plus>
              <c:numRef>
                <c:f>Sheet1!$C$5:$L$5</c:f>
                <c:numCache>
                  <c:formatCode>General</c:formatCode>
                  <c:ptCount val="10"/>
                  <c:pt idx="0">
                    <c:v>0</c:v>
                  </c:pt>
                  <c:pt idx="1">
                    <c:v>0.17699999999999999</c:v>
                  </c:pt>
                  <c:pt idx="2">
                    <c:v>0.16900000000000001</c:v>
                  </c:pt>
                  <c:pt idx="3">
                    <c:v>0.16200000000000001</c:v>
                  </c:pt>
                  <c:pt idx="4">
                    <c:v>0</c:v>
                  </c:pt>
                  <c:pt idx="5">
                    <c:v>0.20300000000000001</c:v>
                  </c:pt>
                  <c:pt idx="6">
                    <c:v>0.21099999999999999</c:v>
                  </c:pt>
                  <c:pt idx="7">
                    <c:v>0.218</c:v>
                  </c:pt>
                  <c:pt idx="8">
                    <c:v>0.23599999999999999</c:v>
                  </c:pt>
                  <c:pt idx="9">
                    <c:v>0.30499999999999999</c:v>
                  </c:pt>
                </c:numCache>
              </c:numRef>
            </c:plus>
            <c:minus>
              <c:numRef>
                <c:f>Sheet1!$C$5:$L$5</c:f>
                <c:numCache>
                  <c:formatCode>General</c:formatCode>
                  <c:ptCount val="10"/>
                  <c:pt idx="0">
                    <c:v>0</c:v>
                  </c:pt>
                  <c:pt idx="1">
                    <c:v>0.17699999999999999</c:v>
                  </c:pt>
                  <c:pt idx="2">
                    <c:v>0.16900000000000001</c:v>
                  </c:pt>
                  <c:pt idx="3">
                    <c:v>0.16200000000000001</c:v>
                  </c:pt>
                  <c:pt idx="4">
                    <c:v>0</c:v>
                  </c:pt>
                  <c:pt idx="5">
                    <c:v>0.20300000000000001</c:v>
                  </c:pt>
                  <c:pt idx="6">
                    <c:v>0.21099999999999999</c:v>
                  </c:pt>
                  <c:pt idx="7">
                    <c:v>0.218</c:v>
                  </c:pt>
                  <c:pt idx="8">
                    <c:v>0.23599999999999999</c:v>
                  </c:pt>
                  <c:pt idx="9">
                    <c:v>0.30499999999999999</c:v>
                  </c:pt>
                </c:numCache>
              </c:numRef>
            </c:minus>
            <c:spPr>
              <a:noFill/>
              <a:ln w="9525" cap="flat" cmpd="sng" algn="ctr">
                <a:solidFill>
                  <a:schemeClr val="tx1">
                    <a:lumMod val="65000"/>
                    <a:lumOff val="35000"/>
                  </a:schemeClr>
                </a:solidFill>
                <a:round/>
              </a:ln>
              <a:effectLst/>
            </c:spPr>
          </c:errBars>
          <c:cat>
            <c:strRef>
              <c:f>Sheet1!$C$3:$L$3</c:f>
              <c:strCache>
                <c:ptCount val="10"/>
                <c:pt idx="0">
                  <c:v>B07</c:v>
                </c:pt>
                <c:pt idx="1">
                  <c:v>B08</c:v>
                </c:pt>
                <c:pt idx="2">
                  <c:v>B09</c:v>
                </c:pt>
                <c:pt idx="3">
                  <c:v>B10</c:v>
                </c:pt>
                <c:pt idx="4">
                  <c:v>B11</c:v>
                </c:pt>
                <c:pt idx="5">
                  <c:v>B12</c:v>
                </c:pt>
                <c:pt idx="6">
                  <c:v>B13</c:v>
                </c:pt>
                <c:pt idx="7">
                  <c:v>B14</c:v>
                </c:pt>
                <c:pt idx="8">
                  <c:v>B15</c:v>
                </c:pt>
                <c:pt idx="9">
                  <c:v>B16</c:v>
                </c:pt>
              </c:strCache>
            </c:strRef>
          </c:cat>
          <c:val>
            <c:numRef>
              <c:f>Sheet1!$C$4:$L$4</c:f>
              <c:numCache>
                <c:formatCode>General</c:formatCode>
                <c:ptCount val="10"/>
                <c:pt idx="0">
                  <c:v>0</c:v>
                </c:pt>
                <c:pt idx="1">
                  <c:v>0.47499999999999998</c:v>
                </c:pt>
                <c:pt idx="2">
                  <c:v>4.9000000000000002E-2</c:v>
                </c:pt>
                <c:pt idx="3">
                  <c:v>-3.5000000000000003E-2</c:v>
                </c:pt>
                <c:pt idx="4">
                  <c:v>0</c:v>
                </c:pt>
                <c:pt idx="5">
                  <c:v>-8.3000000000000004E-2</c:v>
                </c:pt>
                <c:pt idx="6">
                  <c:v>-0.124</c:v>
                </c:pt>
                <c:pt idx="7">
                  <c:v>-0.152</c:v>
                </c:pt>
                <c:pt idx="8">
                  <c:v>1.4999999999999999E-2</c:v>
                </c:pt>
                <c:pt idx="9">
                  <c:v>0.44900000000000001</c:v>
                </c:pt>
              </c:numCache>
            </c:numRef>
          </c:val>
          <c:extLst>
            <c:ext xmlns:c16="http://schemas.microsoft.com/office/drawing/2014/chart" uri="{C3380CC4-5D6E-409C-BE32-E72D297353CC}">
              <c16:uniqueId val="{00000000-5EC7-45A8-86BE-B40B48996ECB}"/>
            </c:ext>
          </c:extLst>
        </c:ser>
        <c:ser>
          <c:idx val="1"/>
          <c:order val="1"/>
          <c:tx>
            <c:strRef>
              <c:f>Sheet1!$A$6</c:f>
              <c:strCache>
                <c:ptCount val="1"/>
                <c:pt idx="0">
                  <c:v>N20CrIS-G17</c:v>
                </c:pt>
              </c:strCache>
            </c:strRef>
          </c:tx>
          <c:spPr>
            <a:solidFill>
              <a:schemeClr val="accent2"/>
            </a:solidFill>
            <a:ln>
              <a:noFill/>
            </a:ln>
            <a:effectLst/>
          </c:spPr>
          <c:invertIfNegative val="0"/>
          <c:errBars>
            <c:errBarType val="both"/>
            <c:errValType val="cust"/>
            <c:noEndCap val="0"/>
            <c:plus>
              <c:numRef>
                <c:f>Sheet1!$C$7:$L$7</c:f>
                <c:numCache>
                  <c:formatCode>General</c:formatCode>
                  <c:ptCount val="10"/>
                  <c:pt idx="0">
                    <c:v>0</c:v>
                  </c:pt>
                  <c:pt idx="1">
                    <c:v>0.188</c:v>
                  </c:pt>
                  <c:pt idx="2">
                    <c:v>0.17399999999999999</c:v>
                  </c:pt>
                  <c:pt idx="3">
                    <c:v>0.16800000000000001</c:v>
                  </c:pt>
                  <c:pt idx="4">
                    <c:v>0</c:v>
                  </c:pt>
                  <c:pt idx="5">
                    <c:v>0.21</c:v>
                  </c:pt>
                  <c:pt idx="6">
                    <c:v>0.20399999999999999</c:v>
                  </c:pt>
                  <c:pt idx="7">
                    <c:v>0.22500000000000001</c:v>
                  </c:pt>
                  <c:pt idx="8">
                    <c:v>0.252</c:v>
                  </c:pt>
                  <c:pt idx="9">
                    <c:v>0.316</c:v>
                  </c:pt>
                </c:numCache>
              </c:numRef>
            </c:plus>
            <c:minus>
              <c:numRef>
                <c:f>Sheet1!$C$7:$L$7</c:f>
                <c:numCache>
                  <c:formatCode>General</c:formatCode>
                  <c:ptCount val="10"/>
                  <c:pt idx="0">
                    <c:v>0</c:v>
                  </c:pt>
                  <c:pt idx="1">
                    <c:v>0.188</c:v>
                  </c:pt>
                  <c:pt idx="2">
                    <c:v>0.17399999999999999</c:v>
                  </c:pt>
                  <c:pt idx="3">
                    <c:v>0.16800000000000001</c:v>
                  </c:pt>
                  <c:pt idx="4">
                    <c:v>0</c:v>
                  </c:pt>
                  <c:pt idx="5">
                    <c:v>0.21</c:v>
                  </c:pt>
                  <c:pt idx="6">
                    <c:v>0.20399999999999999</c:v>
                  </c:pt>
                  <c:pt idx="7">
                    <c:v>0.22500000000000001</c:v>
                  </c:pt>
                  <c:pt idx="8">
                    <c:v>0.252</c:v>
                  </c:pt>
                  <c:pt idx="9">
                    <c:v>0.316</c:v>
                  </c:pt>
                </c:numCache>
              </c:numRef>
            </c:minus>
            <c:spPr>
              <a:noFill/>
              <a:ln w="9525" cap="flat" cmpd="sng" algn="ctr">
                <a:solidFill>
                  <a:schemeClr val="tx1">
                    <a:lumMod val="65000"/>
                    <a:lumOff val="35000"/>
                  </a:schemeClr>
                </a:solidFill>
                <a:round/>
              </a:ln>
              <a:effectLst/>
            </c:spPr>
          </c:errBars>
          <c:val>
            <c:numRef>
              <c:f>Sheet1!$C$6:$L$6</c:f>
              <c:numCache>
                <c:formatCode>General</c:formatCode>
                <c:ptCount val="10"/>
                <c:pt idx="0">
                  <c:v>0</c:v>
                </c:pt>
                <c:pt idx="1">
                  <c:v>0.47699999999999998</c:v>
                </c:pt>
                <c:pt idx="2">
                  <c:v>8.5999999999999993E-2</c:v>
                </c:pt>
                <c:pt idx="3">
                  <c:v>2E-3</c:v>
                </c:pt>
                <c:pt idx="4">
                  <c:v>0</c:v>
                </c:pt>
                <c:pt idx="5">
                  <c:v>-6.4000000000000001E-2</c:v>
                </c:pt>
                <c:pt idx="6">
                  <c:v>-5.7000000000000002E-2</c:v>
                </c:pt>
                <c:pt idx="7">
                  <c:v>-9.9000000000000005E-2</c:v>
                </c:pt>
                <c:pt idx="8">
                  <c:v>6.0999999999999999E-2</c:v>
                </c:pt>
                <c:pt idx="9">
                  <c:v>0.46899999999999997</c:v>
                </c:pt>
              </c:numCache>
            </c:numRef>
          </c:val>
          <c:extLst>
            <c:ext xmlns:c16="http://schemas.microsoft.com/office/drawing/2014/chart" uri="{C3380CC4-5D6E-409C-BE32-E72D297353CC}">
              <c16:uniqueId val="{00000001-5EC7-45A8-86BE-B40B48996ECB}"/>
            </c:ext>
          </c:extLst>
        </c:ser>
        <c:ser>
          <c:idx val="2"/>
          <c:order val="2"/>
          <c:tx>
            <c:strRef>
              <c:f>Sheet1!$A$8</c:f>
              <c:strCache>
                <c:ptCount val="1"/>
                <c:pt idx="0">
                  <c:v>IASI-B - G17</c:v>
                </c:pt>
              </c:strCache>
            </c:strRef>
          </c:tx>
          <c:spPr>
            <a:solidFill>
              <a:schemeClr val="accent1">
                <a:lumMod val="75000"/>
              </a:schemeClr>
            </a:solidFill>
            <a:ln>
              <a:noFill/>
            </a:ln>
            <a:effectLst/>
          </c:spPr>
          <c:invertIfNegative val="0"/>
          <c:errBars>
            <c:errBarType val="both"/>
            <c:errValType val="cust"/>
            <c:noEndCap val="0"/>
            <c:plus>
              <c:numRef>
                <c:f>Sheet1!$C$9:$L$9</c:f>
                <c:numCache>
                  <c:formatCode>General</c:formatCode>
                  <c:ptCount val="10"/>
                  <c:pt idx="0">
                    <c:v>0.16900000000000001</c:v>
                  </c:pt>
                  <c:pt idx="1">
                    <c:v>0.20499999999999999</c:v>
                  </c:pt>
                  <c:pt idx="2">
                    <c:v>0.192</c:v>
                  </c:pt>
                  <c:pt idx="3">
                    <c:v>0.188</c:v>
                  </c:pt>
                  <c:pt idx="4">
                    <c:v>0.218</c:v>
                  </c:pt>
                  <c:pt idx="5">
                    <c:v>0.249</c:v>
                  </c:pt>
                  <c:pt idx="6">
                    <c:v>0.28000000000000003</c:v>
                  </c:pt>
                  <c:pt idx="7">
                    <c:v>0.311</c:v>
                  </c:pt>
                  <c:pt idx="8">
                    <c:v>0.32300000000000001</c:v>
                  </c:pt>
                  <c:pt idx="9">
                    <c:v>0.35</c:v>
                  </c:pt>
                </c:numCache>
              </c:numRef>
            </c:plus>
            <c:minus>
              <c:numRef>
                <c:f>Sheet1!$C$9:$L$9</c:f>
                <c:numCache>
                  <c:formatCode>General</c:formatCode>
                  <c:ptCount val="10"/>
                  <c:pt idx="0">
                    <c:v>0.16900000000000001</c:v>
                  </c:pt>
                  <c:pt idx="1">
                    <c:v>0.20499999999999999</c:v>
                  </c:pt>
                  <c:pt idx="2">
                    <c:v>0.192</c:v>
                  </c:pt>
                  <c:pt idx="3">
                    <c:v>0.188</c:v>
                  </c:pt>
                  <c:pt idx="4">
                    <c:v>0.218</c:v>
                  </c:pt>
                  <c:pt idx="5">
                    <c:v>0.249</c:v>
                  </c:pt>
                  <c:pt idx="6">
                    <c:v>0.28000000000000003</c:v>
                  </c:pt>
                  <c:pt idx="7">
                    <c:v>0.311</c:v>
                  </c:pt>
                  <c:pt idx="8">
                    <c:v>0.32300000000000001</c:v>
                  </c:pt>
                  <c:pt idx="9">
                    <c:v>0.35</c:v>
                  </c:pt>
                </c:numCache>
              </c:numRef>
            </c:minus>
            <c:spPr>
              <a:noFill/>
              <a:ln w="9525" cap="flat" cmpd="sng" algn="ctr">
                <a:solidFill>
                  <a:schemeClr val="tx1">
                    <a:lumMod val="65000"/>
                    <a:lumOff val="35000"/>
                  </a:schemeClr>
                </a:solidFill>
                <a:round/>
              </a:ln>
              <a:effectLst/>
            </c:spPr>
          </c:errBars>
          <c:val>
            <c:numRef>
              <c:f>Sheet1!$C$8:$L$8</c:f>
              <c:numCache>
                <c:formatCode>General</c:formatCode>
                <c:ptCount val="10"/>
                <c:pt idx="0">
                  <c:v>-2.3E-2</c:v>
                </c:pt>
                <c:pt idx="1">
                  <c:v>-0.10199999999999999</c:v>
                </c:pt>
                <c:pt idx="2">
                  <c:v>5.3999999999999999E-2</c:v>
                </c:pt>
                <c:pt idx="3">
                  <c:v>-2.9000000000000001E-2</c:v>
                </c:pt>
                <c:pt idx="4">
                  <c:v>-0.02</c:v>
                </c:pt>
                <c:pt idx="5">
                  <c:v>-0.11799999999999999</c:v>
                </c:pt>
                <c:pt idx="6">
                  <c:v>-7.0000000000000007E-2</c:v>
                </c:pt>
                <c:pt idx="7">
                  <c:v>-8.1000000000000003E-2</c:v>
                </c:pt>
                <c:pt idx="8">
                  <c:v>4.5999999999999999E-2</c:v>
                </c:pt>
                <c:pt idx="9">
                  <c:v>0.41299999999999998</c:v>
                </c:pt>
              </c:numCache>
            </c:numRef>
          </c:val>
          <c:extLst>
            <c:ext xmlns:c16="http://schemas.microsoft.com/office/drawing/2014/chart" uri="{C3380CC4-5D6E-409C-BE32-E72D297353CC}">
              <c16:uniqueId val="{00000002-5EC7-45A8-86BE-B40B48996ECB}"/>
            </c:ext>
          </c:extLst>
        </c:ser>
        <c:ser>
          <c:idx val="3"/>
          <c:order val="3"/>
          <c:tx>
            <c:strRef>
              <c:f>Sheet1!$A$10</c:f>
              <c:strCache>
                <c:ptCount val="1"/>
                <c:pt idx="0">
                  <c:v>IASI-A - G17</c:v>
                </c:pt>
              </c:strCache>
            </c:strRef>
          </c:tx>
          <c:spPr>
            <a:solidFill>
              <a:schemeClr val="tx2">
                <a:lumMod val="60000"/>
                <a:lumOff val="40000"/>
              </a:schemeClr>
            </a:solidFill>
            <a:ln>
              <a:noFill/>
            </a:ln>
            <a:effectLst/>
          </c:spPr>
          <c:invertIfNegative val="0"/>
          <c:errBars>
            <c:errBarType val="both"/>
            <c:errValType val="cust"/>
            <c:noEndCap val="0"/>
            <c:plus>
              <c:numRef>
                <c:f>Sheet1!$C$11:$L$11</c:f>
                <c:numCache>
                  <c:formatCode>General</c:formatCode>
                  <c:ptCount val="10"/>
                  <c:pt idx="0">
                    <c:v>0.16800000000000001</c:v>
                  </c:pt>
                  <c:pt idx="1">
                    <c:v>0.23489399999999999</c:v>
                  </c:pt>
                  <c:pt idx="2">
                    <c:v>0.23255899999999999</c:v>
                  </c:pt>
                  <c:pt idx="3">
                    <c:v>0.22765099999999999</c:v>
                  </c:pt>
                  <c:pt idx="4">
                    <c:v>0.32739000000000001</c:v>
                  </c:pt>
                  <c:pt idx="5">
                    <c:v>0.297761</c:v>
                  </c:pt>
                  <c:pt idx="6">
                    <c:v>0.34931400000000001</c:v>
                  </c:pt>
                  <c:pt idx="7">
                    <c:v>0.37801099999999999</c:v>
                  </c:pt>
                  <c:pt idx="8">
                    <c:v>0.39202300000000001</c:v>
                  </c:pt>
                  <c:pt idx="9">
                    <c:v>0.38751600000000003</c:v>
                  </c:pt>
                </c:numCache>
              </c:numRef>
            </c:plus>
            <c:minus>
              <c:numRef>
                <c:f>Sheet1!$C$11:$L$11</c:f>
                <c:numCache>
                  <c:formatCode>General</c:formatCode>
                  <c:ptCount val="10"/>
                  <c:pt idx="0">
                    <c:v>0.16800000000000001</c:v>
                  </c:pt>
                  <c:pt idx="1">
                    <c:v>0.23489399999999999</c:v>
                  </c:pt>
                  <c:pt idx="2">
                    <c:v>0.23255899999999999</c:v>
                  </c:pt>
                  <c:pt idx="3">
                    <c:v>0.22765099999999999</c:v>
                  </c:pt>
                  <c:pt idx="4">
                    <c:v>0.32739000000000001</c:v>
                  </c:pt>
                  <c:pt idx="5">
                    <c:v>0.297761</c:v>
                  </c:pt>
                  <c:pt idx="6">
                    <c:v>0.34931400000000001</c:v>
                  </c:pt>
                  <c:pt idx="7">
                    <c:v>0.37801099999999999</c:v>
                  </c:pt>
                  <c:pt idx="8">
                    <c:v>0.39202300000000001</c:v>
                  </c:pt>
                  <c:pt idx="9">
                    <c:v>0.38751600000000003</c:v>
                  </c:pt>
                </c:numCache>
              </c:numRef>
            </c:minus>
            <c:spPr>
              <a:noFill/>
              <a:ln w="9525" cap="flat" cmpd="sng" algn="ctr">
                <a:solidFill>
                  <a:schemeClr val="tx1">
                    <a:lumMod val="65000"/>
                    <a:lumOff val="35000"/>
                  </a:schemeClr>
                </a:solidFill>
                <a:round/>
              </a:ln>
              <a:effectLst/>
            </c:spPr>
          </c:errBars>
          <c:val>
            <c:numRef>
              <c:f>Sheet1!$C$10:$L$10</c:f>
              <c:numCache>
                <c:formatCode>0.000</c:formatCode>
                <c:ptCount val="10"/>
                <c:pt idx="0">
                  <c:v>-7.8E-2</c:v>
                </c:pt>
                <c:pt idx="1">
                  <c:v>-0.18929499999999999</c:v>
                </c:pt>
                <c:pt idx="2">
                  <c:v>2.0237700000000001E-2</c:v>
                </c:pt>
                <c:pt idx="3">
                  <c:v>-6.4163399999999995E-2</c:v>
                </c:pt>
                <c:pt idx="4">
                  <c:v>-1.5954299999999999E-3</c:v>
                </c:pt>
                <c:pt idx="5">
                  <c:v>-0.11085299999999999</c:v>
                </c:pt>
                <c:pt idx="6">
                  <c:v>-4.2056200000000002E-2</c:v>
                </c:pt>
                <c:pt idx="7">
                  <c:v>-6.7746000000000001E-2</c:v>
                </c:pt>
                <c:pt idx="8">
                  <c:v>5.2314800000000002E-2</c:v>
                </c:pt>
                <c:pt idx="9">
                  <c:v>0.44892199999999999</c:v>
                </c:pt>
              </c:numCache>
            </c:numRef>
          </c:val>
          <c:extLst>
            <c:ext xmlns:c16="http://schemas.microsoft.com/office/drawing/2014/chart" uri="{C3380CC4-5D6E-409C-BE32-E72D297353CC}">
              <c16:uniqueId val="{00000003-5EC7-45A8-86BE-B40B48996ECB}"/>
            </c:ext>
          </c:extLst>
        </c:ser>
        <c:ser>
          <c:idx val="4"/>
          <c:order val="4"/>
          <c:tx>
            <c:strRef>
              <c:f>Sheet1!$A$15</c:f>
              <c:strCache>
                <c:ptCount val="1"/>
                <c:pt idx="0">
                  <c:v>NPPCrIS-G16</c:v>
                </c:pt>
              </c:strCache>
            </c:strRef>
          </c:tx>
          <c:spPr>
            <a:solidFill>
              <a:srgbClr val="FF0000"/>
            </a:solidFill>
            <a:ln>
              <a:noFill/>
            </a:ln>
            <a:effectLst/>
          </c:spPr>
          <c:invertIfNegative val="0"/>
          <c:errBars>
            <c:errBarType val="both"/>
            <c:errValType val="cust"/>
            <c:noEndCap val="0"/>
            <c:plus>
              <c:numRef>
                <c:f>Sheet1!$C$16:$L$16</c:f>
                <c:numCache>
                  <c:formatCode>General</c:formatCode>
                  <c:ptCount val="10"/>
                  <c:pt idx="0">
                    <c:v>0</c:v>
                  </c:pt>
                  <c:pt idx="1">
                    <c:v>0.171182</c:v>
                  </c:pt>
                  <c:pt idx="2">
                    <c:v>0.171432</c:v>
                  </c:pt>
                  <c:pt idx="3">
                    <c:v>0.16178699999999999</c:v>
                  </c:pt>
                  <c:pt idx="4">
                    <c:v>0</c:v>
                  </c:pt>
                  <c:pt idx="5">
                    <c:v>0.20749899999999999</c:v>
                  </c:pt>
                  <c:pt idx="6">
                    <c:v>0.23927999999999999</c:v>
                  </c:pt>
                  <c:pt idx="7">
                    <c:v>0.25804100000000002</c:v>
                  </c:pt>
                  <c:pt idx="8">
                    <c:v>0.27375500000000003</c:v>
                  </c:pt>
                  <c:pt idx="9">
                    <c:v>0.28094799999999998</c:v>
                  </c:pt>
                </c:numCache>
              </c:numRef>
            </c:plus>
            <c:minus>
              <c:numRef>
                <c:f>Sheet1!$C$16:$L$16</c:f>
                <c:numCache>
                  <c:formatCode>General</c:formatCode>
                  <c:ptCount val="10"/>
                  <c:pt idx="0">
                    <c:v>0</c:v>
                  </c:pt>
                  <c:pt idx="1">
                    <c:v>0.171182</c:v>
                  </c:pt>
                  <c:pt idx="2">
                    <c:v>0.171432</c:v>
                  </c:pt>
                  <c:pt idx="3">
                    <c:v>0.16178699999999999</c:v>
                  </c:pt>
                  <c:pt idx="4">
                    <c:v>0</c:v>
                  </c:pt>
                  <c:pt idx="5">
                    <c:v>0.20749899999999999</c:v>
                  </c:pt>
                  <c:pt idx="6">
                    <c:v>0.23927999999999999</c:v>
                  </c:pt>
                  <c:pt idx="7">
                    <c:v>0.25804100000000002</c:v>
                  </c:pt>
                  <c:pt idx="8">
                    <c:v>0.27375500000000003</c:v>
                  </c:pt>
                  <c:pt idx="9">
                    <c:v>0.28094799999999998</c:v>
                  </c:pt>
                </c:numCache>
              </c:numRef>
            </c:minus>
            <c:spPr>
              <a:noFill/>
              <a:ln w="9525" cap="flat" cmpd="sng" algn="ctr">
                <a:solidFill>
                  <a:schemeClr val="tx1">
                    <a:lumMod val="65000"/>
                    <a:lumOff val="35000"/>
                  </a:schemeClr>
                </a:solidFill>
                <a:round/>
              </a:ln>
              <a:effectLst/>
            </c:spPr>
          </c:errBars>
          <c:val>
            <c:numRef>
              <c:f>Sheet1!$C$15:$L$15</c:f>
              <c:numCache>
                <c:formatCode>0.000</c:formatCode>
                <c:ptCount val="10"/>
                <c:pt idx="0">
                  <c:v>0</c:v>
                </c:pt>
                <c:pt idx="1">
                  <c:v>0.23399900000000001</c:v>
                </c:pt>
                <c:pt idx="2">
                  <c:v>-0.15734899999999999</c:v>
                </c:pt>
                <c:pt idx="3">
                  <c:v>-7.4418399999999996E-2</c:v>
                </c:pt>
                <c:pt idx="4">
                  <c:v>0</c:v>
                </c:pt>
                <c:pt idx="5">
                  <c:v>-5.72796E-2</c:v>
                </c:pt>
                <c:pt idx="6">
                  <c:v>-8.1739900000000004E-2</c:v>
                </c:pt>
                <c:pt idx="7">
                  <c:v>-1.9711599999999999E-2</c:v>
                </c:pt>
                <c:pt idx="8">
                  <c:v>-2.5854100000000001E-2</c:v>
                </c:pt>
                <c:pt idx="9">
                  <c:v>-0.165774</c:v>
                </c:pt>
              </c:numCache>
            </c:numRef>
          </c:val>
          <c:extLst>
            <c:ext xmlns:c16="http://schemas.microsoft.com/office/drawing/2014/chart" uri="{C3380CC4-5D6E-409C-BE32-E72D297353CC}">
              <c16:uniqueId val="{00000004-5EC7-45A8-86BE-B40B48996ECB}"/>
            </c:ext>
          </c:extLst>
        </c:ser>
        <c:ser>
          <c:idx val="5"/>
          <c:order val="5"/>
          <c:tx>
            <c:strRef>
              <c:f>Sheet1!$A$17</c:f>
              <c:strCache>
                <c:ptCount val="1"/>
                <c:pt idx="0">
                  <c:v>IASI-B - G16</c:v>
                </c:pt>
              </c:strCache>
            </c:strRef>
          </c:tx>
          <c:spPr>
            <a:solidFill>
              <a:srgbClr val="7030A0"/>
            </a:solidFill>
            <a:ln>
              <a:noFill/>
            </a:ln>
            <a:effectLst/>
          </c:spPr>
          <c:invertIfNegative val="0"/>
          <c:errBars>
            <c:errBarType val="both"/>
            <c:errValType val="cust"/>
            <c:noEndCap val="0"/>
            <c:plus>
              <c:numRef>
                <c:f>Sheet1!$C$18:$L$18</c:f>
                <c:numCache>
                  <c:formatCode>General</c:formatCode>
                  <c:ptCount val="10"/>
                  <c:pt idx="0">
                    <c:v>0.14110700000000001</c:v>
                  </c:pt>
                  <c:pt idx="1">
                    <c:v>0.202573</c:v>
                  </c:pt>
                  <c:pt idx="2">
                    <c:v>0.20352999999999999</c:v>
                  </c:pt>
                  <c:pt idx="3">
                    <c:v>0.19620699999999999</c:v>
                  </c:pt>
                  <c:pt idx="4">
                    <c:v>0.22803699999999999</c:v>
                  </c:pt>
                  <c:pt idx="5">
                    <c:v>0.250282</c:v>
                  </c:pt>
                  <c:pt idx="6">
                    <c:v>0.29291400000000001</c:v>
                  </c:pt>
                  <c:pt idx="7">
                    <c:v>0.32277800000000001</c:v>
                  </c:pt>
                  <c:pt idx="8">
                    <c:v>0.34693800000000002</c:v>
                  </c:pt>
                  <c:pt idx="9">
                    <c:v>0.34785100000000002</c:v>
                  </c:pt>
                </c:numCache>
              </c:numRef>
            </c:plus>
            <c:minus>
              <c:numRef>
                <c:f>Sheet1!$C$18:$L$18</c:f>
                <c:numCache>
                  <c:formatCode>General</c:formatCode>
                  <c:ptCount val="10"/>
                  <c:pt idx="0">
                    <c:v>0.14110700000000001</c:v>
                  </c:pt>
                  <c:pt idx="1">
                    <c:v>0.202573</c:v>
                  </c:pt>
                  <c:pt idx="2">
                    <c:v>0.20352999999999999</c:v>
                  </c:pt>
                  <c:pt idx="3">
                    <c:v>0.19620699999999999</c:v>
                  </c:pt>
                  <c:pt idx="4">
                    <c:v>0.22803699999999999</c:v>
                  </c:pt>
                  <c:pt idx="5">
                    <c:v>0.250282</c:v>
                  </c:pt>
                  <c:pt idx="6">
                    <c:v>0.29291400000000001</c:v>
                  </c:pt>
                  <c:pt idx="7">
                    <c:v>0.32277800000000001</c:v>
                  </c:pt>
                  <c:pt idx="8">
                    <c:v>0.34693800000000002</c:v>
                  </c:pt>
                  <c:pt idx="9">
                    <c:v>0.34785100000000002</c:v>
                  </c:pt>
                </c:numCache>
              </c:numRef>
            </c:minus>
            <c:spPr>
              <a:noFill/>
              <a:ln w="9525" cap="flat" cmpd="sng" algn="ctr">
                <a:solidFill>
                  <a:schemeClr val="tx1">
                    <a:lumMod val="65000"/>
                    <a:lumOff val="35000"/>
                  </a:schemeClr>
                </a:solidFill>
                <a:round/>
              </a:ln>
              <a:effectLst/>
            </c:spPr>
          </c:errBars>
          <c:val>
            <c:numRef>
              <c:f>Sheet1!$C$17:$L$17</c:f>
              <c:numCache>
                <c:formatCode>0.000</c:formatCode>
                <c:ptCount val="10"/>
                <c:pt idx="0">
                  <c:v>-2.11094E-2</c:v>
                </c:pt>
                <c:pt idx="1">
                  <c:v>-0.135519</c:v>
                </c:pt>
                <c:pt idx="2">
                  <c:v>-0.15537999999999999</c:v>
                </c:pt>
                <c:pt idx="3">
                  <c:v>-8.0590899999999993E-2</c:v>
                </c:pt>
                <c:pt idx="4">
                  <c:v>-8.0989800000000001E-2</c:v>
                </c:pt>
                <c:pt idx="5">
                  <c:v>-0.118701</c:v>
                </c:pt>
                <c:pt idx="6">
                  <c:v>-7.3830199999999999E-2</c:v>
                </c:pt>
                <c:pt idx="7">
                  <c:v>-1.06613E-2</c:v>
                </c:pt>
                <c:pt idx="8">
                  <c:v>-1.6439200000000001E-2</c:v>
                </c:pt>
                <c:pt idx="9">
                  <c:v>-0.195743</c:v>
                </c:pt>
              </c:numCache>
            </c:numRef>
          </c:val>
          <c:extLst>
            <c:ext xmlns:c16="http://schemas.microsoft.com/office/drawing/2014/chart" uri="{C3380CC4-5D6E-409C-BE32-E72D297353CC}">
              <c16:uniqueId val="{00000005-5EC7-45A8-86BE-B40B48996ECB}"/>
            </c:ext>
          </c:extLst>
        </c:ser>
        <c:dLbls>
          <c:showLegendKey val="0"/>
          <c:showVal val="0"/>
          <c:showCatName val="0"/>
          <c:showSerName val="0"/>
          <c:showPercent val="0"/>
          <c:showBubbleSize val="0"/>
        </c:dLbls>
        <c:gapWidth val="219"/>
        <c:overlap val="-27"/>
        <c:axId val="1916996000"/>
        <c:axId val="1916998080"/>
      </c:barChart>
      <c:catAx>
        <c:axId val="191699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16998080"/>
        <c:crosses val="autoZero"/>
        <c:auto val="1"/>
        <c:lblAlgn val="ctr"/>
        <c:lblOffset val="100"/>
        <c:noMultiLvlLbl val="0"/>
      </c:catAx>
      <c:valAx>
        <c:axId val="1916998080"/>
        <c:scaling>
          <c:orientation val="minMax"/>
          <c:max val="1"/>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i="0" baseline="0" dirty="0">
                    <a:solidFill>
                      <a:schemeClr val="tx1"/>
                    </a:solidFill>
                  </a:rPr>
                  <a:t>GEO - LEO (K)</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916996000"/>
        <c:crosses val="autoZero"/>
        <c:crossBetween val="between"/>
        <c:majorUnit val="0.25"/>
      </c:valAx>
      <c:spPr>
        <a:noFill/>
        <a:ln w="12700">
          <a:solidFill>
            <a:schemeClr val="tx1"/>
          </a:solid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chemeClr val="tx1"/>
                </a:solidFill>
              </a:rPr>
              <a:t>Tb Bias with</a:t>
            </a:r>
            <a:r>
              <a:rPr lang="en-US" baseline="0" dirty="0">
                <a:solidFill>
                  <a:schemeClr val="tx1"/>
                </a:solidFill>
              </a:rPr>
              <a:t> </a:t>
            </a:r>
            <a:r>
              <a:rPr lang="en-US" baseline="0" dirty="0" smtClean="0">
                <a:solidFill>
                  <a:schemeClr val="tx1"/>
                </a:solidFill>
              </a:rPr>
              <a:t>Gain set=3 </a:t>
            </a:r>
            <a:r>
              <a:rPr lang="en-US" baseline="0" dirty="0">
                <a:solidFill>
                  <a:schemeClr val="tx1"/>
                </a:solidFill>
              </a:rPr>
              <a:t>(10/16/2018-10/18/2018)</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Sheet1!$A$29</c:f>
              <c:strCache>
                <c:ptCount val="1"/>
                <c:pt idx="0">
                  <c:v>NPP/CrIS-G17 (~7:30Z)</c:v>
                </c:pt>
              </c:strCache>
            </c:strRef>
          </c:tx>
          <c:spPr>
            <a:solidFill>
              <a:schemeClr val="accent1"/>
            </a:solidFill>
            <a:ln>
              <a:noFill/>
            </a:ln>
            <a:effectLst/>
          </c:spPr>
          <c:invertIfNegative val="0"/>
          <c:errBars>
            <c:errBarType val="both"/>
            <c:errValType val="cust"/>
            <c:noEndCap val="0"/>
            <c:plus>
              <c:numRef>
                <c:f>Sheet1!$C$30:$L$30</c:f>
                <c:numCache>
                  <c:formatCode>General</c:formatCode>
                  <c:ptCount val="10"/>
                  <c:pt idx="0">
                    <c:v>0</c:v>
                  </c:pt>
                  <c:pt idx="1">
                    <c:v>0</c:v>
                  </c:pt>
                  <c:pt idx="2">
                    <c:v>0.25969100000000001</c:v>
                  </c:pt>
                  <c:pt idx="3">
                    <c:v>0.58875100000000002</c:v>
                  </c:pt>
                  <c:pt idx="4">
                    <c:v>0</c:v>
                  </c:pt>
                  <c:pt idx="5">
                    <c:v>0.75460099999999997</c:v>
                  </c:pt>
                  <c:pt idx="6">
                    <c:v>0.30143500000000001</c:v>
                  </c:pt>
                  <c:pt idx="7">
                    <c:v>1.35286</c:v>
                  </c:pt>
                  <c:pt idx="8">
                    <c:v>0.94835400000000003</c:v>
                  </c:pt>
                  <c:pt idx="9">
                    <c:v>1.5058199999999999</c:v>
                  </c:pt>
                </c:numCache>
              </c:numRef>
            </c:plus>
            <c:minus>
              <c:numRef>
                <c:f>Sheet1!$C$30:$L$30</c:f>
                <c:numCache>
                  <c:formatCode>General</c:formatCode>
                  <c:ptCount val="10"/>
                  <c:pt idx="0">
                    <c:v>0</c:v>
                  </c:pt>
                  <c:pt idx="1">
                    <c:v>0</c:v>
                  </c:pt>
                  <c:pt idx="2">
                    <c:v>0.25969100000000001</c:v>
                  </c:pt>
                  <c:pt idx="3">
                    <c:v>0.58875100000000002</c:v>
                  </c:pt>
                  <c:pt idx="4">
                    <c:v>0</c:v>
                  </c:pt>
                  <c:pt idx="5">
                    <c:v>0.75460099999999997</c:v>
                  </c:pt>
                  <c:pt idx="6">
                    <c:v>0.30143500000000001</c:v>
                  </c:pt>
                  <c:pt idx="7">
                    <c:v>1.35286</c:v>
                  </c:pt>
                  <c:pt idx="8">
                    <c:v>0.94835400000000003</c:v>
                  </c:pt>
                  <c:pt idx="9">
                    <c:v>1.5058199999999999</c:v>
                  </c:pt>
                </c:numCache>
              </c:numRef>
            </c:minus>
            <c:spPr>
              <a:noFill/>
              <a:ln w="9525" cap="flat" cmpd="sng" algn="ctr">
                <a:solidFill>
                  <a:schemeClr val="tx1">
                    <a:lumMod val="65000"/>
                    <a:lumOff val="35000"/>
                  </a:schemeClr>
                </a:solidFill>
                <a:round/>
              </a:ln>
              <a:effectLst/>
            </c:spPr>
          </c:errBars>
          <c:cat>
            <c:strRef>
              <c:f>Sheet1!$C$28:$L$28</c:f>
              <c:strCache>
                <c:ptCount val="10"/>
                <c:pt idx="0">
                  <c:v>B07</c:v>
                </c:pt>
                <c:pt idx="1">
                  <c:v>B08</c:v>
                </c:pt>
                <c:pt idx="2">
                  <c:v>B09</c:v>
                </c:pt>
                <c:pt idx="3">
                  <c:v>B10</c:v>
                </c:pt>
                <c:pt idx="4">
                  <c:v>B11</c:v>
                </c:pt>
                <c:pt idx="5">
                  <c:v>B12</c:v>
                </c:pt>
                <c:pt idx="6">
                  <c:v>B13</c:v>
                </c:pt>
                <c:pt idx="7">
                  <c:v>B14</c:v>
                </c:pt>
                <c:pt idx="8">
                  <c:v>B15</c:v>
                </c:pt>
                <c:pt idx="9">
                  <c:v>B16</c:v>
                </c:pt>
              </c:strCache>
            </c:strRef>
          </c:cat>
          <c:val>
            <c:numRef>
              <c:f>Sheet1!$C$29:$L$29</c:f>
              <c:numCache>
                <c:formatCode>General</c:formatCode>
                <c:ptCount val="10"/>
                <c:pt idx="0">
                  <c:v>0</c:v>
                </c:pt>
                <c:pt idx="1">
                  <c:v>0</c:v>
                </c:pt>
                <c:pt idx="2">
                  <c:v>0.95041600000000004</c:v>
                </c:pt>
                <c:pt idx="3">
                  <c:v>1.96377</c:v>
                </c:pt>
                <c:pt idx="4">
                  <c:v>0</c:v>
                </c:pt>
                <c:pt idx="5">
                  <c:v>4.3841799999999997</c:v>
                </c:pt>
                <c:pt idx="6">
                  <c:v>-0.21631400000000001</c:v>
                </c:pt>
                <c:pt idx="7">
                  <c:v>-2.89649</c:v>
                </c:pt>
                <c:pt idx="8">
                  <c:v>0.45754899999999998</c:v>
                </c:pt>
                <c:pt idx="9">
                  <c:v>3.26952</c:v>
                </c:pt>
              </c:numCache>
            </c:numRef>
          </c:val>
          <c:extLst>
            <c:ext xmlns:c16="http://schemas.microsoft.com/office/drawing/2014/chart" uri="{C3380CC4-5D6E-409C-BE32-E72D297353CC}">
              <c16:uniqueId val="{00000000-6372-4807-B01F-620CC48B0091}"/>
            </c:ext>
          </c:extLst>
        </c:ser>
        <c:ser>
          <c:idx val="1"/>
          <c:order val="1"/>
          <c:tx>
            <c:strRef>
              <c:f>Sheet1!$A$33</c:f>
              <c:strCache>
                <c:ptCount val="1"/>
                <c:pt idx="0">
                  <c:v>IASI/B-G17 (15:30Z)</c:v>
                </c:pt>
              </c:strCache>
            </c:strRef>
          </c:tx>
          <c:spPr>
            <a:solidFill>
              <a:schemeClr val="accent2"/>
            </a:solidFill>
            <a:ln>
              <a:noFill/>
            </a:ln>
            <a:effectLst/>
          </c:spPr>
          <c:invertIfNegative val="0"/>
          <c:errBars>
            <c:errBarType val="both"/>
            <c:errValType val="cust"/>
            <c:noEndCap val="0"/>
            <c:plus>
              <c:numRef>
                <c:f>Sheet1!$C$34:$L$34</c:f>
                <c:numCache>
                  <c:formatCode>General</c:formatCode>
                  <c:ptCount val="10"/>
                  <c:pt idx="0">
                    <c:v>0</c:v>
                  </c:pt>
                  <c:pt idx="1">
                    <c:v>0.71951600000000004</c:v>
                  </c:pt>
                  <c:pt idx="2">
                    <c:v>0.32388400000000001</c:v>
                  </c:pt>
                  <c:pt idx="3">
                    <c:v>0.60062899999999997</c:v>
                  </c:pt>
                  <c:pt idx="4">
                    <c:v>0.23940500000000001</c:v>
                  </c:pt>
                  <c:pt idx="5">
                    <c:v>1.3075300000000001</c:v>
                  </c:pt>
                  <c:pt idx="6">
                    <c:v>0.29631099999999999</c:v>
                  </c:pt>
                  <c:pt idx="7">
                    <c:v>0.69070399999999998</c:v>
                  </c:pt>
                  <c:pt idx="8">
                    <c:v>0.62373800000000001</c:v>
                  </c:pt>
                  <c:pt idx="9">
                    <c:v>0.98421400000000003</c:v>
                  </c:pt>
                </c:numCache>
              </c:numRef>
            </c:plus>
            <c:minus>
              <c:numRef>
                <c:f>Sheet1!$C$34:$L$34</c:f>
                <c:numCache>
                  <c:formatCode>General</c:formatCode>
                  <c:ptCount val="10"/>
                  <c:pt idx="0">
                    <c:v>0</c:v>
                  </c:pt>
                  <c:pt idx="1">
                    <c:v>0.71951600000000004</c:v>
                  </c:pt>
                  <c:pt idx="2">
                    <c:v>0.32388400000000001</c:v>
                  </c:pt>
                  <c:pt idx="3">
                    <c:v>0.60062899999999997</c:v>
                  </c:pt>
                  <c:pt idx="4">
                    <c:v>0.23940500000000001</c:v>
                  </c:pt>
                  <c:pt idx="5">
                    <c:v>1.3075300000000001</c:v>
                  </c:pt>
                  <c:pt idx="6">
                    <c:v>0.29631099999999999</c:v>
                  </c:pt>
                  <c:pt idx="7">
                    <c:v>0.69070399999999998</c:v>
                  </c:pt>
                  <c:pt idx="8">
                    <c:v>0.62373800000000001</c:v>
                  </c:pt>
                  <c:pt idx="9">
                    <c:v>0.98421400000000003</c:v>
                  </c:pt>
                </c:numCache>
              </c:numRef>
            </c:minus>
            <c:spPr>
              <a:noFill/>
              <a:ln w="9525" cap="flat" cmpd="sng" algn="ctr">
                <a:solidFill>
                  <a:schemeClr val="tx1">
                    <a:lumMod val="65000"/>
                    <a:lumOff val="35000"/>
                  </a:schemeClr>
                </a:solidFill>
                <a:round/>
              </a:ln>
              <a:effectLst/>
            </c:spPr>
          </c:errBars>
          <c:val>
            <c:numRef>
              <c:f>Sheet1!$C$33:$L$33</c:f>
              <c:numCache>
                <c:formatCode>General</c:formatCode>
                <c:ptCount val="10"/>
                <c:pt idx="0">
                  <c:v>0</c:v>
                </c:pt>
                <c:pt idx="1">
                  <c:v>-1.42822</c:v>
                </c:pt>
                <c:pt idx="2">
                  <c:v>-0.29711100000000001</c:v>
                </c:pt>
                <c:pt idx="3">
                  <c:v>-1.22848</c:v>
                </c:pt>
                <c:pt idx="4">
                  <c:v>-0.15565200000000001</c:v>
                </c:pt>
                <c:pt idx="5">
                  <c:v>-3.1200600000000001</c:v>
                </c:pt>
                <c:pt idx="6">
                  <c:v>-1.7990099999999998E-2</c:v>
                </c:pt>
                <c:pt idx="7">
                  <c:v>0.98726999999999998</c:v>
                </c:pt>
                <c:pt idx="8">
                  <c:v>-0.35430200000000001</c:v>
                </c:pt>
                <c:pt idx="9">
                  <c:v>-0.42129800000000001</c:v>
                </c:pt>
              </c:numCache>
            </c:numRef>
          </c:val>
          <c:extLst>
            <c:ext xmlns:c16="http://schemas.microsoft.com/office/drawing/2014/chart" uri="{C3380CC4-5D6E-409C-BE32-E72D297353CC}">
              <c16:uniqueId val="{00000001-6372-4807-B01F-620CC48B0091}"/>
            </c:ext>
          </c:extLst>
        </c:ser>
        <c:dLbls>
          <c:showLegendKey val="0"/>
          <c:showVal val="0"/>
          <c:showCatName val="0"/>
          <c:showSerName val="0"/>
          <c:showPercent val="0"/>
          <c:showBubbleSize val="0"/>
        </c:dLbls>
        <c:gapWidth val="219"/>
        <c:overlap val="-27"/>
        <c:axId val="767010304"/>
        <c:axId val="767008224"/>
      </c:barChart>
      <c:catAx>
        <c:axId val="76701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7008224"/>
        <c:crossesAt val="0"/>
        <c:auto val="1"/>
        <c:lblAlgn val="ctr"/>
        <c:lblOffset val="100"/>
        <c:noMultiLvlLbl val="0"/>
      </c:catAx>
      <c:valAx>
        <c:axId val="767008224"/>
        <c:scaling>
          <c:orientation val="minMax"/>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solidFill>
                      <a:schemeClr val="tx1"/>
                    </a:solidFill>
                  </a:rPr>
                  <a:t>GEO-LEO (K)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67010304"/>
        <c:crosses val="autoZero"/>
        <c:crossBetween val="between"/>
        <c:majorUnit val="2"/>
        <c:minorUnit val="1"/>
      </c:valAx>
      <c:spPr>
        <a:noFill/>
        <a:ln w="12700">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baseline="0" dirty="0">
                <a:solidFill>
                  <a:schemeClr val="tx1"/>
                </a:solidFill>
              </a:rPr>
              <a:t>ABI vs. </a:t>
            </a:r>
            <a:r>
              <a:rPr lang="en-US" b="1" baseline="0" dirty="0" smtClean="0">
                <a:solidFill>
                  <a:schemeClr val="tx1"/>
                </a:solidFill>
              </a:rPr>
              <a:t>SNPP/VIIRS</a:t>
            </a:r>
            <a:endParaRPr lang="en-US" b="1" baseline="0" dirty="0">
              <a:solidFill>
                <a:schemeClr val="tx1"/>
              </a:solidFill>
            </a:endParaRP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G17 (Raymatching)</c:v>
                </c:pt>
              </c:strCache>
            </c:strRef>
          </c:tx>
          <c:spPr>
            <a:solidFill>
              <a:schemeClr val="accent2">
                <a:lumMod val="75000"/>
              </a:schemeClr>
            </a:solidFill>
            <a:ln>
              <a:noFill/>
            </a:ln>
            <a:effectLst/>
          </c:spPr>
          <c:invertIfNegative val="0"/>
          <c:errBars>
            <c:errBarType val="both"/>
            <c:errValType val="cust"/>
            <c:noEndCap val="0"/>
            <c:plus>
              <c:numRef>
                <c:f>Sheet1!$C$8:$H$8</c:f>
                <c:numCache>
                  <c:formatCode>General</c:formatCode>
                  <c:ptCount val="6"/>
                  <c:pt idx="0">
                    <c:v>2.65</c:v>
                  </c:pt>
                  <c:pt idx="1">
                    <c:v>3.6700000000000004</c:v>
                  </c:pt>
                  <c:pt idx="2">
                    <c:v>4.01</c:v>
                  </c:pt>
                  <c:pt idx="3">
                    <c:v>6.9599999999999991</c:v>
                  </c:pt>
                  <c:pt idx="4">
                    <c:v>3.51</c:v>
                  </c:pt>
                  <c:pt idx="5">
                    <c:v>3.5999999999999996</c:v>
                  </c:pt>
                </c:numCache>
              </c:numRef>
            </c:plus>
            <c:minus>
              <c:numRef>
                <c:f>Sheet1!$C$8:$H$8</c:f>
                <c:numCache>
                  <c:formatCode>General</c:formatCode>
                  <c:ptCount val="6"/>
                  <c:pt idx="0">
                    <c:v>2.65</c:v>
                  </c:pt>
                  <c:pt idx="1">
                    <c:v>3.6700000000000004</c:v>
                  </c:pt>
                  <c:pt idx="2">
                    <c:v>4.01</c:v>
                  </c:pt>
                  <c:pt idx="3">
                    <c:v>6.9599999999999991</c:v>
                  </c:pt>
                  <c:pt idx="4">
                    <c:v>3.51</c:v>
                  </c:pt>
                  <c:pt idx="5">
                    <c:v>3.5999999999999996</c:v>
                  </c:pt>
                </c:numCache>
              </c:numRef>
            </c:minus>
            <c:spPr>
              <a:noFill/>
              <a:ln w="9525" cap="flat" cmpd="sng" algn="ctr">
                <a:solidFill>
                  <a:schemeClr val="tx1">
                    <a:lumMod val="65000"/>
                    <a:lumOff val="35000"/>
                  </a:schemeClr>
                </a:solidFill>
                <a:round/>
              </a:ln>
              <a:effectLst/>
            </c:spPr>
          </c:errBars>
          <c:cat>
            <c:strRef>
              <c:f>Sheet1!$C$4:$H$4</c:f>
              <c:strCache>
                <c:ptCount val="6"/>
                <c:pt idx="0">
                  <c:v>B01</c:v>
                </c:pt>
                <c:pt idx="1">
                  <c:v>B02</c:v>
                </c:pt>
                <c:pt idx="2">
                  <c:v>B03</c:v>
                </c:pt>
                <c:pt idx="3">
                  <c:v>B04</c:v>
                </c:pt>
                <c:pt idx="4">
                  <c:v>B05</c:v>
                </c:pt>
                <c:pt idx="5">
                  <c:v>B06</c:v>
                </c:pt>
              </c:strCache>
            </c:strRef>
          </c:cat>
          <c:val>
            <c:numRef>
              <c:f>Sheet1!$C$7:$H$7</c:f>
              <c:numCache>
                <c:formatCode>0.00</c:formatCode>
                <c:ptCount val="6"/>
                <c:pt idx="0">
                  <c:v>-0.66000000000000503</c:v>
                </c:pt>
                <c:pt idx="1">
                  <c:v>8.8500000000000014</c:v>
                </c:pt>
                <c:pt idx="2">
                  <c:v>0.96000000000000529</c:v>
                </c:pt>
                <c:pt idx="3">
                  <c:v>-3.180000000000005</c:v>
                </c:pt>
                <c:pt idx="4">
                  <c:v>5.3199999999999914</c:v>
                </c:pt>
                <c:pt idx="5">
                  <c:v>-2.1499999999999964</c:v>
                </c:pt>
              </c:numCache>
            </c:numRef>
          </c:val>
          <c:extLst>
            <c:ext xmlns:c16="http://schemas.microsoft.com/office/drawing/2014/chart" uri="{C3380CC4-5D6E-409C-BE32-E72D297353CC}">
              <c16:uniqueId val="{00000000-C2F5-49BA-94EB-8BD022F009D2}"/>
            </c:ext>
          </c:extLst>
        </c:ser>
        <c:ser>
          <c:idx val="2"/>
          <c:order val="1"/>
          <c:tx>
            <c:strRef>
              <c:f>Sheet1!$A$23</c:f>
              <c:strCache>
                <c:ptCount val="1"/>
                <c:pt idx="0">
                  <c:v>G17-DCC</c:v>
                </c:pt>
              </c:strCache>
            </c:strRef>
          </c:tx>
          <c:spPr>
            <a:solidFill>
              <a:schemeClr val="accent4">
                <a:lumMod val="75000"/>
              </a:schemeClr>
            </a:solidFill>
            <a:ln>
              <a:noFill/>
            </a:ln>
            <a:effectLst/>
          </c:spPr>
          <c:invertIfNegative val="0"/>
          <c:errBars>
            <c:errBarType val="both"/>
            <c:errValType val="cust"/>
            <c:noEndCap val="0"/>
            <c:plus>
              <c:numRef>
                <c:f>Sheet1!$C$27:$H$27</c:f>
                <c:numCache>
                  <c:formatCode>General</c:formatCode>
                  <c:ptCount val="6"/>
                  <c:pt idx="0">
                    <c:v>3.36</c:v>
                  </c:pt>
                  <c:pt idx="1">
                    <c:v>4.38</c:v>
                  </c:pt>
                  <c:pt idx="2">
                    <c:v>2.96</c:v>
                  </c:pt>
                  <c:pt idx="3">
                    <c:v>3.6900000000000004</c:v>
                  </c:pt>
                  <c:pt idx="4">
                    <c:v>3.9600000000000004</c:v>
                  </c:pt>
                  <c:pt idx="5">
                    <c:v>2.82</c:v>
                  </c:pt>
                </c:numCache>
              </c:numRef>
            </c:plus>
            <c:minus>
              <c:numRef>
                <c:f>Sheet1!$C$27:$H$27</c:f>
                <c:numCache>
                  <c:formatCode>General</c:formatCode>
                  <c:ptCount val="6"/>
                  <c:pt idx="0">
                    <c:v>3.36</c:v>
                  </c:pt>
                  <c:pt idx="1">
                    <c:v>4.38</c:v>
                  </c:pt>
                  <c:pt idx="2">
                    <c:v>2.96</c:v>
                  </c:pt>
                  <c:pt idx="3">
                    <c:v>3.6900000000000004</c:v>
                  </c:pt>
                  <c:pt idx="4">
                    <c:v>3.9600000000000004</c:v>
                  </c:pt>
                  <c:pt idx="5">
                    <c:v>2.82</c:v>
                  </c:pt>
                </c:numCache>
              </c:numRef>
            </c:minus>
            <c:spPr>
              <a:noFill/>
              <a:ln w="9525" cap="flat" cmpd="sng" algn="ctr">
                <a:solidFill>
                  <a:schemeClr val="tx1">
                    <a:lumMod val="65000"/>
                    <a:lumOff val="35000"/>
                  </a:schemeClr>
                </a:solidFill>
                <a:round/>
              </a:ln>
              <a:effectLst/>
            </c:spPr>
          </c:errBars>
          <c:val>
            <c:numRef>
              <c:f>Sheet1!$C$26:$H$26</c:f>
              <c:numCache>
                <c:formatCode>0.00</c:formatCode>
                <c:ptCount val="6"/>
                <c:pt idx="0">
                  <c:v>0.95799999999999219</c:v>
                </c:pt>
                <c:pt idx="1">
                  <c:v>12.16299999999999</c:v>
                </c:pt>
                <c:pt idx="2">
                  <c:v>1.8270000000000008</c:v>
                </c:pt>
                <c:pt idx="3">
                  <c:v>1.041000000000003</c:v>
                </c:pt>
                <c:pt idx="4">
                  <c:v>2.7190000000000047</c:v>
                </c:pt>
                <c:pt idx="5">
                  <c:v>-0.6781000000000037</c:v>
                </c:pt>
              </c:numCache>
            </c:numRef>
          </c:val>
          <c:extLst>
            <c:ext xmlns:c16="http://schemas.microsoft.com/office/drawing/2014/chart" uri="{C3380CC4-5D6E-409C-BE32-E72D297353CC}">
              <c16:uniqueId val="{00000001-C2F5-49BA-94EB-8BD022F009D2}"/>
            </c:ext>
          </c:extLst>
        </c:ser>
        <c:ser>
          <c:idx val="1"/>
          <c:order val="2"/>
          <c:tx>
            <c:strRef>
              <c:f>Sheet1!$A$12</c:f>
              <c:strCache>
                <c:ptCount val="1"/>
                <c:pt idx="0">
                  <c:v>G16 (Raymatching)</c:v>
                </c:pt>
              </c:strCache>
            </c:strRef>
          </c:tx>
          <c:spPr>
            <a:solidFill>
              <a:schemeClr val="accent1">
                <a:lumMod val="75000"/>
              </a:schemeClr>
            </a:solidFill>
            <a:ln>
              <a:noFill/>
            </a:ln>
            <a:effectLst/>
          </c:spPr>
          <c:invertIfNegative val="0"/>
          <c:errBars>
            <c:errBarType val="both"/>
            <c:errValType val="cust"/>
            <c:noEndCap val="0"/>
            <c:plus>
              <c:numRef>
                <c:f>Sheet1!$C$18:$H$18</c:f>
                <c:numCache>
                  <c:formatCode>General</c:formatCode>
                  <c:ptCount val="6"/>
                  <c:pt idx="0">
                    <c:v>1.9</c:v>
                  </c:pt>
                  <c:pt idx="1">
                    <c:v>2.2399999999999998</c:v>
                  </c:pt>
                  <c:pt idx="2">
                    <c:v>2.56</c:v>
                  </c:pt>
                  <c:pt idx="3">
                    <c:v>3.8</c:v>
                  </c:pt>
                  <c:pt idx="4">
                    <c:v>3.71</c:v>
                  </c:pt>
                  <c:pt idx="5">
                    <c:v>2.3220000000000001</c:v>
                  </c:pt>
                </c:numCache>
              </c:numRef>
            </c:plus>
            <c:minus>
              <c:numRef>
                <c:f>Sheet1!$C$18:$H$18</c:f>
                <c:numCache>
                  <c:formatCode>General</c:formatCode>
                  <c:ptCount val="6"/>
                  <c:pt idx="0">
                    <c:v>1.9</c:v>
                  </c:pt>
                  <c:pt idx="1">
                    <c:v>2.2399999999999998</c:v>
                  </c:pt>
                  <c:pt idx="2">
                    <c:v>2.56</c:v>
                  </c:pt>
                  <c:pt idx="3">
                    <c:v>3.8</c:v>
                  </c:pt>
                  <c:pt idx="4">
                    <c:v>3.71</c:v>
                  </c:pt>
                  <c:pt idx="5">
                    <c:v>2.3220000000000001</c:v>
                  </c:pt>
                </c:numCache>
              </c:numRef>
            </c:minus>
            <c:spPr>
              <a:noFill/>
              <a:ln w="9525" cap="flat" cmpd="sng" algn="ctr">
                <a:solidFill>
                  <a:schemeClr val="tx1">
                    <a:lumMod val="65000"/>
                    <a:lumOff val="35000"/>
                  </a:schemeClr>
                </a:solidFill>
                <a:round/>
              </a:ln>
              <a:effectLst/>
            </c:spPr>
          </c:errBars>
          <c:val>
            <c:numRef>
              <c:f>Sheet1!$C$17:$H$17</c:f>
              <c:numCache>
                <c:formatCode>0.00</c:formatCode>
                <c:ptCount val="6"/>
                <c:pt idx="0">
                  <c:v>4.2499999999999982</c:v>
                </c:pt>
                <c:pt idx="1">
                  <c:v>5.600000000000005</c:v>
                </c:pt>
                <c:pt idx="2">
                  <c:v>1.0590000000000099</c:v>
                </c:pt>
                <c:pt idx="3">
                  <c:v>-0.92499999999999805</c:v>
                </c:pt>
                <c:pt idx="4">
                  <c:v>4.1349999999999998</c:v>
                </c:pt>
                <c:pt idx="5">
                  <c:v>-0.42400000000000215</c:v>
                </c:pt>
              </c:numCache>
            </c:numRef>
          </c:val>
          <c:extLst>
            <c:ext xmlns:c16="http://schemas.microsoft.com/office/drawing/2014/chart" uri="{C3380CC4-5D6E-409C-BE32-E72D297353CC}">
              <c16:uniqueId val="{00000002-C2F5-49BA-94EB-8BD022F009D2}"/>
            </c:ext>
          </c:extLst>
        </c:ser>
        <c:dLbls>
          <c:showLegendKey val="0"/>
          <c:showVal val="0"/>
          <c:showCatName val="0"/>
          <c:showSerName val="0"/>
          <c:showPercent val="0"/>
          <c:showBubbleSize val="0"/>
        </c:dLbls>
        <c:gapWidth val="219"/>
        <c:overlap val="-27"/>
        <c:axId val="1916996000"/>
        <c:axId val="1916998080"/>
      </c:barChart>
      <c:catAx>
        <c:axId val="191699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16998080"/>
        <c:crosses val="autoZero"/>
        <c:auto val="1"/>
        <c:lblAlgn val="ctr"/>
        <c:lblOffset val="100"/>
        <c:noMultiLvlLbl val="0"/>
      </c:catAx>
      <c:valAx>
        <c:axId val="1916998080"/>
        <c:scaling>
          <c:orientation val="minMax"/>
          <c:max val="15"/>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i="0" baseline="0" dirty="0">
                    <a:solidFill>
                      <a:schemeClr val="tx1"/>
                    </a:solidFill>
                  </a:rPr>
                  <a:t>ABI/VIIRS -1 (%)</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916996000"/>
        <c:crosses val="autoZero"/>
        <c:crossBetween val="between"/>
        <c:majorUnit val="5"/>
        <c:minorUnit val="1"/>
      </c:valAx>
      <c:spPr>
        <a:noFill/>
        <a:ln w="12700">
          <a:solidFill>
            <a:schemeClr val="tx1"/>
          </a:solid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i="0" baseline="0" dirty="0">
                <a:solidFill>
                  <a:schemeClr val="tx1"/>
                </a:solidFill>
              </a:rPr>
              <a:t>G16 ABI - CrIS/IASI Tb Bias</a:t>
            </a:r>
          </a:p>
        </c:rich>
      </c:tx>
      <c:layout>
        <c:manualLayout>
          <c:xMode val="edge"/>
          <c:yMode val="edge"/>
          <c:x val="0.21569686930448909"/>
          <c:y val="6.1708359490551335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6707895888013999"/>
          <c:y val="0.27711468358121899"/>
          <c:w val="0.80236548556430443"/>
          <c:h val="0.68897309711286092"/>
        </c:manualLayout>
      </c:layout>
      <c:barChart>
        <c:barDir val="col"/>
        <c:grouping val="clustered"/>
        <c:varyColors val="0"/>
        <c:ser>
          <c:idx val="0"/>
          <c:order val="0"/>
          <c:tx>
            <c:strRef>
              <c:f>Sheet1!$A$4</c:f>
              <c:strCache>
                <c:ptCount val="1"/>
                <c:pt idx="0">
                  <c:v>ABI-IASI</c:v>
                </c:pt>
              </c:strCache>
            </c:strRef>
          </c:tx>
          <c:spPr>
            <a:solidFill>
              <a:schemeClr val="accent1"/>
            </a:solidFill>
            <a:ln>
              <a:noFill/>
            </a:ln>
            <a:effectLst/>
          </c:spPr>
          <c:invertIfNegative val="0"/>
          <c:cat>
            <c:strRef>
              <c:f>Sheet1!$B$3:$K$3</c:f>
              <c:strCache>
                <c:ptCount val="10"/>
                <c:pt idx="0">
                  <c:v>B07</c:v>
                </c:pt>
                <c:pt idx="1">
                  <c:v>B08</c:v>
                </c:pt>
                <c:pt idx="2">
                  <c:v>B09</c:v>
                </c:pt>
                <c:pt idx="3">
                  <c:v>B10</c:v>
                </c:pt>
                <c:pt idx="4">
                  <c:v>B11</c:v>
                </c:pt>
                <c:pt idx="5">
                  <c:v>B12</c:v>
                </c:pt>
                <c:pt idx="6">
                  <c:v>B13</c:v>
                </c:pt>
                <c:pt idx="7">
                  <c:v>B14</c:v>
                </c:pt>
                <c:pt idx="8">
                  <c:v>B15</c:v>
                </c:pt>
                <c:pt idx="9">
                  <c:v>B16</c:v>
                </c:pt>
              </c:strCache>
            </c:strRef>
          </c:cat>
          <c:val>
            <c:numRef>
              <c:f>Sheet1!$B$4:$K$4</c:f>
              <c:numCache>
                <c:formatCode>General</c:formatCode>
                <c:ptCount val="10"/>
                <c:pt idx="0">
                  <c:v>-0.17399999999999999</c:v>
                </c:pt>
                <c:pt idx="1">
                  <c:v>-0.22500000000000001</c:v>
                </c:pt>
                <c:pt idx="2">
                  <c:v>-0.251</c:v>
                </c:pt>
                <c:pt idx="3">
                  <c:v>-0.18</c:v>
                </c:pt>
                <c:pt idx="4">
                  <c:v>-0.215</c:v>
                </c:pt>
                <c:pt idx="5">
                  <c:v>-0.23499999999999999</c:v>
                </c:pt>
                <c:pt idx="6">
                  <c:v>-0.217</c:v>
                </c:pt>
                <c:pt idx="7">
                  <c:v>-0.14799999999999999</c:v>
                </c:pt>
                <c:pt idx="8">
                  <c:v>-0.156</c:v>
                </c:pt>
                <c:pt idx="9">
                  <c:v>-0.30499999999999999</c:v>
                </c:pt>
              </c:numCache>
            </c:numRef>
          </c:val>
          <c:extLst>
            <c:ext xmlns:c16="http://schemas.microsoft.com/office/drawing/2014/chart" uri="{C3380CC4-5D6E-409C-BE32-E72D297353CC}">
              <c16:uniqueId val="{00000000-A3D7-492F-9660-4BC7A900A92B}"/>
            </c:ext>
          </c:extLst>
        </c:ser>
        <c:ser>
          <c:idx val="1"/>
          <c:order val="1"/>
          <c:tx>
            <c:strRef>
              <c:f>Sheet1!$A$5</c:f>
              <c:strCache>
                <c:ptCount val="1"/>
                <c:pt idx="0">
                  <c:v>ABI-CRIS</c:v>
                </c:pt>
              </c:strCache>
            </c:strRef>
          </c:tx>
          <c:spPr>
            <a:solidFill>
              <a:schemeClr val="accent2"/>
            </a:solidFill>
            <a:ln>
              <a:noFill/>
            </a:ln>
            <a:effectLst/>
          </c:spPr>
          <c:invertIfNegative val="0"/>
          <c:val>
            <c:numRef>
              <c:f>Sheet1!$B$5:$K$5</c:f>
              <c:numCache>
                <c:formatCode>General</c:formatCode>
                <c:ptCount val="10"/>
                <c:pt idx="2">
                  <c:v>-0.26900000000000002</c:v>
                </c:pt>
                <c:pt idx="3">
                  <c:v>-0.20200000000000001</c:v>
                </c:pt>
                <c:pt idx="5">
                  <c:v>-0.189</c:v>
                </c:pt>
                <c:pt idx="6">
                  <c:v>-0.222</c:v>
                </c:pt>
                <c:pt idx="7">
                  <c:v>-0.16300000000000001</c:v>
                </c:pt>
                <c:pt idx="8">
                  <c:v>-0.18</c:v>
                </c:pt>
                <c:pt idx="9">
                  <c:v>-0.28699999999999998</c:v>
                </c:pt>
              </c:numCache>
            </c:numRef>
          </c:val>
          <c:extLst>
            <c:ext xmlns:c16="http://schemas.microsoft.com/office/drawing/2014/chart" uri="{C3380CC4-5D6E-409C-BE32-E72D297353CC}">
              <c16:uniqueId val="{00000001-A3D7-492F-9660-4BC7A900A92B}"/>
            </c:ext>
          </c:extLst>
        </c:ser>
        <c:dLbls>
          <c:showLegendKey val="0"/>
          <c:showVal val="0"/>
          <c:showCatName val="0"/>
          <c:showSerName val="0"/>
          <c:showPercent val="0"/>
          <c:showBubbleSize val="0"/>
        </c:dLbls>
        <c:gapWidth val="219"/>
        <c:overlap val="-27"/>
        <c:axId val="92021088"/>
        <c:axId val="92021480"/>
      </c:barChart>
      <c:catAx>
        <c:axId val="92021088"/>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92021480"/>
        <c:crosses val="autoZero"/>
        <c:auto val="1"/>
        <c:lblAlgn val="ctr"/>
        <c:lblOffset val="100"/>
        <c:noMultiLvlLbl val="0"/>
      </c:catAx>
      <c:valAx>
        <c:axId val="92021480"/>
        <c:scaling>
          <c:orientation val="minMax"/>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i="0" baseline="0" dirty="0">
                    <a:solidFill>
                      <a:schemeClr val="tx1"/>
                    </a:solidFill>
                  </a:rPr>
                  <a:t>ABI - IASI(K)</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2021088"/>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lvl="0">
              <a:defRPr sz="1400" b="0" i="0">
                <a:solidFill>
                  <a:srgbClr val="595959"/>
                </a:solidFill>
                <a:latin typeface="Calibri"/>
              </a:defRPr>
            </a:pPr>
            <a:r>
              <a:rPr lang="en-US" dirty="0"/>
              <a:t>Signal-to-Noise Ratio (SNR) @100% (except for 0.64 Low). Higher is better. </a:t>
            </a:r>
          </a:p>
        </c:rich>
      </c:tx>
      <c:overlay val="0"/>
    </c:title>
    <c:autoTitleDeleted val="0"/>
    <c:plotArea>
      <c:layout/>
      <c:barChart>
        <c:barDir val="col"/>
        <c:grouping val="clustered"/>
        <c:varyColors val="1"/>
        <c:ser>
          <c:idx val="0"/>
          <c:order val="0"/>
          <c:tx>
            <c:strRef>
              <c:f>'2a Noise'!$C$3</c:f>
              <c:strCache>
                <c:ptCount val="1"/>
                <c:pt idx="0">
                  <c:v>MRD</c:v>
                </c:pt>
              </c:strCache>
            </c:strRef>
          </c:tx>
          <c:spPr>
            <a:solidFill>
              <a:srgbClr val="4F81BD"/>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Noise'!$C$4:$C$11</c:f>
              <c:numCache>
                <c:formatCode>General</c:formatCode>
                <c:ptCount val="8"/>
                <c:pt idx="0">
                  <c:v>300</c:v>
                </c:pt>
                <c:pt idx="1">
                  <c:v>150</c:v>
                </c:pt>
                <c:pt idx="2">
                  <c:v>300</c:v>
                </c:pt>
                <c:pt idx="3">
                  <c:v>200</c:v>
                </c:pt>
                <c:pt idx="4">
                  <c:v>300</c:v>
                </c:pt>
                <c:pt idx="5">
                  <c:v>300</c:v>
                </c:pt>
                <c:pt idx="6" formatCode="0">
                  <c:v>300</c:v>
                </c:pt>
                <c:pt idx="7" formatCode="0">
                  <c:v>300</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50E1-4FE2-AEDF-F29C140AE742}"/>
            </c:ext>
          </c:extLst>
        </c:ser>
        <c:ser>
          <c:idx val="1"/>
          <c:order val="1"/>
          <c:tx>
            <c:strRef>
              <c:f>'2a Noise'!$D$3</c:f>
              <c:strCache>
                <c:ptCount val="1"/>
                <c:pt idx="0">
                  <c:v>Baseline</c:v>
                </c:pt>
              </c:strCache>
            </c:strRef>
          </c:tx>
          <c:spPr>
            <a:solidFill>
              <a:srgbClr val="9BBB59"/>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Noise'!$D$4:$D$11</c:f>
              <c:numCache>
                <c:formatCode>General</c:formatCode>
                <c:ptCount val="8"/>
                <c:pt idx="0">
                  <c:v>349</c:v>
                </c:pt>
                <c:pt idx="1">
                  <c:v>247</c:v>
                </c:pt>
                <c:pt idx="2">
                  <c:v>311</c:v>
                </c:pt>
                <c:pt idx="3">
                  <c:v>442</c:v>
                </c:pt>
                <c:pt idx="4">
                  <c:v>470</c:v>
                </c:pt>
                <c:pt idx="5">
                  <c:v>937</c:v>
                </c:pt>
                <c:pt idx="6" formatCode="0">
                  <c:v>564</c:v>
                </c:pt>
                <c:pt idx="7" formatCode="0">
                  <c:v>1008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50E1-4FE2-AEDF-F29C140AE742}"/>
            </c:ext>
          </c:extLst>
        </c:ser>
        <c:ser>
          <c:idx val="2"/>
          <c:order val="2"/>
          <c:tx>
            <c:strRef>
              <c:f>'2a Noise'!$E$3</c:f>
              <c:strCache>
                <c:ptCount val="1"/>
                <c:pt idx="0">
                  <c:v>G16 Prov Min</c:v>
                </c:pt>
              </c:strCache>
            </c:strRef>
          </c:tx>
          <c:spPr>
            <a:solidFill>
              <a:srgbClr val="8064A2"/>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Noise'!$E$4:$E$11</c:f>
              <c:numCache>
                <c:formatCode>0</c:formatCode>
                <c:ptCount val="8"/>
                <c:pt idx="0">
                  <c:v>650.24</c:v>
                </c:pt>
                <c:pt idx="1">
                  <c:v>260.8</c:v>
                </c:pt>
                <c:pt idx="2">
                  <c:v>350</c:v>
                </c:pt>
                <c:pt idx="3">
                  <c:v>300</c:v>
                </c:pt>
                <c:pt idx="4">
                  <c:v>563.02</c:v>
                </c:pt>
                <c:pt idx="5">
                  <c:v>875.94</c:v>
                </c:pt>
                <c:pt idx="6">
                  <c:v>447.08</c:v>
                </c:pt>
                <c:pt idx="7">
                  <c:v>885.79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50E1-4FE2-AEDF-F29C140AE742}"/>
            </c:ext>
          </c:extLst>
        </c:ser>
        <c:ser>
          <c:idx val="3"/>
          <c:order val="3"/>
          <c:tx>
            <c:strRef>
              <c:f>'2a Noise'!$F$3</c:f>
              <c:strCache>
                <c:ptCount val="1"/>
                <c:pt idx="0">
                  <c:v>G16 Prov Mean</c:v>
                </c:pt>
              </c:strCache>
            </c:strRef>
          </c:tx>
          <c:spPr>
            <a:solidFill>
              <a:srgbClr val="4BACC6"/>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Noise'!$F$4:$F$11</c:f>
              <c:numCache>
                <c:formatCode>0</c:formatCode>
                <c:ptCount val="8"/>
                <c:pt idx="0">
                  <c:v>1140.6199999999999</c:v>
                </c:pt>
                <c:pt idx="1">
                  <c:v>427.17</c:v>
                </c:pt>
                <c:pt idx="2">
                  <c:v>430</c:v>
                </c:pt>
                <c:pt idx="3">
                  <c:v>480</c:v>
                </c:pt>
                <c:pt idx="4">
                  <c:v>766.75</c:v>
                </c:pt>
                <c:pt idx="5">
                  <c:v>1057</c:v>
                </c:pt>
                <c:pt idx="6">
                  <c:v>606.86</c:v>
                </c:pt>
                <c:pt idx="7">
                  <c:v>1050.47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50E1-4FE2-AEDF-F29C140AE742}"/>
            </c:ext>
          </c:extLst>
        </c:ser>
        <c:ser>
          <c:idx val="4"/>
          <c:order val="4"/>
          <c:tx>
            <c:strRef>
              <c:f>'2a Noise'!$I$3</c:f>
              <c:strCache>
                <c:ptCount val="1"/>
                <c:pt idx="0">
                  <c:v>G17 Prov Min</c:v>
                </c:pt>
              </c:strCache>
            </c:strRef>
          </c:tx>
          <c:spPr>
            <a:solidFill>
              <a:srgbClr val="F79646"/>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Noise'!$I$4:$I$11</c:f>
              <c:numCache>
                <c:formatCode>0</c:formatCode>
                <c:ptCount val="8"/>
                <c:pt idx="0">
                  <c:v>970</c:v>
                </c:pt>
                <c:pt idx="1">
                  <c:v>373</c:v>
                </c:pt>
                <c:pt idx="2">
                  <c:v>393</c:v>
                </c:pt>
                <c:pt idx="4">
                  <c:v>658</c:v>
                </c:pt>
                <c:pt idx="5">
                  <c:v>267</c:v>
                </c:pt>
                <c:pt idx="6">
                  <c:v>333</c:v>
                </c:pt>
                <c:pt idx="7">
                  <c:v>604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50E1-4FE2-AEDF-F29C140AE742}"/>
            </c:ext>
          </c:extLst>
        </c:ser>
        <c:ser>
          <c:idx val="5"/>
          <c:order val="5"/>
          <c:tx>
            <c:strRef>
              <c:f>'2a Noise'!$J$3</c:f>
              <c:strCache>
                <c:ptCount val="1"/>
                <c:pt idx="0">
                  <c:v>G17 Prov Mean</c:v>
                </c:pt>
              </c:strCache>
            </c:strRef>
          </c:tx>
          <c:spPr>
            <a:solidFill>
              <a:srgbClr val="C0504D"/>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Noise'!$J$4:$J$11</c:f>
              <c:numCache>
                <c:formatCode>0</c:formatCode>
                <c:ptCount val="8"/>
                <c:pt idx="0">
                  <c:v>1164</c:v>
                </c:pt>
                <c:pt idx="1">
                  <c:v>473</c:v>
                </c:pt>
                <c:pt idx="2">
                  <c:v>488.5</c:v>
                </c:pt>
                <c:pt idx="4">
                  <c:v>774</c:v>
                </c:pt>
                <c:pt idx="5">
                  <c:v>1082</c:v>
                </c:pt>
                <c:pt idx="6">
                  <c:v>619</c:v>
                </c:pt>
                <c:pt idx="7">
                  <c:v>1088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5-50E1-4FE2-AEDF-F29C140AE742}"/>
            </c:ext>
          </c:extLst>
        </c:ser>
        <c:dLbls>
          <c:showLegendKey val="0"/>
          <c:showVal val="0"/>
          <c:showCatName val="0"/>
          <c:showSerName val="0"/>
          <c:showPercent val="0"/>
          <c:showBubbleSize val="0"/>
        </c:dLbls>
        <c:gapWidth val="150"/>
        <c:axId val="135740448"/>
        <c:axId val="166569351"/>
      </c:barChart>
      <c:catAx>
        <c:axId val="135740448"/>
        <c:scaling>
          <c:orientation val="minMax"/>
        </c:scaling>
        <c:delete val="0"/>
        <c:axPos val="b"/>
        <c:title>
          <c:tx>
            <c:rich>
              <a:bodyPr/>
              <a:lstStyle/>
              <a:p>
                <a:pPr>
                  <a:defRPr/>
                </a:pPr>
                <a:r>
                  <a:rPr lang="en-US" dirty="0"/>
                  <a:t>Channels (</a:t>
                </a:r>
                <a:r>
                  <a:rPr lang="en-US" sz="1000" b="1" i="0" u="none" strike="noStrike" baseline="0" dirty="0">
                    <a:effectLst/>
                  </a:rPr>
                  <a:t>Central Wavelength in </a:t>
                </a:r>
                <a:r>
                  <a:rPr lang="en-US" dirty="0"/>
                  <a:t>µm)</a:t>
                </a:r>
              </a:p>
            </c:rich>
          </c:tx>
          <c:overlay val="0"/>
        </c:title>
        <c:numFmt formatCode="General" sourceLinked="1"/>
        <c:majorTickMark val="cross"/>
        <c:minorTickMark val="cross"/>
        <c:tickLblPos val="nextTo"/>
        <c:txPr>
          <a:bodyPr/>
          <a:lstStyle/>
          <a:p>
            <a:pPr lvl="0">
              <a:defRPr sz="900" b="0" i="0">
                <a:solidFill>
                  <a:srgbClr val="595959"/>
                </a:solidFill>
                <a:latin typeface="Calibri"/>
              </a:defRPr>
            </a:pPr>
            <a:endParaRPr lang="en-US"/>
          </a:p>
        </c:txPr>
        <c:crossAx val="166569351"/>
        <c:crosses val="autoZero"/>
        <c:auto val="1"/>
        <c:lblAlgn val="ctr"/>
        <c:lblOffset val="100"/>
        <c:noMultiLvlLbl val="1"/>
      </c:catAx>
      <c:valAx>
        <c:axId val="166569351"/>
        <c:scaling>
          <c:orientation val="minMax"/>
        </c:scaling>
        <c:delete val="0"/>
        <c:axPos val="l"/>
        <c:majorGridlines>
          <c:spPr>
            <a:ln>
              <a:solidFill>
                <a:srgbClr val="D9D9D9"/>
              </a:solidFill>
            </a:ln>
          </c:spPr>
        </c:majorGridlines>
        <c:title>
          <c:tx>
            <c:rich>
              <a:bodyPr/>
              <a:lstStyle/>
              <a:p>
                <a:pPr>
                  <a:defRPr/>
                </a:pPr>
                <a:r>
                  <a:rPr lang="en-US" dirty="0"/>
                  <a:t>SNR (Unitless)</a:t>
                </a:r>
              </a:p>
            </c:rich>
          </c:tx>
          <c:overlay val="0"/>
        </c:title>
        <c:numFmt formatCode="General" sourceLinked="1"/>
        <c:majorTickMark val="cross"/>
        <c:minorTickMark val="cross"/>
        <c:tickLblPos val="nextTo"/>
        <c:spPr>
          <a:ln w="47625">
            <a:noFill/>
          </a:ln>
        </c:spPr>
        <c:txPr>
          <a:bodyPr/>
          <a:lstStyle/>
          <a:p>
            <a:pPr lvl="0">
              <a:defRPr sz="900" b="0" i="0">
                <a:solidFill>
                  <a:srgbClr val="595959"/>
                </a:solidFill>
                <a:latin typeface="Calibri"/>
              </a:defRPr>
            </a:pPr>
            <a:endParaRPr lang="en-US"/>
          </a:p>
        </c:txPr>
        <c:crossAx val="135740448"/>
        <c:crosses val="autoZero"/>
        <c:crossBetween val="between"/>
      </c:valAx>
      <c:spPr>
        <a:solidFill>
          <a:srgbClr val="FFFFFF"/>
        </a:solidFill>
      </c:spPr>
    </c:plotArea>
    <c:legend>
      <c:legendPos val="b"/>
      <c:overlay val="0"/>
      <c:txPr>
        <a:bodyPr/>
        <a:lstStyle/>
        <a:p>
          <a:pPr lvl="0">
            <a:defRPr sz="900">
              <a:solidFill>
                <a:srgbClr val="595959"/>
              </a:solidFill>
              <a:latin typeface="Calibri"/>
            </a:defRPr>
          </a:pPr>
          <a:endParaRPr lang="en-US"/>
        </a:p>
      </c:txPr>
    </c:legend>
    <c:plotVisOnly val="1"/>
    <c:dispBlanksAs val="zero"/>
    <c:showDLblsOverMax val="1"/>
  </c:chart>
  <c:spPr>
    <a:solidFill>
      <a:srgbClr val="FFFFFF"/>
    </a:solidFill>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lvl="0">
              <a:defRPr sz="1400" b="0" i="0">
                <a:solidFill>
                  <a:srgbClr val="595959"/>
                </a:solidFill>
                <a:latin typeface="Calibri"/>
              </a:defRPr>
            </a:pPr>
            <a:r>
              <a:rPr lang="en-US" dirty="0"/>
              <a:t>Signal-to-Noise Ratio (SNR) @100% (except for 0.64 Low). Higher is better. </a:t>
            </a:r>
          </a:p>
        </c:rich>
      </c:tx>
      <c:overlay val="0"/>
    </c:title>
    <c:autoTitleDeleted val="0"/>
    <c:plotArea>
      <c:layout/>
      <c:barChart>
        <c:barDir val="col"/>
        <c:grouping val="clustered"/>
        <c:varyColors val="1"/>
        <c:ser>
          <c:idx val="0"/>
          <c:order val="0"/>
          <c:tx>
            <c:strRef>
              <c:f>'2a Noise'!$C$3</c:f>
              <c:strCache>
                <c:ptCount val="1"/>
                <c:pt idx="0">
                  <c:v>MRD</c:v>
                </c:pt>
              </c:strCache>
            </c:strRef>
          </c:tx>
          <c:spPr>
            <a:solidFill>
              <a:srgbClr val="4F81BD"/>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Noise'!$C$4:$C$11</c:f>
              <c:numCache>
                <c:formatCode>General</c:formatCode>
                <c:ptCount val="8"/>
                <c:pt idx="0">
                  <c:v>300</c:v>
                </c:pt>
                <c:pt idx="1">
                  <c:v>150</c:v>
                </c:pt>
                <c:pt idx="2">
                  <c:v>300</c:v>
                </c:pt>
                <c:pt idx="3">
                  <c:v>200</c:v>
                </c:pt>
                <c:pt idx="4">
                  <c:v>300</c:v>
                </c:pt>
                <c:pt idx="5">
                  <c:v>300</c:v>
                </c:pt>
                <c:pt idx="6" formatCode="0">
                  <c:v>300</c:v>
                </c:pt>
                <c:pt idx="7" formatCode="0">
                  <c:v>300</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50E1-4FE2-AEDF-F29C140AE742}"/>
            </c:ext>
          </c:extLst>
        </c:ser>
        <c:ser>
          <c:idx val="1"/>
          <c:order val="1"/>
          <c:tx>
            <c:strRef>
              <c:f>'2a Noise'!$D$3</c:f>
              <c:strCache>
                <c:ptCount val="1"/>
                <c:pt idx="0">
                  <c:v>Baseline</c:v>
                </c:pt>
              </c:strCache>
            </c:strRef>
          </c:tx>
          <c:spPr>
            <a:solidFill>
              <a:srgbClr val="9BBB59"/>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Noise'!$D$4:$D$11</c:f>
              <c:numCache>
                <c:formatCode>General</c:formatCode>
                <c:ptCount val="8"/>
                <c:pt idx="0">
                  <c:v>349</c:v>
                </c:pt>
                <c:pt idx="1">
                  <c:v>247</c:v>
                </c:pt>
                <c:pt idx="2">
                  <c:v>311</c:v>
                </c:pt>
                <c:pt idx="3">
                  <c:v>442</c:v>
                </c:pt>
                <c:pt idx="4">
                  <c:v>470</c:v>
                </c:pt>
                <c:pt idx="5">
                  <c:v>937</c:v>
                </c:pt>
                <c:pt idx="6" formatCode="0">
                  <c:v>564</c:v>
                </c:pt>
                <c:pt idx="7" formatCode="0">
                  <c:v>1008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50E1-4FE2-AEDF-F29C140AE742}"/>
            </c:ext>
          </c:extLst>
        </c:ser>
        <c:ser>
          <c:idx val="2"/>
          <c:order val="2"/>
          <c:tx>
            <c:strRef>
              <c:f>'2a Noise'!$E$3</c:f>
              <c:strCache>
                <c:ptCount val="1"/>
                <c:pt idx="0">
                  <c:v>G16 Prov Min</c:v>
                </c:pt>
              </c:strCache>
            </c:strRef>
          </c:tx>
          <c:spPr>
            <a:solidFill>
              <a:srgbClr val="8064A2"/>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Noise'!$E$4:$E$11</c:f>
              <c:numCache>
                <c:formatCode>0</c:formatCode>
                <c:ptCount val="8"/>
                <c:pt idx="0">
                  <c:v>650.24</c:v>
                </c:pt>
                <c:pt idx="1">
                  <c:v>260.8</c:v>
                </c:pt>
                <c:pt idx="2">
                  <c:v>350</c:v>
                </c:pt>
                <c:pt idx="3">
                  <c:v>300</c:v>
                </c:pt>
                <c:pt idx="4">
                  <c:v>563.02</c:v>
                </c:pt>
                <c:pt idx="5">
                  <c:v>875.94</c:v>
                </c:pt>
                <c:pt idx="6">
                  <c:v>447.08</c:v>
                </c:pt>
                <c:pt idx="7">
                  <c:v>885.79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50E1-4FE2-AEDF-F29C140AE742}"/>
            </c:ext>
          </c:extLst>
        </c:ser>
        <c:ser>
          <c:idx val="3"/>
          <c:order val="3"/>
          <c:tx>
            <c:strRef>
              <c:f>'2a Noise'!$F$3</c:f>
              <c:strCache>
                <c:ptCount val="1"/>
                <c:pt idx="0">
                  <c:v>G16 Prov Mean</c:v>
                </c:pt>
              </c:strCache>
            </c:strRef>
          </c:tx>
          <c:spPr>
            <a:solidFill>
              <a:srgbClr val="4BACC6"/>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Noise'!$F$4:$F$11</c:f>
              <c:numCache>
                <c:formatCode>0</c:formatCode>
                <c:ptCount val="8"/>
                <c:pt idx="0">
                  <c:v>1140.6199999999999</c:v>
                </c:pt>
                <c:pt idx="1">
                  <c:v>427.17</c:v>
                </c:pt>
                <c:pt idx="2">
                  <c:v>430</c:v>
                </c:pt>
                <c:pt idx="3">
                  <c:v>480</c:v>
                </c:pt>
                <c:pt idx="4">
                  <c:v>766.75</c:v>
                </c:pt>
                <c:pt idx="5">
                  <c:v>1057</c:v>
                </c:pt>
                <c:pt idx="6">
                  <c:v>606.86</c:v>
                </c:pt>
                <c:pt idx="7">
                  <c:v>1050.47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50E1-4FE2-AEDF-F29C140AE742}"/>
            </c:ext>
          </c:extLst>
        </c:ser>
        <c:ser>
          <c:idx val="4"/>
          <c:order val="4"/>
          <c:tx>
            <c:strRef>
              <c:f>'2a Noise'!$I$3</c:f>
              <c:strCache>
                <c:ptCount val="1"/>
                <c:pt idx="0">
                  <c:v>G17 Prov Min</c:v>
                </c:pt>
              </c:strCache>
            </c:strRef>
          </c:tx>
          <c:spPr>
            <a:solidFill>
              <a:srgbClr val="F79646"/>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Noise'!$I$4:$I$11</c:f>
              <c:numCache>
                <c:formatCode>0</c:formatCode>
                <c:ptCount val="8"/>
                <c:pt idx="0">
                  <c:v>970</c:v>
                </c:pt>
                <c:pt idx="1">
                  <c:v>373</c:v>
                </c:pt>
                <c:pt idx="2">
                  <c:v>393</c:v>
                </c:pt>
                <c:pt idx="4">
                  <c:v>658</c:v>
                </c:pt>
                <c:pt idx="5">
                  <c:v>267</c:v>
                </c:pt>
                <c:pt idx="6">
                  <c:v>333</c:v>
                </c:pt>
                <c:pt idx="7">
                  <c:v>604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50E1-4FE2-AEDF-F29C140AE742}"/>
            </c:ext>
          </c:extLst>
        </c:ser>
        <c:ser>
          <c:idx val="5"/>
          <c:order val="5"/>
          <c:tx>
            <c:strRef>
              <c:f>'2a Noise'!$J$3</c:f>
              <c:strCache>
                <c:ptCount val="1"/>
                <c:pt idx="0">
                  <c:v>G17 Prov Mean</c:v>
                </c:pt>
              </c:strCache>
            </c:strRef>
          </c:tx>
          <c:spPr>
            <a:solidFill>
              <a:srgbClr val="C0504D"/>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Noise'!$J$4:$J$11</c:f>
              <c:numCache>
                <c:formatCode>0</c:formatCode>
                <c:ptCount val="8"/>
                <c:pt idx="0">
                  <c:v>1164</c:v>
                </c:pt>
                <c:pt idx="1">
                  <c:v>473</c:v>
                </c:pt>
                <c:pt idx="2">
                  <c:v>488.5</c:v>
                </c:pt>
                <c:pt idx="4">
                  <c:v>774</c:v>
                </c:pt>
                <c:pt idx="5">
                  <c:v>1082</c:v>
                </c:pt>
                <c:pt idx="6">
                  <c:v>619</c:v>
                </c:pt>
                <c:pt idx="7">
                  <c:v>1088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5-50E1-4FE2-AEDF-F29C140AE742}"/>
            </c:ext>
          </c:extLst>
        </c:ser>
        <c:dLbls>
          <c:showLegendKey val="0"/>
          <c:showVal val="0"/>
          <c:showCatName val="0"/>
          <c:showSerName val="0"/>
          <c:showPercent val="0"/>
          <c:showBubbleSize val="0"/>
        </c:dLbls>
        <c:gapWidth val="150"/>
        <c:axId val="135740448"/>
        <c:axId val="166569351"/>
      </c:barChart>
      <c:catAx>
        <c:axId val="135740448"/>
        <c:scaling>
          <c:orientation val="minMax"/>
        </c:scaling>
        <c:delete val="0"/>
        <c:axPos val="b"/>
        <c:title>
          <c:tx>
            <c:rich>
              <a:bodyPr/>
              <a:lstStyle/>
              <a:p>
                <a:pPr>
                  <a:defRPr/>
                </a:pPr>
                <a:r>
                  <a:rPr lang="en-US" dirty="0"/>
                  <a:t>Channels (</a:t>
                </a:r>
                <a:r>
                  <a:rPr lang="en-US" sz="1000" b="1" i="0" u="none" strike="noStrike" baseline="0" dirty="0">
                    <a:effectLst/>
                  </a:rPr>
                  <a:t>Central Wavelength in </a:t>
                </a:r>
                <a:r>
                  <a:rPr lang="en-US" dirty="0"/>
                  <a:t>µm)</a:t>
                </a:r>
              </a:p>
            </c:rich>
          </c:tx>
          <c:overlay val="0"/>
        </c:title>
        <c:numFmt formatCode="General" sourceLinked="1"/>
        <c:majorTickMark val="cross"/>
        <c:minorTickMark val="cross"/>
        <c:tickLblPos val="nextTo"/>
        <c:txPr>
          <a:bodyPr/>
          <a:lstStyle/>
          <a:p>
            <a:pPr lvl="0">
              <a:defRPr sz="900" b="0" i="0">
                <a:solidFill>
                  <a:srgbClr val="595959"/>
                </a:solidFill>
                <a:latin typeface="Calibri"/>
              </a:defRPr>
            </a:pPr>
            <a:endParaRPr lang="en-US"/>
          </a:p>
        </c:txPr>
        <c:crossAx val="166569351"/>
        <c:crosses val="autoZero"/>
        <c:auto val="1"/>
        <c:lblAlgn val="ctr"/>
        <c:lblOffset val="100"/>
        <c:noMultiLvlLbl val="1"/>
      </c:catAx>
      <c:valAx>
        <c:axId val="166569351"/>
        <c:scaling>
          <c:orientation val="minMax"/>
        </c:scaling>
        <c:delete val="0"/>
        <c:axPos val="l"/>
        <c:majorGridlines>
          <c:spPr>
            <a:ln>
              <a:solidFill>
                <a:srgbClr val="D9D9D9"/>
              </a:solidFill>
            </a:ln>
          </c:spPr>
        </c:majorGridlines>
        <c:title>
          <c:tx>
            <c:rich>
              <a:bodyPr/>
              <a:lstStyle/>
              <a:p>
                <a:pPr>
                  <a:defRPr/>
                </a:pPr>
                <a:r>
                  <a:rPr lang="en-US" dirty="0"/>
                  <a:t>SNR (Unitless)</a:t>
                </a:r>
              </a:p>
            </c:rich>
          </c:tx>
          <c:overlay val="0"/>
        </c:title>
        <c:numFmt formatCode="General" sourceLinked="1"/>
        <c:majorTickMark val="cross"/>
        <c:minorTickMark val="cross"/>
        <c:tickLblPos val="nextTo"/>
        <c:spPr>
          <a:ln w="47625">
            <a:noFill/>
          </a:ln>
        </c:spPr>
        <c:txPr>
          <a:bodyPr/>
          <a:lstStyle/>
          <a:p>
            <a:pPr lvl="0">
              <a:defRPr sz="900" b="0" i="0">
                <a:solidFill>
                  <a:srgbClr val="595959"/>
                </a:solidFill>
                <a:latin typeface="Calibri"/>
              </a:defRPr>
            </a:pPr>
            <a:endParaRPr lang="en-US"/>
          </a:p>
        </c:txPr>
        <c:crossAx val="135740448"/>
        <c:crosses val="autoZero"/>
        <c:crossBetween val="between"/>
      </c:valAx>
      <c:spPr>
        <a:solidFill>
          <a:srgbClr val="FFFFFF"/>
        </a:solidFill>
      </c:spPr>
    </c:plotArea>
    <c:legend>
      <c:legendPos val="b"/>
      <c:overlay val="0"/>
      <c:txPr>
        <a:bodyPr/>
        <a:lstStyle/>
        <a:p>
          <a:pPr lvl="0">
            <a:defRPr sz="900">
              <a:solidFill>
                <a:srgbClr val="595959"/>
              </a:solidFill>
              <a:latin typeface="Calibri"/>
            </a:defRPr>
          </a:pPr>
          <a:endParaRPr lang="en-US"/>
        </a:p>
      </c:txPr>
    </c:legend>
    <c:plotVisOnly val="1"/>
    <c:dispBlanksAs val="zero"/>
    <c:showDLblsOverMax val="1"/>
  </c:chart>
  <c:spPr>
    <a:solidFill>
      <a:srgbClr val="FFFFFF"/>
    </a:solidFill>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lvl="0">
              <a:defRPr sz="1400" b="0" i="0">
                <a:solidFill>
                  <a:srgbClr val="595959"/>
                </a:solidFill>
                <a:latin typeface="Calibri"/>
              </a:defRPr>
            </a:pPr>
            <a:r>
              <a:rPr lang="en-US" dirty="0"/>
              <a:t>Noise Equivalent delta Temperature (NEdT, mK) @300K. Lower is better</a:t>
            </a:r>
          </a:p>
        </c:rich>
      </c:tx>
      <c:overlay val="0"/>
    </c:title>
    <c:autoTitleDeleted val="0"/>
    <c:plotArea>
      <c:layout/>
      <c:barChart>
        <c:barDir val="col"/>
        <c:grouping val="clustered"/>
        <c:varyColors val="1"/>
        <c:ser>
          <c:idx val="0"/>
          <c:order val="0"/>
          <c:tx>
            <c:strRef>
              <c:f>'2a Noise'!$C$17</c:f>
              <c:strCache>
                <c:ptCount val="1"/>
                <c:pt idx="0">
                  <c:v>MRD</c:v>
                </c:pt>
              </c:strCache>
            </c:strRef>
          </c:tx>
          <c:spPr>
            <a:solidFill>
              <a:srgbClr val="F79646"/>
            </a:solidFill>
          </c:spPr>
          <c:invertIfNegative val="1"/>
          <c:cat>
            <c:numRef>
              <c:f>'2a Noise'!$B$18:$B$27</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Noise'!$C$18:$C$27</c:f>
              <c:numCache>
                <c:formatCode>0</c:formatCode>
                <c:ptCount val="10"/>
                <c:pt idx="0">
                  <c:v>100</c:v>
                </c:pt>
                <c:pt idx="1">
                  <c:v>100</c:v>
                </c:pt>
                <c:pt idx="2">
                  <c:v>100</c:v>
                </c:pt>
                <c:pt idx="3">
                  <c:v>100</c:v>
                </c:pt>
                <c:pt idx="4">
                  <c:v>100</c:v>
                </c:pt>
                <c:pt idx="5">
                  <c:v>100</c:v>
                </c:pt>
                <c:pt idx="6">
                  <c:v>100</c:v>
                </c:pt>
                <c:pt idx="7">
                  <c:v>100</c:v>
                </c:pt>
                <c:pt idx="8">
                  <c:v>100</c:v>
                </c:pt>
                <c:pt idx="9">
                  <c:v>300</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E349-45D4-84E8-7345962C86B7}"/>
            </c:ext>
          </c:extLst>
        </c:ser>
        <c:ser>
          <c:idx val="1"/>
          <c:order val="1"/>
          <c:tx>
            <c:strRef>
              <c:f>'2a Noise'!$D$17</c:f>
              <c:strCache>
                <c:ptCount val="1"/>
                <c:pt idx="0">
                  <c:v>Baseline</c:v>
                </c:pt>
              </c:strCache>
            </c:strRef>
          </c:tx>
          <c:spPr>
            <a:solidFill>
              <a:srgbClr val="73302E"/>
            </a:solidFill>
          </c:spPr>
          <c:invertIfNegative val="1"/>
          <c:cat>
            <c:numRef>
              <c:f>'2a Noise'!$B$18:$B$27</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Noise'!$D$18:$D$27</c:f>
              <c:numCache>
                <c:formatCode>0</c:formatCode>
                <c:ptCount val="10"/>
                <c:pt idx="0">
                  <c:v>70</c:v>
                </c:pt>
                <c:pt idx="1">
                  <c:v>20</c:v>
                </c:pt>
                <c:pt idx="2">
                  <c:v>19</c:v>
                </c:pt>
                <c:pt idx="3">
                  <c:v>31</c:v>
                </c:pt>
                <c:pt idx="4">
                  <c:v>24</c:v>
                </c:pt>
                <c:pt idx="5">
                  <c:v>30</c:v>
                </c:pt>
                <c:pt idx="6">
                  <c:v>58</c:v>
                </c:pt>
                <c:pt idx="7">
                  <c:v>33</c:v>
                </c:pt>
                <c:pt idx="8">
                  <c:v>37</c:v>
                </c:pt>
                <c:pt idx="9">
                  <c:v>107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E349-45D4-84E8-7345962C86B7}"/>
            </c:ext>
          </c:extLst>
        </c:ser>
        <c:ser>
          <c:idx val="2"/>
          <c:order val="2"/>
          <c:tx>
            <c:strRef>
              <c:f>'2a Noise'!$F$17</c:f>
              <c:strCache>
                <c:ptCount val="1"/>
                <c:pt idx="0">
                  <c:v>G16 Prov Mean</c:v>
                </c:pt>
              </c:strCache>
            </c:strRef>
          </c:tx>
          <c:spPr>
            <a:solidFill>
              <a:srgbClr val="5D7035"/>
            </a:solidFill>
          </c:spPr>
          <c:invertIfNegative val="1"/>
          <c:cat>
            <c:numRef>
              <c:f>'2a Noise'!$B$18:$B$27</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Noise'!$F$18:$F$27</c:f>
              <c:numCache>
                <c:formatCode>0</c:formatCode>
                <c:ptCount val="10"/>
                <c:pt idx="0">
                  <c:v>80</c:v>
                </c:pt>
                <c:pt idx="1">
                  <c:v>13</c:v>
                </c:pt>
                <c:pt idx="2">
                  <c:v>15</c:v>
                </c:pt>
                <c:pt idx="3">
                  <c:v>25</c:v>
                </c:pt>
                <c:pt idx="4">
                  <c:v>18</c:v>
                </c:pt>
                <c:pt idx="5">
                  <c:v>20</c:v>
                </c:pt>
                <c:pt idx="6">
                  <c:v>28</c:v>
                </c:pt>
                <c:pt idx="7">
                  <c:v>25</c:v>
                </c:pt>
                <c:pt idx="8">
                  <c:v>22</c:v>
                </c:pt>
                <c:pt idx="9">
                  <c:v>29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E349-45D4-84E8-7345962C86B7}"/>
            </c:ext>
          </c:extLst>
        </c:ser>
        <c:ser>
          <c:idx val="4"/>
          <c:order val="3"/>
          <c:tx>
            <c:strRef>
              <c:f>'2a Noise'!$I$17</c:f>
              <c:strCache>
                <c:ptCount val="1"/>
                <c:pt idx="0">
                  <c:v>G17 Prov Max</c:v>
                </c:pt>
              </c:strCache>
            </c:strRef>
          </c:tx>
          <c:invertIfNegative val="0"/>
          <c:val>
            <c:numRef>
              <c:f>'2a Noise'!$I$18:$I$27</c:f>
              <c:numCache>
                <c:formatCode>0</c:formatCode>
                <c:ptCount val="10"/>
                <c:pt idx="0">
                  <c:v>106.6</c:v>
                </c:pt>
                <c:pt idx="1">
                  <c:v>95.4</c:v>
                </c:pt>
                <c:pt idx="2">
                  <c:v>84</c:v>
                </c:pt>
                <c:pt idx="3">
                  <c:v>151.80000000000001</c:v>
                </c:pt>
                <c:pt idx="4">
                  <c:v>121.2</c:v>
                </c:pt>
                <c:pt idx="5">
                  <c:v>368</c:v>
                </c:pt>
                <c:pt idx="6">
                  <c:v>92.7</c:v>
                </c:pt>
                <c:pt idx="7">
                  <c:v>73</c:v>
                </c:pt>
                <c:pt idx="8">
                  <c:v>138.1</c:v>
                </c:pt>
                <c:pt idx="9">
                  <c:v>1107.4000000000001</c:v>
                </c:pt>
              </c:numCache>
            </c:numRef>
          </c:val>
          <c:extLst>
            <c:ext xmlns:c16="http://schemas.microsoft.com/office/drawing/2014/chart" uri="{C3380CC4-5D6E-409C-BE32-E72D297353CC}">
              <c16:uniqueId val="{00000003-E349-45D4-84E8-7345962C86B7}"/>
            </c:ext>
          </c:extLst>
        </c:ser>
        <c:ser>
          <c:idx val="5"/>
          <c:order val="4"/>
          <c:tx>
            <c:strRef>
              <c:f>'2a Noise'!$J$17</c:f>
              <c:strCache>
                <c:ptCount val="1"/>
                <c:pt idx="0">
                  <c:v>G17 Prov Mean</c:v>
                </c:pt>
              </c:strCache>
            </c:strRef>
          </c:tx>
          <c:invertIfNegative val="0"/>
          <c:val>
            <c:numRef>
              <c:f>'2a Noise'!$J$18:$J$27</c:f>
              <c:numCache>
                <c:formatCode>0</c:formatCode>
                <c:ptCount val="10"/>
                <c:pt idx="0">
                  <c:v>88.3</c:v>
                </c:pt>
                <c:pt idx="1">
                  <c:v>22.5</c:v>
                </c:pt>
                <c:pt idx="2">
                  <c:v>22.2</c:v>
                </c:pt>
                <c:pt idx="3">
                  <c:v>42.6</c:v>
                </c:pt>
                <c:pt idx="4">
                  <c:v>22.6</c:v>
                </c:pt>
                <c:pt idx="5">
                  <c:v>110</c:v>
                </c:pt>
                <c:pt idx="6">
                  <c:v>36.5</c:v>
                </c:pt>
                <c:pt idx="7">
                  <c:v>30.2</c:v>
                </c:pt>
                <c:pt idx="8">
                  <c:v>94</c:v>
                </c:pt>
                <c:pt idx="9">
                  <c:v>349.6</c:v>
                </c:pt>
              </c:numCache>
            </c:numRef>
          </c:val>
          <c:extLst>
            <c:ext xmlns:c16="http://schemas.microsoft.com/office/drawing/2014/chart" uri="{C3380CC4-5D6E-409C-BE32-E72D297353CC}">
              <c16:uniqueId val="{00000004-E349-45D4-84E8-7345962C86B7}"/>
            </c:ext>
          </c:extLst>
        </c:ser>
        <c:dLbls>
          <c:showLegendKey val="0"/>
          <c:showVal val="0"/>
          <c:showCatName val="0"/>
          <c:showSerName val="0"/>
          <c:showPercent val="0"/>
          <c:showBubbleSize val="0"/>
        </c:dLbls>
        <c:gapWidth val="150"/>
        <c:axId val="968297782"/>
        <c:axId val="858787090"/>
      </c:barChart>
      <c:catAx>
        <c:axId val="968297782"/>
        <c:scaling>
          <c:orientation val="minMax"/>
        </c:scaling>
        <c:delete val="0"/>
        <c:axPos val="b"/>
        <c:title>
          <c:tx>
            <c:rich>
              <a:bodyPr/>
              <a:lstStyle/>
              <a:p>
                <a:pPr>
                  <a:defRPr/>
                </a:pPr>
                <a:r>
                  <a:rPr lang="en-US" dirty="0"/>
                  <a:t>Channel</a:t>
                </a:r>
                <a:r>
                  <a:rPr lang="en-US" baseline="0" dirty="0"/>
                  <a:t> (Central Wavelength in µm)</a:t>
                </a:r>
                <a:endParaRPr lang="en-US" dirty="0"/>
              </a:p>
            </c:rich>
          </c:tx>
          <c:overlay val="0"/>
        </c:title>
        <c:numFmt formatCode="0.00" sourceLinked="1"/>
        <c:majorTickMark val="cross"/>
        <c:minorTickMark val="cross"/>
        <c:tickLblPos val="nextTo"/>
        <c:txPr>
          <a:bodyPr/>
          <a:lstStyle/>
          <a:p>
            <a:pPr lvl="0">
              <a:defRPr sz="900" b="0" i="0">
                <a:solidFill>
                  <a:srgbClr val="595959"/>
                </a:solidFill>
                <a:latin typeface="Calibri"/>
              </a:defRPr>
            </a:pPr>
            <a:endParaRPr lang="en-US"/>
          </a:p>
        </c:txPr>
        <c:crossAx val="858787090"/>
        <c:crosses val="autoZero"/>
        <c:auto val="1"/>
        <c:lblAlgn val="ctr"/>
        <c:lblOffset val="100"/>
        <c:noMultiLvlLbl val="1"/>
      </c:catAx>
      <c:valAx>
        <c:axId val="858787090"/>
        <c:scaling>
          <c:orientation val="minMax"/>
        </c:scaling>
        <c:delete val="0"/>
        <c:axPos val="l"/>
        <c:majorGridlines>
          <c:spPr>
            <a:ln>
              <a:solidFill>
                <a:srgbClr val="D9D9D9"/>
              </a:solidFill>
            </a:ln>
          </c:spPr>
        </c:majorGridlines>
        <c:title>
          <c:tx>
            <c:rich>
              <a:bodyPr/>
              <a:lstStyle/>
              <a:p>
                <a:pPr>
                  <a:defRPr/>
                </a:pPr>
                <a:r>
                  <a:rPr lang="en-US" dirty="0"/>
                  <a:t>NEdT (mK)</a:t>
                </a:r>
              </a:p>
            </c:rich>
          </c:tx>
          <c:overlay val="0"/>
        </c:title>
        <c:numFmt formatCode="0" sourceLinked="1"/>
        <c:majorTickMark val="cross"/>
        <c:minorTickMark val="cross"/>
        <c:tickLblPos val="nextTo"/>
        <c:spPr>
          <a:ln w="47625">
            <a:noFill/>
          </a:ln>
        </c:spPr>
        <c:txPr>
          <a:bodyPr/>
          <a:lstStyle/>
          <a:p>
            <a:pPr lvl="0">
              <a:defRPr sz="900" b="0" i="0">
                <a:solidFill>
                  <a:srgbClr val="595959"/>
                </a:solidFill>
                <a:latin typeface="Calibri"/>
              </a:defRPr>
            </a:pPr>
            <a:endParaRPr lang="en-US"/>
          </a:p>
        </c:txPr>
        <c:crossAx val="968297782"/>
        <c:crosses val="autoZero"/>
        <c:crossBetween val="between"/>
      </c:valAx>
      <c:spPr>
        <a:solidFill>
          <a:srgbClr val="FFFFFF"/>
        </a:solidFill>
      </c:spPr>
    </c:plotArea>
    <c:legend>
      <c:legendPos val="b"/>
      <c:overlay val="0"/>
      <c:txPr>
        <a:bodyPr/>
        <a:lstStyle/>
        <a:p>
          <a:pPr lvl="0">
            <a:defRPr sz="900">
              <a:solidFill>
                <a:srgbClr val="595959"/>
              </a:solidFill>
              <a:latin typeface="Calibri"/>
            </a:defRPr>
          </a:pPr>
          <a:endParaRPr lang="en-US"/>
        </a:p>
      </c:txPr>
    </c:legend>
    <c:plotVisOnly val="1"/>
    <c:dispBlanksAs val="zero"/>
    <c:showDLblsOverMax val="1"/>
  </c:chart>
  <c:spPr>
    <a:solidFill>
      <a:srgbClr val="FFFFFF"/>
    </a:solidFill>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lvl="0">
              <a:defRPr sz="1400" b="0" i="0">
                <a:solidFill>
                  <a:srgbClr val="595959"/>
                </a:solidFill>
                <a:latin typeface="Calibri"/>
              </a:defRPr>
            </a:pPr>
            <a:r>
              <a:rPr lang="en-US" dirty="0"/>
              <a:t>Noise Equivalent delta Temperature (NEdT, mK) @300K. Lower is better</a:t>
            </a:r>
          </a:p>
        </c:rich>
      </c:tx>
      <c:overlay val="0"/>
    </c:title>
    <c:autoTitleDeleted val="0"/>
    <c:plotArea>
      <c:layout/>
      <c:barChart>
        <c:barDir val="col"/>
        <c:grouping val="clustered"/>
        <c:varyColors val="1"/>
        <c:ser>
          <c:idx val="0"/>
          <c:order val="0"/>
          <c:tx>
            <c:strRef>
              <c:f>'2a Noise'!$C$17</c:f>
              <c:strCache>
                <c:ptCount val="1"/>
                <c:pt idx="0">
                  <c:v>MRD</c:v>
                </c:pt>
              </c:strCache>
            </c:strRef>
          </c:tx>
          <c:spPr>
            <a:solidFill>
              <a:srgbClr val="F79646"/>
            </a:solidFill>
          </c:spPr>
          <c:invertIfNegative val="1"/>
          <c:cat>
            <c:numRef>
              <c:f>'2a Noise'!$B$18:$B$27</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Noise'!$C$18:$C$27</c:f>
              <c:numCache>
                <c:formatCode>0</c:formatCode>
                <c:ptCount val="10"/>
                <c:pt idx="0">
                  <c:v>100</c:v>
                </c:pt>
                <c:pt idx="1">
                  <c:v>100</c:v>
                </c:pt>
                <c:pt idx="2">
                  <c:v>100</c:v>
                </c:pt>
                <c:pt idx="3">
                  <c:v>100</c:v>
                </c:pt>
                <c:pt idx="4">
                  <c:v>100</c:v>
                </c:pt>
                <c:pt idx="5">
                  <c:v>100</c:v>
                </c:pt>
                <c:pt idx="6">
                  <c:v>100</c:v>
                </c:pt>
                <c:pt idx="7">
                  <c:v>100</c:v>
                </c:pt>
                <c:pt idx="8">
                  <c:v>100</c:v>
                </c:pt>
                <c:pt idx="9">
                  <c:v>300</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E349-45D4-84E8-7345962C86B7}"/>
            </c:ext>
          </c:extLst>
        </c:ser>
        <c:ser>
          <c:idx val="1"/>
          <c:order val="1"/>
          <c:tx>
            <c:strRef>
              <c:f>'2a Noise'!$D$17</c:f>
              <c:strCache>
                <c:ptCount val="1"/>
                <c:pt idx="0">
                  <c:v>Baseline</c:v>
                </c:pt>
              </c:strCache>
            </c:strRef>
          </c:tx>
          <c:spPr>
            <a:solidFill>
              <a:srgbClr val="73302E"/>
            </a:solidFill>
          </c:spPr>
          <c:invertIfNegative val="1"/>
          <c:cat>
            <c:numRef>
              <c:f>'2a Noise'!$B$18:$B$27</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Noise'!$D$18:$D$27</c:f>
              <c:numCache>
                <c:formatCode>0</c:formatCode>
                <c:ptCount val="10"/>
                <c:pt idx="0">
                  <c:v>70</c:v>
                </c:pt>
                <c:pt idx="1">
                  <c:v>20</c:v>
                </c:pt>
                <c:pt idx="2">
                  <c:v>19</c:v>
                </c:pt>
                <c:pt idx="3">
                  <c:v>31</c:v>
                </c:pt>
                <c:pt idx="4">
                  <c:v>24</c:v>
                </c:pt>
                <c:pt idx="5">
                  <c:v>30</c:v>
                </c:pt>
                <c:pt idx="6">
                  <c:v>58</c:v>
                </c:pt>
                <c:pt idx="7">
                  <c:v>33</c:v>
                </c:pt>
                <c:pt idx="8">
                  <c:v>37</c:v>
                </c:pt>
                <c:pt idx="9">
                  <c:v>107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E349-45D4-84E8-7345962C86B7}"/>
            </c:ext>
          </c:extLst>
        </c:ser>
        <c:ser>
          <c:idx val="2"/>
          <c:order val="2"/>
          <c:tx>
            <c:strRef>
              <c:f>'2a Noise'!$F$17</c:f>
              <c:strCache>
                <c:ptCount val="1"/>
                <c:pt idx="0">
                  <c:v>G16 Prov Mean</c:v>
                </c:pt>
              </c:strCache>
            </c:strRef>
          </c:tx>
          <c:spPr>
            <a:solidFill>
              <a:srgbClr val="5D7035"/>
            </a:solidFill>
          </c:spPr>
          <c:invertIfNegative val="1"/>
          <c:cat>
            <c:numRef>
              <c:f>'2a Noise'!$B$18:$B$27</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Noise'!$F$18:$F$27</c:f>
              <c:numCache>
                <c:formatCode>0</c:formatCode>
                <c:ptCount val="10"/>
                <c:pt idx="0">
                  <c:v>80</c:v>
                </c:pt>
                <c:pt idx="1">
                  <c:v>13</c:v>
                </c:pt>
                <c:pt idx="2">
                  <c:v>15</c:v>
                </c:pt>
                <c:pt idx="3">
                  <c:v>25</c:v>
                </c:pt>
                <c:pt idx="4">
                  <c:v>18</c:v>
                </c:pt>
                <c:pt idx="5">
                  <c:v>20</c:v>
                </c:pt>
                <c:pt idx="6">
                  <c:v>28</c:v>
                </c:pt>
                <c:pt idx="7">
                  <c:v>25</c:v>
                </c:pt>
                <c:pt idx="8">
                  <c:v>22</c:v>
                </c:pt>
                <c:pt idx="9">
                  <c:v>29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E349-45D4-84E8-7345962C86B7}"/>
            </c:ext>
          </c:extLst>
        </c:ser>
        <c:ser>
          <c:idx val="4"/>
          <c:order val="3"/>
          <c:tx>
            <c:strRef>
              <c:f>'2a Noise'!$I$17</c:f>
              <c:strCache>
                <c:ptCount val="1"/>
                <c:pt idx="0">
                  <c:v>G17 Prov Max</c:v>
                </c:pt>
              </c:strCache>
            </c:strRef>
          </c:tx>
          <c:invertIfNegative val="0"/>
          <c:val>
            <c:numRef>
              <c:f>'2a Noise'!$I$18:$I$27</c:f>
              <c:numCache>
                <c:formatCode>0</c:formatCode>
                <c:ptCount val="10"/>
                <c:pt idx="0">
                  <c:v>106.6</c:v>
                </c:pt>
                <c:pt idx="1">
                  <c:v>95.4</c:v>
                </c:pt>
                <c:pt idx="2">
                  <c:v>84</c:v>
                </c:pt>
                <c:pt idx="3">
                  <c:v>151.80000000000001</c:v>
                </c:pt>
                <c:pt idx="4">
                  <c:v>121.2</c:v>
                </c:pt>
                <c:pt idx="5">
                  <c:v>368</c:v>
                </c:pt>
                <c:pt idx="6">
                  <c:v>92.7</c:v>
                </c:pt>
                <c:pt idx="7">
                  <c:v>73</c:v>
                </c:pt>
                <c:pt idx="8">
                  <c:v>138.1</c:v>
                </c:pt>
                <c:pt idx="9">
                  <c:v>1107.4000000000001</c:v>
                </c:pt>
              </c:numCache>
            </c:numRef>
          </c:val>
          <c:extLst>
            <c:ext xmlns:c16="http://schemas.microsoft.com/office/drawing/2014/chart" uri="{C3380CC4-5D6E-409C-BE32-E72D297353CC}">
              <c16:uniqueId val="{00000003-E349-45D4-84E8-7345962C86B7}"/>
            </c:ext>
          </c:extLst>
        </c:ser>
        <c:ser>
          <c:idx val="5"/>
          <c:order val="4"/>
          <c:tx>
            <c:strRef>
              <c:f>'2a Noise'!$J$17</c:f>
              <c:strCache>
                <c:ptCount val="1"/>
                <c:pt idx="0">
                  <c:v>G17 Prov Mean</c:v>
                </c:pt>
              </c:strCache>
            </c:strRef>
          </c:tx>
          <c:invertIfNegative val="0"/>
          <c:val>
            <c:numRef>
              <c:f>'2a Noise'!$J$18:$J$27</c:f>
              <c:numCache>
                <c:formatCode>0</c:formatCode>
                <c:ptCount val="10"/>
                <c:pt idx="0">
                  <c:v>88.3</c:v>
                </c:pt>
                <c:pt idx="1">
                  <c:v>22.5</c:v>
                </c:pt>
                <c:pt idx="2">
                  <c:v>22.2</c:v>
                </c:pt>
                <c:pt idx="3">
                  <c:v>42.6</c:v>
                </c:pt>
                <c:pt idx="4">
                  <c:v>22.6</c:v>
                </c:pt>
                <c:pt idx="5">
                  <c:v>110</c:v>
                </c:pt>
                <c:pt idx="6">
                  <c:v>36.5</c:v>
                </c:pt>
                <c:pt idx="7">
                  <c:v>30.2</c:v>
                </c:pt>
                <c:pt idx="8">
                  <c:v>94</c:v>
                </c:pt>
                <c:pt idx="9">
                  <c:v>349.6</c:v>
                </c:pt>
              </c:numCache>
            </c:numRef>
          </c:val>
          <c:extLst>
            <c:ext xmlns:c16="http://schemas.microsoft.com/office/drawing/2014/chart" uri="{C3380CC4-5D6E-409C-BE32-E72D297353CC}">
              <c16:uniqueId val="{00000004-E349-45D4-84E8-7345962C86B7}"/>
            </c:ext>
          </c:extLst>
        </c:ser>
        <c:dLbls>
          <c:showLegendKey val="0"/>
          <c:showVal val="0"/>
          <c:showCatName val="0"/>
          <c:showSerName val="0"/>
          <c:showPercent val="0"/>
          <c:showBubbleSize val="0"/>
        </c:dLbls>
        <c:gapWidth val="150"/>
        <c:axId val="968297782"/>
        <c:axId val="858787090"/>
      </c:barChart>
      <c:catAx>
        <c:axId val="968297782"/>
        <c:scaling>
          <c:orientation val="minMax"/>
        </c:scaling>
        <c:delete val="0"/>
        <c:axPos val="b"/>
        <c:title>
          <c:tx>
            <c:rich>
              <a:bodyPr/>
              <a:lstStyle/>
              <a:p>
                <a:pPr>
                  <a:defRPr/>
                </a:pPr>
                <a:r>
                  <a:rPr lang="en-US" dirty="0"/>
                  <a:t>Channel</a:t>
                </a:r>
                <a:r>
                  <a:rPr lang="en-US" baseline="0" dirty="0"/>
                  <a:t> (Central Wavelength in µm)</a:t>
                </a:r>
                <a:endParaRPr lang="en-US" dirty="0"/>
              </a:p>
            </c:rich>
          </c:tx>
          <c:overlay val="0"/>
        </c:title>
        <c:numFmt formatCode="0.00" sourceLinked="1"/>
        <c:majorTickMark val="cross"/>
        <c:minorTickMark val="cross"/>
        <c:tickLblPos val="nextTo"/>
        <c:txPr>
          <a:bodyPr/>
          <a:lstStyle/>
          <a:p>
            <a:pPr lvl="0">
              <a:defRPr sz="900" b="0" i="0">
                <a:solidFill>
                  <a:srgbClr val="595959"/>
                </a:solidFill>
                <a:latin typeface="Calibri"/>
              </a:defRPr>
            </a:pPr>
            <a:endParaRPr lang="en-US"/>
          </a:p>
        </c:txPr>
        <c:crossAx val="858787090"/>
        <c:crosses val="autoZero"/>
        <c:auto val="1"/>
        <c:lblAlgn val="ctr"/>
        <c:lblOffset val="100"/>
        <c:noMultiLvlLbl val="1"/>
      </c:catAx>
      <c:valAx>
        <c:axId val="858787090"/>
        <c:scaling>
          <c:orientation val="minMax"/>
          <c:max val="200"/>
        </c:scaling>
        <c:delete val="0"/>
        <c:axPos val="l"/>
        <c:majorGridlines>
          <c:spPr>
            <a:ln>
              <a:solidFill>
                <a:srgbClr val="D9D9D9"/>
              </a:solidFill>
            </a:ln>
          </c:spPr>
        </c:majorGridlines>
        <c:title>
          <c:tx>
            <c:rich>
              <a:bodyPr/>
              <a:lstStyle/>
              <a:p>
                <a:pPr>
                  <a:defRPr/>
                </a:pPr>
                <a:r>
                  <a:rPr lang="en-US" dirty="0"/>
                  <a:t>NEdT (mK)</a:t>
                </a:r>
              </a:p>
            </c:rich>
          </c:tx>
          <c:overlay val="0"/>
        </c:title>
        <c:numFmt formatCode="0" sourceLinked="1"/>
        <c:majorTickMark val="cross"/>
        <c:minorTickMark val="cross"/>
        <c:tickLblPos val="nextTo"/>
        <c:spPr>
          <a:ln w="47625">
            <a:noFill/>
          </a:ln>
        </c:spPr>
        <c:txPr>
          <a:bodyPr/>
          <a:lstStyle/>
          <a:p>
            <a:pPr lvl="0">
              <a:defRPr sz="900" b="0" i="0">
                <a:solidFill>
                  <a:srgbClr val="595959"/>
                </a:solidFill>
                <a:latin typeface="Calibri"/>
              </a:defRPr>
            </a:pPr>
            <a:endParaRPr lang="en-US"/>
          </a:p>
        </c:txPr>
        <c:crossAx val="968297782"/>
        <c:crosses val="autoZero"/>
        <c:crossBetween val="between"/>
      </c:valAx>
      <c:spPr>
        <a:solidFill>
          <a:srgbClr val="FFFFFF"/>
        </a:solidFill>
      </c:spPr>
    </c:plotArea>
    <c:legend>
      <c:legendPos val="b"/>
      <c:overlay val="0"/>
      <c:txPr>
        <a:bodyPr/>
        <a:lstStyle/>
        <a:p>
          <a:pPr lvl="0">
            <a:defRPr sz="900">
              <a:solidFill>
                <a:srgbClr val="595959"/>
              </a:solidFill>
              <a:latin typeface="Calibri"/>
            </a:defRPr>
          </a:pPr>
          <a:endParaRPr lang="en-US"/>
        </a:p>
      </c:txPr>
    </c:legend>
    <c:plotVisOnly val="1"/>
    <c:dispBlanksAs val="zero"/>
    <c:showDLblsOverMax val="1"/>
  </c:chart>
  <c:spPr>
    <a:solidFill>
      <a:srgbClr val="FFFFFF"/>
    </a:solidFill>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1.wmf"/></Relationships>
</file>

<file path=ppt/drawings/drawing1.xml><?xml version="1.0" encoding="utf-8"?>
<c:userShapes xmlns:c="http://schemas.openxmlformats.org/drawingml/2006/chart">
  <cdr:relSizeAnchor xmlns:cdr="http://schemas.openxmlformats.org/drawingml/2006/chartDrawing">
    <cdr:from>
      <cdr:x>0.09863</cdr:x>
      <cdr:y>0.1426</cdr:y>
    </cdr:from>
    <cdr:to>
      <cdr:x>0.98627</cdr:x>
      <cdr:y>0.14623</cdr:y>
    </cdr:to>
    <cdr:cxnSp macro="">
      <cdr:nvCxnSpPr>
        <cdr:cNvPr id="3" name="Straight Connector 2"/>
        <cdr:cNvCxnSpPr/>
      </cdr:nvCxnSpPr>
      <cdr:spPr>
        <a:xfrm xmlns:a="http://schemas.openxmlformats.org/drawingml/2006/main" flipV="1">
          <a:off x="752475" y="747713"/>
          <a:ext cx="6772275" cy="19050"/>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0.10625</cdr:x>
      <cdr:y>0.32537</cdr:y>
    </cdr:from>
    <cdr:to>
      <cdr:x>0.98417</cdr:x>
      <cdr:y>0.32879</cdr:y>
    </cdr:to>
    <cdr:cxnSp macro="">
      <cdr:nvCxnSpPr>
        <cdr:cNvPr id="2" name="Straight Connector 1"/>
        <cdr:cNvCxnSpPr/>
      </cdr:nvCxnSpPr>
      <cdr:spPr>
        <a:xfrm xmlns:a="http://schemas.openxmlformats.org/drawingml/2006/main" flipV="1">
          <a:off x="809625" y="1678177"/>
          <a:ext cx="6689725" cy="17674"/>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0.65625</cdr:x>
      <cdr:y>0.07256</cdr:y>
    </cdr:from>
    <cdr:to>
      <cdr:x>0.70433</cdr:x>
      <cdr:y>0.12698</cdr:y>
    </cdr:to>
    <cdr:sp macro="" textlink="">
      <cdr:nvSpPr>
        <cdr:cNvPr id="2" name="TextBox 1"/>
        <cdr:cNvSpPr txBox="1"/>
      </cdr:nvSpPr>
      <cdr:spPr>
        <a:xfrm xmlns:a="http://schemas.openxmlformats.org/drawingml/2006/main">
          <a:off x="5200650" y="304801"/>
          <a:ext cx="3810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58</a:t>
          </a:r>
        </a:p>
      </cdr:txBody>
    </cdr:sp>
  </cdr:relSizeAnchor>
  <cdr:relSizeAnchor xmlns:cdr="http://schemas.openxmlformats.org/drawingml/2006/chartDrawing">
    <cdr:from>
      <cdr:x>0.30889</cdr:x>
      <cdr:y>0.07483</cdr:y>
    </cdr:from>
    <cdr:to>
      <cdr:x>0.36178</cdr:x>
      <cdr:y>0.12698</cdr:y>
    </cdr:to>
    <cdr:sp macro="" textlink="">
      <cdr:nvSpPr>
        <cdr:cNvPr id="3" name="TextBox 2"/>
        <cdr:cNvSpPr txBox="1"/>
      </cdr:nvSpPr>
      <cdr:spPr>
        <a:xfrm xmlns:a="http://schemas.openxmlformats.org/drawingml/2006/main">
          <a:off x="2447926" y="314325"/>
          <a:ext cx="419100"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154</a:t>
          </a:r>
        </a:p>
      </cdr:txBody>
    </cdr:sp>
  </cdr:relSizeAnchor>
</c:userShapes>
</file>

<file path=ppt/drawings/drawing4.xml><?xml version="1.0" encoding="utf-8"?>
<c:userShapes xmlns:c="http://schemas.openxmlformats.org/drawingml/2006/chart">
  <cdr:relSizeAnchor xmlns:cdr="http://schemas.openxmlformats.org/drawingml/2006/chartDrawing">
    <cdr:from>
      <cdr:x>0.05774</cdr:x>
      <cdr:y>0.21224</cdr:y>
    </cdr:from>
    <cdr:to>
      <cdr:x>0.97802</cdr:x>
      <cdr:y>0.21365</cdr:y>
    </cdr:to>
    <cdr:cxnSp macro="">
      <cdr:nvCxnSpPr>
        <cdr:cNvPr id="2" name="Straight Connector 1"/>
        <cdr:cNvCxnSpPr/>
      </cdr:nvCxnSpPr>
      <cdr:spPr>
        <a:xfrm xmlns:a="http://schemas.openxmlformats.org/drawingml/2006/main" flipV="1">
          <a:off x="476250" y="1028700"/>
          <a:ext cx="7591102" cy="6848"/>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0.0443</cdr:x>
      <cdr:y>0.72554</cdr:y>
    </cdr:from>
    <cdr:to>
      <cdr:x>0.98178</cdr:x>
      <cdr:y>0.72967</cdr:y>
    </cdr:to>
    <cdr:cxnSp macro="">
      <cdr:nvCxnSpPr>
        <cdr:cNvPr id="2" name="Straight Connector 1"/>
        <cdr:cNvCxnSpPr/>
      </cdr:nvCxnSpPr>
      <cdr:spPr>
        <a:xfrm xmlns:a="http://schemas.openxmlformats.org/drawingml/2006/main">
          <a:off x="393700" y="2888699"/>
          <a:ext cx="8331201" cy="16426"/>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0.61415</cdr:x>
      <cdr:y>0.0622</cdr:y>
    </cdr:from>
    <cdr:to>
      <cdr:x>0.65595</cdr:x>
      <cdr:y>0.12919</cdr:y>
    </cdr:to>
    <cdr:sp macro="" textlink="">
      <cdr:nvSpPr>
        <cdr:cNvPr id="5" name="TextBox 4"/>
        <cdr:cNvSpPr txBox="1"/>
      </cdr:nvSpPr>
      <cdr:spPr>
        <a:xfrm xmlns:a="http://schemas.openxmlformats.org/drawingml/2006/main">
          <a:off x="5457826" y="247650"/>
          <a:ext cx="371475"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50</a:t>
          </a:r>
        </a:p>
      </cdr:txBody>
    </cdr:sp>
  </cdr:relSizeAnchor>
  <cdr:relSizeAnchor xmlns:cdr="http://schemas.openxmlformats.org/drawingml/2006/chartDrawing">
    <cdr:from>
      <cdr:x>0.42765</cdr:x>
      <cdr:y>0.05742</cdr:y>
    </cdr:from>
    <cdr:to>
      <cdr:x>0.46998</cdr:x>
      <cdr:y>0.11722</cdr:y>
    </cdr:to>
    <cdr:sp macro="" textlink="">
      <cdr:nvSpPr>
        <cdr:cNvPr id="6" name="TextBox 5"/>
        <cdr:cNvSpPr txBox="1"/>
      </cdr:nvSpPr>
      <cdr:spPr>
        <a:xfrm xmlns:a="http://schemas.openxmlformats.org/drawingml/2006/main">
          <a:off x="3527535" y="258149"/>
          <a:ext cx="349140" cy="2688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69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BF855-2B8E-4846-AF7E-EAC7D649CB04}" type="datetimeFigureOut">
              <a:rPr lang="en-US" smtClean="0"/>
              <a:t>11/28/2018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88DD6-89D6-42F8-9832-B6F1F11B4613}" type="slidenum">
              <a:rPr lang="en-US" smtClean="0"/>
              <a:t>‹#›</a:t>
            </a:fld>
            <a:endParaRPr lang="en-US" dirty="0"/>
          </a:p>
        </p:txBody>
      </p:sp>
    </p:spTree>
    <p:extLst>
      <p:ext uri="{BB962C8B-B14F-4D97-AF65-F5344CB8AC3E}">
        <p14:creationId xmlns:p14="http://schemas.microsoft.com/office/powerpoint/2010/main" val="289285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missed anyone?</a:t>
            </a:r>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2</a:t>
            </a:fld>
            <a:endParaRPr lang="en-US" dirty="0"/>
          </a:p>
        </p:txBody>
      </p:sp>
    </p:spTree>
    <p:extLst>
      <p:ext uri="{BB962C8B-B14F-4D97-AF65-F5344CB8AC3E}">
        <p14:creationId xmlns:p14="http://schemas.microsoft.com/office/powerpoint/2010/main" val="3981279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41</a:t>
            </a:fld>
            <a:endParaRPr lang="en-US" dirty="0"/>
          </a:p>
        </p:txBody>
      </p:sp>
    </p:spTree>
    <p:extLst>
      <p:ext uri="{BB962C8B-B14F-4D97-AF65-F5344CB8AC3E}">
        <p14:creationId xmlns:p14="http://schemas.microsoft.com/office/powerpoint/2010/main" val="865469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42</a:t>
            </a:fld>
            <a:endParaRPr lang="en-US" dirty="0"/>
          </a:p>
        </p:txBody>
      </p:sp>
    </p:spTree>
    <p:extLst>
      <p:ext uri="{BB962C8B-B14F-4D97-AF65-F5344CB8AC3E}">
        <p14:creationId xmlns:p14="http://schemas.microsoft.com/office/powerpoint/2010/main" val="569107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43</a:t>
            </a:fld>
            <a:endParaRPr lang="en-US" dirty="0"/>
          </a:p>
        </p:txBody>
      </p:sp>
    </p:spTree>
    <p:extLst>
      <p:ext uri="{BB962C8B-B14F-4D97-AF65-F5344CB8AC3E}">
        <p14:creationId xmlns:p14="http://schemas.microsoft.com/office/powerpoint/2010/main" val="312971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44</a:t>
            </a:fld>
            <a:endParaRPr lang="en-US" dirty="0"/>
          </a:p>
        </p:txBody>
      </p:sp>
    </p:spTree>
    <p:extLst>
      <p:ext uri="{BB962C8B-B14F-4D97-AF65-F5344CB8AC3E}">
        <p14:creationId xmlns:p14="http://schemas.microsoft.com/office/powerpoint/2010/main" val="3523288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45</a:t>
            </a:fld>
            <a:endParaRPr lang="en-US" dirty="0"/>
          </a:p>
        </p:txBody>
      </p:sp>
    </p:spTree>
    <p:extLst>
      <p:ext uri="{BB962C8B-B14F-4D97-AF65-F5344CB8AC3E}">
        <p14:creationId xmlns:p14="http://schemas.microsoft.com/office/powerpoint/2010/main" val="2290767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46</a:t>
            </a:fld>
            <a:endParaRPr lang="en-US" dirty="0"/>
          </a:p>
        </p:txBody>
      </p:sp>
    </p:spTree>
    <p:extLst>
      <p:ext uri="{BB962C8B-B14F-4D97-AF65-F5344CB8AC3E}">
        <p14:creationId xmlns:p14="http://schemas.microsoft.com/office/powerpoint/2010/main" val="3836935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47</a:t>
            </a:fld>
            <a:endParaRPr lang="en-US" dirty="0"/>
          </a:p>
        </p:txBody>
      </p:sp>
    </p:spTree>
    <p:extLst>
      <p:ext uri="{BB962C8B-B14F-4D97-AF65-F5344CB8AC3E}">
        <p14:creationId xmlns:p14="http://schemas.microsoft.com/office/powerpoint/2010/main" val="1362320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49</a:t>
            </a:fld>
            <a:endParaRPr lang="en-US" dirty="0"/>
          </a:p>
        </p:txBody>
      </p:sp>
    </p:spTree>
    <p:extLst>
      <p:ext uri="{BB962C8B-B14F-4D97-AF65-F5344CB8AC3E}">
        <p14:creationId xmlns:p14="http://schemas.microsoft.com/office/powerpoint/2010/main" val="138605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50</a:t>
            </a:fld>
            <a:endParaRPr lang="en-US" dirty="0"/>
          </a:p>
        </p:txBody>
      </p:sp>
    </p:spTree>
    <p:extLst>
      <p:ext uri="{BB962C8B-B14F-4D97-AF65-F5344CB8AC3E}">
        <p14:creationId xmlns:p14="http://schemas.microsoft.com/office/powerpoint/2010/main" val="3557821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51</a:t>
            </a:fld>
            <a:endParaRPr lang="en-US" dirty="0"/>
          </a:p>
        </p:txBody>
      </p:sp>
    </p:spTree>
    <p:extLst>
      <p:ext uri="{BB962C8B-B14F-4D97-AF65-F5344CB8AC3E}">
        <p14:creationId xmlns:p14="http://schemas.microsoft.com/office/powerpoint/2010/main" val="3900693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12</a:t>
            </a:fld>
            <a:endParaRPr lang="en-US" dirty="0"/>
          </a:p>
        </p:txBody>
      </p:sp>
    </p:spTree>
    <p:extLst>
      <p:ext uri="{BB962C8B-B14F-4D97-AF65-F5344CB8AC3E}">
        <p14:creationId xmlns:p14="http://schemas.microsoft.com/office/powerpoint/2010/main" val="3330508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52</a:t>
            </a:fld>
            <a:endParaRPr lang="en-US" dirty="0"/>
          </a:p>
        </p:txBody>
      </p:sp>
    </p:spTree>
    <p:extLst>
      <p:ext uri="{BB962C8B-B14F-4D97-AF65-F5344CB8AC3E}">
        <p14:creationId xmlns:p14="http://schemas.microsoft.com/office/powerpoint/2010/main" val="3250357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53</a:t>
            </a:fld>
            <a:endParaRPr lang="en-US" dirty="0"/>
          </a:p>
        </p:txBody>
      </p:sp>
    </p:spTree>
    <p:extLst>
      <p:ext uri="{BB962C8B-B14F-4D97-AF65-F5344CB8AC3E}">
        <p14:creationId xmlns:p14="http://schemas.microsoft.com/office/powerpoint/2010/main" val="1710063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54</a:t>
            </a:fld>
            <a:endParaRPr lang="en-US" dirty="0"/>
          </a:p>
        </p:txBody>
      </p:sp>
    </p:spTree>
    <p:extLst>
      <p:ext uri="{BB962C8B-B14F-4D97-AF65-F5344CB8AC3E}">
        <p14:creationId xmlns:p14="http://schemas.microsoft.com/office/powerpoint/2010/main" val="2921635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55</a:t>
            </a:fld>
            <a:endParaRPr lang="en-US" dirty="0"/>
          </a:p>
        </p:txBody>
      </p:sp>
    </p:spTree>
    <p:extLst>
      <p:ext uri="{BB962C8B-B14F-4D97-AF65-F5344CB8AC3E}">
        <p14:creationId xmlns:p14="http://schemas.microsoft.com/office/powerpoint/2010/main" val="2782744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56</a:t>
            </a:fld>
            <a:endParaRPr lang="en-US" dirty="0"/>
          </a:p>
        </p:txBody>
      </p:sp>
    </p:spTree>
    <p:extLst>
      <p:ext uri="{BB962C8B-B14F-4D97-AF65-F5344CB8AC3E}">
        <p14:creationId xmlns:p14="http://schemas.microsoft.com/office/powerpoint/2010/main" val="2650795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57</a:t>
            </a:fld>
            <a:endParaRPr lang="en-US" dirty="0"/>
          </a:p>
        </p:txBody>
      </p:sp>
    </p:spTree>
    <p:extLst>
      <p:ext uri="{BB962C8B-B14F-4D97-AF65-F5344CB8AC3E}">
        <p14:creationId xmlns:p14="http://schemas.microsoft.com/office/powerpoint/2010/main" val="3058695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58</a:t>
            </a:fld>
            <a:endParaRPr lang="en-US" dirty="0"/>
          </a:p>
        </p:txBody>
      </p:sp>
    </p:spTree>
    <p:extLst>
      <p:ext uri="{BB962C8B-B14F-4D97-AF65-F5344CB8AC3E}">
        <p14:creationId xmlns:p14="http://schemas.microsoft.com/office/powerpoint/2010/main" val="635576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6"/>
          <p:cNvSpPr>
            <a:spLocks noGrp="1" noChangeArrowheads="1"/>
          </p:cNvSpPr>
          <p:nvPr>
            <p:ph type="sldNum" sz="quarter"/>
          </p:nvPr>
        </p:nvSpPr>
        <p:spPr>
          <a:noFill/>
        </p:spPr>
        <p:txBody>
          <a:bodyPr/>
          <a:lstStyle/>
          <a:p>
            <a:fld id="{32913D18-AEA0-40B8-9627-8D5B9EE95AE8}" type="slidenum">
              <a:rPr lang="en-GB" smtClean="0"/>
              <a:pPr/>
              <a:t>59</a:t>
            </a:fld>
            <a:endParaRPr lang="en-GB" dirty="0" smtClean="0"/>
          </a:p>
        </p:txBody>
      </p:sp>
      <p:sp>
        <p:nvSpPr>
          <p:cNvPr id="13315" name="Text Box 1"/>
          <p:cNvSpPr txBox="1">
            <a:spLocks noChangeArrowheads="1"/>
          </p:cNvSpPr>
          <p:nvPr/>
        </p:nvSpPr>
        <p:spPr bwMode="auto">
          <a:xfrm>
            <a:off x="3884614" y="8685213"/>
            <a:ext cx="2957511" cy="442913"/>
          </a:xfrm>
          <a:prstGeom prst="rect">
            <a:avLst/>
          </a:prstGeom>
          <a:noFill/>
          <a:ln w="9525">
            <a:noFill/>
            <a:round/>
            <a:headEnd/>
            <a:tailEnd/>
          </a:ln>
        </p:spPr>
        <p:txBody>
          <a:bodyPr lIns="91089" tIns="47366" rIns="91089" bIns="47366" anchor="b"/>
          <a:lstStyle/>
          <a:p>
            <a:pPr algn="r">
              <a:buClrTx/>
              <a:tabLst>
                <a:tab pos="0" algn="l"/>
                <a:tab pos="462732" algn="l"/>
                <a:tab pos="925464" algn="l"/>
                <a:tab pos="1388196" algn="l"/>
                <a:tab pos="1850928" algn="l"/>
                <a:tab pos="2313661" algn="l"/>
                <a:tab pos="2776393" algn="l"/>
                <a:tab pos="3239125" algn="l"/>
                <a:tab pos="3701857" algn="l"/>
                <a:tab pos="4164589" algn="l"/>
                <a:tab pos="4627321" algn="l"/>
                <a:tab pos="5090053" algn="l"/>
                <a:tab pos="5552785" algn="l"/>
                <a:tab pos="6015518" algn="l"/>
                <a:tab pos="6478250" algn="l"/>
                <a:tab pos="6940982" algn="l"/>
                <a:tab pos="7403714" algn="l"/>
                <a:tab pos="7866446" algn="l"/>
                <a:tab pos="8329178" algn="l"/>
                <a:tab pos="8791910" algn="l"/>
                <a:tab pos="9254642" algn="l"/>
              </a:tabLst>
            </a:pPr>
            <a:fld id="{C40F09E7-C75C-43B7-A354-E60183D46758}" type="slidenum">
              <a:rPr lang="en-GB" sz="1200">
                <a:solidFill>
                  <a:srgbClr val="000000"/>
                </a:solidFill>
                <a:ea typeface="DejaVu LGC Sans" charset="0"/>
                <a:cs typeface="DejaVu LGC Sans" charset="0"/>
              </a:rPr>
              <a:pPr algn="r">
                <a:buClrTx/>
                <a:tabLst>
                  <a:tab pos="0" algn="l"/>
                  <a:tab pos="462732" algn="l"/>
                  <a:tab pos="925464" algn="l"/>
                  <a:tab pos="1388196" algn="l"/>
                  <a:tab pos="1850928" algn="l"/>
                  <a:tab pos="2313661" algn="l"/>
                  <a:tab pos="2776393" algn="l"/>
                  <a:tab pos="3239125" algn="l"/>
                  <a:tab pos="3701857" algn="l"/>
                  <a:tab pos="4164589" algn="l"/>
                  <a:tab pos="4627321" algn="l"/>
                  <a:tab pos="5090053" algn="l"/>
                  <a:tab pos="5552785" algn="l"/>
                  <a:tab pos="6015518" algn="l"/>
                  <a:tab pos="6478250" algn="l"/>
                  <a:tab pos="6940982" algn="l"/>
                  <a:tab pos="7403714" algn="l"/>
                  <a:tab pos="7866446" algn="l"/>
                  <a:tab pos="8329178" algn="l"/>
                  <a:tab pos="8791910" algn="l"/>
                  <a:tab pos="9254642" algn="l"/>
                </a:tabLst>
              </a:pPr>
              <a:t>59</a:t>
            </a:fld>
            <a:endParaRPr lang="en-GB" sz="1200" dirty="0">
              <a:solidFill>
                <a:srgbClr val="000000"/>
              </a:solidFill>
              <a:ea typeface="DejaVu LGC Sans" charset="0"/>
              <a:cs typeface="DejaVu LGC Sans" charset="0"/>
            </a:endParaRPr>
          </a:p>
        </p:txBody>
      </p:sp>
      <p:sp>
        <p:nvSpPr>
          <p:cNvPr id="13316" name="Text Box 2"/>
          <p:cNvSpPr txBox="1">
            <a:spLocks noChangeArrowheads="1"/>
          </p:cNvSpPr>
          <p:nvPr/>
        </p:nvSpPr>
        <p:spPr bwMode="auto">
          <a:xfrm>
            <a:off x="3884613" y="8685213"/>
            <a:ext cx="2959100" cy="444499"/>
          </a:xfrm>
          <a:prstGeom prst="rect">
            <a:avLst/>
          </a:prstGeom>
          <a:noFill/>
          <a:ln w="9525">
            <a:noFill/>
            <a:round/>
            <a:headEnd/>
            <a:tailEnd/>
          </a:ln>
        </p:spPr>
        <p:txBody>
          <a:bodyPr lIns="91089" tIns="47366" rIns="91089" bIns="47366" anchor="b"/>
          <a:lstStyle/>
          <a:p>
            <a:pPr algn="r">
              <a:buClrTx/>
              <a:tabLst>
                <a:tab pos="0" algn="l"/>
                <a:tab pos="462732" algn="l"/>
                <a:tab pos="925464" algn="l"/>
                <a:tab pos="1388196" algn="l"/>
                <a:tab pos="1850928" algn="l"/>
                <a:tab pos="2313661" algn="l"/>
                <a:tab pos="2776393" algn="l"/>
                <a:tab pos="3239125" algn="l"/>
                <a:tab pos="3701857" algn="l"/>
                <a:tab pos="4164589" algn="l"/>
                <a:tab pos="4627321" algn="l"/>
                <a:tab pos="5090053" algn="l"/>
                <a:tab pos="5552785" algn="l"/>
                <a:tab pos="6015518" algn="l"/>
                <a:tab pos="6478250" algn="l"/>
                <a:tab pos="6940982" algn="l"/>
                <a:tab pos="7403714" algn="l"/>
                <a:tab pos="7866446" algn="l"/>
                <a:tab pos="8329178" algn="l"/>
                <a:tab pos="8791910" algn="l"/>
                <a:tab pos="9254642" algn="l"/>
              </a:tabLst>
            </a:pPr>
            <a:fld id="{62DDC5D0-38BD-4ABB-8C04-2E55CC9A9F9F}" type="slidenum">
              <a:rPr lang="en-GB" sz="1200">
                <a:solidFill>
                  <a:srgbClr val="000000"/>
                </a:solidFill>
                <a:ea typeface="DejaVu LGC Sans" charset="0"/>
                <a:cs typeface="DejaVu LGC Sans" charset="0"/>
              </a:rPr>
              <a:pPr algn="r">
                <a:buClrTx/>
                <a:tabLst>
                  <a:tab pos="0" algn="l"/>
                  <a:tab pos="462732" algn="l"/>
                  <a:tab pos="925464" algn="l"/>
                  <a:tab pos="1388196" algn="l"/>
                  <a:tab pos="1850928" algn="l"/>
                  <a:tab pos="2313661" algn="l"/>
                  <a:tab pos="2776393" algn="l"/>
                  <a:tab pos="3239125" algn="l"/>
                  <a:tab pos="3701857" algn="l"/>
                  <a:tab pos="4164589" algn="l"/>
                  <a:tab pos="4627321" algn="l"/>
                  <a:tab pos="5090053" algn="l"/>
                  <a:tab pos="5552785" algn="l"/>
                  <a:tab pos="6015518" algn="l"/>
                  <a:tab pos="6478250" algn="l"/>
                  <a:tab pos="6940982" algn="l"/>
                  <a:tab pos="7403714" algn="l"/>
                  <a:tab pos="7866446" algn="l"/>
                  <a:tab pos="8329178" algn="l"/>
                  <a:tab pos="8791910" algn="l"/>
                  <a:tab pos="9254642" algn="l"/>
                </a:tabLst>
              </a:pPr>
              <a:t>59</a:t>
            </a:fld>
            <a:endParaRPr lang="en-GB" sz="1200" dirty="0">
              <a:solidFill>
                <a:srgbClr val="000000"/>
              </a:solidFill>
              <a:ea typeface="DejaVu LGC Sans" charset="0"/>
              <a:cs typeface="DejaVu LGC Sans" charset="0"/>
            </a:endParaRPr>
          </a:p>
        </p:txBody>
      </p:sp>
      <p:sp>
        <p:nvSpPr>
          <p:cNvPr id="13317" name="Text Box 3"/>
          <p:cNvSpPr txBox="1">
            <a:spLocks noChangeArrowheads="1"/>
          </p:cNvSpPr>
          <p:nvPr/>
        </p:nvSpPr>
        <p:spPr bwMode="auto">
          <a:xfrm>
            <a:off x="1143001" y="685800"/>
            <a:ext cx="4572000" cy="3429000"/>
          </a:xfrm>
          <a:prstGeom prst="rect">
            <a:avLst/>
          </a:prstGeom>
          <a:solidFill>
            <a:srgbClr val="FFFFFF"/>
          </a:solidFill>
          <a:ln w="9360">
            <a:solidFill>
              <a:srgbClr val="000000"/>
            </a:solidFill>
            <a:miter lim="800000"/>
            <a:headEnd/>
            <a:tailEnd/>
          </a:ln>
        </p:spPr>
        <p:txBody>
          <a:bodyPr wrap="none" lIns="92546" tIns="46273" rIns="92546" bIns="46273" anchor="ctr"/>
          <a:lstStyle/>
          <a:p>
            <a:endParaRPr lang="en-US" dirty="0">
              <a:ea typeface="DejaVu LGC Sans" charset="0"/>
              <a:cs typeface="DejaVu LGC Sans" charset="0"/>
            </a:endParaRPr>
          </a:p>
        </p:txBody>
      </p:sp>
      <p:sp>
        <p:nvSpPr>
          <p:cNvPr id="13318" name="Rectangle 4"/>
          <p:cNvSpPr>
            <a:spLocks noGrp="1" noChangeArrowheads="1"/>
          </p:cNvSpPr>
          <p:nvPr>
            <p:ph type="body"/>
          </p:nvPr>
        </p:nvSpPr>
        <p:spPr>
          <a:xfrm>
            <a:off x="685801" y="4343401"/>
            <a:ext cx="5473700" cy="4195763"/>
          </a:xfrm>
          <a:noFill/>
          <a:ln/>
        </p:spPr>
        <p:txBody>
          <a:bodyPr wrap="none" anchor="ctr"/>
          <a:lstStyle/>
          <a:p>
            <a:endParaRPr lang="en-US" dirty="0" smtClean="0"/>
          </a:p>
        </p:txBody>
      </p:sp>
    </p:spTree>
    <p:extLst>
      <p:ext uri="{BB962C8B-B14F-4D97-AF65-F5344CB8AC3E}">
        <p14:creationId xmlns:p14="http://schemas.microsoft.com/office/powerpoint/2010/main" val="66674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60</a:t>
            </a:fld>
            <a:endParaRPr lang="en-US" dirty="0"/>
          </a:p>
        </p:txBody>
      </p:sp>
    </p:spTree>
    <p:extLst>
      <p:ext uri="{BB962C8B-B14F-4D97-AF65-F5344CB8AC3E}">
        <p14:creationId xmlns:p14="http://schemas.microsoft.com/office/powerpoint/2010/main" val="3677226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66</a:t>
            </a:fld>
            <a:endParaRPr lang="en-US" dirty="0"/>
          </a:p>
        </p:txBody>
      </p:sp>
    </p:spTree>
    <p:extLst>
      <p:ext uri="{BB962C8B-B14F-4D97-AF65-F5344CB8AC3E}">
        <p14:creationId xmlns:p14="http://schemas.microsoft.com/office/powerpoint/2010/main" val="2241037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21</a:t>
            </a:fld>
            <a:endParaRPr lang="en-US" dirty="0"/>
          </a:p>
        </p:txBody>
      </p:sp>
    </p:spTree>
    <p:extLst>
      <p:ext uri="{BB962C8B-B14F-4D97-AF65-F5344CB8AC3E}">
        <p14:creationId xmlns:p14="http://schemas.microsoft.com/office/powerpoint/2010/main" val="1368652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72</a:t>
            </a:fld>
            <a:endParaRPr lang="en-US" dirty="0"/>
          </a:p>
        </p:txBody>
      </p:sp>
    </p:spTree>
    <p:extLst>
      <p:ext uri="{BB962C8B-B14F-4D97-AF65-F5344CB8AC3E}">
        <p14:creationId xmlns:p14="http://schemas.microsoft.com/office/powerpoint/2010/main" val="3608745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73</a:t>
            </a:fld>
            <a:endParaRPr lang="en-US" dirty="0"/>
          </a:p>
        </p:txBody>
      </p:sp>
    </p:spTree>
    <p:extLst>
      <p:ext uri="{BB962C8B-B14F-4D97-AF65-F5344CB8AC3E}">
        <p14:creationId xmlns:p14="http://schemas.microsoft.com/office/powerpoint/2010/main" val="1997025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75</a:t>
            </a:fld>
            <a:endParaRPr lang="en-US" dirty="0"/>
          </a:p>
        </p:txBody>
      </p:sp>
    </p:spTree>
    <p:extLst>
      <p:ext uri="{BB962C8B-B14F-4D97-AF65-F5344CB8AC3E}">
        <p14:creationId xmlns:p14="http://schemas.microsoft.com/office/powerpoint/2010/main" val="1151421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76</a:t>
            </a:fld>
            <a:endParaRPr lang="en-US" dirty="0"/>
          </a:p>
        </p:txBody>
      </p:sp>
    </p:spTree>
    <p:extLst>
      <p:ext uri="{BB962C8B-B14F-4D97-AF65-F5344CB8AC3E}">
        <p14:creationId xmlns:p14="http://schemas.microsoft.com/office/powerpoint/2010/main" val="1639221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77</a:t>
            </a:fld>
            <a:endParaRPr lang="en-US" dirty="0"/>
          </a:p>
        </p:txBody>
      </p:sp>
    </p:spTree>
    <p:extLst>
      <p:ext uri="{BB962C8B-B14F-4D97-AF65-F5344CB8AC3E}">
        <p14:creationId xmlns:p14="http://schemas.microsoft.com/office/powerpoint/2010/main" val="3804157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79</a:t>
            </a:fld>
            <a:endParaRPr lang="en-US" dirty="0"/>
          </a:p>
        </p:txBody>
      </p:sp>
    </p:spTree>
    <p:extLst>
      <p:ext uri="{BB962C8B-B14F-4D97-AF65-F5344CB8AC3E}">
        <p14:creationId xmlns:p14="http://schemas.microsoft.com/office/powerpoint/2010/main" val="1040860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82</a:t>
            </a:fld>
            <a:endParaRPr lang="en-US" dirty="0"/>
          </a:p>
        </p:txBody>
      </p:sp>
    </p:spTree>
    <p:extLst>
      <p:ext uri="{BB962C8B-B14F-4D97-AF65-F5344CB8AC3E}">
        <p14:creationId xmlns:p14="http://schemas.microsoft.com/office/powerpoint/2010/main" val="3073879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83</a:t>
            </a:fld>
            <a:endParaRPr lang="en-US" dirty="0"/>
          </a:p>
        </p:txBody>
      </p:sp>
    </p:spTree>
    <p:extLst>
      <p:ext uri="{BB962C8B-B14F-4D97-AF65-F5344CB8AC3E}">
        <p14:creationId xmlns:p14="http://schemas.microsoft.com/office/powerpoint/2010/main" val="3626974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88</a:t>
            </a:fld>
            <a:endParaRPr lang="en-US" dirty="0"/>
          </a:p>
        </p:txBody>
      </p:sp>
    </p:spTree>
    <p:extLst>
      <p:ext uri="{BB962C8B-B14F-4D97-AF65-F5344CB8AC3E}">
        <p14:creationId xmlns:p14="http://schemas.microsoft.com/office/powerpoint/2010/main" val="33442757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89</a:t>
            </a:fld>
            <a:endParaRPr lang="en-US" dirty="0"/>
          </a:p>
        </p:txBody>
      </p:sp>
    </p:spTree>
    <p:extLst>
      <p:ext uri="{BB962C8B-B14F-4D97-AF65-F5344CB8AC3E}">
        <p14:creationId xmlns:p14="http://schemas.microsoft.com/office/powerpoint/2010/main" val="3590683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24</a:t>
            </a:fld>
            <a:endParaRPr lang="en-US" dirty="0"/>
          </a:p>
        </p:txBody>
      </p:sp>
    </p:spTree>
    <p:extLst>
      <p:ext uri="{BB962C8B-B14F-4D97-AF65-F5344CB8AC3E}">
        <p14:creationId xmlns:p14="http://schemas.microsoft.com/office/powerpoint/2010/main" val="2060062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100</a:t>
            </a:fld>
            <a:endParaRPr lang="en-US" dirty="0"/>
          </a:p>
        </p:txBody>
      </p:sp>
    </p:spTree>
    <p:extLst>
      <p:ext uri="{BB962C8B-B14F-4D97-AF65-F5344CB8AC3E}">
        <p14:creationId xmlns:p14="http://schemas.microsoft.com/office/powerpoint/2010/main" val="27883080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101</a:t>
            </a:fld>
            <a:endParaRPr lang="en-US" dirty="0"/>
          </a:p>
        </p:txBody>
      </p:sp>
    </p:spTree>
    <p:extLst>
      <p:ext uri="{BB962C8B-B14F-4D97-AF65-F5344CB8AC3E}">
        <p14:creationId xmlns:p14="http://schemas.microsoft.com/office/powerpoint/2010/main" val="14206432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102</a:t>
            </a:fld>
            <a:endParaRPr lang="en-US" dirty="0"/>
          </a:p>
        </p:txBody>
      </p:sp>
    </p:spTree>
    <p:extLst>
      <p:ext uri="{BB962C8B-B14F-4D97-AF65-F5344CB8AC3E}">
        <p14:creationId xmlns:p14="http://schemas.microsoft.com/office/powerpoint/2010/main" val="2962386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Following are things important to CWG but I’m not sure I should bring it to the review:</a:t>
            </a:r>
          </a:p>
          <a:p>
            <a:pPr marL="228600" indent="-228600">
              <a:buFont typeface="+mj-lt"/>
              <a:buAutoNum type="arabicPeriod"/>
            </a:pPr>
            <a:r>
              <a:rPr lang="en-US" dirty="0" smtClean="0"/>
              <a:t>Communication with Ground. We often do not know what happened there.</a:t>
            </a:r>
          </a:p>
          <a:p>
            <a:pPr marL="228600" indent="-228600">
              <a:buFont typeface="+mj-lt"/>
              <a:buAutoNum type="arabicPeriod"/>
            </a:pPr>
            <a:r>
              <a:rPr lang="en-US" dirty="0" smtClean="0"/>
              <a:t>Documentation about Ground algorithm.</a:t>
            </a:r>
          </a:p>
          <a:p>
            <a:pPr marL="228600" indent="-228600">
              <a:buFont typeface="+mj-lt"/>
              <a:buAutoNum type="arabicPeriod"/>
            </a:pPr>
            <a:r>
              <a:rPr lang="en-US" dirty="0" smtClean="0"/>
              <a:t>FY19 funds be available by June 1</a:t>
            </a:r>
            <a:r>
              <a:rPr lang="en-US" baseline="0" dirty="0" smtClean="0"/>
              <a:t> (July to August in the past) to smooth out several unexpected changes associated with contract changes.</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127</a:t>
            </a:fld>
            <a:endParaRPr lang="en-US" dirty="0"/>
          </a:p>
        </p:txBody>
      </p:sp>
    </p:spTree>
    <p:extLst>
      <p:ext uri="{BB962C8B-B14F-4D97-AF65-F5344CB8AC3E}">
        <p14:creationId xmlns:p14="http://schemas.microsoft.com/office/powerpoint/2010/main" val="1320390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1303C173-D336-4429-BE64-F6CFCEA9010A}" type="slidenum">
              <a:rPr lang="en-US" smtClean="0"/>
              <a:pPr/>
              <a:t>128</a:t>
            </a:fld>
            <a:endParaRPr lang="en-US" dirty="0"/>
          </a:p>
        </p:txBody>
      </p:sp>
      <p:sp>
        <p:nvSpPr>
          <p:cNvPr id="5" name="Date Placeholder 4"/>
          <p:cNvSpPr>
            <a:spLocks noGrp="1"/>
          </p:cNvSpPr>
          <p:nvPr>
            <p:ph type="dt" idx="11"/>
          </p:nvPr>
        </p:nvSpPr>
        <p:spPr/>
        <p:txBody>
          <a:bodyPr/>
          <a:lstStyle/>
          <a:p>
            <a:r>
              <a:rPr lang="en-US" dirty="0" smtClean="0"/>
              <a:t>1 June 2018</a:t>
            </a:r>
            <a:endParaRPr lang="en-US" dirty="0"/>
          </a:p>
        </p:txBody>
      </p:sp>
      <p:sp>
        <p:nvSpPr>
          <p:cNvPr id="6" name="Footer Placeholder 5"/>
          <p:cNvSpPr>
            <a:spLocks noGrp="1"/>
          </p:cNvSpPr>
          <p:nvPr>
            <p:ph type="ftr" sz="quarter" idx="12"/>
          </p:nvPr>
        </p:nvSpPr>
        <p:spPr/>
        <p:txBody>
          <a:bodyPr/>
          <a:lstStyle/>
          <a:p>
            <a:r>
              <a:rPr lang="en-US" dirty="0" smtClean="0"/>
              <a:t>GOES16-ABI L1b PS-PVR Validated</a:t>
            </a:r>
            <a:endParaRPr lang="en-US" dirty="0"/>
          </a:p>
        </p:txBody>
      </p:sp>
      <p:sp>
        <p:nvSpPr>
          <p:cNvPr id="7" name="Header Placeholder 6"/>
          <p:cNvSpPr>
            <a:spLocks noGrp="1"/>
          </p:cNvSpPr>
          <p:nvPr>
            <p:ph type="hdr" sz="quarter" idx="13"/>
          </p:nvPr>
        </p:nvSpPr>
        <p:spPr/>
        <p:txBody>
          <a:bodyPr/>
          <a:lstStyle/>
          <a:p>
            <a:r>
              <a:rPr lang="en-US" dirty="0" smtClean="0"/>
              <a:t>test</a:t>
            </a:r>
            <a:endParaRPr lang="en-US" dirty="0"/>
          </a:p>
        </p:txBody>
      </p:sp>
    </p:spTree>
    <p:extLst>
      <p:ext uri="{BB962C8B-B14F-4D97-AF65-F5344CB8AC3E}">
        <p14:creationId xmlns:p14="http://schemas.microsoft.com/office/powerpoint/2010/main" val="4290255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1303C173-D336-4429-BE64-F6CFCEA9010A}" type="slidenum">
              <a:rPr lang="en-US" smtClean="0"/>
              <a:pPr/>
              <a:t>129</a:t>
            </a:fld>
            <a:endParaRPr lang="en-US" dirty="0"/>
          </a:p>
        </p:txBody>
      </p:sp>
      <p:sp>
        <p:nvSpPr>
          <p:cNvPr id="5" name="Date Placeholder 4"/>
          <p:cNvSpPr>
            <a:spLocks noGrp="1"/>
          </p:cNvSpPr>
          <p:nvPr>
            <p:ph type="dt" idx="11"/>
          </p:nvPr>
        </p:nvSpPr>
        <p:spPr/>
        <p:txBody>
          <a:bodyPr/>
          <a:lstStyle/>
          <a:p>
            <a:r>
              <a:rPr lang="en-US" dirty="0" smtClean="0"/>
              <a:t>1 June 2018</a:t>
            </a:r>
            <a:endParaRPr lang="en-US" dirty="0"/>
          </a:p>
        </p:txBody>
      </p:sp>
      <p:sp>
        <p:nvSpPr>
          <p:cNvPr id="6" name="Footer Placeholder 5"/>
          <p:cNvSpPr>
            <a:spLocks noGrp="1"/>
          </p:cNvSpPr>
          <p:nvPr>
            <p:ph type="ftr" sz="quarter" idx="12"/>
          </p:nvPr>
        </p:nvSpPr>
        <p:spPr/>
        <p:txBody>
          <a:bodyPr/>
          <a:lstStyle/>
          <a:p>
            <a:r>
              <a:rPr lang="en-US" dirty="0" smtClean="0"/>
              <a:t>GOES16-ABI L1b PS-PVR Validated</a:t>
            </a:r>
            <a:endParaRPr lang="en-US" dirty="0"/>
          </a:p>
        </p:txBody>
      </p:sp>
      <p:sp>
        <p:nvSpPr>
          <p:cNvPr id="7" name="Header Placeholder 6"/>
          <p:cNvSpPr>
            <a:spLocks noGrp="1"/>
          </p:cNvSpPr>
          <p:nvPr>
            <p:ph type="hdr" sz="quarter" idx="13"/>
          </p:nvPr>
        </p:nvSpPr>
        <p:spPr/>
        <p:txBody>
          <a:bodyPr/>
          <a:lstStyle/>
          <a:p>
            <a:r>
              <a:rPr lang="en-US" dirty="0" smtClean="0"/>
              <a:t>test</a:t>
            </a:r>
            <a:endParaRPr lang="en-US" dirty="0"/>
          </a:p>
        </p:txBody>
      </p:sp>
    </p:spTree>
    <p:extLst>
      <p:ext uri="{BB962C8B-B14F-4D97-AF65-F5344CB8AC3E}">
        <p14:creationId xmlns:p14="http://schemas.microsoft.com/office/powerpoint/2010/main" val="31517726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131</a:t>
            </a:fld>
            <a:endParaRPr lang="en-US" dirty="0"/>
          </a:p>
        </p:txBody>
      </p:sp>
    </p:spTree>
    <p:extLst>
      <p:ext uri="{BB962C8B-B14F-4D97-AF65-F5344CB8AC3E}">
        <p14:creationId xmlns:p14="http://schemas.microsoft.com/office/powerpoint/2010/main" val="817364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31</a:t>
            </a:fld>
            <a:endParaRPr lang="en-US" dirty="0"/>
          </a:p>
        </p:txBody>
      </p:sp>
    </p:spTree>
    <p:extLst>
      <p:ext uri="{BB962C8B-B14F-4D97-AF65-F5344CB8AC3E}">
        <p14:creationId xmlns:p14="http://schemas.microsoft.com/office/powerpoint/2010/main" val="1364001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34</a:t>
            </a:fld>
            <a:endParaRPr lang="en-US" dirty="0"/>
          </a:p>
        </p:txBody>
      </p:sp>
    </p:spTree>
    <p:extLst>
      <p:ext uri="{BB962C8B-B14F-4D97-AF65-F5344CB8AC3E}">
        <p14:creationId xmlns:p14="http://schemas.microsoft.com/office/powerpoint/2010/main" val="4256711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35</a:t>
            </a:fld>
            <a:endParaRPr lang="en-US" dirty="0"/>
          </a:p>
        </p:txBody>
      </p:sp>
    </p:spTree>
    <p:extLst>
      <p:ext uri="{BB962C8B-B14F-4D97-AF65-F5344CB8AC3E}">
        <p14:creationId xmlns:p14="http://schemas.microsoft.com/office/powerpoint/2010/main" val="3629149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39</a:t>
            </a:fld>
            <a:endParaRPr lang="en-US" dirty="0"/>
          </a:p>
        </p:txBody>
      </p:sp>
    </p:spTree>
    <p:extLst>
      <p:ext uri="{BB962C8B-B14F-4D97-AF65-F5344CB8AC3E}">
        <p14:creationId xmlns:p14="http://schemas.microsoft.com/office/powerpoint/2010/main" val="2009694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40</a:t>
            </a:fld>
            <a:endParaRPr lang="en-US" dirty="0"/>
          </a:p>
        </p:txBody>
      </p:sp>
    </p:spTree>
    <p:extLst>
      <p:ext uri="{BB962C8B-B14F-4D97-AF65-F5344CB8AC3E}">
        <p14:creationId xmlns:p14="http://schemas.microsoft.com/office/powerpoint/2010/main" val="294692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4175783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7775" y="492556"/>
            <a:ext cx="7331825" cy="685801"/>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37068596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lgn="l">
              <a:defRPr sz="1800">
                <a:solidFill>
                  <a:schemeClr val="tx1">
                    <a:lumMod val="50000"/>
                    <a:lumOff val="5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6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12868669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7353300" cy="677008"/>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199" y="1143000"/>
            <a:ext cx="4000501"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86300" y="1143000"/>
            <a:ext cx="4000500"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35719082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399" y="228600"/>
            <a:ext cx="7315201" cy="685801"/>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43001"/>
            <a:ext cx="400169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98874" y="1600201"/>
            <a:ext cx="3960017" cy="4589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86298" y="1143001"/>
            <a:ext cx="4000501"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86300" y="1600201"/>
            <a:ext cx="4000500" cy="4589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dirty="0" smtClean="0"/>
              <a:t>2018/11/28</a:t>
            </a:r>
            <a:endParaRPr lang="en-US" dirty="0"/>
          </a:p>
        </p:txBody>
      </p:sp>
      <p:sp>
        <p:nvSpPr>
          <p:cNvPr id="8" name="Footer Placeholder 7"/>
          <p:cNvSpPr>
            <a:spLocks noGrp="1"/>
          </p:cNvSpPr>
          <p:nvPr>
            <p:ph type="ftr" sz="quarter" idx="11"/>
          </p:nvPr>
        </p:nvSpPr>
        <p:spPr/>
        <p:txBody>
          <a:bodyPr/>
          <a:lstStyle/>
          <a:p>
            <a:r>
              <a:rPr lang="en-US" dirty="0" smtClean="0"/>
              <a:t>Provisional PS-PVR for GOES-17 ABI L1b Products</a:t>
            </a:r>
            <a:endParaRPr lang="en-US" dirty="0"/>
          </a:p>
        </p:txBody>
      </p:sp>
      <p:sp>
        <p:nvSpPr>
          <p:cNvPr id="9" name="Slide Number Placeholder 8"/>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30469840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492556"/>
            <a:ext cx="7340138" cy="685801"/>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4" name="Footer Placeholder 3"/>
          <p:cNvSpPr>
            <a:spLocks noGrp="1"/>
          </p:cNvSpPr>
          <p:nvPr>
            <p:ph type="ftr" sz="quarter" idx="11"/>
          </p:nvPr>
        </p:nvSpPr>
        <p:spPr/>
        <p:txBody>
          <a:bodyPr/>
          <a:lstStyle/>
          <a:p>
            <a:r>
              <a:rPr lang="en-US" dirty="0" smtClean="0"/>
              <a:t>Provisional PS-PVR for GOES-17 ABI L1b Products</a:t>
            </a:r>
            <a:endParaRPr lang="en-US" dirty="0"/>
          </a:p>
        </p:txBody>
      </p:sp>
      <p:sp>
        <p:nvSpPr>
          <p:cNvPr id="5" name="Slide Number Placeholder 4"/>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19647347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2018/11/28</a:t>
            </a:r>
            <a:endParaRPr lang="en-US" dirty="0"/>
          </a:p>
        </p:txBody>
      </p:sp>
      <p:sp>
        <p:nvSpPr>
          <p:cNvPr id="3" name="Footer Placeholder 2"/>
          <p:cNvSpPr>
            <a:spLocks noGrp="1"/>
          </p:cNvSpPr>
          <p:nvPr>
            <p:ph type="ftr" sz="quarter" idx="11"/>
          </p:nvPr>
        </p:nvSpPr>
        <p:spPr/>
        <p:txBody>
          <a:bodyPr/>
          <a:lstStyle/>
          <a:p>
            <a:r>
              <a:rPr lang="en-US" dirty="0" smtClean="0"/>
              <a:t>Provisional PS-PVR for GOES-17 ABI L1b Products</a:t>
            </a:r>
            <a:endParaRPr lang="en-US" dirty="0"/>
          </a:p>
        </p:txBody>
      </p:sp>
      <p:sp>
        <p:nvSpPr>
          <p:cNvPr id="4" name="Slide Number Placeholder 3"/>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5305212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92556"/>
            <a:ext cx="7315200" cy="6858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805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199" y="6356351"/>
            <a:ext cx="1845425"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2018/11/28</a:t>
            </a:r>
            <a:endParaRPr lang="en-US" dirty="0"/>
          </a:p>
        </p:txBody>
      </p:sp>
      <p:sp>
        <p:nvSpPr>
          <p:cNvPr id="5" name="Footer Placeholder 4"/>
          <p:cNvSpPr>
            <a:spLocks noGrp="1"/>
          </p:cNvSpPr>
          <p:nvPr>
            <p:ph type="ftr" sz="quarter" idx="3"/>
          </p:nvPr>
        </p:nvSpPr>
        <p:spPr>
          <a:xfrm>
            <a:off x="2302624" y="6356351"/>
            <a:ext cx="455537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Provisional PS-PVR for GOES-17 ABI L1b Products</a:t>
            </a:r>
            <a:endParaRPr lang="en-US" dirty="0"/>
          </a:p>
        </p:txBody>
      </p:sp>
      <p:sp>
        <p:nvSpPr>
          <p:cNvPr id="6" name="Slide Number Placeholder 5"/>
          <p:cNvSpPr>
            <a:spLocks noGrp="1"/>
          </p:cNvSpPr>
          <p:nvPr>
            <p:ph type="sldNum" sz="quarter" idx="4"/>
          </p:nvPr>
        </p:nvSpPr>
        <p:spPr>
          <a:xfrm>
            <a:off x="6858000" y="6356351"/>
            <a:ext cx="1828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87418-5481-4E5B-A2F4-9A93734A0716}" type="slidenum">
              <a:rPr lang="en-US" smtClean="0"/>
              <a:t>‹#›</a:t>
            </a:fld>
            <a:endParaRPr lang="en-US" dirty="0"/>
          </a:p>
        </p:txBody>
      </p:sp>
      <p:pic>
        <p:nvPicPr>
          <p:cNvPr id="7" name="Picture 2" descr="GOES-R Downloadable Logos"/>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6200" y="64257"/>
            <a:ext cx="1071563" cy="6892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noaa logo"/>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985368" y="64257"/>
            <a:ext cx="547033" cy="5470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Related image"/>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8532401" y="62584"/>
            <a:ext cx="611599" cy="506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410287"/>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Lst>
  <p:timing>
    <p:tnLst>
      <p:par>
        <p:cTn id="1" dur="indefinite" restart="never" nodeType="tmRoot"/>
      </p:par>
    </p:tnLst>
  </p:timing>
  <p:hf hdr="0"/>
  <p:txStyles>
    <p:title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lnSpc>
          <a:spcPct val="90000"/>
        </a:lnSpc>
        <a:spcBef>
          <a:spcPts val="1000"/>
        </a:spcBef>
        <a:buFont typeface="Wingdings" panose="05000000000000000000" pitchFamily="2" charset="2"/>
        <a:buChar char="v"/>
        <a:defRPr sz="2800" kern="1200">
          <a:solidFill>
            <a:schemeClr val="tx1"/>
          </a:solidFill>
          <a:latin typeface="Times New Roman" panose="02020603050405020304" pitchFamily="18" charset="0"/>
          <a:ea typeface="+mn-ea"/>
          <a:cs typeface="Times New Roman" panose="02020603050405020304" pitchFamily="18" charset="0"/>
        </a:defRPr>
      </a:lvl1pPr>
      <a:lvl2pPr marL="800100" indent="-342900"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Times New Roman" panose="02020603050405020304" pitchFamily="18" charset="0"/>
          <a:ea typeface="+mn-ea"/>
          <a:cs typeface="Times New Roman" panose="02020603050405020304" pitchFamily="18" charset="0"/>
        </a:defRPr>
      </a:lvl2pPr>
      <a:lvl3pPr marL="1257300" indent="-342900" algn="l" defTabSz="914400" rtl="0" eaLnBrk="1" latinLnBrk="0" hangingPunct="1">
        <a:lnSpc>
          <a:spcPct val="90000"/>
        </a:lnSpc>
        <a:spcBef>
          <a:spcPts val="500"/>
        </a:spcBef>
        <a:buFont typeface="Wingdings" panose="05000000000000000000" pitchFamily="2" charset="2"/>
        <a:buChar char="q"/>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image" Target="../media/image205.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image" Target="../media/image207.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2.xml"/><Relationship Id="rId4" Type="http://schemas.openxmlformats.org/officeDocument/2006/relationships/image" Target="../media/image211.jpeg"/></Relationships>
</file>

<file path=ppt/slides/_rels/slide11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2.xml"/><Relationship Id="rId4" Type="http://schemas.openxmlformats.org/officeDocument/2006/relationships/image" Target="../media/image214.jpeg"/></Relationships>
</file>

<file path=ppt/slides/_rels/slide115.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image" Target="../media/image215.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18.jpg"/><Relationship Id="rId2" Type="http://schemas.openxmlformats.org/officeDocument/2006/relationships/image" Target="../media/image217.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image" Target="../media/image219.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image" Target="../media/image221.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image" Target="../media/image2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3" Type="http://schemas.openxmlformats.org/officeDocument/2006/relationships/image" Target="../media/image226.jpg"/><Relationship Id="rId2" Type="http://schemas.openxmlformats.org/officeDocument/2006/relationships/image" Target="../media/image225.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2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star.nesdis.noaa.gov/GOESCal/G17_ABI_Solar_Cal_static.php" TargetMode="External"/><Relationship Id="rId2" Type="http://schemas.openxmlformats.org/officeDocument/2006/relationships/hyperlink" Target="https://www.star.nesdis.noaa.gov/GOESCal/G16_IPM_Ops-IRCalStats_daily.php" TargetMode="External"/><Relationship Id="rId1" Type="http://schemas.openxmlformats.org/officeDocument/2006/relationships/slideLayout" Target="../slideLayouts/slideLayout2.xml"/><Relationship Id="rId4" Type="http://schemas.openxmlformats.org/officeDocument/2006/relationships/hyperlink" Target="https://www.star.nesdis.noaa.gov/GOESCal/G16_IPM_EngTelemStats_daily.php"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star.nesdis.noaa.gov/GOESCal/G17_ABI_INR_daily.php"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hyperlink" Target="https://www.star.nesdis.noaa.gov/GOESCal/G16_ABI_INR_daily.php"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star.nesdis.noaa.gov/GOESCal/G17_ABI_INR_daily.php"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26.png"/><Relationship Id="rId4" Type="http://schemas.openxmlformats.org/officeDocument/2006/relationships/hyperlink" Target="https://www.star.nesdis.noaa.gov/GOESCal/G16_ABI_INR_daily.php"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star.nesdis.noaa.gov/GOESCal/G17_ABI_INR_daily.php"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27.png"/><Relationship Id="rId4" Type="http://schemas.openxmlformats.org/officeDocument/2006/relationships/hyperlink" Target="https://www.star.nesdis.noaa.gov/GOESCal/G16_ABI_INR_daily.php"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38.png"/><Relationship Id="rId5" Type="http://schemas.openxmlformats.org/officeDocument/2006/relationships/image" Target="../media/image137.emf"/><Relationship Id="rId4" Type="http://schemas.openxmlformats.org/officeDocument/2006/relationships/image" Target="../media/image136.e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39.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6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6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6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7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58.png"/></Relationships>
</file>

<file path=ppt/slides/_rels/slide7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chart" Target="../charts/chart5.xml"/><Relationship Id="rId5" Type="http://schemas.openxmlformats.org/officeDocument/2006/relationships/image" Target="../media/image161.png"/><Relationship Id="rId4" Type="http://schemas.openxmlformats.org/officeDocument/2006/relationships/image" Target="../media/image160.png"/></Relationships>
</file>

<file path=ppt/slides/_rels/slide7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7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6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image" Target="../media/image170.png"/><Relationship Id="rId1" Type="http://schemas.openxmlformats.org/officeDocument/2006/relationships/slideLayout" Target="../slideLayouts/slideLayout3.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8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80.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54.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NULL"/><Relationship Id="rId5" Type="http://schemas.openxmlformats.org/officeDocument/2006/relationships/image" Target="../media/image181.wmf"/><Relationship Id="rId4" Type="http://schemas.openxmlformats.org/officeDocument/2006/relationships/oleObject" Target="../embeddings/oleObject2.bin"/></Relationships>
</file>

<file path=ppt/slides/_rels/slide8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xml"/><Relationship Id="rId4" Type="http://schemas.openxmlformats.org/officeDocument/2006/relationships/image" Target="../media/image184.png"/></Relationships>
</file>

<file path=ppt/slides/_rels/slide8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png"/><Relationship Id="rId1" Type="http://schemas.openxmlformats.org/officeDocument/2006/relationships/slideLayout" Target="../slideLayouts/slideLayout3.xml"/><Relationship Id="rId5" Type="http://schemas.openxmlformats.org/officeDocument/2006/relationships/image" Target="../media/image188.png"/><Relationship Id="rId4" Type="http://schemas.openxmlformats.org/officeDocument/2006/relationships/image" Target="../media/image187.png"/></Relationships>
</file>

<file path=ppt/slides/_rels/slide8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3.xml"/><Relationship Id="rId5" Type="http://schemas.openxmlformats.org/officeDocument/2006/relationships/image" Target="../media/image191.png"/><Relationship Id="rId4" Type="http://schemas.openxmlformats.org/officeDocument/2006/relationships/image" Target="../media/image185.png"/></Relationships>
</file>

<file path=ppt/slides/_rels/slide8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810.png"/><Relationship Id="rId7" Type="http://schemas.openxmlformats.org/officeDocument/2006/relationships/image" Target="../media/image196.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940.png"/></Relationships>
</file>

<file path=ppt/slides/_rels/slide8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9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Welcome to GOES-17 OTRR</a:t>
            </a:r>
            <a:endParaRPr lang="en-US" dirty="0"/>
          </a:p>
        </p:txBody>
      </p:sp>
      <p:pic>
        <p:nvPicPr>
          <p:cNvPr id="2" name="Picture 1"/>
          <p:cNvPicPr>
            <a:picLocks noChangeAspect="1"/>
          </p:cNvPicPr>
          <p:nvPr/>
        </p:nvPicPr>
        <p:blipFill>
          <a:blip r:embed="rId2"/>
          <a:stretch>
            <a:fillRect/>
          </a:stretch>
        </p:blipFill>
        <p:spPr>
          <a:xfrm>
            <a:off x="217284" y="817563"/>
            <a:ext cx="8647938" cy="5768107"/>
          </a:xfrm>
          <a:prstGeom prst="rect">
            <a:avLst/>
          </a:prstGeom>
        </p:spPr>
      </p:pic>
      <p:sp>
        <p:nvSpPr>
          <p:cNvPr id="7" name="Title 1"/>
          <p:cNvSpPr txBox="1">
            <a:spLocks/>
          </p:cNvSpPr>
          <p:nvPr/>
        </p:nvSpPr>
        <p:spPr>
          <a:xfrm>
            <a:off x="457200" y="1943100"/>
            <a:ext cx="8229600" cy="106679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r>
              <a:rPr lang="en-US" sz="2200" dirty="0" smtClean="0">
                <a:solidFill>
                  <a:srgbClr val="FFFF00"/>
                </a:solidFill>
              </a:rPr>
              <a:t>Peer Stakeholder-Product Validation Review (PS-PVR) for the</a:t>
            </a:r>
            <a:br>
              <a:rPr lang="en-US" sz="2200" dirty="0" smtClean="0">
                <a:solidFill>
                  <a:srgbClr val="FFFF00"/>
                </a:solidFill>
              </a:rPr>
            </a:br>
            <a:r>
              <a:rPr lang="en-US" sz="2200" dirty="0" smtClean="0">
                <a:solidFill>
                  <a:srgbClr val="FFFF00"/>
                </a:solidFill>
              </a:rPr>
              <a:t/>
            </a:r>
            <a:br>
              <a:rPr lang="en-US" sz="2200" dirty="0" smtClean="0">
                <a:solidFill>
                  <a:srgbClr val="FFFF00"/>
                </a:solidFill>
              </a:rPr>
            </a:br>
            <a:r>
              <a:rPr lang="en-US" sz="2700" b="1" dirty="0" smtClean="0">
                <a:solidFill>
                  <a:srgbClr val="FFFF00"/>
                </a:solidFill>
              </a:rPr>
              <a:t>Provisional Maturity of GOES-17 ABI L1b Products</a:t>
            </a:r>
            <a:endParaRPr lang="en-US" sz="6700" b="1" dirty="0">
              <a:solidFill>
                <a:srgbClr val="FFFF00"/>
              </a:solidFill>
            </a:endParaRPr>
          </a:p>
        </p:txBody>
      </p:sp>
      <p:sp>
        <p:nvSpPr>
          <p:cNvPr id="8" name="Subtitle 2"/>
          <p:cNvSpPr>
            <a:spLocks noGrp="1"/>
          </p:cNvSpPr>
          <p:nvPr>
            <p:ph type="subTitle" idx="1"/>
          </p:nvPr>
        </p:nvSpPr>
        <p:spPr>
          <a:xfrm>
            <a:off x="468086" y="5981700"/>
            <a:ext cx="8229600" cy="457200"/>
          </a:xfrm>
        </p:spPr>
        <p:txBody>
          <a:bodyPr>
            <a:normAutofit/>
          </a:bodyPr>
          <a:lstStyle/>
          <a:p>
            <a:r>
              <a:rPr lang="en-US" sz="2300" dirty="0">
                <a:solidFill>
                  <a:srgbClr val="FFFF00"/>
                </a:solidFill>
              </a:rPr>
              <a:t>GOES-R Calibration Working </a:t>
            </a:r>
            <a:r>
              <a:rPr lang="en-US" sz="2300" dirty="0" smtClean="0">
                <a:solidFill>
                  <a:srgbClr val="FFFF00"/>
                </a:solidFill>
              </a:rPr>
              <a:t>Group, 28 November 2018</a:t>
            </a:r>
            <a:endParaRPr lang="en-US" sz="2300" dirty="0">
              <a:solidFill>
                <a:srgbClr val="FFFF00"/>
              </a:solidFill>
            </a:endParaRPr>
          </a:p>
        </p:txBody>
      </p:sp>
    </p:spTree>
    <p:extLst>
      <p:ext uri="{BB962C8B-B14F-4D97-AF65-F5344CB8AC3E}">
        <p14:creationId xmlns:p14="http://schemas.microsoft.com/office/powerpoint/2010/main" val="3775435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556"/>
            <a:ext cx="8229600" cy="685801"/>
          </a:xfrm>
        </p:spPr>
        <p:txBody>
          <a:bodyPr>
            <a:normAutofit/>
          </a:bodyPr>
          <a:lstStyle/>
          <a:p>
            <a:r>
              <a:rPr lang="en-US" sz="3600" b="1" dirty="0" smtClean="0"/>
              <a:t>Revised PLPT for GOES-17 ABI</a:t>
            </a:r>
            <a:endParaRPr lang="en-US" sz="3600" b="1"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10</a:t>
            </a:fld>
            <a:endParaRPr lang="en-US" altLang="en-US" dirty="0"/>
          </a:p>
        </p:txBody>
      </p:sp>
      <p:graphicFrame>
        <p:nvGraphicFramePr>
          <p:cNvPr id="6" name="Content Placeholder 7"/>
          <p:cNvGraphicFramePr>
            <a:graphicFrameLocks noGrp="1"/>
          </p:cNvGraphicFramePr>
          <p:nvPr>
            <p:ph idx="1"/>
            <p:extLst>
              <p:ext uri="{D42A27DB-BD31-4B8C-83A1-F6EECF244321}">
                <p14:modId xmlns:p14="http://schemas.microsoft.com/office/powerpoint/2010/main" val="854700688"/>
              </p:ext>
            </p:extLst>
          </p:nvPr>
        </p:nvGraphicFramePr>
        <p:xfrm>
          <a:off x="685800" y="1709946"/>
          <a:ext cx="3715068" cy="4114815"/>
        </p:xfrm>
        <a:graphic>
          <a:graphicData uri="http://schemas.openxmlformats.org/drawingml/2006/table">
            <a:tbl>
              <a:tblPr firstRow="1" bandRow="1">
                <a:tableStyleId>{5C22544A-7EE6-4342-B048-85BDC9FD1C3A}</a:tableStyleId>
              </a:tblPr>
              <a:tblGrid>
                <a:gridCol w="1246188">
                  <a:extLst>
                    <a:ext uri="{9D8B030D-6E8A-4147-A177-3AD203B41FA5}">
                      <a16:colId xmlns:a16="http://schemas.microsoft.com/office/drawing/2014/main" val="20000"/>
                    </a:ext>
                  </a:extLst>
                </a:gridCol>
                <a:gridCol w="2468880">
                  <a:extLst>
                    <a:ext uri="{9D8B030D-6E8A-4147-A177-3AD203B41FA5}">
                      <a16:colId xmlns:a16="http://schemas.microsoft.com/office/drawing/2014/main" val="20001"/>
                    </a:ext>
                  </a:extLst>
                </a:gridCol>
              </a:tblGrid>
              <a:tr h="287075">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Test ID</a:t>
                      </a:r>
                    </a:p>
                  </a:txBody>
                  <a:tcPr marL="7144" marR="7144" marT="7144" marB="0" anchor="ctr"/>
                </a:tc>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Short Title</a:t>
                      </a:r>
                    </a:p>
                  </a:txBody>
                  <a:tcPr marL="7144" marR="7144" marT="7144" marB="0" anchor="ctr"/>
                </a:tc>
                <a:extLst>
                  <a:ext uri="{0D108BD9-81ED-4DB2-BD59-A6C34878D82A}">
                    <a16:rowId xmlns:a16="http://schemas.microsoft.com/office/drawing/2014/main" val="10000"/>
                  </a:ext>
                </a:extLst>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ABI-L1b-PLPT-001</a:t>
                      </a:r>
                    </a:p>
                  </a:txBody>
                  <a:tcPr marL="7144" marR="7144" marT="7144" marB="0" anchor="ctr">
                    <a:solidFill>
                      <a:srgbClr val="FFFF00"/>
                    </a:solidFill>
                  </a:tcP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IR </a:t>
                      </a:r>
                      <a:r>
                        <a:rPr lang="en-US" sz="1100" b="1" i="0" u="none" strike="noStrike" dirty="0" smtClean="0">
                          <a:solidFill>
                            <a:schemeClr val="tx1"/>
                          </a:solidFill>
                          <a:latin typeface="Times New Roman"/>
                        </a:rPr>
                        <a:t>Validation</a:t>
                      </a:r>
                      <a:endParaRPr lang="en-US" sz="1100" b="1"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1"/>
                  </a:ext>
                </a:extLst>
              </a:tr>
              <a:tr h="191387">
                <a:tc>
                  <a:txBody>
                    <a:bodyPr/>
                    <a:lstStyle/>
                    <a:p>
                      <a:pPr marL="0" algn="ctr" fontAlgn="ctr">
                        <a:lnSpc>
                          <a:spcPct val="100000"/>
                        </a:lnSpc>
                        <a:spcBef>
                          <a:spcPts val="0"/>
                        </a:spcBef>
                        <a:spcAft>
                          <a:spcPts val="0"/>
                        </a:spcAft>
                      </a:pPr>
                      <a:r>
                        <a:rPr lang="en-US" sz="1100" b="0" i="0" u="none" strike="sngStrike" dirty="0">
                          <a:solidFill>
                            <a:srgbClr val="000000"/>
                          </a:solidFill>
                          <a:latin typeface="Times New Roman"/>
                        </a:rPr>
                        <a:t>ABI-L1b-PLPT-002</a:t>
                      </a:r>
                    </a:p>
                  </a:txBody>
                  <a:tcPr marL="7144" marR="7144" marT="7144" marB="0" anchor="ctr">
                    <a:noFill/>
                  </a:tcPr>
                </a:tc>
                <a:tc>
                  <a:txBody>
                    <a:bodyPr/>
                    <a:lstStyle/>
                    <a:p>
                      <a:pPr marL="0" algn="ctr" fontAlgn="ctr">
                        <a:lnSpc>
                          <a:spcPct val="100000"/>
                        </a:lnSpc>
                        <a:spcBef>
                          <a:spcPts val="0"/>
                        </a:spcBef>
                        <a:spcAft>
                          <a:spcPts val="0"/>
                        </a:spcAft>
                      </a:pPr>
                      <a:r>
                        <a:rPr lang="en-US" sz="1100" b="0" i="0" u="none" strike="sngStrike" dirty="0">
                          <a:solidFill>
                            <a:srgbClr val="000000"/>
                          </a:solidFill>
                          <a:latin typeface="Times New Roman"/>
                        </a:rPr>
                        <a:t>IR Validation CRTM</a:t>
                      </a:r>
                    </a:p>
                  </a:txBody>
                  <a:tcPr marL="7144" marR="7144" marT="7144" marB="0" anchor="ctr"/>
                </a:tc>
                <a:extLst>
                  <a:ext uri="{0D108BD9-81ED-4DB2-BD59-A6C34878D82A}">
                    <a16:rowId xmlns:a16="http://schemas.microsoft.com/office/drawing/2014/main" val="10002"/>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ABI-L1b-PLPT-003</a:t>
                      </a:r>
                    </a:p>
                  </a:txBody>
                  <a:tcPr marL="7144" marR="7144" marT="7144" marB="0" anchor="ctr">
                    <a:solidFill>
                      <a:srgbClr val="FFFFFF"/>
                    </a:solidFill>
                  </a:tcP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ZRDQ Performance</a:t>
                      </a:r>
                    </a:p>
                  </a:txBody>
                  <a:tcPr marL="7144" marR="7144" marT="7144" marB="0" anchor="ctr"/>
                </a:tc>
                <a:extLst>
                  <a:ext uri="{0D108BD9-81ED-4DB2-BD59-A6C34878D82A}">
                    <a16:rowId xmlns:a16="http://schemas.microsoft.com/office/drawing/2014/main" val="10003"/>
                  </a:ext>
                </a:extLst>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ABI-L1b-PLPT-004</a:t>
                      </a:r>
                    </a:p>
                  </a:txBody>
                  <a:tcPr marL="7144" marR="7144" marT="7144" marB="0" anchor="ctr">
                    <a:solidFill>
                      <a:srgbClr val="FFFF00"/>
                    </a:solidFill>
                  </a:tcP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VNIR </a:t>
                      </a:r>
                      <a:r>
                        <a:rPr lang="en-US" sz="1100" b="1" i="0" u="none" strike="noStrike" dirty="0" smtClean="0">
                          <a:solidFill>
                            <a:schemeClr val="tx1"/>
                          </a:solidFill>
                          <a:latin typeface="Times New Roman"/>
                        </a:rPr>
                        <a:t>Validation</a:t>
                      </a:r>
                      <a:endParaRPr lang="en-US" sz="1100" b="1"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4"/>
                  </a:ext>
                </a:extLst>
              </a:tr>
              <a:tr h="191387">
                <a:tc>
                  <a:txBody>
                    <a:bodyPr/>
                    <a:lstStyle/>
                    <a:p>
                      <a:pPr marL="0" algn="ctr" fontAlgn="ctr">
                        <a:lnSpc>
                          <a:spcPct val="100000"/>
                        </a:lnSpc>
                        <a:spcBef>
                          <a:spcPts val="0"/>
                        </a:spcBef>
                        <a:spcAft>
                          <a:spcPts val="0"/>
                        </a:spcAft>
                      </a:pPr>
                      <a:r>
                        <a:rPr lang="en-US" sz="1100" b="0" i="0" u="none" strike="sngStrike" dirty="0">
                          <a:solidFill>
                            <a:srgbClr val="000000"/>
                          </a:solidFill>
                          <a:latin typeface="Times New Roman"/>
                        </a:rPr>
                        <a:t>ABI-L1b-PLPT-005</a:t>
                      </a:r>
                    </a:p>
                  </a:txBody>
                  <a:tcPr marL="7144" marR="7144" marT="7144" marB="0" anchor="ctr">
                    <a:noFill/>
                  </a:tcPr>
                </a:tc>
                <a:tc>
                  <a:txBody>
                    <a:bodyPr/>
                    <a:lstStyle/>
                    <a:p>
                      <a:pPr marL="0" algn="ctr" fontAlgn="ctr">
                        <a:lnSpc>
                          <a:spcPct val="100000"/>
                        </a:lnSpc>
                        <a:spcBef>
                          <a:spcPts val="0"/>
                        </a:spcBef>
                        <a:spcAft>
                          <a:spcPts val="0"/>
                        </a:spcAft>
                      </a:pPr>
                      <a:r>
                        <a:rPr lang="en-US" sz="1100" b="0" i="0" u="none" strike="sngStrike" dirty="0">
                          <a:solidFill>
                            <a:srgbClr val="000000"/>
                          </a:solidFill>
                          <a:latin typeface="Times New Roman"/>
                        </a:rPr>
                        <a:t>VNIR </a:t>
                      </a:r>
                      <a:r>
                        <a:rPr lang="en-US" sz="1100" b="0" i="0" u="none" strike="sngStrike" dirty="0" smtClean="0">
                          <a:solidFill>
                            <a:srgbClr val="000000"/>
                          </a:solidFill>
                          <a:latin typeface="Times New Roman"/>
                        </a:rPr>
                        <a:t>Validation Desert Sonora</a:t>
                      </a:r>
                      <a:endParaRPr lang="en-US" sz="1100" b="0" i="0" u="none" strike="sngStrike" dirty="0">
                        <a:solidFill>
                          <a:srgbClr val="000000"/>
                        </a:solidFill>
                        <a:latin typeface="Times New Roman"/>
                      </a:endParaRPr>
                    </a:p>
                  </a:txBody>
                  <a:tcPr marL="7144" marR="7144" marT="7144" marB="0" anchor="ctr"/>
                </a:tc>
                <a:extLst>
                  <a:ext uri="{0D108BD9-81ED-4DB2-BD59-A6C34878D82A}">
                    <a16:rowId xmlns:a16="http://schemas.microsoft.com/office/drawing/2014/main" val="10005"/>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ABI-L1b-PLPT-006</a:t>
                      </a:r>
                    </a:p>
                  </a:txBody>
                  <a:tcPr marL="7144" marR="7144" marT="7144" marB="0" anchor="ctr">
                    <a:solidFill>
                      <a:srgbClr val="FFFF00"/>
                    </a:solidFill>
                  </a:tcP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VNIR </a:t>
                      </a:r>
                      <a:r>
                        <a:rPr lang="en-US" sz="1100" b="0" i="0" u="none" strike="noStrike" dirty="0" smtClean="0">
                          <a:solidFill>
                            <a:srgbClr val="000000"/>
                          </a:solidFill>
                          <a:latin typeface="Times New Roman"/>
                        </a:rPr>
                        <a:t>Spatial</a:t>
                      </a:r>
                      <a:r>
                        <a:rPr lang="en-US" sz="1100" b="0" i="0" u="none" strike="noStrike" baseline="0" dirty="0" smtClean="0">
                          <a:solidFill>
                            <a:srgbClr val="000000"/>
                          </a:solidFill>
                          <a:latin typeface="Times New Roman"/>
                        </a:rPr>
                        <a:t> Uniformity</a:t>
                      </a:r>
                      <a:endParaRPr lang="en-US" sz="1100" b="0" i="0" u="none" strike="noStrike" dirty="0">
                        <a:solidFill>
                          <a:srgbClr val="000000"/>
                        </a:solidFill>
                        <a:latin typeface="Times New Roman"/>
                      </a:endParaRPr>
                    </a:p>
                  </a:txBody>
                  <a:tcPr marL="7144" marR="7144" marT="7144" marB="0" anchor="ctr"/>
                </a:tc>
                <a:extLst>
                  <a:ext uri="{0D108BD9-81ED-4DB2-BD59-A6C34878D82A}">
                    <a16:rowId xmlns:a16="http://schemas.microsoft.com/office/drawing/2014/main" val="10006"/>
                  </a:ext>
                </a:extLst>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ABI-L1b-PLPT-007</a:t>
                      </a:r>
                    </a:p>
                  </a:txBody>
                  <a:tcPr marL="7144" marR="7144" marT="7144" marB="0" anchor="ctr">
                    <a:solidFill>
                      <a:srgbClr val="FFFFFF"/>
                    </a:solidFill>
                  </a:tcPr>
                </a:tc>
                <a:tc>
                  <a:txBody>
                    <a:bodyPr/>
                    <a:lstStyle/>
                    <a:p>
                      <a:pPr marL="0" algn="ctr" fontAlgn="ctr">
                        <a:lnSpc>
                          <a:spcPct val="100000"/>
                        </a:lnSpc>
                        <a:spcBef>
                          <a:spcPts val="0"/>
                        </a:spcBef>
                        <a:spcAft>
                          <a:spcPts val="0"/>
                        </a:spcAft>
                      </a:pPr>
                      <a:r>
                        <a:rPr lang="en-US" sz="1100" b="1" i="0" u="none" strike="noStrike" dirty="0" smtClean="0">
                          <a:solidFill>
                            <a:schemeClr val="tx1"/>
                          </a:solidFill>
                          <a:latin typeface="Times New Roman"/>
                        </a:rPr>
                        <a:t>Monitoring</a:t>
                      </a:r>
                      <a:endParaRPr lang="en-US" sz="1100" b="1"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7"/>
                  </a:ext>
                </a:extLst>
              </a:tr>
              <a:tr h="191387">
                <a:tc>
                  <a:txBody>
                    <a:bodyPr/>
                    <a:lstStyle/>
                    <a:p>
                      <a:pPr marL="0" algn="ctr" fontAlgn="ctr">
                        <a:lnSpc>
                          <a:spcPct val="100000"/>
                        </a:lnSpc>
                        <a:spcBef>
                          <a:spcPts val="0"/>
                        </a:spcBef>
                        <a:spcAft>
                          <a:spcPts val="0"/>
                        </a:spcAft>
                      </a:pPr>
                      <a:r>
                        <a:rPr lang="en-US" sz="1100" b="0" i="0" u="none" strike="sngStrike" dirty="0">
                          <a:solidFill>
                            <a:srgbClr val="000000"/>
                          </a:solidFill>
                          <a:latin typeface="Times New Roman"/>
                        </a:rPr>
                        <a:t>ABI-L1b-PLPT-008</a:t>
                      </a:r>
                    </a:p>
                  </a:txBody>
                  <a:tcPr marL="7144" marR="7144" marT="7144" marB="0" anchor="ctr">
                    <a:noFill/>
                  </a:tcPr>
                </a:tc>
                <a:tc>
                  <a:txBody>
                    <a:bodyPr/>
                    <a:lstStyle/>
                    <a:p>
                      <a:pPr marL="0" algn="ctr" fontAlgn="ctr">
                        <a:lnSpc>
                          <a:spcPct val="100000"/>
                        </a:lnSpc>
                        <a:spcBef>
                          <a:spcPts val="0"/>
                        </a:spcBef>
                        <a:spcAft>
                          <a:spcPts val="0"/>
                        </a:spcAft>
                      </a:pPr>
                      <a:r>
                        <a:rPr lang="en-US" sz="1100" b="0" i="0" u="none" strike="sngStrike" dirty="0">
                          <a:solidFill>
                            <a:srgbClr val="000000"/>
                          </a:solidFill>
                          <a:latin typeface="Times New Roman"/>
                        </a:rPr>
                        <a:t>AD Converter</a:t>
                      </a:r>
                    </a:p>
                  </a:txBody>
                  <a:tcPr marL="7144" marR="7144" marT="7144" marB="0" anchor="ctr"/>
                </a:tc>
                <a:extLst>
                  <a:ext uri="{0D108BD9-81ED-4DB2-BD59-A6C34878D82A}">
                    <a16:rowId xmlns:a16="http://schemas.microsoft.com/office/drawing/2014/main" val="10008"/>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ABI-L1b-PLPT-009</a:t>
                      </a:r>
                    </a:p>
                  </a:txBody>
                  <a:tcPr marL="7144" marR="7144" marT="7144" marB="0" anchor="ctr">
                    <a:solidFill>
                      <a:srgbClr val="FFFFFF"/>
                    </a:solidFill>
                  </a:tcP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Low Light SNR</a:t>
                      </a:r>
                    </a:p>
                  </a:txBody>
                  <a:tcPr marL="7144" marR="7144" marT="7144" marB="0" anchor="ctr"/>
                </a:tc>
                <a:extLst>
                  <a:ext uri="{0D108BD9-81ED-4DB2-BD59-A6C34878D82A}">
                    <a16:rowId xmlns:a16="http://schemas.microsoft.com/office/drawing/2014/main" val="10009"/>
                  </a:ext>
                </a:extLst>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ABI-L1b-PLPT-010</a:t>
                      </a:r>
                    </a:p>
                  </a:txBody>
                  <a:tcPr marL="7144" marR="7144" marT="7144" marB="0" anchor="ctr">
                    <a:solidFill>
                      <a:srgbClr val="FFFFFF"/>
                    </a:solidFill>
                  </a:tcP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Image Navigation</a:t>
                      </a:r>
                    </a:p>
                  </a:txBody>
                  <a:tcPr marL="7144" marR="7144" marT="7144" marB="0" anchor="ctr"/>
                </a:tc>
                <a:extLst>
                  <a:ext uri="{0D108BD9-81ED-4DB2-BD59-A6C34878D82A}">
                    <a16:rowId xmlns:a16="http://schemas.microsoft.com/office/drawing/2014/main" val="10010"/>
                  </a:ext>
                </a:extLst>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ABI-L1b-PLPT-011</a:t>
                      </a:r>
                    </a:p>
                  </a:txBody>
                  <a:tcPr marL="7144" marR="7144" marT="7144" marB="0" anchor="ctr">
                    <a:solidFill>
                      <a:srgbClr val="FFFFFF"/>
                    </a:solidFill>
                  </a:tcP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Image Registration</a:t>
                      </a:r>
                    </a:p>
                  </a:txBody>
                  <a:tcPr marL="7144" marR="7144" marT="7144" marB="0" anchor="ctr"/>
                </a:tc>
                <a:extLst>
                  <a:ext uri="{0D108BD9-81ED-4DB2-BD59-A6C34878D82A}">
                    <a16:rowId xmlns:a16="http://schemas.microsoft.com/office/drawing/2014/main" val="10011"/>
                  </a:ext>
                </a:extLst>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ABI-L1b-PLPT-012</a:t>
                      </a:r>
                    </a:p>
                  </a:txBody>
                  <a:tcPr marL="7144" marR="7144" marT="7144" marB="0" anchor="ctr">
                    <a:solidFill>
                      <a:srgbClr val="FFFF00"/>
                    </a:solidFill>
                  </a:tcPr>
                </a:tc>
                <a:tc>
                  <a:txBody>
                    <a:bodyPr/>
                    <a:lstStyle/>
                    <a:p>
                      <a:pPr marL="0" algn="ctr" fontAlgn="ctr">
                        <a:lnSpc>
                          <a:spcPct val="100000"/>
                        </a:lnSpc>
                        <a:spcBef>
                          <a:spcPts val="0"/>
                        </a:spcBef>
                        <a:spcAft>
                          <a:spcPts val="0"/>
                        </a:spcAft>
                      </a:pPr>
                      <a:r>
                        <a:rPr lang="en-US" sz="1100" b="1" i="0" u="none" strike="noStrike" dirty="0" smtClean="0">
                          <a:solidFill>
                            <a:srgbClr val="000000"/>
                          </a:solidFill>
                          <a:latin typeface="Times New Roman"/>
                        </a:rPr>
                        <a:t>Image</a:t>
                      </a:r>
                      <a:r>
                        <a:rPr lang="en-US" sz="1100" b="1" i="0" u="none" strike="noStrike" baseline="0" dirty="0" smtClean="0">
                          <a:solidFill>
                            <a:srgbClr val="000000"/>
                          </a:solidFill>
                          <a:latin typeface="Times New Roman"/>
                        </a:rPr>
                        <a:t> Swath Registration</a:t>
                      </a:r>
                      <a:endParaRPr lang="en-US" sz="1100" b="1" i="0" u="none" strike="noStrike" dirty="0">
                        <a:solidFill>
                          <a:srgbClr val="000000"/>
                        </a:solidFill>
                        <a:latin typeface="Times New Roman"/>
                      </a:endParaRPr>
                    </a:p>
                  </a:txBody>
                  <a:tcPr marL="7144" marR="7144" marT="7144" marB="0" anchor="ctr"/>
                </a:tc>
                <a:extLst>
                  <a:ext uri="{0D108BD9-81ED-4DB2-BD59-A6C34878D82A}">
                    <a16:rowId xmlns:a16="http://schemas.microsoft.com/office/drawing/2014/main" val="10012"/>
                  </a:ext>
                </a:extLst>
              </a:tr>
              <a:tr h="191387">
                <a:tc>
                  <a:txBody>
                    <a:bodyPr/>
                    <a:lstStyle/>
                    <a:p>
                      <a:pPr marL="0" algn="ctr" fontAlgn="ctr">
                        <a:lnSpc>
                          <a:spcPct val="100000"/>
                        </a:lnSpc>
                        <a:spcBef>
                          <a:spcPts val="0"/>
                        </a:spcBef>
                        <a:spcAft>
                          <a:spcPts val="0"/>
                        </a:spcAft>
                      </a:pPr>
                      <a:r>
                        <a:rPr lang="en-US" sz="1100" b="0" i="1" u="none" strike="noStrike" dirty="0">
                          <a:solidFill>
                            <a:srgbClr val="000000"/>
                          </a:solidFill>
                          <a:latin typeface="Times New Roman"/>
                        </a:rPr>
                        <a:t>ABI-L1b-PLPT-013</a:t>
                      </a:r>
                    </a:p>
                  </a:txBody>
                  <a:tcPr marL="7144" marR="7144" marT="7144" marB="0" anchor="ctr">
                    <a:solidFill>
                      <a:srgbClr val="FFFF00"/>
                    </a:solidFill>
                  </a:tcPr>
                </a:tc>
                <a:tc>
                  <a:txBody>
                    <a:bodyPr/>
                    <a:lstStyle/>
                    <a:p>
                      <a:pPr marL="0" algn="ctr" fontAlgn="ctr">
                        <a:lnSpc>
                          <a:spcPct val="100000"/>
                        </a:lnSpc>
                        <a:spcBef>
                          <a:spcPts val="0"/>
                        </a:spcBef>
                        <a:spcAft>
                          <a:spcPts val="0"/>
                        </a:spcAft>
                      </a:pPr>
                      <a:r>
                        <a:rPr lang="en-US" sz="1100" b="0" i="1" u="none" strike="noStrike" dirty="0">
                          <a:solidFill>
                            <a:srgbClr val="000000"/>
                          </a:solidFill>
                          <a:latin typeface="Times New Roman"/>
                        </a:rPr>
                        <a:t>VNIR Validation DCC</a:t>
                      </a:r>
                    </a:p>
                  </a:txBody>
                  <a:tcPr marL="7144" marR="7144" marT="7144" marB="0" anchor="ctr"/>
                </a:tc>
                <a:extLst>
                  <a:ext uri="{0D108BD9-81ED-4DB2-BD59-A6C34878D82A}">
                    <a16:rowId xmlns:a16="http://schemas.microsoft.com/office/drawing/2014/main" val="10013"/>
                  </a:ext>
                </a:extLst>
              </a:tr>
              <a:tr h="191387">
                <a:tc>
                  <a:txBody>
                    <a:bodyPr/>
                    <a:lstStyle/>
                    <a:p>
                      <a:pPr marL="0" algn="ctr" fontAlgn="t">
                        <a:lnSpc>
                          <a:spcPct val="100000"/>
                        </a:lnSpc>
                        <a:spcBef>
                          <a:spcPts val="0"/>
                        </a:spcBef>
                        <a:spcAft>
                          <a:spcPts val="0"/>
                        </a:spcAft>
                      </a:pPr>
                      <a:r>
                        <a:rPr lang="en-US" sz="1100" b="0" i="1" u="none" strike="sngStrike" dirty="0">
                          <a:solidFill>
                            <a:srgbClr val="000000"/>
                          </a:solidFill>
                          <a:latin typeface="Times New Roman"/>
                        </a:rPr>
                        <a:t>ABI-L1b-PLPT-014</a:t>
                      </a:r>
                    </a:p>
                  </a:txBody>
                  <a:tcPr marL="7144" marR="7144" marT="7144" marB="0" anchor="ctr">
                    <a:noFill/>
                  </a:tcPr>
                </a:tc>
                <a:tc>
                  <a:txBody>
                    <a:bodyPr/>
                    <a:lstStyle/>
                    <a:p>
                      <a:pPr marL="0" algn="ctr" fontAlgn="t">
                        <a:lnSpc>
                          <a:spcPct val="100000"/>
                        </a:lnSpc>
                        <a:spcBef>
                          <a:spcPts val="0"/>
                        </a:spcBef>
                        <a:spcAft>
                          <a:spcPts val="0"/>
                        </a:spcAft>
                      </a:pPr>
                      <a:r>
                        <a:rPr lang="en-US" sz="1100" b="0" i="1" u="none" strike="sngStrike" dirty="0">
                          <a:solidFill>
                            <a:srgbClr val="000000"/>
                          </a:solidFill>
                          <a:latin typeface="Times New Roman"/>
                        </a:rPr>
                        <a:t>Detector Uniformity Stability NSS</a:t>
                      </a:r>
                    </a:p>
                  </a:txBody>
                  <a:tcPr marL="7144" marR="7144" marT="7144" marB="0" anchor="ctr"/>
                </a:tc>
                <a:extLst>
                  <a:ext uri="{0D108BD9-81ED-4DB2-BD59-A6C34878D82A}">
                    <a16:rowId xmlns:a16="http://schemas.microsoft.com/office/drawing/2014/main" val="10014"/>
                  </a:ext>
                </a:extLst>
              </a:tr>
              <a:tr h="191387">
                <a:tc>
                  <a:txBody>
                    <a:bodyPr/>
                    <a:lstStyle/>
                    <a:p>
                      <a:pPr marL="0" algn="ctr" fontAlgn="t">
                        <a:lnSpc>
                          <a:spcPct val="100000"/>
                        </a:lnSpc>
                        <a:spcBef>
                          <a:spcPts val="0"/>
                        </a:spcBef>
                        <a:spcAft>
                          <a:spcPts val="0"/>
                        </a:spcAft>
                      </a:pPr>
                      <a:r>
                        <a:rPr lang="en-US" sz="1100" b="0" i="1" u="none" strike="noStrike" dirty="0">
                          <a:solidFill>
                            <a:srgbClr val="000000"/>
                          </a:solidFill>
                          <a:latin typeface="Times New Roman"/>
                        </a:rPr>
                        <a:t>ABI-L1b-PLPT-015</a:t>
                      </a:r>
                    </a:p>
                  </a:txBody>
                  <a:tcPr marL="7144" marR="7144" marT="7144" marB="0" anchor="ctr">
                    <a:solidFill>
                      <a:srgbClr val="FFFFFF"/>
                    </a:solidFill>
                  </a:tcPr>
                </a:tc>
                <a:tc>
                  <a:txBody>
                    <a:bodyPr/>
                    <a:lstStyle/>
                    <a:p>
                      <a:pPr marL="0" algn="ctr" fontAlgn="t">
                        <a:lnSpc>
                          <a:spcPct val="100000"/>
                        </a:lnSpc>
                        <a:spcBef>
                          <a:spcPts val="0"/>
                        </a:spcBef>
                        <a:spcAft>
                          <a:spcPts val="0"/>
                        </a:spcAft>
                      </a:pPr>
                      <a:r>
                        <a:rPr lang="en-US" sz="1100" b="0" i="1" u="none" strike="noStrike" dirty="0">
                          <a:solidFill>
                            <a:srgbClr val="000000"/>
                          </a:solidFill>
                          <a:latin typeface="Times New Roman"/>
                        </a:rPr>
                        <a:t>Validation SNO NSS</a:t>
                      </a:r>
                    </a:p>
                  </a:txBody>
                  <a:tcPr marL="7144" marR="7144" marT="7144" marB="0" anchor="ctr"/>
                </a:tc>
                <a:extLst>
                  <a:ext uri="{0D108BD9-81ED-4DB2-BD59-A6C34878D82A}">
                    <a16:rowId xmlns:a16="http://schemas.microsoft.com/office/drawing/2014/main" val="10015"/>
                  </a:ext>
                </a:extLst>
              </a:tr>
              <a:tr h="191387">
                <a:tc>
                  <a:txBody>
                    <a:bodyPr/>
                    <a:lstStyle/>
                    <a:p>
                      <a:pPr marL="0" algn="ctr" fontAlgn="t">
                        <a:lnSpc>
                          <a:spcPct val="100000"/>
                        </a:lnSpc>
                        <a:spcBef>
                          <a:spcPts val="0"/>
                        </a:spcBef>
                        <a:spcAft>
                          <a:spcPts val="0"/>
                        </a:spcAft>
                      </a:pPr>
                      <a:r>
                        <a:rPr lang="en-US" sz="1100" b="0" i="1" u="none" strike="sngStrike" dirty="0">
                          <a:solidFill>
                            <a:srgbClr val="000000"/>
                          </a:solidFill>
                          <a:latin typeface="Times New Roman"/>
                        </a:rPr>
                        <a:t>ABI-L1b-PLPT-016</a:t>
                      </a:r>
                    </a:p>
                  </a:txBody>
                  <a:tcPr marL="7144" marR="7144" marT="7144" marB="0" anchor="ctr">
                    <a:noFill/>
                  </a:tcPr>
                </a:tc>
                <a:tc>
                  <a:txBody>
                    <a:bodyPr/>
                    <a:lstStyle/>
                    <a:p>
                      <a:pPr marL="0" algn="ctr" fontAlgn="t">
                        <a:lnSpc>
                          <a:spcPct val="100000"/>
                        </a:lnSpc>
                        <a:spcBef>
                          <a:spcPts val="0"/>
                        </a:spcBef>
                        <a:spcAft>
                          <a:spcPts val="0"/>
                        </a:spcAft>
                      </a:pPr>
                      <a:r>
                        <a:rPr lang="en-US" sz="1100" b="0" i="1" u="none" strike="sngStrike" dirty="0">
                          <a:solidFill>
                            <a:srgbClr val="000000"/>
                          </a:solidFill>
                          <a:latin typeface="Times New Roman"/>
                        </a:rPr>
                        <a:t>L2 Validation Support NSS</a:t>
                      </a:r>
                    </a:p>
                  </a:txBody>
                  <a:tcPr marL="7144" marR="7144" marT="7144" marB="0" anchor="ctr"/>
                </a:tc>
                <a:extLst>
                  <a:ext uri="{0D108BD9-81ED-4DB2-BD59-A6C34878D82A}">
                    <a16:rowId xmlns:a16="http://schemas.microsoft.com/office/drawing/2014/main" val="10016"/>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ABI-L1b-PLPT-017</a:t>
                      </a:r>
                    </a:p>
                  </a:txBody>
                  <a:tcPr marL="7144" marR="7144" marT="7144" marB="0" anchor="ctr">
                    <a:solidFill>
                      <a:srgbClr val="FFFFFF"/>
                    </a:solidFill>
                  </a:tcPr>
                </a:tc>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Lunar NSS</a:t>
                      </a:r>
                    </a:p>
                  </a:txBody>
                  <a:tcPr marL="7144" marR="7144" marT="7144" marB="0" anchor="ctr"/>
                </a:tc>
                <a:extLst>
                  <a:ext uri="{0D108BD9-81ED-4DB2-BD59-A6C34878D82A}">
                    <a16:rowId xmlns:a16="http://schemas.microsoft.com/office/drawing/2014/main" val="10017"/>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ABI-L1b-PLPT-018</a:t>
                      </a:r>
                    </a:p>
                  </a:txBody>
                  <a:tcPr marL="7144" marR="7144" marT="7144" marB="0" anchor="ctr">
                    <a:solidFill>
                      <a:srgbClr val="FFFF00"/>
                    </a:solidFill>
                  </a:tcPr>
                </a:tc>
                <a:tc>
                  <a:txBody>
                    <a:bodyPr/>
                    <a:lstStyle/>
                    <a:p>
                      <a:pPr marL="0" algn="ctr" fontAlgn="t">
                        <a:lnSpc>
                          <a:spcPct val="100000"/>
                        </a:lnSpc>
                        <a:spcBef>
                          <a:spcPts val="0"/>
                        </a:spcBef>
                        <a:spcAft>
                          <a:spcPts val="0"/>
                        </a:spcAft>
                      </a:pPr>
                      <a:r>
                        <a:rPr lang="en-US" sz="1100" b="0" i="0" u="none" strike="noStrike" dirty="0">
                          <a:solidFill>
                            <a:schemeClr val="tx1"/>
                          </a:solidFill>
                          <a:latin typeface="Times New Roman"/>
                        </a:rPr>
                        <a:t>Detector </a:t>
                      </a:r>
                      <a:r>
                        <a:rPr lang="en-US" sz="1100" b="0" i="0" u="none" strike="noStrike" dirty="0" smtClean="0">
                          <a:solidFill>
                            <a:schemeClr val="tx1"/>
                          </a:solidFill>
                          <a:latin typeface="Times New Roman"/>
                        </a:rPr>
                        <a:t>Uniformity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8"/>
                  </a:ext>
                </a:extLst>
              </a:tr>
              <a:tr h="191387">
                <a:tc>
                  <a:txBody>
                    <a:bodyPr/>
                    <a:lstStyle/>
                    <a:p>
                      <a:pPr marL="0" algn="ctr" fontAlgn="t">
                        <a:lnSpc>
                          <a:spcPct val="100000"/>
                        </a:lnSpc>
                        <a:spcBef>
                          <a:spcPts val="0"/>
                        </a:spcBef>
                        <a:spcAft>
                          <a:spcPts val="0"/>
                        </a:spcAft>
                      </a:pPr>
                      <a:r>
                        <a:rPr lang="en-US" sz="1100" b="1" i="0" u="none" strike="noStrike" dirty="0">
                          <a:solidFill>
                            <a:srgbClr val="000000"/>
                          </a:solidFill>
                          <a:latin typeface="Times New Roman"/>
                        </a:rPr>
                        <a:t>ABI-L1b-PLPT-019</a:t>
                      </a:r>
                    </a:p>
                  </a:txBody>
                  <a:tcPr marL="7144" marR="7144" marT="7144" marB="0" anchor="ctr">
                    <a:solidFill>
                      <a:srgbClr val="FFFFFF"/>
                    </a:solidFill>
                  </a:tcPr>
                </a:tc>
                <a:tc>
                  <a:txBody>
                    <a:bodyPr/>
                    <a:lstStyle/>
                    <a:p>
                      <a:pPr marL="0" algn="ctr" fontAlgn="t">
                        <a:lnSpc>
                          <a:spcPct val="100000"/>
                        </a:lnSpc>
                        <a:spcBef>
                          <a:spcPts val="0"/>
                        </a:spcBef>
                        <a:spcAft>
                          <a:spcPts val="0"/>
                        </a:spcAft>
                      </a:pPr>
                      <a:r>
                        <a:rPr lang="en-US" sz="1100" b="1" i="0" u="none" strike="noStrike" dirty="0">
                          <a:solidFill>
                            <a:schemeClr val="tx1"/>
                          </a:solidFill>
                          <a:latin typeface="Times New Roman"/>
                        </a:rPr>
                        <a:t>Initial Solar Calibration</a:t>
                      </a:r>
                    </a:p>
                  </a:txBody>
                  <a:tcPr marL="7144" marR="7144" marT="7144" marB="0" anchor="ctr"/>
                </a:tc>
                <a:extLst>
                  <a:ext uri="{0D108BD9-81ED-4DB2-BD59-A6C34878D82A}">
                    <a16:rowId xmlns:a16="http://schemas.microsoft.com/office/drawing/2014/main" val="10019"/>
                  </a:ext>
                </a:extLst>
              </a:tr>
              <a:tr h="191387">
                <a:tc>
                  <a:txBody>
                    <a:bodyPr/>
                    <a:lstStyle/>
                    <a:p>
                      <a:pPr marL="0" algn="ctr" fontAlgn="t">
                        <a:lnSpc>
                          <a:spcPct val="100000"/>
                        </a:lnSpc>
                        <a:spcBef>
                          <a:spcPts val="0"/>
                        </a:spcBef>
                        <a:spcAft>
                          <a:spcPts val="0"/>
                        </a:spcAft>
                      </a:pPr>
                      <a:r>
                        <a:rPr lang="en-US" sz="1100" b="1" i="0" u="none" strike="noStrike" dirty="0">
                          <a:solidFill>
                            <a:srgbClr val="000000"/>
                          </a:solidFill>
                          <a:latin typeface="Times New Roman"/>
                        </a:rPr>
                        <a:t>ABI-L1b-PLPT-020</a:t>
                      </a:r>
                    </a:p>
                  </a:txBody>
                  <a:tcPr marL="7144" marR="7144" marT="7144" marB="0" anchor="ctr">
                    <a:solidFill>
                      <a:srgbClr val="FFFF00"/>
                    </a:solidFill>
                  </a:tcPr>
                </a:tc>
                <a:tc>
                  <a:txBody>
                    <a:bodyPr/>
                    <a:lstStyle/>
                    <a:p>
                      <a:pPr marL="0" algn="ctr" fontAlgn="t">
                        <a:lnSpc>
                          <a:spcPct val="100000"/>
                        </a:lnSpc>
                        <a:spcBef>
                          <a:spcPts val="0"/>
                        </a:spcBef>
                        <a:spcAft>
                          <a:spcPts val="0"/>
                        </a:spcAft>
                      </a:pPr>
                      <a:r>
                        <a:rPr lang="en-US" sz="1100" b="1" i="0" u="none" strike="noStrike" dirty="0">
                          <a:solidFill>
                            <a:srgbClr val="000000"/>
                          </a:solidFill>
                          <a:latin typeface="Times New Roman"/>
                        </a:rPr>
                        <a:t>IR Spatial Uniformity</a:t>
                      </a:r>
                    </a:p>
                  </a:txBody>
                  <a:tcPr marL="7144" marR="7144" marT="7144" marB="0" anchor="ctr"/>
                </a:tc>
                <a:extLst>
                  <a:ext uri="{0D108BD9-81ED-4DB2-BD59-A6C34878D82A}">
                    <a16:rowId xmlns:a16="http://schemas.microsoft.com/office/drawing/2014/main" val="10020"/>
                  </a:ext>
                </a:extLst>
              </a:tr>
            </a:tbl>
          </a:graphicData>
        </a:graphic>
      </p:graphicFrame>
      <p:sp>
        <p:nvSpPr>
          <p:cNvPr id="3" name="Date Placeholder 2"/>
          <p:cNvSpPr>
            <a:spLocks noGrp="1"/>
          </p:cNvSpPr>
          <p:nvPr>
            <p:ph type="dt" sz="half" idx="10"/>
          </p:nvPr>
        </p:nvSpPr>
        <p:spPr/>
        <p:txBody>
          <a:bodyPr/>
          <a:lstStyle/>
          <a:p>
            <a:r>
              <a:rPr lang="en-US" altLang="en-US" dirty="0" smtClean="0"/>
              <a:t>2018/11/28</a:t>
            </a:r>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3780980762"/>
              </p:ext>
            </p:extLst>
          </p:nvPr>
        </p:nvGraphicFramePr>
        <p:xfrm>
          <a:off x="4800146" y="1709946"/>
          <a:ext cx="3703320" cy="3732045"/>
        </p:xfrm>
        <a:graphic>
          <a:graphicData uri="http://schemas.openxmlformats.org/drawingml/2006/table">
            <a:tbl>
              <a:tblPr firstRow="1" bandRow="1">
                <a:tableStyleId>{5C22544A-7EE6-4342-B048-85BDC9FD1C3A}</a:tableStyleId>
              </a:tblPr>
              <a:tblGrid>
                <a:gridCol w="1234440">
                  <a:extLst>
                    <a:ext uri="{9D8B030D-6E8A-4147-A177-3AD203B41FA5}">
                      <a16:colId xmlns:a16="http://schemas.microsoft.com/office/drawing/2014/main" val="20000"/>
                    </a:ext>
                  </a:extLst>
                </a:gridCol>
                <a:gridCol w="2468880">
                  <a:extLst>
                    <a:ext uri="{9D8B030D-6E8A-4147-A177-3AD203B41FA5}">
                      <a16:colId xmlns:a16="http://schemas.microsoft.com/office/drawing/2014/main" val="20001"/>
                    </a:ext>
                  </a:extLst>
                </a:gridCol>
              </a:tblGrid>
              <a:tr h="287079">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Test ID</a:t>
                      </a:r>
                    </a:p>
                  </a:txBody>
                  <a:tcPr marL="7144" marR="7144" marT="7144" marB="0" anchor="ctr"/>
                </a:tc>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Short Title</a:t>
                      </a:r>
                    </a:p>
                  </a:txBody>
                  <a:tcPr marL="7144" marR="7144" marT="7144" marB="0" anchor="ctr"/>
                </a:tc>
                <a:extLst>
                  <a:ext uri="{0D108BD9-81ED-4DB2-BD59-A6C34878D82A}">
                    <a16:rowId xmlns:a16="http://schemas.microsoft.com/office/drawing/2014/main" val="10000"/>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ABI-L1b-PLPT-021</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SRF Verification</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1"/>
                  </a:ext>
                </a:extLst>
              </a:tr>
              <a:tr h="191387">
                <a:tc>
                  <a:txBody>
                    <a:bodyPr/>
                    <a:lstStyle/>
                    <a:p>
                      <a:pPr marL="0" algn="ctr" fontAlgn="ctr">
                        <a:lnSpc>
                          <a:spcPct val="100000"/>
                        </a:lnSpc>
                        <a:spcBef>
                          <a:spcPts val="0"/>
                        </a:spcBef>
                        <a:spcAft>
                          <a:spcPts val="0"/>
                        </a:spcAft>
                      </a:pPr>
                      <a:r>
                        <a:rPr lang="en-US" sz="1100" b="0" i="1" u="none" strike="noStrike" dirty="0" smtClean="0">
                          <a:solidFill>
                            <a:srgbClr val="000000"/>
                          </a:solidFill>
                          <a:latin typeface="Times New Roman"/>
                        </a:rPr>
                        <a:t>ABI-L1b-PLPT-022</a:t>
                      </a:r>
                      <a:endParaRPr lang="en-US" sz="1100" b="0" i="1"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OOB Response</a:t>
                      </a:r>
                      <a:endParaRPr lang="en-US" sz="1100" b="0" i="1"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2"/>
                  </a:ext>
                </a:extLst>
              </a:tr>
              <a:tr h="191387">
                <a:tc>
                  <a:txBody>
                    <a:bodyPr/>
                    <a:lstStyle/>
                    <a:p>
                      <a:pPr marL="0" algn="ctr" fontAlgn="ctr">
                        <a:lnSpc>
                          <a:spcPct val="100000"/>
                        </a:lnSpc>
                        <a:spcBef>
                          <a:spcPts val="0"/>
                        </a:spcBef>
                        <a:spcAft>
                          <a:spcPts val="0"/>
                        </a:spcAft>
                      </a:pPr>
                      <a:r>
                        <a:rPr lang="en-US" sz="1100" b="0" i="1" u="none" strike="sngStrike" dirty="0" smtClean="0">
                          <a:solidFill>
                            <a:srgbClr val="000000"/>
                          </a:solidFill>
                          <a:latin typeface="Times New Roman"/>
                        </a:rPr>
                        <a:t>ABI-L1b-PLPT-023</a:t>
                      </a:r>
                      <a:endParaRPr lang="en-US" sz="1100" b="0" i="1" u="none" strike="sngStrike" dirty="0">
                        <a:solidFill>
                          <a:srgbClr val="000000"/>
                        </a:solidFill>
                        <a:latin typeface="Times New Roman"/>
                      </a:endParaRPr>
                    </a:p>
                  </a:txBody>
                  <a:tcPr marL="7144" marR="7144" marT="7144" marB="0" anchor="ctr">
                    <a:noFill/>
                  </a:tcPr>
                </a:tc>
                <a:tc>
                  <a:txBody>
                    <a:bodyPr/>
                    <a:lstStyle/>
                    <a:p>
                      <a:pPr marL="0" algn="ctr" fontAlgn="ctr">
                        <a:lnSpc>
                          <a:spcPct val="100000"/>
                        </a:lnSpc>
                        <a:spcBef>
                          <a:spcPts val="0"/>
                        </a:spcBef>
                        <a:spcAft>
                          <a:spcPts val="0"/>
                        </a:spcAft>
                      </a:pPr>
                      <a:r>
                        <a:rPr lang="en-US" sz="1100" b="0" i="1" u="none" strike="sngStrike" dirty="0" smtClean="0">
                          <a:solidFill>
                            <a:schemeClr val="tx1"/>
                          </a:solidFill>
                          <a:latin typeface="Times New Roman"/>
                        </a:rPr>
                        <a:t>Polarization</a:t>
                      </a:r>
                      <a:endParaRPr lang="en-US" sz="1100" b="0" i="1" u="none" strike="sngStrike" dirty="0">
                        <a:solidFill>
                          <a:schemeClr val="tx1"/>
                        </a:solidFill>
                        <a:latin typeface="Times New Roman"/>
                      </a:endParaRPr>
                    </a:p>
                  </a:txBody>
                  <a:tcPr marL="7144" marR="7144" marT="7144" marB="0" anchor="ctr"/>
                </a:tc>
                <a:extLst>
                  <a:ext uri="{0D108BD9-81ED-4DB2-BD59-A6C34878D82A}">
                    <a16:rowId xmlns:a16="http://schemas.microsoft.com/office/drawing/2014/main" val="10003"/>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ABI-L1b-PLPT-024</a:t>
                      </a:r>
                      <a:endParaRPr lang="en-US" sz="1100" b="0" i="0" u="none" strike="noStrike" dirty="0">
                        <a:solidFill>
                          <a:srgbClr val="000000"/>
                        </a:solidFill>
                        <a:latin typeface="Times New Roman"/>
                      </a:endParaRPr>
                    </a:p>
                  </a:txBody>
                  <a:tcPr marL="7144" marR="7144" marT="7144" marB="0" anchor="ctr">
                    <a:noFill/>
                  </a:tcP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Cal-to-Cal</a:t>
                      </a:r>
                      <a:r>
                        <a:rPr lang="en-US" sz="1100" b="0" i="0" u="none" strike="noStrike" baseline="0" dirty="0" smtClean="0">
                          <a:solidFill>
                            <a:schemeClr val="tx1"/>
                          </a:solidFill>
                          <a:latin typeface="Times New Roman"/>
                        </a:rPr>
                        <a:t> Repeatability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4"/>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ABI-L1b-PLPT-025</a:t>
                      </a:r>
                      <a:endParaRPr lang="en-US" sz="1100" b="0" i="0" u="none" strike="noStrike" dirty="0">
                        <a:solidFill>
                          <a:srgbClr val="000000"/>
                        </a:solidFill>
                        <a:latin typeface="Times New Roman"/>
                      </a:endParaRPr>
                    </a:p>
                  </a:txBody>
                  <a:tcPr marL="7144" marR="7144" marT="7144" marB="0" anchor="ctr">
                    <a:noFill/>
                  </a:tcP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Linearity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5"/>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ABI-L1b-PLPT-026</a:t>
                      </a:r>
                      <a:endParaRPr lang="en-US" sz="1100" b="0" i="0" u="none" strike="noStrike" dirty="0">
                        <a:solidFill>
                          <a:srgbClr val="000000"/>
                        </a:solidFill>
                        <a:latin typeface="Times New Roman"/>
                      </a:endParaRPr>
                    </a:p>
                  </a:txBody>
                  <a:tcPr marL="7144" marR="7144" marT="7144" marB="0" anchor="ctr">
                    <a:noFill/>
                  </a:tcP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Ghosting</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6"/>
                  </a:ext>
                </a:extLst>
              </a:tr>
              <a:tr h="191387">
                <a:tc>
                  <a:txBody>
                    <a:bodyPr/>
                    <a:lstStyle/>
                    <a:p>
                      <a:pPr marL="0" algn="ctr" fontAlgn="ctr">
                        <a:lnSpc>
                          <a:spcPct val="100000"/>
                        </a:lnSpc>
                        <a:spcBef>
                          <a:spcPts val="0"/>
                        </a:spcBef>
                        <a:spcAft>
                          <a:spcPts val="0"/>
                        </a:spcAft>
                      </a:pPr>
                      <a:r>
                        <a:rPr lang="en-US" sz="1100" b="1" i="0" u="none" strike="sngStrike" dirty="0" smtClean="0">
                          <a:solidFill>
                            <a:srgbClr val="000000"/>
                          </a:solidFill>
                          <a:latin typeface="Times New Roman"/>
                        </a:rPr>
                        <a:t>ABI-L1b-PLPT-027</a:t>
                      </a:r>
                      <a:endParaRPr lang="en-US" sz="1100" b="1" i="0" u="none" strike="sngStrike" dirty="0">
                        <a:solidFill>
                          <a:srgbClr val="000000"/>
                        </a:solidFill>
                        <a:latin typeface="Times New Roman"/>
                      </a:endParaRPr>
                    </a:p>
                  </a:txBody>
                  <a:tcPr marL="7144" marR="7144" marT="7144" marB="0" anchor="ctr">
                    <a:noFill/>
                  </a:tcPr>
                </a:tc>
                <a:tc>
                  <a:txBody>
                    <a:bodyPr/>
                    <a:lstStyle/>
                    <a:p>
                      <a:pPr marL="0" algn="ctr" fontAlgn="ctr">
                        <a:lnSpc>
                          <a:spcPct val="100000"/>
                        </a:lnSpc>
                        <a:spcBef>
                          <a:spcPts val="0"/>
                        </a:spcBef>
                        <a:spcAft>
                          <a:spcPts val="0"/>
                        </a:spcAft>
                      </a:pPr>
                      <a:r>
                        <a:rPr lang="en-US" sz="1100" b="1" i="0" u="none" strike="sngStrike" dirty="0" smtClean="0">
                          <a:solidFill>
                            <a:schemeClr val="tx1"/>
                          </a:solidFill>
                          <a:latin typeface="Times New Roman"/>
                        </a:rPr>
                        <a:t>Field Campaign – Aircraft</a:t>
                      </a:r>
                      <a:endParaRPr lang="en-US" sz="1100" b="1" i="0" u="none" strike="sngStrike" dirty="0">
                        <a:solidFill>
                          <a:schemeClr val="tx1"/>
                        </a:solidFill>
                        <a:latin typeface="Times New Roman"/>
                      </a:endParaRPr>
                    </a:p>
                  </a:txBody>
                  <a:tcPr marL="7144" marR="7144" marT="7144" marB="0" anchor="ctr"/>
                </a:tc>
                <a:extLst>
                  <a:ext uri="{0D108BD9-81ED-4DB2-BD59-A6C34878D82A}">
                    <a16:rowId xmlns:a16="http://schemas.microsoft.com/office/drawing/2014/main" val="10007"/>
                  </a:ext>
                </a:extLst>
              </a:tr>
              <a:tr h="191387">
                <a:tc>
                  <a:txBody>
                    <a:bodyPr/>
                    <a:lstStyle/>
                    <a:p>
                      <a:pPr marL="0" algn="ctr" fontAlgn="ctr">
                        <a:lnSpc>
                          <a:spcPct val="100000"/>
                        </a:lnSpc>
                        <a:spcBef>
                          <a:spcPts val="0"/>
                        </a:spcBef>
                        <a:spcAft>
                          <a:spcPts val="0"/>
                        </a:spcAft>
                      </a:pPr>
                      <a:r>
                        <a:rPr lang="en-US" sz="1100" b="1" i="0" u="none" strike="sngStrike" dirty="0" smtClean="0">
                          <a:solidFill>
                            <a:srgbClr val="000000"/>
                          </a:solidFill>
                          <a:latin typeface="Times New Roman"/>
                        </a:rPr>
                        <a:t>ABI-L1b-PLPT-028</a:t>
                      </a:r>
                      <a:endParaRPr lang="en-US" sz="1100" b="1" i="0" u="none" strike="sngStrike" dirty="0">
                        <a:solidFill>
                          <a:srgbClr val="000000"/>
                        </a:solidFill>
                        <a:latin typeface="Times New Roman"/>
                      </a:endParaRPr>
                    </a:p>
                  </a:txBody>
                  <a:tcPr marL="7144" marR="7144" marT="7144" marB="0" anchor="ctr">
                    <a:noFill/>
                  </a:tcPr>
                </a:tc>
                <a:tc>
                  <a:txBody>
                    <a:bodyPr/>
                    <a:lstStyle/>
                    <a:p>
                      <a:pPr marL="0" algn="ctr" fontAlgn="ctr">
                        <a:lnSpc>
                          <a:spcPct val="100000"/>
                        </a:lnSpc>
                        <a:spcBef>
                          <a:spcPts val="0"/>
                        </a:spcBef>
                        <a:spcAft>
                          <a:spcPts val="0"/>
                        </a:spcAft>
                      </a:pPr>
                      <a:r>
                        <a:rPr lang="en-US" sz="1100" b="1" i="0" u="none" strike="sngStrike" dirty="0" smtClean="0">
                          <a:solidFill>
                            <a:schemeClr val="tx1"/>
                          </a:solidFill>
                          <a:latin typeface="Times New Roman"/>
                        </a:rPr>
                        <a:t>Field Campaign – Surface</a:t>
                      </a:r>
                      <a:endParaRPr lang="en-US" sz="1100" b="1" i="0" u="none" strike="sngStrike" dirty="0">
                        <a:solidFill>
                          <a:schemeClr val="tx1"/>
                        </a:solidFill>
                        <a:latin typeface="Times New Roman"/>
                      </a:endParaRPr>
                    </a:p>
                  </a:txBody>
                  <a:tcPr marL="7144" marR="7144" marT="7144" marB="0" anchor="ctr"/>
                </a:tc>
                <a:extLst>
                  <a:ext uri="{0D108BD9-81ED-4DB2-BD59-A6C34878D82A}">
                    <a16:rowId xmlns:a16="http://schemas.microsoft.com/office/drawing/2014/main" val="10008"/>
                  </a:ext>
                </a:extLst>
              </a:tr>
              <a:tr h="191387">
                <a:tc>
                  <a:txBody>
                    <a:bodyPr/>
                    <a:lstStyle/>
                    <a:p>
                      <a:pPr marL="0" algn="ctr" fontAlgn="ctr">
                        <a:lnSpc>
                          <a:spcPct val="100000"/>
                        </a:lnSpc>
                        <a:spcBef>
                          <a:spcPts val="0"/>
                        </a:spcBef>
                        <a:spcAft>
                          <a:spcPts val="0"/>
                        </a:spcAft>
                      </a:pPr>
                      <a:r>
                        <a:rPr lang="en-US" sz="1100" b="0" i="1" u="none" strike="noStrike" dirty="0" smtClean="0">
                          <a:solidFill>
                            <a:srgbClr val="000000"/>
                          </a:solidFill>
                          <a:latin typeface="Times New Roman"/>
                        </a:rPr>
                        <a:t>ABI-L1b-PLPT-029</a:t>
                      </a:r>
                      <a:endParaRPr lang="en-US" sz="1100" b="0" i="1" u="none" strike="noStrike" dirty="0">
                        <a:solidFill>
                          <a:srgbClr val="000000"/>
                        </a:solidFill>
                        <a:latin typeface="Times New Roman"/>
                      </a:endParaRPr>
                    </a:p>
                  </a:txBody>
                  <a:tcPr marL="7144" marR="7144" marT="7144" marB="0" anchor="ctr">
                    <a:noFill/>
                  </a:tcP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VNIR</a:t>
                      </a:r>
                      <a:r>
                        <a:rPr lang="en-US" sz="1100" b="0" i="1" u="none" strike="noStrike" baseline="0" dirty="0" smtClean="0">
                          <a:solidFill>
                            <a:schemeClr val="tx1"/>
                          </a:solidFill>
                          <a:latin typeface="Times New Roman"/>
                        </a:rPr>
                        <a:t> Verification – Rayleigh</a:t>
                      </a:r>
                      <a:endParaRPr lang="en-US" sz="1100" b="0" i="1"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9"/>
                  </a:ext>
                </a:extLst>
              </a:tr>
              <a:tr h="191387">
                <a:tc>
                  <a:txBody>
                    <a:bodyPr/>
                    <a:lstStyle/>
                    <a:p>
                      <a:pPr marL="0" algn="ctr" fontAlgn="ctr">
                        <a:lnSpc>
                          <a:spcPct val="100000"/>
                        </a:lnSpc>
                        <a:spcBef>
                          <a:spcPts val="0"/>
                        </a:spcBef>
                        <a:spcAft>
                          <a:spcPts val="0"/>
                        </a:spcAft>
                      </a:pPr>
                      <a:r>
                        <a:rPr lang="en-US" sz="1100" b="0" i="1" u="none" strike="noStrike" dirty="0" smtClean="0">
                          <a:solidFill>
                            <a:srgbClr val="000000"/>
                          </a:solidFill>
                          <a:latin typeface="Times New Roman"/>
                        </a:rPr>
                        <a:t>ABI-L1b-PLPT-030</a:t>
                      </a:r>
                      <a:endParaRPr lang="en-US" sz="1100" b="0" i="1" u="none" strike="noStrike" dirty="0">
                        <a:solidFill>
                          <a:srgbClr val="000000"/>
                        </a:solidFill>
                        <a:latin typeface="Times New Roman"/>
                      </a:endParaRPr>
                    </a:p>
                  </a:txBody>
                  <a:tcPr marL="7144" marR="7144" marT="7144" marB="0" anchor="ctr">
                    <a:solidFill>
                      <a:srgbClr val="FFFF00"/>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100" b="0" i="1" u="none" strike="noStrike" dirty="0" smtClean="0">
                          <a:solidFill>
                            <a:schemeClr val="tx1"/>
                          </a:solidFill>
                          <a:latin typeface="Times New Roman"/>
                        </a:rPr>
                        <a:t>VNIR</a:t>
                      </a:r>
                      <a:r>
                        <a:rPr lang="en-US" sz="1100" b="0" i="1" u="none" strike="noStrike" baseline="0" dirty="0" smtClean="0">
                          <a:solidFill>
                            <a:schemeClr val="tx1"/>
                          </a:solidFill>
                          <a:latin typeface="Times New Roman"/>
                        </a:rPr>
                        <a:t> Verification Desert</a:t>
                      </a:r>
                      <a:endParaRPr lang="en-US" sz="1100" b="0" i="1" u="none" strike="noStrike" dirty="0" smtClean="0">
                        <a:solidFill>
                          <a:schemeClr val="tx1"/>
                        </a:solidFill>
                        <a:latin typeface="Times New Roman"/>
                      </a:endParaRPr>
                    </a:p>
                  </a:txBody>
                  <a:tcPr marL="7144" marR="7144" marT="7144" marB="0" anchor="ctr"/>
                </a:tc>
                <a:extLst>
                  <a:ext uri="{0D108BD9-81ED-4DB2-BD59-A6C34878D82A}">
                    <a16:rowId xmlns:a16="http://schemas.microsoft.com/office/drawing/2014/main" val="10010"/>
                  </a:ext>
                </a:extLst>
              </a:tr>
              <a:tr h="191387">
                <a:tc>
                  <a:txBody>
                    <a:bodyPr/>
                    <a:lstStyle/>
                    <a:p>
                      <a:pPr marL="0" algn="ctr" fontAlgn="ctr">
                        <a:lnSpc>
                          <a:spcPct val="100000"/>
                        </a:lnSpc>
                        <a:spcBef>
                          <a:spcPts val="0"/>
                        </a:spcBef>
                        <a:spcAft>
                          <a:spcPts val="0"/>
                        </a:spcAft>
                      </a:pPr>
                      <a:r>
                        <a:rPr lang="en-US" sz="1100" b="0" i="1" u="none" strike="sngStrike" dirty="0" smtClean="0">
                          <a:solidFill>
                            <a:srgbClr val="000000"/>
                          </a:solidFill>
                          <a:latin typeface="Times New Roman"/>
                        </a:rPr>
                        <a:t>ABI-L1b-PLPT-031</a:t>
                      </a:r>
                      <a:endParaRPr lang="en-US" sz="1100" b="0" i="1" u="none" strike="sngStrike" dirty="0">
                        <a:solidFill>
                          <a:srgbClr val="000000"/>
                        </a:solidFill>
                        <a:latin typeface="Times New Roman"/>
                      </a:endParaRPr>
                    </a:p>
                  </a:txBody>
                  <a:tcPr marL="7144" marR="7144" marT="7144" marB="0" anchor="ctr">
                    <a:noFill/>
                  </a:tcPr>
                </a:tc>
                <a:tc>
                  <a:txBody>
                    <a:bodyPr/>
                    <a:lstStyle/>
                    <a:p>
                      <a:pPr marL="0" algn="ctr" fontAlgn="ctr">
                        <a:lnSpc>
                          <a:spcPct val="100000"/>
                        </a:lnSpc>
                        <a:spcBef>
                          <a:spcPts val="0"/>
                        </a:spcBef>
                        <a:spcAft>
                          <a:spcPts val="0"/>
                        </a:spcAft>
                      </a:pPr>
                      <a:r>
                        <a:rPr lang="en-US" sz="1100" b="0" i="1" u="none" strike="sngStrike" dirty="0" smtClean="0">
                          <a:solidFill>
                            <a:schemeClr val="tx1"/>
                          </a:solidFill>
                          <a:latin typeface="Times New Roman"/>
                        </a:rPr>
                        <a:t>BDS</a:t>
                      </a:r>
                      <a:endParaRPr lang="en-US" sz="1100" b="0" i="1" u="none" strike="sngStrike" dirty="0">
                        <a:solidFill>
                          <a:schemeClr val="tx1"/>
                        </a:solidFill>
                        <a:latin typeface="Times New Roman"/>
                      </a:endParaRPr>
                    </a:p>
                  </a:txBody>
                  <a:tcPr marL="7144" marR="7144" marT="7144" marB="0" anchor="ctr"/>
                </a:tc>
                <a:extLst>
                  <a:ext uri="{0D108BD9-81ED-4DB2-BD59-A6C34878D82A}">
                    <a16:rowId xmlns:a16="http://schemas.microsoft.com/office/drawing/2014/main" val="10011"/>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ABI-L1b-PLPT-032</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VNIR SNR &amp; Dynamic Range</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2"/>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ABI-L1b-PLPT-033</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IR Cal Stability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3"/>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ABI-L1b-PLPT-034</a:t>
                      </a:r>
                      <a:endParaRPr lang="en-US" sz="1100" b="0" i="0" u="none" strike="noStrike" dirty="0">
                        <a:solidFill>
                          <a:srgbClr val="000000"/>
                        </a:solidFill>
                        <a:latin typeface="Times New Roman"/>
                      </a:endParaRP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smtClean="0">
                          <a:solidFill>
                            <a:schemeClr val="tx1"/>
                          </a:solidFill>
                          <a:latin typeface="Times New Roman"/>
                        </a:rPr>
                        <a:t>MTF</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4"/>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ABI-L1b-PLPT-035</a:t>
                      </a:r>
                      <a:endParaRPr lang="en-US" sz="1100" b="0" i="0" u="none" strike="noStrike" dirty="0">
                        <a:solidFill>
                          <a:srgbClr val="000000"/>
                        </a:solidFill>
                        <a:latin typeface="Times New Roman"/>
                      </a:endParaRP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smtClean="0">
                          <a:solidFill>
                            <a:schemeClr val="tx1"/>
                          </a:solidFill>
                          <a:latin typeface="Times New Roman"/>
                        </a:rPr>
                        <a:t>Coherent Noise</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5"/>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ABI-L1b-PLPT-036</a:t>
                      </a:r>
                      <a:endParaRPr lang="en-US" sz="1100" b="0" i="0" u="none" strike="noStrike" dirty="0">
                        <a:solidFill>
                          <a:srgbClr val="000000"/>
                        </a:solidFill>
                        <a:latin typeface="Times New Roman"/>
                      </a:endParaRPr>
                    </a:p>
                  </a:txBody>
                  <a:tcPr marL="7144" marR="7144" marT="7144" marB="0" anchor="ctr"/>
                </a:tc>
                <a:tc>
                  <a:txBody>
                    <a:bodyPr/>
                    <a:lstStyle/>
                    <a:p>
                      <a:pPr marL="0" marR="0" indent="0" algn="ctr" defTabSz="457200" rtl="0" eaLnBrk="1" fontAlgn="t" latinLnBrk="0" hangingPunct="1">
                        <a:lnSpc>
                          <a:spcPct val="100000"/>
                        </a:lnSpc>
                        <a:spcBef>
                          <a:spcPts val="0"/>
                        </a:spcBef>
                        <a:spcAft>
                          <a:spcPts val="0"/>
                        </a:spcAft>
                        <a:buClrTx/>
                        <a:buSzTx/>
                        <a:buFontTx/>
                        <a:buNone/>
                        <a:tabLst/>
                        <a:defRPr/>
                      </a:pPr>
                      <a:r>
                        <a:rPr lang="en-US" sz="1100" b="0" i="0" u="none" strike="noStrike" dirty="0" smtClean="0">
                          <a:solidFill>
                            <a:schemeClr val="tx1"/>
                          </a:solidFill>
                          <a:latin typeface="Times New Roman"/>
                        </a:rPr>
                        <a:t>IR SNR &amp; Dynamic Range</a:t>
                      </a:r>
                    </a:p>
                  </a:txBody>
                  <a:tcPr marL="7144" marR="7144" marT="7144" marB="0" anchor="ctr"/>
                </a:tc>
                <a:extLst>
                  <a:ext uri="{0D108BD9-81ED-4DB2-BD59-A6C34878D82A}">
                    <a16:rowId xmlns:a16="http://schemas.microsoft.com/office/drawing/2014/main" val="10016"/>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ABI-L1b-PLPT-037</a:t>
                      </a:r>
                      <a:endParaRPr lang="en-US" sz="1100" b="0" i="0" u="none" strike="noStrike" dirty="0">
                        <a:solidFill>
                          <a:srgbClr val="000000"/>
                        </a:solidFill>
                        <a:latin typeface="Times New Roman"/>
                      </a:endParaRPr>
                    </a:p>
                  </a:txBody>
                  <a:tcPr marL="7144" marR="7144" marT="7144" marB="0" anchor="ctr">
                    <a:solidFill>
                      <a:srgbClr val="FFFF00"/>
                    </a:solidFill>
                  </a:tcPr>
                </a:tc>
                <a:tc>
                  <a:txBody>
                    <a:bodyPr/>
                    <a:lstStyle/>
                    <a:p>
                      <a:pPr marL="0" marR="0" indent="0" algn="ctr" defTabSz="457200" rtl="0" eaLnBrk="1" fontAlgn="t" latinLnBrk="0" hangingPunct="1">
                        <a:lnSpc>
                          <a:spcPct val="100000"/>
                        </a:lnSpc>
                        <a:spcBef>
                          <a:spcPts val="0"/>
                        </a:spcBef>
                        <a:spcAft>
                          <a:spcPts val="0"/>
                        </a:spcAft>
                        <a:buClrTx/>
                        <a:buSzTx/>
                        <a:buFontTx/>
                        <a:buNone/>
                        <a:tabLst/>
                        <a:defRPr/>
                      </a:pPr>
                      <a:r>
                        <a:rPr lang="en-US" sz="1100" b="0" i="0" u="none" strike="noStrike" dirty="0" smtClean="0">
                          <a:solidFill>
                            <a:schemeClr val="tx1"/>
                          </a:solidFill>
                          <a:latin typeface="Times New Roman"/>
                        </a:rPr>
                        <a:t>Stray Light During Solar Calibration</a:t>
                      </a:r>
                    </a:p>
                  </a:txBody>
                  <a:tcPr marL="7144" marR="7144" marT="7144" marB="0" anchor="ctr"/>
                </a:tc>
                <a:extLst>
                  <a:ext uri="{0D108BD9-81ED-4DB2-BD59-A6C34878D82A}">
                    <a16:rowId xmlns:a16="http://schemas.microsoft.com/office/drawing/2014/main" val="2111469832"/>
                  </a:ext>
                </a:extLst>
              </a:tr>
              <a:tr h="191387">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latin typeface="Times New Roman"/>
                        </a:rPr>
                        <a:t>ABI-L1b-PLPT-038</a:t>
                      </a:r>
                    </a:p>
                  </a:txBody>
                  <a:tcPr marL="7144" marR="7144" marT="7144" marB="0" anchor="ctr">
                    <a:solidFill>
                      <a:srgbClr val="FFFF00"/>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n-US" sz="1100" b="0" i="0" u="none" strike="noStrike" dirty="0" smtClean="0">
                          <a:solidFill>
                            <a:schemeClr val="tx1"/>
                          </a:solidFill>
                          <a:latin typeface="Times New Roman"/>
                        </a:rPr>
                        <a:t>Lunar Calibration</a:t>
                      </a:r>
                    </a:p>
                  </a:txBody>
                  <a:tcPr marL="7144" marR="7144" marT="7144" marB="0" anchor="ctr"/>
                </a:tc>
                <a:extLst>
                  <a:ext uri="{0D108BD9-81ED-4DB2-BD59-A6C34878D82A}">
                    <a16:rowId xmlns:a16="http://schemas.microsoft.com/office/drawing/2014/main" val="1556389319"/>
                  </a:ext>
                </a:extLst>
              </a:tr>
            </a:tbl>
          </a:graphicData>
        </a:graphic>
      </p:graphicFrame>
      <p:sp>
        <p:nvSpPr>
          <p:cNvPr id="7" name="TextBox 6"/>
          <p:cNvSpPr txBox="1"/>
          <p:nvPr/>
        </p:nvSpPr>
        <p:spPr>
          <a:xfrm>
            <a:off x="4804628" y="5710020"/>
            <a:ext cx="3704582" cy="646331"/>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Critical tests are in bold</a:t>
            </a:r>
            <a:r>
              <a:rPr lang="en-US" dirty="0" smtClean="0">
                <a:latin typeface="Times New Roman" panose="02020603050405020304" pitchFamily="18" charset="0"/>
                <a:cs typeface="Times New Roman" panose="02020603050405020304" pitchFamily="18" charset="0"/>
              </a:rPr>
              <a:t>.</a:t>
            </a:r>
          </a:p>
          <a:p>
            <a:r>
              <a:rPr lang="en-US" i="1" dirty="0" smtClean="0">
                <a:latin typeface="Times New Roman" panose="02020603050405020304" pitchFamily="18" charset="0"/>
                <a:cs typeface="Times New Roman" panose="02020603050405020304" pitchFamily="18" charset="0"/>
              </a:rPr>
              <a:t>Experimental tests are in italic</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8" name="Footer Placeholder 7"/>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86437654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VNIR Accuracy</a:t>
            </a:r>
            <a:endParaRPr lang="en-US"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100</a:t>
            </a:fld>
            <a:endParaRPr lang="en-US" dirty="0"/>
          </a:p>
        </p:txBody>
      </p:sp>
      <p:graphicFrame>
        <p:nvGraphicFramePr>
          <p:cNvPr id="12" name="Chart 11"/>
          <p:cNvGraphicFramePr>
            <a:graphicFrameLocks/>
          </p:cNvGraphicFramePr>
          <p:nvPr>
            <p:extLst>
              <p:ext uri="{D42A27DB-BD31-4B8C-83A1-F6EECF244321}">
                <p14:modId xmlns:p14="http://schemas.microsoft.com/office/powerpoint/2010/main" val="740970106"/>
              </p:ext>
            </p:extLst>
          </p:nvPr>
        </p:nvGraphicFramePr>
        <p:xfrm>
          <a:off x="457199" y="1178357"/>
          <a:ext cx="8229601" cy="5177994"/>
        </p:xfrm>
        <a:graphic>
          <a:graphicData uri="http://schemas.openxmlformats.org/drawingml/2006/chart">
            <c:chart xmlns:c="http://schemas.openxmlformats.org/drawingml/2006/chart" xmlns:r="http://schemas.openxmlformats.org/officeDocument/2006/relationships" r:id="rId3"/>
          </a:graphicData>
        </a:graphic>
      </p:graphicFrame>
      <p:sp>
        <p:nvSpPr>
          <p:cNvPr id="13" name="Oval 12"/>
          <p:cNvSpPr/>
          <p:nvPr/>
        </p:nvSpPr>
        <p:spPr>
          <a:xfrm>
            <a:off x="2971800" y="1866900"/>
            <a:ext cx="533400" cy="23241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6705600" y="1866900"/>
            <a:ext cx="533400" cy="23241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1104900" y="3009285"/>
            <a:ext cx="7391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104900" y="4343400"/>
            <a:ext cx="7391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32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300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VNIR Accuracy Stability</a:t>
            </a:r>
            <a:endParaRPr lang="en-US"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101</a:t>
            </a:fld>
            <a:endParaRPr lang="en-US" dirty="0"/>
          </a:p>
        </p:txBody>
      </p:sp>
      <p:pic>
        <p:nvPicPr>
          <p:cNvPr id="15362" name="Picture 2" descr="GOES-17 ABI - Solar Calibration- VNIR Bands - Gain Comparison - Rat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1371600"/>
            <a:ext cx="8229601" cy="4984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43700" y="3307224"/>
            <a:ext cx="1943100" cy="369332"/>
          </a:xfrm>
          <a:prstGeom prst="rect">
            <a:avLst/>
          </a:prstGeom>
          <a:noFill/>
        </p:spPr>
        <p:txBody>
          <a:bodyPr wrap="square" rtlCol="0">
            <a:spAutoFit/>
          </a:bodyPr>
          <a:lstStyle/>
          <a:p>
            <a:pPr algn="ctr"/>
            <a:r>
              <a:rPr lang="en-US" b="1" dirty="0" smtClean="0">
                <a:solidFill>
                  <a:srgbClr val="FF0000"/>
                </a:solidFill>
              </a:rPr>
              <a:t>Gain Variation</a:t>
            </a:r>
            <a:endParaRPr lang="en-US" b="1" dirty="0">
              <a:solidFill>
                <a:srgbClr val="FF0000"/>
              </a:solidFill>
            </a:endParaRPr>
          </a:p>
        </p:txBody>
      </p:sp>
      <p:cxnSp>
        <p:nvCxnSpPr>
          <p:cNvPr id="9" name="Straight Arrow Connector 8"/>
          <p:cNvCxnSpPr>
            <a:stCxn id="3" idx="0"/>
          </p:cNvCxnSpPr>
          <p:nvPr/>
        </p:nvCxnSpPr>
        <p:spPr>
          <a:xfrm flipV="1">
            <a:off x="7715250" y="2895600"/>
            <a:ext cx="171450" cy="4116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 idx="1"/>
          </p:cNvCxnSpPr>
          <p:nvPr/>
        </p:nvCxnSpPr>
        <p:spPr>
          <a:xfrm flipH="1" flipV="1">
            <a:off x="5219700" y="2876552"/>
            <a:ext cx="1524000" cy="6153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 idx="1"/>
          </p:cNvCxnSpPr>
          <p:nvPr/>
        </p:nvCxnSpPr>
        <p:spPr>
          <a:xfrm flipH="1" flipV="1">
            <a:off x="2438400" y="2942102"/>
            <a:ext cx="4305300" cy="549788"/>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229100" y="4953000"/>
            <a:ext cx="2019300" cy="646331"/>
          </a:xfrm>
          <a:prstGeom prst="rect">
            <a:avLst/>
          </a:prstGeom>
          <a:noFill/>
        </p:spPr>
        <p:txBody>
          <a:bodyPr wrap="square" rtlCol="0">
            <a:spAutoFit/>
          </a:bodyPr>
          <a:lstStyle/>
          <a:p>
            <a:r>
              <a:rPr lang="en-US" b="1" dirty="0" smtClean="0"/>
              <a:t>Good Instrument.</a:t>
            </a:r>
          </a:p>
          <a:p>
            <a:r>
              <a:rPr lang="en-US" b="1" dirty="0" smtClean="0">
                <a:solidFill>
                  <a:srgbClr val="FF0000"/>
                </a:solidFill>
              </a:rPr>
              <a:t>Unstable Ground.</a:t>
            </a:r>
            <a:endParaRPr lang="en-US" b="1" dirty="0">
              <a:solidFill>
                <a:srgbClr val="FF0000"/>
              </a:solidFill>
            </a:endParaRPr>
          </a:p>
        </p:txBody>
      </p:sp>
      <p:sp>
        <p:nvSpPr>
          <p:cNvPr id="21" name="Oval 20"/>
          <p:cNvSpPr/>
          <p:nvPr/>
        </p:nvSpPr>
        <p:spPr>
          <a:xfrm>
            <a:off x="457199" y="3563273"/>
            <a:ext cx="8496301" cy="24279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7721082" y="1097424"/>
            <a:ext cx="1219200" cy="400110"/>
          </a:xfrm>
          <a:prstGeom prst="rect">
            <a:avLst/>
          </a:prstGeom>
          <a:noFill/>
        </p:spPr>
        <p:txBody>
          <a:bodyPr wrap="square" rtlCol="0">
            <a:spAutoFit/>
          </a:bodyPr>
          <a:lstStyle/>
          <a:p>
            <a:r>
              <a:rPr lang="en-US" sz="2000" dirty="0" smtClean="0"/>
              <a:t>Post-Drift</a:t>
            </a:r>
            <a:endParaRPr lang="en-US" sz="2000" dirty="0"/>
          </a:p>
        </p:txBody>
      </p:sp>
      <p:sp>
        <p:nvSpPr>
          <p:cNvPr id="15" name="Oval 14"/>
          <p:cNvSpPr/>
          <p:nvPr/>
        </p:nvSpPr>
        <p:spPr>
          <a:xfrm>
            <a:off x="8306997" y="2387681"/>
            <a:ext cx="216129" cy="251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2539482" y="2088024"/>
            <a:ext cx="279858" cy="2819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5411756" y="2318596"/>
            <a:ext cx="216129" cy="251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75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1" grpId="0" animBg="1"/>
      <p:bldP spid="14" grpId="0"/>
      <p:bldP spid="15" grpId="0" animBg="1"/>
      <p:bldP spid="18" grpId="0" animBg="1"/>
      <p:bldP spid="1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3275683546"/>
              </p:ext>
            </p:extLst>
          </p:nvPr>
        </p:nvGraphicFramePr>
        <p:xfrm>
          <a:off x="457199" y="1562100"/>
          <a:ext cx="8229601" cy="479425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r>
              <a:rPr lang="en-US" dirty="0" smtClean="0"/>
              <a:t>IR Accuracy</a:t>
            </a:r>
            <a:endParaRPr lang="en-US"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102</a:t>
            </a:fld>
            <a:endParaRPr lang="en-US" dirty="0"/>
          </a:p>
        </p:txBody>
      </p:sp>
      <p:cxnSp>
        <p:nvCxnSpPr>
          <p:cNvPr id="10" name="Straight Connector 9"/>
          <p:cNvCxnSpPr/>
          <p:nvPr/>
        </p:nvCxnSpPr>
        <p:spPr>
          <a:xfrm>
            <a:off x="1181100" y="2019300"/>
            <a:ext cx="7391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81100" y="5372100"/>
            <a:ext cx="7391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229100" y="2324100"/>
            <a:ext cx="4191000" cy="369332"/>
          </a:xfrm>
          <a:prstGeom prst="rect">
            <a:avLst/>
          </a:prstGeom>
          <a:noFill/>
        </p:spPr>
        <p:txBody>
          <a:bodyPr wrap="square" rtlCol="0">
            <a:spAutoFit/>
          </a:bodyPr>
          <a:lstStyle/>
          <a:p>
            <a:r>
              <a:rPr lang="en-US" dirty="0" smtClean="0"/>
              <a:t>Dependence of SRF on FPM temperature?</a:t>
            </a:r>
            <a:endParaRPr lang="en-US" dirty="0"/>
          </a:p>
        </p:txBody>
      </p:sp>
    </p:spTree>
    <p:extLst>
      <p:ext uri="{BB962C8B-B14F-4D97-AF65-F5344CB8AC3E}">
        <p14:creationId xmlns:p14="http://schemas.microsoft.com/office/powerpoint/2010/main" val="386477598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720804"/>
            <a:ext cx="6705600" cy="5812711"/>
          </a:xfrm>
          <a:prstGeom prst="rect">
            <a:avLst/>
          </a:prstGeom>
        </p:spPr>
      </p:pic>
      <p:sp>
        <p:nvSpPr>
          <p:cNvPr id="2" name="Date Placeholder 1"/>
          <p:cNvSpPr>
            <a:spLocks noGrp="1"/>
          </p:cNvSpPr>
          <p:nvPr>
            <p:ph type="dt" sz="half" idx="10"/>
          </p:nvPr>
        </p:nvSpPr>
        <p:spPr/>
        <p:txBody>
          <a:bodyPr/>
          <a:lstStyle/>
          <a:p>
            <a:r>
              <a:rPr lang="en-US" dirty="0" smtClean="0"/>
              <a:t>2018/11/28</a:t>
            </a:r>
            <a:endParaRPr lang="en-US" dirty="0"/>
          </a:p>
        </p:txBody>
      </p:sp>
      <p:sp>
        <p:nvSpPr>
          <p:cNvPr id="3" name="Footer Placeholder 2"/>
          <p:cNvSpPr>
            <a:spLocks noGrp="1"/>
          </p:cNvSpPr>
          <p:nvPr>
            <p:ph type="ftr" sz="quarter" idx="11"/>
          </p:nvPr>
        </p:nvSpPr>
        <p:spPr/>
        <p:txBody>
          <a:bodyPr/>
          <a:lstStyle/>
          <a:p>
            <a:r>
              <a:rPr lang="en-US" dirty="0" smtClean="0"/>
              <a:t>Provisional PS-PVR for GOES-17 ABI L1b Products</a:t>
            </a:r>
            <a:endParaRPr lang="en-US" dirty="0"/>
          </a:p>
        </p:txBody>
      </p:sp>
      <p:sp>
        <p:nvSpPr>
          <p:cNvPr id="14" name="Slide Number Placeholder 13"/>
          <p:cNvSpPr>
            <a:spLocks noGrp="1"/>
          </p:cNvSpPr>
          <p:nvPr>
            <p:ph type="sldNum" sz="quarter" idx="12"/>
          </p:nvPr>
        </p:nvSpPr>
        <p:spPr/>
        <p:txBody>
          <a:bodyPr/>
          <a:lstStyle/>
          <a:p>
            <a:fld id="{F4187418-5481-4E5B-A2F4-9A93734A0716}" type="slidenum">
              <a:rPr lang="en-US" smtClean="0"/>
              <a:t>103</a:t>
            </a:fld>
            <a:endParaRPr lang="en-US" dirty="0"/>
          </a:p>
        </p:txBody>
      </p:sp>
      <p:sp>
        <p:nvSpPr>
          <p:cNvPr id="18" name="Title 17"/>
          <p:cNvSpPr>
            <a:spLocks noGrp="1"/>
          </p:cNvSpPr>
          <p:nvPr>
            <p:ph type="title"/>
          </p:nvPr>
        </p:nvSpPr>
        <p:spPr>
          <a:xfrm>
            <a:off x="821575" y="74787"/>
            <a:ext cx="7331825" cy="685801"/>
          </a:xfrm>
        </p:spPr>
        <p:txBody>
          <a:bodyPr>
            <a:normAutofit fontScale="90000"/>
          </a:bodyPr>
          <a:lstStyle/>
          <a:p>
            <a:r>
              <a:rPr lang="en-US" dirty="0"/>
              <a:t>IR </a:t>
            </a:r>
            <a:r>
              <a:rPr lang="en-US" dirty="0" smtClean="0"/>
              <a:t>Stability</a:t>
            </a:r>
            <a:endParaRPr lang="en-US" dirty="0"/>
          </a:p>
        </p:txBody>
      </p:sp>
      <p:sp>
        <p:nvSpPr>
          <p:cNvPr id="7" name="TextBox 6"/>
          <p:cNvSpPr txBox="1"/>
          <p:nvPr/>
        </p:nvSpPr>
        <p:spPr>
          <a:xfrm>
            <a:off x="7772400" y="1104900"/>
            <a:ext cx="1219200" cy="400110"/>
          </a:xfrm>
          <a:prstGeom prst="rect">
            <a:avLst/>
          </a:prstGeom>
          <a:noFill/>
        </p:spPr>
        <p:txBody>
          <a:bodyPr wrap="square" rtlCol="0">
            <a:spAutoFit/>
          </a:bodyPr>
          <a:lstStyle/>
          <a:p>
            <a:r>
              <a:rPr lang="en-US" sz="2000" dirty="0" smtClean="0"/>
              <a:t>Post-Drift</a:t>
            </a:r>
            <a:endParaRPr lang="en-US" sz="2000" dirty="0"/>
          </a:p>
        </p:txBody>
      </p:sp>
      <p:sp>
        <p:nvSpPr>
          <p:cNvPr id="9" name="Oval 8"/>
          <p:cNvSpPr/>
          <p:nvPr/>
        </p:nvSpPr>
        <p:spPr>
          <a:xfrm>
            <a:off x="4330242" y="1219200"/>
            <a:ext cx="394158" cy="472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7498777" y="1043868"/>
            <a:ext cx="426023" cy="48235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07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T</a:t>
            </a:r>
            <a:r>
              <a:rPr lang="en-US" sz="3200" baseline="-25000" dirty="0" smtClean="0"/>
              <a:t>b</a:t>
            </a:r>
            <a:r>
              <a:rPr lang="en-US" sz="3200" dirty="0" smtClean="0"/>
              <a:t> Bias at Gain Set=3 (10/16/2018-10/18/2018)</a:t>
            </a:r>
            <a:endParaRPr lang="en-US" sz="3200"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104</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51431701"/>
              </p:ext>
            </p:extLst>
          </p:nvPr>
        </p:nvGraphicFramePr>
        <p:xfrm>
          <a:off x="1371600" y="1333500"/>
          <a:ext cx="6348412" cy="3893344"/>
        </p:xfrm>
        <a:graphic>
          <a:graphicData uri="http://schemas.openxmlformats.org/drawingml/2006/chart">
            <c:chart xmlns:c="http://schemas.openxmlformats.org/drawingml/2006/chart" xmlns:r="http://schemas.openxmlformats.org/officeDocument/2006/relationships" r:id="rId2"/>
          </a:graphicData>
        </a:graphic>
      </p:graphicFrame>
      <p:sp>
        <p:nvSpPr>
          <p:cNvPr id="8" name="Rounded Rectangle 7"/>
          <p:cNvSpPr/>
          <p:nvPr/>
        </p:nvSpPr>
        <p:spPr>
          <a:xfrm>
            <a:off x="1937658" y="5791200"/>
            <a:ext cx="6288593" cy="316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Large and unstable – to be characterized and improved.</a:t>
            </a:r>
            <a:endParaRPr lang="en-US" dirty="0"/>
          </a:p>
        </p:txBody>
      </p:sp>
    </p:spTree>
    <p:extLst>
      <p:ext uri="{BB962C8B-B14F-4D97-AF65-F5344CB8AC3E}">
        <p14:creationId xmlns:p14="http://schemas.microsoft.com/office/powerpoint/2010/main" val="315066229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167188209"/>
              </p:ext>
            </p:extLst>
          </p:nvPr>
        </p:nvGraphicFramePr>
        <p:xfrm>
          <a:off x="457200" y="914400"/>
          <a:ext cx="8267699" cy="548639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1181100" y="228600"/>
            <a:ext cx="6819900" cy="685800"/>
          </a:xfrm>
        </p:spPr>
        <p:txBody>
          <a:bodyPr>
            <a:noAutofit/>
          </a:bodyPr>
          <a:lstStyle/>
          <a:p>
            <a:r>
              <a:rPr lang="en-US" sz="2800" b="1" dirty="0" smtClean="0"/>
              <a:t>Navigation Accuracy</a:t>
            </a:r>
            <a:endParaRPr lang="en-US" sz="2800" b="1" dirty="0"/>
          </a:p>
        </p:txBody>
      </p:sp>
      <p:sp>
        <p:nvSpPr>
          <p:cNvPr id="13" name="TextBox 12"/>
          <p:cNvSpPr txBox="1"/>
          <p:nvPr/>
        </p:nvSpPr>
        <p:spPr>
          <a:xfrm>
            <a:off x="1181100" y="1752600"/>
            <a:ext cx="4076700" cy="1384995"/>
          </a:xfrm>
          <a:prstGeom prst="rect">
            <a:avLst/>
          </a:prstGeom>
          <a:noFill/>
        </p:spPr>
        <p:txBody>
          <a:bodyPr wrap="square" rtlCol="0">
            <a:spAutoFit/>
          </a:bodyPr>
          <a:lstStyle/>
          <a:p>
            <a:pPr marL="285750" lvl="0" indent="-285750">
              <a:buFont typeface="Arial" panose="020B0604020202020204" pitchFamily="34" charset="0"/>
              <a:buChar char="•"/>
            </a:pPr>
            <a:r>
              <a:rPr lang="en-US" sz="1400" dirty="0" smtClean="0"/>
              <a:t>Met MRD. Worse than G16 @ Full Validation (but better than G16 @ Provisional – not shown).</a:t>
            </a:r>
          </a:p>
          <a:p>
            <a:pPr marL="285750" lvl="0" indent="-285750">
              <a:buFont typeface="Arial" panose="020B0604020202020204" pitchFamily="34" charset="0"/>
              <a:buChar char="•"/>
            </a:pPr>
            <a:r>
              <a:rPr lang="en-US" sz="1400" dirty="0" smtClean="0"/>
              <a:t>0.64 &amp; 0.86 Channels: Better than Performance Baseline. M3, M4, &amp; M6 are similar.</a:t>
            </a:r>
          </a:p>
          <a:p>
            <a:pPr marL="285750" indent="-285750">
              <a:buFont typeface="Arial" panose="020B0604020202020204" pitchFamily="34" charset="0"/>
              <a:buChar char="•"/>
            </a:pPr>
            <a:r>
              <a:rPr lang="en-US" sz="1400" dirty="0" smtClean="0"/>
              <a:t>Other Channels</a:t>
            </a:r>
            <a:r>
              <a:rPr lang="en-US" sz="1400" dirty="0"/>
              <a:t>: </a:t>
            </a:r>
            <a:r>
              <a:rPr lang="en-US" sz="1400" dirty="0" smtClean="0"/>
              <a:t>Worse than </a:t>
            </a:r>
            <a:r>
              <a:rPr lang="en-US" sz="1400" dirty="0"/>
              <a:t>Performance Baseline. </a:t>
            </a:r>
            <a:r>
              <a:rPr lang="en-US" sz="1400" dirty="0" smtClean="0"/>
              <a:t>M3 is slightly worse than M4 </a:t>
            </a:r>
            <a:r>
              <a:rPr lang="en-US" sz="1400" dirty="0"/>
              <a:t>&amp; </a:t>
            </a:r>
            <a:r>
              <a:rPr lang="en-US" sz="1400" dirty="0" smtClean="0"/>
              <a:t>M6.</a:t>
            </a:r>
            <a:endParaRPr lang="en-US" sz="1400" dirty="0"/>
          </a:p>
        </p:txBody>
      </p:sp>
      <p:sp>
        <p:nvSpPr>
          <p:cNvPr id="10" name="Date Placeholder 9"/>
          <p:cNvSpPr>
            <a:spLocks noGrp="1"/>
          </p:cNvSpPr>
          <p:nvPr>
            <p:ph type="dt" sz="half" idx="10"/>
          </p:nvPr>
        </p:nvSpPr>
        <p:spPr/>
        <p:txBody>
          <a:bodyPr/>
          <a:lstStyle/>
          <a:p>
            <a:r>
              <a:rPr lang="en-US" dirty="0" smtClean="0"/>
              <a:t>2018/11/28</a:t>
            </a:r>
            <a:endParaRPr lang="en-US" dirty="0"/>
          </a:p>
        </p:txBody>
      </p:sp>
      <p:sp>
        <p:nvSpPr>
          <p:cNvPr id="11" name="Footer Placeholder 10"/>
          <p:cNvSpPr>
            <a:spLocks noGrp="1"/>
          </p:cNvSpPr>
          <p:nvPr>
            <p:ph type="ftr" sz="quarter" idx="11"/>
          </p:nvPr>
        </p:nvSpPr>
        <p:spPr/>
        <p:txBody>
          <a:bodyPr/>
          <a:lstStyle/>
          <a:p>
            <a:r>
              <a:rPr lang="en-US" dirty="0" smtClean="0"/>
              <a:t>Provisional PS-PVR for GOES-17 ABI L1b Products</a:t>
            </a:r>
            <a:endParaRPr lang="en-US" dirty="0"/>
          </a:p>
        </p:txBody>
      </p:sp>
      <p:sp>
        <p:nvSpPr>
          <p:cNvPr id="12" name="Slide Number Placeholder 11"/>
          <p:cNvSpPr>
            <a:spLocks noGrp="1"/>
          </p:cNvSpPr>
          <p:nvPr>
            <p:ph type="sldNum" sz="quarter" idx="12"/>
          </p:nvPr>
        </p:nvSpPr>
        <p:spPr/>
        <p:txBody>
          <a:bodyPr/>
          <a:lstStyle/>
          <a:p>
            <a:fld id="{F4187418-5481-4E5B-A2F4-9A93734A0716}" type="slidenum">
              <a:rPr lang="en-US" smtClean="0"/>
              <a:t>105</a:t>
            </a:fld>
            <a:endParaRPr lang="en-US" dirty="0"/>
          </a:p>
        </p:txBody>
      </p:sp>
    </p:spTree>
    <p:extLst>
      <p:ext uri="{BB962C8B-B14F-4D97-AF65-F5344CB8AC3E}">
        <p14:creationId xmlns:p14="http://schemas.microsoft.com/office/powerpoint/2010/main" val="409105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416218526"/>
              </p:ext>
            </p:extLst>
          </p:nvPr>
        </p:nvGraphicFramePr>
        <p:xfrm>
          <a:off x="457200" y="914400"/>
          <a:ext cx="8229600" cy="54864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1181100" y="228600"/>
            <a:ext cx="6819900" cy="685800"/>
          </a:xfrm>
        </p:spPr>
        <p:txBody>
          <a:bodyPr>
            <a:noAutofit/>
          </a:bodyPr>
          <a:lstStyle/>
          <a:p>
            <a:r>
              <a:rPr lang="en-US" sz="2800" b="1" dirty="0" smtClean="0"/>
              <a:t>Navigation Accuracy</a:t>
            </a:r>
            <a:endParaRPr lang="en-US" sz="2800" b="1" dirty="0"/>
          </a:p>
        </p:txBody>
      </p:sp>
      <p:sp>
        <p:nvSpPr>
          <p:cNvPr id="13" name="TextBox 12"/>
          <p:cNvSpPr txBox="1"/>
          <p:nvPr/>
        </p:nvSpPr>
        <p:spPr>
          <a:xfrm>
            <a:off x="1181100" y="1447800"/>
            <a:ext cx="4076700" cy="954107"/>
          </a:xfrm>
          <a:prstGeom prst="rect">
            <a:avLst/>
          </a:prstGeom>
          <a:noFill/>
        </p:spPr>
        <p:txBody>
          <a:bodyPr wrap="square" rtlCol="0">
            <a:spAutoFit/>
          </a:bodyPr>
          <a:lstStyle/>
          <a:p>
            <a:pPr marL="285750" lvl="0" indent="-285750">
              <a:buFont typeface="Arial" panose="020B0604020202020204" pitchFamily="34" charset="0"/>
              <a:buChar char="•"/>
            </a:pPr>
            <a:r>
              <a:rPr lang="en-US" sz="1400" dirty="0" smtClean="0"/>
              <a:t>Met MRD. Better than G16 @ Full Validation.</a:t>
            </a:r>
          </a:p>
          <a:p>
            <a:pPr marL="742950" lvl="1" indent="-285750">
              <a:buFont typeface="Arial" panose="020B0604020202020204" pitchFamily="34" charset="0"/>
              <a:buChar char="•"/>
            </a:pPr>
            <a:r>
              <a:rPr lang="en-US" sz="1400" dirty="0" smtClean="0"/>
              <a:t>Major improvement</a:t>
            </a:r>
          </a:p>
          <a:p>
            <a:pPr marL="285750" lvl="0" indent="-285750">
              <a:buFont typeface="Arial" panose="020B0604020202020204" pitchFamily="34" charset="0"/>
              <a:buChar char="•"/>
            </a:pPr>
            <a:r>
              <a:rPr lang="en-US" sz="1400" dirty="0" smtClean="0"/>
              <a:t>Still worse than Performance Baseline. </a:t>
            </a:r>
          </a:p>
          <a:p>
            <a:pPr marL="285750" lvl="0" indent="-285750">
              <a:buFont typeface="Arial" panose="020B0604020202020204" pitchFamily="34" charset="0"/>
              <a:buChar char="•"/>
            </a:pPr>
            <a:r>
              <a:rPr lang="en-US" sz="1400" dirty="0" smtClean="0"/>
              <a:t>M3, M4, &amp; M6 are similar.</a:t>
            </a:r>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4" name="Footer Placeholder 3"/>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106</a:t>
            </a:fld>
            <a:endParaRPr lang="en-US" dirty="0"/>
          </a:p>
        </p:txBody>
      </p:sp>
    </p:spTree>
    <p:extLst>
      <p:ext uri="{BB962C8B-B14F-4D97-AF65-F5344CB8AC3E}">
        <p14:creationId xmlns:p14="http://schemas.microsoft.com/office/powerpoint/2010/main" val="225741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228600"/>
            <a:ext cx="6819900" cy="685800"/>
          </a:xfrm>
        </p:spPr>
        <p:txBody>
          <a:bodyPr>
            <a:noAutofit/>
          </a:bodyPr>
          <a:lstStyle/>
          <a:p>
            <a:r>
              <a:rPr lang="en-US" sz="2800" b="1" dirty="0" smtClean="0"/>
              <a:t>CCR Accuracy</a:t>
            </a:r>
            <a:endParaRPr lang="en-US" sz="2800" b="1" dirty="0"/>
          </a:p>
        </p:txBody>
      </p:sp>
      <p:graphicFrame>
        <p:nvGraphicFramePr>
          <p:cNvPr id="5" name="Chart 4"/>
          <p:cNvGraphicFramePr>
            <a:graphicFrameLocks/>
          </p:cNvGraphicFramePr>
          <p:nvPr>
            <p:extLst>
              <p:ext uri="{D42A27DB-BD31-4B8C-83A1-F6EECF244321}">
                <p14:modId xmlns:p14="http://schemas.microsoft.com/office/powerpoint/2010/main" val="384361038"/>
              </p:ext>
            </p:extLst>
          </p:nvPr>
        </p:nvGraphicFramePr>
        <p:xfrm>
          <a:off x="419100" y="914400"/>
          <a:ext cx="8191500" cy="420052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438150" y="5114926"/>
            <a:ext cx="8248650" cy="1200329"/>
          </a:xfrm>
          <a:prstGeom prst="rect">
            <a:avLst/>
          </a:prstGeom>
          <a:noFill/>
        </p:spPr>
        <p:txBody>
          <a:bodyPr wrap="square" numCol="2" rtlCol="0">
            <a:spAutoFit/>
          </a:bodyPr>
          <a:lstStyle/>
          <a:p>
            <a:pPr marL="285750" indent="-285750">
              <a:buFont typeface="Arial" panose="020B0604020202020204" pitchFamily="34" charset="0"/>
              <a:buChar char="•"/>
            </a:pPr>
            <a:r>
              <a:rPr lang="en-US" dirty="0">
                <a:solidFill>
                  <a:srgbClr val="006400"/>
                </a:solidFill>
              </a:rPr>
              <a:t>Much better than G16 @ Provisional.</a:t>
            </a:r>
          </a:p>
          <a:p>
            <a:pPr marL="285750" indent="-285750">
              <a:buFont typeface="Arial" panose="020B0604020202020204" pitchFamily="34" charset="0"/>
              <a:buChar char="•"/>
            </a:pPr>
            <a:r>
              <a:rPr lang="en-US" dirty="0">
                <a:solidFill>
                  <a:srgbClr val="006400"/>
                </a:solidFill>
              </a:rPr>
              <a:t>Met MRD for pairs on the same FPM (0.86-1.61 and 9.61-13.3).</a:t>
            </a:r>
          </a:p>
          <a:p>
            <a:pPr marL="285750" indent="-285750">
              <a:buFont typeface="Arial" panose="020B0604020202020204" pitchFamily="34" charset="0"/>
              <a:buChar char="•"/>
            </a:pPr>
            <a:r>
              <a:rPr lang="en-US" dirty="0">
                <a:solidFill>
                  <a:srgbClr val="FF7F00"/>
                </a:solidFill>
              </a:rPr>
              <a:t>Not quite for pairs on VNIR &amp; MWIR.</a:t>
            </a:r>
          </a:p>
          <a:p>
            <a:pPr marL="285750" indent="-285750">
              <a:buFont typeface="Arial" panose="020B0604020202020204" pitchFamily="34" charset="0"/>
              <a:buChar char="•"/>
            </a:pPr>
            <a:r>
              <a:rPr lang="en-US" dirty="0">
                <a:solidFill>
                  <a:srgbClr val="FF0000"/>
                </a:solidFill>
              </a:rPr>
              <a:t>Long way to go for MWIR &amp; LWIR.</a:t>
            </a:r>
          </a:p>
          <a:p>
            <a:pPr marL="285750" indent="-285750">
              <a:buFont typeface="Arial" panose="020B0604020202020204" pitchFamily="34" charset="0"/>
              <a:buChar char="•"/>
            </a:pPr>
            <a:r>
              <a:rPr lang="en-US" dirty="0"/>
              <a:t>No significant difference among modes.</a:t>
            </a:r>
          </a:p>
          <a:p>
            <a:pPr marL="285750" indent="-285750">
              <a:buFont typeface="Arial" panose="020B0604020202020204" pitchFamily="34" charset="0"/>
              <a:buChar char="•"/>
            </a:pPr>
            <a:r>
              <a:rPr lang="en-US" dirty="0"/>
              <a:t>PB remains challenging for most pairs</a:t>
            </a:r>
          </a:p>
        </p:txBody>
      </p:sp>
      <p:sp>
        <p:nvSpPr>
          <p:cNvPr id="9" name="Date Placeholder 8"/>
          <p:cNvSpPr>
            <a:spLocks noGrp="1"/>
          </p:cNvSpPr>
          <p:nvPr>
            <p:ph type="dt" sz="half" idx="10"/>
          </p:nvPr>
        </p:nvSpPr>
        <p:spPr/>
        <p:txBody>
          <a:bodyPr/>
          <a:lstStyle/>
          <a:p>
            <a:r>
              <a:rPr lang="en-US" dirty="0" smtClean="0"/>
              <a:t>2018/11/28</a:t>
            </a:r>
            <a:endParaRPr lang="en-US" dirty="0"/>
          </a:p>
        </p:txBody>
      </p:sp>
      <p:sp>
        <p:nvSpPr>
          <p:cNvPr id="10" name="Footer Placeholder 9"/>
          <p:cNvSpPr>
            <a:spLocks noGrp="1"/>
          </p:cNvSpPr>
          <p:nvPr>
            <p:ph type="ftr" sz="quarter" idx="11"/>
          </p:nvPr>
        </p:nvSpPr>
        <p:spPr/>
        <p:txBody>
          <a:bodyPr/>
          <a:lstStyle/>
          <a:p>
            <a:r>
              <a:rPr lang="en-US" dirty="0" smtClean="0"/>
              <a:t>Provisional PS-PVR for GOES-17 ABI L1b Products</a:t>
            </a:r>
            <a:endParaRPr lang="en-US" dirty="0"/>
          </a:p>
        </p:txBody>
      </p:sp>
      <p:sp>
        <p:nvSpPr>
          <p:cNvPr id="11" name="Slide Number Placeholder 10"/>
          <p:cNvSpPr>
            <a:spLocks noGrp="1"/>
          </p:cNvSpPr>
          <p:nvPr>
            <p:ph type="sldNum" sz="quarter" idx="12"/>
          </p:nvPr>
        </p:nvSpPr>
        <p:spPr/>
        <p:txBody>
          <a:bodyPr/>
          <a:lstStyle/>
          <a:p>
            <a:fld id="{F4187418-5481-4E5B-A2F4-9A93734A0716}" type="slidenum">
              <a:rPr lang="en-US" smtClean="0"/>
              <a:t>107</a:t>
            </a:fld>
            <a:endParaRPr lang="en-US" dirty="0"/>
          </a:p>
        </p:txBody>
      </p:sp>
    </p:spTree>
    <p:extLst>
      <p:ext uri="{BB962C8B-B14F-4D97-AF65-F5344CB8AC3E}">
        <p14:creationId xmlns:p14="http://schemas.microsoft.com/office/powerpoint/2010/main" val="8238187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4175917264"/>
              </p:ext>
            </p:extLst>
          </p:nvPr>
        </p:nvGraphicFramePr>
        <p:xfrm>
          <a:off x="438150" y="914400"/>
          <a:ext cx="8248649" cy="484685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1181100" y="228600"/>
            <a:ext cx="6819900" cy="685800"/>
          </a:xfrm>
        </p:spPr>
        <p:txBody>
          <a:bodyPr>
            <a:noAutofit/>
          </a:bodyPr>
          <a:lstStyle/>
          <a:p>
            <a:r>
              <a:rPr lang="en-US" sz="2800" b="1" dirty="0" smtClean="0"/>
              <a:t>FFR Accuracy</a:t>
            </a:r>
            <a:endParaRPr lang="en-US" sz="2800" b="1" dirty="0"/>
          </a:p>
        </p:txBody>
      </p:sp>
      <p:sp>
        <p:nvSpPr>
          <p:cNvPr id="4" name="TextBox 3"/>
          <p:cNvSpPr txBox="1"/>
          <p:nvPr/>
        </p:nvSpPr>
        <p:spPr>
          <a:xfrm>
            <a:off x="466725" y="5761257"/>
            <a:ext cx="8248650" cy="646331"/>
          </a:xfrm>
          <a:prstGeom prst="rect">
            <a:avLst/>
          </a:prstGeom>
          <a:noFill/>
        </p:spPr>
        <p:txBody>
          <a:bodyPr wrap="square" numCol="1" rtlCol="0">
            <a:spAutoFit/>
          </a:bodyPr>
          <a:lstStyle/>
          <a:p>
            <a:pPr marL="285750" indent="-285750">
              <a:buFont typeface="Arial" panose="020B0604020202020204" pitchFamily="34" charset="0"/>
              <a:buChar char="•"/>
            </a:pPr>
            <a:r>
              <a:rPr lang="en-US" dirty="0" smtClean="0">
                <a:solidFill>
                  <a:srgbClr val="006400"/>
                </a:solidFill>
              </a:rPr>
              <a:t>Met the MRD and the Performance Baseline.</a:t>
            </a:r>
          </a:p>
          <a:p>
            <a:pPr marL="285750" indent="-285750">
              <a:buFont typeface="Arial" panose="020B0604020202020204" pitchFamily="34" charset="0"/>
              <a:buChar char="•"/>
            </a:pPr>
            <a:r>
              <a:rPr lang="en-US" dirty="0" smtClean="0"/>
              <a:t>Mode </a:t>
            </a:r>
            <a:r>
              <a:rPr lang="en-US" dirty="0"/>
              <a:t>3 </a:t>
            </a:r>
            <a:r>
              <a:rPr lang="en-US" dirty="0" smtClean="0"/>
              <a:t>seems a </a:t>
            </a:r>
            <a:r>
              <a:rPr lang="en-US" dirty="0"/>
              <a:t>bit </a:t>
            </a:r>
            <a:r>
              <a:rPr lang="en-US" dirty="0" smtClean="0"/>
              <a:t>better than M4 &amp; M6 </a:t>
            </a:r>
            <a:r>
              <a:rPr lang="en-US" dirty="0"/>
              <a:t>(Mode 3 is more stable).</a:t>
            </a:r>
          </a:p>
        </p:txBody>
      </p:sp>
      <p:sp>
        <p:nvSpPr>
          <p:cNvPr id="8" name="Date Placeholder 7"/>
          <p:cNvSpPr>
            <a:spLocks noGrp="1"/>
          </p:cNvSpPr>
          <p:nvPr>
            <p:ph type="dt" sz="half" idx="10"/>
          </p:nvPr>
        </p:nvSpPr>
        <p:spPr/>
        <p:txBody>
          <a:bodyPr/>
          <a:lstStyle/>
          <a:p>
            <a:r>
              <a:rPr lang="en-US" dirty="0" smtClean="0"/>
              <a:t>2018/11/28</a:t>
            </a:r>
            <a:endParaRPr lang="en-US" dirty="0"/>
          </a:p>
        </p:txBody>
      </p:sp>
      <p:sp>
        <p:nvSpPr>
          <p:cNvPr id="9" name="Footer Placeholder 8"/>
          <p:cNvSpPr>
            <a:spLocks noGrp="1"/>
          </p:cNvSpPr>
          <p:nvPr>
            <p:ph type="ftr" sz="quarter" idx="11"/>
          </p:nvPr>
        </p:nvSpPr>
        <p:spPr/>
        <p:txBody>
          <a:bodyPr/>
          <a:lstStyle/>
          <a:p>
            <a:r>
              <a:rPr lang="en-US" dirty="0" smtClean="0"/>
              <a:t>Provisional PS-PVR for GOES-17 ABI L1b Products</a:t>
            </a:r>
            <a:endParaRPr lang="en-US" dirty="0"/>
          </a:p>
        </p:txBody>
      </p:sp>
      <p:sp>
        <p:nvSpPr>
          <p:cNvPr id="10" name="Slide Number Placeholder 9"/>
          <p:cNvSpPr>
            <a:spLocks noGrp="1"/>
          </p:cNvSpPr>
          <p:nvPr>
            <p:ph type="sldNum" sz="quarter" idx="12"/>
          </p:nvPr>
        </p:nvSpPr>
        <p:spPr/>
        <p:txBody>
          <a:bodyPr/>
          <a:lstStyle/>
          <a:p>
            <a:fld id="{F4187418-5481-4E5B-A2F4-9A93734A0716}" type="slidenum">
              <a:rPr lang="en-US" smtClean="0"/>
              <a:t>108</a:t>
            </a:fld>
            <a:endParaRPr lang="en-US" dirty="0"/>
          </a:p>
        </p:txBody>
      </p:sp>
    </p:spTree>
    <p:extLst>
      <p:ext uri="{BB962C8B-B14F-4D97-AF65-F5344CB8AC3E}">
        <p14:creationId xmlns:p14="http://schemas.microsoft.com/office/powerpoint/2010/main" val="217944987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228600"/>
            <a:ext cx="6819900" cy="685800"/>
          </a:xfrm>
        </p:spPr>
        <p:txBody>
          <a:bodyPr>
            <a:noAutofit/>
          </a:bodyPr>
          <a:lstStyle/>
          <a:p>
            <a:r>
              <a:rPr lang="en-US" sz="2800" b="1" dirty="0" smtClean="0"/>
              <a:t>Average (Daily and Image) SSR Accuracy</a:t>
            </a:r>
            <a:endParaRPr lang="en-US" sz="2800" b="1" dirty="0"/>
          </a:p>
        </p:txBody>
      </p:sp>
      <p:sp>
        <p:nvSpPr>
          <p:cNvPr id="4" name="TextBox 3"/>
          <p:cNvSpPr txBox="1"/>
          <p:nvPr/>
        </p:nvSpPr>
        <p:spPr>
          <a:xfrm>
            <a:off x="466725" y="5465787"/>
            <a:ext cx="8248650" cy="954107"/>
          </a:xfrm>
          <a:prstGeom prst="rect">
            <a:avLst/>
          </a:prstGeom>
          <a:noFill/>
        </p:spPr>
        <p:txBody>
          <a:bodyPr wrap="square" numCol="1" rtlCol="0">
            <a:spAutoFit/>
          </a:bodyPr>
          <a:lstStyle/>
          <a:p>
            <a:pPr marL="285750" lvl="0" indent="-285750" algn="just" defTabSz="457200">
              <a:buFont typeface="Wingdings" panose="05000000000000000000" pitchFamily="2" charset="2"/>
              <a:buChar char="v"/>
            </a:pPr>
            <a:r>
              <a:rPr lang="en-US" sz="1400" dirty="0" smtClean="0">
                <a:solidFill>
                  <a:prstClr val="black"/>
                </a:solidFill>
                <a:latin typeface="Times New Roman" panose="02020603050405020304" pitchFamily="18" charset="0"/>
                <a:cs typeface="Times New Roman" panose="02020603050405020304" pitchFamily="18" charset="0"/>
              </a:rPr>
              <a:t>Swath residual: the </a:t>
            </a:r>
            <a:r>
              <a:rPr lang="en-US" sz="1400" dirty="0">
                <a:solidFill>
                  <a:prstClr val="black"/>
                </a:solidFill>
                <a:latin typeface="Times New Roman" panose="02020603050405020304" pitchFamily="18" charset="0"/>
                <a:cs typeface="Times New Roman" panose="02020603050405020304" pitchFamily="18" charset="0"/>
              </a:rPr>
              <a:t>average of landmark residuals within a swath. </a:t>
            </a:r>
            <a:endParaRPr lang="en-US" sz="1400" dirty="0" smtClean="0">
              <a:solidFill>
                <a:prstClr val="black"/>
              </a:solidFill>
              <a:latin typeface="Times New Roman" panose="02020603050405020304" pitchFamily="18" charset="0"/>
              <a:cs typeface="Times New Roman" panose="02020603050405020304" pitchFamily="18" charset="0"/>
            </a:endParaRPr>
          </a:p>
          <a:p>
            <a:pPr marL="285750" lvl="0" indent="-285750" algn="just" defTabSz="457200">
              <a:buFont typeface="Wingdings" panose="05000000000000000000" pitchFamily="2" charset="2"/>
              <a:buChar char="v"/>
            </a:pPr>
            <a:r>
              <a:rPr lang="en-US" sz="1400" dirty="0" smtClean="0">
                <a:solidFill>
                  <a:prstClr val="black"/>
                </a:solidFill>
                <a:latin typeface="Times New Roman" panose="02020603050405020304" pitchFamily="18" charset="0"/>
                <a:cs typeface="Times New Roman" panose="02020603050405020304" pitchFamily="18" charset="0"/>
              </a:rPr>
              <a:t>SSR: Absolute difference </a:t>
            </a:r>
            <a:r>
              <a:rPr lang="en-US" sz="1400" dirty="0">
                <a:solidFill>
                  <a:prstClr val="black"/>
                </a:solidFill>
                <a:latin typeface="Times New Roman" panose="02020603050405020304" pitchFamily="18" charset="0"/>
                <a:cs typeface="Times New Roman" panose="02020603050405020304" pitchFamily="18" charset="0"/>
              </a:rPr>
              <a:t>of the swath </a:t>
            </a:r>
            <a:r>
              <a:rPr lang="en-US" sz="1400" dirty="0" smtClean="0">
                <a:solidFill>
                  <a:prstClr val="black"/>
                </a:solidFill>
                <a:latin typeface="Times New Roman" panose="02020603050405020304" pitchFamily="18" charset="0"/>
                <a:cs typeface="Times New Roman" panose="02020603050405020304" pitchFamily="18" charset="0"/>
              </a:rPr>
              <a:t>residuals averaged </a:t>
            </a:r>
            <a:r>
              <a:rPr lang="en-US" sz="1400" dirty="0">
                <a:solidFill>
                  <a:prstClr val="black"/>
                </a:solidFill>
                <a:latin typeface="Times New Roman" panose="02020603050405020304" pitchFamily="18" charset="0"/>
                <a:cs typeface="Times New Roman" panose="02020603050405020304" pitchFamily="18" charset="0"/>
              </a:rPr>
              <a:t>over all swaths of the FD image.</a:t>
            </a:r>
          </a:p>
          <a:p>
            <a:pPr marL="285750" lvl="0" indent="-285750" algn="just" defTabSz="457200">
              <a:buFont typeface="Wingdings" panose="05000000000000000000" pitchFamily="2" charset="2"/>
              <a:buChar char="v"/>
            </a:pPr>
            <a:r>
              <a:rPr lang="en-US" sz="1400" dirty="0" smtClean="0">
                <a:solidFill>
                  <a:srgbClr val="006400"/>
                </a:solidFill>
                <a:cs typeface="Times New Roman" panose="02020603050405020304" pitchFamily="18" charset="0"/>
              </a:rPr>
              <a:t>VNIR: Met the MRD and largely the Performance Baseline.</a:t>
            </a:r>
            <a:endParaRPr lang="en-US" sz="1400" dirty="0">
              <a:solidFill>
                <a:srgbClr val="006400"/>
              </a:solidFill>
              <a:cs typeface="Times New Roman" panose="02020603050405020304" pitchFamily="18" charset="0"/>
            </a:endParaRPr>
          </a:p>
          <a:p>
            <a:pPr marL="285750" lvl="0" indent="-285750" algn="just" defTabSz="457200">
              <a:buFont typeface="Wingdings" panose="05000000000000000000" pitchFamily="2" charset="2"/>
              <a:buChar char="v"/>
            </a:pPr>
            <a:r>
              <a:rPr lang="en-US" sz="1400" dirty="0" smtClean="0">
                <a:solidFill>
                  <a:srgbClr val="FFC000"/>
                </a:solidFill>
                <a:cs typeface="Times New Roman" panose="02020603050405020304" pitchFamily="18" charset="0"/>
              </a:rPr>
              <a:t>MWIR </a:t>
            </a:r>
            <a:r>
              <a:rPr lang="en-US" sz="1400" dirty="0">
                <a:solidFill>
                  <a:srgbClr val="FFC000"/>
                </a:solidFill>
                <a:cs typeface="Times New Roman" panose="02020603050405020304" pitchFamily="18" charset="0"/>
              </a:rPr>
              <a:t>and </a:t>
            </a:r>
            <a:r>
              <a:rPr lang="en-US" sz="1400" dirty="0" smtClean="0">
                <a:solidFill>
                  <a:srgbClr val="FFC000"/>
                </a:solidFill>
                <a:cs typeface="Times New Roman" panose="02020603050405020304" pitchFamily="18" charset="0"/>
              </a:rPr>
              <a:t>LWIR: Exceed the MRD, </a:t>
            </a:r>
            <a:r>
              <a:rPr lang="en-US" sz="1400" dirty="0">
                <a:solidFill>
                  <a:srgbClr val="C00000"/>
                </a:solidFill>
                <a:cs typeface="Times New Roman" panose="02020603050405020304" pitchFamily="18" charset="0"/>
              </a:rPr>
              <a:t>especially </a:t>
            </a:r>
            <a:r>
              <a:rPr lang="en-US" sz="1400" dirty="0" smtClean="0">
                <a:solidFill>
                  <a:srgbClr val="C00000"/>
                </a:solidFill>
                <a:cs typeface="Times New Roman" panose="02020603050405020304" pitchFamily="18" charset="0"/>
              </a:rPr>
              <a:t>for the 3.9 Channel. </a:t>
            </a:r>
            <a:r>
              <a:rPr lang="en-US" sz="1400" dirty="0" smtClean="0">
                <a:solidFill>
                  <a:srgbClr val="006400"/>
                </a:solidFill>
                <a:cs typeface="Times New Roman" panose="02020603050405020304" pitchFamily="18" charset="0"/>
              </a:rPr>
              <a:t>But better than G16 @ Provisional.</a:t>
            </a:r>
            <a:endParaRPr lang="en-US" sz="1400" dirty="0">
              <a:solidFill>
                <a:srgbClr val="006400"/>
              </a:solidFill>
              <a:cs typeface="Times New Roman" panose="02020603050405020304" pitchFamily="18" charset="0"/>
            </a:endParaRPr>
          </a:p>
        </p:txBody>
      </p:sp>
      <p:graphicFrame>
        <p:nvGraphicFramePr>
          <p:cNvPr id="5" name="Chart 4"/>
          <p:cNvGraphicFramePr>
            <a:graphicFrameLocks/>
          </p:cNvGraphicFramePr>
          <p:nvPr/>
        </p:nvGraphicFramePr>
        <p:xfrm>
          <a:off x="466725" y="914400"/>
          <a:ext cx="824865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3" name="Date Placeholder 2"/>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109</a:t>
            </a:fld>
            <a:endParaRPr lang="en-US" dirty="0"/>
          </a:p>
        </p:txBody>
      </p:sp>
    </p:spTree>
    <p:extLst>
      <p:ext uri="{BB962C8B-B14F-4D97-AF65-F5344CB8AC3E}">
        <p14:creationId xmlns:p14="http://schemas.microsoft.com/office/powerpoint/2010/main" val="846474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Presentation Outline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Introduction</a:t>
            </a:r>
          </a:p>
          <a:p>
            <a:pPr marL="346075" indent="-346075"/>
            <a:r>
              <a:rPr lang="en-US" dirty="0" smtClean="0"/>
              <a:t>Post-Launch Product Tests (PLPT)</a:t>
            </a:r>
          </a:p>
          <a:p>
            <a:pPr marL="346075" indent="-346075"/>
            <a:r>
              <a:rPr lang="en-US" dirty="0" smtClean="0">
                <a:solidFill>
                  <a:schemeClr val="tx1">
                    <a:lumMod val="50000"/>
                    <a:lumOff val="50000"/>
                  </a:schemeClr>
                </a:solidFill>
              </a:rPr>
              <a:t>ABI L1b Product Performance</a:t>
            </a:r>
            <a:endParaRPr lang="en-US" dirty="0">
              <a:solidFill>
                <a:schemeClr val="tx1">
                  <a:lumMod val="50000"/>
                  <a:lumOff val="50000"/>
                </a:schemeClr>
              </a:solidFill>
            </a:endParaRPr>
          </a:p>
          <a:p>
            <a:pPr marL="346075" indent="-346075"/>
            <a:r>
              <a:rPr lang="en-US" dirty="0">
                <a:solidFill>
                  <a:schemeClr val="tx1">
                    <a:lumMod val="50000"/>
                    <a:lumOff val="50000"/>
                  </a:schemeClr>
                </a:solidFill>
              </a:rPr>
              <a:t>Assessment of Maturity</a:t>
            </a:r>
          </a:p>
          <a:p>
            <a:pPr marL="346075" indent="-346075"/>
            <a:r>
              <a:rPr lang="en-US" dirty="0" smtClean="0">
                <a:solidFill>
                  <a:schemeClr val="tx1">
                    <a:lumMod val="50000"/>
                    <a:lumOff val="50000"/>
                  </a:schemeClr>
                </a:solidFill>
              </a:rPr>
              <a:t>Path to Full Validation</a:t>
            </a:r>
            <a:endParaRPr lang="en-US" sz="2800" dirty="0" smtClean="0">
              <a:solidFill>
                <a:schemeClr val="tx1">
                  <a:lumMod val="50000"/>
                  <a:lumOff val="50000"/>
                </a:schemeClr>
              </a:solidFill>
            </a:endParaRP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Summary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and </a:t>
            </a:r>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Recommendations</a:t>
            </a:r>
            <a:endParaRPr 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11</a:t>
            </a:fld>
            <a:endParaRPr lang="en-US" dirty="0"/>
          </a:p>
        </p:txBody>
      </p:sp>
      <p:sp>
        <p:nvSpPr>
          <p:cNvPr id="5" name="Date Placeholder 4"/>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36538579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6400800" cy="916618"/>
          </a:xfrm>
        </p:spPr>
        <p:txBody>
          <a:bodyPr>
            <a:noAutofit/>
          </a:bodyPr>
          <a:lstStyle/>
          <a:p>
            <a:r>
              <a:rPr lang="en-US" sz="4000" b="1" dirty="0" smtClean="0"/>
              <a:t>INR Stability</a:t>
            </a:r>
            <a:endParaRPr lang="en-US" sz="2800" b="1" dirty="0"/>
          </a:p>
        </p:txBody>
      </p:sp>
      <p:sp>
        <p:nvSpPr>
          <p:cNvPr id="4" name="Content Placeholder 2"/>
          <p:cNvSpPr txBox="1">
            <a:spLocks/>
          </p:cNvSpPr>
          <p:nvPr/>
        </p:nvSpPr>
        <p:spPr>
          <a:xfrm>
            <a:off x="476864" y="1371599"/>
            <a:ext cx="8205495" cy="498475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3500" dirty="0" smtClean="0"/>
              <a:t>Performance history, Sept 14 to Oct. 23, 2018.</a:t>
            </a:r>
          </a:p>
          <a:p>
            <a:pPr lvl="1">
              <a:buFont typeface="Wingdings" panose="05000000000000000000" pitchFamily="2" charset="2"/>
              <a:buChar char="v"/>
            </a:pPr>
            <a:r>
              <a:rPr lang="en-US" sz="3100" dirty="0" smtClean="0"/>
              <a:t>Residual, r-CCR, FFR, WIFR, and SSR.</a:t>
            </a:r>
          </a:p>
          <a:p>
            <a:pPr lvl="1">
              <a:buFont typeface="Wingdings" panose="05000000000000000000" pitchFamily="2" charset="2"/>
              <a:buChar char="v"/>
            </a:pPr>
            <a:r>
              <a:rPr lang="en-US" sz="3100" dirty="0" smtClean="0"/>
              <a:t>Mean and standard deviation for each.</a:t>
            </a:r>
          </a:p>
          <a:p>
            <a:pPr lvl="1">
              <a:buFont typeface="Wingdings" panose="05000000000000000000" pitchFamily="2" charset="2"/>
              <a:buChar char="v"/>
            </a:pPr>
            <a:r>
              <a:rPr lang="en-US" sz="3100" dirty="0" smtClean="0"/>
              <a:t>VNIR star comparison, PM vs. CENRAIS.</a:t>
            </a:r>
          </a:p>
          <a:p>
            <a:pPr>
              <a:buFont typeface="Wingdings" panose="05000000000000000000" pitchFamily="2" charset="2"/>
              <a:buChar char="v"/>
            </a:pPr>
            <a:r>
              <a:rPr lang="en-US" sz="3500" dirty="0" smtClean="0"/>
              <a:t>Major navigation event</a:t>
            </a:r>
          </a:p>
          <a:p>
            <a:pPr marL="971550" lvl="1" indent="-514350">
              <a:buFont typeface="+mj-lt"/>
              <a:buAutoNum type="arabicPeriod"/>
            </a:pPr>
            <a:r>
              <a:rPr lang="en-US" sz="3100" dirty="0" smtClean="0"/>
              <a:t>X-RDP update 9/20.</a:t>
            </a:r>
          </a:p>
          <a:p>
            <a:pPr marL="971550" lvl="1" indent="-514350">
              <a:buFont typeface="+mj-lt"/>
              <a:buAutoNum type="arabicPeriod"/>
            </a:pPr>
            <a:r>
              <a:rPr lang="en-US" sz="3100" dirty="0" smtClean="0"/>
              <a:t>Y-RDP update 9/21.</a:t>
            </a:r>
          </a:p>
          <a:p>
            <a:pPr marL="971550" lvl="1" indent="-514350">
              <a:buFont typeface="+mj-lt"/>
              <a:buAutoNum type="arabicPeriod"/>
            </a:pPr>
            <a:r>
              <a:rPr lang="en-US" sz="3100" dirty="0" smtClean="0"/>
              <a:t>Yaw flip 9/24, followed by GNC-only navigation period and Kalman filter reset.</a:t>
            </a:r>
          </a:p>
          <a:p>
            <a:pPr marL="971550" lvl="1" indent="-514350">
              <a:buFont typeface="+mj-lt"/>
              <a:buAutoNum type="arabicPeriod"/>
            </a:pPr>
            <a:r>
              <a:rPr lang="en-US" sz="3100" dirty="0" smtClean="0"/>
              <a:t>Mode 6 started, 9/25.</a:t>
            </a:r>
          </a:p>
          <a:p>
            <a:pPr marL="971550" lvl="1" indent="-514350">
              <a:buFont typeface="+mj-lt"/>
              <a:buAutoNum type="arabicPeriod"/>
            </a:pPr>
            <a:r>
              <a:rPr lang="en-US" sz="3100" dirty="0" smtClean="0"/>
              <a:t>Mode 4 started, 9/30.</a:t>
            </a:r>
          </a:p>
          <a:p>
            <a:pPr marL="971550" lvl="1" indent="-514350">
              <a:buFont typeface="+mj-lt"/>
              <a:buAutoNum type="arabicPeriod"/>
            </a:pPr>
            <a:r>
              <a:rPr lang="en-US" sz="3100" dirty="0" smtClean="0"/>
              <a:t>Mode 6 started, 10/1.</a:t>
            </a:r>
          </a:p>
          <a:p>
            <a:pPr marL="971550" lvl="1" indent="-514350">
              <a:buFont typeface="+mj-lt"/>
              <a:buAutoNum type="arabicPeriod"/>
            </a:pPr>
            <a:r>
              <a:rPr lang="en-US" sz="3100" dirty="0" smtClean="0"/>
              <a:t>RDP update, 10/3.</a:t>
            </a:r>
          </a:p>
          <a:p>
            <a:pPr marL="971550" lvl="1" indent="-514350">
              <a:buFont typeface="+mj-lt"/>
              <a:buAutoNum type="arabicPeriod"/>
            </a:pPr>
            <a:r>
              <a:rPr lang="en-US" sz="3100" dirty="0" smtClean="0"/>
              <a:t>Mode 3 started, 10/5.</a:t>
            </a:r>
          </a:p>
          <a:p>
            <a:pPr marL="971550" lvl="1" indent="-514350">
              <a:buFont typeface="+mj-lt"/>
              <a:buAutoNum type="arabicPeriod"/>
            </a:pPr>
            <a:r>
              <a:rPr lang="en-US" sz="3100" dirty="0" smtClean="0"/>
              <a:t>Diagonal Scan for VIS stars implemented, 10/15.</a:t>
            </a:r>
          </a:p>
          <a:p>
            <a:endParaRPr lang="en-US" dirty="0" smtClean="0"/>
          </a:p>
        </p:txBody>
      </p:sp>
      <p:sp>
        <p:nvSpPr>
          <p:cNvPr id="5" name="Content Placeholder 4"/>
          <p:cNvSpPr>
            <a:spLocks noGrp="1"/>
          </p:cNvSpPr>
          <p:nvPr>
            <p:ph idx="1"/>
          </p:nvPr>
        </p:nvSpPr>
        <p:spPr>
          <a:xfrm>
            <a:off x="5597236" y="1145219"/>
            <a:ext cx="3085124" cy="3362126"/>
          </a:xfrm>
        </p:spPr>
        <p:txBody>
          <a:bodyPr/>
          <a:lstStyle/>
          <a:p>
            <a:pPr marL="0" indent="0">
              <a:buNone/>
            </a:pPr>
            <a:r>
              <a:rPr lang="en-US" dirty="0"/>
              <a:t> </a:t>
            </a:r>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110</a:t>
            </a:fld>
            <a:endParaRPr lang="en-US" dirty="0"/>
          </a:p>
        </p:txBody>
      </p:sp>
    </p:spTree>
    <p:extLst>
      <p:ext uri="{BB962C8B-B14F-4D97-AF65-F5344CB8AC3E}">
        <p14:creationId xmlns:p14="http://schemas.microsoft.com/office/powerpoint/2010/main" val="254342890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5417807"/>
            <a:ext cx="8808720" cy="1075870"/>
          </a:xfrm>
        </p:spPr>
        <p:txBody>
          <a:bodyPr>
            <a:normAutofit fontScale="40000" lnSpcReduction="20000"/>
          </a:bodyPr>
          <a:lstStyle/>
          <a:p>
            <a:pPr>
              <a:buNone/>
            </a:pPr>
            <a:r>
              <a:rPr lang="en-US" dirty="0" smtClean="0"/>
              <a:t>	</a:t>
            </a:r>
            <a:r>
              <a:rPr lang="en-US" b="1" dirty="0" smtClean="0"/>
              <a:t>Legend:</a:t>
            </a:r>
            <a:r>
              <a:rPr lang="en-US" dirty="0" smtClean="0"/>
              <a:t> ABI daily-average residuals are plotted.  Time is UTC. No VNIR residuals during nighttime. Uninterrupted data stream is joined by lines. Empty spaces are data gaps.</a:t>
            </a:r>
          </a:p>
          <a:p>
            <a:pPr>
              <a:buNone/>
            </a:pPr>
            <a:r>
              <a:rPr lang="en-US" dirty="0" smtClean="0"/>
              <a:t>	</a:t>
            </a:r>
            <a:r>
              <a:rPr lang="en-US" b="1" dirty="0" smtClean="0"/>
              <a:t>Discussion:</a:t>
            </a:r>
            <a:r>
              <a:rPr lang="en-US" dirty="0" smtClean="0"/>
              <a:t> Large LOS and FPM offsets (about 600 urad) were observed in the first light image. EW (x) and NS (y) navigation errors are reduced by the order of magnitude by the static LOS correction, allowing the star observations and routine navigation. Residual NS offset by about 150 urad was eliminated on September 13. The plots show the navigation error evolution since September 14. Dense timeline of testing and RDP updates has contributed to an uneven pattern. However, even at the beginning of the period the navigation residuals are comfortably low, a marked improvement with respect to ABI on GOES-16.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452" t="10663" r="3373" b="10668"/>
          <a:stretch/>
        </p:blipFill>
        <p:spPr>
          <a:xfrm>
            <a:off x="182880" y="731520"/>
            <a:ext cx="4202397" cy="459150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452" t="10663" r="3373" b="10668"/>
          <a:stretch/>
        </p:blipFill>
        <p:spPr>
          <a:xfrm>
            <a:off x="4754880" y="731520"/>
            <a:ext cx="4202260" cy="4591358"/>
          </a:xfrm>
          <a:prstGeom prst="rect">
            <a:avLst/>
          </a:prstGeom>
        </p:spPr>
      </p:pic>
      <p:sp>
        <p:nvSpPr>
          <p:cNvPr id="8" name="TextBox 7"/>
          <p:cNvSpPr txBox="1"/>
          <p:nvPr/>
        </p:nvSpPr>
        <p:spPr>
          <a:xfrm>
            <a:off x="4495800" y="1165609"/>
            <a:ext cx="276999" cy="2432200"/>
          </a:xfrm>
          <a:prstGeom prst="rect">
            <a:avLst/>
          </a:prstGeom>
          <a:noFill/>
          <a:ln w="12700">
            <a:solidFill>
              <a:schemeClr val="tx1"/>
            </a:solidFill>
          </a:ln>
        </p:spPr>
        <p:txBody>
          <a:bodyPr vert="vert270" wrap="square" lIns="0" tIns="0" rIns="0" bIns="0" rtlCol="0" anchor="ctr" anchorCtr="0">
            <a:spAutoFit/>
          </a:bodyPr>
          <a:lstStyle/>
          <a:p>
            <a:r>
              <a:rPr lang="en-US" dirty="0" smtClean="0"/>
              <a:t>  </a:t>
            </a:r>
            <a:r>
              <a:rPr lang="en-US" sz="1600" dirty="0" smtClean="0">
                <a:sym typeface="Wingdings" panose="05000000000000000000" pitchFamily="2" charset="2"/>
              </a:rPr>
              <a:t> </a:t>
            </a:r>
            <a:r>
              <a:rPr lang="en-US" sz="1600" dirty="0" smtClean="0"/>
              <a:t>-160 urad before 09/13</a:t>
            </a:r>
            <a:endParaRPr lang="en-US" sz="1600" dirty="0"/>
          </a:p>
        </p:txBody>
      </p:sp>
      <p:cxnSp>
        <p:nvCxnSpPr>
          <p:cNvPr id="9" name="Straight Connector 8"/>
          <p:cNvCxnSpPr/>
          <p:nvPr/>
        </p:nvCxnSpPr>
        <p:spPr>
          <a:xfrm>
            <a:off x="1177636" y="731520"/>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70000" y="731520"/>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20982" y="731520"/>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731818" y="731520"/>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75164" y="731520"/>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286000" y="731520"/>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479963" y="731520"/>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23674" y="731520"/>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45018" y="731520"/>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122000" y="5322878"/>
            <a:ext cx="111272" cy="123111"/>
          </a:xfrm>
          <a:prstGeom prst="rect">
            <a:avLst/>
          </a:prstGeom>
          <a:noFill/>
        </p:spPr>
        <p:txBody>
          <a:bodyPr wrap="square" lIns="0" tIns="0" rIns="0" bIns="0" rtlCol="0" anchor="ctr" anchorCtr="0">
            <a:spAutoFit/>
          </a:bodyPr>
          <a:lstStyle/>
          <a:p>
            <a:r>
              <a:rPr lang="en-US" sz="800" dirty="0" smtClean="0"/>
              <a:t>1</a:t>
            </a:r>
            <a:endParaRPr lang="en-US" sz="800" dirty="0"/>
          </a:p>
        </p:txBody>
      </p:sp>
      <p:sp>
        <p:nvSpPr>
          <p:cNvPr id="19" name="TextBox 18"/>
          <p:cNvSpPr txBox="1"/>
          <p:nvPr/>
        </p:nvSpPr>
        <p:spPr>
          <a:xfrm>
            <a:off x="1274400" y="5324330"/>
            <a:ext cx="87815" cy="123111"/>
          </a:xfrm>
          <a:prstGeom prst="rect">
            <a:avLst/>
          </a:prstGeom>
          <a:noFill/>
        </p:spPr>
        <p:txBody>
          <a:bodyPr wrap="square" lIns="0" tIns="0" rIns="0" bIns="0" rtlCol="0" anchor="ctr" anchorCtr="0">
            <a:spAutoFit/>
          </a:bodyPr>
          <a:lstStyle/>
          <a:p>
            <a:r>
              <a:rPr lang="en-US" sz="800" dirty="0" smtClean="0"/>
              <a:t>2</a:t>
            </a:r>
            <a:endParaRPr lang="en-US" sz="800" dirty="0"/>
          </a:p>
        </p:txBody>
      </p:sp>
      <p:sp>
        <p:nvSpPr>
          <p:cNvPr id="20" name="TextBox 19"/>
          <p:cNvSpPr txBox="1"/>
          <p:nvPr/>
        </p:nvSpPr>
        <p:spPr>
          <a:xfrm>
            <a:off x="1565346" y="5324330"/>
            <a:ext cx="111272" cy="123111"/>
          </a:xfrm>
          <a:prstGeom prst="rect">
            <a:avLst/>
          </a:prstGeom>
          <a:noFill/>
        </p:spPr>
        <p:txBody>
          <a:bodyPr wrap="square" lIns="0" tIns="0" rIns="0" bIns="0" rtlCol="0" anchor="ctr" anchorCtr="0">
            <a:spAutoFit/>
          </a:bodyPr>
          <a:lstStyle/>
          <a:p>
            <a:r>
              <a:rPr lang="en-US" sz="800" dirty="0" smtClean="0"/>
              <a:t>3</a:t>
            </a:r>
            <a:endParaRPr lang="en-US" sz="800" dirty="0"/>
          </a:p>
        </p:txBody>
      </p:sp>
      <p:sp>
        <p:nvSpPr>
          <p:cNvPr id="21" name="TextBox 20"/>
          <p:cNvSpPr txBox="1"/>
          <p:nvPr/>
        </p:nvSpPr>
        <p:spPr>
          <a:xfrm>
            <a:off x="1731818" y="5317828"/>
            <a:ext cx="111272" cy="123111"/>
          </a:xfrm>
          <a:prstGeom prst="rect">
            <a:avLst/>
          </a:prstGeom>
          <a:noFill/>
        </p:spPr>
        <p:txBody>
          <a:bodyPr wrap="square" lIns="0" tIns="0" rIns="0" bIns="0" rtlCol="0" anchor="ctr" anchorCtr="0">
            <a:spAutoFit/>
          </a:bodyPr>
          <a:lstStyle/>
          <a:p>
            <a:r>
              <a:rPr lang="en-US" sz="800" dirty="0" smtClean="0"/>
              <a:t>4</a:t>
            </a:r>
            <a:endParaRPr lang="en-US" sz="800" dirty="0"/>
          </a:p>
        </p:txBody>
      </p:sp>
      <p:sp>
        <p:nvSpPr>
          <p:cNvPr id="22" name="TextBox 21"/>
          <p:cNvSpPr txBox="1"/>
          <p:nvPr/>
        </p:nvSpPr>
        <p:spPr>
          <a:xfrm>
            <a:off x="2108742" y="5291675"/>
            <a:ext cx="69338" cy="123111"/>
          </a:xfrm>
          <a:prstGeom prst="rect">
            <a:avLst/>
          </a:prstGeom>
          <a:noFill/>
        </p:spPr>
        <p:txBody>
          <a:bodyPr wrap="square" lIns="0" tIns="0" rIns="0" bIns="0" rtlCol="0" anchor="ctr" anchorCtr="0">
            <a:spAutoFit/>
          </a:bodyPr>
          <a:lstStyle/>
          <a:p>
            <a:r>
              <a:rPr lang="en-US" sz="800" dirty="0" smtClean="0"/>
              <a:t>5</a:t>
            </a:r>
            <a:endParaRPr lang="en-US" sz="800" dirty="0"/>
          </a:p>
        </p:txBody>
      </p:sp>
      <p:sp>
        <p:nvSpPr>
          <p:cNvPr id="23" name="TextBox 22"/>
          <p:cNvSpPr txBox="1"/>
          <p:nvPr/>
        </p:nvSpPr>
        <p:spPr>
          <a:xfrm>
            <a:off x="2281234" y="5298196"/>
            <a:ext cx="111272" cy="123111"/>
          </a:xfrm>
          <a:prstGeom prst="rect">
            <a:avLst/>
          </a:prstGeom>
          <a:noFill/>
        </p:spPr>
        <p:txBody>
          <a:bodyPr wrap="square" lIns="0" tIns="0" rIns="0" bIns="0" rtlCol="0" anchor="ctr" anchorCtr="0">
            <a:spAutoFit/>
          </a:bodyPr>
          <a:lstStyle/>
          <a:p>
            <a:r>
              <a:rPr lang="en-US" sz="800" dirty="0" smtClean="0"/>
              <a:t>6</a:t>
            </a:r>
            <a:endParaRPr lang="en-US" sz="800" dirty="0"/>
          </a:p>
        </p:txBody>
      </p:sp>
      <p:sp>
        <p:nvSpPr>
          <p:cNvPr id="24" name="TextBox 23"/>
          <p:cNvSpPr txBox="1"/>
          <p:nvPr/>
        </p:nvSpPr>
        <p:spPr>
          <a:xfrm>
            <a:off x="2440024" y="5296037"/>
            <a:ext cx="111272" cy="123111"/>
          </a:xfrm>
          <a:prstGeom prst="rect">
            <a:avLst/>
          </a:prstGeom>
          <a:noFill/>
        </p:spPr>
        <p:txBody>
          <a:bodyPr wrap="square" lIns="0" tIns="0" rIns="0" bIns="0" rtlCol="0" anchor="ctr" anchorCtr="0">
            <a:spAutoFit/>
          </a:bodyPr>
          <a:lstStyle/>
          <a:p>
            <a:r>
              <a:rPr lang="en-US" sz="800" dirty="0" smtClean="0"/>
              <a:t>7</a:t>
            </a:r>
            <a:endParaRPr lang="en-US" sz="800" dirty="0"/>
          </a:p>
        </p:txBody>
      </p:sp>
      <p:sp>
        <p:nvSpPr>
          <p:cNvPr id="25" name="TextBox 24"/>
          <p:cNvSpPr txBox="1"/>
          <p:nvPr/>
        </p:nvSpPr>
        <p:spPr>
          <a:xfrm>
            <a:off x="2648808" y="5280330"/>
            <a:ext cx="111272" cy="123111"/>
          </a:xfrm>
          <a:prstGeom prst="rect">
            <a:avLst/>
          </a:prstGeom>
          <a:noFill/>
        </p:spPr>
        <p:txBody>
          <a:bodyPr wrap="square" lIns="0" tIns="0" rIns="0" bIns="0" rtlCol="0" anchor="ctr" anchorCtr="0">
            <a:spAutoFit/>
          </a:bodyPr>
          <a:lstStyle/>
          <a:p>
            <a:r>
              <a:rPr lang="en-US" sz="800" dirty="0" smtClean="0"/>
              <a:t>8</a:t>
            </a:r>
            <a:endParaRPr lang="en-US" sz="800" dirty="0"/>
          </a:p>
        </p:txBody>
      </p:sp>
      <p:sp>
        <p:nvSpPr>
          <p:cNvPr id="26" name="TextBox 25"/>
          <p:cNvSpPr txBox="1"/>
          <p:nvPr/>
        </p:nvSpPr>
        <p:spPr>
          <a:xfrm>
            <a:off x="3493060" y="5256272"/>
            <a:ext cx="111272" cy="123111"/>
          </a:xfrm>
          <a:prstGeom prst="rect">
            <a:avLst/>
          </a:prstGeom>
          <a:noFill/>
        </p:spPr>
        <p:txBody>
          <a:bodyPr wrap="square" lIns="0" tIns="0" rIns="0" bIns="0" rtlCol="0" anchor="ctr" anchorCtr="0">
            <a:spAutoFit/>
          </a:bodyPr>
          <a:lstStyle/>
          <a:p>
            <a:r>
              <a:rPr lang="en-US" sz="800" dirty="0" smtClean="0"/>
              <a:t>9</a:t>
            </a:r>
            <a:endParaRPr lang="en-US" sz="800" dirty="0"/>
          </a:p>
        </p:txBody>
      </p:sp>
      <p:cxnSp>
        <p:nvCxnSpPr>
          <p:cNvPr id="27" name="Straight Connector 26"/>
          <p:cNvCxnSpPr/>
          <p:nvPr/>
        </p:nvCxnSpPr>
        <p:spPr>
          <a:xfrm>
            <a:off x="2650816" y="731520"/>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817031" y="731519"/>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178772" y="731518"/>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299352" y="731517"/>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052979" y="731516"/>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223801" y="738211"/>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108055" y="731516"/>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731431" y="731515"/>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856010" y="731514"/>
            <a:ext cx="0" cy="4518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689382" y="5324330"/>
            <a:ext cx="111272" cy="123111"/>
          </a:xfrm>
          <a:prstGeom prst="rect">
            <a:avLst/>
          </a:prstGeom>
          <a:noFill/>
        </p:spPr>
        <p:txBody>
          <a:bodyPr wrap="square" lIns="0" tIns="0" rIns="0" bIns="0" rtlCol="0" anchor="ctr" anchorCtr="0">
            <a:spAutoFit/>
          </a:bodyPr>
          <a:lstStyle/>
          <a:p>
            <a:r>
              <a:rPr lang="en-US" sz="800" dirty="0" smtClean="0"/>
              <a:t>1</a:t>
            </a:r>
            <a:endParaRPr lang="en-US" sz="800" dirty="0"/>
          </a:p>
        </p:txBody>
      </p:sp>
      <p:sp>
        <p:nvSpPr>
          <p:cNvPr id="37" name="TextBox 36"/>
          <p:cNvSpPr txBox="1"/>
          <p:nvPr/>
        </p:nvSpPr>
        <p:spPr>
          <a:xfrm>
            <a:off x="5822943" y="5324330"/>
            <a:ext cx="111272" cy="123111"/>
          </a:xfrm>
          <a:prstGeom prst="rect">
            <a:avLst/>
          </a:prstGeom>
          <a:noFill/>
        </p:spPr>
        <p:txBody>
          <a:bodyPr wrap="square" lIns="0" tIns="0" rIns="0" bIns="0" rtlCol="0" anchor="ctr" anchorCtr="0">
            <a:spAutoFit/>
          </a:bodyPr>
          <a:lstStyle/>
          <a:p>
            <a:r>
              <a:rPr lang="en-US" sz="800" dirty="0" smtClean="0"/>
              <a:t>2</a:t>
            </a:r>
            <a:endParaRPr lang="en-US" sz="800" dirty="0"/>
          </a:p>
        </p:txBody>
      </p:sp>
      <p:sp>
        <p:nvSpPr>
          <p:cNvPr id="38" name="TextBox 37"/>
          <p:cNvSpPr txBox="1"/>
          <p:nvPr/>
        </p:nvSpPr>
        <p:spPr>
          <a:xfrm>
            <a:off x="6141515" y="5317119"/>
            <a:ext cx="111272" cy="123111"/>
          </a:xfrm>
          <a:prstGeom prst="rect">
            <a:avLst/>
          </a:prstGeom>
          <a:noFill/>
        </p:spPr>
        <p:txBody>
          <a:bodyPr wrap="square" lIns="0" tIns="0" rIns="0" bIns="0" rtlCol="0" anchor="ctr" anchorCtr="0">
            <a:spAutoFit/>
          </a:bodyPr>
          <a:lstStyle/>
          <a:p>
            <a:r>
              <a:rPr lang="en-US" sz="800" dirty="0" smtClean="0"/>
              <a:t>3</a:t>
            </a:r>
            <a:endParaRPr lang="en-US" sz="800" dirty="0"/>
          </a:p>
        </p:txBody>
      </p:sp>
      <p:sp>
        <p:nvSpPr>
          <p:cNvPr id="39" name="TextBox 38"/>
          <p:cNvSpPr txBox="1"/>
          <p:nvPr/>
        </p:nvSpPr>
        <p:spPr>
          <a:xfrm>
            <a:off x="6299352" y="5337243"/>
            <a:ext cx="105918" cy="123111"/>
          </a:xfrm>
          <a:prstGeom prst="rect">
            <a:avLst/>
          </a:prstGeom>
          <a:noFill/>
        </p:spPr>
        <p:txBody>
          <a:bodyPr wrap="square" lIns="0" tIns="0" rIns="0" bIns="0" rtlCol="0" anchor="ctr" anchorCtr="0">
            <a:spAutoFit/>
          </a:bodyPr>
          <a:lstStyle/>
          <a:p>
            <a:r>
              <a:rPr lang="en-US" sz="800" dirty="0" smtClean="0"/>
              <a:t>4</a:t>
            </a:r>
            <a:endParaRPr lang="en-US" sz="800" dirty="0"/>
          </a:p>
        </p:txBody>
      </p:sp>
      <p:sp>
        <p:nvSpPr>
          <p:cNvPr id="40" name="TextBox 39"/>
          <p:cNvSpPr txBox="1"/>
          <p:nvPr/>
        </p:nvSpPr>
        <p:spPr>
          <a:xfrm>
            <a:off x="6675795" y="5291525"/>
            <a:ext cx="111272" cy="123111"/>
          </a:xfrm>
          <a:prstGeom prst="rect">
            <a:avLst/>
          </a:prstGeom>
          <a:noFill/>
        </p:spPr>
        <p:txBody>
          <a:bodyPr wrap="square" lIns="0" tIns="0" rIns="0" bIns="0" rtlCol="0" anchor="ctr" anchorCtr="0">
            <a:spAutoFit/>
          </a:bodyPr>
          <a:lstStyle/>
          <a:p>
            <a:r>
              <a:rPr lang="en-US" sz="800" dirty="0" smtClean="0"/>
              <a:t>5</a:t>
            </a:r>
            <a:endParaRPr lang="en-US" sz="800" dirty="0"/>
          </a:p>
        </p:txBody>
      </p:sp>
      <p:sp>
        <p:nvSpPr>
          <p:cNvPr id="41" name="TextBox 40"/>
          <p:cNvSpPr txBox="1"/>
          <p:nvPr/>
        </p:nvSpPr>
        <p:spPr>
          <a:xfrm>
            <a:off x="6839431" y="5291524"/>
            <a:ext cx="111272" cy="123111"/>
          </a:xfrm>
          <a:prstGeom prst="rect">
            <a:avLst/>
          </a:prstGeom>
          <a:noFill/>
        </p:spPr>
        <p:txBody>
          <a:bodyPr wrap="square" lIns="0" tIns="0" rIns="0" bIns="0" rtlCol="0" anchor="ctr" anchorCtr="0">
            <a:spAutoFit/>
          </a:bodyPr>
          <a:lstStyle/>
          <a:p>
            <a:r>
              <a:rPr lang="en-US" sz="800" dirty="0" smtClean="0"/>
              <a:t>6</a:t>
            </a:r>
            <a:endParaRPr lang="en-US" sz="800" dirty="0"/>
          </a:p>
        </p:txBody>
      </p:sp>
      <p:sp>
        <p:nvSpPr>
          <p:cNvPr id="42" name="TextBox 41"/>
          <p:cNvSpPr txBox="1"/>
          <p:nvPr/>
        </p:nvSpPr>
        <p:spPr>
          <a:xfrm>
            <a:off x="7003945" y="5298195"/>
            <a:ext cx="111272" cy="123111"/>
          </a:xfrm>
          <a:prstGeom prst="rect">
            <a:avLst/>
          </a:prstGeom>
          <a:noFill/>
        </p:spPr>
        <p:txBody>
          <a:bodyPr wrap="square" lIns="0" tIns="0" rIns="0" bIns="0" rtlCol="0" anchor="ctr" anchorCtr="0">
            <a:spAutoFit/>
          </a:bodyPr>
          <a:lstStyle/>
          <a:p>
            <a:r>
              <a:rPr lang="en-US" sz="800" dirty="0" smtClean="0"/>
              <a:t>7</a:t>
            </a:r>
            <a:endParaRPr lang="en-US" sz="800" dirty="0"/>
          </a:p>
        </p:txBody>
      </p:sp>
      <p:sp>
        <p:nvSpPr>
          <p:cNvPr id="43" name="TextBox 42"/>
          <p:cNvSpPr txBox="1"/>
          <p:nvPr/>
        </p:nvSpPr>
        <p:spPr>
          <a:xfrm>
            <a:off x="7203307" y="5280330"/>
            <a:ext cx="111272" cy="123111"/>
          </a:xfrm>
          <a:prstGeom prst="rect">
            <a:avLst/>
          </a:prstGeom>
          <a:noFill/>
        </p:spPr>
        <p:txBody>
          <a:bodyPr wrap="square" lIns="0" tIns="0" rIns="0" bIns="0" rtlCol="0" anchor="ctr" anchorCtr="0">
            <a:spAutoFit/>
          </a:bodyPr>
          <a:lstStyle/>
          <a:p>
            <a:r>
              <a:rPr lang="en-US" sz="800" dirty="0" smtClean="0"/>
              <a:t>8</a:t>
            </a:r>
            <a:endParaRPr lang="en-US" sz="800" dirty="0"/>
          </a:p>
        </p:txBody>
      </p:sp>
      <p:sp>
        <p:nvSpPr>
          <p:cNvPr id="44" name="TextBox 43"/>
          <p:cNvSpPr txBox="1"/>
          <p:nvPr/>
        </p:nvSpPr>
        <p:spPr>
          <a:xfrm>
            <a:off x="8108055" y="5268505"/>
            <a:ext cx="111272" cy="123111"/>
          </a:xfrm>
          <a:prstGeom prst="rect">
            <a:avLst/>
          </a:prstGeom>
          <a:noFill/>
        </p:spPr>
        <p:txBody>
          <a:bodyPr wrap="square" lIns="0" tIns="0" rIns="0" bIns="0" rtlCol="0" anchor="ctr" anchorCtr="0">
            <a:spAutoFit/>
          </a:bodyPr>
          <a:lstStyle/>
          <a:p>
            <a:r>
              <a:rPr lang="en-US" sz="800" dirty="0" smtClean="0"/>
              <a:t>9</a:t>
            </a:r>
            <a:endParaRPr lang="en-US" sz="800" dirty="0"/>
          </a:p>
        </p:txBody>
      </p:sp>
      <p:sp>
        <p:nvSpPr>
          <p:cNvPr id="5" name="Date Placeholder 4"/>
          <p:cNvSpPr>
            <a:spLocks noGrp="1"/>
          </p:cNvSpPr>
          <p:nvPr>
            <p:ph type="dt" sz="half" idx="10"/>
          </p:nvPr>
        </p:nvSpPr>
        <p:spPr/>
        <p:txBody>
          <a:bodyPr/>
          <a:lstStyle/>
          <a:p>
            <a:r>
              <a:rPr lang="en-US" dirty="0" smtClean="0"/>
              <a:t>2018/11/28</a:t>
            </a:r>
            <a:endParaRPr lang="en-US" dirty="0"/>
          </a:p>
        </p:txBody>
      </p:sp>
      <p:sp>
        <p:nvSpPr>
          <p:cNvPr id="17" name="Footer Placeholder 16"/>
          <p:cNvSpPr>
            <a:spLocks noGrp="1"/>
          </p:cNvSpPr>
          <p:nvPr>
            <p:ph type="ftr" sz="quarter" idx="11"/>
          </p:nvPr>
        </p:nvSpPr>
        <p:spPr/>
        <p:txBody>
          <a:bodyPr/>
          <a:lstStyle/>
          <a:p>
            <a:r>
              <a:rPr lang="en-US" dirty="0" smtClean="0"/>
              <a:t>Provisional PS-PVR for GOES-17 ABI L1b Products</a:t>
            </a:r>
            <a:endParaRPr lang="en-US" dirty="0"/>
          </a:p>
        </p:txBody>
      </p:sp>
      <p:sp>
        <p:nvSpPr>
          <p:cNvPr id="45" name="Slide Number Placeholder 44"/>
          <p:cNvSpPr>
            <a:spLocks noGrp="1"/>
          </p:cNvSpPr>
          <p:nvPr>
            <p:ph type="sldNum" sz="quarter" idx="12"/>
          </p:nvPr>
        </p:nvSpPr>
        <p:spPr/>
        <p:txBody>
          <a:bodyPr/>
          <a:lstStyle/>
          <a:p>
            <a:fld id="{F4187418-5481-4E5B-A2F4-9A93734A0716}" type="slidenum">
              <a:rPr lang="en-US" smtClean="0"/>
              <a:t>111</a:t>
            </a:fld>
            <a:endParaRPr lang="en-US" dirty="0"/>
          </a:p>
        </p:txBody>
      </p:sp>
      <p:sp>
        <p:nvSpPr>
          <p:cNvPr id="47" name="Title 1"/>
          <p:cNvSpPr>
            <a:spLocks noGrp="1"/>
          </p:cNvSpPr>
          <p:nvPr>
            <p:ph type="title"/>
          </p:nvPr>
        </p:nvSpPr>
        <p:spPr>
          <a:xfrm>
            <a:off x="1371600" y="228599"/>
            <a:ext cx="6400800" cy="503608"/>
          </a:xfrm>
        </p:spPr>
        <p:txBody>
          <a:bodyPr>
            <a:normAutofit fontScale="90000"/>
          </a:bodyPr>
          <a:lstStyle/>
          <a:p>
            <a:r>
              <a:rPr lang="en-US" sz="3200" b="1" dirty="0"/>
              <a:t>Daily </a:t>
            </a:r>
            <a:r>
              <a:rPr lang="en-US" sz="3200" b="1" dirty="0" smtClean="0"/>
              <a:t>Residuals, </a:t>
            </a:r>
            <a:r>
              <a:rPr lang="en-US" sz="3200" b="1" dirty="0"/>
              <a:t>9/14 – </a:t>
            </a:r>
            <a:r>
              <a:rPr lang="en-US" sz="3200" b="1" dirty="0" smtClean="0"/>
              <a:t>10/23</a:t>
            </a:r>
            <a:endParaRPr lang="en-US" sz="3200" b="1" dirty="0"/>
          </a:p>
        </p:txBody>
      </p:sp>
    </p:spTree>
    <p:extLst>
      <p:ext uri="{BB962C8B-B14F-4D97-AF65-F5344CB8AC3E}">
        <p14:creationId xmlns:p14="http://schemas.microsoft.com/office/powerpoint/2010/main" val="6889690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599"/>
            <a:ext cx="6400800" cy="503608"/>
          </a:xfrm>
        </p:spPr>
        <p:txBody>
          <a:bodyPr>
            <a:normAutofit fontScale="90000"/>
          </a:bodyPr>
          <a:lstStyle/>
          <a:p>
            <a:r>
              <a:rPr lang="en-US" sz="3200" b="1" dirty="0"/>
              <a:t>Daily </a:t>
            </a:r>
            <a:r>
              <a:rPr lang="en-US" sz="3200" b="1" dirty="0" smtClean="0"/>
              <a:t>Residuals STD, </a:t>
            </a:r>
            <a:r>
              <a:rPr lang="en-US" sz="3200" b="1" dirty="0"/>
              <a:t>9/14 – </a:t>
            </a:r>
            <a:r>
              <a:rPr lang="en-US" sz="3200" b="1" dirty="0" smtClean="0"/>
              <a:t>10/23</a:t>
            </a:r>
            <a:endParaRPr lang="en-US" sz="3200" b="1"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452" t="10663" r="3373" b="10668"/>
          <a:stretch/>
        </p:blipFill>
        <p:spPr>
          <a:xfrm>
            <a:off x="457200" y="732208"/>
            <a:ext cx="4217361" cy="460785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452" t="10663" r="3373" b="10668"/>
          <a:stretch/>
        </p:blipFill>
        <p:spPr>
          <a:xfrm>
            <a:off x="4754880" y="732356"/>
            <a:ext cx="4217225" cy="4607709"/>
          </a:xfrm>
          <a:prstGeom prst="rect">
            <a:avLst/>
          </a:prstGeom>
        </p:spPr>
      </p:pic>
      <p:sp>
        <p:nvSpPr>
          <p:cNvPr id="6" name="Date Placeholder 5"/>
          <p:cNvSpPr>
            <a:spLocks noGrp="1"/>
          </p:cNvSpPr>
          <p:nvPr>
            <p:ph type="dt" sz="half" idx="10"/>
          </p:nvPr>
        </p:nvSpPr>
        <p:spPr/>
        <p:txBody>
          <a:bodyPr/>
          <a:lstStyle/>
          <a:p>
            <a:r>
              <a:rPr lang="en-US" dirty="0" smtClean="0"/>
              <a:t>2018/11/28</a:t>
            </a:r>
            <a:endParaRPr lang="en-US" dirty="0"/>
          </a:p>
        </p:txBody>
      </p:sp>
      <p:sp>
        <p:nvSpPr>
          <p:cNvPr id="7" name="Footer Placeholder 6"/>
          <p:cNvSpPr>
            <a:spLocks noGrp="1"/>
          </p:cNvSpPr>
          <p:nvPr>
            <p:ph type="ftr" sz="quarter" idx="11"/>
          </p:nvPr>
        </p:nvSpPr>
        <p:spPr/>
        <p:txBody>
          <a:bodyPr/>
          <a:lstStyle/>
          <a:p>
            <a:r>
              <a:rPr lang="en-US" dirty="0" smtClean="0"/>
              <a:t>Provisional PS-PVR for GOES-17 ABI L1b Products</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112</a:t>
            </a:fld>
            <a:endParaRPr lang="en-US" dirty="0"/>
          </a:p>
        </p:txBody>
      </p:sp>
      <p:sp>
        <p:nvSpPr>
          <p:cNvPr id="10" name="Content Placeholder 2"/>
          <p:cNvSpPr>
            <a:spLocks noGrp="1"/>
          </p:cNvSpPr>
          <p:nvPr>
            <p:ph idx="1"/>
          </p:nvPr>
        </p:nvSpPr>
        <p:spPr>
          <a:xfrm>
            <a:off x="182880" y="5417807"/>
            <a:ext cx="8808720" cy="1075870"/>
          </a:xfrm>
        </p:spPr>
        <p:txBody>
          <a:bodyPr>
            <a:normAutofit fontScale="40000" lnSpcReduction="20000"/>
          </a:bodyPr>
          <a:lstStyle/>
          <a:p>
            <a:pPr>
              <a:buNone/>
            </a:pPr>
            <a:r>
              <a:rPr lang="en-US" b="1" dirty="0" smtClean="0"/>
              <a:t>	Legend</a:t>
            </a:r>
            <a:r>
              <a:rPr lang="en-US" b="1" dirty="0"/>
              <a:t>:</a:t>
            </a:r>
            <a:r>
              <a:rPr lang="en-US" dirty="0"/>
              <a:t> ABI daily-average Standard Deviations (STDs) are plotted.  Time is UTC. No VNIR residuals during nighttime. Uninterrupted data stream is joined by lines. Empty spaces are data gaps.</a:t>
            </a:r>
          </a:p>
          <a:p>
            <a:pPr>
              <a:buNone/>
            </a:pPr>
            <a:r>
              <a:rPr lang="en-US" dirty="0"/>
              <a:t>	</a:t>
            </a:r>
            <a:r>
              <a:rPr lang="en-US" b="1" dirty="0"/>
              <a:t>Discussion:</a:t>
            </a:r>
            <a:r>
              <a:rPr lang="en-US" dirty="0"/>
              <a:t> Large LOS and FPM offsets (about 600 urad) were observed in the first light image. EW (x) and NS (y) navigation errors are reduced by the order of magnitude by the static LOS correction, allowing the star observations and routine navigation. Residual NS offset by about 150 urad was eliminated on September 13. The plots show the navigation STD evolution since September 14. Dense timeline of testing and RDP updates has contributed to an uneven pattern. However, even at the beginning of the period the navigation STDs are comfortably low and show a tendency to decreasing, a marked improvement with respect to ABI on GOES-16. </a:t>
            </a:r>
          </a:p>
        </p:txBody>
      </p:sp>
    </p:spTree>
    <p:extLst>
      <p:ext uri="{BB962C8B-B14F-4D97-AF65-F5344CB8AC3E}">
        <p14:creationId xmlns:p14="http://schemas.microsoft.com/office/powerpoint/2010/main" val="76963987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158" y="4724399"/>
            <a:ext cx="8915400" cy="1866901"/>
          </a:xfrm>
        </p:spPr>
        <p:txBody>
          <a:bodyPr>
            <a:normAutofit fontScale="40000" lnSpcReduction="20000"/>
          </a:bodyPr>
          <a:lstStyle/>
          <a:p>
            <a:pPr>
              <a:buNone/>
            </a:pPr>
            <a:r>
              <a:rPr lang="en-US" dirty="0"/>
              <a:t>	</a:t>
            </a:r>
            <a:r>
              <a:rPr lang="en-US" b="1" dirty="0"/>
              <a:t>Legend:</a:t>
            </a:r>
            <a:r>
              <a:rPr lang="en-US" dirty="0"/>
              <a:t> ABI daily-averaged </a:t>
            </a:r>
            <a:r>
              <a:rPr lang="en-US" dirty="0" smtClean="0"/>
              <a:t>vector Channel-to-Channel </a:t>
            </a:r>
            <a:r>
              <a:rPr lang="en-US" dirty="0"/>
              <a:t>Registration </a:t>
            </a:r>
            <a:r>
              <a:rPr lang="en-US" dirty="0" smtClean="0"/>
              <a:t>(CCR</a:t>
            </a:r>
            <a:r>
              <a:rPr lang="en-US" dirty="0"/>
              <a:t>) errors are </a:t>
            </a:r>
            <a:r>
              <a:rPr lang="en-US" dirty="0" smtClean="0"/>
              <a:t>plotted. </a:t>
            </a:r>
            <a:r>
              <a:rPr lang="en-US" dirty="0"/>
              <a:t>Time is UTC. No VNIR residuals during nighttime. Uninterrupted data stream is joined by lines. Empty spaces are data gaps</a:t>
            </a:r>
            <a:r>
              <a:rPr lang="en-US" dirty="0" smtClean="0"/>
              <a:t>. </a:t>
            </a:r>
          </a:p>
          <a:p>
            <a:pPr>
              <a:buNone/>
            </a:pPr>
            <a:r>
              <a:rPr lang="en-US" dirty="0"/>
              <a:t>	</a:t>
            </a:r>
            <a:r>
              <a:rPr lang="en-US" b="1" dirty="0" smtClean="0"/>
              <a:t>LEFT plot </a:t>
            </a:r>
            <a:r>
              <a:rPr lang="en-US" dirty="0" smtClean="0"/>
              <a:t>shows CCR for within-FPA channel pairs, </a:t>
            </a:r>
            <a:r>
              <a:rPr lang="en-US" dirty="0" smtClean="0">
                <a:solidFill>
                  <a:srgbClr val="FF0000"/>
                </a:solidFill>
              </a:rPr>
              <a:t>Red color</a:t>
            </a:r>
            <a:r>
              <a:rPr lang="en-US" dirty="0" smtClean="0"/>
              <a:t> for the channel pairs from LWIR, </a:t>
            </a:r>
            <a:r>
              <a:rPr lang="en-US" dirty="0" smtClean="0">
                <a:solidFill>
                  <a:srgbClr val="00B050"/>
                </a:solidFill>
              </a:rPr>
              <a:t>green</a:t>
            </a:r>
            <a:r>
              <a:rPr lang="en-US" dirty="0" smtClean="0"/>
              <a:t> for MWIR, and </a:t>
            </a:r>
            <a:r>
              <a:rPr lang="en-US" dirty="0" smtClean="0">
                <a:solidFill>
                  <a:srgbClr val="0070C0"/>
                </a:solidFill>
              </a:rPr>
              <a:t>blue</a:t>
            </a:r>
            <a:r>
              <a:rPr lang="en-US" dirty="0" smtClean="0"/>
              <a:t> for VNIR. They alternate with black in order to distinguish neighboring plots.</a:t>
            </a:r>
          </a:p>
          <a:p>
            <a:pPr>
              <a:buNone/>
            </a:pPr>
            <a:r>
              <a:rPr lang="en-US" dirty="0"/>
              <a:t>	</a:t>
            </a:r>
            <a:r>
              <a:rPr lang="en-US" b="1" dirty="0" smtClean="0"/>
              <a:t>MIDDLE plot </a:t>
            </a:r>
            <a:r>
              <a:rPr lang="en-US" dirty="0" smtClean="0"/>
              <a:t>shows the same for the channel pairs including MWIR window channels 7 and 11. </a:t>
            </a:r>
            <a:r>
              <a:rPr lang="en-US" dirty="0">
                <a:solidFill>
                  <a:srgbClr val="FF0000"/>
                </a:solidFill>
              </a:rPr>
              <a:t>Red color</a:t>
            </a:r>
            <a:r>
              <a:rPr lang="en-US" dirty="0"/>
              <a:t> for the channel pairs from LWIR, and </a:t>
            </a:r>
            <a:r>
              <a:rPr lang="en-US" dirty="0">
                <a:solidFill>
                  <a:srgbClr val="0070C0"/>
                </a:solidFill>
              </a:rPr>
              <a:t>blue</a:t>
            </a:r>
            <a:r>
              <a:rPr lang="en-US" dirty="0"/>
              <a:t> for VNIR. They alternate with black in order to distinguish neighboring plots</a:t>
            </a:r>
            <a:r>
              <a:rPr lang="en-US" dirty="0" smtClean="0"/>
              <a:t>.</a:t>
            </a:r>
          </a:p>
          <a:p>
            <a:pPr>
              <a:buNone/>
            </a:pPr>
            <a:r>
              <a:rPr lang="en-US" dirty="0"/>
              <a:t>	</a:t>
            </a:r>
            <a:r>
              <a:rPr lang="en-US" b="1" dirty="0" smtClean="0"/>
              <a:t>RIGHT plot </a:t>
            </a:r>
            <a:r>
              <a:rPr lang="en-US" dirty="0" smtClean="0"/>
              <a:t>shows the same for VNIR-LWIR pairs of channels. </a:t>
            </a:r>
            <a:r>
              <a:rPr lang="en-US" dirty="0">
                <a:solidFill>
                  <a:srgbClr val="FF0000"/>
                </a:solidFill>
              </a:rPr>
              <a:t>Red color</a:t>
            </a:r>
            <a:r>
              <a:rPr lang="en-US" dirty="0"/>
              <a:t> alternates with black in order to distinguish neighboring plots</a:t>
            </a:r>
            <a:r>
              <a:rPr lang="en-US" dirty="0" smtClean="0"/>
              <a:t>.</a:t>
            </a:r>
            <a:endParaRPr lang="en-US" dirty="0"/>
          </a:p>
          <a:p>
            <a:pPr>
              <a:buNone/>
            </a:pPr>
            <a:r>
              <a:rPr lang="en-US" dirty="0"/>
              <a:t>	</a:t>
            </a:r>
            <a:r>
              <a:rPr lang="en-US" b="1" dirty="0"/>
              <a:t>Discussion:</a:t>
            </a:r>
            <a:r>
              <a:rPr lang="en-US" dirty="0"/>
              <a:t> </a:t>
            </a:r>
            <a:r>
              <a:rPr lang="en-US" dirty="0" smtClean="0"/>
              <a:t>CCR vector error shows less navigation problems for within-FPA pairs of channels (left plot) in comparison with the channel pairs from different FPAs (middle and right plots). That shows the Kalman filter being one of the focus points of the navigation. With respect to that, co-registration of channels 2 and 7 is the key parameter</a:t>
            </a:r>
            <a:r>
              <a:rPr lang="en-US" dirty="0"/>
              <a:t>.</a:t>
            </a:r>
            <a:endParaRPr lang="en-US" dirty="0" smtClean="0"/>
          </a:p>
        </p:txBody>
      </p:sp>
      <p:sp>
        <p:nvSpPr>
          <p:cNvPr id="5" name="TextBox 4"/>
          <p:cNvSpPr txBox="1"/>
          <p:nvPr/>
        </p:nvSpPr>
        <p:spPr>
          <a:xfrm>
            <a:off x="1076396" y="835335"/>
            <a:ext cx="1200008" cy="369332"/>
          </a:xfrm>
          <a:prstGeom prst="rect">
            <a:avLst/>
          </a:prstGeom>
          <a:noFill/>
        </p:spPr>
        <p:txBody>
          <a:bodyPr wrap="none" rtlCol="0">
            <a:spAutoFit/>
          </a:bodyPr>
          <a:lstStyle/>
          <a:p>
            <a:r>
              <a:rPr lang="en-US" dirty="0" smtClean="0"/>
              <a:t>In-FPA CCR</a:t>
            </a:r>
            <a:endParaRPr lang="en-US" dirty="0"/>
          </a:p>
        </p:txBody>
      </p:sp>
      <p:sp>
        <p:nvSpPr>
          <p:cNvPr id="8" name="TextBox 7"/>
          <p:cNvSpPr txBox="1"/>
          <p:nvPr/>
        </p:nvSpPr>
        <p:spPr>
          <a:xfrm>
            <a:off x="3260807" y="819045"/>
            <a:ext cx="2622385" cy="369332"/>
          </a:xfrm>
          <a:prstGeom prst="rect">
            <a:avLst/>
          </a:prstGeom>
          <a:noFill/>
        </p:spPr>
        <p:txBody>
          <a:bodyPr wrap="none" rtlCol="0">
            <a:spAutoFit/>
          </a:bodyPr>
          <a:lstStyle/>
          <a:p>
            <a:r>
              <a:rPr lang="en-US" dirty="0" smtClean="0"/>
              <a:t>MWIR - VNIR &amp; LWIR CCR</a:t>
            </a:r>
            <a:endParaRPr lang="en-US" dirty="0"/>
          </a:p>
        </p:txBody>
      </p:sp>
      <p:sp>
        <p:nvSpPr>
          <p:cNvPr id="10" name="TextBox 9"/>
          <p:cNvSpPr txBox="1"/>
          <p:nvPr/>
        </p:nvSpPr>
        <p:spPr>
          <a:xfrm>
            <a:off x="6715499" y="837794"/>
            <a:ext cx="1721497" cy="369332"/>
          </a:xfrm>
          <a:prstGeom prst="rect">
            <a:avLst/>
          </a:prstGeom>
          <a:noFill/>
        </p:spPr>
        <p:txBody>
          <a:bodyPr wrap="none" rtlCol="0">
            <a:spAutoFit/>
          </a:bodyPr>
          <a:lstStyle/>
          <a:p>
            <a:r>
              <a:rPr lang="en-US" dirty="0" smtClean="0"/>
              <a:t>VNIR - LWIR CCR</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452" t="10663" r="5235" b="10668"/>
          <a:stretch/>
        </p:blipFill>
        <p:spPr>
          <a:xfrm>
            <a:off x="182880" y="1138422"/>
            <a:ext cx="3108960" cy="3466068"/>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5175" t="10663" r="5100" b="10668"/>
          <a:stretch/>
        </p:blipFill>
        <p:spPr>
          <a:xfrm>
            <a:off x="6035040" y="1091000"/>
            <a:ext cx="3094893" cy="3511513"/>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175" t="10663" r="5100" b="10668"/>
          <a:stretch/>
        </p:blipFill>
        <p:spPr>
          <a:xfrm>
            <a:off x="3227832" y="1120642"/>
            <a:ext cx="3068767" cy="3481871"/>
          </a:xfrm>
          <a:prstGeom prst="rect">
            <a:avLst/>
          </a:prstGeom>
        </p:spPr>
      </p:pic>
      <p:sp>
        <p:nvSpPr>
          <p:cNvPr id="4" name="Date Placeholder 3"/>
          <p:cNvSpPr>
            <a:spLocks noGrp="1"/>
          </p:cNvSpPr>
          <p:nvPr>
            <p:ph type="dt" sz="half" idx="10"/>
          </p:nvPr>
        </p:nvSpPr>
        <p:spPr/>
        <p:txBody>
          <a:bodyPr/>
          <a:lstStyle/>
          <a:p>
            <a:r>
              <a:rPr lang="en-US" dirty="0" smtClean="0"/>
              <a:t>2018/11/28</a:t>
            </a:r>
            <a:endParaRPr lang="en-US" dirty="0"/>
          </a:p>
        </p:txBody>
      </p:sp>
      <p:sp>
        <p:nvSpPr>
          <p:cNvPr id="7" name="Footer Placeholder 6"/>
          <p:cNvSpPr>
            <a:spLocks noGrp="1"/>
          </p:cNvSpPr>
          <p:nvPr>
            <p:ph type="ftr" sz="quarter" idx="11"/>
          </p:nvPr>
        </p:nvSpPr>
        <p:spPr/>
        <p:txBody>
          <a:bodyPr/>
          <a:lstStyle/>
          <a:p>
            <a:r>
              <a:rPr lang="en-US" dirty="0" smtClean="0"/>
              <a:t>Provisional PS-PVR for GOES-17 ABI L1b Products</a:t>
            </a:r>
            <a:endParaRPr lang="en-US" dirty="0"/>
          </a:p>
        </p:txBody>
      </p:sp>
      <p:sp>
        <p:nvSpPr>
          <p:cNvPr id="9" name="Slide Number Placeholder 8"/>
          <p:cNvSpPr>
            <a:spLocks noGrp="1"/>
          </p:cNvSpPr>
          <p:nvPr>
            <p:ph type="sldNum" sz="quarter" idx="12"/>
          </p:nvPr>
        </p:nvSpPr>
        <p:spPr/>
        <p:txBody>
          <a:bodyPr/>
          <a:lstStyle/>
          <a:p>
            <a:fld id="{F4187418-5481-4E5B-A2F4-9A93734A0716}" type="slidenum">
              <a:rPr lang="en-US" smtClean="0"/>
              <a:t>113</a:t>
            </a:fld>
            <a:endParaRPr lang="en-US" dirty="0"/>
          </a:p>
        </p:txBody>
      </p:sp>
      <p:sp>
        <p:nvSpPr>
          <p:cNvPr id="14" name="Title 1"/>
          <p:cNvSpPr>
            <a:spLocks noGrp="1"/>
          </p:cNvSpPr>
          <p:nvPr>
            <p:ph type="title"/>
          </p:nvPr>
        </p:nvSpPr>
        <p:spPr>
          <a:xfrm>
            <a:off x="1371600" y="228599"/>
            <a:ext cx="6400800" cy="503608"/>
          </a:xfrm>
        </p:spPr>
        <p:txBody>
          <a:bodyPr>
            <a:normAutofit fontScale="90000"/>
          </a:bodyPr>
          <a:lstStyle/>
          <a:p>
            <a:r>
              <a:rPr lang="en-US" sz="3200" b="1" dirty="0"/>
              <a:t>Daily </a:t>
            </a:r>
            <a:r>
              <a:rPr lang="en-US" sz="3200" b="1" dirty="0" smtClean="0"/>
              <a:t>r-CCR, </a:t>
            </a:r>
            <a:r>
              <a:rPr lang="en-US" sz="3200" b="1" dirty="0"/>
              <a:t>9/14 – </a:t>
            </a:r>
            <a:r>
              <a:rPr lang="en-US" sz="3200" b="1" dirty="0" smtClean="0"/>
              <a:t>10/23</a:t>
            </a:r>
            <a:endParaRPr lang="en-US" sz="3200" b="1" dirty="0"/>
          </a:p>
        </p:txBody>
      </p:sp>
    </p:spTree>
    <p:extLst>
      <p:ext uri="{BB962C8B-B14F-4D97-AF65-F5344CB8AC3E}">
        <p14:creationId xmlns:p14="http://schemas.microsoft.com/office/powerpoint/2010/main" val="108475992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 y="4724399"/>
            <a:ext cx="8917118" cy="1828801"/>
          </a:xfrm>
        </p:spPr>
        <p:txBody>
          <a:bodyPr>
            <a:normAutofit fontScale="40000" lnSpcReduction="20000"/>
          </a:bodyPr>
          <a:lstStyle/>
          <a:p>
            <a:pPr>
              <a:buNone/>
            </a:pPr>
            <a:r>
              <a:rPr lang="en-US" dirty="0"/>
              <a:t>	</a:t>
            </a:r>
            <a:r>
              <a:rPr lang="en-US" b="1" dirty="0"/>
              <a:t>Legend:</a:t>
            </a:r>
            <a:r>
              <a:rPr lang="en-US" dirty="0"/>
              <a:t> ABI daily-averaged </a:t>
            </a:r>
            <a:r>
              <a:rPr lang="en-US" dirty="0" smtClean="0"/>
              <a:t>vector Channel-to-Channel </a:t>
            </a:r>
            <a:r>
              <a:rPr lang="en-US" dirty="0"/>
              <a:t>Registration </a:t>
            </a:r>
            <a:r>
              <a:rPr lang="en-US" dirty="0" smtClean="0"/>
              <a:t>(CCR</a:t>
            </a:r>
            <a:r>
              <a:rPr lang="en-US" dirty="0"/>
              <a:t>) </a:t>
            </a:r>
            <a:r>
              <a:rPr lang="en-US" dirty="0" smtClean="0"/>
              <a:t>STDs </a:t>
            </a:r>
            <a:r>
              <a:rPr lang="en-US" dirty="0"/>
              <a:t>are </a:t>
            </a:r>
            <a:r>
              <a:rPr lang="en-US" dirty="0" smtClean="0"/>
              <a:t>plotted. </a:t>
            </a:r>
            <a:r>
              <a:rPr lang="en-US" dirty="0"/>
              <a:t>Time is UTC. No VNIR residuals during nighttime. Uninterrupted data stream is joined by lines. Empty spaces are data gaps</a:t>
            </a:r>
            <a:r>
              <a:rPr lang="en-US" dirty="0" smtClean="0"/>
              <a:t>. </a:t>
            </a:r>
          </a:p>
          <a:p>
            <a:pPr>
              <a:buNone/>
            </a:pPr>
            <a:r>
              <a:rPr lang="en-US" dirty="0"/>
              <a:t>	</a:t>
            </a:r>
            <a:r>
              <a:rPr lang="en-US" b="1" dirty="0" smtClean="0"/>
              <a:t>LEFT plot </a:t>
            </a:r>
            <a:r>
              <a:rPr lang="en-US" dirty="0" smtClean="0"/>
              <a:t>shows CCR STD for within-FPA channel pairs, </a:t>
            </a:r>
            <a:r>
              <a:rPr lang="en-US" dirty="0" smtClean="0">
                <a:solidFill>
                  <a:srgbClr val="FF0000"/>
                </a:solidFill>
              </a:rPr>
              <a:t>Red color</a:t>
            </a:r>
            <a:r>
              <a:rPr lang="en-US" dirty="0" smtClean="0"/>
              <a:t> for the channel pairs from LWIR, </a:t>
            </a:r>
            <a:r>
              <a:rPr lang="en-US" dirty="0" smtClean="0">
                <a:solidFill>
                  <a:srgbClr val="00B050"/>
                </a:solidFill>
              </a:rPr>
              <a:t>green</a:t>
            </a:r>
            <a:r>
              <a:rPr lang="en-US" dirty="0" smtClean="0"/>
              <a:t> for MWIR, and </a:t>
            </a:r>
            <a:r>
              <a:rPr lang="en-US" dirty="0" smtClean="0">
                <a:solidFill>
                  <a:srgbClr val="0070C0"/>
                </a:solidFill>
              </a:rPr>
              <a:t>blue</a:t>
            </a:r>
            <a:r>
              <a:rPr lang="en-US" dirty="0" smtClean="0"/>
              <a:t> for VNIR. They alternate with black in order to distinguish neighboring plots.</a:t>
            </a:r>
          </a:p>
          <a:p>
            <a:pPr>
              <a:buNone/>
            </a:pPr>
            <a:r>
              <a:rPr lang="en-US" dirty="0"/>
              <a:t>	</a:t>
            </a:r>
            <a:r>
              <a:rPr lang="en-US" b="1" dirty="0" smtClean="0"/>
              <a:t>MIDDLE plot </a:t>
            </a:r>
            <a:r>
              <a:rPr lang="en-US" dirty="0" smtClean="0"/>
              <a:t>shows the same for the channel pairs including MWIR window channels 7 and 11. </a:t>
            </a:r>
            <a:r>
              <a:rPr lang="en-US" dirty="0">
                <a:solidFill>
                  <a:srgbClr val="FF0000"/>
                </a:solidFill>
              </a:rPr>
              <a:t>Red color</a:t>
            </a:r>
            <a:r>
              <a:rPr lang="en-US" dirty="0"/>
              <a:t> for the channel pairs from LWIR, and </a:t>
            </a:r>
            <a:r>
              <a:rPr lang="en-US" dirty="0">
                <a:solidFill>
                  <a:srgbClr val="0070C0"/>
                </a:solidFill>
              </a:rPr>
              <a:t>blue</a:t>
            </a:r>
            <a:r>
              <a:rPr lang="en-US" dirty="0"/>
              <a:t> for VNIR. They alternate with black in order to distinguish neighboring plots</a:t>
            </a:r>
            <a:r>
              <a:rPr lang="en-US" dirty="0" smtClean="0"/>
              <a:t>.</a:t>
            </a:r>
          </a:p>
          <a:p>
            <a:pPr>
              <a:buNone/>
            </a:pPr>
            <a:r>
              <a:rPr lang="en-US" dirty="0"/>
              <a:t>	</a:t>
            </a:r>
            <a:r>
              <a:rPr lang="en-US" b="1" dirty="0" smtClean="0"/>
              <a:t>RIGHT plot </a:t>
            </a:r>
            <a:r>
              <a:rPr lang="en-US" dirty="0" smtClean="0"/>
              <a:t>shows the same for VNIR-LWIR pairs of channels. </a:t>
            </a:r>
            <a:r>
              <a:rPr lang="en-US" dirty="0">
                <a:solidFill>
                  <a:srgbClr val="FF0000"/>
                </a:solidFill>
              </a:rPr>
              <a:t>Red color</a:t>
            </a:r>
            <a:r>
              <a:rPr lang="en-US" dirty="0"/>
              <a:t> alternates with black in order to distinguish neighboring plots</a:t>
            </a:r>
            <a:r>
              <a:rPr lang="en-US" dirty="0" smtClean="0"/>
              <a:t>.</a:t>
            </a:r>
            <a:endParaRPr lang="en-US" dirty="0"/>
          </a:p>
          <a:p>
            <a:pPr>
              <a:buNone/>
            </a:pPr>
            <a:r>
              <a:rPr lang="en-US" dirty="0"/>
              <a:t>	</a:t>
            </a:r>
            <a:r>
              <a:rPr lang="en-US" b="1" dirty="0"/>
              <a:t>Discussion:</a:t>
            </a:r>
            <a:r>
              <a:rPr lang="en-US" dirty="0"/>
              <a:t> </a:t>
            </a:r>
            <a:r>
              <a:rPr lang="en-US" dirty="0" smtClean="0"/>
              <a:t>CCR vector STD shows less navigation problems for within-FPA pairs of channels (left plot) in comparison with the channel pairs from different FPAs (middle and right plots). That shows the Kalman filter being one of the focus points of the navigation. With respect to that, co-registration of channels 2 and 7 is the key parameter.</a:t>
            </a:r>
            <a:endParaRPr lang="en-US" dirty="0"/>
          </a:p>
        </p:txBody>
      </p:sp>
      <p:sp>
        <p:nvSpPr>
          <p:cNvPr id="10" name="TextBox 9"/>
          <p:cNvSpPr txBox="1"/>
          <p:nvPr/>
        </p:nvSpPr>
        <p:spPr>
          <a:xfrm>
            <a:off x="6515751" y="770922"/>
            <a:ext cx="2133469" cy="369332"/>
          </a:xfrm>
          <a:prstGeom prst="rect">
            <a:avLst/>
          </a:prstGeom>
          <a:noFill/>
        </p:spPr>
        <p:txBody>
          <a:bodyPr wrap="none" rtlCol="0">
            <a:spAutoFit/>
          </a:bodyPr>
          <a:lstStyle/>
          <a:p>
            <a:r>
              <a:rPr lang="en-US" dirty="0" smtClean="0"/>
              <a:t>VNIR - LWIR CCR STD</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175" t="10663" r="5100" b="10668"/>
          <a:stretch/>
        </p:blipFill>
        <p:spPr>
          <a:xfrm>
            <a:off x="91440" y="1077474"/>
            <a:ext cx="3106814" cy="3525039"/>
          </a:xfrm>
          <a:prstGeom prst="rect">
            <a:avLst/>
          </a:prstGeom>
        </p:spPr>
      </p:pic>
      <p:sp>
        <p:nvSpPr>
          <p:cNvPr id="5" name="TextBox 4"/>
          <p:cNvSpPr txBox="1"/>
          <p:nvPr/>
        </p:nvSpPr>
        <p:spPr>
          <a:xfrm>
            <a:off x="840619" y="770922"/>
            <a:ext cx="1611980" cy="369332"/>
          </a:xfrm>
          <a:prstGeom prst="rect">
            <a:avLst/>
          </a:prstGeom>
          <a:noFill/>
        </p:spPr>
        <p:txBody>
          <a:bodyPr wrap="none" rtlCol="0">
            <a:spAutoFit/>
          </a:bodyPr>
          <a:lstStyle/>
          <a:p>
            <a:r>
              <a:rPr lang="en-US" dirty="0" smtClean="0"/>
              <a:t>In-FPA CCR STD</a:t>
            </a:r>
            <a:endParaRPr lang="en-US" dirty="0"/>
          </a:p>
        </p:txBody>
      </p:sp>
      <p:sp>
        <p:nvSpPr>
          <p:cNvPr id="8" name="TextBox 7"/>
          <p:cNvSpPr txBox="1"/>
          <p:nvPr/>
        </p:nvSpPr>
        <p:spPr>
          <a:xfrm>
            <a:off x="3198254" y="736718"/>
            <a:ext cx="2981457" cy="369332"/>
          </a:xfrm>
          <a:prstGeom prst="rect">
            <a:avLst/>
          </a:prstGeom>
          <a:noFill/>
        </p:spPr>
        <p:txBody>
          <a:bodyPr wrap="none" rtlCol="0">
            <a:spAutoFit/>
          </a:bodyPr>
          <a:lstStyle/>
          <a:p>
            <a:r>
              <a:rPr lang="en-US" dirty="0" smtClean="0"/>
              <a:t>MWIR - VNIR &amp; LWIR CCR STD</a:t>
            </a: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75" t="10663" r="5100" b="10668"/>
          <a:stretch/>
        </p:blipFill>
        <p:spPr>
          <a:xfrm>
            <a:off x="6035040" y="1043270"/>
            <a:ext cx="3136960" cy="355924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175" t="10663" r="5100" b="10668"/>
          <a:stretch/>
        </p:blipFill>
        <p:spPr>
          <a:xfrm>
            <a:off x="3145536" y="1043270"/>
            <a:ext cx="3136960" cy="3559243"/>
          </a:xfrm>
          <a:prstGeom prst="rect">
            <a:avLst/>
          </a:prstGeom>
        </p:spPr>
      </p:pic>
      <p:sp>
        <p:nvSpPr>
          <p:cNvPr id="6" name="Date Placeholder 5"/>
          <p:cNvSpPr>
            <a:spLocks noGrp="1"/>
          </p:cNvSpPr>
          <p:nvPr>
            <p:ph type="dt" sz="half" idx="10"/>
          </p:nvPr>
        </p:nvSpPr>
        <p:spPr/>
        <p:txBody>
          <a:bodyPr/>
          <a:lstStyle/>
          <a:p>
            <a:r>
              <a:rPr lang="en-US" dirty="0" smtClean="0"/>
              <a:t>2018/11/28</a:t>
            </a:r>
            <a:endParaRPr lang="en-US" dirty="0"/>
          </a:p>
        </p:txBody>
      </p:sp>
      <p:sp>
        <p:nvSpPr>
          <p:cNvPr id="11" name="Footer Placeholder 10"/>
          <p:cNvSpPr>
            <a:spLocks noGrp="1"/>
          </p:cNvSpPr>
          <p:nvPr>
            <p:ph type="ftr" sz="quarter" idx="11"/>
          </p:nvPr>
        </p:nvSpPr>
        <p:spPr/>
        <p:txBody>
          <a:bodyPr/>
          <a:lstStyle/>
          <a:p>
            <a:r>
              <a:rPr lang="en-US" dirty="0" smtClean="0"/>
              <a:t>Provisional PS-PVR for GOES-17 ABI L1b Products</a:t>
            </a:r>
            <a:endParaRPr lang="en-US" dirty="0"/>
          </a:p>
        </p:txBody>
      </p:sp>
      <p:sp>
        <p:nvSpPr>
          <p:cNvPr id="12" name="Slide Number Placeholder 11"/>
          <p:cNvSpPr>
            <a:spLocks noGrp="1"/>
          </p:cNvSpPr>
          <p:nvPr>
            <p:ph type="sldNum" sz="quarter" idx="12"/>
          </p:nvPr>
        </p:nvSpPr>
        <p:spPr/>
        <p:txBody>
          <a:bodyPr/>
          <a:lstStyle/>
          <a:p>
            <a:fld id="{F4187418-5481-4E5B-A2F4-9A93734A0716}" type="slidenum">
              <a:rPr lang="en-US" smtClean="0"/>
              <a:t>114</a:t>
            </a:fld>
            <a:endParaRPr lang="en-US" dirty="0"/>
          </a:p>
        </p:txBody>
      </p:sp>
      <p:sp>
        <p:nvSpPr>
          <p:cNvPr id="14" name="Title 1"/>
          <p:cNvSpPr>
            <a:spLocks noGrp="1"/>
          </p:cNvSpPr>
          <p:nvPr>
            <p:ph type="title"/>
          </p:nvPr>
        </p:nvSpPr>
        <p:spPr>
          <a:xfrm>
            <a:off x="1371600" y="228599"/>
            <a:ext cx="6400800" cy="503608"/>
          </a:xfrm>
        </p:spPr>
        <p:txBody>
          <a:bodyPr>
            <a:normAutofit fontScale="90000"/>
          </a:bodyPr>
          <a:lstStyle/>
          <a:p>
            <a:r>
              <a:rPr lang="en-US" sz="3200" b="1" dirty="0"/>
              <a:t>Daily </a:t>
            </a:r>
            <a:r>
              <a:rPr lang="en-US" sz="3200" b="1" dirty="0" smtClean="0"/>
              <a:t>r-CCR STD, </a:t>
            </a:r>
            <a:r>
              <a:rPr lang="en-US" sz="3200" b="1" dirty="0"/>
              <a:t>9/14 – </a:t>
            </a:r>
            <a:r>
              <a:rPr lang="en-US" sz="3200" b="1" dirty="0" smtClean="0"/>
              <a:t>10/23</a:t>
            </a:r>
            <a:endParaRPr lang="en-US" sz="3200" b="1" dirty="0"/>
          </a:p>
        </p:txBody>
      </p:sp>
    </p:spTree>
    <p:extLst>
      <p:ext uri="{BB962C8B-B14F-4D97-AF65-F5344CB8AC3E}">
        <p14:creationId xmlns:p14="http://schemas.microsoft.com/office/powerpoint/2010/main" val="335009375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5390123"/>
            <a:ext cx="8877300" cy="1163077"/>
          </a:xfrm>
        </p:spPr>
        <p:txBody>
          <a:bodyPr>
            <a:normAutofit fontScale="47500" lnSpcReduction="20000"/>
          </a:bodyPr>
          <a:lstStyle/>
          <a:p>
            <a:pPr>
              <a:buNone/>
            </a:pPr>
            <a:r>
              <a:rPr lang="en-US" dirty="0" smtClean="0"/>
              <a:t>	</a:t>
            </a:r>
            <a:r>
              <a:rPr lang="en-US" b="1" dirty="0"/>
              <a:t>Legend:</a:t>
            </a:r>
            <a:r>
              <a:rPr lang="en-US" dirty="0"/>
              <a:t> ABI daily-averaged Frame-to-Frame Registration (FFR) errors are plotted (squares). Daily-averaged absolute FFR values are plotted as diamonds. Time is UTC. No VNIR residuals during nighttime. Uninterrupted data stream is joined by lines. Empty spaces are data gaps.</a:t>
            </a:r>
          </a:p>
          <a:p>
            <a:pPr>
              <a:buNone/>
            </a:pPr>
            <a:r>
              <a:rPr lang="en-US" dirty="0"/>
              <a:t>	</a:t>
            </a:r>
            <a:r>
              <a:rPr lang="en-US" b="1" dirty="0"/>
              <a:t>Discussion:</a:t>
            </a:r>
            <a:r>
              <a:rPr lang="en-US" dirty="0"/>
              <a:t> Daily FFRs are very close to zero, as expected. Daily absolute FFRs </a:t>
            </a:r>
            <a:r>
              <a:rPr lang="en-US" dirty="0" smtClean="0"/>
              <a:t>show increasingly-stable navigation during the period. CENRAIS was unable to process Mode 6 data for FFR except for one day, that is why plots show total zero for these days.</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452" t="10663" r="3373" b="10668"/>
          <a:stretch/>
        </p:blipFill>
        <p:spPr>
          <a:xfrm>
            <a:off x="274320" y="822960"/>
            <a:ext cx="4180115" cy="456716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452" t="10663" r="3373" b="10668"/>
          <a:stretch/>
        </p:blipFill>
        <p:spPr>
          <a:xfrm>
            <a:off x="4572000" y="822960"/>
            <a:ext cx="4180116" cy="4567164"/>
          </a:xfrm>
          <a:prstGeom prst="rect">
            <a:avLst/>
          </a:prstGeom>
        </p:spPr>
      </p:pic>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115</a:t>
            </a:fld>
            <a:endParaRPr lang="en-US" dirty="0"/>
          </a:p>
        </p:txBody>
      </p:sp>
      <p:sp>
        <p:nvSpPr>
          <p:cNvPr id="10" name="Title 1"/>
          <p:cNvSpPr>
            <a:spLocks noGrp="1"/>
          </p:cNvSpPr>
          <p:nvPr>
            <p:ph type="title"/>
          </p:nvPr>
        </p:nvSpPr>
        <p:spPr>
          <a:xfrm>
            <a:off x="1371600" y="228599"/>
            <a:ext cx="6400800" cy="503608"/>
          </a:xfrm>
        </p:spPr>
        <p:txBody>
          <a:bodyPr>
            <a:normAutofit fontScale="90000"/>
          </a:bodyPr>
          <a:lstStyle/>
          <a:p>
            <a:r>
              <a:rPr lang="en-US" sz="3200" b="1" dirty="0"/>
              <a:t>Daily </a:t>
            </a:r>
            <a:r>
              <a:rPr lang="en-US" sz="3200" b="1" dirty="0" smtClean="0"/>
              <a:t>FFR, </a:t>
            </a:r>
            <a:r>
              <a:rPr lang="en-US" sz="3200" b="1" dirty="0"/>
              <a:t>9/14 – </a:t>
            </a:r>
            <a:r>
              <a:rPr lang="en-US" sz="3200" b="1" dirty="0" smtClean="0"/>
              <a:t>10/23</a:t>
            </a:r>
            <a:endParaRPr lang="en-US" sz="3200" b="1" dirty="0"/>
          </a:p>
        </p:txBody>
      </p:sp>
    </p:spTree>
    <p:extLst>
      <p:ext uri="{BB962C8B-B14F-4D97-AF65-F5344CB8AC3E}">
        <p14:creationId xmlns:p14="http://schemas.microsoft.com/office/powerpoint/2010/main" val="146184684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5390123"/>
            <a:ext cx="8877300" cy="1124977"/>
          </a:xfrm>
        </p:spPr>
        <p:txBody>
          <a:bodyPr>
            <a:normAutofit fontScale="47500" lnSpcReduction="20000"/>
          </a:bodyPr>
          <a:lstStyle/>
          <a:p>
            <a:pPr>
              <a:buNone/>
            </a:pPr>
            <a:r>
              <a:rPr lang="en-US" dirty="0" smtClean="0"/>
              <a:t>	</a:t>
            </a:r>
            <a:r>
              <a:rPr lang="en-US" b="1" dirty="0"/>
              <a:t>Legend:</a:t>
            </a:r>
            <a:r>
              <a:rPr lang="en-US" dirty="0"/>
              <a:t> ABI daily-averaged Frame-to-Frame Registration (FFR) </a:t>
            </a:r>
            <a:r>
              <a:rPr lang="en-US" dirty="0" smtClean="0"/>
              <a:t>STDs </a:t>
            </a:r>
            <a:r>
              <a:rPr lang="en-US" dirty="0"/>
              <a:t>are plotted (squares). Daily-averaged absolute FFR values are plotted as diamonds. Time is UTC. No VNIR residuals during nighttime. Uninterrupted data stream is joined by lines. Empty spaces are data gaps.</a:t>
            </a:r>
          </a:p>
          <a:p>
            <a:pPr>
              <a:buNone/>
            </a:pPr>
            <a:r>
              <a:rPr lang="en-US" dirty="0"/>
              <a:t>	</a:t>
            </a:r>
            <a:r>
              <a:rPr lang="en-US" b="1" dirty="0"/>
              <a:t>Discussion:</a:t>
            </a:r>
            <a:r>
              <a:rPr lang="en-US" dirty="0"/>
              <a:t> Daily </a:t>
            </a:r>
            <a:r>
              <a:rPr lang="en-US" dirty="0" smtClean="0"/>
              <a:t>FFR STDs react more dynamically on the changing modes and RDP LUTs, showing the same tendency to decrease by the end of the period. CENRAIS was unable to process Mode 6 data for FFR except for one day, that is why plots show total zero for these days.</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452" t="10663" r="3373" b="10668"/>
          <a:stretch/>
        </p:blipFill>
        <p:spPr>
          <a:xfrm>
            <a:off x="274320" y="822960"/>
            <a:ext cx="4180114" cy="456716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452" t="10663" r="3373" b="10668"/>
          <a:stretch/>
        </p:blipFill>
        <p:spPr>
          <a:xfrm>
            <a:off x="4572000" y="822960"/>
            <a:ext cx="4184542" cy="4572000"/>
          </a:xfrm>
          <a:prstGeom prst="rect">
            <a:avLst/>
          </a:prstGeom>
        </p:spPr>
      </p:pic>
      <p:sp>
        <p:nvSpPr>
          <p:cNvPr id="6" name="Date Placeholder 5"/>
          <p:cNvSpPr>
            <a:spLocks noGrp="1"/>
          </p:cNvSpPr>
          <p:nvPr>
            <p:ph type="dt" sz="half" idx="10"/>
          </p:nvPr>
        </p:nvSpPr>
        <p:spPr/>
        <p:txBody>
          <a:bodyPr/>
          <a:lstStyle/>
          <a:p>
            <a:r>
              <a:rPr lang="en-US" dirty="0" smtClean="0"/>
              <a:t>2018/11/28</a:t>
            </a:r>
            <a:endParaRPr lang="en-US" dirty="0"/>
          </a:p>
        </p:txBody>
      </p:sp>
      <p:sp>
        <p:nvSpPr>
          <p:cNvPr id="7" name="Footer Placeholder 6"/>
          <p:cNvSpPr>
            <a:spLocks noGrp="1"/>
          </p:cNvSpPr>
          <p:nvPr>
            <p:ph type="ftr" sz="quarter" idx="11"/>
          </p:nvPr>
        </p:nvSpPr>
        <p:spPr/>
        <p:txBody>
          <a:bodyPr/>
          <a:lstStyle/>
          <a:p>
            <a:r>
              <a:rPr lang="en-US" dirty="0" smtClean="0"/>
              <a:t>Provisional PS-PVR for GOES-17 ABI L1b Products</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116</a:t>
            </a:fld>
            <a:endParaRPr lang="en-US" dirty="0"/>
          </a:p>
        </p:txBody>
      </p:sp>
      <p:sp>
        <p:nvSpPr>
          <p:cNvPr id="10" name="Title 1"/>
          <p:cNvSpPr>
            <a:spLocks noGrp="1"/>
          </p:cNvSpPr>
          <p:nvPr>
            <p:ph type="title"/>
          </p:nvPr>
        </p:nvSpPr>
        <p:spPr>
          <a:xfrm>
            <a:off x="1371600" y="228599"/>
            <a:ext cx="6400800" cy="503608"/>
          </a:xfrm>
        </p:spPr>
        <p:txBody>
          <a:bodyPr>
            <a:normAutofit fontScale="90000"/>
          </a:bodyPr>
          <a:lstStyle/>
          <a:p>
            <a:r>
              <a:rPr lang="en-US" sz="3200" b="1" dirty="0"/>
              <a:t>Daily </a:t>
            </a:r>
            <a:r>
              <a:rPr lang="en-US" sz="3200" b="1" dirty="0" smtClean="0"/>
              <a:t>FFR STD, </a:t>
            </a:r>
            <a:r>
              <a:rPr lang="en-US" sz="3200" b="1" dirty="0"/>
              <a:t>9/14 – </a:t>
            </a:r>
            <a:r>
              <a:rPr lang="en-US" sz="3200" b="1" dirty="0" smtClean="0"/>
              <a:t>10/23</a:t>
            </a:r>
            <a:endParaRPr lang="en-US" sz="3200" b="1" dirty="0"/>
          </a:p>
        </p:txBody>
      </p:sp>
    </p:spTree>
    <p:extLst>
      <p:ext uri="{BB962C8B-B14F-4D97-AF65-F5344CB8AC3E}">
        <p14:creationId xmlns:p14="http://schemas.microsoft.com/office/powerpoint/2010/main" val="383029048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452" t="5334" r="3373" b="10667"/>
          <a:stretch/>
        </p:blipFill>
        <p:spPr>
          <a:xfrm>
            <a:off x="274320" y="711511"/>
            <a:ext cx="4288705" cy="500349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452" t="3999" r="3373" b="10664"/>
          <a:stretch/>
        </p:blipFill>
        <p:spPr>
          <a:xfrm>
            <a:off x="4572000" y="622998"/>
            <a:ext cx="4296375" cy="5092001"/>
          </a:xfrm>
          <a:prstGeom prst="rect">
            <a:avLst/>
          </a:prstGeom>
        </p:spPr>
      </p:pic>
      <p:sp>
        <p:nvSpPr>
          <p:cNvPr id="3" name="Content Placeholder 2"/>
          <p:cNvSpPr>
            <a:spLocks noGrp="1"/>
          </p:cNvSpPr>
          <p:nvPr>
            <p:ph idx="1"/>
          </p:nvPr>
        </p:nvSpPr>
        <p:spPr>
          <a:xfrm>
            <a:off x="124375" y="5673818"/>
            <a:ext cx="8877300" cy="914400"/>
          </a:xfrm>
        </p:spPr>
        <p:txBody>
          <a:bodyPr>
            <a:normAutofit fontScale="47500" lnSpcReduction="20000"/>
          </a:bodyPr>
          <a:lstStyle/>
          <a:p>
            <a:pPr>
              <a:buNone/>
            </a:pPr>
            <a:r>
              <a:rPr lang="en-US" dirty="0" smtClean="0"/>
              <a:t>	</a:t>
            </a:r>
            <a:r>
              <a:rPr lang="en-US" b="1" dirty="0"/>
              <a:t>Legend:</a:t>
            </a:r>
            <a:r>
              <a:rPr lang="en-US" dirty="0"/>
              <a:t> ABI daily-averaged </a:t>
            </a:r>
            <a:r>
              <a:rPr lang="en-US" dirty="0" smtClean="0"/>
              <a:t>Within Frame Registration (WIFR) </a:t>
            </a:r>
            <a:r>
              <a:rPr lang="en-US" dirty="0"/>
              <a:t>errors are </a:t>
            </a:r>
            <a:r>
              <a:rPr lang="en-US" dirty="0" smtClean="0"/>
              <a:t>plotted. Time </a:t>
            </a:r>
            <a:r>
              <a:rPr lang="en-US" dirty="0"/>
              <a:t>is UTC. No VNIR residuals during nighttime. Uninterrupted data stream is joined by lines. Empty spaces are data gaps.</a:t>
            </a:r>
          </a:p>
          <a:p>
            <a:pPr>
              <a:buNone/>
            </a:pPr>
            <a:r>
              <a:rPr lang="en-US" dirty="0"/>
              <a:t>	</a:t>
            </a:r>
            <a:r>
              <a:rPr lang="en-US" b="1" dirty="0"/>
              <a:t>Discussion:</a:t>
            </a:r>
            <a:r>
              <a:rPr lang="en-US" dirty="0"/>
              <a:t> </a:t>
            </a:r>
            <a:r>
              <a:rPr lang="en-US" dirty="0" smtClean="0"/>
              <a:t>WIFR is very sensitive to the image quality and shows an overall tendency to better image quality (lower WIFR), except for the last day, when a RDP LUT deployment error was made. Some small spikes correlate with the days when other deployment mistakes were made.</a:t>
            </a:r>
            <a:endParaRPr lang="en-US"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117</a:t>
            </a:fld>
            <a:endParaRPr lang="en-US" dirty="0"/>
          </a:p>
        </p:txBody>
      </p:sp>
      <p:sp>
        <p:nvSpPr>
          <p:cNvPr id="10" name="Title 1"/>
          <p:cNvSpPr>
            <a:spLocks noGrp="1"/>
          </p:cNvSpPr>
          <p:nvPr>
            <p:ph type="title"/>
          </p:nvPr>
        </p:nvSpPr>
        <p:spPr>
          <a:xfrm>
            <a:off x="1371600" y="228599"/>
            <a:ext cx="6400800" cy="503608"/>
          </a:xfrm>
        </p:spPr>
        <p:txBody>
          <a:bodyPr>
            <a:normAutofit fontScale="90000"/>
          </a:bodyPr>
          <a:lstStyle/>
          <a:p>
            <a:r>
              <a:rPr lang="en-US" sz="3200" b="1" dirty="0" smtClean="0"/>
              <a:t>Daily WIFR, </a:t>
            </a:r>
            <a:r>
              <a:rPr lang="en-US" sz="3200" b="1" dirty="0"/>
              <a:t>9/14 – </a:t>
            </a:r>
            <a:r>
              <a:rPr lang="en-US" sz="3200" b="1" dirty="0" smtClean="0"/>
              <a:t>10/23</a:t>
            </a:r>
            <a:endParaRPr lang="en-US" sz="3200" b="1" dirty="0"/>
          </a:p>
        </p:txBody>
      </p:sp>
    </p:spTree>
    <p:extLst>
      <p:ext uri="{BB962C8B-B14F-4D97-AF65-F5344CB8AC3E}">
        <p14:creationId xmlns:p14="http://schemas.microsoft.com/office/powerpoint/2010/main" val="26036119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452" t="6665" r="3373" b="10666"/>
          <a:stretch/>
        </p:blipFill>
        <p:spPr>
          <a:xfrm>
            <a:off x="274320" y="780975"/>
            <a:ext cx="4297375" cy="493402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452" t="2666" r="3373" b="10664"/>
          <a:stretch/>
        </p:blipFill>
        <p:spPr>
          <a:xfrm>
            <a:off x="4572000" y="502418"/>
            <a:ext cx="4330451" cy="5212580"/>
          </a:xfrm>
          <a:prstGeom prst="rect">
            <a:avLst/>
          </a:prstGeom>
        </p:spPr>
      </p:pic>
      <p:sp>
        <p:nvSpPr>
          <p:cNvPr id="6" name="Date Placeholder 5"/>
          <p:cNvSpPr>
            <a:spLocks noGrp="1"/>
          </p:cNvSpPr>
          <p:nvPr>
            <p:ph type="dt" sz="half" idx="10"/>
          </p:nvPr>
        </p:nvSpPr>
        <p:spPr/>
        <p:txBody>
          <a:bodyPr/>
          <a:lstStyle/>
          <a:p>
            <a:r>
              <a:rPr lang="en-US" dirty="0" smtClean="0"/>
              <a:t>2018/11/28</a:t>
            </a:r>
            <a:endParaRPr lang="en-US" dirty="0"/>
          </a:p>
        </p:txBody>
      </p:sp>
      <p:sp>
        <p:nvSpPr>
          <p:cNvPr id="7" name="Footer Placeholder 6"/>
          <p:cNvSpPr>
            <a:spLocks noGrp="1"/>
          </p:cNvSpPr>
          <p:nvPr>
            <p:ph type="ftr" sz="quarter" idx="11"/>
          </p:nvPr>
        </p:nvSpPr>
        <p:spPr/>
        <p:txBody>
          <a:bodyPr/>
          <a:lstStyle/>
          <a:p>
            <a:r>
              <a:rPr lang="en-US" dirty="0" smtClean="0"/>
              <a:t>Provisional PS-PVR for GOES-17 ABI L1b Products</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118</a:t>
            </a:fld>
            <a:endParaRPr lang="en-US" dirty="0"/>
          </a:p>
        </p:txBody>
      </p:sp>
      <p:sp>
        <p:nvSpPr>
          <p:cNvPr id="10" name="Content Placeholder 2"/>
          <p:cNvSpPr txBox="1">
            <a:spLocks/>
          </p:cNvSpPr>
          <p:nvPr/>
        </p:nvSpPr>
        <p:spPr>
          <a:xfrm>
            <a:off x="124375" y="5673818"/>
            <a:ext cx="8877300" cy="914400"/>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lnSpc>
                <a:spcPct val="90000"/>
              </a:lnSpc>
              <a:spcBef>
                <a:spcPts val="1000"/>
              </a:spcBef>
              <a:buFont typeface="Wingdings" panose="05000000000000000000" pitchFamily="2" charset="2"/>
              <a:buChar char="v"/>
              <a:defRPr sz="2800" kern="1200">
                <a:solidFill>
                  <a:schemeClr val="tx1"/>
                </a:solidFill>
                <a:latin typeface="Times New Roman" panose="02020603050405020304" pitchFamily="18" charset="0"/>
                <a:ea typeface="+mn-ea"/>
                <a:cs typeface="Times New Roman" panose="02020603050405020304" pitchFamily="18" charset="0"/>
              </a:defRPr>
            </a:lvl1pPr>
            <a:lvl2pPr marL="800100" indent="-342900"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Times New Roman" panose="02020603050405020304" pitchFamily="18" charset="0"/>
                <a:ea typeface="+mn-ea"/>
                <a:cs typeface="Times New Roman" panose="02020603050405020304" pitchFamily="18" charset="0"/>
              </a:defRPr>
            </a:lvl2pPr>
            <a:lvl3pPr marL="1257300" indent="-342900" algn="l" defTabSz="914400" rtl="0" eaLnBrk="1" latinLnBrk="0" hangingPunct="1">
              <a:lnSpc>
                <a:spcPct val="90000"/>
              </a:lnSpc>
              <a:spcBef>
                <a:spcPts val="500"/>
              </a:spcBef>
              <a:buFont typeface="Wingdings" panose="05000000000000000000" pitchFamily="2" charset="2"/>
              <a:buChar char="q"/>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dirty="0" smtClean="0"/>
              <a:t>	</a:t>
            </a:r>
            <a:r>
              <a:rPr lang="en-US" b="1" dirty="0"/>
              <a:t>Legend:</a:t>
            </a:r>
            <a:r>
              <a:rPr lang="en-US" dirty="0"/>
              <a:t> ABI daily-averaged </a:t>
            </a:r>
            <a:r>
              <a:rPr lang="en-US" dirty="0" smtClean="0"/>
              <a:t>Within </a:t>
            </a:r>
            <a:r>
              <a:rPr lang="en-US" dirty="0"/>
              <a:t>Frame Registration (WIFR) STDs are plotted. Time is UTC. No VNIR residuals during nighttime. Uninterrupted data stream is joined by lines. Empty spaces are data gaps.</a:t>
            </a:r>
          </a:p>
          <a:p>
            <a:pPr>
              <a:buNone/>
            </a:pPr>
            <a:r>
              <a:rPr lang="en-US" dirty="0"/>
              <a:t>	</a:t>
            </a:r>
            <a:r>
              <a:rPr lang="en-US" b="1" dirty="0"/>
              <a:t>Discussion:</a:t>
            </a:r>
            <a:r>
              <a:rPr lang="en-US" dirty="0"/>
              <a:t> WIFR STD is very large when the image quality is low (lower-quality images have enhanced diurnal dependence). STD also shows an overall tendency to better image quality (lower WIFR STD), except for the last day, when a RDP LUT deployment error was made.</a:t>
            </a:r>
          </a:p>
        </p:txBody>
      </p:sp>
      <p:sp>
        <p:nvSpPr>
          <p:cNvPr id="12" name="Title 1"/>
          <p:cNvSpPr>
            <a:spLocks noGrp="1"/>
          </p:cNvSpPr>
          <p:nvPr>
            <p:ph type="title"/>
          </p:nvPr>
        </p:nvSpPr>
        <p:spPr>
          <a:xfrm>
            <a:off x="1371600" y="228599"/>
            <a:ext cx="6400800" cy="503608"/>
          </a:xfrm>
        </p:spPr>
        <p:txBody>
          <a:bodyPr>
            <a:normAutofit fontScale="90000"/>
          </a:bodyPr>
          <a:lstStyle/>
          <a:p>
            <a:r>
              <a:rPr lang="en-US" sz="3200" b="1" dirty="0" smtClean="0"/>
              <a:t>Daily WIFR STD, </a:t>
            </a:r>
            <a:r>
              <a:rPr lang="en-US" sz="3200" b="1" dirty="0"/>
              <a:t>9/14 – </a:t>
            </a:r>
            <a:r>
              <a:rPr lang="en-US" sz="3200" b="1" dirty="0" smtClean="0"/>
              <a:t>10/23</a:t>
            </a:r>
            <a:endParaRPr lang="en-US" sz="3200" b="1" dirty="0"/>
          </a:p>
        </p:txBody>
      </p:sp>
    </p:spTree>
    <p:extLst>
      <p:ext uri="{BB962C8B-B14F-4D97-AF65-F5344CB8AC3E}">
        <p14:creationId xmlns:p14="http://schemas.microsoft.com/office/powerpoint/2010/main" val="263344149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5714999"/>
            <a:ext cx="8808720" cy="914401"/>
          </a:xfrm>
        </p:spPr>
        <p:txBody>
          <a:bodyPr>
            <a:normAutofit fontScale="47500" lnSpcReduction="20000"/>
          </a:bodyPr>
          <a:lstStyle/>
          <a:p>
            <a:pPr>
              <a:buNone/>
            </a:pPr>
            <a:r>
              <a:rPr lang="en-US" dirty="0" smtClean="0"/>
              <a:t>	</a:t>
            </a:r>
            <a:r>
              <a:rPr lang="en-US" b="1" dirty="0"/>
              <a:t>Legend:</a:t>
            </a:r>
            <a:r>
              <a:rPr lang="en-US" dirty="0"/>
              <a:t> ABI daily-averaged </a:t>
            </a:r>
            <a:r>
              <a:rPr lang="en-US" dirty="0" smtClean="0"/>
              <a:t>Swath-to-Swath Registration  (SSR</a:t>
            </a:r>
            <a:r>
              <a:rPr lang="en-US" dirty="0"/>
              <a:t>) errors are plotted (squares). Daily-averaged absolute </a:t>
            </a:r>
            <a:r>
              <a:rPr lang="en-US" dirty="0" smtClean="0"/>
              <a:t>SSR </a:t>
            </a:r>
            <a:r>
              <a:rPr lang="en-US" dirty="0"/>
              <a:t>values are plotted as diamonds. Time is UTC. No VNIR residuals during nighttime. Uninterrupted data stream is joined by lines. Empty spaces are data gaps.</a:t>
            </a:r>
          </a:p>
          <a:p>
            <a:pPr>
              <a:buNone/>
            </a:pPr>
            <a:r>
              <a:rPr lang="en-US" dirty="0"/>
              <a:t>	</a:t>
            </a:r>
            <a:r>
              <a:rPr lang="en-US" b="1" dirty="0"/>
              <a:t>Discussion:</a:t>
            </a:r>
            <a:r>
              <a:rPr lang="en-US" dirty="0"/>
              <a:t> Daily </a:t>
            </a:r>
            <a:r>
              <a:rPr lang="en-US" dirty="0" smtClean="0"/>
              <a:t>SSRs </a:t>
            </a:r>
            <a:r>
              <a:rPr lang="en-US" dirty="0"/>
              <a:t>are very close to zero, as </a:t>
            </a:r>
            <a:r>
              <a:rPr lang="en-US" dirty="0" smtClean="0"/>
              <a:t>expected (image shape and size are stable).</a:t>
            </a:r>
            <a:r>
              <a:rPr lang="en-US" dirty="0"/>
              <a:t> </a:t>
            </a:r>
            <a:r>
              <a:rPr lang="en-US" dirty="0" smtClean="0"/>
              <a:t>Decrease in the absolute SSR values is desirable and remains an issue.</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452" t="10663" r="3373" b="10668"/>
          <a:stretch/>
        </p:blipFill>
        <p:spPr>
          <a:xfrm>
            <a:off x="182880" y="801141"/>
            <a:ext cx="4505962" cy="492318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452" t="10663" r="3373" b="10668"/>
          <a:stretch/>
        </p:blipFill>
        <p:spPr>
          <a:xfrm>
            <a:off x="4663440" y="831166"/>
            <a:ext cx="4481564" cy="4896523"/>
          </a:xfrm>
          <a:prstGeom prst="rect">
            <a:avLst/>
          </a:prstGeom>
        </p:spPr>
      </p:pic>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119</a:t>
            </a:fld>
            <a:endParaRPr lang="en-US" dirty="0"/>
          </a:p>
        </p:txBody>
      </p:sp>
      <p:sp>
        <p:nvSpPr>
          <p:cNvPr id="10" name="Title 1"/>
          <p:cNvSpPr>
            <a:spLocks noGrp="1"/>
          </p:cNvSpPr>
          <p:nvPr>
            <p:ph type="title"/>
          </p:nvPr>
        </p:nvSpPr>
        <p:spPr>
          <a:xfrm>
            <a:off x="1371600" y="228599"/>
            <a:ext cx="6400800" cy="503608"/>
          </a:xfrm>
        </p:spPr>
        <p:txBody>
          <a:bodyPr>
            <a:normAutofit fontScale="90000"/>
          </a:bodyPr>
          <a:lstStyle/>
          <a:p>
            <a:r>
              <a:rPr lang="en-US" sz="3200" b="1" dirty="0" smtClean="0"/>
              <a:t>Daily SSR, </a:t>
            </a:r>
            <a:r>
              <a:rPr lang="en-US" sz="3200" b="1" dirty="0"/>
              <a:t>9/14 – </a:t>
            </a:r>
            <a:r>
              <a:rPr lang="en-US" sz="3200" b="1" dirty="0" smtClean="0"/>
              <a:t>10/23</a:t>
            </a:r>
            <a:endParaRPr lang="en-US" sz="3200" b="1" dirty="0"/>
          </a:p>
        </p:txBody>
      </p:sp>
    </p:spTree>
    <p:extLst>
      <p:ext uri="{BB962C8B-B14F-4D97-AF65-F5344CB8AC3E}">
        <p14:creationId xmlns:p14="http://schemas.microsoft.com/office/powerpoint/2010/main" val="33891570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solidFill>
                  <a:schemeClr val="tx1"/>
                </a:solidFill>
              </a:rPr>
              <a:t>ABI-L1b-PLPT-001</a:t>
            </a:r>
            <a:r>
              <a:rPr lang="en-US" sz="3600" dirty="0"/>
              <a:t/>
            </a:r>
            <a:br>
              <a:rPr lang="en-US" sz="3600" dirty="0"/>
            </a:br>
            <a:r>
              <a:rPr lang="en-US" sz="3600" dirty="0" smtClean="0">
                <a:solidFill>
                  <a:schemeClr val="tx1"/>
                </a:solidFill>
              </a:rPr>
              <a:t>IR Validation</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12542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1661993"/>
          </a:xfrm>
          <a:prstGeom prst="rect">
            <a:avLst/>
          </a:prstGeom>
          <a:ln w="12700" cmpd="sng">
            <a:noFill/>
          </a:ln>
        </p:spPr>
        <p:txBody>
          <a:bodyPr wrap="square">
            <a:spAutoFit/>
          </a:bodyPr>
          <a:lstStyle/>
          <a:p>
            <a:pPr algn="ctr"/>
            <a:r>
              <a:rPr lang="en-US" sz="2000" b="1" i="1" dirty="0" smtClean="0"/>
              <a:t>Objective</a:t>
            </a:r>
          </a:p>
          <a:p>
            <a:pPr algn="just"/>
            <a:r>
              <a:rPr lang="en-US" sz="1400" dirty="0"/>
              <a:t>Validate thermal emissive band radiances by comparison with coincident LEO IR hyperspectral measurements</a:t>
            </a:r>
          </a:p>
          <a:p>
            <a:pPr algn="just"/>
            <a:endParaRPr lang="en-US" sz="2000" dirty="0"/>
          </a:p>
          <a:p>
            <a:pPr algn="ctr"/>
            <a:r>
              <a:rPr lang="en-US" sz="2000" b="1" i="1" dirty="0"/>
              <a:t>Related Requirements</a:t>
            </a:r>
          </a:p>
          <a:p>
            <a:pPr marL="169863" lvl="0" indent="-169863">
              <a:buFont typeface="Arial" panose="020B0604020202020204" pitchFamily="34" charset="0"/>
              <a:buChar char="•"/>
            </a:pPr>
            <a:r>
              <a:rPr lang="en-US" sz="1400" dirty="0"/>
              <a:t>MRD 737, 1493, 1503, 1513, 2130</a:t>
            </a:r>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12</a:t>
            </a:fld>
            <a:endParaRPr lang="en-US" dirty="0"/>
          </a:p>
        </p:txBody>
      </p:sp>
      <p:graphicFrame>
        <p:nvGraphicFramePr>
          <p:cNvPr id="22" name="Table 21"/>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9" y="3755433"/>
            <a:ext cx="4319412" cy="2123658"/>
          </a:xfrm>
          <a:prstGeom prst="rect">
            <a:avLst/>
          </a:prstGeom>
          <a:ln w="12700" cmpd="sng">
            <a:noFill/>
          </a:ln>
        </p:spPr>
        <p:txBody>
          <a:bodyPr wrap="square">
            <a:spAutoFit/>
          </a:bodyPr>
          <a:lstStyle/>
          <a:p>
            <a:pPr algn="ctr"/>
            <a:r>
              <a:rPr lang="en-US" sz="2000" b="1" i="1" dirty="0" smtClean="0"/>
              <a:t>Conclusion</a:t>
            </a:r>
          </a:p>
          <a:p>
            <a:pPr marL="285750" indent="-285750" algn="just">
              <a:buFont typeface="Arial" panose="020B0604020202020204" pitchFamily="34" charset="0"/>
              <a:buChar char="•"/>
            </a:pPr>
            <a:r>
              <a:rPr lang="en-US" sz="1400" dirty="0" smtClean="0"/>
              <a:t>G17 </a:t>
            </a:r>
            <a:r>
              <a:rPr lang="en-US" sz="1400" dirty="0"/>
              <a:t>ABI IR </a:t>
            </a:r>
            <a:r>
              <a:rPr lang="en-US" sz="1400" dirty="0" smtClean="0"/>
              <a:t>radiance bias is small and stable during “cold” FPM period (except </a:t>
            </a:r>
            <a:r>
              <a:rPr lang="en-US" sz="1400" dirty="0"/>
              <a:t>for </a:t>
            </a:r>
            <a:r>
              <a:rPr lang="en-US" sz="1400" dirty="0" smtClean="0"/>
              <a:t>B16).</a:t>
            </a:r>
            <a:endParaRPr lang="en-US" sz="1400" dirty="0"/>
          </a:p>
          <a:p>
            <a:pPr marL="285750" indent="-285750" algn="just">
              <a:buFont typeface="Arial" panose="020B0604020202020204" pitchFamily="34" charset="0"/>
              <a:buChar char="•"/>
            </a:pPr>
            <a:r>
              <a:rPr lang="en-US" sz="1400" dirty="0" smtClean="0"/>
              <a:t>No strong </a:t>
            </a:r>
            <a:r>
              <a:rPr lang="en-US" sz="1400" dirty="0"/>
              <a:t>scene radiance Tb bias for all the IR bands</a:t>
            </a:r>
          </a:p>
          <a:p>
            <a:pPr marL="285750" indent="-285750" algn="just">
              <a:buFont typeface="Arial" panose="020B0604020202020204" pitchFamily="34" charset="0"/>
              <a:buChar char="•"/>
            </a:pPr>
            <a:r>
              <a:rPr lang="en-US" sz="1400" dirty="0"/>
              <a:t>No apparent diurnal variation during the cold </a:t>
            </a:r>
            <a:r>
              <a:rPr lang="en-US" sz="1400" dirty="0" smtClean="0"/>
              <a:t>FPM </a:t>
            </a:r>
            <a:r>
              <a:rPr lang="en-US" sz="1400" dirty="0"/>
              <a:t>period</a:t>
            </a:r>
          </a:p>
          <a:p>
            <a:pPr marL="285750" indent="-285750" algn="just">
              <a:buFont typeface="Arial" panose="020B0604020202020204" pitchFamily="34" charset="0"/>
              <a:buChar char="•"/>
            </a:pPr>
            <a:r>
              <a:rPr lang="en-US" sz="1400" dirty="0"/>
              <a:t>Latitude/Longitude dependent Tb bias can be observed</a:t>
            </a:r>
          </a:p>
          <a:p>
            <a:pPr marL="285750" indent="-285750" algn="just">
              <a:buFont typeface="Arial" panose="020B0604020202020204" pitchFamily="34" charset="0"/>
              <a:buChar char="•"/>
            </a:pPr>
            <a:r>
              <a:rPr lang="en-US" sz="1400" dirty="0"/>
              <a:t>Large Tb bias during the hot PFM period</a:t>
            </a:r>
            <a:endParaRPr lang="en-US" sz="2000" dirty="0"/>
          </a:p>
        </p:txBody>
      </p:sp>
      <p:sp>
        <p:nvSpPr>
          <p:cNvPr id="19" name="Rectangle 18"/>
          <p:cNvSpPr/>
          <p:nvPr/>
        </p:nvSpPr>
        <p:spPr>
          <a:xfrm>
            <a:off x="233538" y="3771940"/>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Rectangle 19"/>
          <p:cNvSpPr/>
          <p:nvPr/>
        </p:nvSpPr>
        <p:spPr>
          <a:xfrm>
            <a:off x="4588623" y="1151239"/>
            <a:ext cx="4319412" cy="2554545"/>
          </a:xfrm>
          <a:prstGeom prst="rect">
            <a:avLst/>
          </a:prstGeom>
          <a:ln w="12700" cmpd="sng">
            <a:noFill/>
          </a:ln>
        </p:spPr>
        <p:txBody>
          <a:bodyPr wrap="square">
            <a:spAutoFit/>
          </a:bodyPr>
          <a:lstStyle/>
          <a:p>
            <a:pPr algn="ctr"/>
            <a:r>
              <a:rPr lang="en-US" sz="2000" b="1" i="1" dirty="0" smtClean="0"/>
              <a:t>Method</a:t>
            </a:r>
          </a:p>
          <a:p>
            <a:r>
              <a:rPr lang="en-US" sz="1400" dirty="0"/>
              <a:t>Inter-calibration based on spatial, temporal, and spectral collocated homogeneous scenes, per Global Space based Inter-Calibration (GSICS) </a:t>
            </a:r>
            <a:r>
              <a:rPr lang="en-US" sz="1400" dirty="0" smtClean="0"/>
              <a:t>algorithm.</a:t>
            </a:r>
          </a:p>
          <a:p>
            <a:pPr marL="285750" indent="-285750">
              <a:buFontTx/>
              <a:buChar char="-"/>
            </a:pPr>
            <a:r>
              <a:rPr lang="en-US" sz="1400" dirty="0" smtClean="0"/>
              <a:t>Time difference: &lt;7.5 minutes for Mode3 FD data and &lt;2.5 minutes for Mode4 FD data</a:t>
            </a:r>
          </a:p>
          <a:p>
            <a:pPr marL="285750" indent="-285750">
              <a:buFontTx/>
              <a:buChar char="-"/>
            </a:pPr>
            <a:r>
              <a:rPr lang="en-US" sz="1400" dirty="0" smtClean="0"/>
              <a:t>Viewing geometry difference: cosine VZN diff. &lt;1%</a:t>
            </a:r>
          </a:p>
          <a:p>
            <a:pPr marL="285750" indent="-285750">
              <a:buFontTx/>
              <a:buChar char="-"/>
            </a:pPr>
            <a:r>
              <a:rPr lang="en-US" sz="1400" dirty="0" smtClean="0"/>
              <a:t>Geo-location difference: &lt; ABI pixel footprint size</a:t>
            </a:r>
          </a:p>
          <a:p>
            <a:pPr marL="285750" indent="-285750">
              <a:buFontTx/>
              <a:buChar char="-"/>
            </a:pPr>
            <a:r>
              <a:rPr lang="en-US" sz="1400" dirty="0" smtClean="0"/>
              <a:t>Spectral match: LEO spectra convolved as “pseudo-pixel”</a:t>
            </a:r>
          </a:p>
          <a:p>
            <a:pPr marL="285750" indent="-285750">
              <a:buFontTx/>
              <a:buChar char="-"/>
            </a:pPr>
            <a:r>
              <a:rPr lang="en-US" sz="1400" dirty="0" smtClean="0"/>
              <a:t>Same target: CoVs of “pseudo-pixel” radiance &lt; 3%</a:t>
            </a:r>
            <a:endParaRPr lang="en-US" sz="1400" dirty="0"/>
          </a:p>
        </p:txBody>
      </p:sp>
      <p:graphicFrame>
        <p:nvGraphicFramePr>
          <p:cNvPr id="25" name="Chart 24"/>
          <p:cNvGraphicFramePr>
            <a:graphicFrameLocks/>
          </p:cNvGraphicFramePr>
          <p:nvPr>
            <p:extLst/>
          </p:nvPr>
        </p:nvGraphicFramePr>
        <p:xfrm>
          <a:off x="38136" y="4155721"/>
          <a:ext cx="4343376" cy="2494444"/>
        </p:xfrm>
        <a:graphic>
          <a:graphicData uri="http://schemas.openxmlformats.org/drawingml/2006/chart">
            <c:chart xmlns:c="http://schemas.openxmlformats.org/drawingml/2006/chart" xmlns:r="http://schemas.openxmlformats.org/officeDocument/2006/relationships" r:id="rId3"/>
          </a:graphicData>
        </a:graphic>
      </p:graphicFrame>
      <p:pic>
        <p:nvPicPr>
          <p:cNvPr id="21"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8549" y="722222"/>
            <a:ext cx="1324951" cy="713166"/>
          </a:xfrm>
          <a:prstGeom prst="rect">
            <a:avLst/>
          </a:prstGeom>
          <a:solidFill>
            <a:schemeClr val="bg1"/>
          </a:solidFill>
        </p:spPr>
      </p:pic>
    </p:spTree>
    <p:extLst>
      <p:ext uri="{BB962C8B-B14F-4D97-AF65-F5344CB8AC3E}">
        <p14:creationId xmlns:p14="http://schemas.microsoft.com/office/powerpoint/2010/main" val="268131438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5714999"/>
            <a:ext cx="8877300" cy="1006477"/>
          </a:xfrm>
        </p:spPr>
        <p:txBody>
          <a:bodyPr>
            <a:normAutofit fontScale="47500" lnSpcReduction="20000"/>
          </a:bodyPr>
          <a:lstStyle/>
          <a:p>
            <a:pPr>
              <a:buNone/>
            </a:pPr>
            <a:r>
              <a:rPr lang="en-US" dirty="0" smtClean="0"/>
              <a:t>	</a:t>
            </a:r>
            <a:r>
              <a:rPr lang="en-US" b="1" dirty="0"/>
              <a:t>Legend:</a:t>
            </a:r>
            <a:r>
              <a:rPr lang="en-US" dirty="0"/>
              <a:t> ABI daily-averaged </a:t>
            </a:r>
            <a:r>
              <a:rPr lang="en-US" dirty="0" smtClean="0"/>
              <a:t>Swath-to-Swath Registration  (SSR</a:t>
            </a:r>
            <a:r>
              <a:rPr lang="en-US" dirty="0"/>
              <a:t>) </a:t>
            </a:r>
            <a:r>
              <a:rPr lang="en-US" dirty="0" smtClean="0"/>
              <a:t>STDs </a:t>
            </a:r>
            <a:r>
              <a:rPr lang="en-US" dirty="0"/>
              <a:t>are plotted (squares). Daily-averaged absolute </a:t>
            </a:r>
            <a:r>
              <a:rPr lang="en-US" dirty="0" smtClean="0"/>
              <a:t>SSR STD values </a:t>
            </a:r>
            <a:r>
              <a:rPr lang="en-US" dirty="0"/>
              <a:t>are plotted as diamonds. Time is UTC. No VNIR residuals during nighttime. Uninterrupted data stream is joined by lines. Empty spaces are data gaps.</a:t>
            </a:r>
          </a:p>
          <a:p>
            <a:pPr>
              <a:buNone/>
            </a:pPr>
            <a:r>
              <a:rPr lang="en-US" dirty="0"/>
              <a:t>	</a:t>
            </a:r>
            <a:r>
              <a:rPr lang="en-US" b="1" dirty="0"/>
              <a:t>Discussion:</a:t>
            </a:r>
            <a:r>
              <a:rPr lang="en-US" dirty="0"/>
              <a:t> Daily </a:t>
            </a:r>
            <a:r>
              <a:rPr lang="en-US" dirty="0" smtClean="0"/>
              <a:t>SSR STDs </a:t>
            </a:r>
            <a:r>
              <a:rPr lang="en-US" dirty="0"/>
              <a:t>are very close to zero, as </a:t>
            </a:r>
            <a:r>
              <a:rPr lang="en-US" dirty="0" smtClean="0"/>
              <a:t>expected (image shape and size are stable).</a:t>
            </a:r>
            <a:r>
              <a:rPr lang="en-US" dirty="0"/>
              <a:t> </a:t>
            </a:r>
            <a:r>
              <a:rPr lang="en-US" dirty="0" smtClean="0"/>
              <a:t>Decrease in the absolute SSR STD values is desirable and remains an issue.</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452" t="10663" r="3373" b="10668"/>
          <a:stretch/>
        </p:blipFill>
        <p:spPr>
          <a:xfrm>
            <a:off x="182880" y="831165"/>
            <a:ext cx="4481564" cy="489652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452" t="10663" r="3373" b="10668"/>
          <a:stretch/>
        </p:blipFill>
        <p:spPr>
          <a:xfrm>
            <a:off x="4663440" y="842144"/>
            <a:ext cx="4471515" cy="4885544"/>
          </a:xfrm>
          <a:prstGeom prst="rect">
            <a:avLst/>
          </a:prstGeom>
        </p:spPr>
      </p:pic>
      <p:sp>
        <p:nvSpPr>
          <p:cNvPr id="6" name="Date Placeholder 5"/>
          <p:cNvSpPr>
            <a:spLocks noGrp="1"/>
          </p:cNvSpPr>
          <p:nvPr>
            <p:ph type="dt" sz="half" idx="10"/>
          </p:nvPr>
        </p:nvSpPr>
        <p:spPr/>
        <p:txBody>
          <a:bodyPr/>
          <a:lstStyle/>
          <a:p>
            <a:r>
              <a:rPr lang="en-US" dirty="0" smtClean="0"/>
              <a:t>2018/11/28</a:t>
            </a:r>
            <a:endParaRPr lang="en-US" dirty="0"/>
          </a:p>
        </p:txBody>
      </p:sp>
      <p:sp>
        <p:nvSpPr>
          <p:cNvPr id="7" name="Footer Placeholder 6"/>
          <p:cNvSpPr>
            <a:spLocks noGrp="1"/>
          </p:cNvSpPr>
          <p:nvPr>
            <p:ph type="ftr" sz="quarter" idx="11"/>
          </p:nvPr>
        </p:nvSpPr>
        <p:spPr/>
        <p:txBody>
          <a:bodyPr/>
          <a:lstStyle/>
          <a:p>
            <a:r>
              <a:rPr lang="en-US" dirty="0" smtClean="0"/>
              <a:t>Provisional PS-PVR for GOES-17 ABI L1b Products</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120</a:t>
            </a:fld>
            <a:endParaRPr lang="en-US" dirty="0"/>
          </a:p>
        </p:txBody>
      </p:sp>
      <p:sp>
        <p:nvSpPr>
          <p:cNvPr id="10" name="Title 1"/>
          <p:cNvSpPr>
            <a:spLocks noGrp="1"/>
          </p:cNvSpPr>
          <p:nvPr>
            <p:ph type="title"/>
          </p:nvPr>
        </p:nvSpPr>
        <p:spPr>
          <a:xfrm>
            <a:off x="1371600" y="228599"/>
            <a:ext cx="6400800" cy="503608"/>
          </a:xfrm>
        </p:spPr>
        <p:txBody>
          <a:bodyPr>
            <a:normAutofit fontScale="90000"/>
          </a:bodyPr>
          <a:lstStyle/>
          <a:p>
            <a:r>
              <a:rPr lang="en-US" sz="3200" b="1" dirty="0" smtClean="0"/>
              <a:t>Daily SSR STD, </a:t>
            </a:r>
            <a:r>
              <a:rPr lang="en-US" sz="3200" b="1" dirty="0"/>
              <a:t>9/14 – </a:t>
            </a:r>
            <a:r>
              <a:rPr lang="en-US" sz="3200" b="1" dirty="0" smtClean="0"/>
              <a:t>10/23</a:t>
            </a:r>
            <a:endParaRPr lang="en-US" sz="3200" b="1" dirty="0"/>
          </a:p>
        </p:txBody>
      </p:sp>
    </p:spTree>
    <p:extLst>
      <p:ext uri="{BB962C8B-B14F-4D97-AF65-F5344CB8AC3E}">
        <p14:creationId xmlns:p14="http://schemas.microsoft.com/office/powerpoint/2010/main" val="345525974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79834"/>
            <a:ext cx="7315200" cy="580896"/>
          </a:xfrm>
        </p:spPr>
        <p:txBody>
          <a:bodyPr>
            <a:noAutofit/>
          </a:bodyPr>
          <a:lstStyle/>
          <a:p>
            <a:r>
              <a:rPr lang="en-US" sz="2400" b="1" dirty="0" smtClean="0"/>
              <a:t>VNIR Stars Comparison (PM – CENRAIS</a:t>
            </a:r>
            <a:r>
              <a:rPr lang="en-US" sz="2400" b="1" dirty="0"/>
              <a:t>,</a:t>
            </a:r>
            <a:r>
              <a:rPr lang="en-US" sz="2400" b="1" dirty="0" smtClean="0"/>
              <a:t> 7/10)</a:t>
            </a:r>
            <a:endParaRPr lang="en-US" sz="2400" b="1" dirty="0"/>
          </a:p>
        </p:txBody>
      </p:sp>
      <p:sp>
        <p:nvSpPr>
          <p:cNvPr id="3" name="Content Placeholder 2"/>
          <p:cNvSpPr>
            <a:spLocks noGrp="1"/>
          </p:cNvSpPr>
          <p:nvPr>
            <p:ph idx="1"/>
          </p:nvPr>
        </p:nvSpPr>
        <p:spPr>
          <a:xfrm>
            <a:off x="457199" y="5730558"/>
            <a:ext cx="8229602" cy="624522"/>
          </a:xfrm>
        </p:spPr>
        <p:txBody>
          <a:bodyPr>
            <a:normAutofit fontScale="47500" lnSpcReduction="20000"/>
          </a:bodyPr>
          <a:lstStyle/>
          <a:p>
            <a:pPr marL="457200" indent="-457200">
              <a:buNone/>
            </a:pPr>
            <a:r>
              <a:rPr lang="en-US" sz="2600" b="1" dirty="0" smtClean="0"/>
              <a:t>Legend:</a:t>
            </a:r>
            <a:r>
              <a:rPr lang="en-US" sz="2600" dirty="0" smtClean="0"/>
              <a:t> CENRAIS-measured VNIR daily-averaged navigation residuals (EW and NS) are plotted in red over the GRITT plot of the VNIR star residuals. Also plotted are mean (solid) and 3-</a:t>
            </a:r>
            <a:r>
              <a:rPr lang="el-GR" sz="2600" dirty="0" smtClean="0"/>
              <a:t>σ</a:t>
            </a:r>
            <a:r>
              <a:rPr lang="en-US" sz="2600" dirty="0" smtClean="0"/>
              <a:t> (dashed) of the differences.</a:t>
            </a:r>
          </a:p>
          <a:p>
            <a:pPr>
              <a:buNone/>
            </a:pPr>
            <a:r>
              <a:rPr lang="en-US" sz="2600" b="1" dirty="0" smtClean="0"/>
              <a:t>Discussion:</a:t>
            </a:r>
            <a:r>
              <a:rPr lang="en-US" sz="2600" dirty="0"/>
              <a:t> </a:t>
            </a:r>
            <a:r>
              <a:rPr lang="en-US" sz="2600" dirty="0" smtClean="0"/>
              <a:t>Good agreement is observed.</a:t>
            </a:r>
          </a:p>
        </p:txBody>
      </p:sp>
      <p:sp>
        <p:nvSpPr>
          <p:cNvPr id="5" name="Date Placeholder 4"/>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121</a:t>
            </a:fld>
            <a:endParaRPr lang="en-US" dirty="0"/>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050" t="18111" r="2333" b="1899"/>
          <a:stretch/>
        </p:blipFill>
        <p:spPr>
          <a:xfrm>
            <a:off x="365760" y="762000"/>
            <a:ext cx="8412480" cy="4846320"/>
          </a:xfrm>
          <a:prstGeom prst="rect">
            <a:avLst/>
          </a:prstGeom>
        </p:spPr>
      </p:pic>
      <p:cxnSp>
        <p:nvCxnSpPr>
          <p:cNvPr id="17" name="Straight Connector 16"/>
          <p:cNvCxnSpPr/>
          <p:nvPr/>
        </p:nvCxnSpPr>
        <p:spPr>
          <a:xfrm>
            <a:off x="723900" y="1764792"/>
            <a:ext cx="76962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377966" y="1535668"/>
            <a:ext cx="716280" cy="369332"/>
          </a:xfrm>
          <a:prstGeom prst="rect">
            <a:avLst/>
          </a:prstGeom>
          <a:noFill/>
        </p:spPr>
        <p:txBody>
          <a:bodyPr wrap="square" rtlCol="0">
            <a:spAutoFit/>
          </a:bodyPr>
          <a:lstStyle/>
          <a:p>
            <a:r>
              <a:rPr lang="en-US" b="1" dirty="0" smtClean="0">
                <a:solidFill>
                  <a:srgbClr val="FF0000"/>
                </a:solidFill>
              </a:rPr>
              <a:t>-0.07</a:t>
            </a:r>
            <a:endParaRPr lang="en-US" b="1" dirty="0">
              <a:solidFill>
                <a:srgbClr val="FF0000"/>
              </a:solidFill>
            </a:endParaRPr>
          </a:p>
        </p:txBody>
      </p:sp>
      <p:cxnSp>
        <p:nvCxnSpPr>
          <p:cNvPr id="19" name="Straight Connector 18"/>
          <p:cNvCxnSpPr/>
          <p:nvPr/>
        </p:nvCxnSpPr>
        <p:spPr>
          <a:xfrm>
            <a:off x="723900" y="4407408"/>
            <a:ext cx="76962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420100" y="4222742"/>
            <a:ext cx="674146" cy="369332"/>
          </a:xfrm>
          <a:prstGeom prst="rect">
            <a:avLst/>
          </a:prstGeom>
          <a:noFill/>
        </p:spPr>
        <p:txBody>
          <a:bodyPr wrap="square" rtlCol="0">
            <a:spAutoFit/>
          </a:bodyPr>
          <a:lstStyle/>
          <a:p>
            <a:r>
              <a:rPr lang="en-US" b="1" dirty="0" smtClean="0">
                <a:solidFill>
                  <a:srgbClr val="FF0000"/>
                </a:solidFill>
              </a:rPr>
              <a:t>-0.55</a:t>
            </a:r>
            <a:endParaRPr lang="en-US" b="1" dirty="0">
              <a:solidFill>
                <a:srgbClr val="FF0000"/>
              </a:solidFill>
            </a:endParaRPr>
          </a:p>
        </p:txBody>
      </p:sp>
      <p:cxnSp>
        <p:nvCxnSpPr>
          <p:cNvPr id="21" name="Straight Connector 20"/>
          <p:cNvCxnSpPr/>
          <p:nvPr/>
        </p:nvCxnSpPr>
        <p:spPr>
          <a:xfrm>
            <a:off x="681766" y="1965960"/>
            <a:ext cx="7696200"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81766" y="1545336"/>
            <a:ext cx="7696200"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23900" y="4160520"/>
            <a:ext cx="7696200"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23900" y="4645152"/>
            <a:ext cx="7696200"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12712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Presentation Outline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Introduction</a:t>
            </a:r>
          </a:p>
          <a:p>
            <a:pPr marL="346075" indent="-346075"/>
            <a:r>
              <a:rPr lang="en-US" dirty="0" smtClean="0">
                <a:solidFill>
                  <a:schemeClr val="tx1">
                    <a:lumMod val="50000"/>
                    <a:lumOff val="50000"/>
                  </a:schemeClr>
                </a:solidFill>
              </a:rPr>
              <a:t>Post-Launch Product Tests (PLPT)</a:t>
            </a:r>
          </a:p>
          <a:p>
            <a:pPr marL="346075" indent="-346075"/>
            <a:r>
              <a:rPr lang="en-US" dirty="0" smtClean="0">
                <a:solidFill>
                  <a:schemeClr val="tx1">
                    <a:lumMod val="50000"/>
                    <a:lumOff val="50000"/>
                  </a:schemeClr>
                </a:solidFill>
              </a:rPr>
              <a:t>ABI L1b Product Performance</a:t>
            </a:r>
            <a:endParaRPr lang="en-US" dirty="0">
              <a:solidFill>
                <a:schemeClr val="tx1">
                  <a:lumMod val="50000"/>
                  <a:lumOff val="50000"/>
                </a:schemeClr>
              </a:solidFill>
            </a:endParaRPr>
          </a:p>
          <a:p>
            <a:pPr marL="346075" indent="-346075"/>
            <a:r>
              <a:rPr lang="en-US" dirty="0"/>
              <a:t>Assessment of Maturity</a:t>
            </a:r>
          </a:p>
          <a:p>
            <a:pPr marL="346075" indent="-346075"/>
            <a:r>
              <a:rPr lang="en-US" dirty="0" smtClean="0">
                <a:solidFill>
                  <a:schemeClr val="tx1">
                    <a:lumMod val="50000"/>
                    <a:lumOff val="50000"/>
                  </a:schemeClr>
                </a:solidFill>
              </a:rPr>
              <a:t>Path to Full Validation</a:t>
            </a:r>
            <a:endParaRPr lang="en-US" sz="2800" dirty="0" smtClean="0">
              <a:solidFill>
                <a:schemeClr val="tx1">
                  <a:lumMod val="50000"/>
                  <a:lumOff val="50000"/>
                </a:schemeClr>
              </a:solidFill>
            </a:endParaRP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Summary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and </a:t>
            </a:r>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Recommendations</a:t>
            </a:r>
            <a:endParaRPr 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122</a:t>
            </a:fld>
            <a:endParaRPr lang="en-US" dirty="0"/>
          </a:p>
        </p:txBody>
      </p:sp>
      <p:sp>
        <p:nvSpPr>
          <p:cNvPr id="5" name="Date Placeholder 4"/>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52247238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 b="1" dirty="0">
                <a:sym typeface="Arial"/>
              </a:rPr>
              <a:t>Provisional Validation</a:t>
            </a: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123</a:t>
            </a:fld>
            <a:endParaRPr lang="en-US" dirty="0"/>
          </a:p>
        </p:txBody>
      </p:sp>
      <p:graphicFrame>
        <p:nvGraphicFramePr>
          <p:cNvPr id="7" name="Shape 202"/>
          <p:cNvGraphicFramePr/>
          <p:nvPr>
            <p:extLst>
              <p:ext uri="{D42A27DB-BD31-4B8C-83A1-F6EECF244321}">
                <p14:modId xmlns:p14="http://schemas.microsoft.com/office/powerpoint/2010/main" val="2359341014"/>
              </p:ext>
            </p:extLst>
          </p:nvPr>
        </p:nvGraphicFramePr>
        <p:xfrm>
          <a:off x="236912" y="1178357"/>
          <a:ext cx="8686800" cy="4023400"/>
        </p:xfrm>
        <a:graphic>
          <a:graphicData uri="http://schemas.openxmlformats.org/drawingml/2006/table">
            <a:tbl>
              <a:tblPr>
                <a:noFill/>
              </a:tblPr>
              <a:tblGrid>
                <a:gridCol w="4334888">
                  <a:extLst>
                    <a:ext uri="{9D8B030D-6E8A-4147-A177-3AD203B41FA5}">
                      <a16:colId xmlns:a16="http://schemas.microsoft.com/office/drawing/2014/main" val="20000"/>
                    </a:ext>
                  </a:extLst>
                </a:gridCol>
                <a:gridCol w="4351912">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smtClean="0">
                          <a:solidFill>
                            <a:schemeClr val="tx1"/>
                          </a:solidFill>
                          <a:latin typeface="+mn-lt"/>
                          <a:ea typeface="Arial"/>
                          <a:cs typeface="Arial"/>
                          <a:sym typeface="Arial"/>
                        </a:rPr>
                        <a:t>Validation activities are ongoing and the general research community is now encouraged to participate.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dirty="0" smtClean="0">
                          <a:solidFill>
                            <a:schemeClr val="tx1"/>
                          </a:solidFill>
                          <a:latin typeface="+mn-lt"/>
                          <a:ea typeface="Arial"/>
                          <a:cs typeface="Arial"/>
                          <a:sym typeface="Arial"/>
                        </a:rPr>
                        <a:t>P</a:t>
                      </a:r>
                      <a:r>
                        <a:rPr lang="en" sz="1800" b="0" i="0" u="none" strike="noStrike" cap="none" dirty="0" smtClean="0">
                          <a:solidFill>
                            <a:schemeClr val="tx1"/>
                          </a:solidFill>
                          <a:latin typeface="+mn-lt"/>
                          <a:ea typeface="Arial"/>
                          <a:cs typeface="Arial"/>
                          <a:sym typeface="Arial"/>
                        </a:rPr>
                        <a:t>roduct quality has been bench marked. </a:t>
                      </a:r>
                      <a:r>
                        <a:rPr lang="en-US" sz="1800" b="0" i="0" u="none" strike="noStrike" cap="none" dirty="0" smtClean="0">
                          <a:solidFill>
                            <a:schemeClr val="tx1"/>
                          </a:solidFill>
                          <a:latin typeface="+mn-lt"/>
                          <a:ea typeface="Arial"/>
                          <a:cs typeface="Arial"/>
                          <a:sym typeface="Arial"/>
                        </a:rPr>
                        <a:t>C</a:t>
                      </a:r>
                      <a:r>
                        <a:rPr lang="en" sz="1800" b="0" i="0" u="none" strike="noStrike" cap="none" dirty="0" smtClean="0">
                          <a:solidFill>
                            <a:schemeClr val="tx1"/>
                          </a:solidFill>
                          <a:latin typeface="+mn-lt"/>
                          <a:ea typeface="Arial"/>
                          <a:cs typeface="Arial"/>
                          <a:sym typeface="Arial"/>
                        </a:rPr>
                        <a:t>omprehensive validation activities are ongoing.</a:t>
                      </a:r>
                      <a:r>
                        <a:rPr lang="en" sz="1800" b="0" i="0" u="none" strike="noStrike" cap="none" baseline="0" dirty="0" smtClean="0">
                          <a:solidFill>
                            <a:schemeClr val="tx1"/>
                          </a:solidFill>
                          <a:latin typeface="+mn-lt"/>
                          <a:ea typeface="Arial"/>
                          <a:cs typeface="Arial"/>
                          <a:sym typeface="Arial"/>
                        </a:rPr>
                        <a:t> </a:t>
                      </a:r>
                      <a:r>
                        <a:rPr lang="en-US" sz="1800" b="0" i="0" u="none" strike="noStrike" cap="none" baseline="0" dirty="0" smtClean="0">
                          <a:solidFill>
                            <a:schemeClr val="tx1"/>
                          </a:solidFill>
                          <a:latin typeface="+mn-lt"/>
                          <a:ea typeface="Arial"/>
                          <a:cs typeface="Arial"/>
                          <a:sym typeface="Arial"/>
                        </a:rPr>
                        <a:t>T</a:t>
                      </a:r>
                      <a:r>
                        <a:rPr lang="en" sz="1800" b="0" i="0" u="none" strike="noStrike" cap="none" baseline="0" dirty="0" smtClean="0">
                          <a:solidFill>
                            <a:schemeClr val="tx1"/>
                          </a:solidFill>
                          <a:latin typeface="+mn-lt"/>
                          <a:ea typeface="Arial"/>
                          <a:cs typeface="Arial"/>
                          <a:sym typeface="Arial"/>
                        </a:rPr>
                        <a:t>he </a:t>
                      </a:r>
                      <a:r>
                        <a:rPr lang="en" sz="1800" b="0" i="0" u="none" strike="noStrike" cap="none" dirty="0" smtClean="0">
                          <a:solidFill>
                            <a:schemeClr val="tx1"/>
                          </a:solidFill>
                          <a:latin typeface="+mn-lt"/>
                          <a:ea typeface="Arial"/>
                          <a:cs typeface="Arial"/>
                          <a:sym typeface="Arial"/>
                        </a:rPr>
                        <a:t>general research community has been actively participating</a:t>
                      </a:r>
                      <a:r>
                        <a:rPr lang="en" sz="1800" b="0" i="0" u="none" strike="noStrike" cap="none" baseline="0" dirty="0" smtClean="0">
                          <a:solidFill>
                            <a:schemeClr val="tx1"/>
                          </a:solidFill>
                          <a:latin typeface="+mn-lt"/>
                          <a:ea typeface="Arial"/>
                          <a:cs typeface="Arial"/>
                          <a:sym typeface="Arial"/>
                        </a:rPr>
                        <a:t> and providing feedback.</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smtClean="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smtClean="0">
                          <a:solidFill>
                            <a:schemeClr val="tx1"/>
                          </a:solidFill>
                          <a:latin typeface="+mn-lt"/>
                          <a:ea typeface="Arial"/>
                          <a:cs typeface="Arial"/>
                          <a:sym typeface="Arial"/>
                        </a:rPr>
                        <a:t>O</a:t>
                      </a:r>
                      <a:r>
                        <a:rPr lang="en" sz="1800" b="0" i="0" u="none" strike="noStrike" cap="none" dirty="0" smtClean="0">
                          <a:solidFill>
                            <a:schemeClr val="tx1"/>
                          </a:solidFill>
                          <a:latin typeface="+mn-lt"/>
                          <a:ea typeface="Arial"/>
                          <a:cs typeface="Arial"/>
                          <a:sym typeface="Arial"/>
                        </a:rPr>
                        <a:t>perational and algorithm</a:t>
                      </a:r>
                      <a:r>
                        <a:rPr lang="en" sz="1800" b="0" i="0" u="none" strike="noStrike" cap="none" baseline="0" dirty="0" smtClean="0">
                          <a:solidFill>
                            <a:schemeClr val="tx1"/>
                          </a:solidFill>
                          <a:latin typeface="+mn-lt"/>
                          <a:ea typeface="Arial"/>
                          <a:cs typeface="Arial"/>
                          <a:sym typeface="Arial"/>
                        </a:rPr>
                        <a:t> </a:t>
                      </a:r>
                      <a:r>
                        <a:rPr lang="en" sz="1800" b="0" i="0" u="none" strike="noStrike" cap="none" dirty="0" smtClean="0">
                          <a:solidFill>
                            <a:schemeClr val="tx1"/>
                          </a:solidFill>
                          <a:latin typeface="+mn-lt"/>
                          <a:ea typeface="Arial"/>
                          <a:cs typeface="Arial"/>
                          <a:sym typeface="Arial"/>
                        </a:rPr>
                        <a:t>anomalies have been identified and prioritized based on their criticality, root cause investigation and maturity of solution,</a:t>
                      </a:r>
                      <a:r>
                        <a:rPr lang="en" sz="1800" b="0" i="0" u="none" strike="noStrike" cap="none" baseline="0" dirty="0" smtClean="0">
                          <a:solidFill>
                            <a:schemeClr val="tx1"/>
                          </a:solidFill>
                          <a:latin typeface="+mn-lt"/>
                          <a:ea typeface="Arial"/>
                          <a:cs typeface="Arial"/>
                          <a:sym typeface="Arial"/>
                        </a:rPr>
                        <a:t> implementation schedule, etc.</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smtClean="0">
                          <a:solidFill>
                            <a:schemeClr val="tx1"/>
                          </a:solidFill>
                          <a:latin typeface="+mn-lt"/>
                          <a:ea typeface="Arial"/>
                          <a:cs typeface="Arial"/>
                          <a:sym typeface="Arial"/>
                        </a:rPr>
                        <a:t>Incremental product improvements may still be occurring.</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smtClean="0">
                          <a:solidFill>
                            <a:schemeClr val="tx1"/>
                          </a:solidFill>
                          <a:latin typeface="+mn-lt"/>
                          <a:ea typeface="Arial"/>
                          <a:cs typeface="Arial"/>
                          <a:sym typeface="Arial"/>
                        </a:rPr>
                        <a:t>Incremental product improvements are expected.</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3448865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 b="1" dirty="0">
                <a:sym typeface="Arial"/>
              </a:rPr>
              <a:t>Provisional Validation</a:t>
            </a: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124</a:t>
            </a:fld>
            <a:endParaRPr lang="en-US" dirty="0"/>
          </a:p>
        </p:txBody>
      </p:sp>
      <p:graphicFrame>
        <p:nvGraphicFramePr>
          <p:cNvPr id="8" name="Shape 202"/>
          <p:cNvGraphicFramePr/>
          <p:nvPr>
            <p:extLst>
              <p:ext uri="{D42A27DB-BD31-4B8C-83A1-F6EECF244321}">
                <p14:modId xmlns:p14="http://schemas.microsoft.com/office/powerpoint/2010/main" val="4282436880"/>
              </p:ext>
            </p:extLst>
          </p:nvPr>
        </p:nvGraphicFramePr>
        <p:xfrm>
          <a:off x="228600" y="1178357"/>
          <a:ext cx="8686800" cy="5303580"/>
        </p:xfrm>
        <a:graphic>
          <a:graphicData uri="http://schemas.openxmlformats.org/drawingml/2006/table">
            <a:tbl>
              <a:tblPr>
                <a:noFil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24113">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1102680">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smtClean="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US" sz="1800" b="0" i="0" u="none" strike="noStrike" cap="none" dirty="0" smtClean="0">
                          <a:solidFill>
                            <a:schemeClr val="tx1"/>
                          </a:solidFill>
                          <a:latin typeface="+mn-lt"/>
                          <a:ea typeface="Arial"/>
                          <a:cs typeface="Arial"/>
                          <a:sym typeface="Arial"/>
                        </a:rPr>
                        <a:t>T</a:t>
                      </a:r>
                      <a:r>
                        <a:rPr lang="en" sz="1800" b="0" i="0" u="none" strike="noStrike" cap="none" dirty="0" smtClean="0">
                          <a:solidFill>
                            <a:schemeClr val="tx1"/>
                          </a:solidFill>
                          <a:latin typeface="+mn-lt"/>
                          <a:ea typeface="Arial"/>
                          <a:cs typeface="Arial"/>
                          <a:sym typeface="Arial"/>
                        </a:rPr>
                        <a:t>his has been demonstrated.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848217">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smtClean="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dirty="0" smtClean="0">
                          <a:solidFill>
                            <a:schemeClr val="tx1"/>
                          </a:solidFill>
                          <a:latin typeface="+mn-lt"/>
                          <a:ea typeface="Arial"/>
                          <a:cs typeface="Arial"/>
                          <a:sym typeface="Arial"/>
                        </a:rPr>
                        <a:t>T</a:t>
                      </a:r>
                      <a:r>
                        <a:rPr lang="en" sz="1800" b="0" i="0" u="none" strike="noStrike" cap="none" dirty="0" smtClean="0">
                          <a:solidFill>
                            <a:schemeClr val="tx1"/>
                          </a:solidFill>
                          <a:latin typeface="+mn-lt"/>
                          <a:ea typeface="Arial"/>
                          <a:cs typeface="Arial"/>
                          <a:sym typeface="Arial"/>
                        </a:rPr>
                        <a:t>his has been communicated</a:t>
                      </a:r>
                      <a:r>
                        <a:rPr lang="en" sz="1800" b="0" i="0" u="none" strike="noStrike" cap="none" baseline="0" dirty="0" smtClean="0">
                          <a:solidFill>
                            <a:schemeClr val="tx1"/>
                          </a:solidFill>
                          <a:latin typeface="+mn-lt"/>
                          <a:ea typeface="Arial"/>
                          <a:cs typeface="Arial"/>
                          <a:sym typeface="Arial"/>
                        </a:rPr>
                        <a:t> during PS-PVR.</a:t>
                      </a:r>
                      <a:endParaRPr lang="en" sz="1800" u="none" strike="noStrike" cap="none" dirty="0">
                        <a:solidFill>
                          <a:schemeClr val="tx1"/>
                        </a:solidFil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1357142">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smtClean="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smtClean="0">
                          <a:solidFill>
                            <a:schemeClr val="tx1"/>
                          </a:solidFill>
                          <a:latin typeface="+mn-lt"/>
                          <a:ea typeface="Arial"/>
                          <a:cs typeface="Arial"/>
                          <a:sym typeface="Arial"/>
                        </a:rPr>
                        <a:t>T</a:t>
                      </a:r>
                      <a:r>
                        <a:rPr lang="en" sz="1800" b="0" i="0" u="none" strike="noStrike" cap="none" dirty="0" smtClean="0">
                          <a:solidFill>
                            <a:schemeClr val="tx1"/>
                          </a:solidFill>
                          <a:latin typeface="+mn-lt"/>
                          <a:ea typeface="Arial"/>
                          <a:cs typeface="Arial"/>
                          <a:sym typeface="Arial"/>
                        </a:rPr>
                        <a:t>hese</a:t>
                      </a:r>
                      <a:r>
                        <a:rPr lang="en" sz="1800" b="0" i="0" u="none" strike="noStrike" cap="none" baseline="0" dirty="0" smtClean="0">
                          <a:solidFill>
                            <a:schemeClr val="tx1"/>
                          </a:solidFill>
                          <a:latin typeface="+mn-lt"/>
                          <a:ea typeface="Arial"/>
                          <a:cs typeface="Arial"/>
                          <a:sym typeface="Arial"/>
                        </a:rPr>
                        <a:t> have been documented, for example in test report and ReadMe file.</a:t>
                      </a:r>
                      <a:endParaRPr lang="en" sz="1800" b="0" i="0" u="none" strike="noStrike" cap="none" dirty="0" smtClean="0">
                        <a:solidFill>
                          <a:schemeClr val="tx1"/>
                        </a:solidFill>
                        <a:latin typeface="+mn-lt"/>
                        <a:ea typeface="Arial"/>
                        <a:cs typeface="Arial"/>
                        <a:sym typeface="Aria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3"/>
                  </a:ext>
                </a:extLst>
              </a:tr>
              <a:tr h="59375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smtClean="0">
                          <a:solidFill>
                            <a:schemeClr val="tx1"/>
                          </a:solidFill>
                          <a:latin typeface="+mn-lt"/>
                          <a:ea typeface="Arial"/>
                          <a:cs typeface="Arial"/>
                          <a:sym typeface="Arial"/>
                        </a:rPr>
                        <a:t>Testing has been fully documented.</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smtClean="0">
                          <a:solidFill>
                            <a:schemeClr val="tx1"/>
                          </a:solidFill>
                          <a:latin typeface="+mn-lt"/>
                          <a:ea typeface="Arial"/>
                          <a:cs typeface="Arial"/>
                          <a:sym typeface="Arial"/>
                        </a:rPr>
                        <a:t>Testing has been fully documented</a:t>
                      </a:r>
                      <a:r>
                        <a:rPr lang="en" sz="1800" b="0" i="0" u="none" strike="noStrike" cap="none" baseline="0" dirty="0" smtClean="0">
                          <a:solidFill>
                            <a:schemeClr val="tx1"/>
                          </a:solidFill>
                          <a:latin typeface="+mn-lt"/>
                          <a:ea typeface="Arial"/>
                          <a:cs typeface="Arial"/>
                          <a:sym typeface="Arial"/>
                        </a:rPr>
                        <a:t> in PLPT Report.</a:t>
                      </a:r>
                      <a:endParaRPr lang="en" sz="1800" b="0" i="0" u="none" strike="noStrike" cap="none" dirty="0" smtClean="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4"/>
                  </a:ext>
                </a:extLst>
              </a:tr>
              <a:tr h="59375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smtClean="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smtClean="0">
                          <a:solidFill>
                            <a:schemeClr val="tx1"/>
                          </a:solidFill>
                          <a:latin typeface="+mn-lt"/>
                          <a:ea typeface="Arial"/>
                          <a:cs typeface="Arial"/>
                          <a:sym typeface="Arial"/>
                        </a:rPr>
                        <a:t>W</a:t>
                      </a:r>
                      <a:r>
                        <a:rPr lang="en" sz="1800" b="0" i="0" u="none" strike="noStrike" cap="none" dirty="0" smtClean="0">
                          <a:solidFill>
                            <a:schemeClr val="tx1"/>
                          </a:solidFill>
                          <a:latin typeface="+mn-lt"/>
                          <a:ea typeface="Arial"/>
                          <a:cs typeface="Arial"/>
                          <a:sym typeface="Arial"/>
                        </a:rPr>
                        <a:t>e</a:t>
                      </a:r>
                      <a:r>
                        <a:rPr lang="en" sz="1800" b="0" i="0" u="none" strike="noStrike" cap="none" baseline="0" dirty="0" smtClean="0">
                          <a:solidFill>
                            <a:schemeClr val="tx1"/>
                          </a:solidFill>
                          <a:latin typeface="+mn-lt"/>
                          <a:ea typeface="Arial"/>
                          <a:cs typeface="Arial"/>
                          <a:sym typeface="Arial"/>
                        </a:rPr>
                        <a:t> concur.</a:t>
                      </a:r>
                      <a:endParaRPr lang="en" sz="1800" b="0" i="0" u="none" strike="noStrike" cap="none" dirty="0" smtClean="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2449609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Presentation Outline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Introduction</a:t>
            </a:r>
          </a:p>
          <a:p>
            <a:pPr marL="346075" indent="-346075"/>
            <a:r>
              <a:rPr lang="en-US" dirty="0" smtClean="0">
                <a:solidFill>
                  <a:schemeClr val="tx1">
                    <a:lumMod val="50000"/>
                    <a:lumOff val="50000"/>
                  </a:schemeClr>
                </a:solidFill>
              </a:rPr>
              <a:t>Post-Launch Product Tests (PLPT)</a:t>
            </a:r>
          </a:p>
          <a:p>
            <a:pPr marL="346075" indent="-346075"/>
            <a:r>
              <a:rPr lang="en-US" dirty="0" smtClean="0">
                <a:solidFill>
                  <a:schemeClr val="tx1">
                    <a:lumMod val="50000"/>
                    <a:lumOff val="50000"/>
                  </a:schemeClr>
                </a:solidFill>
              </a:rPr>
              <a:t>ABI L1b Product Performance</a:t>
            </a:r>
            <a:endParaRPr lang="en-US" dirty="0">
              <a:solidFill>
                <a:schemeClr val="tx1">
                  <a:lumMod val="50000"/>
                  <a:lumOff val="50000"/>
                </a:schemeClr>
              </a:solidFill>
            </a:endParaRPr>
          </a:p>
          <a:p>
            <a:pPr marL="346075" indent="-346075"/>
            <a:r>
              <a:rPr lang="en-US" dirty="0">
                <a:solidFill>
                  <a:schemeClr val="tx1">
                    <a:lumMod val="50000"/>
                    <a:lumOff val="50000"/>
                  </a:schemeClr>
                </a:solidFill>
              </a:rPr>
              <a:t>Assessment of Maturity</a:t>
            </a:r>
          </a:p>
          <a:p>
            <a:pPr marL="346075" indent="-346075"/>
            <a:r>
              <a:rPr lang="en-US" dirty="0" smtClean="0"/>
              <a:t>Path to Full Validation</a:t>
            </a:r>
          </a:p>
          <a:p>
            <a:pPr marL="803275" lvl="1" indent="-346075"/>
            <a:r>
              <a:rPr lang="en-US" dirty="0" smtClean="0"/>
              <a:t>Progress since Beta</a:t>
            </a:r>
          </a:p>
          <a:p>
            <a:pPr marL="803275" lvl="1" indent="-346075"/>
            <a:r>
              <a:rPr lang="en-US" dirty="0" smtClean="0"/>
              <a:t>Overall assessment of current status</a:t>
            </a:r>
          </a:p>
          <a:p>
            <a:pPr marL="803275" lvl="1" indent="-346075"/>
            <a:r>
              <a:rPr lang="en-US" dirty="0" smtClean="0"/>
              <a:t>Steps to reach the goal</a:t>
            </a: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Summary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and </a:t>
            </a:r>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Recommendations</a:t>
            </a:r>
            <a:endParaRPr 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125</a:t>
            </a:fld>
            <a:endParaRPr lang="en-US" dirty="0"/>
          </a:p>
        </p:txBody>
      </p:sp>
      <p:sp>
        <p:nvSpPr>
          <p:cNvPr id="5" name="Date Placeholder 4"/>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343827343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Progress Since Beta</a:t>
            </a:r>
            <a:endParaRPr lang="en-US" dirty="0"/>
          </a:p>
        </p:txBody>
      </p:sp>
      <p:sp>
        <p:nvSpPr>
          <p:cNvPr id="3" name="Content Placeholder 2"/>
          <p:cNvSpPr>
            <a:spLocks noGrp="1"/>
          </p:cNvSpPr>
          <p:nvPr>
            <p:ph idx="1"/>
          </p:nvPr>
        </p:nvSpPr>
        <p:spPr/>
        <p:txBody>
          <a:bodyPr>
            <a:normAutofit/>
          </a:bodyPr>
          <a:lstStyle/>
          <a:p>
            <a:r>
              <a:rPr lang="en-US" dirty="0" smtClean="0"/>
              <a:t>Reviewed PLT final reports:</a:t>
            </a:r>
          </a:p>
          <a:p>
            <a:pPr lvl="1"/>
            <a:r>
              <a:rPr lang="en-US" dirty="0" smtClean="0"/>
              <a:t>Completed.</a:t>
            </a:r>
          </a:p>
          <a:p>
            <a:r>
              <a:rPr lang="en-US" dirty="0" smtClean="0"/>
              <a:t>Performed PLPTs:</a:t>
            </a:r>
          </a:p>
          <a:p>
            <a:pPr lvl="1"/>
            <a:r>
              <a:rPr lang="en-US" dirty="0" smtClean="0"/>
              <a:t>Started and on-going.</a:t>
            </a:r>
          </a:p>
          <a:p>
            <a:r>
              <a:rPr lang="en-US" dirty="0" smtClean="0"/>
              <a:t>Assisted anomaly resolution:</a:t>
            </a:r>
          </a:p>
          <a:p>
            <a:pPr lvl="1"/>
            <a:r>
              <a:rPr lang="en-US" dirty="0" smtClean="0"/>
              <a:t>Discover/Confirm; Characterize; Investigate</a:t>
            </a:r>
            <a:r>
              <a:rPr lang="en-US" dirty="0"/>
              <a:t>;</a:t>
            </a:r>
            <a:r>
              <a:rPr lang="en-US" dirty="0" smtClean="0"/>
              <a:t> Correct; Implement; Verify; and Document.</a:t>
            </a:r>
          </a:p>
          <a:p>
            <a:r>
              <a:rPr lang="en-US" dirty="0" smtClean="0"/>
              <a:t>Prepared preliminary assessment of findings for maturity promotion:</a:t>
            </a:r>
          </a:p>
          <a:p>
            <a:pPr lvl="1"/>
            <a:r>
              <a:rPr lang="en-US" dirty="0" smtClean="0"/>
              <a:t>Completed.</a:t>
            </a:r>
          </a:p>
          <a:p>
            <a:r>
              <a:rPr lang="en-US" dirty="0" smtClean="0"/>
              <a:t>Managed risks:</a:t>
            </a:r>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126</a:t>
            </a:fld>
            <a:endParaRPr lang="en-US" dirty="0"/>
          </a:p>
        </p:txBody>
      </p:sp>
    </p:spTree>
    <p:extLst>
      <p:ext uri="{BB962C8B-B14F-4D97-AF65-F5344CB8AC3E}">
        <p14:creationId xmlns:p14="http://schemas.microsoft.com/office/powerpoint/2010/main" val="90390284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Risks to Reaching Provisional</a:t>
            </a:r>
            <a:endParaRPr lang="en-US"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1579980"/>
              </p:ext>
            </p:extLst>
          </p:nvPr>
        </p:nvGraphicFramePr>
        <p:xfrm>
          <a:off x="132524" y="1465263"/>
          <a:ext cx="8865704" cy="3657600"/>
        </p:xfrm>
        <a:graphic>
          <a:graphicData uri="http://schemas.openxmlformats.org/drawingml/2006/table">
            <a:tbl>
              <a:tblPr firstRow="1" bandRow="1">
                <a:tableStyleId>{5C22544A-7EE6-4342-B048-85BDC9FD1C3A}</a:tableStyleId>
              </a:tblPr>
              <a:tblGrid>
                <a:gridCol w="1162876">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902228">
                  <a:extLst>
                    <a:ext uri="{9D8B030D-6E8A-4147-A177-3AD203B41FA5}">
                      <a16:colId xmlns:a16="http://schemas.microsoft.com/office/drawing/2014/main" val="20003"/>
                    </a:ext>
                  </a:extLst>
                </a:gridCol>
              </a:tblGrid>
              <a:tr h="370840">
                <a:tc>
                  <a:txBody>
                    <a:bodyPr/>
                    <a:lstStyle/>
                    <a:p>
                      <a:pPr algn="ctr"/>
                      <a:r>
                        <a:rPr lang="en-US" dirty="0" smtClean="0"/>
                        <a:t>Risk</a:t>
                      </a:r>
                      <a:r>
                        <a:rPr lang="en-US" baseline="0" dirty="0" smtClean="0"/>
                        <a:t> Name</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Description</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Impact</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Status</a:t>
                      </a:r>
                      <a:endParaRPr lang="en-US"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smtClean="0">
                          <a:solidFill>
                            <a:schemeClr val="tx1"/>
                          </a:solidFill>
                        </a:rPr>
                        <a:t>Mission Data</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IF</a:t>
                      </a:r>
                      <a:r>
                        <a:rPr lang="en-US" dirty="0" smtClean="0">
                          <a:solidFill>
                            <a:schemeClr val="tx1"/>
                          </a:solidFill>
                        </a:rPr>
                        <a:t> the lack of accurate</a:t>
                      </a:r>
                      <a:r>
                        <a:rPr lang="en-US" baseline="0" dirty="0" smtClean="0">
                          <a:solidFill>
                            <a:schemeClr val="tx1"/>
                          </a:solidFill>
                        </a:rPr>
                        <a:t> instrument engineering and calibration </a:t>
                      </a:r>
                      <a:r>
                        <a:rPr lang="en-US" dirty="0" smtClean="0">
                          <a:solidFill>
                            <a:schemeClr val="tx1"/>
                          </a:solidFill>
                        </a:rPr>
                        <a:t>data continues;</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THEN</a:t>
                      </a:r>
                      <a:r>
                        <a:rPr lang="en-US" dirty="0" smtClean="0">
                          <a:solidFill>
                            <a:schemeClr val="tx1"/>
                          </a:solidFill>
                        </a:rPr>
                        <a:t> the efficiency or even the effectiveness of CWG</a:t>
                      </a:r>
                      <a:r>
                        <a:rPr lang="en-US" baseline="0" dirty="0" smtClean="0">
                          <a:solidFill>
                            <a:schemeClr val="tx1"/>
                          </a:solidFill>
                        </a:rPr>
                        <a:t> work will be compromised.</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lvl="1" indent="-285750">
                        <a:buFont typeface="Arial" panose="020B0604020202020204" pitchFamily="34" charset="0"/>
                        <a:buChar char="•"/>
                      </a:pPr>
                      <a:r>
                        <a:rPr lang="en-US" dirty="0" smtClean="0"/>
                        <a:t>Mostly resolved with DO.07.</a:t>
                      </a:r>
                    </a:p>
                    <a:p>
                      <a:pPr marL="285750" lvl="1" indent="-285750">
                        <a:buFont typeface="Arial" panose="020B0604020202020204" pitchFamily="34" charset="0"/>
                        <a:buChar char="•"/>
                      </a:pPr>
                      <a:r>
                        <a:rPr lang="en-US" dirty="0" smtClean="0"/>
                        <a:t>Very important and appreciated.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1"/>
                  </a:ext>
                </a:extLst>
              </a:tr>
              <a:tr h="370840">
                <a:tc>
                  <a:txBody>
                    <a:bodyPr/>
                    <a:lstStyle/>
                    <a:p>
                      <a:pPr algn="ctr"/>
                      <a:r>
                        <a:rPr lang="en-US" dirty="0" smtClean="0">
                          <a:solidFill>
                            <a:schemeClr val="tx1"/>
                          </a:solidFill>
                        </a:rPr>
                        <a:t>Contract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IF</a:t>
                      </a:r>
                      <a:r>
                        <a:rPr lang="en-US" dirty="0" smtClean="0">
                          <a:solidFill>
                            <a:schemeClr val="tx1"/>
                          </a:solidFill>
                        </a:rPr>
                        <a:t> the problematic transition to ProTech contract continues;</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THEN</a:t>
                      </a:r>
                      <a:r>
                        <a:rPr lang="en-US" dirty="0" smtClean="0">
                          <a:solidFill>
                            <a:schemeClr val="tx1"/>
                          </a:solidFill>
                        </a:rPr>
                        <a:t> CWG may not be able to complete all tasks on time.</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dirty="0" smtClean="0"/>
                        <a:t>Many setbacks and complications indeed.</a:t>
                      </a:r>
                    </a:p>
                    <a:p>
                      <a:pPr marL="230188" indent="-230188">
                        <a:buFont typeface="Arial" pitchFamily="34" charset="0"/>
                        <a:buChar char="•"/>
                      </a:pPr>
                      <a:r>
                        <a:rPr lang="en-US" dirty="0" smtClean="0"/>
                        <a:t>Resolved now</a:t>
                      </a:r>
                      <a:r>
                        <a:rPr lang="en-US" dirty="0" smtClean="0">
                          <a:solidFill>
                            <a:schemeClr val="tx1"/>
                          </a:solidFill>
                        </a:rPr>
                        <a: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370840">
                <a:tc>
                  <a:txBody>
                    <a:bodyPr/>
                    <a:lstStyle/>
                    <a:p>
                      <a:pPr algn="ctr"/>
                      <a:r>
                        <a:rPr lang="en-US" dirty="0" smtClean="0">
                          <a:solidFill>
                            <a:schemeClr val="tx1"/>
                          </a:solidFill>
                        </a:rPr>
                        <a:t>Funding</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IF</a:t>
                      </a:r>
                      <a:r>
                        <a:rPr lang="en-US" dirty="0" smtClean="0">
                          <a:solidFill>
                            <a:schemeClr val="tx1"/>
                          </a:solidFill>
                        </a:rPr>
                        <a:t> </a:t>
                      </a:r>
                      <a:r>
                        <a:rPr lang="en-US" baseline="0" dirty="0" smtClean="0">
                          <a:solidFill>
                            <a:schemeClr val="tx1"/>
                          </a:solidFill>
                        </a:rPr>
                        <a:t>the FY19 fund cannot be …;</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THEN</a:t>
                      </a:r>
                      <a:r>
                        <a:rPr lang="en-US" dirty="0" smtClean="0">
                          <a:solidFill>
                            <a:schemeClr val="tx1"/>
                          </a:solidFill>
                        </a:rPr>
                        <a:t> CWG may not be able to complete all tasks on time</a:t>
                      </a:r>
                      <a:r>
                        <a:rPr lang="en-US" baseline="0" dirty="0" smtClean="0">
                          <a:solidFill>
                            <a:schemeClr val="tx1"/>
                          </a:solidFill>
                        </a:rPr>
                        <a: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dirty="0" smtClean="0"/>
                        <a:t>Did not recover/resolve.</a:t>
                      </a:r>
                    </a:p>
                    <a:p>
                      <a:pPr marL="230188" indent="-230188">
                        <a:buFont typeface="Arial" pitchFamily="34" charset="0"/>
                        <a:buChar char="•"/>
                      </a:pPr>
                      <a:r>
                        <a:rPr lang="en-US" dirty="0" smtClean="0"/>
                        <a:t>Remains a risk</a:t>
                      </a:r>
                      <a:r>
                        <a:rPr lang="en-US" dirty="0" smtClean="0">
                          <a:solidFill>
                            <a:schemeClr val="tx1"/>
                          </a:solidFill>
                        </a:rPr>
                        <a: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bl>
          </a:graphicData>
        </a:graphic>
      </p:graphicFrame>
      <p:sp>
        <p:nvSpPr>
          <p:cNvPr id="5" name="Slide Number Placeholder 4"/>
          <p:cNvSpPr>
            <a:spLocks noGrp="1"/>
          </p:cNvSpPr>
          <p:nvPr>
            <p:ph type="sldNum" sz="quarter" idx="12"/>
          </p:nvPr>
        </p:nvSpPr>
        <p:spPr/>
        <p:txBody>
          <a:bodyPr/>
          <a:lstStyle/>
          <a:p>
            <a:fld id="{615ADB79-25D6-47C0-AB51-22A13A0BBB50}" type="slidenum">
              <a:rPr lang="en-US" altLang="en-US" smtClean="0"/>
              <a:pPr/>
              <a:t>127</a:t>
            </a:fld>
            <a:endParaRPr lang="en-US" altLang="en-US" dirty="0"/>
          </a:p>
        </p:txBody>
      </p:sp>
      <p:sp>
        <p:nvSpPr>
          <p:cNvPr id="3" name="Date Placeholder 2"/>
          <p:cNvSpPr>
            <a:spLocks noGrp="1"/>
          </p:cNvSpPr>
          <p:nvPr>
            <p:ph type="dt" sz="half" idx="10"/>
          </p:nvPr>
        </p:nvSpPr>
        <p:spPr/>
        <p:txBody>
          <a:bodyPr/>
          <a:lstStyle/>
          <a:p>
            <a:r>
              <a:rPr lang="en-US" altLang="en-US" dirty="0" smtClean="0"/>
              <a:t>2018/11/28</a:t>
            </a:r>
            <a:endParaRPr lang="en-US" altLang="en-US" dirty="0"/>
          </a:p>
        </p:txBody>
      </p:sp>
      <p:sp>
        <p:nvSpPr>
          <p:cNvPr id="4" name="Footer Placeholder 3"/>
          <p:cNvSpPr>
            <a:spLocks noGrp="1"/>
          </p:cNvSpPr>
          <p:nvPr>
            <p:ph type="ftr" sz="quarter" idx="4294967295"/>
          </p:nvPr>
        </p:nvSpPr>
        <p:spPr/>
        <p:txBody>
          <a:bodyPr/>
          <a:lstStyle/>
          <a:p>
            <a:pPr>
              <a:defRPr/>
            </a:pPr>
            <a:r>
              <a:rPr lang="en-US" dirty="0" smtClean="0"/>
              <a:t>Provisional PS-PVR for GOES-17 ABI L1b Products</a:t>
            </a:r>
          </a:p>
        </p:txBody>
      </p:sp>
    </p:spTree>
    <p:extLst>
      <p:ext uri="{BB962C8B-B14F-4D97-AF65-F5344CB8AC3E}">
        <p14:creationId xmlns:p14="http://schemas.microsoft.com/office/powerpoint/2010/main" val="50325147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Status at Provisional – GOES-17</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07967701"/>
              </p:ext>
            </p:extLst>
          </p:nvPr>
        </p:nvGraphicFramePr>
        <p:xfrm>
          <a:off x="476249" y="1371600"/>
          <a:ext cx="8191501" cy="4800600"/>
        </p:xfrm>
        <a:graphic>
          <a:graphicData uri="http://schemas.openxmlformats.org/drawingml/2006/table">
            <a:tbl>
              <a:tblPr firstRow="1" bandRow="1">
                <a:tableStyleId>{5C22544A-7EE6-4342-B048-85BDC9FD1C3A}</a:tableStyleId>
              </a:tblPr>
              <a:tblGrid>
                <a:gridCol w="1221540">
                  <a:extLst>
                    <a:ext uri="{9D8B030D-6E8A-4147-A177-3AD203B41FA5}">
                      <a16:colId xmlns:a16="http://schemas.microsoft.com/office/drawing/2014/main" val="20000"/>
                    </a:ext>
                  </a:extLst>
                </a:gridCol>
                <a:gridCol w="2299369">
                  <a:extLst>
                    <a:ext uri="{9D8B030D-6E8A-4147-A177-3AD203B41FA5}">
                      <a16:colId xmlns:a16="http://schemas.microsoft.com/office/drawing/2014/main" val="20001"/>
                    </a:ext>
                  </a:extLst>
                </a:gridCol>
                <a:gridCol w="2371223">
                  <a:extLst>
                    <a:ext uri="{9D8B030D-6E8A-4147-A177-3AD203B41FA5}">
                      <a16:colId xmlns:a16="http://schemas.microsoft.com/office/drawing/2014/main" val="20002"/>
                    </a:ext>
                  </a:extLst>
                </a:gridCol>
                <a:gridCol w="2299369">
                  <a:extLst>
                    <a:ext uri="{9D8B030D-6E8A-4147-A177-3AD203B41FA5}">
                      <a16:colId xmlns:a16="http://schemas.microsoft.com/office/drawing/2014/main" val="20003"/>
                    </a:ext>
                  </a:extLst>
                </a:gridCol>
              </a:tblGrid>
              <a:tr h="345568">
                <a:tc>
                  <a:txBody>
                    <a:bodyPr/>
                    <a:lstStyle/>
                    <a:p>
                      <a:pPr algn="ctr"/>
                      <a:endParaRPr lang="en-US" sz="1800" dirty="0"/>
                    </a:p>
                  </a:txBody>
                  <a:tcPr marL="68580" marR="68580" marT="34290" marB="34290" anchor="ctr"/>
                </a:tc>
                <a:tc>
                  <a:txBody>
                    <a:bodyPr/>
                    <a:lstStyle/>
                    <a:p>
                      <a:pPr algn="ctr"/>
                      <a:r>
                        <a:rPr lang="en-US" sz="1800" dirty="0" smtClean="0"/>
                        <a:t>Past Performance</a:t>
                      </a:r>
                      <a:endParaRPr lang="en-US" sz="1800" dirty="0"/>
                    </a:p>
                  </a:txBody>
                  <a:tcPr marL="68580" marR="68580" marT="34290" marB="34290" anchor="ctr"/>
                </a:tc>
                <a:tc>
                  <a:txBody>
                    <a:bodyPr/>
                    <a:lstStyle/>
                    <a:p>
                      <a:pPr algn="ctr"/>
                      <a:r>
                        <a:rPr lang="en-US" sz="1800" dirty="0" smtClean="0"/>
                        <a:t>Current Status</a:t>
                      </a:r>
                      <a:endParaRPr lang="en-US" sz="1800" dirty="0"/>
                    </a:p>
                  </a:txBody>
                  <a:tcPr marL="68580" marR="68580" marT="34290" marB="34290" anchor="ctr"/>
                </a:tc>
                <a:tc>
                  <a:txBody>
                    <a:bodyPr/>
                    <a:lstStyle/>
                    <a:p>
                      <a:pPr algn="ctr"/>
                      <a:r>
                        <a:rPr lang="en-US" sz="1800" dirty="0" smtClean="0"/>
                        <a:t>Future Outlook</a:t>
                      </a:r>
                      <a:endParaRPr lang="en-US" sz="1800" dirty="0"/>
                    </a:p>
                  </a:txBody>
                  <a:tcPr marL="68580" marR="68580" marT="34290" marB="34290" anchor="ctr"/>
                </a:tc>
                <a:extLst>
                  <a:ext uri="{0D108BD9-81ED-4DB2-BD59-A6C34878D82A}">
                    <a16:rowId xmlns:a16="http://schemas.microsoft.com/office/drawing/2014/main" val="10000"/>
                  </a:ext>
                </a:extLst>
              </a:tr>
              <a:tr h="1092744">
                <a:tc>
                  <a:txBody>
                    <a:bodyPr/>
                    <a:lstStyle/>
                    <a:p>
                      <a:pPr algn="ctr"/>
                      <a:r>
                        <a:rPr lang="en-US" sz="1800" dirty="0" smtClean="0"/>
                        <a:t>IR Calibration</a:t>
                      </a:r>
                      <a:endParaRPr lang="en-US" sz="1800" dirty="0"/>
                    </a:p>
                  </a:txBody>
                  <a:tcPr marL="68580" marR="68580" marT="34290" marB="34290" anchor="ctr"/>
                </a:tc>
                <a:tc>
                  <a:txBody>
                    <a:bodyPr/>
                    <a:lstStyle/>
                    <a:p>
                      <a:pPr marL="111125" indent="-111125" algn="l">
                        <a:buFont typeface="Arial" pitchFamily="34" charset="0"/>
                        <a:buChar char="•"/>
                      </a:pPr>
                      <a:r>
                        <a:rPr lang="en-US" sz="1050" dirty="0" smtClean="0">
                          <a:solidFill>
                            <a:schemeClr val="tx1"/>
                          </a:solidFill>
                        </a:rPr>
                        <a:t>Accurate and stable when FPM temp is stable.</a:t>
                      </a:r>
                    </a:p>
                    <a:p>
                      <a:pPr marL="111125" indent="-111125" algn="l">
                        <a:buFont typeface="Arial" pitchFamily="34" charset="0"/>
                        <a:buChar char="•"/>
                      </a:pPr>
                      <a:r>
                        <a:rPr lang="en-US" sz="1050" dirty="0" smtClean="0">
                          <a:solidFill>
                            <a:schemeClr val="tx1"/>
                          </a:solidFill>
                        </a:rPr>
                        <a:t>Large but tolerable noise for most channels.</a:t>
                      </a:r>
                    </a:p>
                    <a:p>
                      <a:pPr marL="111125" indent="-111125" algn="l">
                        <a:buFont typeface="Arial" pitchFamily="34" charset="0"/>
                        <a:buChar char="•"/>
                      </a:pPr>
                      <a:r>
                        <a:rPr lang="en-US" sz="1050" baseline="0" dirty="0" smtClean="0">
                          <a:solidFill>
                            <a:schemeClr val="tx1"/>
                          </a:solidFill>
                        </a:rPr>
                        <a:t>Less known and may be unacceptable performance when FPM unstable.</a:t>
                      </a:r>
                      <a:endParaRPr lang="en-US" sz="1050" dirty="0" smtClean="0">
                        <a:solidFill>
                          <a:schemeClr val="tx1"/>
                        </a:solidFill>
                      </a:endParaRPr>
                    </a:p>
                  </a:txBody>
                  <a:tcPr marL="68580" marR="68580" marT="34290" marB="34290">
                    <a:solidFill>
                      <a:srgbClr val="FF7C80"/>
                    </a:solidFill>
                  </a:tcPr>
                </a:tc>
                <a:tc>
                  <a:txBody>
                    <a:bodyPr/>
                    <a:lstStyle/>
                    <a:p>
                      <a:pPr marL="111125" indent="-111125" algn="l">
                        <a:buFont typeface="Arial" pitchFamily="34" charset="0"/>
                        <a:buChar char="•"/>
                      </a:pPr>
                      <a:r>
                        <a:rPr lang="en-US" sz="1050" dirty="0" smtClean="0">
                          <a:solidFill>
                            <a:schemeClr val="tx1"/>
                          </a:solidFill>
                        </a:rPr>
                        <a:t>Resolve and monitor anomalies.</a:t>
                      </a:r>
                    </a:p>
                    <a:p>
                      <a:pPr marL="111125" indent="-111125" algn="l">
                        <a:buFont typeface="Arial" pitchFamily="34" charset="0"/>
                        <a:buChar char="•"/>
                      </a:pPr>
                      <a:r>
                        <a:rPr lang="en-US" sz="1050" dirty="0" smtClean="0">
                          <a:solidFill>
                            <a:schemeClr val="tx1"/>
                          </a:solidFill>
                        </a:rPr>
                        <a:t>Extend to performance when </a:t>
                      </a:r>
                      <a:r>
                        <a:rPr lang="en-US" sz="1050" baseline="0" dirty="0" smtClean="0">
                          <a:solidFill>
                            <a:schemeClr val="tx1"/>
                          </a:solidFill>
                        </a:rPr>
                        <a:t>FPM temperature is unstable.</a:t>
                      </a:r>
                    </a:p>
                    <a:p>
                      <a:pPr marL="228600" marR="0" lvl="1"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solidFill>
                            <a:schemeClr val="tx1"/>
                          </a:solidFill>
                        </a:rPr>
                        <a:t>Characterize</a:t>
                      </a:r>
                      <a:r>
                        <a:rPr lang="en-US" sz="1050" baseline="0" dirty="0" smtClean="0">
                          <a:solidFill>
                            <a:schemeClr val="tx1"/>
                          </a:solidFill>
                        </a:rPr>
                        <a:t>.</a:t>
                      </a:r>
                    </a:p>
                    <a:p>
                      <a:pPr marL="228600" marR="0" lvl="1"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solidFill>
                            <a:schemeClr val="tx1"/>
                          </a:solidFill>
                        </a:rPr>
                        <a:t>Seek opportunity to improve.</a:t>
                      </a:r>
                      <a:endParaRPr lang="en-US" sz="1050" dirty="0" smtClean="0">
                        <a:solidFill>
                          <a:schemeClr val="tx1"/>
                        </a:solidFill>
                      </a:endParaRPr>
                    </a:p>
                  </a:txBody>
                  <a:tcPr marL="68580" marR="68580" marT="34290" marB="34290">
                    <a:solidFill>
                      <a:srgbClr val="FFC000"/>
                    </a:solidFill>
                  </a:tcPr>
                </a:tc>
                <a:tc>
                  <a:txBody>
                    <a:bodyPr/>
                    <a:lstStyle/>
                    <a:p>
                      <a:pPr marL="111125" indent="-111125" algn="l">
                        <a:buFont typeface="Arial" pitchFamily="34" charset="0"/>
                        <a:buChar char="•"/>
                      </a:pPr>
                      <a:r>
                        <a:rPr lang="en-US" sz="1050" dirty="0" smtClean="0">
                          <a:solidFill>
                            <a:schemeClr val="tx1"/>
                          </a:solidFill>
                        </a:rPr>
                        <a:t>Incremental to moderate improvement for performance when FPM temperature is stable.</a:t>
                      </a:r>
                    </a:p>
                    <a:p>
                      <a:pPr marL="111125" indent="-111125" algn="l">
                        <a:buFont typeface="Arial" pitchFamily="34" charset="0"/>
                        <a:buChar char="•"/>
                      </a:pPr>
                      <a:r>
                        <a:rPr lang="en-US" sz="1050" dirty="0" smtClean="0">
                          <a:solidFill>
                            <a:schemeClr val="tx1"/>
                          </a:solidFill>
                        </a:rPr>
                        <a:t>Need to define the performance </a:t>
                      </a:r>
                      <a:r>
                        <a:rPr lang="en-US" sz="1050" baseline="0" dirty="0" smtClean="0">
                          <a:solidFill>
                            <a:schemeClr val="tx1"/>
                          </a:solidFill>
                        </a:rPr>
                        <a:t>when FPM temperature is unstable, and chart a path forward.</a:t>
                      </a:r>
                      <a:endParaRPr lang="en-US" sz="1050" dirty="0" smtClean="0">
                        <a:solidFill>
                          <a:schemeClr val="tx1"/>
                        </a:solidFill>
                      </a:endParaRPr>
                    </a:p>
                  </a:txBody>
                  <a:tcPr marL="68580" marR="68580" marT="34290" marB="34290">
                    <a:solidFill>
                      <a:srgbClr val="FFFF00"/>
                    </a:solidFill>
                  </a:tcPr>
                </a:tc>
                <a:extLst>
                  <a:ext uri="{0D108BD9-81ED-4DB2-BD59-A6C34878D82A}">
                    <a16:rowId xmlns:a16="http://schemas.microsoft.com/office/drawing/2014/main" val="10001"/>
                  </a:ext>
                </a:extLst>
              </a:tr>
              <a:tr h="1428972">
                <a:tc>
                  <a:txBody>
                    <a:bodyPr/>
                    <a:lstStyle/>
                    <a:p>
                      <a:pPr algn="ctr"/>
                      <a:r>
                        <a:rPr lang="en-US" sz="1800" dirty="0" smtClean="0"/>
                        <a:t>VNIR Calibration</a:t>
                      </a:r>
                      <a:endParaRPr lang="en-US" sz="1800" dirty="0"/>
                    </a:p>
                  </a:txBody>
                  <a:tcPr marL="68580" marR="68580" marT="34290" marB="34290" anchor="ctr"/>
                </a:tc>
                <a:tc>
                  <a:txBody>
                    <a:bodyPr/>
                    <a:lstStyle/>
                    <a:p>
                      <a:pPr marL="111125" indent="-111125" algn="l">
                        <a:buFont typeface="Arial" pitchFamily="34" charset="0"/>
                        <a:buChar char="•"/>
                      </a:pPr>
                      <a:r>
                        <a:rPr lang="en-US" sz="1050" dirty="0" smtClean="0"/>
                        <a:t>High accuracy.</a:t>
                      </a:r>
                    </a:p>
                    <a:p>
                      <a:pPr marL="233363" lvl="1" indent="-111125" algn="l">
                        <a:buFont typeface="Wingdings" panose="05000000000000000000" pitchFamily="2" charset="2"/>
                        <a:buChar char="§"/>
                      </a:pPr>
                      <a:r>
                        <a:rPr lang="en-US" sz="1050" dirty="0" smtClean="0"/>
                        <a:t>Except</a:t>
                      </a:r>
                      <a:r>
                        <a:rPr lang="en-US" sz="1050" baseline="0" dirty="0" smtClean="0"/>
                        <a:t> for B02 bias.</a:t>
                      </a:r>
                      <a:endParaRPr lang="en-US" sz="1050" dirty="0" smtClean="0"/>
                    </a:p>
                    <a:p>
                      <a:pPr marL="111125" indent="-111125" algn="l">
                        <a:buFont typeface="Arial" pitchFamily="34" charset="0"/>
                        <a:buChar char="•"/>
                      </a:pPr>
                      <a:r>
                        <a:rPr lang="en-US" sz="1050" dirty="0" smtClean="0"/>
                        <a:t>Low noise.</a:t>
                      </a:r>
                    </a:p>
                    <a:p>
                      <a:pPr marL="111125" indent="-111125" algn="l">
                        <a:buFont typeface="Arial" pitchFamily="34" charset="0"/>
                        <a:buChar char="•"/>
                      </a:pPr>
                      <a:r>
                        <a:rPr lang="en-US" sz="1050" dirty="0" smtClean="0"/>
                        <a:t>Instrument is stable.</a:t>
                      </a:r>
                    </a:p>
                    <a:p>
                      <a:pPr marL="233363" lvl="1" indent="-111125" algn="l">
                        <a:buFont typeface="Wingdings" panose="05000000000000000000" pitchFamily="2" charset="2"/>
                        <a:buChar char="§"/>
                      </a:pPr>
                      <a:r>
                        <a:rPr lang="en-US" sz="1050" dirty="0" smtClean="0"/>
                        <a:t>Except for B03 BRDF</a:t>
                      </a:r>
                    </a:p>
                    <a:p>
                      <a:pPr marL="115888" lvl="0" indent="-115888" algn="l">
                        <a:buFont typeface="Arial" panose="020B0604020202020204" pitchFamily="34" charset="0"/>
                        <a:buChar char="•"/>
                      </a:pPr>
                      <a:r>
                        <a:rPr lang="en-US" sz="1050" dirty="0" smtClean="0"/>
                        <a:t>Ground seems improving.</a:t>
                      </a:r>
                    </a:p>
                  </a:txBody>
                  <a:tcPr marL="68580" marR="68580" marT="34290" marB="34290">
                    <a:solidFill>
                      <a:srgbClr val="33CC33"/>
                    </a:solidFill>
                  </a:tcPr>
                </a:tc>
                <a:tc>
                  <a:txBody>
                    <a:bodyPr/>
                    <a:lstStyle/>
                    <a:p>
                      <a:pPr marL="111125" indent="-111125" algn="l">
                        <a:buFont typeface="Arial" pitchFamily="34" charset="0"/>
                        <a:buChar char="•"/>
                      </a:pPr>
                      <a:r>
                        <a:rPr lang="en-US" sz="1050" dirty="0" smtClean="0">
                          <a:solidFill>
                            <a:schemeClr val="tx1"/>
                          </a:solidFill>
                        </a:rPr>
                        <a:t>Resolve and monitor anomalies.</a:t>
                      </a:r>
                    </a:p>
                  </a:txBody>
                  <a:tcPr marL="68580" marR="68580" marT="34290" marB="34290">
                    <a:solidFill>
                      <a:srgbClr val="33CC33"/>
                    </a:solidFill>
                  </a:tcPr>
                </a:tc>
                <a:tc>
                  <a:txBody>
                    <a:bodyPr/>
                    <a:lstStyle/>
                    <a:p>
                      <a:pPr marL="111125" indent="-111125" algn="l">
                        <a:buFont typeface="Arial" pitchFamily="34" charset="0"/>
                        <a:buChar char="•"/>
                      </a:pPr>
                      <a:r>
                        <a:rPr lang="en-US" sz="1050" dirty="0" smtClean="0">
                          <a:solidFill>
                            <a:schemeClr val="tx1"/>
                          </a:solidFill>
                        </a:rPr>
                        <a:t>Incremental improvements.</a:t>
                      </a:r>
                    </a:p>
                    <a:p>
                      <a:pPr marL="111125" marR="0" lvl="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solidFill>
                            <a:schemeClr val="tx1"/>
                          </a:solidFill>
                        </a:rPr>
                        <a:t>Will reach Performance Baseline.</a:t>
                      </a:r>
                    </a:p>
                  </a:txBody>
                  <a:tcPr marL="68580" marR="68580" marT="34290" marB="34290">
                    <a:solidFill>
                      <a:srgbClr val="33CC33"/>
                    </a:solidFill>
                  </a:tcPr>
                </a:tc>
                <a:extLst>
                  <a:ext uri="{0D108BD9-81ED-4DB2-BD59-A6C34878D82A}">
                    <a16:rowId xmlns:a16="http://schemas.microsoft.com/office/drawing/2014/main" val="10002"/>
                  </a:ext>
                </a:extLst>
              </a:tr>
              <a:tr h="1933316">
                <a:tc>
                  <a:txBody>
                    <a:bodyPr/>
                    <a:lstStyle/>
                    <a:p>
                      <a:pPr algn="ctr"/>
                      <a:r>
                        <a:rPr lang="en-US" sz="1800" dirty="0" smtClean="0"/>
                        <a:t>INR</a:t>
                      </a:r>
                      <a:endParaRPr lang="en-US" sz="1800" dirty="0"/>
                    </a:p>
                  </a:txBody>
                  <a:tcPr marL="68580" marR="68580" marT="34290" marB="34290" anchor="ctr"/>
                </a:tc>
                <a:tc>
                  <a:txBody>
                    <a:bodyPr/>
                    <a:lstStyle/>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Decent performance</a:t>
                      </a:r>
                    </a:p>
                    <a:p>
                      <a:pPr marL="233363" marR="0" lvl="1" indent="-117475"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50" dirty="0" smtClean="0"/>
                        <a:t>After the correction of 160 µrad error.</a:t>
                      </a:r>
                    </a:p>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Frequent RDP update without adverse effects.</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solidFill>
                            <a:schemeClr val="tx1"/>
                          </a:solidFill>
                        </a:rPr>
                        <a:t>The INR team (Flight, Ground, IPATS, CWG) are more skillful and confident in operating Kalman filter for ABI.</a:t>
                      </a:r>
                      <a:endParaRPr lang="en-US" sz="1050" dirty="0" smtClean="0">
                        <a:solidFill>
                          <a:schemeClr val="tx1"/>
                        </a:solidFill>
                      </a:endParaRPr>
                    </a:p>
                  </a:txBody>
                  <a:tcPr marL="68580" marR="68580" marT="34290" marB="34290">
                    <a:solidFill>
                      <a:srgbClr val="33CC33"/>
                    </a:solidFill>
                  </a:tcPr>
                </a:tc>
                <a:tc>
                  <a:txBody>
                    <a:bodyPr/>
                    <a:lstStyle/>
                    <a:p>
                      <a:pPr marL="114300" lvl="0" indent="-114300" algn="l">
                        <a:buFont typeface="Arial" panose="020B0604020202020204" pitchFamily="34" charset="0"/>
                        <a:buChar char="•"/>
                      </a:pPr>
                      <a:r>
                        <a:rPr lang="en-US" sz="1050" dirty="0" smtClean="0">
                          <a:solidFill>
                            <a:schemeClr val="tx1"/>
                          </a:solidFill>
                        </a:rPr>
                        <a:t>RDP LUT verification;</a:t>
                      </a:r>
                    </a:p>
                    <a:p>
                      <a:pPr marL="114300" lvl="0" indent="-114300" algn="l">
                        <a:buFont typeface="Arial" panose="020B0604020202020204" pitchFamily="34" charset="0"/>
                        <a:buChar char="•"/>
                      </a:pPr>
                      <a:r>
                        <a:rPr lang="en-US" sz="1050" dirty="0" smtClean="0">
                          <a:solidFill>
                            <a:schemeClr val="tx1"/>
                          </a:solidFill>
                        </a:rPr>
                        <a:t>Additional tuning of the Kalman filter for better temporal stability of navigation;</a:t>
                      </a:r>
                    </a:p>
                    <a:p>
                      <a:pPr marL="114300" lvl="0" indent="-114300" algn="l">
                        <a:buFont typeface="Arial" panose="020B0604020202020204" pitchFamily="34" charset="0"/>
                        <a:buChar char="•"/>
                      </a:pPr>
                      <a:r>
                        <a:rPr lang="en-US" sz="1050" dirty="0" smtClean="0">
                          <a:solidFill>
                            <a:schemeClr val="tx1"/>
                          </a:solidFill>
                        </a:rPr>
                        <a:t>Include more star observation in the Mode 3 and 6 timelines to increase the image quality.</a:t>
                      </a:r>
                    </a:p>
                  </a:txBody>
                  <a:tcPr marL="68580" marR="68580" marT="34290" marB="34290">
                    <a:solidFill>
                      <a:srgbClr val="33CC33"/>
                    </a:solidFill>
                  </a:tcPr>
                </a:tc>
                <a:tc>
                  <a:txBody>
                    <a:bodyPr/>
                    <a:lstStyle/>
                    <a:p>
                      <a:pPr marL="111125" marR="0" lvl="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solidFill>
                            <a:schemeClr val="tx1"/>
                          </a:solidFill>
                        </a:rPr>
                        <a:t>Incremental improvements.</a:t>
                      </a:r>
                    </a:p>
                    <a:p>
                      <a:pPr marL="111125" marR="0" lvl="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solidFill>
                            <a:schemeClr val="tx1"/>
                          </a:solidFill>
                        </a:rPr>
                        <a:t>Will reach Performance Baseline.</a:t>
                      </a:r>
                    </a:p>
                  </a:txBody>
                  <a:tcPr marL="68580" marR="68580" marT="34290" marB="34290">
                    <a:solidFill>
                      <a:srgbClr val="33CC33"/>
                    </a:solidFill>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128</a:t>
            </a:fld>
            <a:endParaRPr lang="en-US" altLang="en-US" dirty="0"/>
          </a:p>
        </p:txBody>
      </p:sp>
      <p:sp>
        <p:nvSpPr>
          <p:cNvPr id="3" name="Date Placeholder 2"/>
          <p:cNvSpPr>
            <a:spLocks noGrp="1"/>
          </p:cNvSpPr>
          <p:nvPr>
            <p:ph type="dt" sz="half" idx="10"/>
          </p:nvPr>
        </p:nvSpPr>
        <p:spPr/>
        <p:txBody>
          <a:bodyPr/>
          <a:lstStyle/>
          <a:p>
            <a:r>
              <a:rPr lang="en-US" altLang="en-US" dirty="0" smtClean="0"/>
              <a:t>2018/11/28</a:t>
            </a:r>
            <a:endParaRPr lang="en-US" alt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97430371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Status at Provisional – GOES-16</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86535683"/>
              </p:ext>
            </p:extLst>
          </p:nvPr>
        </p:nvGraphicFramePr>
        <p:xfrm>
          <a:off x="476249" y="1371600"/>
          <a:ext cx="8191501" cy="4800600"/>
        </p:xfrm>
        <a:graphic>
          <a:graphicData uri="http://schemas.openxmlformats.org/drawingml/2006/table">
            <a:tbl>
              <a:tblPr firstRow="1" bandRow="1">
                <a:tableStyleId>{5C22544A-7EE6-4342-B048-85BDC9FD1C3A}</a:tableStyleId>
              </a:tblPr>
              <a:tblGrid>
                <a:gridCol w="1221540">
                  <a:extLst>
                    <a:ext uri="{9D8B030D-6E8A-4147-A177-3AD203B41FA5}">
                      <a16:colId xmlns:a16="http://schemas.microsoft.com/office/drawing/2014/main" val="20000"/>
                    </a:ext>
                  </a:extLst>
                </a:gridCol>
                <a:gridCol w="2299369">
                  <a:extLst>
                    <a:ext uri="{9D8B030D-6E8A-4147-A177-3AD203B41FA5}">
                      <a16:colId xmlns:a16="http://schemas.microsoft.com/office/drawing/2014/main" val="20001"/>
                    </a:ext>
                  </a:extLst>
                </a:gridCol>
                <a:gridCol w="2371223">
                  <a:extLst>
                    <a:ext uri="{9D8B030D-6E8A-4147-A177-3AD203B41FA5}">
                      <a16:colId xmlns:a16="http://schemas.microsoft.com/office/drawing/2014/main" val="20002"/>
                    </a:ext>
                  </a:extLst>
                </a:gridCol>
                <a:gridCol w="2299369">
                  <a:extLst>
                    <a:ext uri="{9D8B030D-6E8A-4147-A177-3AD203B41FA5}">
                      <a16:colId xmlns:a16="http://schemas.microsoft.com/office/drawing/2014/main" val="20003"/>
                    </a:ext>
                  </a:extLst>
                </a:gridCol>
              </a:tblGrid>
              <a:tr h="345568">
                <a:tc>
                  <a:txBody>
                    <a:bodyPr/>
                    <a:lstStyle/>
                    <a:p>
                      <a:pPr algn="ctr"/>
                      <a:endParaRPr lang="en-US" sz="1800" dirty="0"/>
                    </a:p>
                  </a:txBody>
                  <a:tcPr marL="68580" marR="68580" marT="34290" marB="34290" anchor="ctr"/>
                </a:tc>
                <a:tc>
                  <a:txBody>
                    <a:bodyPr/>
                    <a:lstStyle/>
                    <a:p>
                      <a:pPr algn="ctr"/>
                      <a:r>
                        <a:rPr lang="en-US" sz="1800" dirty="0" smtClean="0"/>
                        <a:t>Past Performance</a:t>
                      </a:r>
                      <a:endParaRPr lang="en-US" sz="1800" dirty="0"/>
                    </a:p>
                  </a:txBody>
                  <a:tcPr marL="68580" marR="68580" marT="34290" marB="34290" anchor="ctr"/>
                </a:tc>
                <a:tc>
                  <a:txBody>
                    <a:bodyPr/>
                    <a:lstStyle/>
                    <a:p>
                      <a:pPr algn="ctr"/>
                      <a:r>
                        <a:rPr lang="en-US" sz="1800" dirty="0" smtClean="0"/>
                        <a:t>Current Status</a:t>
                      </a:r>
                      <a:endParaRPr lang="en-US" sz="1800" dirty="0"/>
                    </a:p>
                  </a:txBody>
                  <a:tcPr marL="68580" marR="68580" marT="34290" marB="34290" anchor="ctr"/>
                </a:tc>
                <a:tc>
                  <a:txBody>
                    <a:bodyPr/>
                    <a:lstStyle/>
                    <a:p>
                      <a:pPr algn="ctr"/>
                      <a:r>
                        <a:rPr lang="en-US" sz="1800" dirty="0" smtClean="0"/>
                        <a:t>Future Outlook</a:t>
                      </a:r>
                      <a:endParaRPr lang="en-US" sz="1800" dirty="0"/>
                    </a:p>
                  </a:txBody>
                  <a:tcPr marL="68580" marR="68580" marT="34290" marB="34290" anchor="ctr"/>
                </a:tc>
                <a:extLst>
                  <a:ext uri="{0D108BD9-81ED-4DB2-BD59-A6C34878D82A}">
                    <a16:rowId xmlns:a16="http://schemas.microsoft.com/office/drawing/2014/main" val="10000"/>
                  </a:ext>
                </a:extLst>
              </a:tr>
              <a:tr h="1092744">
                <a:tc>
                  <a:txBody>
                    <a:bodyPr/>
                    <a:lstStyle/>
                    <a:p>
                      <a:pPr algn="ctr"/>
                      <a:r>
                        <a:rPr lang="en-US" sz="1800" dirty="0" smtClean="0"/>
                        <a:t>IR Calibration</a:t>
                      </a:r>
                      <a:endParaRPr lang="en-US" sz="1800" dirty="0"/>
                    </a:p>
                  </a:txBody>
                  <a:tcPr marL="68580" marR="68580" marT="34290" marB="34290" anchor="ctr"/>
                </a:tc>
                <a:tc>
                  <a:txBody>
                    <a:bodyPr/>
                    <a:lstStyle/>
                    <a:p>
                      <a:pPr marL="111125" indent="-111125" algn="l">
                        <a:buFont typeface="Arial" pitchFamily="34" charset="0"/>
                        <a:buChar char="•"/>
                      </a:pPr>
                      <a:r>
                        <a:rPr lang="en-US" sz="1050" dirty="0" smtClean="0">
                          <a:solidFill>
                            <a:schemeClr val="bg1"/>
                          </a:solidFill>
                        </a:rPr>
                        <a:t>Accurate and stable.</a:t>
                      </a:r>
                    </a:p>
                    <a:p>
                      <a:pPr marL="111125" indent="-111125" algn="l">
                        <a:buFont typeface="Arial" pitchFamily="34" charset="0"/>
                        <a:buChar char="•"/>
                      </a:pPr>
                      <a:r>
                        <a:rPr lang="en-US" sz="1050" dirty="0" smtClean="0">
                          <a:solidFill>
                            <a:schemeClr val="bg1"/>
                          </a:solidFill>
                        </a:rPr>
                        <a:t>Acceptable noise, dynamic range, bias, and diurnal stability</a:t>
                      </a:r>
                      <a:r>
                        <a:rPr lang="en-US" sz="1050" baseline="0" dirty="0" smtClean="0">
                          <a:solidFill>
                            <a:schemeClr val="bg1"/>
                          </a:solidFill>
                        </a:rPr>
                        <a:t> from beginning.</a:t>
                      </a:r>
                      <a:endParaRPr lang="en-US" sz="1050" dirty="0" smtClean="0">
                        <a:solidFill>
                          <a:schemeClr val="bg1"/>
                        </a:solidFill>
                      </a:endParaRPr>
                    </a:p>
                    <a:p>
                      <a:pPr marL="111125" indent="-111125" algn="l">
                        <a:buFont typeface="Arial" pitchFamily="34" charset="0"/>
                        <a:buChar char="•"/>
                      </a:pPr>
                      <a:r>
                        <a:rPr lang="en-US" sz="1050" dirty="0" smtClean="0">
                          <a:solidFill>
                            <a:schemeClr val="bg1"/>
                          </a:solidFill>
                        </a:rPr>
                        <a:t>Critical </a:t>
                      </a:r>
                      <a:r>
                        <a:rPr lang="en-US" sz="1050" baseline="0" dirty="0" smtClean="0">
                          <a:solidFill>
                            <a:schemeClr val="bg1"/>
                          </a:solidFill>
                        </a:rPr>
                        <a:t>issues:</a:t>
                      </a:r>
                    </a:p>
                    <a:p>
                      <a:pPr marL="234950" lvl="1" indent="-111125" algn="l">
                        <a:buFont typeface="Wingdings" pitchFamily="2" charset="2"/>
                        <a:buChar char="§"/>
                      </a:pPr>
                      <a:r>
                        <a:rPr lang="en-US" sz="1050" dirty="0" smtClean="0">
                          <a:solidFill>
                            <a:schemeClr val="bg1"/>
                          </a:solidFill>
                        </a:rPr>
                        <a:t>None.</a:t>
                      </a:r>
                      <a:endParaRPr lang="en-US" sz="1050" dirty="0">
                        <a:solidFill>
                          <a:schemeClr val="bg1"/>
                        </a:solidFill>
                      </a:endParaRPr>
                    </a:p>
                  </a:txBody>
                  <a:tcPr marL="68580" marR="68580" marT="34290" marB="34290">
                    <a:solidFill>
                      <a:srgbClr val="009900"/>
                    </a:solidFill>
                  </a:tcPr>
                </a:tc>
                <a:tc>
                  <a:txBody>
                    <a:bodyPr/>
                    <a:lstStyle/>
                    <a:p>
                      <a:pPr marL="111125" indent="-111125" algn="l">
                        <a:buFont typeface="Arial" pitchFamily="34" charset="0"/>
                        <a:buChar char="•"/>
                      </a:pPr>
                      <a:r>
                        <a:rPr lang="en-US" sz="1050" dirty="0" smtClean="0">
                          <a:solidFill>
                            <a:schemeClr val="bg1"/>
                          </a:solidFill>
                        </a:rPr>
                        <a:t>Performance has been good and stable without critical issues.</a:t>
                      </a:r>
                    </a:p>
                    <a:p>
                      <a:pPr marL="111125" indent="-111125" algn="l">
                        <a:buFont typeface="Arial" pitchFamily="34" charset="0"/>
                        <a:buChar char="•"/>
                      </a:pPr>
                      <a:r>
                        <a:rPr lang="en-US" sz="1050" dirty="0" smtClean="0">
                          <a:solidFill>
                            <a:schemeClr val="bg1"/>
                          </a:solidFill>
                        </a:rPr>
                        <a:t>Major</a:t>
                      </a:r>
                      <a:r>
                        <a:rPr lang="en-US" sz="1050" baseline="0" dirty="0" smtClean="0">
                          <a:solidFill>
                            <a:schemeClr val="bg1"/>
                          </a:solidFill>
                        </a:rPr>
                        <a:t> remaining issues:</a:t>
                      </a:r>
                    </a:p>
                    <a:p>
                      <a:pPr marL="230188" lvl="1" indent="-122238" algn="l">
                        <a:buFont typeface="Wingdings" pitchFamily="2" charset="2"/>
                        <a:buChar char="§"/>
                      </a:pPr>
                      <a:r>
                        <a:rPr lang="en-US" sz="1050" dirty="0" smtClean="0">
                          <a:solidFill>
                            <a:schemeClr val="bg1"/>
                          </a:solidFill>
                        </a:rPr>
                        <a:t>PICA</a:t>
                      </a:r>
                    </a:p>
                    <a:p>
                      <a:pPr marL="230188" lvl="1" indent="-122238" algn="l">
                        <a:buFont typeface="Wingdings" pitchFamily="2" charset="2"/>
                        <a:buChar char="§"/>
                      </a:pPr>
                      <a:r>
                        <a:rPr lang="en-US" sz="1050" dirty="0" smtClean="0">
                          <a:solidFill>
                            <a:schemeClr val="bg1"/>
                          </a:solidFill>
                        </a:rPr>
                        <a:t>Midnight (space look shift?)</a:t>
                      </a:r>
                      <a:endParaRPr lang="en-US" sz="1800" dirty="0">
                        <a:solidFill>
                          <a:schemeClr val="bg1"/>
                        </a:solidFill>
                      </a:endParaRPr>
                    </a:p>
                  </a:txBody>
                  <a:tcPr marL="68580" marR="68580" marT="34290" marB="34290">
                    <a:solidFill>
                      <a:srgbClr val="009900"/>
                    </a:solidFill>
                  </a:tcPr>
                </a:tc>
                <a:tc>
                  <a:txBody>
                    <a:bodyPr/>
                    <a:lstStyle/>
                    <a:p>
                      <a:pPr marL="111125" indent="-111125" algn="l">
                        <a:buFont typeface="Arial" pitchFamily="34" charset="0"/>
                        <a:buChar char="•"/>
                      </a:pPr>
                      <a:r>
                        <a:rPr lang="en-US" sz="1050" dirty="0" smtClean="0"/>
                        <a:t>Good start</a:t>
                      </a:r>
                    </a:p>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solidFill>
                            <a:srgbClr val="C00000"/>
                          </a:solidFill>
                        </a:rPr>
                        <a:t>Lack</a:t>
                      </a:r>
                      <a:r>
                        <a:rPr lang="en-US" sz="1050" baseline="0" dirty="0" smtClean="0">
                          <a:solidFill>
                            <a:srgbClr val="C00000"/>
                          </a:solidFill>
                        </a:rPr>
                        <a:t> of hands-on experience, due to lack of INST-ENG data.</a:t>
                      </a:r>
                      <a:endParaRPr lang="en-US" sz="1050" dirty="0" smtClean="0">
                        <a:solidFill>
                          <a:srgbClr val="C00000"/>
                        </a:solidFill>
                      </a:endParaRPr>
                    </a:p>
                  </a:txBody>
                  <a:tcPr marL="68580" marR="68580" marT="34290" marB="34290">
                    <a:solidFill>
                      <a:srgbClr val="99FF66"/>
                    </a:solidFill>
                  </a:tcPr>
                </a:tc>
                <a:extLst>
                  <a:ext uri="{0D108BD9-81ED-4DB2-BD59-A6C34878D82A}">
                    <a16:rowId xmlns:a16="http://schemas.microsoft.com/office/drawing/2014/main" val="10001"/>
                  </a:ext>
                </a:extLst>
              </a:tr>
              <a:tr h="1428972">
                <a:tc>
                  <a:txBody>
                    <a:bodyPr/>
                    <a:lstStyle/>
                    <a:p>
                      <a:pPr algn="ctr"/>
                      <a:r>
                        <a:rPr lang="en-US" sz="1800" dirty="0" smtClean="0"/>
                        <a:t>VNIR Calibration</a:t>
                      </a:r>
                      <a:endParaRPr lang="en-US" sz="1800" dirty="0"/>
                    </a:p>
                  </a:txBody>
                  <a:tcPr marL="68580" marR="68580" marT="34290" marB="34290" anchor="ctr"/>
                </a:tc>
                <a:tc>
                  <a:txBody>
                    <a:bodyPr/>
                    <a:lstStyle/>
                    <a:p>
                      <a:pPr marL="111125" indent="-111125" algn="l">
                        <a:buFont typeface="Arial" pitchFamily="34" charset="0"/>
                        <a:buChar char="•"/>
                      </a:pPr>
                      <a:r>
                        <a:rPr lang="en-US" sz="1050" dirty="0" smtClean="0"/>
                        <a:t>Accurate, but unstable</a:t>
                      </a:r>
                    </a:p>
                    <a:p>
                      <a:pPr marL="111125" indent="-111125" algn="l">
                        <a:buFont typeface="Arial" pitchFamily="34" charset="0"/>
                        <a:buChar char="•"/>
                      </a:pPr>
                      <a:r>
                        <a:rPr lang="en-US" sz="1050" dirty="0" smtClean="0"/>
                        <a:t>Critical </a:t>
                      </a:r>
                      <a:r>
                        <a:rPr lang="en-US" sz="1050" baseline="0" dirty="0" smtClean="0"/>
                        <a:t>issues:</a:t>
                      </a:r>
                      <a:endParaRPr lang="en-US" sz="1050" dirty="0" smtClean="0"/>
                    </a:p>
                    <a:p>
                      <a:pPr marL="234950" lvl="1" indent="-111125" algn="l">
                        <a:buFont typeface="Wingdings" pitchFamily="2" charset="2"/>
                        <a:buChar char="§"/>
                      </a:pPr>
                      <a:r>
                        <a:rPr lang="en-US" sz="1050" dirty="0" smtClean="0"/>
                        <a:t>Initial bias</a:t>
                      </a:r>
                    </a:p>
                    <a:p>
                      <a:pPr marL="234950" lvl="1" indent="-111125" algn="l">
                        <a:buFont typeface="Wingdings" pitchFamily="2" charset="2"/>
                        <a:buChar char="§"/>
                      </a:pPr>
                      <a:r>
                        <a:rPr lang="en-US" sz="1050" dirty="0" smtClean="0"/>
                        <a:t>Banding and striping</a:t>
                      </a:r>
                    </a:p>
                    <a:p>
                      <a:pPr marL="234950" lvl="1" indent="-111125" algn="l">
                        <a:buFont typeface="Wingdings" pitchFamily="2" charset="2"/>
                        <a:buChar char="§"/>
                      </a:pPr>
                      <a:r>
                        <a:rPr lang="en-US" sz="1050" dirty="0" smtClean="0"/>
                        <a:t>10% bias</a:t>
                      </a:r>
                      <a:endParaRPr lang="en-US" sz="1050" dirty="0"/>
                    </a:p>
                  </a:txBody>
                  <a:tcPr marL="68580" marR="68580" marT="34290" marB="34290">
                    <a:solidFill>
                      <a:srgbClr val="FF7C80"/>
                    </a:solidFill>
                  </a:tcPr>
                </a:tc>
                <a:tc>
                  <a:txBody>
                    <a:bodyPr/>
                    <a:lstStyle/>
                    <a:p>
                      <a:pPr marL="111125" indent="-111125" algn="l">
                        <a:buFont typeface="Arial" pitchFamily="34" charset="0"/>
                        <a:buChar char="•"/>
                      </a:pPr>
                      <a:r>
                        <a:rPr lang="en-US" sz="1050" dirty="0" smtClean="0"/>
                        <a:t>Critical issues have been resolved.</a:t>
                      </a:r>
                    </a:p>
                    <a:p>
                      <a:pPr marL="111125" indent="-111125" algn="l">
                        <a:buFont typeface="Arial" pitchFamily="34" charset="0"/>
                        <a:buChar char="•"/>
                      </a:pPr>
                      <a:r>
                        <a:rPr lang="en-US" sz="1050" dirty="0" smtClean="0"/>
                        <a:t>Overall performance </a:t>
                      </a:r>
                      <a:r>
                        <a:rPr lang="en-US" sz="1050" baseline="0" dirty="0" smtClean="0"/>
                        <a:t>acceptable.</a:t>
                      </a:r>
                    </a:p>
                    <a:p>
                      <a:pPr marL="111125" indent="-111125" algn="l">
                        <a:buFont typeface="Arial" pitchFamily="34" charset="0"/>
                        <a:buChar char="•"/>
                      </a:pPr>
                      <a:r>
                        <a:rPr lang="en-US" sz="1050" baseline="0" dirty="0" smtClean="0"/>
                        <a:t>B02 bias well known.</a:t>
                      </a:r>
                    </a:p>
                    <a:p>
                      <a:pPr marL="111125" indent="-111125" algn="l">
                        <a:buFont typeface="Arial" pitchFamily="34" charset="0"/>
                        <a:buChar char="•"/>
                      </a:pPr>
                      <a:r>
                        <a:rPr lang="en-US" sz="1050" baseline="0" dirty="0" smtClean="0"/>
                        <a:t>Major remaining issues:</a:t>
                      </a:r>
                      <a:endParaRPr lang="en-US" sz="1050" dirty="0" smtClean="0"/>
                    </a:p>
                    <a:p>
                      <a:pPr marL="234950" lvl="1" indent="-111125" algn="l">
                        <a:buFont typeface="Wingdings" pitchFamily="2" charset="2"/>
                        <a:buChar char="§"/>
                      </a:pPr>
                      <a:r>
                        <a:rPr lang="en-US" sz="1050" dirty="0" smtClean="0"/>
                        <a:t>B02 differs from prelaunch  ~7%</a:t>
                      </a:r>
                    </a:p>
                    <a:p>
                      <a:pPr marL="234950" lvl="1" indent="-111125" algn="l">
                        <a:buFont typeface="Wingdings" pitchFamily="2" charset="2"/>
                        <a:buChar char="§"/>
                      </a:pPr>
                      <a:r>
                        <a:rPr lang="en-US" sz="1050" dirty="0" smtClean="0"/>
                        <a:t>B02 jumped</a:t>
                      </a:r>
                      <a:r>
                        <a:rPr lang="en-US" sz="1050" baseline="0" dirty="0" smtClean="0"/>
                        <a:t> ~4%</a:t>
                      </a:r>
                    </a:p>
                    <a:p>
                      <a:pPr marL="234950" lvl="1" indent="-111125" algn="l">
                        <a:buFont typeface="Wingdings" pitchFamily="2" charset="2"/>
                        <a:buChar char="§"/>
                      </a:pPr>
                      <a:r>
                        <a:rPr lang="en-US" sz="1050" baseline="0" dirty="0" smtClean="0"/>
                        <a:t>Striping (nonlinearity?)</a:t>
                      </a:r>
                    </a:p>
                    <a:p>
                      <a:pPr marL="234950" lvl="1" indent="-111125" algn="l">
                        <a:buFont typeface="Wingdings" pitchFamily="2" charset="2"/>
                        <a:buChar char="§"/>
                      </a:pPr>
                      <a:r>
                        <a:rPr lang="en-US" sz="1050" baseline="0" dirty="0" smtClean="0"/>
                        <a:t>Decouple solar cal and update</a:t>
                      </a:r>
                    </a:p>
                  </a:txBody>
                  <a:tcPr marL="68580" marR="68580" marT="34290" marB="34290">
                    <a:solidFill>
                      <a:srgbClr val="FFFF00"/>
                    </a:solidFill>
                  </a:tcPr>
                </a:tc>
                <a:tc>
                  <a:txBody>
                    <a:bodyPr/>
                    <a:lstStyle/>
                    <a:p>
                      <a:pPr marL="111125" indent="-111125" algn="l">
                        <a:buFont typeface="Arial" pitchFamily="34" charset="0"/>
                        <a:buChar char="•"/>
                      </a:pPr>
                      <a:r>
                        <a:rPr lang="en-US" sz="1050" baseline="0" dirty="0" smtClean="0"/>
                        <a:t>Team expertise. </a:t>
                      </a:r>
                    </a:p>
                    <a:p>
                      <a:pPr marL="111125" indent="-111125" algn="l">
                        <a:buFont typeface="Arial" pitchFamily="34" charset="0"/>
                        <a:buChar char="•"/>
                      </a:pPr>
                      <a:r>
                        <a:rPr lang="en-US" sz="1050" baseline="0" dirty="0" smtClean="0"/>
                        <a:t>Good understanding of major issues.</a:t>
                      </a:r>
                    </a:p>
                    <a:p>
                      <a:pPr marL="111125" indent="-111125" algn="l">
                        <a:buFont typeface="Arial" pitchFamily="34" charset="0"/>
                        <a:buChar char="•"/>
                      </a:pPr>
                      <a:r>
                        <a:rPr lang="en-US" sz="1050" baseline="0" dirty="0" smtClean="0"/>
                        <a:t>Good instrument.</a:t>
                      </a:r>
                    </a:p>
                    <a:p>
                      <a:pPr marL="111125" indent="-111125" algn="l">
                        <a:buFont typeface="Arial" pitchFamily="34" charset="0"/>
                        <a:buChar char="•"/>
                      </a:pPr>
                      <a:r>
                        <a:rPr lang="en-US" sz="1050" baseline="0" dirty="0" smtClean="0">
                          <a:solidFill>
                            <a:srgbClr val="C00000"/>
                          </a:solidFill>
                        </a:rPr>
                        <a:t>Need to work on some hard core problems that may require algorithm change</a:t>
                      </a:r>
                      <a:endParaRPr lang="en-US" sz="1050" dirty="0" smtClean="0">
                        <a:solidFill>
                          <a:srgbClr val="C00000"/>
                        </a:solidFill>
                      </a:endParaRPr>
                    </a:p>
                  </a:txBody>
                  <a:tcPr marL="68580" marR="68580" marT="34290" marB="34290">
                    <a:solidFill>
                      <a:srgbClr val="99FF66"/>
                    </a:solidFill>
                  </a:tcPr>
                </a:tc>
                <a:extLst>
                  <a:ext uri="{0D108BD9-81ED-4DB2-BD59-A6C34878D82A}">
                    <a16:rowId xmlns:a16="http://schemas.microsoft.com/office/drawing/2014/main" val="10002"/>
                  </a:ext>
                </a:extLst>
              </a:tr>
              <a:tr h="1933316">
                <a:tc>
                  <a:txBody>
                    <a:bodyPr/>
                    <a:lstStyle/>
                    <a:p>
                      <a:pPr algn="ctr"/>
                      <a:r>
                        <a:rPr lang="en-US" sz="1800" dirty="0" smtClean="0"/>
                        <a:t>INR</a:t>
                      </a:r>
                      <a:endParaRPr lang="en-US" sz="1800" dirty="0"/>
                    </a:p>
                  </a:txBody>
                  <a:tcPr marL="68580" marR="68580" marT="34290" marB="34290" anchor="ctr"/>
                </a:tc>
                <a:tc>
                  <a:txBody>
                    <a:bodyPr/>
                    <a:lstStyle/>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Often inaccurate</a:t>
                      </a:r>
                      <a:r>
                        <a:rPr lang="en-US" sz="1050" baseline="0" dirty="0" smtClean="0"/>
                        <a:t> </a:t>
                      </a:r>
                      <a:r>
                        <a:rPr lang="en-US" sz="1050" dirty="0" smtClean="0"/>
                        <a:t>and unstable</a:t>
                      </a:r>
                      <a:r>
                        <a:rPr lang="en-US" sz="1050" baseline="0" dirty="0" smtClean="0"/>
                        <a:t>.</a:t>
                      </a:r>
                      <a:endParaRPr lang="en-US" sz="1050" dirty="0" smtClean="0"/>
                    </a:p>
                    <a:p>
                      <a:pPr marL="111125" marR="0" lvl="1"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Good first light navigation </a:t>
                      </a:r>
                      <a:r>
                        <a:rPr lang="en-US" sz="1050" baseline="0" dirty="0" smtClean="0"/>
                        <a:t>– good foundation without Kalman filter.</a:t>
                      </a:r>
                      <a:endParaRPr lang="en-US" sz="1050" dirty="0" smtClean="0"/>
                    </a:p>
                    <a:p>
                      <a:pPr marL="111125" marR="0" lvl="1"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Kalman filter works under favorable conditions</a:t>
                      </a:r>
                      <a:r>
                        <a:rPr lang="en-US" sz="1050" baseline="0" dirty="0" smtClean="0"/>
                        <a:t>.</a:t>
                      </a:r>
                    </a:p>
                    <a:p>
                      <a:pPr marL="111125" marR="0" lvl="1"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Critical issues:</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Ingest</a:t>
                      </a:r>
                      <a:r>
                        <a:rPr lang="en-US" sz="1050" baseline="0" dirty="0" smtClean="0"/>
                        <a:t> of star data, esp. IR</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Continuity of coregistration files</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Gyro spike</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RDP</a:t>
                      </a:r>
                      <a:endParaRPr lang="en-US" sz="1050" dirty="0" smtClean="0"/>
                    </a:p>
                  </a:txBody>
                  <a:tcPr marL="68580" marR="68580" marT="34290" marB="34290">
                    <a:solidFill>
                      <a:srgbClr val="FF7C80"/>
                    </a:solidFill>
                  </a:tcPr>
                </a:tc>
                <a:tc>
                  <a:txBody>
                    <a:bodyPr/>
                    <a:lstStyle/>
                    <a:p>
                      <a:pPr marL="111125" indent="-111125" algn="l">
                        <a:buFont typeface="Arial" pitchFamily="34" charset="0"/>
                        <a:buChar char="•"/>
                      </a:pPr>
                      <a:r>
                        <a:rPr lang="en-US" sz="1050" dirty="0" smtClean="0">
                          <a:solidFill>
                            <a:schemeClr val="tx1"/>
                          </a:solidFill>
                        </a:rPr>
                        <a:t>Critical issues have been resolved.</a:t>
                      </a:r>
                    </a:p>
                    <a:p>
                      <a:pPr marL="111125" indent="-111125" algn="l">
                        <a:buFont typeface="Arial" pitchFamily="34" charset="0"/>
                        <a:buChar char="•"/>
                      </a:pPr>
                      <a:r>
                        <a:rPr lang="en-US" sz="1050" dirty="0" smtClean="0">
                          <a:solidFill>
                            <a:schemeClr val="tx1"/>
                          </a:solidFill>
                        </a:rPr>
                        <a:t>Recent performance becomes </a:t>
                      </a:r>
                      <a:r>
                        <a:rPr lang="en-US" sz="1050" baseline="0" dirty="0" smtClean="0">
                          <a:solidFill>
                            <a:schemeClr val="tx1"/>
                          </a:solidFill>
                        </a:rPr>
                        <a:t>acceptable.</a:t>
                      </a:r>
                    </a:p>
                    <a:p>
                      <a:pPr marL="111125" indent="-111125" algn="l">
                        <a:buFont typeface="Arial" pitchFamily="34" charset="0"/>
                        <a:buChar char="•"/>
                      </a:pPr>
                      <a:r>
                        <a:rPr lang="en-US" sz="1050" baseline="0" dirty="0" smtClean="0">
                          <a:solidFill>
                            <a:schemeClr val="tx1"/>
                          </a:solidFill>
                        </a:rPr>
                        <a:t>Major remaining issues:</a:t>
                      </a:r>
                      <a:endParaRPr lang="en-US" sz="1050" dirty="0" smtClean="0">
                        <a:solidFill>
                          <a:schemeClr val="tx1"/>
                        </a:solidFill>
                      </a:endParaRPr>
                    </a:p>
                    <a:p>
                      <a:pPr marL="234950" lvl="1" indent="-111125" algn="l">
                        <a:buFont typeface="Wingdings" pitchFamily="2" charset="2"/>
                        <a:buChar char="§"/>
                      </a:pPr>
                      <a:r>
                        <a:rPr lang="en-US" sz="1050" baseline="0" dirty="0" smtClean="0">
                          <a:solidFill>
                            <a:schemeClr val="tx1"/>
                          </a:solidFill>
                        </a:rPr>
                        <a:t>Stability</a:t>
                      </a:r>
                    </a:p>
                    <a:p>
                      <a:pPr marL="234950" lvl="1" indent="-111125" algn="l">
                        <a:buFont typeface="Wingdings" pitchFamily="2" charset="2"/>
                        <a:buChar char="§"/>
                      </a:pPr>
                      <a:r>
                        <a:rPr lang="en-US" sz="1050" baseline="0" dirty="0" smtClean="0">
                          <a:solidFill>
                            <a:schemeClr val="tx1"/>
                          </a:solidFill>
                        </a:rPr>
                        <a:t>Large NS navigation accuracy (update RDP).</a:t>
                      </a:r>
                    </a:p>
                    <a:p>
                      <a:pPr marL="234950" lvl="1" indent="-111125" algn="l">
                        <a:buFont typeface="Wingdings" pitchFamily="2" charset="2"/>
                        <a:buChar char="§"/>
                      </a:pPr>
                      <a:r>
                        <a:rPr lang="en-US" sz="1050" baseline="0" dirty="0" smtClean="0">
                          <a:solidFill>
                            <a:schemeClr val="tx1"/>
                          </a:solidFill>
                        </a:rPr>
                        <a:t>CCR (Channel-to-Channel Registration)</a:t>
                      </a:r>
                    </a:p>
                  </a:txBody>
                  <a:tcPr marL="68580" marR="68580" marT="34290" marB="34290">
                    <a:solidFill>
                      <a:srgbClr val="FFC000"/>
                    </a:solidFill>
                  </a:tcPr>
                </a:tc>
                <a:tc>
                  <a:txBody>
                    <a:bodyPr/>
                    <a:lstStyle/>
                    <a:p>
                      <a:pPr marL="111125" indent="-111125" algn="l">
                        <a:buFont typeface="Arial" pitchFamily="34" charset="0"/>
                        <a:buChar char="•"/>
                      </a:pPr>
                      <a:r>
                        <a:rPr lang="en-US" sz="1050" baseline="0" dirty="0" smtClean="0">
                          <a:solidFill>
                            <a:schemeClr val="tx1"/>
                          </a:solidFill>
                        </a:rPr>
                        <a:t>Team expertise. </a:t>
                      </a:r>
                    </a:p>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Concept of KF-based INR strategy has been demonstrated.</a:t>
                      </a:r>
                    </a:p>
                    <a:p>
                      <a:pPr marL="111125" indent="-111125" algn="l">
                        <a:buFont typeface="Arial" pitchFamily="34" charset="0"/>
                        <a:buChar char="•"/>
                      </a:pPr>
                      <a:r>
                        <a:rPr lang="en-US" sz="1050" baseline="0" dirty="0" smtClean="0"/>
                        <a:t>Good understanding of major issues. Corrections are in various stages of</a:t>
                      </a:r>
                      <a:r>
                        <a:rPr lang="en-US" sz="1050" dirty="0" smtClean="0"/>
                        <a:t> implementation in GS.</a:t>
                      </a:r>
                    </a:p>
                    <a:p>
                      <a:pPr marL="111125" indent="-111125" algn="l">
                        <a:buFont typeface="Arial" pitchFamily="34" charset="0"/>
                        <a:buChar char="•"/>
                      </a:pPr>
                      <a:r>
                        <a:rPr lang="en-US" sz="1050" dirty="0" smtClean="0">
                          <a:solidFill>
                            <a:srgbClr val="C00000"/>
                          </a:solidFill>
                        </a:rPr>
                        <a:t>This has</a:t>
                      </a:r>
                      <a:r>
                        <a:rPr lang="en-US" sz="1050" baseline="0" dirty="0" smtClean="0">
                          <a:solidFill>
                            <a:srgbClr val="C00000"/>
                          </a:solidFill>
                        </a:rPr>
                        <a:t> been expected as the </a:t>
                      </a:r>
                      <a:r>
                        <a:rPr lang="en-US" sz="1050" dirty="0" smtClean="0">
                          <a:solidFill>
                            <a:srgbClr val="C00000"/>
                          </a:solidFill>
                        </a:rPr>
                        <a:t>difficult problem.</a:t>
                      </a:r>
                    </a:p>
                  </a:txBody>
                  <a:tcPr marL="68580" marR="68580" marT="34290" marB="34290">
                    <a:solidFill>
                      <a:srgbClr val="99FF66"/>
                    </a:solidFill>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129</a:t>
            </a:fld>
            <a:endParaRPr lang="en-US" altLang="en-US" dirty="0"/>
          </a:p>
        </p:txBody>
      </p:sp>
      <p:sp>
        <p:nvSpPr>
          <p:cNvPr id="3" name="Date Placeholder 2"/>
          <p:cNvSpPr>
            <a:spLocks noGrp="1"/>
          </p:cNvSpPr>
          <p:nvPr>
            <p:ph type="dt" sz="half" idx="10"/>
          </p:nvPr>
        </p:nvSpPr>
        <p:spPr/>
        <p:txBody>
          <a:bodyPr/>
          <a:lstStyle/>
          <a:p>
            <a:r>
              <a:rPr lang="en-US" altLang="en-US" dirty="0" smtClean="0"/>
              <a:t>2018/11/28</a:t>
            </a:r>
            <a:endParaRPr lang="en-US" alt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6082638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8337"/>
            <a:ext cx="6400800" cy="777517"/>
          </a:xfrm>
        </p:spPr>
        <p:txBody>
          <a:bodyPr>
            <a:normAutofit/>
          </a:bodyPr>
          <a:lstStyle/>
          <a:p>
            <a:r>
              <a:rPr lang="en-US" sz="3600" dirty="0" smtClean="0"/>
              <a:t>IR Bias under “Best” Condition</a:t>
            </a:r>
            <a:endParaRPr lang="en-US" sz="36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13</a:t>
            </a:fld>
            <a:endParaRPr lang="en-US" altLang="en-US" dirty="0"/>
          </a:p>
        </p:txBody>
      </p:sp>
      <p:graphicFrame>
        <p:nvGraphicFramePr>
          <p:cNvPr id="8" name="Table 7"/>
          <p:cNvGraphicFramePr>
            <a:graphicFrameLocks noGrp="1"/>
          </p:cNvGraphicFramePr>
          <p:nvPr>
            <p:extLst>
              <p:ext uri="{D42A27DB-BD31-4B8C-83A1-F6EECF244321}">
                <p14:modId xmlns:p14="http://schemas.microsoft.com/office/powerpoint/2010/main" val="1302574580"/>
              </p:ext>
            </p:extLst>
          </p:nvPr>
        </p:nvGraphicFramePr>
        <p:xfrm>
          <a:off x="330094" y="4344243"/>
          <a:ext cx="8686801" cy="2026860"/>
        </p:xfrm>
        <a:graphic>
          <a:graphicData uri="http://schemas.openxmlformats.org/drawingml/2006/table">
            <a:tbl>
              <a:tblPr firstRow="1" bandRow="1">
                <a:tableStyleId>{5C22544A-7EE6-4342-B048-85BDC9FD1C3A}</a:tableStyleId>
              </a:tblPr>
              <a:tblGrid>
                <a:gridCol w="1168044">
                  <a:extLst>
                    <a:ext uri="{9D8B030D-6E8A-4147-A177-3AD203B41FA5}">
                      <a16:colId xmlns:a16="http://schemas.microsoft.com/office/drawing/2014/main" val="3258439229"/>
                    </a:ext>
                  </a:extLst>
                </a:gridCol>
                <a:gridCol w="721261">
                  <a:extLst>
                    <a:ext uri="{9D8B030D-6E8A-4147-A177-3AD203B41FA5}">
                      <a16:colId xmlns:a16="http://schemas.microsoft.com/office/drawing/2014/main" val="3288487599"/>
                    </a:ext>
                  </a:extLst>
                </a:gridCol>
                <a:gridCol w="711021">
                  <a:extLst>
                    <a:ext uri="{9D8B030D-6E8A-4147-A177-3AD203B41FA5}">
                      <a16:colId xmlns:a16="http://schemas.microsoft.com/office/drawing/2014/main" val="644878268"/>
                    </a:ext>
                  </a:extLst>
                </a:gridCol>
                <a:gridCol w="762000">
                  <a:extLst>
                    <a:ext uri="{9D8B030D-6E8A-4147-A177-3AD203B41FA5}">
                      <a16:colId xmlns:a16="http://schemas.microsoft.com/office/drawing/2014/main" val="3064605354"/>
                    </a:ext>
                  </a:extLst>
                </a:gridCol>
                <a:gridCol w="704849">
                  <a:extLst>
                    <a:ext uri="{9D8B030D-6E8A-4147-A177-3AD203B41FA5}">
                      <a16:colId xmlns:a16="http://schemas.microsoft.com/office/drawing/2014/main" val="1522690519"/>
                    </a:ext>
                  </a:extLst>
                </a:gridCol>
                <a:gridCol w="723899">
                  <a:extLst>
                    <a:ext uri="{9D8B030D-6E8A-4147-A177-3AD203B41FA5}">
                      <a16:colId xmlns:a16="http://schemas.microsoft.com/office/drawing/2014/main" val="1101166186"/>
                    </a:ext>
                  </a:extLst>
                </a:gridCol>
                <a:gridCol w="762000">
                  <a:extLst>
                    <a:ext uri="{9D8B030D-6E8A-4147-A177-3AD203B41FA5}">
                      <a16:colId xmlns:a16="http://schemas.microsoft.com/office/drawing/2014/main" val="1298389605"/>
                    </a:ext>
                  </a:extLst>
                </a:gridCol>
                <a:gridCol w="790576">
                  <a:extLst>
                    <a:ext uri="{9D8B030D-6E8A-4147-A177-3AD203B41FA5}">
                      <a16:colId xmlns:a16="http://schemas.microsoft.com/office/drawing/2014/main" val="1193707949"/>
                    </a:ext>
                  </a:extLst>
                </a:gridCol>
                <a:gridCol w="809625">
                  <a:extLst>
                    <a:ext uri="{9D8B030D-6E8A-4147-A177-3AD203B41FA5}">
                      <a16:colId xmlns:a16="http://schemas.microsoft.com/office/drawing/2014/main" val="1754016212"/>
                    </a:ext>
                  </a:extLst>
                </a:gridCol>
                <a:gridCol w="793801">
                  <a:extLst>
                    <a:ext uri="{9D8B030D-6E8A-4147-A177-3AD203B41FA5}">
                      <a16:colId xmlns:a16="http://schemas.microsoft.com/office/drawing/2014/main" val="2956345138"/>
                    </a:ext>
                  </a:extLst>
                </a:gridCol>
                <a:gridCol w="739725">
                  <a:extLst>
                    <a:ext uri="{9D8B030D-6E8A-4147-A177-3AD203B41FA5}">
                      <a16:colId xmlns:a16="http://schemas.microsoft.com/office/drawing/2014/main" val="4235301393"/>
                    </a:ext>
                  </a:extLst>
                </a:gridCol>
              </a:tblGrid>
              <a:tr h="319980">
                <a:tc>
                  <a:txBody>
                    <a:bodyPr/>
                    <a:lstStyle/>
                    <a:p>
                      <a:pPr algn="ctr"/>
                      <a:r>
                        <a:rPr lang="en-US" sz="1100" dirty="0" smtClean="0"/>
                        <a:t>LEO</a:t>
                      </a:r>
                      <a:endParaRPr lang="en-US" sz="1100" dirty="0"/>
                    </a:p>
                  </a:txBody>
                  <a:tcPr/>
                </a:tc>
                <a:tc>
                  <a:txBody>
                    <a:bodyPr/>
                    <a:lstStyle/>
                    <a:p>
                      <a:pPr algn="ctr"/>
                      <a:r>
                        <a:rPr lang="en-US" sz="1100" dirty="0" smtClean="0"/>
                        <a:t>B07</a:t>
                      </a:r>
                      <a:endParaRPr lang="en-US" sz="1100" dirty="0"/>
                    </a:p>
                  </a:txBody>
                  <a:tcPr/>
                </a:tc>
                <a:tc>
                  <a:txBody>
                    <a:bodyPr/>
                    <a:lstStyle/>
                    <a:p>
                      <a:pPr algn="ctr"/>
                      <a:r>
                        <a:rPr lang="en-US" sz="1100" dirty="0" smtClean="0"/>
                        <a:t>B08</a:t>
                      </a:r>
                      <a:endParaRPr lang="en-US" sz="1100" dirty="0"/>
                    </a:p>
                  </a:txBody>
                  <a:tcPr/>
                </a:tc>
                <a:tc>
                  <a:txBody>
                    <a:bodyPr/>
                    <a:lstStyle/>
                    <a:p>
                      <a:pPr algn="ctr"/>
                      <a:r>
                        <a:rPr lang="en-US" sz="1100" dirty="0" smtClean="0"/>
                        <a:t>B09</a:t>
                      </a:r>
                      <a:endParaRPr lang="en-US" sz="1100" dirty="0"/>
                    </a:p>
                  </a:txBody>
                  <a:tcPr/>
                </a:tc>
                <a:tc>
                  <a:txBody>
                    <a:bodyPr/>
                    <a:lstStyle/>
                    <a:p>
                      <a:pPr algn="ctr"/>
                      <a:r>
                        <a:rPr lang="en-US" sz="1100" dirty="0" smtClean="0"/>
                        <a:t>B10</a:t>
                      </a:r>
                      <a:endParaRPr lang="en-US" sz="1100" dirty="0"/>
                    </a:p>
                  </a:txBody>
                  <a:tcPr/>
                </a:tc>
                <a:tc>
                  <a:txBody>
                    <a:bodyPr/>
                    <a:lstStyle/>
                    <a:p>
                      <a:pPr algn="ctr"/>
                      <a:r>
                        <a:rPr lang="en-US" sz="1100" dirty="0" smtClean="0"/>
                        <a:t>B11</a:t>
                      </a:r>
                      <a:endParaRPr lang="en-US" sz="1100" dirty="0"/>
                    </a:p>
                  </a:txBody>
                  <a:tcPr/>
                </a:tc>
                <a:tc>
                  <a:txBody>
                    <a:bodyPr/>
                    <a:lstStyle/>
                    <a:p>
                      <a:pPr algn="ctr"/>
                      <a:r>
                        <a:rPr lang="en-US" sz="1100" dirty="0" smtClean="0"/>
                        <a:t>B12</a:t>
                      </a:r>
                      <a:endParaRPr lang="en-US" sz="1100" dirty="0"/>
                    </a:p>
                  </a:txBody>
                  <a:tcPr/>
                </a:tc>
                <a:tc>
                  <a:txBody>
                    <a:bodyPr/>
                    <a:lstStyle/>
                    <a:p>
                      <a:pPr algn="ctr"/>
                      <a:r>
                        <a:rPr lang="en-US" sz="1100" dirty="0" smtClean="0"/>
                        <a:t>B13</a:t>
                      </a:r>
                      <a:endParaRPr lang="en-US" sz="1100" dirty="0"/>
                    </a:p>
                  </a:txBody>
                  <a:tcPr/>
                </a:tc>
                <a:tc>
                  <a:txBody>
                    <a:bodyPr/>
                    <a:lstStyle/>
                    <a:p>
                      <a:pPr algn="ctr"/>
                      <a:r>
                        <a:rPr lang="en-US" sz="1100" dirty="0" smtClean="0"/>
                        <a:t>B14</a:t>
                      </a:r>
                      <a:endParaRPr lang="en-US" sz="1100" dirty="0"/>
                    </a:p>
                  </a:txBody>
                  <a:tcPr/>
                </a:tc>
                <a:tc>
                  <a:txBody>
                    <a:bodyPr/>
                    <a:lstStyle/>
                    <a:p>
                      <a:pPr algn="ctr"/>
                      <a:r>
                        <a:rPr lang="en-US" sz="1100" dirty="0" smtClean="0"/>
                        <a:t>B15</a:t>
                      </a:r>
                      <a:endParaRPr lang="en-US" sz="1100" dirty="0"/>
                    </a:p>
                  </a:txBody>
                  <a:tcPr/>
                </a:tc>
                <a:tc>
                  <a:txBody>
                    <a:bodyPr/>
                    <a:lstStyle/>
                    <a:p>
                      <a:pPr algn="ctr"/>
                      <a:r>
                        <a:rPr lang="en-US" sz="1100" dirty="0" smtClean="0"/>
                        <a:t>B16</a:t>
                      </a:r>
                      <a:endParaRPr lang="en-US" sz="1100" dirty="0"/>
                    </a:p>
                  </a:txBody>
                  <a:tcPr/>
                </a:tc>
                <a:extLst>
                  <a:ext uri="{0D108BD9-81ED-4DB2-BD59-A6C34878D82A}">
                    <a16:rowId xmlns:a16="http://schemas.microsoft.com/office/drawing/2014/main" val="2613147056"/>
                  </a:ext>
                </a:extLst>
              </a:tr>
              <a:tr h="394496">
                <a:tc>
                  <a:txBody>
                    <a:bodyPr/>
                    <a:lstStyle/>
                    <a:p>
                      <a:pPr algn="ctr"/>
                      <a:r>
                        <a:rPr lang="en-US" sz="1100" dirty="0" smtClean="0"/>
                        <a:t>NPPCrIS vs. G17</a:t>
                      </a:r>
                      <a:endParaRPr lang="en-US" sz="1100" dirty="0"/>
                    </a:p>
                  </a:txBody>
                  <a:tcPr/>
                </a:tc>
                <a:tc>
                  <a:txBody>
                    <a:bodyPr/>
                    <a:lstStyle/>
                    <a:p>
                      <a:pPr algn="ctr"/>
                      <a:r>
                        <a:rPr lang="en-US" sz="1100" dirty="0" smtClean="0"/>
                        <a:t>-</a:t>
                      </a:r>
                      <a:endParaRPr lang="en-US" sz="1100" dirty="0"/>
                    </a:p>
                  </a:txBody>
                  <a:tcPr/>
                </a:tc>
                <a:tc>
                  <a:txBody>
                    <a:bodyPr/>
                    <a:lstStyle/>
                    <a:p>
                      <a:pPr algn="ctr"/>
                      <a:r>
                        <a:rPr lang="en-US" sz="1100" dirty="0" smtClean="0"/>
                        <a:t>0.475</a:t>
                      </a:r>
                    </a:p>
                    <a:p>
                      <a:pPr algn="ctr"/>
                      <a:r>
                        <a:rPr lang="en-US" sz="1100" dirty="0" smtClean="0"/>
                        <a:t>(0.177)</a:t>
                      </a:r>
                      <a:endParaRPr lang="en-US" sz="1100" dirty="0"/>
                    </a:p>
                  </a:txBody>
                  <a:tcPr/>
                </a:tc>
                <a:tc>
                  <a:txBody>
                    <a:bodyPr/>
                    <a:lstStyle/>
                    <a:p>
                      <a:pPr algn="ctr"/>
                      <a:r>
                        <a:rPr lang="en-US" sz="1100" dirty="0" smtClean="0"/>
                        <a:t>0.049</a:t>
                      </a:r>
                    </a:p>
                    <a:p>
                      <a:pPr algn="ctr"/>
                      <a:r>
                        <a:rPr lang="en-US" sz="1100" dirty="0" smtClean="0"/>
                        <a:t>(0.169)</a:t>
                      </a:r>
                      <a:endParaRPr lang="en-US" sz="1100" dirty="0"/>
                    </a:p>
                  </a:txBody>
                  <a:tcPr/>
                </a:tc>
                <a:tc>
                  <a:txBody>
                    <a:bodyPr/>
                    <a:lstStyle/>
                    <a:p>
                      <a:pPr algn="ctr"/>
                      <a:r>
                        <a:rPr lang="en-US" sz="1100" dirty="0" smtClean="0"/>
                        <a:t>-0.035</a:t>
                      </a:r>
                    </a:p>
                    <a:p>
                      <a:pPr algn="ctr"/>
                      <a:r>
                        <a:rPr lang="en-US" sz="1100" dirty="0" smtClean="0"/>
                        <a:t>(0.162)</a:t>
                      </a:r>
                      <a:endParaRPr lang="en-US" sz="1100" dirty="0"/>
                    </a:p>
                  </a:txBody>
                  <a:tcPr/>
                </a:tc>
                <a:tc>
                  <a:txBody>
                    <a:bodyPr/>
                    <a:lstStyle/>
                    <a:p>
                      <a:pPr algn="ctr"/>
                      <a:r>
                        <a:rPr lang="en-US" sz="1100" dirty="0" smtClean="0"/>
                        <a:t>-</a:t>
                      </a:r>
                      <a:endParaRPr lang="en-US" sz="1100" dirty="0"/>
                    </a:p>
                  </a:txBody>
                  <a:tcPr/>
                </a:tc>
                <a:tc>
                  <a:txBody>
                    <a:bodyPr/>
                    <a:lstStyle/>
                    <a:p>
                      <a:pPr algn="ctr"/>
                      <a:r>
                        <a:rPr lang="en-US" sz="1100" dirty="0" smtClean="0"/>
                        <a:t>-0.083</a:t>
                      </a:r>
                    </a:p>
                    <a:p>
                      <a:pPr algn="ctr"/>
                      <a:r>
                        <a:rPr lang="en-US" sz="1100" dirty="0" smtClean="0"/>
                        <a:t>(0.203)</a:t>
                      </a:r>
                      <a:endParaRPr lang="en-US" sz="1100" dirty="0"/>
                    </a:p>
                  </a:txBody>
                  <a:tcPr/>
                </a:tc>
                <a:tc>
                  <a:txBody>
                    <a:bodyPr/>
                    <a:lstStyle/>
                    <a:p>
                      <a:pPr algn="ctr"/>
                      <a:r>
                        <a:rPr lang="en-US" sz="1100" dirty="0" smtClean="0"/>
                        <a:t>-0.124</a:t>
                      </a:r>
                    </a:p>
                    <a:p>
                      <a:pPr algn="ctr"/>
                      <a:r>
                        <a:rPr lang="en-US" sz="1100" dirty="0" smtClean="0"/>
                        <a:t>(0.211)</a:t>
                      </a:r>
                      <a:endParaRPr lang="en-US" sz="1100" dirty="0"/>
                    </a:p>
                  </a:txBody>
                  <a:tcPr/>
                </a:tc>
                <a:tc>
                  <a:txBody>
                    <a:bodyPr/>
                    <a:lstStyle/>
                    <a:p>
                      <a:pPr algn="ctr"/>
                      <a:r>
                        <a:rPr lang="en-US" sz="1100" dirty="0" smtClean="0"/>
                        <a:t>-0.152</a:t>
                      </a:r>
                    </a:p>
                    <a:p>
                      <a:pPr algn="ctr"/>
                      <a:r>
                        <a:rPr lang="en-US" sz="1100" dirty="0" smtClean="0"/>
                        <a:t>(0.218)</a:t>
                      </a:r>
                      <a:endParaRPr lang="en-US" sz="1100" dirty="0"/>
                    </a:p>
                  </a:txBody>
                  <a:tcPr/>
                </a:tc>
                <a:tc>
                  <a:txBody>
                    <a:bodyPr/>
                    <a:lstStyle/>
                    <a:p>
                      <a:pPr algn="ctr"/>
                      <a:r>
                        <a:rPr lang="en-US" sz="1100" dirty="0" smtClean="0"/>
                        <a:t>0.015</a:t>
                      </a:r>
                    </a:p>
                    <a:p>
                      <a:pPr algn="ctr"/>
                      <a:r>
                        <a:rPr lang="en-US" sz="1100" dirty="0" smtClean="0"/>
                        <a:t>(0.236)</a:t>
                      </a:r>
                      <a:endParaRPr lang="en-US" sz="1100" dirty="0"/>
                    </a:p>
                  </a:txBody>
                  <a:tcPr/>
                </a:tc>
                <a:tc>
                  <a:txBody>
                    <a:bodyPr/>
                    <a:lstStyle/>
                    <a:p>
                      <a:pPr algn="ctr"/>
                      <a:r>
                        <a:rPr lang="en-US" sz="1100" dirty="0" smtClean="0"/>
                        <a:t>0.449</a:t>
                      </a:r>
                    </a:p>
                    <a:p>
                      <a:pPr algn="ctr"/>
                      <a:r>
                        <a:rPr lang="en-US" sz="1100" dirty="0" smtClean="0"/>
                        <a:t>(0.305)</a:t>
                      </a:r>
                      <a:endParaRPr lang="en-US" sz="1100" dirty="0"/>
                    </a:p>
                  </a:txBody>
                  <a:tcPr/>
                </a:tc>
                <a:extLst>
                  <a:ext uri="{0D108BD9-81ED-4DB2-BD59-A6C34878D82A}">
                    <a16:rowId xmlns:a16="http://schemas.microsoft.com/office/drawing/2014/main" val="3151918848"/>
                  </a:ext>
                </a:extLst>
              </a:tr>
              <a:tr h="394496">
                <a:tc>
                  <a:txBody>
                    <a:bodyPr/>
                    <a:lstStyle/>
                    <a:p>
                      <a:pPr algn="ctr"/>
                      <a:r>
                        <a:rPr lang="en-US" sz="1100" dirty="0" smtClean="0"/>
                        <a:t>N20CrIS vs. G17</a:t>
                      </a:r>
                      <a:endParaRPr lang="en-US" sz="1100" dirty="0"/>
                    </a:p>
                  </a:txBody>
                  <a:tcPr/>
                </a:tc>
                <a:tc>
                  <a:txBody>
                    <a:bodyPr/>
                    <a:lstStyle/>
                    <a:p>
                      <a:pPr algn="ctr"/>
                      <a:r>
                        <a:rPr lang="en-US" sz="1100" dirty="0" smtClean="0"/>
                        <a:t>-</a:t>
                      </a:r>
                      <a:endParaRPr lang="en-US" sz="1100" dirty="0"/>
                    </a:p>
                  </a:txBody>
                  <a:tcPr/>
                </a:tc>
                <a:tc>
                  <a:txBody>
                    <a:bodyPr/>
                    <a:lstStyle/>
                    <a:p>
                      <a:pPr algn="ctr"/>
                      <a:r>
                        <a:rPr lang="en-US" sz="1100" dirty="0" smtClean="0"/>
                        <a:t>0.477</a:t>
                      </a:r>
                    </a:p>
                    <a:p>
                      <a:pPr algn="ctr"/>
                      <a:r>
                        <a:rPr lang="en-US" sz="1100" dirty="0" smtClean="0"/>
                        <a:t>(0.188)</a:t>
                      </a:r>
                      <a:endParaRPr lang="en-US" sz="1100" dirty="0"/>
                    </a:p>
                  </a:txBody>
                  <a:tcPr/>
                </a:tc>
                <a:tc>
                  <a:txBody>
                    <a:bodyPr/>
                    <a:lstStyle/>
                    <a:p>
                      <a:pPr algn="ctr"/>
                      <a:r>
                        <a:rPr lang="en-US" sz="1100" dirty="0" smtClean="0"/>
                        <a:t>0.089</a:t>
                      </a:r>
                    </a:p>
                    <a:p>
                      <a:pPr algn="ctr"/>
                      <a:r>
                        <a:rPr lang="en-US" sz="1100" dirty="0" smtClean="0"/>
                        <a:t>(0.174)</a:t>
                      </a:r>
                      <a:endParaRPr lang="en-US" sz="1100" dirty="0"/>
                    </a:p>
                  </a:txBody>
                  <a:tcPr/>
                </a:tc>
                <a:tc>
                  <a:txBody>
                    <a:bodyPr/>
                    <a:lstStyle/>
                    <a:p>
                      <a:pPr algn="ctr"/>
                      <a:r>
                        <a:rPr lang="en-US" sz="1100" dirty="0" smtClean="0"/>
                        <a:t>0.002</a:t>
                      </a:r>
                    </a:p>
                    <a:p>
                      <a:pPr algn="ctr"/>
                      <a:r>
                        <a:rPr lang="en-US" sz="1100" dirty="0" smtClean="0"/>
                        <a:t>(0.168)</a:t>
                      </a:r>
                      <a:endParaRPr lang="en-US" sz="1100" dirty="0"/>
                    </a:p>
                  </a:txBody>
                  <a:tcPr/>
                </a:tc>
                <a:tc>
                  <a:txBody>
                    <a:bodyPr/>
                    <a:lstStyle/>
                    <a:p>
                      <a:pPr algn="ctr"/>
                      <a:r>
                        <a:rPr lang="en-US" sz="1100" dirty="0" smtClean="0"/>
                        <a:t>-</a:t>
                      </a:r>
                      <a:endParaRPr lang="en-US" sz="1100" dirty="0"/>
                    </a:p>
                  </a:txBody>
                  <a:tcPr/>
                </a:tc>
                <a:tc>
                  <a:txBody>
                    <a:bodyPr/>
                    <a:lstStyle/>
                    <a:p>
                      <a:pPr algn="ctr"/>
                      <a:r>
                        <a:rPr lang="en-US" sz="1100" dirty="0" smtClean="0"/>
                        <a:t>-0.064</a:t>
                      </a:r>
                    </a:p>
                    <a:p>
                      <a:pPr algn="ctr"/>
                      <a:r>
                        <a:rPr lang="en-US" sz="1100" dirty="0" smtClean="0"/>
                        <a:t>(0.210)</a:t>
                      </a:r>
                      <a:endParaRPr lang="en-US" sz="1100" dirty="0"/>
                    </a:p>
                  </a:txBody>
                  <a:tcPr/>
                </a:tc>
                <a:tc>
                  <a:txBody>
                    <a:bodyPr/>
                    <a:lstStyle/>
                    <a:p>
                      <a:pPr algn="ctr"/>
                      <a:r>
                        <a:rPr lang="en-US" sz="1100" dirty="0" smtClean="0"/>
                        <a:t>-0.057</a:t>
                      </a:r>
                    </a:p>
                    <a:p>
                      <a:pPr algn="ctr"/>
                      <a:r>
                        <a:rPr lang="en-US" sz="1100" dirty="0" smtClean="0"/>
                        <a:t>(0.204)</a:t>
                      </a:r>
                      <a:endParaRPr lang="en-US" sz="1100" dirty="0"/>
                    </a:p>
                  </a:txBody>
                  <a:tcPr/>
                </a:tc>
                <a:tc>
                  <a:txBody>
                    <a:bodyPr/>
                    <a:lstStyle/>
                    <a:p>
                      <a:pPr algn="ctr"/>
                      <a:r>
                        <a:rPr lang="en-US" sz="1100" dirty="0" smtClean="0"/>
                        <a:t>-0.099</a:t>
                      </a:r>
                    </a:p>
                    <a:p>
                      <a:pPr algn="ctr"/>
                      <a:r>
                        <a:rPr lang="en-US" sz="1100" dirty="0" smtClean="0"/>
                        <a:t>(0.225)</a:t>
                      </a:r>
                      <a:endParaRPr lang="en-US" sz="1100" dirty="0"/>
                    </a:p>
                  </a:txBody>
                  <a:tcPr/>
                </a:tc>
                <a:tc>
                  <a:txBody>
                    <a:bodyPr/>
                    <a:lstStyle/>
                    <a:p>
                      <a:pPr algn="ctr"/>
                      <a:r>
                        <a:rPr lang="en-US" sz="1100" dirty="0" smtClean="0"/>
                        <a:t>0.061</a:t>
                      </a:r>
                    </a:p>
                    <a:p>
                      <a:pPr algn="ctr"/>
                      <a:r>
                        <a:rPr lang="en-US" sz="1100" dirty="0" smtClean="0"/>
                        <a:t>(0.252)</a:t>
                      </a:r>
                      <a:endParaRPr lang="en-US" sz="1100" dirty="0"/>
                    </a:p>
                  </a:txBody>
                  <a:tcPr/>
                </a:tc>
                <a:tc>
                  <a:txBody>
                    <a:bodyPr/>
                    <a:lstStyle/>
                    <a:p>
                      <a:pPr algn="ctr"/>
                      <a:r>
                        <a:rPr lang="en-US" sz="1100" dirty="0" smtClean="0"/>
                        <a:t>0.469</a:t>
                      </a:r>
                    </a:p>
                    <a:p>
                      <a:pPr algn="ctr"/>
                      <a:r>
                        <a:rPr lang="en-US" sz="1100" dirty="0" smtClean="0"/>
                        <a:t>(0.316)</a:t>
                      </a:r>
                      <a:endParaRPr lang="en-US" sz="1100" dirty="0"/>
                    </a:p>
                  </a:txBody>
                  <a:tcPr/>
                </a:tc>
                <a:extLst>
                  <a:ext uri="{0D108BD9-81ED-4DB2-BD59-A6C34878D82A}">
                    <a16:rowId xmlns:a16="http://schemas.microsoft.com/office/drawing/2014/main" val="3925678613"/>
                  </a:ext>
                </a:extLst>
              </a:tr>
              <a:tr h="394496">
                <a:tc>
                  <a:txBody>
                    <a:bodyPr/>
                    <a:lstStyle/>
                    <a:p>
                      <a:pPr algn="ctr"/>
                      <a:r>
                        <a:rPr lang="en-US" sz="1100" dirty="0" smtClean="0"/>
                        <a:t>IASI –B vs. G17</a:t>
                      </a:r>
                      <a:endParaRPr lang="en-US" sz="1100" dirty="0"/>
                    </a:p>
                  </a:txBody>
                  <a:tcPr/>
                </a:tc>
                <a:tc>
                  <a:txBody>
                    <a:bodyPr/>
                    <a:lstStyle/>
                    <a:p>
                      <a:pPr algn="ctr"/>
                      <a:r>
                        <a:rPr lang="en-US" sz="1100" dirty="0" smtClean="0"/>
                        <a:t>-0.023</a:t>
                      </a:r>
                    </a:p>
                    <a:p>
                      <a:pPr algn="ctr"/>
                      <a:r>
                        <a:rPr lang="en-US" sz="1100" dirty="0" smtClean="0"/>
                        <a:t>(0.169)</a:t>
                      </a:r>
                      <a:endParaRPr lang="en-US" sz="1100" dirty="0"/>
                    </a:p>
                  </a:txBody>
                  <a:tcPr/>
                </a:tc>
                <a:tc>
                  <a:txBody>
                    <a:bodyPr/>
                    <a:lstStyle/>
                    <a:p>
                      <a:pPr algn="ctr"/>
                      <a:r>
                        <a:rPr lang="en-US" sz="1100" dirty="0" smtClean="0"/>
                        <a:t>-0.102</a:t>
                      </a:r>
                    </a:p>
                    <a:p>
                      <a:pPr algn="ctr"/>
                      <a:r>
                        <a:rPr lang="en-US" sz="1100" dirty="0" smtClean="0"/>
                        <a:t>(0.205)</a:t>
                      </a:r>
                      <a:endParaRPr lang="en-US" sz="1100" dirty="0"/>
                    </a:p>
                  </a:txBody>
                  <a:tcPr/>
                </a:tc>
                <a:tc>
                  <a:txBody>
                    <a:bodyPr/>
                    <a:lstStyle/>
                    <a:p>
                      <a:pPr algn="ctr"/>
                      <a:r>
                        <a:rPr lang="en-US" sz="1100" dirty="0" smtClean="0"/>
                        <a:t>0.054</a:t>
                      </a:r>
                    </a:p>
                    <a:p>
                      <a:pPr algn="ctr"/>
                      <a:r>
                        <a:rPr lang="en-US" sz="1100" dirty="0" smtClean="0"/>
                        <a:t>(0.192)</a:t>
                      </a:r>
                      <a:endParaRPr lang="en-US" sz="1100" dirty="0"/>
                    </a:p>
                  </a:txBody>
                  <a:tcPr/>
                </a:tc>
                <a:tc>
                  <a:txBody>
                    <a:bodyPr/>
                    <a:lstStyle/>
                    <a:p>
                      <a:pPr algn="ctr"/>
                      <a:r>
                        <a:rPr lang="en-US" sz="1100" dirty="0" smtClean="0"/>
                        <a:t>-0.029</a:t>
                      </a:r>
                    </a:p>
                    <a:p>
                      <a:pPr algn="ctr"/>
                      <a:r>
                        <a:rPr lang="en-US" sz="1100" dirty="0" smtClean="0"/>
                        <a:t>(0.188)</a:t>
                      </a:r>
                      <a:endParaRPr lang="en-US" sz="1100" dirty="0"/>
                    </a:p>
                  </a:txBody>
                  <a:tcPr/>
                </a:tc>
                <a:tc>
                  <a:txBody>
                    <a:bodyPr/>
                    <a:lstStyle/>
                    <a:p>
                      <a:pPr algn="ctr"/>
                      <a:r>
                        <a:rPr lang="en-US" sz="1100" dirty="0" smtClean="0"/>
                        <a:t>-0.02</a:t>
                      </a:r>
                    </a:p>
                    <a:p>
                      <a:pPr algn="ctr"/>
                      <a:r>
                        <a:rPr lang="en-US" sz="1100" dirty="0" smtClean="0"/>
                        <a:t>(0.218)</a:t>
                      </a:r>
                      <a:endParaRPr lang="en-US" sz="1100" dirty="0"/>
                    </a:p>
                  </a:txBody>
                  <a:tcPr/>
                </a:tc>
                <a:tc>
                  <a:txBody>
                    <a:bodyPr/>
                    <a:lstStyle/>
                    <a:p>
                      <a:pPr algn="ctr"/>
                      <a:r>
                        <a:rPr lang="en-US" sz="1100" dirty="0" smtClean="0"/>
                        <a:t>-0.118</a:t>
                      </a:r>
                    </a:p>
                    <a:p>
                      <a:pPr algn="ctr"/>
                      <a:r>
                        <a:rPr lang="en-US" sz="1100" dirty="0" smtClean="0"/>
                        <a:t>(0.249)</a:t>
                      </a:r>
                    </a:p>
                  </a:txBody>
                  <a:tcPr/>
                </a:tc>
                <a:tc>
                  <a:txBody>
                    <a:bodyPr/>
                    <a:lstStyle/>
                    <a:p>
                      <a:pPr algn="ctr"/>
                      <a:r>
                        <a:rPr lang="en-US" sz="1100" dirty="0" smtClean="0"/>
                        <a:t>-0.070</a:t>
                      </a:r>
                    </a:p>
                    <a:p>
                      <a:pPr algn="ctr"/>
                      <a:r>
                        <a:rPr lang="en-US" sz="1100" dirty="0" smtClean="0"/>
                        <a:t>(0.280)</a:t>
                      </a:r>
                      <a:endParaRPr lang="en-US" sz="1100" dirty="0"/>
                    </a:p>
                  </a:txBody>
                  <a:tcPr/>
                </a:tc>
                <a:tc>
                  <a:txBody>
                    <a:bodyPr/>
                    <a:lstStyle/>
                    <a:p>
                      <a:pPr algn="ctr"/>
                      <a:r>
                        <a:rPr lang="en-US" sz="1100" dirty="0" smtClean="0"/>
                        <a:t>-0.081</a:t>
                      </a:r>
                    </a:p>
                    <a:p>
                      <a:pPr algn="ctr"/>
                      <a:r>
                        <a:rPr lang="en-US" sz="1100" dirty="0" smtClean="0"/>
                        <a:t>(0.311)</a:t>
                      </a:r>
                      <a:endParaRPr lang="en-US" sz="1100" dirty="0"/>
                    </a:p>
                  </a:txBody>
                  <a:tcPr/>
                </a:tc>
                <a:tc>
                  <a:txBody>
                    <a:bodyPr/>
                    <a:lstStyle/>
                    <a:p>
                      <a:pPr algn="ctr"/>
                      <a:r>
                        <a:rPr lang="en-US" sz="1100" dirty="0" smtClean="0"/>
                        <a:t>0.046</a:t>
                      </a:r>
                    </a:p>
                    <a:p>
                      <a:pPr algn="ctr"/>
                      <a:r>
                        <a:rPr lang="en-US" sz="1100" dirty="0" smtClean="0"/>
                        <a:t>(0.323)</a:t>
                      </a:r>
                      <a:endParaRPr lang="en-US" sz="1100" dirty="0"/>
                    </a:p>
                  </a:txBody>
                  <a:tcPr/>
                </a:tc>
                <a:tc>
                  <a:txBody>
                    <a:bodyPr/>
                    <a:lstStyle/>
                    <a:p>
                      <a:pPr algn="ctr"/>
                      <a:r>
                        <a:rPr lang="en-US" sz="1100" dirty="0" smtClean="0"/>
                        <a:t>0.413</a:t>
                      </a:r>
                    </a:p>
                    <a:p>
                      <a:pPr algn="ctr"/>
                      <a:r>
                        <a:rPr lang="en-US" sz="1100" dirty="0" smtClean="0"/>
                        <a:t>(0.350)</a:t>
                      </a:r>
                      <a:endParaRPr lang="en-US" sz="1100" dirty="0"/>
                    </a:p>
                  </a:txBody>
                  <a:tcPr/>
                </a:tc>
                <a:extLst>
                  <a:ext uri="{0D108BD9-81ED-4DB2-BD59-A6C34878D82A}">
                    <a16:rowId xmlns:a16="http://schemas.microsoft.com/office/drawing/2014/main" val="535636439"/>
                  </a:ext>
                </a:extLst>
              </a:tr>
              <a:tr h="394496">
                <a:tc>
                  <a:txBody>
                    <a:bodyPr/>
                    <a:lstStyle/>
                    <a:p>
                      <a:pPr algn="ctr"/>
                      <a:r>
                        <a:rPr lang="en-US" sz="1100" dirty="0" smtClean="0"/>
                        <a:t>IASI-A vs. G17</a:t>
                      </a:r>
                      <a:endParaRPr lang="en-US" sz="1100" dirty="0"/>
                    </a:p>
                  </a:txBody>
                  <a:tcPr/>
                </a:tc>
                <a:tc>
                  <a:txBody>
                    <a:bodyPr/>
                    <a:lstStyle/>
                    <a:p>
                      <a:pPr algn="ctr"/>
                      <a:r>
                        <a:rPr lang="en-US" sz="1100" dirty="0" smtClean="0"/>
                        <a:t>-0.078</a:t>
                      </a:r>
                    </a:p>
                    <a:p>
                      <a:pPr algn="ctr"/>
                      <a:r>
                        <a:rPr lang="en-US" sz="1100" dirty="0" smtClean="0"/>
                        <a:t>(0.168)</a:t>
                      </a:r>
                      <a:endParaRPr lang="en-US" sz="1100" dirty="0"/>
                    </a:p>
                  </a:txBody>
                  <a:tcPr/>
                </a:tc>
                <a:tc>
                  <a:txBody>
                    <a:bodyPr/>
                    <a:lstStyle/>
                    <a:p>
                      <a:pPr algn="ctr"/>
                      <a:r>
                        <a:rPr lang="en-US" sz="1100" dirty="0" smtClean="0"/>
                        <a:t>-0.189</a:t>
                      </a:r>
                    </a:p>
                    <a:p>
                      <a:pPr algn="ctr"/>
                      <a:r>
                        <a:rPr lang="en-US" sz="1100" dirty="0" smtClean="0"/>
                        <a:t>(0.235)</a:t>
                      </a:r>
                      <a:endParaRPr lang="en-US" sz="1100" dirty="0"/>
                    </a:p>
                  </a:txBody>
                  <a:tcPr/>
                </a:tc>
                <a:tc>
                  <a:txBody>
                    <a:bodyPr/>
                    <a:lstStyle/>
                    <a:p>
                      <a:pPr algn="ctr"/>
                      <a:r>
                        <a:rPr lang="en-US" sz="1100" dirty="0" smtClean="0"/>
                        <a:t>0.020</a:t>
                      </a:r>
                    </a:p>
                    <a:p>
                      <a:pPr algn="ctr"/>
                      <a:r>
                        <a:rPr lang="en-US" sz="1100" dirty="0" smtClean="0"/>
                        <a:t>(0.233)</a:t>
                      </a:r>
                      <a:endParaRPr lang="en-US" sz="1100" dirty="0"/>
                    </a:p>
                  </a:txBody>
                  <a:tcPr/>
                </a:tc>
                <a:tc>
                  <a:txBody>
                    <a:bodyPr/>
                    <a:lstStyle/>
                    <a:p>
                      <a:pPr algn="ctr"/>
                      <a:r>
                        <a:rPr lang="en-US" sz="1100" dirty="0" smtClean="0"/>
                        <a:t>-0.064</a:t>
                      </a:r>
                    </a:p>
                    <a:p>
                      <a:pPr algn="ctr"/>
                      <a:r>
                        <a:rPr lang="en-US" sz="1100" dirty="0" smtClean="0"/>
                        <a:t>(0.228)</a:t>
                      </a:r>
                      <a:endParaRPr lang="en-US" sz="1100" dirty="0"/>
                    </a:p>
                  </a:txBody>
                  <a:tcPr/>
                </a:tc>
                <a:tc>
                  <a:txBody>
                    <a:bodyPr/>
                    <a:lstStyle/>
                    <a:p>
                      <a:pPr algn="ctr"/>
                      <a:r>
                        <a:rPr lang="en-US" sz="1100" dirty="0" smtClean="0"/>
                        <a:t>-0.002</a:t>
                      </a:r>
                    </a:p>
                    <a:p>
                      <a:pPr algn="ctr"/>
                      <a:r>
                        <a:rPr lang="en-US" sz="1100" dirty="0" smtClean="0"/>
                        <a:t>(0.327)</a:t>
                      </a:r>
                      <a:endParaRPr lang="en-US" sz="1100" dirty="0"/>
                    </a:p>
                  </a:txBody>
                  <a:tcPr/>
                </a:tc>
                <a:tc>
                  <a:txBody>
                    <a:bodyPr/>
                    <a:lstStyle/>
                    <a:p>
                      <a:pPr algn="ctr"/>
                      <a:r>
                        <a:rPr lang="en-US" sz="1100" dirty="0" smtClean="0"/>
                        <a:t>-0.111</a:t>
                      </a:r>
                    </a:p>
                    <a:p>
                      <a:pPr algn="ctr"/>
                      <a:r>
                        <a:rPr lang="en-US" sz="1100" dirty="0" smtClean="0"/>
                        <a:t>(0.298)</a:t>
                      </a:r>
                      <a:endParaRPr lang="en-US" sz="1100" dirty="0"/>
                    </a:p>
                  </a:txBody>
                  <a:tcPr/>
                </a:tc>
                <a:tc>
                  <a:txBody>
                    <a:bodyPr/>
                    <a:lstStyle/>
                    <a:p>
                      <a:pPr algn="ctr"/>
                      <a:r>
                        <a:rPr lang="en-US" sz="1100" dirty="0" smtClean="0"/>
                        <a:t>-0.042</a:t>
                      </a:r>
                    </a:p>
                    <a:p>
                      <a:pPr algn="ctr"/>
                      <a:r>
                        <a:rPr lang="en-US" sz="1100" dirty="0" smtClean="0"/>
                        <a:t>(0.349)</a:t>
                      </a:r>
                      <a:endParaRPr lang="en-US" sz="1100" dirty="0"/>
                    </a:p>
                  </a:txBody>
                  <a:tcPr/>
                </a:tc>
                <a:tc>
                  <a:txBody>
                    <a:bodyPr/>
                    <a:lstStyle/>
                    <a:p>
                      <a:pPr algn="ctr"/>
                      <a:r>
                        <a:rPr lang="en-US" sz="1100" dirty="0" smtClean="0"/>
                        <a:t>-0.068</a:t>
                      </a:r>
                    </a:p>
                    <a:p>
                      <a:pPr algn="ctr"/>
                      <a:r>
                        <a:rPr lang="en-US" sz="1100" dirty="0" smtClean="0"/>
                        <a:t>(0.378)</a:t>
                      </a:r>
                      <a:endParaRPr lang="en-US" sz="1100" dirty="0"/>
                    </a:p>
                  </a:txBody>
                  <a:tcPr/>
                </a:tc>
                <a:tc>
                  <a:txBody>
                    <a:bodyPr/>
                    <a:lstStyle/>
                    <a:p>
                      <a:pPr algn="ctr"/>
                      <a:r>
                        <a:rPr lang="en-US" sz="1100" dirty="0" smtClean="0"/>
                        <a:t>0.052</a:t>
                      </a:r>
                    </a:p>
                    <a:p>
                      <a:pPr algn="ctr"/>
                      <a:r>
                        <a:rPr lang="en-US" sz="1100" dirty="0" smtClean="0"/>
                        <a:t>(0.392)</a:t>
                      </a:r>
                      <a:endParaRPr lang="en-US" sz="1100" dirty="0"/>
                    </a:p>
                  </a:txBody>
                  <a:tcPr/>
                </a:tc>
                <a:tc>
                  <a:txBody>
                    <a:bodyPr/>
                    <a:lstStyle/>
                    <a:p>
                      <a:pPr algn="ctr"/>
                      <a:r>
                        <a:rPr lang="en-US" sz="1100" dirty="0" smtClean="0"/>
                        <a:t>0.449</a:t>
                      </a:r>
                    </a:p>
                    <a:p>
                      <a:pPr algn="ctr"/>
                      <a:r>
                        <a:rPr lang="en-US" sz="1100" dirty="0" smtClean="0"/>
                        <a:t>(0.388)</a:t>
                      </a:r>
                      <a:endParaRPr lang="en-US" sz="1100" dirty="0"/>
                    </a:p>
                  </a:txBody>
                  <a:tcPr/>
                </a:tc>
                <a:extLst>
                  <a:ext uri="{0D108BD9-81ED-4DB2-BD59-A6C34878D82A}">
                    <a16:rowId xmlns:a16="http://schemas.microsoft.com/office/drawing/2014/main" val="1302252205"/>
                  </a:ext>
                </a:extLst>
              </a:tr>
            </a:tbl>
          </a:graphicData>
        </a:graphic>
      </p:graphicFrame>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5379" y="1112749"/>
            <a:ext cx="2836746" cy="1618684"/>
          </a:xfrm>
          <a:prstGeom prst="rect">
            <a:avLst/>
          </a:prstGeom>
        </p:spPr>
      </p:pic>
      <p:cxnSp>
        <p:nvCxnSpPr>
          <p:cNvPr id="12" name="Straight Arrow Connector 11"/>
          <p:cNvCxnSpPr/>
          <p:nvPr/>
        </p:nvCxnSpPr>
        <p:spPr>
          <a:xfrm flipV="1">
            <a:off x="6964301" y="2409934"/>
            <a:ext cx="155803" cy="3751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452603" y="2935848"/>
            <a:ext cx="2564292" cy="276999"/>
          </a:xfrm>
          <a:prstGeom prst="rect">
            <a:avLst/>
          </a:prstGeom>
          <a:noFill/>
        </p:spPr>
        <p:txBody>
          <a:bodyPr wrap="none" rtlCol="0">
            <a:spAutoFit/>
          </a:bodyPr>
          <a:lstStyle/>
          <a:p>
            <a:r>
              <a:rPr lang="en-US" sz="1200" dirty="0" smtClean="0">
                <a:solidFill>
                  <a:srgbClr val="FF0000"/>
                </a:solidFill>
              </a:rPr>
              <a:t>CrIS not completely cover ABI B08 SRF</a:t>
            </a:r>
            <a:endParaRPr lang="en-US" sz="1200" dirty="0">
              <a:solidFill>
                <a:srgbClr val="FF0000"/>
              </a:solidFill>
            </a:endParaRPr>
          </a:p>
        </p:txBody>
      </p:sp>
      <p:graphicFrame>
        <p:nvGraphicFramePr>
          <p:cNvPr id="16" name="Chart 15"/>
          <p:cNvGraphicFramePr>
            <a:graphicFrameLocks/>
          </p:cNvGraphicFramePr>
          <p:nvPr>
            <p:extLst>
              <p:ext uri="{D42A27DB-BD31-4B8C-83A1-F6EECF244321}">
                <p14:modId xmlns:p14="http://schemas.microsoft.com/office/powerpoint/2010/main" val="3351062388"/>
              </p:ext>
            </p:extLst>
          </p:nvPr>
        </p:nvGraphicFramePr>
        <p:xfrm>
          <a:off x="65314" y="850814"/>
          <a:ext cx="6449135" cy="3493429"/>
        </p:xfrm>
        <a:graphic>
          <a:graphicData uri="http://schemas.openxmlformats.org/drawingml/2006/chart">
            <c:chart xmlns:c="http://schemas.openxmlformats.org/drawingml/2006/chart" xmlns:r="http://schemas.openxmlformats.org/officeDocument/2006/relationships" r:id="rId3"/>
          </a:graphicData>
        </a:graphic>
      </p:graphicFrame>
      <p:sp>
        <p:nvSpPr>
          <p:cNvPr id="18" name="Oval 17"/>
          <p:cNvSpPr/>
          <p:nvPr/>
        </p:nvSpPr>
        <p:spPr>
          <a:xfrm>
            <a:off x="5863027" y="1711566"/>
            <a:ext cx="575873" cy="161419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914400" y="6459351"/>
            <a:ext cx="7239000" cy="316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Overall very accurate.  Comparable with  G16, except for B16</a:t>
            </a:r>
            <a:endParaRPr lang="en-US" dirty="0"/>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4" name="Footer Placeholder 3"/>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29517653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Path to Full Validation</a:t>
            </a:r>
            <a:endParaRPr lang="en-US" dirty="0"/>
          </a:p>
        </p:txBody>
      </p:sp>
      <p:sp>
        <p:nvSpPr>
          <p:cNvPr id="3" name="Content Placeholder 2"/>
          <p:cNvSpPr>
            <a:spLocks noGrp="1"/>
          </p:cNvSpPr>
          <p:nvPr>
            <p:ph idx="1"/>
          </p:nvPr>
        </p:nvSpPr>
        <p:spPr/>
        <p:txBody>
          <a:bodyPr>
            <a:normAutofit/>
          </a:bodyPr>
          <a:lstStyle/>
          <a:p>
            <a:r>
              <a:rPr lang="en-US" dirty="0" smtClean="0"/>
              <a:t>Complete PLPTs.</a:t>
            </a:r>
          </a:p>
          <a:p>
            <a:r>
              <a:rPr lang="en-US" dirty="0" smtClean="0"/>
              <a:t>Resolve current issues.</a:t>
            </a:r>
          </a:p>
          <a:p>
            <a:r>
              <a:rPr lang="en-US" dirty="0" smtClean="0"/>
              <a:t>Monitor for new anomalies.</a:t>
            </a:r>
          </a:p>
          <a:p>
            <a:r>
              <a:rPr lang="en-US" dirty="0" smtClean="0"/>
              <a:t>IR calibration when FPM temperature is not steady.</a:t>
            </a:r>
          </a:p>
          <a:p>
            <a:pPr lvl="1"/>
            <a:r>
              <a:rPr lang="en-US" dirty="0" smtClean="0"/>
              <a:t>Characterize performance and impact on L1b products.</a:t>
            </a:r>
          </a:p>
          <a:p>
            <a:pPr lvl="1"/>
            <a:r>
              <a:rPr lang="en-US" dirty="0" smtClean="0"/>
              <a:t>Seek for improvements.</a:t>
            </a:r>
          </a:p>
          <a:p>
            <a:r>
              <a:rPr lang="en-US" dirty="0" smtClean="0"/>
              <a:t>Prepare comprehensive assessment of instrument performance and L1b product quality for maturity promotion.</a:t>
            </a:r>
          </a:p>
          <a:p>
            <a:r>
              <a:rPr lang="en-US" dirty="0" smtClean="0"/>
              <a:t>Identify and manage risks.</a:t>
            </a:r>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130</a:t>
            </a:fld>
            <a:endParaRPr lang="en-US" dirty="0"/>
          </a:p>
        </p:txBody>
      </p:sp>
    </p:spTree>
    <p:extLst>
      <p:ext uri="{BB962C8B-B14F-4D97-AF65-F5344CB8AC3E}">
        <p14:creationId xmlns:p14="http://schemas.microsoft.com/office/powerpoint/2010/main" val="81819105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Risks to Full Validation</a:t>
            </a:r>
            <a:endParaRPr lang="en-US"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08320930"/>
              </p:ext>
            </p:extLst>
          </p:nvPr>
        </p:nvGraphicFramePr>
        <p:xfrm>
          <a:off x="132524" y="1465263"/>
          <a:ext cx="8865704" cy="4846320"/>
        </p:xfrm>
        <a:graphic>
          <a:graphicData uri="http://schemas.openxmlformats.org/drawingml/2006/table">
            <a:tbl>
              <a:tblPr firstRow="1" bandRow="1">
                <a:tableStyleId>{5C22544A-7EE6-4342-B048-85BDC9FD1C3A}</a:tableStyleId>
              </a:tblPr>
              <a:tblGrid>
                <a:gridCol w="1162876">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902228">
                  <a:extLst>
                    <a:ext uri="{9D8B030D-6E8A-4147-A177-3AD203B41FA5}">
                      <a16:colId xmlns:a16="http://schemas.microsoft.com/office/drawing/2014/main" val="20003"/>
                    </a:ext>
                  </a:extLst>
                </a:gridCol>
              </a:tblGrid>
              <a:tr h="370840">
                <a:tc>
                  <a:txBody>
                    <a:bodyPr/>
                    <a:lstStyle/>
                    <a:p>
                      <a:pPr algn="ctr"/>
                      <a:r>
                        <a:rPr lang="en-US" dirty="0" smtClean="0"/>
                        <a:t>Risk</a:t>
                      </a:r>
                      <a:r>
                        <a:rPr lang="en-US" baseline="0" dirty="0" smtClean="0"/>
                        <a:t> Name</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Description</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Impact</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Mitigation</a:t>
                      </a:r>
                      <a:r>
                        <a:rPr lang="en-US" baseline="0" dirty="0" smtClean="0"/>
                        <a:t> and Schedule</a:t>
                      </a:r>
                      <a:endParaRPr lang="en-US"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smtClean="0">
                          <a:solidFill>
                            <a:schemeClr val="tx1"/>
                          </a:solidFill>
                        </a:rPr>
                        <a:t>Communication with GS</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IF</a:t>
                      </a:r>
                      <a:r>
                        <a:rPr lang="en-US" dirty="0" smtClean="0">
                          <a:solidFill>
                            <a:schemeClr val="tx1"/>
                          </a:solidFill>
                        </a:rPr>
                        <a:t> CWG does not know what happens</a:t>
                      </a:r>
                      <a:r>
                        <a:rPr lang="en-US" baseline="0" dirty="0" smtClean="0">
                          <a:solidFill>
                            <a:schemeClr val="tx1"/>
                          </a:solidFill>
                        </a:rPr>
                        <a:t> at GS</a:t>
                      </a:r>
                      <a:r>
                        <a:rPr lang="en-US" dirty="0" smtClean="0">
                          <a:solidFill>
                            <a:schemeClr val="tx1"/>
                          </a:solidFill>
                        </a:rPr>
                        <a: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THEN</a:t>
                      </a:r>
                      <a:r>
                        <a:rPr lang="en-US" dirty="0" smtClean="0">
                          <a:solidFill>
                            <a:schemeClr val="tx1"/>
                          </a:solidFill>
                        </a:rPr>
                        <a:t> it</a:t>
                      </a:r>
                      <a:r>
                        <a:rPr lang="en-US" baseline="0" dirty="0" smtClean="0">
                          <a:solidFill>
                            <a:schemeClr val="tx1"/>
                          </a:solidFill>
                        </a:rPr>
                        <a:t> becomes difficult for CWG to plan its actions.</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dirty="0" smtClean="0">
                          <a:solidFill>
                            <a:schemeClr val="tx1"/>
                          </a:solidFill>
                        </a:rPr>
                        <a:t>Raise awareness.</a:t>
                      </a:r>
                      <a:r>
                        <a:rPr lang="en-US" baseline="0" dirty="0" smtClean="0">
                          <a:solidFill>
                            <a:schemeClr val="tx1"/>
                          </a:solidFill>
                        </a:rPr>
                        <a:t> </a:t>
                      </a:r>
                    </a:p>
                    <a:p>
                      <a:pPr marL="230188" indent="-230188">
                        <a:buFont typeface="Arial" pitchFamily="34" charset="0"/>
                        <a:buChar char="•"/>
                      </a:pPr>
                      <a:r>
                        <a:rPr lang="en-US" baseline="0" dirty="0" smtClean="0">
                          <a:solidFill>
                            <a:schemeClr val="tx1"/>
                          </a:solidFill>
                        </a:rPr>
                        <a:t>Stress the importance and urgency.</a:t>
                      </a:r>
                      <a:endParaRPr lang="en-US"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dirty="0" smtClean="0">
                          <a:solidFill>
                            <a:schemeClr val="tx1"/>
                          </a:solidFill>
                        </a:rPr>
                        <a:t>Documentation</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IF</a:t>
                      </a:r>
                      <a:r>
                        <a:rPr lang="en-US" dirty="0" smtClean="0">
                          <a:solidFill>
                            <a:schemeClr val="tx1"/>
                          </a:solidFill>
                        </a:rPr>
                        <a:t> CWG does not have the documents it needs;</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THEN</a:t>
                      </a:r>
                      <a:r>
                        <a:rPr lang="en-US" dirty="0" smtClean="0">
                          <a:solidFill>
                            <a:schemeClr val="tx1"/>
                          </a:solidFill>
                        </a:rPr>
                        <a:t> it</a:t>
                      </a:r>
                      <a:r>
                        <a:rPr lang="en-US" baseline="0" dirty="0" smtClean="0">
                          <a:solidFill>
                            <a:schemeClr val="tx1"/>
                          </a:solidFill>
                        </a:rPr>
                        <a:t> becomes difficult for CWG to work efficiently and effectively</a:t>
                      </a:r>
                      <a:r>
                        <a:rPr lang="en-US" dirty="0" smtClean="0">
                          <a:solidFill>
                            <a:schemeClr val="tx1"/>
                          </a:solidFill>
                        </a:rPr>
                        <a: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dirty="0" smtClean="0">
                          <a:solidFill>
                            <a:schemeClr val="tx1"/>
                          </a:solidFill>
                        </a:rPr>
                        <a:t>Raise awareness.</a:t>
                      </a:r>
                      <a:r>
                        <a:rPr lang="en-US" baseline="0" dirty="0" smtClean="0">
                          <a:solidFill>
                            <a:schemeClr val="tx1"/>
                          </a:solidFill>
                        </a:rPr>
                        <a:t> </a:t>
                      </a:r>
                    </a:p>
                    <a:p>
                      <a:pPr marL="230188" indent="-230188">
                        <a:buFont typeface="Arial" pitchFamily="34" charset="0"/>
                        <a:buChar char="•"/>
                      </a:pPr>
                      <a:r>
                        <a:rPr lang="en-US" baseline="0" dirty="0" smtClean="0">
                          <a:solidFill>
                            <a:schemeClr val="tx1"/>
                          </a:solidFill>
                        </a:rPr>
                        <a:t>Stress the importance and urgency.</a:t>
                      </a:r>
                      <a:endParaRPr lang="en-US"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dirty="0" smtClean="0">
                          <a:solidFill>
                            <a:schemeClr val="tx1"/>
                          </a:solidFill>
                        </a:rPr>
                        <a:t>Funding</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IF</a:t>
                      </a:r>
                      <a:r>
                        <a:rPr lang="en-US" dirty="0" smtClean="0">
                          <a:solidFill>
                            <a:schemeClr val="tx1"/>
                          </a:solidFill>
                        </a:rPr>
                        <a:t> </a:t>
                      </a:r>
                      <a:r>
                        <a:rPr lang="en-US" baseline="0" dirty="0" smtClean="0">
                          <a:solidFill>
                            <a:schemeClr val="tx1"/>
                          </a:solidFill>
                        </a:rPr>
                        <a:t>the FY19 fund cannot be dispensed by June 1, 2019 (1-2 months earlier than before);</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THEN</a:t>
                      </a:r>
                      <a:r>
                        <a:rPr lang="en-US" dirty="0" smtClean="0">
                          <a:solidFill>
                            <a:schemeClr val="tx1"/>
                          </a:solidFill>
                        </a:rPr>
                        <a:t> CWG work may be interrupted</a:t>
                      </a:r>
                      <a:r>
                        <a:rPr lang="en-US" baseline="0" dirty="0" smtClean="0">
                          <a:solidFill>
                            <a:schemeClr val="tx1"/>
                          </a:solidFill>
                        </a:rPr>
                        <a: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marR="0" lvl="0" indent="-230188"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solidFill>
                            <a:schemeClr val="tx1"/>
                          </a:solidFill>
                        </a:rPr>
                        <a:t>Raise awareness.</a:t>
                      </a:r>
                      <a:r>
                        <a:rPr lang="en-US" baseline="0" dirty="0" smtClean="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r>
                        <a:rPr lang="en-US" dirty="0" smtClean="0">
                          <a:solidFill>
                            <a:schemeClr val="tx1"/>
                          </a:solidFill>
                        </a:rPr>
                        <a:t>Contract / Grant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smtClean="0">
                          <a:solidFill>
                            <a:srgbClr val="FF0000"/>
                          </a:solidFill>
                        </a:rPr>
                        <a:t>IF</a:t>
                      </a:r>
                      <a:r>
                        <a:rPr lang="en-US" baseline="0" dirty="0" smtClean="0">
                          <a:solidFill>
                            <a:schemeClr val="tx1"/>
                          </a:solidFill>
                        </a:rPr>
                        <a:t> UMD grant renewal encounters unexpected difficulties;</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THEN</a:t>
                      </a:r>
                      <a:r>
                        <a:rPr lang="en-US" dirty="0" smtClean="0">
                          <a:solidFill>
                            <a:schemeClr val="tx1"/>
                          </a:solidFill>
                        </a:rPr>
                        <a:t> CWG work may be interrupted</a:t>
                      </a:r>
                      <a:r>
                        <a:rPr lang="en-US" baseline="0" dirty="0" smtClean="0">
                          <a:solidFill>
                            <a:schemeClr val="tx1"/>
                          </a:solidFill>
                        </a:rPr>
                        <a: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marR="0" lvl="0" indent="-230188"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solidFill>
                            <a:schemeClr val="tx1"/>
                          </a:solidFill>
                        </a:rPr>
                        <a:t>Watch closely and plan accordingly.</a:t>
                      </a:r>
                      <a:r>
                        <a:rPr lang="en-US" baseline="0" dirty="0" smtClean="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235795"/>
                  </a:ext>
                </a:extLst>
              </a:tr>
            </a:tbl>
          </a:graphicData>
        </a:graphic>
      </p:graphicFrame>
      <p:sp>
        <p:nvSpPr>
          <p:cNvPr id="5" name="Slide Number Placeholder 4"/>
          <p:cNvSpPr>
            <a:spLocks noGrp="1"/>
          </p:cNvSpPr>
          <p:nvPr>
            <p:ph type="sldNum" sz="quarter" idx="12"/>
          </p:nvPr>
        </p:nvSpPr>
        <p:spPr/>
        <p:txBody>
          <a:bodyPr/>
          <a:lstStyle/>
          <a:p>
            <a:fld id="{615ADB79-25D6-47C0-AB51-22A13A0BBB50}" type="slidenum">
              <a:rPr lang="en-US" altLang="en-US" smtClean="0"/>
              <a:pPr/>
              <a:t>131</a:t>
            </a:fld>
            <a:endParaRPr lang="en-US" altLang="en-US" dirty="0"/>
          </a:p>
        </p:txBody>
      </p:sp>
      <p:sp>
        <p:nvSpPr>
          <p:cNvPr id="3" name="Date Placeholder 2"/>
          <p:cNvSpPr>
            <a:spLocks noGrp="1"/>
          </p:cNvSpPr>
          <p:nvPr>
            <p:ph type="dt" sz="half" idx="10"/>
          </p:nvPr>
        </p:nvSpPr>
        <p:spPr/>
        <p:txBody>
          <a:bodyPr/>
          <a:lstStyle/>
          <a:p>
            <a:r>
              <a:rPr lang="en-US" altLang="en-US" dirty="0" smtClean="0"/>
              <a:t>2018/11/28</a:t>
            </a:r>
            <a:endParaRPr lang="en-US" altLang="en-US" dirty="0"/>
          </a:p>
        </p:txBody>
      </p:sp>
      <p:sp>
        <p:nvSpPr>
          <p:cNvPr id="4" name="Footer Placeholder 3"/>
          <p:cNvSpPr>
            <a:spLocks noGrp="1"/>
          </p:cNvSpPr>
          <p:nvPr>
            <p:ph type="ftr" sz="quarter" idx="4294967295"/>
          </p:nvPr>
        </p:nvSpPr>
        <p:spPr/>
        <p:txBody>
          <a:bodyPr/>
          <a:lstStyle/>
          <a:p>
            <a:pPr>
              <a:defRPr/>
            </a:pPr>
            <a:r>
              <a:rPr lang="en-US" dirty="0" smtClean="0"/>
              <a:t>Provisional PS-PVR for GOES-17 ABI L1b Products</a:t>
            </a:r>
          </a:p>
        </p:txBody>
      </p:sp>
    </p:spTree>
    <p:extLst>
      <p:ext uri="{BB962C8B-B14F-4D97-AF65-F5344CB8AC3E}">
        <p14:creationId xmlns:p14="http://schemas.microsoft.com/office/powerpoint/2010/main" val="348791332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Major Issues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ADR 792: B02 bias (~10% brighter). #</a:t>
            </a:r>
            <a:r>
              <a:rPr lang="en-US" dirty="0" smtClean="0"/>
              <a:t>100.</a:t>
            </a:r>
            <a:endParaRPr lang="en-US" dirty="0" smtClean="0"/>
          </a:p>
          <a:p>
            <a:r>
              <a:rPr lang="en-US" dirty="0" smtClean="0"/>
              <a:t>ADR 814: B03 gain oscillation, which may or may not be due to K-coeff. </a:t>
            </a:r>
            <a:r>
              <a:rPr lang="en-US" dirty="0" smtClean="0"/>
              <a:t>#</a:t>
            </a:r>
            <a:r>
              <a:rPr lang="en-US" dirty="0" smtClean="0"/>
              <a:t>101</a:t>
            </a:r>
            <a:r>
              <a:rPr lang="en-US" dirty="0" smtClean="0"/>
              <a:t>, </a:t>
            </a:r>
            <a:r>
              <a:rPr lang="en-US" dirty="0" smtClean="0"/>
              <a:t>#</a:t>
            </a:r>
            <a:r>
              <a:rPr lang="en-US" dirty="0" smtClean="0"/>
              <a:t>82, </a:t>
            </a:r>
            <a:r>
              <a:rPr lang="en-US" dirty="0" smtClean="0"/>
              <a:t>#</a:t>
            </a:r>
            <a:r>
              <a:rPr lang="en-US" dirty="0" smtClean="0"/>
              <a:t>33.</a:t>
            </a:r>
            <a:endParaRPr lang="en-US" dirty="0" smtClean="0"/>
          </a:p>
          <a:p>
            <a:r>
              <a:rPr lang="en-US" dirty="0" smtClean="0"/>
              <a:t>ADR ###: B16 bias, which may or may not be due to SRF dependence on FPM temperature. #</a:t>
            </a:r>
            <a:r>
              <a:rPr lang="en-US" dirty="0" smtClean="0"/>
              <a:t>102, </a:t>
            </a:r>
            <a:r>
              <a:rPr lang="en-US" dirty="0" smtClean="0"/>
              <a:t>#</a:t>
            </a:r>
            <a:r>
              <a:rPr lang="en-US" dirty="0" smtClean="0"/>
              <a:t>14.</a:t>
            </a:r>
            <a:endParaRPr lang="en-US" dirty="0" smtClean="0"/>
          </a:p>
          <a:p>
            <a:r>
              <a:rPr lang="en-US" dirty="0" smtClean="0"/>
              <a:t>ADR 825: B05 </a:t>
            </a:r>
            <a:r>
              <a:rPr lang="en-US" dirty="0" smtClean="0"/>
              <a:t>striping (not shown).</a:t>
            </a:r>
            <a:endParaRPr lang="en-US" dirty="0" smtClean="0"/>
          </a:p>
          <a:p>
            <a:r>
              <a:rPr lang="en-US" dirty="0" smtClean="0"/>
              <a:t>ADR ###: B01 </a:t>
            </a:r>
            <a:r>
              <a:rPr lang="en-US" dirty="0" smtClean="0"/>
              <a:t>variation (#34).</a:t>
            </a:r>
            <a:endParaRPr lang="en-US" dirty="0" smtClean="0"/>
          </a:p>
          <a:p>
            <a:r>
              <a:rPr lang="en-US" dirty="0" smtClean="0"/>
              <a:t>ADR ###: Temporal variation of IR space </a:t>
            </a:r>
            <a:r>
              <a:rPr lang="en-US" dirty="0" smtClean="0"/>
              <a:t>count (not shown).</a:t>
            </a:r>
            <a:endParaRPr lang="en-US" dirty="0" smtClean="0"/>
          </a:p>
          <a:p>
            <a:r>
              <a:rPr lang="en-US" dirty="0" smtClean="0"/>
              <a:t>ADR ###: Scene dependence of VNIR </a:t>
            </a:r>
            <a:r>
              <a:rPr lang="en-US" dirty="0" smtClean="0"/>
              <a:t>bias (#32).</a:t>
            </a:r>
            <a:endParaRPr lang="en-US" dirty="0" smtClean="0"/>
          </a:p>
          <a:p>
            <a:r>
              <a:rPr lang="en-US" dirty="0" smtClean="0"/>
              <a:t>ADR ###: Residual </a:t>
            </a:r>
            <a:r>
              <a:rPr lang="en-US" dirty="0" smtClean="0"/>
              <a:t>PICA (not shown).</a:t>
            </a:r>
            <a:endParaRPr lang="en-US" dirty="0" smtClean="0"/>
          </a:p>
          <a:p>
            <a:r>
              <a:rPr lang="en-US" dirty="0" smtClean="0"/>
              <a:t>ADR ###: IR </a:t>
            </a:r>
            <a:r>
              <a:rPr lang="en-US" dirty="0"/>
              <a:t>space </a:t>
            </a:r>
            <a:r>
              <a:rPr lang="en-US" dirty="0" smtClean="0"/>
              <a:t>count</a:t>
            </a:r>
            <a:r>
              <a:rPr lang="en-US" dirty="0"/>
              <a:t> </a:t>
            </a:r>
            <a:r>
              <a:rPr lang="en-US" dirty="0" smtClean="0"/>
              <a:t>difference in two MESO </a:t>
            </a:r>
            <a:r>
              <a:rPr lang="en-US" dirty="0" smtClean="0"/>
              <a:t>swaths (not shown).</a:t>
            </a:r>
            <a:endParaRPr lang="en-US" dirty="0" smtClean="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132</a:t>
            </a:fld>
            <a:endParaRPr lang="en-US" dirty="0"/>
          </a:p>
        </p:txBody>
      </p:sp>
    </p:spTree>
    <p:extLst>
      <p:ext uri="{BB962C8B-B14F-4D97-AF65-F5344CB8AC3E}">
        <p14:creationId xmlns:p14="http://schemas.microsoft.com/office/powerpoint/2010/main" val="41131774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00693526"/>
              </p:ext>
            </p:extLst>
          </p:nvPr>
        </p:nvGraphicFramePr>
        <p:xfrm>
          <a:off x="685794" y="1371600"/>
          <a:ext cx="7878542" cy="4724400"/>
        </p:xfrm>
        <a:graphic>
          <a:graphicData uri="http://schemas.openxmlformats.org/drawingml/2006/table">
            <a:tbl>
              <a:tblPr firstRow="1" bandRow="1">
                <a:tableStyleId>{5C22544A-7EE6-4342-B048-85BDC9FD1C3A}</a:tableStyleId>
              </a:tblPr>
              <a:tblGrid>
                <a:gridCol w="1075801">
                  <a:extLst>
                    <a:ext uri="{9D8B030D-6E8A-4147-A177-3AD203B41FA5}">
                      <a16:colId xmlns:a16="http://schemas.microsoft.com/office/drawing/2014/main" val="3131591421"/>
                    </a:ext>
                  </a:extLst>
                </a:gridCol>
                <a:gridCol w="4054259">
                  <a:extLst>
                    <a:ext uri="{9D8B030D-6E8A-4147-A177-3AD203B41FA5}">
                      <a16:colId xmlns:a16="http://schemas.microsoft.com/office/drawing/2014/main" val="3700680089"/>
                    </a:ext>
                  </a:extLst>
                </a:gridCol>
                <a:gridCol w="860612">
                  <a:extLst>
                    <a:ext uri="{9D8B030D-6E8A-4147-A177-3AD203B41FA5}">
                      <a16:colId xmlns:a16="http://schemas.microsoft.com/office/drawing/2014/main" val="3199024722"/>
                    </a:ext>
                  </a:extLst>
                </a:gridCol>
                <a:gridCol w="784075">
                  <a:extLst>
                    <a:ext uri="{9D8B030D-6E8A-4147-A177-3AD203B41FA5}">
                      <a16:colId xmlns:a16="http://schemas.microsoft.com/office/drawing/2014/main" val="2668711271"/>
                    </a:ext>
                  </a:extLst>
                </a:gridCol>
                <a:gridCol w="1103795">
                  <a:extLst>
                    <a:ext uri="{9D8B030D-6E8A-4147-A177-3AD203B41FA5}">
                      <a16:colId xmlns:a16="http://schemas.microsoft.com/office/drawing/2014/main" val="3265863317"/>
                    </a:ext>
                  </a:extLst>
                </a:gridCol>
              </a:tblGrid>
              <a:tr h="278130">
                <a:tc>
                  <a:txBody>
                    <a:bodyPr/>
                    <a:lstStyle/>
                    <a:p>
                      <a:pPr algn="ctr"/>
                      <a:r>
                        <a:rPr lang="en-US" sz="1400" dirty="0" smtClean="0"/>
                        <a:t>ADR #</a:t>
                      </a:r>
                      <a:endParaRPr lang="en-US" sz="1400" dirty="0"/>
                    </a:p>
                  </a:txBody>
                  <a:tcPr marL="68580" marR="68580" marT="34290" marB="34290" anchor="ctr"/>
                </a:tc>
                <a:tc>
                  <a:txBody>
                    <a:bodyPr/>
                    <a:lstStyle/>
                    <a:p>
                      <a:pPr algn="ctr"/>
                      <a:r>
                        <a:rPr lang="en-US" sz="1400" dirty="0" smtClean="0"/>
                        <a:t>Description</a:t>
                      </a:r>
                      <a:endParaRPr lang="en-US" sz="1400" dirty="0"/>
                    </a:p>
                  </a:txBody>
                  <a:tcPr marL="68580" marR="68580" marT="34290" marB="34290" anchor="ctr"/>
                </a:tc>
                <a:tc>
                  <a:txBody>
                    <a:bodyPr/>
                    <a:lstStyle/>
                    <a:p>
                      <a:pPr algn="ctr"/>
                      <a:r>
                        <a:rPr lang="en-US" sz="1400" dirty="0" smtClean="0"/>
                        <a:t>PoC</a:t>
                      </a:r>
                      <a:endParaRPr lang="en-US" sz="1400" dirty="0"/>
                    </a:p>
                  </a:txBody>
                  <a:tcPr marL="68580" marR="68580" marT="34290" marB="34290" anchor="ctr"/>
                </a:tc>
                <a:tc>
                  <a:txBody>
                    <a:bodyPr/>
                    <a:lstStyle/>
                    <a:p>
                      <a:pPr algn="ctr"/>
                      <a:r>
                        <a:rPr lang="en-US" sz="1400" dirty="0" smtClean="0"/>
                        <a:t>Module*</a:t>
                      </a:r>
                      <a:endParaRPr lang="en-US" sz="1400" dirty="0"/>
                    </a:p>
                  </a:txBody>
                  <a:tcPr marL="68580" marR="68580" marT="34290" marB="34290" anchor="ctr"/>
                </a:tc>
                <a:tc>
                  <a:txBody>
                    <a:bodyPr/>
                    <a:lstStyle/>
                    <a:p>
                      <a:pPr algn="ctr"/>
                      <a:r>
                        <a:rPr lang="en-US" sz="1400" dirty="0" smtClean="0"/>
                        <a:t>Status</a:t>
                      </a:r>
                      <a:endParaRPr lang="en-US" sz="1400" dirty="0"/>
                    </a:p>
                  </a:txBody>
                  <a:tcPr marL="68580" marR="68580" marT="34290" marB="34290" anchor="ctr"/>
                </a:tc>
                <a:extLst>
                  <a:ext uri="{0D108BD9-81ED-4DB2-BD59-A6C34878D82A}">
                    <a16:rowId xmlns:a16="http://schemas.microsoft.com/office/drawing/2014/main" val="593632480"/>
                  </a:ext>
                </a:extLst>
              </a:tr>
              <a:tr h="278130">
                <a:tc>
                  <a:txBody>
                    <a:bodyPr/>
                    <a:lstStyle/>
                    <a:p>
                      <a:pPr algn="ctr"/>
                      <a:r>
                        <a:rPr lang="en-US" sz="1400" dirty="0" smtClean="0"/>
                        <a:t>254</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Positive Radiance Bias (9%) in ABI B02</a:t>
                      </a:r>
                      <a:endParaRPr lang="en-US" sz="1400" dirty="0"/>
                    </a:p>
                  </a:txBody>
                  <a:tcPr marL="68580" marR="68580" marT="34290" marB="34290" anchor="ctr"/>
                </a:tc>
                <a:tc>
                  <a:txBody>
                    <a:bodyPr/>
                    <a:lstStyle/>
                    <a:p>
                      <a:pPr algn="ctr"/>
                      <a:r>
                        <a:rPr lang="en-US" sz="1400" dirty="0" smtClean="0"/>
                        <a:t>FY</a:t>
                      </a:r>
                      <a:endParaRPr lang="en-US" sz="1400" dirty="0"/>
                    </a:p>
                  </a:txBody>
                  <a:tcPr marL="68580" marR="68580" marT="34290" marB="34290" anchor="ctr"/>
                </a:tc>
                <a:tc>
                  <a:txBody>
                    <a:bodyPr/>
                    <a:lstStyle/>
                    <a:p>
                      <a:pPr algn="ctr"/>
                      <a:r>
                        <a:rPr lang="en-US" sz="1400" dirty="0" smtClean="0"/>
                        <a:t>G-16</a:t>
                      </a:r>
                      <a:endParaRPr lang="en-US" sz="1400" dirty="0"/>
                    </a:p>
                  </a:txBody>
                  <a:tcPr marL="68580" marR="68580" marT="34290" marB="34290" anchor="ctr"/>
                </a:tc>
                <a:tc>
                  <a:txBody>
                    <a:bodyPr/>
                    <a:lstStyle/>
                    <a:p>
                      <a:pPr algn="ctr"/>
                      <a:r>
                        <a:rPr lang="en-US" sz="1400" dirty="0" smtClean="0"/>
                        <a:t>Active</a:t>
                      </a:r>
                      <a:endParaRPr lang="en-US" sz="1400" dirty="0"/>
                    </a:p>
                  </a:txBody>
                  <a:tcPr marL="68580" marR="68580" marT="34290" marB="34290" anchor="ctr"/>
                </a:tc>
                <a:extLst>
                  <a:ext uri="{0D108BD9-81ED-4DB2-BD59-A6C34878D82A}">
                    <a16:rowId xmlns:a16="http://schemas.microsoft.com/office/drawing/2014/main" val="3739666351"/>
                  </a:ext>
                </a:extLst>
              </a:tr>
              <a:tr h="278130">
                <a:tc>
                  <a:txBody>
                    <a:bodyPr/>
                    <a:lstStyle/>
                    <a:p>
                      <a:pPr algn="ctr"/>
                      <a:r>
                        <a:rPr lang="en-US" sz="1400" dirty="0" smtClean="0"/>
                        <a:t>292</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ABI INST-CAL Offset Field Irregularities</a:t>
                      </a:r>
                      <a:endParaRPr lang="en-US" sz="1400" dirty="0"/>
                    </a:p>
                  </a:txBody>
                  <a:tcPr marL="68580" marR="68580" marT="34290" marB="34290" anchor="ctr"/>
                </a:tc>
                <a:tc>
                  <a:txBody>
                    <a:bodyPr/>
                    <a:lstStyle/>
                    <a:p>
                      <a:pPr algn="ctr"/>
                      <a:r>
                        <a:rPr lang="en-US" sz="1400" dirty="0" smtClean="0"/>
                        <a:t>ZW</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2919470098"/>
                  </a:ext>
                </a:extLst>
              </a:tr>
              <a:tr h="278130">
                <a:tc>
                  <a:txBody>
                    <a:bodyPr/>
                    <a:lstStyle/>
                    <a:p>
                      <a:pPr algn="ctr"/>
                      <a:r>
                        <a:rPr lang="en-US" sz="1400" dirty="0" smtClean="0"/>
                        <a:t>300</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Large Navigation Error in ABI Meso Scan</a:t>
                      </a:r>
                      <a:endParaRPr lang="en-US" sz="1400" dirty="0"/>
                    </a:p>
                  </a:txBody>
                  <a:tcPr marL="68580" marR="68580" marT="34290" marB="34290" anchor="ctr"/>
                </a:tc>
                <a:tc>
                  <a:txBody>
                    <a:bodyPr/>
                    <a:lstStyle/>
                    <a:p>
                      <a:pPr algn="ctr"/>
                      <a:r>
                        <a:rPr lang="en-US" sz="1400" dirty="0" smtClean="0"/>
                        <a:t>VK</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98753572"/>
                  </a:ext>
                </a:extLst>
              </a:tr>
              <a:tr h="278130">
                <a:tc>
                  <a:txBody>
                    <a:bodyPr/>
                    <a:lstStyle/>
                    <a:p>
                      <a:pPr algn="ctr"/>
                      <a:r>
                        <a:rPr lang="en-US" sz="1400" dirty="0" smtClean="0"/>
                        <a:t>304</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DO.04.04 ABI INST-CAL-ENG Data Show Irregularities</a:t>
                      </a:r>
                      <a:endParaRPr lang="en-US" sz="1400" dirty="0"/>
                    </a:p>
                  </a:txBody>
                  <a:tcPr marL="68580" marR="68580" marT="34290" marB="34290" anchor="ctr"/>
                </a:tc>
                <a:tc>
                  <a:txBody>
                    <a:bodyPr/>
                    <a:lstStyle/>
                    <a:p>
                      <a:pPr algn="ctr"/>
                      <a:r>
                        <a:rPr lang="en-US" sz="1400" dirty="0" smtClean="0"/>
                        <a:t>ZW</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734805507"/>
                  </a:ext>
                </a:extLst>
              </a:tr>
              <a:tr h="278130">
                <a:tc>
                  <a:txBody>
                    <a:bodyPr/>
                    <a:lstStyle/>
                    <a:p>
                      <a:pPr algn="ctr"/>
                      <a:r>
                        <a:rPr lang="en-US" sz="1400" dirty="0" smtClean="0"/>
                        <a:t>352</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Bad ABI M4 Space Look Means</a:t>
                      </a:r>
                      <a:endParaRPr lang="en-US" sz="1400" dirty="0"/>
                    </a:p>
                  </a:txBody>
                  <a:tcPr marL="68580" marR="68580" marT="34290" marB="34290" anchor="ctr"/>
                </a:tc>
                <a:tc>
                  <a:txBody>
                    <a:bodyPr/>
                    <a:lstStyle/>
                    <a:p>
                      <a:pPr algn="ctr"/>
                      <a:r>
                        <a:rPr lang="en-US" sz="1400" dirty="0" smtClean="0"/>
                        <a:t>HQ</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t>Active</a:t>
                      </a:r>
                      <a:endParaRPr lang="en-US" sz="1400" dirty="0"/>
                    </a:p>
                  </a:txBody>
                  <a:tcPr marL="68580" marR="68580" marT="34290" marB="34290" anchor="ctr"/>
                </a:tc>
                <a:extLst>
                  <a:ext uri="{0D108BD9-81ED-4DB2-BD59-A6C34878D82A}">
                    <a16:rowId xmlns:a16="http://schemas.microsoft.com/office/drawing/2014/main" val="791289098"/>
                  </a:ext>
                </a:extLst>
              </a:tr>
              <a:tr h="278130">
                <a:tc>
                  <a:txBody>
                    <a:bodyPr/>
                    <a:lstStyle/>
                    <a:p>
                      <a:pPr algn="ctr"/>
                      <a:r>
                        <a:rPr lang="en-US" sz="1400" dirty="0" smtClean="0"/>
                        <a:t>486</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ABI CH2 INST-CAL Data Record Number Inconsistency</a:t>
                      </a:r>
                      <a:endParaRPr lang="en-US" sz="1400" dirty="0"/>
                    </a:p>
                  </a:txBody>
                  <a:tcPr marL="68580" marR="68580" marT="34290" marB="34290" anchor="ctr"/>
                </a:tc>
                <a:tc>
                  <a:txBody>
                    <a:bodyPr/>
                    <a:lstStyle/>
                    <a:p>
                      <a:pPr algn="ctr"/>
                      <a:r>
                        <a:rPr lang="en-US" sz="1400" dirty="0" smtClean="0"/>
                        <a:t>HQ</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t>Active</a:t>
                      </a:r>
                      <a:endParaRPr lang="en-US" sz="1400" dirty="0"/>
                    </a:p>
                  </a:txBody>
                  <a:tcPr marL="68580" marR="68580" marT="34290" marB="34290" anchor="ctr"/>
                </a:tc>
                <a:extLst>
                  <a:ext uri="{0D108BD9-81ED-4DB2-BD59-A6C34878D82A}">
                    <a16:rowId xmlns:a16="http://schemas.microsoft.com/office/drawing/2014/main" val="1523585703"/>
                  </a:ext>
                </a:extLst>
              </a:tr>
              <a:tr h="278130">
                <a:tc>
                  <a:txBody>
                    <a:bodyPr/>
                    <a:lstStyle/>
                    <a:p>
                      <a:pPr algn="ctr"/>
                      <a:r>
                        <a:rPr lang="en-US" sz="1400" dirty="0" smtClean="0"/>
                        <a:t>500</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ABI update to CDRL 80 Volume 3 Rev F</a:t>
                      </a:r>
                      <a:endParaRPr lang="en-US" sz="1400" dirty="0"/>
                    </a:p>
                  </a:txBody>
                  <a:tcPr marL="68580" marR="68580" marT="34290" marB="34290" anchor="ctr"/>
                </a:tc>
                <a:tc>
                  <a:txBody>
                    <a:bodyPr/>
                    <a:lstStyle/>
                    <a:p>
                      <a:pPr algn="ctr"/>
                      <a:r>
                        <a:rPr lang="en-US" sz="1400" dirty="0" smtClean="0"/>
                        <a:t>-</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t>Completed</a:t>
                      </a:r>
                      <a:endParaRPr lang="en-US" sz="1400" dirty="0"/>
                    </a:p>
                  </a:txBody>
                  <a:tcPr marL="68580" marR="68580" marT="34290" marB="34290" anchor="ctr"/>
                </a:tc>
                <a:extLst>
                  <a:ext uri="{0D108BD9-81ED-4DB2-BD59-A6C34878D82A}">
                    <a16:rowId xmlns:a16="http://schemas.microsoft.com/office/drawing/2014/main" val="4223585173"/>
                  </a:ext>
                </a:extLst>
              </a:tr>
              <a:tr h="278130">
                <a:tc>
                  <a:txBody>
                    <a:bodyPr/>
                    <a:lstStyle/>
                    <a:p>
                      <a:pPr algn="ctr"/>
                      <a:r>
                        <a:rPr lang="en-US" sz="1400" dirty="0" smtClean="0"/>
                        <a:t>503</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ABI cold pixels near bright scenes</a:t>
                      </a:r>
                      <a:endParaRPr lang="en-US" sz="1400" dirty="0"/>
                    </a:p>
                  </a:txBody>
                  <a:tcPr marL="68580" marR="68580" marT="34290" marB="34290" anchor="ctr"/>
                </a:tc>
                <a:tc>
                  <a:txBody>
                    <a:bodyPr/>
                    <a:lstStyle/>
                    <a:p>
                      <a:pPr algn="ctr"/>
                      <a:r>
                        <a:rPr lang="en-US" sz="1400" dirty="0" smtClean="0"/>
                        <a:t>ZW</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t>Active</a:t>
                      </a:r>
                      <a:endParaRPr lang="en-US" sz="1400" dirty="0"/>
                    </a:p>
                  </a:txBody>
                  <a:tcPr marL="68580" marR="68580" marT="34290" marB="34290" anchor="ctr"/>
                </a:tc>
                <a:extLst>
                  <a:ext uri="{0D108BD9-81ED-4DB2-BD59-A6C34878D82A}">
                    <a16:rowId xmlns:a16="http://schemas.microsoft.com/office/drawing/2014/main" val="424903180"/>
                  </a:ext>
                </a:extLst>
              </a:tr>
              <a:tr h="278130">
                <a:tc>
                  <a:txBody>
                    <a:bodyPr/>
                    <a:lstStyle/>
                    <a:p>
                      <a:pPr algn="ctr"/>
                      <a:r>
                        <a:rPr lang="en-US" sz="1400" dirty="0" smtClean="0"/>
                        <a:t>583</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Missing ABI INST-CAL .XML files in LZSS</a:t>
                      </a:r>
                      <a:endParaRPr lang="en-US" sz="1400" dirty="0"/>
                    </a:p>
                  </a:txBody>
                  <a:tcPr marL="68580" marR="68580" marT="34290" marB="34290" anchor="ctr"/>
                </a:tc>
                <a:tc>
                  <a:txBody>
                    <a:bodyPr/>
                    <a:lstStyle/>
                    <a:p>
                      <a:pPr algn="ctr"/>
                      <a:r>
                        <a:rPr lang="en-US" sz="1400" dirty="0" smtClean="0"/>
                        <a:t>FY</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t>Active</a:t>
                      </a:r>
                      <a:endParaRPr lang="en-US" sz="1400" dirty="0"/>
                    </a:p>
                  </a:txBody>
                  <a:tcPr marL="68580" marR="68580" marT="34290" marB="34290" anchor="ctr"/>
                </a:tc>
                <a:extLst>
                  <a:ext uri="{0D108BD9-81ED-4DB2-BD59-A6C34878D82A}">
                    <a16:rowId xmlns:a16="http://schemas.microsoft.com/office/drawing/2014/main" val="57043773"/>
                  </a:ext>
                </a:extLst>
              </a:tr>
              <a:tr h="278130">
                <a:tc>
                  <a:txBody>
                    <a:bodyPr/>
                    <a:lstStyle/>
                    <a:p>
                      <a:pPr algn="ctr"/>
                      <a:r>
                        <a:rPr lang="en-US" sz="1400" dirty="0" smtClean="0"/>
                        <a:t>594</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ABI Lunar Intrusion Level Latch up: Longer Term Fix</a:t>
                      </a:r>
                      <a:endParaRPr lang="en-US" sz="1400" dirty="0"/>
                    </a:p>
                  </a:txBody>
                  <a:tcPr marL="68580" marR="68580" marT="34290" marB="34290" anchor="ctr"/>
                </a:tc>
                <a:tc>
                  <a:txBody>
                    <a:bodyPr/>
                    <a:lstStyle/>
                    <a:p>
                      <a:pPr algn="ctr"/>
                      <a:r>
                        <a:rPr lang="en-US" sz="1400" dirty="0" smtClean="0"/>
                        <a:t>ZW</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t>Active</a:t>
                      </a:r>
                      <a:endParaRPr lang="en-US" sz="1400" dirty="0"/>
                    </a:p>
                  </a:txBody>
                  <a:tcPr marL="68580" marR="68580" marT="34290" marB="34290" anchor="ctr"/>
                </a:tc>
                <a:extLst>
                  <a:ext uri="{0D108BD9-81ED-4DB2-BD59-A6C34878D82A}">
                    <a16:rowId xmlns:a16="http://schemas.microsoft.com/office/drawing/2014/main" val="3214791422"/>
                  </a:ext>
                </a:extLst>
              </a:tr>
              <a:tr h="278130">
                <a:tc>
                  <a:txBody>
                    <a:bodyPr/>
                    <a:lstStyle/>
                    <a:p>
                      <a:pPr algn="ctr"/>
                      <a:r>
                        <a:rPr lang="en-US" sz="1400" dirty="0" smtClean="0"/>
                        <a:t>616</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ABI Meso Navigation Bias relative to Full Disk/CONUS</a:t>
                      </a:r>
                      <a:endParaRPr lang="en-US" sz="1400" dirty="0"/>
                    </a:p>
                  </a:txBody>
                  <a:tcPr marL="68580" marR="68580" marT="34290" marB="34290" anchor="ctr"/>
                </a:tc>
                <a:tc>
                  <a:txBody>
                    <a:bodyPr/>
                    <a:lstStyle/>
                    <a:p>
                      <a:pPr algn="ctr"/>
                      <a:r>
                        <a:rPr lang="en-US" sz="1400" dirty="0" smtClean="0"/>
                        <a:t>VK</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Active</a:t>
                      </a:r>
                    </a:p>
                  </a:txBody>
                  <a:tcPr marL="68580" marR="68580" marT="34290" marB="34290" anchor="ctr"/>
                </a:tc>
                <a:extLst>
                  <a:ext uri="{0D108BD9-81ED-4DB2-BD59-A6C34878D82A}">
                    <a16:rowId xmlns:a16="http://schemas.microsoft.com/office/drawing/2014/main" val="3378703189"/>
                  </a:ext>
                </a:extLst>
              </a:tr>
              <a:tr h="278130">
                <a:tc>
                  <a:txBody>
                    <a:bodyPr/>
                    <a:lstStyle/>
                    <a:p>
                      <a:pPr algn="ctr"/>
                      <a:r>
                        <a:rPr lang="en-US" sz="1400" dirty="0" smtClean="0"/>
                        <a:t>642</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Two ABI M2 files per channel for every SCT event</a:t>
                      </a:r>
                      <a:endParaRPr lang="en-US" sz="1400" dirty="0"/>
                    </a:p>
                  </a:txBody>
                  <a:tcPr marL="68580" marR="68580" marT="34290" marB="34290" anchor="ctr"/>
                </a:tc>
                <a:tc>
                  <a:txBody>
                    <a:bodyPr/>
                    <a:lstStyle/>
                    <a:p>
                      <a:pPr algn="ctr"/>
                      <a:r>
                        <a:rPr lang="en-US" sz="1400" dirty="0" smtClean="0"/>
                        <a:t>HQ</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solidFill>
                            <a:schemeClr val="tx1"/>
                          </a:solidFill>
                        </a:rPr>
                        <a:t>Hold</a:t>
                      </a:r>
                      <a:endParaRPr lang="en-US" sz="1400" dirty="0">
                        <a:solidFill>
                          <a:schemeClr val="tx1"/>
                        </a:solidFill>
                      </a:endParaRPr>
                    </a:p>
                  </a:txBody>
                  <a:tcPr marL="68580" marR="68580" marT="34290" marB="34290" anchor="ctr"/>
                </a:tc>
                <a:extLst>
                  <a:ext uri="{0D108BD9-81ED-4DB2-BD59-A6C34878D82A}">
                    <a16:rowId xmlns:a16="http://schemas.microsoft.com/office/drawing/2014/main" val="2362931204"/>
                  </a:ext>
                </a:extLst>
              </a:tr>
              <a:tr h="278130">
                <a:tc>
                  <a:txBody>
                    <a:bodyPr/>
                    <a:lstStyle/>
                    <a:p>
                      <a:pPr algn="ctr"/>
                      <a:r>
                        <a:rPr lang="en-US" sz="1400" dirty="0" smtClean="0"/>
                        <a:t>704</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ABI CDRL42 Updates for GS PG L1b Processing</a:t>
                      </a:r>
                      <a:endParaRPr lang="en-US" sz="1400" dirty="0"/>
                    </a:p>
                  </a:txBody>
                  <a:tcPr marL="68580" marR="68580" marT="34290" marB="34290" anchor="ctr"/>
                </a:tc>
                <a:tc>
                  <a:txBody>
                    <a:bodyPr/>
                    <a:lstStyle/>
                    <a:p>
                      <a:pPr algn="ctr"/>
                      <a:r>
                        <a:rPr lang="en-US" sz="1400" dirty="0" smtClean="0"/>
                        <a:t>ZW</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Active</a:t>
                      </a:r>
                    </a:p>
                  </a:txBody>
                  <a:tcPr marL="68580" marR="68580" marT="34290" marB="34290" anchor="ctr"/>
                </a:tc>
                <a:extLst>
                  <a:ext uri="{0D108BD9-81ED-4DB2-BD59-A6C34878D82A}">
                    <a16:rowId xmlns:a16="http://schemas.microsoft.com/office/drawing/2014/main" val="1847243032"/>
                  </a:ext>
                </a:extLst>
              </a:tr>
              <a:tr h="278130">
                <a:tc>
                  <a:txBody>
                    <a:bodyPr/>
                    <a:lstStyle/>
                    <a:p>
                      <a:pPr algn="ctr"/>
                      <a:r>
                        <a:rPr lang="en-US" sz="1400" dirty="0" smtClean="0"/>
                        <a:t>729</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ABI Saturated Internal Cal Target Counts</a:t>
                      </a:r>
                      <a:endParaRPr lang="en-US" sz="1400" dirty="0"/>
                    </a:p>
                  </a:txBody>
                  <a:tcPr marL="68580" marR="68580" marT="34290" marB="34290" anchor="ctr"/>
                </a:tc>
                <a:tc>
                  <a:txBody>
                    <a:bodyPr/>
                    <a:lstStyle/>
                    <a:p>
                      <a:pPr algn="ctr"/>
                      <a:r>
                        <a:rPr lang="en-US" sz="1400" dirty="0" smtClean="0"/>
                        <a:t>FY</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Active</a:t>
                      </a:r>
                    </a:p>
                  </a:txBody>
                  <a:tcPr marL="68580" marR="68580" marT="34290" marB="34290" anchor="ctr"/>
                </a:tc>
                <a:extLst>
                  <a:ext uri="{0D108BD9-81ED-4DB2-BD59-A6C34878D82A}">
                    <a16:rowId xmlns:a16="http://schemas.microsoft.com/office/drawing/2014/main" val="2240692427"/>
                  </a:ext>
                </a:extLst>
              </a:tr>
              <a:tr h="278130">
                <a:tc>
                  <a:txBody>
                    <a:bodyPr/>
                    <a:lstStyle/>
                    <a:p>
                      <a:pPr algn="ctr"/>
                      <a:r>
                        <a:rPr lang="en-US" sz="1400" dirty="0" smtClean="0"/>
                        <a:t>732</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G16 ABI Band3 Striping</a:t>
                      </a:r>
                      <a:endParaRPr lang="en-US" sz="1400" dirty="0"/>
                    </a:p>
                  </a:txBody>
                  <a:tcPr marL="68580" marR="68580" marT="34290" marB="34290" anchor="ctr"/>
                </a:tc>
                <a:tc>
                  <a:txBody>
                    <a:bodyPr/>
                    <a:lstStyle/>
                    <a:p>
                      <a:pPr algn="ctr"/>
                      <a:r>
                        <a:rPr lang="en-US" sz="1400" dirty="0" smtClean="0"/>
                        <a:t>HQ</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solidFill>
                            <a:schemeClr val="tx1"/>
                          </a:solidFill>
                        </a:rPr>
                        <a:t>Hold</a:t>
                      </a:r>
                      <a:endParaRPr lang="en-US" sz="1400" dirty="0">
                        <a:solidFill>
                          <a:schemeClr val="tx1"/>
                        </a:solidFill>
                      </a:endParaRPr>
                    </a:p>
                  </a:txBody>
                  <a:tcPr marL="68580" marR="68580" marT="34290" marB="34290" anchor="ctr"/>
                </a:tc>
                <a:extLst>
                  <a:ext uri="{0D108BD9-81ED-4DB2-BD59-A6C34878D82A}">
                    <a16:rowId xmlns:a16="http://schemas.microsoft.com/office/drawing/2014/main" val="2996760158"/>
                  </a:ext>
                </a:extLst>
              </a:tr>
            </a:tbl>
          </a:graphicData>
        </a:graphic>
      </p:graphicFrame>
      <p:sp>
        <p:nvSpPr>
          <p:cNvPr id="2" name="TextBox 1"/>
          <p:cNvSpPr txBox="1"/>
          <p:nvPr/>
        </p:nvSpPr>
        <p:spPr>
          <a:xfrm>
            <a:off x="685794" y="6286500"/>
            <a:ext cx="6387353" cy="230832"/>
          </a:xfrm>
          <a:prstGeom prst="rect">
            <a:avLst/>
          </a:prstGeom>
          <a:noFill/>
        </p:spPr>
        <p:txBody>
          <a:bodyPr wrap="square" rtlCol="0">
            <a:spAutoFit/>
          </a:bodyPr>
          <a:lstStyle/>
          <a:p>
            <a:r>
              <a:rPr lang="en-US" sz="900" dirty="0"/>
              <a:t>*: If not indicated, it means the ADR is applied to all on-orbit modules</a:t>
            </a:r>
          </a:p>
        </p:txBody>
      </p:sp>
      <p:sp>
        <p:nvSpPr>
          <p:cNvPr id="3" name="TextBox 2"/>
          <p:cNvSpPr txBox="1"/>
          <p:nvPr/>
        </p:nvSpPr>
        <p:spPr>
          <a:xfrm>
            <a:off x="1371600" y="228600"/>
            <a:ext cx="6400800" cy="707886"/>
          </a:xfrm>
          <a:prstGeom prst="rect">
            <a:avLst/>
          </a:prstGeom>
          <a:noFill/>
        </p:spPr>
        <p:txBody>
          <a:bodyPr wrap="square" rtlCol="0">
            <a:spAutoFit/>
          </a:bodyPr>
          <a:lstStyle/>
          <a:p>
            <a:pPr algn="ctr"/>
            <a:r>
              <a:rPr lang="en-US" sz="4000" dirty="0" smtClean="0"/>
              <a:t>ADR Monitored by CWG</a:t>
            </a:r>
            <a:endParaRPr lang="en-US" sz="4000" dirty="0"/>
          </a:p>
        </p:txBody>
      </p:sp>
    </p:spTree>
    <p:extLst>
      <p:ext uri="{BB962C8B-B14F-4D97-AF65-F5344CB8AC3E}">
        <p14:creationId xmlns:p14="http://schemas.microsoft.com/office/powerpoint/2010/main" val="284343153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685794" y="1371600"/>
          <a:ext cx="7878542" cy="4511040"/>
        </p:xfrm>
        <a:graphic>
          <a:graphicData uri="http://schemas.openxmlformats.org/drawingml/2006/table">
            <a:tbl>
              <a:tblPr firstRow="1" bandRow="1">
                <a:tableStyleId>{5C22544A-7EE6-4342-B048-85BDC9FD1C3A}</a:tableStyleId>
              </a:tblPr>
              <a:tblGrid>
                <a:gridCol w="1075801">
                  <a:extLst>
                    <a:ext uri="{9D8B030D-6E8A-4147-A177-3AD203B41FA5}">
                      <a16:colId xmlns:a16="http://schemas.microsoft.com/office/drawing/2014/main" val="3131591421"/>
                    </a:ext>
                  </a:extLst>
                </a:gridCol>
                <a:gridCol w="4054259">
                  <a:extLst>
                    <a:ext uri="{9D8B030D-6E8A-4147-A177-3AD203B41FA5}">
                      <a16:colId xmlns:a16="http://schemas.microsoft.com/office/drawing/2014/main" val="3700680089"/>
                    </a:ext>
                  </a:extLst>
                </a:gridCol>
                <a:gridCol w="860612">
                  <a:extLst>
                    <a:ext uri="{9D8B030D-6E8A-4147-A177-3AD203B41FA5}">
                      <a16:colId xmlns:a16="http://schemas.microsoft.com/office/drawing/2014/main" val="3199024722"/>
                    </a:ext>
                  </a:extLst>
                </a:gridCol>
                <a:gridCol w="784075">
                  <a:extLst>
                    <a:ext uri="{9D8B030D-6E8A-4147-A177-3AD203B41FA5}">
                      <a16:colId xmlns:a16="http://schemas.microsoft.com/office/drawing/2014/main" val="2668711271"/>
                    </a:ext>
                  </a:extLst>
                </a:gridCol>
                <a:gridCol w="1103795">
                  <a:extLst>
                    <a:ext uri="{9D8B030D-6E8A-4147-A177-3AD203B41FA5}">
                      <a16:colId xmlns:a16="http://schemas.microsoft.com/office/drawing/2014/main" val="3265863317"/>
                    </a:ext>
                  </a:extLst>
                </a:gridCol>
              </a:tblGrid>
              <a:tr h="278130">
                <a:tc>
                  <a:txBody>
                    <a:bodyPr/>
                    <a:lstStyle/>
                    <a:p>
                      <a:pPr algn="ctr"/>
                      <a:r>
                        <a:rPr lang="en-US" sz="1400" dirty="0" smtClean="0"/>
                        <a:t>ADR #</a:t>
                      </a:r>
                      <a:endParaRPr lang="en-US" sz="1400" dirty="0"/>
                    </a:p>
                  </a:txBody>
                  <a:tcPr marL="68580" marR="68580" marT="34290" marB="34290" anchor="ctr"/>
                </a:tc>
                <a:tc>
                  <a:txBody>
                    <a:bodyPr/>
                    <a:lstStyle/>
                    <a:p>
                      <a:pPr algn="ctr"/>
                      <a:r>
                        <a:rPr lang="en-US" sz="1400" dirty="0" smtClean="0"/>
                        <a:t>Description</a:t>
                      </a:r>
                      <a:endParaRPr lang="en-US" sz="1400" dirty="0"/>
                    </a:p>
                  </a:txBody>
                  <a:tcPr marL="68580" marR="68580" marT="34290" marB="34290" anchor="ctr"/>
                </a:tc>
                <a:tc>
                  <a:txBody>
                    <a:bodyPr/>
                    <a:lstStyle/>
                    <a:p>
                      <a:pPr algn="ctr"/>
                      <a:r>
                        <a:rPr lang="en-US" sz="1400" dirty="0" smtClean="0"/>
                        <a:t>PoC</a:t>
                      </a:r>
                      <a:endParaRPr lang="en-US" sz="1400" dirty="0"/>
                    </a:p>
                  </a:txBody>
                  <a:tcPr marL="68580" marR="68580" marT="34290" marB="34290" anchor="ctr"/>
                </a:tc>
                <a:tc>
                  <a:txBody>
                    <a:bodyPr/>
                    <a:lstStyle/>
                    <a:p>
                      <a:pPr algn="ctr"/>
                      <a:r>
                        <a:rPr lang="en-US" sz="1400" dirty="0" smtClean="0"/>
                        <a:t>Module</a:t>
                      </a:r>
                      <a:endParaRPr lang="en-US" sz="1400" dirty="0"/>
                    </a:p>
                  </a:txBody>
                  <a:tcPr marL="68580" marR="68580" marT="34290" marB="34290" anchor="ctr"/>
                </a:tc>
                <a:tc>
                  <a:txBody>
                    <a:bodyPr/>
                    <a:lstStyle/>
                    <a:p>
                      <a:pPr algn="ctr"/>
                      <a:r>
                        <a:rPr lang="en-US" sz="1400" dirty="0" smtClean="0"/>
                        <a:t>Status</a:t>
                      </a:r>
                      <a:endParaRPr lang="en-US" sz="1400" dirty="0"/>
                    </a:p>
                  </a:txBody>
                  <a:tcPr marL="68580" marR="68580" marT="34290" marB="34290" anchor="ctr"/>
                </a:tc>
                <a:extLst>
                  <a:ext uri="{0D108BD9-81ED-4DB2-BD59-A6C34878D82A}">
                    <a16:rowId xmlns:a16="http://schemas.microsoft.com/office/drawing/2014/main" val="593632480"/>
                  </a:ext>
                </a:extLst>
              </a:tr>
              <a:tr h="278130">
                <a:tc>
                  <a:txBody>
                    <a:bodyPr/>
                    <a:lstStyle/>
                    <a:p>
                      <a:pPr algn="ctr"/>
                      <a:r>
                        <a:rPr lang="en-US" sz="1400" dirty="0" smtClean="0"/>
                        <a:t>741</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ABI update to CDRL 80 Volume 3 Rev G</a:t>
                      </a:r>
                      <a:endParaRPr lang="en-US" sz="1400" dirty="0"/>
                    </a:p>
                  </a:txBody>
                  <a:tcPr marL="68580" marR="68580" marT="34290" marB="34290" anchor="ctr"/>
                </a:tc>
                <a:tc>
                  <a:txBody>
                    <a:bodyPr/>
                    <a:lstStyle/>
                    <a:p>
                      <a:pPr algn="ctr"/>
                      <a:r>
                        <a:rPr lang="en-US" sz="1400" dirty="0" smtClean="0"/>
                        <a:t>HQ</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3739666351"/>
                  </a:ext>
                </a:extLst>
              </a:tr>
              <a:tr h="278130">
                <a:tc>
                  <a:txBody>
                    <a:bodyPr/>
                    <a:lstStyle/>
                    <a:p>
                      <a:pPr algn="ctr"/>
                      <a:r>
                        <a:rPr lang="en-US" sz="1400" dirty="0" smtClean="0"/>
                        <a:t>753</a:t>
                      </a:r>
                      <a:endParaRPr lang="en-US" sz="1400" dirty="0"/>
                    </a:p>
                  </a:txBody>
                  <a:tcPr marL="68580" marR="68580" marT="34290" marB="34290" anchor="ctr"/>
                </a:tc>
                <a:tc>
                  <a:txBody>
                    <a:bodyPr/>
                    <a:lstStyle/>
                    <a:p>
                      <a:pPr algn="ctr"/>
                      <a:r>
                        <a:rPr lang="en-US" sz="1400" dirty="0" smtClean="0"/>
                        <a:t>G17 Band01 gain raised 1.5% since 06.11.2018</a:t>
                      </a:r>
                      <a:endParaRPr lang="en-US" sz="1400" dirty="0"/>
                    </a:p>
                  </a:txBody>
                  <a:tcPr marL="68580" marR="68580" marT="34290" marB="34290" anchor="ctr"/>
                </a:tc>
                <a:tc>
                  <a:txBody>
                    <a:bodyPr/>
                    <a:lstStyle/>
                    <a:p>
                      <a:pPr algn="ctr"/>
                      <a:r>
                        <a:rPr lang="en-US" sz="1400" dirty="0" smtClean="0"/>
                        <a:t>HQ</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2919470098"/>
                  </a:ext>
                </a:extLst>
              </a:tr>
              <a:tr h="278130">
                <a:tc>
                  <a:txBody>
                    <a:bodyPr/>
                    <a:lstStyle/>
                    <a:p>
                      <a:pPr algn="ctr"/>
                      <a:r>
                        <a:rPr lang="en-US" sz="1400" dirty="0" smtClean="0"/>
                        <a:t>769</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same time coverage timing at G16/G17 lunar L1alpha</a:t>
                      </a:r>
                      <a:endParaRPr lang="en-US" sz="1400" dirty="0"/>
                    </a:p>
                  </a:txBody>
                  <a:tcPr marL="68580" marR="68580" marT="34290" marB="34290" anchor="ctr"/>
                </a:tc>
                <a:tc>
                  <a:txBody>
                    <a:bodyPr/>
                    <a:lstStyle/>
                    <a:p>
                      <a:pPr algn="ctr"/>
                      <a:r>
                        <a:rPr lang="en-US" sz="1400" dirty="0" smtClean="0"/>
                        <a:t>FY</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98753572"/>
                  </a:ext>
                </a:extLst>
              </a:tr>
              <a:tr h="278130">
                <a:tc>
                  <a:txBody>
                    <a:bodyPr/>
                    <a:lstStyle/>
                    <a:p>
                      <a:pPr algn="ctr"/>
                      <a:r>
                        <a:rPr lang="en-US" sz="1400" dirty="0" smtClean="0"/>
                        <a:t>770</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Striping in G-17 ABI IR images</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ZW</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734805507"/>
                  </a:ext>
                </a:extLst>
              </a:tr>
              <a:tr h="278130">
                <a:tc>
                  <a:txBody>
                    <a:bodyPr/>
                    <a:lstStyle/>
                    <a:p>
                      <a:pPr algn="ctr"/>
                      <a:r>
                        <a:rPr lang="en-US" sz="1400" dirty="0" smtClean="0"/>
                        <a:t>771</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G-17 ABI IR detectors with large NEdT</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ZW</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791289098"/>
                  </a:ext>
                </a:extLst>
              </a:tr>
              <a:tr h="278130">
                <a:tc>
                  <a:txBody>
                    <a:bodyPr/>
                    <a:lstStyle/>
                    <a:p>
                      <a:pPr algn="ctr"/>
                      <a:r>
                        <a:rPr lang="en-US" sz="1400" dirty="0" smtClean="0"/>
                        <a:t>775</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ABI/G16 Anomalous Kalman Filter Response</a:t>
                      </a:r>
                      <a:endParaRPr lang="en-US" sz="1400" dirty="0"/>
                    </a:p>
                  </a:txBody>
                  <a:tcPr marL="68580" marR="68580" marT="34290" marB="34290" anchor="ctr"/>
                </a:tc>
                <a:tc>
                  <a:txBody>
                    <a:bodyPr/>
                    <a:lstStyle/>
                    <a:p>
                      <a:pPr algn="ctr"/>
                      <a:r>
                        <a:rPr lang="en-US" sz="1400" dirty="0" smtClean="0"/>
                        <a:t>VK</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G-18</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solidFill>
                            <a:schemeClr val="tx1"/>
                          </a:solidFill>
                        </a:rPr>
                        <a:t>Hold</a:t>
                      </a:r>
                      <a:endParaRPr lang="en-US" sz="1400" dirty="0">
                        <a:solidFill>
                          <a:schemeClr val="tx1"/>
                        </a:solidFill>
                      </a:endParaRPr>
                    </a:p>
                  </a:txBody>
                  <a:tcPr marL="68580" marR="68580" marT="34290" marB="34290" anchor="ctr"/>
                </a:tc>
                <a:extLst>
                  <a:ext uri="{0D108BD9-81ED-4DB2-BD59-A6C34878D82A}">
                    <a16:rowId xmlns:a16="http://schemas.microsoft.com/office/drawing/2014/main" val="1523585703"/>
                  </a:ext>
                </a:extLst>
              </a:tr>
              <a:tr h="278130">
                <a:tc>
                  <a:txBody>
                    <a:bodyPr/>
                    <a:lstStyle/>
                    <a:p>
                      <a:pPr algn="ctr"/>
                      <a:r>
                        <a:rPr lang="en-US" sz="1400" dirty="0" smtClean="0"/>
                        <a:t>790</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G17 ABI B01 RVS issue</a:t>
                      </a:r>
                      <a:endParaRPr lang="en-US" sz="1400" dirty="0"/>
                    </a:p>
                  </a:txBody>
                  <a:tcPr marL="68580" marR="68580" marT="34290" marB="34290" anchor="ctr"/>
                </a:tc>
                <a:tc>
                  <a:txBody>
                    <a:bodyPr/>
                    <a:lstStyle/>
                    <a:p>
                      <a:pPr algn="ctr"/>
                      <a:r>
                        <a:rPr lang="en-US" sz="1400" dirty="0" smtClean="0"/>
                        <a:t>FY</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4223585173"/>
                  </a:ext>
                </a:extLst>
              </a:tr>
              <a:tr h="278130">
                <a:tc>
                  <a:txBody>
                    <a:bodyPr/>
                    <a:lstStyle/>
                    <a:p>
                      <a:pPr algn="ctr"/>
                      <a:r>
                        <a:rPr lang="en-US" sz="1400" dirty="0" smtClean="0"/>
                        <a:t>791</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G16 ABI B04/B06 lunar data mis-processed</a:t>
                      </a:r>
                      <a:endParaRPr lang="en-US" sz="1400" dirty="0"/>
                    </a:p>
                  </a:txBody>
                  <a:tcPr marL="68580" marR="68580" marT="34290" marB="34290" anchor="ctr"/>
                </a:tc>
                <a:tc>
                  <a:txBody>
                    <a:bodyPr/>
                    <a:lstStyle/>
                    <a:p>
                      <a:pPr algn="ctr"/>
                      <a:r>
                        <a:rPr lang="en-US" sz="1400" dirty="0" smtClean="0"/>
                        <a:t>FY</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424903180"/>
                  </a:ext>
                </a:extLst>
              </a:tr>
              <a:tr h="278130">
                <a:tc>
                  <a:txBody>
                    <a:bodyPr/>
                    <a:lstStyle/>
                    <a:p>
                      <a:pPr algn="ctr"/>
                      <a:r>
                        <a:rPr lang="en-US" sz="1400" dirty="0" smtClean="0"/>
                        <a:t>792</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G17 Band02 Post-launch Gain 6.2% over Pre-launch</a:t>
                      </a:r>
                      <a:endParaRPr lang="en-US" sz="1400" dirty="0"/>
                    </a:p>
                  </a:txBody>
                  <a:tcPr marL="68580" marR="68580" marT="34290" marB="34290" anchor="ctr"/>
                </a:tc>
                <a:tc>
                  <a:txBody>
                    <a:bodyPr/>
                    <a:lstStyle/>
                    <a:p>
                      <a:pPr algn="ctr"/>
                      <a:r>
                        <a:rPr lang="en-US" sz="1400" dirty="0" smtClean="0"/>
                        <a:t>HQ</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57043773"/>
                  </a:ext>
                </a:extLst>
              </a:tr>
              <a:tr h="278130">
                <a:tc>
                  <a:txBody>
                    <a:bodyPr/>
                    <a:lstStyle/>
                    <a:p>
                      <a:pPr algn="ctr"/>
                      <a:r>
                        <a:rPr lang="en-US" sz="1400" dirty="0" smtClean="0"/>
                        <a:t>800</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empty data field in INST-CAL</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ZW</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3214791422"/>
                  </a:ext>
                </a:extLst>
              </a:tr>
              <a:tr h="278130">
                <a:tc>
                  <a:txBody>
                    <a:bodyPr/>
                    <a:lstStyle/>
                    <a:p>
                      <a:pPr algn="ctr"/>
                      <a:r>
                        <a:rPr lang="en-US" sz="1400" dirty="0" smtClean="0"/>
                        <a:t>803</a:t>
                      </a:r>
                      <a:endParaRPr lang="en-US" sz="1400" dirty="0"/>
                    </a:p>
                  </a:txBody>
                  <a:tcPr marL="68580" marR="68580" marT="34290" marB="34290" anchor="ctr"/>
                </a:tc>
                <a:tc>
                  <a:txBody>
                    <a:bodyPr/>
                    <a:lstStyle/>
                    <a:p>
                      <a:pPr algn="ctr"/>
                      <a:r>
                        <a:rPr lang="en-US" sz="1400" dirty="0" smtClean="0"/>
                        <a:t>G-17 lunar intrusion rejection algorithm revision</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ZW</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3378703189"/>
                  </a:ext>
                </a:extLst>
              </a:tr>
              <a:tr h="278130">
                <a:tc>
                  <a:txBody>
                    <a:bodyPr/>
                    <a:lstStyle/>
                    <a:p>
                      <a:pPr algn="ctr"/>
                      <a:r>
                        <a:rPr lang="en-US" sz="1400" dirty="0" smtClean="0"/>
                        <a:t>808</a:t>
                      </a:r>
                      <a:endParaRPr lang="en-US" sz="1400" dirty="0"/>
                    </a:p>
                  </a:txBody>
                  <a:tcPr marL="68580" marR="68580" marT="34290" marB="34290" anchor="ctr"/>
                </a:tc>
                <a:tc>
                  <a:txBody>
                    <a:bodyPr/>
                    <a:lstStyle/>
                    <a:p>
                      <a:pPr algn="ctr"/>
                      <a:r>
                        <a:rPr lang="en-US" sz="1400" dirty="0" smtClean="0"/>
                        <a:t>temporal change of GOES-17 space look count</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ZW</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2362931204"/>
                  </a:ext>
                </a:extLst>
              </a:tr>
              <a:tr h="278130">
                <a:tc>
                  <a:txBody>
                    <a:bodyPr/>
                    <a:lstStyle/>
                    <a:p>
                      <a:pPr algn="ctr"/>
                      <a:r>
                        <a:rPr lang="en-US" sz="1400" dirty="0" smtClean="0"/>
                        <a:t>809</a:t>
                      </a:r>
                      <a:endParaRPr lang="en-US" sz="1400" dirty="0"/>
                    </a:p>
                  </a:txBody>
                  <a:tcPr marL="68580" marR="68580" marT="34290" marB="34290" anchor="ctr"/>
                </a:tc>
                <a:tc>
                  <a:txBody>
                    <a:bodyPr/>
                    <a:lstStyle/>
                    <a:p>
                      <a:pPr algn="ctr"/>
                      <a:r>
                        <a:rPr lang="en-US" sz="1400" dirty="0" smtClean="0"/>
                        <a:t>G17 Periodic Infrared Calibration Anomaly Residue</a:t>
                      </a:r>
                      <a:endParaRPr lang="en-US" sz="1400" dirty="0"/>
                    </a:p>
                  </a:txBody>
                  <a:tcPr marL="68580" marR="68580" marT="34290" marB="34290" anchor="ctr"/>
                </a:tc>
                <a:tc>
                  <a:txBody>
                    <a:bodyPr/>
                    <a:lstStyle/>
                    <a:p>
                      <a:pPr algn="ctr"/>
                      <a:r>
                        <a:rPr lang="en-US" sz="1400" dirty="0" smtClean="0"/>
                        <a:t>FY</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1847243032"/>
                  </a:ext>
                </a:extLst>
              </a:tr>
              <a:tr h="278130">
                <a:tc>
                  <a:txBody>
                    <a:bodyPr/>
                    <a:lstStyle/>
                    <a:p>
                      <a:pPr algn="ctr"/>
                      <a:r>
                        <a:rPr lang="en-US" sz="1400" dirty="0" smtClean="0">
                          <a:solidFill>
                            <a:schemeClr val="tx1"/>
                          </a:solidFill>
                        </a:rPr>
                        <a:t>811</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G-17 space look spatial uniformity</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ZW</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2240692427"/>
                  </a:ext>
                </a:extLst>
              </a:tr>
              <a:tr h="278130">
                <a:tc>
                  <a:txBody>
                    <a:bodyPr/>
                    <a:lstStyle/>
                    <a:p>
                      <a:pPr algn="ctr"/>
                      <a:r>
                        <a:rPr lang="en-US" sz="1400" dirty="0" smtClean="0">
                          <a:solidFill>
                            <a:schemeClr val="tx1"/>
                          </a:solidFill>
                        </a:rPr>
                        <a:t>814</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G17 Band03 gain variation</a:t>
                      </a:r>
                      <a:endParaRPr lang="en-US" sz="1400" dirty="0">
                        <a:solidFill>
                          <a:schemeClr val="tx1"/>
                        </a:solidFill>
                      </a:endParaRPr>
                    </a:p>
                  </a:txBody>
                  <a:tcPr marL="68580" marR="68580" marT="34290" marB="34290" anchor="ctr"/>
                </a:tc>
                <a:tc>
                  <a:txBody>
                    <a:bodyPr/>
                    <a:lstStyle/>
                    <a:p>
                      <a:pPr algn="ctr"/>
                      <a:r>
                        <a:rPr lang="en-US" sz="1400" dirty="0" smtClean="0"/>
                        <a:t>HQ</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2996760158"/>
                  </a:ext>
                </a:extLst>
              </a:tr>
            </a:tbl>
          </a:graphicData>
        </a:graphic>
      </p:graphicFrame>
      <p:sp>
        <p:nvSpPr>
          <p:cNvPr id="5" name="TextBox 4"/>
          <p:cNvSpPr txBox="1"/>
          <p:nvPr/>
        </p:nvSpPr>
        <p:spPr>
          <a:xfrm>
            <a:off x="1371600" y="228600"/>
            <a:ext cx="6400800" cy="707886"/>
          </a:xfrm>
          <a:prstGeom prst="rect">
            <a:avLst/>
          </a:prstGeom>
          <a:noFill/>
        </p:spPr>
        <p:txBody>
          <a:bodyPr wrap="square" rtlCol="0">
            <a:spAutoFit/>
          </a:bodyPr>
          <a:lstStyle/>
          <a:p>
            <a:pPr algn="ctr"/>
            <a:r>
              <a:rPr lang="en-US" sz="4000" dirty="0" smtClean="0"/>
              <a:t>ADR Monitored by CWG</a:t>
            </a:r>
            <a:endParaRPr lang="en-US" sz="4000" dirty="0"/>
          </a:p>
        </p:txBody>
      </p:sp>
    </p:spTree>
    <p:extLst>
      <p:ext uri="{BB962C8B-B14F-4D97-AF65-F5344CB8AC3E}">
        <p14:creationId xmlns:p14="http://schemas.microsoft.com/office/powerpoint/2010/main" val="349009679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31085551"/>
              </p:ext>
            </p:extLst>
          </p:nvPr>
        </p:nvGraphicFramePr>
        <p:xfrm>
          <a:off x="685794" y="1371600"/>
          <a:ext cx="7878542" cy="4229100"/>
        </p:xfrm>
        <a:graphic>
          <a:graphicData uri="http://schemas.openxmlformats.org/drawingml/2006/table">
            <a:tbl>
              <a:tblPr firstRow="1" bandRow="1">
                <a:tableStyleId>{5C22544A-7EE6-4342-B048-85BDC9FD1C3A}</a:tableStyleId>
              </a:tblPr>
              <a:tblGrid>
                <a:gridCol w="1075801">
                  <a:extLst>
                    <a:ext uri="{9D8B030D-6E8A-4147-A177-3AD203B41FA5}">
                      <a16:colId xmlns:a16="http://schemas.microsoft.com/office/drawing/2014/main" val="3131591421"/>
                    </a:ext>
                  </a:extLst>
                </a:gridCol>
                <a:gridCol w="4054259">
                  <a:extLst>
                    <a:ext uri="{9D8B030D-6E8A-4147-A177-3AD203B41FA5}">
                      <a16:colId xmlns:a16="http://schemas.microsoft.com/office/drawing/2014/main" val="3700680089"/>
                    </a:ext>
                  </a:extLst>
                </a:gridCol>
                <a:gridCol w="860612">
                  <a:extLst>
                    <a:ext uri="{9D8B030D-6E8A-4147-A177-3AD203B41FA5}">
                      <a16:colId xmlns:a16="http://schemas.microsoft.com/office/drawing/2014/main" val="3199024722"/>
                    </a:ext>
                  </a:extLst>
                </a:gridCol>
                <a:gridCol w="784075">
                  <a:extLst>
                    <a:ext uri="{9D8B030D-6E8A-4147-A177-3AD203B41FA5}">
                      <a16:colId xmlns:a16="http://schemas.microsoft.com/office/drawing/2014/main" val="2668711271"/>
                    </a:ext>
                  </a:extLst>
                </a:gridCol>
                <a:gridCol w="1103795">
                  <a:extLst>
                    <a:ext uri="{9D8B030D-6E8A-4147-A177-3AD203B41FA5}">
                      <a16:colId xmlns:a16="http://schemas.microsoft.com/office/drawing/2014/main" val="3265863317"/>
                    </a:ext>
                  </a:extLst>
                </a:gridCol>
              </a:tblGrid>
              <a:tr h="278130">
                <a:tc>
                  <a:txBody>
                    <a:bodyPr/>
                    <a:lstStyle/>
                    <a:p>
                      <a:pPr algn="ctr"/>
                      <a:r>
                        <a:rPr lang="en-US" sz="1400" dirty="0" smtClean="0"/>
                        <a:t>ADR #</a:t>
                      </a:r>
                      <a:endParaRPr lang="en-US" sz="1400" dirty="0"/>
                    </a:p>
                  </a:txBody>
                  <a:tcPr marL="68580" marR="68580" marT="34290" marB="34290" anchor="ctr"/>
                </a:tc>
                <a:tc>
                  <a:txBody>
                    <a:bodyPr/>
                    <a:lstStyle/>
                    <a:p>
                      <a:pPr algn="ctr"/>
                      <a:r>
                        <a:rPr lang="en-US" sz="1400" dirty="0" smtClean="0"/>
                        <a:t>Description</a:t>
                      </a:r>
                      <a:endParaRPr lang="en-US" sz="1400" dirty="0"/>
                    </a:p>
                  </a:txBody>
                  <a:tcPr marL="68580" marR="68580" marT="34290" marB="34290" anchor="ctr"/>
                </a:tc>
                <a:tc>
                  <a:txBody>
                    <a:bodyPr/>
                    <a:lstStyle/>
                    <a:p>
                      <a:pPr algn="ctr"/>
                      <a:r>
                        <a:rPr lang="en-US" sz="1400" dirty="0" smtClean="0"/>
                        <a:t>PoC</a:t>
                      </a:r>
                      <a:endParaRPr lang="en-US" sz="1400" dirty="0"/>
                    </a:p>
                  </a:txBody>
                  <a:tcPr marL="68580" marR="68580" marT="34290" marB="34290" anchor="ctr"/>
                </a:tc>
                <a:tc>
                  <a:txBody>
                    <a:bodyPr/>
                    <a:lstStyle/>
                    <a:p>
                      <a:pPr algn="ctr"/>
                      <a:r>
                        <a:rPr lang="en-US" sz="1400" dirty="0" smtClean="0"/>
                        <a:t>Module</a:t>
                      </a:r>
                      <a:endParaRPr lang="en-US" sz="1400" dirty="0"/>
                    </a:p>
                  </a:txBody>
                  <a:tcPr marL="68580" marR="68580" marT="34290" marB="34290" anchor="ctr"/>
                </a:tc>
                <a:tc>
                  <a:txBody>
                    <a:bodyPr/>
                    <a:lstStyle/>
                    <a:p>
                      <a:pPr algn="ctr"/>
                      <a:r>
                        <a:rPr lang="en-US" sz="1400" dirty="0" smtClean="0"/>
                        <a:t>Status</a:t>
                      </a:r>
                      <a:endParaRPr lang="en-US" sz="1400" dirty="0"/>
                    </a:p>
                  </a:txBody>
                  <a:tcPr marL="68580" marR="68580" marT="34290" marB="34290" anchor="ctr"/>
                </a:tc>
                <a:extLst>
                  <a:ext uri="{0D108BD9-81ED-4DB2-BD59-A6C34878D82A}">
                    <a16:rowId xmlns:a16="http://schemas.microsoft.com/office/drawing/2014/main" val="593632480"/>
                  </a:ext>
                </a:extLst>
              </a:tr>
              <a:tr h="278130">
                <a:tc>
                  <a:txBody>
                    <a:bodyPr/>
                    <a:lstStyle/>
                    <a:p>
                      <a:pPr algn="ctr"/>
                      <a:r>
                        <a:rPr lang="en-US" sz="1400" dirty="0" smtClean="0">
                          <a:solidFill>
                            <a:schemeClr val="tx1"/>
                          </a:solidFill>
                        </a:rPr>
                        <a:t>815</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G17 band02 prelaunch gain variation with BDS col=2</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HQ</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3739666351"/>
                  </a:ext>
                </a:extLst>
              </a:tr>
              <a:tr h="278130">
                <a:tc>
                  <a:txBody>
                    <a:bodyPr/>
                    <a:lstStyle/>
                    <a:p>
                      <a:pPr algn="ctr"/>
                      <a:r>
                        <a:rPr lang="en-US" sz="1400" dirty="0" smtClean="0">
                          <a:solidFill>
                            <a:schemeClr val="tx1"/>
                          </a:solidFill>
                        </a:rPr>
                        <a:t>817</a:t>
                      </a:r>
                      <a:endParaRPr lang="en-US" sz="1400" dirty="0">
                        <a:solidFill>
                          <a:schemeClr val="tx1"/>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fill-in space look statistics in INST-CAL</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ZW</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2919470098"/>
                  </a:ext>
                </a:extLst>
              </a:tr>
              <a:tr h="278130">
                <a:tc>
                  <a:txBody>
                    <a:bodyPr/>
                    <a:lstStyle/>
                    <a:p>
                      <a:pPr algn="ctr"/>
                      <a:r>
                        <a:rPr lang="en-US" sz="1400" dirty="0" smtClean="0">
                          <a:solidFill>
                            <a:schemeClr val="tx1"/>
                          </a:solidFill>
                        </a:rPr>
                        <a:t>825</a:t>
                      </a:r>
                      <a:endParaRPr lang="en-US" sz="1400" dirty="0">
                        <a:solidFill>
                          <a:schemeClr val="tx1"/>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G-17 Band 5 Striping</a:t>
                      </a:r>
                      <a:endParaRPr lang="en-US" sz="1400" dirty="0">
                        <a:solidFill>
                          <a:schemeClr val="tx1"/>
                        </a:solidFill>
                      </a:endParaRPr>
                    </a:p>
                  </a:txBody>
                  <a:tcPr marL="68580" marR="68580" marT="34290" marB="34290" anchor="ctr"/>
                </a:tc>
                <a:tc>
                  <a:txBody>
                    <a:bodyPr/>
                    <a:lstStyle/>
                    <a:p>
                      <a:pPr algn="ctr"/>
                      <a:r>
                        <a:rPr lang="en-US" sz="1400" dirty="0" smtClean="0"/>
                        <a:t>HQ</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98753572"/>
                  </a:ext>
                </a:extLst>
              </a:tr>
              <a:tr h="278130">
                <a:tc>
                  <a:txBody>
                    <a:bodyPr/>
                    <a:lstStyle/>
                    <a:p>
                      <a:pPr algn="ctr"/>
                      <a:r>
                        <a:rPr lang="en-US" sz="1400" dirty="0" smtClean="0">
                          <a:solidFill>
                            <a:schemeClr val="tx1"/>
                          </a:solidFill>
                        </a:rPr>
                        <a:t>826</a:t>
                      </a:r>
                      <a:endParaRPr lang="en-US" sz="1400" dirty="0">
                        <a:solidFill>
                          <a:schemeClr val="tx1"/>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G-17 ICT PRT Coeff. LUT Update</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ZW</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734805507"/>
                  </a:ext>
                </a:extLst>
              </a:tr>
              <a:tr h="278130">
                <a:tc>
                  <a:txBody>
                    <a:bodyPr/>
                    <a:lstStyle/>
                    <a:p>
                      <a:pPr algn="ctr"/>
                      <a:r>
                        <a:rPr lang="en-US" sz="1400" dirty="0" smtClean="0">
                          <a:solidFill>
                            <a:schemeClr val="tx1"/>
                          </a:solidFill>
                        </a:rPr>
                        <a:t>831</a:t>
                      </a:r>
                      <a:endParaRPr lang="en-US" sz="1400" dirty="0">
                        <a:solidFill>
                          <a:schemeClr val="tx1"/>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output gain setting info</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ZW</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791289098"/>
                  </a:ext>
                </a:extLst>
              </a:tr>
              <a:tr h="278130">
                <a:tc>
                  <a:txBody>
                    <a:bodyPr/>
                    <a:lstStyle/>
                    <a:p>
                      <a:pPr algn="ctr"/>
                      <a:r>
                        <a:rPr lang="en-US" sz="1400" dirty="0" smtClean="0">
                          <a:solidFill>
                            <a:schemeClr val="tx1"/>
                          </a:solidFill>
                        </a:rPr>
                        <a:t>838</a:t>
                      </a:r>
                      <a:endParaRPr lang="en-US" sz="1400" dirty="0">
                        <a:solidFill>
                          <a:schemeClr val="tx1"/>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G17 VNIR bands striping since 10.15.2018</a:t>
                      </a:r>
                      <a:endParaRPr lang="en-US" sz="1400" dirty="0">
                        <a:solidFill>
                          <a:schemeClr val="tx1"/>
                        </a:solidFill>
                      </a:endParaRPr>
                    </a:p>
                  </a:txBody>
                  <a:tcPr marL="68580" marR="68580" marT="34290" marB="34290" anchor="ctr"/>
                </a:tc>
                <a:tc>
                  <a:txBody>
                    <a:bodyPr/>
                    <a:lstStyle/>
                    <a:p>
                      <a:pPr algn="ctr"/>
                      <a:r>
                        <a:rPr lang="en-US" sz="1400" dirty="0" smtClean="0"/>
                        <a:t>HQ</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1523585703"/>
                  </a:ext>
                </a:extLst>
              </a:tr>
              <a:tr h="278130">
                <a:tc>
                  <a:txBody>
                    <a:bodyPr/>
                    <a:lstStyle/>
                    <a:p>
                      <a:pPr algn="ctr"/>
                      <a:r>
                        <a:rPr lang="en-US" sz="1400" dirty="0" smtClean="0">
                          <a:solidFill>
                            <a:schemeClr val="tx1"/>
                          </a:solidFill>
                        </a:rPr>
                        <a:t>839</a:t>
                      </a:r>
                      <a:endParaRPr lang="en-US" sz="1400" dirty="0">
                        <a:solidFill>
                          <a:schemeClr val="tx1"/>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G17 Solar cal gain change since 10.18.2018</a:t>
                      </a:r>
                      <a:endParaRPr lang="en-US" sz="1400" dirty="0">
                        <a:solidFill>
                          <a:schemeClr val="tx1"/>
                        </a:solidFill>
                      </a:endParaRPr>
                    </a:p>
                  </a:txBody>
                  <a:tcPr marL="68580" marR="68580" marT="34290" marB="34290" anchor="ctr"/>
                </a:tc>
                <a:tc>
                  <a:txBody>
                    <a:bodyPr/>
                    <a:lstStyle/>
                    <a:p>
                      <a:pPr algn="ctr"/>
                      <a:r>
                        <a:rPr lang="en-US" sz="1400" dirty="0" smtClean="0"/>
                        <a:t>HQ</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4223585173"/>
                  </a:ext>
                </a:extLst>
              </a:tr>
              <a:tr h="278130">
                <a:tc>
                  <a:txBody>
                    <a:bodyPr/>
                    <a:lstStyle/>
                    <a:p>
                      <a:pPr algn="ctr"/>
                      <a:r>
                        <a:rPr lang="en-US" sz="1400" dirty="0" smtClean="0"/>
                        <a:t>853</a:t>
                      </a:r>
                      <a:endParaRPr lang="en-US" sz="1400" dirty="0"/>
                    </a:p>
                  </a:txBody>
                  <a:tcPr marL="68580" marR="68580" marT="34290" marB="34290" anchor="ctr"/>
                </a:tc>
                <a:tc>
                  <a:txBody>
                    <a:bodyPr/>
                    <a:lstStyle/>
                    <a:p>
                      <a:pPr algn="ctr"/>
                      <a:r>
                        <a:rPr lang="en-US" sz="1400" dirty="0" smtClean="0"/>
                        <a:t>Missing GOES-17 ABI Lunar L1alpha data from LZSS</a:t>
                      </a:r>
                      <a:endParaRPr lang="en-US" sz="1400" dirty="0"/>
                    </a:p>
                  </a:txBody>
                  <a:tcPr marL="68580" marR="68580" marT="34290" marB="34290" anchor="ctr"/>
                </a:tc>
                <a:tc>
                  <a:txBody>
                    <a:bodyPr/>
                    <a:lstStyle/>
                    <a:p>
                      <a:pPr algn="ctr"/>
                      <a:r>
                        <a:rPr lang="en-US" sz="1400" dirty="0" smtClean="0"/>
                        <a:t>FY</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solidFill>
                            <a:schemeClr val="tx1"/>
                          </a:solidFill>
                        </a:rPr>
                        <a:t>Active</a:t>
                      </a:r>
                      <a:endParaRPr lang="en-US" sz="1400" dirty="0">
                        <a:solidFill>
                          <a:schemeClr val="tx1"/>
                        </a:solidFill>
                      </a:endParaRPr>
                    </a:p>
                  </a:txBody>
                  <a:tcPr marL="68580" marR="68580" marT="34290" marB="34290" anchor="ctr"/>
                </a:tc>
                <a:extLst>
                  <a:ext uri="{0D108BD9-81ED-4DB2-BD59-A6C34878D82A}">
                    <a16:rowId xmlns:a16="http://schemas.microsoft.com/office/drawing/2014/main" val="424903180"/>
                  </a:ext>
                </a:extLst>
              </a:tr>
              <a:tr h="278130">
                <a:tc>
                  <a:txBody>
                    <a:bodyPr/>
                    <a:lstStyle/>
                    <a:p>
                      <a:pPr algn="ctr"/>
                      <a:r>
                        <a:rPr lang="en-US" sz="1400" dirty="0" smtClean="0">
                          <a:solidFill>
                            <a:srgbClr val="00B0F0"/>
                          </a:solidFill>
                        </a:rPr>
                        <a:t>856</a:t>
                      </a:r>
                      <a:endParaRPr lang="en-US" sz="1400" dirty="0">
                        <a:solidFill>
                          <a:srgbClr val="00B0F0"/>
                        </a:solidFill>
                      </a:endParaRPr>
                    </a:p>
                  </a:txBody>
                  <a:tcPr marL="68580" marR="68580" marT="34290" marB="34290" anchor="ctr"/>
                </a:tc>
                <a:tc>
                  <a:txBody>
                    <a:bodyPr/>
                    <a:lstStyle/>
                    <a:p>
                      <a:pPr algn="ctr"/>
                      <a:r>
                        <a:rPr lang="en-US" sz="1400" dirty="0" smtClean="0">
                          <a:solidFill>
                            <a:srgbClr val="00B0F0"/>
                          </a:solidFill>
                        </a:rPr>
                        <a:t>G16/17 Band 2 INST-CAL subset file missing</a:t>
                      </a:r>
                      <a:endParaRPr lang="en-US" sz="1400" dirty="0">
                        <a:solidFill>
                          <a:srgbClr val="00B0F0"/>
                        </a:solidFill>
                      </a:endParaRPr>
                    </a:p>
                  </a:txBody>
                  <a:tcPr marL="68580" marR="68580" marT="34290" marB="34290" anchor="ctr"/>
                </a:tc>
                <a:tc>
                  <a:txBody>
                    <a:bodyPr/>
                    <a:lstStyle/>
                    <a:p>
                      <a:pPr algn="ctr"/>
                      <a:r>
                        <a:rPr lang="en-US" sz="1400" dirty="0" smtClean="0">
                          <a:solidFill>
                            <a:srgbClr val="00B0F0"/>
                          </a:solidFill>
                        </a:rPr>
                        <a:t>HQ</a:t>
                      </a:r>
                      <a:endParaRPr lang="en-US" sz="1400" dirty="0">
                        <a:solidFill>
                          <a:srgbClr val="00B0F0"/>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B0F0"/>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srgbClr val="00B0F0"/>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B0F0"/>
                          </a:solidFill>
                          <a:effectLst/>
                          <a:uLnTx/>
                          <a:uFillTx/>
                          <a:latin typeface="Calibri" panose="020F0502020204030204"/>
                          <a:ea typeface="+mn-ea"/>
                          <a:cs typeface="+mn-cs"/>
                        </a:rPr>
                        <a:t>Submitted</a:t>
                      </a:r>
                    </a:p>
                  </a:txBody>
                  <a:tcPr marL="68580" marR="68580" marT="34290" marB="34290" anchor="ctr"/>
                </a:tc>
                <a:extLst>
                  <a:ext uri="{0D108BD9-81ED-4DB2-BD59-A6C34878D82A}">
                    <a16:rowId xmlns:a16="http://schemas.microsoft.com/office/drawing/2014/main" val="3214791422"/>
                  </a:ext>
                </a:extLst>
              </a:tr>
              <a:tr h="278130">
                <a:tc>
                  <a:txBody>
                    <a:bodyPr/>
                    <a:lstStyle/>
                    <a:p>
                      <a:pPr algn="ctr"/>
                      <a:endParaRPr lang="en-US" sz="1400" dirty="0">
                        <a:solidFill>
                          <a:schemeClr val="tx1"/>
                        </a:solidFill>
                      </a:endParaRP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pPr algn="ct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3378703189"/>
                  </a:ext>
                </a:extLst>
              </a:tr>
              <a:tr h="278130">
                <a:tc>
                  <a:txBody>
                    <a:bodyPr/>
                    <a:lstStyle/>
                    <a:p>
                      <a:pPr algn="ctr"/>
                      <a:endParaRPr lang="en-US" sz="1400" dirty="0">
                        <a:solidFill>
                          <a:schemeClr val="tx1"/>
                        </a:solidFill>
                      </a:endParaRP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pPr algn="ct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2362931204"/>
                  </a:ext>
                </a:extLst>
              </a:tr>
              <a:tr h="278130">
                <a:tc>
                  <a:txBody>
                    <a:bodyPr/>
                    <a:lstStyle/>
                    <a:p>
                      <a:pPr algn="ctr"/>
                      <a:endParaRPr lang="en-US" sz="1400" dirty="0"/>
                    </a:p>
                  </a:txBody>
                  <a:tcPr marL="68580" marR="68580" marT="34290" marB="34290" anchor="ctr"/>
                </a:tc>
                <a:tc>
                  <a:txBody>
                    <a:bodyPr/>
                    <a:lstStyle/>
                    <a:p>
                      <a:pPr algn="ctr"/>
                      <a:endParaRPr lang="en-US" sz="1400" dirty="0"/>
                    </a:p>
                  </a:txBody>
                  <a:tcPr marL="68580" marR="68580" marT="34290" marB="34290" anchor="ctr"/>
                </a:tc>
                <a:tc>
                  <a:txBody>
                    <a:bodyPr/>
                    <a:lstStyle/>
                    <a:p>
                      <a:pPr algn="ct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algn="ctr"/>
                      <a:endParaRPr lang="en-US" sz="1400" dirty="0">
                        <a:solidFill>
                          <a:schemeClr val="tx1"/>
                        </a:solidFill>
                      </a:endParaRPr>
                    </a:p>
                  </a:txBody>
                  <a:tcPr marL="68580" marR="68580" marT="34290" marB="34290" anchor="ctr"/>
                </a:tc>
                <a:extLst>
                  <a:ext uri="{0D108BD9-81ED-4DB2-BD59-A6C34878D82A}">
                    <a16:rowId xmlns:a16="http://schemas.microsoft.com/office/drawing/2014/main" val="1847243032"/>
                  </a:ext>
                </a:extLst>
              </a:tr>
              <a:tr h="278130">
                <a:tc>
                  <a:txBody>
                    <a:bodyPr/>
                    <a:lstStyle/>
                    <a:p>
                      <a:pPr algn="ctr"/>
                      <a:r>
                        <a:rPr lang="en-US" sz="1400" dirty="0" smtClean="0"/>
                        <a:t>TBD</a:t>
                      </a:r>
                      <a:endParaRPr lang="en-US" sz="1400" dirty="0"/>
                    </a:p>
                  </a:txBody>
                  <a:tcPr marL="68580" marR="68580" marT="34290" marB="34290" anchor="ctr"/>
                </a:tc>
                <a:tc>
                  <a:txBody>
                    <a:bodyPr/>
                    <a:lstStyle/>
                    <a:p>
                      <a:pPr algn="ctr"/>
                      <a:r>
                        <a:rPr lang="en-US" sz="1400" dirty="0" smtClean="0"/>
                        <a:t>GPA’s handling</a:t>
                      </a:r>
                      <a:r>
                        <a:rPr lang="en-US" sz="1400" baseline="0" dirty="0" smtClean="0"/>
                        <a:t> of saturated detectors</a:t>
                      </a:r>
                      <a:endParaRPr lang="en-US" sz="1400" dirty="0"/>
                    </a:p>
                  </a:txBody>
                  <a:tcPr marL="68580" marR="68580" marT="34290" marB="34290" anchor="ctr"/>
                </a:tc>
                <a:tc>
                  <a:txBody>
                    <a:bodyPr/>
                    <a:lstStyle/>
                    <a:p>
                      <a:pPr algn="ct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solidFill>
                            <a:schemeClr val="tx1"/>
                          </a:solidFill>
                        </a:rPr>
                        <a:t>Proposed</a:t>
                      </a:r>
                      <a:endParaRPr lang="en-US" sz="1400" dirty="0">
                        <a:solidFill>
                          <a:schemeClr val="tx1"/>
                        </a:solidFill>
                      </a:endParaRPr>
                    </a:p>
                  </a:txBody>
                  <a:tcPr marL="68580" marR="68580" marT="34290" marB="34290" anchor="ctr"/>
                </a:tc>
                <a:extLst>
                  <a:ext uri="{0D108BD9-81ED-4DB2-BD59-A6C34878D82A}">
                    <a16:rowId xmlns:a16="http://schemas.microsoft.com/office/drawing/2014/main" val="2240692427"/>
                  </a:ext>
                </a:extLst>
              </a:tr>
              <a:tr h="278130">
                <a:tc>
                  <a:txBody>
                    <a:bodyPr/>
                    <a:lstStyle/>
                    <a:p>
                      <a:pPr algn="ctr"/>
                      <a:endParaRPr lang="en-US" sz="1400" dirty="0"/>
                    </a:p>
                  </a:txBody>
                  <a:tcPr marL="68580" marR="68580" marT="34290" marB="34290" anchor="ctr"/>
                </a:tc>
                <a:tc>
                  <a:txBody>
                    <a:bodyPr/>
                    <a:lstStyle/>
                    <a:p>
                      <a:pPr algn="ctr"/>
                      <a:endParaRPr lang="en-US" sz="1400" dirty="0"/>
                    </a:p>
                  </a:txBody>
                  <a:tcPr marL="68580" marR="68580" marT="34290" marB="34290" anchor="ctr"/>
                </a:tc>
                <a:tc>
                  <a:txBody>
                    <a:bodyPr/>
                    <a:lstStyle/>
                    <a:p>
                      <a:pPr algn="ct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algn="ctr"/>
                      <a:endParaRPr lang="en-US" sz="1400" dirty="0">
                        <a:solidFill>
                          <a:schemeClr val="tx1"/>
                        </a:solidFill>
                      </a:endParaRPr>
                    </a:p>
                  </a:txBody>
                  <a:tcPr marL="68580" marR="68580" marT="34290" marB="34290" anchor="ctr"/>
                </a:tc>
                <a:extLst>
                  <a:ext uri="{0D108BD9-81ED-4DB2-BD59-A6C34878D82A}">
                    <a16:rowId xmlns:a16="http://schemas.microsoft.com/office/drawing/2014/main" val="2996760158"/>
                  </a:ext>
                </a:extLst>
              </a:tr>
            </a:tbl>
          </a:graphicData>
        </a:graphic>
      </p:graphicFrame>
      <p:sp>
        <p:nvSpPr>
          <p:cNvPr id="5" name="TextBox 4"/>
          <p:cNvSpPr txBox="1"/>
          <p:nvPr/>
        </p:nvSpPr>
        <p:spPr>
          <a:xfrm>
            <a:off x="1371600" y="228600"/>
            <a:ext cx="6400800" cy="707886"/>
          </a:xfrm>
          <a:prstGeom prst="rect">
            <a:avLst/>
          </a:prstGeom>
          <a:noFill/>
        </p:spPr>
        <p:txBody>
          <a:bodyPr wrap="square" rtlCol="0">
            <a:spAutoFit/>
          </a:bodyPr>
          <a:lstStyle/>
          <a:p>
            <a:pPr algn="ctr"/>
            <a:r>
              <a:rPr lang="en-US" sz="4000" dirty="0" smtClean="0"/>
              <a:t>ADR Monitored by CWG</a:t>
            </a:r>
            <a:endParaRPr lang="en-US" sz="4000" dirty="0"/>
          </a:p>
        </p:txBody>
      </p:sp>
    </p:spTree>
    <p:extLst>
      <p:ext uri="{BB962C8B-B14F-4D97-AF65-F5344CB8AC3E}">
        <p14:creationId xmlns:p14="http://schemas.microsoft.com/office/powerpoint/2010/main" val="380519369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685794" y="1371600"/>
          <a:ext cx="7878542" cy="2819400"/>
        </p:xfrm>
        <a:graphic>
          <a:graphicData uri="http://schemas.openxmlformats.org/drawingml/2006/table">
            <a:tbl>
              <a:tblPr firstRow="1" bandRow="1">
                <a:tableStyleId>{5C22544A-7EE6-4342-B048-85BDC9FD1C3A}</a:tableStyleId>
              </a:tblPr>
              <a:tblGrid>
                <a:gridCol w="1075801">
                  <a:extLst>
                    <a:ext uri="{9D8B030D-6E8A-4147-A177-3AD203B41FA5}">
                      <a16:colId xmlns:a16="http://schemas.microsoft.com/office/drawing/2014/main" val="3131591421"/>
                    </a:ext>
                  </a:extLst>
                </a:gridCol>
                <a:gridCol w="4054259">
                  <a:extLst>
                    <a:ext uri="{9D8B030D-6E8A-4147-A177-3AD203B41FA5}">
                      <a16:colId xmlns:a16="http://schemas.microsoft.com/office/drawing/2014/main" val="3700680089"/>
                    </a:ext>
                  </a:extLst>
                </a:gridCol>
                <a:gridCol w="860612">
                  <a:extLst>
                    <a:ext uri="{9D8B030D-6E8A-4147-A177-3AD203B41FA5}">
                      <a16:colId xmlns:a16="http://schemas.microsoft.com/office/drawing/2014/main" val="3199024722"/>
                    </a:ext>
                  </a:extLst>
                </a:gridCol>
                <a:gridCol w="784075">
                  <a:extLst>
                    <a:ext uri="{9D8B030D-6E8A-4147-A177-3AD203B41FA5}">
                      <a16:colId xmlns:a16="http://schemas.microsoft.com/office/drawing/2014/main" val="2668711271"/>
                    </a:ext>
                  </a:extLst>
                </a:gridCol>
                <a:gridCol w="1103795">
                  <a:extLst>
                    <a:ext uri="{9D8B030D-6E8A-4147-A177-3AD203B41FA5}">
                      <a16:colId xmlns:a16="http://schemas.microsoft.com/office/drawing/2014/main" val="3265863317"/>
                    </a:ext>
                  </a:extLst>
                </a:gridCol>
              </a:tblGrid>
              <a:tr h="278130">
                <a:tc>
                  <a:txBody>
                    <a:bodyPr/>
                    <a:lstStyle/>
                    <a:p>
                      <a:pPr algn="ctr"/>
                      <a:r>
                        <a:rPr lang="en-US" sz="1400" dirty="0" smtClean="0"/>
                        <a:t>ADR #</a:t>
                      </a:r>
                      <a:endParaRPr lang="en-US" sz="1400" dirty="0"/>
                    </a:p>
                  </a:txBody>
                  <a:tcPr marL="68580" marR="68580" marT="34290" marB="34290" anchor="ctr"/>
                </a:tc>
                <a:tc>
                  <a:txBody>
                    <a:bodyPr/>
                    <a:lstStyle/>
                    <a:p>
                      <a:pPr algn="ctr"/>
                      <a:r>
                        <a:rPr lang="en-US" sz="1400" dirty="0" smtClean="0"/>
                        <a:t>Description</a:t>
                      </a:r>
                      <a:endParaRPr lang="en-US" sz="1400" dirty="0"/>
                    </a:p>
                  </a:txBody>
                  <a:tcPr marL="68580" marR="68580" marT="34290" marB="34290" anchor="ctr"/>
                </a:tc>
                <a:tc>
                  <a:txBody>
                    <a:bodyPr/>
                    <a:lstStyle/>
                    <a:p>
                      <a:pPr algn="ctr"/>
                      <a:r>
                        <a:rPr lang="en-US" sz="1400" dirty="0" smtClean="0"/>
                        <a:t>PoC</a:t>
                      </a:r>
                      <a:endParaRPr lang="en-US" sz="1400" dirty="0"/>
                    </a:p>
                  </a:txBody>
                  <a:tcPr marL="68580" marR="68580" marT="34290" marB="34290" anchor="ctr"/>
                </a:tc>
                <a:tc>
                  <a:txBody>
                    <a:bodyPr/>
                    <a:lstStyle/>
                    <a:p>
                      <a:pPr algn="ctr"/>
                      <a:r>
                        <a:rPr lang="en-US" sz="1400" dirty="0" smtClean="0"/>
                        <a:t>Module</a:t>
                      </a:r>
                      <a:endParaRPr lang="en-US" sz="1400" dirty="0"/>
                    </a:p>
                  </a:txBody>
                  <a:tcPr marL="68580" marR="68580" marT="34290" marB="34290" anchor="ctr"/>
                </a:tc>
                <a:tc>
                  <a:txBody>
                    <a:bodyPr/>
                    <a:lstStyle/>
                    <a:p>
                      <a:pPr algn="ctr"/>
                      <a:r>
                        <a:rPr lang="en-US" sz="1400" dirty="0" smtClean="0"/>
                        <a:t>Status</a:t>
                      </a:r>
                      <a:endParaRPr lang="en-US" sz="1400" dirty="0"/>
                    </a:p>
                  </a:txBody>
                  <a:tcPr marL="68580" marR="68580" marT="34290" marB="34290" anchor="ctr"/>
                </a:tc>
                <a:extLst>
                  <a:ext uri="{0D108BD9-81ED-4DB2-BD59-A6C34878D82A}">
                    <a16:rowId xmlns:a16="http://schemas.microsoft.com/office/drawing/2014/main" val="593632480"/>
                  </a:ext>
                </a:extLst>
              </a:tr>
              <a:tr h="278130">
                <a:tc>
                  <a:txBody>
                    <a:bodyPr/>
                    <a:lstStyle/>
                    <a:p>
                      <a:pPr algn="ctr"/>
                      <a:r>
                        <a:rPr lang="en-US" sz="1400" dirty="0" smtClean="0"/>
                        <a:t>574</a:t>
                      </a:r>
                      <a:endParaRPr lang="en-US" sz="1400" dirty="0"/>
                    </a:p>
                  </a:txBody>
                  <a:tcPr marL="68580" marR="68580" marT="34290" marB="34290" anchor="ctr"/>
                </a:tc>
                <a:tc>
                  <a:txBody>
                    <a:bodyPr/>
                    <a:lstStyle/>
                    <a:p>
                      <a:pPr algn="ctr"/>
                      <a:r>
                        <a:rPr lang="en-US" sz="1400" dirty="0" smtClean="0"/>
                        <a:t>Corrections to ABI Image Navigation Ground Alg</a:t>
                      </a:r>
                      <a:endParaRPr lang="en-US" sz="1400" dirty="0"/>
                    </a:p>
                  </a:txBody>
                  <a:tcPr marL="68580" marR="68580" marT="34290" marB="34290" anchor="ctr"/>
                </a:tc>
                <a:tc>
                  <a:txBody>
                    <a:bodyPr/>
                    <a:lstStyle/>
                    <a:p>
                      <a:pPr algn="ctr"/>
                      <a:r>
                        <a:rPr lang="en-US" sz="1400" dirty="0" smtClean="0"/>
                        <a:t>VK</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3739666351"/>
                  </a:ext>
                </a:extLst>
              </a:tr>
              <a:tr h="278130">
                <a:tc>
                  <a:txBody>
                    <a:bodyPr/>
                    <a:lstStyle/>
                    <a:p>
                      <a:pPr algn="ctr"/>
                      <a:r>
                        <a:rPr lang="en-US" sz="1400" dirty="0" smtClean="0">
                          <a:solidFill>
                            <a:schemeClr val="tx1"/>
                          </a:solidFill>
                        </a:rPr>
                        <a:t>759</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ABI Temperature difference compared to CASSIE</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ZW</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2919470098"/>
                  </a:ext>
                </a:extLst>
              </a:tr>
              <a:tr h="278130">
                <a:tc>
                  <a:txBody>
                    <a:bodyPr/>
                    <a:lstStyle/>
                    <a:p>
                      <a:pPr algn="ctr"/>
                      <a:r>
                        <a:rPr lang="en-US" sz="1400" dirty="0" smtClean="0">
                          <a:solidFill>
                            <a:schemeClr val="tx1"/>
                          </a:solidFill>
                        </a:rPr>
                        <a:t>777</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Controlling deployment of ABI SCT-derived gains</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HQ</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734805507"/>
                  </a:ext>
                </a:extLst>
              </a:tr>
              <a:tr h="278130">
                <a:tc>
                  <a:txBody>
                    <a:bodyPr/>
                    <a:lstStyle/>
                    <a:p>
                      <a:pPr algn="ctr"/>
                      <a:r>
                        <a:rPr lang="en-US" sz="1400" dirty="0" smtClean="0">
                          <a:solidFill>
                            <a:schemeClr val="tx1"/>
                          </a:solidFill>
                        </a:rPr>
                        <a:t>807</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ABI FD scan does not update ICT gains mid-scene</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ZW</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791289098"/>
                  </a:ext>
                </a:extLst>
              </a:tr>
              <a:tr h="278130">
                <a:tc>
                  <a:txBody>
                    <a:bodyPr/>
                    <a:lstStyle/>
                    <a:p>
                      <a:pPr algn="ctr"/>
                      <a:r>
                        <a:rPr lang="en-US" sz="1400" dirty="0" smtClean="0">
                          <a:solidFill>
                            <a:schemeClr val="tx1"/>
                          </a:solidFill>
                        </a:rPr>
                        <a:t>823</a:t>
                      </a:r>
                      <a:endParaRPr lang="en-US" sz="1400" dirty="0">
                        <a:solidFill>
                          <a:schemeClr val="tx1"/>
                        </a:solidFill>
                      </a:endParaRPr>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G17 ABI ch11 detector 203 is bad</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ZW</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4223585173"/>
                  </a:ext>
                </a:extLst>
              </a:tr>
              <a:tr h="278130">
                <a:tc>
                  <a:txBody>
                    <a:bodyPr/>
                    <a:lstStyle/>
                    <a:p>
                      <a:pPr algn="ctr"/>
                      <a:r>
                        <a:rPr lang="en-US" sz="1400" dirty="0" smtClean="0"/>
                        <a:t>827</a:t>
                      </a:r>
                      <a:endParaRPr lang="en-US" sz="1400" dirty="0"/>
                    </a:p>
                  </a:txBody>
                  <a:tcPr marL="68580" marR="68580" marT="34290" marB="34290" anchor="ctr"/>
                </a:tc>
                <a:tc>
                  <a:txBody>
                    <a:bodyPr/>
                    <a:lstStyle/>
                    <a:p>
                      <a:pPr algn="ctr"/>
                      <a:r>
                        <a:rPr lang="it-IT" sz="1400" b="0" i="0" kern="1200" dirty="0" smtClean="0">
                          <a:solidFill>
                            <a:schemeClr val="dk1"/>
                          </a:solidFill>
                          <a:effectLst/>
                          <a:latin typeface="+mn-lt"/>
                          <a:ea typeface="+mn-ea"/>
                          <a:cs typeface="+mn-cs"/>
                        </a:rPr>
                        <a:t>ABI L1b temperature data quality flag (TDQF)</a:t>
                      </a:r>
                      <a:endParaRPr lang="en-US" sz="1400" dirty="0"/>
                    </a:p>
                  </a:txBody>
                  <a:tcPr marL="68580" marR="68580" marT="34290" marB="34290" anchor="ctr"/>
                </a:tc>
                <a:tc>
                  <a:txBody>
                    <a:bodyPr/>
                    <a:lstStyle/>
                    <a:p>
                      <a:pPr algn="ctr"/>
                      <a:r>
                        <a:rPr lang="en-US" sz="1400" dirty="0" smtClean="0"/>
                        <a:t>ZW</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424903180"/>
                  </a:ext>
                </a:extLst>
              </a:tr>
              <a:tr h="278130">
                <a:tc>
                  <a:txBody>
                    <a:bodyPr/>
                    <a:lstStyle/>
                    <a:p>
                      <a:pPr algn="ctr"/>
                      <a:r>
                        <a:rPr lang="en-US" sz="1400" dirty="0" smtClean="0"/>
                        <a:t>832</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GOES-16 X-axis Bias Anomaly</a:t>
                      </a:r>
                      <a:endParaRPr lang="en-US" sz="1400" dirty="0"/>
                    </a:p>
                  </a:txBody>
                  <a:tcPr marL="68580" marR="68580" marT="34290" marB="34290" anchor="ctr"/>
                </a:tc>
                <a:tc>
                  <a:txBody>
                    <a:bodyPr/>
                    <a:lstStyle/>
                    <a:p>
                      <a:pPr algn="ctr"/>
                      <a:r>
                        <a:rPr lang="en-US" sz="1400" dirty="0" smtClean="0"/>
                        <a:t>SG</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t>Active</a:t>
                      </a:r>
                      <a:endParaRPr lang="en-US" sz="1400" dirty="0"/>
                    </a:p>
                  </a:txBody>
                  <a:tcPr marL="68580" marR="68580" marT="34290" marB="34290" anchor="ctr"/>
                </a:tc>
                <a:extLst>
                  <a:ext uri="{0D108BD9-81ED-4DB2-BD59-A6C34878D82A}">
                    <a16:rowId xmlns:a16="http://schemas.microsoft.com/office/drawing/2014/main" val="57043773"/>
                  </a:ext>
                </a:extLst>
              </a:tr>
              <a:tr h="278130">
                <a:tc>
                  <a:txBody>
                    <a:bodyPr/>
                    <a:lstStyle/>
                    <a:p>
                      <a:pPr algn="ctr"/>
                      <a:r>
                        <a:rPr lang="en-US" sz="1400" dirty="0" smtClean="0">
                          <a:solidFill>
                            <a:srgbClr val="00B0F0"/>
                          </a:solidFill>
                        </a:rPr>
                        <a:t>858</a:t>
                      </a:r>
                      <a:endParaRPr lang="en-US" sz="1400" dirty="0">
                        <a:solidFill>
                          <a:srgbClr val="00B0F0"/>
                        </a:solidFill>
                      </a:endParaRPr>
                    </a:p>
                  </a:txBody>
                  <a:tcPr marL="68580" marR="68580" marT="34290" marB="34290" anchor="ctr"/>
                </a:tc>
                <a:tc>
                  <a:txBody>
                    <a:bodyPr/>
                    <a:lstStyle/>
                    <a:p>
                      <a:pPr algn="ctr"/>
                      <a:r>
                        <a:rPr lang="en-US" sz="1400" dirty="0" smtClean="0">
                          <a:solidFill>
                            <a:srgbClr val="00B0F0"/>
                          </a:solidFill>
                        </a:rPr>
                        <a:t>ABI FM1 Kalman LUT QBoost Update</a:t>
                      </a:r>
                      <a:endParaRPr lang="en-US" sz="1400" dirty="0">
                        <a:solidFill>
                          <a:srgbClr val="00B0F0"/>
                        </a:solidFill>
                      </a:endParaRPr>
                    </a:p>
                  </a:txBody>
                  <a:tcPr marL="68580" marR="68580" marT="34290" marB="34290" anchor="ctr"/>
                </a:tc>
                <a:tc>
                  <a:txBody>
                    <a:bodyPr/>
                    <a:lstStyle/>
                    <a:p>
                      <a:pPr algn="ctr"/>
                      <a:r>
                        <a:rPr lang="en-US" sz="1400" dirty="0" smtClean="0">
                          <a:solidFill>
                            <a:srgbClr val="00B0F0"/>
                          </a:solidFill>
                        </a:rPr>
                        <a:t>?</a:t>
                      </a:r>
                      <a:endParaRPr lang="en-US" sz="1400" dirty="0">
                        <a:solidFill>
                          <a:srgbClr val="00B0F0"/>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B0F0"/>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srgbClr val="00B0F0"/>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solidFill>
                            <a:srgbClr val="00B0F0"/>
                          </a:solidFill>
                        </a:rPr>
                        <a:t>Submitted</a:t>
                      </a:r>
                      <a:endParaRPr lang="en-US" sz="1400" dirty="0">
                        <a:solidFill>
                          <a:srgbClr val="00B0F0"/>
                        </a:solidFill>
                      </a:endParaRPr>
                    </a:p>
                  </a:txBody>
                  <a:tcPr marL="68580" marR="68580" marT="34290" marB="34290" anchor="ctr"/>
                </a:tc>
                <a:extLst>
                  <a:ext uri="{0D108BD9-81ED-4DB2-BD59-A6C34878D82A}">
                    <a16:rowId xmlns:a16="http://schemas.microsoft.com/office/drawing/2014/main" val="742292022"/>
                  </a:ext>
                </a:extLst>
              </a:tr>
              <a:tr h="278130">
                <a:tc>
                  <a:txBody>
                    <a:bodyPr/>
                    <a:lstStyle/>
                    <a:p>
                      <a:pPr algn="ctr"/>
                      <a:r>
                        <a:rPr lang="en-US" sz="1400" dirty="0" smtClean="0">
                          <a:solidFill>
                            <a:srgbClr val="00B0F0"/>
                          </a:solidFill>
                        </a:rPr>
                        <a:t>859</a:t>
                      </a:r>
                      <a:endParaRPr lang="en-US" sz="1400" dirty="0">
                        <a:solidFill>
                          <a:srgbClr val="00B0F0"/>
                        </a:solidFill>
                      </a:endParaRPr>
                    </a:p>
                  </a:txBody>
                  <a:tcPr marL="68580" marR="68580" marT="34290" marB="34290" anchor="ctr"/>
                </a:tc>
                <a:tc>
                  <a:txBody>
                    <a:bodyPr/>
                    <a:lstStyle/>
                    <a:p>
                      <a:pPr algn="ctr"/>
                      <a:r>
                        <a:rPr lang="en-US" sz="1400" dirty="0" smtClean="0">
                          <a:solidFill>
                            <a:srgbClr val="00B0F0"/>
                          </a:solidFill>
                        </a:rPr>
                        <a:t>ABI CDRL 79 FM2 Rev M Q tables</a:t>
                      </a:r>
                      <a:endParaRPr lang="en-US" sz="1400" dirty="0">
                        <a:solidFill>
                          <a:srgbClr val="00B0F0"/>
                        </a:solidFill>
                      </a:endParaRPr>
                    </a:p>
                  </a:txBody>
                  <a:tcPr marL="68580" marR="68580" marT="34290" marB="34290" anchor="ctr"/>
                </a:tc>
                <a:tc>
                  <a:txBody>
                    <a:bodyPr/>
                    <a:lstStyle/>
                    <a:p>
                      <a:pPr algn="ctr"/>
                      <a:r>
                        <a:rPr lang="en-US" sz="1400" dirty="0" smtClean="0">
                          <a:solidFill>
                            <a:srgbClr val="00B0F0"/>
                          </a:solidFill>
                        </a:rPr>
                        <a:t>?</a:t>
                      </a:r>
                      <a:endParaRPr lang="en-US" sz="1400" dirty="0">
                        <a:solidFill>
                          <a:srgbClr val="00B0F0"/>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B0F0"/>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srgbClr val="00B0F0"/>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solidFill>
                            <a:srgbClr val="00B0F0"/>
                          </a:solidFill>
                        </a:rPr>
                        <a:t>Submitted</a:t>
                      </a:r>
                      <a:endParaRPr lang="en-US" sz="1400" dirty="0">
                        <a:solidFill>
                          <a:srgbClr val="00B0F0"/>
                        </a:solidFill>
                      </a:endParaRPr>
                    </a:p>
                  </a:txBody>
                  <a:tcPr marL="68580" marR="68580" marT="34290" marB="34290" anchor="ctr"/>
                </a:tc>
                <a:extLst>
                  <a:ext uri="{0D108BD9-81ED-4DB2-BD59-A6C34878D82A}">
                    <a16:rowId xmlns:a16="http://schemas.microsoft.com/office/drawing/2014/main" val="1631223015"/>
                  </a:ext>
                </a:extLst>
              </a:tr>
            </a:tbl>
          </a:graphicData>
        </a:graphic>
      </p:graphicFrame>
      <p:sp>
        <p:nvSpPr>
          <p:cNvPr id="5" name="TextBox 4"/>
          <p:cNvSpPr txBox="1"/>
          <p:nvPr/>
        </p:nvSpPr>
        <p:spPr>
          <a:xfrm>
            <a:off x="1371600" y="228600"/>
            <a:ext cx="6400800" cy="707886"/>
          </a:xfrm>
          <a:prstGeom prst="rect">
            <a:avLst/>
          </a:prstGeom>
          <a:noFill/>
        </p:spPr>
        <p:txBody>
          <a:bodyPr wrap="square" rtlCol="0">
            <a:spAutoFit/>
          </a:bodyPr>
          <a:lstStyle/>
          <a:p>
            <a:pPr algn="ctr"/>
            <a:r>
              <a:rPr lang="en-US" sz="4000" dirty="0" smtClean="0"/>
              <a:t>ADR Monitored by CWG</a:t>
            </a:r>
            <a:endParaRPr lang="en-US" sz="4000" dirty="0"/>
          </a:p>
        </p:txBody>
      </p:sp>
    </p:spTree>
    <p:extLst>
      <p:ext uri="{BB962C8B-B14F-4D97-AF65-F5344CB8AC3E}">
        <p14:creationId xmlns:p14="http://schemas.microsoft.com/office/powerpoint/2010/main" val="332363043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Presentation Outline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Introduction</a:t>
            </a:r>
          </a:p>
          <a:p>
            <a:pPr marL="346075" indent="-346075"/>
            <a:r>
              <a:rPr lang="en-US" dirty="0" smtClean="0">
                <a:solidFill>
                  <a:schemeClr val="tx1">
                    <a:lumMod val="50000"/>
                    <a:lumOff val="50000"/>
                  </a:schemeClr>
                </a:solidFill>
              </a:rPr>
              <a:t>Post-Launch Product Tests (PLPT)</a:t>
            </a:r>
          </a:p>
          <a:p>
            <a:pPr marL="346075" indent="-346075"/>
            <a:r>
              <a:rPr lang="en-US" dirty="0" smtClean="0">
                <a:solidFill>
                  <a:schemeClr val="tx1">
                    <a:lumMod val="50000"/>
                    <a:lumOff val="50000"/>
                  </a:schemeClr>
                </a:solidFill>
              </a:rPr>
              <a:t>ABI L1b Product Performance</a:t>
            </a:r>
            <a:endParaRPr lang="en-US" dirty="0">
              <a:solidFill>
                <a:schemeClr val="tx1">
                  <a:lumMod val="50000"/>
                  <a:lumOff val="50000"/>
                </a:schemeClr>
              </a:solidFill>
            </a:endParaRPr>
          </a:p>
          <a:p>
            <a:pPr marL="346075" indent="-346075"/>
            <a:r>
              <a:rPr lang="en-US" dirty="0">
                <a:solidFill>
                  <a:schemeClr val="tx1">
                    <a:lumMod val="50000"/>
                    <a:lumOff val="50000"/>
                  </a:schemeClr>
                </a:solidFill>
              </a:rPr>
              <a:t>Assessment of Maturity</a:t>
            </a:r>
          </a:p>
          <a:p>
            <a:pPr marL="346075" indent="-346075"/>
            <a:r>
              <a:rPr lang="en-US" dirty="0" smtClean="0">
                <a:solidFill>
                  <a:schemeClr val="tx1">
                    <a:lumMod val="50000"/>
                    <a:lumOff val="50000"/>
                  </a:schemeClr>
                </a:solidFill>
              </a:rPr>
              <a:t>Path to Full Validation</a:t>
            </a:r>
            <a:endParaRPr lang="en-US" sz="2800" dirty="0" smtClean="0">
              <a:solidFill>
                <a:schemeClr val="tx1">
                  <a:lumMod val="50000"/>
                  <a:lumOff val="50000"/>
                </a:schemeClr>
              </a:solidFill>
            </a:endParaRPr>
          </a:p>
          <a:p>
            <a:pPr marL="346075" indent="-346075"/>
            <a:r>
              <a:rPr lang="en-US" sz="2800" dirty="0" smtClean="0">
                <a:latin typeface="Times New Roman" panose="02020603050405020304" pitchFamily="18" charset="0"/>
                <a:cs typeface="Times New Roman" panose="02020603050405020304" pitchFamily="18" charset="0"/>
              </a:rPr>
              <a:t>Summary </a:t>
            </a:r>
            <a:r>
              <a:rPr lang="en-US" sz="2800" dirty="0">
                <a:latin typeface="Times New Roman" panose="02020603050405020304" pitchFamily="18" charset="0"/>
                <a:cs typeface="Times New Roman" panose="02020603050405020304" pitchFamily="18" charset="0"/>
              </a:rPr>
              <a:t>and </a:t>
            </a:r>
            <a:r>
              <a:rPr lang="en-US" sz="2800" dirty="0" smtClean="0">
                <a:latin typeface="Times New Roman" panose="02020603050405020304" pitchFamily="18" charset="0"/>
                <a:cs typeface="Times New Roman" panose="02020603050405020304" pitchFamily="18" charset="0"/>
              </a:rPr>
              <a:t>Recommendations</a:t>
            </a:r>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137</a:t>
            </a:fld>
            <a:endParaRPr lang="en-US" dirty="0"/>
          </a:p>
        </p:txBody>
      </p:sp>
      <p:sp>
        <p:nvSpPr>
          <p:cNvPr id="5" name="Date Placeholder 4"/>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14014137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492556"/>
            <a:ext cx="7543800" cy="685801"/>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Summary and Recommendations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fontScale="85000" lnSpcReduction="10000"/>
          </a:bodyPr>
          <a:lstStyle/>
          <a:p>
            <a:pPr marL="461963" indent="-461963"/>
            <a:r>
              <a:rPr lang="en-US" dirty="0" smtClean="0"/>
              <a:t>Introduced the context in which this review is conducted.</a:t>
            </a:r>
          </a:p>
          <a:p>
            <a:pPr marL="690563" lvl="1" indent="-233363"/>
            <a:r>
              <a:rPr lang="en-US" dirty="0" smtClean="0"/>
              <a:t>PLTs; LHP Anomaly; Revised PLPTs; Scope.</a:t>
            </a:r>
          </a:p>
          <a:p>
            <a:pPr marL="461963" indent="-461963"/>
            <a:r>
              <a:rPr lang="en-US" dirty="0" smtClean="0"/>
              <a:t>Reviewed the </a:t>
            </a:r>
            <a:r>
              <a:rPr lang="en-US" dirty="0"/>
              <a:t>Post-Launch Product Tests (PLPT</a:t>
            </a:r>
            <a:r>
              <a:rPr lang="en-US" dirty="0" smtClean="0"/>
              <a:t>) activities.</a:t>
            </a:r>
            <a:endParaRPr lang="en-US" dirty="0"/>
          </a:p>
          <a:p>
            <a:pPr marL="461963" indent="-461963"/>
            <a:r>
              <a:rPr lang="en-US" dirty="0" smtClean="0"/>
              <a:t>Highlighted key performances of ABI L1b product.</a:t>
            </a:r>
          </a:p>
          <a:p>
            <a:pPr marL="690563" lvl="1" indent="-233363"/>
            <a:r>
              <a:rPr lang="en-US" dirty="0" smtClean="0"/>
              <a:t>INR; VNIR; IR.</a:t>
            </a:r>
          </a:p>
          <a:p>
            <a:pPr marL="690563" lvl="1" indent="-233363"/>
            <a:r>
              <a:rPr lang="en-US" dirty="0" smtClean="0"/>
              <a:t>Accuracy is on par with GOES-16 in general.</a:t>
            </a:r>
          </a:p>
          <a:p>
            <a:pPr marL="690563" lvl="1" indent="-233363"/>
            <a:r>
              <a:rPr lang="en-US" dirty="0" smtClean="0"/>
              <a:t>Elevated radiometric noise for IR, as expected because of LHP anomaly, but the noise with stable FPM temp is largely within MRD.</a:t>
            </a:r>
          </a:p>
          <a:p>
            <a:pPr marL="690563" lvl="1" indent="-233363"/>
            <a:r>
              <a:rPr lang="en-US" dirty="0" smtClean="0"/>
              <a:t>Too soon for credible assessment of stability, but no major concerns yet.</a:t>
            </a:r>
          </a:p>
          <a:p>
            <a:pPr marL="461963" indent="-461963"/>
            <a:r>
              <a:rPr lang="en-US" dirty="0" smtClean="0"/>
              <a:t>Assessed </a:t>
            </a:r>
            <a:r>
              <a:rPr lang="en-US" dirty="0"/>
              <a:t>the Provisional Maturity per GOES-R Program</a:t>
            </a:r>
          </a:p>
          <a:p>
            <a:pPr marL="461963" indent="-461963"/>
            <a:r>
              <a:rPr lang="en-US" dirty="0"/>
              <a:t>Outlined the path to Full Validation maturity.</a:t>
            </a:r>
          </a:p>
          <a:p>
            <a:pPr marL="461963" indent="-461963"/>
            <a:r>
              <a:rPr lang="en-US" dirty="0" smtClean="0"/>
              <a:t>Recommendation: the GOES-17 </a:t>
            </a:r>
            <a:r>
              <a:rPr lang="en-US" dirty="0"/>
              <a:t>ABI L1b products be designated the </a:t>
            </a:r>
            <a:r>
              <a:rPr lang="en-US" dirty="0" smtClean="0"/>
              <a:t>Provisional Maturity per GOES-R </a:t>
            </a:r>
            <a:r>
              <a:rPr lang="en-US" dirty="0"/>
              <a:t>Program</a:t>
            </a:r>
            <a:r>
              <a:rPr lang="en-US" dirty="0" smtClean="0"/>
              <a:t>.</a:t>
            </a:r>
            <a:endParaRPr lang="en-US" dirty="0"/>
          </a:p>
        </p:txBody>
      </p:sp>
      <p:sp>
        <p:nvSpPr>
          <p:cNvPr id="4" name="Slide Number Placeholder 3"/>
          <p:cNvSpPr>
            <a:spLocks noGrp="1"/>
          </p:cNvSpPr>
          <p:nvPr>
            <p:ph type="sldNum" sz="quarter" idx="12"/>
          </p:nvPr>
        </p:nvSpPr>
        <p:spPr/>
        <p:txBody>
          <a:bodyPr/>
          <a:lstStyle/>
          <a:p>
            <a:fld id="{00A5B682-E80C-4840-BE0A-ADFF0F4BA11A}" type="slidenum">
              <a:rPr lang="en-US" smtClean="0"/>
              <a:pPr/>
              <a:t>138</a:t>
            </a:fld>
            <a:endParaRPr lang="en-US" dirty="0"/>
          </a:p>
        </p:txBody>
      </p:sp>
      <p:sp>
        <p:nvSpPr>
          <p:cNvPr id="5" name="Date Placeholder 4"/>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275136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144" y="73091"/>
            <a:ext cx="4909242" cy="618493"/>
          </a:xfrm>
        </p:spPr>
        <p:txBody>
          <a:bodyPr>
            <a:normAutofit/>
          </a:bodyPr>
          <a:lstStyle/>
          <a:p>
            <a:r>
              <a:rPr lang="en-US" sz="2800" dirty="0" smtClean="0"/>
              <a:t>Scatterplot of Tb vs. Tb Bias</a:t>
            </a:r>
            <a:endParaRPr lang="en-US" sz="28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14</a:t>
            </a:fld>
            <a:endParaRPr lang="en-US" altLang="en-US" dirty="0"/>
          </a:p>
        </p:txBody>
      </p:sp>
      <p:sp>
        <p:nvSpPr>
          <p:cNvPr id="19" name="TextBox 18"/>
          <p:cNvSpPr txBox="1"/>
          <p:nvPr/>
        </p:nvSpPr>
        <p:spPr>
          <a:xfrm>
            <a:off x="6545197" y="334160"/>
            <a:ext cx="2400300" cy="923330"/>
          </a:xfrm>
          <a:prstGeom prst="rect">
            <a:avLst/>
          </a:prstGeom>
          <a:noFill/>
        </p:spPr>
        <p:txBody>
          <a:bodyPr wrap="square" rtlCol="0">
            <a:spAutoFit/>
          </a:bodyPr>
          <a:lstStyle/>
          <a:p>
            <a:r>
              <a:rPr lang="en-US" dirty="0" smtClean="0"/>
              <a:t>G17 ABI Gain Set =1, </a:t>
            </a:r>
          </a:p>
          <a:p>
            <a:r>
              <a:rPr lang="en-US" dirty="0" smtClean="0"/>
              <a:t>Collocated with night-time Metop-B/IASI</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11" y="611796"/>
            <a:ext cx="2879100" cy="191940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85" y="1689820"/>
            <a:ext cx="2879100" cy="19194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003" y="2767843"/>
            <a:ext cx="2879100" cy="191940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27" y="3905204"/>
            <a:ext cx="2879100" cy="191940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1077" y="4923890"/>
            <a:ext cx="2879100" cy="191940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7750" y="539586"/>
            <a:ext cx="2879100" cy="1919400"/>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3836" y="1563552"/>
            <a:ext cx="2879100" cy="1919400"/>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18450" y="2904909"/>
            <a:ext cx="2879100" cy="1919400"/>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6974" y="3864609"/>
            <a:ext cx="2879100" cy="1919400"/>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00700" y="4923890"/>
            <a:ext cx="2879100" cy="1919400"/>
          </a:xfrm>
          <a:prstGeom prst="rect">
            <a:avLst/>
          </a:prstGeom>
        </p:spPr>
      </p:pic>
      <p:sp>
        <p:nvSpPr>
          <p:cNvPr id="27" name="Rounded Rectangle 26"/>
          <p:cNvSpPr/>
          <p:nvPr/>
        </p:nvSpPr>
        <p:spPr>
          <a:xfrm>
            <a:off x="914400" y="6459351"/>
            <a:ext cx="7239000" cy="316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Radiance bias does not seem to depend on scene T</a:t>
            </a:r>
            <a:r>
              <a:rPr lang="en-US" baseline="-25000" dirty="0" smtClean="0"/>
              <a:t>b</a:t>
            </a:r>
            <a:r>
              <a:rPr lang="en-US" dirty="0" smtClean="0"/>
              <a:t>.</a:t>
            </a:r>
            <a:endParaRPr lang="en-US" dirty="0"/>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7922477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88" y="128337"/>
            <a:ext cx="8444204" cy="777517"/>
          </a:xfrm>
        </p:spPr>
        <p:txBody>
          <a:bodyPr>
            <a:normAutofit fontScale="90000"/>
          </a:bodyPr>
          <a:lstStyle/>
          <a:p>
            <a:r>
              <a:rPr lang="en-US" sz="2800" dirty="0" smtClean="0"/>
              <a:t>Time-Series of GEO-LEO IR Inter-Calibration </a:t>
            </a:r>
            <a:br>
              <a:rPr lang="en-US" sz="2800" dirty="0" smtClean="0"/>
            </a:br>
            <a:r>
              <a:rPr lang="en-US" sz="2800" dirty="0" smtClean="0"/>
              <a:t>(best condition: Gain Set=1, Night-time Collocations)</a:t>
            </a:r>
            <a:endParaRPr lang="en-US" sz="28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15</a:t>
            </a:fld>
            <a:endParaRPr lang="en-US" altLang="en-US" dirty="0"/>
          </a:p>
        </p:txBody>
      </p:sp>
      <p:sp>
        <p:nvSpPr>
          <p:cNvPr id="9" name="Rounded Rectangle 8"/>
          <p:cNvSpPr/>
          <p:nvPr/>
        </p:nvSpPr>
        <p:spPr>
          <a:xfrm>
            <a:off x="914400" y="6459351"/>
            <a:ext cx="7239000" cy="316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Long-term stable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720804"/>
            <a:ext cx="6705600" cy="5812711"/>
          </a:xfrm>
          <a:prstGeom prst="rect">
            <a:avLst/>
          </a:prstGeom>
        </p:spPr>
      </p:pic>
      <p:sp>
        <p:nvSpPr>
          <p:cNvPr id="3" name="Date Placeholder 2"/>
          <p:cNvSpPr>
            <a:spLocks noGrp="1"/>
          </p:cNvSpPr>
          <p:nvPr>
            <p:ph type="dt" sz="half" idx="10"/>
          </p:nvPr>
        </p:nvSpPr>
        <p:spPr/>
        <p:txBody>
          <a:bodyPr/>
          <a:lstStyle/>
          <a:p>
            <a:r>
              <a:rPr lang="en-US" dirty="0" smtClean="0"/>
              <a:t>2018/11/28</a:t>
            </a:r>
            <a:endParaRPr lang="en-US" dirty="0"/>
          </a:p>
        </p:txBody>
      </p:sp>
      <p:sp>
        <p:nvSpPr>
          <p:cNvPr id="4" name="Footer Placeholder 3"/>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9725653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T</a:t>
            </a:r>
            <a:r>
              <a:rPr lang="en-US" sz="3200" baseline="-25000" dirty="0" smtClean="0"/>
              <a:t>b</a:t>
            </a:r>
            <a:r>
              <a:rPr lang="en-US" sz="3200" dirty="0" smtClean="0"/>
              <a:t> Bias at Gain Set=3 (10/16/2018-10/18/2018)</a:t>
            </a:r>
            <a:endParaRPr lang="en-US" sz="3200"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16</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656545253"/>
              </p:ext>
            </p:extLst>
          </p:nvPr>
        </p:nvGraphicFramePr>
        <p:xfrm>
          <a:off x="1371600" y="1333500"/>
          <a:ext cx="6348412" cy="3893344"/>
        </p:xfrm>
        <a:graphic>
          <a:graphicData uri="http://schemas.openxmlformats.org/drawingml/2006/chart">
            <c:chart xmlns:c="http://schemas.openxmlformats.org/drawingml/2006/chart" xmlns:r="http://schemas.openxmlformats.org/officeDocument/2006/relationships" r:id="rId2"/>
          </a:graphicData>
        </a:graphic>
      </p:graphicFrame>
      <p:sp>
        <p:nvSpPr>
          <p:cNvPr id="8" name="Rounded Rectangle 7"/>
          <p:cNvSpPr/>
          <p:nvPr/>
        </p:nvSpPr>
        <p:spPr>
          <a:xfrm>
            <a:off x="1937658" y="5791200"/>
            <a:ext cx="6288593" cy="316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Large Tb Bias and Variation over the Hot period</a:t>
            </a:r>
            <a:endParaRPr lang="en-US" dirty="0"/>
          </a:p>
        </p:txBody>
      </p:sp>
    </p:spTree>
    <p:extLst>
      <p:ext uri="{BB962C8B-B14F-4D97-AF65-F5344CB8AC3E}">
        <p14:creationId xmlns:p14="http://schemas.microsoft.com/office/powerpoint/2010/main" val="7918139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56" y="200269"/>
            <a:ext cx="7331825" cy="685801"/>
          </a:xfrm>
        </p:spPr>
        <p:txBody>
          <a:bodyPr>
            <a:normAutofit fontScale="90000"/>
          </a:bodyPr>
          <a:lstStyle/>
          <a:p>
            <a:r>
              <a:rPr lang="en-US" dirty="0"/>
              <a:t>Diurnal Variation</a:t>
            </a:r>
          </a:p>
        </p:txBody>
      </p:sp>
      <p:sp>
        <p:nvSpPr>
          <p:cNvPr id="4" name="Date Placeholder 3"/>
          <p:cNvSpPr>
            <a:spLocks noGrp="1"/>
          </p:cNvSpPr>
          <p:nvPr>
            <p:ph type="dt" sz="half" idx="10"/>
          </p:nvPr>
        </p:nvSpPr>
        <p:spPr>
          <a:xfrm>
            <a:off x="465991" y="5915848"/>
            <a:ext cx="1845425" cy="365125"/>
          </a:xfrm>
        </p:spPr>
        <p:txBody>
          <a:bodyPr/>
          <a:lstStyle/>
          <a:p>
            <a:r>
              <a:rPr lang="en-US" dirty="0" smtClean="0"/>
              <a:t>2018/11/28</a:t>
            </a:r>
            <a:endParaRPr lang="en-US" dirty="0"/>
          </a:p>
        </p:txBody>
      </p:sp>
      <p:sp>
        <p:nvSpPr>
          <p:cNvPr id="5" name="Footer Placeholder 4"/>
          <p:cNvSpPr>
            <a:spLocks noGrp="1"/>
          </p:cNvSpPr>
          <p:nvPr>
            <p:ph type="ftr" sz="quarter" idx="11"/>
          </p:nvPr>
        </p:nvSpPr>
        <p:spPr>
          <a:xfrm>
            <a:off x="2311416" y="5915848"/>
            <a:ext cx="4555376" cy="365125"/>
          </a:xfrm>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17</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40" y="2873510"/>
            <a:ext cx="3190800" cy="15954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7269" y="2890619"/>
            <a:ext cx="3190800" cy="1595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0447" y="2892081"/>
            <a:ext cx="3190800" cy="15954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22" y="4680955"/>
            <a:ext cx="3190800" cy="15954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4684" y="4646528"/>
            <a:ext cx="3190800" cy="159540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9610" y="4594507"/>
            <a:ext cx="3190800" cy="159540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40" y="1203945"/>
            <a:ext cx="3190800" cy="159540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1419" y="1186731"/>
            <a:ext cx="3190800" cy="1595400"/>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2400" y="1266986"/>
            <a:ext cx="3190800" cy="1595400"/>
          </a:xfrm>
          <a:prstGeom prst="rect">
            <a:avLst/>
          </a:prstGeom>
        </p:spPr>
      </p:pic>
      <p:pic>
        <p:nvPicPr>
          <p:cNvPr id="7" name="Content Placeholder 6"/>
          <p:cNvPicPr>
            <a:picLocks noGrp="1" noChangeAspect="1"/>
          </p:cNvPicPr>
          <p:nvPr>
            <p:ph idx="1"/>
          </p:nvPr>
        </p:nvPicPr>
        <p:blipFill>
          <a:blip r:embed="rId11" cstate="print">
            <a:extLst>
              <a:ext uri="{28A0092B-C50C-407E-A947-70E740481C1C}">
                <a14:useLocalDpi xmlns:a14="http://schemas.microsoft.com/office/drawing/2010/main" val="0"/>
              </a:ext>
            </a:extLst>
          </a:blip>
          <a:stretch>
            <a:fillRect/>
          </a:stretch>
        </p:blipFill>
        <p:spPr>
          <a:xfrm>
            <a:off x="5961992" y="1296681"/>
            <a:ext cx="3190800" cy="1595400"/>
          </a:xfrm>
        </p:spPr>
      </p:pic>
      <p:sp>
        <p:nvSpPr>
          <p:cNvPr id="17" name="Rounded Rectangle 16"/>
          <p:cNvSpPr/>
          <p:nvPr/>
        </p:nvSpPr>
        <p:spPr>
          <a:xfrm>
            <a:off x="465990" y="6333216"/>
            <a:ext cx="8411309" cy="316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Stable over the good time. </a:t>
            </a:r>
            <a:r>
              <a:rPr lang="en-US" dirty="0"/>
              <a:t> </a:t>
            </a:r>
            <a:r>
              <a:rPr lang="en-US" dirty="0" smtClean="0"/>
              <a:t>Relatively large variation or no data over the warm period.</a:t>
            </a:r>
            <a:endParaRPr lang="en-US" dirty="0"/>
          </a:p>
        </p:txBody>
      </p:sp>
    </p:spTree>
    <p:extLst>
      <p:ext uri="{BB962C8B-B14F-4D97-AF65-F5344CB8AC3E}">
        <p14:creationId xmlns:p14="http://schemas.microsoft.com/office/powerpoint/2010/main" val="39075462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96" y="10194"/>
            <a:ext cx="8919459" cy="700605"/>
          </a:xfrm>
        </p:spPr>
        <p:txBody>
          <a:bodyPr>
            <a:normAutofit/>
          </a:bodyPr>
          <a:lstStyle/>
          <a:p>
            <a:r>
              <a:rPr lang="en-US" sz="2800" dirty="0" smtClean="0"/>
              <a:t>NS Direction, best condition</a:t>
            </a:r>
            <a:endParaRPr lang="en-US" sz="2800" dirty="0"/>
          </a:p>
        </p:txBody>
      </p:sp>
      <p:sp>
        <p:nvSpPr>
          <p:cNvPr id="4" name="Slide Number Placeholder 3"/>
          <p:cNvSpPr>
            <a:spLocks noGrp="1"/>
          </p:cNvSpPr>
          <p:nvPr>
            <p:ph type="sldNum" sz="quarter" idx="12"/>
          </p:nvPr>
        </p:nvSpPr>
        <p:spPr/>
        <p:txBody>
          <a:bodyPr/>
          <a:lstStyle/>
          <a:p>
            <a:fld id="{ACC92CFC-D429-494E-860C-EBB75C38C3B4}" type="slidenum">
              <a:rPr lang="en-US" smtClean="0">
                <a:solidFill>
                  <a:prstClr val="black">
                    <a:tint val="75000"/>
                  </a:prstClr>
                </a:solidFill>
              </a:rPr>
              <a:pPr/>
              <a:t>18</a:t>
            </a:fld>
            <a:endParaRPr lang="en-US" dirty="0">
              <a:solidFill>
                <a:prstClr val="black">
                  <a:tint val="75000"/>
                </a:prstClr>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279" y="710799"/>
            <a:ext cx="2999321" cy="1499661"/>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8121" y="1993013"/>
            <a:ext cx="2999321" cy="1499661"/>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712496"/>
            <a:ext cx="2995927" cy="149796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5285" y="1939642"/>
            <a:ext cx="2999321" cy="1499661"/>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61" y="3118093"/>
            <a:ext cx="2999321" cy="1499661"/>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8200" y="4072745"/>
            <a:ext cx="2999321" cy="1499661"/>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8310" y="2992622"/>
            <a:ext cx="2999321" cy="1499661"/>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491" y="5052650"/>
            <a:ext cx="2999321" cy="1499661"/>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01234" y="3977825"/>
            <a:ext cx="2999321" cy="1499661"/>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62900" y="4993459"/>
            <a:ext cx="2999321" cy="1499661"/>
          </a:xfrm>
          <a:prstGeom prst="rect">
            <a:avLst/>
          </a:prstGeom>
        </p:spPr>
      </p:pic>
      <p:sp>
        <p:nvSpPr>
          <p:cNvPr id="25" name="Rounded Rectangle 24"/>
          <p:cNvSpPr/>
          <p:nvPr/>
        </p:nvSpPr>
        <p:spPr>
          <a:xfrm>
            <a:off x="1928365" y="6451271"/>
            <a:ext cx="5219890" cy="301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Latitude dependent Tb bias at some IR bans</a:t>
            </a:r>
            <a:endParaRPr lang="en-US" dirty="0"/>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3966748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96" y="10194"/>
            <a:ext cx="8919459" cy="700605"/>
          </a:xfrm>
        </p:spPr>
        <p:txBody>
          <a:bodyPr>
            <a:normAutofit/>
          </a:bodyPr>
          <a:lstStyle/>
          <a:p>
            <a:r>
              <a:rPr lang="en-US" sz="2800" dirty="0" smtClean="0"/>
              <a:t>EW Direction, best condition</a:t>
            </a:r>
            <a:endParaRPr lang="en-US" sz="2800" dirty="0"/>
          </a:p>
        </p:txBody>
      </p:sp>
      <p:sp>
        <p:nvSpPr>
          <p:cNvPr id="4" name="Slide Number Placeholder 3"/>
          <p:cNvSpPr>
            <a:spLocks noGrp="1"/>
          </p:cNvSpPr>
          <p:nvPr>
            <p:ph type="sldNum" sz="quarter" idx="12"/>
          </p:nvPr>
        </p:nvSpPr>
        <p:spPr/>
        <p:txBody>
          <a:bodyPr/>
          <a:lstStyle/>
          <a:p>
            <a:fld id="{ACC92CFC-D429-494E-860C-EBB75C38C3B4}" type="slidenum">
              <a:rPr lang="en-US" smtClean="0">
                <a:solidFill>
                  <a:prstClr val="black">
                    <a:tint val="75000"/>
                  </a:prstClr>
                </a:solidFill>
              </a:rPr>
              <a:pPr/>
              <a:t>19</a:t>
            </a:fld>
            <a:endParaRPr lang="en-US" dirty="0">
              <a:solidFill>
                <a:prstClr val="black">
                  <a:tint val="75000"/>
                </a:prstClr>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2822" y="568308"/>
            <a:ext cx="3069600" cy="15348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790" y="1700197"/>
            <a:ext cx="3069600" cy="15348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84" y="751768"/>
            <a:ext cx="3069600" cy="1534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8519" y="1653588"/>
            <a:ext cx="3069600" cy="15348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055" y="2655264"/>
            <a:ext cx="3069600" cy="15348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8710" y="3580941"/>
            <a:ext cx="3069600" cy="15348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096" y="4869011"/>
            <a:ext cx="3069600" cy="1534800"/>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74400" y="2756269"/>
            <a:ext cx="3069600" cy="1534800"/>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05666" y="3888158"/>
            <a:ext cx="2934340" cy="1467170"/>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53965" y="4892741"/>
            <a:ext cx="3069600" cy="1534800"/>
          </a:xfrm>
          <a:prstGeom prst="rect">
            <a:avLst/>
          </a:prstGeom>
        </p:spPr>
      </p:pic>
      <p:sp>
        <p:nvSpPr>
          <p:cNvPr id="14" name="Date Placeholder 13"/>
          <p:cNvSpPr>
            <a:spLocks noGrp="1"/>
          </p:cNvSpPr>
          <p:nvPr>
            <p:ph type="dt" sz="half" idx="10"/>
          </p:nvPr>
        </p:nvSpPr>
        <p:spPr/>
        <p:txBody>
          <a:bodyPr/>
          <a:lstStyle/>
          <a:p>
            <a:r>
              <a:rPr lang="en-US" dirty="0" smtClean="0"/>
              <a:t>2018/11/28</a:t>
            </a:r>
            <a:endParaRPr lang="en-US" dirty="0"/>
          </a:p>
        </p:txBody>
      </p:sp>
      <p:sp>
        <p:nvSpPr>
          <p:cNvPr id="15" name="Footer Placeholder 14"/>
          <p:cNvSpPr>
            <a:spLocks noGrp="1"/>
          </p:cNvSpPr>
          <p:nvPr>
            <p:ph type="ftr" sz="quarter" idx="11"/>
          </p:nvPr>
        </p:nvSpPr>
        <p:spPr/>
        <p:txBody>
          <a:bodyPr/>
          <a:lstStyle/>
          <a:p>
            <a:r>
              <a:rPr lang="en-US" dirty="0" smtClean="0"/>
              <a:t>Provisional PS-PVR for GOES-17 ABI L1b Products</a:t>
            </a:r>
            <a:endParaRPr lang="en-US" dirty="0"/>
          </a:p>
        </p:txBody>
      </p:sp>
      <p:sp>
        <p:nvSpPr>
          <p:cNvPr id="25" name="Rounded Rectangle 24"/>
          <p:cNvSpPr/>
          <p:nvPr/>
        </p:nvSpPr>
        <p:spPr>
          <a:xfrm>
            <a:off x="1895721" y="6055346"/>
            <a:ext cx="5219890" cy="301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Slight longitude dependent Tb bias at some IR bans</a:t>
            </a:r>
            <a:endParaRPr lang="en-US" dirty="0"/>
          </a:p>
        </p:txBody>
      </p:sp>
    </p:spTree>
    <p:extLst>
      <p:ext uri="{BB962C8B-B14F-4D97-AF65-F5344CB8AC3E}">
        <p14:creationId xmlns:p14="http://schemas.microsoft.com/office/powerpoint/2010/main" val="2983333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Acknowledgements</a:t>
            </a:r>
            <a:endParaRPr lang="en-US" b="1" dirty="0"/>
          </a:p>
        </p:txBody>
      </p:sp>
      <p:sp>
        <p:nvSpPr>
          <p:cNvPr id="3" name="Content Placeholder 2"/>
          <p:cNvSpPr>
            <a:spLocks noGrp="1"/>
          </p:cNvSpPr>
          <p:nvPr>
            <p:ph idx="1"/>
          </p:nvPr>
        </p:nvSpPr>
        <p:spPr>
          <a:xfrm>
            <a:off x="457200" y="1371600"/>
            <a:ext cx="8229600" cy="4914900"/>
          </a:xfrm>
        </p:spPr>
        <p:txBody>
          <a:bodyPr>
            <a:normAutofit fontScale="92500" lnSpcReduction="20000"/>
          </a:bodyPr>
          <a:lstStyle/>
          <a:p>
            <a:r>
              <a:rPr lang="en-US" sz="2400" dirty="0" smtClean="0"/>
              <a:t>Current CWG Members</a:t>
            </a:r>
            <a:r>
              <a:rPr lang="en-US" sz="2400" dirty="0"/>
              <a:t>: </a:t>
            </a:r>
            <a:r>
              <a:rPr lang="en-US" sz="2400" dirty="0" smtClean="0"/>
              <a:t>F. Yu, V</a:t>
            </a:r>
            <a:r>
              <a:rPr lang="en-US" sz="2400" dirty="0"/>
              <a:t>. </a:t>
            </a:r>
            <a:r>
              <a:rPr lang="en-US" sz="2400" dirty="0" smtClean="0"/>
              <a:t>Kondratovich, H. Yoo, H. Qian, Z. Wang</a:t>
            </a:r>
            <a:r>
              <a:rPr lang="en-US" sz="2400" dirty="0"/>
              <a:t>, </a:t>
            </a:r>
            <a:r>
              <a:rPr lang="en-US" sz="2400" dirty="0" smtClean="0"/>
              <a:t>and S. Guo.</a:t>
            </a:r>
          </a:p>
          <a:p>
            <a:r>
              <a:rPr lang="en-US" sz="2400" dirty="0" smtClean="0"/>
              <a:t>Former CWG Members: C. Cao, F. Padula, A. Pearlman, D. Pogorzala, R. Datla, X. Shao, M. Grotenhuis, M. Chu, B. Efremova, R. Iacovazzi, L. Zhu, J. Choi, and R. Mirza-Saliq.</a:t>
            </a:r>
          </a:p>
          <a:p>
            <a:r>
              <a:rPr lang="en-US" sz="2400" dirty="0" smtClean="0"/>
              <a:t>External Members: T. Schmit, M. Gunshor, D. Lindsey, Steve Miller, M. Coakley, K. Mitchell.</a:t>
            </a:r>
          </a:p>
          <a:p>
            <a:r>
              <a:rPr lang="en-US" sz="2400" dirty="0" smtClean="0"/>
              <a:t>Instrument and Ground Vendors: W</a:t>
            </a:r>
            <a:r>
              <a:rPr lang="en-US" sz="2400" dirty="0"/>
              <a:t>. Harting, J</a:t>
            </a:r>
            <a:r>
              <a:rPr lang="en-US" sz="2400" dirty="0" smtClean="0"/>
              <a:t>. Van Naarden, D. Gall, L. Roop, M. Wilson.</a:t>
            </a:r>
          </a:p>
          <a:p>
            <a:r>
              <a:rPr lang="en-US" sz="2400" dirty="0" smtClean="0"/>
              <a:t>GOES-R Program for technical, administrative, and financial support: C. Rollins, A. Reth, </a:t>
            </a:r>
            <a:r>
              <a:rPr lang="en-US" sz="2400" dirty="0"/>
              <a:t>Z</a:t>
            </a:r>
            <a:r>
              <a:rPr lang="en-US" sz="2400" dirty="0" smtClean="0"/>
              <a:t>. Li, M. Weinreb, J. Fulbright, E. Kline, W. Lebair, J. Kronenwetter, M. Seybold, E. Grigsby, S. Goodman, C</a:t>
            </a:r>
            <a:r>
              <a:rPr lang="en-US" sz="2400" dirty="0"/>
              <a:t>. Keeler, </a:t>
            </a:r>
            <a:r>
              <a:rPr lang="en-US" sz="2400" dirty="0" smtClean="0"/>
              <a:t>A. Krimchansky.</a:t>
            </a:r>
          </a:p>
          <a:p>
            <a:r>
              <a:rPr lang="en-US" sz="2400" dirty="0" smtClean="0"/>
              <a:t>STAR Colleagues for feedback, web, administrative, contract, financial support: J. Daniels, AWG leads, L. Brown, S. Kalluri, etc.</a:t>
            </a:r>
          </a:p>
          <a:p>
            <a:r>
              <a:rPr lang="en-US" sz="2400" dirty="0" smtClean="0"/>
              <a:t>And many more.</a:t>
            </a:r>
            <a:endParaRPr lang="en-US" sz="2400"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a:t>
            </a:fld>
            <a:endParaRPr lang="en-US" dirty="0"/>
          </a:p>
        </p:txBody>
      </p:sp>
    </p:spTree>
    <p:extLst>
      <p:ext uri="{BB962C8B-B14F-4D97-AF65-F5344CB8AC3E}">
        <p14:creationId xmlns:p14="http://schemas.microsoft.com/office/powerpoint/2010/main" val="6636453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Special Data </a:t>
            </a:r>
            <a:r>
              <a:rPr lang="en-US" sz="2800" dirty="0" smtClean="0"/>
              <a:t>Collections: </a:t>
            </a:r>
            <a:r>
              <a:rPr lang="en-US" sz="2800" dirty="0"/>
              <a:t>MESO SNO</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74" y="3761555"/>
            <a:ext cx="4337182" cy="2168591"/>
          </a:xfrm>
        </p:spPr>
      </p:pic>
      <p:sp>
        <p:nvSpPr>
          <p:cNvPr id="5" name="Slide Number Placeholder 4"/>
          <p:cNvSpPr>
            <a:spLocks noGrp="1"/>
          </p:cNvSpPr>
          <p:nvPr>
            <p:ph type="sldNum" sz="quarter" idx="12"/>
          </p:nvPr>
        </p:nvSpPr>
        <p:spPr/>
        <p:txBody>
          <a:bodyPr/>
          <a:lstStyle/>
          <a:p>
            <a:fld id="{615ADB79-25D6-47C0-AB51-22A13A0BBB50}" type="slidenum">
              <a:rPr lang="en-US" altLang="en-US" smtClean="0"/>
              <a:pPr/>
              <a:t>20</a:t>
            </a:fld>
            <a:endParaRPr lang="en-US" alt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03" y="1447800"/>
            <a:ext cx="4152123" cy="207606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4780" y="1461760"/>
            <a:ext cx="4096284" cy="204814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4332" y="3755334"/>
            <a:ext cx="4337180" cy="2168590"/>
          </a:xfrm>
          <a:prstGeom prst="rect">
            <a:avLst/>
          </a:prstGeom>
        </p:spPr>
      </p:pic>
      <p:sp>
        <p:nvSpPr>
          <p:cNvPr id="11" name="TextBox 10"/>
          <p:cNvSpPr txBox="1"/>
          <p:nvPr/>
        </p:nvSpPr>
        <p:spPr>
          <a:xfrm>
            <a:off x="2045136" y="1731353"/>
            <a:ext cx="676788" cy="369332"/>
          </a:xfrm>
          <a:prstGeom prst="rect">
            <a:avLst/>
          </a:prstGeom>
          <a:noFill/>
        </p:spPr>
        <p:txBody>
          <a:bodyPr wrap="none" rtlCol="0">
            <a:spAutoFit/>
          </a:bodyPr>
          <a:lstStyle/>
          <a:p>
            <a:r>
              <a:rPr lang="en-US" dirty="0" smtClean="0"/>
              <a:t>SNPP</a:t>
            </a:r>
            <a:endParaRPr lang="en-US" dirty="0"/>
          </a:p>
        </p:txBody>
      </p:sp>
      <p:sp>
        <p:nvSpPr>
          <p:cNvPr id="12" name="TextBox 11"/>
          <p:cNvSpPr txBox="1"/>
          <p:nvPr/>
        </p:nvSpPr>
        <p:spPr>
          <a:xfrm>
            <a:off x="6316824" y="1686197"/>
            <a:ext cx="1054135" cy="369332"/>
          </a:xfrm>
          <a:prstGeom prst="rect">
            <a:avLst/>
          </a:prstGeom>
          <a:noFill/>
        </p:spPr>
        <p:txBody>
          <a:bodyPr wrap="none" rtlCol="0">
            <a:spAutoFit/>
          </a:bodyPr>
          <a:lstStyle/>
          <a:p>
            <a:r>
              <a:rPr lang="en-US" dirty="0" smtClean="0"/>
              <a:t>NOAA-20</a:t>
            </a:r>
            <a:endParaRPr lang="en-US" dirty="0"/>
          </a:p>
        </p:txBody>
      </p:sp>
      <p:sp>
        <p:nvSpPr>
          <p:cNvPr id="13" name="TextBox 12"/>
          <p:cNvSpPr txBox="1"/>
          <p:nvPr/>
        </p:nvSpPr>
        <p:spPr>
          <a:xfrm>
            <a:off x="2034073" y="4071379"/>
            <a:ext cx="1009956" cy="369332"/>
          </a:xfrm>
          <a:prstGeom prst="rect">
            <a:avLst/>
          </a:prstGeom>
          <a:noFill/>
        </p:spPr>
        <p:txBody>
          <a:bodyPr wrap="none" rtlCol="0">
            <a:spAutoFit/>
          </a:bodyPr>
          <a:lstStyle/>
          <a:p>
            <a:r>
              <a:rPr lang="en-US" dirty="0" smtClean="0"/>
              <a:t>Metop-B</a:t>
            </a:r>
            <a:endParaRPr lang="en-US" dirty="0"/>
          </a:p>
        </p:txBody>
      </p:sp>
      <p:sp>
        <p:nvSpPr>
          <p:cNvPr id="14" name="TextBox 13"/>
          <p:cNvSpPr txBox="1"/>
          <p:nvPr/>
        </p:nvSpPr>
        <p:spPr>
          <a:xfrm>
            <a:off x="6186196" y="4048801"/>
            <a:ext cx="1017971" cy="369332"/>
          </a:xfrm>
          <a:prstGeom prst="rect">
            <a:avLst/>
          </a:prstGeom>
          <a:noFill/>
        </p:spPr>
        <p:txBody>
          <a:bodyPr wrap="none" rtlCol="0">
            <a:spAutoFit/>
          </a:bodyPr>
          <a:lstStyle/>
          <a:p>
            <a:r>
              <a:rPr lang="en-US" dirty="0" smtClean="0"/>
              <a:t>Metop-A</a:t>
            </a:r>
            <a:endParaRPr lang="en-US" dirty="0"/>
          </a:p>
        </p:txBody>
      </p:sp>
      <p:sp>
        <p:nvSpPr>
          <p:cNvPr id="15" name="Rounded Rectangle 14"/>
          <p:cNvSpPr/>
          <p:nvPr/>
        </p:nvSpPr>
        <p:spPr>
          <a:xfrm>
            <a:off x="914400" y="6049124"/>
            <a:ext cx="7331825" cy="301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Swath-to-Swath and MESO-to-MESO scan Tb difference can be observed </a:t>
            </a:r>
            <a:endParaRPr lang="en-US" dirty="0"/>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4" name="Footer Placeholder 3"/>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3433222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ABI-L1b-PLPT-003</a:t>
            </a:r>
            <a:r>
              <a:rPr lang="en-US" sz="3600" dirty="0"/>
              <a:t/>
            </a:r>
            <a:br>
              <a:rPr lang="en-US" sz="3600" dirty="0"/>
            </a:br>
            <a:r>
              <a:rPr lang="en-US" sz="3600" dirty="0" smtClean="0">
                <a:solidFill>
                  <a:schemeClr val="tx1"/>
                </a:solidFill>
              </a:rPr>
              <a:t>Zone of Reduced Data Quality</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2385268"/>
          </a:xfrm>
          <a:prstGeom prst="rect">
            <a:avLst/>
          </a:prstGeom>
          <a:ln w="12700" cmpd="sng">
            <a:noFill/>
          </a:ln>
        </p:spPr>
        <p:txBody>
          <a:bodyPr wrap="square">
            <a:spAutoFit/>
          </a:bodyPr>
          <a:lstStyle/>
          <a:p>
            <a:pPr algn="ctr"/>
            <a:r>
              <a:rPr lang="en-US" sz="2000" b="1" i="1" dirty="0" smtClean="0"/>
              <a:t>Objective</a:t>
            </a:r>
          </a:p>
          <a:p>
            <a:r>
              <a:rPr lang="en-US" sz="1400" dirty="0"/>
              <a:t>Quantify measurement errors that may occur in the visible and IR channels when the sun is near and within 3</a:t>
            </a:r>
            <a:r>
              <a:rPr lang="en-US" sz="1400" baseline="30000" dirty="0"/>
              <a:t>o</a:t>
            </a:r>
            <a:r>
              <a:rPr lang="en-US" sz="1400" dirty="0"/>
              <a:t> - 7.5</a:t>
            </a:r>
            <a:r>
              <a:rPr lang="en-US" sz="1400" baseline="30000" dirty="0"/>
              <a:t> o</a:t>
            </a:r>
            <a:r>
              <a:rPr lang="en-US" sz="1400" dirty="0"/>
              <a:t> for ABI VINIR and 5</a:t>
            </a:r>
            <a:r>
              <a:rPr lang="en-US" sz="1400" baseline="30000" dirty="0"/>
              <a:t> o</a:t>
            </a:r>
            <a:r>
              <a:rPr lang="en-US" sz="1400" dirty="0"/>
              <a:t> - 7.5</a:t>
            </a:r>
            <a:r>
              <a:rPr lang="en-US" sz="1400" baseline="30000" dirty="0"/>
              <a:t> o</a:t>
            </a:r>
            <a:r>
              <a:rPr lang="en-US" sz="1400" dirty="0"/>
              <a:t> from the ABI line of sight for ABI B07 3.9 um channel.</a:t>
            </a:r>
          </a:p>
          <a:p>
            <a:endParaRPr lang="en-US" sz="1100" dirty="0"/>
          </a:p>
          <a:p>
            <a:pPr algn="ctr"/>
            <a:r>
              <a:rPr lang="en-US" sz="2000" b="1" i="1" dirty="0"/>
              <a:t>Related Requirements</a:t>
            </a:r>
          </a:p>
          <a:p>
            <a:pPr marL="169863" lvl="0" indent="-169863">
              <a:buFont typeface="Arial" panose="020B0604020202020204" pitchFamily="34" charset="0"/>
              <a:buChar char="•"/>
            </a:pPr>
            <a:r>
              <a:rPr lang="en-US" sz="1400" dirty="0"/>
              <a:t>MRD (2120): Radiometric accuracy for ABI IR band </a:t>
            </a:r>
          </a:p>
          <a:p>
            <a:pPr marL="169863" lvl="0" indent="-169863">
              <a:buFont typeface="Arial" panose="020B0604020202020204" pitchFamily="34" charset="0"/>
              <a:buChar char="•"/>
            </a:pPr>
            <a:r>
              <a:rPr lang="en-US" sz="1400" dirty="0"/>
              <a:t>&lt;2K @300K inside restricted zone</a:t>
            </a:r>
          </a:p>
          <a:p>
            <a:pPr marL="169863" lvl="0" indent="-169863">
              <a:buFont typeface="Arial" panose="020B0604020202020204" pitchFamily="34" charset="0"/>
              <a:buChar char="•"/>
            </a:pPr>
            <a:r>
              <a:rPr lang="en-US" sz="1400" dirty="0"/>
              <a:t>&lt;1K @300K outside restricted zone (&gt; 7.5</a:t>
            </a:r>
            <a:r>
              <a:rPr lang="en-US" sz="1400" baseline="30000" dirty="0"/>
              <a:t>o</a:t>
            </a:r>
            <a:r>
              <a:rPr lang="en-US" sz="1400" dirty="0" smtClean="0"/>
              <a:t>)</a:t>
            </a:r>
            <a:endParaRPr lang="en-US" sz="1400" dirty="0"/>
          </a:p>
        </p:txBody>
      </p:sp>
      <p:sp>
        <p:nvSpPr>
          <p:cNvPr id="31" name="Rectangle 30"/>
          <p:cNvSpPr/>
          <p:nvPr/>
        </p:nvSpPr>
        <p:spPr>
          <a:xfrm>
            <a:off x="4730812" y="1350807"/>
            <a:ext cx="4299218" cy="400110"/>
          </a:xfrm>
          <a:prstGeom prst="rect">
            <a:avLst/>
          </a:prstGeom>
          <a:ln w="12700" cmpd="sng">
            <a:noFill/>
          </a:ln>
        </p:spPr>
        <p:txBody>
          <a:bodyPr wrap="square">
            <a:spAutoFit/>
          </a:bodyPr>
          <a:lstStyle/>
          <a:p>
            <a:pPr algn="ctr"/>
            <a:r>
              <a:rPr lang="en-US" sz="2000" b="1" i="1" dirty="0" smtClean="0"/>
              <a:t>Methodology</a:t>
            </a:r>
          </a:p>
        </p:txBody>
      </p:sp>
      <p:sp>
        <p:nvSpPr>
          <p:cNvPr id="36" name="Rectangle 35"/>
          <p:cNvSpPr/>
          <p:nvPr/>
        </p:nvSpPr>
        <p:spPr>
          <a:xfrm>
            <a:off x="4684844" y="3916345"/>
            <a:ext cx="4252570" cy="1908215"/>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buFont typeface="Arial" panose="020B0604020202020204" pitchFamily="34" charset="0"/>
              <a:buChar char="•"/>
            </a:pPr>
            <a:r>
              <a:rPr lang="en-US" sz="1400" dirty="0"/>
              <a:t>Long term monitoring shows that G17 ABI CH07 stray light inside and outside ZRDQ are both within the specification and weaker than G16 ABI CH07</a:t>
            </a:r>
          </a:p>
          <a:p>
            <a:pPr marL="285750" indent="-285750">
              <a:buFont typeface="Arial" panose="020B0604020202020204" pitchFamily="34" charset="0"/>
              <a:buChar char="•"/>
            </a:pPr>
            <a:r>
              <a:rPr lang="en-US" altLang="zh-CN" sz="1400" dirty="0"/>
              <a:t>Long term monitoring of ABI VNIR channel stray light has been carried out. No requirements are violated for stray light at night side for ABI VNIR channel. </a:t>
            </a:r>
            <a:endParaRPr lang="en-US" sz="1400" dirty="0"/>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21</a:t>
            </a:fld>
            <a:endParaRPr lang="en-US" dirty="0"/>
          </a:p>
        </p:txBody>
      </p:sp>
      <p:sp>
        <p:nvSpPr>
          <p:cNvPr id="23" name="Rectangle 22"/>
          <p:cNvSpPr/>
          <p:nvPr/>
        </p:nvSpPr>
        <p:spPr>
          <a:xfrm>
            <a:off x="4682512" y="3293238"/>
            <a:ext cx="4254902" cy="461665"/>
          </a:xfrm>
          <a:prstGeom prst="rect">
            <a:avLst/>
          </a:prstGeom>
          <a:ln w="12700" cmpd="sng">
            <a:noFill/>
          </a:ln>
        </p:spPr>
        <p:txBody>
          <a:bodyPr wrap="square">
            <a:spAutoFit/>
          </a:bodyPr>
          <a:lstStyle/>
          <a:p>
            <a:pPr algn="ctr"/>
            <a:r>
              <a:rPr lang="en-US" sz="1200" b="1" dirty="0" smtClean="0"/>
              <a:t>Steps: </a:t>
            </a:r>
            <a:r>
              <a:rPr lang="en-US" sz="1200" dirty="0" smtClean="0"/>
              <a:t>Difference-Radiance-Image; Coordinate Transformation; Exponential Fitting and Estimation of Maximum  Stray Light  </a:t>
            </a:r>
            <a:endParaRPr lang="en-US" sz="1200" dirty="0"/>
          </a:p>
        </p:txBody>
      </p:sp>
      <p:pic>
        <p:nvPicPr>
          <p:cNvPr id="24" name="Picture 23"/>
          <p:cNvPicPr>
            <a:picLocks noChangeAspect="1"/>
          </p:cNvPicPr>
          <p:nvPr/>
        </p:nvPicPr>
        <p:blipFill>
          <a:blip r:embed="rId3"/>
          <a:stretch>
            <a:fillRect/>
          </a:stretch>
        </p:blipFill>
        <p:spPr>
          <a:xfrm>
            <a:off x="5426846" y="2462648"/>
            <a:ext cx="2552882" cy="819363"/>
          </a:xfrm>
          <a:prstGeom prst="rect">
            <a:avLst/>
          </a:prstGeom>
        </p:spPr>
      </p:pic>
      <p:pic>
        <p:nvPicPr>
          <p:cNvPr id="25" name="Picture 24"/>
          <p:cNvPicPr>
            <a:picLocks noChangeAspect="1"/>
          </p:cNvPicPr>
          <p:nvPr/>
        </p:nvPicPr>
        <p:blipFill>
          <a:blip r:embed="rId4"/>
          <a:stretch>
            <a:fillRect/>
          </a:stretch>
        </p:blipFill>
        <p:spPr>
          <a:xfrm>
            <a:off x="5419070" y="1695844"/>
            <a:ext cx="2743200" cy="754013"/>
          </a:xfrm>
          <a:prstGeom prst="rect">
            <a:avLst/>
          </a:prstGeom>
        </p:spPr>
      </p:pic>
      <p:graphicFrame>
        <p:nvGraphicFramePr>
          <p:cNvPr id="20" name="Table 19"/>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878" y="4198669"/>
            <a:ext cx="4310679" cy="2059345"/>
          </a:xfrm>
          <a:prstGeom prst="rect">
            <a:avLst/>
          </a:prstGeom>
        </p:spPr>
      </p:pic>
      <p:sp>
        <p:nvSpPr>
          <p:cNvPr id="19" name="TextBox 18"/>
          <p:cNvSpPr txBox="1"/>
          <p:nvPr/>
        </p:nvSpPr>
        <p:spPr>
          <a:xfrm>
            <a:off x="854388" y="4452718"/>
            <a:ext cx="1812612" cy="276999"/>
          </a:xfrm>
          <a:prstGeom prst="rect">
            <a:avLst/>
          </a:prstGeom>
          <a:noFill/>
        </p:spPr>
        <p:txBody>
          <a:bodyPr wrap="none" rtlCol="0">
            <a:spAutoFit/>
          </a:bodyPr>
          <a:lstStyle/>
          <a:p>
            <a:r>
              <a:rPr lang="en-US" sz="1200" b="1" dirty="0"/>
              <a:t>I</a:t>
            </a:r>
            <a:r>
              <a:rPr lang="en-US" sz="1200" b="1" dirty="0" smtClean="0"/>
              <a:t>nside </a:t>
            </a:r>
            <a:r>
              <a:rPr lang="en-US" sz="1200" b="1" dirty="0"/>
              <a:t>ZRDQ for ABI CH07</a:t>
            </a:r>
          </a:p>
        </p:txBody>
      </p:sp>
      <p:sp>
        <p:nvSpPr>
          <p:cNvPr id="21" name="TextBox 20"/>
          <p:cNvSpPr txBox="1"/>
          <p:nvPr/>
        </p:nvSpPr>
        <p:spPr>
          <a:xfrm>
            <a:off x="806116" y="5465655"/>
            <a:ext cx="1931234" cy="276999"/>
          </a:xfrm>
          <a:prstGeom prst="rect">
            <a:avLst/>
          </a:prstGeom>
          <a:noFill/>
        </p:spPr>
        <p:txBody>
          <a:bodyPr wrap="none" rtlCol="0">
            <a:spAutoFit/>
          </a:bodyPr>
          <a:lstStyle/>
          <a:p>
            <a:r>
              <a:rPr lang="en-US" sz="1200" b="1" dirty="0" smtClean="0"/>
              <a:t>Outside </a:t>
            </a:r>
            <a:r>
              <a:rPr lang="en-US" sz="1200" b="1" dirty="0"/>
              <a:t>ZRDQ for ABI CH07</a:t>
            </a:r>
          </a:p>
        </p:txBody>
      </p:sp>
      <p:cxnSp>
        <p:nvCxnSpPr>
          <p:cNvPr id="22" name="Straight Arrow Connector 21"/>
          <p:cNvCxnSpPr/>
          <p:nvPr/>
        </p:nvCxnSpPr>
        <p:spPr>
          <a:xfrm flipH="1" flipV="1">
            <a:off x="3048000" y="5359473"/>
            <a:ext cx="228600" cy="2446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095709" y="4413685"/>
            <a:ext cx="1133644" cy="307777"/>
          </a:xfrm>
          <a:prstGeom prst="rect">
            <a:avLst/>
          </a:prstGeom>
          <a:noFill/>
        </p:spPr>
        <p:txBody>
          <a:bodyPr wrap="none" rtlCol="0">
            <a:spAutoFit/>
          </a:bodyPr>
          <a:lstStyle/>
          <a:p>
            <a:r>
              <a:rPr lang="en-US" sz="1400" dirty="0" smtClean="0"/>
              <a:t>Spec </a:t>
            </a:r>
            <a:r>
              <a:rPr lang="en-US" sz="1400" dirty="0"/>
              <a:t>@300K</a:t>
            </a:r>
            <a:r>
              <a:rPr lang="en-US" sz="1400" dirty="0" smtClean="0"/>
              <a:t> </a:t>
            </a:r>
            <a:endParaRPr lang="en-US" sz="1400" dirty="0"/>
          </a:p>
        </p:txBody>
      </p:sp>
      <p:sp>
        <p:nvSpPr>
          <p:cNvPr id="28" name="TextBox 27"/>
          <p:cNvSpPr txBox="1"/>
          <p:nvPr/>
        </p:nvSpPr>
        <p:spPr>
          <a:xfrm>
            <a:off x="3182675" y="5493115"/>
            <a:ext cx="1133644" cy="307777"/>
          </a:xfrm>
          <a:prstGeom prst="rect">
            <a:avLst/>
          </a:prstGeom>
          <a:noFill/>
        </p:spPr>
        <p:txBody>
          <a:bodyPr wrap="none" rtlCol="0">
            <a:spAutoFit/>
          </a:bodyPr>
          <a:lstStyle/>
          <a:p>
            <a:r>
              <a:rPr lang="en-US" sz="1400" dirty="0" smtClean="0"/>
              <a:t>Spec </a:t>
            </a:r>
            <a:r>
              <a:rPr lang="en-US" sz="1400" dirty="0"/>
              <a:t>@300K</a:t>
            </a:r>
            <a:r>
              <a:rPr lang="en-US" sz="1400" dirty="0" smtClean="0"/>
              <a:t> </a:t>
            </a:r>
            <a:endParaRPr lang="en-US" sz="1400" dirty="0"/>
          </a:p>
        </p:txBody>
      </p:sp>
      <p:cxnSp>
        <p:nvCxnSpPr>
          <p:cNvPr id="32" name="Straight Arrow Connector 31"/>
          <p:cNvCxnSpPr>
            <a:stCxn id="26" idx="1"/>
          </p:cNvCxnSpPr>
          <p:nvPr/>
        </p:nvCxnSpPr>
        <p:spPr>
          <a:xfrm flipH="1" flipV="1">
            <a:off x="2779843" y="4392336"/>
            <a:ext cx="315866" cy="1752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122520" y="6200001"/>
            <a:ext cx="4359543" cy="276999"/>
          </a:xfrm>
          <a:prstGeom prst="rect">
            <a:avLst/>
          </a:prstGeom>
          <a:ln w="12700" cmpd="sng">
            <a:noFill/>
          </a:ln>
        </p:spPr>
        <p:txBody>
          <a:bodyPr wrap="square">
            <a:spAutoFit/>
          </a:bodyPr>
          <a:lstStyle/>
          <a:p>
            <a:pPr algn="ctr"/>
            <a:r>
              <a:rPr lang="en-US" sz="1200" b="1" dirty="0" smtClean="0"/>
              <a:t>Long Term Monitoring of Maximum Stray Light for G17 ABI CH07 </a:t>
            </a:r>
            <a:endParaRPr lang="en-US" sz="1200" b="1" dirty="0"/>
          </a:p>
        </p:txBody>
      </p:sp>
    </p:spTree>
    <p:extLst>
      <p:ext uri="{BB962C8B-B14F-4D97-AF65-F5344CB8AC3E}">
        <p14:creationId xmlns:p14="http://schemas.microsoft.com/office/powerpoint/2010/main" val="14305960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ABI-L1b-PLPT-003: ZRDQ Performance</a:t>
            </a:r>
            <a:endParaRPr lang="en-US" sz="3200" dirty="0"/>
          </a:p>
        </p:txBody>
      </p:sp>
      <p:sp>
        <p:nvSpPr>
          <p:cNvPr id="3" name="Content Placeholder 2"/>
          <p:cNvSpPr>
            <a:spLocks noGrp="1"/>
          </p:cNvSpPr>
          <p:nvPr>
            <p:ph idx="1"/>
          </p:nvPr>
        </p:nvSpPr>
        <p:spPr>
          <a:xfrm>
            <a:off x="447869" y="1324809"/>
            <a:ext cx="8229600" cy="4525962"/>
          </a:xfrm>
        </p:spPr>
        <p:txBody>
          <a:bodyPr/>
          <a:lstStyle/>
          <a:p>
            <a:r>
              <a:rPr lang="en-US" sz="2800" dirty="0" smtClean="0"/>
              <a:t>Test ID: </a:t>
            </a:r>
            <a:r>
              <a:rPr lang="en-US" sz="2800" dirty="0"/>
              <a:t>ABI-L1b-PLPT-003</a:t>
            </a:r>
            <a:r>
              <a:rPr lang="en-US" sz="2800" u="sng" dirty="0"/>
              <a:t> </a:t>
            </a:r>
            <a:endParaRPr lang="en-US" sz="2800" u="sng" dirty="0" smtClean="0"/>
          </a:p>
          <a:p>
            <a:r>
              <a:rPr lang="en-US" sz="2800" dirty="0" smtClean="0"/>
              <a:t>Test Name: </a:t>
            </a:r>
            <a:r>
              <a:rPr lang="en-US" sz="2400" dirty="0" smtClean="0"/>
              <a:t>ZRDQ Performance</a:t>
            </a:r>
          </a:p>
          <a:p>
            <a:r>
              <a:rPr lang="en-US" sz="2800" dirty="0" smtClean="0"/>
              <a:t>Description:</a:t>
            </a:r>
            <a:r>
              <a:rPr lang="en-US" dirty="0" smtClean="0"/>
              <a:t> </a:t>
            </a:r>
            <a:r>
              <a:rPr lang="en-US" sz="2000" dirty="0"/>
              <a:t>Quantify measurement errors that may occur in the visible and IR channels when the sun is near and within </a:t>
            </a:r>
            <a:r>
              <a:rPr lang="en-US" sz="2000" dirty="0" smtClean="0"/>
              <a:t>3</a:t>
            </a:r>
            <a:r>
              <a:rPr lang="en-US" sz="2000" dirty="0"/>
              <a:t> ⁰ </a:t>
            </a:r>
            <a:r>
              <a:rPr lang="en-US" sz="2000" dirty="0" smtClean="0"/>
              <a:t>- </a:t>
            </a:r>
            <a:r>
              <a:rPr lang="en-US" sz="2000" dirty="0"/>
              <a:t>7.5⁰ </a:t>
            </a:r>
            <a:r>
              <a:rPr lang="en-US" sz="2000" dirty="0" smtClean="0"/>
              <a:t>for VINIR and 5⁰ </a:t>
            </a:r>
            <a:r>
              <a:rPr lang="en-US" sz="2000" dirty="0"/>
              <a:t>- 7.5</a:t>
            </a:r>
            <a:r>
              <a:rPr lang="en-US" sz="2000" dirty="0" smtClean="0"/>
              <a:t>⁰ for 3.9 um channel from </a:t>
            </a:r>
            <a:r>
              <a:rPr lang="en-US" sz="2000" dirty="0"/>
              <a:t>the ABI LOS. </a:t>
            </a:r>
            <a:endParaRPr lang="en-US" sz="2000" dirty="0" smtClean="0"/>
          </a:p>
          <a:p>
            <a:r>
              <a:rPr lang="en-US" sz="2000" dirty="0"/>
              <a:t>Due to the nature of the test, PLPT-03 is limited to within +/- 40 days of an equinox.  Due to limited seasonal opportunities, this test will be continued through full validation and operations as required depending on the severity and reproducibility of stray-light effects on L1b products.  </a:t>
            </a:r>
          </a:p>
          <a:p>
            <a:r>
              <a:rPr lang="en-US" sz="2400" dirty="0" smtClean="0"/>
              <a:t>Success Criterion:</a:t>
            </a:r>
            <a:r>
              <a:rPr lang="en-US" sz="1800" dirty="0" smtClean="0">
                <a:solidFill>
                  <a:schemeClr val="tx1"/>
                </a:solidFill>
                <a:latin typeface="Calibri" panose="020F0502020204030204" pitchFamily="34" charset="0"/>
                <a:cs typeface="Calibri" panose="020F0502020204030204" pitchFamily="34" charset="0"/>
              </a:rPr>
              <a:t>.</a:t>
            </a:r>
            <a:r>
              <a:rPr lang="en-US" sz="2400" dirty="0"/>
              <a:t> </a:t>
            </a:r>
            <a:r>
              <a:rPr lang="en-US" sz="2000" dirty="0"/>
              <a:t>At the Provisional PS-PVR, quantify the radiance error near and within the zone of reduced </a:t>
            </a:r>
            <a:r>
              <a:rPr lang="en-US" sz="2000" dirty="0" smtClean="0"/>
              <a:t>data quality </a:t>
            </a:r>
            <a:r>
              <a:rPr lang="en-US" sz="2000" dirty="0"/>
              <a:t>(ZRDQ).</a:t>
            </a:r>
          </a:p>
          <a:p>
            <a:endParaRPr lang="en-US" dirty="0" smtClean="0"/>
          </a:p>
        </p:txBody>
      </p:sp>
      <p:sp>
        <p:nvSpPr>
          <p:cNvPr id="4" name="Footer Placeholder 3"/>
          <p:cNvSpPr>
            <a:spLocks noGrp="1"/>
          </p:cNvSpPr>
          <p:nvPr>
            <p:ph type="ftr" sz="quarter" idx="4294967295"/>
          </p:nvPr>
        </p:nvSpPr>
        <p:spPr/>
        <p:txBody>
          <a:bodyPr/>
          <a:lstStyle/>
          <a:p>
            <a:pPr>
              <a:defRPr/>
            </a:pPr>
            <a:r>
              <a:rPr lang="en-US" dirty="0" smtClean="0"/>
              <a:t>Provisional PS-PVR for GOES-17 ABI L1b Products</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22</a:t>
            </a:fld>
            <a:endParaRPr lang="en-US" altLang="en-US" dirty="0"/>
          </a:p>
        </p:txBody>
      </p:sp>
      <p:sp>
        <p:nvSpPr>
          <p:cNvPr id="6" name="Date Placeholder 5"/>
          <p:cNvSpPr>
            <a:spLocks noGrp="1"/>
          </p:cNvSpPr>
          <p:nvPr>
            <p:ph type="dt" sz="half" idx="10"/>
          </p:nvPr>
        </p:nvSpPr>
        <p:spPr/>
        <p:txBody>
          <a:bodyPr/>
          <a:lstStyle/>
          <a:p>
            <a:r>
              <a:rPr lang="en-US" dirty="0" smtClean="0"/>
              <a:t>2018/11/28</a:t>
            </a:r>
            <a:endParaRPr lang="en-US" dirty="0"/>
          </a:p>
        </p:txBody>
      </p:sp>
    </p:spTree>
    <p:extLst>
      <p:ext uri="{BB962C8B-B14F-4D97-AF65-F5344CB8AC3E}">
        <p14:creationId xmlns:p14="http://schemas.microsoft.com/office/powerpoint/2010/main" val="8304112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latin typeface="Calibri" pitchFamily="34" charset="0"/>
              </a:rPr>
              <a:t>G17 ABI PL</a:t>
            </a:r>
            <a:r>
              <a:rPr lang="en-US" altLang="zh-CN" sz="3600" dirty="0" smtClean="0">
                <a:latin typeface="Calibri" pitchFamily="34" charset="0"/>
              </a:rPr>
              <a:t>P</a:t>
            </a:r>
            <a:r>
              <a:rPr lang="en-GB" sz="3600" dirty="0" smtClean="0">
                <a:latin typeface="Calibri" pitchFamily="34" charset="0"/>
              </a:rPr>
              <a:t>T 03 </a:t>
            </a:r>
            <a:r>
              <a:rPr lang="en-US" sz="3600" dirty="0"/>
              <a:t>Test </a:t>
            </a:r>
            <a:r>
              <a:rPr lang="en-US" sz="3600" dirty="0" smtClean="0"/>
              <a:t>Results-CWG</a:t>
            </a:r>
            <a:endParaRPr lang="en-US" sz="3600" dirty="0"/>
          </a:p>
        </p:txBody>
      </p:sp>
      <p:sp>
        <p:nvSpPr>
          <p:cNvPr id="3" name="Content Placeholder 2"/>
          <p:cNvSpPr>
            <a:spLocks noGrp="1"/>
          </p:cNvSpPr>
          <p:nvPr>
            <p:ph idx="1"/>
          </p:nvPr>
        </p:nvSpPr>
        <p:spPr>
          <a:xfrm>
            <a:off x="457200" y="1178358"/>
            <a:ext cx="8612155" cy="5177994"/>
          </a:xfrm>
        </p:spPr>
        <p:txBody>
          <a:bodyPr>
            <a:normAutofit fontScale="85000" lnSpcReduction="20000"/>
          </a:bodyPr>
          <a:lstStyle/>
          <a:p>
            <a:r>
              <a:rPr lang="en-US" altLang="zh-CN" dirty="0" smtClean="0"/>
              <a:t>Overall stray light magnitude of G17 ABI B07 weaker than G16 ABI B07</a:t>
            </a:r>
            <a:endParaRPr lang="en-US" dirty="0" smtClean="0"/>
          </a:p>
          <a:p>
            <a:r>
              <a:rPr lang="en-US" dirty="0" smtClean="0"/>
              <a:t>Spike stray light (partially inside the restricted zone) becomes the dominant source of stray light for B07</a:t>
            </a:r>
            <a:endParaRPr lang="en-US" dirty="0"/>
          </a:p>
          <a:p>
            <a:r>
              <a:rPr lang="en-US" dirty="0" smtClean="0"/>
              <a:t>G17 ABI</a:t>
            </a:r>
          </a:p>
          <a:p>
            <a:endParaRPr lang="en-US" dirty="0" smtClean="0"/>
          </a:p>
          <a:p>
            <a:endParaRPr lang="en-US" dirty="0"/>
          </a:p>
          <a:p>
            <a:endParaRPr lang="en-US" dirty="0" smtClean="0"/>
          </a:p>
          <a:p>
            <a:endParaRPr lang="en-US" dirty="0"/>
          </a:p>
          <a:p>
            <a:pPr marL="0" indent="0">
              <a:buNone/>
            </a:pPr>
            <a:endParaRPr lang="en-US" dirty="0"/>
          </a:p>
          <a:p>
            <a:r>
              <a:rPr lang="en-US" dirty="0" smtClean="0"/>
              <a:t>Other Issues: significant stray light in ABI VNIR Channel (ABI1-6) around mid- night has been observed. </a:t>
            </a:r>
            <a:r>
              <a:rPr lang="en-US" altLang="zh-CN" dirty="0" smtClean="0"/>
              <a:t>Since it occurs around midnight , </a:t>
            </a:r>
            <a:r>
              <a:rPr lang="en-US" altLang="zh-CN" dirty="0"/>
              <a:t>n</a:t>
            </a:r>
            <a:r>
              <a:rPr lang="en-US" altLang="zh-CN" dirty="0" smtClean="0"/>
              <a:t>o requirements are violated  for ABI VNIR bands. But, do raise some concerns.</a:t>
            </a:r>
            <a:endParaRPr lang="en-US" dirty="0" smtClean="0"/>
          </a:p>
          <a:p>
            <a:r>
              <a:rPr lang="en-US" dirty="0" smtClean="0"/>
              <a:t>Stray light in other IR channels is not observable.</a:t>
            </a:r>
            <a:endParaRPr lang="en-US" dirty="0"/>
          </a:p>
        </p:txBody>
      </p:sp>
      <p:graphicFrame>
        <p:nvGraphicFramePr>
          <p:cNvPr id="17" name="Table 16"/>
          <p:cNvGraphicFramePr>
            <a:graphicFrameLocks noGrp="1"/>
          </p:cNvGraphicFramePr>
          <p:nvPr>
            <p:extLst/>
          </p:nvPr>
        </p:nvGraphicFramePr>
        <p:xfrm>
          <a:off x="1800153" y="2895600"/>
          <a:ext cx="5980268" cy="1584960"/>
        </p:xfrm>
        <a:graphic>
          <a:graphicData uri="http://schemas.openxmlformats.org/drawingml/2006/table">
            <a:tbl>
              <a:tblPr firstRow="1" bandRow="1">
                <a:tableStyleId>{5C22544A-7EE6-4342-B048-85BDC9FD1C3A}</a:tableStyleId>
              </a:tblPr>
              <a:tblGrid>
                <a:gridCol w="1276460">
                  <a:extLst>
                    <a:ext uri="{9D8B030D-6E8A-4147-A177-3AD203B41FA5}">
                      <a16:colId xmlns:a16="http://schemas.microsoft.com/office/drawing/2014/main" val="20000"/>
                    </a:ext>
                  </a:extLst>
                </a:gridCol>
                <a:gridCol w="1738801">
                  <a:extLst>
                    <a:ext uri="{9D8B030D-6E8A-4147-A177-3AD203B41FA5}">
                      <a16:colId xmlns:a16="http://schemas.microsoft.com/office/drawing/2014/main" val="20001"/>
                    </a:ext>
                  </a:extLst>
                </a:gridCol>
                <a:gridCol w="2965007">
                  <a:extLst>
                    <a:ext uri="{9D8B030D-6E8A-4147-A177-3AD203B41FA5}">
                      <a16:colId xmlns:a16="http://schemas.microsoft.com/office/drawing/2014/main" val="20002"/>
                    </a:ext>
                  </a:extLst>
                </a:gridCol>
              </a:tblGrid>
              <a:tr h="370840">
                <a:tc>
                  <a:txBody>
                    <a:bodyPr/>
                    <a:lstStyle/>
                    <a:p>
                      <a:r>
                        <a:rPr lang="en-US" sz="1600" dirty="0" smtClean="0"/>
                        <a:t>B07 (3.9um)</a:t>
                      </a:r>
                      <a:endParaRPr lang="en-US" sz="1600" dirty="0"/>
                    </a:p>
                  </a:txBody>
                  <a:tcPr/>
                </a:tc>
                <a:tc>
                  <a:txBody>
                    <a:bodyPr/>
                    <a:lstStyle/>
                    <a:p>
                      <a:r>
                        <a:rPr lang="en-US" sz="1600" dirty="0" smtClean="0"/>
                        <a:t>Requirement</a:t>
                      </a:r>
                    </a:p>
                    <a:p>
                      <a:r>
                        <a:rPr lang="en-US" sz="1400" dirty="0" smtClean="0"/>
                        <a:t>(</a:t>
                      </a:r>
                      <a:r>
                        <a:rPr lang="en-US" sz="1400" u="none" strike="noStrike" dirty="0" smtClean="0">
                          <a:effectLst/>
                        </a:rPr>
                        <a:t>mW/m</a:t>
                      </a:r>
                      <a:r>
                        <a:rPr lang="en-US" sz="1400" u="none" strike="noStrike" baseline="30000" dirty="0" smtClean="0">
                          <a:effectLst/>
                        </a:rPr>
                        <a:t>2</a:t>
                      </a:r>
                      <a:r>
                        <a:rPr lang="en-US" sz="1400" u="none" strike="noStrike" dirty="0" smtClean="0">
                          <a:effectLst/>
                        </a:rPr>
                        <a:t>-sr-cm</a:t>
                      </a:r>
                      <a:r>
                        <a:rPr lang="en-US" sz="1400" u="none" strike="noStrike" baseline="30000" dirty="0" smtClean="0">
                          <a:effectLst/>
                        </a:rPr>
                        <a:t>-1</a:t>
                      </a:r>
                      <a:r>
                        <a:rPr lang="en-US" sz="1400" dirty="0" smtClean="0"/>
                        <a:t>)</a:t>
                      </a:r>
                      <a:endParaRPr lang="en-US" sz="1400" dirty="0"/>
                    </a:p>
                  </a:txBody>
                  <a:tcPr/>
                </a:tc>
                <a:tc>
                  <a:txBody>
                    <a:bodyPr/>
                    <a:lstStyle/>
                    <a:p>
                      <a:r>
                        <a:rPr lang="en-US" sz="1600" dirty="0" smtClean="0"/>
                        <a:t>Actual Max</a:t>
                      </a:r>
                    </a:p>
                    <a:p>
                      <a:r>
                        <a:rPr lang="en-US" sz="1400" dirty="0" smtClean="0"/>
                        <a:t>(</a:t>
                      </a:r>
                      <a:r>
                        <a:rPr lang="en-US" sz="1400" u="none" strike="noStrike" dirty="0" smtClean="0">
                          <a:effectLst/>
                        </a:rPr>
                        <a:t>mW/m</a:t>
                      </a:r>
                      <a:r>
                        <a:rPr lang="en-US" sz="1400" u="none" strike="noStrike" baseline="30000" dirty="0" smtClean="0">
                          <a:effectLst/>
                        </a:rPr>
                        <a:t>2</a:t>
                      </a:r>
                      <a:r>
                        <a:rPr lang="en-US" sz="1400" u="none" strike="noStrike" dirty="0" smtClean="0">
                          <a:effectLst/>
                        </a:rPr>
                        <a:t>-sr-cm</a:t>
                      </a:r>
                      <a:r>
                        <a:rPr lang="en-US" sz="1400" u="none" strike="noStrike" baseline="30000" dirty="0" smtClean="0">
                          <a:effectLst/>
                        </a:rPr>
                        <a:t>-1</a:t>
                      </a:r>
                      <a:r>
                        <a:rPr lang="en-US" sz="1400" dirty="0" smtClean="0"/>
                        <a:t>)</a:t>
                      </a:r>
                      <a:endParaRPr lang="en-US" sz="1400" dirty="0"/>
                    </a:p>
                  </a:txBody>
                  <a:tcPr/>
                </a:tc>
                <a:extLst>
                  <a:ext uri="{0D108BD9-81ED-4DB2-BD59-A6C34878D82A}">
                    <a16:rowId xmlns:a16="http://schemas.microsoft.com/office/drawing/2014/main" val="10000"/>
                  </a:ext>
                </a:extLst>
              </a:tr>
              <a:tr h="370840">
                <a:tc>
                  <a:txBody>
                    <a:bodyPr/>
                    <a:lstStyle/>
                    <a:p>
                      <a:r>
                        <a:rPr lang="en-US" sz="1400" dirty="0" smtClean="0"/>
                        <a:t>Inside R.Z.</a:t>
                      </a:r>
                    </a:p>
                    <a:p>
                      <a:r>
                        <a:rPr lang="en-US" sz="1400" dirty="0" smtClean="0"/>
                        <a:t>(5</a:t>
                      </a:r>
                      <a:r>
                        <a:rPr lang="en-US" sz="1400" baseline="30000" dirty="0" smtClean="0"/>
                        <a:t>o</a:t>
                      </a:r>
                      <a:r>
                        <a:rPr lang="en-US" sz="1400" dirty="0" smtClean="0"/>
                        <a:t>-7.5</a:t>
                      </a:r>
                      <a:r>
                        <a:rPr lang="en-US" sz="1400" baseline="30000" dirty="0" smtClean="0"/>
                        <a:t>o</a:t>
                      </a:r>
                      <a:r>
                        <a:rPr lang="en-US" sz="1400" dirty="0" smtClean="0"/>
                        <a:t>)</a:t>
                      </a:r>
                      <a:endParaRPr lang="en-US" sz="1400" dirty="0"/>
                    </a:p>
                  </a:txBody>
                  <a:tcPr/>
                </a:tc>
                <a:tc>
                  <a:txBody>
                    <a:bodyPr/>
                    <a:lstStyle/>
                    <a:p>
                      <a:r>
                        <a:rPr lang="en-US" sz="1400" dirty="0" smtClean="0"/>
                        <a:t>&lt; 0.077 (2K@300k)</a:t>
                      </a:r>
                      <a:endParaRPr lang="en-US" sz="1400" dirty="0"/>
                    </a:p>
                  </a:txBody>
                  <a:tcPr/>
                </a:tc>
                <a:tc>
                  <a:txBody>
                    <a:bodyPr/>
                    <a:lstStyle/>
                    <a:p>
                      <a:r>
                        <a:rPr lang="en-US" sz="1400" dirty="0" smtClean="0"/>
                        <a:t>~0.047 ±0.0046</a:t>
                      </a:r>
                      <a:r>
                        <a:rPr lang="en-US" sz="1400" baseline="0" dirty="0" smtClean="0"/>
                        <a:t> </a:t>
                      </a:r>
                      <a:r>
                        <a:rPr lang="en-US" sz="1400" dirty="0" smtClean="0"/>
                        <a:t>(1.24±0.12K@300k) (Sept.</a:t>
                      </a:r>
                      <a:r>
                        <a:rPr lang="en-US" sz="1400" baseline="0" dirty="0" smtClean="0"/>
                        <a:t> 21,2018)</a:t>
                      </a:r>
                      <a:endParaRPr lang="en-US" sz="1400" dirty="0"/>
                    </a:p>
                  </a:txBody>
                  <a:tcPr/>
                </a:tc>
                <a:extLst>
                  <a:ext uri="{0D108BD9-81ED-4DB2-BD59-A6C34878D82A}">
                    <a16:rowId xmlns:a16="http://schemas.microsoft.com/office/drawing/2014/main" val="10001"/>
                  </a:ext>
                </a:extLst>
              </a:tr>
              <a:tr h="370840">
                <a:tc>
                  <a:txBody>
                    <a:bodyPr/>
                    <a:lstStyle/>
                    <a:p>
                      <a:r>
                        <a:rPr lang="en-US" sz="1400" dirty="0" smtClean="0"/>
                        <a:t>Outside</a:t>
                      </a:r>
                      <a:r>
                        <a:rPr lang="en-US" sz="1400" baseline="0" dirty="0" smtClean="0"/>
                        <a:t> R.Z.</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(&gt;7.5</a:t>
                      </a:r>
                      <a:r>
                        <a:rPr lang="en-US" sz="1400" baseline="30000" dirty="0" smtClean="0"/>
                        <a:t>o</a:t>
                      </a:r>
                      <a:r>
                        <a:rPr lang="en-US" sz="1400" dirty="0" smtClean="0"/>
                        <a:t>)</a:t>
                      </a:r>
                    </a:p>
                  </a:txBody>
                  <a:tcPr/>
                </a:tc>
                <a:tc>
                  <a:txBody>
                    <a:bodyPr/>
                    <a:lstStyle/>
                    <a:p>
                      <a:r>
                        <a:rPr lang="en-US" sz="1400" dirty="0" smtClean="0"/>
                        <a:t>&lt; 0.038 (1K@300k)</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~0.0145 ±0.0046</a:t>
                      </a:r>
                      <a:r>
                        <a:rPr lang="zh-CN" altLang="en-US" sz="1400" dirty="0" smtClean="0"/>
                        <a:t>、</a:t>
                      </a:r>
                      <a:r>
                        <a:rPr lang="en-US" sz="1400" dirty="0" smtClean="0"/>
                        <a:t>(</a:t>
                      </a:r>
                      <a:r>
                        <a:rPr lang="en-US" sz="1400" dirty="0" smtClean="0">
                          <a:solidFill>
                            <a:schemeClr val="tx1"/>
                          </a:solidFill>
                        </a:rPr>
                        <a:t>0.38±0.12K@300k</a:t>
                      </a:r>
                      <a:r>
                        <a:rPr lang="en-US" sz="1400" dirty="0" smtClean="0"/>
                        <a:t>) (Oct. 15,</a:t>
                      </a:r>
                      <a:r>
                        <a:rPr lang="en-US" sz="1400" baseline="0" dirty="0" smtClean="0"/>
                        <a:t> 2018</a:t>
                      </a:r>
                      <a:r>
                        <a:rPr lang="en-US" sz="1400" dirty="0" smtClean="0"/>
                        <a:t>)</a:t>
                      </a:r>
                    </a:p>
                  </a:txBody>
                  <a:tcPr/>
                </a:tc>
                <a:extLst>
                  <a:ext uri="{0D108BD9-81ED-4DB2-BD59-A6C34878D82A}">
                    <a16:rowId xmlns:a16="http://schemas.microsoft.com/office/drawing/2014/main" val="10002"/>
                  </a:ext>
                </a:extLst>
              </a:tr>
            </a:tbl>
          </a:graphicData>
        </a:graphic>
      </p:graphicFrame>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23</a:t>
            </a:fld>
            <a:endParaRPr lang="en-US" dirty="0"/>
          </a:p>
        </p:txBody>
      </p:sp>
    </p:spTree>
    <p:extLst>
      <p:ext uri="{BB962C8B-B14F-4D97-AF65-F5344CB8AC3E}">
        <p14:creationId xmlns:p14="http://schemas.microsoft.com/office/powerpoint/2010/main" val="32512061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Comparison of GOES-16 </a:t>
            </a:r>
            <a:r>
              <a:rPr lang="en-US" dirty="0"/>
              <a:t>and GOES-17 ABI CH07 Stray Light</a:t>
            </a:r>
          </a:p>
        </p:txBody>
      </p:sp>
      <p:sp>
        <p:nvSpPr>
          <p:cNvPr id="6" name="TextBox 5"/>
          <p:cNvSpPr txBox="1"/>
          <p:nvPr/>
        </p:nvSpPr>
        <p:spPr>
          <a:xfrm>
            <a:off x="1282840" y="1718638"/>
            <a:ext cx="1003160" cy="369332"/>
          </a:xfrm>
          <a:prstGeom prst="rect">
            <a:avLst/>
          </a:prstGeom>
          <a:noFill/>
        </p:spPr>
        <p:txBody>
          <a:bodyPr wrap="none" rtlCol="0">
            <a:spAutoFit/>
          </a:bodyPr>
          <a:lstStyle/>
          <a:p>
            <a:r>
              <a:rPr lang="en-US" dirty="0"/>
              <a:t>GOES-16</a:t>
            </a:r>
          </a:p>
        </p:txBody>
      </p:sp>
      <p:sp>
        <p:nvSpPr>
          <p:cNvPr id="7" name="TextBox 6"/>
          <p:cNvSpPr txBox="1"/>
          <p:nvPr/>
        </p:nvSpPr>
        <p:spPr>
          <a:xfrm>
            <a:off x="6424965" y="1718638"/>
            <a:ext cx="1003160" cy="369332"/>
          </a:xfrm>
          <a:prstGeom prst="rect">
            <a:avLst/>
          </a:prstGeom>
          <a:noFill/>
        </p:spPr>
        <p:txBody>
          <a:bodyPr wrap="none" rtlCol="0">
            <a:spAutoFit/>
          </a:bodyPr>
          <a:lstStyle/>
          <a:p>
            <a:r>
              <a:rPr lang="en-US" dirty="0"/>
              <a:t>GOES-17</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8352" y="2209800"/>
            <a:ext cx="4572000" cy="3429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09800"/>
            <a:ext cx="4572000" cy="3429000"/>
          </a:xfrm>
          <a:prstGeom prst="rect">
            <a:avLst/>
          </a:prstGeom>
        </p:spPr>
      </p:pic>
      <p:sp>
        <p:nvSpPr>
          <p:cNvPr id="3" name="Date Placeholder 2"/>
          <p:cNvSpPr>
            <a:spLocks noGrp="1"/>
          </p:cNvSpPr>
          <p:nvPr>
            <p:ph type="dt" sz="half" idx="10"/>
          </p:nvPr>
        </p:nvSpPr>
        <p:spPr/>
        <p:txBody>
          <a:bodyPr/>
          <a:lstStyle/>
          <a:p>
            <a:r>
              <a:rPr lang="en-US" dirty="0" smtClean="0"/>
              <a:t>2018/11/28</a:t>
            </a:r>
            <a:endParaRPr lang="en-US" dirty="0"/>
          </a:p>
        </p:txBody>
      </p:sp>
      <p:sp>
        <p:nvSpPr>
          <p:cNvPr id="4" name="Footer Placeholder 3"/>
          <p:cNvSpPr>
            <a:spLocks noGrp="1"/>
          </p:cNvSpPr>
          <p:nvPr>
            <p:ph type="ftr" sz="quarter" idx="11"/>
          </p:nvPr>
        </p:nvSpPr>
        <p:spPr/>
        <p:txBody>
          <a:bodyPr/>
          <a:lstStyle/>
          <a:p>
            <a:r>
              <a:rPr lang="en-US" dirty="0" smtClean="0"/>
              <a:t>Provisional PS-PVR for GOES-17 ABI L1b Products</a:t>
            </a:r>
            <a:endParaRPr lang="en-US" dirty="0"/>
          </a:p>
        </p:txBody>
      </p:sp>
      <p:sp>
        <p:nvSpPr>
          <p:cNvPr id="5" name="Slide Number Placeholder 4"/>
          <p:cNvSpPr>
            <a:spLocks noGrp="1"/>
          </p:cNvSpPr>
          <p:nvPr>
            <p:ph type="sldNum" sz="quarter" idx="12"/>
          </p:nvPr>
        </p:nvSpPr>
        <p:spPr/>
        <p:txBody>
          <a:bodyPr/>
          <a:lstStyle/>
          <a:p>
            <a:fld id="{F4187418-5481-4E5B-A2F4-9A93734A0716}" type="slidenum">
              <a:rPr lang="en-US" smtClean="0"/>
              <a:t>24</a:t>
            </a:fld>
            <a:endParaRPr lang="en-US" dirty="0"/>
          </a:p>
        </p:txBody>
      </p:sp>
    </p:spTree>
    <p:extLst>
      <p:ext uri="{BB962C8B-B14F-4D97-AF65-F5344CB8AC3E}">
        <p14:creationId xmlns:p14="http://schemas.microsoft.com/office/powerpoint/2010/main" val="33281114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2961312"/>
            <a:ext cx="3805044" cy="2853783"/>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9967" y="2974450"/>
            <a:ext cx="3780136" cy="2835102"/>
          </a:xfrm>
        </p:spPr>
      </p:pic>
      <p:sp>
        <p:nvSpPr>
          <p:cNvPr id="2" name="Title 1"/>
          <p:cNvSpPr>
            <a:spLocks noGrp="1"/>
          </p:cNvSpPr>
          <p:nvPr>
            <p:ph type="title"/>
          </p:nvPr>
        </p:nvSpPr>
        <p:spPr/>
        <p:txBody>
          <a:bodyPr>
            <a:normAutofit fontScale="90000"/>
          </a:bodyPr>
          <a:lstStyle/>
          <a:p>
            <a:r>
              <a:rPr lang="en-US" sz="2700" dirty="0"/>
              <a:t>GOES-16 and GOES-17 ABI CH07 Stray Light </a:t>
            </a:r>
            <a:r>
              <a:rPr lang="en-US" sz="2700" dirty="0" smtClean="0"/>
              <a:t>Comparison</a:t>
            </a:r>
            <a:endParaRPr lang="en-US" sz="2700" dirty="0"/>
          </a:p>
        </p:txBody>
      </p:sp>
      <p:sp>
        <p:nvSpPr>
          <p:cNvPr id="9" name="TextBox 8"/>
          <p:cNvSpPr txBox="1"/>
          <p:nvPr/>
        </p:nvSpPr>
        <p:spPr>
          <a:xfrm>
            <a:off x="1071248" y="2789560"/>
            <a:ext cx="4022754" cy="307777"/>
          </a:xfrm>
          <a:prstGeom prst="rect">
            <a:avLst/>
          </a:prstGeom>
          <a:noFill/>
        </p:spPr>
        <p:txBody>
          <a:bodyPr wrap="square" rtlCol="0">
            <a:spAutoFit/>
          </a:bodyPr>
          <a:lstStyle/>
          <a:p>
            <a:r>
              <a:rPr lang="en-US" sz="1400" b="1" dirty="0" smtClean="0"/>
              <a:t>GOES-16 Daily </a:t>
            </a:r>
            <a:r>
              <a:rPr lang="en-US" sz="1400" b="1" dirty="0"/>
              <a:t>Maximum Stray Light</a:t>
            </a:r>
          </a:p>
        </p:txBody>
      </p:sp>
      <p:sp>
        <p:nvSpPr>
          <p:cNvPr id="10" name="TextBox 9"/>
          <p:cNvSpPr txBox="1"/>
          <p:nvPr/>
        </p:nvSpPr>
        <p:spPr>
          <a:xfrm>
            <a:off x="5673722" y="2777056"/>
            <a:ext cx="3805044" cy="307777"/>
          </a:xfrm>
          <a:prstGeom prst="rect">
            <a:avLst/>
          </a:prstGeom>
          <a:noFill/>
        </p:spPr>
        <p:txBody>
          <a:bodyPr wrap="square" rtlCol="0">
            <a:spAutoFit/>
          </a:bodyPr>
          <a:lstStyle/>
          <a:p>
            <a:r>
              <a:rPr lang="en-US" sz="1400" b="1" dirty="0" smtClean="0"/>
              <a:t>GOES-17 Daily </a:t>
            </a:r>
            <a:r>
              <a:rPr lang="en-US" sz="1400" b="1" dirty="0"/>
              <a:t>Maximum Stray Light</a:t>
            </a:r>
          </a:p>
        </p:txBody>
      </p:sp>
      <p:sp>
        <p:nvSpPr>
          <p:cNvPr id="11" name="TextBox 10"/>
          <p:cNvSpPr txBox="1"/>
          <p:nvPr/>
        </p:nvSpPr>
        <p:spPr>
          <a:xfrm>
            <a:off x="578355" y="5815095"/>
            <a:ext cx="7864266" cy="707886"/>
          </a:xfrm>
          <a:prstGeom prst="rect">
            <a:avLst/>
          </a:prstGeom>
          <a:noFill/>
        </p:spPr>
        <p:txBody>
          <a:bodyPr wrap="square" rtlCol="0">
            <a:spAutoFit/>
          </a:bodyPr>
          <a:lstStyle/>
          <a:p>
            <a:pPr marL="214313" indent="-214313">
              <a:buFont typeface="Arial" panose="020B0604020202020204" pitchFamily="34" charset="0"/>
              <a:buChar char="•"/>
            </a:pPr>
            <a:r>
              <a:rPr lang="en-US" sz="2000" dirty="0"/>
              <a:t>GOES-17 CH07 stray light is weaker than GOES-16 </a:t>
            </a:r>
            <a:r>
              <a:rPr lang="en-US" sz="2000" dirty="0" smtClean="0"/>
              <a:t>CH07</a:t>
            </a:r>
            <a:endParaRPr lang="en-US" sz="2000" dirty="0"/>
          </a:p>
          <a:p>
            <a:pPr marL="214313" indent="-214313">
              <a:buFont typeface="Arial" panose="020B0604020202020204" pitchFamily="34" charset="0"/>
              <a:buChar char="•"/>
            </a:pPr>
            <a:r>
              <a:rPr lang="en-US" sz="2000" dirty="0"/>
              <a:t>Both are within specs</a:t>
            </a:r>
          </a:p>
        </p:txBody>
      </p:sp>
      <p:cxnSp>
        <p:nvCxnSpPr>
          <p:cNvPr id="13" name="Straight Arrow Connector 12"/>
          <p:cNvCxnSpPr/>
          <p:nvPr/>
        </p:nvCxnSpPr>
        <p:spPr>
          <a:xfrm flipH="1">
            <a:off x="3620926" y="2768965"/>
            <a:ext cx="662843" cy="480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48107" y="2830071"/>
            <a:ext cx="676577" cy="401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038765" y="2224148"/>
            <a:ext cx="1437406" cy="646331"/>
          </a:xfrm>
          <a:prstGeom prst="rect">
            <a:avLst/>
          </a:prstGeom>
          <a:noFill/>
        </p:spPr>
        <p:txBody>
          <a:bodyPr wrap="square" rtlCol="0">
            <a:spAutoFit/>
          </a:bodyPr>
          <a:lstStyle/>
          <a:p>
            <a:r>
              <a:rPr lang="en-US" dirty="0"/>
              <a:t>Spec @300K inside </a:t>
            </a:r>
            <a:r>
              <a:rPr lang="en-US" dirty="0" smtClean="0"/>
              <a:t>ZRDQ</a:t>
            </a:r>
            <a:endParaRPr lang="en-US" dirty="0"/>
          </a:p>
        </p:txBody>
      </p:sp>
      <p:cxnSp>
        <p:nvCxnSpPr>
          <p:cNvPr id="12" name="Straight Arrow Connector 11"/>
          <p:cNvCxnSpPr/>
          <p:nvPr/>
        </p:nvCxnSpPr>
        <p:spPr>
          <a:xfrm flipH="1" flipV="1">
            <a:off x="3620926" y="4673965"/>
            <a:ext cx="504498" cy="228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5199569" y="4597765"/>
            <a:ext cx="373654" cy="3048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938040" y="4749058"/>
            <a:ext cx="1778359" cy="646331"/>
          </a:xfrm>
          <a:prstGeom prst="rect">
            <a:avLst/>
          </a:prstGeom>
          <a:noFill/>
        </p:spPr>
        <p:txBody>
          <a:bodyPr wrap="square" rtlCol="0">
            <a:spAutoFit/>
          </a:bodyPr>
          <a:lstStyle/>
          <a:p>
            <a:r>
              <a:rPr lang="en-US" dirty="0"/>
              <a:t>Spec @300K </a:t>
            </a:r>
            <a:r>
              <a:rPr lang="en-US" dirty="0" smtClean="0"/>
              <a:t>outside ZRDQ</a:t>
            </a:r>
            <a:endParaRPr lang="en-US" dirty="0"/>
          </a:p>
        </p:txBody>
      </p:sp>
      <p:sp>
        <p:nvSpPr>
          <p:cNvPr id="25" name="TextBox 24"/>
          <p:cNvSpPr txBox="1"/>
          <p:nvPr/>
        </p:nvSpPr>
        <p:spPr>
          <a:xfrm>
            <a:off x="1242427" y="3347046"/>
            <a:ext cx="1327608" cy="369332"/>
          </a:xfrm>
          <a:prstGeom prst="rect">
            <a:avLst/>
          </a:prstGeom>
          <a:noFill/>
        </p:spPr>
        <p:txBody>
          <a:bodyPr wrap="none" rtlCol="0">
            <a:spAutoFit/>
          </a:bodyPr>
          <a:lstStyle/>
          <a:p>
            <a:r>
              <a:rPr lang="en-US" dirty="0" smtClean="0"/>
              <a:t>Inside ZRDQ</a:t>
            </a:r>
            <a:endParaRPr lang="en-US" dirty="0"/>
          </a:p>
        </p:txBody>
      </p:sp>
      <p:sp>
        <p:nvSpPr>
          <p:cNvPr id="26" name="TextBox 25"/>
          <p:cNvSpPr txBox="1"/>
          <p:nvPr/>
        </p:nvSpPr>
        <p:spPr>
          <a:xfrm>
            <a:off x="5352967" y="3307756"/>
            <a:ext cx="1327608" cy="369332"/>
          </a:xfrm>
          <a:prstGeom prst="rect">
            <a:avLst/>
          </a:prstGeom>
          <a:noFill/>
        </p:spPr>
        <p:txBody>
          <a:bodyPr wrap="none" rtlCol="0">
            <a:spAutoFit/>
          </a:bodyPr>
          <a:lstStyle/>
          <a:p>
            <a:r>
              <a:rPr lang="en-US" dirty="0" smtClean="0"/>
              <a:t>Inside ZRDQ</a:t>
            </a:r>
            <a:endParaRPr lang="en-US" dirty="0"/>
          </a:p>
        </p:txBody>
      </p:sp>
      <p:sp>
        <p:nvSpPr>
          <p:cNvPr id="27" name="TextBox 26"/>
          <p:cNvSpPr txBox="1"/>
          <p:nvPr/>
        </p:nvSpPr>
        <p:spPr>
          <a:xfrm>
            <a:off x="1177519" y="4603599"/>
            <a:ext cx="1499128" cy="369332"/>
          </a:xfrm>
          <a:prstGeom prst="rect">
            <a:avLst/>
          </a:prstGeom>
          <a:noFill/>
        </p:spPr>
        <p:txBody>
          <a:bodyPr wrap="none" rtlCol="0">
            <a:spAutoFit/>
          </a:bodyPr>
          <a:lstStyle/>
          <a:p>
            <a:r>
              <a:rPr lang="en-US" dirty="0" smtClean="0"/>
              <a:t>Outside ZRDQ</a:t>
            </a:r>
            <a:endParaRPr lang="en-US" dirty="0"/>
          </a:p>
        </p:txBody>
      </p:sp>
      <p:sp>
        <p:nvSpPr>
          <p:cNvPr id="28" name="TextBox 27"/>
          <p:cNvSpPr txBox="1"/>
          <p:nvPr/>
        </p:nvSpPr>
        <p:spPr>
          <a:xfrm>
            <a:off x="5578650" y="4901458"/>
            <a:ext cx="1499128" cy="369332"/>
          </a:xfrm>
          <a:prstGeom prst="rect">
            <a:avLst/>
          </a:prstGeom>
          <a:noFill/>
        </p:spPr>
        <p:txBody>
          <a:bodyPr wrap="none" rtlCol="0">
            <a:spAutoFit/>
          </a:bodyPr>
          <a:lstStyle/>
          <a:p>
            <a:r>
              <a:rPr lang="en-US" dirty="0" smtClean="0"/>
              <a:t>Outside ZRDQ</a:t>
            </a:r>
            <a:endParaRPr lang="en-US" dirty="0"/>
          </a:p>
        </p:txBody>
      </p:sp>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52500" t="6666" r="1666" b="47778"/>
          <a:stretch/>
        </p:blipFill>
        <p:spPr>
          <a:xfrm>
            <a:off x="1097419" y="794640"/>
            <a:ext cx="2603469" cy="1940767"/>
          </a:xfrm>
          <a:prstGeom prst="rect">
            <a:avLst/>
          </a:prstGeom>
        </p:spPr>
      </p:pic>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l="55833" t="7777" r="3333" b="48890"/>
          <a:stretch/>
        </p:blipFill>
        <p:spPr>
          <a:xfrm>
            <a:off x="5700919" y="797176"/>
            <a:ext cx="2438400" cy="1940767"/>
          </a:xfrm>
          <a:prstGeom prst="rect">
            <a:avLst/>
          </a:prstGeom>
        </p:spPr>
      </p:pic>
      <p:sp>
        <p:nvSpPr>
          <p:cNvPr id="3" name="Date Placeholder 2"/>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25</a:t>
            </a:fld>
            <a:endParaRPr lang="en-US" dirty="0"/>
          </a:p>
        </p:txBody>
      </p:sp>
    </p:spTree>
    <p:extLst>
      <p:ext uri="{BB962C8B-B14F-4D97-AF65-F5344CB8AC3E}">
        <p14:creationId xmlns:p14="http://schemas.microsoft.com/office/powerpoint/2010/main" val="20261616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ABI CH01 on Aug. 12, 2018</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060" y="2310949"/>
            <a:ext cx="4572000" cy="3429000"/>
          </a:xfrm>
        </p:spPr>
      </p:pic>
      <p:sp>
        <p:nvSpPr>
          <p:cNvPr id="6" name="TextBox 5"/>
          <p:cNvSpPr txBox="1"/>
          <p:nvPr/>
        </p:nvSpPr>
        <p:spPr>
          <a:xfrm>
            <a:off x="1852423" y="1703686"/>
            <a:ext cx="1460336" cy="523220"/>
          </a:xfrm>
          <a:prstGeom prst="rect">
            <a:avLst/>
          </a:prstGeom>
          <a:noFill/>
        </p:spPr>
        <p:txBody>
          <a:bodyPr wrap="none" rtlCol="0">
            <a:spAutoFit/>
          </a:bodyPr>
          <a:lstStyle/>
          <a:p>
            <a:r>
              <a:rPr lang="en-US" sz="2800" dirty="0"/>
              <a:t>GOES-16</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875" y="2310949"/>
            <a:ext cx="4572000" cy="3429000"/>
          </a:xfrm>
          <a:prstGeom prst="rect">
            <a:avLst/>
          </a:prstGeom>
        </p:spPr>
      </p:pic>
      <p:sp>
        <p:nvSpPr>
          <p:cNvPr id="8" name="TextBox 7"/>
          <p:cNvSpPr txBox="1"/>
          <p:nvPr/>
        </p:nvSpPr>
        <p:spPr>
          <a:xfrm>
            <a:off x="6127243" y="1703686"/>
            <a:ext cx="1460336" cy="523220"/>
          </a:xfrm>
          <a:prstGeom prst="rect">
            <a:avLst/>
          </a:prstGeom>
          <a:noFill/>
        </p:spPr>
        <p:txBody>
          <a:bodyPr wrap="none" rtlCol="0">
            <a:spAutoFit/>
          </a:bodyPr>
          <a:lstStyle/>
          <a:p>
            <a:r>
              <a:rPr lang="en-US" sz="2800" dirty="0"/>
              <a:t>GOES-17</a:t>
            </a:r>
          </a:p>
        </p:txBody>
      </p:sp>
      <p:sp>
        <p:nvSpPr>
          <p:cNvPr id="9" name="TextBox 8"/>
          <p:cNvSpPr txBox="1"/>
          <p:nvPr/>
        </p:nvSpPr>
        <p:spPr>
          <a:xfrm>
            <a:off x="1852423" y="5523910"/>
            <a:ext cx="1561646" cy="300082"/>
          </a:xfrm>
          <a:prstGeom prst="rect">
            <a:avLst/>
          </a:prstGeom>
          <a:noFill/>
        </p:spPr>
        <p:txBody>
          <a:bodyPr wrap="none" rtlCol="0">
            <a:spAutoFit/>
          </a:bodyPr>
          <a:lstStyle/>
          <a:p>
            <a:r>
              <a:rPr lang="en-US" sz="1350" dirty="0"/>
              <a:t>nadir at -75.2 Deg.  </a:t>
            </a:r>
          </a:p>
        </p:txBody>
      </p:sp>
      <p:sp>
        <p:nvSpPr>
          <p:cNvPr id="10" name="TextBox 9"/>
          <p:cNvSpPr txBox="1"/>
          <p:nvPr/>
        </p:nvSpPr>
        <p:spPr>
          <a:xfrm>
            <a:off x="6048238" y="5462950"/>
            <a:ext cx="1561646" cy="300082"/>
          </a:xfrm>
          <a:prstGeom prst="rect">
            <a:avLst/>
          </a:prstGeom>
          <a:noFill/>
        </p:spPr>
        <p:txBody>
          <a:bodyPr wrap="none" rtlCol="0">
            <a:spAutoFit/>
          </a:bodyPr>
          <a:lstStyle/>
          <a:p>
            <a:r>
              <a:rPr lang="en-US" sz="1350" dirty="0"/>
              <a:t>nadir at -89.5 Deg.  </a:t>
            </a:r>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11" name="Slide Number Placeholder 10"/>
          <p:cNvSpPr>
            <a:spLocks noGrp="1"/>
          </p:cNvSpPr>
          <p:nvPr>
            <p:ph type="sldNum" sz="quarter" idx="12"/>
          </p:nvPr>
        </p:nvSpPr>
        <p:spPr/>
        <p:txBody>
          <a:bodyPr/>
          <a:lstStyle/>
          <a:p>
            <a:fld id="{F4187418-5481-4E5B-A2F4-9A93734A0716}" type="slidenum">
              <a:rPr lang="en-US" smtClean="0"/>
              <a:t>26</a:t>
            </a:fld>
            <a:endParaRPr lang="en-US" dirty="0"/>
          </a:p>
        </p:txBody>
      </p:sp>
    </p:spTree>
    <p:extLst>
      <p:ext uri="{BB962C8B-B14F-4D97-AF65-F5344CB8AC3E}">
        <p14:creationId xmlns:p14="http://schemas.microsoft.com/office/powerpoint/2010/main" val="19503636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08" y="884981"/>
            <a:ext cx="9301972" cy="339416"/>
          </a:xfrm>
        </p:spPr>
        <p:txBody>
          <a:bodyPr>
            <a:noAutofit/>
          </a:bodyPr>
          <a:lstStyle/>
          <a:p>
            <a:r>
              <a:rPr lang="en-US" sz="2800" dirty="0"/>
              <a:t>GOES-16 and GOES-17 ABI VNIR Stray Light on Aug. 12, 2018</a:t>
            </a:r>
          </a:p>
        </p:txBody>
      </p:sp>
      <p:sp>
        <p:nvSpPr>
          <p:cNvPr id="6" name="TextBox 5"/>
          <p:cNvSpPr txBox="1"/>
          <p:nvPr/>
        </p:nvSpPr>
        <p:spPr>
          <a:xfrm>
            <a:off x="572153" y="1240070"/>
            <a:ext cx="851515" cy="461665"/>
          </a:xfrm>
          <a:prstGeom prst="rect">
            <a:avLst/>
          </a:prstGeom>
          <a:noFill/>
        </p:spPr>
        <p:txBody>
          <a:bodyPr wrap="none" rtlCol="0">
            <a:spAutoFit/>
          </a:bodyPr>
          <a:lstStyle/>
          <a:p>
            <a:r>
              <a:rPr lang="en-US" sz="2400" dirty="0"/>
              <a:t>CH01</a:t>
            </a:r>
          </a:p>
        </p:txBody>
      </p:sp>
      <p:sp>
        <p:nvSpPr>
          <p:cNvPr id="7" name="TextBox 6"/>
          <p:cNvSpPr txBox="1"/>
          <p:nvPr/>
        </p:nvSpPr>
        <p:spPr>
          <a:xfrm>
            <a:off x="2533725" y="1240069"/>
            <a:ext cx="851515" cy="461665"/>
          </a:xfrm>
          <a:prstGeom prst="rect">
            <a:avLst/>
          </a:prstGeom>
          <a:noFill/>
        </p:spPr>
        <p:txBody>
          <a:bodyPr wrap="none" rtlCol="0">
            <a:spAutoFit/>
          </a:bodyPr>
          <a:lstStyle/>
          <a:p>
            <a:r>
              <a:rPr lang="en-US" sz="2400" dirty="0"/>
              <a:t>CH02</a:t>
            </a:r>
          </a:p>
        </p:txBody>
      </p:sp>
      <p:sp>
        <p:nvSpPr>
          <p:cNvPr id="8" name="TextBox 7"/>
          <p:cNvSpPr txBox="1"/>
          <p:nvPr/>
        </p:nvSpPr>
        <p:spPr>
          <a:xfrm>
            <a:off x="4258100" y="1240069"/>
            <a:ext cx="851515" cy="461665"/>
          </a:xfrm>
          <a:prstGeom prst="rect">
            <a:avLst/>
          </a:prstGeom>
          <a:noFill/>
        </p:spPr>
        <p:txBody>
          <a:bodyPr wrap="none" rtlCol="0">
            <a:spAutoFit/>
          </a:bodyPr>
          <a:lstStyle/>
          <a:p>
            <a:r>
              <a:rPr lang="en-US" sz="2400" dirty="0"/>
              <a:t>CH03</a:t>
            </a:r>
          </a:p>
        </p:txBody>
      </p:sp>
      <p:sp>
        <p:nvSpPr>
          <p:cNvPr id="9" name="TextBox 8"/>
          <p:cNvSpPr txBox="1"/>
          <p:nvPr/>
        </p:nvSpPr>
        <p:spPr>
          <a:xfrm>
            <a:off x="5972117" y="1262929"/>
            <a:ext cx="851515" cy="461665"/>
          </a:xfrm>
          <a:prstGeom prst="rect">
            <a:avLst/>
          </a:prstGeom>
          <a:noFill/>
        </p:spPr>
        <p:txBody>
          <a:bodyPr wrap="none" rtlCol="0">
            <a:spAutoFit/>
          </a:bodyPr>
          <a:lstStyle/>
          <a:p>
            <a:r>
              <a:rPr lang="en-US" sz="2400" dirty="0"/>
              <a:t>CH04</a:t>
            </a:r>
          </a:p>
        </p:txBody>
      </p:sp>
      <p:sp>
        <p:nvSpPr>
          <p:cNvPr id="10" name="TextBox 9"/>
          <p:cNvSpPr txBox="1"/>
          <p:nvPr/>
        </p:nvSpPr>
        <p:spPr>
          <a:xfrm>
            <a:off x="7876076" y="1240069"/>
            <a:ext cx="851515" cy="461665"/>
          </a:xfrm>
          <a:prstGeom prst="rect">
            <a:avLst/>
          </a:prstGeom>
          <a:noFill/>
        </p:spPr>
        <p:txBody>
          <a:bodyPr wrap="none" rtlCol="0">
            <a:spAutoFit/>
          </a:bodyPr>
          <a:lstStyle/>
          <a:p>
            <a:r>
              <a:rPr lang="en-US" sz="2400" dirty="0"/>
              <a:t>CH05</a:t>
            </a: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24048" r="20714"/>
          <a:stretch/>
        </p:blipFill>
        <p:spPr>
          <a:xfrm>
            <a:off x="76200" y="1675269"/>
            <a:ext cx="1767840" cy="2400300"/>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3095" r="20477"/>
          <a:stretch/>
        </p:blipFill>
        <p:spPr>
          <a:xfrm>
            <a:off x="57150" y="3539490"/>
            <a:ext cx="1805940" cy="2400300"/>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24667" r="20667"/>
          <a:stretch/>
        </p:blipFill>
        <p:spPr>
          <a:xfrm>
            <a:off x="1931063" y="1675269"/>
            <a:ext cx="1749552" cy="2400300"/>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24333" r="20778"/>
          <a:stretch/>
        </p:blipFill>
        <p:spPr>
          <a:xfrm>
            <a:off x="3742041" y="1675269"/>
            <a:ext cx="1756664" cy="2400300"/>
          </a:xfrm>
          <a:prstGeom prst="rect">
            <a:avLst/>
          </a:prstGeom>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24222" r="20445"/>
          <a:stretch/>
        </p:blipFill>
        <p:spPr>
          <a:xfrm>
            <a:off x="5560130" y="1675269"/>
            <a:ext cx="1770888" cy="2400300"/>
          </a:xfrm>
          <a:prstGeom prst="rect">
            <a:avLst/>
          </a:prstGeom>
        </p:spPr>
      </p:pic>
      <p:sp>
        <p:nvSpPr>
          <p:cNvPr id="22" name="TextBox 21"/>
          <p:cNvSpPr txBox="1"/>
          <p:nvPr/>
        </p:nvSpPr>
        <p:spPr>
          <a:xfrm>
            <a:off x="3742041" y="2385104"/>
            <a:ext cx="1824859" cy="646331"/>
          </a:xfrm>
          <a:prstGeom prst="rect">
            <a:avLst/>
          </a:prstGeom>
          <a:noFill/>
        </p:spPr>
        <p:txBody>
          <a:bodyPr wrap="none" rtlCol="0">
            <a:spAutoFit/>
          </a:bodyPr>
          <a:lstStyle/>
          <a:p>
            <a:r>
              <a:rPr lang="en-US" sz="3600" dirty="0">
                <a:solidFill>
                  <a:schemeClr val="bg1"/>
                </a:solidFill>
              </a:rPr>
              <a:t>GOES-17</a:t>
            </a:r>
          </a:p>
        </p:txBody>
      </p:sp>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24111" r="20778"/>
          <a:stretch/>
        </p:blipFill>
        <p:spPr>
          <a:xfrm>
            <a:off x="7380548" y="1675269"/>
            <a:ext cx="1763776" cy="2400300"/>
          </a:xfrm>
          <a:prstGeom prst="rect">
            <a:avLst/>
          </a:prstGeom>
        </p:spPr>
      </p:pic>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24111" r="20222"/>
          <a:stretch/>
        </p:blipFill>
        <p:spPr>
          <a:xfrm>
            <a:off x="1911787" y="3531870"/>
            <a:ext cx="1781556" cy="2400300"/>
          </a:xfrm>
          <a:prstGeom prst="rect">
            <a:avLst/>
          </a:prstGeom>
        </p:spPr>
      </p:pic>
      <p:pic>
        <p:nvPicPr>
          <p:cNvPr id="25" name="Picture 24"/>
          <p:cNvPicPr>
            <a:picLocks noChangeAspect="1"/>
          </p:cNvPicPr>
          <p:nvPr/>
        </p:nvPicPr>
        <p:blipFill rotWithShape="1">
          <a:blip r:embed="rId9" cstate="print">
            <a:extLst>
              <a:ext uri="{28A0092B-C50C-407E-A947-70E740481C1C}">
                <a14:useLocalDpi xmlns:a14="http://schemas.microsoft.com/office/drawing/2010/main" val="0"/>
              </a:ext>
            </a:extLst>
          </a:blip>
          <a:srcRect l="24667" r="20777"/>
          <a:stretch/>
        </p:blipFill>
        <p:spPr>
          <a:xfrm>
            <a:off x="3757362" y="3539490"/>
            <a:ext cx="1745996" cy="2400300"/>
          </a:xfrm>
          <a:prstGeom prst="rect">
            <a:avLst/>
          </a:prstGeom>
        </p:spPr>
      </p:pic>
      <p:sp>
        <p:nvSpPr>
          <p:cNvPr id="18" name="TextBox 17"/>
          <p:cNvSpPr txBox="1"/>
          <p:nvPr/>
        </p:nvSpPr>
        <p:spPr>
          <a:xfrm>
            <a:off x="445048" y="6000176"/>
            <a:ext cx="8418843" cy="461665"/>
          </a:xfrm>
          <a:prstGeom prst="rect">
            <a:avLst/>
          </a:prstGeom>
          <a:noFill/>
        </p:spPr>
        <p:txBody>
          <a:bodyPr wrap="none" rtlCol="0">
            <a:spAutoFit/>
          </a:bodyPr>
          <a:lstStyle/>
          <a:p>
            <a:pPr marL="214313" indent="-214313">
              <a:buFont typeface="Arial" panose="020B0604020202020204" pitchFamily="34" charset="0"/>
              <a:buChar char="•"/>
            </a:pPr>
            <a:r>
              <a:rPr lang="en-US" sz="2400" dirty="0"/>
              <a:t>GOES-17 VNIR channel stray light is weaker, but of larger spread.</a:t>
            </a:r>
          </a:p>
        </p:txBody>
      </p:sp>
      <p:sp>
        <p:nvSpPr>
          <p:cNvPr id="26" name="TextBox 25"/>
          <p:cNvSpPr txBox="1"/>
          <p:nvPr/>
        </p:nvSpPr>
        <p:spPr>
          <a:xfrm>
            <a:off x="3728011" y="4365970"/>
            <a:ext cx="1824859" cy="646331"/>
          </a:xfrm>
          <a:prstGeom prst="rect">
            <a:avLst/>
          </a:prstGeom>
          <a:noFill/>
        </p:spPr>
        <p:txBody>
          <a:bodyPr wrap="none" rtlCol="0">
            <a:spAutoFit/>
          </a:bodyPr>
          <a:lstStyle/>
          <a:p>
            <a:r>
              <a:rPr lang="en-US" sz="3600" dirty="0">
                <a:solidFill>
                  <a:schemeClr val="bg1"/>
                </a:solidFill>
              </a:rPr>
              <a:t>GOES-16</a:t>
            </a:r>
          </a:p>
        </p:txBody>
      </p:sp>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l="24667" r="20556"/>
          <a:stretch/>
        </p:blipFill>
        <p:spPr>
          <a:xfrm>
            <a:off x="5563170" y="3539490"/>
            <a:ext cx="1753108" cy="2400300"/>
          </a:xfrm>
          <a:prstGeom prst="rect">
            <a:avLst/>
          </a:prstGeom>
        </p:spPr>
      </p:pic>
      <p:pic>
        <p:nvPicPr>
          <p:cNvPr id="28" name="Picture 27"/>
          <p:cNvPicPr>
            <a:picLocks noChangeAspect="1"/>
          </p:cNvPicPr>
          <p:nvPr/>
        </p:nvPicPr>
        <p:blipFill rotWithShape="1">
          <a:blip r:embed="rId11" cstate="print">
            <a:extLst>
              <a:ext uri="{28A0092B-C50C-407E-A947-70E740481C1C}">
                <a14:useLocalDpi xmlns:a14="http://schemas.microsoft.com/office/drawing/2010/main" val="0"/>
              </a:ext>
            </a:extLst>
          </a:blip>
          <a:srcRect l="24668" r="20888"/>
          <a:stretch/>
        </p:blipFill>
        <p:spPr>
          <a:xfrm>
            <a:off x="7391215" y="3531870"/>
            <a:ext cx="1742440" cy="2400300"/>
          </a:xfrm>
          <a:prstGeom prst="rect">
            <a:avLst/>
          </a:prstGeom>
        </p:spPr>
      </p:pic>
      <p:sp>
        <p:nvSpPr>
          <p:cNvPr id="3" name="Date Placeholder 2"/>
          <p:cNvSpPr>
            <a:spLocks noGrp="1"/>
          </p:cNvSpPr>
          <p:nvPr>
            <p:ph type="dt" sz="half" idx="10"/>
          </p:nvPr>
        </p:nvSpPr>
        <p:spPr/>
        <p:txBody>
          <a:bodyPr/>
          <a:lstStyle/>
          <a:p>
            <a:r>
              <a:rPr lang="en-US" dirty="0" smtClean="0"/>
              <a:t>2018/11/28</a:t>
            </a:r>
            <a:endParaRPr lang="en-US" dirty="0"/>
          </a:p>
        </p:txBody>
      </p:sp>
      <p:sp>
        <p:nvSpPr>
          <p:cNvPr id="4" name="Footer Placeholder 3"/>
          <p:cNvSpPr>
            <a:spLocks noGrp="1"/>
          </p:cNvSpPr>
          <p:nvPr>
            <p:ph type="ftr" sz="quarter" idx="11"/>
          </p:nvPr>
        </p:nvSpPr>
        <p:spPr/>
        <p:txBody>
          <a:bodyPr/>
          <a:lstStyle/>
          <a:p>
            <a:r>
              <a:rPr lang="en-US" dirty="0" smtClean="0"/>
              <a:t>Provisional PS-PVR for GOES-17 ABI L1b Products</a:t>
            </a:r>
            <a:endParaRPr lang="en-US" dirty="0"/>
          </a:p>
        </p:txBody>
      </p:sp>
      <p:sp>
        <p:nvSpPr>
          <p:cNvPr id="5" name="Slide Number Placeholder 4"/>
          <p:cNvSpPr>
            <a:spLocks noGrp="1"/>
          </p:cNvSpPr>
          <p:nvPr>
            <p:ph type="sldNum" sz="quarter" idx="12"/>
          </p:nvPr>
        </p:nvSpPr>
        <p:spPr/>
        <p:txBody>
          <a:bodyPr/>
          <a:lstStyle/>
          <a:p>
            <a:fld id="{F4187418-5481-4E5B-A2F4-9A93734A0716}" type="slidenum">
              <a:rPr lang="en-US" smtClean="0"/>
              <a:t>27</a:t>
            </a:fld>
            <a:endParaRPr lang="en-US" dirty="0"/>
          </a:p>
        </p:txBody>
      </p:sp>
    </p:spTree>
    <p:extLst>
      <p:ext uri="{BB962C8B-B14F-4D97-AF65-F5344CB8AC3E}">
        <p14:creationId xmlns:p14="http://schemas.microsoft.com/office/powerpoint/2010/main" val="2044234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962" y="781496"/>
            <a:ext cx="7886700" cy="450056"/>
          </a:xfrm>
        </p:spPr>
        <p:txBody>
          <a:bodyPr>
            <a:noAutofit/>
          </a:bodyPr>
          <a:lstStyle/>
          <a:p>
            <a:r>
              <a:rPr lang="en-US" sz="3200" dirty="0" smtClean="0"/>
              <a:t>Additional Leaking Path for GOES-17 ABI?</a:t>
            </a:r>
            <a:endParaRPr lang="en-US" sz="3200" dirty="0"/>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23907" r="19705"/>
          <a:stretch/>
        </p:blipFill>
        <p:spPr>
          <a:xfrm>
            <a:off x="82849" y="1743849"/>
            <a:ext cx="1804647" cy="2400300"/>
          </a:xfrm>
          <a:prstGeom prst="rect">
            <a:avLst/>
          </a:prstGeom>
        </p:spPr>
      </p:pic>
      <p:sp>
        <p:nvSpPr>
          <p:cNvPr id="5" name="TextBox 4"/>
          <p:cNvSpPr txBox="1"/>
          <p:nvPr/>
        </p:nvSpPr>
        <p:spPr>
          <a:xfrm>
            <a:off x="645725" y="1435061"/>
            <a:ext cx="740908" cy="400110"/>
          </a:xfrm>
          <a:prstGeom prst="rect">
            <a:avLst/>
          </a:prstGeom>
          <a:noFill/>
        </p:spPr>
        <p:txBody>
          <a:bodyPr wrap="none" rtlCol="0">
            <a:spAutoFit/>
          </a:bodyPr>
          <a:lstStyle/>
          <a:p>
            <a:r>
              <a:rPr lang="en-US" sz="2000" dirty="0"/>
              <a:t>CH01</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4111" r="20778"/>
          <a:stretch/>
        </p:blipFill>
        <p:spPr>
          <a:xfrm>
            <a:off x="1887496" y="1743849"/>
            <a:ext cx="1763776" cy="2400300"/>
          </a:xfrm>
          <a:prstGeom prst="rect">
            <a:avLst/>
          </a:prstGeom>
        </p:spPr>
      </p:pic>
      <p:sp>
        <p:nvSpPr>
          <p:cNvPr id="7" name="TextBox 6"/>
          <p:cNvSpPr txBox="1"/>
          <p:nvPr/>
        </p:nvSpPr>
        <p:spPr>
          <a:xfrm>
            <a:off x="2607297" y="1435060"/>
            <a:ext cx="740908" cy="400110"/>
          </a:xfrm>
          <a:prstGeom prst="rect">
            <a:avLst/>
          </a:prstGeom>
          <a:noFill/>
        </p:spPr>
        <p:txBody>
          <a:bodyPr wrap="none" rtlCol="0">
            <a:spAutoFit/>
          </a:bodyPr>
          <a:lstStyle/>
          <a:p>
            <a:r>
              <a:rPr lang="en-US" sz="2000" dirty="0"/>
              <a:t>CH02</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4222" r="20778"/>
          <a:stretch/>
        </p:blipFill>
        <p:spPr>
          <a:xfrm>
            <a:off x="3708965" y="1743849"/>
            <a:ext cx="1760220" cy="2400300"/>
          </a:xfrm>
          <a:prstGeom prst="rect">
            <a:avLst/>
          </a:prstGeom>
        </p:spPr>
      </p:pic>
      <p:sp>
        <p:nvSpPr>
          <p:cNvPr id="11" name="TextBox 10"/>
          <p:cNvSpPr txBox="1"/>
          <p:nvPr/>
        </p:nvSpPr>
        <p:spPr>
          <a:xfrm>
            <a:off x="4331672" y="1435060"/>
            <a:ext cx="740908" cy="400110"/>
          </a:xfrm>
          <a:prstGeom prst="rect">
            <a:avLst/>
          </a:prstGeom>
          <a:noFill/>
        </p:spPr>
        <p:txBody>
          <a:bodyPr wrap="none" rtlCol="0">
            <a:spAutoFit/>
          </a:bodyPr>
          <a:lstStyle/>
          <a:p>
            <a:r>
              <a:rPr lang="en-US" sz="2000" dirty="0"/>
              <a:t>CH03</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4222" r="20778"/>
          <a:stretch/>
        </p:blipFill>
        <p:spPr>
          <a:xfrm>
            <a:off x="7327469" y="1743849"/>
            <a:ext cx="1760220" cy="2400300"/>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24444" r="21334"/>
          <a:stretch/>
        </p:blipFill>
        <p:spPr>
          <a:xfrm>
            <a:off x="5519554" y="1743849"/>
            <a:ext cx="1735328" cy="2400300"/>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24222" r="20889"/>
          <a:stretch/>
        </p:blipFill>
        <p:spPr>
          <a:xfrm>
            <a:off x="101986" y="3600450"/>
            <a:ext cx="1756664" cy="2400300"/>
          </a:xfrm>
          <a:prstGeom prst="rect">
            <a:avLst/>
          </a:prstGeom>
        </p:spPr>
      </p:pic>
      <p:sp>
        <p:nvSpPr>
          <p:cNvPr id="15" name="TextBox 14"/>
          <p:cNvSpPr txBox="1"/>
          <p:nvPr/>
        </p:nvSpPr>
        <p:spPr>
          <a:xfrm>
            <a:off x="3748218" y="2632375"/>
            <a:ext cx="1824859" cy="646331"/>
          </a:xfrm>
          <a:prstGeom prst="rect">
            <a:avLst/>
          </a:prstGeom>
          <a:noFill/>
        </p:spPr>
        <p:txBody>
          <a:bodyPr wrap="none" rtlCol="0">
            <a:spAutoFit/>
          </a:bodyPr>
          <a:lstStyle/>
          <a:p>
            <a:r>
              <a:rPr lang="en-US" sz="3600" dirty="0">
                <a:solidFill>
                  <a:schemeClr val="bg1"/>
                </a:solidFill>
              </a:rPr>
              <a:t>GOES-17</a:t>
            </a:r>
          </a:p>
        </p:txBody>
      </p:sp>
      <p:sp>
        <p:nvSpPr>
          <p:cNvPr id="16" name="TextBox 15"/>
          <p:cNvSpPr txBox="1"/>
          <p:nvPr/>
        </p:nvSpPr>
        <p:spPr>
          <a:xfrm>
            <a:off x="6056048" y="1478309"/>
            <a:ext cx="740908" cy="400110"/>
          </a:xfrm>
          <a:prstGeom prst="rect">
            <a:avLst/>
          </a:prstGeom>
          <a:noFill/>
        </p:spPr>
        <p:txBody>
          <a:bodyPr wrap="none" rtlCol="0">
            <a:spAutoFit/>
          </a:bodyPr>
          <a:lstStyle/>
          <a:p>
            <a:r>
              <a:rPr lang="en-US" sz="2000" dirty="0"/>
              <a:t>CH04</a:t>
            </a:r>
          </a:p>
        </p:txBody>
      </p:sp>
      <p:sp>
        <p:nvSpPr>
          <p:cNvPr id="17" name="TextBox 16"/>
          <p:cNvSpPr txBox="1"/>
          <p:nvPr/>
        </p:nvSpPr>
        <p:spPr>
          <a:xfrm>
            <a:off x="7950176" y="1465540"/>
            <a:ext cx="740908" cy="400110"/>
          </a:xfrm>
          <a:prstGeom prst="rect">
            <a:avLst/>
          </a:prstGeom>
          <a:noFill/>
        </p:spPr>
        <p:txBody>
          <a:bodyPr wrap="none" rtlCol="0">
            <a:spAutoFit/>
          </a:bodyPr>
          <a:lstStyle/>
          <a:p>
            <a:r>
              <a:rPr lang="en-US" sz="2000" dirty="0"/>
              <a:t>CH05</a:t>
            </a:r>
          </a:p>
        </p:txBody>
      </p:sp>
      <p:sp>
        <p:nvSpPr>
          <p:cNvPr id="18" name="Oval 17"/>
          <p:cNvSpPr/>
          <p:nvPr/>
        </p:nvSpPr>
        <p:spPr>
          <a:xfrm>
            <a:off x="182880" y="1827669"/>
            <a:ext cx="563880" cy="6678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cxnSp>
        <p:nvCxnSpPr>
          <p:cNvPr id="20" name="Straight Arrow Connector 19"/>
          <p:cNvCxnSpPr/>
          <p:nvPr/>
        </p:nvCxnSpPr>
        <p:spPr>
          <a:xfrm flipH="1">
            <a:off x="508701" y="1366480"/>
            <a:ext cx="1475164" cy="34557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982231" y="1787307"/>
            <a:ext cx="563880" cy="6678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22" name="Oval 21"/>
          <p:cNvSpPr/>
          <p:nvPr/>
        </p:nvSpPr>
        <p:spPr>
          <a:xfrm>
            <a:off x="3812122" y="1742818"/>
            <a:ext cx="563880" cy="6678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23" name="Oval 22"/>
          <p:cNvSpPr/>
          <p:nvPr/>
        </p:nvSpPr>
        <p:spPr>
          <a:xfrm>
            <a:off x="5645077" y="1772822"/>
            <a:ext cx="563880" cy="6678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24" name="Oval 23"/>
          <p:cNvSpPr/>
          <p:nvPr/>
        </p:nvSpPr>
        <p:spPr>
          <a:xfrm>
            <a:off x="7475642" y="1787307"/>
            <a:ext cx="563880" cy="6678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cxnSp>
        <p:nvCxnSpPr>
          <p:cNvPr id="26" name="Straight Arrow Connector 25"/>
          <p:cNvCxnSpPr/>
          <p:nvPr/>
        </p:nvCxnSpPr>
        <p:spPr>
          <a:xfrm>
            <a:off x="1982231" y="1366480"/>
            <a:ext cx="281940" cy="3455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000939" y="1373585"/>
            <a:ext cx="2093123" cy="253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990653" y="1390590"/>
            <a:ext cx="3936364" cy="266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012711" y="1383059"/>
            <a:ext cx="5744872" cy="288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rotWithShape="1">
          <a:blip r:embed="rId8" cstate="print">
            <a:extLst>
              <a:ext uri="{28A0092B-C50C-407E-A947-70E740481C1C}">
                <a14:useLocalDpi xmlns:a14="http://schemas.microsoft.com/office/drawing/2010/main" val="0"/>
              </a:ext>
            </a:extLst>
          </a:blip>
          <a:srcRect l="24444" r="20333"/>
          <a:stretch/>
        </p:blipFill>
        <p:spPr>
          <a:xfrm>
            <a:off x="1889584" y="3601790"/>
            <a:ext cx="1767332" cy="2400300"/>
          </a:xfrm>
          <a:prstGeom prst="rect">
            <a:avLst/>
          </a:prstGeom>
        </p:spPr>
      </p:pic>
      <p:pic>
        <p:nvPicPr>
          <p:cNvPr id="34" name="Picture 33"/>
          <p:cNvPicPr>
            <a:picLocks noChangeAspect="1"/>
          </p:cNvPicPr>
          <p:nvPr/>
        </p:nvPicPr>
        <p:blipFill rotWithShape="1">
          <a:blip r:embed="rId9" cstate="print">
            <a:extLst>
              <a:ext uri="{28A0092B-C50C-407E-A947-70E740481C1C}">
                <a14:useLocalDpi xmlns:a14="http://schemas.microsoft.com/office/drawing/2010/main" val="0"/>
              </a:ext>
            </a:extLst>
          </a:blip>
          <a:srcRect l="24222" r="20667"/>
          <a:stretch/>
        </p:blipFill>
        <p:spPr>
          <a:xfrm>
            <a:off x="3713664" y="3592830"/>
            <a:ext cx="1763776" cy="2400300"/>
          </a:xfrm>
          <a:prstGeom prst="rect">
            <a:avLst/>
          </a:prstGeom>
        </p:spPr>
      </p:pic>
      <p:pic>
        <p:nvPicPr>
          <p:cNvPr id="35" name="Picture 34"/>
          <p:cNvPicPr>
            <a:picLocks noChangeAspect="1"/>
          </p:cNvPicPr>
          <p:nvPr/>
        </p:nvPicPr>
        <p:blipFill rotWithShape="1">
          <a:blip r:embed="rId10" cstate="print">
            <a:extLst>
              <a:ext uri="{28A0092B-C50C-407E-A947-70E740481C1C}">
                <a14:useLocalDpi xmlns:a14="http://schemas.microsoft.com/office/drawing/2010/main" val="0"/>
              </a:ext>
            </a:extLst>
          </a:blip>
          <a:srcRect l="24333" r="20778"/>
          <a:stretch/>
        </p:blipFill>
        <p:spPr>
          <a:xfrm>
            <a:off x="5516470" y="3601790"/>
            <a:ext cx="1756664" cy="2400300"/>
          </a:xfrm>
          <a:prstGeom prst="rect">
            <a:avLst/>
          </a:prstGeom>
        </p:spPr>
      </p:pic>
      <p:pic>
        <p:nvPicPr>
          <p:cNvPr id="36" name="Picture 35"/>
          <p:cNvPicPr>
            <a:picLocks noChangeAspect="1"/>
          </p:cNvPicPr>
          <p:nvPr/>
        </p:nvPicPr>
        <p:blipFill rotWithShape="1">
          <a:blip r:embed="rId11" cstate="print">
            <a:extLst>
              <a:ext uri="{28A0092B-C50C-407E-A947-70E740481C1C}">
                <a14:useLocalDpi xmlns:a14="http://schemas.microsoft.com/office/drawing/2010/main" val="0"/>
              </a:ext>
            </a:extLst>
          </a:blip>
          <a:srcRect l="24111" r="20444"/>
          <a:stretch/>
        </p:blipFill>
        <p:spPr>
          <a:xfrm>
            <a:off x="7323213" y="3600450"/>
            <a:ext cx="1774444" cy="2400300"/>
          </a:xfrm>
          <a:prstGeom prst="rect">
            <a:avLst/>
          </a:prstGeom>
        </p:spPr>
      </p:pic>
      <p:sp>
        <p:nvSpPr>
          <p:cNvPr id="37" name="TextBox 36"/>
          <p:cNvSpPr txBox="1"/>
          <p:nvPr/>
        </p:nvSpPr>
        <p:spPr>
          <a:xfrm>
            <a:off x="3712771" y="4365970"/>
            <a:ext cx="1824859" cy="646331"/>
          </a:xfrm>
          <a:prstGeom prst="rect">
            <a:avLst/>
          </a:prstGeom>
          <a:noFill/>
        </p:spPr>
        <p:txBody>
          <a:bodyPr wrap="none" rtlCol="0">
            <a:spAutoFit/>
          </a:bodyPr>
          <a:lstStyle/>
          <a:p>
            <a:r>
              <a:rPr lang="en-US" sz="3600" dirty="0">
                <a:solidFill>
                  <a:schemeClr val="bg1"/>
                </a:solidFill>
              </a:rPr>
              <a:t>GOES-16</a:t>
            </a:r>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8" name="Footer Placeholder 7"/>
          <p:cNvSpPr>
            <a:spLocks noGrp="1"/>
          </p:cNvSpPr>
          <p:nvPr>
            <p:ph type="ftr" sz="quarter" idx="11"/>
          </p:nvPr>
        </p:nvSpPr>
        <p:spPr/>
        <p:txBody>
          <a:bodyPr/>
          <a:lstStyle/>
          <a:p>
            <a:r>
              <a:rPr lang="en-US" dirty="0" smtClean="0"/>
              <a:t>Provisional PS-PVR for GOES-17 ABI L1b Products</a:t>
            </a:r>
            <a:endParaRPr lang="en-US" dirty="0"/>
          </a:p>
        </p:txBody>
      </p:sp>
      <p:sp>
        <p:nvSpPr>
          <p:cNvPr id="9" name="Slide Number Placeholder 8"/>
          <p:cNvSpPr>
            <a:spLocks noGrp="1"/>
          </p:cNvSpPr>
          <p:nvPr>
            <p:ph type="sldNum" sz="quarter" idx="12"/>
          </p:nvPr>
        </p:nvSpPr>
        <p:spPr/>
        <p:txBody>
          <a:bodyPr/>
          <a:lstStyle/>
          <a:p>
            <a:fld id="{F4187418-5481-4E5B-A2F4-9A93734A0716}" type="slidenum">
              <a:rPr lang="en-US" smtClean="0"/>
              <a:t>28</a:t>
            </a:fld>
            <a:endParaRPr lang="en-US" dirty="0"/>
          </a:p>
        </p:txBody>
      </p:sp>
    </p:spTree>
    <p:extLst>
      <p:ext uri="{BB962C8B-B14F-4D97-AF65-F5344CB8AC3E}">
        <p14:creationId xmlns:p14="http://schemas.microsoft.com/office/powerpoint/2010/main" val="13140343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66668"/>
          <a:stretch/>
        </p:blipFill>
        <p:spPr>
          <a:xfrm>
            <a:off x="334368" y="4454620"/>
            <a:ext cx="8237713" cy="205934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68057"/>
          <a:stretch/>
        </p:blipFill>
        <p:spPr>
          <a:xfrm>
            <a:off x="457199" y="2895600"/>
            <a:ext cx="8009949" cy="1918960"/>
          </a:xfrm>
          <a:prstGeom prst="rect">
            <a:avLst/>
          </a:prstGeom>
        </p:spPr>
      </p:pic>
      <p:sp>
        <p:nvSpPr>
          <p:cNvPr id="2" name="Title 1"/>
          <p:cNvSpPr>
            <a:spLocks noGrp="1"/>
          </p:cNvSpPr>
          <p:nvPr>
            <p:ph type="title"/>
          </p:nvPr>
        </p:nvSpPr>
        <p:spPr/>
        <p:txBody>
          <a:bodyPr>
            <a:normAutofit fontScale="90000"/>
          </a:bodyPr>
          <a:lstStyle/>
          <a:p>
            <a:r>
              <a:rPr lang="en-US" sz="2800" dirty="0" smtClean="0"/>
              <a:t>G17 ABI VNIR Channel Stray Light Monitoring (Inside and Outside ZRDQ)</a:t>
            </a:r>
            <a:endParaRPr lang="en-US" sz="2800" dirty="0"/>
          </a:p>
        </p:txBody>
      </p:sp>
      <p:pic>
        <p:nvPicPr>
          <p:cNvPr id="6" name="Content Placeholder 5"/>
          <p:cNvPicPr>
            <a:picLocks noGrp="1" noChangeAspect="1"/>
          </p:cNvPicPr>
          <p:nvPr>
            <p:ph idx="1"/>
          </p:nvPr>
        </p:nvPicPr>
        <p:blipFill rotWithShape="1">
          <a:blip r:embed="rId4">
            <a:extLst>
              <a:ext uri="{28A0092B-C50C-407E-A947-70E740481C1C}">
                <a14:useLocalDpi xmlns:a14="http://schemas.microsoft.com/office/drawing/2010/main" val="0"/>
              </a:ext>
            </a:extLst>
          </a:blip>
          <a:srcRect b="65815"/>
          <a:stretch/>
        </p:blipFill>
        <p:spPr>
          <a:xfrm>
            <a:off x="589494" y="1196197"/>
            <a:ext cx="7727462" cy="1981200"/>
          </a:xfrm>
        </p:spPr>
      </p:pic>
      <p:sp>
        <p:nvSpPr>
          <p:cNvPr id="4" name="Slide Number Placeholder 3"/>
          <p:cNvSpPr>
            <a:spLocks noGrp="1"/>
          </p:cNvSpPr>
          <p:nvPr>
            <p:ph type="sldNum" sz="quarter" idx="12"/>
          </p:nvPr>
        </p:nvSpPr>
        <p:spPr/>
        <p:txBody>
          <a:bodyPr/>
          <a:lstStyle/>
          <a:p>
            <a:fld id="{615ADB79-25D6-47C0-AB51-22A13A0BBB50}" type="slidenum">
              <a:rPr lang="en-US" altLang="en-US" smtClean="0"/>
              <a:pPr/>
              <a:t>29</a:t>
            </a:fld>
            <a:endParaRPr lang="en-US" altLang="en-US" dirty="0"/>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1643355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Presentation Outline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latin typeface="Times New Roman" panose="02020603050405020304" pitchFamily="18" charset="0"/>
                <a:cs typeface="Times New Roman" panose="02020603050405020304" pitchFamily="18" charset="0"/>
              </a:rPr>
              <a:t>Introduction</a:t>
            </a:r>
          </a:p>
          <a:p>
            <a:pPr marL="346075" indent="-346075"/>
            <a:r>
              <a:rPr lang="en-US" dirty="0" smtClean="0"/>
              <a:t>Post-Launch Product Tests (PLPT) – what we did.</a:t>
            </a:r>
          </a:p>
          <a:p>
            <a:pPr marL="346075" indent="-346075"/>
            <a:r>
              <a:rPr lang="en-US" dirty="0" smtClean="0"/>
              <a:t>ABI L1b Product Performance – what we learned.</a:t>
            </a:r>
            <a:endParaRPr lang="en-US" dirty="0"/>
          </a:p>
          <a:p>
            <a:pPr marL="346075" indent="-346075"/>
            <a:r>
              <a:rPr lang="en-US" dirty="0"/>
              <a:t>Assessment of </a:t>
            </a:r>
            <a:r>
              <a:rPr lang="en-US" dirty="0" smtClean="0"/>
              <a:t>Maturity – looking back.</a:t>
            </a:r>
            <a:endParaRPr lang="en-US" dirty="0"/>
          </a:p>
          <a:p>
            <a:pPr marL="346075" indent="-346075"/>
            <a:r>
              <a:rPr lang="en-US" dirty="0" smtClean="0"/>
              <a:t>Path to Full Validation – looking ahead.</a:t>
            </a:r>
            <a:endParaRPr lang="en-US" sz="2800" dirty="0" smtClean="0">
              <a:latin typeface="Times New Roman" panose="02020603050405020304" pitchFamily="18" charset="0"/>
              <a:cs typeface="Times New Roman" panose="02020603050405020304" pitchFamily="18" charset="0"/>
            </a:endParaRPr>
          </a:p>
          <a:p>
            <a:pPr marL="346075" indent="-346075"/>
            <a:r>
              <a:rPr lang="en-US" sz="2800" dirty="0" smtClean="0">
                <a:latin typeface="Times New Roman" panose="02020603050405020304" pitchFamily="18" charset="0"/>
                <a:cs typeface="Times New Roman" panose="02020603050405020304" pitchFamily="18" charset="0"/>
              </a:rPr>
              <a:t>Summary </a:t>
            </a:r>
            <a:r>
              <a:rPr lang="en-US" sz="2800" dirty="0">
                <a:latin typeface="Times New Roman" panose="02020603050405020304" pitchFamily="18" charset="0"/>
                <a:cs typeface="Times New Roman" panose="02020603050405020304" pitchFamily="18" charset="0"/>
              </a:rPr>
              <a:t>and </a:t>
            </a:r>
            <a:r>
              <a:rPr lang="en-US" sz="2800" dirty="0" smtClean="0">
                <a:latin typeface="Times New Roman" panose="02020603050405020304" pitchFamily="18" charset="0"/>
                <a:cs typeface="Times New Roman" panose="02020603050405020304" pitchFamily="18" charset="0"/>
              </a:rPr>
              <a:t>Recommendations</a:t>
            </a:r>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3</a:t>
            </a:fld>
            <a:endParaRPr lang="en-US" dirty="0"/>
          </a:p>
        </p:txBody>
      </p:sp>
      <p:sp>
        <p:nvSpPr>
          <p:cNvPr id="5" name="Date Placeholder 4"/>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Rectangle 6"/>
          <p:cNvSpPr/>
          <p:nvPr/>
        </p:nvSpPr>
        <p:spPr>
          <a:xfrm>
            <a:off x="897775" y="2628900"/>
            <a:ext cx="7179425"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97774" y="3650876"/>
            <a:ext cx="7179426"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816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G17 ABI VNIR Channel Stray Light Monitoring (Inside and Outside ZRDQ)</a:t>
            </a: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b="66713"/>
          <a:stretch/>
        </p:blipFill>
        <p:spPr>
          <a:xfrm>
            <a:off x="762000" y="1219200"/>
            <a:ext cx="7935936" cy="1981200"/>
          </a:xfrm>
        </p:spPr>
      </p:pic>
      <p:sp>
        <p:nvSpPr>
          <p:cNvPr id="4" name="Slide Number Placeholder 3"/>
          <p:cNvSpPr>
            <a:spLocks noGrp="1"/>
          </p:cNvSpPr>
          <p:nvPr>
            <p:ph type="sldNum" sz="quarter" idx="12"/>
          </p:nvPr>
        </p:nvSpPr>
        <p:spPr/>
        <p:txBody>
          <a:bodyPr/>
          <a:lstStyle/>
          <a:p>
            <a:fld id="{615ADB79-25D6-47C0-AB51-22A13A0BBB50}" type="slidenum">
              <a:rPr lang="en-US" altLang="en-US" smtClean="0"/>
              <a:pPr/>
              <a:t>30</a:t>
            </a:fld>
            <a:endParaRPr lang="en-US" alt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68057"/>
          <a:stretch/>
        </p:blipFill>
        <p:spPr>
          <a:xfrm>
            <a:off x="733121" y="3200399"/>
            <a:ext cx="8106079" cy="1941991"/>
          </a:xfrm>
          <a:prstGeom prst="rect">
            <a:avLst/>
          </a:prstGeom>
        </p:spPr>
      </p:pic>
      <p:sp>
        <p:nvSpPr>
          <p:cNvPr id="3" name="Date Placeholder 2"/>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561596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solidFill>
                  <a:schemeClr val="tx1"/>
                </a:solidFill>
              </a:rPr>
              <a:t>ABI-L1b-PLPT-004</a:t>
            </a:r>
            <a:r>
              <a:rPr lang="en-US" sz="3600" dirty="0"/>
              <a:t/>
            </a:r>
            <a:br>
              <a:rPr lang="en-US" sz="3600" dirty="0"/>
            </a:br>
            <a:r>
              <a:rPr lang="en-US" sz="3600" dirty="0">
                <a:solidFill>
                  <a:schemeClr val="tx1"/>
                </a:solidFill>
              </a:rPr>
              <a:t>VNIR Validation</a:t>
            </a: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13619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1723549"/>
          </a:xfrm>
          <a:prstGeom prst="rect">
            <a:avLst/>
          </a:prstGeom>
          <a:ln w="12700" cmpd="sng">
            <a:noFill/>
          </a:ln>
        </p:spPr>
        <p:txBody>
          <a:bodyPr wrap="square">
            <a:spAutoFit/>
          </a:bodyPr>
          <a:lstStyle/>
          <a:p>
            <a:pPr algn="ctr"/>
            <a:r>
              <a:rPr lang="en-US" sz="2000" b="1" i="1" dirty="0" smtClean="0"/>
              <a:t>Objective</a:t>
            </a:r>
          </a:p>
          <a:p>
            <a:pPr algn="just"/>
            <a:r>
              <a:rPr lang="en-US" sz="1400" dirty="0"/>
              <a:t>Validate radiance accuracy of the VNIR </a:t>
            </a:r>
            <a:r>
              <a:rPr lang="en-US" sz="1400" dirty="0" smtClean="0"/>
              <a:t>bands </a:t>
            </a:r>
            <a:r>
              <a:rPr lang="en-US" sz="1400" dirty="0"/>
              <a:t>using temporally and spatially coincident SNPP VIIRS VNIR data collected at the same viewing geometry</a:t>
            </a:r>
          </a:p>
          <a:p>
            <a:pPr algn="just"/>
            <a:endParaRPr lang="en-US" sz="1200" dirty="0"/>
          </a:p>
          <a:p>
            <a:pPr algn="ctr"/>
            <a:r>
              <a:rPr lang="en-US" b="1" i="1" dirty="0"/>
              <a:t>Related Requirements</a:t>
            </a:r>
          </a:p>
          <a:p>
            <a:pPr marL="169863" lvl="0" indent="-169863">
              <a:buFont typeface="Arial" panose="020B0604020202020204" pitchFamily="34" charset="0"/>
              <a:buChar char="•"/>
            </a:pPr>
            <a:r>
              <a:rPr lang="en-US" sz="1400" dirty="0"/>
              <a:t>MRD 737, 2120, and 2130</a:t>
            </a:r>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31</a:t>
            </a:fld>
            <a:endParaRPr lang="en-US" dirty="0"/>
          </a:p>
        </p:txBody>
      </p:sp>
      <p:graphicFrame>
        <p:nvGraphicFramePr>
          <p:cNvPr id="22" name="Table 21"/>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8" y="3755433"/>
            <a:ext cx="4452309" cy="2123658"/>
          </a:xfrm>
          <a:prstGeom prst="rect">
            <a:avLst/>
          </a:prstGeom>
          <a:ln w="12700" cmpd="sng">
            <a:noFill/>
          </a:ln>
        </p:spPr>
        <p:txBody>
          <a:bodyPr wrap="square">
            <a:spAutoFit/>
          </a:bodyPr>
          <a:lstStyle/>
          <a:p>
            <a:pPr algn="ctr"/>
            <a:r>
              <a:rPr lang="en-US" sz="2000" b="1" i="1" dirty="0" smtClean="0"/>
              <a:t>Conclusion</a:t>
            </a:r>
          </a:p>
          <a:p>
            <a:pPr marL="285750" indent="-285750" algn="just">
              <a:buFont typeface="Arial" panose="020B0604020202020204" pitchFamily="34" charset="0"/>
              <a:buChar char="•"/>
            </a:pPr>
            <a:r>
              <a:rPr lang="en-US" sz="1400" dirty="0"/>
              <a:t>G17 VNIR </a:t>
            </a:r>
            <a:r>
              <a:rPr lang="en-US" sz="1400" dirty="0" smtClean="0"/>
              <a:t>radiance bias is small </a:t>
            </a:r>
            <a:r>
              <a:rPr lang="en-US" sz="1400" dirty="0"/>
              <a:t>except for </a:t>
            </a:r>
            <a:r>
              <a:rPr lang="en-US" sz="1400" dirty="0" smtClean="0"/>
              <a:t>B02.</a:t>
            </a:r>
            <a:endParaRPr lang="en-US" sz="1400" dirty="0"/>
          </a:p>
          <a:p>
            <a:pPr marL="285750" indent="-285750" algn="just">
              <a:buFont typeface="Arial" panose="020B0604020202020204" pitchFamily="34" charset="0"/>
              <a:buChar char="•"/>
            </a:pPr>
            <a:r>
              <a:rPr lang="en-US" sz="1400" dirty="0" smtClean="0"/>
              <a:t>B02 </a:t>
            </a:r>
            <a:r>
              <a:rPr lang="en-US" sz="1400" dirty="0"/>
              <a:t>is </a:t>
            </a:r>
            <a:r>
              <a:rPr lang="en-US" sz="1400" dirty="0" smtClean="0"/>
              <a:t>~9% brighter than expected, similar to GOES-16.</a:t>
            </a:r>
            <a:endParaRPr lang="en-US" sz="1400" dirty="0"/>
          </a:p>
          <a:p>
            <a:pPr marL="285750" indent="-285750" algn="just">
              <a:buFont typeface="Arial" panose="020B0604020202020204" pitchFamily="34" charset="0"/>
              <a:buChar char="•"/>
            </a:pPr>
            <a:r>
              <a:rPr lang="en-US" sz="1400" dirty="0"/>
              <a:t>B01/B02/B03/B05 </a:t>
            </a:r>
            <a:r>
              <a:rPr lang="en-US" sz="1400" dirty="0" smtClean="0"/>
              <a:t>biases show small but </a:t>
            </a:r>
            <a:r>
              <a:rPr lang="en-US" sz="1400" dirty="0"/>
              <a:t>significant </a:t>
            </a:r>
            <a:r>
              <a:rPr lang="en-US" sz="1400" dirty="0" smtClean="0"/>
              <a:t>dependence on scene radiance.</a:t>
            </a:r>
            <a:endParaRPr lang="en-US" sz="1400" dirty="0"/>
          </a:p>
          <a:p>
            <a:pPr marL="742950" lvl="1" indent="-285750" algn="just">
              <a:buFont typeface="Arial" panose="020B0604020202020204" pitchFamily="34" charset="0"/>
              <a:buChar char="•"/>
            </a:pPr>
            <a:r>
              <a:rPr lang="en-US" sz="1400" dirty="0"/>
              <a:t>All negative slope</a:t>
            </a:r>
          </a:p>
          <a:p>
            <a:pPr marL="285750" indent="-285750" algn="just">
              <a:buFont typeface="Arial" panose="020B0604020202020204" pitchFamily="34" charset="0"/>
              <a:buChar char="•"/>
            </a:pPr>
            <a:r>
              <a:rPr lang="en-US" sz="1400" dirty="0"/>
              <a:t>B05 has relatively larger uncertainty (~6%) at low albedo scenes (&lt;30%). Uncertainty reduces as scene radiance/albedo increases</a:t>
            </a:r>
          </a:p>
        </p:txBody>
      </p:sp>
      <p:sp>
        <p:nvSpPr>
          <p:cNvPr id="19" name="Rectangle 18"/>
          <p:cNvSpPr/>
          <p:nvPr/>
        </p:nvSpPr>
        <p:spPr>
          <a:xfrm>
            <a:off x="233538" y="3771940"/>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Rectangle 19"/>
          <p:cNvSpPr/>
          <p:nvPr/>
        </p:nvSpPr>
        <p:spPr>
          <a:xfrm>
            <a:off x="4588623" y="1151239"/>
            <a:ext cx="4319412" cy="1938992"/>
          </a:xfrm>
          <a:prstGeom prst="rect">
            <a:avLst/>
          </a:prstGeom>
          <a:ln w="12700" cmpd="sng">
            <a:noFill/>
          </a:ln>
        </p:spPr>
        <p:txBody>
          <a:bodyPr wrap="square">
            <a:spAutoFit/>
          </a:bodyPr>
          <a:lstStyle/>
          <a:p>
            <a:pPr algn="ctr"/>
            <a:r>
              <a:rPr lang="en-US" sz="2000" b="1" i="1" dirty="0" smtClean="0"/>
              <a:t>Method</a:t>
            </a:r>
          </a:p>
          <a:p>
            <a:pPr algn="just"/>
            <a:r>
              <a:rPr lang="en-US" sz="1600" dirty="0" smtClean="0"/>
              <a:t>GSICS Ray-matching </a:t>
            </a:r>
            <a:r>
              <a:rPr lang="en-US" sz="1600" dirty="0"/>
              <a:t>method</a:t>
            </a:r>
          </a:p>
          <a:p>
            <a:pPr marL="285750" indent="-285750" algn="just">
              <a:buFont typeface="Arial" panose="020B0604020202020204" pitchFamily="34" charset="0"/>
              <a:buChar char="•"/>
            </a:pPr>
            <a:r>
              <a:rPr lang="en-US" sz="1400" dirty="0"/>
              <a:t>Time difference: &lt;5 minutes for M3 data</a:t>
            </a:r>
          </a:p>
          <a:p>
            <a:pPr marL="285750" indent="-285750" algn="just">
              <a:buFont typeface="Arial" panose="020B0604020202020204" pitchFamily="34" charset="0"/>
              <a:buChar char="•"/>
            </a:pPr>
            <a:r>
              <a:rPr lang="en-US" sz="1400" dirty="0"/>
              <a:t>Cosine of viewing zenith angle difference &lt; 1%</a:t>
            </a:r>
          </a:p>
          <a:p>
            <a:pPr marL="285750" indent="-285750" algn="just">
              <a:buFont typeface="Arial" panose="020B0604020202020204" pitchFamily="34" charset="0"/>
              <a:buChar char="•"/>
            </a:pPr>
            <a:r>
              <a:rPr lang="en-US" sz="1400" dirty="0"/>
              <a:t>Time: 17:00UTC-19:00UTC</a:t>
            </a:r>
          </a:p>
          <a:p>
            <a:pPr marL="285750" indent="-285750" algn="just">
              <a:buFont typeface="Arial" panose="020B0604020202020204" pitchFamily="34" charset="0"/>
              <a:buChar char="•"/>
            </a:pPr>
            <a:r>
              <a:rPr lang="en-US" sz="1400" dirty="0"/>
              <a:t>Geolocation range: 1</a:t>
            </a:r>
            <a:r>
              <a:rPr lang="en-US" sz="1400" baseline="30000" dirty="0"/>
              <a:t>o</a:t>
            </a:r>
            <a:r>
              <a:rPr lang="en-US" sz="1400" dirty="0"/>
              <a:t>S &lt; latitude &lt; 1</a:t>
            </a:r>
            <a:r>
              <a:rPr lang="en-US" sz="1400" baseline="30000" dirty="0"/>
              <a:t>o</a:t>
            </a:r>
            <a:r>
              <a:rPr lang="en-US" sz="1400" dirty="0"/>
              <a:t>N</a:t>
            </a:r>
          </a:p>
          <a:p>
            <a:pPr marL="285750" indent="-285750" algn="just">
              <a:buFont typeface="Arial" panose="020B0604020202020204" pitchFamily="34" charset="0"/>
              <a:buChar char="•"/>
            </a:pPr>
            <a:r>
              <a:rPr lang="en-US" altLang="en-US" sz="1400" dirty="0">
                <a:latin typeface="Calibri" panose="020F0502020204030204" pitchFamily="34" charset="0"/>
                <a:ea typeface="Times New Roman" panose="02020603050405020304" pitchFamily="18" charset="0"/>
                <a:cs typeface="Times New Roman" panose="02020603050405020304" pitchFamily="18" charset="0"/>
              </a:rPr>
              <a:t>Azimuth angle difference: &lt; 30°</a:t>
            </a:r>
          </a:p>
          <a:p>
            <a:pPr marL="285750" indent="-285750" algn="just">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SRF </a:t>
            </a:r>
            <a:r>
              <a:rPr lang="en-US" sz="1400" dirty="0" smtClean="0">
                <a:latin typeface="Calibri" panose="020F0502020204030204" pitchFamily="34" charset="0"/>
                <a:cs typeface="Times New Roman" panose="02020603050405020304" pitchFamily="18" charset="0"/>
              </a:rPr>
              <a:t>adjustment</a:t>
            </a:r>
            <a:endParaRPr lang="en-US" sz="1400" dirty="0">
              <a:latin typeface="Calibri" panose="020F0502020204030204" pitchFamily="34" charset="0"/>
              <a:cs typeface="Times New Roman" panose="02020603050405020304" pitchFamily="18" charset="0"/>
            </a:endParaRPr>
          </a:p>
        </p:txBody>
      </p:sp>
      <p:graphicFrame>
        <p:nvGraphicFramePr>
          <p:cNvPr id="15" name="Chart 14"/>
          <p:cNvGraphicFramePr>
            <a:graphicFrameLocks/>
          </p:cNvGraphicFramePr>
          <p:nvPr>
            <p:extLst/>
          </p:nvPr>
        </p:nvGraphicFramePr>
        <p:xfrm>
          <a:off x="70123" y="3839807"/>
          <a:ext cx="4486275" cy="25488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76291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10878"/>
            <a:ext cx="7331825" cy="685801"/>
          </a:xfrm>
        </p:spPr>
        <p:txBody>
          <a:bodyPr>
            <a:normAutofit/>
          </a:bodyPr>
          <a:lstStyle/>
          <a:p>
            <a:r>
              <a:rPr lang="en-US" sz="2800" dirty="0" smtClean="0"/>
              <a:t>Scatterplot of Scene Dependent Refl. Ratio</a:t>
            </a:r>
            <a:endParaRPr lang="en-US" sz="2800"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32</a:t>
            </a:fld>
            <a:endParaRPr lang="en-US"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806873"/>
            <a:ext cx="3805900" cy="27185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762000"/>
            <a:ext cx="3805900" cy="2718500"/>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19" y="2402547"/>
            <a:ext cx="3805900" cy="2718500"/>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512" y="2403890"/>
            <a:ext cx="3805900" cy="271850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322" y="4108755"/>
            <a:ext cx="3805900" cy="2718500"/>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5353" y="4108755"/>
            <a:ext cx="3805900" cy="2718500"/>
          </a:xfrm>
          <a:prstGeom prst="rect">
            <a:avLst/>
          </a:prstGeom>
        </p:spPr>
      </p:pic>
      <p:sp>
        <p:nvSpPr>
          <p:cNvPr id="26" name="Rounded Rectangle 25"/>
          <p:cNvSpPr/>
          <p:nvPr/>
        </p:nvSpPr>
        <p:spPr>
          <a:xfrm>
            <a:off x="2302624" y="6459351"/>
            <a:ext cx="5126876" cy="316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F-test significant at B01/B02/B03/B05</a:t>
            </a:r>
            <a:endParaRPr lang="en-US" dirty="0"/>
          </a:p>
        </p:txBody>
      </p:sp>
      <p:sp>
        <p:nvSpPr>
          <p:cNvPr id="27" name="Oval 26"/>
          <p:cNvSpPr/>
          <p:nvPr/>
        </p:nvSpPr>
        <p:spPr>
          <a:xfrm>
            <a:off x="2133600" y="1409700"/>
            <a:ext cx="647700" cy="1703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6858000" y="1381096"/>
            <a:ext cx="647700" cy="1703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2181748" y="3000110"/>
            <a:ext cx="647700" cy="1703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2302624" y="4706318"/>
            <a:ext cx="647700" cy="1703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75059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1312"/>
            <a:ext cx="8915400" cy="685801"/>
          </a:xfrm>
        </p:spPr>
        <p:txBody>
          <a:bodyPr>
            <a:normAutofit/>
          </a:bodyPr>
          <a:lstStyle/>
          <a:p>
            <a:r>
              <a:rPr lang="en-US" sz="2800" dirty="0" smtClean="0"/>
              <a:t>Time-series of G17 vs. NPP/VIIRS Refl. Ratio</a:t>
            </a:r>
            <a:endParaRPr lang="en-US" sz="2800"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33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914400"/>
            <a:ext cx="6406768" cy="5644363"/>
          </a:xfrm>
          <a:prstGeom prst="rect">
            <a:avLst/>
          </a:prstGeom>
        </p:spPr>
      </p:pic>
      <p:sp>
        <p:nvSpPr>
          <p:cNvPr id="7" name="Rounded Rectangle 6"/>
          <p:cNvSpPr/>
          <p:nvPr/>
        </p:nvSpPr>
        <p:spPr>
          <a:xfrm>
            <a:off x="2302624" y="6459351"/>
            <a:ext cx="5126876" cy="316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Long-term Stable, except for B06 (B05?).</a:t>
            </a:r>
            <a:endParaRPr lang="en-US" dirty="0"/>
          </a:p>
        </p:txBody>
      </p:sp>
      <p:sp>
        <p:nvSpPr>
          <p:cNvPr id="8" name="Down Arrow 7"/>
          <p:cNvSpPr/>
          <p:nvPr/>
        </p:nvSpPr>
        <p:spPr>
          <a:xfrm flipH="1">
            <a:off x="5829300" y="5143500"/>
            <a:ext cx="182922" cy="3556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flipH="1">
            <a:off x="6864700" y="5143500"/>
            <a:ext cx="182922" cy="3556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5181600" y="4876800"/>
            <a:ext cx="2514600" cy="307777"/>
          </a:xfrm>
          <a:prstGeom prst="rect">
            <a:avLst/>
          </a:prstGeom>
          <a:noFill/>
        </p:spPr>
        <p:txBody>
          <a:bodyPr wrap="square" rtlCol="0">
            <a:spAutoFit/>
          </a:bodyPr>
          <a:lstStyle/>
          <a:p>
            <a:pPr algn="ctr"/>
            <a:r>
              <a:rPr lang="en-US" sz="1400" dirty="0" smtClean="0"/>
              <a:t>Under investigation</a:t>
            </a:r>
            <a:endParaRPr lang="en-US" sz="1400" dirty="0"/>
          </a:p>
        </p:txBody>
      </p:sp>
    </p:spTree>
    <p:extLst>
      <p:ext uri="{BB962C8B-B14F-4D97-AF65-F5344CB8AC3E}">
        <p14:creationId xmlns:p14="http://schemas.microsoft.com/office/powerpoint/2010/main" val="21602966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ABI-L1b-PLPT-006</a:t>
            </a:r>
            <a:r>
              <a:rPr lang="en-US" sz="3600" dirty="0"/>
              <a:t/>
            </a:r>
            <a:br>
              <a:rPr lang="en-US" sz="3600" dirty="0"/>
            </a:br>
            <a:r>
              <a:rPr lang="en-US" sz="3600" dirty="0">
                <a:solidFill>
                  <a:schemeClr val="tx1"/>
                </a:solidFill>
              </a:rPr>
              <a:t>VNIR Spatial Uniformity</a:t>
            </a: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569660"/>
          </a:xfrm>
          <a:prstGeom prst="rect">
            <a:avLst/>
          </a:prstGeom>
          <a:ln w="12700" cmpd="sng">
            <a:noFill/>
          </a:ln>
        </p:spPr>
        <p:txBody>
          <a:bodyPr wrap="square">
            <a:spAutoFit/>
          </a:bodyPr>
          <a:lstStyle/>
          <a:p>
            <a:pPr algn="ctr"/>
            <a:r>
              <a:rPr lang="en-US" sz="2000" b="1" i="1" dirty="0" smtClean="0"/>
              <a:t>Objective</a:t>
            </a:r>
          </a:p>
          <a:p>
            <a:pPr algn="just"/>
            <a:r>
              <a:rPr lang="en-US" sz="1400" dirty="0"/>
              <a:t>Determine and validate scan mirror angle-dependent reflectivity corrections for the VNIR bands.</a:t>
            </a:r>
          </a:p>
          <a:p>
            <a:pPr algn="just"/>
            <a:endParaRPr lang="en-US" sz="1400" dirty="0"/>
          </a:p>
          <a:p>
            <a:pPr algn="ctr"/>
            <a:r>
              <a:rPr lang="en-US" sz="2000" b="1" i="1" dirty="0"/>
              <a:t>Related Requirements</a:t>
            </a:r>
          </a:p>
          <a:p>
            <a:pPr marL="169863" lvl="0" indent="-169863">
              <a:buFont typeface="Arial" panose="020B0604020202020204" pitchFamily="34" charset="0"/>
              <a:buChar char="•"/>
            </a:pPr>
            <a:r>
              <a:rPr lang="en-US" sz="1400" dirty="0"/>
              <a:t>MRD 2120</a:t>
            </a:r>
          </a:p>
        </p:txBody>
      </p:sp>
      <p:sp>
        <p:nvSpPr>
          <p:cNvPr id="31" name="Rectangle 30"/>
          <p:cNvSpPr/>
          <p:nvPr/>
        </p:nvSpPr>
        <p:spPr>
          <a:xfrm>
            <a:off x="4730812" y="1350807"/>
            <a:ext cx="4299218" cy="400110"/>
          </a:xfrm>
          <a:prstGeom prst="rect">
            <a:avLst/>
          </a:prstGeom>
          <a:ln w="12700" cmpd="sng">
            <a:noFill/>
          </a:ln>
        </p:spPr>
        <p:txBody>
          <a:bodyPr wrap="square">
            <a:spAutoFit/>
          </a:bodyPr>
          <a:lstStyle/>
          <a:p>
            <a:pPr algn="ctr"/>
            <a:r>
              <a:rPr lang="en-US" sz="2000" b="1" i="1" dirty="0" smtClean="0"/>
              <a:t>Methodology</a:t>
            </a:r>
          </a:p>
        </p:txBody>
      </p:sp>
      <p:sp>
        <p:nvSpPr>
          <p:cNvPr id="36" name="Rectangle 35"/>
          <p:cNvSpPr/>
          <p:nvPr/>
        </p:nvSpPr>
        <p:spPr>
          <a:xfrm>
            <a:off x="4684844" y="3916345"/>
            <a:ext cx="4252570" cy="2339102"/>
          </a:xfrm>
          <a:prstGeom prst="rect">
            <a:avLst/>
          </a:prstGeom>
          <a:ln w="12700" cmpd="sng">
            <a:noFill/>
          </a:ln>
        </p:spPr>
        <p:txBody>
          <a:bodyPr wrap="square">
            <a:spAutoFit/>
          </a:bodyPr>
          <a:lstStyle/>
          <a:p>
            <a:pPr algn="ctr"/>
            <a:r>
              <a:rPr lang="en-US" sz="2000" b="1" i="1" dirty="0" smtClean="0"/>
              <a:t>Summary</a:t>
            </a:r>
            <a:endParaRPr lang="en-US" sz="2000" dirty="0"/>
          </a:p>
          <a:p>
            <a:pPr marL="169863" indent="-169863" algn="just">
              <a:buFont typeface="Arial" panose="020B0604020202020204" pitchFamily="34" charset="0"/>
              <a:buChar char="•"/>
            </a:pPr>
            <a:r>
              <a:rPr lang="en-US" sz="1400" dirty="0"/>
              <a:t>Lunar chasing events were successfully conducted on 07/30/2018 and </a:t>
            </a:r>
            <a:r>
              <a:rPr lang="en-US" sz="1400" dirty="0" smtClean="0"/>
              <a:t>10/20/2018.</a:t>
            </a:r>
          </a:p>
          <a:p>
            <a:pPr marL="169863" indent="-169863" algn="just">
              <a:buFont typeface="Arial" panose="020B0604020202020204" pitchFamily="34" charset="0"/>
              <a:buChar char="•"/>
            </a:pPr>
            <a:r>
              <a:rPr lang="en-US" sz="1400" dirty="0" smtClean="0"/>
              <a:t>VNIR spatial uniformity is within 1% for 5 bands.</a:t>
            </a:r>
          </a:p>
          <a:p>
            <a:pPr marL="169863" indent="-169863" algn="just">
              <a:buFont typeface="Arial" panose="020B0604020202020204" pitchFamily="34" charset="0"/>
              <a:buChar char="•"/>
            </a:pPr>
            <a:r>
              <a:rPr lang="en-US" sz="1400" dirty="0" smtClean="0"/>
              <a:t>B01 has several issues:</a:t>
            </a:r>
          </a:p>
          <a:p>
            <a:pPr marL="341313" lvl="1" indent="-169863" algn="just">
              <a:buFont typeface="Arial" panose="020B0604020202020204" pitchFamily="34" charset="0"/>
              <a:buChar char="•"/>
            </a:pPr>
            <a:r>
              <a:rPr lang="en-US" sz="1400" dirty="0" smtClean="0"/>
              <a:t>Structural </a:t>
            </a:r>
            <a:r>
              <a:rPr lang="en-US" sz="1400" dirty="0"/>
              <a:t>variation within each 15 minutes of timeline on 07/30/2018 and 10/20/2018</a:t>
            </a:r>
            <a:r>
              <a:rPr lang="en-US" sz="1400" dirty="0" smtClean="0"/>
              <a:t>.</a:t>
            </a:r>
          </a:p>
          <a:p>
            <a:pPr marL="341313" lvl="1" indent="-169863" algn="just">
              <a:buFont typeface="Arial" panose="020B0604020202020204" pitchFamily="34" charset="0"/>
              <a:buChar char="•"/>
            </a:pPr>
            <a:r>
              <a:rPr lang="en-US" sz="1400" dirty="0" smtClean="0"/>
              <a:t>“Humps” on 10/2018</a:t>
            </a:r>
          </a:p>
          <a:p>
            <a:pPr marL="341313" lvl="1" indent="-169863" algn="just">
              <a:buFont typeface="Arial" panose="020B0604020202020204" pitchFamily="34" charset="0"/>
              <a:buChar char="•"/>
            </a:pPr>
            <a:r>
              <a:rPr lang="en-US" sz="1400" dirty="0" smtClean="0"/>
              <a:t>Ongoing </a:t>
            </a:r>
            <a:r>
              <a:rPr lang="en-US" sz="1400" dirty="0"/>
              <a:t>effort to investigate root cause to the B01 irradiance variations</a:t>
            </a:r>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34</a:t>
            </a:fld>
            <a:endParaRPr lang="en-US" dirty="0"/>
          </a:p>
        </p:txBody>
      </p:sp>
      <p:graphicFrame>
        <p:nvGraphicFramePr>
          <p:cNvPr id="20" name="Table 19"/>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35" name="TextBox 34"/>
          <p:cNvSpPr txBox="1"/>
          <p:nvPr/>
        </p:nvSpPr>
        <p:spPr>
          <a:xfrm>
            <a:off x="4730812" y="2975856"/>
            <a:ext cx="4163292" cy="646331"/>
          </a:xfrm>
          <a:prstGeom prst="rect">
            <a:avLst/>
          </a:prstGeom>
          <a:noFill/>
        </p:spPr>
        <p:txBody>
          <a:bodyPr wrap="square" rtlCol="0">
            <a:spAutoFit/>
          </a:bodyPr>
          <a:lstStyle/>
          <a:p>
            <a:r>
              <a:rPr lang="en-US" sz="1200" dirty="0" smtClean="0"/>
              <a:t>Use of GIRO model to compensate for lunar irradiance variation for the lunar images collected as it transited across the ABI field of regard</a:t>
            </a:r>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6559" y="1759990"/>
            <a:ext cx="1371600" cy="1234441"/>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3223" y="1796538"/>
            <a:ext cx="1301444" cy="1171299"/>
          </a:xfrm>
          <a:prstGeom prst="rect">
            <a:avLst/>
          </a:prstGeom>
        </p:spPr>
      </p:pic>
      <p:pic>
        <p:nvPicPr>
          <p:cNvPr id="39" name="Picture 38"/>
          <p:cNvPicPr>
            <a:picLocks noChangeAspect="1"/>
          </p:cNvPicPr>
          <p:nvPr/>
        </p:nvPicPr>
        <p:blipFill>
          <a:blip r:embed="rId5"/>
          <a:stretch>
            <a:fillRect/>
          </a:stretch>
        </p:blipFill>
        <p:spPr>
          <a:xfrm>
            <a:off x="7772400" y="1901962"/>
            <a:ext cx="772562" cy="836184"/>
          </a:xfrm>
          <a:prstGeom prst="rect">
            <a:avLst/>
          </a:prstGeom>
        </p:spPr>
      </p:pic>
      <p:sp>
        <p:nvSpPr>
          <p:cNvPr id="40" name="Date Placeholder 1"/>
          <p:cNvSpPr txBox="1">
            <a:spLocks/>
          </p:cNvSpPr>
          <p:nvPr/>
        </p:nvSpPr>
        <p:spPr>
          <a:xfrm>
            <a:off x="584658" y="6496471"/>
            <a:ext cx="1637375" cy="33655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6/1/2018</a:t>
            </a:r>
            <a:endParaRPr lang="en-US" dirty="0"/>
          </a:p>
        </p:txBody>
      </p:sp>
      <p:pic>
        <p:nvPicPr>
          <p:cNvPr id="41"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535" y="4254920"/>
            <a:ext cx="1851060" cy="2438400"/>
          </a:xfrm>
          <a:prstGeom prst="rect">
            <a:avLst/>
          </a:prstGeom>
        </p:spPr>
      </p:pic>
      <p:pic>
        <p:nvPicPr>
          <p:cNvPr id="42" name="Content Placeholder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0646" y="4234873"/>
            <a:ext cx="2003996" cy="2451461"/>
          </a:xfrm>
          <a:prstGeom prst="rect">
            <a:avLst/>
          </a:prstGeom>
        </p:spPr>
      </p:pic>
      <p:sp>
        <p:nvSpPr>
          <p:cNvPr id="43" name="TextBox 42"/>
          <p:cNvSpPr txBox="1"/>
          <p:nvPr/>
        </p:nvSpPr>
        <p:spPr>
          <a:xfrm>
            <a:off x="1013056" y="4096980"/>
            <a:ext cx="826631" cy="461665"/>
          </a:xfrm>
          <a:prstGeom prst="rect">
            <a:avLst/>
          </a:prstGeom>
          <a:noFill/>
        </p:spPr>
        <p:txBody>
          <a:bodyPr wrap="square" rtlCol="0">
            <a:spAutoFit/>
          </a:bodyPr>
          <a:lstStyle/>
          <a:p>
            <a:r>
              <a:rPr lang="en-US" sz="1200" dirty="0" smtClean="0"/>
              <a:t>07/30/2018</a:t>
            </a:r>
            <a:endParaRPr lang="en-US" sz="1200" dirty="0"/>
          </a:p>
        </p:txBody>
      </p:sp>
      <p:sp>
        <p:nvSpPr>
          <p:cNvPr id="44" name="TextBox 43"/>
          <p:cNvSpPr txBox="1"/>
          <p:nvPr/>
        </p:nvSpPr>
        <p:spPr>
          <a:xfrm>
            <a:off x="3127153" y="4096980"/>
            <a:ext cx="826631" cy="461665"/>
          </a:xfrm>
          <a:prstGeom prst="rect">
            <a:avLst/>
          </a:prstGeom>
          <a:noFill/>
        </p:spPr>
        <p:txBody>
          <a:bodyPr wrap="square" rtlCol="0">
            <a:spAutoFit/>
          </a:bodyPr>
          <a:lstStyle/>
          <a:p>
            <a:r>
              <a:rPr lang="en-US" sz="1200" dirty="0" smtClean="0"/>
              <a:t>10/20/2018</a:t>
            </a:r>
            <a:endParaRPr lang="en-US" sz="1200" dirty="0"/>
          </a:p>
        </p:txBody>
      </p:sp>
      <p:sp>
        <p:nvSpPr>
          <p:cNvPr id="45" name="TextBox 44"/>
          <p:cNvSpPr txBox="1"/>
          <p:nvPr/>
        </p:nvSpPr>
        <p:spPr>
          <a:xfrm>
            <a:off x="1446656" y="4337619"/>
            <a:ext cx="387314" cy="215444"/>
          </a:xfrm>
          <a:prstGeom prst="rect">
            <a:avLst/>
          </a:prstGeom>
          <a:noFill/>
        </p:spPr>
        <p:txBody>
          <a:bodyPr wrap="square" rtlCol="0">
            <a:spAutoFit/>
          </a:bodyPr>
          <a:lstStyle/>
          <a:p>
            <a:r>
              <a:rPr lang="en-US" sz="800" dirty="0" smtClean="0"/>
              <a:t>B02</a:t>
            </a:r>
            <a:endParaRPr lang="en-US" sz="800" dirty="0"/>
          </a:p>
        </p:txBody>
      </p:sp>
      <p:sp>
        <p:nvSpPr>
          <p:cNvPr id="46" name="TextBox 45"/>
          <p:cNvSpPr txBox="1"/>
          <p:nvPr/>
        </p:nvSpPr>
        <p:spPr>
          <a:xfrm>
            <a:off x="518550" y="5165214"/>
            <a:ext cx="375519" cy="215444"/>
          </a:xfrm>
          <a:prstGeom prst="rect">
            <a:avLst/>
          </a:prstGeom>
          <a:noFill/>
        </p:spPr>
        <p:txBody>
          <a:bodyPr wrap="square" rtlCol="0">
            <a:spAutoFit/>
          </a:bodyPr>
          <a:lstStyle/>
          <a:p>
            <a:r>
              <a:rPr lang="en-US" sz="800" dirty="0" smtClean="0"/>
              <a:t>B03</a:t>
            </a:r>
            <a:endParaRPr lang="en-US" sz="800" dirty="0"/>
          </a:p>
        </p:txBody>
      </p:sp>
      <p:sp>
        <p:nvSpPr>
          <p:cNvPr id="47" name="TextBox 46"/>
          <p:cNvSpPr txBox="1"/>
          <p:nvPr/>
        </p:nvSpPr>
        <p:spPr>
          <a:xfrm>
            <a:off x="518550" y="5999989"/>
            <a:ext cx="381023" cy="215444"/>
          </a:xfrm>
          <a:prstGeom prst="rect">
            <a:avLst/>
          </a:prstGeom>
          <a:noFill/>
        </p:spPr>
        <p:txBody>
          <a:bodyPr wrap="square" rtlCol="0">
            <a:spAutoFit/>
          </a:bodyPr>
          <a:lstStyle/>
          <a:p>
            <a:r>
              <a:rPr lang="en-US" sz="800" dirty="0" smtClean="0"/>
              <a:t>B05</a:t>
            </a:r>
            <a:endParaRPr lang="en-US" sz="800" dirty="0"/>
          </a:p>
        </p:txBody>
      </p:sp>
      <p:sp>
        <p:nvSpPr>
          <p:cNvPr id="48" name="TextBox 47"/>
          <p:cNvSpPr txBox="1"/>
          <p:nvPr/>
        </p:nvSpPr>
        <p:spPr>
          <a:xfrm>
            <a:off x="1446656" y="6003813"/>
            <a:ext cx="387314" cy="215444"/>
          </a:xfrm>
          <a:prstGeom prst="rect">
            <a:avLst/>
          </a:prstGeom>
          <a:noFill/>
        </p:spPr>
        <p:txBody>
          <a:bodyPr wrap="square" rtlCol="0">
            <a:spAutoFit/>
          </a:bodyPr>
          <a:lstStyle/>
          <a:p>
            <a:r>
              <a:rPr lang="en-US" sz="800" dirty="0" smtClean="0"/>
              <a:t>B06</a:t>
            </a:r>
            <a:endParaRPr lang="en-US" sz="800" dirty="0"/>
          </a:p>
        </p:txBody>
      </p:sp>
      <p:sp>
        <p:nvSpPr>
          <p:cNvPr id="49" name="TextBox 48"/>
          <p:cNvSpPr txBox="1"/>
          <p:nvPr/>
        </p:nvSpPr>
        <p:spPr>
          <a:xfrm>
            <a:off x="2860398" y="4342690"/>
            <a:ext cx="380314" cy="215444"/>
          </a:xfrm>
          <a:prstGeom prst="rect">
            <a:avLst/>
          </a:prstGeom>
          <a:noFill/>
        </p:spPr>
        <p:txBody>
          <a:bodyPr wrap="square" rtlCol="0">
            <a:spAutoFit/>
          </a:bodyPr>
          <a:lstStyle/>
          <a:p>
            <a:r>
              <a:rPr lang="en-US" sz="800" dirty="0" smtClean="0"/>
              <a:t>B01</a:t>
            </a:r>
            <a:endParaRPr lang="en-US" sz="800" dirty="0"/>
          </a:p>
        </p:txBody>
      </p:sp>
      <p:sp>
        <p:nvSpPr>
          <p:cNvPr id="50" name="TextBox 49"/>
          <p:cNvSpPr txBox="1"/>
          <p:nvPr/>
        </p:nvSpPr>
        <p:spPr>
          <a:xfrm>
            <a:off x="3746084" y="4331119"/>
            <a:ext cx="355057" cy="215444"/>
          </a:xfrm>
          <a:prstGeom prst="rect">
            <a:avLst/>
          </a:prstGeom>
          <a:noFill/>
        </p:spPr>
        <p:txBody>
          <a:bodyPr wrap="square" rtlCol="0">
            <a:spAutoFit/>
          </a:bodyPr>
          <a:lstStyle/>
          <a:p>
            <a:r>
              <a:rPr lang="en-US" sz="800" dirty="0" smtClean="0"/>
              <a:t>B02</a:t>
            </a:r>
            <a:endParaRPr lang="en-US" sz="800" dirty="0"/>
          </a:p>
        </p:txBody>
      </p:sp>
      <p:sp>
        <p:nvSpPr>
          <p:cNvPr id="51" name="TextBox 50"/>
          <p:cNvSpPr txBox="1"/>
          <p:nvPr/>
        </p:nvSpPr>
        <p:spPr>
          <a:xfrm>
            <a:off x="2840846" y="5158714"/>
            <a:ext cx="399866" cy="215444"/>
          </a:xfrm>
          <a:prstGeom prst="rect">
            <a:avLst/>
          </a:prstGeom>
          <a:noFill/>
        </p:spPr>
        <p:txBody>
          <a:bodyPr wrap="square" rtlCol="0">
            <a:spAutoFit/>
          </a:bodyPr>
          <a:lstStyle/>
          <a:p>
            <a:r>
              <a:rPr lang="en-US" sz="800" dirty="0" smtClean="0"/>
              <a:t>B03</a:t>
            </a:r>
            <a:endParaRPr lang="en-US" sz="800" dirty="0"/>
          </a:p>
        </p:txBody>
      </p:sp>
      <p:sp>
        <p:nvSpPr>
          <p:cNvPr id="52" name="TextBox 51"/>
          <p:cNvSpPr txBox="1"/>
          <p:nvPr/>
        </p:nvSpPr>
        <p:spPr>
          <a:xfrm>
            <a:off x="3831909" y="5158714"/>
            <a:ext cx="406985" cy="215444"/>
          </a:xfrm>
          <a:prstGeom prst="rect">
            <a:avLst/>
          </a:prstGeom>
          <a:noFill/>
        </p:spPr>
        <p:txBody>
          <a:bodyPr wrap="square" rtlCol="0">
            <a:spAutoFit/>
          </a:bodyPr>
          <a:lstStyle/>
          <a:p>
            <a:r>
              <a:rPr lang="en-US" sz="800" dirty="0" smtClean="0"/>
              <a:t>B04</a:t>
            </a:r>
            <a:endParaRPr lang="en-US" sz="800" dirty="0"/>
          </a:p>
        </p:txBody>
      </p:sp>
      <p:sp>
        <p:nvSpPr>
          <p:cNvPr id="53" name="TextBox 52"/>
          <p:cNvSpPr txBox="1"/>
          <p:nvPr/>
        </p:nvSpPr>
        <p:spPr>
          <a:xfrm>
            <a:off x="2840845" y="5993489"/>
            <a:ext cx="353225" cy="215444"/>
          </a:xfrm>
          <a:prstGeom prst="rect">
            <a:avLst/>
          </a:prstGeom>
          <a:noFill/>
        </p:spPr>
        <p:txBody>
          <a:bodyPr wrap="square" rtlCol="0">
            <a:spAutoFit/>
          </a:bodyPr>
          <a:lstStyle/>
          <a:p>
            <a:r>
              <a:rPr lang="en-US" sz="800" dirty="0" smtClean="0"/>
              <a:t>B05</a:t>
            </a:r>
            <a:endParaRPr lang="en-US" sz="800" dirty="0"/>
          </a:p>
        </p:txBody>
      </p:sp>
      <p:sp>
        <p:nvSpPr>
          <p:cNvPr id="54" name="TextBox 53"/>
          <p:cNvSpPr txBox="1"/>
          <p:nvPr/>
        </p:nvSpPr>
        <p:spPr>
          <a:xfrm>
            <a:off x="3746084" y="5997313"/>
            <a:ext cx="355057" cy="215444"/>
          </a:xfrm>
          <a:prstGeom prst="rect">
            <a:avLst/>
          </a:prstGeom>
          <a:noFill/>
        </p:spPr>
        <p:txBody>
          <a:bodyPr wrap="square" rtlCol="0">
            <a:spAutoFit/>
          </a:bodyPr>
          <a:lstStyle/>
          <a:p>
            <a:r>
              <a:rPr lang="en-US" sz="800" dirty="0" smtClean="0"/>
              <a:t>B06</a:t>
            </a:r>
            <a:endParaRPr lang="en-US" sz="800" dirty="0"/>
          </a:p>
        </p:txBody>
      </p:sp>
      <p:sp>
        <p:nvSpPr>
          <p:cNvPr id="55" name="TextBox 54"/>
          <p:cNvSpPr txBox="1"/>
          <p:nvPr/>
        </p:nvSpPr>
        <p:spPr>
          <a:xfrm>
            <a:off x="518550" y="4331119"/>
            <a:ext cx="347147" cy="215444"/>
          </a:xfrm>
          <a:prstGeom prst="rect">
            <a:avLst/>
          </a:prstGeom>
          <a:noFill/>
        </p:spPr>
        <p:txBody>
          <a:bodyPr wrap="square" rtlCol="0">
            <a:spAutoFit/>
          </a:bodyPr>
          <a:lstStyle/>
          <a:p>
            <a:r>
              <a:rPr lang="en-US" sz="800" dirty="0" smtClean="0"/>
              <a:t>B01</a:t>
            </a:r>
            <a:endParaRPr lang="en-US" sz="800" dirty="0"/>
          </a:p>
        </p:txBody>
      </p:sp>
      <p:sp>
        <p:nvSpPr>
          <p:cNvPr id="56" name="TextBox 55"/>
          <p:cNvSpPr txBox="1"/>
          <p:nvPr/>
        </p:nvSpPr>
        <p:spPr>
          <a:xfrm>
            <a:off x="1446656" y="5169319"/>
            <a:ext cx="393031" cy="215444"/>
          </a:xfrm>
          <a:prstGeom prst="rect">
            <a:avLst/>
          </a:prstGeom>
          <a:noFill/>
        </p:spPr>
        <p:txBody>
          <a:bodyPr wrap="square" rtlCol="0">
            <a:spAutoFit/>
          </a:bodyPr>
          <a:lstStyle/>
          <a:p>
            <a:r>
              <a:rPr lang="en-US" sz="800" dirty="0" smtClean="0"/>
              <a:t>B04</a:t>
            </a:r>
            <a:endParaRPr lang="en-US" sz="800" dirty="0"/>
          </a:p>
        </p:txBody>
      </p:sp>
    </p:spTree>
    <p:extLst>
      <p:ext uri="{BB962C8B-B14F-4D97-AF65-F5344CB8AC3E}">
        <p14:creationId xmlns:p14="http://schemas.microsoft.com/office/powerpoint/2010/main" val="38521608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ABI-L1b-PLPT-007</a:t>
            </a:r>
            <a:r>
              <a:rPr lang="en-US" sz="3600" dirty="0"/>
              <a:t/>
            </a:r>
            <a:br>
              <a:rPr lang="en-US" sz="3600" dirty="0"/>
            </a:br>
            <a:r>
              <a:rPr lang="en-US" sz="3600" dirty="0">
                <a:solidFill>
                  <a:schemeClr val="tx1"/>
                </a:solidFill>
              </a:rPr>
              <a:t>Instrument Performance Monitoring</a:t>
            </a:r>
          </a:p>
        </p:txBody>
      </p:sp>
      <p:sp>
        <p:nvSpPr>
          <p:cNvPr id="9" name="Rectangle 8"/>
          <p:cNvSpPr/>
          <p:nvPr/>
        </p:nvSpPr>
        <p:spPr>
          <a:xfrm>
            <a:off x="152401" y="3894338"/>
            <a:ext cx="4306756" cy="2246769"/>
          </a:xfrm>
          <a:prstGeom prst="rect">
            <a:avLst/>
          </a:prstGeom>
          <a:ln w="12700" cmpd="sng">
            <a:noFill/>
          </a:ln>
        </p:spPr>
        <p:txBody>
          <a:bodyPr wrap="square">
            <a:spAutoFit/>
          </a:bodyPr>
          <a:lstStyle/>
          <a:p>
            <a:pPr algn="ctr"/>
            <a:r>
              <a:rPr lang="en-US" sz="2000" b="1" i="1" dirty="0" smtClean="0"/>
              <a:t>Results</a:t>
            </a:r>
          </a:p>
          <a:p>
            <a:r>
              <a:rPr lang="en-US" sz="1200" dirty="0"/>
              <a:t>CWG GOES-17 ABI IPM results can be found at the following links:</a:t>
            </a:r>
          </a:p>
          <a:p>
            <a:pPr marL="171450" indent="-171450">
              <a:buFont typeface="Wingdings" panose="05000000000000000000" pitchFamily="2" charset="2"/>
              <a:buChar char="Ø"/>
            </a:pPr>
            <a:r>
              <a:rPr lang="en-US" sz="1200" b="1" dirty="0"/>
              <a:t>Instrument Calibration Data </a:t>
            </a:r>
            <a:r>
              <a:rPr lang="en-US" sz="1200" i="1" u="sng" dirty="0"/>
              <a:t>https://www.star.nesdis.noaa.gov/GOESCal/G17_IPM_Ops-BothCalStats_daily.php </a:t>
            </a:r>
          </a:p>
          <a:p>
            <a:pPr marL="171450" indent="-171450">
              <a:buFont typeface="Wingdings" panose="05000000000000000000" pitchFamily="2" charset="2"/>
              <a:buChar char="Ø"/>
            </a:pPr>
            <a:r>
              <a:rPr lang="en-US" sz="1200" b="1" dirty="0"/>
              <a:t>Engineering Data</a:t>
            </a:r>
            <a:r>
              <a:rPr lang="en-US" sz="1200" dirty="0"/>
              <a:t> </a:t>
            </a:r>
            <a:r>
              <a:rPr lang="en-US" sz="1200" i="1" u="sng" dirty="0"/>
              <a:t>https://www.star.nesdis.noaa.gov/GOESCal/G17_IPM_EngTelemStats_daily.php</a:t>
            </a:r>
          </a:p>
          <a:p>
            <a:pPr marL="171450" indent="-171450">
              <a:buFont typeface="Wingdings" panose="05000000000000000000" pitchFamily="2" charset="2"/>
              <a:buChar char="Ø"/>
            </a:pPr>
            <a:r>
              <a:rPr lang="en-US" sz="1200" b="1" dirty="0"/>
              <a:t>Solar Calibration Data </a:t>
            </a:r>
            <a:r>
              <a:rPr lang="en-US" sz="1200" i="1" u="sng" dirty="0"/>
              <a:t>https://</a:t>
            </a:r>
            <a:r>
              <a:rPr lang="en-US" sz="1200" i="1" u="sng" dirty="0" smtClean="0"/>
              <a:t>www.star.nesdis.noaa.gov/GOESCal/G16_ABI_Solar_Cal_static.php</a:t>
            </a:r>
            <a:endParaRPr lang="en-US" sz="1200" i="1" u="sng"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2585323"/>
          </a:xfrm>
          <a:prstGeom prst="rect">
            <a:avLst/>
          </a:prstGeom>
          <a:ln w="12700" cmpd="sng">
            <a:noFill/>
          </a:ln>
        </p:spPr>
        <p:txBody>
          <a:bodyPr wrap="square">
            <a:spAutoFit/>
          </a:bodyPr>
          <a:lstStyle/>
          <a:p>
            <a:pPr algn="ctr"/>
            <a:r>
              <a:rPr lang="en-US" sz="2000" b="1" i="1" dirty="0" smtClean="0"/>
              <a:t>Objective</a:t>
            </a:r>
          </a:p>
          <a:p>
            <a:pPr algn="just"/>
            <a:r>
              <a:rPr lang="en-US" sz="1400" dirty="0"/>
              <a:t>Perform automated monitoring of G17 ABI instrument performance in all 16 bands and Engineering Telemetry in near-real time at the STAR designated GOES Calibration web site.</a:t>
            </a:r>
          </a:p>
          <a:p>
            <a:pPr algn="just"/>
            <a:endParaRPr lang="en-US" sz="1200" dirty="0"/>
          </a:p>
          <a:p>
            <a:pPr algn="ctr"/>
            <a:r>
              <a:rPr lang="en-US" sz="1400" b="1" i="1" dirty="0"/>
              <a:t>Related Requirements</a:t>
            </a:r>
          </a:p>
          <a:p>
            <a:pPr marL="169863" lvl="0" indent="-169863" algn="just">
              <a:buFont typeface="Arial" panose="020B0604020202020204" pitchFamily="34" charset="0"/>
              <a:buChar char="•"/>
            </a:pPr>
            <a:r>
              <a:rPr lang="en-US" sz="1400" dirty="0">
                <a:solidFill>
                  <a:srgbClr val="FF0000"/>
                </a:solidFill>
              </a:rPr>
              <a:t>MRD737 (Long-term radiance drift); MRD2120 (Solar calibration absolute accuracy); MRD-2121 and MRD-2158 (Calibration-to-calibration radiance precision); and MRD-2130 (Product monitoring).</a:t>
            </a:r>
          </a:p>
        </p:txBody>
      </p:sp>
      <p:sp>
        <p:nvSpPr>
          <p:cNvPr id="31" name="Rectangle 30"/>
          <p:cNvSpPr/>
          <p:nvPr/>
        </p:nvSpPr>
        <p:spPr>
          <a:xfrm>
            <a:off x="4730812" y="1350807"/>
            <a:ext cx="4299218" cy="400110"/>
          </a:xfrm>
          <a:prstGeom prst="rect">
            <a:avLst/>
          </a:prstGeom>
          <a:ln w="12700" cmpd="sng">
            <a:noFill/>
          </a:ln>
        </p:spPr>
        <p:txBody>
          <a:bodyPr wrap="square">
            <a:spAutoFit/>
          </a:bodyPr>
          <a:lstStyle/>
          <a:p>
            <a:pPr algn="ctr"/>
            <a:r>
              <a:rPr lang="en-US" sz="2000" b="1" i="1" dirty="0" smtClean="0"/>
              <a:t>Methodology</a:t>
            </a:r>
          </a:p>
        </p:txBody>
      </p:sp>
      <p:sp>
        <p:nvSpPr>
          <p:cNvPr id="36" name="Rectangle 35"/>
          <p:cNvSpPr/>
          <p:nvPr/>
        </p:nvSpPr>
        <p:spPr>
          <a:xfrm>
            <a:off x="4684844" y="3916345"/>
            <a:ext cx="4252570" cy="2062103"/>
          </a:xfrm>
          <a:prstGeom prst="rect">
            <a:avLst/>
          </a:prstGeom>
          <a:ln w="12700" cmpd="sng">
            <a:noFill/>
          </a:ln>
        </p:spPr>
        <p:txBody>
          <a:bodyPr wrap="square">
            <a:spAutoFit/>
          </a:bodyPr>
          <a:lstStyle/>
          <a:p>
            <a:pPr algn="ctr"/>
            <a:r>
              <a:rPr lang="en-US" sz="2000" b="1" i="1" dirty="0" smtClean="0"/>
              <a:t>Summary</a:t>
            </a:r>
            <a:endParaRPr lang="en-US" sz="2000" dirty="0"/>
          </a:p>
          <a:p>
            <a:pPr marL="228600" indent="-228600">
              <a:buFont typeface="Wingdings" panose="05000000000000000000" pitchFamily="2" charset="2"/>
              <a:buChar char="Ø"/>
            </a:pPr>
            <a:r>
              <a:rPr lang="en-US" sz="1200" dirty="0"/>
              <a:t>CWG provides automated monitoring of G17 ABI instrument performance in all 16 bands and Engineering Telemetry in near-real time. </a:t>
            </a:r>
          </a:p>
          <a:p>
            <a:pPr marL="228600" indent="-228600">
              <a:buFont typeface="Wingdings" panose="05000000000000000000" pitchFamily="2" charset="2"/>
              <a:buChar char="Ø"/>
            </a:pPr>
            <a:r>
              <a:rPr lang="en-US" sz="1200" dirty="0"/>
              <a:t>This IPM provides valuable and timely supports for the calibration work in CWG group, helping in resolving the issues in the algorithm/LUTs update, major anomaly events, missing dataset etc. </a:t>
            </a:r>
          </a:p>
          <a:p>
            <a:pPr marL="228600" indent="-228600">
              <a:buFont typeface="Wingdings" panose="05000000000000000000" pitchFamily="2" charset="2"/>
              <a:buChar char="Ø"/>
            </a:pPr>
            <a:r>
              <a:rPr lang="en-US" sz="1200" dirty="0"/>
              <a:t>Monitored data represents at least 95% of INST-CAL data available for processing. </a:t>
            </a:r>
            <a:r>
              <a:rPr lang="en-US" sz="1100" dirty="0"/>
              <a:t> </a:t>
            </a:r>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35</a:t>
            </a:fld>
            <a:endParaRPr lang="en-US" dirty="0"/>
          </a:p>
        </p:txBody>
      </p:sp>
      <p:graphicFrame>
        <p:nvGraphicFramePr>
          <p:cNvPr id="20" name="Table 19"/>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pic>
        <p:nvPicPr>
          <p:cNvPr id="21" name="image8.png"/>
          <p:cNvPicPr>
            <a:picLocks noChangeAspect="1"/>
          </p:cNvPicPr>
          <p:nvPr/>
        </p:nvPicPr>
        <p:blipFill>
          <a:blip r:embed="rId3"/>
          <a:srcRect/>
          <a:stretch>
            <a:fillRect/>
          </a:stretch>
        </p:blipFill>
        <p:spPr>
          <a:xfrm>
            <a:off x="4991099" y="1726688"/>
            <a:ext cx="3524251" cy="1887290"/>
          </a:xfrm>
          <a:prstGeom prst="rect">
            <a:avLst/>
          </a:prstGeom>
          <a:ln/>
        </p:spPr>
      </p:pic>
      <p:sp>
        <p:nvSpPr>
          <p:cNvPr id="22" name="Rectangle 21"/>
          <p:cNvSpPr/>
          <p:nvPr/>
        </p:nvSpPr>
        <p:spPr>
          <a:xfrm>
            <a:off x="4991099" y="3605247"/>
            <a:ext cx="3524251" cy="261610"/>
          </a:xfrm>
          <a:prstGeom prst="rect">
            <a:avLst/>
          </a:prstGeom>
          <a:ln w="12700" cmpd="sng">
            <a:noFill/>
          </a:ln>
        </p:spPr>
        <p:txBody>
          <a:bodyPr wrap="square">
            <a:spAutoFit/>
          </a:bodyPr>
          <a:lstStyle/>
          <a:p>
            <a:pPr algn="ctr"/>
            <a:r>
              <a:rPr lang="en-US" sz="1100" dirty="0" smtClean="0"/>
              <a:t>Flow chart of ABI IPM processing  </a:t>
            </a:r>
            <a:endParaRPr lang="en-US" sz="1100" b="1" dirty="0"/>
          </a:p>
        </p:txBody>
      </p:sp>
    </p:spTree>
    <p:extLst>
      <p:ext uri="{BB962C8B-B14F-4D97-AF65-F5344CB8AC3E}">
        <p14:creationId xmlns:p14="http://schemas.microsoft.com/office/powerpoint/2010/main" val="7701796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prstClr val="black"/>
                </a:solidFill>
              </a:rPr>
              <a:t>GOES-17 ABI IPM Architecture</a:t>
            </a:r>
            <a:endParaRPr lang="en-US" sz="3600" b="1" dirty="0"/>
          </a:p>
        </p:txBody>
      </p:sp>
      <p:sp>
        <p:nvSpPr>
          <p:cNvPr id="4" name="Slide Number Placeholder 3"/>
          <p:cNvSpPr>
            <a:spLocks noGrp="1"/>
          </p:cNvSpPr>
          <p:nvPr>
            <p:ph type="sldNum" sz="quarter" idx="12"/>
          </p:nvPr>
        </p:nvSpPr>
        <p:spPr/>
        <p:txBody>
          <a:bodyPr/>
          <a:lstStyle/>
          <a:p>
            <a:fld id="{ACC92CFC-D429-494E-860C-EBB75C38C3B4}" type="slidenum">
              <a:rPr lang="en-US" smtClean="0"/>
              <a:pPr/>
              <a:t>36</a:t>
            </a:fld>
            <a:endParaRPr lang="en-US" dirty="0"/>
          </a:p>
        </p:txBody>
      </p:sp>
      <p:grpSp>
        <p:nvGrpSpPr>
          <p:cNvPr id="5" name="Group 4"/>
          <p:cNvGrpSpPr/>
          <p:nvPr/>
        </p:nvGrpSpPr>
        <p:grpSpPr>
          <a:xfrm>
            <a:off x="311151" y="1543049"/>
            <a:ext cx="8191500" cy="4685001"/>
            <a:chOff x="0" y="1447153"/>
            <a:chExt cx="9051509" cy="5142848"/>
          </a:xfrm>
        </p:grpSpPr>
        <p:sp>
          <p:nvSpPr>
            <p:cNvPr id="6" name="Can 5"/>
            <p:cNvSpPr/>
            <p:nvPr/>
          </p:nvSpPr>
          <p:spPr>
            <a:xfrm>
              <a:off x="1479717" y="2677235"/>
              <a:ext cx="6046420" cy="1733270"/>
            </a:xfrm>
            <a:prstGeom prst="can">
              <a:avLst/>
            </a:prstGeom>
            <a:solidFill>
              <a:srgbClr val="FF8000"/>
            </a:solidFill>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1600" dirty="0" smtClean="0"/>
                <a:t>STAR Computing Storage</a:t>
              </a:r>
            </a:p>
          </p:txBody>
        </p:sp>
        <p:sp>
          <p:nvSpPr>
            <p:cNvPr id="7" name="Rectangle 6"/>
            <p:cNvSpPr/>
            <p:nvPr/>
          </p:nvSpPr>
          <p:spPr>
            <a:xfrm>
              <a:off x="5920593" y="1838712"/>
              <a:ext cx="1005840" cy="3241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1400" dirty="0" smtClean="0"/>
                <a:t>STAR IPM Web Pages</a:t>
              </a:r>
              <a:endParaRPr lang="en-US" sz="1400" dirty="0"/>
            </a:p>
          </p:txBody>
        </p:sp>
        <p:sp>
          <p:nvSpPr>
            <p:cNvPr id="8" name="Oval 7"/>
            <p:cNvSpPr/>
            <p:nvPr/>
          </p:nvSpPr>
          <p:spPr>
            <a:xfrm>
              <a:off x="8098797" y="1548732"/>
              <a:ext cx="914400" cy="5863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All Users</a:t>
              </a:r>
              <a:endParaRPr lang="en-US" sz="1400" dirty="0"/>
            </a:p>
          </p:txBody>
        </p:sp>
        <p:sp>
          <p:nvSpPr>
            <p:cNvPr id="9" name="Rounded Rectangle 8"/>
            <p:cNvSpPr/>
            <p:nvPr/>
          </p:nvSpPr>
          <p:spPr>
            <a:xfrm>
              <a:off x="8015092" y="1447153"/>
              <a:ext cx="1036417" cy="1526570"/>
            </a:xfrm>
            <a:prstGeom prst="roundRect">
              <a:avLst/>
            </a:prstGeom>
            <a:no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400" dirty="0" smtClean="0">
                  <a:solidFill>
                    <a:srgbClr val="000000"/>
                  </a:solidFill>
                </a:rPr>
                <a:t>Public User Facility</a:t>
              </a:r>
              <a:endParaRPr lang="en-US" sz="1400" dirty="0">
                <a:solidFill>
                  <a:srgbClr val="000000"/>
                </a:solidFill>
              </a:endParaRPr>
            </a:p>
          </p:txBody>
        </p:sp>
        <p:sp>
          <p:nvSpPr>
            <p:cNvPr id="10" name="Rounded Rectangle 9"/>
            <p:cNvSpPr/>
            <p:nvPr/>
          </p:nvSpPr>
          <p:spPr>
            <a:xfrm>
              <a:off x="0" y="2794932"/>
              <a:ext cx="1097280" cy="1676400"/>
            </a:xfrm>
            <a:prstGeom prst="roundRect">
              <a:avLst/>
            </a:prstGeom>
            <a:no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00" dirty="0">
                <a:solidFill>
                  <a:srgbClr val="000000"/>
                </a:solidFill>
              </a:endParaRPr>
            </a:p>
          </p:txBody>
        </p:sp>
        <p:sp>
          <p:nvSpPr>
            <p:cNvPr id="11" name="Up Arrow 10"/>
            <p:cNvSpPr/>
            <p:nvPr/>
          </p:nvSpPr>
          <p:spPr>
            <a:xfrm>
              <a:off x="5637619" y="2242952"/>
              <a:ext cx="1652518" cy="730771"/>
            </a:xfrm>
            <a:prstGeom prst="upArrow">
              <a:avLst>
                <a:gd name="adj1" fmla="val 83931"/>
                <a:gd name="adj2" fmla="val 35246"/>
              </a:avLst>
            </a:prstGeom>
            <a:solidFill>
              <a:srgbClr val="4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Read Web-ready ICVS Output Artifacts</a:t>
              </a:r>
              <a:endParaRPr lang="en-US" sz="1200" dirty="0"/>
            </a:p>
          </p:txBody>
        </p:sp>
        <p:sp>
          <p:nvSpPr>
            <p:cNvPr id="12" name="Rectangle 11"/>
            <p:cNvSpPr/>
            <p:nvPr/>
          </p:nvSpPr>
          <p:spPr>
            <a:xfrm>
              <a:off x="1479717" y="5320043"/>
              <a:ext cx="6093745" cy="126995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sz="1400" dirty="0" smtClean="0">
                  <a:solidFill>
                    <a:srgbClr val="000000"/>
                  </a:solidFill>
                </a:rPr>
                <a:t>STAR Processing Servers</a:t>
              </a:r>
              <a:endParaRPr lang="en-US" sz="1400" dirty="0">
                <a:solidFill>
                  <a:srgbClr val="000000"/>
                </a:solidFill>
              </a:endParaRPr>
            </a:p>
          </p:txBody>
        </p:sp>
        <p:sp>
          <p:nvSpPr>
            <p:cNvPr id="13" name="Down Arrow 12"/>
            <p:cNvSpPr/>
            <p:nvPr/>
          </p:nvSpPr>
          <p:spPr>
            <a:xfrm>
              <a:off x="1669515" y="4288420"/>
              <a:ext cx="1655090" cy="1108840"/>
            </a:xfrm>
            <a:prstGeom prst="downArrow">
              <a:avLst>
                <a:gd name="adj1" fmla="val 78918"/>
                <a:gd name="adj2" fmla="val 25537"/>
              </a:avLst>
            </a:prstGeom>
            <a:solidFill>
              <a:srgbClr val="40800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200" dirty="0" smtClean="0"/>
                <a:t>Read in Imported Data and Products</a:t>
              </a:r>
              <a:endParaRPr lang="en-US" sz="1200" dirty="0"/>
            </a:p>
          </p:txBody>
        </p:sp>
        <p:sp>
          <p:nvSpPr>
            <p:cNvPr id="14" name="Rectangle 13"/>
            <p:cNvSpPr/>
            <p:nvPr/>
          </p:nvSpPr>
          <p:spPr>
            <a:xfrm>
              <a:off x="5834709" y="1447153"/>
              <a:ext cx="1188720" cy="77053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lnSpc>
                  <a:spcPts val="1200"/>
                </a:lnSpc>
              </a:pPr>
              <a:r>
                <a:rPr lang="en-US" sz="1400" dirty="0" smtClean="0">
                  <a:solidFill>
                    <a:srgbClr val="000000"/>
                  </a:solidFill>
                </a:rPr>
                <a:t>STAR Web Servers</a:t>
              </a:r>
              <a:endParaRPr lang="en-US" sz="1400" dirty="0">
                <a:solidFill>
                  <a:srgbClr val="000000"/>
                </a:solidFill>
              </a:endParaRPr>
            </a:p>
          </p:txBody>
        </p:sp>
        <p:sp>
          <p:nvSpPr>
            <p:cNvPr id="15" name="Rectangle 14"/>
            <p:cNvSpPr/>
            <p:nvPr/>
          </p:nvSpPr>
          <p:spPr>
            <a:xfrm>
              <a:off x="4174324" y="1447153"/>
              <a:ext cx="1231888" cy="75885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1400" dirty="0" smtClean="0">
                  <a:solidFill>
                    <a:srgbClr val="000000"/>
                  </a:solidFill>
                </a:rPr>
                <a:t>STAR Processing Servers</a:t>
              </a:r>
              <a:endParaRPr lang="en-US" sz="1400" dirty="0">
                <a:solidFill>
                  <a:srgbClr val="000000"/>
                </a:solidFill>
              </a:endParaRPr>
            </a:p>
          </p:txBody>
        </p:sp>
        <p:sp>
          <p:nvSpPr>
            <p:cNvPr id="16" name="Up Arrow 15"/>
            <p:cNvSpPr/>
            <p:nvPr/>
          </p:nvSpPr>
          <p:spPr>
            <a:xfrm>
              <a:off x="4047569" y="2242954"/>
              <a:ext cx="1463040" cy="556024"/>
            </a:xfrm>
            <a:prstGeom prst="upArrow">
              <a:avLst>
                <a:gd name="adj1" fmla="val 83931"/>
                <a:gd name="adj2" fmla="val 35246"/>
              </a:avLst>
            </a:prstGeom>
            <a:solidFill>
              <a:srgbClr val="4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Read from GRIDS</a:t>
              </a:r>
              <a:endParaRPr lang="en-US" sz="1200" dirty="0"/>
            </a:p>
          </p:txBody>
        </p:sp>
        <p:sp>
          <p:nvSpPr>
            <p:cNvPr id="17" name="Oval 16"/>
            <p:cNvSpPr/>
            <p:nvPr/>
          </p:nvSpPr>
          <p:spPr>
            <a:xfrm>
              <a:off x="2012799" y="1504688"/>
              <a:ext cx="851262" cy="58372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STAR User</a:t>
              </a:r>
              <a:endParaRPr lang="en-US" sz="1400" dirty="0"/>
            </a:p>
          </p:txBody>
        </p:sp>
        <p:sp>
          <p:nvSpPr>
            <p:cNvPr id="18" name="Left-Right Arrow 17"/>
            <p:cNvSpPr/>
            <p:nvPr/>
          </p:nvSpPr>
          <p:spPr>
            <a:xfrm>
              <a:off x="2894164" y="1548732"/>
              <a:ext cx="1280160" cy="528719"/>
            </a:xfrm>
            <a:prstGeom prst="leftRightArrow">
              <a:avLst>
                <a:gd name="adj1" fmla="val 77951"/>
                <a:gd name="adj2" fmla="val 50000"/>
              </a:avLst>
            </a:prstGeom>
            <a:solidFill>
              <a:srgbClr val="604A7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Local Interface</a:t>
              </a:r>
              <a:endParaRPr lang="en-US" sz="1200" dirty="0"/>
            </a:p>
          </p:txBody>
        </p:sp>
        <p:sp>
          <p:nvSpPr>
            <p:cNvPr id="19" name="Rounded Rectangle 18"/>
            <p:cNvSpPr/>
            <p:nvPr/>
          </p:nvSpPr>
          <p:spPr>
            <a:xfrm>
              <a:off x="98737" y="2895285"/>
              <a:ext cx="914400" cy="149984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smtClean="0">
                  <a:solidFill>
                    <a:schemeClr val="tx1"/>
                  </a:solidFill>
                </a:rPr>
                <a:t>GOES-R Instr</a:t>
              </a:r>
              <a:r>
                <a:rPr lang="en-US" sz="1200" dirty="0">
                  <a:solidFill>
                    <a:schemeClr val="tx1"/>
                  </a:solidFill>
                </a:rPr>
                <a:t>. Cal Data </a:t>
              </a:r>
              <a:r>
                <a:rPr lang="en-US" sz="1200" dirty="0" smtClean="0">
                  <a:solidFill>
                    <a:schemeClr val="tx1"/>
                  </a:solidFill>
                </a:rPr>
                <a:t>Products (</a:t>
              </a:r>
              <a:r>
                <a:rPr lang="en-US" sz="1200" b="1" i="1" dirty="0" smtClean="0">
                  <a:solidFill>
                    <a:schemeClr val="tx1"/>
                  </a:solidFill>
                </a:rPr>
                <a:t>NSOF ESPDS-PDA</a:t>
              </a:r>
              <a:r>
                <a:rPr lang="en-US" sz="1200" dirty="0" smtClean="0">
                  <a:solidFill>
                    <a:schemeClr val="tx1"/>
                  </a:solidFill>
                </a:rPr>
                <a:t>)</a:t>
              </a:r>
              <a:endParaRPr lang="en-US" sz="1200" dirty="0">
                <a:solidFill>
                  <a:schemeClr val="tx1"/>
                </a:solidFill>
              </a:endParaRPr>
            </a:p>
          </p:txBody>
        </p:sp>
        <p:sp>
          <p:nvSpPr>
            <p:cNvPr id="20" name="Rectangle 19"/>
            <p:cNvSpPr/>
            <p:nvPr/>
          </p:nvSpPr>
          <p:spPr>
            <a:xfrm>
              <a:off x="1560396" y="5405842"/>
              <a:ext cx="2667536" cy="9060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Perform Analyses to Update Instrument Performance Time Series</a:t>
              </a:r>
              <a:endParaRPr lang="en-US" sz="1200" dirty="0"/>
            </a:p>
          </p:txBody>
        </p:sp>
        <p:sp>
          <p:nvSpPr>
            <p:cNvPr id="21" name="Rounded Rectangle 20"/>
            <p:cNvSpPr/>
            <p:nvPr/>
          </p:nvSpPr>
          <p:spPr>
            <a:xfrm>
              <a:off x="2012799" y="3231235"/>
              <a:ext cx="913180" cy="821395"/>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smtClean="0">
                  <a:solidFill>
                    <a:schemeClr val="tx1"/>
                  </a:solidFill>
                </a:rPr>
                <a:t>Imported Data and Products</a:t>
              </a:r>
              <a:endParaRPr lang="en-US" sz="1200" dirty="0">
                <a:solidFill>
                  <a:schemeClr val="tx1"/>
                </a:solidFill>
              </a:endParaRPr>
            </a:p>
          </p:txBody>
        </p:sp>
        <p:sp>
          <p:nvSpPr>
            <p:cNvPr id="22" name="Rounded Rectangle 21"/>
            <p:cNvSpPr/>
            <p:nvPr/>
          </p:nvSpPr>
          <p:spPr>
            <a:xfrm>
              <a:off x="3397743" y="3505330"/>
              <a:ext cx="2014396" cy="63059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smtClean="0">
                  <a:solidFill>
                    <a:schemeClr val="tx1"/>
                  </a:solidFill>
                </a:rPr>
                <a:t>GOES-R ICVS Dataset Storage (GRIDS)</a:t>
              </a:r>
              <a:endParaRPr lang="en-US" sz="1200" dirty="0">
                <a:solidFill>
                  <a:schemeClr val="tx1"/>
                </a:solidFill>
              </a:endParaRPr>
            </a:p>
          </p:txBody>
        </p:sp>
        <p:sp>
          <p:nvSpPr>
            <p:cNvPr id="23" name="Rounded Rectangle 22"/>
            <p:cNvSpPr/>
            <p:nvPr/>
          </p:nvSpPr>
          <p:spPr>
            <a:xfrm>
              <a:off x="5756898" y="3253775"/>
              <a:ext cx="1456009" cy="882151"/>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smtClean="0">
                  <a:solidFill>
                    <a:schemeClr val="tx1"/>
                  </a:solidFill>
                </a:rPr>
                <a:t>Web-ready     GOES-R ICVS </a:t>
              </a:r>
              <a:r>
                <a:rPr lang="en-US" sz="1200" dirty="0">
                  <a:solidFill>
                    <a:schemeClr val="tx1"/>
                  </a:solidFill>
                </a:rPr>
                <a:t>Plots,  Images, and Analysis</a:t>
              </a:r>
            </a:p>
          </p:txBody>
        </p:sp>
        <p:sp>
          <p:nvSpPr>
            <p:cNvPr id="24" name="Up Arrow 23"/>
            <p:cNvSpPr/>
            <p:nvPr/>
          </p:nvSpPr>
          <p:spPr>
            <a:xfrm>
              <a:off x="3243423" y="4288419"/>
              <a:ext cx="930901" cy="1108842"/>
            </a:xfrm>
            <a:prstGeom prst="upArrow">
              <a:avLst>
                <a:gd name="adj1" fmla="val 72737"/>
                <a:gd name="adj2" fmla="val 50000"/>
              </a:avLst>
            </a:prstGeom>
            <a:solidFill>
              <a:srgbClr val="40800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200" dirty="0" smtClean="0"/>
                <a:t>Update GRIDS</a:t>
              </a:r>
              <a:endParaRPr lang="en-US" sz="1200" dirty="0"/>
            </a:p>
          </p:txBody>
        </p:sp>
        <p:sp>
          <p:nvSpPr>
            <p:cNvPr id="25" name="Right Arrow 24"/>
            <p:cNvSpPr/>
            <p:nvPr/>
          </p:nvSpPr>
          <p:spPr>
            <a:xfrm>
              <a:off x="1068522" y="3111193"/>
              <a:ext cx="822960" cy="998901"/>
            </a:xfrm>
            <a:prstGeom prst="rightArrow">
              <a:avLst>
                <a:gd name="adj1" fmla="val 75567"/>
                <a:gd name="adj2" fmla="val 13413"/>
              </a:avLst>
            </a:prstGeom>
            <a:solidFill>
              <a:srgbClr val="604A7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Import to SCDR or Local Storage</a:t>
              </a:r>
              <a:endParaRPr lang="en-US" sz="1200" dirty="0"/>
            </a:p>
          </p:txBody>
        </p:sp>
        <p:sp>
          <p:nvSpPr>
            <p:cNvPr id="26" name="Right Arrow 25"/>
            <p:cNvSpPr/>
            <p:nvPr/>
          </p:nvSpPr>
          <p:spPr>
            <a:xfrm>
              <a:off x="7034057" y="1569019"/>
              <a:ext cx="1078809" cy="548640"/>
            </a:xfrm>
            <a:prstGeom prst="rightArrow">
              <a:avLst>
                <a:gd name="adj1" fmla="val 75581"/>
                <a:gd name="adj2" fmla="val 24543"/>
              </a:avLst>
            </a:prstGeom>
            <a:solidFill>
              <a:srgbClr val="604A7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Public Viewport</a:t>
              </a:r>
              <a:endParaRPr lang="en-US" sz="1200" dirty="0"/>
            </a:p>
          </p:txBody>
        </p:sp>
        <p:sp>
          <p:nvSpPr>
            <p:cNvPr id="27" name="Rectangle 26"/>
            <p:cNvSpPr/>
            <p:nvPr/>
          </p:nvSpPr>
          <p:spPr>
            <a:xfrm>
              <a:off x="4337149" y="5405842"/>
              <a:ext cx="3186456" cy="9060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Perform Instrument Near- and Long</a:t>
              </a:r>
              <a:r>
                <a:rPr lang="en-US" sz="1400" dirty="0"/>
                <a:t>-Term </a:t>
              </a:r>
              <a:r>
                <a:rPr lang="en-US" sz="1400" dirty="0" smtClean="0"/>
                <a:t>Time-Series Analysis and Generate Output Artifacts </a:t>
              </a:r>
            </a:p>
          </p:txBody>
        </p:sp>
        <p:sp>
          <p:nvSpPr>
            <p:cNvPr id="28" name="Up Arrow 27"/>
            <p:cNvSpPr/>
            <p:nvPr/>
          </p:nvSpPr>
          <p:spPr>
            <a:xfrm>
              <a:off x="5756899" y="4288419"/>
              <a:ext cx="1524962" cy="1153177"/>
            </a:xfrm>
            <a:prstGeom prst="upArrow">
              <a:avLst>
                <a:gd name="adj1" fmla="val 83931"/>
                <a:gd name="adj2" fmla="val 26455"/>
              </a:avLst>
            </a:prstGeom>
            <a:solidFill>
              <a:srgbClr val="4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Write Web-ready  ICVS Output Artifacts</a:t>
              </a:r>
              <a:endParaRPr lang="en-US" sz="1200" dirty="0"/>
            </a:p>
          </p:txBody>
        </p:sp>
        <p:sp>
          <p:nvSpPr>
            <p:cNvPr id="29" name="Down Arrow 28"/>
            <p:cNvSpPr/>
            <p:nvPr/>
          </p:nvSpPr>
          <p:spPr>
            <a:xfrm>
              <a:off x="4337149" y="4288419"/>
              <a:ext cx="1074990" cy="1117423"/>
            </a:xfrm>
            <a:prstGeom prst="downArrow">
              <a:avLst>
                <a:gd name="adj1" fmla="val 78048"/>
                <a:gd name="adj2" fmla="val 50000"/>
              </a:avLst>
            </a:prstGeom>
            <a:solidFill>
              <a:srgbClr val="4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Read </a:t>
              </a:r>
            </a:p>
            <a:p>
              <a:pPr algn="ctr"/>
              <a:r>
                <a:rPr lang="en-US" sz="1200" dirty="0" smtClean="0"/>
                <a:t>from GRIDS</a:t>
              </a:r>
              <a:endParaRPr lang="en-US" sz="1200" dirty="0"/>
            </a:p>
          </p:txBody>
        </p:sp>
      </p:grpSp>
      <p:sp>
        <p:nvSpPr>
          <p:cNvPr id="30" name="Rectangle 29"/>
          <p:cNvSpPr/>
          <p:nvPr/>
        </p:nvSpPr>
        <p:spPr>
          <a:xfrm>
            <a:off x="2959124" y="6368539"/>
            <a:ext cx="3012428" cy="369332"/>
          </a:xfrm>
          <a:prstGeom prst="rect">
            <a:avLst/>
          </a:prstGeom>
        </p:spPr>
        <p:txBody>
          <a:bodyPr wrap="none">
            <a:spAutoFit/>
          </a:bodyPr>
          <a:lstStyle/>
          <a:p>
            <a:r>
              <a:rPr lang="en-US" dirty="0">
                <a:solidFill>
                  <a:prstClr val="black"/>
                </a:solidFill>
              </a:rPr>
              <a:t>GOES-17 ABI IPM Architecture</a:t>
            </a:r>
            <a:endParaRPr lang="en-US" dirty="0"/>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31" name="Footer Placeholder 30"/>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33696688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C92CFC-D429-494E-860C-EBB75C38C3B4}" type="slidenum">
              <a:rPr lang="en-US" smtClean="0"/>
              <a:pPr/>
              <a:t>37</a:t>
            </a:fld>
            <a:endParaRPr lang="en-US" dirty="0"/>
          </a:p>
        </p:txBody>
      </p:sp>
      <p:pic>
        <p:nvPicPr>
          <p:cNvPr id="5" name="Picture 4"/>
          <p:cNvPicPr/>
          <p:nvPr/>
        </p:nvPicPr>
        <p:blipFill>
          <a:blip r:embed="rId2"/>
          <a:srcRect/>
          <a:stretch>
            <a:fillRect/>
          </a:stretch>
        </p:blipFill>
        <p:spPr bwMode="auto">
          <a:xfrm>
            <a:off x="558807" y="1472456"/>
            <a:ext cx="8223243" cy="4509244"/>
          </a:xfrm>
          <a:prstGeom prst="rect">
            <a:avLst/>
          </a:prstGeom>
          <a:noFill/>
        </p:spPr>
      </p:pic>
      <p:sp>
        <p:nvSpPr>
          <p:cNvPr id="7" name="Title 1"/>
          <p:cNvSpPr>
            <a:spLocks noGrp="1"/>
          </p:cNvSpPr>
          <p:nvPr>
            <p:ph type="title"/>
          </p:nvPr>
        </p:nvSpPr>
        <p:spPr>
          <a:xfrm>
            <a:off x="924026" y="35697"/>
            <a:ext cx="7045692" cy="1017468"/>
          </a:xfrm>
        </p:spPr>
        <p:txBody>
          <a:bodyPr>
            <a:noAutofit/>
          </a:bodyPr>
          <a:lstStyle/>
          <a:p>
            <a:pPr lvl="0" defTabSz="914400">
              <a:spcBef>
                <a:spcPts val="0"/>
              </a:spcBef>
            </a:pPr>
            <a:r>
              <a:rPr lang="en-US" sz="3200" b="1" dirty="0" smtClean="0">
                <a:solidFill>
                  <a:prstClr val="black"/>
                </a:solidFill>
                <a:ea typeface="+mn-ea"/>
                <a:cs typeface="+mn-cs"/>
              </a:rPr>
              <a:t>GOES-17 ABI IPM Data Flow</a:t>
            </a:r>
            <a:endParaRPr lang="en-US" sz="3200" b="1" dirty="0"/>
          </a:p>
        </p:txBody>
      </p:sp>
      <p:sp>
        <p:nvSpPr>
          <p:cNvPr id="2" name="Rectangle 1"/>
          <p:cNvSpPr/>
          <p:nvPr/>
        </p:nvSpPr>
        <p:spPr>
          <a:xfrm>
            <a:off x="3300313" y="6247368"/>
            <a:ext cx="2784673" cy="369332"/>
          </a:xfrm>
          <a:prstGeom prst="rect">
            <a:avLst/>
          </a:prstGeom>
        </p:spPr>
        <p:txBody>
          <a:bodyPr wrap="none">
            <a:spAutoFit/>
          </a:bodyPr>
          <a:lstStyle/>
          <a:p>
            <a:r>
              <a:rPr lang="en-US" dirty="0" smtClean="0">
                <a:solidFill>
                  <a:prstClr val="black"/>
                </a:solidFill>
              </a:rPr>
              <a:t>GOES-17 </a:t>
            </a:r>
            <a:r>
              <a:rPr lang="en-US" dirty="0">
                <a:solidFill>
                  <a:prstClr val="black"/>
                </a:solidFill>
              </a:rPr>
              <a:t>ABI IPM Data Flow</a:t>
            </a:r>
            <a:endParaRPr lang="en-US" dirty="0"/>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9160540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876" y="480852"/>
            <a:ext cx="7045692" cy="678655"/>
          </a:xfrm>
        </p:spPr>
        <p:txBody>
          <a:bodyPr>
            <a:noAutofit/>
          </a:bodyPr>
          <a:lstStyle/>
          <a:p>
            <a:pPr lvl="0" defTabSz="914400">
              <a:spcBef>
                <a:spcPts val="0"/>
              </a:spcBef>
            </a:pPr>
            <a:r>
              <a:rPr lang="en-US" sz="2800" b="1" dirty="0" smtClean="0">
                <a:solidFill>
                  <a:prstClr val="black"/>
                </a:solidFill>
                <a:ea typeface="+mn-ea"/>
                <a:cs typeface="+mn-cs"/>
              </a:rPr>
              <a:t>GOES-17 ABI IPM Components</a:t>
            </a:r>
            <a:endParaRPr lang="en-US" sz="2800" dirty="0"/>
          </a:p>
        </p:txBody>
      </p:sp>
      <p:sp>
        <p:nvSpPr>
          <p:cNvPr id="4" name="Slide Number Placeholder 3"/>
          <p:cNvSpPr>
            <a:spLocks noGrp="1"/>
          </p:cNvSpPr>
          <p:nvPr>
            <p:ph type="sldNum" sz="quarter" idx="12"/>
          </p:nvPr>
        </p:nvSpPr>
        <p:spPr/>
        <p:txBody>
          <a:bodyPr/>
          <a:lstStyle/>
          <a:p>
            <a:fld id="{ACC92CFC-D429-494E-860C-EBB75C38C3B4}" type="slidenum">
              <a:rPr lang="en-US" smtClean="0"/>
              <a:pPr/>
              <a:t>38</a:t>
            </a:fld>
            <a:endParaRPr lang="en-US" dirty="0"/>
          </a:p>
        </p:txBody>
      </p:sp>
      <p:sp>
        <p:nvSpPr>
          <p:cNvPr id="6" name="Rectangle 5"/>
          <p:cNvSpPr/>
          <p:nvPr/>
        </p:nvSpPr>
        <p:spPr>
          <a:xfrm>
            <a:off x="596899" y="1910595"/>
            <a:ext cx="8026401" cy="2369880"/>
          </a:xfrm>
          <a:prstGeom prst="rect">
            <a:avLst/>
          </a:prstGeom>
        </p:spPr>
        <p:txBody>
          <a:bodyPr wrap="square">
            <a:spAutoFit/>
          </a:bodyPr>
          <a:lstStyle/>
          <a:p>
            <a:pPr marL="287337" indent="-285750">
              <a:buFont typeface="Wingdings" panose="05000000000000000000" pitchFamily="2" charset="2"/>
              <a:buChar char="Ø"/>
            </a:pPr>
            <a:r>
              <a:rPr lang="en-US" sz="2000" b="1" i="1" dirty="0" smtClean="0"/>
              <a:t>Visible Near-Infrared (VNIR) and Infrared Channel Statistics</a:t>
            </a:r>
          </a:p>
          <a:p>
            <a:pPr marL="231775" indent="-230188"/>
            <a:r>
              <a:rPr lang="en-US" sz="1600" i="1" dirty="0">
                <a:hlinkClick r:id="rId2"/>
              </a:rPr>
              <a:t>https://</a:t>
            </a:r>
            <a:r>
              <a:rPr lang="en-US" sz="1600" i="1" dirty="0" smtClean="0">
                <a:hlinkClick r:id="rId2"/>
              </a:rPr>
              <a:t>www.star.nesdis.noaa.gov/GOESCal/G17_IPM_Ops-IRCalStats_daily.php</a:t>
            </a:r>
            <a:endParaRPr lang="en-US" sz="1600" i="1" dirty="0" smtClean="0"/>
          </a:p>
          <a:p>
            <a:pPr marL="231775" indent="-230188"/>
            <a:endParaRPr lang="en-US" i="1" dirty="0"/>
          </a:p>
          <a:p>
            <a:pPr marL="287337" indent="-285750">
              <a:buFont typeface="Wingdings" panose="05000000000000000000" pitchFamily="2" charset="2"/>
              <a:buChar char="Ø"/>
            </a:pPr>
            <a:r>
              <a:rPr lang="en-US" sz="2000" b="1" i="1" dirty="0" smtClean="0"/>
              <a:t>Solar Calibration Statistics</a:t>
            </a:r>
          </a:p>
          <a:p>
            <a:pPr marL="231775" indent="-230188"/>
            <a:r>
              <a:rPr lang="en-US" i="1" dirty="0">
                <a:hlinkClick r:id="rId3"/>
              </a:rPr>
              <a:t>https://</a:t>
            </a:r>
            <a:r>
              <a:rPr lang="en-US" i="1" dirty="0" smtClean="0">
                <a:hlinkClick r:id="rId3"/>
              </a:rPr>
              <a:t>www.star.nesdis.noaa.gov/GOESCal/G17_ABI_Solar_Cal_static.php</a:t>
            </a:r>
            <a:endParaRPr lang="en-US" i="1" dirty="0" smtClean="0"/>
          </a:p>
          <a:p>
            <a:pPr marL="231775" indent="-230188"/>
            <a:endParaRPr lang="en-US" i="1" dirty="0" smtClean="0"/>
          </a:p>
          <a:p>
            <a:pPr marL="287337" indent="-285750">
              <a:buFont typeface="Wingdings" panose="05000000000000000000" pitchFamily="2" charset="2"/>
              <a:buChar char="Ø"/>
            </a:pPr>
            <a:r>
              <a:rPr lang="en-US" sz="2000" b="1" i="1" dirty="0" smtClean="0"/>
              <a:t>Engineering Telemetry Statistics</a:t>
            </a:r>
          </a:p>
          <a:p>
            <a:pPr marL="231775" indent="-230188"/>
            <a:r>
              <a:rPr lang="en-US" i="1" dirty="0">
                <a:hlinkClick r:id="rId4"/>
              </a:rPr>
              <a:t>https://</a:t>
            </a:r>
            <a:r>
              <a:rPr lang="en-US" i="1" dirty="0" smtClean="0">
                <a:hlinkClick r:id="rId4"/>
              </a:rPr>
              <a:t>www.star.nesdis.noaa.gov/GOESCal/G17_IPM_EngTelemStats_daily.php</a:t>
            </a:r>
            <a:endParaRPr lang="en-US" i="1" dirty="0" smtClean="0"/>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36874263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G17 IPM </a:t>
            </a:r>
            <a:br>
              <a:rPr lang="en-US" sz="3600" b="1" dirty="0" smtClean="0"/>
            </a:br>
            <a:r>
              <a:rPr lang="en-US" sz="2400" dirty="0" smtClean="0">
                <a:solidFill>
                  <a:srgbClr val="0070C0"/>
                </a:solidFill>
              </a:rPr>
              <a:t>Instrument </a:t>
            </a:r>
            <a:r>
              <a:rPr lang="en-US" sz="2400" dirty="0">
                <a:solidFill>
                  <a:srgbClr val="0070C0"/>
                </a:solidFill>
              </a:rPr>
              <a:t>Monitoring Engineering</a:t>
            </a:r>
            <a:endParaRPr lang="en-US" sz="2400" b="1" dirty="0">
              <a:solidFill>
                <a:srgbClr val="0070C0"/>
              </a:solidFill>
            </a:endParaRPr>
          </a:p>
        </p:txBody>
      </p:sp>
      <p:sp>
        <p:nvSpPr>
          <p:cNvPr id="4" name="Slide Number Placeholder 3"/>
          <p:cNvSpPr>
            <a:spLocks noGrp="1"/>
          </p:cNvSpPr>
          <p:nvPr>
            <p:ph type="sldNum" sz="quarter" idx="12"/>
          </p:nvPr>
        </p:nvSpPr>
        <p:spPr/>
        <p:txBody>
          <a:bodyPr/>
          <a:lstStyle/>
          <a:p>
            <a:fld id="{ACC92CFC-D429-494E-860C-EBB75C38C3B4}" type="slidenum">
              <a:rPr lang="en-US" smtClean="0"/>
              <a:pPr/>
              <a:t>39</a:t>
            </a:fld>
            <a:endParaRPr lang="en-US" dirty="0"/>
          </a:p>
        </p:txBody>
      </p:sp>
      <p:sp>
        <p:nvSpPr>
          <p:cNvPr id="10" name="TextBox 9"/>
          <p:cNvSpPr txBox="1"/>
          <p:nvPr/>
        </p:nvSpPr>
        <p:spPr>
          <a:xfrm>
            <a:off x="582708" y="5879301"/>
            <a:ext cx="7886232" cy="954107"/>
          </a:xfrm>
          <a:prstGeom prst="rect">
            <a:avLst/>
          </a:prstGeom>
          <a:noFill/>
        </p:spPr>
        <p:txBody>
          <a:bodyPr wrap="square" rtlCol="0">
            <a:spAutoFit/>
          </a:bodyPr>
          <a:lstStyle/>
          <a:p>
            <a:pPr marL="285750" indent="-285750">
              <a:buFont typeface="Wingdings" panose="05000000000000000000" pitchFamily="2" charset="2"/>
              <a:buChar char="v"/>
            </a:pPr>
            <a:r>
              <a:rPr lang="en-US" sz="1400" dirty="0" smtClean="0"/>
              <a:t>Example: ABI LWIR FPM temperatures trending </a:t>
            </a:r>
          </a:p>
          <a:p>
            <a:pPr marL="285750" indent="-285750">
              <a:buFont typeface="Wingdings" panose="05000000000000000000" pitchFamily="2" charset="2"/>
              <a:buChar char="v"/>
            </a:pPr>
            <a:r>
              <a:rPr lang="en-US" sz="1400" dirty="0" smtClean="0"/>
              <a:t>Left: corrected FPM by CWG with the original one from INST-CAL file (right), which experienced with wrong count-to-temperature coefficients before DO.07 implemented in OE on Oct 15,2018 </a:t>
            </a:r>
          </a:p>
          <a:p>
            <a:pPr marL="285750" indent="-285750">
              <a:buFont typeface="Wingdings" panose="05000000000000000000" pitchFamily="2" charset="2"/>
              <a:buChar char="v"/>
            </a:pPr>
            <a:r>
              <a:rPr lang="en-US" sz="1400" dirty="0" smtClean="0"/>
              <a:t>Smaller diurnal variation after post-drift.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394" y="1268854"/>
            <a:ext cx="3378546" cy="4714251"/>
          </a:xfrm>
          <a:prstGeom prst="rect">
            <a:avLst/>
          </a:prstGeom>
        </p:spPr>
      </p:pic>
      <p:sp>
        <p:nvSpPr>
          <p:cNvPr id="11" name="Rectangle 10"/>
          <p:cNvSpPr/>
          <p:nvPr/>
        </p:nvSpPr>
        <p:spPr>
          <a:xfrm>
            <a:off x="4903393" y="2381121"/>
            <a:ext cx="3866255" cy="141149"/>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708" y="1417242"/>
            <a:ext cx="3781826" cy="4565863"/>
          </a:xfrm>
          <a:prstGeom prst="rect">
            <a:avLst/>
          </a:prstGeom>
        </p:spPr>
      </p:pic>
      <p:cxnSp>
        <p:nvCxnSpPr>
          <p:cNvPr id="15" name="Straight Arrow Connector 14"/>
          <p:cNvCxnSpPr/>
          <p:nvPr/>
        </p:nvCxnSpPr>
        <p:spPr>
          <a:xfrm>
            <a:off x="3699536" y="2717629"/>
            <a:ext cx="0" cy="4111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Date Placeholder 4"/>
          <p:cNvSpPr>
            <a:spLocks noGrp="1"/>
          </p:cNvSpPr>
          <p:nvPr>
            <p:ph type="dt" sz="half" idx="10"/>
          </p:nvPr>
        </p:nvSpPr>
        <p:spPr/>
        <p:txBody>
          <a:bodyPr/>
          <a:lstStyle/>
          <a:p>
            <a:r>
              <a:rPr lang="en-US" dirty="0" smtClean="0"/>
              <a:t>2018/11/28</a:t>
            </a:r>
            <a:endParaRPr lang="en-US" dirty="0"/>
          </a:p>
        </p:txBody>
      </p:sp>
      <p:sp>
        <p:nvSpPr>
          <p:cNvPr id="7" name="Footer Placeholder 6"/>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91276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Presentation Outline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latin typeface="Times New Roman" panose="02020603050405020304" pitchFamily="18" charset="0"/>
                <a:cs typeface="Times New Roman" panose="02020603050405020304" pitchFamily="18" charset="0"/>
              </a:rPr>
              <a:t>Introduction</a:t>
            </a:r>
          </a:p>
          <a:p>
            <a:pPr marL="346075" indent="-346075"/>
            <a:r>
              <a:rPr lang="en-US" dirty="0" smtClean="0">
                <a:solidFill>
                  <a:schemeClr val="tx1">
                    <a:lumMod val="50000"/>
                    <a:lumOff val="50000"/>
                  </a:schemeClr>
                </a:solidFill>
              </a:rPr>
              <a:t>Post-Launch Product Tests (PLPT)</a:t>
            </a:r>
          </a:p>
          <a:p>
            <a:pPr marL="346075" indent="-346075"/>
            <a:r>
              <a:rPr lang="en-US" dirty="0" smtClean="0">
                <a:solidFill>
                  <a:schemeClr val="tx1">
                    <a:lumMod val="50000"/>
                    <a:lumOff val="50000"/>
                  </a:schemeClr>
                </a:solidFill>
              </a:rPr>
              <a:t>ABI L1b Product Performance</a:t>
            </a:r>
            <a:endParaRPr lang="en-US" dirty="0">
              <a:solidFill>
                <a:schemeClr val="tx1">
                  <a:lumMod val="50000"/>
                  <a:lumOff val="50000"/>
                </a:schemeClr>
              </a:solidFill>
            </a:endParaRPr>
          </a:p>
          <a:p>
            <a:pPr marL="346075" indent="-346075"/>
            <a:r>
              <a:rPr lang="en-US" dirty="0">
                <a:solidFill>
                  <a:schemeClr val="tx1">
                    <a:lumMod val="50000"/>
                    <a:lumOff val="50000"/>
                  </a:schemeClr>
                </a:solidFill>
              </a:rPr>
              <a:t>Assessment of Maturity</a:t>
            </a:r>
          </a:p>
          <a:p>
            <a:pPr marL="346075" indent="-346075"/>
            <a:r>
              <a:rPr lang="en-US" dirty="0" smtClean="0">
                <a:solidFill>
                  <a:schemeClr val="tx1">
                    <a:lumMod val="50000"/>
                    <a:lumOff val="50000"/>
                  </a:schemeClr>
                </a:solidFill>
              </a:rPr>
              <a:t>Path to Full Validation</a:t>
            </a:r>
            <a:endParaRPr lang="en-US" sz="2800" dirty="0" smtClean="0">
              <a:solidFill>
                <a:schemeClr val="tx1">
                  <a:lumMod val="50000"/>
                  <a:lumOff val="50000"/>
                </a:schemeClr>
              </a:solidFill>
            </a:endParaRP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Summary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and </a:t>
            </a:r>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Recommendations</a:t>
            </a:r>
            <a:endParaRPr 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4</a:t>
            </a:fld>
            <a:endParaRPr lang="en-US" dirty="0"/>
          </a:p>
        </p:txBody>
      </p:sp>
      <p:sp>
        <p:nvSpPr>
          <p:cNvPr id="5" name="Date Placeholder 4"/>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16491029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G17 IPM </a:t>
            </a:r>
            <a:br>
              <a:rPr lang="en-US" sz="3600" b="1" dirty="0" smtClean="0"/>
            </a:br>
            <a:r>
              <a:rPr lang="en-US" sz="2400" dirty="0" smtClean="0">
                <a:solidFill>
                  <a:srgbClr val="0070C0"/>
                </a:solidFill>
              </a:rPr>
              <a:t>Instrument </a:t>
            </a:r>
            <a:r>
              <a:rPr lang="en-US" sz="2400" dirty="0">
                <a:solidFill>
                  <a:srgbClr val="0070C0"/>
                </a:solidFill>
              </a:rPr>
              <a:t>Monitoring Engineering</a:t>
            </a:r>
            <a:endParaRPr lang="en-US" sz="2400" b="1" dirty="0">
              <a:solidFill>
                <a:srgbClr val="0070C0"/>
              </a:solidFill>
            </a:endParaRPr>
          </a:p>
        </p:txBody>
      </p:sp>
      <p:sp>
        <p:nvSpPr>
          <p:cNvPr id="4" name="Slide Number Placeholder 3"/>
          <p:cNvSpPr>
            <a:spLocks noGrp="1"/>
          </p:cNvSpPr>
          <p:nvPr>
            <p:ph type="sldNum" sz="quarter" idx="12"/>
          </p:nvPr>
        </p:nvSpPr>
        <p:spPr/>
        <p:txBody>
          <a:bodyPr/>
          <a:lstStyle/>
          <a:p>
            <a:fld id="{ACC92CFC-D429-494E-860C-EBB75C38C3B4}" type="slidenum">
              <a:rPr lang="en-US" smtClean="0"/>
              <a:pPr/>
              <a:t>40</a:t>
            </a:fld>
            <a:endParaRPr lang="en-US" dirty="0"/>
          </a:p>
        </p:txBody>
      </p:sp>
      <p:sp>
        <p:nvSpPr>
          <p:cNvPr id="10" name="TextBox 9"/>
          <p:cNvSpPr txBox="1"/>
          <p:nvPr/>
        </p:nvSpPr>
        <p:spPr>
          <a:xfrm>
            <a:off x="539750" y="6118117"/>
            <a:ext cx="7984422" cy="738664"/>
          </a:xfrm>
          <a:prstGeom prst="rect">
            <a:avLst/>
          </a:prstGeom>
          <a:noFill/>
        </p:spPr>
        <p:txBody>
          <a:bodyPr wrap="square" rtlCol="0">
            <a:spAutoFit/>
          </a:bodyPr>
          <a:lstStyle/>
          <a:p>
            <a:pPr marL="285750" indent="-285750">
              <a:buFont typeface="Wingdings" panose="05000000000000000000" pitchFamily="2" charset="2"/>
              <a:buChar char="v"/>
            </a:pPr>
            <a:r>
              <a:rPr lang="en-US" sz="1400" dirty="0" smtClean="0"/>
              <a:t>Example: FPM temperatures trending performs well. Lower VNIR FPM(left)</a:t>
            </a:r>
          </a:p>
          <a:p>
            <a:pPr marL="285750" indent="-285750">
              <a:buFont typeface="Wingdings" panose="05000000000000000000" pitchFamily="2" charset="2"/>
              <a:buChar char="v"/>
            </a:pPr>
            <a:r>
              <a:rPr lang="en-US" sz="1400" dirty="0" smtClean="0"/>
              <a:t>Some temperatures show lower values, but in line with life-mission range and a small diurnal variation. </a:t>
            </a:r>
            <a:r>
              <a:rPr lang="en-US" sz="1400" dirty="0"/>
              <a:t>Other </a:t>
            </a:r>
            <a:r>
              <a:rPr lang="en-US" sz="1400" dirty="0" smtClean="0"/>
              <a:t>temperatures keep the same patterns as before.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4106" y="1387519"/>
            <a:ext cx="3390262" cy="4730598"/>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640" y="1355265"/>
            <a:ext cx="3394302" cy="4736236"/>
          </a:xfrm>
          <a:prstGeom prst="rect">
            <a:avLst/>
          </a:prstGeom>
        </p:spPr>
      </p:pic>
      <p:cxnSp>
        <p:nvCxnSpPr>
          <p:cNvPr id="15" name="Straight Arrow Connector 14"/>
          <p:cNvCxnSpPr/>
          <p:nvPr/>
        </p:nvCxnSpPr>
        <p:spPr>
          <a:xfrm>
            <a:off x="3190172" y="2791271"/>
            <a:ext cx="0" cy="4111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144269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G17 IPM </a:t>
            </a:r>
            <a:br>
              <a:rPr lang="en-US" sz="3600" b="1" dirty="0" smtClean="0"/>
            </a:br>
            <a:r>
              <a:rPr lang="en-US" sz="2400" dirty="0">
                <a:solidFill>
                  <a:srgbClr val="0070C0"/>
                </a:solidFill>
              </a:rPr>
              <a:t>Instrument Monitoring Engineering</a:t>
            </a:r>
            <a:endParaRPr lang="en-US" sz="2400" b="1" dirty="0">
              <a:solidFill>
                <a:srgbClr val="0070C0"/>
              </a:solidFill>
            </a:endParaRPr>
          </a:p>
        </p:txBody>
      </p:sp>
      <p:sp>
        <p:nvSpPr>
          <p:cNvPr id="4" name="Slide Number Placeholder 3"/>
          <p:cNvSpPr>
            <a:spLocks noGrp="1"/>
          </p:cNvSpPr>
          <p:nvPr>
            <p:ph type="sldNum" sz="quarter" idx="12"/>
          </p:nvPr>
        </p:nvSpPr>
        <p:spPr/>
        <p:txBody>
          <a:bodyPr/>
          <a:lstStyle/>
          <a:p>
            <a:fld id="{ACC92CFC-D429-494E-860C-EBB75C38C3B4}" type="slidenum">
              <a:rPr lang="en-US" smtClean="0"/>
              <a:pPr/>
              <a:t>41</a:t>
            </a:fld>
            <a:endParaRPr lang="en-US" dirty="0"/>
          </a:p>
        </p:txBody>
      </p:sp>
      <p:sp>
        <p:nvSpPr>
          <p:cNvPr id="10" name="TextBox 9"/>
          <p:cNvSpPr txBox="1"/>
          <p:nvPr/>
        </p:nvSpPr>
        <p:spPr>
          <a:xfrm>
            <a:off x="702379" y="5921261"/>
            <a:ext cx="7984422" cy="738664"/>
          </a:xfrm>
          <a:prstGeom prst="rect">
            <a:avLst/>
          </a:prstGeom>
          <a:noFill/>
        </p:spPr>
        <p:txBody>
          <a:bodyPr wrap="square" rtlCol="0">
            <a:spAutoFit/>
          </a:bodyPr>
          <a:lstStyle/>
          <a:p>
            <a:pPr marL="285750" indent="-285750">
              <a:buFont typeface="Wingdings" panose="05000000000000000000" pitchFamily="2" charset="2"/>
              <a:buChar char="v"/>
            </a:pPr>
            <a:r>
              <a:rPr lang="en-US" sz="1400" dirty="0" smtClean="0"/>
              <a:t>Internal version plotting with multiple number of  ICT and Optical Bench temperatures</a:t>
            </a:r>
          </a:p>
          <a:p>
            <a:pPr marL="285750" indent="-285750">
              <a:buFont typeface="Wingdings" panose="05000000000000000000" pitchFamily="2" charset="2"/>
              <a:buChar char="v"/>
            </a:pPr>
            <a:r>
              <a:rPr lang="en-US" sz="1400" dirty="0" smtClean="0"/>
              <a:t>Generally agree well the previous stage, with few variables showing lower temperatures, but in line with the life-mission period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5549" y="1453588"/>
            <a:ext cx="3759712" cy="453916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379" y="1343123"/>
            <a:ext cx="3851210" cy="4649631"/>
          </a:xfrm>
          <a:prstGeom prst="rect">
            <a:avLst/>
          </a:prstGeom>
        </p:spPr>
      </p:pic>
      <p:sp>
        <p:nvSpPr>
          <p:cNvPr id="5" name="Date Placeholder 4"/>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69907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G17 IPM </a:t>
            </a:r>
            <a:br>
              <a:rPr lang="en-US" sz="3600" b="1" dirty="0" smtClean="0"/>
            </a:br>
            <a:r>
              <a:rPr lang="en-US" sz="2400" dirty="0" smtClean="0">
                <a:solidFill>
                  <a:srgbClr val="0070C0"/>
                </a:solidFill>
              </a:rPr>
              <a:t>VNIR bands</a:t>
            </a:r>
            <a:endParaRPr lang="en-US" sz="2400" b="1" dirty="0">
              <a:solidFill>
                <a:srgbClr val="0070C0"/>
              </a:solidFill>
            </a:endParaRPr>
          </a:p>
        </p:txBody>
      </p:sp>
      <p:sp>
        <p:nvSpPr>
          <p:cNvPr id="4" name="Slide Number Placeholder 3"/>
          <p:cNvSpPr>
            <a:spLocks noGrp="1"/>
          </p:cNvSpPr>
          <p:nvPr>
            <p:ph type="sldNum" sz="quarter" idx="12"/>
          </p:nvPr>
        </p:nvSpPr>
        <p:spPr/>
        <p:txBody>
          <a:bodyPr/>
          <a:lstStyle/>
          <a:p>
            <a:fld id="{ACC92CFC-D429-494E-860C-EBB75C38C3B4}" type="slidenum">
              <a:rPr lang="en-US" smtClean="0"/>
              <a:pPr/>
              <a:t>42</a:t>
            </a:fld>
            <a:endParaRPr lang="en-US" dirty="0"/>
          </a:p>
        </p:txBody>
      </p:sp>
      <p:sp>
        <p:nvSpPr>
          <p:cNvPr id="7" name="TextBox 6"/>
          <p:cNvSpPr txBox="1"/>
          <p:nvPr/>
        </p:nvSpPr>
        <p:spPr>
          <a:xfrm>
            <a:off x="457199" y="5821318"/>
            <a:ext cx="8229601" cy="954107"/>
          </a:xfrm>
          <a:prstGeom prst="rect">
            <a:avLst/>
          </a:prstGeom>
          <a:noFill/>
        </p:spPr>
        <p:txBody>
          <a:bodyPr wrap="square" rtlCol="0">
            <a:spAutoFit/>
          </a:bodyPr>
          <a:lstStyle/>
          <a:p>
            <a:pPr marL="285750" indent="-285750">
              <a:buFont typeface="Wingdings" panose="05000000000000000000" pitchFamily="2" charset="2"/>
              <a:buChar char="v"/>
            </a:pPr>
            <a:r>
              <a:rPr lang="en-US" sz="1400" dirty="0" smtClean="0"/>
              <a:t>VNIR section performs normal after post-drift.</a:t>
            </a:r>
          </a:p>
          <a:p>
            <a:pPr marL="285750" indent="-285750">
              <a:buFont typeface="Wingdings" panose="05000000000000000000" pitchFamily="2" charset="2"/>
              <a:buChar char="v"/>
            </a:pPr>
            <a:r>
              <a:rPr lang="en-US" sz="1400" dirty="0" smtClean="0"/>
              <a:t>The trending shows the consistent pattern before G17 drift</a:t>
            </a:r>
          </a:p>
          <a:p>
            <a:pPr marL="285750" indent="-285750">
              <a:buFont typeface="Wingdings" panose="05000000000000000000" pitchFamily="2" charset="2"/>
              <a:buChar char="v"/>
            </a:pPr>
            <a:r>
              <a:rPr lang="en-US" sz="1400" dirty="0" smtClean="0"/>
              <a:t>Few smaller gaps occurred. Checked that INST-CAL file was there, will double check this later</a:t>
            </a:r>
          </a:p>
          <a:p>
            <a:pPr marL="285750" indent="-285750">
              <a:buFont typeface="Wingdings" panose="05000000000000000000" pitchFamily="2" charset="2"/>
              <a:buChar char="v"/>
            </a:pPr>
            <a:r>
              <a:rPr lang="en-US" sz="1400" dirty="0" smtClean="0"/>
              <a:t>Will discuss the period with arrows in the late slides</a:t>
            </a:r>
            <a:endParaRPr lang="en-US" sz="14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431" y="1296237"/>
            <a:ext cx="3242975" cy="452508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1138" y="1353646"/>
            <a:ext cx="3201832" cy="4467672"/>
          </a:xfrm>
          <a:prstGeom prst="rect">
            <a:avLst/>
          </a:prstGeom>
        </p:spPr>
      </p:pic>
      <p:cxnSp>
        <p:nvCxnSpPr>
          <p:cNvPr id="15" name="Straight Arrow Connector 14"/>
          <p:cNvCxnSpPr/>
          <p:nvPr/>
        </p:nvCxnSpPr>
        <p:spPr>
          <a:xfrm flipV="1">
            <a:off x="2301342" y="2049729"/>
            <a:ext cx="0" cy="3313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3312910" y="2036432"/>
            <a:ext cx="0" cy="3313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742177" y="1693788"/>
            <a:ext cx="1141466" cy="10432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Gain</a:t>
            </a:r>
            <a:endParaRPr lang="en-US" dirty="0">
              <a:solidFill>
                <a:schemeClr val="tx1"/>
              </a:solidFill>
            </a:endParaRPr>
          </a:p>
        </p:txBody>
      </p:sp>
      <p:sp>
        <p:nvSpPr>
          <p:cNvPr id="18" name="Rectangle 17"/>
          <p:cNvSpPr/>
          <p:nvPr/>
        </p:nvSpPr>
        <p:spPr>
          <a:xfrm>
            <a:off x="7043130" y="1794024"/>
            <a:ext cx="1141466" cy="10432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Space look</a:t>
            </a:r>
            <a:endParaRPr lang="en-US" dirty="0">
              <a:solidFill>
                <a:schemeClr val="tx1"/>
              </a:solidFill>
            </a:endParaRPr>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61364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G17 IPM </a:t>
            </a:r>
            <a:br>
              <a:rPr lang="en-US" sz="3600" b="1" dirty="0" smtClean="0"/>
            </a:br>
            <a:r>
              <a:rPr lang="en-US" sz="2400" dirty="0" smtClean="0">
                <a:solidFill>
                  <a:srgbClr val="0070C0"/>
                </a:solidFill>
              </a:rPr>
              <a:t>VNIR bands Mean Gain</a:t>
            </a:r>
            <a:endParaRPr lang="en-US" sz="2400" b="1" dirty="0">
              <a:solidFill>
                <a:srgbClr val="0070C0"/>
              </a:solidFill>
            </a:endParaRPr>
          </a:p>
        </p:txBody>
      </p:sp>
      <p:sp>
        <p:nvSpPr>
          <p:cNvPr id="4" name="Slide Number Placeholder 3"/>
          <p:cNvSpPr>
            <a:spLocks noGrp="1"/>
          </p:cNvSpPr>
          <p:nvPr>
            <p:ph type="sldNum" sz="quarter" idx="12"/>
          </p:nvPr>
        </p:nvSpPr>
        <p:spPr/>
        <p:txBody>
          <a:bodyPr/>
          <a:lstStyle/>
          <a:p>
            <a:fld id="{ACC92CFC-D429-494E-860C-EBB75C38C3B4}" type="slidenum">
              <a:rPr lang="en-US" smtClean="0"/>
              <a:pPr/>
              <a:t>43</a:t>
            </a:fld>
            <a:endParaRPr lang="en-US" dirty="0"/>
          </a:p>
        </p:txBody>
      </p:sp>
      <p:sp>
        <p:nvSpPr>
          <p:cNvPr id="5" name="TextBox 4"/>
          <p:cNvSpPr txBox="1"/>
          <p:nvPr/>
        </p:nvSpPr>
        <p:spPr>
          <a:xfrm>
            <a:off x="763748" y="5663857"/>
            <a:ext cx="7984422" cy="738664"/>
          </a:xfrm>
          <a:prstGeom prst="rect">
            <a:avLst/>
          </a:prstGeom>
          <a:noFill/>
        </p:spPr>
        <p:txBody>
          <a:bodyPr wrap="square" rtlCol="0">
            <a:spAutoFit/>
          </a:bodyPr>
          <a:lstStyle/>
          <a:p>
            <a:pPr marL="285750" indent="-285750">
              <a:buFont typeface="Wingdings" panose="05000000000000000000" pitchFamily="2" charset="2"/>
              <a:buChar char="v"/>
            </a:pPr>
            <a:r>
              <a:rPr lang="en-US" sz="1400" dirty="0" smtClean="0"/>
              <a:t>Internal version with 6 bands</a:t>
            </a:r>
          </a:p>
          <a:p>
            <a:pPr marL="285750" indent="-285750">
              <a:buFont typeface="Wingdings" panose="05000000000000000000" pitchFamily="2" charset="2"/>
              <a:buChar char="v"/>
            </a:pPr>
            <a:r>
              <a:rPr lang="en-US" sz="1400" dirty="0" smtClean="0"/>
              <a:t>On 11.14.2018, several bands experienced two gain shifting. The first one is due to solar cal at 02:54UTC, but an unknown reason for the later around 15:00-16:00UTC</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01" y="1484946"/>
            <a:ext cx="8057766" cy="4269863"/>
          </a:xfrm>
          <a:prstGeom prst="rect">
            <a:avLst/>
          </a:prstGeom>
        </p:spPr>
      </p:pic>
      <p:cxnSp>
        <p:nvCxnSpPr>
          <p:cNvPr id="7" name="Straight Arrow Connector 6"/>
          <p:cNvCxnSpPr/>
          <p:nvPr/>
        </p:nvCxnSpPr>
        <p:spPr>
          <a:xfrm flipV="1">
            <a:off x="1166013" y="4614959"/>
            <a:ext cx="0" cy="33139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8" name="Straight Arrow Connector 7"/>
          <p:cNvCxnSpPr/>
          <p:nvPr/>
        </p:nvCxnSpPr>
        <p:spPr>
          <a:xfrm flipV="1">
            <a:off x="2189855" y="4606777"/>
            <a:ext cx="0" cy="33139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3" name="Date Placeholder 2"/>
          <p:cNvSpPr>
            <a:spLocks noGrp="1"/>
          </p:cNvSpPr>
          <p:nvPr>
            <p:ph type="dt" sz="half" idx="10"/>
          </p:nvPr>
        </p:nvSpPr>
        <p:spPr/>
        <p:txBody>
          <a:bodyPr/>
          <a:lstStyle/>
          <a:p>
            <a:r>
              <a:rPr lang="en-US" dirty="0" smtClean="0"/>
              <a:t>2018/11/28</a:t>
            </a:r>
            <a:endParaRPr lang="en-US" dirty="0"/>
          </a:p>
        </p:txBody>
      </p:sp>
      <p:sp>
        <p:nvSpPr>
          <p:cNvPr id="9" name="Footer Placeholder 8"/>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424917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G17 IPM </a:t>
            </a:r>
            <a:br>
              <a:rPr lang="en-US" sz="3600" b="1" dirty="0" smtClean="0"/>
            </a:br>
            <a:r>
              <a:rPr lang="en-US" sz="2400" dirty="0" smtClean="0">
                <a:solidFill>
                  <a:srgbClr val="0070C0"/>
                </a:solidFill>
              </a:rPr>
              <a:t>VNIR bands</a:t>
            </a:r>
            <a:endParaRPr lang="en-US" sz="2400" b="1" dirty="0">
              <a:solidFill>
                <a:srgbClr val="0070C0"/>
              </a:solidFill>
            </a:endParaRPr>
          </a:p>
        </p:txBody>
      </p:sp>
      <p:sp>
        <p:nvSpPr>
          <p:cNvPr id="4" name="Slide Number Placeholder 3"/>
          <p:cNvSpPr>
            <a:spLocks noGrp="1"/>
          </p:cNvSpPr>
          <p:nvPr>
            <p:ph type="sldNum" sz="quarter" idx="12"/>
          </p:nvPr>
        </p:nvSpPr>
        <p:spPr/>
        <p:txBody>
          <a:bodyPr/>
          <a:lstStyle/>
          <a:p>
            <a:fld id="{ACC92CFC-D429-494E-860C-EBB75C38C3B4}" type="slidenum">
              <a:rPr lang="en-US" smtClean="0"/>
              <a:pPr/>
              <a:t>44</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18" y="1348380"/>
            <a:ext cx="3677329" cy="490132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392" y="1454449"/>
            <a:ext cx="3522334" cy="4694738"/>
          </a:xfrm>
          <a:prstGeom prst="rect">
            <a:avLst/>
          </a:prstGeom>
        </p:spPr>
      </p:pic>
      <p:sp>
        <p:nvSpPr>
          <p:cNvPr id="10" name="Rectangle 9"/>
          <p:cNvSpPr/>
          <p:nvPr/>
        </p:nvSpPr>
        <p:spPr>
          <a:xfrm>
            <a:off x="1373645" y="3129825"/>
            <a:ext cx="1141466" cy="10432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Band04</a:t>
            </a:r>
            <a:endParaRPr lang="en-US" dirty="0">
              <a:solidFill>
                <a:schemeClr val="tx1"/>
              </a:solidFill>
            </a:endParaRPr>
          </a:p>
        </p:txBody>
      </p:sp>
      <p:sp>
        <p:nvSpPr>
          <p:cNvPr id="11" name="Rectangle 10"/>
          <p:cNvSpPr/>
          <p:nvPr/>
        </p:nvSpPr>
        <p:spPr>
          <a:xfrm>
            <a:off x="5926212" y="3011177"/>
            <a:ext cx="1141466" cy="10432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Band06</a:t>
            </a:r>
            <a:endParaRPr lang="en-US" dirty="0">
              <a:solidFill>
                <a:schemeClr val="tx1"/>
              </a:solidFill>
            </a:endParaRPr>
          </a:p>
        </p:txBody>
      </p:sp>
      <p:sp>
        <p:nvSpPr>
          <p:cNvPr id="12" name="Rectangle 11"/>
          <p:cNvSpPr/>
          <p:nvPr/>
        </p:nvSpPr>
        <p:spPr>
          <a:xfrm>
            <a:off x="487885" y="6334780"/>
            <a:ext cx="8033220" cy="523220"/>
          </a:xfrm>
          <a:prstGeom prst="rect">
            <a:avLst/>
          </a:prstGeom>
        </p:spPr>
        <p:txBody>
          <a:bodyPr wrap="square">
            <a:spAutoFit/>
          </a:bodyPr>
          <a:lstStyle/>
          <a:p>
            <a:pPr marL="285750" indent="-285750">
              <a:buFont typeface="Wingdings" panose="05000000000000000000" pitchFamily="2" charset="2"/>
              <a:buChar char="v"/>
            </a:pPr>
            <a:r>
              <a:rPr lang="en-US" sz="1400" dirty="0"/>
              <a:t>On 11.14.2018, several bands experienced two gain shifting. The first one is due to solar cal at 02:54UTC, but an unknown reason for the later around 15:00-16:00UTC</a:t>
            </a:r>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36589104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G17 IPM </a:t>
            </a:r>
            <a:br>
              <a:rPr lang="en-US" sz="3600" b="1" dirty="0" smtClean="0"/>
            </a:br>
            <a:r>
              <a:rPr lang="en-US" sz="2400" dirty="0" smtClean="0">
                <a:solidFill>
                  <a:srgbClr val="0070C0"/>
                </a:solidFill>
              </a:rPr>
              <a:t>IR bands</a:t>
            </a:r>
            <a:endParaRPr lang="en-US" sz="2400" b="1" dirty="0">
              <a:solidFill>
                <a:srgbClr val="0070C0"/>
              </a:solidFill>
            </a:endParaRPr>
          </a:p>
        </p:txBody>
      </p:sp>
      <p:sp>
        <p:nvSpPr>
          <p:cNvPr id="4" name="Slide Number Placeholder 3"/>
          <p:cNvSpPr>
            <a:spLocks noGrp="1"/>
          </p:cNvSpPr>
          <p:nvPr>
            <p:ph type="sldNum" sz="quarter" idx="12"/>
          </p:nvPr>
        </p:nvSpPr>
        <p:spPr/>
        <p:txBody>
          <a:bodyPr/>
          <a:lstStyle/>
          <a:p>
            <a:fld id="{ACC92CFC-D429-494E-860C-EBB75C38C3B4}" type="slidenum">
              <a:rPr lang="en-US" smtClean="0"/>
              <a:pPr/>
              <a:t>45</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8349" y="1405353"/>
            <a:ext cx="3488451" cy="486760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059" y="1322505"/>
            <a:ext cx="3465207" cy="4835173"/>
          </a:xfrm>
          <a:prstGeom prst="rect">
            <a:avLst/>
          </a:prstGeom>
        </p:spPr>
      </p:pic>
      <p:sp>
        <p:nvSpPr>
          <p:cNvPr id="8" name="TextBox 7"/>
          <p:cNvSpPr txBox="1"/>
          <p:nvPr/>
        </p:nvSpPr>
        <p:spPr>
          <a:xfrm>
            <a:off x="1555409" y="6157878"/>
            <a:ext cx="7984422" cy="584775"/>
          </a:xfrm>
          <a:prstGeom prst="rect">
            <a:avLst/>
          </a:prstGeom>
          <a:noFill/>
        </p:spPr>
        <p:txBody>
          <a:bodyPr wrap="square" rtlCol="0">
            <a:spAutoFit/>
          </a:bodyPr>
          <a:lstStyle/>
          <a:p>
            <a:pPr marL="285750" indent="-285750">
              <a:buFont typeface="Wingdings" panose="05000000000000000000" pitchFamily="2" charset="2"/>
              <a:buChar char="v"/>
            </a:pPr>
            <a:r>
              <a:rPr lang="en-US" sz="1600" dirty="0" smtClean="0"/>
              <a:t>IR </a:t>
            </a:r>
            <a:r>
              <a:rPr lang="en-US" sz="1600" dirty="0"/>
              <a:t>section performs normal after </a:t>
            </a:r>
            <a:r>
              <a:rPr lang="en-US" sz="1600" dirty="0" smtClean="0"/>
              <a:t>post-drift. Example of Band08</a:t>
            </a:r>
          </a:p>
          <a:p>
            <a:pPr marL="285750" indent="-285750">
              <a:buFont typeface="Wingdings" panose="05000000000000000000" pitchFamily="2" charset="2"/>
              <a:buChar char="v"/>
            </a:pPr>
            <a:r>
              <a:rPr lang="en-US" sz="1600" dirty="0" smtClean="0"/>
              <a:t>IR sections performs normal after post-drift.</a:t>
            </a:r>
          </a:p>
        </p:txBody>
      </p:sp>
      <p:sp>
        <p:nvSpPr>
          <p:cNvPr id="10" name="Rectangle 9"/>
          <p:cNvSpPr/>
          <p:nvPr/>
        </p:nvSpPr>
        <p:spPr>
          <a:xfrm>
            <a:off x="5896550" y="1939264"/>
            <a:ext cx="1141466" cy="10432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Gain</a:t>
            </a:r>
            <a:endParaRPr lang="en-US" dirty="0">
              <a:solidFill>
                <a:schemeClr val="tx1"/>
              </a:solidFill>
            </a:endParaRPr>
          </a:p>
        </p:txBody>
      </p:sp>
      <p:sp>
        <p:nvSpPr>
          <p:cNvPr id="11" name="Rectangle 10"/>
          <p:cNvSpPr/>
          <p:nvPr/>
        </p:nvSpPr>
        <p:spPr>
          <a:xfrm>
            <a:off x="2575457" y="1741860"/>
            <a:ext cx="1141466" cy="10432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Space look</a:t>
            </a:r>
            <a:endParaRPr lang="en-US" dirty="0">
              <a:solidFill>
                <a:schemeClr val="tx1"/>
              </a:solidFill>
            </a:endParaRPr>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33760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G17 IPM </a:t>
            </a:r>
            <a:br>
              <a:rPr lang="en-US" sz="3600" b="1" dirty="0" smtClean="0"/>
            </a:br>
            <a:r>
              <a:rPr lang="en-US" sz="2400" dirty="0" smtClean="0">
                <a:solidFill>
                  <a:srgbClr val="0070C0"/>
                </a:solidFill>
              </a:rPr>
              <a:t>IR bands</a:t>
            </a:r>
            <a:endParaRPr lang="en-US" sz="2400" b="1" dirty="0">
              <a:solidFill>
                <a:srgbClr val="0070C0"/>
              </a:solidFill>
            </a:endParaRPr>
          </a:p>
        </p:txBody>
      </p:sp>
      <p:sp>
        <p:nvSpPr>
          <p:cNvPr id="4" name="Slide Number Placeholder 3"/>
          <p:cNvSpPr>
            <a:spLocks noGrp="1"/>
          </p:cNvSpPr>
          <p:nvPr>
            <p:ph type="sldNum" sz="quarter" idx="12"/>
          </p:nvPr>
        </p:nvSpPr>
        <p:spPr/>
        <p:txBody>
          <a:bodyPr/>
          <a:lstStyle/>
          <a:p>
            <a:fld id="{ACC92CFC-D429-494E-860C-EBB75C38C3B4}" type="slidenum">
              <a:rPr lang="en-US" smtClean="0"/>
              <a:pPr/>
              <a:t>46</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615192"/>
            <a:ext cx="4225264" cy="387663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1210" y="1478996"/>
            <a:ext cx="3105591" cy="4434370"/>
          </a:xfrm>
          <a:prstGeom prst="rect">
            <a:avLst/>
          </a:prstGeom>
        </p:spPr>
      </p:pic>
      <p:sp>
        <p:nvSpPr>
          <p:cNvPr id="8" name="TextBox 7"/>
          <p:cNvSpPr txBox="1"/>
          <p:nvPr/>
        </p:nvSpPr>
        <p:spPr>
          <a:xfrm>
            <a:off x="371283" y="6013594"/>
            <a:ext cx="7984422" cy="738664"/>
          </a:xfrm>
          <a:prstGeom prst="rect">
            <a:avLst/>
          </a:prstGeom>
          <a:noFill/>
        </p:spPr>
        <p:txBody>
          <a:bodyPr wrap="square" rtlCol="0">
            <a:spAutoFit/>
          </a:bodyPr>
          <a:lstStyle/>
          <a:p>
            <a:pPr marL="285750" indent="-285750">
              <a:buFont typeface="Wingdings" panose="05000000000000000000" pitchFamily="2" charset="2"/>
              <a:buChar char="v"/>
            </a:pPr>
            <a:r>
              <a:rPr lang="en-US" sz="1400" dirty="0"/>
              <a:t>IR </a:t>
            </a:r>
            <a:r>
              <a:rPr lang="en-US" sz="1400" dirty="0" smtClean="0"/>
              <a:t>section monitoring and trending function performs </a:t>
            </a:r>
            <a:r>
              <a:rPr lang="en-US" sz="1400" dirty="0"/>
              <a:t>normal after post-drift</a:t>
            </a:r>
            <a:endParaRPr lang="en-US" sz="1400" dirty="0" smtClean="0"/>
          </a:p>
          <a:p>
            <a:pPr marL="285750" indent="-285750">
              <a:buFont typeface="Wingdings" panose="05000000000000000000" pitchFamily="2" charset="2"/>
              <a:buChar char="v"/>
            </a:pPr>
            <a:r>
              <a:rPr lang="en-US" sz="1400" dirty="0" smtClean="0"/>
              <a:t>Left: Internal version with 10 IR bands panel</a:t>
            </a:r>
          </a:p>
          <a:p>
            <a:pPr marL="285750" indent="-285750">
              <a:buFont typeface="Wingdings" panose="05000000000000000000" pitchFamily="2" charset="2"/>
              <a:buChar char="v"/>
            </a:pPr>
            <a:r>
              <a:rPr lang="en-US" sz="1400" dirty="0" smtClean="0"/>
              <a:t>Right: Example of Band13 gain trending in different timescale. Smaller variation of gain set2?</a:t>
            </a:r>
          </a:p>
        </p:txBody>
      </p:sp>
      <p:cxnSp>
        <p:nvCxnSpPr>
          <p:cNvPr id="10" name="Straight Connector 9"/>
          <p:cNvCxnSpPr/>
          <p:nvPr/>
        </p:nvCxnSpPr>
        <p:spPr>
          <a:xfrm>
            <a:off x="5069090" y="1313299"/>
            <a:ext cx="18411" cy="4700295"/>
          </a:xfrm>
          <a:prstGeom prst="line">
            <a:avLst/>
          </a:prstGeom>
        </p:spPr>
        <p:style>
          <a:lnRef idx="2">
            <a:schemeClr val="accent2"/>
          </a:lnRef>
          <a:fillRef idx="0">
            <a:schemeClr val="accent2"/>
          </a:fillRef>
          <a:effectRef idx="1">
            <a:schemeClr val="accent2"/>
          </a:effectRef>
          <a:fontRef idx="minor">
            <a:schemeClr val="tx1"/>
          </a:fontRef>
        </p:style>
      </p:cxnSp>
      <p:sp>
        <p:nvSpPr>
          <p:cNvPr id="5" name="Date Placeholder 4"/>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11852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G17 IPM </a:t>
            </a:r>
            <a:br>
              <a:rPr lang="en-US" sz="3600" b="1" dirty="0" smtClean="0"/>
            </a:br>
            <a:r>
              <a:rPr lang="en-US" sz="2400" dirty="0" smtClean="0">
                <a:solidFill>
                  <a:srgbClr val="0070C0"/>
                </a:solidFill>
              </a:rPr>
              <a:t>IR bands</a:t>
            </a:r>
            <a:endParaRPr lang="en-US" sz="2400" b="1" dirty="0">
              <a:solidFill>
                <a:srgbClr val="0070C0"/>
              </a:solidFill>
            </a:endParaRPr>
          </a:p>
        </p:txBody>
      </p:sp>
      <p:sp>
        <p:nvSpPr>
          <p:cNvPr id="4" name="Slide Number Placeholder 3"/>
          <p:cNvSpPr>
            <a:spLocks noGrp="1"/>
          </p:cNvSpPr>
          <p:nvPr>
            <p:ph type="sldNum" sz="quarter" idx="12"/>
          </p:nvPr>
        </p:nvSpPr>
        <p:spPr/>
        <p:txBody>
          <a:bodyPr/>
          <a:lstStyle/>
          <a:p>
            <a:fld id="{ACC92CFC-D429-494E-860C-EBB75C38C3B4}" type="slidenum">
              <a:rPr lang="en-US" smtClean="0"/>
              <a:pPr/>
              <a:t>47</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1417627"/>
            <a:ext cx="3562478" cy="47482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1364" y="1343984"/>
            <a:ext cx="3605437" cy="4805502"/>
          </a:xfrm>
          <a:prstGeom prst="rect">
            <a:avLst/>
          </a:prstGeom>
        </p:spPr>
      </p:pic>
      <p:sp>
        <p:nvSpPr>
          <p:cNvPr id="7" name="TextBox 6"/>
          <p:cNvSpPr txBox="1"/>
          <p:nvPr/>
        </p:nvSpPr>
        <p:spPr>
          <a:xfrm>
            <a:off x="371283" y="6081100"/>
            <a:ext cx="7984422" cy="738664"/>
          </a:xfrm>
          <a:prstGeom prst="rect">
            <a:avLst/>
          </a:prstGeom>
          <a:noFill/>
        </p:spPr>
        <p:txBody>
          <a:bodyPr wrap="square" rtlCol="0">
            <a:spAutoFit/>
          </a:bodyPr>
          <a:lstStyle/>
          <a:p>
            <a:pPr marL="285750" indent="-285750">
              <a:buFont typeface="Wingdings" panose="05000000000000000000" pitchFamily="2" charset="2"/>
              <a:buChar char="v"/>
            </a:pPr>
            <a:r>
              <a:rPr lang="en-US" sz="1400" dirty="0" smtClean="0"/>
              <a:t>Detector level IR section monitoring and trending function performs </a:t>
            </a:r>
            <a:r>
              <a:rPr lang="en-US" sz="1400" dirty="0"/>
              <a:t>normal after post-drift</a:t>
            </a:r>
            <a:endParaRPr lang="en-US" sz="1400" dirty="0" smtClean="0"/>
          </a:p>
          <a:p>
            <a:pPr marL="285750" indent="-285750">
              <a:buFont typeface="Wingdings" panose="05000000000000000000" pitchFamily="2" charset="2"/>
              <a:buChar char="v"/>
            </a:pPr>
            <a:r>
              <a:rPr lang="en-US" sz="1400" dirty="0" smtClean="0"/>
              <a:t>Left: Band10 gain after post-drift (1-day and 5-day, we have a 30-day plotting)</a:t>
            </a:r>
          </a:p>
          <a:p>
            <a:pPr marL="285750" indent="-285750">
              <a:buFont typeface="Wingdings" panose="05000000000000000000" pitchFamily="2" charset="2"/>
              <a:buChar char="v"/>
            </a:pPr>
            <a:r>
              <a:rPr lang="en-US" sz="1400" dirty="0" smtClean="0"/>
              <a:t>Right: Band10 NEdT </a:t>
            </a:r>
            <a:r>
              <a:rPr lang="en-US" sz="1400" dirty="0"/>
              <a:t>after </a:t>
            </a:r>
            <a:r>
              <a:rPr lang="en-US" sz="1400" dirty="0" smtClean="0"/>
              <a:t>post-drift</a:t>
            </a:r>
            <a:endParaRPr lang="en-US" sz="1400" dirty="0"/>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8" name="Footer Placeholder 7"/>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18003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C92CFC-D429-494E-860C-EBB75C38C3B4}" type="slidenum">
              <a:rPr lang="en-US" smtClean="0"/>
              <a:pPr/>
              <a:t>48</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81300"/>
            <a:ext cx="7846350" cy="4932200"/>
          </a:xfrm>
          <a:prstGeom prst="rect">
            <a:avLst/>
          </a:prstGeom>
        </p:spPr>
      </p:pic>
      <p:sp>
        <p:nvSpPr>
          <p:cNvPr id="6" name="Title 1"/>
          <p:cNvSpPr>
            <a:spLocks noGrp="1"/>
          </p:cNvSpPr>
          <p:nvPr>
            <p:ph type="title"/>
          </p:nvPr>
        </p:nvSpPr>
        <p:spPr/>
        <p:txBody>
          <a:bodyPr>
            <a:normAutofit fontScale="90000"/>
          </a:bodyPr>
          <a:lstStyle/>
          <a:p>
            <a:r>
              <a:rPr lang="en-US" sz="3200" b="1" dirty="0"/>
              <a:t>G17 IPM </a:t>
            </a:r>
            <a:r>
              <a:rPr lang="en-US" sz="3200" b="1" dirty="0" smtClean="0"/>
              <a:t/>
            </a:r>
            <a:br>
              <a:rPr lang="en-US" sz="3200" b="1" dirty="0" smtClean="0"/>
            </a:br>
            <a:r>
              <a:rPr lang="en-US" sz="2400" dirty="0" smtClean="0">
                <a:solidFill>
                  <a:srgbClr val="0070C0"/>
                </a:solidFill>
              </a:rPr>
              <a:t>Solar Calibration</a:t>
            </a:r>
            <a:endParaRPr lang="en-US" sz="3200" dirty="0">
              <a:solidFill>
                <a:srgbClr val="0070C0"/>
              </a:solidFill>
            </a:endParaRPr>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3" name="Footer Placeholder 2"/>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35696318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solidFill>
                  <a:schemeClr val="tx1"/>
                </a:solidFill>
              </a:rPr>
              <a:t>ABI-L1b-PLPT-009</a:t>
            </a:r>
            <a:r>
              <a:rPr lang="en-US" sz="3600" dirty="0"/>
              <a:t/>
            </a:r>
            <a:br>
              <a:rPr lang="en-US" sz="3600" dirty="0"/>
            </a:br>
            <a:r>
              <a:rPr lang="en-US" sz="3600" dirty="0" smtClean="0">
                <a:solidFill>
                  <a:schemeClr val="tx1"/>
                </a:solidFill>
              </a:rPr>
              <a:t>Low </a:t>
            </a:r>
            <a:r>
              <a:rPr lang="en-US" sz="3600" dirty="0">
                <a:solidFill>
                  <a:schemeClr val="tx1"/>
                </a:solidFill>
              </a:rPr>
              <a:t>Light </a:t>
            </a:r>
            <a:r>
              <a:rPr lang="en-US" sz="3600" dirty="0" smtClean="0">
                <a:solidFill>
                  <a:schemeClr val="tx1"/>
                </a:solidFill>
              </a:rPr>
              <a:t>SNR</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69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400110"/>
          </a:xfrm>
          <a:prstGeom prst="rect">
            <a:avLst/>
          </a:prstGeom>
          <a:ln w="12700" cmpd="sng">
            <a:noFill/>
          </a:ln>
        </p:spPr>
        <p:txBody>
          <a:bodyPr wrap="square">
            <a:spAutoFit/>
          </a:bodyPr>
          <a:lstStyle/>
          <a:p>
            <a:pPr algn="ctr"/>
            <a:r>
              <a:rPr lang="en-US" sz="2000" b="1" i="1" dirty="0" smtClean="0"/>
              <a:t>Objective</a:t>
            </a:r>
            <a:endParaRPr lang="en-US" sz="2000" dirty="0"/>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49</a:t>
            </a:fld>
            <a:endParaRPr lang="en-US" dirty="0"/>
          </a:p>
        </p:txBody>
      </p:sp>
      <p:graphicFrame>
        <p:nvGraphicFramePr>
          <p:cNvPr id="22" name="Table 21"/>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9" y="3755433"/>
            <a:ext cx="4319412" cy="400110"/>
          </a:xfrm>
          <a:prstGeom prst="rect">
            <a:avLst/>
          </a:prstGeom>
          <a:ln w="12700" cmpd="sng">
            <a:noFill/>
          </a:ln>
        </p:spPr>
        <p:txBody>
          <a:bodyPr wrap="square">
            <a:spAutoFit/>
          </a:bodyPr>
          <a:lstStyle/>
          <a:p>
            <a:pPr algn="ctr"/>
            <a:r>
              <a:rPr lang="en-US" sz="2000" b="1" i="1" dirty="0" smtClean="0"/>
              <a:t>Conclusion</a:t>
            </a:r>
            <a:endParaRPr lang="en-US" sz="2000" dirty="0"/>
          </a:p>
        </p:txBody>
      </p:sp>
      <p:sp>
        <p:nvSpPr>
          <p:cNvPr id="19" name="Rectangle 18"/>
          <p:cNvSpPr/>
          <p:nvPr/>
        </p:nvSpPr>
        <p:spPr>
          <a:xfrm>
            <a:off x="233538" y="3771940"/>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Rectangle 19"/>
          <p:cNvSpPr/>
          <p:nvPr/>
        </p:nvSpPr>
        <p:spPr>
          <a:xfrm>
            <a:off x="4588623" y="1151239"/>
            <a:ext cx="4319412" cy="400110"/>
          </a:xfrm>
          <a:prstGeom prst="rect">
            <a:avLst/>
          </a:prstGeom>
          <a:ln w="12700" cmpd="sng">
            <a:noFill/>
          </a:ln>
        </p:spPr>
        <p:txBody>
          <a:bodyPr wrap="square">
            <a:spAutoFit/>
          </a:bodyPr>
          <a:lstStyle/>
          <a:p>
            <a:pPr algn="ctr"/>
            <a:r>
              <a:rPr lang="en-US" sz="2000" b="1" i="1" dirty="0" smtClean="0"/>
              <a:t>Method</a:t>
            </a:r>
            <a:endParaRPr lang="en-US" sz="2000" dirty="0"/>
          </a:p>
        </p:txBody>
      </p:sp>
      <p:sp>
        <p:nvSpPr>
          <p:cNvPr id="3" name="Rectangle 2"/>
          <p:cNvSpPr/>
          <p:nvPr/>
        </p:nvSpPr>
        <p:spPr>
          <a:xfrm>
            <a:off x="228600" y="1676400"/>
            <a:ext cx="4191000" cy="1600438"/>
          </a:xfrm>
          <a:prstGeom prst="rect">
            <a:avLst/>
          </a:prstGeom>
        </p:spPr>
        <p:txBody>
          <a:bodyPr wrap="square">
            <a:spAutoFit/>
          </a:bodyPr>
          <a:lstStyle/>
          <a:p>
            <a:pPr algn="just"/>
            <a:r>
              <a:rPr lang="en-US" sz="1400" dirty="0"/>
              <a:t>Characterize </a:t>
            </a:r>
            <a:r>
              <a:rPr lang="en-US" sz="1400" dirty="0" smtClean="0"/>
              <a:t>G17 band 2 SNR </a:t>
            </a:r>
            <a:r>
              <a:rPr lang="en-US" sz="1400" dirty="0"/>
              <a:t>at </a:t>
            </a:r>
            <a:r>
              <a:rPr lang="en-US" sz="1400" dirty="0" smtClean="0"/>
              <a:t>low light 5% albedo level, </a:t>
            </a:r>
            <a:r>
              <a:rPr lang="en-US" sz="1400" dirty="0"/>
              <a:t>validate the low light SNR for Band </a:t>
            </a:r>
            <a:r>
              <a:rPr lang="en-US" sz="1400" dirty="0" smtClean="0"/>
              <a:t>2</a:t>
            </a:r>
          </a:p>
          <a:p>
            <a:pPr algn="just"/>
            <a:endParaRPr lang="en-US" sz="1400" dirty="0" smtClean="0"/>
          </a:p>
          <a:p>
            <a:pPr algn="just"/>
            <a:r>
              <a:rPr lang="en-US" sz="1400" b="1" dirty="0"/>
              <a:t>Related Requirements for Provisional Maturity</a:t>
            </a:r>
          </a:p>
          <a:p>
            <a:pPr algn="just"/>
            <a:r>
              <a:rPr lang="en-US" sz="1400" dirty="0" smtClean="0">
                <a:ea typeface="SimSun" panose="02010600030101010101" pitchFamily="2" charset="-122"/>
                <a:cs typeface="Times New Roman" panose="02020603050405020304" pitchFamily="18" charset="0"/>
              </a:rPr>
              <a:t>MRD2156 - The GOES-R Space Segment shall produce Radiance product observations in low light (5% albedo) conditions in the 0.64 micron band at a 50:1 SNR</a:t>
            </a:r>
            <a:endParaRPr lang="en-US" sz="1400" dirty="0"/>
          </a:p>
        </p:txBody>
      </p:sp>
      <p:sp>
        <p:nvSpPr>
          <p:cNvPr id="8" name="Rectangle 7"/>
          <p:cNvSpPr/>
          <p:nvPr/>
        </p:nvSpPr>
        <p:spPr>
          <a:xfrm>
            <a:off x="4572000" y="1485900"/>
            <a:ext cx="4343400" cy="2246769"/>
          </a:xfrm>
          <a:prstGeom prst="rect">
            <a:avLst/>
          </a:prstGeom>
        </p:spPr>
        <p:txBody>
          <a:bodyPr wrap="square">
            <a:spAutoFit/>
          </a:bodyPr>
          <a:lstStyle/>
          <a:p>
            <a:pPr marL="115888" indent="-115888">
              <a:buFont typeface="Arial" panose="020B0604020202020204" pitchFamily="34" charset="0"/>
              <a:buChar char="•"/>
            </a:pPr>
            <a:r>
              <a:rPr lang="en-US" sz="1400" dirty="0"/>
              <a:t>Use ABI L1b </a:t>
            </a:r>
            <a:r>
              <a:rPr lang="en-US" sz="1400" dirty="0" smtClean="0"/>
              <a:t>band </a:t>
            </a:r>
            <a:r>
              <a:rPr lang="en-US" sz="1400" dirty="0"/>
              <a:t>2 MESO data from a Mode-3 timeline with collocated MESO-1 and MESO-2 centers.</a:t>
            </a:r>
          </a:p>
          <a:p>
            <a:pPr marL="115888" indent="-115888">
              <a:buFont typeface="Arial" panose="020B0604020202020204" pitchFamily="34" charset="0"/>
              <a:buChar char="•"/>
            </a:pPr>
            <a:r>
              <a:rPr lang="en-US" sz="1400" dirty="0"/>
              <a:t>For each of the 30 MESO scenes, compute a measure of spatial variability for each pixel</a:t>
            </a:r>
          </a:p>
          <a:p>
            <a:pPr marL="115888" indent="-115888">
              <a:buFont typeface="Arial" panose="020B0604020202020204" pitchFamily="34" charset="0"/>
              <a:buChar char="•"/>
            </a:pPr>
            <a:r>
              <a:rPr lang="en-US" sz="1400" dirty="0"/>
              <a:t>For low-light pixels with low spatial variability – i.e., mainly clear-sky homogenous ocean regions -  find the temporal difference between consecutive MESO scenes</a:t>
            </a:r>
          </a:p>
          <a:p>
            <a:pPr marL="115888" indent="-115888">
              <a:buFont typeface="Arial" panose="020B0604020202020204" pitchFamily="34" charset="0"/>
              <a:buChar char="•"/>
            </a:pPr>
            <a:r>
              <a:rPr lang="en-US" sz="1400" dirty="0"/>
              <a:t>Compile results from all MESO </a:t>
            </a:r>
            <a:r>
              <a:rPr lang="en-US" sz="1400" dirty="0" smtClean="0"/>
              <a:t>images and </a:t>
            </a:r>
            <a:r>
              <a:rPr lang="en-US" sz="1400" dirty="0"/>
              <a:t>determine SNR statistics for </a:t>
            </a:r>
            <a:r>
              <a:rPr lang="en-US" sz="1400" dirty="0" smtClean="0"/>
              <a:t>0.2% interval over </a:t>
            </a:r>
            <a:r>
              <a:rPr lang="en-US" sz="1400" dirty="0"/>
              <a:t>the low-light for 4%-6% </a:t>
            </a:r>
            <a:r>
              <a:rPr lang="en-US" sz="1400" dirty="0" smtClean="0"/>
              <a:t>albedo </a:t>
            </a:r>
            <a:r>
              <a:rPr lang="en-US" sz="1400" dirty="0"/>
              <a:t>range.</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 y="5410200"/>
            <a:ext cx="1919288" cy="990600"/>
          </a:xfrm>
          <a:prstGeom prst="rect">
            <a:avLst/>
          </a:prstGeom>
        </p:spPr>
      </p:pic>
      <p:grpSp>
        <p:nvGrpSpPr>
          <p:cNvPr id="10" name="Group 9"/>
          <p:cNvGrpSpPr/>
          <p:nvPr/>
        </p:nvGrpSpPr>
        <p:grpSpPr>
          <a:xfrm>
            <a:off x="2933700" y="4191000"/>
            <a:ext cx="1371600" cy="1032326"/>
            <a:chOff x="76200" y="3848100"/>
            <a:chExt cx="4009165" cy="3495472"/>
          </a:xfrm>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3848100"/>
              <a:ext cx="4009165" cy="3495472"/>
            </a:xfrm>
            <a:prstGeom prst="rect">
              <a:avLst/>
            </a:prstGeom>
          </p:spPr>
        </p:pic>
        <p:sp>
          <p:nvSpPr>
            <p:cNvPr id="24" name="Rectangle 23"/>
            <p:cNvSpPr/>
            <p:nvPr/>
          </p:nvSpPr>
          <p:spPr>
            <a:xfrm>
              <a:off x="581102" y="5933058"/>
              <a:ext cx="311285" cy="933855"/>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flipV="1">
              <a:off x="744394" y="3899981"/>
              <a:ext cx="2078" cy="317329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1562100" y="4114800"/>
            <a:ext cx="1295400" cy="1257300"/>
            <a:chOff x="5029201" y="1362690"/>
            <a:chExt cx="3657600" cy="4026434"/>
          </a:xfrm>
        </p:grpSpPr>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1" y="1362690"/>
              <a:ext cx="3657600" cy="4026434"/>
            </a:xfrm>
            <a:prstGeom prst="rect">
              <a:avLst/>
            </a:prstGeom>
          </p:spPr>
        </p:pic>
        <p:sp>
          <p:nvSpPr>
            <p:cNvPr id="28" name="Rectangle 27"/>
            <p:cNvSpPr/>
            <p:nvPr/>
          </p:nvSpPr>
          <p:spPr>
            <a:xfrm>
              <a:off x="6302151" y="3848910"/>
              <a:ext cx="662853" cy="622570"/>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5" name="Rectangle 34"/>
          <p:cNvSpPr/>
          <p:nvPr/>
        </p:nvSpPr>
        <p:spPr>
          <a:xfrm>
            <a:off x="1028700" y="5600700"/>
            <a:ext cx="214046" cy="182622"/>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0" y="4114800"/>
            <a:ext cx="1143000" cy="1258261"/>
          </a:xfrm>
          <a:prstGeom prst="rect">
            <a:avLst/>
          </a:prstGeom>
        </p:spPr>
      </p:pic>
      <p:sp>
        <p:nvSpPr>
          <p:cNvPr id="36" name="Rectangle 35"/>
          <p:cNvSpPr/>
          <p:nvPr/>
        </p:nvSpPr>
        <p:spPr>
          <a:xfrm>
            <a:off x="685800" y="4876800"/>
            <a:ext cx="214046" cy="182622"/>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7" name="Straight Arrow Connector 36"/>
          <p:cNvCxnSpPr/>
          <p:nvPr/>
        </p:nvCxnSpPr>
        <p:spPr>
          <a:xfrm>
            <a:off x="2057400" y="5524500"/>
            <a:ext cx="0" cy="3234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1" name="Rectangle 30"/>
          <p:cNvSpPr/>
          <p:nvPr/>
        </p:nvSpPr>
        <p:spPr>
          <a:xfrm>
            <a:off x="4686300" y="4076700"/>
            <a:ext cx="4343400" cy="2246769"/>
          </a:xfrm>
          <a:prstGeom prst="rect">
            <a:avLst/>
          </a:prstGeom>
        </p:spPr>
        <p:txBody>
          <a:bodyPr wrap="square">
            <a:spAutoFit/>
          </a:bodyPr>
          <a:lstStyle/>
          <a:p>
            <a:pPr marL="228600" indent="-228600">
              <a:buFont typeface="Wingdings" panose="05000000000000000000" pitchFamily="2" charset="2"/>
              <a:buChar char="Ø"/>
            </a:pPr>
            <a:r>
              <a:rPr lang="en-US" sz="1400" dirty="0" smtClean="0"/>
              <a:t>Attempted to seek the </a:t>
            </a:r>
            <a:r>
              <a:rPr lang="en-US" sz="1400" dirty="0"/>
              <a:t>clear-sky homogenous </a:t>
            </a:r>
            <a:r>
              <a:rPr lang="en-US" sz="1400" dirty="0" smtClean="0"/>
              <a:t>region with criteria of the at least 1 hour stable M3 MESO2 L1B image at the day time. </a:t>
            </a:r>
          </a:p>
          <a:p>
            <a:pPr marL="228600" indent="-228600">
              <a:buFont typeface="Wingdings" panose="05000000000000000000" pitchFamily="2" charset="2"/>
              <a:buChar char="Ø"/>
            </a:pPr>
            <a:r>
              <a:rPr lang="en-US" sz="1400" dirty="0" smtClean="0"/>
              <a:t>Within </a:t>
            </a:r>
            <a:r>
              <a:rPr lang="en-US" sz="1400" dirty="0"/>
              <a:t>the </a:t>
            </a:r>
            <a:r>
              <a:rPr lang="en-US" sz="1400" dirty="0" smtClean="0"/>
              <a:t>region selected with </a:t>
            </a:r>
            <a:r>
              <a:rPr lang="en-US" sz="1400" dirty="0"/>
              <a:t>mainly clear-sky homogenous </a:t>
            </a:r>
            <a:r>
              <a:rPr lang="en-US" sz="1400" dirty="0" smtClean="0"/>
              <a:t>condition, the low-light SNR </a:t>
            </a:r>
            <a:r>
              <a:rPr lang="en-US" sz="1400" dirty="0"/>
              <a:t>is calculated.  </a:t>
            </a:r>
            <a:endParaRPr lang="en-US" sz="1400" dirty="0" smtClean="0"/>
          </a:p>
          <a:p>
            <a:pPr marL="228600" indent="-228600">
              <a:buFont typeface="Wingdings" panose="05000000000000000000" pitchFamily="2" charset="2"/>
              <a:buChar char="Ø"/>
            </a:pPr>
            <a:r>
              <a:rPr lang="en-US" sz="1400" dirty="0"/>
              <a:t>CWG characterized </a:t>
            </a:r>
            <a:r>
              <a:rPr lang="en-US" sz="1400" dirty="0" smtClean="0"/>
              <a:t>that the </a:t>
            </a:r>
            <a:r>
              <a:rPr lang="en-US" sz="1400" dirty="0"/>
              <a:t>mean SNR at 5% albedo for G17 in this target is 40.7. </a:t>
            </a:r>
          </a:p>
          <a:p>
            <a:pPr marL="228600" indent="-228600">
              <a:buFont typeface="Wingdings" panose="05000000000000000000" pitchFamily="2" charset="2"/>
              <a:buChar char="Ø"/>
            </a:pPr>
            <a:endParaRPr lang="en-US" sz="1400" dirty="0"/>
          </a:p>
          <a:p>
            <a:pPr marL="228600" indent="-228600">
              <a:buFont typeface="Wingdings" panose="05000000000000000000" pitchFamily="2" charset="2"/>
              <a:buChar char="Ø"/>
            </a:pPr>
            <a:endParaRPr lang="en-US" sz="1400" dirty="0"/>
          </a:p>
        </p:txBody>
      </p:sp>
    </p:spTree>
    <p:extLst>
      <p:ext uri="{BB962C8B-B14F-4D97-AF65-F5344CB8AC3E}">
        <p14:creationId xmlns:p14="http://schemas.microsoft.com/office/powerpoint/2010/main" val="9692297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617"/>
            <a:ext cx="7886700" cy="823594"/>
          </a:xfrm>
        </p:spPr>
        <p:txBody>
          <a:bodyPr/>
          <a:lstStyle/>
          <a:p>
            <a:pPr algn="ctr"/>
            <a:r>
              <a:rPr lang="en-US" sz="3200" b="1" dirty="0" smtClean="0"/>
              <a:t>GOES-17 Post Launch Major Events</a:t>
            </a:r>
            <a:endParaRPr lang="en-US" sz="3200"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08250652"/>
              </p:ext>
            </p:extLst>
          </p:nvPr>
        </p:nvGraphicFramePr>
        <p:xfrm>
          <a:off x="914400" y="914399"/>
          <a:ext cx="7339262" cy="5441954"/>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1762084657"/>
                    </a:ext>
                  </a:extLst>
                </a:gridCol>
                <a:gridCol w="2767262">
                  <a:extLst>
                    <a:ext uri="{9D8B030D-6E8A-4147-A177-3AD203B41FA5}">
                      <a16:colId xmlns:a16="http://schemas.microsoft.com/office/drawing/2014/main" val="1253789130"/>
                    </a:ext>
                  </a:extLst>
                </a:gridCol>
              </a:tblGrid>
              <a:tr h="388711">
                <a:tc>
                  <a:txBody>
                    <a:bodyPr/>
                    <a:lstStyle/>
                    <a:p>
                      <a:pPr algn="ctr"/>
                      <a:r>
                        <a:rPr lang="en-US" sz="1800" dirty="0" smtClean="0"/>
                        <a:t>Event</a:t>
                      </a:r>
                      <a:endParaRPr lang="en-US" sz="1800" dirty="0"/>
                    </a:p>
                  </a:txBody>
                  <a:tcPr anchor="ctr"/>
                </a:tc>
                <a:tc>
                  <a:txBody>
                    <a:bodyPr/>
                    <a:lstStyle/>
                    <a:p>
                      <a:pPr algn="ctr"/>
                      <a:r>
                        <a:rPr lang="en-US" sz="1800" dirty="0" smtClean="0"/>
                        <a:t>Date</a:t>
                      </a:r>
                      <a:endParaRPr lang="en-US" sz="1800" dirty="0"/>
                    </a:p>
                  </a:txBody>
                  <a:tcPr anchor="ctr"/>
                </a:tc>
                <a:extLst>
                  <a:ext uri="{0D108BD9-81ED-4DB2-BD59-A6C34878D82A}">
                    <a16:rowId xmlns:a16="http://schemas.microsoft.com/office/drawing/2014/main" val="1728836813"/>
                  </a:ext>
                </a:extLst>
              </a:tr>
              <a:tr h="388711">
                <a:tc>
                  <a:txBody>
                    <a:bodyPr/>
                    <a:lstStyle/>
                    <a:p>
                      <a:pPr rtl="0"/>
                      <a:r>
                        <a:rPr lang="en-US" sz="1800" b="0" i="0" kern="1200" dirty="0" smtClean="0">
                          <a:solidFill>
                            <a:schemeClr val="dk1"/>
                          </a:solidFill>
                          <a:effectLst/>
                          <a:latin typeface="+mn-lt"/>
                          <a:ea typeface="+mn-ea"/>
                          <a:cs typeface="+mn-cs"/>
                        </a:rPr>
                        <a:t>Launch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effectLst/>
                          <a:latin typeface="+mn-lt"/>
                          <a:ea typeface="+mn-ea"/>
                          <a:cs typeface="+mn-cs"/>
                        </a:rPr>
                        <a:t>2018-03-01</a:t>
                      </a:r>
                    </a:p>
                  </a:txBody>
                  <a:tcPr/>
                </a:tc>
                <a:extLst>
                  <a:ext uri="{0D108BD9-81ED-4DB2-BD59-A6C34878D82A}">
                    <a16:rowId xmlns:a16="http://schemas.microsoft.com/office/drawing/2014/main" val="3787576691"/>
                  </a:ext>
                </a:extLst>
              </a:tr>
              <a:tr h="388711">
                <a:tc>
                  <a:txBody>
                    <a:bodyPr/>
                    <a:lstStyle/>
                    <a:p>
                      <a:pPr rtl="0"/>
                      <a:r>
                        <a:rPr lang="en-US" sz="1800" b="0" i="0" kern="1200" dirty="0" smtClean="0">
                          <a:solidFill>
                            <a:schemeClr val="dk1"/>
                          </a:solidFill>
                          <a:effectLst/>
                          <a:latin typeface="+mn-lt"/>
                          <a:ea typeface="+mn-ea"/>
                          <a:cs typeface="+mn-cs"/>
                        </a:rPr>
                        <a:t>Orbit Insertion (became GOES-17)</a:t>
                      </a:r>
                      <a:endParaRPr lang="en-US" sz="18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effectLst/>
                          <a:latin typeface="+mn-lt"/>
                          <a:ea typeface="+mn-ea"/>
                          <a:cs typeface="+mn-cs"/>
                        </a:rPr>
                        <a:t>2018-03-12</a:t>
                      </a:r>
                    </a:p>
                  </a:txBody>
                  <a:tcPr/>
                </a:tc>
                <a:extLst>
                  <a:ext uri="{0D108BD9-81ED-4DB2-BD59-A6C34878D82A}">
                    <a16:rowId xmlns:a16="http://schemas.microsoft.com/office/drawing/2014/main" val="2964324927"/>
                  </a:ext>
                </a:extLst>
              </a:tr>
              <a:tr h="388711">
                <a:tc>
                  <a:txBody>
                    <a:bodyPr/>
                    <a:lstStyle/>
                    <a:p>
                      <a:pPr rtl="0"/>
                      <a:r>
                        <a:rPr lang="en-US" sz="1800" b="0" i="0" kern="1200" dirty="0" smtClean="0">
                          <a:solidFill>
                            <a:schemeClr val="dk1"/>
                          </a:solidFill>
                          <a:effectLst/>
                          <a:latin typeface="+mn-lt"/>
                          <a:ea typeface="+mn-ea"/>
                          <a:cs typeface="+mn-cs"/>
                        </a:rPr>
                        <a:t>PLT Started</a:t>
                      </a:r>
                      <a:endParaRPr lang="en-US" sz="1800" dirty="0"/>
                    </a:p>
                  </a:txBody>
                  <a:tcPr/>
                </a:tc>
                <a:tc>
                  <a:txBody>
                    <a:bodyPr/>
                    <a:lstStyle/>
                    <a:p>
                      <a:pPr algn="ctr"/>
                      <a:r>
                        <a:rPr lang="en-US" sz="1800" dirty="0" smtClean="0"/>
                        <a:t>2018-03-26</a:t>
                      </a:r>
                      <a:endParaRPr lang="en-US" sz="1800" dirty="0"/>
                    </a:p>
                  </a:txBody>
                  <a:tcPr/>
                </a:tc>
                <a:extLst>
                  <a:ext uri="{0D108BD9-81ED-4DB2-BD59-A6C34878D82A}">
                    <a16:rowId xmlns:a16="http://schemas.microsoft.com/office/drawing/2014/main" val="1827138552"/>
                  </a:ext>
                </a:extLst>
              </a:tr>
              <a:tr h="388711">
                <a:tc>
                  <a:txBody>
                    <a:bodyPr/>
                    <a:lstStyle/>
                    <a:p>
                      <a:pPr rtl="0"/>
                      <a:r>
                        <a:rPr lang="en-US" sz="1800" b="0" i="0" kern="1200" dirty="0" smtClean="0">
                          <a:solidFill>
                            <a:schemeClr val="dk1"/>
                          </a:solidFill>
                          <a:effectLst/>
                          <a:latin typeface="+mn-lt"/>
                          <a:ea typeface="+mn-ea"/>
                          <a:cs typeface="+mn-cs"/>
                        </a:rPr>
                        <a:t>Door Opened</a:t>
                      </a:r>
                    </a:p>
                  </a:txBody>
                  <a:tcPr/>
                </a:tc>
                <a:tc>
                  <a:txBody>
                    <a:bodyPr/>
                    <a:lstStyle/>
                    <a:p>
                      <a:pPr algn="ctr"/>
                      <a:r>
                        <a:rPr lang="en-US" sz="1800" dirty="0" smtClean="0"/>
                        <a:t>2018-04-13</a:t>
                      </a:r>
                      <a:endParaRPr lang="en-US" sz="1800" dirty="0"/>
                    </a:p>
                  </a:txBody>
                  <a:tcPr/>
                </a:tc>
                <a:extLst>
                  <a:ext uri="{0D108BD9-81ED-4DB2-BD59-A6C34878D82A}">
                    <a16:rowId xmlns:a16="http://schemas.microsoft.com/office/drawing/2014/main" val="4126414724"/>
                  </a:ext>
                </a:extLst>
              </a:tr>
              <a:tr h="388711">
                <a:tc>
                  <a:txBody>
                    <a:bodyPr/>
                    <a:lstStyle/>
                    <a:p>
                      <a:pPr rtl="0"/>
                      <a:r>
                        <a:rPr lang="en-US" sz="1800" b="0" i="0" kern="1200" dirty="0" smtClean="0">
                          <a:solidFill>
                            <a:schemeClr val="dk1"/>
                          </a:solidFill>
                          <a:effectLst/>
                          <a:latin typeface="+mn-lt"/>
                          <a:ea typeface="+mn-ea"/>
                          <a:cs typeface="+mn-cs"/>
                        </a:rPr>
                        <a:t>First VNIR Image</a:t>
                      </a:r>
                      <a:endParaRPr lang="en-US" sz="1800" dirty="0"/>
                    </a:p>
                  </a:txBody>
                  <a:tcPr/>
                </a:tc>
                <a:tc>
                  <a:txBody>
                    <a:bodyPr/>
                    <a:lstStyle/>
                    <a:p>
                      <a:pPr algn="ctr"/>
                      <a:r>
                        <a:rPr lang="en-US" sz="1800" dirty="0" smtClean="0"/>
                        <a:t>2018-04-13</a:t>
                      </a:r>
                      <a:endParaRPr lang="en-US" sz="1800" dirty="0"/>
                    </a:p>
                  </a:txBody>
                  <a:tcPr/>
                </a:tc>
                <a:extLst>
                  <a:ext uri="{0D108BD9-81ED-4DB2-BD59-A6C34878D82A}">
                    <a16:rowId xmlns:a16="http://schemas.microsoft.com/office/drawing/2014/main" val="1369864348"/>
                  </a:ext>
                </a:extLst>
              </a:tr>
              <a:tr h="388711">
                <a:tc>
                  <a:txBody>
                    <a:bodyPr/>
                    <a:lstStyle/>
                    <a:p>
                      <a:pPr rtl="0"/>
                      <a:r>
                        <a:rPr lang="en-US" sz="1800" b="0" i="0" kern="1200" dirty="0" smtClean="0">
                          <a:solidFill>
                            <a:schemeClr val="dk1"/>
                          </a:solidFill>
                          <a:effectLst/>
                          <a:latin typeface="+mn-lt"/>
                          <a:ea typeface="+mn-ea"/>
                          <a:cs typeface="+mn-cs"/>
                        </a:rPr>
                        <a:t>LHP Anomaly Discovered</a:t>
                      </a:r>
                      <a:endParaRPr lang="en-US" sz="1800" dirty="0"/>
                    </a:p>
                  </a:txBody>
                  <a:tcPr/>
                </a:tc>
                <a:tc>
                  <a:txBody>
                    <a:bodyPr/>
                    <a:lstStyle/>
                    <a:p>
                      <a:pPr algn="ctr"/>
                      <a:r>
                        <a:rPr lang="en-US" sz="1800" dirty="0" smtClean="0"/>
                        <a:t>2018-04-28</a:t>
                      </a:r>
                      <a:endParaRPr lang="en-US" sz="1800" dirty="0"/>
                    </a:p>
                  </a:txBody>
                  <a:tcPr/>
                </a:tc>
                <a:extLst>
                  <a:ext uri="{0D108BD9-81ED-4DB2-BD59-A6C34878D82A}">
                    <a16:rowId xmlns:a16="http://schemas.microsoft.com/office/drawing/2014/main" val="2149532227"/>
                  </a:ext>
                </a:extLst>
              </a:tr>
              <a:tr h="388711">
                <a:tc>
                  <a:txBody>
                    <a:bodyPr/>
                    <a:lstStyle/>
                    <a:p>
                      <a:pPr rtl="0"/>
                      <a:r>
                        <a:rPr lang="en-US" sz="1800" b="0" i="0" kern="1200" dirty="0" smtClean="0">
                          <a:solidFill>
                            <a:schemeClr val="dk1"/>
                          </a:solidFill>
                          <a:effectLst/>
                          <a:latin typeface="+mn-lt"/>
                          <a:ea typeface="+mn-ea"/>
                          <a:cs typeface="+mn-cs"/>
                        </a:rPr>
                        <a:t>First IR Image</a:t>
                      </a:r>
                      <a:endParaRPr lang="en-US" sz="1800" dirty="0"/>
                    </a:p>
                  </a:txBody>
                  <a:tcPr/>
                </a:tc>
                <a:tc>
                  <a:txBody>
                    <a:bodyPr/>
                    <a:lstStyle/>
                    <a:p>
                      <a:pPr algn="ctr"/>
                      <a:r>
                        <a:rPr lang="en-US" sz="1800" dirty="0" smtClean="0"/>
                        <a:t>2018-07-27</a:t>
                      </a:r>
                      <a:endParaRPr lang="en-US" sz="1800" dirty="0"/>
                    </a:p>
                  </a:txBody>
                  <a:tcPr/>
                </a:tc>
                <a:extLst>
                  <a:ext uri="{0D108BD9-81ED-4DB2-BD59-A6C34878D82A}">
                    <a16:rowId xmlns:a16="http://schemas.microsoft.com/office/drawing/2014/main" val="1641428935"/>
                  </a:ext>
                </a:extLst>
              </a:tr>
              <a:tr h="388711">
                <a:tc>
                  <a:txBody>
                    <a:bodyPr/>
                    <a:lstStyle/>
                    <a:p>
                      <a:pPr rtl="0"/>
                      <a:r>
                        <a:rPr lang="en-US" sz="1800" b="0" i="0" kern="1200" dirty="0" smtClean="0">
                          <a:solidFill>
                            <a:schemeClr val="dk1"/>
                          </a:solidFill>
                          <a:effectLst/>
                          <a:latin typeface="+mn-lt"/>
                          <a:ea typeface="+mn-ea"/>
                          <a:cs typeface="+mn-cs"/>
                        </a:rPr>
                        <a:t>PLT Resumed</a:t>
                      </a:r>
                    </a:p>
                  </a:txBody>
                  <a:tcPr/>
                </a:tc>
                <a:tc>
                  <a:txBody>
                    <a:bodyPr/>
                    <a:lstStyle/>
                    <a:p>
                      <a:pPr algn="ctr"/>
                      <a:r>
                        <a:rPr lang="en-US" sz="1800" dirty="0" smtClean="0"/>
                        <a:t>2018-07-30</a:t>
                      </a:r>
                      <a:endParaRPr lang="en-US" sz="1800" dirty="0"/>
                    </a:p>
                  </a:txBody>
                  <a:tcPr/>
                </a:tc>
                <a:extLst>
                  <a:ext uri="{0D108BD9-81ED-4DB2-BD59-A6C34878D82A}">
                    <a16:rowId xmlns:a16="http://schemas.microsoft.com/office/drawing/2014/main" val="2144841420"/>
                  </a:ext>
                </a:extLst>
              </a:tr>
              <a:tr h="388711">
                <a:tc>
                  <a:txBody>
                    <a:bodyPr/>
                    <a:lstStyle/>
                    <a:p>
                      <a:pPr rtl="0"/>
                      <a:r>
                        <a:rPr lang="en-US" sz="1800" b="0" i="0" kern="1200" dirty="0" smtClean="0">
                          <a:solidFill>
                            <a:schemeClr val="dk1"/>
                          </a:solidFill>
                          <a:effectLst/>
                          <a:latin typeface="+mn-lt"/>
                          <a:ea typeface="+mn-ea"/>
                          <a:cs typeface="+mn-cs"/>
                        </a:rPr>
                        <a:t>Beta</a:t>
                      </a:r>
                      <a:r>
                        <a:rPr lang="en-US" sz="1800" b="0" i="0" kern="1200" baseline="0" dirty="0" smtClean="0">
                          <a:solidFill>
                            <a:schemeClr val="dk1"/>
                          </a:solidFill>
                          <a:effectLst/>
                          <a:latin typeface="+mn-lt"/>
                          <a:ea typeface="+mn-ea"/>
                          <a:cs typeface="+mn-cs"/>
                        </a:rPr>
                        <a:t> PS-PVR</a:t>
                      </a:r>
                      <a:endParaRPr lang="en-US" sz="1800" b="0" i="0" kern="1200" dirty="0" smtClean="0">
                        <a:solidFill>
                          <a:schemeClr val="dk1"/>
                        </a:solidFill>
                        <a:effectLst/>
                        <a:latin typeface="+mn-lt"/>
                        <a:ea typeface="+mn-ea"/>
                        <a:cs typeface="+mn-cs"/>
                      </a:endParaRPr>
                    </a:p>
                  </a:txBody>
                  <a:tcPr/>
                </a:tc>
                <a:tc>
                  <a:txBody>
                    <a:bodyPr/>
                    <a:lstStyle/>
                    <a:p>
                      <a:pPr algn="ctr"/>
                      <a:r>
                        <a:rPr lang="en-US" sz="1800" dirty="0" smtClean="0"/>
                        <a:t>2018-08-27</a:t>
                      </a:r>
                      <a:endParaRPr lang="en-US" sz="1800" dirty="0"/>
                    </a:p>
                  </a:txBody>
                  <a:tcPr/>
                </a:tc>
                <a:extLst>
                  <a:ext uri="{0D108BD9-81ED-4DB2-BD59-A6C34878D82A}">
                    <a16:rowId xmlns:a16="http://schemas.microsoft.com/office/drawing/2014/main" val="1902169045"/>
                  </a:ext>
                </a:extLst>
              </a:tr>
              <a:tr h="388711">
                <a:tc>
                  <a:txBody>
                    <a:bodyPr/>
                    <a:lstStyle/>
                    <a:p>
                      <a:pPr rtl="0"/>
                      <a:r>
                        <a:rPr lang="en-US" sz="1800" b="0" i="0" kern="1200" dirty="0" smtClean="0">
                          <a:solidFill>
                            <a:schemeClr val="dk1"/>
                          </a:solidFill>
                          <a:effectLst/>
                          <a:latin typeface="+mn-lt"/>
                          <a:ea typeface="+mn-ea"/>
                          <a:cs typeface="+mn-cs"/>
                        </a:rPr>
                        <a:t>PLT Ended</a:t>
                      </a:r>
                    </a:p>
                  </a:txBody>
                  <a:tcPr/>
                </a:tc>
                <a:tc>
                  <a:txBody>
                    <a:bodyPr/>
                    <a:lstStyle/>
                    <a:p>
                      <a:pPr algn="ctr"/>
                      <a:r>
                        <a:rPr lang="en-US" sz="1800" dirty="0" smtClean="0"/>
                        <a:t>2018-10-20</a:t>
                      </a:r>
                      <a:endParaRPr lang="en-US" sz="1800" dirty="0"/>
                    </a:p>
                  </a:txBody>
                  <a:tcPr/>
                </a:tc>
                <a:extLst>
                  <a:ext uri="{0D108BD9-81ED-4DB2-BD59-A6C34878D82A}">
                    <a16:rowId xmlns:a16="http://schemas.microsoft.com/office/drawing/2014/main" val="1405969155"/>
                  </a:ext>
                </a:extLst>
              </a:tr>
              <a:tr h="388711">
                <a:tc>
                  <a:txBody>
                    <a:bodyPr/>
                    <a:lstStyle/>
                    <a:p>
                      <a:pPr rtl="0"/>
                      <a:r>
                        <a:rPr lang="en-US" sz="1800" b="0" i="0" kern="1200" dirty="0" smtClean="0">
                          <a:solidFill>
                            <a:schemeClr val="dk1"/>
                          </a:solidFill>
                          <a:effectLst/>
                          <a:latin typeface="+mn-lt"/>
                          <a:ea typeface="+mn-ea"/>
                          <a:cs typeface="+mn-cs"/>
                        </a:rPr>
                        <a:t>Drift</a:t>
                      </a:r>
                      <a:r>
                        <a:rPr lang="en-US" sz="1800" b="0" i="0" kern="1200" baseline="0" dirty="0" smtClean="0">
                          <a:solidFill>
                            <a:schemeClr val="dk1"/>
                          </a:solidFill>
                          <a:effectLst/>
                          <a:latin typeface="+mn-lt"/>
                          <a:ea typeface="+mn-ea"/>
                          <a:cs typeface="+mn-cs"/>
                        </a:rPr>
                        <a:t> Started</a:t>
                      </a:r>
                      <a:endParaRPr lang="en-US" sz="1800" b="0" i="0" kern="1200" dirty="0" smtClean="0">
                        <a:solidFill>
                          <a:schemeClr val="dk1"/>
                        </a:solidFill>
                        <a:effectLst/>
                        <a:latin typeface="+mn-lt"/>
                        <a:ea typeface="+mn-ea"/>
                        <a:cs typeface="+mn-cs"/>
                      </a:endParaRPr>
                    </a:p>
                  </a:txBody>
                  <a:tcPr/>
                </a:tc>
                <a:tc>
                  <a:txBody>
                    <a:bodyPr/>
                    <a:lstStyle/>
                    <a:p>
                      <a:pPr algn="ctr"/>
                      <a:r>
                        <a:rPr lang="en-US" sz="1800" dirty="0" smtClean="0"/>
                        <a:t>2018-10-24</a:t>
                      </a:r>
                      <a:endParaRPr lang="en-US" sz="1800" dirty="0"/>
                    </a:p>
                  </a:txBody>
                  <a:tcPr/>
                </a:tc>
                <a:extLst>
                  <a:ext uri="{0D108BD9-81ED-4DB2-BD59-A6C34878D82A}">
                    <a16:rowId xmlns:a16="http://schemas.microsoft.com/office/drawing/2014/main" val="671528007"/>
                  </a:ext>
                </a:extLst>
              </a:tr>
              <a:tr h="388711">
                <a:tc>
                  <a:txBody>
                    <a:bodyPr/>
                    <a:lstStyle/>
                    <a:p>
                      <a:pPr rtl="0"/>
                      <a:r>
                        <a:rPr lang="en-US" sz="1800" b="0" i="0" kern="1200" dirty="0" smtClean="0">
                          <a:solidFill>
                            <a:schemeClr val="dk1"/>
                          </a:solidFill>
                          <a:effectLst/>
                          <a:latin typeface="+mn-lt"/>
                          <a:ea typeface="+mn-ea"/>
                          <a:cs typeface="+mn-cs"/>
                        </a:rPr>
                        <a:t>Drift Ended</a:t>
                      </a:r>
                    </a:p>
                  </a:txBody>
                  <a:tcPr/>
                </a:tc>
                <a:tc>
                  <a:txBody>
                    <a:bodyPr/>
                    <a:lstStyle/>
                    <a:p>
                      <a:pPr algn="ctr"/>
                      <a:r>
                        <a:rPr lang="en-US" sz="1800" dirty="0" smtClean="0"/>
                        <a:t>2018-11-13</a:t>
                      </a:r>
                      <a:endParaRPr lang="en-US" sz="1800" dirty="0"/>
                    </a:p>
                  </a:txBody>
                  <a:tcPr/>
                </a:tc>
                <a:extLst>
                  <a:ext uri="{0D108BD9-81ED-4DB2-BD59-A6C34878D82A}">
                    <a16:rowId xmlns:a16="http://schemas.microsoft.com/office/drawing/2014/main" val="3517890460"/>
                  </a:ext>
                </a:extLst>
              </a:tr>
              <a:tr h="388711">
                <a:tc>
                  <a:txBody>
                    <a:bodyPr/>
                    <a:lstStyle/>
                    <a:p>
                      <a:pPr rtl="0"/>
                      <a:r>
                        <a:rPr lang="en-US" sz="1800" b="0" i="0" kern="1200" dirty="0" smtClean="0">
                          <a:solidFill>
                            <a:schemeClr val="dk1"/>
                          </a:solidFill>
                          <a:effectLst/>
                          <a:latin typeface="+mn-lt"/>
                          <a:ea typeface="+mn-ea"/>
                          <a:cs typeface="+mn-cs"/>
                        </a:rPr>
                        <a:t>Provisional PS-PVR</a:t>
                      </a:r>
                    </a:p>
                  </a:txBody>
                  <a:tcPr/>
                </a:tc>
                <a:tc>
                  <a:txBody>
                    <a:bodyPr/>
                    <a:lstStyle/>
                    <a:p>
                      <a:pPr algn="ctr"/>
                      <a:r>
                        <a:rPr lang="en-US" sz="1800" dirty="0" smtClean="0"/>
                        <a:t>2018-11-28</a:t>
                      </a:r>
                      <a:endParaRPr lang="en-US" sz="1800" dirty="0"/>
                    </a:p>
                  </a:txBody>
                  <a:tcPr/>
                </a:tc>
                <a:extLst>
                  <a:ext uri="{0D108BD9-81ED-4DB2-BD59-A6C34878D82A}">
                    <a16:rowId xmlns:a16="http://schemas.microsoft.com/office/drawing/2014/main" val="3274459926"/>
                  </a:ext>
                </a:extLst>
              </a:tr>
            </a:tbl>
          </a:graphicData>
        </a:graphic>
      </p:graphicFrame>
      <p:sp>
        <p:nvSpPr>
          <p:cNvPr id="4" name="Date Placeholder 3"/>
          <p:cNvSpPr>
            <a:spLocks noGrp="1"/>
          </p:cNvSpPr>
          <p:nvPr>
            <p:ph type="dt" sz="half" idx="10"/>
          </p:nvPr>
        </p:nvSpPr>
        <p:spPr/>
        <p:txBody>
          <a:bodyPr/>
          <a:lstStyle/>
          <a:p>
            <a:r>
              <a:rPr lang="en-US" altLang="en-US" dirty="0" smtClean="0"/>
              <a:t>2018/11/28</a:t>
            </a:r>
            <a:endParaRPr lang="en-US" alt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a:t>
            </a:fld>
            <a:endParaRPr lang="en-US" altLang="en-US" dirty="0"/>
          </a:p>
        </p:txBody>
      </p:sp>
      <p:sp>
        <p:nvSpPr>
          <p:cNvPr id="3" name="Footer Placeholder 2"/>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15745592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solidFill>
                  <a:schemeClr val="tx1"/>
                </a:solidFill>
              </a:rPr>
              <a:t>ABI-L1b-PLPT-010</a:t>
            </a:r>
            <a:r>
              <a:rPr lang="en-US" sz="3600" dirty="0"/>
              <a:t/>
            </a:r>
            <a:br>
              <a:rPr lang="en-US" sz="3600" dirty="0"/>
            </a:br>
            <a:r>
              <a:rPr lang="en-US" sz="3600" dirty="0">
                <a:solidFill>
                  <a:schemeClr val="tx1"/>
                </a:solidFill>
              </a:rPr>
              <a:t>Image Navigation</a:t>
            </a: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69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2215991"/>
          </a:xfrm>
          <a:prstGeom prst="rect">
            <a:avLst/>
          </a:prstGeom>
          <a:ln w="12700" cmpd="sng">
            <a:noFill/>
          </a:ln>
        </p:spPr>
        <p:txBody>
          <a:bodyPr wrap="square">
            <a:spAutoFit/>
          </a:bodyPr>
          <a:lstStyle/>
          <a:p>
            <a:pPr algn="ctr"/>
            <a:r>
              <a:rPr lang="en-US" sz="2000" b="1" i="1" dirty="0" smtClean="0"/>
              <a:t>Objective</a:t>
            </a:r>
          </a:p>
          <a:p>
            <a:r>
              <a:rPr lang="en-US" sz="1400" dirty="0"/>
              <a:t>Quantify the navigation residuals of ABI window channels. Check navigation stability. Trend performance during PLPT period and support other PLPTs as needed.</a:t>
            </a:r>
          </a:p>
          <a:p>
            <a:endParaRPr lang="en-US" sz="1400" dirty="0" smtClean="0"/>
          </a:p>
          <a:p>
            <a:pPr algn="ctr"/>
            <a:r>
              <a:rPr lang="en-US" sz="2000" b="1" i="1" dirty="0" smtClean="0"/>
              <a:t>Related </a:t>
            </a:r>
            <a:r>
              <a:rPr lang="en-US" sz="2000" b="1" i="1" dirty="0"/>
              <a:t>Requirements</a:t>
            </a:r>
          </a:p>
          <a:p>
            <a:pPr marL="169863" lvl="0" indent="-169863">
              <a:buFont typeface="Arial" panose="020B0604020202020204" pitchFamily="34" charset="0"/>
              <a:buChar char="•"/>
            </a:pPr>
            <a:r>
              <a:rPr lang="en-US" sz="1400" dirty="0"/>
              <a:t>MRD522 (Navigation errors not during eclipse); MRD523 (Navigation errors during eclipse); MRD538 and MRD539 (Frame-to-frame registration (FFR)).</a:t>
            </a:r>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50</a:t>
            </a:fld>
            <a:endParaRPr lang="en-US" dirty="0"/>
          </a:p>
        </p:txBody>
      </p:sp>
      <p:graphicFrame>
        <p:nvGraphicFramePr>
          <p:cNvPr id="22" name="Table 21"/>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9" y="3755433"/>
            <a:ext cx="4319412" cy="2616101"/>
          </a:xfrm>
          <a:prstGeom prst="rect">
            <a:avLst/>
          </a:prstGeom>
          <a:ln w="12700" cmpd="sng">
            <a:noFill/>
          </a:ln>
        </p:spPr>
        <p:txBody>
          <a:bodyPr wrap="square">
            <a:spAutoFit/>
          </a:bodyPr>
          <a:lstStyle/>
          <a:p>
            <a:pPr algn="ctr"/>
            <a:r>
              <a:rPr lang="en-US" sz="2000" b="1" i="1" dirty="0" smtClean="0"/>
              <a:t>Conclusion</a:t>
            </a:r>
          </a:p>
          <a:p>
            <a:pPr marL="285750" indent="-285750" algn="just">
              <a:buFont typeface="Arial" panose="020B0604020202020204" pitchFamily="34" charset="0"/>
              <a:buChar char="•"/>
            </a:pPr>
            <a:r>
              <a:rPr lang="en-US" sz="1600" dirty="0"/>
              <a:t>ABI in-frame navigation residuals meet requirements but are larger than expected performance.</a:t>
            </a:r>
          </a:p>
          <a:p>
            <a:pPr marL="285750" indent="-285750" algn="just">
              <a:buFont typeface="Arial" panose="020B0604020202020204" pitchFamily="34" charset="0"/>
              <a:buChar char="•"/>
            </a:pPr>
            <a:r>
              <a:rPr lang="en-US" sz="1600" dirty="0"/>
              <a:t>ABI frame-to-frame navigation residuals meet requirements and expected performance.</a:t>
            </a:r>
          </a:p>
          <a:p>
            <a:pPr marL="285750" indent="-285750" algn="just">
              <a:buFont typeface="Arial" panose="020B0604020202020204" pitchFamily="34" charset="0"/>
              <a:buChar char="•"/>
            </a:pPr>
            <a:r>
              <a:rPr lang="en-US" sz="1600" dirty="0"/>
              <a:t>Navigation residuals during eclipse meet requirements.</a:t>
            </a:r>
          </a:p>
          <a:p>
            <a:pPr marL="285750" indent="-285750" algn="just">
              <a:buFont typeface="Arial" panose="020B0604020202020204" pitchFamily="34" charset="0"/>
              <a:buChar char="•"/>
            </a:pPr>
            <a:r>
              <a:rPr lang="en-US" sz="1600" dirty="0"/>
              <a:t>Navigation residuals for Modes 3, 4, and 6 have comparable </a:t>
            </a:r>
            <a:r>
              <a:rPr lang="en-US" sz="1600" dirty="0" smtClean="0"/>
              <a:t>values</a:t>
            </a:r>
            <a:endParaRPr lang="en-US" sz="1600" dirty="0"/>
          </a:p>
        </p:txBody>
      </p:sp>
      <p:sp>
        <p:nvSpPr>
          <p:cNvPr id="19" name="Rectangle 18"/>
          <p:cNvSpPr/>
          <p:nvPr/>
        </p:nvSpPr>
        <p:spPr>
          <a:xfrm>
            <a:off x="233538" y="3771940"/>
            <a:ext cx="4319412" cy="2662267"/>
          </a:xfrm>
          <a:prstGeom prst="rect">
            <a:avLst/>
          </a:prstGeom>
          <a:ln w="12700" cmpd="sng">
            <a:noFill/>
          </a:ln>
        </p:spPr>
        <p:txBody>
          <a:bodyPr wrap="square">
            <a:spAutoFit/>
          </a:bodyPr>
          <a:lstStyle/>
          <a:p>
            <a:pPr algn="ctr"/>
            <a:r>
              <a:rPr lang="en-US" sz="2000" b="1" i="1" dirty="0" smtClean="0"/>
              <a:t>Results</a:t>
            </a:r>
          </a:p>
          <a:p>
            <a:r>
              <a:rPr lang="en-US" sz="1050" dirty="0"/>
              <a:t>The CWG GOES-R ABI Image Navigation results can be found at the following links:</a:t>
            </a:r>
          </a:p>
          <a:p>
            <a:r>
              <a:rPr lang="en-US" sz="1050" b="1" dirty="0"/>
              <a:t>SLT Noon Navigation Residuals: </a:t>
            </a:r>
            <a:r>
              <a:rPr lang="en-US" sz="1050" dirty="0"/>
              <a:t> </a:t>
            </a:r>
            <a:r>
              <a:rPr lang="en-US" sz="1050" dirty="0">
                <a:hlinkClick r:id="rId3"/>
              </a:rPr>
              <a:t>https://www.star.nesdis.noaa.gov/GOESCal/G17_ABI_INR_daily.php</a:t>
            </a:r>
            <a:endParaRPr lang="en-US" sz="1050" dirty="0"/>
          </a:p>
          <a:p>
            <a:r>
              <a:rPr lang="en-US" sz="1050" b="1" dirty="0"/>
              <a:t>SLT Noon FFR:</a:t>
            </a:r>
          </a:p>
          <a:p>
            <a:r>
              <a:rPr lang="en-US" sz="1050" dirty="0">
                <a:hlinkClick r:id="rId3"/>
              </a:rPr>
              <a:t>https://www.star.nesdis.noaa.gov/GOESCal/G17_ABI_INR_daily.php</a:t>
            </a:r>
            <a:endParaRPr lang="en-US" sz="1050" dirty="0"/>
          </a:p>
          <a:p>
            <a:r>
              <a:rPr lang="en-US" sz="1050" b="1" dirty="0"/>
              <a:t>Daily Monitor Residuals:</a:t>
            </a:r>
          </a:p>
          <a:p>
            <a:r>
              <a:rPr lang="en-US" sz="1050" dirty="0">
                <a:hlinkClick r:id="rId3"/>
              </a:rPr>
              <a:t>https://www.star.nesdis.noaa.gov/GOESCal/G17_ABI_INR_daily.php</a:t>
            </a:r>
            <a:endParaRPr lang="en-US" sz="1050" dirty="0"/>
          </a:p>
          <a:p>
            <a:r>
              <a:rPr lang="en-US" sz="1050" b="1" dirty="0"/>
              <a:t>Daily Monitor FFR:</a:t>
            </a:r>
          </a:p>
          <a:p>
            <a:r>
              <a:rPr lang="en-US" sz="1050" dirty="0">
                <a:hlinkClick r:id="rId3"/>
              </a:rPr>
              <a:t>https://www.star.nesdis.noaa.gov/GOESCal/G17_ABI_INR_daily.php</a:t>
            </a:r>
            <a:endParaRPr lang="en-US" sz="1050" dirty="0"/>
          </a:p>
          <a:p>
            <a:r>
              <a:rPr lang="en-US" sz="1050" b="1" dirty="0"/>
              <a:t>Daily-Averaged Residuals for 2 Weeks:</a:t>
            </a:r>
          </a:p>
          <a:p>
            <a:r>
              <a:rPr lang="en-US" sz="1050" dirty="0">
                <a:hlinkClick r:id="rId3"/>
              </a:rPr>
              <a:t>https://www.star.nesdis.noaa.gov/GOESCal/G17_ABI_INR_daily.php</a:t>
            </a:r>
            <a:endParaRPr lang="en-US" sz="1050" dirty="0"/>
          </a:p>
          <a:p>
            <a:r>
              <a:rPr lang="en-US" sz="1050" b="1" dirty="0"/>
              <a:t>Daily-Averaged FFR for 2 Weeks:</a:t>
            </a:r>
          </a:p>
          <a:p>
            <a:r>
              <a:rPr lang="en-US" sz="1050" dirty="0">
                <a:hlinkClick r:id="rId4"/>
              </a:rPr>
              <a:t>https://</a:t>
            </a:r>
            <a:r>
              <a:rPr lang="en-US" sz="1050" dirty="0" smtClean="0">
                <a:hlinkClick r:id="rId4"/>
              </a:rPr>
              <a:t>www.star.nesdis.noaa.gov/GOESCal/G17_ABI_INR_daily.php</a:t>
            </a:r>
            <a:endParaRPr lang="en-US" sz="1050" dirty="0"/>
          </a:p>
        </p:txBody>
      </p:sp>
      <p:sp>
        <p:nvSpPr>
          <p:cNvPr id="20" name="Rectangle 19"/>
          <p:cNvSpPr/>
          <p:nvPr/>
        </p:nvSpPr>
        <p:spPr>
          <a:xfrm>
            <a:off x="4588623" y="1151239"/>
            <a:ext cx="4319412" cy="400110"/>
          </a:xfrm>
          <a:prstGeom prst="rect">
            <a:avLst/>
          </a:prstGeom>
          <a:ln w="12700" cmpd="sng">
            <a:noFill/>
          </a:ln>
        </p:spPr>
        <p:txBody>
          <a:bodyPr wrap="square">
            <a:spAutoFit/>
          </a:bodyPr>
          <a:lstStyle/>
          <a:p>
            <a:pPr algn="ctr"/>
            <a:r>
              <a:rPr lang="en-US" sz="2000" b="1" i="1" dirty="0" smtClean="0"/>
              <a:t>Method</a:t>
            </a:r>
            <a:endParaRPr lang="en-US" sz="2000" dirty="0"/>
          </a:p>
        </p:txBody>
      </p:sp>
      <p:sp>
        <p:nvSpPr>
          <p:cNvPr id="15" name="Rectangle 14"/>
          <p:cNvSpPr/>
          <p:nvPr/>
        </p:nvSpPr>
        <p:spPr>
          <a:xfrm>
            <a:off x="4677009" y="3433346"/>
            <a:ext cx="4250611" cy="338554"/>
          </a:xfrm>
          <a:prstGeom prst="rect">
            <a:avLst/>
          </a:prstGeom>
          <a:ln w="12700" cmpd="sng">
            <a:noFill/>
          </a:ln>
        </p:spPr>
        <p:txBody>
          <a:bodyPr wrap="square">
            <a:spAutoFit/>
          </a:bodyPr>
          <a:lstStyle/>
          <a:p>
            <a:r>
              <a:rPr lang="en-US" sz="1600" b="1" dirty="0" smtClean="0"/>
              <a:t>Landmark use for the nav. error determination</a:t>
            </a:r>
            <a:endParaRPr lang="en-US" sz="1600" b="1" dirty="0"/>
          </a:p>
        </p:txBody>
      </p:sp>
      <p:pic>
        <p:nvPicPr>
          <p:cNvPr id="21" name="Picture 20"/>
          <p:cNvPicPr>
            <a:picLocks noChangeAspect="1"/>
          </p:cNvPicPr>
          <p:nvPr/>
        </p:nvPicPr>
        <p:blipFill>
          <a:blip r:embed="rId5"/>
          <a:stretch>
            <a:fillRect/>
          </a:stretch>
        </p:blipFill>
        <p:spPr>
          <a:xfrm>
            <a:off x="4771941" y="1551348"/>
            <a:ext cx="3755931" cy="1881999"/>
          </a:xfrm>
          <a:prstGeom prst="rect">
            <a:avLst/>
          </a:prstGeom>
        </p:spPr>
      </p:pic>
    </p:spTree>
    <p:extLst>
      <p:ext uri="{BB962C8B-B14F-4D97-AF65-F5344CB8AC3E}">
        <p14:creationId xmlns:p14="http://schemas.microsoft.com/office/powerpoint/2010/main" val="31483645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solidFill>
                  <a:schemeClr val="tx1"/>
                </a:solidFill>
              </a:rPr>
              <a:t>ABI-L1b-PLPT-011</a:t>
            </a:r>
            <a:r>
              <a:rPr lang="en-US" sz="3600" dirty="0"/>
              <a:t/>
            </a:r>
            <a:br>
              <a:rPr lang="en-US" sz="3600" dirty="0"/>
            </a:br>
            <a:r>
              <a:rPr lang="en-US" sz="3600" dirty="0">
                <a:solidFill>
                  <a:schemeClr val="tx1"/>
                </a:solidFill>
              </a:rPr>
              <a:t>Image Registration</a:t>
            </a: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69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2431435"/>
          </a:xfrm>
          <a:prstGeom prst="rect">
            <a:avLst/>
          </a:prstGeom>
          <a:ln w="12700" cmpd="sng">
            <a:noFill/>
          </a:ln>
        </p:spPr>
        <p:txBody>
          <a:bodyPr wrap="square">
            <a:spAutoFit/>
          </a:bodyPr>
          <a:lstStyle/>
          <a:p>
            <a:pPr algn="ctr"/>
            <a:r>
              <a:rPr lang="en-US" sz="2000" b="1" i="1" dirty="0" smtClean="0"/>
              <a:t>Objective</a:t>
            </a:r>
          </a:p>
          <a:p>
            <a:r>
              <a:rPr lang="en-US" sz="1400" dirty="0"/>
              <a:t>Quantify the channel-to-channel registration (CCR) of the ABI window channels. Check CCR stability. Trend performance during PLPT period and support other PLPTs as needed.</a:t>
            </a:r>
          </a:p>
          <a:p>
            <a:endParaRPr lang="en-US" sz="1400" dirty="0"/>
          </a:p>
          <a:p>
            <a:pPr algn="ctr"/>
            <a:r>
              <a:rPr lang="en-US" sz="2000" b="1" i="1" dirty="0"/>
              <a:t>Related Requirements</a:t>
            </a:r>
          </a:p>
          <a:p>
            <a:pPr marL="169863" lvl="0" indent="-169863">
              <a:buFont typeface="Arial" panose="020B0604020202020204" pitchFamily="34" charset="0"/>
              <a:buChar char="•"/>
            </a:pPr>
            <a:r>
              <a:rPr lang="en-US" sz="1400" dirty="0"/>
              <a:t>MRD529 – 533 (channel-to-channel registration). No expected performance baseline results for MRD531 and MRD533.</a:t>
            </a:r>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51</a:t>
            </a:fld>
            <a:endParaRPr lang="en-US" dirty="0"/>
          </a:p>
        </p:txBody>
      </p:sp>
      <p:graphicFrame>
        <p:nvGraphicFramePr>
          <p:cNvPr id="22" name="Table 21"/>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9" y="3755433"/>
            <a:ext cx="4319412" cy="2339102"/>
          </a:xfrm>
          <a:prstGeom prst="rect">
            <a:avLst/>
          </a:prstGeom>
          <a:ln w="12700" cmpd="sng">
            <a:noFill/>
          </a:ln>
        </p:spPr>
        <p:txBody>
          <a:bodyPr wrap="square">
            <a:spAutoFit/>
          </a:bodyPr>
          <a:lstStyle/>
          <a:p>
            <a:pPr algn="ctr"/>
            <a:r>
              <a:rPr lang="en-US" sz="2000" b="1" i="1" dirty="0" smtClean="0"/>
              <a:t>Conclusion</a:t>
            </a:r>
          </a:p>
          <a:p>
            <a:pPr marL="285750" indent="-285750" algn="just">
              <a:buFont typeface="Arial" panose="020B0604020202020204" pitchFamily="34" charset="0"/>
              <a:buChar char="•"/>
            </a:pPr>
            <a:r>
              <a:rPr lang="en-US" sz="1400" b="1" dirty="0">
                <a:solidFill>
                  <a:srgbClr val="00B050"/>
                </a:solidFill>
              </a:rPr>
              <a:t>ABI in-FPA CCR residuals meet requirements but exceed the expected performance errors.</a:t>
            </a:r>
          </a:p>
          <a:p>
            <a:pPr marL="285750" indent="-285750" algn="just">
              <a:buFont typeface="Arial" panose="020B0604020202020204" pitchFamily="34" charset="0"/>
              <a:buChar char="•"/>
            </a:pPr>
            <a:r>
              <a:rPr lang="en-US" sz="1400" b="1" dirty="0">
                <a:solidFill>
                  <a:srgbClr val="FFC000"/>
                </a:solidFill>
              </a:rPr>
              <a:t>ABI VNIR-MWIR CCR residuals are larger than required.</a:t>
            </a:r>
          </a:p>
          <a:p>
            <a:pPr marL="285750" indent="-285750" algn="just">
              <a:buFont typeface="Arial" panose="020B0604020202020204" pitchFamily="34" charset="0"/>
              <a:buChar char="•"/>
            </a:pPr>
            <a:r>
              <a:rPr lang="en-US" sz="1400" b="1" dirty="0">
                <a:solidFill>
                  <a:srgbClr val="C00000"/>
                </a:solidFill>
              </a:rPr>
              <a:t>ABI MWIR-LWIR CCR residuals are considerably larger than the baseline. </a:t>
            </a:r>
          </a:p>
          <a:p>
            <a:pPr marL="285750" indent="-285750" algn="just">
              <a:buFont typeface="Arial" panose="020B0604020202020204" pitchFamily="34" charset="0"/>
              <a:buChar char="•"/>
            </a:pPr>
            <a:r>
              <a:rPr lang="en-US" sz="1400" b="1" dirty="0"/>
              <a:t>Recommendation: Further Kalman filter tuning, more star observations, check RDP updates, especially for the channel 7.</a:t>
            </a:r>
          </a:p>
        </p:txBody>
      </p:sp>
      <p:sp>
        <p:nvSpPr>
          <p:cNvPr id="19" name="Rectangle 18"/>
          <p:cNvSpPr/>
          <p:nvPr/>
        </p:nvSpPr>
        <p:spPr>
          <a:xfrm>
            <a:off x="233538" y="3771940"/>
            <a:ext cx="4319412" cy="1969770"/>
          </a:xfrm>
          <a:prstGeom prst="rect">
            <a:avLst/>
          </a:prstGeom>
          <a:ln w="12700" cmpd="sng">
            <a:noFill/>
          </a:ln>
        </p:spPr>
        <p:txBody>
          <a:bodyPr wrap="square">
            <a:spAutoFit/>
          </a:bodyPr>
          <a:lstStyle/>
          <a:p>
            <a:pPr algn="ctr"/>
            <a:r>
              <a:rPr lang="en-US" sz="2000" b="1" i="1" dirty="0" smtClean="0"/>
              <a:t>Results</a:t>
            </a:r>
          </a:p>
          <a:p>
            <a:r>
              <a:rPr lang="en-US" sz="1200" dirty="0"/>
              <a:t>The CWG GOES-R ABI Channel-to-Channel Registration results can be found at the following links:</a:t>
            </a:r>
          </a:p>
          <a:p>
            <a:endParaRPr lang="en-US" sz="1200" dirty="0"/>
          </a:p>
          <a:p>
            <a:r>
              <a:rPr lang="en-US" sz="1100" b="1" dirty="0"/>
              <a:t>SLT Noon CCR: </a:t>
            </a:r>
            <a:endParaRPr lang="en-US" sz="1100" dirty="0"/>
          </a:p>
          <a:p>
            <a:r>
              <a:rPr lang="en-US" sz="1100" dirty="0">
                <a:hlinkClick r:id="rId3"/>
              </a:rPr>
              <a:t>https://www.star.nesdis.noaa.gov/GOESCal/G17_ABI_INR_daily.php</a:t>
            </a:r>
            <a:endParaRPr lang="en-US" sz="1100" dirty="0"/>
          </a:p>
          <a:p>
            <a:r>
              <a:rPr lang="en-US" sz="1100" b="1" dirty="0"/>
              <a:t>Daily Monitor CCR:</a:t>
            </a:r>
          </a:p>
          <a:p>
            <a:r>
              <a:rPr lang="en-US" sz="1100" dirty="0">
                <a:hlinkClick r:id="rId3"/>
              </a:rPr>
              <a:t>https://www.star.nesdis.noaa.gov/GOESCal/G17_ABI_INR_daily.php</a:t>
            </a:r>
            <a:endParaRPr lang="en-US" sz="1100" dirty="0"/>
          </a:p>
          <a:p>
            <a:r>
              <a:rPr lang="en-US" sz="1100" b="1" dirty="0"/>
              <a:t>Daily-Averaged CCR for 2 Weeks:</a:t>
            </a:r>
          </a:p>
          <a:p>
            <a:r>
              <a:rPr lang="en-US" sz="1100" dirty="0">
                <a:hlinkClick r:id="rId4"/>
              </a:rPr>
              <a:t>https://www.star.nesdis.noaa.gov/GOESCal/G17_ABI_INR_daily.php</a:t>
            </a:r>
            <a:endParaRPr lang="en-US" sz="1100" dirty="0"/>
          </a:p>
        </p:txBody>
      </p:sp>
      <p:sp>
        <p:nvSpPr>
          <p:cNvPr id="20" name="Rectangle 19"/>
          <p:cNvSpPr/>
          <p:nvPr/>
        </p:nvSpPr>
        <p:spPr>
          <a:xfrm>
            <a:off x="4588623" y="1151239"/>
            <a:ext cx="4319412" cy="400110"/>
          </a:xfrm>
          <a:prstGeom prst="rect">
            <a:avLst/>
          </a:prstGeom>
          <a:ln w="12700" cmpd="sng">
            <a:noFill/>
          </a:ln>
        </p:spPr>
        <p:txBody>
          <a:bodyPr wrap="square">
            <a:spAutoFit/>
          </a:bodyPr>
          <a:lstStyle/>
          <a:p>
            <a:pPr algn="ctr"/>
            <a:r>
              <a:rPr lang="en-US" sz="2000" b="1" i="1" dirty="0" smtClean="0"/>
              <a:t>Method</a:t>
            </a:r>
            <a:endParaRPr lang="en-US" sz="2000" dirty="0"/>
          </a:p>
        </p:txBody>
      </p:sp>
      <p:sp>
        <p:nvSpPr>
          <p:cNvPr id="25" name="Rectangle 24"/>
          <p:cNvSpPr/>
          <p:nvPr/>
        </p:nvSpPr>
        <p:spPr>
          <a:xfrm>
            <a:off x="4724401" y="3290242"/>
            <a:ext cx="4206720" cy="461665"/>
          </a:xfrm>
          <a:prstGeom prst="rect">
            <a:avLst/>
          </a:prstGeom>
          <a:ln w="12700" cmpd="sng">
            <a:noFill/>
          </a:ln>
        </p:spPr>
        <p:txBody>
          <a:bodyPr wrap="square">
            <a:spAutoFit/>
          </a:bodyPr>
          <a:lstStyle/>
          <a:p>
            <a:r>
              <a:rPr lang="en-US" sz="1200" b="1" dirty="0" smtClean="0"/>
              <a:t>Method 1: compare the navigation residuals of a channel pair.</a:t>
            </a:r>
          </a:p>
          <a:p>
            <a:r>
              <a:rPr lang="en-US" sz="1200" b="1" dirty="0" smtClean="0"/>
              <a:t>Method 2: navigate one channel with respect to another.</a:t>
            </a:r>
            <a:endParaRPr lang="en-US" sz="1200" b="1" dirty="0"/>
          </a:p>
        </p:txBody>
      </p:sp>
      <p:pic>
        <p:nvPicPr>
          <p:cNvPr id="26" name="Picture 25"/>
          <p:cNvPicPr>
            <a:picLocks noChangeAspect="1"/>
          </p:cNvPicPr>
          <p:nvPr/>
        </p:nvPicPr>
        <p:blipFill>
          <a:blip r:embed="rId5"/>
          <a:stretch>
            <a:fillRect/>
          </a:stretch>
        </p:blipFill>
        <p:spPr>
          <a:xfrm>
            <a:off x="5133609" y="1555790"/>
            <a:ext cx="3036434" cy="1730925"/>
          </a:xfrm>
          <a:prstGeom prst="rect">
            <a:avLst/>
          </a:prstGeom>
        </p:spPr>
      </p:pic>
    </p:spTree>
    <p:extLst>
      <p:ext uri="{BB962C8B-B14F-4D97-AF65-F5344CB8AC3E}">
        <p14:creationId xmlns:p14="http://schemas.microsoft.com/office/powerpoint/2010/main" val="30908011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solidFill>
                  <a:schemeClr val="tx1"/>
                </a:solidFill>
              </a:rPr>
              <a:t>ABI-L1b-PLPT-012</a:t>
            </a:r>
            <a:r>
              <a:rPr lang="en-US" sz="3600" dirty="0"/>
              <a:t/>
            </a:r>
            <a:br>
              <a:rPr lang="en-US" sz="3600" dirty="0"/>
            </a:br>
            <a:r>
              <a:rPr lang="en-US" sz="3600" dirty="0">
                <a:solidFill>
                  <a:schemeClr val="tx1"/>
                </a:solidFill>
              </a:rPr>
              <a:t>Image </a:t>
            </a:r>
            <a:r>
              <a:rPr lang="en-US" sz="3600" dirty="0" smtClean="0">
                <a:solidFill>
                  <a:schemeClr val="tx1"/>
                </a:solidFill>
              </a:rPr>
              <a:t>Swath Registration</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69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2431435"/>
          </a:xfrm>
          <a:prstGeom prst="rect">
            <a:avLst/>
          </a:prstGeom>
          <a:ln w="12700" cmpd="sng">
            <a:noFill/>
          </a:ln>
        </p:spPr>
        <p:txBody>
          <a:bodyPr wrap="square">
            <a:spAutoFit/>
          </a:bodyPr>
          <a:lstStyle/>
          <a:p>
            <a:pPr algn="ctr"/>
            <a:r>
              <a:rPr lang="en-US" sz="2000" b="1" i="1" dirty="0" smtClean="0"/>
              <a:t>Objective</a:t>
            </a:r>
          </a:p>
          <a:p>
            <a:r>
              <a:rPr lang="en-US" sz="1400" dirty="0"/>
              <a:t>Assess the swath-to-swath registration (SSR) and within-frame registration (WIFR) errors of the ABI window channels. Trend performance during PLPT period and support other PLPTs as needed.</a:t>
            </a:r>
          </a:p>
          <a:p>
            <a:pPr algn="ctr"/>
            <a:r>
              <a:rPr lang="en-US" sz="2000" b="1" i="1" dirty="0" smtClean="0"/>
              <a:t>Related </a:t>
            </a:r>
            <a:r>
              <a:rPr lang="en-US" sz="2000" b="1" i="1" dirty="0"/>
              <a:t>Requirements</a:t>
            </a:r>
          </a:p>
          <a:p>
            <a:pPr marL="169863" lvl="0" indent="-169863">
              <a:buFont typeface="Arial" panose="020B0604020202020204" pitchFamily="34" charset="0"/>
              <a:buChar char="•"/>
            </a:pPr>
            <a:r>
              <a:rPr lang="en-US" sz="1400" dirty="0"/>
              <a:t>MRD535 (pixel-to-pixel registration error within frame (WIFR-I) – separate two navigated radiance sample); MRD536 (pixel-to-pixel registration error within frame (WIFR-II) – register two adjacent lines/swaths)</a:t>
            </a:r>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52</a:t>
            </a:fld>
            <a:endParaRPr lang="en-US" dirty="0"/>
          </a:p>
        </p:txBody>
      </p:sp>
      <p:graphicFrame>
        <p:nvGraphicFramePr>
          <p:cNvPr id="22" name="Table 21"/>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9" y="3755433"/>
            <a:ext cx="4319412" cy="2246769"/>
          </a:xfrm>
          <a:prstGeom prst="rect">
            <a:avLst/>
          </a:prstGeom>
          <a:ln w="12700" cmpd="sng">
            <a:noFill/>
          </a:ln>
        </p:spPr>
        <p:txBody>
          <a:bodyPr wrap="square">
            <a:spAutoFit/>
          </a:bodyPr>
          <a:lstStyle/>
          <a:p>
            <a:pPr algn="ctr"/>
            <a:r>
              <a:rPr lang="en-US" sz="2000" b="1" i="1" dirty="0" smtClean="0"/>
              <a:t>Conclusion</a:t>
            </a:r>
          </a:p>
          <a:p>
            <a:pPr marL="285750" indent="-285750" algn="just">
              <a:buFont typeface="Arial" panose="020B0604020202020204" pitchFamily="34" charset="0"/>
              <a:buChar char="•"/>
            </a:pPr>
            <a:r>
              <a:rPr lang="en-US" sz="1200" b="1" dirty="0">
                <a:solidFill>
                  <a:srgbClr val="00B050"/>
                </a:solidFill>
              </a:rPr>
              <a:t>ABI WIFR-I errors of visible channels are below the baseline and expected performance. </a:t>
            </a:r>
            <a:r>
              <a:rPr lang="en-US" sz="1200" b="1" dirty="0">
                <a:solidFill>
                  <a:srgbClr val="FFC000"/>
                </a:solidFill>
              </a:rPr>
              <a:t>Other channel - above the baseline but decrease with RDP updates. Constant half-pixel shift between the MESO and other frames – fix is scheduled in DO08.</a:t>
            </a:r>
          </a:p>
          <a:p>
            <a:pPr marL="285750" indent="-285750" algn="just">
              <a:buFont typeface="Arial" panose="020B0604020202020204" pitchFamily="34" charset="0"/>
              <a:buChar char="•"/>
            </a:pPr>
            <a:r>
              <a:rPr lang="en-US" sz="1200" b="1" dirty="0">
                <a:solidFill>
                  <a:srgbClr val="008000"/>
                </a:solidFill>
              </a:rPr>
              <a:t>ABI SSR VNIR residuals meet requirements.</a:t>
            </a:r>
          </a:p>
          <a:p>
            <a:pPr marL="285750" indent="-285750" algn="just">
              <a:buFont typeface="Arial" panose="020B0604020202020204" pitchFamily="34" charset="0"/>
              <a:buChar char="•"/>
            </a:pPr>
            <a:r>
              <a:rPr lang="en-US" sz="1200" b="1" dirty="0">
                <a:solidFill>
                  <a:srgbClr val="FFC000"/>
                </a:solidFill>
              </a:rPr>
              <a:t>ABI SSR MWIR and LWIR residuals exceed requirements, </a:t>
            </a:r>
            <a:r>
              <a:rPr lang="en-US" sz="1200" b="1" dirty="0">
                <a:solidFill>
                  <a:srgbClr val="C00000"/>
                </a:solidFill>
              </a:rPr>
              <a:t>especially channel 7.</a:t>
            </a:r>
          </a:p>
          <a:p>
            <a:pPr marL="285750" indent="-285750" algn="just">
              <a:buFont typeface="Arial" panose="020B0604020202020204" pitchFamily="34" charset="0"/>
              <a:buChar char="•"/>
            </a:pPr>
            <a:r>
              <a:rPr lang="en-US" sz="1200" b="1" dirty="0"/>
              <a:t> Recommendation: Further Kalman filter tuning, more star observations, check RDP updates for channel 7.</a:t>
            </a:r>
          </a:p>
        </p:txBody>
      </p:sp>
      <p:sp>
        <p:nvSpPr>
          <p:cNvPr id="19" name="Rectangle 18"/>
          <p:cNvSpPr/>
          <p:nvPr/>
        </p:nvSpPr>
        <p:spPr>
          <a:xfrm>
            <a:off x="233538" y="3771940"/>
            <a:ext cx="4319412" cy="1785104"/>
          </a:xfrm>
          <a:prstGeom prst="rect">
            <a:avLst/>
          </a:prstGeom>
          <a:ln w="12700" cmpd="sng">
            <a:noFill/>
          </a:ln>
        </p:spPr>
        <p:txBody>
          <a:bodyPr wrap="square">
            <a:spAutoFit/>
          </a:bodyPr>
          <a:lstStyle/>
          <a:p>
            <a:pPr algn="ctr"/>
            <a:r>
              <a:rPr lang="en-US" sz="2000" b="1" i="1" dirty="0" smtClean="0"/>
              <a:t>Results</a:t>
            </a:r>
          </a:p>
          <a:p>
            <a:r>
              <a:rPr lang="en-US" sz="1200" dirty="0"/>
              <a:t>The CWG GOES-R ABI Swath-to-Swath Registration and WIFR results can be found at the following links:</a:t>
            </a:r>
          </a:p>
          <a:p>
            <a:r>
              <a:rPr lang="en-US" sz="1100" b="1" dirty="0"/>
              <a:t>SLT Noon Swath Residuals: </a:t>
            </a:r>
            <a:endParaRPr lang="en-US" sz="1100" dirty="0"/>
          </a:p>
          <a:p>
            <a:r>
              <a:rPr lang="en-US" sz="1100" dirty="0">
                <a:hlinkClick r:id="rId3"/>
              </a:rPr>
              <a:t>https://www.star.nesdis.noaa.gov/GOESCal/G17_ABI_INR_daily.php</a:t>
            </a:r>
            <a:endParaRPr lang="en-US" sz="1100" dirty="0"/>
          </a:p>
          <a:p>
            <a:r>
              <a:rPr lang="en-US" sz="1100" b="1" dirty="0"/>
              <a:t>Daily Monitor STD (East-West and North-South):</a:t>
            </a:r>
          </a:p>
          <a:p>
            <a:r>
              <a:rPr lang="en-US" sz="1100" dirty="0">
                <a:hlinkClick r:id="rId3"/>
              </a:rPr>
              <a:t>https://www.star.nesdis.noaa.gov/GOESCal/G17_ABI_INR_daily.php</a:t>
            </a:r>
            <a:endParaRPr lang="en-US" sz="1100" dirty="0"/>
          </a:p>
          <a:p>
            <a:r>
              <a:rPr lang="en-US" sz="1100" b="1" dirty="0"/>
              <a:t>Daily-Averaged STD for 2 weeks (East-West and North-South):</a:t>
            </a:r>
          </a:p>
          <a:p>
            <a:r>
              <a:rPr lang="en-US" sz="1100" dirty="0">
                <a:hlinkClick r:id="rId4"/>
              </a:rPr>
              <a:t>https://www.star.nesdis.noaa.gov/GOESCal/G17_ABI_INR_daily.php</a:t>
            </a:r>
            <a:endParaRPr lang="en-US" sz="1100" dirty="0"/>
          </a:p>
        </p:txBody>
      </p:sp>
      <p:sp>
        <p:nvSpPr>
          <p:cNvPr id="20" name="Rectangle 19"/>
          <p:cNvSpPr/>
          <p:nvPr/>
        </p:nvSpPr>
        <p:spPr>
          <a:xfrm>
            <a:off x="4588623" y="1151239"/>
            <a:ext cx="4319412" cy="400110"/>
          </a:xfrm>
          <a:prstGeom prst="rect">
            <a:avLst/>
          </a:prstGeom>
          <a:ln w="12700" cmpd="sng">
            <a:noFill/>
          </a:ln>
        </p:spPr>
        <p:txBody>
          <a:bodyPr wrap="square">
            <a:spAutoFit/>
          </a:bodyPr>
          <a:lstStyle/>
          <a:p>
            <a:pPr algn="ctr"/>
            <a:r>
              <a:rPr lang="en-US" sz="2000" b="1" i="1" dirty="0" smtClean="0"/>
              <a:t>Method</a:t>
            </a:r>
            <a:endParaRPr lang="en-US" sz="2000" dirty="0"/>
          </a:p>
        </p:txBody>
      </p:sp>
      <p:sp>
        <p:nvSpPr>
          <p:cNvPr id="21" name="Rectangle 20"/>
          <p:cNvSpPr/>
          <p:nvPr/>
        </p:nvSpPr>
        <p:spPr>
          <a:xfrm>
            <a:off x="4686299" y="3070410"/>
            <a:ext cx="4276725" cy="577081"/>
          </a:xfrm>
          <a:prstGeom prst="rect">
            <a:avLst/>
          </a:prstGeom>
          <a:ln w="12700" cmpd="sng">
            <a:noFill/>
          </a:ln>
        </p:spPr>
        <p:txBody>
          <a:bodyPr wrap="square">
            <a:spAutoFit/>
          </a:bodyPr>
          <a:lstStyle/>
          <a:p>
            <a:pPr marL="112713" indent="-112713">
              <a:buFont typeface="Arial" panose="020B0604020202020204" pitchFamily="34" charset="0"/>
              <a:buChar char="•"/>
            </a:pPr>
            <a:r>
              <a:rPr lang="en-US" sz="1050" b="1" dirty="0" smtClean="0"/>
              <a:t>WIFR I error: STD of landmark residuals.</a:t>
            </a:r>
          </a:p>
          <a:p>
            <a:pPr marL="112713" indent="-112713">
              <a:buFont typeface="Arial" panose="020B0604020202020204" pitchFamily="34" charset="0"/>
              <a:buChar char="•"/>
            </a:pPr>
            <a:r>
              <a:rPr lang="en-US" sz="1050" b="1" dirty="0" smtClean="0"/>
              <a:t>WIFR II error: Average absolute SSR. </a:t>
            </a:r>
          </a:p>
          <a:p>
            <a:pPr marL="112713" indent="-112713">
              <a:buFont typeface="Arial" panose="020B0604020202020204" pitchFamily="34" charset="0"/>
              <a:buChar char="•"/>
            </a:pPr>
            <a:r>
              <a:rPr lang="en-US" sz="1050" b="1" dirty="0" smtClean="0"/>
              <a:t>Swath residual: Average of landmark residuals within a swath.</a:t>
            </a:r>
          </a:p>
        </p:txBody>
      </p:sp>
      <p:pic>
        <p:nvPicPr>
          <p:cNvPr id="23" name="Picture 22"/>
          <p:cNvPicPr>
            <a:picLocks noChangeAspect="1"/>
          </p:cNvPicPr>
          <p:nvPr/>
        </p:nvPicPr>
        <p:blipFill>
          <a:blip r:embed="rId5"/>
          <a:stretch>
            <a:fillRect/>
          </a:stretch>
        </p:blipFill>
        <p:spPr>
          <a:xfrm>
            <a:off x="5320451" y="1520487"/>
            <a:ext cx="2843168" cy="1553270"/>
          </a:xfrm>
          <a:prstGeom prst="rect">
            <a:avLst/>
          </a:prstGeom>
        </p:spPr>
      </p:pic>
    </p:spTree>
    <p:extLst>
      <p:ext uri="{BB962C8B-B14F-4D97-AF65-F5344CB8AC3E}">
        <p14:creationId xmlns:p14="http://schemas.microsoft.com/office/powerpoint/2010/main" val="6855172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ABI-L1b-PLPT-013</a:t>
            </a:r>
            <a:r>
              <a:rPr lang="en-US" sz="3600" dirty="0"/>
              <a:t/>
            </a:r>
            <a:br>
              <a:rPr lang="en-US" sz="3600" dirty="0"/>
            </a:br>
            <a:r>
              <a:rPr lang="en-US" sz="3600" dirty="0">
                <a:solidFill>
                  <a:schemeClr val="tx1"/>
                </a:solidFill>
              </a:rPr>
              <a:t>VNIR Validation DCC</a:t>
            </a: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2339102"/>
          </a:xfrm>
          <a:prstGeom prst="rect">
            <a:avLst/>
          </a:prstGeom>
          <a:ln w="12700" cmpd="sng">
            <a:noFill/>
          </a:ln>
        </p:spPr>
        <p:txBody>
          <a:bodyPr wrap="square">
            <a:spAutoFit/>
          </a:bodyPr>
          <a:lstStyle/>
          <a:p>
            <a:pPr algn="ctr"/>
            <a:r>
              <a:rPr lang="en-US" sz="2000" b="1" i="1" dirty="0" smtClean="0"/>
              <a:t>Objective</a:t>
            </a:r>
            <a:endParaRPr lang="en-US" sz="2000" dirty="0"/>
          </a:p>
          <a:p>
            <a:pPr marL="285750" indent="-285750">
              <a:buFont typeface="Wingdings" panose="05000000000000000000" pitchFamily="2" charset="2"/>
              <a:buChar char="§"/>
            </a:pPr>
            <a:r>
              <a:rPr lang="en-US" sz="1400" dirty="0"/>
              <a:t>To provide useful information of the G17ABI radiometric calibration stability by monitoring DCC reflectance trending.</a:t>
            </a:r>
          </a:p>
          <a:p>
            <a:pPr marL="285750" indent="-285750">
              <a:buFont typeface="Wingdings" panose="05000000000000000000" pitchFamily="2" charset="2"/>
              <a:buChar char="§"/>
            </a:pPr>
            <a:r>
              <a:rPr lang="en-US" sz="1400" dirty="0"/>
              <a:t>To validate the radiance accuracy of G17ABI six visible and near infrared bands using the NPP-VIIRS data as references.</a:t>
            </a:r>
          </a:p>
          <a:p>
            <a:pPr marL="285750" indent="-285750">
              <a:buFont typeface="Wingdings" panose="05000000000000000000" pitchFamily="2" charset="2"/>
              <a:buChar char="§"/>
            </a:pPr>
            <a:r>
              <a:rPr lang="en-US" sz="1400" dirty="0"/>
              <a:t>This PLPT supports MRD-737 (Long-term radiance drift), MRD-2120 (Solar calibration absolute accuracy), MRD-2130 (Product monitoring).</a:t>
            </a:r>
          </a:p>
        </p:txBody>
      </p:sp>
      <p:sp>
        <p:nvSpPr>
          <p:cNvPr id="31" name="Rectangle 30"/>
          <p:cNvSpPr/>
          <p:nvPr/>
        </p:nvSpPr>
        <p:spPr>
          <a:xfrm>
            <a:off x="4682512" y="1350807"/>
            <a:ext cx="4347518" cy="2431435"/>
          </a:xfrm>
          <a:prstGeom prst="rect">
            <a:avLst/>
          </a:prstGeom>
          <a:ln w="12700" cmpd="sng">
            <a:noFill/>
          </a:ln>
        </p:spPr>
        <p:txBody>
          <a:bodyPr wrap="square">
            <a:spAutoFit/>
          </a:bodyPr>
          <a:lstStyle/>
          <a:p>
            <a:pPr algn="ctr"/>
            <a:r>
              <a:rPr lang="en-US" sz="2000" b="1" i="1" dirty="0" smtClean="0"/>
              <a:t>Methodology</a:t>
            </a:r>
          </a:p>
          <a:p>
            <a:r>
              <a:rPr lang="en-US" sz="1200" dirty="0"/>
              <a:t>The DCC pixels are described as followings:</a:t>
            </a:r>
          </a:p>
          <a:p>
            <a:pPr marL="285750" indent="-285750">
              <a:buFont typeface="Wingdings" panose="05000000000000000000" pitchFamily="2" charset="2"/>
              <a:buChar char="§"/>
            </a:pPr>
            <a:r>
              <a:rPr lang="en-US" sz="1200" dirty="0"/>
              <a:t>20°S &lt; latitude &lt; 20°N and 120°W&lt; longitude &lt; 60°W</a:t>
            </a:r>
          </a:p>
          <a:p>
            <a:pPr marL="285750" indent="-285750">
              <a:buFont typeface="Wingdings" panose="05000000000000000000" pitchFamily="2" charset="2"/>
              <a:buChar char="§"/>
            </a:pPr>
            <a:r>
              <a:rPr lang="en-US" sz="1200" dirty="0"/>
              <a:t>Brightness temperature at Band 14 (11µm) &lt; 205 K</a:t>
            </a:r>
          </a:p>
          <a:p>
            <a:pPr marL="285750" indent="-285750">
              <a:buFont typeface="Wingdings" panose="05000000000000000000" pitchFamily="2" charset="2"/>
              <a:buChar char="§"/>
            </a:pPr>
            <a:r>
              <a:rPr lang="en-US" sz="1200" dirty="0"/>
              <a:t>Standard deviation at Band 14 (11µm) &lt; 1 K</a:t>
            </a:r>
          </a:p>
          <a:p>
            <a:pPr marL="285750" indent="-285750">
              <a:buFont typeface="Wingdings" panose="05000000000000000000" pitchFamily="2" charset="2"/>
              <a:buChar char="§"/>
            </a:pPr>
            <a:r>
              <a:rPr lang="en-US" sz="1200" dirty="0"/>
              <a:t>Solar zenith angle &lt; 40° and viewing zenith angle &lt; 40 °</a:t>
            </a:r>
          </a:p>
          <a:p>
            <a:pPr marL="285750" indent="-285750">
              <a:buFont typeface="Wingdings" panose="05000000000000000000" pitchFamily="2" charset="2"/>
              <a:buChar char="§"/>
            </a:pPr>
            <a:r>
              <a:rPr lang="en-US" sz="1200" dirty="0"/>
              <a:t>Reflectance standard deviation at Band 2 (0.64µm) &lt; 0.03</a:t>
            </a:r>
          </a:p>
          <a:p>
            <a:pPr marL="285750" indent="-285750">
              <a:buFont typeface="Wingdings" panose="05000000000000000000" pitchFamily="2" charset="2"/>
              <a:buChar char="§"/>
            </a:pPr>
            <a:r>
              <a:rPr lang="en-US" sz="1200" dirty="0"/>
              <a:t>Avoid sun glint area &amp; data quality flag ≤ 1 for ABI data</a:t>
            </a:r>
          </a:p>
          <a:p>
            <a:pPr marL="285750" indent="-285750">
              <a:buFont typeface="Wingdings" panose="05000000000000000000" pitchFamily="2" charset="2"/>
              <a:buChar char="§"/>
            </a:pPr>
            <a:r>
              <a:rPr lang="en-US" sz="1200" dirty="0"/>
              <a:t>Apply for Spectral Band Adjustment Factor (SBAF) derived from SCIAMACHY between ABI and VIIRS, Angular Distribution Model (ADM) adjustment</a:t>
            </a:r>
          </a:p>
          <a:p>
            <a:pPr marL="285750" indent="-285750">
              <a:buFont typeface="Wingdings" panose="05000000000000000000" pitchFamily="2" charset="2"/>
              <a:buChar char="§"/>
            </a:pPr>
            <a:r>
              <a:rPr lang="en-US" sz="1200" dirty="0"/>
              <a:t>Select VIIRS DCC pixel within 1 km distance from ABI DCC pixel</a:t>
            </a:r>
          </a:p>
        </p:txBody>
      </p:sp>
      <p:sp>
        <p:nvSpPr>
          <p:cNvPr id="36" name="Rectangle 35"/>
          <p:cNvSpPr/>
          <p:nvPr/>
        </p:nvSpPr>
        <p:spPr>
          <a:xfrm>
            <a:off x="4684844" y="3916345"/>
            <a:ext cx="4252570" cy="2339102"/>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buFont typeface="Wingdings" panose="05000000000000000000" pitchFamily="2" charset="2"/>
              <a:buChar char="§"/>
            </a:pPr>
            <a:r>
              <a:rPr lang="en-US" sz="1400" dirty="0"/>
              <a:t>DCCs reflectance from both G17ABI and NPP-VIIRS are in a good agreement in terms of pattern and shape.</a:t>
            </a:r>
          </a:p>
          <a:p>
            <a:pPr marL="285750" indent="-285750">
              <a:buFont typeface="Wingdings" panose="05000000000000000000" pitchFamily="2" charset="2"/>
              <a:buChar char="§"/>
            </a:pPr>
            <a:r>
              <a:rPr lang="en-US" sz="1400" dirty="0" smtClean="0"/>
              <a:t>G17ABI </a:t>
            </a:r>
            <a:r>
              <a:rPr lang="en-US" sz="1400" dirty="0"/>
              <a:t>DCC reflectance of Bands 1, 2, 3, 4 and 5 is brighter than NPP-VIIRS for 0.95 %, 12.1 %, 1.8 %, 1 %, and 2.7 %, respectively but the G17ABI Band 6 is slightly darker than NPP-VIIRS about 0.7 %. The G17ABI Band 2 is much brighter than NPP-VIIRS I band.</a:t>
            </a:r>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53</a:t>
            </a:fld>
            <a:endParaRPr lang="en-US" dirty="0"/>
          </a:p>
        </p:txBody>
      </p:sp>
      <p:graphicFrame>
        <p:nvGraphicFramePr>
          <p:cNvPr id="15" name="Table 14"/>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Date Placeholder 1"/>
          <p:cNvSpPr txBox="1">
            <a:spLocks/>
          </p:cNvSpPr>
          <p:nvPr/>
        </p:nvSpPr>
        <p:spPr>
          <a:xfrm>
            <a:off x="457199" y="6356351"/>
            <a:ext cx="18454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11/28/2018</a:t>
            </a:r>
            <a:endParaRPr lang="en-US" dirty="0"/>
          </a:p>
        </p:txBody>
      </p:sp>
      <p:pic>
        <p:nvPicPr>
          <p:cNvPr id="19" name="Picture 18"/>
          <p:cNvPicPr preferRelativeResize="0">
            <a:picLocks/>
          </p:cNvPicPr>
          <p:nvPr/>
        </p:nvPicPr>
        <p:blipFill rotWithShape="1">
          <a:blip r:embed="rId3"/>
          <a:srcRect l="2000" t="8307" r="2000" b="4079"/>
          <a:stretch/>
        </p:blipFill>
        <p:spPr>
          <a:xfrm>
            <a:off x="2339340" y="4294448"/>
            <a:ext cx="2119817" cy="2053766"/>
          </a:xfrm>
          <a:prstGeom prst="rect">
            <a:avLst/>
          </a:prstGeom>
        </p:spPr>
      </p:pic>
      <p:pic>
        <p:nvPicPr>
          <p:cNvPr id="21" name="Picture 20"/>
          <p:cNvPicPr preferRelativeResize="0">
            <a:picLocks/>
          </p:cNvPicPr>
          <p:nvPr/>
        </p:nvPicPr>
        <p:blipFill rotWithShape="1">
          <a:blip r:embed="rId4"/>
          <a:srcRect l="2000" t="8308" r="2000" b="4683"/>
          <a:stretch/>
        </p:blipFill>
        <p:spPr>
          <a:xfrm>
            <a:off x="262912" y="4302585"/>
            <a:ext cx="2007848" cy="2053766"/>
          </a:xfrm>
          <a:prstGeom prst="rect">
            <a:avLst/>
          </a:prstGeom>
        </p:spPr>
      </p:pic>
      <p:sp>
        <p:nvSpPr>
          <p:cNvPr id="22" name="TextBox 21"/>
          <p:cNvSpPr txBox="1"/>
          <p:nvPr/>
        </p:nvSpPr>
        <p:spPr>
          <a:xfrm>
            <a:off x="190500" y="6356351"/>
            <a:ext cx="4278735" cy="461665"/>
          </a:xfrm>
          <a:prstGeom prst="rect">
            <a:avLst/>
          </a:prstGeom>
          <a:solidFill>
            <a:schemeClr val="bg1"/>
          </a:solidFill>
        </p:spPr>
        <p:txBody>
          <a:bodyPr wrap="none" rtlCol="0">
            <a:spAutoFit/>
          </a:bodyPr>
          <a:lstStyle/>
          <a:p>
            <a:r>
              <a:rPr lang="en-US" sz="1200" dirty="0" smtClean="0"/>
              <a:t>Left: Time series of DCC reflectance from G17 ABI and NPP-VIIRS </a:t>
            </a:r>
          </a:p>
          <a:p>
            <a:r>
              <a:rPr lang="en-US" sz="1200" dirty="0" smtClean="0"/>
              <a:t>for six VNIR bands; right: DCC reflectance ratio for six VNIR bands.</a:t>
            </a:r>
            <a:endParaRPr lang="en-US" sz="1200" dirty="0"/>
          </a:p>
        </p:txBody>
      </p:sp>
    </p:spTree>
    <p:extLst>
      <p:ext uri="{BB962C8B-B14F-4D97-AF65-F5344CB8AC3E}">
        <p14:creationId xmlns:p14="http://schemas.microsoft.com/office/powerpoint/2010/main" val="16294239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ABI-L1b-PLPT-015</a:t>
            </a:r>
            <a:r>
              <a:rPr lang="en-US" sz="3600" dirty="0"/>
              <a:t/>
            </a:r>
            <a:br>
              <a:rPr lang="en-US" sz="3600" dirty="0"/>
            </a:br>
            <a:r>
              <a:rPr lang="en-US" sz="3600" dirty="0">
                <a:solidFill>
                  <a:schemeClr val="tx1"/>
                </a:solidFill>
              </a:rPr>
              <a:t>NSS During SNO</a:t>
            </a: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477328"/>
          </a:xfrm>
          <a:prstGeom prst="rect">
            <a:avLst/>
          </a:prstGeom>
          <a:ln w="12700" cmpd="sng">
            <a:noFill/>
          </a:ln>
        </p:spPr>
        <p:txBody>
          <a:bodyPr wrap="square">
            <a:spAutoFit/>
          </a:bodyPr>
          <a:lstStyle/>
          <a:p>
            <a:pPr algn="ctr"/>
            <a:r>
              <a:rPr lang="en-US" sz="2000" b="1" i="1" dirty="0" smtClean="0"/>
              <a:t>Objective</a:t>
            </a:r>
          </a:p>
          <a:p>
            <a:pPr algn="just"/>
            <a:r>
              <a:rPr lang="en-US" sz="1400" dirty="0"/>
              <a:t>- Confirm the detector-to-detector variability quantified in other NSS-related tests such as PLT-018 and PLPT-018 for the VNIR bands</a:t>
            </a:r>
          </a:p>
          <a:p>
            <a:pPr algn="just"/>
            <a:r>
              <a:rPr lang="en-US" sz="1400" dirty="0"/>
              <a:t>- Validate the calibration of each detector of the six ABI VNIR bands using VIIRS as reference</a:t>
            </a:r>
          </a:p>
        </p:txBody>
      </p:sp>
      <p:sp>
        <p:nvSpPr>
          <p:cNvPr id="31" name="Rectangle 30"/>
          <p:cNvSpPr/>
          <p:nvPr/>
        </p:nvSpPr>
        <p:spPr>
          <a:xfrm>
            <a:off x="4730812" y="1350807"/>
            <a:ext cx="4299218" cy="923330"/>
          </a:xfrm>
          <a:prstGeom prst="rect">
            <a:avLst/>
          </a:prstGeom>
          <a:ln w="12700" cmpd="sng">
            <a:noFill/>
          </a:ln>
        </p:spPr>
        <p:txBody>
          <a:bodyPr wrap="square">
            <a:spAutoFit/>
          </a:bodyPr>
          <a:lstStyle/>
          <a:p>
            <a:pPr algn="ctr"/>
            <a:r>
              <a:rPr lang="en-US" sz="2000" b="1" i="1" dirty="0" smtClean="0"/>
              <a:t>Methodology</a:t>
            </a:r>
          </a:p>
          <a:p>
            <a:pPr algn="ctr"/>
            <a:endParaRPr lang="en-US" sz="2000" b="1" i="1" dirty="0"/>
          </a:p>
          <a:p>
            <a:pPr algn="ctr"/>
            <a:r>
              <a:rPr lang="en-US" sz="1400" dirty="0"/>
              <a:t>On the date and time of SNO, perform NSS at nadir </a:t>
            </a:r>
          </a:p>
        </p:txBody>
      </p:sp>
      <p:sp>
        <p:nvSpPr>
          <p:cNvPr id="36" name="Rectangle 35"/>
          <p:cNvSpPr/>
          <p:nvPr/>
        </p:nvSpPr>
        <p:spPr>
          <a:xfrm>
            <a:off x="4684844" y="3916345"/>
            <a:ext cx="4252570" cy="2400657"/>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buFont typeface="Arial" panose="020B0604020202020204" pitchFamily="34" charset="0"/>
              <a:buChar char="•"/>
            </a:pPr>
            <a:r>
              <a:rPr lang="en-US" sz="1200" dirty="0"/>
              <a:t>Six SNO NSS events were requested, according to PLPT_North_South_Scan_SNO_V3.1_GOES-S.docx</a:t>
            </a:r>
          </a:p>
          <a:p>
            <a:pPr marL="285750" indent="-285750">
              <a:buFont typeface="Arial" panose="020B0604020202020204" pitchFamily="34" charset="0"/>
              <a:buChar char="•"/>
            </a:pPr>
            <a:r>
              <a:rPr lang="en-US" sz="1200" dirty="0"/>
              <a:t>The last four events were reported as “conducted” in the SOE and PLT morning briefing slides.</a:t>
            </a:r>
          </a:p>
          <a:p>
            <a:pPr marL="285750" indent="-285750">
              <a:buFont typeface="Arial" panose="020B0604020202020204" pitchFamily="34" charset="0"/>
              <a:buChar char="•"/>
            </a:pPr>
            <a:r>
              <a:rPr lang="en-US" sz="1200" dirty="0"/>
              <a:t>Three of the SNO NSS events were actually executed.</a:t>
            </a:r>
          </a:p>
          <a:p>
            <a:pPr marL="742950" lvl="1" indent="-285750">
              <a:buFont typeface="Courier New" panose="02070309020205020404" pitchFamily="49" charset="0"/>
              <a:buChar char="o"/>
            </a:pPr>
            <a:r>
              <a:rPr lang="en-US" sz="1100" dirty="0"/>
              <a:t>L0 data were downloaded from LZSS and ingested with GRATDAT</a:t>
            </a:r>
          </a:p>
          <a:p>
            <a:pPr marL="742950" lvl="1" indent="-285750">
              <a:buFont typeface="Courier New" panose="02070309020205020404" pitchFamily="49" charset="0"/>
              <a:buChar char="o"/>
            </a:pPr>
            <a:r>
              <a:rPr lang="en-US" sz="1100" dirty="0"/>
              <a:t>Only data conducted on 09/27 and 10/03 were ingested as NSS data.  Data collocated on 10/13 were Mode 3 data</a:t>
            </a:r>
          </a:p>
          <a:p>
            <a:pPr marL="285750" indent="-285750">
              <a:buFont typeface="Arial" panose="020B0604020202020204" pitchFamily="34" charset="0"/>
              <a:buChar char="•"/>
            </a:pPr>
            <a:r>
              <a:rPr lang="en-US" sz="1200" dirty="0"/>
              <a:t>Only one SNO NSS data collocated with S-NPP will be used for further analysis</a:t>
            </a:r>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54</a:t>
            </a:fld>
            <a:endParaRPr lang="en-US" dirty="0"/>
          </a:p>
        </p:txBody>
      </p:sp>
      <p:graphicFrame>
        <p:nvGraphicFramePr>
          <p:cNvPr id="20" name="Table 19"/>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4280690719"/>
              </p:ext>
            </p:extLst>
          </p:nvPr>
        </p:nvGraphicFramePr>
        <p:xfrm>
          <a:off x="160145" y="4232561"/>
          <a:ext cx="4176889" cy="1859280"/>
        </p:xfrm>
        <a:graphic>
          <a:graphicData uri="http://schemas.openxmlformats.org/drawingml/2006/table">
            <a:tbl>
              <a:tblPr firstRow="1" bandRow="1">
                <a:tableStyleId>{5C22544A-7EE6-4342-B048-85BDC9FD1C3A}</a:tableStyleId>
              </a:tblPr>
              <a:tblGrid>
                <a:gridCol w="680445">
                  <a:extLst>
                    <a:ext uri="{9D8B030D-6E8A-4147-A177-3AD203B41FA5}">
                      <a16:colId xmlns:a16="http://schemas.microsoft.com/office/drawing/2014/main" val="2901318412"/>
                    </a:ext>
                  </a:extLst>
                </a:gridCol>
                <a:gridCol w="680446">
                  <a:extLst>
                    <a:ext uri="{9D8B030D-6E8A-4147-A177-3AD203B41FA5}">
                      <a16:colId xmlns:a16="http://schemas.microsoft.com/office/drawing/2014/main" val="151854321"/>
                    </a:ext>
                  </a:extLst>
                </a:gridCol>
                <a:gridCol w="640176">
                  <a:extLst>
                    <a:ext uri="{9D8B030D-6E8A-4147-A177-3AD203B41FA5}">
                      <a16:colId xmlns:a16="http://schemas.microsoft.com/office/drawing/2014/main" val="1006965692"/>
                    </a:ext>
                  </a:extLst>
                </a:gridCol>
                <a:gridCol w="1089483">
                  <a:extLst>
                    <a:ext uri="{9D8B030D-6E8A-4147-A177-3AD203B41FA5}">
                      <a16:colId xmlns:a16="http://schemas.microsoft.com/office/drawing/2014/main" val="1875313540"/>
                    </a:ext>
                  </a:extLst>
                </a:gridCol>
                <a:gridCol w="1086339">
                  <a:extLst>
                    <a:ext uri="{9D8B030D-6E8A-4147-A177-3AD203B41FA5}">
                      <a16:colId xmlns:a16="http://schemas.microsoft.com/office/drawing/2014/main" val="1472465430"/>
                    </a:ext>
                  </a:extLst>
                </a:gridCol>
              </a:tblGrid>
              <a:tr h="577508">
                <a:tc>
                  <a:txBody>
                    <a:bodyPr/>
                    <a:lstStyle/>
                    <a:p>
                      <a:pPr algn="ctr"/>
                      <a:r>
                        <a:rPr lang="en-US" sz="800" dirty="0" smtClean="0"/>
                        <a:t>LEO</a:t>
                      </a:r>
                      <a:r>
                        <a:rPr lang="en-US" sz="800" baseline="0" dirty="0" smtClean="0"/>
                        <a:t> Satellite</a:t>
                      </a:r>
                      <a:endParaRPr lang="en-US" sz="800" dirty="0"/>
                    </a:p>
                  </a:txBody>
                  <a:tcPr/>
                </a:tc>
                <a:tc>
                  <a:txBody>
                    <a:bodyPr/>
                    <a:lstStyle/>
                    <a:p>
                      <a:pPr algn="ctr"/>
                      <a:r>
                        <a:rPr lang="en-US" sz="800" dirty="0" smtClean="0"/>
                        <a:t>Data</a:t>
                      </a:r>
                      <a:endParaRPr lang="en-US" sz="800" dirty="0"/>
                    </a:p>
                  </a:txBody>
                  <a:tcPr/>
                </a:tc>
                <a:tc>
                  <a:txBody>
                    <a:bodyPr/>
                    <a:lstStyle/>
                    <a:p>
                      <a:pPr algn="ctr"/>
                      <a:r>
                        <a:rPr lang="en-US" sz="800" dirty="0" smtClean="0"/>
                        <a:t>Requested </a:t>
                      </a:r>
                      <a:r>
                        <a:rPr lang="en-US" sz="800" baseline="0" dirty="0" smtClean="0"/>
                        <a:t>Time (UTC)</a:t>
                      </a:r>
                      <a:r>
                        <a:rPr lang="en-US" sz="800" baseline="30000" dirty="0" smtClean="0"/>
                        <a:t> 1</a:t>
                      </a:r>
                      <a:endParaRPr lang="en-US" sz="800" dirty="0"/>
                    </a:p>
                  </a:txBody>
                  <a:tcPr/>
                </a:tc>
                <a:tc>
                  <a:txBody>
                    <a:bodyPr/>
                    <a:lstStyle/>
                    <a:p>
                      <a:pPr algn="ctr"/>
                      <a:r>
                        <a:rPr lang="en-US" sz="800" baseline="0" dirty="0" smtClean="0"/>
                        <a:t>Event Time (UTC) reported in SOE/PLT morning briefing slides</a:t>
                      </a:r>
                      <a:endParaRPr lang="en-US" sz="800" dirty="0"/>
                    </a:p>
                  </a:txBody>
                  <a:tcPr/>
                </a:tc>
                <a:tc>
                  <a:txBody>
                    <a:bodyPr/>
                    <a:lstStyle/>
                    <a:p>
                      <a:pPr algn="ctr"/>
                      <a:r>
                        <a:rPr lang="en-US" sz="800" dirty="0" smtClean="0"/>
                        <a:t>Actually executed</a:t>
                      </a:r>
                      <a:r>
                        <a:rPr lang="en-US" sz="800" baseline="0" dirty="0" smtClean="0"/>
                        <a:t> Events</a:t>
                      </a:r>
                      <a:r>
                        <a:rPr lang="en-US" sz="800" baseline="30000" dirty="0" smtClean="0"/>
                        <a:t>2</a:t>
                      </a:r>
                      <a:endParaRPr lang="en-US" sz="800" baseline="30000" dirty="0"/>
                    </a:p>
                  </a:txBody>
                  <a:tcPr/>
                </a:tc>
                <a:extLst>
                  <a:ext uri="{0D108BD9-81ED-4DB2-BD59-A6C34878D82A}">
                    <a16:rowId xmlns:a16="http://schemas.microsoft.com/office/drawing/2014/main" val="3492674811"/>
                  </a:ext>
                </a:extLst>
              </a:tr>
              <a:tr h="201622">
                <a:tc>
                  <a:txBody>
                    <a:bodyPr/>
                    <a:lstStyle/>
                    <a:p>
                      <a:pPr algn="ctr"/>
                      <a:r>
                        <a:rPr lang="en-US" sz="800" strike="sngStrike" dirty="0" smtClean="0">
                          <a:solidFill>
                            <a:srgbClr val="FF0000"/>
                          </a:solidFill>
                        </a:rPr>
                        <a:t>Metop-B</a:t>
                      </a:r>
                      <a:endParaRPr lang="en-US" sz="800" strike="sngStrike" dirty="0">
                        <a:solidFill>
                          <a:srgbClr val="FF0000"/>
                        </a:solidFill>
                      </a:endParaRPr>
                    </a:p>
                  </a:txBody>
                  <a:tcPr/>
                </a:tc>
                <a:tc>
                  <a:txBody>
                    <a:bodyPr/>
                    <a:lstStyle/>
                    <a:p>
                      <a:pPr algn="ctr"/>
                      <a:r>
                        <a:rPr lang="en-US" sz="800" strike="sngStrike" dirty="0" smtClean="0">
                          <a:solidFill>
                            <a:srgbClr val="FF0000"/>
                          </a:solidFill>
                        </a:rPr>
                        <a:t>09/04/2018</a:t>
                      </a:r>
                      <a:endParaRPr lang="en-US" sz="800" strike="sngStrike" dirty="0">
                        <a:solidFill>
                          <a:srgbClr val="FF0000"/>
                        </a:solidFill>
                      </a:endParaRPr>
                    </a:p>
                  </a:txBody>
                  <a:tcPr/>
                </a:tc>
                <a:tc>
                  <a:txBody>
                    <a:bodyPr/>
                    <a:lstStyle/>
                    <a:p>
                      <a:pPr algn="ctr"/>
                      <a:r>
                        <a:rPr lang="en-US" sz="800" strike="sngStrike" dirty="0" smtClean="0">
                          <a:solidFill>
                            <a:srgbClr val="FF0000"/>
                          </a:solidFill>
                        </a:rPr>
                        <a:t>15:26</a:t>
                      </a:r>
                      <a:endParaRPr lang="en-US" sz="800" strike="sngStrike" dirty="0">
                        <a:solidFill>
                          <a:srgbClr val="FF0000"/>
                        </a:solidFill>
                      </a:endParaRPr>
                    </a:p>
                  </a:txBody>
                  <a:tcPr/>
                </a:tc>
                <a:tc>
                  <a:txBody>
                    <a:bodyPr/>
                    <a:lstStyle/>
                    <a:p>
                      <a:pPr algn="ctr"/>
                      <a:r>
                        <a:rPr lang="en-US" sz="800" strike="sngStrike" dirty="0" smtClean="0">
                          <a:solidFill>
                            <a:srgbClr val="FF0000"/>
                          </a:solidFill>
                        </a:rPr>
                        <a:t>None</a:t>
                      </a:r>
                      <a:endParaRPr lang="en-US" sz="800" strike="sngStrike" dirty="0">
                        <a:solidFill>
                          <a:srgbClr val="FF0000"/>
                        </a:solidFill>
                      </a:endParaRPr>
                    </a:p>
                  </a:txBody>
                  <a:tcPr/>
                </a:tc>
                <a:tc>
                  <a:txBody>
                    <a:bodyPr/>
                    <a:lstStyle/>
                    <a:p>
                      <a:pPr algn="ctr"/>
                      <a:r>
                        <a:rPr lang="en-US" sz="800" strike="sngStrike" dirty="0" smtClean="0">
                          <a:solidFill>
                            <a:srgbClr val="FF0000"/>
                          </a:solidFill>
                        </a:rPr>
                        <a:t> -</a:t>
                      </a:r>
                      <a:endParaRPr lang="en-US" sz="800" strike="sngStrike" dirty="0">
                        <a:solidFill>
                          <a:srgbClr val="FF0000"/>
                        </a:solidFill>
                      </a:endParaRPr>
                    </a:p>
                  </a:txBody>
                  <a:tcPr/>
                </a:tc>
                <a:extLst>
                  <a:ext uri="{0D108BD9-81ED-4DB2-BD59-A6C34878D82A}">
                    <a16:rowId xmlns:a16="http://schemas.microsoft.com/office/drawing/2014/main" val="504305408"/>
                  </a:ext>
                </a:extLst>
              </a:tr>
              <a:tr h="201622">
                <a:tc>
                  <a:txBody>
                    <a:bodyPr/>
                    <a:lstStyle/>
                    <a:p>
                      <a:pPr algn="ctr"/>
                      <a:r>
                        <a:rPr lang="en-US" sz="800" strike="sngStrike" dirty="0" smtClean="0">
                          <a:solidFill>
                            <a:srgbClr val="FF0000"/>
                          </a:solidFill>
                        </a:rPr>
                        <a:t>NOAA-20</a:t>
                      </a:r>
                      <a:endParaRPr lang="en-US" sz="800" strike="sngStrike" dirty="0">
                        <a:solidFill>
                          <a:srgbClr val="FF0000"/>
                        </a:solidFill>
                      </a:endParaRPr>
                    </a:p>
                  </a:txBody>
                  <a:tcPr/>
                </a:tc>
                <a:tc>
                  <a:txBody>
                    <a:bodyPr/>
                    <a:lstStyle/>
                    <a:p>
                      <a:pPr algn="ctr"/>
                      <a:r>
                        <a:rPr lang="en-US" sz="800" strike="sngStrike" dirty="0" smtClean="0">
                          <a:solidFill>
                            <a:srgbClr val="FF0000"/>
                          </a:solidFill>
                        </a:rPr>
                        <a:t>09/17/2018</a:t>
                      </a:r>
                      <a:endParaRPr lang="en-US" sz="800" strike="sngStrike" dirty="0">
                        <a:solidFill>
                          <a:srgbClr val="FF0000"/>
                        </a:solidFill>
                      </a:endParaRPr>
                    </a:p>
                  </a:txBody>
                  <a:tcPr/>
                </a:tc>
                <a:tc>
                  <a:txBody>
                    <a:bodyPr/>
                    <a:lstStyle/>
                    <a:p>
                      <a:pPr algn="ctr"/>
                      <a:r>
                        <a:rPr lang="en-US" sz="800" strike="sngStrike" dirty="0" smtClean="0">
                          <a:solidFill>
                            <a:srgbClr val="FF0000"/>
                          </a:solidFill>
                        </a:rPr>
                        <a:t>07:22</a:t>
                      </a:r>
                      <a:endParaRPr lang="en-US" sz="800" strike="sngStrike" dirty="0">
                        <a:solidFill>
                          <a:srgbClr val="FF0000"/>
                        </a:solidFill>
                      </a:endParaRPr>
                    </a:p>
                  </a:txBody>
                  <a:tcPr/>
                </a:tc>
                <a:tc>
                  <a:txBody>
                    <a:bodyPr/>
                    <a:lstStyle/>
                    <a:p>
                      <a:pPr algn="ctr"/>
                      <a:r>
                        <a:rPr lang="en-US" sz="800" strike="sngStrike" dirty="0" smtClean="0">
                          <a:solidFill>
                            <a:srgbClr val="FF0000"/>
                          </a:solidFill>
                        </a:rPr>
                        <a:t>None</a:t>
                      </a:r>
                      <a:endParaRPr lang="en-US" sz="800" strike="sngStrike" dirty="0">
                        <a:solidFill>
                          <a:srgbClr val="FF0000"/>
                        </a:solidFill>
                      </a:endParaRPr>
                    </a:p>
                  </a:txBody>
                  <a:tcPr/>
                </a:tc>
                <a:tc>
                  <a:txBody>
                    <a:bodyPr/>
                    <a:lstStyle/>
                    <a:p>
                      <a:pPr algn="ctr"/>
                      <a:r>
                        <a:rPr lang="en-US" sz="800" strike="sngStrike" baseline="0" dirty="0" smtClean="0">
                          <a:solidFill>
                            <a:srgbClr val="FF0000"/>
                          </a:solidFill>
                        </a:rPr>
                        <a:t> -</a:t>
                      </a:r>
                      <a:endParaRPr lang="en-US" sz="800" strike="sngStrike" dirty="0">
                        <a:solidFill>
                          <a:srgbClr val="FF0000"/>
                        </a:solidFill>
                      </a:endParaRPr>
                    </a:p>
                  </a:txBody>
                  <a:tcPr/>
                </a:tc>
                <a:extLst>
                  <a:ext uri="{0D108BD9-81ED-4DB2-BD59-A6C34878D82A}">
                    <a16:rowId xmlns:a16="http://schemas.microsoft.com/office/drawing/2014/main" val="3777265572"/>
                  </a:ext>
                </a:extLst>
              </a:tr>
              <a:tr h="201622">
                <a:tc>
                  <a:txBody>
                    <a:bodyPr/>
                    <a:lstStyle/>
                    <a:p>
                      <a:pPr algn="ctr"/>
                      <a:r>
                        <a:rPr lang="en-US" sz="800" dirty="0" smtClean="0"/>
                        <a:t>S-NPP</a:t>
                      </a:r>
                      <a:endParaRPr lang="en-US" sz="800" dirty="0"/>
                    </a:p>
                  </a:txBody>
                  <a:tcPr/>
                </a:tc>
                <a:tc>
                  <a:txBody>
                    <a:bodyPr/>
                    <a:lstStyle/>
                    <a:p>
                      <a:pPr algn="ctr"/>
                      <a:r>
                        <a:rPr lang="en-US" sz="800" dirty="0" smtClean="0"/>
                        <a:t>09/27/2018</a:t>
                      </a:r>
                      <a:endParaRPr lang="en-US" sz="800" dirty="0"/>
                    </a:p>
                  </a:txBody>
                  <a:tcPr/>
                </a:tc>
                <a:tc>
                  <a:txBody>
                    <a:bodyPr/>
                    <a:lstStyle/>
                    <a:p>
                      <a:pPr algn="ctr"/>
                      <a:r>
                        <a:rPr lang="en-US" sz="800" dirty="0" smtClean="0"/>
                        <a:t>19:24</a:t>
                      </a:r>
                      <a:endParaRPr lang="en-US" sz="800" dirty="0"/>
                    </a:p>
                  </a:txBody>
                  <a:tcPr/>
                </a:tc>
                <a:tc>
                  <a:txBody>
                    <a:bodyPr/>
                    <a:lstStyle/>
                    <a:p>
                      <a:pPr algn="ctr"/>
                      <a:r>
                        <a:rPr lang="en-US" sz="800" dirty="0" smtClean="0"/>
                        <a:t>19:22 - 19:27</a:t>
                      </a:r>
                      <a:endParaRPr lang="en-US" sz="800" dirty="0"/>
                    </a:p>
                  </a:txBody>
                  <a:tcPr/>
                </a:tc>
                <a:tc>
                  <a:txBody>
                    <a:bodyPr/>
                    <a:lstStyle/>
                    <a:p>
                      <a:pPr algn="ctr"/>
                      <a:r>
                        <a:rPr lang="en-US" sz="800" dirty="0" smtClean="0"/>
                        <a:t>M5(NSS</a:t>
                      </a:r>
                      <a:r>
                        <a:rPr lang="en-US" sz="800" baseline="0" dirty="0" smtClean="0"/>
                        <a:t> data)</a:t>
                      </a:r>
                      <a:endParaRPr lang="en-US" sz="800" dirty="0"/>
                    </a:p>
                  </a:txBody>
                  <a:tcPr/>
                </a:tc>
                <a:extLst>
                  <a:ext uri="{0D108BD9-81ED-4DB2-BD59-A6C34878D82A}">
                    <a16:rowId xmlns:a16="http://schemas.microsoft.com/office/drawing/2014/main" val="1614612758"/>
                  </a:ext>
                </a:extLst>
              </a:tr>
              <a:tr h="201622">
                <a:tc>
                  <a:txBody>
                    <a:bodyPr/>
                    <a:lstStyle/>
                    <a:p>
                      <a:pPr algn="ctr"/>
                      <a:r>
                        <a:rPr lang="en-US" sz="800" dirty="0" smtClean="0"/>
                        <a:t>Metop-B</a:t>
                      </a:r>
                      <a:endParaRPr lang="en-US" sz="800" dirty="0"/>
                    </a:p>
                  </a:txBody>
                  <a:tcPr/>
                </a:tc>
                <a:tc>
                  <a:txBody>
                    <a:bodyPr/>
                    <a:lstStyle/>
                    <a:p>
                      <a:pPr algn="ctr"/>
                      <a:r>
                        <a:rPr lang="en-US" sz="800" dirty="0" smtClean="0"/>
                        <a:t>10/03/2018</a:t>
                      </a:r>
                      <a:endParaRPr lang="en-US" sz="800" dirty="0"/>
                    </a:p>
                  </a:txBody>
                  <a:tcPr/>
                </a:tc>
                <a:tc>
                  <a:txBody>
                    <a:bodyPr/>
                    <a:lstStyle/>
                    <a:p>
                      <a:pPr algn="ctr"/>
                      <a:r>
                        <a:rPr lang="en-US" sz="800" dirty="0" smtClean="0"/>
                        <a:t>15:26</a:t>
                      </a:r>
                      <a:endParaRPr lang="en-US" sz="800" dirty="0"/>
                    </a:p>
                  </a:txBody>
                  <a:tcPr/>
                </a:tc>
                <a:tc>
                  <a:txBody>
                    <a:bodyPr/>
                    <a:lstStyle/>
                    <a:p>
                      <a:pPr algn="ctr"/>
                      <a:r>
                        <a:rPr lang="en-US" sz="800" dirty="0" smtClean="0"/>
                        <a:t>07:19 - 07:24</a:t>
                      </a:r>
                      <a:endParaRPr lang="en-US" sz="800" dirty="0"/>
                    </a:p>
                  </a:txBody>
                  <a:tcPr/>
                </a:tc>
                <a:tc>
                  <a:txBody>
                    <a:bodyPr/>
                    <a:lstStyle/>
                    <a:p>
                      <a:pPr algn="ctr"/>
                      <a:r>
                        <a:rPr lang="en-US" sz="800" dirty="0" smtClean="0"/>
                        <a:t>M5</a:t>
                      </a:r>
                      <a:r>
                        <a:rPr lang="en-US" sz="800" baseline="0" dirty="0" smtClean="0"/>
                        <a:t> (NSS data)</a:t>
                      </a:r>
                      <a:endParaRPr lang="en-US" sz="800" dirty="0"/>
                    </a:p>
                  </a:txBody>
                  <a:tcPr/>
                </a:tc>
                <a:extLst>
                  <a:ext uri="{0D108BD9-81ED-4DB2-BD59-A6C34878D82A}">
                    <a16:rowId xmlns:a16="http://schemas.microsoft.com/office/drawing/2014/main" val="3385084420"/>
                  </a:ext>
                </a:extLst>
              </a:tr>
              <a:tr h="201622">
                <a:tc>
                  <a:txBody>
                    <a:bodyPr/>
                    <a:lstStyle/>
                    <a:p>
                      <a:pPr algn="ctr"/>
                      <a:r>
                        <a:rPr lang="en-US" sz="800" dirty="0" smtClean="0"/>
                        <a:t>NOAA-20</a:t>
                      </a:r>
                      <a:endParaRPr lang="en-US" sz="800" dirty="0"/>
                    </a:p>
                  </a:txBody>
                  <a:tcPr/>
                </a:tc>
                <a:tc>
                  <a:txBody>
                    <a:bodyPr/>
                    <a:lstStyle/>
                    <a:p>
                      <a:pPr algn="ctr"/>
                      <a:r>
                        <a:rPr lang="en-US" sz="800" dirty="0" smtClean="0"/>
                        <a:t>10/03/2018</a:t>
                      </a:r>
                      <a:endParaRPr lang="en-US" sz="800" dirty="0"/>
                    </a:p>
                  </a:txBody>
                  <a:tcPr/>
                </a:tc>
                <a:tc>
                  <a:txBody>
                    <a:bodyPr/>
                    <a:lstStyle/>
                    <a:p>
                      <a:pPr algn="ctr"/>
                      <a:r>
                        <a:rPr lang="en-US" sz="800" dirty="0" smtClean="0"/>
                        <a:t>07:21</a:t>
                      </a:r>
                      <a:endParaRPr lang="en-US" sz="800" dirty="0"/>
                    </a:p>
                  </a:txBody>
                  <a:tcPr/>
                </a:tc>
                <a:tc>
                  <a:txBody>
                    <a:bodyPr/>
                    <a:lstStyle/>
                    <a:p>
                      <a:pPr algn="ctr"/>
                      <a:r>
                        <a:rPr lang="en-US" sz="800" dirty="0" smtClean="0"/>
                        <a:t>15:24 – 15:29</a:t>
                      </a:r>
                      <a:endParaRPr lang="en-US" sz="800" dirty="0"/>
                    </a:p>
                  </a:txBody>
                  <a:tcPr/>
                </a:tc>
                <a:tc>
                  <a:txBody>
                    <a:bodyPr/>
                    <a:lstStyle/>
                    <a:p>
                      <a:pPr algn="ctr"/>
                      <a:r>
                        <a:rPr lang="en-US" sz="800" dirty="0" smtClean="0"/>
                        <a:t>M5 (NSS data)</a:t>
                      </a:r>
                      <a:endParaRPr lang="en-US" sz="800" dirty="0"/>
                    </a:p>
                  </a:txBody>
                  <a:tcPr/>
                </a:tc>
                <a:extLst>
                  <a:ext uri="{0D108BD9-81ED-4DB2-BD59-A6C34878D82A}">
                    <a16:rowId xmlns:a16="http://schemas.microsoft.com/office/drawing/2014/main" val="78396911"/>
                  </a:ext>
                </a:extLst>
              </a:tr>
              <a:tr h="201622">
                <a:tc>
                  <a:txBody>
                    <a:bodyPr/>
                    <a:lstStyle/>
                    <a:p>
                      <a:pPr algn="ctr"/>
                      <a:r>
                        <a:rPr lang="en-US" sz="800" strike="sngStrike" dirty="0" smtClean="0">
                          <a:solidFill>
                            <a:srgbClr val="FF0000"/>
                          </a:solidFill>
                        </a:rPr>
                        <a:t>S-NPP</a:t>
                      </a:r>
                      <a:endParaRPr lang="en-US" sz="800" strike="sngStrike" dirty="0">
                        <a:solidFill>
                          <a:srgbClr val="FF0000"/>
                        </a:solidFill>
                      </a:endParaRPr>
                    </a:p>
                  </a:txBody>
                  <a:tcPr/>
                </a:tc>
                <a:tc>
                  <a:txBody>
                    <a:bodyPr/>
                    <a:lstStyle/>
                    <a:p>
                      <a:pPr algn="ctr"/>
                      <a:r>
                        <a:rPr lang="en-US" sz="800" strike="sngStrike" dirty="0" smtClean="0">
                          <a:solidFill>
                            <a:srgbClr val="FF0000"/>
                          </a:solidFill>
                        </a:rPr>
                        <a:t>10/13/2018</a:t>
                      </a:r>
                      <a:endParaRPr lang="en-US" sz="800" strike="sngStrike" dirty="0">
                        <a:solidFill>
                          <a:srgbClr val="FF0000"/>
                        </a:solidFill>
                      </a:endParaRPr>
                    </a:p>
                  </a:txBody>
                  <a:tcPr/>
                </a:tc>
                <a:tc>
                  <a:txBody>
                    <a:bodyPr/>
                    <a:lstStyle/>
                    <a:p>
                      <a:pPr algn="ctr"/>
                      <a:r>
                        <a:rPr lang="en-US" sz="800" strike="sngStrike" dirty="0" smtClean="0">
                          <a:solidFill>
                            <a:srgbClr val="FF0000"/>
                          </a:solidFill>
                        </a:rPr>
                        <a:t>19:24</a:t>
                      </a:r>
                      <a:endParaRPr lang="en-US" sz="800" strike="sngStrike" dirty="0">
                        <a:solidFill>
                          <a:srgbClr val="FF0000"/>
                        </a:solidFill>
                      </a:endParaRPr>
                    </a:p>
                  </a:txBody>
                  <a:tcPr/>
                </a:tc>
                <a:tc>
                  <a:txBody>
                    <a:bodyPr/>
                    <a:lstStyle/>
                    <a:p>
                      <a:pPr algn="ctr"/>
                      <a:r>
                        <a:rPr lang="en-US" sz="800" strike="sngStrike" dirty="0" smtClean="0">
                          <a:solidFill>
                            <a:srgbClr val="FF0000"/>
                          </a:solidFill>
                        </a:rPr>
                        <a:t>19:22 – 19:27</a:t>
                      </a:r>
                      <a:endParaRPr lang="en-US" sz="800" strike="sngStrike" dirty="0">
                        <a:solidFill>
                          <a:srgbClr val="FF0000"/>
                        </a:solidFill>
                      </a:endParaRPr>
                    </a:p>
                  </a:txBody>
                  <a:tcPr/>
                </a:tc>
                <a:tc>
                  <a:txBody>
                    <a:bodyPr/>
                    <a:lstStyle/>
                    <a:p>
                      <a:pPr algn="ctr"/>
                      <a:r>
                        <a:rPr lang="en-US" sz="800" strike="sngStrike" dirty="0" smtClean="0">
                          <a:solidFill>
                            <a:srgbClr val="FF0000"/>
                          </a:solidFill>
                        </a:rPr>
                        <a:t>M3 (Not</a:t>
                      </a:r>
                      <a:r>
                        <a:rPr lang="en-US" sz="800" strike="sngStrike" baseline="0" dirty="0" smtClean="0">
                          <a:solidFill>
                            <a:srgbClr val="FF0000"/>
                          </a:solidFill>
                        </a:rPr>
                        <a:t> NSS data)</a:t>
                      </a:r>
                      <a:endParaRPr lang="en-US" sz="800" strike="sngStrike" dirty="0">
                        <a:solidFill>
                          <a:srgbClr val="FF0000"/>
                        </a:solidFill>
                      </a:endParaRPr>
                    </a:p>
                  </a:txBody>
                  <a:tcPr/>
                </a:tc>
                <a:extLst>
                  <a:ext uri="{0D108BD9-81ED-4DB2-BD59-A6C34878D82A}">
                    <a16:rowId xmlns:a16="http://schemas.microsoft.com/office/drawing/2014/main" val="1443896273"/>
                  </a:ext>
                </a:extLst>
              </a:tr>
            </a:tbl>
          </a:graphicData>
        </a:graphic>
      </p:graphicFrame>
      <p:sp>
        <p:nvSpPr>
          <p:cNvPr id="22" name="TextBox 21"/>
          <p:cNvSpPr txBox="1"/>
          <p:nvPr/>
        </p:nvSpPr>
        <p:spPr>
          <a:xfrm>
            <a:off x="103169" y="6116947"/>
            <a:ext cx="3190297" cy="400110"/>
          </a:xfrm>
          <a:prstGeom prst="rect">
            <a:avLst/>
          </a:prstGeom>
          <a:noFill/>
        </p:spPr>
        <p:txBody>
          <a:bodyPr wrap="none" rtlCol="0">
            <a:spAutoFit/>
          </a:bodyPr>
          <a:lstStyle/>
          <a:p>
            <a:r>
              <a:rPr lang="en-US" sz="1000" dirty="0" smtClean="0"/>
              <a:t>1: Requested by F. Padula and M. Cook</a:t>
            </a:r>
          </a:p>
          <a:p>
            <a:r>
              <a:rPr lang="en-US" sz="1000" dirty="0" smtClean="0"/>
              <a:t>2: Successfully ingested by GRATDAT as Mode25 NSS data</a:t>
            </a:r>
            <a:endParaRPr lang="en-US" sz="1000" dirty="0"/>
          </a:p>
        </p:txBody>
      </p:sp>
    </p:spTree>
    <p:extLst>
      <p:ext uri="{BB962C8B-B14F-4D97-AF65-F5344CB8AC3E}">
        <p14:creationId xmlns:p14="http://schemas.microsoft.com/office/powerpoint/2010/main" val="33301426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ABI-L1b-PLPT-017</a:t>
            </a:r>
            <a:r>
              <a:rPr lang="en-US" sz="3600" dirty="0"/>
              <a:t/>
            </a:r>
            <a:br>
              <a:rPr lang="en-US" sz="3600" dirty="0"/>
            </a:br>
            <a:r>
              <a:rPr lang="en-US" sz="3600" dirty="0">
                <a:solidFill>
                  <a:schemeClr val="tx1"/>
                </a:solidFill>
              </a:rPr>
              <a:t>NSS </a:t>
            </a:r>
            <a:r>
              <a:rPr lang="en-US" sz="3600" dirty="0" smtClean="0">
                <a:solidFill>
                  <a:schemeClr val="tx1"/>
                </a:solidFill>
              </a:rPr>
              <a:t>Lunar</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785104"/>
          </a:xfrm>
          <a:prstGeom prst="rect">
            <a:avLst/>
          </a:prstGeom>
          <a:ln w="12700" cmpd="sng">
            <a:noFill/>
          </a:ln>
        </p:spPr>
        <p:txBody>
          <a:bodyPr wrap="square">
            <a:spAutoFit/>
          </a:bodyPr>
          <a:lstStyle/>
          <a:p>
            <a:pPr algn="ctr"/>
            <a:r>
              <a:rPr lang="en-US" sz="2000" b="1" i="1" dirty="0" smtClean="0"/>
              <a:t>Objective</a:t>
            </a:r>
          </a:p>
          <a:p>
            <a:pPr lvl="0">
              <a:defRPr/>
            </a:pPr>
            <a:r>
              <a:rPr lang="en-US" sz="1400" dirty="0">
                <a:solidFill>
                  <a:prstClr val="black"/>
                </a:solidFill>
              </a:rPr>
              <a:t>Characterize ABI instrument performance using the north-south scan (NSS) of the Moon.</a:t>
            </a:r>
          </a:p>
          <a:p>
            <a:pPr lvl="0">
              <a:defRPr/>
            </a:pPr>
            <a:endParaRPr lang="en-US" sz="1400" dirty="0">
              <a:solidFill>
                <a:prstClr val="black"/>
              </a:solidFill>
            </a:endParaRPr>
          </a:p>
          <a:p>
            <a:pPr lvl="0" algn="ctr">
              <a:defRPr/>
            </a:pPr>
            <a:r>
              <a:rPr lang="en-US" sz="2000" b="1" i="1" dirty="0">
                <a:solidFill>
                  <a:prstClr val="black"/>
                </a:solidFill>
              </a:rPr>
              <a:t>Related Requirements</a:t>
            </a:r>
          </a:p>
          <a:p>
            <a:pPr marL="169863" lvl="0" indent="-169863">
              <a:buFont typeface="Arial" panose="020B0604020202020204" pitchFamily="34" charset="0"/>
              <a:buChar char="•"/>
              <a:defRPr/>
            </a:pPr>
            <a:r>
              <a:rPr lang="en-US" sz="1400" dirty="0">
                <a:solidFill>
                  <a:prstClr val="black"/>
                </a:solidFill>
              </a:rPr>
              <a:t>MRD519: detector-to-detector radiance with relative accuracy in each band within1-sigma noise</a:t>
            </a:r>
            <a:endParaRPr lang="en-US" sz="1400" dirty="0"/>
          </a:p>
        </p:txBody>
      </p:sp>
      <p:sp>
        <p:nvSpPr>
          <p:cNvPr id="31" name="Rectangle 30"/>
          <p:cNvSpPr/>
          <p:nvPr/>
        </p:nvSpPr>
        <p:spPr>
          <a:xfrm>
            <a:off x="4730812" y="1350807"/>
            <a:ext cx="4299218" cy="400110"/>
          </a:xfrm>
          <a:prstGeom prst="rect">
            <a:avLst/>
          </a:prstGeom>
          <a:ln w="12700" cmpd="sng">
            <a:noFill/>
          </a:ln>
        </p:spPr>
        <p:txBody>
          <a:bodyPr wrap="square">
            <a:spAutoFit/>
          </a:bodyPr>
          <a:lstStyle/>
          <a:p>
            <a:pPr algn="ctr"/>
            <a:r>
              <a:rPr lang="en-US" sz="2000" b="1" i="1" dirty="0" smtClean="0"/>
              <a:t>Methodology</a:t>
            </a:r>
            <a:endParaRPr lang="en-US" sz="1400" dirty="0"/>
          </a:p>
        </p:txBody>
      </p:sp>
      <p:sp>
        <p:nvSpPr>
          <p:cNvPr id="36" name="Rectangle 35"/>
          <p:cNvSpPr/>
          <p:nvPr/>
        </p:nvSpPr>
        <p:spPr>
          <a:xfrm>
            <a:off x="4684844" y="3916345"/>
            <a:ext cx="4252570" cy="2062103"/>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200" dirty="0"/>
              <a:t>Lunar NSS was successfully conducted on 08/30/2018 and 09/25/2018. </a:t>
            </a:r>
          </a:p>
          <a:p>
            <a:pPr marL="285750" indent="-285750" algn="just">
              <a:buFont typeface="Arial" panose="020B0604020202020204" pitchFamily="34" charset="0"/>
              <a:buChar char="•"/>
            </a:pPr>
            <a:r>
              <a:rPr lang="en-US" sz="1200" dirty="0"/>
              <a:t>Each ABI detector successfully scanned across the Moon</a:t>
            </a:r>
          </a:p>
          <a:p>
            <a:pPr marL="742950" lvl="1" indent="-285750" algn="just">
              <a:buFont typeface="Arial" panose="020B0604020202020204" pitchFamily="34" charset="0"/>
              <a:buChar char="•"/>
            </a:pPr>
            <a:r>
              <a:rPr lang="en-US" sz="1200" dirty="0"/>
              <a:t>Although some detectors had moon-contamination space looks on 09/25/2018, valid lunar NSS for each detector was collected for each detectors from the two lunar NSS events.</a:t>
            </a:r>
          </a:p>
          <a:p>
            <a:pPr marL="285750" indent="-285750" algn="just">
              <a:buFont typeface="Arial" panose="020B0604020202020204" pitchFamily="34" charset="0"/>
              <a:buChar char="•"/>
            </a:pPr>
            <a:r>
              <a:rPr lang="en-US" sz="1200" dirty="0"/>
              <a:t>Ongoing effort using the lunar NSS data for MTF, blooming, OOF, and detector-to-detector uniformity assessments.</a:t>
            </a:r>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55</a:t>
            </a:fld>
            <a:endParaRPr lang="en-US" dirty="0"/>
          </a:p>
        </p:txBody>
      </p:sp>
      <p:graphicFrame>
        <p:nvGraphicFramePr>
          <p:cNvPr id="20" name="Table 19"/>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pic>
        <p:nvPicPr>
          <p:cNvPr id="18" name="Picture 1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4044" y="1845149"/>
            <a:ext cx="1264260" cy="1075754"/>
          </a:xfrm>
          <a:prstGeom prst="rect">
            <a:avLst/>
          </a:prstGeom>
          <a:noFill/>
          <a:ln>
            <a:noFill/>
          </a:ln>
        </p:spPr>
      </p:pic>
      <p:sp>
        <p:nvSpPr>
          <p:cNvPr id="19" name="TextBox 18"/>
          <p:cNvSpPr txBox="1"/>
          <p:nvPr/>
        </p:nvSpPr>
        <p:spPr>
          <a:xfrm>
            <a:off x="4988502" y="2860467"/>
            <a:ext cx="373899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ABI scans across the moon with north-south scan mode </a:t>
            </a:r>
          </a:p>
        </p:txBody>
      </p:sp>
      <p:pic>
        <p:nvPicPr>
          <p:cNvPr id="23" name="Picture 22"/>
          <p:cNvPicPr>
            <a:picLocks noChangeAspect="1"/>
          </p:cNvPicPr>
          <p:nvPr/>
        </p:nvPicPr>
        <p:blipFill>
          <a:blip r:embed="rId4"/>
          <a:stretch>
            <a:fillRect/>
          </a:stretch>
        </p:blipFill>
        <p:spPr>
          <a:xfrm>
            <a:off x="6336074" y="2056768"/>
            <a:ext cx="2328424" cy="631686"/>
          </a:xfrm>
          <a:prstGeom prst="rect">
            <a:avLst/>
          </a:prstGeom>
        </p:spPr>
      </p:pic>
      <p:graphicFrame>
        <p:nvGraphicFramePr>
          <p:cNvPr id="24" name="Content Placeholder 5"/>
          <p:cNvGraphicFramePr>
            <a:graphicFrameLocks/>
          </p:cNvGraphicFramePr>
          <p:nvPr>
            <p:extLst>
              <p:ext uri="{D42A27DB-BD31-4B8C-83A1-F6EECF244321}">
                <p14:modId xmlns:p14="http://schemas.microsoft.com/office/powerpoint/2010/main" val="2713367312"/>
              </p:ext>
            </p:extLst>
          </p:nvPr>
        </p:nvGraphicFramePr>
        <p:xfrm>
          <a:off x="228138" y="5151975"/>
          <a:ext cx="3990744" cy="1106480"/>
        </p:xfrm>
        <a:graphic>
          <a:graphicData uri="http://schemas.openxmlformats.org/drawingml/2006/table">
            <a:tbl>
              <a:tblPr firstRow="1" bandRow="1">
                <a:tableStyleId>{5C22544A-7EE6-4342-B048-85BDC9FD1C3A}</a:tableStyleId>
              </a:tblPr>
              <a:tblGrid>
                <a:gridCol w="948552">
                  <a:extLst>
                    <a:ext uri="{9D8B030D-6E8A-4147-A177-3AD203B41FA5}">
                      <a16:colId xmlns:a16="http://schemas.microsoft.com/office/drawing/2014/main" val="4021114480"/>
                    </a:ext>
                  </a:extLst>
                </a:gridCol>
                <a:gridCol w="800341">
                  <a:extLst>
                    <a:ext uri="{9D8B030D-6E8A-4147-A177-3AD203B41FA5}">
                      <a16:colId xmlns:a16="http://schemas.microsoft.com/office/drawing/2014/main" val="1345264440"/>
                    </a:ext>
                  </a:extLst>
                </a:gridCol>
                <a:gridCol w="2241851">
                  <a:extLst>
                    <a:ext uri="{9D8B030D-6E8A-4147-A177-3AD203B41FA5}">
                      <a16:colId xmlns:a16="http://schemas.microsoft.com/office/drawing/2014/main" val="1291926285"/>
                    </a:ext>
                  </a:extLst>
                </a:gridCol>
              </a:tblGrid>
              <a:tr h="193289">
                <a:tc>
                  <a:txBody>
                    <a:bodyPr/>
                    <a:lstStyle/>
                    <a:p>
                      <a:pPr algn="ctr"/>
                      <a:endParaRPr lang="en-US" sz="800" dirty="0"/>
                    </a:p>
                  </a:txBody>
                  <a:tcPr/>
                </a:tc>
                <a:tc>
                  <a:txBody>
                    <a:bodyPr/>
                    <a:lstStyle/>
                    <a:p>
                      <a:pPr algn="ctr"/>
                      <a:r>
                        <a:rPr lang="en-US" sz="800" dirty="0" smtClean="0"/>
                        <a:t>08/30/2018</a:t>
                      </a:r>
                      <a:endParaRPr lang="en-US" sz="800" dirty="0"/>
                    </a:p>
                  </a:txBody>
                  <a:tcPr/>
                </a:tc>
                <a:tc>
                  <a:txBody>
                    <a:bodyPr/>
                    <a:lstStyle/>
                    <a:p>
                      <a:pPr algn="ctr"/>
                      <a:r>
                        <a:rPr lang="en-US" sz="800" dirty="0" smtClean="0"/>
                        <a:t>09/25/2017</a:t>
                      </a:r>
                      <a:endParaRPr lang="en-US" sz="800" dirty="0"/>
                    </a:p>
                  </a:txBody>
                  <a:tcPr/>
                </a:tc>
                <a:extLst>
                  <a:ext uri="{0D108BD9-81ED-4DB2-BD59-A6C34878D82A}">
                    <a16:rowId xmlns:a16="http://schemas.microsoft.com/office/drawing/2014/main" val="1780279733"/>
                  </a:ext>
                </a:extLst>
              </a:tr>
              <a:tr h="222560">
                <a:tc>
                  <a:txBody>
                    <a:bodyPr/>
                    <a:lstStyle/>
                    <a:p>
                      <a:pPr algn="ctr"/>
                      <a:r>
                        <a:rPr lang="en-US" sz="800" dirty="0" smtClean="0"/>
                        <a:t>Lunar phase angle</a:t>
                      </a:r>
                    </a:p>
                  </a:txBody>
                  <a:tcPr/>
                </a:tc>
                <a:tc>
                  <a:txBody>
                    <a:bodyPr/>
                    <a:lstStyle/>
                    <a:p>
                      <a:pPr algn="ctr"/>
                      <a:r>
                        <a:rPr lang="en-US" sz="800" dirty="0" smtClean="0"/>
                        <a:t>49</a:t>
                      </a:r>
                      <a:r>
                        <a:rPr lang="en-US" sz="800" baseline="30000" dirty="0" smtClean="0"/>
                        <a:t>o</a:t>
                      </a:r>
                      <a:r>
                        <a:rPr lang="en-US" sz="800" baseline="0" dirty="0" smtClean="0"/>
                        <a:t> - 51</a:t>
                      </a:r>
                      <a:r>
                        <a:rPr lang="en-US" sz="800" baseline="30000" dirty="0" smtClean="0"/>
                        <a:t>o</a:t>
                      </a:r>
                      <a:endParaRPr lang="en-US" sz="800" dirty="0"/>
                    </a:p>
                  </a:txBody>
                  <a:tcPr/>
                </a:tc>
                <a:tc>
                  <a:txBody>
                    <a:bodyPr/>
                    <a:lstStyle/>
                    <a:p>
                      <a:pPr algn="ctr"/>
                      <a:r>
                        <a:rPr lang="en-US" sz="800" baseline="0" dirty="0" smtClean="0"/>
                        <a:t>7</a:t>
                      </a:r>
                      <a:r>
                        <a:rPr lang="en-US" sz="800" baseline="30000" dirty="0" smtClean="0"/>
                        <a:t>o</a:t>
                      </a:r>
                      <a:r>
                        <a:rPr lang="en-US" sz="800" dirty="0" smtClean="0"/>
                        <a:t>-10</a:t>
                      </a:r>
                      <a:r>
                        <a:rPr lang="en-US" sz="800" baseline="30000" dirty="0" smtClean="0"/>
                        <a:t>o</a:t>
                      </a:r>
                      <a:endParaRPr lang="en-US" sz="800" dirty="0"/>
                    </a:p>
                  </a:txBody>
                  <a:tcPr/>
                </a:tc>
                <a:extLst>
                  <a:ext uri="{0D108BD9-81ED-4DB2-BD59-A6C34878D82A}">
                    <a16:rowId xmlns:a16="http://schemas.microsoft.com/office/drawing/2014/main" val="245115043"/>
                  </a:ext>
                </a:extLst>
              </a:tr>
              <a:tr h="193289">
                <a:tc>
                  <a:txBody>
                    <a:bodyPr/>
                    <a:lstStyle/>
                    <a:p>
                      <a:pPr algn="ctr"/>
                      <a:r>
                        <a:rPr lang="en-US" sz="800" dirty="0" smtClean="0"/>
                        <a:t>NSS over the Moon?</a:t>
                      </a:r>
                      <a:endParaRPr lang="en-US" sz="800" dirty="0"/>
                    </a:p>
                  </a:txBody>
                  <a:tcPr/>
                </a:tc>
                <a:tc>
                  <a:txBody>
                    <a:bodyPr/>
                    <a:lstStyle/>
                    <a:p>
                      <a:pPr algn="ctr"/>
                      <a:r>
                        <a:rPr lang="en-US" sz="800" dirty="0" smtClean="0"/>
                        <a:t>Yes</a:t>
                      </a:r>
                      <a:endParaRPr lang="en-US" sz="800" dirty="0"/>
                    </a:p>
                  </a:txBody>
                  <a:tcPr/>
                </a:tc>
                <a:tc>
                  <a:txBody>
                    <a:bodyPr/>
                    <a:lstStyle/>
                    <a:p>
                      <a:pPr algn="ctr"/>
                      <a:r>
                        <a:rPr lang="en-US" sz="800" dirty="0" smtClean="0"/>
                        <a:t>Yes</a:t>
                      </a:r>
                      <a:endParaRPr lang="en-US" sz="800" dirty="0"/>
                    </a:p>
                  </a:txBody>
                  <a:tcPr/>
                </a:tc>
                <a:extLst>
                  <a:ext uri="{0D108BD9-81ED-4DB2-BD59-A6C34878D82A}">
                    <a16:rowId xmlns:a16="http://schemas.microsoft.com/office/drawing/2014/main" val="1831252680"/>
                  </a:ext>
                </a:extLst>
              </a:tr>
              <a:tr h="333621">
                <a:tc>
                  <a:txBody>
                    <a:bodyPr/>
                    <a:lstStyle/>
                    <a:p>
                      <a:pPr algn="ctr"/>
                      <a:r>
                        <a:rPr lang="en-US" sz="800" dirty="0" smtClean="0"/>
                        <a:t>Issue</a:t>
                      </a:r>
                      <a:endParaRPr lang="en-US" sz="800" dirty="0"/>
                    </a:p>
                  </a:txBody>
                  <a:tcPr/>
                </a:tc>
                <a:tc>
                  <a:txBody>
                    <a:bodyPr/>
                    <a:lstStyle/>
                    <a:p>
                      <a:pPr algn="ctr"/>
                      <a:r>
                        <a:rPr lang="en-US" sz="800" dirty="0" smtClean="0"/>
                        <a:t>-</a:t>
                      </a:r>
                      <a:endParaRPr lang="en-US" sz="800" dirty="0"/>
                    </a:p>
                  </a:txBody>
                  <a:tcPr/>
                </a:tc>
                <a:tc>
                  <a:txBody>
                    <a:bodyPr/>
                    <a:lstStyle/>
                    <a:p>
                      <a:pPr algn="ctr"/>
                      <a:r>
                        <a:rPr lang="en-US" sz="800" dirty="0" smtClean="0"/>
                        <a:t>Some space calibration data </a:t>
                      </a:r>
                      <a:r>
                        <a:rPr lang="en-US" sz="800" baseline="0" dirty="0" smtClean="0"/>
                        <a:t>were contaminated with the Moon.  </a:t>
                      </a:r>
                      <a:endParaRPr lang="en-US" sz="800" dirty="0"/>
                    </a:p>
                  </a:txBody>
                  <a:tcPr/>
                </a:tc>
                <a:extLst>
                  <a:ext uri="{0D108BD9-81ED-4DB2-BD59-A6C34878D82A}">
                    <a16:rowId xmlns:a16="http://schemas.microsoft.com/office/drawing/2014/main" val="3080450201"/>
                  </a:ext>
                </a:extLst>
              </a:tr>
            </a:tbl>
          </a:graphicData>
        </a:graphic>
      </p:graphicFrame>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1701" y="4244784"/>
            <a:ext cx="953368" cy="858031"/>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693" y="4265067"/>
            <a:ext cx="942059" cy="847853"/>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1333" y="4243596"/>
            <a:ext cx="942059" cy="847853"/>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3025" y="4275132"/>
            <a:ext cx="942059" cy="847853"/>
          </a:xfrm>
          <a:prstGeom prst="rect">
            <a:avLst/>
          </a:prstGeom>
        </p:spPr>
      </p:pic>
    </p:spTree>
    <p:extLst>
      <p:ext uri="{BB962C8B-B14F-4D97-AF65-F5344CB8AC3E}">
        <p14:creationId xmlns:p14="http://schemas.microsoft.com/office/powerpoint/2010/main" val="2424457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ABI-L1b-PLPT-018</a:t>
            </a:r>
            <a:r>
              <a:rPr lang="en-US" sz="3600" dirty="0"/>
              <a:t/>
            </a:r>
            <a:br>
              <a:rPr lang="en-US" sz="3600" dirty="0"/>
            </a:br>
            <a:r>
              <a:rPr lang="en-US" sz="3600" dirty="0" smtClean="0">
                <a:solidFill>
                  <a:schemeClr val="tx1"/>
                </a:solidFill>
              </a:rPr>
              <a:t>Detector Uniformity</a:t>
            </a:r>
            <a:endParaRPr lang="en-US" sz="3600" dirty="0">
              <a:solidFill>
                <a:schemeClr val="tx1"/>
              </a:solidFill>
            </a:endParaRPr>
          </a:p>
        </p:txBody>
      </p:sp>
      <p:sp>
        <p:nvSpPr>
          <p:cNvPr id="9" name="Rectangle 8"/>
          <p:cNvSpPr/>
          <p:nvPr/>
        </p:nvSpPr>
        <p:spPr>
          <a:xfrm>
            <a:off x="152401" y="3894338"/>
            <a:ext cx="4306756" cy="615553"/>
          </a:xfrm>
          <a:prstGeom prst="rect">
            <a:avLst/>
          </a:prstGeom>
          <a:ln w="12700" cmpd="sng">
            <a:noFill/>
          </a:ln>
        </p:spPr>
        <p:txBody>
          <a:bodyPr wrap="square">
            <a:spAutoFit/>
          </a:bodyPr>
          <a:lstStyle/>
          <a:p>
            <a:pPr algn="ctr"/>
            <a:r>
              <a:rPr lang="en-US" sz="2000" b="1" i="1" dirty="0" smtClean="0"/>
              <a:t>Results</a:t>
            </a:r>
          </a:p>
          <a:p>
            <a:r>
              <a:rPr lang="en-US" sz="1400" dirty="0" smtClean="0"/>
              <a:t>Nearly overlapped data were partially collected.</a:t>
            </a:r>
            <a:endParaRPr lang="en-US" sz="14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785104"/>
          </a:xfrm>
          <a:prstGeom prst="rect">
            <a:avLst/>
          </a:prstGeom>
          <a:ln w="12700" cmpd="sng">
            <a:noFill/>
          </a:ln>
        </p:spPr>
        <p:txBody>
          <a:bodyPr wrap="square">
            <a:spAutoFit/>
          </a:bodyPr>
          <a:lstStyle/>
          <a:p>
            <a:pPr algn="ctr"/>
            <a:r>
              <a:rPr lang="en-US" sz="2000" b="1" i="1" dirty="0"/>
              <a:t>Objective</a:t>
            </a:r>
            <a:endParaRPr lang="en-US" sz="2000" dirty="0"/>
          </a:p>
          <a:p>
            <a:r>
              <a:rPr lang="en-US" sz="1400" dirty="0" smtClean="0"/>
              <a:t>Investigate </a:t>
            </a:r>
            <a:r>
              <a:rPr lang="en-US" sz="1400" dirty="0"/>
              <a:t>the root cause of detector-to-detector variability for selected ABI bands</a:t>
            </a:r>
            <a:r>
              <a:rPr lang="en-US" sz="1400" dirty="0" smtClean="0"/>
              <a:t>.</a:t>
            </a:r>
            <a:endParaRPr lang="en-US" sz="1400" dirty="0"/>
          </a:p>
          <a:p>
            <a:endParaRPr lang="en-US" sz="1400" dirty="0"/>
          </a:p>
          <a:p>
            <a:pPr algn="ctr"/>
            <a:r>
              <a:rPr lang="en-US" sz="2000" b="1" i="1" dirty="0"/>
              <a:t>Related Requirements</a:t>
            </a:r>
          </a:p>
          <a:p>
            <a:pPr marL="169863" lvl="0" indent="-169863">
              <a:buFont typeface="Arial" panose="020B0604020202020204" pitchFamily="34" charset="0"/>
              <a:buChar char="•"/>
            </a:pPr>
            <a:r>
              <a:rPr lang="en-US" sz="1400" dirty="0"/>
              <a:t>MRD519: detector-to-detector radiance with relative accuracy in each band within1-sigma noise</a:t>
            </a:r>
          </a:p>
        </p:txBody>
      </p:sp>
      <p:sp>
        <p:nvSpPr>
          <p:cNvPr id="31" name="Rectangle 30"/>
          <p:cNvSpPr/>
          <p:nvPr/>
        </p:nvSpPr>
        <p:spPr>
          <a:xfrm>
            <a:off x="4730812" y="1350807"/>
            <a:ext cx="4299218" cy="2554545"/>
          </a:xfrm>
          <a:prstGeom prst="rect">
            <a:avLst/>
          </a:prstGeom>
          <a:ln w="12700" cmpd="sng">
            <a:noFill/>
          </a:ln>
        </p:spPr>
        <p:txBody>
          <a:bodyPr wrap="square">
            <a:spAutoFit/>
          </a:bodyPr>
          <a:lstStyle/>
          <a:p>
            <a:pPr algn="ctr"/>
            <a:r>
              <a:rPr lang="en-US" sz="2000" b="1" i="1" dirty="0" smtClean="0"/>
              <a:t>Methodology</a:t>
            </a:r>
          </a:p>
          <a:p>
            <a:pPr marL="176213" indent="-176213">
              <a:buFont typeface="Arial" panose="020B0604020202020204" pitchFamily="34" charset="0"/>
              <a:buChar char="•"/>
            </a:pPr>
            <a:r>
              <a:rPr lang="en-US" sz="1400" dirty="0"/>
              <a:t>Collect NSS data over </a:t>
            </a:r>
            <a:r>
              <a:rPr lang="en-US" sz="1400" dirty="0" smtClean="0"/>
              <a:t>Deep Convective Clouds. This establish detector SRF effects on ICT calibration.</a:t>
            </a:r>
          </a:p>
          <a:p>
            <a:pPr marL="176213" indent="-176213">
              <a:buFont typeface="Arial" panose="020B0604020202020204" pitchFamily="34" charset="0"/>
              <a:buChar char="•"/>
            </a:pPr>
            <a:r>
              <a:rPr lang="en-US" sz="1400" dirty="0" smtClean="0"/>
              <a:t>Collect </a:t>
            </a:r>
            <a:r>
              <a:rPr lang="en-US" sz="1400" dirty="0"/>
              <a:t>NSS data over a variety of </a:t>
            </a:r>
            <a:r>
              <a:rPr lang="en-US" sz="1400" dirty="0" smtClean="0"/>
              <a:t>scenes. </a:t>
            </a:r>
          </a:p>
          <a:p>
            <a:pPr marL="176213" indent="-176213">
              <a:buFont typeface="Arial" panose="020B0604020202020204" pitchFamily="34" charset="0"/>
              <a:buChar char="•"/>
            </a:pPr>
            <a:r>
              <a:rPr lang="en-US" sz="1400" dirty="0" smtClean="0"/>
              <a:t>Collect nearly overlapped MESO data over South America that include high and low humidity, high and low altitude, high and low reflectance, ocean and forest.</a:t>
            </a:r>
          </a:p>
          <a:p>
            <a:pPr marL="176213" indent="-176213">
              <a:buFont typeface="Arial" panose="020B0604020202020204" pitchFamily="34" charset="0"/>
              <a:buChar char="•"/>
            </a:pPr>
            <a:r>
              <a:rPr lang="en-US" sz="1400" dirty="0" smtClean="0"/>
              <a:t>Analyze the above data to evaluate the effect of surface reflectance and atmospheric absorption on detector variability.</a:t>
            </a:r>
            <a:endParaRPr lang="en-US" sz="1400" dirty="0"/>
          </a:p>
        </p:txBody>
      </p:sp>
      <p:sp>
        <p:nvSpPr>
          <p:cNvPr id="36" name="Rectangle 35"/>
          <p:cNvSpPr/>
          <p:nvPr/>
        </p:nvSpPr>
        <p:spPr>
          <a:xfrm>
            <a:off x="4684844" y="3916345"/>
            <a:ext cx="4252570" cy="1692771"/>
          </a:xfrm>
          <a:prstGeom prst="rect">
            <a:avLst/>
          </a:prstGeom>
          <a:ln w="12700" cmpd="sng">
            <a:noFill/>
          </a:ln>
        </p:spPr>
        <p:txBody>
          <a:bodyPr wrap="square">
            <a:spAutoFit/>
          </a:bodyPr>
          <a:lstStyle/>
          <a:p>
            <a:pPr algn="ctr"/>
            <a:r>
              <a:rPr lang="en-US" sz="2000" b="1" i="1" dirty="0"/>
              <a:t>Summary</a:t>
            </a:r>
            <a:endParaRPr lang="en-US" sz="2000" dirty="0"/>
          </a:p>
          <a:p>
            <a:pPr marL="176213" indent="-176213" algn="just">
              <a:buFont typeface="Arial" panose="020B0604020202020204" pitchFamily="34" charset="0"/>
              <a:buChar char="•"/>
            </a:pPr>
            <a:r>
              <a:rPr lang="en-US" sz="1400" dirty="0" smtClean="0"/>
              <a:t>Adequate NSS and some overlapped MESO data have been collected.</a:t>
            </a:r>
          </a:p>
          <a:p>
            <a:pPr marL="176213" indent="-176213" algn="just">
              <a:buFont typeface="Arial" panose="020B0604020202020204" pitchFamily="34" charset="0"/>
              <a:buChar char="•"/>
            </a:pPr>
            <a:r>
              <a:rPr lang="en-US" sz="1400" dirty="0" smtClean="0"/>
              <a:t>Reduced urgency and priority for this test, based on GOES16 experience and GOES17 issues related to LHP anomaly.</a:t>
            </a:r>
          </a:p>
          <a:p>
            <a:pPr marL="176213" indent="-176213" algn="just">
              <a:buFont typeface="Arial" panose="020B0604020202020204" pitchFamily="34" charset="0"/>
              <a:buChar char="•"/>
            </a:pPr>
            <a:r>
              <a:rPr lang="en-US" sz="1400" dirty="0" smtClean="0"/>
              <a:t>This test will continue later.</a:t>
            </a:r>
            <a:endParaRPr lang="en-US" sz="1400" dirty="0"/>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56</a:t>
            </a:fld>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1550308012"/>
              </p:ext>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Delayed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028407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solidFill>
                  <a:schemeClr val="tx1"/>
                </a:solidFill>
              </a:rPr>
              <a:t>ABI-L1b-PLPT-019</a:t>
            </a:r>
            <a:r>
              <a:rPr lang="en-US" sz="3600" dirty="0"/>
              <a:t/>
            </a:r>
            <a:br>
              <a:rPr lang="en-US" sz="3600" dirty="0"/>
            </a:br>
            <a:r>
              <a:rPr lang="en-US" sz="3600" dirty="0" smtClean="0">
                <a:solidFill>
                  <a:schemeClr val="tx1"/>
                </a:solidFill>
              </a:rPr>
              <a:t>Initial </a:t>
            </a:r>
            <a:r>
              <a:rPr lang="en-US" sz="3600" dirty="0">
                <a:solidFill>
                  <a:schemeClr val="tx1"/>
                </a:solidFill>
              </a:rPr>
              <a:t>Solar </a:t>
            </a:r>
            <a:r>
              <a:rPr lang="en-US" sz="3600" dirty="0" smtClean="0">
                <a:solidFill>
                  <a:schemeClr val="tx1"/>
                </a:solidFill>
              </a:rPr>
              <a:t>Calibration</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69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400110"/>
          </a:xfrm>
          <a:prstGeom prst="rect">
            <a:avLst/>
          </a:prstGeom>
          <a:ln w="12700" cmpd="sng">
            <a:noFill/>
          </a:ln>
        </p:spPr>
        <p:txBody>
          <a:bodyPr wrap="square">
            <a:spAutoFit/>
          </a:bodyPr>
          <a:lstStyle/>
          <a:p>
            <a:pPr algn="ctr"/>
            <a:r>
              <a:rPr lang="en-US" sz="2000" b="1" i="1" dirty="0" smtClean="0"/>
              <a:t>Objective</a:t>
            </a:r>
            <a:endParaRPr lang="en-US" sz="2000" dirty="0"/>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57</a:t>
            </a:fld>
            <a:endParaRPr lang="en-US" dirty="0"/>
          </a:p>
        </p:txBody>
      </p:sp>
      <p:graphicFrame>
        <p:nvGraphicFramePr>
          <p:cNvPr id="22" name="Table 21"/>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9" y="3755433"/>
            <a:ext cx="4319412" cy="400110"/>
          </a:xfrm>
          <a:prstGeom prst="rect">
            <a:avLst/>
          </a:prstGeom>
          <a:ln w="12700" cmpd="sng">
            <a:noFill/>
          </a:ln>
        </p:spPr>
        <p:txBody>
          <a:bodyPr wrap="square">
            <a:spAutoFit/>
          </a:bodyPr>
          <a:lstStyle/>
          <a:p>
            <a:pPr algn="ctr"/>
            <a:r>
              <a:rPr lang="en-US" sz="2000" b="1" i="1" dirty="0" smtClean="0"/>
              <a:t>Conclusion</a:t>
            </a:r>
            <a:endParaRPr lang="en-US" sz="2000" dirty="0"/>
          </a:p>
        </p:txBody>
      </p:sp>
      <p:sp>
        <p:nvSpPr>
          <p:cNvPr id="19" name="Rectangle 18"/>
          <p:cNvSpPr/>
          <p:nvPr/>
        </p:nvSpPr>
        <p:spPr>
          <a:xfrm>
            <a:off x="233538" y="3771940"/>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Rectangle 19"/>
          <p:cNvSpPr/>
          <p:nvPr/>
        </p:nvSpPr>
        <p:spPr>
          <a:xfrm>
            <a:off x="4588623" y="1151239"/>
            <a:ext cx="4319412" cy="400110"/>
          </a:xfrm>
          <a:prstGeom prst="rect">
            <a:avLst/>
          </a:prstGeom>
          <a:ln w="12700" cmpd="sng">
            <a:noFill/>
          </a:ln>
        </p:spPr>
        <p:txBody>
          <a:bodyPr wrap="square">
            <a:spAutoFit/>
          </a:bodyPr>
          <a:lstStyle/>
          <a:p>
            <a:pPr algn="ctr"/>
            <a:r>
              <a:rPr lang="en-US" sz="2000" b="1" i="1" dirty="0" smtClean="0"/>
              <a:t>Method</a:t>
            </a:r>
            <a:endParaRPr lang="en-US" sz="2000" dirty="0"/>
          </a:p>
        </p:txBody>
      </p:sp>
      <p:sp>
        <p:nvSpPr>
          <p:cNvPr id="3" name="Rectangle 2"/>
          <p:cNvSpPr/>
          <p:nvPr/>
        </p:nvSpPr>
        <p:spPr>
          <a:xfrm>
            <a:off x="266700" y="1447800"/>
            <a:ext cx="4229100" cy="2123658"/>
          </a:xfrm>
          <a:prstGeom prst="rect">
            <a:avLst/>
          </a:prstGeom>
        </p:spPr>
        <p:txBody>
          <a:bodyPr wrap="square">
            <a:spAutoFit/>
          </a:bodyPr>
          <a:lstStyle/>
          <a:p>
            <a:pPr algn="just"/>
            <a:r>
              <a:rPr lang="en-US" sz="1200" dirty="0"/>
              <a:t>Establish the baseline of calibration based on Solar Calibration Target (SCT, also known as Solar Diffuser SD) for ABI visible and near infrared (VNIR) bands. </a:t>
            </a:r>
            <a:endParaRPr lang="en-US" sz="1200" dirty="0" smtClean="0"/>
          </a:p>
          <a:p>
            <a:pPr algn="just"/>
            <a:endParaRPr lang="en-US" sz="1200" dirty="0"/>
          </a:p>
          <a:p>
            <a:pPr algn="just"/>
            <a:r>
              <a:rPr lang="en-US" sz="1200" b="1" dirty="0"/>
              <a:t>Related Requirements for Provisional Maturity</a:t>
            </a:r>
          </a:p>
          <a:p>
            <a:pPr marL="285750" indent="-285750">
              <a:buFont typeface="Wingdings" panose="05000000000000000000" pitchFamily="2" charset="2"/>
              <a:buChar char="Ø"/>
            </a:pPr>
            <a:r>
              <a:rPr lang="en-US" sz="1200" dirty="0"/>
              <a:t>Derived calibration coefficients for ABI VNIR bands at the beginning of life (BOL).</a:t>
            </a:r>
          </a:p>
          <a:p>
            <a:pPr marL="285750" indent="-285750">
              <a:buFont typeface="Wingdings" panose="05000000000000000000" pitchFamily="2" charset="2"/>
              <a:buChar char="Ø"/>
            </a:pPr>
            <a:r>
              <a:rPr lang="en-US" sz="1200" dirty="0"/>
              <a:t>Estimate the uncertainty of the derivation.</a:t>
            </a:r>
          </a:p>
          <a:p>
            <a:pPr marL="285750" indent="-285750">
              <a:buFont typeface="Wingdings" panose="05000000000000000000" pitchFamily="2" charset="2"/>
              <a:buChar char="Ø"/>
            </a:pPr>
            <a:r>
              <a:rPr lang="en-US" sz="1200" dirty="0"/>
              <a:t>Compare with similar measurements and derivation pre-launch.</a:t>
            </a:r>
          </a:p>
          <a:p>
            <a:pPr marL="285750" indent="-285750">
              <a:buFont typeface="Wingdings" panose="05000000000000000000" pitchFamily="2" charset="2"/>
              <a:buChar char="Ø"/>
            </a:pPr>
            <a:r>
              <a:rPr lang="en-US" sz="1200" dirty="0"/>
              <a:t>Reconcile discrepancies and provide the supports</a:t>
            </a:r>
          </a:p>
        </p:txBody>
      </p:sp>
      <p:sp>
        <p:nvSpPr>
          <p:cNvPr id="21" name="Rectangle 20"/>
          <p:cNvSpPr/>
          <p:nvPr/>
        </p:nvSpPr>
        <p:spPr>
          <a:xfrm>
            <a:off x="4762500" y="1485900"/>
            <a:ext cx="3883287" cy="307777"/>
          </a:xfrm>
          <a:prstGeom prst="rect">
            <a:avLst/>
          </a:prstGeom>
          <a:ln w="12700" cmpd="sng">
            <a:noFill/>
          </a:ln>
        </p:spPr>
        <p:txBody>
          <a:bodyPr wrap="square">
            <a:spAutoFit/>
          </a:bodyPr>
          <a:lstStyle/>
          <a:p>
            <a:r>
              <a:rPr lang="en-US" sz="1400" dirty="0" smtClean="0"/>
              <a:t>Equation to calculate VNIR band detector gain</a:t>
            </a:r>
            <a:endParaRPr lang="en-US" sz="1400" b="1" dirty="0"/>
          </a:p>
        </p:txBody>
      </p:sp>
      <mc:AlternateContent xmlns:mc="http://schemas.openxmlformats.org/markup-compatibility/2006" xmlns:a14="http://schemas.microsoft.com/office/drawing/2010/main">
        <mc:Choice Requires="a14">
          <p:sp>
            <p:nvSpPr>
              <p:cNvPr id="23" name="Rectangle 22"/>
              <p:cNvSpPr/>
              <p:nvPr/>
            </p:nvSpPr>
            <p:spPr>
              <a:xfrm>
                <a:off x="4762500" y="2438400"/>
                <a:ext cx="4076700" cy="1257139"/>
              </a:xfrm>
              <a:prstGeom prst="rect">
                <a:avLst/>
              </a:prstGeom>
              <a:ln w="12700" cmpd="sng">
                <a:noFill/>
              </a:ln>
            </p:spPr>
            <p:txBody>
              <a:bodyPr wrap="square">
                <a:spAutoFit/>
              </a:bodyPr>
              <a:lstStyle/>
              <a:p>
                <a:pPr algn="just"/>
                <a:r>
                  <a:rPr lang="en-US" sz="1200" dirty="0" smtClean="0"/>
                  <a:t>Where </a:t>
                </a:r>
                <a:r>
                  <a:rPr lang="en-US" sz="1200" i="1" dirty="0" smtClean="0"/>
                  <a:t>m</a:t>
                </a:r>
                <a:r>
                  <a:rPr lang="en-US" sz="1200" dirty="0" smtClean="0"/>
                  <a:t> is the VNIR band gain for each detector.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𝑓</m:t>
                        </m:r>
                      </m:e>
                      <m:sub>
                        <m:r>
                          <a:rPr lang="en-US" sz="1200" i="1">
                            <a:latin typeface="Cambria Math" panose="02040503050406030204" pitchFamily="18" charset="0"/>
                          </a:rPr>
                          <m:t>𝑖𝑛𝑡</m:t>
                        </m:r>
                        <m:r>
                          <a:rPr lang="en-US" sz="1200" i="1">
                            <a:latin typeface="Cambria Math" panose="02040503050406030204" pitchFamily="18" charset="0"/>
                          </a:rPr>
                          <m:t>,</m:t>
                        </m:r>
                        <m:r>
                          <a:rPr lang="en-US" sz="1200" i="1">
                            <a:latin typeface="Cambria Math" panose="02040503050406030204" pitchFamily="18" charset="0"/>
                          </a:rPr>
                          <m:t>𝑐h</m:t>
                        </m:r>
                      </m:sub>
                    </m:sSub>
                    <m:r>
                      <a:rPr lang="en-US" sz="1200" b="0" i="0" smtClean="0">
                        <a:latin typeface="Cambria Math" panose="02040503050406030204" pitchFamily="18" charset="0"/>
                      </a:rPr>
                      <m:t>, </m:t>
                    </m:r>
                  </m:oMath>
                </a14:m>
                <a:r>
                  <a:rPr lang="en-US" sz="1200" dirty="0" smtClean="0"/>
                  <a:t>as </a:t>
                </a:r>
                <a:r>
                  <a:rPr lang="en-US" sz="1200" dirty="0"/>
                  <a:t>Solar calibration Integration factor </a:t>
                </a:r>
                <a:r>
                  <a:rPr lang="en-US" sz="1200" dirty="0" smtClean="0"/>
                  <a:t>is 9</a:t>
                </a:r>
                <a:r>
                  <a:rPr lang="en-US" sz="1200" dirty="0"/>
                  <a:t>, </a:t>
                </a:r>
                <a14:m>
                  <m:oMath xmlns:m="http://schemas.openxmlformats.org/officeDocument/2006/math">
                    <m:sSubSup>
                      <m:sSubSupPr>
                        <m:ctrlPr>
                          <a:rPr lang="en-US" sz="1200" i="1">
                            <a:latin typeface="Cambria Math" panose="02040503050406030204" pitchFamily="18" charset="0"/>
                          </a:rPr>
                        </m:ctrlPr>
                      </m:sSubSupPr>
                      <m:e>
                        <m:r>
                          <a:rPr lang="en-US" sz="1200" i="1">
                            <a:latin typeface="Cambria Math" panose="02040503050406030204" pitchFamily="18" charset="0"/>
                          </a:rPr>
                          <m:t>𝐿</m:t>
                        </m:r>
                      </m:e>
                      <m:sub>
                        <m:r>
                          <a:rPr lang="en-US" sz="1200" i="1">
                            <a:latin typeface="Cambria Math" panose="02040503050406030204" pitchFamily="18" charset="0"/>
                          </a:rPr>
                          <m:t>𝑆𝐶𝑇</m:t>
                        </m:r>
                      </m:sub>
                      <m:sup>
                        <m:r>
                          <a:rPr lang="en-US" sz="1200" i="1">
                            <a:latin typeface="Cambria Math" panose="02040503050406030204" pitchFamily="18" charset="0"/>
                          </a:rPr>
                          <m:t>𝑒𝑓𝑓</m:t>
                        </m:r>
                      </m:sup>
                    </m:sSubSup>
                  </m:oMath>
                </a14:m>
                <a:r>
                  <a:rPr lang="en-US" sz="1200" dirty="0"/>
                  <a:t> as </a:t>
                </a:r>
                <a:r>
                  <a:rPr lang="en-US" sz="1200" dirty="0" smtClean="0"/>
                  <a:t>effective VNIR channel </a:t>
                </a:r>
                <a:r>
                  <a:rPr lang="en-US" sz="1200" dirty="0"/>
                  <a:t>average spectral radiance, and Q is </a:t>
                </a:r>
                <a:r>
                  <a:rPr lang="en-US" sz="1200" dirty="0" smtClean="0"/>
                  <a:t>quadratic </a:t>
                </a:r>
                <a:r>
                  <a:rPr lang="en-US" sz="1200" dirty="0"/>
                  <a:t>coefficient for each detector in </a:t>
                </a:r>
                <a:r>
                  <a:rPr lang="en-US" sz="1200" dirty="0" smtClean="0"/>
                  <a:t>bands. </a:t>
                </a:r>
                <a14:m>
                  <m:oMath xmlns:m="http://schemas.openxmlformats.org/officeDocument/2006/math">
                    <m:acc>
                      <m:accPr>
                        <m:chr m:val="̅"/>
                        <m:ctrlPr>
                          <a:rPr lang="en-US" sz="1200" i="1">
                            <a:latin typeface="Cambria Math" panose="02040503050406030204" pitchFamily="18" charset="0"/>
                          </a:rPr>
                        </m:ctrlPr>
                      </m:accPr>
                      <m:e>
                        <m:r>
                          <a:rPr lang="en-US" sz="1200" i="1">
                            <a:latin typeface="Cambria Math" panose="02040503050406030204" pitchFamily="18" charset="0"/>
                          </a:rPr>
                          <m:t>𝑋</m:t>
                        </m:r>
                      </m:e>
                    </m:acc>
                  </m:oMath>
                </a14:m>
                <a:r>
                  <a:rPr lang="en-US" sz="1200" dirty="0"/>
                  <a:t> is the average of scene count for solar calibration and space look view, reprehensively. </a:t>
                </a:r>
                <a:endParaRPr lang="en-US" sz="1000" b="1" dirty="0"/>
              </a:p>
            </p:txBody>
          </p:sp>
        </mc:Choice>
        <mc:Fallback xmlns="">
          <p:sp>
            <p:nvSpPr>
              <p:cNvPr id="23" name="Rectangle 22"/>
              <p:cNvSpPr>
                <a:spLocks noRot="1" noChangeAspect="1" noMove="1" noResize="1" noEditPoints="1" noAdjustHandles="1" noChangeArrowheads="1" noChangeShapeType="1" noTextEdit="1"/>
              </p:cNvSpPr>
              <p:nvPr/>
            </p:nvSpPr>
            <p:spPr>
              <a:xfrm>
                <a:off x="4762500" y="2438400"/>
                <a:ext cx="4076700" cy="1257139"/>
              </a:xfrm>
              <a:prstGeom prst="rect">
                <a:avLst/>
              </a:prstGeom>
              <a:blipFill>
                <a:blip r:embed="rId3"/>
                <a:stretch>
                  <a:fillRect r="-149" b="-2427"/>
                </a:stretch>
              </a:blipFill>
              <a:ln w="12700" cmpd="sng">
                <a:noFill/>
              </a:ln>
            </p:spPr>
            <p:txBody>
              <a:bodyPr/>
              <a:lstStyle/>
              <a:p>
                <a:r>
                  <a:rPr lang="en-US">
                    <a:noFill/>
                  </a:rPr>
                  <a:t> </a:t>
                </a:r>
              </a:p>
            </p:txBody>
          </p:sp>
        </mc:Fallback>
      </mc:AlternateContent>
      <p:grpSp>
        <p:nvGrpSpPr>
          <p:cNvPr id="24" name="Group 23"/>
          <p:cNvGrpSpPr/>
          <p:nvPr/>
        </p:nvGrpSpPr>
        <p:grpSpPr>
          <a:xfrm>
            <a:off x="4914900" y="1790700"/>
            <a:ext cx="3452757" cy="647700"/>
            <a:chOff x="1385292" y="5606008"/>
            <a:chExt cx="5934574" cy="1016322"/>
          </a:xfrm>
        </p:grpSpPr>
        <p:pic>
          <p:nvPicPr>
            <p:cNvPr id="25" name="Picture 24"/>
            <p:cNvPicPr>
              <a:picLocks noChangeAspect="1"/>
            </p:cNvPicPr>
            <p:nvPr/>
          </p:nvPicPr>
          <p:blipFill>
            <a:blip r:embed="rId4"/>
            <a:stretch>
              <a:fillRect/>
            </a:stretch>
          </p:blipFill>
          <p:spPr>
            <a:xfrm>
              <a:off x="2125791" y="5606008"/>
              <a:ext cx="5194075" cy="1016322"/>
            </a:xfrm>
            <a:prstGeom prst="rect">
              <a:avLst/>
            </a:prstGeom>
          </p:spPr>
        </p:pic>
        <p:pic>
          <p:nvPicPr>
            <p:cNvPr id="26" name="Picture 25"/>
            <p:cNvPicPr>
              <a:picLocks noChangeAspect="1"/>
            </p:cNvPicPr>
            <p:nvPr/>
          </p:nvPicPr>
          <p:blipFill>
            <a:blip r:embed="rId5"/>
            <a:stretch>
              <a:fillRect/>
            </a:stretch>
          </p:blipFill>
          <p:spPr>
            <a:xfrm>
              <a:off x="1385292" y="5955597"/>
              <a:ext cx="660772" cy="317143"/>
            </a:xfrm>
            <a:prstGeom prst="rect">
              <a:avLst/>
            </a:prstGeom>
          </p:spPr>
        </p:pic>
      </p:grpSp>
      <p:sp>
        <p:nvSpPr>
          <p:cNvPr id="28" name="Rectangle 27"/>
          <p:cNvSpPr/>
          <p:nvPr/>
        </p:nvSpPr>
        <p:spPr>
          <a:xfrm>
            <a:off x="190500" y="4038600"/>
            <a:ext cx="4158956" cy="492443"/>
          </a:xfrm>
          <a:prstGeom prst="rect">
            <a:avLst/>
          </a:prstGeom>
          <a:ln w="12700" cmpd="sng">
            <a:noFill/>
          </a:ln>
        </p:spPr>
        <p:txBody>
          <a:bodyPr wrap="square">
            <a:spAutoFit/>
          </a:bodyPr>
          <a:lstStyle/>
          <a:p>
            <a:r>
              <a:rPr lang="en-US" sz="1400" dirty="0" smtClean="0"/>
              <a:t>G17 </a:t>
            </a:r>
            <a:r>
              <a:rPr lang="en-US" sz="1400" dirty="0"/>
              <a:t>ABI VNIR Bands Solar Calibration </a:t>
            </a:r>
            <a:r>
              <a:rPr lang="en-US" sz="1400" dirty="0" smtClean="0"/>
              <a:t>trending</a:t>
            </a:r>
            <a:r>
              <a:rPr lang="en-US" sz="1600" dirty="0" smtClean="0"/>
              <a:t>:</a:t>
            </a:r>
            <a:endParaRPr lang="en-US" sz="1600" dirty="0"/>
          </a:p>
          <a:p>
            <a:r>
              <a:rPr lang="en-US" sz="1000" i="1" u="sng" dirty="0">
                <a:solidFill>
                  <a:schemeClr val="accent1">
                    <a:lumMod val="75000"/>
                  </a:schemeClr>
                </a:solidFill>
              </a:rPr>
              <a:t>https://</a:t>
            </a:r>
            <a:r>
              <a:rPr lang="en-US" sz="1000" i="1" u="sng" dirty="0" smtClean="0">
                <a:solidFill>
                  <a:schemeClr val="accent1">
                    <a:lumMod val="75000"/>
                  </a:schemeClr>
                </a:solidFill>
              </a:rPr>
              <a:t>www.star.nesdis.noaa.gov/GOESCal/G17_ABI_Solar_Cal_static.php</a:t>
            </a:r>
            <a:endParaRPr lang="en-US" sz="1000" i="1" u="sng" dirty="0">
              <a:solidFill>
                <a:schemeClr val="accent1">
                  <a:lumMod val="75000"/>
                </a:schemeClr>
              </a:solidFill>
            </a:endParaRPr>
          </a:p>
        </p:txBody>
      </p:sp>
      <p:sp>
        <p:nvSpPr>
          <p:cNvPr id="31" name="Rectangle 30"/>
          <p:cNvSpPr/>
          <p:nvPr/>
        </p:nvSpPr>
        <p:spPr>
          <a:xfrm>
            <a:off x="571500" y="6210300"/>
            <a:ext cx="4158956" cy="261610"/>
          </a:xfrm>
          <a:prstGeom prst="rect">
            <a:avLst/>
          </a:prstGeom>
          <a:ln w="12700" cmpd="sng">
            <a:noFill/>
          </a:ln>
        </p:spPr>
        <p:txBody>
          <a:bodyPr wrap="square">
            <a:spAutoFit/>
          </a:bodyPr>
          <a:lstStyle/>
          <a:p>
            <a:r>
              <a:rPr lang="en-US" sz="1050" dirty="0" smtClean="0"/>
              <a:t>GOES-17 ABI </a:t>
            </a:r>
            <a:r>
              <a:rPr lang="en-US" sz="1050" dirty="0"/>
              <a:t> </a:t>
            </a:r>
            <a:r>
              <a:rPr lang="en-US" sz="1050" dirty="0" smtClean="0"/>
              <a:t>VNIR bands mean gains from GS and CWG</a:t>
            </a:r>
            <a:endParaRPr lang="en-US" sz="1050" dirty="0"/>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 y="4512118"/>
            <a:ext cx="3124200" cy="1763673"/>
          </a:xfrm>
          <a:prstGeom prst="rect">
            <a:avLst/>
          </a:prstGeom>
        </p:spPr>
      </p:pic>
      <p:sp>
        <p:nvSpPr>
          <p:cNvPr id="39" name="Rectangle 38"/>
          <p:cNvSpPr/>
          <p:nvPr/>
        </p:nvSpPr>
        <p:spPr>
          <a:xfrm>
            <a:off x="4648200" y="4076701"/>
            <a:ext cx="4229100" cy="2123658"/>
          </a:xfrm>
          <a:prstGeom prst="rect">
            <a:avLst/>
          </a:prstGeom>
        </p:spPr>
        <p:txBody>
          <a:bodyPr wrap="square">
            <a:spAutoFit/>
          </a:bodyPr>
          <a:lstStyle/>
          <a:p>
            <a:pPr marL="285750" indent="-285750" algn="just">
              <a:buFont typeface="Wingdings" panose="05000000000000000000" pitchFamily="2" charset="2"/>
              <a:buChar char="Ø"/>
            </a:pPr>
            <a:r>
              <a:rPr lang="en-US" sz="1200" dirty="0" smtClean="0"/>
              <a:t>CWG characterized G17 ABI VNIR bands gain in the overall mean and detector level in mission-life, including before and after the initial three solar cal events on Jul 31,2018</a:t>
            </a:r>
          </a:p>
          <a:p>
            <a:pPr marL="285750" indent="-285750" algn="just">
              <a:buFont typeface="Wingdings" panose="05000000000000000000" pitchFamily="2" charset="2"/>
              <a:buChar char="Ø"/>
            </a:pPr>
            <a:r>
              <a:rPr lang="en-US" sz="1200" dirty="0" smtClean="0"/>
              <a:t>The first </a:t>
            </a:r>
            <a:r>
              <a:rPr lang="en-US" sz="1200" dirty="0"/>
              <a:t>three solar cal gain pattern and magnitude generally </a:t>
            </a:r>
            <a:r>
              <a:rPr lang="en-US" sz="1200" dirty="0" smtClean="0"/>
              <a:t>agree each other with difference &lt;0.5%. </a:t>
            </a:r>
          </a:p>
          <a:p>
            <a:pPr marL="285750" indent="-285750" algn="just">
              <a:buFont typeface="Wingdings" panose="05000000000000000000" pitchFamily="2" charset="2"/>
              <a:buChar char="Ø"/>
            </a:pPr>
            <a:r>
              <a:rPr lang="en-US" sz="1200" dirty="0" smtClean="0"/>
              <a:t>Band02 detector gains has a pop-up-down </a:t>
            </a:r>
            <a:r>
              <a:rPr lang="en-US" sz="1200" dirty="0"/>
              <a:t>pattern </a:t>
            </a:r>
            <a:r>
              <a:rPr lang="en-US" sz="1200" dirty="0" smtClean="0"/>
              <a:t>due to Q term from the column, especially in the prelaunch gain. </a:t>
            </a:r>
          </a:p>
          <a:p>
            <a:pPr marL="285750" indent="-285750" algn="just">
              <a:buFont typeface="Wingdings" panose="05000000000000000000" pitchFamily="2" charset="2"/>
              <a:buChar char="Ø"/>
            </a:pPr>
            <a:r>
              <a:rPr lang="en-US" sz="1200" dirty="0" smtClean="0"/>
              <a:t>Band03-06 detector gain </a:t>
            </a:r>
            <a:r>
              <a:rPr lang="en-US" sz="1200" dirty="0"/>
              <a:t>variation is </a:t>
            </a:r>
            <a:r>
              <a:rPr lang="en-US" sz="1200" dirty="0" smtClean="0"/>
              <a:t>large in GS, while CWG gain performs well in the variation. </a:t>
            </a:r>
          </a:p>
          <a:p>
            <a:pPr marL="285750" indent="-285750" algn="just">
              <a:buFont typeface="Wingdings" panose="05000000000000000000" pitchFamily="2" charset="2"/>
              <a:buChar char="Ø"/>
            </a:pPr>
            <a:r>
              <a:rPr lang="en-US" sz="1200" dirty="0"/>
              <a:t>GS band04-06 detector gain variation experienced major  four-stage features since </a:t>
            </a:r>
            <a:r>
              <a:rPr lang="en-US" sz="1200" dirty="0" smtClean="0"/>
              <a:t>first three solar cal.</a:t>
            </a:r>
            <a:endParaRPr lang="en-US" dirty="0"/>
          </a:p>
        </p:txBody>
      </p:sp>
    </p:spTree>
    <p:extLst>
      <p:ext uri="{BB962C8B-B14F-4D97-AF65-F5344CB8AC3E}">
        <p14:creationId xmlns:p14="http://schemas.microsoft.com/office/powerpoint/2010/main" val="12780859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Introduction to PLPT-019</a:t>
            </a:r>
            <a:endParaRPr lang="en-US" sz="4000" b="1" dirty="0"/>
          </a:p>
        </p:txBody>
      </p:sp>
      <p:sp>
        <p:nvSpPr>
          <p:cNvPr id="3" name="Content Placeholder 2"/>
          <p:cNvSpPr>
            <a:spLocks noGrp="1"/>
          </p:cNvSpPr>
          <p:nvPr>
            <p:ph idx="1"/>
          </p:nvPr>
        </p:nvSpPr>
        <p:spPr>
          <a:xfrm>
            <a:off x="457199" y="1371600"/>
            <a:ext cx="8229601" cy="5076825"/>
          </a:xfrm>
        </p:spPr>
        <p:txBody>
          <a:bodyPr>
            <a:noAutofit/>
          </a:bodyPr>
          <a:lstStyle/>
          <a:p>
            <a:pPr algn="just">
              <a:buFont typeface="Wingdings" panose="05000000000000000000" pitchFamily="2" charset="2"/>
              <a:buChar char="Ø"/>
            </a:pPr>
            <a:r>
              <a:rPr lang="en-US" sz="2000" dirty="0" smtClean="0"/>
              <a:t>Total 34 </a:t>
            </a:r>
            <a:r>
              <a:rPr lang="en-US" sz="2000" dirty="0"/>
              <a:t>Solar Calibrations events </a:t>
            </a:r>
            <a:r>
              <a:rPr lang="en-US" sz="2000" dirty="0" smtClean="0"/>
              <a:t>(ends Nov </a:t>
            </a:r>
            <a:r>
              <a:rPr lang="en-US" sz="2000" dirty="0"/>
              <a:t>14, </a:t>
            </a:r>
            <a:r>
              <a:rPr lang="en-US" sz="2000" dirty="0" smtClean="0"/>
              <a:t>2018) have </a:t>
            </a:r>
            <a:r>
              <a:rPr lang="en-US" sz="2000" dirty="0"/>
              <a:t>been </a:t>
            </a:r>
            <a:r>
              <a:rPr lang="en-US" sz="2000" dirty="0" smtClean="0"/>
              <a:t>performed for G17 VNIR bands since the three initial solar calibration on Jul 31,2018.</a:t>
            </a:r>
            <a:endParaRPr lang="en-US" sz="2000" dirty="0" smtClean="0">
              <a:solidFill>
                <a:prstClr val="black"/>
              </a:solidFill>
            </a:endParaRPr>
          </a:p>
          <a:p>
            <a:pPr algn="just">
              <a:buFont typeface="Wingdings" panose="05000000000000000000" pitchFamily="2" charset="2"/>
              <a:buChar char="Ø"/>
            </a:pPr>
            <a:r>
              <a:rPr lang="en-US" sz="2000" dirty="0" smtClean="0">
                <a:solidFill>
                  <a:prstClr val="black"/>
                </a:solidFill>
              </a:rPr>
              <a:t>Currently, G17 ABI VNIR bands solar calibration was executed normally at 02:54UTC on Nov 14, 2018 after G17 drifted to the operational west position(-137.2W).</a:t>
            </a:r>
          </a:p>
          <a:p>
            <a:pPr algn="just">
              <a:buFont typeface="Wingdings" panose="05000000000000000000" pitchFamily="2" charset="2"/>
              <a:buChar char="Ø"/>
            </a:pPr>
            <a:r>
              <a:rPr lang="en-US" sz="2000" dirty="0" smtClean="0"/>
              <a:t>CWG conducted a preliminary assessment </a:t>
            </a:r>
            <a:r>
              <a:rPr lang="en-US" sz="2000" dirty="0"/>
              <a:t>of </a:t>
            </a:r>
            <a:r>
              <a:rPr lang="en-US" sz="2000" dirty="0" smtClean="0"/>
              <a:t>G17 </a:t>
            </a:r>
            <a:r>
              <a:rPr lang="en-US" sz="2000" dirty="0"/>
              <a:t>ABI VNIR </a:t>
            </a:r>
            <a:r>
              <a:rPr lang="en-US" sz="2000" dirty="0" smtClean="0"/>
              <a:t>bands solar </a:t>
            </a:r>
            <a:r>
              <a:rPr lang="en-US" sz="2000" dirty="0">
                <a:solidFill>
                  <a:prstClr val="black"/>
                </a:solidFill>
              </a:rPr>
              <a:t>calibration</a:t>
            </a:r>
            <a:r>
              <a:rPr lang="en-US" sz="2000" dirty="0" smtClean="0"/>
              <a:t> with CWG in-house solar cal processing package and evaluated the results with comparison to  the processing of GS.</a:t>
            </a:r>
          </a:p>
          <a:p>
            <a:pPr algn="just">
              <a:buFont typeface="Wingdings" panose="05000000000000000000" pitchFamily="2" charset="2"/>
              <a:buChar char="Ø"/>
            </a:pPr>
            <a:r>
              <a:rPr lang="en-US" sz="2000" dirty="0" smtClean="0"/>
              <a:t>We focused on the variation of</a:t>
            </a:r>
            <a:r>
              <a:rPr lang="en-US" sz="2000" dirty="0" smtClean="0">
                <a:solidFill>
                  <a:prstClr val="black"/>
                </a:solidFill>
              </a:rPr>
              <a:t> band mean, detector-level gain, SNR and counts, especially explored the features at different stages of G17 (e.g. first three solar calibration, yaw flip, before and post-drift). </a:t>
            </a:r>
          </a:p>
        </p:txBody>
      </p:sp>
      <p:sp>
        <p:nvSpPr>
          <p:cNvPr id="4" name="Slide Number Placeholder 3"/>
          <p:cNvSpPr>
            <a:spLocks noGrp="1"/>
          </p:cNvSpPr>
          <p:nvPr>
            <p:ph type="sldNum" sz="quarter" idx="12"/>
          </p:nvPr>
        </p:nvSpPr>
        <p:spPr/>
        <p:txBody>
          <a:bodyPr/>
          <a:lstStyle/>
          <a:p>
            <a:fld id="{ACC92CFC-D429-494E-860C-EBB75C38C3B4}" type="slidenum">
              <a:rPr lang="en-US" smtClean="0"/>
              <a:pPr/>
              <a:t>58</a:t>
            </a:fld>
            <a:endParaRPr lang="en-US" dirty="0"/>
          </a:p>
        </p:txBody>
      </p:sp>
      <p:sp>
        <p:nvSpPr>
          <p:cNvPr id="5" name="Date Placeholder 4"/>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15856763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20497" name="Equation" r:id="rId4" imgW="114120" imgH="215640" progId="Equation.3">
                  <p:embed/>
                </p:oleObj>
              </mc:Choice>
              <mc:Fallback>
                <p:oleObj name="Equation" r:id="rId4" imgW="114120" imgH="215640" progId="Equation.3">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1"/>
          <p:cNvSpPr txBox="1">
            <a:spLocks/>
          </p:cNvSpPr>
          <p:nvPr/>
        </p:nvSpPr>
        <p:spPr>
          <a:xfrm>
            <a:off x="1310439" y="407079"/>
            <a:ext cx="6408821" cy="968626"/>
          </a:xfrm>
          <a:prstGeom prst="rect">
            <a:avLst/>
          </a:prstGeom>
        </p:spPr>
        <p:txBody>
          <a:bodyPr anchor="ctr"/>
          <a:lstStyle/>
          <a:p>
            <a:pPr lvl="0" algn="ctr" fontAlgn="base">
              <a:spcBef>
                <a:spcPct val="0"/>
              </a:spcBef>
              <a:spcAft>
                <a:spcPct val="0"/>
              </a:spcAft>
              <a:defRPr/>
            </a:pPr>
            <a:r>
              <a:rPr kumimoji="0" lang="en-US" sz="2800" b="1" i="0" u="none" strike="noStrike" kern="1200" cap="none" spc="0" normalizeH="0" baseline="0" noProof="0" dirty="0" smtClean="0">
                <a:ln>
                  <a:noFill/>
                </a:ln>
                <a:solidFill>
                  <a:schemeClr val="bg1"/>
                </a:solidFill>
                <a:effectLst/>
                <a:uLnTx/>
                <a:uFillTx/>
                <a:latin typeface="+mj-lt"/>
                <a:ea typeface="MS PGothic" panose="020B0600070205080204" pitchFamily="34" charset="-128"/>
                <a:cs typeface="+mj-cs"/>
              </a:rPr>
              <a:t>D</a:t>
            </a:r>
            <a:r>
              <a:rPr lang="en-US" sz="2800" b="1" dirty="0">
                <a:latin typeface="+mj-lt"/>
              </a:rPr>
              <a:t> PLT ABI VNIR </a:t>
            </a:r>
            <a:r>
              <a:rPr lang="en-US" sz="2800" b="1" dirty="0" smtClean="0">
                <a:latin typeface="+mj-lt"/>
              </a:rPr>
              <a:t>Solar Calibration</a:t>
            </a:r>
            <a:endParaRPr kumimoji="0" lang="en-US" sz="3600" b="0" i="0" u="none" strike="noStrike" kern="1200" cap="none" spc="0" normalizeH="0" baseline="0" noProof="0" dirty="0">
              <a:ln>
                <a:noFill/>
              </a:ln>
              <a:solidFill>
                <a:schemeClr val="bg1"/>
              </a:solidFill>
              <a:effectLst/>
              <a:uLnTx/>
              <a:uFillTx/>
              <a:latin typeface="+mj-lt"/>
              <a:ea typeface="MS PGothic" panose="020B0600070205080204" pitchFamily="34" charset="-128"/>
              <a:cs typeface="+mj-cs"/>
            </a:endParaRPr>
          </a:p>
        </p:txBody>
      </p:sp>
      <p:sp>
        <p:nvSpPr>
          <p:cNvPr id="9" name="Slide Number Placeholder 3"/>
          <p:cNvSpPr>
            <a:spLocks noGrp="1"/>
          </p:cNvSpPr>
          <p:nvPr>
            <p:ph type="sldNum" sz="quarter" idx="12"/>
          </p:nvPr>
        </p:nvSpPr>
        <p:spPr>
          <a:xfrm>
            <a:off x="8253662" y="6356350"/>
            <a:ext cx="681791" cy="365125"/>
          </a:xfrm>
        </p:spPr>
        <p:txBody>
          <a:bodyPr/>
          <a:lstStyle/>
          <a:p>
            <a:fld id="{615ADB79-25D6-47C0-AB51-22A13A0BBB50}" type="slidenum">
              <a:rPr lang="en-US" altLang="en-US" smtClean="0"/>
              <a:pPr/>
              <a:t>59</a:t>
            </a:fld>
            <a:endParaRPr lang="en-US" altLang="en-US" dirty="0"/>
          </a:p>
        </p:txBody>
      </p:sp>
      <p:graphicFrame>
        <p:nvGraphicFramePr>
          <p:cNvPr id="2" name="Table 1"/>
          <p:cNvGraphicFramePr>
            <a:graphicFrameLocks noGrp="1"/>
          </p:cNvGraphicFramePr>
          <p:nvPr>
            <p:extLst/>
          </p:nvPr>
        </p:nvGraphicFramePr>
        <p:xfrm>
          <a:off x="457200" y="1388517"/>
          <a:ext cx="8229599" cy="4383288"/>
        </p:xfrm>
        <a:graphic>
          <a:graphicData uri="http://schemas.openxmlformats.org/drawingml/2006/table">
            <a:tbl>
              <a:tblPr firstRow="1" bandRow="1">
                <a:tableStyleId>{5C22544A-7EE6-4342-B048-85BDC9FD1C3A}</a:tableStyleId>
              </a:tblPr>
              <a:tblGrid>
                <a:gridCol w="1599766">
                  <a:extLst>
                    <a:ext uri="{9D8B030D-6E8A-4147-A177-3AD203B41FA5}">
                      <a16:colId xmlns:a16="http://schemas.microsoft.com/office/drawing/2014/main" val="20000"/>
                    </a:ext>
                  </a:extLst>
                </a:gridCol>
                <a:gridCol w="1571701">
                  <a:extLst>
                    <a:ext uri="{9D8B030D-6E8A-4147-A177-3AD203B41FA5}">
                      <a16:colId xmlns:a16="http://schemas.microsoft.com/office/drawing/2014/main" val="20001"/>
                    </a:ext>
                  </a:extLst>
                </a:gridCol>
                <a:gridCol w="1171933">
                  <a:extLst>
                    <a:ext uri="{9D8B030D-6E8A-4147-A177-3AD203B41FA5}">
                      <a16:colId xmlns:a16="http://schemas.microsoft.com/office/drawing/2014/main" val="20002"/>
                    </a:ext>
                  </a:extLst>
                </a:gridCol>
                <a:gridCol w="989156">
                  <a:extLst>
                    <a:ext uri="{9D8B030D-6E8A-4147-A177-3AD203B41FA5}">
                      <a16:colId xmlns:a16="http://schemas.microsoft.com/office/drawing/2014/main" val="20003"/>
                    </a:ext>
                  </a:extLst>
                </a:gridCol>
                <a:gridCol w="1097696">
                  <a:extLst>
                    <a:ext uri="{9D8B030D-6E8A-4147-A177-3AD203B41FA5}">
                      <a16:colId xmlns:a16="http://schemas.microsoft.com/office/drawing/2014/main" val="20004"/>
                    </a:ext>
                  </a:extLst>
                </a:gridCol>
                <a:gridCol w="1038445">
                  <a:extLst>
                    <a:ext uri="{9D8B030D-6E8A-4147-A177-3AD203B41FA5}">
                      <a16:colId xmlns:a16="http://schemas.microsoft.com/office/drawing/2014/main" val="20005"/>
                    </a:ext>
                  </a:extLst>
                </a:gridCol>
                <a:gridCol w="760902">
                  <a:extLst>
                    <a:ext uri="{9D8B030D-6E8A-4147-A177-3AD203B41FA5}">
                      <a16:colId xmlns:a16="http://schemas.microsoft.com/office/drawing/2014/main" val="20006"/>
                    </a:ext>
                  </a:extLst>
                </a:gridCol>
              </a:tblGrid>
              <a:tr h="477666">
                <a:tc>
                  <a:txBody>
                    <a:bodyPr/>
                    <a:lstStyle/>
                    <a:p>
                      <a:pPr algn="ctr" rtl="0" fontAlgn="ctr"/>
                      <a:r>
                        <a:rPr lang="en-US" sz="1400" u="none" strike="noStrike" dirty="0">
                          <a:effectLst/>
                        </a:rPr>
                        <a:t>Test </a:t>
                      </a:r>
                      <a:endParaRPr lang="en-US" sz="1400" b="1" i="0" u="none" strike="noStrike" dirty="0">
                        <a:solidFill>
                          <a:srgbClr val="FFFFFF"/>
                        </a:solidFill>
                        <a:effectLst/>
                        <a:latin typeface="Calibri" panose="020F0502020204030204" pitchFamily="34" charset="0"/>
                      </a:endParaRPr>
                    </a:p>
                  </a:txBody>
                  <a:tcPr marL="9366" marR="9366" marT="9366" marB="0" anchor="ctr"/>
                </a:tc>
                <a:tc>
                  <a:txBody>
                    <a:bodyPr/>
                    <a:lstStyle/>
                    <a:p>
                      <a:pPr algn="ctr" rtl="0" fontAlgn="ctr"/>
                      <a:r>
                        <a:rPr lang="en-US" sz="1400" u="none" strike="noStrike" dirty="0">
                          <a:effectLst/>
                        </a:rPr>
                        <a:t>Date</a:t>
                      </a:r>
                      <a:endParaRPr lang="en-US" sz="1400" b="1" i="0" u="none" strike="noStrike" dirty="0">
                        <a:solidFill>
                          <a:srgbClr val="FFFFFF"/>
                        </a:solidFill>
                        <a:effectLst/>
                        <a:latin typeface="Calibri" panose="020F0502020204030204" pitchFamily="34" charset="0"/>
                      </a:endParaRPr>
                    </a:p>
                  </a:txBody>
                  <a:tcPr marL="9366" marR="9366" marT="9366" marB="0" anchor="ctr"/>
                </a:tc>
                <a:tc>
                  <a:txBody>
                    <a:bodyPr/>
                    <a:lstStyle/>
                    <a:p>
                      <a:pPr algn="ctr" rtl="0" fontAlgn="ctr"/>
                      <a:r>
                        <a:rPr lang="en-US" sz="1400" u="none" strike="noStrike" dirty="0">
                          <a:effectLst/>
                        </a:rPr>
                        <a:t>File Type</a:t>
                      </a:r>
                      <a:endParaRPr lang="en-US" sz="1400" b="1" i="0" u="none" strike="noStrike" dirty="0">
                        <a:solidFill>
                          <a:srgbClr val="FFFFFF"/>
                        </a:solidFill>
                        <a:effectLst/>
                        <a:latin typeface="Calibri" panose="020F0502020204030204" pitchFamily="34" charset="0"/>
                      </a:endParaRPr>
                    </a:p>
                  </a:txBody>
                  <a:tcPr marL="9366" marR="9366" marT="9366" marB="0" anchor="ctr"/>
                </a:tc>
                <a:tc>
                  <a:txBody>
                    <a:bodyPr/>
                    <a:lstStyle/>
                    <a:p>
                      <a:pPr algn="ctr" rtl="0" fontAlgn="ctr"/>
                      <a:r>
                        <a:rPr lang="en-US" sz="1400" u="none" strike="noStrike" dirty="0">
                          <a:effectLst/>
                        </a:rPr>
                        <a:t>Channels</a:t>
                      </a:r>
                      <a:endParaRPr lang="en-US" sz="1400" b="1" i="0" u="none" strike="noStrike" dirty="0">
                        <a:solidFill>
                          <a:srgbClr val="FFFFFF"/>
                        </a:solidFill>
                        <a:effectLst/>
                        <a:latin typeface="Calibri" panose="020F0502020204030204" pitchFamily="34" charset="0"/>
                      </a:endParaRPr>
                    </a:p>
                  </a:txBody>
                  <a:tcPr marL="9366" marR="9366" marT="9366" marB="0" anchor="ctr"/>
                </a:tc>
                <a:tc>
                  <a:txBody>
                    <a:bodyPr/>
                    <a:lstStyle/>
                    <a:p>
                      <a:pPr algn="ctr" rtl="0" fontAlgn="ctr"/>
                      <a:r>
                        <a:rPr lang="en-US" sz="1400" u="none" strike="noStrike" dirty="0">
                          <a:effectLst/>
                        </a:rPr>
                        <a:t>Start Times (on </a:t>
                      </a:r>
                      <a:r>
                        <a:rPr lang="en-US" sz="1400" u="none" strike="noStrike" dirty="0" smtClean="0">
                          <a:effectLst/>
                        </a:rPr>
                        <a:t>band 3</a:t>
                      </a:r>
                      <a:r>
                        <a:rPr lang="en-US" sz="1400" u="none" strike="noStrike" dirty="0">
                          <a:effectLst/>
                        </a:rPr>
                        <a:t>) </a:t>
                      </a:r>
                      <a:endParaRPr lang="en-US" sz="1400" b="1" i="0" u="none" strike="noStrike" dirty="0">
                        <a:solidFill>
                          <a:srgbClr val="FFFFFF"/>
                        </a:solidFill>
                        <a:effectLst/>
                        <a:latin typeface="Calibri" panose="020F0502020204030204" pitchFamily="34" charset="0"/>
                      </a:endParaRPr>
                    </a:p>
                  </a:txBody>
                  <a:tcPr marL="9366" marR="9366" marT="9366" marB="0" anchor="ctr"/>
                </a:tc>
                <a:tc>
                  <a:txBody>
                    <a:bodyPr/>
                    <a:lstStyle/>
                    <a:p>
                      <a:pPr algn="ctr" rtl="0" fontAlgn="ctr"/>
                      <a:r>
                        <a:rPr lang="en-US" sz="1400" u="none" strike="noStrike" dirty="0">
                          <a:effectLst/>
                        </a:rPr>
                        <a:t>Notes</a:t>
                      </a:r>
                      <a:endParaRPr lang="en-US" sz="1400" b="1" i="0" u="none" strike="noStrike" dirty="0">
                        <a:solidFill>
                          <a:srgbClr val="FFFFFF"/>
                        </a:solidFill>
                        <a:effectLst/>
                        <a:latin typeface="Calibri" panose="020F0502020204030204" pitchFamily="34" charset="0"/>
                      </a:endParaRPr>
                    </a:p>
                  </a:txBody>
                  <a:tcPr marL="9366" marR="9366" marT="9366" marB="0" anchor="ctr"/>
                </a:tc>
                <a:tc>
                  <a:txBody>
                    <a:bodyPr/>
                    <a:lstStyle/>
                    <a:p>
                      <a:pPr algn="ctr" rtl="0" fontAlgn="ctr"/>
                      <a:r>
                        <a:rPr lang="en-US" sz="1400" u="none" strike="noStrike" dirty="0">
                          <a:effectLst/>
                        </a:rPr>
                        <a:t> Elev.  [deg]</a:t>
                      </a:r>
                      <a:endParaRPr lang="en-US" sz="1400" b="1" i="0" u="none" strike="noStrike" dirty="0">
                        <a:solidFill>
                          <a:srgbClr val="FFFFFF"/>
                        </a:solidFill>
                        <a:effectLst/>
                        <a:latin typeface="Calibri" panose="020F0502020204030204" pitchFamily="34" charset="0"/>
                      </a:endParaRPr>
                    </a:p>
                  </a:txBody>
                  <a:tcPr marL="9366" marR="9366" marT="9366" marB="0" anchor="ctr"/>
                </a:tc>
                <a:extLst>
                  <a:ext uri="{0D108BD9-81ED-4DB2-BD59-A6C34878D82A}">
                    <a16:rowId xmlns:a16="http://schemas.microsoft.com/office/drawing/2014/main" val="10000"/>
                  </a:ext>
                </a:extLst>
              </a:tr>
              <a:tr h="252882">
                <a:tc>
                  <a:txBody>
                    <a:bodyPr/>
                    <a:lstStyle/>
                    <a:p>
                      <a:pPr algn="ctr" rtl="0" fontAlgn="ctr"/>
                      <a:r>
                        <a:rPr lang="en-US" sz="1100" u="none" strike="noStrike" dirty="0" smtClean="0">
                          <a:effectLst/>
                        </a:rPr>
                        <a:t>Yaw flip</a:t>
                      </a:r>
                      <a:r>
                        <a:rPr lang="en-US" sz="1100" u="none" strike="noStrike" dirty="0">
                          <a:effectLst/>
                        </a:rPr>
                        <a:t> </a:t>
                      </a:r>
                      <a:endParaRPr lang="en-US" sz="1100" b="1" i="0" u="none" strike="noStrike" dirty="0">
                        <a:solidFill>
                          <a:srgbClr val="FFFFFF"/>
                        </a:solidFill>
                        <a:effectLst/>
                        <a:latin typeface="Calibri" panose="020F0502020204030204" pitchFamily="34" charset="0"/>
                      </a:endParaRPr>
                    </a:p>
                  </a:txBody>
                  <a:tcPr marL="9366" marR="9366" marT="9366" marB="0" anchor="ctr"/>
                </a:tc>
                <a:tc>
                  <a:txBody>
                    <a:bodyPr/>
                    <a:lstStyle/>
                    <a:p>
                      <a:pPr algn="ctr" rtl="0" fontAlgn="b"/>
                      <a:r>
                        <a:rPr lang="en-US" sz="1100" u="none" strike="noStrike" dirty="0">
                          <a:effectLst/>
                        </a:rPr>
                        <a:t>20180521</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17:56:31Z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No data</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0.37</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01"/>
                  </a:ext>
                </a:extLst>
              </a:tr>
              <a:tr h="252882">
                <a:tc>
                  <a:txBody>
                    <a:bodyPr/>
                    <a:lstStyle/>
                    <a:p>
                      <a:pPr algn="ctr" rtl="0" fontAlgn="ctr"/>
                      <a:r>
                        <a:rPr lang="en-US" sz="1100" u="none" strike="noStrike" dirty="0" smtClean="0">
                          <a:effectLst/>
                        </a:rPr>
                        <a:t>Yaw flip</a:t>
                      </a:r>
                      <a:r>
                        <a:rPr lang="en-US" sz="1100" u="none" strike="noStrike" dirty="0">
                          <a:effectLst/>
                        </a:rPr>
                        <a:t> </a:t>
                      </a:r>
                      <a:endParaRPr lang="en-US" sz="1100" b="1" i="0" u="none" strike="noStrike" dirty="0">
                        <a:solidFill>
                          <a:srgbClr val="FFFFFF"/>
                        </a:solidFill>
                        <a:effectLst/>
                        <a:latin typeface="Calibri" panose="020F0502020204030204" pitchFamily="34" charset="0"/>
                      </a:endParaRPr>
                    </a:p>
                  </a:txBody>
                  <a:tcPr marL="9366" marR="9366" marT="9366" marB="0" anchor="ctr"/>
                </a:tc>
                <a:tc>
                  <a:txBody>
                    <a:bodyPr/>
                    <a:lstStyle/>
                    <a:p>
                      <a:pPr algn="ctr" rtl="0" fontAlgn="b"/>
                      <a:r>
                        <a:rPr lang="en-US" sz="1100" u="none" strike="noStrike" dirty="0">
                          <a:effectLst/>
                        </a:rPr>
                        <a:t>20180530</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17:57:29Z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Processed</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0.38</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02"/>
                  </a:ext>
                </a:extLst>
              </a:tr>
              <a:tr h="215418">
                <a:tc>
                  <a:txBody>
                    <a:bodyPr/>
                    <a:lstStyle/>
                    <a:p>
                      <a:pPr algn="ctr" fontAlgn="b"/>
                      <a:r>
                        <a:rPr lang="en-US" sz="1100" u="none" strike="noStrike" dirty="0" smtClean="0">
                          <a:effectLst/>
                        </a:rPr>
                        <a:t>Yaw flip</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b"/>
                      <a:r>
                        <a:rPr lang="en-US" sz="1100" u="none" strike="noStrike" dirty="0">
                          <a:effectLst/>
                        </a:rPr>
                        <a:t>20180611</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17:59:37Z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Processed</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0.37</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03"/>
                  </a:ext>
                </a:extLst>
              </a:tr>
              <a:tr h="206052">
                <a:tc>
                  <a:txBody>
                    <a:bodyPr/>
                    <a:lstStyle/>
                    <a:p>
                      <a:pPr algn="ctr" fontAlgn="b"/>
                      <a:r>
                        <a:rPr lang="en-US" sz="1100" u="none" strike="noStrike" dirty="0" smtClean="0">
                          <a:effectLst/>
                        </a:rPr>
                        <a:t>Yaw flip</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b"/>
                      <a:r>
                        <a:rPr lang="en-US" sz="1100" u="none" strike="noStrike" dirty="0">
                          <a:effectLst/>
                        </a:rPr>
                        <a:t>20180613</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18:00:03Z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Processed</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0.37</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04"/>
                  </a:ext>
                </a:extLst>
              </a:tr>
              <a:tr h="215418">
                <a:tc>
                  <a:txBody>
                    <a:bodyPr/>
                    <a:lstStyle/>
                    <a:p>
                      <a:pPr algn="ctr" fontAlgn="b"/>
                      <a:r>
                        <a:rPr lang="en-US" sz="1100" u="none" strike="noStrike" dirty="0" smtClean="0">
                          <a:effectLst/>
                        </a:rPr>
                        <a:t>Yaw flip</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b"/>
                      <a:r>
                        <a:rPr lang="en-US" sz="1100" u="none" strike="noStrike" dirty="0">
                          <a:effectLst/>
                        </a:rPr>
                        <a:t>20180616</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18:00:41Z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Processed</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0.38</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05"/>
                  </a:ext>
                </a:extLst>
              </a:tr>
              <a:tr h="215418">
                <a:tc>
                  <a:txBody>
                    <a:bodyPr/>
                    <a:lstStyle/>
                    <a:p>
                      <a:pPr algn="ctr" fontAlgn="b"/>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b"/>
                      <a:r>
                        <a:rPr lang="en-US" sz="1100" u="none" strike="noStrike" dirty="0">
                          <a:effectLst/>
                        </a:rPr>
                        <a:t>20180627</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06:03:06Z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Processed</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-0.35</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06"/>
                  </a:ext>
                </a:extLst>
              </a:tr>
              <a:tr h="215418">
                <a:tc>
                  <a:txBody>
                    <a:bodyPr/>
                    <a:lstStyle/>
                    <a:p>
                      <a:pPr algn="ctr" fontAlgn="b"/>
                      <a:r>
                        <a:rPr lang="en-US" sz="1100" u="none" strike="noStrike" dirty="0" smtClean="0">
                          <a:effectLst/>
                        </a:rPr>
                        <a:t>BDS col </a:t>
                      </a:r>
                      <a:r>
                        <a:rPr lang="en-US" sz="1100" u="none" strike="noStrike" dirty="0">
                          <a:effectLst/>
                        </a:rPr>
                        <a:t>Test (7 solar cals)</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b"/>
                      <a:r>
                        <a:rPr lang="en-US" sz="1100" u="none" strike="noStrike" dirty="0">
                          <a:effectLst/>
                        </a:rPr>
                        <a:t>20180724*</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06:06:33Z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Processed</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-1.3</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07"/>
                  </a:ext>
                </a:extLst>
              </a:tr>
              <a:tr h="215418">
                <a:tc>
                  <a:txBody>
                    <a:bodyPr/>
                    <a:lstStyle/>
                    <a:p>
                      <a:pPr algn="ctr" rtl="0" fontAlgn="ctr"/>
                      <a:r>
                        <a:rPr lang="en-US" sz="1200" u="none" strike="noStrike" dirty="0">
                          <a:effectLst/>
                        </a:rPr>
                        <a:t>PLT008 P1-1</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b"/>
                      <a:r>
                        <a:rPr lang="en-US" sz="1100" u="none" strike="noStrike" dirty="0">
                          <a:effectLst/>
                        </a:rPr>
                        <a:t>20180731</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06:06:25Z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Processed</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-0.35</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08"/>
                  </a:ext>
                </a:extLst>
              </a:tr>
              <a:tr h="215418">
                <a:tc>
                  <a:txBody>
                    <a:bodyPr/>
                    <a:lstStyle/>
                    <a:p>
                      <a:pPr algn="ctr" rtl="0" fontAlgn="ctr"/>
                      <a:r>
                        <a:rPr lang="en-US" sz="1200" u="none" strike="noStrike" dirty="0">
                          <a:effectLst/>
                        </a:rPr>
                        <a:t>PLT008 P1-1</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b"/>
                      <a:r>
                        <a:rPr lang="en-US" sz="1100" u="none" strike="noStrike" dirty="0">
                          <a:effectLst/>
                        </a:rPr>
                        <a:t>20180731</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06:09:25Z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Processed</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09"/>
                  </a:ext>
                </a:extLst>
              </a:tr>
              <a:tr h="215418">
                <a:tc>
                  <a:txBody>
                    <a:bodyPr/>
                    <a:lstStyle/>
                    <a:p>
                      <a:pPr algn="ctr" rtl="0" fontAlgn="ctr"/>
                      <a:r>
                        <a:rPr lang="en-US" sz="1200" u="none" strike="noStrike" dirty="0">
                          <a:effectLst/>
                        </a:rPr>
                        <a:t>PLT008 P1-1</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b"/>
                      <a:r>
                        <a:rPr lang="en-US" sz="1100" u="none" strike="noStrike" dirty="0">
                          <a:effectLst/>
                        </a:rPr>
                        <a:t>20180731</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06:12:25Z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Processed</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10"/>
                  </a:ext>
                </a:extLst>
              </a:tr>
              <a:tr h="215418">
                <a:tc>
                  <a:txBody>
                    <a:bodyPr/>
                    <a:lstStyle/>
                    <a:p>
                      <a:pPr algn="ctr" rtl="0" fontAlgn="ctr"/>
                      <a:r>
                        <a:rPr lang="en-US" sz="1200" u="none" strike="noStrike" dirty="0">
                          <a:effectLst/>
                        </a:rPr>
                        <a:t>PLT008 P2</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b"/>
                      <a:r>
                        <a:rPr lang="en-US" sz="1100" u="none" strike="noStrike" dirty="0">
                          <a:effectLst/>
                        </a:rPr>
                        <a:t>20180802</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06:06:17Z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Processed</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-0.34</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11"/>
                  </a:ext>
                </a:extLst>
              </a:tr>
              <a:tr h="206052">
                <a:tc>
                  <a:txBody>
                    <a:bodyPr/>
                    <a:lstStyle/>
                    <a:p>
                      <a:pPr algn="ctr" rtl="0" fontAlgn="ctr"/>
                      <a:r>
                        <a:rPr lang="en-US" sz="1200" u="none" strike="noStrike" dirty="0">
                          <a:effectLst/>
                        </a:rPr>
                        <a:t>PLT008 P3</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b"/>
                      <a:r>
                        <a:rPr lang="en-US" sz="1100" u="none" strike="noStrike" dirty="0">
                          <a:effectLst/>
                        </a:rPr>
                        <a:t>20180804</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06:06:07Z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Processed</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-0.35</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12"/>
                  </a:ext>
                </a:extLst>
              </a:tr>
              <a:tr h="215418">
                <a:tc>
                  <a:txBody>
                    <a:bodyPr/>
                    <a:lstStyle/>
                    <a:p>
                      <a:pPr algn="ctr" rtl="0" fontAlgn="ctr"/>
                      <a:r>
                        <a:rPr lang="en-US" sz="1200" u="none" strike="noStrike" dirty="0">
                          <a:effectLst/>
                        </a:rPr>
                        <a:t>PLT008 P4</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b"/>
                      <a:r>
                        <a:rPr lang="en-US" sz="1100" u="none" strike="noStrike" dirty="0">
                          <a:effectLst/>
                        </a:rPr>
                        <a:t>20180806</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06:05:55Z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Processed</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-0.35</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13"/>
                  </a:ext>
                </a:extLst>
              </a:tr>
              <a:tr h="206052">
                <a:tc>
                  <a:txBody>
                    <a:bodyPr/>
                    <a:lstStyle/>
                    <a:p>
                      <a:pPr algn="ctr" rtl="0" fontAlgn="ctr"/>
                      <a:r>
                        <a:rPr lang="en-US" sz="1200" u="none" strike="noStrike" dirty="0">
                          <a:effectLst/>
                        </a:rPr>
                        <a:t>PLT008 P5</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b"/>
                      <a:r>
                        <a:rPr lang="en-US" sz="1100" u="none" strike="noStrike" dirty="0">
                          <a:effectLst/>
                        </a:rPr>
                        <a:t>20180808</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06:05:40Z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Processed</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-0.34</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14"/>
                  </a:ext>
                </a:extLst>
              </a:tr>
              <a:tr h="215418">
                <a:tc>
                  <a:txBody>
                    <a:bodyPr/>
                    <a:lstStyle/>
                    <a:p>
                      <a:pPr algn="ctr" rtl="0" fontAlgn="ctr"/>
                      <a:r>
                        <a:rPr lang="en-US" sz="1200" u="none" strike="noStrike" dirty="0">
                          <a:effectLst/>
                        </a:rPr>
                        <a:t>PLT008 P6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b"/>
                      <a:r>
                        <a:rPr lang="en-US" sz="1100" u="none" strike="noStrike" dirty="0">
                          <a:effectLst/>
                        </a:rPr>
                        <a:t>20180810</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06:05:23Z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Processed</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-0.34</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15"/>
                  </a:ext>
                </a:extLst>
              </a:tr>
              <a:tr h="206052">
                <a:tc>
                  <a:txBody>
                    <a:bodyPr/>
                    <a:lstStyle/>
                    <a:p>
                      <a:pPr algn="ctr" rtl="0" fontAlgn="ctr"/>
                      <a:r>
                        <a:rPr lang="en-US" sz="1200" u="none" strike="noStrike" dirty="0">
                          <a:effectLst/>
                        </a:rPr>
                        <a:t>PLT008 P7</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b"/>
                      <a:r>
                        <a:rPr lang="en-US" sz="1100" u="none" strike="noStrike" dirty="0">
                          <a:effectLst/>
                        </a:rPr>
                        <a:t>20180812</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06:05:04Z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Processed</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-0.34</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16"/>
                  </a:ext>
                </a:extLst>
              </a:tr>
              <a:tr h="215418">
                <a:tc>
                  <a:txBody>
                    <a:bodyPr/>
                    <a:lstStyle/>
                    <a:p>
                      <a:pPr algn="ctr" rtl="0" fontAlgn="ctr"/>
                      <a:r>
                        <a:rPr lang="en-US" sz="1200" u="none" strike="noStrike" dirty="0">
                          <a:effectLst/>
                        </a:rPr>
                        <a:t>PLT008 P8</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b"/>
                      <a:r>
                        <a:rPr lang="en-US" sz="1100" u="none" strike="noStrike" dirty="0">
                          <a:effectLst/>
                        </a:rPr>
                        <a:t>20180814</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06:04:43Z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Processed</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-0.33</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17"/>
                  </a:ext>
                </a:extLst>
              </a:tr>
              <a:tr h="206052">
                <a:tc>
                  <a:txBody>
                    <a:bodyPr/>
                    <a:lstStyle/>
                    <a:p>
                      <a:pPr algn="ctr" rtl="0" fontAlgn="ctr"/>
                      <a:r>
                        <a:rPr lang="en-US" sz="1200" u="none" strike="noStrike" dirty="0">
                          <a:effectLst/>
                        </a:rPr>
                        <a:t>PLT008 P9</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b"/>
                      <a:r>
                        <a:rPr lang="en-US" sz="1100" u="none" strike="noStrike" dirty="0">
                          <a:effectLst/>
                        </a:rPr>
                        <a:t>20180816</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INST-CAL</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rtl="0" fontAlgn="ctr"/>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06:04:19Z</a:t>
                      </a:r>
                      <a:endParaRPr lang="en-US" sz="1100" b="0" i="0" u="none" strike="noStrike" dirty="0">
                        <a:solidFill>
                          <a:srgbClr val="000000"/>
                        </a:solidFill>
                        <a:effectLst/>
                        <a:latin typeface="Calibri" panose="020F0502020204030204" pitchFamily="34" charset="0"/>
                      </a:endParaRPr>
                    </a:p>
                  </a:txBody>
                  <a:tcPr marL="9366" marR="9366" marT="9366" marB="0" anchor="b"/>
                </a:tc>
                <a:tc>
                  <a:txBody>
                    <a:bodyPr/>
                    <a:lstStyle/>
                    <a:p>
                      <a:pPr algn="ctr" rtl="0" fontAlgn="ctr"/>
                      <a:r>
                        <a:rPr lang="en-US" sz="1200" u="none" strike="noStrike" dirty="0">
                          <a:effectLst/>
                        </a:rPr>
                        <a:t>Processed</a:t>
                      </a:r>
                      <a:endParaRPr lang="en-US" sz="1200" b="0" i="0" u="none" strike="noStrike" dirty="0">
                        <a:solidFill>
                          <a:srgbClr val="000000"/>
                        </a:solidFill>
                        <a:effectLst/>
                        <a:latin typeface="Calibri" panose="020F0502020204030204" pitchFamily="34" charset="0"/>
                      </a:endParaRPr>
                    </a:p>
                  </a:txBody>
                  <a:tcPr marL="9366" marR="9366" marT="9366" marB="0" anchor="ctr"/>
                </a:tc>
                <a:tc>
                  <a:txBody>
                    <a:bodyPr/>
                    <a:lstStyle/>
                    <a:p>
                      <a:pPr algn="ctr" fontAlgn="b"/>
                      <a:r>
                        <a:rPr lang="en-US" sz="1100" u="none" strike="noStrike" dirty="0">
                          <a:effectLst/>
                        </a:rPr>
                        <a:t>-0.33</a:t>
                      </a:r>
                      <a:endParaRPr lang="en-US" sz="1100" b="0" i="0" u="none" strike="noStrike" dirty="0">
                        <a:solidFill>
                          <a:srgbClr val="000000"/>
                        </a:solidFill>
                        <a:effectLst/>
                        <a:latin typeface="Calibri" panose="020F0502020204030204" pitchFamily="34" charset="0"/>
                      </a:endParaRPr>
                    </a:p>
                  </a:txBody>
                  <a:tcPr marL="9366" marR="9366" marT="9366" marB="0" anchor="b"/>
                </a:tc>
                <a:extLst>
                  <a:ext uri="{0D108BD9-81ED-4DB2-BD59-A6C34878D82A}">
                    <a16:rowId xmlns:a16="http://schemas.microsoft.com/office/drawing/2014/main" val="10018"/>
                  </a:ext>
                </a:extLst>
              </a:tr>
            </a:tbl>
          </a:graphicData>
        </a:graphic>
      </p:graphicFrame>
      <p:sp>
        <p:nvSpPr>
          <p:cNvPr id="10" name="TextBox 9"/>
          <p:cNvSpPr txBox="1"/>
          <p:nvPr/>
        </p:nvSpPr>
        <p:spPr>
          <a:xfrm>
            <a:off x="521638" y="5764741"/>
            <a:ext cx="8907364" cy="1077218"/>
          </a:xfrm>
          <a:prstGeom prst="rect">
            <a:avLst/>
          </a:prstGeom>
          <a:noFill/>
        </p:spPr>
        <p:txBody>
          <a:bodyPr wrap="square" rtlCol="0">
            <a:spAutoFit/>
          </a:bodyPr>
          <a:lstStyle/>
          <a:p>
            <a:pPr marL="742950" lvl="1" indent="-285750">
              <a:buFont typeface="Wingdings" panose="05000000000000000000" pitchFamily="2" charset="2"/>
              <a:buChar char="Ø"/>
            </a:pPr>
            <a:r>
              <a:rPr lang="en-US" sz="1600" dirty="0" smtClean="0"/>
              <a:t>PLT </a:t>
            </a:r>
            <a:r>
              <a:rPr lang="en-US" sz="1600" dirty="0">
                <a:latin typeface="Calibri" panose="020F0502020204030204" pitchFamily="34" charset="0"/>
              </a:rPr>
              <a:t>ABI VNIR Radiometric </a:t>
            </a:r>
            <a:r>
              <a:rPr lang="en-US" sz="1600" dirty="0" smtClean="0">
                <a:latin typeface="Calibri" panose="020F0502020204030204" pitchFamily="34" charset="0"/>
              </a:rPr>
              <a:t>Calibration test began on </a:t>
            </a:r>
            <a:r>
              <a:rPr lang="en-US" sz="1600" dirty="0" smtClean="0"/>
              <a:t> 07/31/2018</a:t>
            </a:r>
          </a:p>
          <a:p>
            <a:pPr marL="742950" lvl="1" indent="-285750">
              <a:buFont typeface="Wingdings" panose="05000000000000000000" pitchFamily="2" charset="2"/>
              <a:buChar char="Ø"/>
            </a:pPr>
            <a:r>
              <a:rPr lang="en-US" sz="1600" dirty="0" smtClean="0"/>
              <a:t>BDS column </a:t>
            </a:r>
            <a:r>
              <a:rPr lang="en-US" sz="1600" dirty="0" smtClean="0">
                <a:latin typeface="Calibri" panose="020F0502020204030204" pitchFamily="34" charset="0"/>
              </a:rPr>
              <a:t>ABI </a:t>
            </a:r>
            <a:r>
              <a:rPr lang="en-US" sz="1600" dirty="0">
                <a:latin typeface="Calibri" panose="020F0502020204030204" pitchFamily="34" charset="0"/>
              </a:rPr>
              <a:t>VNIR Radiometric Calibration test began on </a:t>
            </a:r>
            <a:r>
              <a:rPr lang="en-US" sz="1600" dirty="0"/>
              <a:t> </a:t>
            </a:r>
            <a:r>
              <a:rPr lang="en-US" sz="1600" dirty="0" smtClean="0"/>
              <a:t>06/24/2018</a:t>
            </a:r>
          </a:p>
          <a:p>
            <a:pPr marL="742950" lvl="1" indent="-285750">
              <a:buFont typeface="Wingdings" panose="05000000000000000000" pitchFamily="2" charset="2"/>
              <a:buChar char="Ø"/>
            </a:pPr>
            <a:r>
              <a:rPr lang="en-US" sz="1600" dirty="0" smtClean="0"/>
              <a:t>Yaw flip began 05.16 and ended on 06/20. </a:t>
            </a:r>
          </a:p>
          <a:p>
            <a:pPr marL="742950" lvl="1" indent="-285750">
              <a:buFont typeface="Wingdings" panose="05000000000000000000" pitchFamily="2" charset="2"/>
              <a:buChar char="Ø"/>
            </a:pPr>
            <a:r>
              <a:rPr lang="en-US" sz="1600" dirty="0"/>
              <a:t> </a:t>
            </a:r>
            <a:r>
              <a:rPr lang="en-US" sz="1600" dirty="0" smtClean="0"/>
              <a:t>Time and angles are based on band 3 scanning. </a:t>
            </a:r>
            <a:endParaRPr lang="en-US" sz="1600" dirty="0"/>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4" name="Footer Placeholder 3"/>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3815158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Context</a:t>
            </a:r>
            <a:endParaRPr lang="en-US" dirty="0"/>
          </a:p>
        </p:txBody>
      </p:sp>
      <p:sp>
        <p:nvSpPr>
          <p:cNvPr id="3" name="Content Placeholder 2"/>
          <p:cNvSpPr>
            <a:spLocks noGrp="1"/>
          </p:cNvSpPr>
          <p:nvPr>
            <p:ph idx="1"/>
          </p:nvPr>
        </p:nvSpPr>
        <p:spPr/>
        <p:txBody>
          <a:bodyPr/>
          <a:lstStyle/>
          <a:p>
            <a:r>
              <a:rPr lang="en-US" dirty="0" smtClean="0"/>
              <a:t>Review of whether GOES-17 ABI L1b products have reached the Provisional Maturity as defined by the GOES-R Program.</a:t>
            </a:r>
          </a:p>
          <a:p>
            <a:pPr lvl="1"/>
            <a:r>
              <a:rPr lang="en-US" dirty="0" smtClean="0"/>
              <a:t>Review of maturity, instead of verification of requirement, although requirements are often used as reference.</a:t>
            </a:r>
          </a:p>
          <a:p>
            <a:pPr lvl="1"/>
            <a:r>
              <a:rPr lang="en-US" dirty="0"/>
              <a:t>Focus </a:t>
            </a:r>
            <a:r>
              <a:rPr lang="en-US" dirty="0" smtClean="0"/>
              <a:t>on L1b products, instead of the ABI instrument, although the two are often closely related.</a:t>
            </a:r>
            <a:endParaRPr lang="en-US" dirty="0"/>
          </a:p>
          <a:p>
            <a:pPr lvl="1"/>
            <a:r>
              <a:rPr lang="en-US" dirty="0" smtClean="0"/>
              <a:t>Based in part on previously completed Beta review and PLTs, although different methods can and have been used to characterize the L1b products.</a:t>
            </a:r>
          </a:p>
          <a:p>
            <a:r>
              <a:rPr lang="en-US" dirty="0" smtClean="0"/>
              <a:t>Significantly affected by the Loop Heat Pipe Anomaly.</a:t>
            </a:r>
          </a:p>
          <a:p>
            <a:endParaRPr lang="en-US"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6</a:t>
            </a:fld>
            <a:endParaRPr lang="en-US" dirty="0"/>
          </a:p>
        </p:txBody>
      </p:sp>
    </p:spTree>
    <p:extLst>
      <p:ext uri="{BB962C8B-B14F-4D97-AF65-F5344CB8AC3E}">
        <p14:creationId xmlns:p14="http://schemas.microsoft.com/office/powerpoint/2010/main" val="34517044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Mean Gain Ratio of CWG/GS</a:t>
            </a:r>
            <a:br>
              <a:rPr lang="en-US" sz="3200" b="1" dirty="0" smtClean="0"/>
            </a:br>
            <a:r>
              <a:rPr lang="en-US" sz="3200" b="1" dirty="0" smtClean="0"/>
              <a:t> to Prelaunch</a:t>
            </a:r>
            <a:endParaRPr lang="en-US" sz="3200" b="1" dirty="0"/>
          </a:p>
        </p:txBody>
      </p:sp>
      <p:sp>
        <p:nvSpPr>
          <p:cNvPr id="4" name="Slide Number Placeholder 3"/>
          <p:cNvSpPr>
            <a:spLocks noGrp="1"/>
          </p:cNvSpPr>
          <p:nvPr>
            <p:ph type="sldNum" sz="quarter" idx="12"/>
          </p:nvPr>
        </p:nvSpPr>
        <p:spPr>
          <a:xfrm>
            <a:off x="6562406" y="6356355"/>
            <a:ext cx="2133600" cy="365125"/>
          </a:xfrm>
        </p:spPr>
        <p:txBody>
          <a:bodyPr/>
          <a:lstStyle/>
          <a:p>
            <a:fld id="{ACC92CFC-D429-494E-860C-EBB75C38C3B4}" type="slidenum">
              <a:rPr lang="en-US" smtClean="0"/>
              <a:pPr/>
              <a:t>60</a:t>
            </a:fld>
            <a:endParaRPr lang="en-US" dirty="0" smtClean="0"/>
          </a:p>
          <a:p>
            <a:endParaRPr lang="en-US" dirty="0"/>
          </a:p>
        </p:txBody>
      </p:sp>
      <p:graphicFrame>
        <p:nvGraphicFramePr>
          <p:cNvPr id="13" name="Table 12"/>
          <p:cNvGraphicFramePr>
            <a:graphicFrameLocks noGrp="1"/>
          </p:cNvGraphicFramePr>
          <p:nvPr>
            <p:extLst/>
          </p:nvPr>
        </p:nvGraphicFramePr>
        <p:xfrm>
          <a:off x="1406204" y="5797230"/>
          <a:ext cx="6573448" cy="997165"/>
        </p:xfrm>
        <a:graphic>
          <a:graphicData uri="http://schemas.openxmlformats.org/drawingml/2006/table">
            <a:tbl>
              <a:tblPr firstRow="1" bandRow="1">
                <a:tableStyleId>{5C22544A-7EE6-4342-B048-85BDC9FD1C3A}</a:tableStyleId>
              </a:tblPr>
              <a:tblGrid>
                <a:gridCol w="1921966">
                  <a:extLst>
                    <a:ext uri="{9D8B030D-6E8A-4147-A177-3AD203B41FA5}">
                      <a16:colId xmlns:a16="http://schemas.microsoft.com/office/drawing/2014/main" val="1246188533"/>
                    </a:ext>
                  </a:extLst>
                </a:gridCol>
                <a:gridCol w="775247">
                  <a:extLst>
                    <a:ext uri="{9D8B030D-6E8A-4147-A177-3AD203B41FA5}">
                      <a16:colId xmlns:a16="http://schemas.microsoft.com/office/drawing/2014/main" val="491756112"/>
                    </a:ext>
                  </a:extLst>
                </a:gridCol>
                <a:gridCol w="775247">
                  <a:extLst>
                    <a:ext uri="{9D8B030D-6E8A-4147-A177-3AD203B41FA5}">
                      <a16:colId xmlns:a16="http://schemas.microsoft.com/office/drawing/2014/main" val="2943022578"/>
                    </a:ext>
                  </a:extLst>
                </a:gridCol>
                <a:gridCol w="775247">
                  <a:extLst>
                    <a:ext uri="{9D8B030D-6E8A-4147-A177-3AD203B41FA5}">
                      <a16:colId xmlns:a16="http://schemas.microsoft.com/office/drawing/2014/main" val="2877449298"/>
                    </a:ext>
                  </a:extLst>
                </a:gridCol>
                <a:gridCol w="775247">
                  <a:extLst>
                    <a:ext uri="{9D8B030D-6E8A-4147-A177-3AD203B41FA5}">
                      <a16:colId xmlns:a16="http://schemas.microsoft.com/office/drawing/2014/main" val="2109389180"/>
                    </a:ext>
                  </a:extLst>
                </a:gridCol>
                <a:gridCol w="775247">
                  <a:extLst>
                    <a:ext uri="{9D8B030D-6E8A-4147-A177-3AD203B41FA5}">
                      <a16:colId xmlns:a16="http://schemas.microsoft.com/office/drawing/2014/main" val="1050901268"/>
                    </a:ext>
                  </a:extLst>
                </a:gridCol>
                <a:gridCol w="775247">
                  <a:extLst>
                    <a:ext uri="{9D8B030D-6E8A-4147-A177-3AD203B41FA5}">
                      <a16:colId xmlns:a16="http://schemas.microsoft.com/office/drawing/2014/main" val="1899803822"/>
                    </a:ext>
                  </a:extLst>
                </a:gridCol>
              </a:tblGrid>
              <a:tr h="244530">
                <a:tc>
                  <a:txBody>
                    <a:bodyPr/>
                    <a:lstStyle/>
                    <a:p>
                      <a:pPr algn="ctr" rtl="0" fontAlgn="ctr"/>
                      <a:r>
                        <a:rPr lang="en-US" sz="1100" u="none" strike="noStrike" dirty="0">
                          <a:effectLst/>
                        </a:rPr>
                        <a:t>CWG vs GS</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smtClean="0">
                          <a:effectLst/>
                        </a:rPr>
                        <a:t>band 1</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smtClean="0">
                          <a:effectLst/>
                        </a:rPr>
                        <a:t>band 2</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smtClean="0">
                          <a:effectLst/>
                        </a:rPr>
                        <a:t>band 3</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smtClean="0">
                          <a:effectLst/>
                        </a:rPr>
                        <a:t>band 4</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smtClean="0">
                          <a:effectLst/>
                        </a:rPr>
                        <a:t>band 5</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smtClean="0">
                          <a:effectLst/>
                        </a:rPr>
                        <a:t>band 6</a:t>
                      </a:r>
                      <a:endParaRPr lang="en-US"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40810421"/>
                  </a:ext>
                </a:extLst>
              </a:tr>
              <a:tr h="263575">
                <a:tc>
                  <a:txBody>
                    <a:bodyPr/>
                    <a:lstStyle/>
                    <a:p>
                      <a:pPr algn="ctr" rtl="0" fontAlgn="ctr"/>
                      <a:r>
                        <a:rPr lang="en-US" sz="1100" u="none" strike="noStrike" dirty="0">
                          <a:effectLst/>
                        </a:rPr>
                        <a:t>Diff before 10.18</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a:effectLst/>
                        </a:rPr>
                        <a:t>1.50%</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a:effectLst/>
                        </a:rPr>
                        <a:t>&lt;0.5%</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a:effectLst/>
                        </a:rPr>
                        <a:t>&lt;0.5%</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60810137"/>
                  </a:ext>
                </a:extLst>
              </a:tr>
              <a:tr h="244530">
                <a:tc>
                  <a:txBody>
                    <a:bodyPr/>
                    <a:lstStyle/>
                    <a:p>
                      <a:pPr algn="ctr" rtl="0" fontAlgn="ctr"/>
                      <a:r>
                        <a:rPr lang="en-US" sz="1100" u="none" strike="noStrike" dirty="0" smtClean="0">
                          <a:effectLst/>
                        </a:rPr>
                        <a:t>DO.07 (10.15-10.24)</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a:effectLst/>
                        </a:rPr>
                        <a:t>1.50%</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a:effectLst/>
                        </a:rPr>
                        <a:t>&lt;0.5%</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a:effectLst/>
                        </a:rPr>
                        <a:t>0.60%</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a:solidFill>
                            <a:srgbClr val="FF0000"/>
                          </a:solidFill>
                          <a:effectLst/>
                        </a:rPr>
                        <a:t>5%</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a:solidFill>
                            <a:srgbClr val="00B050"/>
                          </a:solidFill>
                          <a:effectLst/>
                        </a:rPr>
                        <a:t>&lt;</a:t>
                      </a:r>
                      <a:r>
                        <a:rPr lang="en-US" sz="1100" u="none" strike="noStrike" dirty="0" smtClean="0">
                          <a:solidFill>
                            <a:srgbClr val="00B050"/>
                          </a:solidFill>
                          <a:effectLst/>
                        </a:rPr>
                        <a:t>0.2%</a:t>
                      </a:r>
                      <a:endParaRPr lang="en-US" sz="1100" b="0" i="0" u="none" strike="noStrike" dirty="0">
                        <a:solidFill>
                          <a:srgbClr val="00B05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a:solidFill>
                            <a:srgbClr val="FF0000"/>
                          </a:solidFill>
                          <a:effectLst/>
                        </a:rPr>
                        <a:t>3%</a:t>
                      </a:r>
                      <a:endParaRPr lang="en-US" sz="1100" b="0" i="0" u="none" strike="noStrike" dirty="0">
                        <a:solidFill>
                          <a:srgbClr val="FF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79541422"/>
                  </a:ext>
                </a:extLst>
              </a:tr>
              <a:tr h="244530">
                <a:tc>
                  <a:txBody>
                    <a:bodyPr/>
                    <a:lstStyle/>
                    <a:p>
                      <a:pPr marL="0" marR="0" lvl="0" indent="0" algn="ctr" defTabSz="487670" rtl="0" eaLnBrk="1" fontAlgn="ctr" latinLnBrk="0" hangingPunct="1">
                        <a:lnSpc>
                          <a:spcPct val="100000"/>
                        </a:lnSpc>
                        <a:spcBef>
                          <a:spcPts val="0"/>
                        </a:spcBef>
                        <a:spcAft>
                          <a:spcPts val="0"/>
                        </a:spcAft>
                        <a:buClrTx/>
                        <a:buSzTx/>
                        <a:buFontTx/>
                        <a:buNone/>
                        <a:tabLst/>
                        <a:defRPr/>
                      </a:pPr>
                      <a:r>
                        <a:rPr lang="en-US" sz="1100" u="none" strike="noStrike" dirty="0" smtClean="0">
                          <a:effectLst/>
                        </a:rPr>
                        <a:t>DO.07 </a:t>
                      </a:r>
                      <a:r>
                        <a:rPr lang="en-US" sz="1100" u="none" strike="noStrike" baseline="0" dirty="0" smtClean="0">
                          <a:effectLst/>
                        </a:rPr>
                        <a:t> Post-drift</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b="0" i="0" u="none" strike="noStrike" dirty="0" smtClean="0">
                          <a:solidFill>
                            <a:srgbClr val="000000"/>
                          </a:solidFill>
                          <a:effectLst/>
                          <a:latin typeface="Calibri" panose="020F0502020204030204" pitchFamily="34" charset="0"/>
                        </a:rPr>
                        <a:t>1.5%</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b="0" i="0" u="none" strike="noStrike" dirty="0" smtClean="0">
                          <a:solidFill>
                            <a:srgbClr val="000000"/>
                          </a:solidFill>
                          <a:effectLst/>
                          <a:latin typeface="Calibri" panose="020F0502020204030204" pitchFamily="34" charset="0"/>
                        </a:rPr>
                        <a:t>&lt;0.5%</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b="0" i="0" u="none" strike="noStrike" dirty="0" smtClean="0">
                          <a:solidFill>
                            <a:srgbClr val="000000"/>
                          </a:solidFill>
                          <a:effectLst/>
                          <a:latin typeface="Calibri" panose="020F0502020204030204" pitchFamily="34" charset="0"/>
                        </a:rPr>
                        <a:t>0.6%</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b="0" i="0" u="none" strike="noStrike" dirty="0" smtClean="0">
                          <a:solidFill>
                            <a:srgbClr val="FF0000"/>
                          </a:solidFill>
                          <a:effectLst/>
                          <a:latin typeface="Calibri" panose="020F0502020204030204" pitchFamily="34" charset="0"/>
                        </a:rPr>
                        <a:t>2%</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rtl="0" fontAlgn="ctr"/>
                      <a:r>
                        <a:rPr lang="en-US" sz="1100" b="0" i="0" u="none" strike="noStrike" dirty="0" smtClean="0">
                          <a:solidFill>
                            <a:srgbClr val="00B050"/>
                          </a:solidFill>
                          <a:effectLst/>
                          <a:latin typeface="Calibri" panose="020F0502020204030204" pitchFamily="34" charset="0"/>
                        </a:rPr>
                        <a:t>&lt;0.4%</a:t>
                      </a:r>
                      <a:endParaRPr lang="en-US" sz="1100" b="0" i="0" u="none" strike="noStrike" dirty="0">
                        <a:solidFill>
                          <a:srgbClr val="00B050"/>
                        </a:solidFill>
                        <a:effectLst/>
                        <a:latin typeface="Calibri" panose="020F0502020204030204" pitchFamily="34" charset="0"/>
                      </a:endParaRPr>
                    </a:p>
                  </a:txBody>
                  <a:tcPr marL="9525" marR="9525" marT="9525" marB="0" anchor="ctr"/>
                </a:tc>
                <a:tc>
                  <a:txBody>
                    <a:bodyPr/>
                    <a:lstStyle/>
                    <a:p>
                      <a:pPr algn="ctr" rtl="0" fontAlgn="ctr"/>
                      <a:r>
                        <a:rPr lang="en-US" sz="1100" b="0" i="0" u="none" strike="noStrike" dirty="0" smtClean="0">
                          <a:solidFill>
                            <a:srgbClr val="FF0000"/>
                          </a:solidFill>
                          <a:effectLst/>
                          <a:latin typeface="Calibri" panose="020F0502020204030204" pitchFamily="34" charset="0"/>
                        </a:rPr>
                        <a:t>1%</a:t>
                      </a:r>
                      <a:endParaRPr lang="en-US" sz="1100" b="0" i="0" u="none" strike="noStrike" dirty="0">
                        <a:solidFill>
                          <a:srgbClr val="FF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18386904"/>
                  </a:ext>
                </a:extLst>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407" y="1340290"/>
            <a:ext cx="7092950" cy="4146110"/>
          </a:xfrm>
          <a:prstGeom prst="rect">
            <a:avLst/>
          </a:prstGeom>
        </p:spPr>
      </p:pic>
      <p:grpSp>
        <p:nvGrpSpPr>
          <p:cNvPr id="15" name="Group 14"/>
          <p:cNvGrpSpPr/>
          <p:nvPr/>
        </p:nvGrpSpPr>
        <p:grpSpPr>
          <a:xfrm>
            <a:off x="2790193" y="2065438"/>
            <a:ext cx="5287164" cy="2062062"/>
            <a:chOff x="3083668" y="2120832"/>
            <a:chExt cx="5287164" cy="2062062"/>
          </a:xfrm>
        </p:grpSpPr>
        <p:grpSp>
          <p:nvGrpSpPr>
            <p:cNvPr id="16" name="Group 15"/>
            <p:cNvGrpSpPr/>
            <p:nvPr/>
          </p:nvGrpSpPr>
          <p:grpSpPr>
            <a:xfrm>
              <a:off x="3083668" y="3501957"/>
              <a:ext cx="5287164" cy="680937"/>
              <a:chOff x="3083668" y="3501957"/>
              <a:chExt cx="5287164" cy="680937"/>
            </a:xfrm>
          </p:grpSpPr>
          <p:sp>
            <p:nvSpPr>
              <p:cNvPr id="19" name="Rectangle 18"/>
              <p:cNvSpPr/>
              <p:nvPr/>
            </p:nvSpPr>
            <p:spPr>
              <a:xfrm>
                <a:off x="3083668" y="3501957"/>
                <a:ext cx="282102" cy="680937"/>
              </a:xfrm>
              <a:prstGeom prst="rect">
                <a:avLst/>
              </a:prstGeom>
              <a:noFill/>
              <a:ln>
                <a:solidFill>
                  <a:srgbClr val="FF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5551251" y="3501957"/>
                <a:ext cx="282102" cy="680937"/>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B050"/>
                  </a:solidFill>
                </a:endParaRPr>
              </a:p>
            </p:txBody>
          </p:sp>
          <p:sp>
            <p:nvSpPr>
              <p:cNvPr id="25" name="Rectangle 24"/>
              <p:cNvSpPr/>
              <p:nvPr/>
            </p:nvSpPr>
            <p:spPr>
              <a:xfrm>
                <a:off x="8088730" y="3501957"/>
                <a:ext cx="282102" cy="680937"/>
              </a:xfrm>
              <a:prstGeom prst="rect">
                <a:avLst/>
              </a:prstGeom>
              <a:noFill/>
              <a:ln>
                <a:solidFill>
                  <a:srgbClr val="FF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Rectangle 17"/>
            <p:cNvSpPr/>
            <p:nvPr/>
          </p:nvSpPr>
          <p:spPr>
            <a:xfrm>
              <a:off x="8088730" y="2120832"/>
              <a:ext cx="282102" cy="680937"/>
            </a:xfrm>
            <a:prstGeom prst="rect">
              <a:avLst/>
            </a:prstGeom>
            <a:noFill/>
            <a:ln>
              <a:solidFill>
                <a:srgbClr val="FF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6" name="Content Placeholder 2"/>
          <p:cNvSpPr txBox="1">
            <a:spLocks/>
          </p:cNvSpPr>
          <p:nvPr/>
        </p:nvSpPr>
        <p:spPr>
          <a:xfrm>
            <a:off x="853913" y="5181254"/>
            <a:ext cx="7842093" cy="1540226"/>
          </a:xfrm>
          <a:prstGeom prst="rect">
            <a:avLst/>
          </a:prstGeom>
        </p:spPr>
        <p:txBody>
          <a:bodyPr vert="horz" lIns="91440" tIns="45720" rIns="91440" bIns="45720" rtlCol="0">
            <a:noAutofit/>
          </a:bodyPr>
          <a:lstStyle>
            <a:lvl1pPr marL="365753" indent="-365753" algn="l" defTabSz="487670" rtl="0" eaLnBrk="1" latinLnBrk="0" hangingPunct="1">
              <a:spcBef>
                <a:spcPct val="20000"/>
              </a:spcBef>
              <a:buFont typeface="Arial"/>
              <a:buChar char="•"/>
              <a:defRPr sz="3413" kern="1200">
                <a:solidFill>
                  <a:schemeClr val="tx1"/>
                </a:solidFill>
                <a:latin typeface="+mn-lt"/>
                <a:ea typeface="+mn-ea"/>
                <a:cs typeface="+mn-cs"/>
              </a:defRPr>
            </a:lvl1pPr>
            <a:lvl2pPr marL="792465" indent="-304795" algn="l" defTabSz="487670" rtl="0" eaLnBrk="1" latinLnBrk="0" hangingPunct="1">
              <a:spcBef>
                <a:spcPct val="20000"/>
              </a:spcBef>
              <a:buFont typeface="Arial"/>
              <a:buChar char="–"/>
              <a:defRPr sz="2987" kern="1200">
                <a:solidFill>
                  <a:schemeClr val="tx1"/>
                </a:solidFill>
                <a:latin typeface="+mn-lt"/>
                <a:ea typeface="+mn-ea"/>
                <a:cs typeface="+mn-cs"/>
              </a:defRPr>
            </a:lvl2pPr>
            <a:lvl3pPr marL="1219175" indent="-243836" algn="l" defTabSz="487670" rtl="0" eaLnBrk="1" latinLnBrk="0" hangingPunct="1">
              <a:spcBef>
                <a:spcPct val="20000"/>
              </a:spcBef>
              <a:buFont typeface="Arial"/>
              <a:buChar char="•"/>
              <a:defRPr sz="2560" kern="1200">
                <a:solidFill>
                  <a:schemeClr val="tx1"/>
                </a:solidFill>
                <a:latin typeface="+mn-lt"/>
                <a:ea typeface="+mn-ea"/>
                <a:cs typeface="+mn-cs"/>
              </a:defRPr>
            </a:lvl3pPr>
            <a:lvl4pPr marL="1706846" indent="-243836" algn="l" defTabSz="487670" rtl="0" eaLnBrk="1" latinLnBrk="0" hangingPunct="1">
              <a:spcBef>
                <a:spcPct val="20000"/>
              </a:spcBef>
              <a:buFont typeface="Arial"/>
              <a:buChar char="–"/>
              <a:defRPr sz="2133" kern="1200">
                <a:solidFill>
                  <a:schemeClr val="tx1"/>
                </a:solidFill>
                <a:latin typeface="+mn-lt"/>
                <a:ea typeface="+mn-ea"/>
                <a:cs typeface="+mn-cs"/>
              </a:defRPr>
            </a:lvl4pPr>
            <a:lvl5pPr marL="2194516" indent="-243836" algn="l" defTabSz="487670" rtl="0" eaLnBrk="1" latinLnBrk="0" hangingPunct="1">
              <a:spcBef>
                <a:spcPct val="20000"/>
              </a:spcBef>
              <a:buFont typeface="Arial"/>
              <a:buChar char="»"/>
              <a:defRPr sz="2133" kern="1200">
                <a:solidFill>
                  <a:schemeClr val="tx1"/>
                </a:solidFill>
                <a:latin typeface="+mn-lt"/>
                <a:ea typeface="+mn-ea"/>
                <a:cs typeface="+mn-cs"/>
              </a:defRPr>
            </a:lvl5pPr>
            <a:lvl6pPr marL="2682187" indent="-243836" algn="l" defTabSz="487670" rtl="0" eaLnBrk="1" latinLnBrk="0" hangingPunct="1">
              <a:spcBef>
                <a:spcPct val="20000"/>
              </a:spcBef>
              <a:buFont typeface="Arial"/>
              <a:buChar char="•"/>
              <a:defRPr sz="2133" kern="1200">
                <a:solidFill>
                  <a:schemeClr val="tx1"/>
                </a:solidFill>
                <a:latin typeface="+mn-lt"/>
                <a:ea typeface="+mn-ea"/>
                <a:cs typeface="+mn-cs"/>
              </a:defRPr>
            </a:lvl6pPr>
            <a:lvl7pPr marL="3169857" indent="-243836" algn="l" defTabSz="487670" rtl="0" eaLnBrk="1" latinLnBrk="0" hangingPunct="1">
              <a:spcBef>
                <a:spcPct val="20000"/>
              </a:spcBef>
              <a:buFont typeface="Arial"/>
              <a:buChar char="•"/>
              <a:defRPr sz="2133" kern="1200">
                <a:solidFill>
                  <a:schemeClr val="tx1"/>
                </a:solidFill>
                <a:latin typeface="+mn-lt"/>
                <a:ea typeface="+mn-ea"/>
                <a:cs typeface="+mn-cs"/>
              </a:defRPr>
            </a:lvl7pPr>
            <a:lvl8pPr marL="3657527" indent="-243836" algn="l" defTabSz="487670" rtl="0" eaLnBrk="1" latinLnBrk="0" hangingPunct="1">
              <a:spcBef>
                <a:spcPct val="20000"/>
              </a:spcBef>
              <a:buFont typeface="Arial"/>
              <a:buChar char="•"/>
              <a:defRPr sz="2133" kern="1200">
                <a:solidFill>
                  <a:schemeClr val="tx1"/>
                </a:solidFill>
                <a:latin typeface="+mn-lt"/>
                <a:ea typeface="+mn-ea"/>
                <a:cs typeface="+mn-cs"/>
              </a:defRPr>
            </a:lvl8pPr>
            <a:lvl9pPr marL="4145198" indent="-243836" algn="l" defTabSz="487670" rtl="0" eaLnBrk="1" latinLnBrk="0" hangingPunct="1">
              <a:spcBef>
                <a:spcPct val="20000"/>
              </a:spcBef>
              <a:buFont typeface="Arial"/>
              <a:buChar char="•"/>
              <a:defRPr sz="2133" kern="1200">
                <a:solidFill>
                  <a:schemeClr val="tx1"/>
                </a:solidFill>
                <a:latin typeface="+mn-lt"/>
                <a:ea typeface="+mn-ea"/>
                <a:cs typeface="+mn-cs"/>
              </a:defRPr>
            </a:lvl9pPr>
          </a:lstStyle>
          <a:p>
            <a:pPr marL="342900" indent="-342900">
              <a:buFontTx/>
              <a:buAutoNum type="arabicPeriod"/>
            </a:pPr>
            <a:r>
              <a:rPr lang="en-US" sz="1600" dirty="0" smtClean="0"/>
              <a:t>The difference between CWG and GS improved, compared to previous two events with DO.07 in OE since 10.15.2018 with details below</a:t>
            </a:r>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164991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Results at the early stage</a:t>
            </a:r>
            <a:endParaRPr lang="en-US" sz="3600" dirty="0"/>
          </a:p>
        </p:txBody>
      </p:sp>
      <p:sp>
        <p:nvSpPr>
          <p:cNvPr id="3" name="Content Placeholder 2"/>
          <p:cNvSpPr>
            <a:spLocks noGrp="1"/>
          </p:cNvSpPr>
          <p:nvPr>
            <p:ph idx="1"/>
          </p:nvPr>
        </p:nvSpPr>
        <p:spPr>
          <a:xfrm>
            <a:off x="503738" y="1467426"/>
            <a:ext cx="8229600" cy="4525962"/>
          </a:xfrm>
        </p:spPr>
        <p:txBody>
          <a:bodyPr>
            <a:noAutofit/>
          </a:bodyPr>
          <a:lstStyle/>
          <a:p>
            <a:pPr>
              <a:buFont typeface="Wingdings" panose="05000000000000000000" pitchFamily="2" charset="2"/>
              <a:buChar char="Ø"/>
            </a:pPr>
            <a:r>
              <a:rPr lang="en-US" sz="2000" dirty="0" smtClean="0"/>
              <a:t>12 Solar Calibrations events have been performed 07/31/2018 to 08/18/2018 (on-going) with the solar cal before the PLT beginning date.</a:t>
            </a:r>
          </a:p>
          <a:p>
            <a:pPr lvl="1">
              <a:buFont typeface="Wingdings" panose="05000000000000000000" pitchFamily="2" charset="2"/>
              <a:buChar char="§"/>
            </a:pPr>
            <a:r>
              <a:rPr lang="en-US" sz="1800" dirty="0" smtClean="0"/>
              <a:t>Confirm that </a:t>
            </a:r>
            <a:r>
              <a:rPr lang="en-US" sz="1600" dirty="0"/>
              <a:t>G17 solar cal timing is correct, following  the way of  G16. </a:t>
            </a:r>
          </a:p>
          <a:p>
            <a:pPr>
              <a:buFont typeface="Wingdings" panose="05000000000000000000" pitchFamily="2" charset="2"/>
              <a:buChar char="Ø"/>
            </a:pPr>
            <a:r>
              <a:rPr lang="en-US" sz="2000" dirty="0" smtClean="0"/>
              <a:t>The linear coefficients trend stability is band-dependent</a:t>
            </a:r>
          </a:p>
          <a:p>
            <a:pPr marL="800100" lvl="1" indent="-342900">
              <a:buFont typeface="Wingdings" panose="05000000000000000000" pitchFamily="2" charset="2"/>
              <a:buChar char="§"/>
            </a:pPr>
            <a:r>
              <a:rPr lang="en-US" sz="1600" dirty="0" smtClean="0"/>
              <a:t>band 2 </a:t>
            </a:r>
            <a:r>
              <a:rPr lang="en-US" sz="1600" dirty="0"/>
              <a:t>detector gain </a:t>
            </a:r>
            <a:r>
              <a:rPr lang="en-US" sz="1600" dirty="0" smtClean="0"/>
              <a:t>shows a pop-up-down pattern. Mean band 2 gain is 7.5% higher compared to prelaunch for both CWG and GS.</a:t>
            </a:r>
          </a:p>
          <a:p>
            <a:pPr marL="800100" lvl="1" indent="-342900">
              <a:buFont typeface="Wingdings" panose="05000000000000000000" pitchFamily="2" charset="2"/>
              <a:buChar char="§"/>
            </a:pPr>
            <a:r>
              <a:rPr lang="en-US" sz="1600" dirty="0" smtClean="0"/>
              <a:t>band 4 </a:t>
            </a:r>
            <a:r>
              <a:rPr lang="en-US" sz="1600" dirty="0"/>
              <a:t>gain </a:t>
            </a:r>
            <a:r>
              <a:rPr lang="en-US" sz="1600" dirty="0" smtClean="0"/>
              <a:t>id </a:t>
            </a:r>
            <a:r>
              <a:rPr lang="en-US" sz="1600" dirty="0"/>
              <a:t>lower Prelaunch for GS (17%) and CWG </a:t>
            </a:r>
            <a:r>
              <a:rPr lang="en-US" sz="1600" dirty="0" smtClean="0"/>
              <a:t>band 4 </a:t>
            </a:r>
            <a:r>
              <a:rPr lang="en-US" sz="1600" dirty="0"/>
              <a:t>(11</a:t>
            </a:r>
            <a:r>
              <a:rPr lang="en-US" sz="1600" dirty="0" smtClean="0"/>
              <a:t>%). band 4 mean </a:t>
            </a:r>
            <a:r>
              <a:rPr lang="en-US" sz="1600" dirty="0"/>
              <a:t>GS gain is decreasing, compared to CWG (ADR754). </a:t>
            </a:r>
          </a:p>
          <a:p>
            <a:pPr marL="800100" lvl="1" indent="-342900">
              <a:buFont typeface="Wingdings" panose="05000000000000000000" pitchFamily="2" charset="2"/>
              <a:buChar char="§"/>
            </a:pPr>
            <a:r>
              <a:rPr lang="en-US" sz="1600" dirty="0" smtClean="0"/>
              <a:t>band 6 has a similar decreasing pattern as band 4.</a:t>
            </a:r>
            <a:endParaRPr lang="en-US" sz="1600" dirty="0"/>
          </a:p>
          <a:p>
            <a:pPr marL="800100" lvl="1" indent="-342900">
              <a:buFont typeface="Wingdings" panose="05000000000000000000" pitchFamily="2" charset="2"/>
              <a:buChar char="§"/>
            </a:pPr>
            <a:r>
              <a:rPr lang="en-US" sz="1600" dirty="0" smtClean="0"/>
              <a:t>band 1 GS gain is 1.5</a:t>
            </a:r>
            <a:r>
              <a:rPr lang="en-US" sz="1600" dirty="0"/>
              <a:t>% </a:t>
            </a:r>
            <a:r>
              <a:rPr lang="en-US" sz="1600" dirty="0" smtClean="0"/>
              <a:t>than CWG after </a:t>
            </a:r>
            <a:r>
              <a:rPr lang="en-US" sz="1600" dirty="0"/>
              <a:t>06.11.(</a:t>
            </a:r>
            <a:r>
              <a:rPr lang="en-US" sz="1600" dirty="0" smtClean="0"/>
              <a:t>ADR753)</a:t>
            </a:r>
          </a:p>
          <a:p>
            <a:pPr marL="800100" lvl="1" indent="-342900">
              <a:buFont typeface="Wingdings" panose="05000000000000000000" pitchFamily="2" charset="2"/>
              <a:buChar char="§"/>
            </a:pPr>
            <a:r>
              <a:rPr lang="en-US" sz="1600" dirty="0" smtClean="0"/>
              <a:t>ADR752</a:t>
            </a:r>
            <a:r>
              <a:rPr lang="en-US" sz="1600" dirty="0"/>
              <a:t>: GS </a:t>
            </a:r>
            <a:r>
              <a:rPr lang="en-US" sz="1600" dirty="0" smtClean="0"/>
              <a:t>band 3/04/05/06 </a:t>
            </a:r>
            <a:r>
              <a:rPr lang="en-US" sz="1600" dirty="0"/>
              <a:t>detector variation is much larger than </a:t>
            </a:r>
            <a:r>
              <a:rPr lang="en-US" sz="1600" dirty="0" smtClean="0"/>
              <a:t>the ones of CWG </a:t>
            </a:r>
            <a:r>
              <a:rPr lang="en-US" sz="1600" dirty="0"/>
              <a:t>and </a:t>
            </a:r>
            <a:r>
              <a:rPr lang="en-US" sz="1600" dirty="0" smtClean="0"/>
              <a:t>Prelaunch.</a:t>
            </a:r>
            <a:endParaRPr lang="en-US" sz="2400" dirty="0" smtClean="0"/>
          </a:p>
          <a:p>
            <a:r>
              <a:rPr lang="en-US" sz="2000" dirty="0" smtClean="0"/>
              <a:t>We expect some GS processing issues. The GS anomalies need to be understood and resolved.</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61</a:t>
            </a:fld>
            <a:endParaRPr lang="en-US" altLang="en-US" dirty="0"/>
          </a:p>
        </p:txBody>
      </p:sp>
      <p:graphicFrame>
        <p:nvGraphicFramePr>
          <p:cNvPr id="7" name="Table 6"/>
          <p:cNvGraphicFramePr>
            <a:graphicFrameLocks noGrp="1"/>
          </p:cNvGraphicFramePr>
          <p:nvPr>
            <p:extLst/>
          </p:nvPr>
        </p:nvGraphicFramePr>
        <p:xfrm>
          <a:off x="546696" y="5826541"/>
          <a:ext cx="8458200" cy="800100"/>
        </p:xfrm>
        <a:graphic>
          <a:graphicData uri="http://schemas.openxmlformats.org/drawingml/2006/table">
            <a:tbl>
              <a:tblPr>
                <a:tableStyleId>{69CF1AB2-1976-4502-BF36-3FF5EA218861}</a:tableStyleId>
              </a:tblPr>
              <a:tblGrid>
                <a:gridCol w="737244">
                  <a:extLst>
                    <a:ext uri="{9D8B030D-6E8A-4147-A177-3AD203B41FA5}">
                      <a16:colId xmlns:a16="http://schemas.microsoft.com/office/drawing/2014/main" val="20000"/>
                    </a:ext>
                  </a:extLst>
                </a:gridCol>
                <a:gridCol w="643413">
                  <a:extLst>
                    <a:ext uri="{9D8B030D-6E8A-4147-A177-3AD203B41FA5}">
                      <a16:colId xmlns:a16="http://schemas.microsoft.com/office/drawing/2014/main" val="20001"/>
                    </a:ext>
                  </a:extLst>
                </a:gridCol>
                <a:gridCol w="643413">
                  <a:extLst>
                    <a:ext uri="{9D8B030D-6E8A-4147-A177-3AD203B41FA5}">
                      <a16:colId xmlns:a16="http://schemas.microsoft.com/office/drawing/2014/main" val="20002"/>
                    </a:ext>
                  </a:extLst>
                </a:gridCol>
                <a:gridCol w="643413">
                  <a:extLst>
                    <a:ext uri="{9D8B030D-6E8A-4147-A177-3AD203B41FA5}">
                      <a16:colId xmlns:a16="http://schemas.microsoft.com/office/drawing/2014/main" val="20003"/>
                    </a:ext>
                  </a:extLst>
                </a:gridCol>
                <a:gridCol w="643413">
                  <a:extLst>
                    <a:ext uri="{9D8B030D-6E8A-4147-A177-3AD203B41FA5}">
                      <a16:colId xmlns:a16="http://schemas.microsoft.com/office/drawing/2014/main" val="20004"/>
                    </a:ext>
                  </a:extLst>
                </a:gridCol>
                <a:gridCol w="643413">
                  <a:extLst>
                    <a:ext uri="{9D8B030D-6E8A-4147-A177-3AD203B41FA5}">
                      <a16:colId xmlns:a16="http://schemas.microsoft.com/office/drawing/2014/main" val="20005"/>
                    </a:ext>
                  </a:extLst>
                </a:gridCol>
                <a:gridCol w="643413">
                  <a:extLst>
                    <a:ext uri="{9D8B030D-6E8A-4147-A177-3AD203B41FA5}">
                      <a16:colId xmlns:a16="http://schemas.microsoft.com/office/drawing/2014/main" val="20006"/>
                    </a:ext>
                  </a:extLst>
                </a:gridCol>
                <a:gridCol w="643413">
                  <a:extLst>
                    <a:ext uri="{9D8B030D-6E8A-4147-A177-3AD203B41FA5}">
                      <a16:colId xmlns:a16="http://schemas.microsoft.com/office/drawing/2014/main" val="20007"/>
                    </a:ext>
                  </a:extLst>
                </a:gridCol>
                <a:gridCol w="643413">
                  <a:extLst>
                    <a:ext uri="{9D8B030D-6E8A-4147-A177-3AD203B41FA5}">
                      <a16:colId xmlns:a16="http://schemas.microsoft.com/office/drawing/2014/main" val="20008"/>
                    </a:ext>
                  </a:extLst>
                </a:gridCol>
                <a:gridCol w="643413">
                  <a:extLst>
                    <a:ext uri="{9D8B030D-6E8A-4147-A177-3AD203B41FA5}">
                      <a16:colId xmlns:a16="http://schemas.microsoft.com/office/drawing/2014/main" val="20009"/>
                    </a:ext>
                  </a:extLst>
                </a:gridCol>
                <a:gridCol w="643413">
                  <a:extLst>
                    <a:ext uri="{9D8B030D-6E8A-4147-A177-3AD203B41FA5}">
                      <a16:colId xmlns:a16="http://schemas.microsoft.com/office/drawing/2014/main" val="20010"/>
                    </a:ext>
                  </a:extLst>
                </a:gridCol>
                <a:gridCol w="643413">
                  <a:extLst>
                    <a:ext uri="{9D8B030D-6E8A-4147-A177-3AD203B41FA5}">
                      <a16:colId xmlns:a16="http://schemas.microsoft.com/office/drawing/2014/main" val="20011"/>
                    </a:ext>
                  </a:extLst>
                </a:gridCol>
                <a:gridCol w="643413">
                  <a:extLst>
                    <a:ext uri="{9D8B030D-6E8A-4147-A177-3AD203B41FA5}">
                      <a16:colId xmlns:a16="http://schemas.microsoft.com/office/drawing/2014/main" val="20012"/>
                    </a:ext>
                  </a:extLst>
                </a:gridCol>
              </a:tblGrid>
              <a:tr h="0">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tc>
                <a:tc gridSpan="2">
                  <a:txBody>
                    <a:bodyPr/>
                    <a:lstStyle/>
                    <a:p>
                      <a:pPr algn="ctr" fontAlgn="b"/>
                      <a:r>
                        <a:rPr lang="en-US" sz="1400" b="1" u="none" strike="noStrike" dirty="0">
                          <a:effectLst/>
                        </a:rPr>
                        <a:t>Ch1</a:t>
                      </a:r>
                      <a:endParaRPr lang="en-US"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ctr" fontAlgn="b"/>
                      <a:r>
                        <a:rPr lang="en-US" sz="1400" b="1" u="none" strike="noStrike" dirty="0">
                          <a:effectLst/>
                        </a:rPr>
                        <a:t>Ch2</a:t>
                      </a:r>
                      <a:endParaRPr lang="en-US"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ctr" fontAlgn="b"/>
                      <a:r>
                        <a:rPr lang="en-US" sz="1400" b="1" u="none" strike="noStrike" dirty="0">
                          <a:effectLst/>
                        </a:rPr>
                        <a:t>Ch3</a:t>
                      </a:r>
                      <a:endParaRPr lang="en-US"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ctr" fontAlgn="b"/>
                      <a:r>
                        <a:rPr lang="en-US" sz="1400" b="1" u="none" strike="noStrike" dirty="0">
                          <a:effectLst/>
                        </a:rPr>
                        <a:t>Ch4</a:t>
                      </a:r>
                      <a:endParaRPr lang="en-US"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ctr" fontAlgn="b"/>
                      <a:r>
                        <a:rPr lang="en-US" sz="1400" b="1" u="none" strike="noStrike" dirty="0">
                          <a:effectLst/>
                        </a:rPr>
                        <a:t>Ch5</a:t>
                      </a:r>
                      <a:endParaRPr lang="en-US"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ctr" fontAlgn="b"/>
                      <a:r>
                        <a:rPr lang="en-US" sz="1400" b="1" u="none" strike="noStrike" dirty="0">
                          <a:effectLst/>
                        </a:rPr>
                        <a:t>Ch6</a:t>
                      </a:r>
                      <a:endParaRPr lang="en-US"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10000"/>
                  </a:ext>
                </a:extLst>
              </a:tr>
              <a:tr h="190500">
                <a:tc>
                  <a:txBody>
                    <a:bodyPr/>
                    <a:lstStyle/>
                    <a:p>
                      <a:pPr algn="ctr" fontAlgn="b"/>
                      <a:r>
                        <a:rPr lang="en-US" sz="1200" b="1" u="none" strike="noStrike" dirty="0">
                          <a:effectLst/>
                        </a:rPr>
                        <a:t>Date</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CWG</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GS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CWG</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GS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CWG</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GS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CWG</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GS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CWG</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GS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CWG</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GS</a:t>
                      </a:r>
                      <a:endParaRPr lang="en-US"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ctr" fontAlgn="b"/>
                      <a:r>
                        <a:rPr lang="en-US" sz="1200" b="1" u="none" strike="noStrike" dirty="0">
                          <a:effectLst/>
                        </a:rPr>
                        <a:t>2018.08.16</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-0.4%</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1.2%</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7.2%</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7.3%</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-4.6%</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-5.2%</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-11.2%</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-17.1%</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4.0%</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4.2%</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5.3%</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1.7%</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gridSpan="13">
                  <a:txBody>
                    <a:bodyPr/>
                    <a:lstStyle/>
                    <a:p>
                      <a:pPr algn="ctr" fontAlgn="b"/>
                      <a:r>
                        <a:rPr lang="en-US" sz="1200" u="none" strike="noStrike" dirty="0">
                          <a:effectLst/>
                        </a:rPr>
                        <a:t>Percentage is the one compared to prelaunch for CWG and GS</a:t>
                      </a:r>
                      <a:endParaRPr lang="en-US" sz="12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 name="Date Placeholder 4"/>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30615433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59"/>
            <a:ext cx="8229600" cy="1143000"/>
          </a:xfrm>
        </p:spPr>
        <p:txBody>
          <a:bodyPr>
            <a:normAutofit/>
          </a:bodyPr>
          <a:lstStyle/>
          <a:p>
            <a:r>
              <a:rPr lang="en-US" sz="3600" b="1" dirty="0" smtClean="0"/>
              <a:t>Solar </a:t>
            </a:r>
            <a:r>
              <a:rPr lang="en-US" sz="3600" b="1" dirty="0"/>
              <a:t>C</a:t>
            </a:r>
            <a:r>
              <a:rPr lang="en-US" sz="3600" b="1" dirty="0" smtClean="0"/>
              <a:t>al Timing</a:t>
            </a:r>
            <a:endParaRPr lang="en-US" sz="3600" b="1" dirty="0"/>
          </a:p>
        </p:txBody>
      </p:sp>
      <p:sp>
        <p:nvSpPr>
          <p:cNvPr id="18" name="TextBox 17"/>
          <p:cNvSpPr txBox="1"/>
          <p:nvPr/>
        </p:nvSpPr>
        <p:spPr>
          <a:xfrm>
            <a:off x="1093510" y="4349010"/>
            <a:ext cx="1517716" cy="307777"/>
          </a:xfrm>
          <a:prstGeom prst="rect">
            <a:avLst/>
          </a:prstGeom>
          <a:noFill/>
        </p:spPr>
        <p:txBody>
          <a:bodyPr wrap="square" rtlCol="0">
            <a:spAutoFit/>
          </a:bodyPr>
          <a:lstStyle/>
          <a:p>
            <a:r>
              <a:rPr lang="en-US" sz="1400" b="1" dirty="0" smtClean="0"/>
              <a:t>Local time </a:t>
            </a:r>
            <a:endParaRPr lang="en-US" sz="14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990" y="1403350"/>
            <a:ext cx="3582297" cy="3759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540" y="1301750"/>
            <a:ext cx="3830395" cy="4019550"/>
          </a:xfrm>
          <a:prstGeom prst="rect">
            <a:avLst/>
          </a:prstGeom>
        </p:spPr>
      </p:pic>
      <p:sp>
        <p:nvSpPr>
          <p:cNvPr id="13" name="TextBox 12"/>
          <p:cNvSpPr txBox="1"/>
          <p:nvPr/>
        </p:nvSpPr>
        <p:spPr>
          <a:xfrm>
            <a:off x="707990" y="5840047"/>
            <a:ext cx="8399876" cy="369332"/>
          </a:xfrm>
          <a:prstGeom prst="rect">
            <a:avLst/>
          </a:prstGeom>
          <a:noFill/>
        </p:spPr>
        <p:txBody>
          <a:bodyPr wrap="square" rtlCol="0">
            <a:spAutoFit/>
          </a:bodyPr>
          <a:lstStyle/>
          <a:p>
            <a:pPr marL="342900" indent="-342900">
              <a:buAutoNum type="arabicPeriod"/>
            </a:pPr>
            <a:r>
              <a:rPr lang="en-US" dirty="0"/>
              <a:t> </a:t>
            </a:r>
            <a:r>
              <a:rPr lang="en-US" dirty="0" smtClean="0"/>
              <a:t>Consistent with the best  time </a:t>
            </a:r>
            <a:r>
              <a:rPr lang="en-US" dirty="0"/>
              <a:t>CWG </a:t>
            </a:r>
            <a:r>
              <a:rPr lang="en-US" dirty="0" smtClean="0"/>
              <a:t>predicted, similar as previous events</a:t>
            </a:r>
            <a:endParaRPr lang="en-US" dirty="0"/>
          </a:p>
        </p:txBody>
      </p:sp>
      <p:sp>
        <p:nvSpPr>
          <p:cNvPr id="14" name="TextBox 13"/>
          <p:cNvSpPr txBox="1"/>
          <p:nvPr/>
        </p:nvSpPr>
        <p:spPr>
          <a:xfrm>
            <a:off x="6560860" y="2265470"/>
            <a:ext cx="1517716" cy="307777"/>
          </a:xfrm>
          <a:prstGeom prst="rect">
            <a:avLst/>
          </a:prstGeom>
          <a:noFill/>
        </p:spPr>
        <p:txBody>
          <a:bodyPr wrap="square" rtlCol="0">
            <a:spAutoFit/>
          </a:bodyPr>
          <a:lstStyle/>
          <a:p>
            <a:r>
              <a:rPr lang="en-US" sz="1400" b="1" dirty="0" smtClean="0"/>
              <a:t>Local time </a:t>
            </a:r>
            <a:endParaRPr lang="en-US" sz="1400" b="1" dirty="0"/>
          </a:p>
        </p:txBody>
      </p:sp>
      <p:sp>
        <p:nvSpPr>
          <p:cNvPr id="15" name="TextBox 14"/>
          <p:cNvSpPr txBox="1"/>
          <p:nvPr/>
        </p:nvSpPr>
        <p:spPr>
          <a:xfrm>
            <a:off x="2198410" y="2487720"/>
            <a:ext cx="1517716" cy="307777"/>
          </a:xfrm>
          <a:prstGeom prst="rect">
            <a:avLst/>
          </a:prstGeom>
          <a:noFill/>
        </p:spPr>
        <p:txBody>
          <a:bodyPr wrap="square" rtlCol="0">
            <a:spAutoFit/>
          </a:bodyPr>
          <a:lstStyle/>
          <a:p>
            <a:r>
              <a:rPr lang="en-US" sz="1400" b="1" dirty="0" smtClean="0"/>
              <a:t>UTC time </a:t>
            </a:r>
            <a:endParaRPr lang="en-US" sz="1400" b="1" dirty="0"/>
          </a:p>
        </p:txBody>
      </p:sp>
      <p:sp>
        <p:nvSpPr>
          <p:cNvPr id="6" name="Rectangle 5"/>
          <p:cNvSpPr/>
          <p:nvPr/>
        </p:nvSpPr>
        <p:spPr>
          <a:xfrm>
            <a:off x="3790950" y="2711450"/>
            <a:ext cx="546100" cy="406400"/>
          </a:xfrm>
          <a:prstGeom prst="rect">
            <a:avLst/>
          </a:prstGeom>
          <a:noFill/>
          <a:ln>
            <a:solidFill>
              <a:srgbClr val="4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V="1">
            <a:off x="3975100" y="4103416"/>
            <a:ext cx="12700" cy="491187"/>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1" name="Straight Arrow Connector 20"/>
          <p:cNvCxnSpPr/>
          <p:nvPr/>
        </p:nvCxnSpPr>
        <p:spPr>
          <a:xfrm flipV="1">
            <a:off x="8578850" y="4161487"/>
            <a:ext cx="12700" cy="491187"/>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2" name="Straight Arrow Connector 11"/>
          <p:cNvCxnSpPr/>
          <p:nvPr/>
        </p:nvCxnSpPr>
        <p:spPr>
          <a:xfrm flipV="1">
            <a:off x="2470534" y="4103416"/>
            <a:ext cx="12700" cy="491187"/>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4" name="Date Placeholder 3"/>
          <p:cNvSpPr>
            <a:spLocks noGrp="1"/>
          </p:cNvSpPr>
          <p:nvPr>
            <p:ph type="dt" sz="half" idx="10"/>
          </p:nvPr>
        </p:nvSpPr>
        <p:spPr/>
        <p:txBody>
          <a:bodyPr/>
          <a:lstStyle/>
          <a:p>
            <a:r>
              <a:rPr lang="en-US" dirty="0" smtClean="0"/>
              <a:t>2018/11/28</a:t>
            </a:r>
            <a:endParaRPr lang="en-US" dirty="0"/>
          </a:p>
        </p:txBody>
      </p:sp>
      <p:sp>
        <p:nvSpPr>
          <p:cNvPr id="7" name="Footer Placeholder 6"/>
          <p:cNvSpPr>
            <a:spLocks noGrp="1"/>
          </p:cNvSpPr>
          <p:nvPr>
            <p:ph type="ftr" sz="quarter" idx="11"/>
          </p:nvPr>
        </p:nvSpPr>
        <p:spPr/>
        <p:txBody>
          <a:bodyPr/>
          <a:lstStyle/>
          <a:p>
            <a:r>
              <a:rPr lang="en-US" dirty="0" smtClean="0"/>
              <a:t>Provisional PS-PVR for GOES-17 ABI L1b Products</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62</a:t>
            </a:fld>
            <a:endParaRPr lang="en-US" dirty="0"/>
          </a:p>
        </p:txBody>
      </p:sp>
    </p:spTree>
    <p:extLst>
      <p:ext uri="{BB962C8B-B14F-4D97-AF65-F5344CB8AC3E}">
        <p14:creationId xmlns:p14="http://schemas.microsoft.com/office/powerpoint/2010/main" val="37836622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59"/>
            <a:ext cx="8229600" cy="1143000"/>
          </a:xfrm>
        </p:spPr>
        <p:txBody>
          <a:bodyPr>
            <a:normAutofit/>
          </a:bodyPr>
          <a:lstStyle/>
          <a:p>
            <a:r>
              <a:rPr lang="en-US" sz="3200" b="1" dirty="0" smtClean="0"/>
              <a:t>Solar </a:t>
            </a:r>
            <a:r>
              <a:rPr lang="en-US" sz="3200" b="1" dirty="0"/>
              <a:t>C</a:t>
            </a:r>
            <a:r>
              <a:rPr lang="en-US" sz="3200" b="1" dirty="0" smtClean="0"/>
              <a:t>al Timing and Angles</a:t>
            </a:r>
            <a:endParaRPr lang="en-US" sz="3200" b="1" dirty="0"/>
          </a:p>
        </p:txBody>
      </p:sp>
      <p:sp>
        <p:nvSpPr>
          <p:cNvPr id="4" name="Slide Number Placeholder 3"/>
          <p:cNvSpPr>
            <a:spLocks noGrp="1"/>
          </p:cNvSpPr>
          <p:nvPr>
            <p:ph type="sldNum" sz="quarter" idx="12"/>
          </p:nvPr>
        </p:nvSpPr>
        <p:spPr>
          <a:xfrm>
            <a:off x="6553201" y="6279324"/>
            <a:ext cx="2133600" cy="365125"/>
          </a:xfrm>
        </p:spPr>
        <p:txBody>
          <a:bodyPr/>
          <a:lstStyle/>
          <a:p>
            <a:fld id="{ACC92CFC-D429-494E-860C-EBB75C38C3B4}" type="slidenum">
              <a:rPr lang="en-US" smtClean="0"/>
              <a:pPr/>
              <a:t>63</a:t>
            </a:fld>
            <a:endParaRPr lang="en-US" dirty="0"/>
          </a:p>
        </p:txBody>
      </p:sp>
      <p:sp>
        <p:nvSpPr>
          <p:cNvPr id="8" name="TextBox 7"/>
          <p:cNvSpPr txBox="1"/>
          <p:nvPr/>
        </p:nvSpPr>
        <p:spPr>
          <a:xfrm>
            <a:off x="568739" y="4974668"/>
            <a:ext cx="8399876" cy="1477328"/>
          </a:xfrm>
          <a:prstGeom prst="rect">
            <a:avLst/>
          </a:prstGeom>
          <a:noFill/>
        </p:spPr>
        <p:txBody>
          <a:bodyPr wrap="square" rtlCol="0">
            <a:spAutoFit/>
          </a:bodyPr>
          <a:lstStyle/>
          <a:p>
            <a:pPr marL="342900" indent="-342900">
              <a:buAutoNum type="arabicPeriod"/>
            </a:pPr>
            <a:r>
              <a:rPr lang="en-US" dirty="0" smtClean="0"/>
              <a:t>Comparison of GS actual observation (black) and CWG (red) simulated the best timing, with the difference in brown line (bottom) .</a:t>
            </a:r>
          </a:p>
          <a:p>
            <a:pPr marL="342900" indent="-342900">
              <a:buAutoNum type="arabicPeriod"/>
            </a:pPr>
            <a:r>
              <a:rPr lang="en-US" dirty="0" smtClean="0"/>
              <a:t>G17 solar cal timing varied ~02.54UTC in yaw flip after post-drift, following the way of G16. Timing is stable, with comparison to optimum timing CWG simulated</a:t>
            </a:r>
          </a:p>
          <a:p>
            <a:pPr marL="342900" indent="-342900">
              <a:buFontTx/>
              <a:buAutoNum type="arabicPeriod"/>
            </a:pPr>
            <a:r>
              <a:rPr lang="en-US" dirty="0" smtClean="0"/>
              <a:t>G17 elevation/beta angles are stable, accordingly. </a:t>
            </a:r>
            <a:endParaRPr lang="en-US" dirty="0"/>
          </a:p>
        </p:txBody>
      </p:sp>
      <p:sp>
        <p:nvSpPr>
          <p:cNvPr id="18" name="TextBox 17"/>
          <p:cNvSpPr txBox="1"/>
          <p:nvPr/>
        </p:nvSpPr>
        <p:spPr>
          <a:xfrm>
            <a:off x="1093510" y="4349010"/>
            <a:ext cx="1517716" cy="307777"/>
          </a:xfrm>
          <a:prstGeom prst="rect">
            <a:avLst/>
          </a:prstGeom>
          <a:noFill/>
        </p:spPr>
        <p:txBody>
          <a:bodyPr wrap="square" rtlCol="0">
            <a:spAutoFit/>
          </a:bodyPr>
          <a:lstStyle/>
          <a:p>
            <a:r>
              <a:rPr lang="en-US" sz="1400" b="1" dirty="0" smtClean="0"/>
              <a:t>Local time </a:t>
            </a:r>
            <a:endParaRPr lang="en-US" sz="1400" b="1" dirty="0"/>
          </a:p>
        </p:txBody>
      </p:sp>
      <p:sp>
        <p:nvSpPr>
          <p:cNvPr id="19" name="TextBox 18"/>
          <p:cNvSpPr txBox="1"/>
          <p:nvPr/>
        </p:nvSpPr>
        <p:spPr>
          <a:xfrm>
            <a:off x="4139939" y="4337010"/>
            <a:ext cx="1517716" cy="307777"/>
          </a:xfrm>
          <a:prstGeom prst="rect">
            <a:avLst/>
          </a:prstGeom>
          <a:noFill/>
        </p:spPr>
        <p:txBody>
          <a:bodyPr wrap="square" rtlCol="0">
            <a:spAutoFit/>
          </a:bodyPr>
          <a:lstStyle/>
          <a:p>
            <a:r>
              <a:rPr lang="en-US" sz="1400" b="1" dirty="0" smtClean="0"/>
              <a:t>Elevation Angle</a:t>
            </a:r>
            <a:endParaRPr lang="en-US" sz="1400" b="1" dirty="0"/>
          </a:p>
        </p:txBody>
      </p:sp>
      <p:sp>
        <p:nvSpPr>
          <p:cNvPr id="20" name="TextBox 19"/>
          <p:cNvSpPr txBox="1"/>
          <p:nvPr/>
        </p:nvSpPr>
        <p:spPr>
          <a:xfrm>
            <a:off x="7101527" y="4321583"/>
            <a:ext cx="1517716" cy="307777"/>
          </a:xfrm>
          <a:prstGeom prst="rect">
            <a:avLst/>
          </a:prstGeom>
          <a:noFill/>
        </p:spPr>
        <p:txBody>
          <a:bodyPr wrap="square" rtlCol="0">
            <a:spAutoFit/>
          </a:bodyPr>
          <a:lstStyle/>
          <a:p>
            <a:r>
              <a:rPr lang="en-US" sz="1400" b="1" dirty="0" smtClean="0"/>
              <a:t>Beta Angle</a:t>
            </a:r>
            <a:endParaRPr lang="en-US" sz="14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765" y="1511300"/>
            <a:ext cx="2600885" cy="272932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1606" y="1511300"/>
            <a:ext cx="2568776" cy="272932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1389" y="1473200"/>
            <a:ext cx="2807746" cy="2946400"/>
          </a:xfrm>
          <a:prstGeom prst="rect">
            <a:avLst/>
          </a:prstGeom>
        </p:spPr>
      </p:pic>
      <p:sp>
        <p:nvSpPr>
          <p:cNvPr id="16" name="Rectangle 15"/>
          <p:cNvSpPr/>
          <p:nvPr/>
        </p:nvSpPr>
        <p:spPr>
          <a:xfrm>
            <a:off x="8027161" y="1511300"/>
            <a:ext cx="1116839" cy="723900"/>
          </a:xfrm>
          <a:prstGeom prst="rect">
            <a:avLst/>
          </a:prstGeom>
          <a:noFill/>
          <a:ln>
            <a:solidFill>
              <a:srgbClr val="4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7" name="Footer Placeholder 6"/>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6429273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1493301"/>
            <a:ext cx="8743950" cy="4909394"/>
          </a:xfrm>
          <a:prstGeom prst="rect">
            <a:avLst/>
          </a:prstGeom>
        </p:spPr>
      </p:pic>
      <p:sp>
        <p:nvSpPr>
          <p:cNvPr id="6" name="Title 1"/>
          <p:cNvSpPr txBox="1">
            <a:spLocks/>
          </p:cNvSpPr>
          <p:nvPr/>
        </p:nvSpPr>
        <p:spPr>
          <a:xfrm>
            <a:off x="609600" y="216972"/>
            <a:ext cx="8229600" cy="1143000"/>
          </a:xfrm>
          <a:prstGeom prst="rect">
            <a:avLst/>
          </a:prstGeom>
        </p:spPr>
        <p:txBody>
          <a:bodyPr vert="horz" lIns="91440" tIns="45720" rIns="91440" bIns="45720" rtlCol="0" anchor="ctr">
            <a:noAutofit/>
          </a:bodyPr>
          <a:lstStyle>
            <a:lvl1pPr algn="ctr" defTabSz="487670" rtl="0" eaLnBrk="1" latinLnBrk="0" hangingPunct="1">
              <a:spcBef>
                <a:spcPct val="0"/>
              </a:spcBef>
              <a:buNone/>
              <a:defRPr sz="4692" kern="1200">
                <a:solidFill>
                  <a:schemeClr val="tx1"/>
                </a:solidFill>
                <a:latin typeface="+mj-lt"/>
                <a:ea typeface="+mj-ea"/>
                <a:cs typeface="+mj-cs"/>
              </a:defRPr>
            </a:lvl1pPr>
          </a:lstStyle>
          <a:p>
            <a:r>
              <a:rPr lang="en-US" sz="2800" b="1" dirty="0" smtClean="0"/>
              <a:t>Detector Gain of Initial Three Solar Cal </a:t>
            </a:r>
          </a:p>
          <a:p>
            <a:r>
              <a:rPr lang="en-US" sz="2800" b="1" dirty="0" smtClean="0"/>
              <a:t>On 07.31.2018</a:t>
            </a:r>
            <a:endParaRPr lang="en-US" sz="2800" b="1" dirty="0"/>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3" name="Footer Placeholder 2"/>
          <p:cNvSpPr>
            <a:spLocks noGrp="1"/>
          </p:cNvSpPr>
          <p:nvPr>
            <p:ph type="ftr" sz="quarter" idx="11"/>
          </p:nvPr>
        </p:nvSpPr>
        <p:spPr/>
        <p:txBody>
          <a:bodyPr/>
          <a:lstStyle/>
          <a:p>
            <a:r>
              <a:rPr lang="en-US" dirty="0" smtClean="0"/>
              <a:t>Provisional PS-PVR for GOES-17 ABI L1b Products</a:t>
            </a:r>
            <a:endParaRPr lang="en-US" dirty="0"/>
          </a:p>
        </p:txBody>
      </p:sp>
      <p:sp>
        <p:nvSpPr>
          <p:cNvPr id="4" name="Slide Number Placeholder 3"/>
          <p:cNvSpPr>
            <a:spLocks noGrp="1"/>
          </p:cNvSpPr>
          <p:nvPr>
            <p:ph type="sldNum" sz="quarter" idx="12"/>
          </p:nvPr>
        </p:nvSpPr>
        <p:spPr/>
        <p:txBody>
          <a:bodyPr/>
          <a:lstStyle/>
          <a:p>
            <a:fld id="{F4187418-5481-4E5B-A2F4-9A93734A0716}" type="slidenum">
              <a:rPr lang="en-US" smtClean="0"/>
              <a:t>64</a:t>
            </a:fld>
            <a:endParaRPr lang="en-US" dirty="0"/>
          </a:p>
        </p:txBody>
      </p:sp>
    </p:spTree>
    <p:extLst>
      <p:ext uri="{BB962C8B-B14F-4D97-AF65-F5344CB8AC3E}">
        <p14:creationId xmlns:p14="http://schemas.microsoft.com/office/powerpoint/2010/main" val="8544580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1423645"/>
            <a:ext cx="7618413" cy="4330196"/>
          </a:xfrm>
          <a:prstGeom prst="rect">
            <a:avLst/>
          </a:prstGeom>
        </p:spPr>
      </p:pic>
      <p:sp>
        <p:nvSpPr>
          <p:cNvPr id="3" name="Title 1"/>
          <p:cNvSpPr txBox="1">
            <a:spLocks/>
          </p:cNvSpPr>
          <p:nvPr/>
        </p:nvSpPr>
        <p:spPr>
          <a:xfrm>
            <a:off x="609600" y="216972"/>
            <a:ext cx="8229600" cy="1143000"/>
          </a:xfrm>
          <a:prstGeom prst="rect">
            <a:avLst/>
          </a:prstGeom>
        </p:spPr>
        <p:txBody>
          <a:bodyPr vert="horz" lIns="91440" tIns="45720" rIns="91440" bIns="45720" rtlCol="0" anchor="ctr">
            <a:noAutofit/>
          </a:bodyPr>
          <a:lstStyle>
            <a:lvl1pPr algn="ctr" defTabSz="487670" rtl="0" eaLnBrk="1" latinLnBrk="0" hangingPunct="1">
              <a:spcBef>
                <a:spcPct val="0"/>
              </a:spcBef>
              <a:buNone/>
              <a:defRPr sz="4692" kern="1200">
                <a:solidFill>
                  <a:schemeClr val="tx1"/>
                </a:solidFill>
                <a:latin typeface="+mj-lt"/>
                <a:ea typeface="+mj-ea"/>
                <a:cs typeface="+mj-cs"/>
              </a:defRPr>
            </a:lvl1pPr>
          </a:lstStyle>
          <a:p>
            <a:r>
              <a:rPr lang="en-US" sz="2800" b="1" dirty="0" smtClean="0"/>
              <a:t>Detector Gain of Initial Three Solar Cal </a:t>
            </a:r>
          </a:p>
          <a:p>
            <a:r>
              <a:rPr lang="en-US" sz="2800" b="1" dirty="0" smtClean="0"/>
              <a:t>On 07.31.2018</a:t>
            </a:r>
            <a:endParaRPr lang="en-US" sz="2800" b="1" dirty="0"/>
          </a:p>
        </p:txBody>
      </p:sp>
      <p:sp>
        <p:nvSpPr>
          <p:cNvPr id="2" name="Rectangle 1"/>
          <p:cNvSpPr/>
          <p:nvPr/>
        </p:nvSpPr>
        <p:spPr>
          <a:xfrm>
            <a:off x="895350" y="6085735"/>
            <a:ext cx="8166100" cy="757130"/>
          </a:xfrm>
          <a:prstGeom prst="rect">
            <a:avLst/>
          </a:prstGeom>
        </p:spPr>
        <p:txBody>
          <a:bodyPr wrap="square">
            <a:spAutoFit/>
          </a:bodyPr>
          <a:lstStyle/>
          <a:p>
            <a:pPr indent="-457200">
              <a:lnSpc>
                <a:spcPct val="120000"/>
              </a:lnSpc>
            </a:pPr>
            <a:r>
              <a:rPr lang="en-US" dirty="0" smtClean="0"/>
              <a:t>VNIR bands </a:t>
            </a:r>
            <a:r>
              <a:rPr lang="en-US" dirty="0"/>
              <a:t>c</a:t>
            </a:r>
            <a:r>
              <a:rPr lang="en-US" dirty="0" smtClean="0"/>
              <a:t>al detector gain variation among first three solar cal events is within 0.5%, with a slope along the detectors. </a:t>
            </a:r>
            <a:endParaRPr lang="en-US"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65</a:t>
            </a:fld>
            <a:endParaRPr lang="en-US" dirty="0"/>
          </a:p>
        </p:txBody>
      </p:sp>
    </p:spTree>
    <p:extLst>
      <p:ext uri="{BB962C8B-B14F-4D97-AF65-F5344CB8AC3E}">
        <p14:creationId xmlns:p14="http://schemas.microsoft.com/office/powerpoint/2010/main" val="31719165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C92CFC-D429-494E-860C-EBB75C38C3B4}" type="slidenum">
              <a:rPr lang="en-US" smtClean="0"/>
              <a:pPr/>
              <a:t>66</a:t>
            </a:fld>
            <a:endParaRPr lang="en-US" dirty="0"/>
          </a:p>
        </p:txBody>
      </p:sp>
      <p:sp>
        <p:nvSpPr>
          <p:cNvPr id="7" name="Title 1"/>
          <p:cNvSpPr txBox="1">
            <a:spLocks/>
          </p:cNvSpPr>
          <p:nvPr/>
        </p:nvSpPr>
        <p:spPr>
          <a:xfrm>
            <a:off x="609600" y="216972"/>
            <a:ext cx="8229600" cy="1143000"/>
          </a:xfrm>
          <a:prstGeom prst="rect">
            <a:avLst/>
          </a:prstGeom>
        </p:spPr>
        <p:txBody>
          <a:bodyPr vert="horz" lIns="91440" tIns="45720" rIns="91440" bIns="45720" rtlCol="0" anchor="ctr">
            <a:noAutofit/>
          </a:bodyPr>
          <a:lstStyle>
            <a:lvl1pPr algn="ctr" defTabSz="487670" rtl="0" eaLnBrk="1" latinLnBrk="0" hangingPunct="1">
              <a:spcBef>
                <a:spcPct val="0"/>
              </a:spcBef>
              <a:buNone/>
              <a:defRPr sz="4692" kern="1200">
                <a:solidFill>
                  <a:schemeClr val="tx1"/>
                </a:solidFill>
                <a:latin typeface="+mj-lt"/>
                <a:ea typeface="+mj-ea"/>
                <a:cs typeface="+mj-cs"/>
              </a:defRPr>
            </a:lvl1pPr>
          </a:lstStyle>
          <a:p>
            <a:r>
              <a:rPr lang="en-US" sz="2800" b="1" dirty="0" smtClean="0"/>
              <a:t>Detector Gain of CWG/GS/Prelaunch</a:t>
            </a:r>
            <a:br>
              <a:rPr lang="en-US" sz="2800" b="1" dirty="0" smtClean="0"/>
            </a:br>
            <a:r>
              <a:rPr lang="en-US" sz="2800" b="1" dirty="0" smtClean="0"/>
              <a:t>band 04-06 at different stages</a:t>
            </a:r>
            <a:endParaRPr lang="en-US" sz="2800" b="1" dirty="0"/>
          </a:p>
        </p:txBody>
      </p:sp>
      <p:sp>
        <p:nvSpPr>
          <p:cNvPr id="14" name="Rectangle 13"/>
          <p:cNvSpPr/>
          <p:nvPr/>
        </p:nvSpPr>
        <p:spPr>
          <a:xfrm>
            <a:off x="205860" y="3204582"/>
            <a:ext cx="8893691" cy="1676134"/>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57398" b="-1678"/>
          <a:stretch/>
        </p:blipFill>
        <p:spPr>
          <a:xfrm>
            <a:off x="1200149" y="3292449"/>
            <a:ext cx="7562851" cy="1588267"/>
          </a:xfrm>
          <a:prstGeom prst="rect">
            <a:avLst/>
          </a:prstGeom>
        </p:spPr>
      </p:pic>
      <p:sp>
        <p:nvSpPr>
          <p:cNvPr id="12" name="Rectangle 11"/>
          <p:cNvSpPr/>
          <p:nvPr/>
        </p:nvSpPr>
        <p:spPr>
          <a:xfrm>
            <a:off x="149227" y="1359972"/>
            <a:ext cx="8950324" cy="1676134"/>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58421" b="-591"/>
          <a:stretch/>
        </p:blipFill>
        <p:spPr>
          <a:xfrm>
            <a:off x="1212848" y="1468256"/>
            <a:ext cx="7550152" cy="1475843"/>
          </a:xfrm>
          <a:prstGeom prst="rect">
            <a:avLst/>
          </a:prstGeom>
        </p:spPr>
      </p:pic>
      <p:sp>
        <p:nvSpPr>
          <p:cNvPr id="15" name="Rectangle 14"/>
          <p:cNvSpPr/>
          <p:nvPr/>
        </p:nvSpPr>
        <p:spPr>
          <a:xfrm>
            <a:off x="149227" y="5100122"/>
            <a:ext cx="8950324" cy="1676134"/>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1" name="Rectangle 20"/>
          <p:cNvSpPr/>
          <p:nvPr/>
        </p:nvSpPr>
        <p:spPr>
          <a:xfrm>
            <a:off x="149227" y="1940799"/>
            <a:ext cx="1120264" cy="2743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10.14</a:t>
            </a:r>
          </a:p>
        </p:txBody>
      </p:sp>
      <p:sp>
        <p:nvSpPr>
          <p:cNvPr id="22" name="Rectangle 21"/>
          <p:cNvSpPr/>
          <p:nvPr/>
        </p:nvSpPr>
        <p:spPr>
          <a:xfrm>
            <a:off x="92585" y="4029949"/>
            <a:ext cx="1120264" cy="2743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10.22</a:t>
            </a:r>
          </a:p>
          <a:p>
            <a:pPr algn="ctr"/>
            <a:r>
              <a:rPr lang="en-US" b="1" dirty="0" smtClean="0">
                <a:solidFill>
                  <a:schemeClr val="tx1"/>
                </a:solidFill>
              </a:rPr>
              <a:t>DO.07</a:t>
            </a:r>
            <a:endParaRPr lang="en-US" b="1" dirty="0">
              <a:solidFill>
                <a:schemeClr val="tx1"/>
              </a:solidFill>
            </a:endParaRPr>
          </a:p>
        </p:txBody>
      </p:sp>
      <p:sp>
        <p:nvSpPr>
          <p:cNvPr id="23" name="Rectangle 22"/>
          <p:cNvSpPr/>
          <p:nvPr/>
        </p:nvSpPr>
        <p:spPr>
          <a:xfrm>
            <a:off x="92585" y="5750799"/>
            <a:ext cx="1120264" cy="2743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11.14</a:t>
            </a:r>
          </a:p>
          <a:p>
            <a:pPr algn="ctr"/>
            <a:r>
              <a:rPr lang="en-US" b="1" dirty="0" smtClean="0">
                <a:solidFill>
                  <a:schemeClr val="tx1"/>
                </a:solidFill>
              </a:rPr>
              <a:t>DO.07</a:t>
            </a:r>
          </a:p>
          <a:p>
            <a:pPr algn="ctr"/>
            <a:r>
              <a:rPr lang="en-US" b="1" dirty="0" smtClean="0">
                <a:solidFill>
                  <a:schemeClr val="tx1"/>
                </a:solidFill>
              </a:rPr>
              <a:t>Post-drift</a:t>
            </a:r>
            <a:endParaRPr lang="en-US" b="1" dirty="0">
              <a:solidFill>
                <a:schemeClr val="tx1"/>
              </a:solidFill>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57392" b="435"/>
          <a:stretch/>
        </p:blipFill>
        <p:spPr>
          <a:xfrm>
            <a:off x="1212849" y="5277490"/>
            <a:ext cx="7550151" cy="1443990"/>
          </a:xfrm>
          <a:prstGeom prst="rect">
            <a:avLst/>
          </a:prstGeom>
        </p:spPr>
      </p:pic>
      <p:sp>
        <p:nvSpPr>
          <p:cNvPr id="16" name="Oval 15"/>
          <p:cNvSpPr/>
          <p:nvPr/>
        </p:nvSpPr>
        <p:spPr>
          <a:xfrm rot="20946430">
            <a:off x="1433732" y="4143751"/>
            <a:ext cx="2390775" cy="208035"/>
          </a:xfrm>
          <a:prstGeom prst="ellipse">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rot="20946430">
            <a:off x="1376581" y="6052940"/>
            <a:ext cx="2390775" cy="208035"/>
          </a:xfrm>
          <a:prstGeom prst="ellipse">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rot="20946430">
            <a:off x="1325782" y="2439138"/>
            <a:ext cx="2390775" cy="208035"/>
          </a:xfrm>
          <a:prstGeom prst="ellipse">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08049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C92CFC-D429-494E-860C-EBB75C38C3B4}" type="slidenum">
              <a:rPr lang="en-US" smtClean="0"/>
              <a:pPr/>
              <a:t>67</a:t>
            </a:fld>
            <a:endParaRPr lang="en-US" dirty="0"/>
          </a:p>
        </p:txBody>
      </p:sp>
      <p:sp>
        <p:nvSpPr>
          <p:cNvPr id="6" name="TextBox 5"/>
          <p:cNvSpPr txBox="1"/>
          <p:nvPr/>
        </p:nvSpPr>
        <p:spPr>
          <a:xfrm>
            <a:off x="1126749" y="5934670"/>
            <a:ext cx="7356558" cy="646331"/>
          </a:xfrm>
          <a:prstGeom prst="rect">
            <a:avLst/>
          </a:prstGeom>
          <a:noFill/>
        </p:spPr>
        <p:txBody>
          <a:bodyPr wrap="square" rtlCol="0">
            <a:spAutoFit/>
          </a:bodyPr>
          <a:lstStyle/>
          <a:p>
            <a:endParaRPr lang="en-US" dirty="0"/>
          </a:p>
          <a:p>
            <a:pPr marL="800100" lvl="1" indent="-342900">
              <a:buFont typeface="Wingdings" panose="05000000000000000000" pitchFamily="2" charset="2"/>
              <a:buChar char="§"/>
            </a:pPr>
            <a:endParaRPr lang="en-US" dirty="0" smtClean="0"/>
          </a:p>
        </p:txBody>
      </p:sp>
      <p:sp>
        <p:nvSpPr>
          <p:cNvPr id="7" name="Title 1"/>
          <p:cNvSpPr txBox="1">
            <a:spLocks/>
          </p:cNvSpPr>
          <p:nvPr/>
        </p:nvSpPr>
        <p:spPr>
          <a:xfrm>
            <a:off x="609600" y="154562"/>
            <a:ext cx="8229600" cy="1143000"/>
          </a:xfrm>
          <a:prstGeom prst="rect">
            <a:avLst/>
          </a:prstGeom>
        </p:spPr>
        <p:txBody>
          <a:bodyPr vert="horz" lIns="91440" tIns="45720" rIns="91440" bIns="45720" rtlCol="0" anchor="ctr">
            <a:noAutofit/>
          </a:bodyPr>
          <a:lstStyle>
            <a:lvl1pPr algn="ctr" defTabSz="487670" rtl="0" eaLnBrk="1" latinLnBrk="0" hangingPunct="1">
              <a:spcBef>
                <a:spcPct val="0"/>
              </a:spcBef>
              <a:buNone/>
              <a:defRPr sz="4692" kern="1200">
                <a:solidFill>
                  <a:schemeClr val="tx1"/>
                </a:solidFill>
                <a:latin typeface="+mj-lt"/>
                <a:ea typeface="+mj-ea"/>
                <a:cs typeface="+mj-cs"/>
              </a:defRPr>
            </a:lvl1pPr>
          </a:lstStyle>
          <a:p>
            <a:r>
              <a:rPr lang="en-US" sz="2800" b="1" dirty="0" smtClean="0"/>
              <a:t>Similar Detector Gain Variation on 07.31.2018</a:t>
            </a:r>
            <a:endParaRPr lang="en-US" sz="28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319" y="1396183"/>
            <a:ext cx="7589988" cy="4261488"/>
          </a:xfrm>
          <a:prstGeom prst="rect">
            <a:avLst/>
          </a:prstGeom>
        </p:spPr>
      </p:pic>
      <p:sp>
        <p:nvSpPr>
          <p:cNvPr id="3" name="Rectangle 2"/>
          <p:cNvSpPr/>
          <p:nvPr/>
        </p:nvSpPr>
        <p:spPr>
          <a:xfrm>
            <a:off x="361950" y="3695700"/>
            <a:ext cx="8553450" cy="2114550"/>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457199" y="5969775"/>
            <a:ext cx="8229601" cy="830997"/>
          </a:xfrm>
          <a:prstGeom prst="rect">
            <a:avLst/>
          </a:prstGeom>
          <a:noFill/>
        </p:spPr>
        <p:txBody>
          <a:bodyPr wrap="square" rtlCol="0">
            <a:spAutoFit/>
          </a:bodyPr>
          <a:lstStyle/>
          <a:p>
            <a:pPr marL="800100" lvl="1" indent="-342900">
              <a:buFont typeface="Wingdings" panose="05000000000000000000" pitchFamily="2" charset="2"/>
              <a:buChar char="Ø"/>
            </a:pPr>
            <a:r>
              <a:rPr lang="en-US" sz="1600" dirty="0" smtClean="0"/>
              <a:t>The features of detector gain in band 04-06 after post-drift on 11.14. 2018 is similar to the stage of first three solar cal on 07.31.2018</a:t>
            </a:r>
          </a:p>
          <a:p>
            <a:pPr marL="800100" lvl="1" indent="-342900">
              <a:buFont typeface="Wingdings" panose="05000000000000000000" pitchFamily="2" charset="2"/>
              <a:buChar char="Ø"/>
            </a:pPr>
            <a:r>
              <a:rPr lang="en-US" sz="1600" dirty="0" smtClean="0"/>
              <a:t>band 04-06 detector gain experienced  four-stage features </a:t>
            </a:r>
            <a:r>
              <a:rPr lang="en-US" sz="1600" dirty="0"/>
              <a:t>since </a:t>
            </a:r>
            <a:r>
              <a:rPr lang="en-US" sz="1600" dirty="0" smtClean="0"/>
              <a:t>first </a:t>
            </a:r>
            <a:r>
              <a:rPr lang="en-US" sz="1600" dirty="0"/>
              <a:t>three solar cal</a:t>
            </a:r>
            <a:r>
              <a:rPr lang="en-US" sz="1600" dirty="0" smtClean="0"/>
              <a:t>.</a:t>
            </a:r>
          </a:p>
        </p:txBody>
      </p:sp>
      <p:sp>
        <p:nvSpPr>
          <p:cNvPr id="10" name="Oval 9"/>
          <p:cNvSpPr/>
          <p:nvPr/>
        </p:nvSpPr>
        <p:spPr>
          <a:xfrm rot="20946430">
            <a:off x="1124867" y="4826738"/>
            <a:ext cx="2390775" cy="208035"/>
          </a:xfrm>
          <a:prstGeom prst="ellipse">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87755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C92CFC-D429-494E-860C-EBB75C38C3B4}" type="slidenum">
              <a:rPr lang="en-US" smtClean="0"/>
              <a:pPr/>
              <a:t>68</a:t>
            </a:fld>
            <a:endParaRPr lang="en-US" dirty="0"/>
          </a:p>
        </p:txBody>
      </p:sp>
      <p:sp>
        <p:nvSpPr>
          <p:cNvPr id="6" name="TextBox 5"/>
          <p:cNvSpPr txBox="1"/>
          <p:nvPr/>
        </p:nvSpPr>
        <p:spPr>
          <a:xfrm>
            <a:off x="1126749" y="5934670"/>
            <a:ext cx="7356558" cy="646331"/>
          </a:xfrm>
          <a:prstGeom prst="rect">
            <a:avLst/>
          </a:prstGeom>
          <a:noFill/>
        </p:spPr>
        <p:txBody>
          <a:bodyPr wrap="square" rtlCol="0">
            <a:spAutoFit/>
          </a:bodyPr>
          <a:lstStyle/>
          <a:p>
            <a:endParaRPr lang="en-US" dirty="0"/>
          </a:p>
          <a:p>
            <a:pPr marL="800100" lvl="1" indent="-342900">
              <a:buFont typeface="Wingdings" panose="05000000000000000000" pitchFamily="2" charset="2"/>
              <a:buChar char="§"/>
            </a:pPr>
            <a:endParaRPr lang="en-US" dirty="0" smtClean="0"/>
          </a:p>
        </p:txBody>
      </p:sp>
      <p:sp>
        <p:nvSpPr>
          <p:cNvPr id="7" name="Title 1"/>
          <p:cNvSpPr txBox="1">
            <a:spLocks/>
          </p:cNvSpPr>
          <p:nvPr/>
        </p:nvSpPr>
        <p:spPr>
          <a:xfrm>
            <a:off x="609600" y="154562"/>
            <a:ext cx="8229600" cy="1143000"/>
          </a:xfrm>
          <a:prstGeom prst="rect">
            <a:avLst/>
          </a:prstGeom>
        </p:spPr>
        <p:txBody>
          <a:bodyPr vert="horz" lIns="91440" tIns="45720" rIns="91440" bIns="45720" rtlCol="0" anchor="ctr">
            <a:noAutofit/>
          </a:bodyPr>
          <a:lstStyle>
            <a:lvl1pPr algn="ctr" defTabSz="487670" rtl="0" eaLnBrk="1" latinLnBrk="0" hangingPunct="1">
              <a:spcBef>
                <a:spcPct val="0"/>
              </a:spcBef>
              <a:buNone/>
              <a:defRPr sz="4692" kern="1200">
                <a:solidFill>
                  <a:schemeClr val="tx1"/>
                </a:solidFill>
                <a:latin typeface="+mj-lt"/>
                <a:ea typeface="+mj-ea"/>
                <a:cs typeface="+mj-cs"/>
              </a:defRPr>
            </a:lvl1pPr>
          </a:lstStyle>
          <a:p>
            <a:r>
              <a:rPr lang="en-US" sz="2800" b="1" dirty="0" smtClean="0"/>
              <a:t>band 2 Detector Gain Variation</a:t>
            </a:r>
            <a:endParaRPr lang="en-US" sz="2800" b="1" dirty="0"/>
          </a:p>
        </p:txBody>
      </p:sp>
      <p:sp>
        <p:nvSpPr>
          <p:cNvPr id="9" name="TextBox 8"/>
          <p:cNvSpPr txBox="1"/>
          <p:nvPr/>
        </p:nvSpPr>
        <p:spPr>
          <a:xfrm>
            <a:off x="123824" y="4691639"/>
            <a:ext cx="9096375" cy="1200329"/>
          </a:xfrm>
          <a:prstGeom prst="rect">
            <a:avLst/>
          </a:prstGeom>
          <a:noFill/>
        </p:spPr>
        <p:txBody>
          <a:bodyPr wrap="square" rtlCol="0">
            <a:spAutoFit/>
          </a:bodyPr>
          <a:lstStyle/>
          <a:p>
            <a:pPr marL="800100" lvl="1" indent="-342900">
              <a:buFont typeface="Wingdings" panose="05000000000000000000" pitchFamily="2" charset="2"/>
              <a:buChar char="Ø"/>
            </a:pPr>
            <a:r>
              <a:rPr lang="en-US" dirty="0" smtClean="0">
                <a:latin typeface="+mj-lt"/>
              </a:rPr>
              <a:t>band 2 </a:t>
            </a:r>
            <a:r>
              <a:rPr lang="en-US" dirty="0">
                <a:latin typeface="+mj-lt"/>
              </a:rPr>
              <a:t>Detector Gain </a:t>
            </a:r>
            <a:r>
              <a:rPr lang="en-US" dirty="0" smtClean="0">
                <a:latin typeface="+mj-lt"/>
              </a:rPr>
              <a:t>Variation did not show major pattern change since the last stages for both CWG and GS</a:t>
            </a:r>
          </a:p>
          <a:p>
            <a:pPr marL="800100" lvl="1" indent="-342900">
              <a:buFont typeface="Wingdings" panose="05000000000000000000" pitchFamily="2" charset="2"/>
              <a:buChar char="Ø"/>
            </a:pPr>
            <a:r>
              <a:rPr lang="en-US" dirty="0" smtClean="0">
                <a:latin typeface="+mj-lt"/>
              </a:rPr>
              <a:t>Similar performance between CWG and GS on 11.14.2018, compared to before-drift</a:t>
            </a:r>
          </a:p>
          <a:p>
            <a:pPr marL="800100" lvl="1" indent="-342900">
              <a:buFont typeface="Wingdings" panose="05000000000000000000" pitchFamily="2" charset="2"/>
              <a:buChar char="Ø"/>
            </a:pPr>
            <a:r>
              <a:rPr lang="en-US" dirty="0" smtClean="0">
                <a:latin typeface="+mj-lt"/>
              </a:rPr>
              <a:t>Slight difference between CWG and GS </a:t>
            </a:r>
            <a:r>
              <a:rPr lang="en-US" dirty="0">
                <a:latin typeface="+mj-lt"/>
              </a:rPr>
              <a:t> </a:t>
            </a:r>
            <a:r>
              <a:rPr lang="en-US" dirty="0" smtClean="0">
                <a:latin typeface="+mj-lt"/>
              </a:rPr>
              <a:t>10.14 vs 10.22</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6420" t="9221" r="32350" b="43740"/>
          <a:stretch/>
        </p:blipFill>
        <p:spPr>
          <a:xfrm>
            <a:off x="6286501" y="2288721"/>
            <a:ext cx="2725420" cy="1946729"/>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3698" t="8944" r="31239" b="47718"/>
          <a:stretch/>
        </p:blipFill>
        <p:spPr>
          <a:xfrm>
            <a:off x="3003549" y="2288721"/>
            <a:ext cx="3079751" cy="1805372"/>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3588" t="11238" r="32500" b="44345"/>
          <a:stretch/>
        </p:blipFill>
        <p:spPr>
          <a:xfrm>
            <a:off x="0" y="2380251"/>
            <a:ext cx="3163570" cy="1920740"/>
          </a:xfrm>
          <a:prstGeom prst="rect">
            <a:avLst/>
          </a:prstGeom>
        </p:spPr>
      </p:pic>
      <p:sp>
        <p:nvSpPr>
          <p:cNvPr id="13" name="Rectangle 12"/>
          <p:cNvSpPr/>
          <p:nvPr/>
        </p:nvSpPr>
        <p:spPr>
          <a:xfrm>
            <a:off x="777498" y="1940799"/>
            <a:ext cx="1686301" cy="2743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10.14.2018</a:t>
            </a:r>
            <a:endParaRPr lang="en-US" b="1" dirty="0">
              <a:solidFill>
                <a:schemeClr val="tx1"/>
              </a:solidFill>
            </a:endParaRPr>
          </a:p>
        </p:txBody>
      </p:sp>
      <p:sp>
        <p:nvSpPr>
          <p:cNvPr id="15" name="Rectangle 14"/>
          <p:cNvSpPr/>
          <p:nvPr/>
        </p:nvSpPr>
        <p:spPr>
          <a:xfrm>
            <a:off x="3813176" y="1919448"/>
            <a:ext cx="1628773" cy="2743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10.22.2018</a:t>
            </a:r>
          </a:p>
          <a:p>
            <a:pPr algn="ctr"/>
            <a:r>
              <a:rPr lang="en-US" b="1" dirty="0" smtClean="0">
                <a:solidFill>
                  <a:schemeClr val="tx1"/>
                </a:solidFill>
              </a:rPr>
              <a:t>DO.07</a:t>
            </a:r>
            <a:endParaRPr lang="en-US" b="1" dirty="0">
              <a:solidFill>
                <a:schemeClr val="tx1"/>
              </a:solidFill>
            </a:endParaRPr>
          </a:p>
        </p:txBody>
      </p:sp>
      <p:sp>
        <p:nvSpPr>
          <p:cNvPr id="16" name="Rectangle 15"/>
          <p:cNvSpPr/>
          <p:nvPr/>
        </p:nvSpPr>
        <p:spPr>
          <a:xfrm>
            <a:off x="6797676" y="1919448"/>
            <a:ext cx="2098674" cy="2743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11.14.2018</a:t>
            </a:r>
          </a:p>
          <a:p>
            <a:pPr algn="ctr"/>
            <a:r>
              <a:rPr lang="en-US" b="1" dirty="0" smtClean="0">
                <a:solidFill>
                  <a:schemeClr val="tx1"/>
                </a:solidFill>
              </a:rPr>
              <a:t>DO.07 Post-drift</a:t>
            </a:r>
            <a:endParaRPr lang="en-US" b="1" dirty="0">
              <a:solidFill>
                <a:schemeClr val="tx1"/>
              </a:solidFill>
            </a:endParaRPr>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5972443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Solar Cal SCT </a:t>
            </a:r>
            <a:r>
              <a:rPr lang="en-US" sz="4000" b="1" dirty="0" smtClean="0"/>
              <a:t>Count</a:t>
            </a:r>
            <a:endParaRPr lang="en-US" sz="4000" b="1" dirty="0"/>
          </a:p>
        </p:txBody>
      </p:sp>
      <p:sp>
        <p:nvSpPr>
          <p:cNvPr id="4" name="Slide Number Placeholder 3"/>
          <p:cNvSpPr>
            <a:spLocks noGrp="1"/>
          </p:cNvSpPr>
          <p:nvPr>
            <p:ph type="sldNum" sz="quarter" idx="12"/>
          </p:nvPr>
        </p:nvSpPr>
        <p:spPr/>
        <p:txBody>
          <a:bodyPr/>
          <a:lstStyle/>
          <a:p>
            <a:fld id="{ACC92CFC-D429-494E-860C-EBB75C38C3B4}" type="slidenum">
              <a:rPr lang="en-US" smtClean="0"/>
              <a:pPr/>
              <a:t>69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81300"/>
            <a:ext cx="7846350" cy="4932200"/>
          </a:xfrm>
          <a:prstGeom prst="rect">
            <a:avLst/>
          </a:prstGeom>
        </p:spPr>
      </p:pic>
      <p:sp>
        <p:nvSpPr>
          <p:cNvPr id="3" name="Date Placeholder 2"/>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195255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LHP Anomaly &amp; FPM Temperature</a:t>
            </a:r>
            <a:endParaRPr lang="en-US" sz="3600" dirty="0"/>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4" name="Footer Placeholder 3"/>
          <p:cNvSpPr>
            <a:spLocks noGrp="1"/>
          </p:cNvSpPr>
          <p:nvPr>
            <p:ph type="ftr" sz="quarter" idx="11"/>
          </p:nvPr>
        </p:nvSpPr>
        <p:spPr/>
        <p:txBody>
          <a:bodyPr/>
          <a:lstStyle/>
          <a:p>
            <a:r>
              <a:rPr lang="en-US" dirty="0" smtClean="0"/>
              <a:t>Provisional PS-PVR for GOES-17 ABI L1b Products</a:t>
            </a:r>
            <a:endParaRPr lang="en-US" dirty="0"/>
          </a:p>
        </p:txBody>
      </p:sp>
      <p:sp>
        <p:nvSpPr>
          <p:cNvPr id="5" name="Slide Number Placeholder 4"/>
          <p:cNvSpPr>
            <a:spLocks noGrp="1"/>
          </p:cNvSpPr>
          <p:nvPr>
            <p:ph type="sldNum" sz="quarter" idx="12"/>
          </p:nvPr>
        </p:nvSpPr>
        <p:spPr/>
        <p:txBody>
          <a:bodyPr/>
          <a:lstStyle/>
          <a:p>
            <a:fld id="{F4187418-5481-4E5B-A2F4-9A93734A0716}" type="slidenum">
              <a:rPr lang="en-US" smtClean="0"/>
              <a:t>7</a:t>
            </a:fld>
            <a:endParaRPr lang="en-US" dirty="0"/>
          </a:p>
        </p:txBody>
      </p:sp>
      <p:pic>
        <p:nvPicPr>
          <p:cNvPr id="6" name="Picture 5"/>
          <p:cNvPicPr>
            <a:picLocks noChangeAspect="1"/>
          </p:cNvPicPr>
          <p:nvPr/>
        </p:nvPicPr>
        <p:blipFill>
          <a:blip r:embed="rId2"/>
          <a:stretch>
            <a:fillRect/>
          </a:stretch>
        </p:blipFill>
        <p:spPr>
          <a:xfrm>
            <a:off x="533400" y="1160496"/>
            <a:ext cx="4992651" cy="3086101"/>
          </a:xfrm>
          <a:prstGeom prst="rect">
            <a:avLst/>
          </a:prstGeom>
        </p:spPr>
      </p:pic>
      <p:sp>
        <p:nvSpPr>
          <p:cNvPr id="8" name="TextBox 7"/>
          <p:cNvSpPr txBox="1"/>
          <p:nvPr/>
        </p:nvSpPr>
        <p:spPr>
          <a:xfrm>
            <a:off x="5400398" y="2677610"/>
            <a:ext cx="1600200" cy="646331"/>
          </a:xfrm>
          <a:prstGeom prst="rect">
            <a:avLst/>
          </a:prstGeom>
          <a:noFill/>
        </p:spPr>
        <p:txBody>
          <a:bodyPr wrap="square" rtlCol="0">
            <a:spAutoFit/>
          </a:bodyPr>
          <a:lstStyle/>
          <a:p>
            <a:pPr algn="ctr"/>
            <a:r>
              <a:rPr lang="en-US" dirty="0" smtClean="0"/>
              <a:t>GOES-16</a:t>
            </a:r>
          </a:p>
          <a:p>
            <a:pPr algn="ctr"/>
            <a:r>
              <a:rPr lang="en-US" dirty="0" smtClean="0"/>
              <a:t>58.3K – 58.5K</a:t>
            </a:r>
            <a:endParaRPr lang="en-US" dirty="0"/>
          </a:p>
        </p:txBody>
      </p:sp>
      <p:pic>
        <p:nvPicPr>
          <p:cNvPr id="9" name="Picture 8"/>
          <p:cNvPicPr>
            <a:picLocks noChangeAspect="1"/>
          </p:cNvPicPr>
          <p:nvPr/>
        </p:nvPicPr>
        <p:blipFill>
          <a:blip r:embed="rId3"/>
          <a:stretch>
            <a:fillRect/>
          </a:stretch>
        </p:blipFill>
        <p:spPr>
          <a:xfrm>
            <a:off x="3140824" y="4170700"/>
            <a:ext cx="5562601" cy="2185651"/>
          </a:xfrm>
          <a:prstGeom prst="rect">
            <a:avLst/>
          </a:prstGeom>
        </p:spPr>
      </p:pic>
      <p:sp>
        <p:nvSpPr>
          <p:cNvPr id="10" name="TextBox 9"/>
          <p:cNvSpPr txBox="1"/>
          <p:nvPr/>
        </p:nvSpPr>
        <p:spPr>
          <a:xfrm>
            <a:off x="6858778" y="3590935"/>
            <a:ext cx="1600200" cy="646331"/>
          </a:xfrm>
          <a:prstGeom prst="rect">
            <a:avLst/>
          </a:prstGeom>
          <a:noFill/>
        </p:spPr>
        <p:txBody>
          <a:bodyPr wrap="square" rtlCol="0">
            <a:spAutoFit/>
          </a:bodyPr>
          <a:lstStyle/>
          <a:p>
            <a:pPr algn="ctr"/>
            <a:r>
              <a:rPr lang="en-US" dirty="0" smtClean="0"/>
              <a:t>GOES-17</a:t>
            </a:r>
          </a:p>
          <a:p>
            <a:pPr algn="ctr"/>
            <a:r>
              <a:rPr lang="en-US" dirty="0" smtClean="0"/>
              <a:t>81K – 105K</a:t>
            </a:r>
            <a:endParaRPr lang="en-US" dirty="0"/>
          </a:p>
        </p:txBody>
      </p:sp>
    </p:spTree>
    <p:extLst>
      <p:ext uri="{BB962C8B-B14F-4D97-AF65-F5344CB8AC3E}">
        <p14:creationId xmlns:p14="http://schemas.microsoft.com/office/powerpoint/2010/main" val="6754838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Solar Cal </a:t>
            </a:r>
            <a:r>
              <a:rPr lang="en-US" sz="4000" b="1" dirty="0" smtClean="0"/>
              <a:t>Space look Count</a:t>
            </a:r>
            <a:endParaRPr lang="en-US" sz="4000" b="1" dirty="0"/>
          </a:p>
        </p:txBody>
      </p:sp>
      <p:sp>
        <p:nvSpPr>
          <p:cNvPr id="4" name="Slide Number Placeholder 3"/>
          <p:cNvSpPr>
            <a:spLocks noGrp="1"/>
          </p:cNvSpPr>
          <p:nvPr>
            <p:ph type="sldNum" sz="quarter" idx="12"/>
          </p:nvPr>
        </p:nvSpPr>
        <p:spPr/>
        <p:txBody>
          <a:bodyPr/>
          <a:lstStyle/>
          <a:p>
            <a:fld id="{ACC92CFC-D429-494E-860C-EBB75C38C3B4}" type="slidenum">
              <a:rPr lang="en-US" smtClean="0"/>
              <a:pPr/>
              <a:t>70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460046"/>
            <a:ext cx="8007350" cy="5033404"/>
          </a:xfrm>
          <a:prstGeom prst="rect">
            <a:avLst/>
          </a:prstGeom>
        </p:spPr>
      </p:pic>
      <p:sp>
        <p:nvSpPr>
          <p:cNvPr id="5" name="Date Placeholder 4"/>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1020413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Solar Cal </a:t>
            </a:r>
            <a:r>
              <a:rPr lang="en-US" sz="4000" b="1" dirty="0" smtClean="0"/>
              <a:t>Delta Count</a:t>
            </a:r>
            <a:endParaRPr lang="en-US" sz="4000" b="1" dirty="0"/>
          </a:p>
        </p:txBody>
      </p:sp>
      <p:sp>
        <p:nvSpPr>
          <p:cNvPr id="4" name="Slide Number Placeholder 3"/>
          <p:cNvSpPr>
            <a:spLocks noGrp="1"/>
          </p:cNvSpPr>
          <p:nvPr>
            <p:ph type="sldNum" sz="quarter" idx="12"/>
          </p:nvPr>
        </p:nvSpPr>
        <p:spPr/>
        <p:txBody>
          <a:bodyPr/>
          <a:lstStyle/>
          <a:p>
            <a:fld id="{ACC92CFC-D429-494E-860C-EBB75C38C3B4}" type="slidenum">
              <a:rPr lang="en-US" smtClean="0"/>
              <a:pPr/>
              <a:t>71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50" y="1530350"/>
            <a:ext cx="7814693" cy="4912300"/>
          </a:xfrm>
          <a:prstGeom prst="rect">
            <a:avLst/>
          </a:prstGeom>
        </p:spPr>
      </p:pic>
      <p:sp>
        <p:nvSpPr>
          <p:cNvPr id="5" name="Date Placeholder 4"/>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9883943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G17 VNIR Bands Mean SNR trend</a:t>
            </a:r>
            <a:endParaRPr lang="en-US" sz="3600" b="1" dirty="0"/>
          </a:p>
        </p:txBody>
      </p:sp>
      <p:sp>
        <p:nvSpPr>
          <p:cNvPr id="4" name="Slide Number Placeholder 3"/>
          <p:cNvSpPr>
            <a:spLocks noGrp="1"/>
          </p:cNvSpPr>
          <p:nvPr>
            <p:ph type="sldNum" sz="quarter" idx="12"/>
          </p:nvPr>
        </p:nvSpPr>
        <p:spPr/>
        <p:txBody>
          <a:bodyPr/>
          <a:lstStyle/>
          <a:p>
            <a:fld id="{ACC92CFC-D429-494E-860C-EBB75C38C3B4}" type="slidenum">
              <a:rPr lang="en-US" smtClean="0"/>
              <a:pPr/>
              <a:t>72</a:t>
            </a:fld>
            <a:endParaRPr lang="en-US" dirty="0"/>
          </a:p>
        </p:txBody>
      </p:sp>
      <p:sp>
        <p:nvSpPr>
          <p:cNvPr id="9" name="TextBox 8"/>
          <p:cNvSpPr txBox="1"/>
          <p:nvPr/>
        </p:nvSpPr>
        <p:spPr>
          <a:xfrm>
            <a:off x="6602819" y="4190325"/>
            <a:ext cx="2541181" cy="369332"/>
          </a:xfrm>
          <a:prstGeom prst="rect">
            <a:avLst/>
          </a:prstGeom>
          <a:noFill/>
        </p:spPr>
        <p:txBody>
          <a:bodyPr wrap="square" rtlCol="0">
            <a:spAutoFit/>
          </a:bodyPr>
          <a:lstStyle/>
          <a:p>
            <a:r>
              <a:rPr lang="en-US" dirty="0" smtClean="0"/>
              <a:t>CWG</a:t>
            </a:r>
            <a:endParaRPr lang="en-US" dirty="0"/>
          </a:p>
        </p:txBody>
      </p:sp>
      <p:cxnSp>
        <p:nvCxnSpPr>
          <p:cNvPr id="11" name="Straight Connector 10"/>
          <p:cNvCxnSpPr/>
          <p:nvPr/>
        </p:nvCxnSpPr>
        <p:spPr>
          <a:xfrm>
            <a:off x="4609708" y="1414021"/>
            <a:ext cx="0" cy="3063711"/>
          </a:xfrm>
          <a:prstGeom prst="line">
            <a:avLst/>
          </a:prstGeom>
          <a:ln w="12700">
            <a:solidFill>
              <a:schemeClr val="bg1">
                <a:lumMod val="75000"/>
              </a:schemeClr>
            </a:solidFill>
          </a:ln>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1063634" y="4787787"/>
            <a:ext cx="7623166" cy="2031325"/>
          </a:xfrm>
          <a:prstGeom prst="rect">
            <a:avLst/>
          </a:prstGeom>
          <a:noFill/>
        </p:spPr>
        <p:txBody>
          <a:bodyPr wrap="square" rtlCol="0">
            <a:spAutoFit/>
          </a:bodyPr>
          <a:lstStyle/>
          <a:p>
            <a:r>
              <a:rPr lang="en-US" dirty="0"/>
              <a:t>Features of </a:t>
            </a:r>
            <a:r>
              <a:rPr lang="en-US" dirty="0" smtClean="0"/>
              <a:t>mean SNR from CWG/GS:</a:t>
            </a:r>
            <a:endParaRPr lang="en-US" dirty="0"/>
          </a:p>
          <a:p>
            <a:pPr marL="342900" indent="-342900">
              <a:buFont typeface="Wingdings" panose="05000000000000000000" pitchFamily="2" charset="2"/>
              <a:buChar char="§"/>
            </a:pPr>
            <a:r>
              <a:rPr lang="en-US" dirty="0" smtClean="0"/>
              <a:t>Overall, mean GS/CWG </a:t>
            </a:r>
            <a:r>
              <a:rPr lang="en-US" dirty="0"/>
              <a:t>SNR during the last </a:t>
            </a:r>
            <a:r>
              <a:rPr lang="en-US" dirty="0" smtClean="0"/>
              <a:t>solar </a:t>
            </a:r>
            <a:r>
              <a:rPr lang="en-US" dirty="0"/>
              <a:t>cal </a:t>
            </a:r>
            <a:r>
              <a:rPr lang="en-US" dirty="0" smtClean="0"/>
              <a:t>events are larger than specification, slightly band-dependent on worst condition.</a:t>
            </a:r>
            <a:endParaRPr lang="en-US" dirty="0"/>
          </a:p>
          <a:p>
            <a:pPr marL="342900" indent="-342900">
              <a:buFont typeface="Wingdings" panose="05000000000000000000" pitchFamily="2" charset="2"/>
              <a:buChar char="§"/>
            </a:pPr>
            <a:r>
              <a:rPr lang="en-US" dirty="0" smtClean="0"/>
              <a:t>Solar cal mean SNR on 11.14.2018 keeps consistent as before for both CWG and GS</a:t>
            </a:r>
          </a:p>
          <a:p>
            <a:pPr marL="342900" indent="-342900">
              <a:buFont typeface="Wingdings" panose="05000000000000000000" pitchFamily="2" charset="2"/>
              <a:buChar char="§"/>
            </a:pPr>
            <a:r>
              <a:rPr lang="en-US" dirty="0" smtClean="0"/>
              <a:t>band 1-03 </a:t>
            </a:r>
            <a:r>
              <a:rPr lang="en-US" dirty="0"/>
              <a:t>CWG/GS general agree well</a:t>
            </a:r>
          </a:p>
          <a:p>
            <a:pPr marL="342900" indent="-342900">
              <a:buFont typeface="Wingdings" panose="05000000000000000000" pitchFamily="2" charset="2"/>
              <a:buChar char="§"/>
            </a:pPr>
            <a:r>
              <a:rPr lang="en-US" dirty="0"/>
              <a:t>GS/CWG SNR mean </a:t>
            </a:r>
            <a:r>
              <a:rPr lang="en-US" dirty="0" smtClean="0"/>
              <a:t>band 4-06 </a:t>
            </a:r>
            <a:r>
              <a:rPr lang="en-US" dirty="0"/>
              <a:t>began to be </a:t>
            </a:r>
            <a:r>
              <a:rPr lang="en-US" dirty="0" smtClean="0"/>
              <a:t>in line.</a:t>
            </a:r>
          </a:p>
        </p:txBody>
      </p:sp>
      <p:sp>
        <p:nvSpPr>
          <p:cNvPr id="12" name="TextBox 11"/>
          <p:cNvSpPr txBox="1"/>
          <p:nvPr/>
        </p:nvSpPr>
        <p:spPr>
          <a:xfrm>
            <a:off x="2030819" y="4200215"/>
            <a:ext cx="2541181" cy="369332"/>
          </a:xfrm>
          <a:prstGeom prst="rect">
            <a:avLst/>
          </a:prstGeom>
          <a:noFill/>
        </p:spPr>
        <p:txBody>
          <a:bodyPr wrap="square" rtlCol="0">
            <a:spAutoFit/>
          </a:bodyPr>
          <a:lstStyle/>
          <a:p>
            <a:r>
              <a:rPr lang="en-US" dirty="0" smtClean="0"/>
              <a:t>GS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5200" y="1513874"/>
            <a:ext cx="4241800" cy="268634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650" y="1491717"/>
            <a:ext cx="4261170" cy="2698608"/>
          </a:xfrm>
          <a:prstGeom prst="rect">
            <a:avLst/>
          </a:prstGeom>
        </p:spPr>
      </p:pic>
      <p:sp>
        <p:nvSpPr>
          <p:cNvPr id="6" name="Date Placeholder 5"/>
          <p:cNvSpPr>
            <a:spLocks noGrp="1"/>
          </p:cNvSpPr>
          <p:nvPr>
            <p:ph type="dt" sz="half" idx="10"/>
          </p:nvPr>
        </p:nvSpPr>
        <p:spPr/>
        <p:txBody>
          <a:bodyPr/>
          <a:lstStyle/>
          <a:p>
            <a:r>
              <a:rPr lang="en-US" dirty="0" smtClean="0"/>
              <a:t>2018/11/28</a:t>
            </a:r>
            <a:endParaRPr lang="en-US" dirty="0"/>
          </a:p>
        </p:txBody>
      </p:sp>
      <p:sp>
        <p:nvSpPr>
          <p:cNvPr id="7" name="Footer Placeholder 6"/>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41851818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G17 VNIR Bands </a:t>
            </a:r>
            <a:r>
              <a:rPr lang="en-US" sz="3200" b="1" dirty="0" smtClean="0"/>
              <a:t>Detector SNR </a:t>
            </a:r>
            <a:r>
              <a:rPr lang="en-US" sz="3200" b="1" dirty="0"/>
              <a:t>trend</a:t>
            </a:r>
          </a:p>
        </p:txBody>
      </p:sp>
      <p:sp>
        <p:nvSpPr>
          <p:cNvPr id="4" name="Slide Number Placeholder 3"/>
          <p:cNvSpPr>
            <a:spLocks noGrp="1"/>
          </p:cNvSpPr>
          <p:nvPr>
            <p:ph type="sldNum" sz="quarter" idx="12"/>
          </p:nvPr>
        </p:nvSpPr>
        <p:spPr/>
        <p:txBody>
          <a:bodyPr/>
          <a:lstStyle/>
          <a:p>
            <a:fld id="{ACC92CFC-D429-494E-860C-EBB75C38C3B4}" type="slidenum">
              <a:rPr lang="en-US" smtClean="0"/>
              <a:pPr/>
              <a:t>73</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2689" y="1394298"/>
            <a:ext cx="3606890" cy="4810538"/>
          </a:xfrm>
          <a:prstGeom prst="rect">
            <a:avLst/>
          </a:prstGeom>
        </p:spPr>
      </p:pic>
      <p:sp>
        <p:nvSpPr>
          <p:cNvPr id="16" name="Rectangle 15"/>
          <p:cNvSpPr/>
          <p:nvPr/>
        </p:nvSpPr>
        <p:spPr>
          <a:xfrm>
            <a:off x="6437573" y="3518654"/>
            <a:ext cx="830677" cy="369332"/>
          </a:xfrm>
          <a:prstGeom prst="rect">
            <a:avLst/>
          </a:prstGeom>
        </p:spPr>
        <p:txBody>
          <a:bodyPr wrap="none">
            <a:spAutoFit/>
          </a:bodyPr>
          <a:lstStyle/>
          <a:p>
            <a:r>
              <a:rPr lang="en-US" dirty="0" smtClean="0">
                <a:solidFill>
                  <a:srgbClr val="C00000"/>
                </a:solidFill>
              </a:rPr>
              <a:t>band 1</a:t>
            </a:r>
            <a:endParaRPr lang="en-US" dirty="0">
              <a:solidFill>
                <a:srgbClr val="C00000"/>
              </a:solidFill>
            </a:endParaRPr>
          </a:p>
        </p:txBody>
      </p:sp>
      <p:sp>
        <p:nvSpPr>
          <p:cNvPr id="17" name="Rectangle 16"/>
          <p:cNvSpPr/>
          <p:nvPr/>
        </p:nvSpPr>
        <p:spPr>
          <a:xfrm>
            <a:off x="7761247" y="3764224"/>
            <a:ext cx="908263" cy="2233330"/>
          </a:xfrm>
          <a:prstGeom prst="rect">
            <a:avLst/>
          </a:prstGeom>
          <a:no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748" y="1394298"/>
            <a:ext cx="3656573" cy="4876800"/>
          </a:xfrm>
          <a:prstGeom prst="rect">
            <a:avLst/>
          </a:prstGeom>
        </p:spPr>
      </p:pic>
      <p:sp>
        <p:nvSpPr>
          <p:cNvPr id="18" name="Rectangle 17"/>
          <p:cNvSpPr/>
          <p:nvPr/>
        </p:nvSpPr>
        <p:spPr>
          <a:xfrm>
            <a:off x="3185058" y="3703320"/>
            <a:ext cx="908263" cy="2233330"/>
          </a:xfrm>
          <a:prstGeom prst="rect">
            <a:avLst/>
          </a:prstGeom>
          <a:no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1627448" y="3518654"/>
            <a:ext cx="830677" cy="369332"/>
          </a:xfrm>
          <a:prstGeom prst="rect">
            <a:avLst/>
          </a:prstGeom>
        </p:spPr>
        <p:txBody>
          <a:bodyPr wrap="none">
            <a:spAutoFit/>
          </a:bodyPr>
          <a:lstStyle/>
          <a:p>
            <a:r>
              <a:rPr lang="en-US" dirty="0" smtClean="0">
                <a:solidFill>
                  <a:srgbClr val="C00000"/>
                </a:solidFill>
              </a:rPr>
              <a:t>band 4</a:t>
            </a:r>
            <a:endParaRPr lang="en-US" dirty="0">
              <a:solidFill>
                <a:srgbClr val="C00000"/>
              </a:solidFill>
            </a:endParaRPr>
          </a:p>
        </p:txBody>
      </p:sp>
      <p:sp>
        <p:nvSpPr>
          <p:cNvPr id="22" name="TextBox 21"/>
          <p:cNvSpPr txBox="1"/>
          <p:nvPr/>
        </p:nvSpPr>
        <p:spPr>
          <a:xfrm>
            <a:off x="838683" y="5983414"/>
            <a:ext cx="8065368" cy="830997"/>
          </a:xfrm>
          <a:prstGeom prst="rect">
            <a:avLst/>
          </a:prstGeom>
          <a:noFill/>
        </p:spPr>
        <p:txBody>
          <a:bodyPr wrap="square" rtlCol="0">
            <a:spAutoFit/>
          </a:bodyPr>
          <a:lstStyle/>
          <a:p>
            <a:r>
              <a:rPr lang="en-US" sz="1600" dirty="0"/>
              <a:t>Features of </a:t>
            </a:r>
            <a:r>
              <a:rPr lang="en-US" sz="1600" dirty="0" smtClean="0"/>
              <a:t>detector SNR from CWG/GS:</a:t>
            </a:r>
          </a:p>
          <a:p>
            <a:pPr marL="285750" indent="-285750">
              <a:buFont typeface="Wingdings" panose="05000000000000000000" pitchFamily="2" charset="2"/>
              <a:buChar char="Ø"/>
            </a:pPr>
            <a:r>
              <a:rPr lang="en-US" sz="1600" dirty="0" smtClean="0"/>
              <a:t>band 4(left): do see difference since 10.18.2018, including the post-drift on 11.14.2018.</a:t>
            </a:r>
          </a:p>
          <a:p>
            <a:pPr marL="285750" indent="-285750">
              <a:buFont typeface="Wingdings" panose="05000000000000000000" pitchFamily="2" charset="2"/>
              <a:buChar char="Ø"/>
            </a:pPr>
            <a:r>
              <a:rPr lang="en-US" sz="1600" dirty="0" smtClean="0"/>
              <a:t>band 1(right): generally agree well</a:t>
            </a:r>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366452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Summary of PLPT-019</a:t>
            </a:r>
            <a:endParaRPr lang="en-US" sz="4000" dirty="0"/>
          </a:p>
        </p:txBody>
      </p:sp>
      <p:sp>
        <p:nvSpPr>
          <p:cNvPr id="3" name="Content Placeholder 2"/>
          <p:cNvSpPr>
            <a:spLocks noGrp="1"/>
          </p:cNvSpPr>
          <p:nvPr>
            <p:ph idx="1"/>
          </p:nvPr>
        </p:nvSpPr>
        <p:spPr>
          <a:xfrm>
            <a:off x="457200" y="1371600"/>
            <a:ext cx="8229600" cy="5076825"/>
          </a:xfrm>
        </p:spPr>
        <p:txBody>
          <a:bodyPr>
            <a:noAutofit/>
          </a:bodyPr>
          <a:lstStyle/>
          <a:p>
            <a:pPr algn="just">
              <a:buFont typeface="Wingdings" panose="05000000000000000000" pitchFamily="2" charset="2"/>
              <a:buChar char="Ø"/>
            </a:pPr>
            <a:r>
              <a:rPr lang="en-US" sz="1800" dirty="0" smtClean="0"/>
              <a:t>CWG conducted in-house solar calibration for all GOES-17 solar cal events and provide a preliminary assessment </a:t>
            </a:r>
            <a:r>
              <a:rPr lang="en-US" sz="1800" dirty="0"/>
              <a:t>of GOES-17 ABI VNIR Bands Solar </a:t>
            </a:r>
            <a:r>
              <a:rPr lang="en-US" sz="1800" dirty="0" smtClean="0"/>
              <a:t>Cal. Compared to prelaunch, the mean gain of GS/CWG after initial solar cal (with 20 days)  is summarized as below</a:t>
            </a:r>
          </a:p>
          <a:p>
            <a:pPr algn="just">
              <a:buFont typeface="Wingdings" panose="05000000000000000000" pitchFamily="2" charset="2"/>
              <a:buChar char="Ø"/>
            </a:pPr>
            <a:endParaRPr lang="en-US" sz="1800" dirty="0" smtClean="0"/>
          </a:p>
          <a:p>
            <a:pPr algn="just">
              <a:buFont typeface="Wingdings" panose="05000000000000000000" pitchFamily="2" charset="2"/>
              <a:buChar char="Ø"/>
            </a:pPr>
            <a:endParaRPr lang="en-US" sz="1800" dirty="0"/>
          </a:p>
          <a:p>
            <a:pPr algn="just">
              <a:buFont typeface="Wingdings" panose="05000000000000000000" pitchFamily="2" charset="2"/>
              <a:buChar char="Ø"/>
            </a:pPr>
            <a:endParaRPr lang="en-US" sz="1800" dirty="0" smtClean="0"/>
          </a:p>
          <a:p>
            <a:pPr algn="just">
              <a:buFont typeface="Wingdings" panose="05000000000000000000" pitchFamily="2" charset="2"/>
              <a:buChar char="Ø"/>
            </a:pPr>
            <a:r>
              <a:rPr lang="en-US" sz="1800" dirty="0" smtClean="0"/>
              <a:t>VNIR </a:t>
            </a:r>
            <a:r>
              <a:rPr lang="en-US" sz="1800" dirty="0"/>
              <a:t>bands </a:t>
            </a:r>
            <a:r>
              <a:rPr lang="en-US" sz="1800" dirty="0" smtClean="0"/>
              <a:t>detector </a:t>
            </a:r>
            <a:r>
              <a:rPr lang="en-US" sz="1800" dirty="0"/>
              <a:t>gain variation among </a:t>
            </a:r>
            <a:r>
              <a:rPr lang="en-US" sz="1800" dirty="0" smtClean="0"/>
              <a:t>first solar </a:t>
            </a:r>
            <a:r>
              <a:rPr lang="en-US" sz="1800" dirty="0"/>
              <a:t>cal events is within 0.5</a:t>
            </a:r>
            <a:r>
              <a:rPr lang="en-US" sz="1800" dirty="0" smtClean="0"/>
              <a:t>%.</a:t>
            </a:r>
          </a:p>
          <a:p>
            <a:pPr algn="just">
              <a:buFont typeface="Wingdings" panose="05000000000000000000" pitchFamily="2" charset="2"/>
              <a:buChar char="Ø"/>
            </a:pPr>
            <a:r>
              <a:rPr lang="en-US" sz="1800" dirty="0" smtClean="0">
                <a:solidFill>
                  <a:prstClr val="black"/>
                </a:solidFill>
              </a:rPr>
              <a:t>After G17 drift, it shows an improvement of GS GOES-17 ABI VNIR mean </a:t>
            </a:r>
            <a:r>
              <a:rPr lang="en-US" sz="1800" dirty="0">
                <a:solidFill>
                  <a:prstClr val="black"/>
                </a:solidFill>
              </a:rPr>
              <a:t>gain between CWG and </a:t>
            </a:r>
            <a:r>
              <a:rPr lang="en-US" sz="1800" dirty="0" smtClean="0">
                <a:solidFill>
                  <a:prstClr val="black"/>
                </a:solidFill>
              </a:rPr>
              <a:t>GS, especially </a:t>
            </a:r>
            <a:r>
              <a:rPr lang="en-US" sz="1800" dirty="0">
                <a:solidFill>
                  <a:prstClr val="black"/>
                </a:solidFill>
              </a:rPr>
              <a:t>in </a:t>
            </a:r>
            <a:r>
              <a:rPr lang="en-US" sz="1800" dirty="0" smtClean="0">
                <a:solidFill>
                  <a:prstClr val="black"/>
                </a:solidFill>
              </a:rPr>
              <a:t>bands 4-6,  compared to the before-drift with DO.07. </a:t>
            </a:r>
            <a:endParaRPr lang="en-US" sz="1800" dirty="0">
              <a:solidFill>
                <a:prstClr val="black"/>
              </a:solidFill>
            </a:endParaRPr>
          </a:p>
          <a:p>
            <a:pPr lvl="1" algn="just">
              <a:buFont typeface="Wingdings" panose="05000000000000000000" pitchFamily="2" charset="2"/>
              <a:buChar char="§"/>
            </a:pPr>
            <a:r>
              <a:rPr lang="en-US" sz="1600" dirty="0" smtClean="0"/>
              <a:t>Both </a:t>
            </a:r>
            <a:r>
              <a:rPr lang="en-US" sz="1600" dirty="0"/>
              <a:t>CWG and GS </a:t>
            </a:r>
            <a:r>
              <a:rPr lang="en-US" sz="1600" dirty="0" smtClean="0"/>
              <a:t>band 2 </a:t>
            </a:r>
            <a:r>
              <a:rPr lang="en-US" sz="1600" dirty="0"/>
              <a:t>mea gain </a:t>
            </a:r>
            <a:r>
              <a:rPr lang="en-US" sz="1600" dirty="0" smtClean="0"/>
              <a:t>increased to 8% </a:t>
            </a:r>
            <a:r>
              <a:rPr lang="en-US" sz="1600" dirty="0"/>
              <a:t>higher compared to </a:t>
            </a:r>
            <a:r>
              <a:rPr lang="en-US" sz="1600" dirty="0" smtClean="0"/>
              <a:t>prelaunch</a:t>
            </a:r>
          </a:p>
          <a:p>
            <a:pPr lvl="1" algn="just">
              <a:buFont typeface="Wingdings" panose="05000000000000000000" pitchFamily="2" charset="2"/>
              <a:buChar char="§"/>
            </a:pPr>
            <a:r>
              <a:rPr lang="en-US" sz="1600" dirty="0" smtClean="0"/>
              <a:t>Improved, but still </a:t>
            </a:r>
            <a:r>
              <a:rPr lang="en-US" sz="1600" dirty="0"/>
              <a:t>l</a:t>
            </a:r>
            <a:r>
              <a:rPr lang="en-US" sz="1600" dirty="0" smtClean="0"/>
              <a:t>arge band 3-06 </a:t>
            </a:r>
            <a:r>
              <a:rPr lang="en-US" sz="1600" dirty="0"/>
              <a:t>detector variation is large in </a:t>
            </a:r>
            <a:r>
              <a:rPr lang="en-US" sz="1600" dirty="0" smtClean="0"/>
              <a:t>GS (e.g. old ADR752)</a:t>
            </a:r>
          </a:p>
          <a:p>
            <a:pPr lvl="1" algn="just">
              <a:buFont typeface="Wingdings" panose="05000000000000000000" pitchFamily="2" charset="2"/>
              <a:buChar char="§"/>
            </a:pPr>
            <a:r>
              <a:rPr lang="en-US" sz="1600" dirty="0" smtClean="0"/>
              <a:t>GS band 4-06 detector gain variation experienced major  </a:t>
            </a:r>
            <a:r>
              <a:rPr lang="en-US" sz="1600" dirty="0"/>
              <a:t>four-stage features since first three solar </a:t>
            </a:r>
            <a:r>
              <a:rPr lang="en-US" sz="1600" dirty="0" smtClean="0"/>
              <a:t>cal on 07.31.2018.</a:t>
            </a:r>
          </a:p>
          <a:p>
            <a:pPr marL="769612" lvl="1" indent="-342900">
              <a:buFont typeface="Wingdings" panose="05000000000000000000" pitchFamily="2" charset="2"/>
              <a:buChar char="§"/>
            </a:pPr>
            <a:r>
              <a:rPr lang="en-US" sz="1600" dirty="0" smtClean="0"/>
              <a:t>GS/CWG band 1 </a:t>
            </a:r>
            <a:r>
              <a:rPr lang="en-US" sz="1600" dirty="0"/>
              <a:t>diffs 1.5% after 06.11 (current ADR753)</a:t>
            </a:r>
          </a:p>
          <a:p>
            <a:pPr marL="769612" lvl="1" indent="-342900">
              <a:buFont typeface="Wingdings" panose="05000000000000000000" pitchFamily="2" charset="2"/>
              <a:buChar char="§"/>
            </a:pPr>
            <a:r>
              <a:rPr lang="en-US" sz="1600" dirty="0" smtClean="0"/>
              <a:t>Agreement between CWG and GS in SNR both in visible band 1-03 and NIR band 4-06 with recent changes in GS.</a:t>
            </a:r>
            <a:endParaRPr lang="en-US" sz="1600" dirty="0"/>
          </a:p>
        </p:txBody>
      </p:sp>
      <p:sp>
        <p:nvSpPr>
          <p:cNvPr id="4" name="Slide Number Placeholder 3"/>
          <p:cNvSpPr>
            <a:spLocks noGrp="1"/>
          </p:cNvSpPr>
          <p:nvPr>
            <p:ph type="sldNum" sz="quarter" idx="12"/>
          </p:nvPr>
        </p:nvSpPr>
        <p:spPr/>
        <p:txBody>
          <a:bodyPr/>
          <a:lstStyle/>
          <a:p>
            <a:fld id="{ACC92CFC-D429-494E-860C-EBB75C38C3B4}" type="slidenum">
              <a:rPr lang="en-US" smtClean="0"/>
              <a:pPr/>
              <a:t>74</a:t>
            </a:fld>
            <a:endParaRPr lang="en-US" dirty="0"/>
          </a:p>
        </p:txBody>
      </p:sp>
      <p:graphicFrame>
        <p:nvGraphicFramePr>
          <p:cNvPr id="6" name="Table 5"/>
          <p:cNvGraphicFramePr>
            <a:graphicFrameLocks noGrp="1"/>
          </p:cNvGraphicFramePr>
          <p:nvPr>
            <p:extLst/>
          </p:nvPr>
        </p:nvGraphicFramePr>
        <p:xfrm>
          <a:off x="457200" y="2623072"/>
          <a:ext cx="8458200" cy="800100"/>
        </p:xfrm>
        <a:graphic>
          <a:graphicData uri="http://schemas.openxmlformats.org/drawingml/2006/table">
            <a:tbl>
              <a:tblPr>
                <a:tableStyleId>{69CF1AB2-1976-4502-BF36-3FF5EA218861}</a:tableStyleId>
              </a:tblPr>
              <a:tblGrid>
                <a:gridCol w="737244">
                  <a:extLst>
                    <a:ext uri="{9D8B030D-6E8A-4147-A177-3AD203B41FA5}">
                      <a16:colId xmlns:a16="http://schemas.microsoft.com/office/drawing/2014/main" val="20000"/>
                    </a:ext>
                  </a:extLst>
                </a:gridCol>
                <a:gridCol w="643413">
                  <a:extLst>
                    <a:ext uri="{9D8B030D-6E8A-4147-A177-3AD203B41FA5}">
                      <a16:colId xmlns:a16="http://schemas.microsoft.com/office/drawing/2014/main" val="20001"/>
                    </a:ext>
                  </a:extLst>
                </a:gridCol>
                <a:gridCol w="643413">
                  <a:extLst>
                    <a:ext uri="{9D8B030D-6E8A-4147-A177-3AD203B41FA5}">
                      <a16:colId xmlns:a16="http://schemas.microsoft.com/office/drawing/2014/main" val="20002"/>
                    </a:ext>
                  </a:extLst>
                </a:gridCol>
                <a:gridCol w="643413">
                  <a:extLst>
                    <a:ext uri="{9D8B030D-6E8A-4147-A177-3AD203B41FA5}">
                      <a16:colId xmlns:a16="http://schemas.microsoft.com/office/drawing/2014/main" val="20003"/>
                    </a:ext>
                  </a:extLst>
                </a:gridCol>
                <a:gridCol w="643413">
                  <a:extLst>
                    <a:ext uri="{9D8B030D-6E8A-4147-A177-3AD203B41FA5}">
                      <a16:colId xmlns:a16="http://schemas.microsoft.com/office/drawing/2014/main" val="20004"/>
                    </a:ext>
                  </a:extLst>
                </a:gridCol>
                <a:gridCol w="643413">
                  <a:extLst>
                    <a:ext uri="{9D8B030D-6E8A-4147-A177-3AD203B41FA5}">
                      <a16:colId xmlns:a16="http://schemas.microsoft.com/office/drawing/2014/main" val="20005"/>
                    </a:ext>
                  </a:extLst>
                </a:gridCol>
                <a:gridCol w="643413">
                  <a:extLst>
                    <a:ext uri="{9D8B030D-6E8A-4147-A177-3AD203B41FA5}">
                      <a16:colId xmlns:a16="http://schemas.microsoft.com/office/drawing/2014/main" val="20006"/>
                    </a:ext>
                  </a:extLst>
                </a:gridCol>
                <a:gridCol w="643413">
                  <a:extLst>
                    <a:ext uri="{9D8B030D-6E8A-4147-A177-3AD203B41FA5}">
                      <a16:colId xmlns:a16="http://schemas.microsoft.com/office/drawing/2014/main" val="20007"/>
                    </a:ext>
                  </a:extLst>
                </a:gridCol>
                <a:gridCol w="643413">
                  <a:extLst>
                    <a:ext uri="{9D8B030D-6E8A-4147-A177-3AD203B41FA5}">
                      <a16:colId xmlns:a16="http://schemas.microsoft.com/office/drawing/2014/main" val="20008"/>
                    </a:ext>
                  </a:extLst>
                </a:gridCol>
                <a:gridCol w="643413">
                  <a:extLst>
                    <a:ext uri="{9D8B030D-6E8A-4147-A177-3AD203B41FA5}">
                      <a16:colId xmlns:a16="http://schemas.microsoft.com/office/drawing/2014/main" val="20009"/>
                    </a:ext>
                  </a:extLst>
                </a:gridCol>
                <a:gridCol w="643413">
                  <a:extLst>
                    <a:ext uri="{9D8B030D-6E8A-4147-A177-3AD203B41FA5}">
                      <a16:colId xmlns:a16="http://schemas.microsoft.com/office/drawing/2014/main" val="20010"/>
                    </a:ext>
                  </a:extLst>
                </a:gridCol>
                <a:gridCol w="643413">
                  <a:extLst>
                    <a:ext uri="{9D8B030D-6E8A-4147-A177-3AD203B41FA5}">
                      <a16:colId xmlns:a16="http://schemas.microsoft.com/office/drawing/2014/main" val="20011"/>
                    </a:ext>
                  </a:extLst>
                </a:gridCol>
                <a:gridCol w="643413">
                  <a:extLst>
                    <a:ext uri="{9D8B030D-6E8A-4147-A177-3AD203B41FA5}">
                      <a16:colId xmlns:a16="http://schemas.microsoft.com/office/drawing/2014/main" val="20012"/>
                    </a:ext>
                  </a:extLst>
                </a:gridCol>
              </a:tblGrid>
              <a:tr h="0">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tc>
                <a:tc gridSpan="2">
                  <a:txBody>
                    <a:bodyPr/>
                    <a:lstStyle/>
                    <a:p>
                      <a:pPr algn="ctr" fontAlgn="b"/>
                      <a:r>
                        <a:rPr lang="en-US" sz="1400" b="1" u="none" strike="noStrike" dirty="0">
                          <a:effectLst/>
                        </a:rPr>
                        <a:t>Ch1</a:t>
                      </a:r>
                      <a:endParaRPr lang="en-US"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ctr" fontAlgn="b"/>
                      <a:r>
                        <a:rPr lang="en-US" sz="1400" b="1" u="none" strike="noStrike" dirty="0">
                          <a:effectLst/>
                        </a:rPr>
                        <a:t>Ch2</a:t>
                      </a:r>
                      <a:endParaRPr lang="en-US"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ctr" fontAlgn="b"/>
                      <a:r>
                        <a:rPr lang="en-US" sz="1400" b="1" u="none" strike="noStrike" dirty="0">
                          <a:effectLst/>
                        </a:rPr>
                        <a:t>Ch3</a:t>
                      </a:r>
                      <a:endParaRPr lang="en-US"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ctr" fontAlgn="b"/>
                      <a:r>
                        <a:rPr lang="en-US" sz="1400" b="1" u="none" strike="noStrike" dirty="0">
                          <a:effectLst/>
                        </a:rPr>
                        <a:t>Ch4</a:t>
                      </a:r>
                      <a:endParaRPr lang="en-US"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ctr" fontAlgn="b"/>
                      <a:r>
                        <a:rPr lang="en-US" sz="1400" b="1" u="none" strike="noStrike" dirty="0">
                          <a:effectLst/>
                        </a:rPr>
                        <a:t>Ch5</a:t>
                      </a:r>
                      <a:endParaRPr lang="en-US"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ctr" fontAlgn="b"/>
                      <a:r>
                        <a:rPr lang="en-US" sz="1400" b="1" u="none" strike="noStrike" dirty="0">
                          <a:effectLst/>
                        </a:rPr>
                        <a:t>Ch6</a:t>
                      </a:r>
                      <a:endParaRPr lang="en-US"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10000"/>
                  </a:ext>
                </a:extLst>
              </a:tr>
              <a:tr h="190500">
                <a:tc>
                  <a:txBody>
                    <a:bodyPr/>
                    <a:lstStyle/>
                    <a:p>
                      <a:pPr algn="ctr" fontAlgn="b"/>
                      <a:r>
                        <a:rPr lang="en-US" sz="1200" b="1" u="none" strike="noStrike" dirty="0">
                          <a:effectLst/>
                        </a:rPr>
                        <a:t>Date</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CWG</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GS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CWG</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GS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CWG</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GS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CWG</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GS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CWG</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GS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CWG</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GS</a:t>
                      </a:r>
                      <a:endParaRPr lang="en-US"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ctr" fontAlgn="b"/>
                      <a:r>
                        <a:rPr lang="en-US" sz="1200" b="1" u="none" strike="noStrike" dirty="0">
                          <a:effectLst/>
                        </a:rPr>
                        <a:t>2018.08.16</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-0.4%</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1.2%</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7.2%</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7.3%</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-4.6%</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-5.2%</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-11.2%</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-17.1%</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4.0%</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4.2%</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5.3%</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1.7%</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gridSpan="13">
                  <a:txBody>
                    <a:bodyPr/>
                    <a:lstStyle/>
                    <a:p>
                      <a:pPr algn="ctr" fontAlgn="b"/>
                      <a:r>
                        <a:rPr lang="en-US" sz="1200" u="none" strike="noStrike" dirty="0">
                          <a:effectLst/>
                        </a:rPr>
                        <a:t>Percentage is the one compared to prelaunch for CWG and GS</a:t>
                      </a:r>
                      <a:endParaRPr lang="en-US" sz="12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 name="Date Placeholder 4"/>
          <p:cNvSpPr>
            <a:spLocks noGrp="1"/>
          </p:cNvSpPr>
          <p:nvPr>
            <p:ph type="dt" sz="half" idx="10"/>
          </p:nvPr>
        </p:nvSpPr>
        <p:spPr/>
        <p:txBody>
          <a:bodyPr/>
          <a:lstStyle/>
          <a:p>
            <a:r>
              <a:rPr lang="en-US" dirty="0" smtClean="0"/>
              <a:t>2018/11/28</a:t>
            </a:r>
            <a:endParaRPr lang="en-US" dirty="0"/>
          </a:p>
        </p:txBody>
      </p:sp>
      <p:sp>
        <p:nvSpPr>
          <p:cNvPr id="7" name="Footer Placeholder 6"/>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0197513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ABI-L1b-PLPT-020</a:t>
            </a:r>
            <a:r>
              <a:rPr lang="en-US" sz="3600" dirty="0"/>
              <a:t/>
            </a:r>
            <a:br>
              <a:rPr lang="en-US" sz="3600" dirty="0"/>
            </a:br>
            <a:r>
              <a:rPr lang="en-US" sz="3600" dirty="0">
                <a:solidFill>
                  <a:schemeClr val="tx1"/>
                </a:solidFill>
              </a:rPr>
              <a:t>IR Spatial uniformity</a:t>
            </a: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354217"/>
          </a:xfrm>
          <a:prstGeom prst="rect">
            <a:avLst/>
          </a:prstGeom>
          <a:ln w="12700" cmpd="sng">
            <a:noFill/>
          </a:ln>
        </p:spPr>
        <p:txBody>
          <a:bodyPr wrap="square">
            <a:spAutoFit/>
          </a:bodyPr>
          <a:lstStyle/>
          <a:p>
            <a:pPr algn="ctr"/>
            <a:r>
              <a:rPr lang="en-US" sz="2000" b="1" i="1" dirty="0"/>
              <a:t>Objective</a:t>
            </a:r>
            <a:endParaRPr lang="en-US" sz="2000" dirty="0"/>
          </a:p>
          <a:p>
            <a:pPr algn="just"/>
            <a:r>
              <a:rPr lang="en-US" sz="1400" dirty="0"/>
              <a:t>Verify spatial uniformity for the ABI IR bands</a:t>
            </a:r>
          </a:p>
          <a:p>
            <a:pPr algn="just"/>
            <a:endParaRPr lang="en-US" sz="1400" dirty="0"/>
          </a:p>
          <a:p>
            <a:pPr algn="ctr"/>
            <a:r>
              <a:rPr lang="en-US" sz="2000" b="1" i="1" dirty="0"/>
              <a:t>Related Requirements</a:t>
            </a:r>
          </a:p>
          <a:p>
            <a:pPr marL="169863" lvl="0" indent="-169863">
              <a:buFont typeface="Arial" panose="020B0604020202020204" pitchFamily="34" charset="0"/>
              <a:buChar char="•"/>
            </a:pPr>
            <a:r>
              <a:rPr lang="en-US" sz="1400" dirty="0"/>
              <a:t>MRD 737, 1493, 1503, 1513</a:t>
            </a:r>
          </a:p>
        </p:txBody>
      </p:sp>
      <p:sp>
        <p:nvSpPr>
          <p:cNvPr id="31" name="Rectangle 30"/>
          <p:cNvSpPr/>
          <p:nvPr/>
        </p:nvSpPr>
        <p:spPr>
          <a:xfrm>
            <a:off x="4730812" y="1350807"/>
            <a:ext cx="4299218" cy="1908215"/>
          </a:xfrm>
          <a:prstGeom prst="rect">
            <a:avLst/>
          </a:prstGeom>
          <a:ln w="12700" cmpd="sng">
            <a:noFill/>
          </a:ln>
        </p:spPr>
        <p:txBody>
          <a:bodyPr wrap="square">
            <a:spAutoFit/>
          </a:bodyPr>
          <a:lstStyle/>
          <a:p>
            <a:pPr algn="ctr"/>
            <a:r>
              <a:rPr lang="en-US" sz="2000" b="1" i="1" dirty="0"/>
              <a:t>Methodology</a:t>
            </a:r>
            <a:endParaRPr lang="en-US" b="1" i="1" dirty="0"/>
          </a:p>
          <a:p>
            <a:pPr marL="285750" indent="-285750" algn="just">
              <a:buFont typeface="Arial" panose="020B0604020202020204" pitchFamily="34" charset="0"/>
              <a:buChar char="•"/>
            </a:pPr>
            <a:r>
              <a:rPr lang="en-US" sz="1400" dirty="0"/>
              <a:t>Time-series of space MESO images conducted above or below the Earth Poles to investigate root cause to PICA and verify the spatial uniformity after the scan mirror emissivity LUT updates.</a:t>
            </a:r>
          </a:p>
          <a:p>
            <a:pPr marL="285750" indent="-285750" algn="just">
              <a:buFont typeface="Arial" panose="020B0604020202020204" pitchFamily="34" charset="0"/>
              <a:buChar char="•"/>
            </a:pPr>
            <a:r>
              <a:rPr lang="en-US" sz="1400" dirty="0"/>
              <a:t>GEO-LEO IR inter-calibration at diurnal and geolocation variations to validate spatial uniformity of the Earth scenes</a:t>
            </a:r>
          </a:p>
        </p:txBody>
      </p:sp>
      <p:sp>
        <p:nvSpPr>
          <p:cNvPr id="36" name="Rectangle 35"/>
          <p:cNvSpPr/>
          <p:nvPr/>
        </p:nvSpPr>
        <p:spPr>
          <a:xfrm>
            <a:off x="4684844" y="3916345"/>
            <a:ext cx="4252570" cy="2123658"/>
          </a:xfrm>
          <a:prstGeom prst="rect">
            <a:avLst/>
          </a:prstGeom>
          <a:ln w="12700" cmpd="sng">
            <a:noFill/>
          </a:ln>
        </p:spPr>
        <p:txBody>
          <a:bodyPr wrap="square">
            <a:spAutoFit/>
          </a:bodyPr>
          <a:lstStyle/>
          <a:p>
            <a:pPr algn="ctr"/>
            <a:r>
              <a:rPr lang="en-US" sz="2000" b="1" i="1" dirty="0"/>
              <a:t>Summary</a:t>
            </a:r>
            <a:endParaRPr lang="en-US" sz="2000" dirty="0"/>
          </a:p>
          <a:p>
            <a:pPr marL="285750" indent="-285750" algn="just">
              <a:buFont typeface="Arial" panose="020B0604020202020204" pitchFamily="34" charset="0"/>
              <a:buChar char="•"/>
            </a:pPr>
            <a:r>
              <a:rPr lang="en-US" sz="1400" dirty="0"/>
              <a:t>Full-disk swaths of space scans were collected via the roll maneuver right before the PLT/PLPT started.</a:t>
            </a:r>
          </a:p>
          <a:p>
            <a:pPr marL="285750" indent="-285750" algn="just">
              <a:buFont typeface="Arial" panose="020B0604020202020204" pitchFamily="34" charset="0"/>
              <a:buChar char="•"/>
            </a:pPr>
            <a:r>
              <a:rPr lang="en-US" sz="1400" dirty="0"/>
              <a:t>A series of space chasing events were conducted before and after the updates of scan-mirror emissivity look-up tables.</a:t>
            </a:r>
          </a:p>
          <a:p>
            <a:pPr marL="285750" indent="-285750" algn="just">
              <a:buFont typeface="Arial" panose="020B0604020202020204" pitchFamily="34" charset="0"/>
              <a:buChar char="•"/>
            </a:pPr>
            <a:r>
              <a:rPr lang="en-US" sz="1400" dirty="0"/>
              <a:t>Evidences of uniformity residual exist.</a:t>
            </a:r>
          </a:p>
          <a:p>
            <a:pPr marL="285750" indent="-285750" algn="just">
              <a:buFont typeface="Arial" panose="020B0604020202020204" pitchFamily="34" charset="0"/>
              <a:buChar char="•"/>
            </a:pPr>
            <a:r>
              <a:rPr lang="en-US" sz="1400" dirty="0"/>
              <a:t>On going effort to investigate and correct the inadequacy.</a:t>
            </a:r>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75</a:t>
            </a:fld>
            <a:endParaRPr lang="en-US" dirty="0"/>
          </a:p>
        </p:txBody>
      </p:sp>
      <p:graphicFrame>
        <p:nvGraphicFramePr>
          <p:cNvPr id="19" name="Table 18"/>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20" name="Date Placeholder 1"/>
          <p:cNvSpPr txBox="1">
            <a:spLocks/>
          </p:cNvSpPr>
          <p:nvPr/>
        </p:nvSpPr>
        <p:spPr>
          <a:xfrm>
            <a:off x="457199" y="6356351"/>
            <a:ext cx="18454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6/1/2018</a:t>
            </a:r>
            <a:endParaRPr lang="en-US" dirty="0"/>
          </a:p>
        </p:txBody>
      </p:sp>
      <p:pic>
        <p:nvPicPr>
          <p:cNvPr id="21" name="Picture 2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2624" y="4656751"/>
            <a:ext cx="2190145" cy="2001485"/>
          </a:xfrm>
          <a:prstGeom prst="rect">
            <a:avLst/>
          </a:prstGeom>
          <a:noFill/>
          <a:ln>
            <a:noFill/>
          </a:ln>
        </p:spPr>
      </p:pic>
      <p:pic>
        <p:nvPicPr>
          <p:cNvPr id="22"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20" y="4366982"/>
            <a:ext cx="2186942" cy="2452918"/>
          </a:xfrm>
          <a:prstGeom prst="rect">
            <a:avLst/>
          </a:prstGeom>
        </p:spPr>
      </p:pic>
      <p:sp>
        <p:nvSpPr>
          <p:cNvPr id="23" name="TextBox 22"/>
          <p:cNvSpPr txBox="1"/>
          <p:nvPr/>
        </p:nvSpPr>
        <p:spPr>
          <a:xfrm>
            <a:off x="73719" y="4127886"/>
            <a:ext cx="2508637" cy="246221"/>
          </a:xfrm>
          <a:prstGeom prst="rect">
            <a:avLst/>
          </a:prstGeom>
          <a:noFill/>
        </p:spPr>
        <p:txBody>
          <a:bodyPr wrap="square" rtlCol="0">
            <a:spAutoFit/>
          </a:bodyPr>
          <a:lstStyle/>
          <a:p>
            <a:r>
              <a:rPr lang="en-US" sz="1000" dirty="0" smtClean="0"/>
              <a:t>Space radiance for the space chasing swaths</a:t>
            </a:r>
            <a:endParaRPr lang="en-US" sz="1000" dirty="0"/>
          </a:p>
        </p:txBody>
      </p:sp>
      <p:sp>
        <p:nvSpPr>
          <p:cNvPr id="24" name="TextBox 23"/>
          <p:cNvSpPr txBox="1"/>
          <p:nvPr/>
        </p:nvSpPr>
        <p:spPr>
          <a:xfrm>
            <a:off x="2343287" y="4330724"/>
            <a:ext cx="2107611" cy="400110"/>
          </a:xfrm>
          <a:prstGeom prst="rect">
            <a:avLst/>
          </a:prstGeom>
          <a:noFill/>
        </p:spPr>
        <p:txBody>
          <a:bodyPr wrap="square" rtlCol="0">
            <a:spAutoFit/>
          </a:bodyPr>
          <a:lstStyle/>
          <a:p>
            <a:r>
              <a:rPr lang="en-US" sz="1000" dirty="0" smtClean="0"/>
              <a:t>Calibrated space radiance for a FD swath in the roll-maneuver position</a:t>
            </a:r>
            <a:endParaRPr lang="en-US" sz="1000" dirty="0"/>
          </a:p>
        </p:txBody>
      </p:sp>
    </p:spTree>
    <p:extLst>
      <p:ext uri="{BB962C8B-B14F-4D97-AF65-F5344CB8AC3E}">
        <p14:creationId xmlns:p14="http://schemas.microsoft.com/office/powerpoint/2010/main" val="8606145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ABI-L1b-PLPT-021</a:t>
            </a:r>
            <a:r>
              <a:rPr lang="en-US" sz="3600" dirty="0"/>
              <a:t/>
            </a:r>
            <a:br>
              <a:rPr lang="en-US" sz="3600" dirty="0"/>
            </a:br>
            <a:r>
              <a:rPr lang="en-US" sz="3600" dirty="0">
                <a:solidFill>
                  <a:schemeClr val="tx1"/>
                </a:solidFill>
              </a:rPr>
              <a:t>Spectral </a:t>
            </a:r>
            <a:r>
              <a:rPr lang="en-US" sz="3600" dirty="0" smtClean="0">
                <a:solidFill>
                  <a:schemeClr val="tx1"/>
                </a:solidFill>
              </a:rPr>
              <a:t>Response Function </a:t>
            </a:r>
            <a:r>
              <a:rPr lang="en-US" sz="3600" dirty="0">
                <a:solidFill>
                  <a:schemeClr val="tx1"/>
                </a:solidFill>
              </a:rPr>
              <a:t>(SRF)</a:t>
            </a: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384995"/>
          </a:xfrm>
          <a:prstGeom prst="rect">
            <a:avLst/>
          </a:prstGeom>
          <a:ln w="12700" cmpd="sng">
            <a:noFill/>
          </a:ln>
        </p:spPr>
        <p:txBody>
          <a:bodyPr wrap="square">
            <a:spAutoFit/>
          </a:bodyPr>
          <a:lstStyle/>
          <a:p>
            <a:pPr algn="ctr"/>
            <a:r>
              <a:rPr lang="en-US" sz="2000" b="1" i="1" dirty="0"/>
              <a:t>Objective</a:t>
            </a:r>
            <a:endParaRPr lang="en-US" sz="2000" dirty="0"/>
          </a:p>
          <a:p>
            <a:r>
              <a:rPr lang="en-US" sz="1400" dirty="0"/>
              <a:t>Evaluate ABI SRF for IR bands</a:t>
            </a:r>
          </a:p>
          <a:p>
            <a:endParaRPr lang="en-US" sz="1400" dirty="0"/>
          </a:p>
          <a:p>
            <a:pPr algn="ctr"/>
            <a:r>
              <a:rPr lang="en-US" sz="2000" b="1" i="1" dirty="0"/>
              <a:t>Related Requirements</a:t>
            </a:r>
          </a:p>
          <a:p>
            <a:pPr marL="169863" lvl="0" indent="-169863">
              <a:buFont typeface="Arial" panose="020B0604020202020204" pitchFamily="34" charset="0"/>
              <a:buChar char="•"/>
            </a:pPr>
            <a:r>
              <a:rPr lang="en-US" sz="1400" dirty="0"/>
              <a:t>MRD506, 1493, 1503, 1513, 2120, 2130</a:t>
            </a:r>
          </a:p>
        </p:txBody>
      </p:sp>
      <p:sp>
        <p:nvSpPr>
          <p:cNvPr id="31" name="Rectangle 30"/>
          <p:cNvSpPr/>
          <p:nvPr/>
        </p:nvSpPr>
        <p:spPr>
          <a:xfrm>
            <a:off x="4730812" y="1350807"/>
            <a:ext cx="4299218" cy="400110"/>
          </a:xfrm>
          <a:prstGeom prst="rect">
            <a:avLst/>
          </a:prstGeom>
          <a:ln w="12700" cmpd="sng">
            <a:noFill/>
          </a:ln>
        </p:spPr>
        <p:txBody>
          <a:bodyPr wrap="square">
            <a:spAutoFit/>
          </a:bodyPr>
          <a:lstStyle/>
          <a:p>
            <a:pPr algn="ctr"/>
            <a:r>
              <a:rPr lang="en-US" sz="2000" b="1" i="1" dirty="0" smtClean="0"/>
              <a:t>Methodology</a:t>
            </a:r>
            <a:endParaRPr lang="en-US" b="1" i="1" dirty="0"/>
          </a:p>
        </p:txBody>
      </p:sp>
      <p:sp>
        <p:nvSpPr>
          <p:cNvPr id="36" name="Rectangle 35"/>
          <p:cNvSpPr/>
          <p:nvPr/>
        </p:nvSpPr>
        <p:spPr>
          <a:xfrm>
            <a:off x="4684844" y="3916345"/>
            <a:ext cx="4252570" cy="2123658"/>
          </a:xfrm>
          <a:prstGeom prst="rect">
            <a:avLst/>
          </a:prstGeom>
          <a:ln w="12700" cmpd="sng">
            <a:noFill/>
          </a:ln>
        </p:spPr>
        <p:txBody>
          <a:bodyPr wrap="square">
            <a:spAutoFit/>
          </a:bodyPr>
          <a:lstStyle/>
          <a:p>
            <a:pPr algn="ctr"/>
            <a:r>
              <a:rPr lang="en-US" sz="2000" b="1" i="1" dirty="0"/>
              <a:t>Summary</a:t>
            </a:r>
            <a:endParaRPr lang="en-US" sz="2000" dirty="0"/>
          </a:p>
          <a:p>
            <a:pPr marL="285750" indent="-285750">
              <a:buFont typeface="Arial" panose="020B0604020202020204" pitchFamily="34" charset="0"/>
              <a:buChar char="•"/>
            </a:pPr>
            <a:r>
              <a:rPr lang="en-US" sz="1400" dirty="0"/>
              <a:t>All the IR bands have negative bias to CrIS/IASI within less than 0.3K. </a:t>
            </a:r>
          </a:p>
          <a:p>
            <a:pPr marL="285750" indent="-285750">
              <a:buFont typeface="Arial" panose="020B0604020202020204" pitchFamily="34" charset="0"/>
              <a:buChar char="•"/>
            </a:pPr>
            <a:r>
              <a:rPr lang="en-US" sz="1400" dirty="0"/>
              <a:t>These slight cold biases may be mainly due to the erroneous blackbody PRT temperature  </a:t>
            </a:r>
          </a:p>
          <a:p>
            <a:pPr marL="285750" indent="-285750">
              <a:buFont typeface="Arial" panose="020B0604020202020204" pitchFamily="34" charset="0"/>
              <a:buChar char="•"/>
            </a:pPr>
            <a:r>
              <a:rPr lang="en-US" sz="1400" dirty="0"/>
              <a:t>GOES16 ABI IR SRF are generally well characterized on-ground.</a:t>
            </a:r>
          </a:p>
          <a:p>
            <a:pPr marL="285750" indent="-285750">
              <a:buFont typeface="Arial" panose="020B0604020202020204" pitchFamily="34" charset="0"/>
              <a:buChar char="•"/>
            </a:pPr>
            <a:r>
              <a:rPr lang="en-US" sz="1400" dirty="0"/>
              <a:t>Further analysis of sounding channel SRFs may be conducted after the PRT temperature correction</a:t>
            </a:r>
            <a:r>
              <a:rPr lang="en-US" sz="1400" dirty="0" smtClean="0"/>
              <a:t>.</a:t>
            </a:r>
            <a:endParaRPr lang="en-US" sz="1400" dirty="0"/>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76</a:t>
            </a:fld>
            <a:endParaRPr lang="en-US" dirty="0"/>
          </a:p>
        </p:txBody>
      </p:sp>
      <p:sp>
        <p:nvSpPr>
          <p:cNvPr id="19" name="TextBox 18"/>
          <p:cNvSpPr txBox="1"/>
          <p:nvPr/>
        </p:nvSpPr>
        <p:spPr>
          <a:xfrm>
            <a:off x="4722668" y="3065119"/>
            <a:ext cx="4163292" cy="646331"/>
          </a:xfrm>
          <a:prstGeom prst="rect">
            <a:avLst/>
          </a:prstGeom>
          <a:noFill/>
        </p:spPr>
        <p:txBody>
          <a:bodyPr wrap="square" rtlCol="0">
            <a:spAutoFit/>
          </a:bodyPr>
          <a:lstStyle/>
          <a:p>
            <a:r>
              <a:rPr lang="en-US" sz="1200" dirty="0" smtClean="0"/>
              <a:t>References</a:t>
            </a:r>
            <a:br>
              <a:rPr lang="en-US" sz="1200" dirty="0" smtClean="0"/>
            </a:br>
            <a:r>
              <a:rPr lang="en-US" sz="1200" dirty="0" smtClean="0"/>
              <a:t>- X. Wu and F. Yu, 2013, TGRS, 51(3), 1215-1223.</a:t>
            </a:r>
          </a:p>
          <a:p>
            <a:r>
              <a:rPr lang="en-US" sz="1200" dirty="0" smtClean="0"/>
              <a:t>- Yu, F. and X. Wu, 2013, TGRS, 51(3). 1200-1214.</a:t>
            </a:r>
          </a:p>
        </p:txBody>
      </p:sp>
      <p:pic>
        <p:nvPicPr>
          <p:cNvPr id="20" name="Picture 19"/>
          <p:cNvPicPr>
            <a:picLocks noChangeAspect="1"/>
          </p:cNvPicPr>
          <p:nvPr/>
        </p:nvPicPr>
        <p:blipFill>
          <a:blip r:embed="rId3"/>
          <a:stretch>
            <a:fillRect/>
          </a:stretch>
        </p:blipFill>
        <p:spPr>
          <a:xfrm>
            <a:off x="4813614" y="1740217"/>
            <a:ext cx="2540746" cy="1449038"/>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1929" y="1508425"/>
            <a:ext cx="1514237" cy="121139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3647" y="2291019"/>
            <a:ext cx="1381806" cy="1105445"/>
          </a:xfrm>
          <a:prstGeom prst="rect">
            <a:avLst/>
          </a:prstGeom>
        </p:spPr>
      </p:pic>
      <p:graphicFrame>
        <p:nvGraphicFramePr>
          <p:cNvPr id="23" name="Chart 22"/>
          <p:cNvGraphicFramePr>
            <a:graphicFrameLocks/>
          </p:cNvGraphicFramePr>
          <p:nvPr>
            <p:extLst/>
          </p:nvPr>
        </p:nvGraphicFramePr>
        <p:xfrm>
          <a:off x="591008" y="4298283"/>
          <a:ext cx="3636636" cy="2058068"/>
        </p:xfrm>
        <a:graphic>
          <a:graphicData uri="http://schemas.openxmlformats.org/drawingml/2006/chart">
            <c:chart xmlns:c="http://schemas.openxmlformats.org/drawingml/2006/chart" xmlns:r="http://schemas.openxmlformats.org/officeDocument/2006/relationships" r:id="rId6"/>
          </a:graphicData>
        </a:graphic>
      </p:graphicFrame>
      <p:sp>
        <p:nvSpPr>
          <p:cNvPr id="24" name="TextBox 23"/>
          <p:cNvSpPr txBox="1"/>
          <p:nvPr/>
        </p:nvSpPr>
        <p:spPr>
          <a:xfrm>
            <a:off x="922420" y="6350185"/>
            <a:ext cx="2569934" cy="246221"/>
          </a:xfrm>
          <a:prstGeom prst="rect">
            <a:avLst/>
          </a:prstGeom>
          <a:noFill/>
        </p:spPr>
        <p:txBody>
          <a:bodyPr wrap="none" rtlCol="0">
            <a:spAutoFit/>
          </a:bodyPr>
          <a:lstStyle/>
          <a:p>
            <a:r>
              <a:rPr lang="en-US" sz="1000" dirty="0" smtClean="0"/>
              <a:t>Mean Tb bias to CrIS (in red) and IASI (in blue)</a:t>
            </a:r>
            <a:endParaRPr lang="en-US" sz="1000" dirty="0"/>
          </a:p>
        </p:txBody>
      </p:sp>
      <p:graphicFrame>
        <p:nvGraphicFramePr>
          <p:cNvPr id="25" name="Table 24"/>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411416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ABI-L1b-PLPT-022</a:t>
            </a:r>
            <a:r>
              <a:rPr lang="en-US" sz="3600" dirty="0"/>
              <a:t/>
            </a:r>
            <a:br>
              <a:rPr lang="en-US" sz="3600" dirty="0"/>
            </a:br>
            <a:r>
              <a:rPr lang="en-US" sz="3600" dirty="0" smtClean="0">
                <a:solidFill>
                  <a:schemeClr val="tx1"/>
                </a:solidFill>
              </a:rPr>
              <a:t>Out-Of-Band Response</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354217"/>
          </a:xfrm>
          <a:prstGeom prst="rect">
            <a:avLst/>
          </a:prstGeom>
          <a:ln w="12700" cmpd="sng">
            <a:noFill/>
          </a:ln>
        </p:spPr>
        <p:txBody>
          <a:bodyPr wrap="square">
            <a:spAutoFit/>
          </a:bodyPr>
          <a:lstStyle/>
          <a:p>
            <a:pPr algn="ctr"/>
            <a:r>
              <a:rPr lang="en-US" sz="2000" b="1" i="1" dirty="0"/>
              <a:t>Objective</a:t>
            </a:r>
            <a:endParaRPr lang="en-US" dirty="0"/>
          </a:p>
          <a:p>
            <a:pPr algn="just"/>
            <a:r>
              <a:rPr lang="en-US" sz="1400" dirty="0"/>
              <a:t>Assess ABI out-of-band (OOB) response for IR bands</a:t>
            </a:r>
          </a:p>
          <a:p>
            <a:pPr algn="just"/>
            <a:endParaRPr lang="en-US" sz="1400" dirty="0"/>
          </a:p>
          <a:p>
            <a:pPr algn="ctr"/>
            <a:r>
              <a:rPr lang="en-US" sz="2000" b="1" i="1" dirty="0"/>
              <a:t>Related Requirements</a:t>
            </a:r>
          </a:p>
          <a:p>
            <a:pPr marL="169863" lvl="0" indent="-169863">
              <a:buFont typeface="Arial" panose="020B0604020202020204" pitchFamily="34" charset="0"/>
              <a:buChar char="•"/>
            </a:pPr>
            <a:r>
              <a:rPr lang="en-US" sz="1400" dirty="0"/>
              <a:t>MRD 1493, 1503, 1513, 2120, 2130</a:t>
            </a:r>
          </a:p>
        </p:txBody>
      </p:sp>
      <p:sp>
        <p:nvSpPr>
          <p:cNvPr id="31" name="Rectangle 30"/>
          <p:cNvSpPr/>
          <p:nvPr/>
        </p:nvSpPr>
        <p:spPr>
          <a:xfrm>
            <a:off x="4730812" y="1350807"/>
            <a:ext cx="4299218" cy="2123658"/>
          </a:xfrm>
          <a:prstGeom prst="rect">
            <a:avLst/>
          </a:prstGeom>
          <a:ln w="12700" cmpd="sng">
            <a:noFill/>
          </a:ln>
        </p:spPr>
        <p:txBody>
          <a:bodyPr wrap="square">
            <a:spAutoFit/>
          </a:bodyPr>
          <a:lstStyle/>
          <a:p>
            <a:pPr algn="ctr"/>
            <a:r>
              <a:rPr lang="en-US" sz="2000" b="1" i="1" dirty="0" smtClean="0"/>
              <a:t>Methodology</a:t>
            </a:r>
          </a:p>
          <a:p>
            <a:endParaRPr lang="en-US" sz="1400" dirty="0" smtClean="0"/>
          </a:p>
          <a:p>
            <a:r>
              <a:rPr lang="en-US" sz="1400" dirty="0" smtClean="0"/>
              <a:t>- </a:t>
            </a:r>
            <a:r>
              <a:rPr lang="en-US" sz="1400" dirty="0"/>
              <a:t>Examine the differences of spatially integrated ABI measurements and spectrally integrated IASI measurements as a function of selected wavelength as obtained from concurrent IASI measurements.  The two should not be correlated in the absence of OOB.</a:t>
            </a:r>
          </a:p>
          <a:p>
            <a:r>
              <a:rPr lang="en-US" sz="1400" dirty="0"/>
              <a:t>- Examine the lunar NSS data.  OOB, if exists, cab be validated with extra radiance when it scans space</a:t>
            </a:r>
            <a:r>
              <a:rPr lang="en-US" sz="1400" dirty="0" smtClean="0"/>
              <a:t>.</a:t>
            </a:r>
            <a:endParaRPr lang="en-US" sz="1400" dirty="0"/>
          </a:p>
        </p:txBody>
      </p:sp>
      <p:sp>
        <p:nvSpPr>
          <p:cNvPr id="36" name="Rectangle 35"/>
          <p:cNvSpPr/>
          <p:nvPr/>
        </p:nvSpPr>
        <p:spPr>
          <a:xfrm>
            <a:off x="4684844" y="3916345"/>
            <a:ext cx="4252570" cy="2123658"/>
          </a:xfrm>
          <a:prstGeom prst="rect">
            <a:avLst/>
          </a:prstGeom>
          <a:ln w="12700" cmpd="sng">
            <a:noFill/>
          </a:ln>
        </p:spPr>
        <p:txBody>
          <a:bodyPr wrap="square">
            <a:spAutoFit/>
          </a:bodyPr>
          <a:lstStyle/>
          <a:p>
            <a:pPr algn="ctr"/>
            <a:r>
              <a:rPr lang="en-US" sz="2000" b="1" i="1" dirty="0"/>
              <a:t>Summary</a:t>
            </a:r>
            <a:endParaRPr lang="en-US" sz="2000" dirty="0"/>
          </a:p>
          <a:p>
            <a:pPr marL="285750" indent="-285750">
              <a:buFont typeface="Arial" panose="020B0604020202020204" pitchFamily="34" charset="0"/>
              <a:buChar char="•"/>
            </a:pPr>
            <a:r>
              <a:rPr lang="en-US" sz="1400" dirty="0" smtClean="0"/>
              <a:t>For </a:t>
            </a:r>
            <a:r>
              <a:rPr lang="en-US" sz="1400" dirty="0"/>
              <a:t>a given IR band, no significant relationship can be found between its Tb bias to IASI and any other IR </a:t>
            </a:r>
            <a:r>
              <a:rPr lang="en-US" sz="1400" dirty="0" smtClean="0"/>
              <a:t>bands</a:t>
            </a:r>
          </a:p>
          <a:p>
            <a:pPr marL="285750" indent="-285750">
              <a:buFont typeface="Arial" panose="020B0604020202020204" pitchFamily="34" charset="0"/>
              <a:buChar char="•"/>
            </a:pPr>
            <a:r>
              <a:rPr lang="en-US" sz="1400" dirty="0" smtClean="0"/>
              <a:t>Several </a:t>
            </a:r>
            <a:r>
              <a:rPr lang="en-US" sz="1400" dirty="0"/>
              <a:t>bands show relatively larger correlations with the neighbor band in the </a:t>
            </a:r>
            <a:r>
              <a:rPr lang="en-US" sz="1400" dirty="0" smtClean="0"/>
              <a:t>FPM.</a:t>
            </a:r>
          </a:p>
          <a:p>
            <a:pPr marL="285750" indent="-285750">
              <a:buFont typeface="Arial" panose="020B0604020202020204" pitchFamily="34" charset="0"/>
              <a:buChar char="•"/>
            </a:pPr>
            <a:r>
              <a:rPr lang="en-US" sz="1400" dirty="0" smtClean="0"/>
              <a:t>These </a:t>
            </a:r>
            <a:r>
              <a:rPr lang="en-US" sz="1400" dirty="0"/>
              <a:t>slight OOB energy can be observed with the lunar NSS data</a:t>
            </a:r>
          </a:p>
          <a:p>
            <a:pPr marL="285750" indent="-285750">
              <a:buFont typeface="Arial" panose="020B0604020202020204" pitchFamily="34" charset="0"/>
              <a:buChar char="•"/>
            </a:pPr>
            <a:endParaRPr lang="en-US" sz="1400"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77</a:t>
            </a:fld>
            <a:endParaRPr lang="en-US" dirty="0"/>
          </a:p>
        </p:txBody>
      </p:sp>
      <p:pic>
        <p:nvPicPr>
          <p:cNvPr id="25" name="Picture 24"/>
          <p:cNvPicPr>
            <a:picLocks noChangeAspect="1"/>
          </p:cNvPicPr>
          <p:nvPr/>
        </p:nvPicPr>
        <p:blipFill>
          <a:blip r:embed="rId3"/>
          <a:stretch>
            <a:fillRect/>
          </a:stretch>
        </p:blipFill>
        <p:spPr>
          <a:xfrm>
            <a:off x="7649371" y="939072"/>
            <a:ext cx="1191464" cy="871044"/>
          </a:xfrm>
          <a:prstGeom prst="rect">
            <a:avLst/>
          </a:prstGeom>
        </p:spPr>
      </p:pic>
      <p:sp>
        <p:nvSpPr>
          <p:cNvPr id="28" name="TextBox 27"/>
          <p:cNvSpPr txBox="1"/>
          <p:nvPr/>
        </p:nvSpPr>
        <p:spPr>
          <a:xfrm>
            <a:off x="2410560" y="6034567"/>
            <a:ext cx="2191757" cy="338554"/>
          </a:xfrm>
          <a:prstGeom prst="rect">
            <a:avLst/>
          </a:prstGeom>
          <a:noFill/>
        </p:spPr>
        <p:txBody>
          <a:bodyPr wrap="square" rtlCol="0">
            <a:spAutoFit/>
          </a:bodyPr>
          <a:lstStyle/>
          <a:p>
            <a:r>
              <a:rPr lang="en-US" sz="800" dirty="0" smtClean="0"/>
              <a:t>Correlation between B16 and IASI Tb difference versus all the other IR bands</a:t>
            </a:r>
            <a:endParaRPr lang="en-US" sz="800" dirty="0"/>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808" y="4292491"/>
            <a:ext cx="2245630" cy="2229298"/>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8274" y="4418968"/>
            <a:ext cx="1799708" cy="597923"/>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0121" y="5292444"/>
            <a:ext cx="1739234" cy="695694"/>
          </a:xfrm>
          <a:prstGeom prst="rect">
            <a:avLst/>
          </a:prstGeom>
        </p:spPr>
      </p:pic>
      <p:sp>
        <p:nvSpPr>
          <p:cNvPr id="3" name="Date Placeholder 2"/>
          <p:cNvSpPr>
            <a:spLocks noGrp="1"/>
          </p:cNvSpPr>
          <p:nvPr>
            <p:ph type="dt" sz="half" idx="10"/>
          </p:nvPr>
        </p:nvSpPr>
        <p:spPr/>
        <p:txBody>
          <a:bodyPr/>
          <a:lstStyle/>
          <a:p>
            <a:r>
              <a:rPr lang="en-US" dirty="0" smtClean="0"/>
              <a:t>2018/11/28</a:t>
            </a:r>
            <a:endParaRPr lang="en-US" dirty="0"/>
          </a:p>
        </p:txBody>
      </p:sp>
    </p:spTree>
    <p:extLst>
      <p:ext uri="{BB962C8B-B14F-4D97-AF65-F5344CB8AC3E}">
        <p14:creationId xmlns:p14="http://schemas.microsoft.com/office/powerpoint/2010/main" val="30256069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78</a:t>
            </a:fld>
            <a:endParaRPr lang="en-US" altLang="en-US" dirty="0">
              <a:solidFill>
                <a:schemeClr val="tx1"/>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ABI-L1b-PLPT-024</a:t>
            </a:r>
            <a:r>
              <a:rPr lang="en-US" sz="3600" dirty="0"/>
              <a:t/>
            </a:r>
            <a:br>
              <a:rPr lang="en-US" sz="3600" dirty="0"/>
            </a:br>
            <a:r>
              <a:rPr lang="en-US" sz="3600" dirty="0" smtClean="0"/>
              <a:t>Cal-to-Cal </a:t>
            </a:r>
            <a:r>
              <a:rPr lang="en-US" sz="3600" dirty="0"/>
              <a:t>Repeatability</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138773"/>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smtClean="0"/>
              <a:t>Assess the </a:t>
            </a:r>
            <a:r>
              <a:rPr lang="en-US" sz="1400" dirty="0"/>
              <a:t>calibration-to-calibration repeatability for ABI</a:t>
            </a:r>
            <a:r>
              <a:rPr lang="en-US" sz="1400" dirty="0" smtClean="0"/>
              <a:t>.</a:t>
            </a:r>
            <a:endParaRPr lang="en-US" sz="1400" dirty="0"/>
          </a:p>
          <a:p>
            <a:pPr algn="ctr"/>
            <a:r>
              <a:rPr lang="en-US" sz="2000" b="1" i="1" dirty="0" smtClean="0"/>
              <a:t>Related Requirements</a:t>
            </a:r>
          </a:p>
          <a:p>
            <a:pPr marL="169863" indent="-169863">
              <a:buFont typeface="Arial" panose="020B0604020202020204" pitchFamily="34" charset="0"/>
              <a:buChar char="•"/>
            </a:pPr>
            <a:r>
              <a:rPr lang="en-US" sz="1400" dirty="0"/>
              <a:t>MRD519 (relative accuracy of radiance product).</a:t>
            </a:r>
          </a:p>
        </p:txBody>
      </p:sp>
      <p:sp>
        <p:nvSpPr>
          <p:cNvPr id="36" name="Rectangle 35"/>
          <p:cNvSpPr/>
          <p:nvPr/>
        </p:nvSpPr>
        <p:spPr>
          <a:xfrm>
            <a:off x="4684844" y="3916345"/>
            <a:ext cx="4252570" cy="2123658"/>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dirty="0" smtClean="0"/>
              <a:t>The cal-to-cal repeatability is significantly less than the relative accuracy requirement of the product.</a:t>
            </a:r>
          </a:p>
          <a:p>
            <a:pPr marL="285750" indent="-285750" algn="just">
              <a:buFont typeface="Arial" panose="020B0604020202020204" pitchFamily="34" charset="0"/>
              <a:buChar char="•"/>
            </a:pPr>
            <a:r>
              <a:rPr lang="en-US" sz="1400" dirty="0" smtClean="0"/>
              <a:t>The long-term drift of the cal-to-cal repeatability is negligibly small, as well as its diurnal and seasonal variation.</a:t>
            </a:r>
          </a:p>
          <a:p>
            <a:pPr marL="285750" indent="-285750" algn="just">
              <a:buFont typeface="Arial" panose="020B0604020202020204" pitchFamily="34" charset="0"/>
              <a:buChar char="•"/>
            </a:pPr>
            <a:r>
              <a:rPr lang="en-US" sz="1400" dirty="0" smtClean="0"/>
              <a:t>The assessment only covers normal repeatability, not gain jump due to various reasons (level-shift, detector saturation, etc.)</a:t>
            </a:r>
          </a:p>
        </p:txBody>
      </p:sp>
      <p:pic>
        <p:nvPicPr>
          <p:cNvPr id="48" name="Picture 47"/>
          <p:cNvPicPr>
            <a:picLocks/>
          </p:cNvPicPr>
          <p:nvPr/>
        </p:nvPicPr>
        <p:blipFill>
          <a:blip r:embed="rId2"/>
          <a:stretch>
            <a:fillRect/>
          </a:stretch>
        </p:blipFill>
        <p:spPr>
          <a:xfrm>
            <a:off x="4684844" y="2209800"/>
            <a:ext cx="4297680" cy="1371600"/>
          </a:xfrm>
          <a:prstGeom prst="rect">
            <a:avLst/>
          </a:prstGeom>
        </p:spPr>
      </p:pic>
      <p:sp>
        <p:nvSpPr>
          <p:cNvPr id="49" name="Rectangle 48"/>
          <p:cNvSpPr/>
          <p:nvPr/>
        </p:nvSpPr>
        <p:spPr>
          <a:xfrm>
            <a:off x="5257800" y="3581400"/>
            <a:ext cx="3467100" cy="276999"/>
          </a:xfrm>
          <a:prstGeom prst="rect">
            <a:avLst/>
          </a:prstGeom>
          <a:ln w="12700" cmpd="sng">
            <a:noFill/>
          </a:ln>
        </p:spPr>
        <p:txBody>
          <a:bodyPr wrap="square">
            <a:spAutoFit/>
          </a:bodyPr>
          <a:lstStyle/>
          <a:p>
            <a:pPr algn="ctr"/>
            <a:r>
              <a:rPr lang="en-US" sz="1200" b="1" dirty="0" smtClean="0"/>
              <a:t>gain variation and cal-to-cal repeatability</a:t>
            </a:r>
            <a:endParaRPr lang="en-US" sz="1200" b="1" dirty="0"/>
          </a:p>
        </p:txBody>
      </p:sp>
      <p:sp>
        <p:nvSpPr>
          <p:cNvPr id="50" name="Rectangle 49"/>
          <p:cNvSpPr/>
          <p:nvPr/>
        </p:nvSpPr>
        <p:spPr>
          <a:xfrm>
            <a:off x="4690872" y="1353312"/>
            <a:ext cx="4342419" cy="830997"/>
          </a:xfrm>
          <a:prstGeom prst="rect">
            <a:avLst/>
          </a:prstGeom>
          <a:ln w="12700" cmpd="sng">
            <a:noFill/>
          </a:ln>
        </p:spPr>
        <p:txBody>
          <a:bodyPr wrap="square">
            <a:spAutoFit/>
          </a:bodyPr>
          <a:lstStyle/>
          <a:p>
            <a:pPr algn="ctr"/>
            <a:r>
              <a:rPr lang="en-US" sz="2000" b="1" i="1" dirty="0" smtClean="0"/>
              <a:t>Methodology</a:t>
            </a:r>
          </a:p>
          <a:p>
            <a:pPr algn="just"/>
            <a:r>
              <a:rPr lang="en-US" sz="1400" dirty="0" smtClean="0"/>
              <a:t>Track the </a:t>
            </a:r>
            <a:r>
              <a:rPr lang="en-US" sz="1400" dirty="0"/>
              <a:t>gain change between </a:t>
            </a:r>
            <a:r>
              <a:rPr lang="en-US" sz="1400" dirty="0" smtClean="0"/>
              <a:t>consecutive ICT </a:t>
            </a:r>
            <a:r>
              <a:rPr lang="en-US" sz="1400" dirty="0"/>
              <a:t>calibration and </a:t>
            </a:r>
            <a:r>
              <a:rPr lang="en-US" sz="1400" dirty="0" smtClean="0"/>
              <a:t>concerts </a:t>
            </a:r>
            <a:r>
              <a:rPr lang="en-US" sz="1400" dirty="0"/>
              <a:t>it into temperature </a:t>
            </a:r>
            <a:r>
              <a:rPr lang="en-US" sz="1400" dirty="0" smtClean="0"/>
              <a:t>variation</a:t>
            </a:r>
            <a:endParaRPr lang="en-US" sz="1400" dirty="0"/>
          </a:p>
        </p:txBody>
      </p:sp>
      <p:sp>
        <p:nvSpPr>
          <p:cNvPr id="51" name="Rectangle 50"/>
          <p:cNvSpPr/>
          <p:nvPr/>
        </p:nvSpPr>
        <p:spPr>
          <a:xfrm>
            <a:off x="639270" y="6196145"/>
            <a:ext cx="3487667" cy="276999"/>
          </a:xfrm>
          <a:prstGeom prst="rect">
            <a:avLst/>
          </a:prstGeom>
          <a:ln w="12700" cmpd="sng">
            <a:noFill/>
          </a:ln>
        </p:spPr>
        <p:txBody>
          <a:bodyPr wrap="square">
            <a:spAutoFit/>
          </a:bodyPr>
          <a:lstStyle/>
          <a:p>
            <a:pPr algn="ctr"/>
            <a:r>
              <a:rPr lang="en-US" sz="1200" b="1" dirty="0" smtClean="0"/>
              <a:t>Calibration-to-Calibration Stability</a:t>
            </a:r>
            <a:endParaRPr lang="en-US" sz="1200" b="1" dirty="0"/>
          </a:p>
        </p:txBody>
      </p:sp>
      <p:pic>
        <p:nvPicPr>
          <p:cNvPr id="52" name="Picture 51"/>
          <p:cNvPicPr>
            <a:picLocks/>
          </p:cNvPicPr>
          <p:nvPr/>
        </p:nvPicPr>
        <p:blipFill>
          <a:blip r:embed="rId3"/>
          <a:stretch>
            <a:fillRect/>
          </a:stretch>
        </p:blipFill>
        <p:spPr>
          <a:xfrm>
            <a:off x="457200" y="4206240"/>
            <a:ext cx="3657600" cy="2011680"/>
          </a:xfrm>
          <a:prstGeom prst="rect">
            <a:avLst/>
          </a:prstGeom>
        </p:spPr>
      </p:pic>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10271975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791820" y="2197678"/>
            <a:ext cx="3780680" cy="1515511"/>
          </a:xfrm>
          <a:prstGeom prst="rect">
            <a:avLst/>
          </a:prstGeom>
        </p:spPr>
      </p:pic>
      <p:sp>
        <p:nvSpPr>
          <p:cNvPr id="5" name="Title 1"/>
          <p:cNvSpPr>
            <a:spLocks noGrp="1"/>
          </p:cNvSpPr>
          <p:nvPr>
            <p:ph type="title"/>
          </p:nvPr>
        </p:nvSpPr>
        <p:spPr>
          <a:xfrm>
            <a:off x="903662" y="211756"/>
            <a:ext cx="7353300" cy="942759"/>
          </a:xfrm>
        </p:spPr>
        <p:txBody>
          <a:bodyPr>
            <a:normAutofit/>
          </a:bodyPr>
          <a:lstStyle/>
          <a:p>
            <a:pPr algn="ctr"/>
            <a:r>
              <a:rPr lang="en-US" sz="2400" dirty="0" smtClean="0">
                <a:solidFill>
                  <a:schemeClr val="tx1"/>
                </a:solidFill>
              </a:rPr>
              <a:t>ABI-L1b-PLPT-025</a:t>
            </a:r>
            <a:r>
              <a:rPr lang="en-US" sz="3600" dirty="0"/>
              <a:t/>
            </a:r>
            <a:br>
              <a:rPr lang="en-US" sz="3600" dirty="0"/>
            </a:br>
            <a:r>
              <a:rPr lang="en-US" sz="3600" dirty="0" smtClean="0">
                <a:solidFill>
                  <a:schemeClr val="tx1"/>
                </a:solidFill>
              </a:rPr>
              <a:t>Linearity</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82334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615553"/>
          </a:xfrm>
          <a:prstGeom prst="rect">
            <a:avLst/>
          </a:prstGeom>
          <a:ln w="12700" cmpd="sng">
            <a:noFill/>
          </a:ln>
        </p:spPr>
        <p:txBody>
          <a:bodyPr wrap="square">
            <a:spAutoFit/>
          </a:bodyPr>
          <a:lstStyle/>
          <a:p>
            <a:pPr algn="ctr"/>
            <a:r>
              <a:rPr lang="en-US" sz="2000" b="1" i="1" dirty="0" smtClean="0"/>
              <a:t>Objective</a:t>
            </a:r>
          </a:p>
          <a:p>
            <a:pPr lvl="0"/>
            <a:r>
              <a:rPr lang="en-US" sz="1400" dirty="0">
                <a:solidFill>
                  <a:prstClr val="black"/>
                </a:solidFill>
              </a:rPr>
              <a:t>Validate the system linearity for selected channels of ABI</a:t>
            </a:r>
            <a:r>
              <a:rPr lang="en-US" sz="1400" dirty="0" smtClean="0">
                <a:solidFill>
                  <a:prstClr val="black"/>
                </a:solidFill>
              </a:rPr>
              <a:t>.</a:t>
            </a:r>
            <a:endParaRPr lang="en-US" sz="1400" dirty="0">
              <a:solidFill>
                <a:prstClr val="black"/>
              </a:solidFill>
            </a:endParaRPr>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79</a:t>
            </a:fld>
            <a:endParaRPr lang="en-US" dirty="0"/>
          </a:p>
        </p:txBody>
      </p:sp>
      <p:graphicFrame>
        <p:nvGraphicFramePr>
          <p:cNvPr id="22" name="Table 21"/>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9" y="3755433"/>
            <a:ext cx="4319412" cy="1908215"/>
          </a:xfrm>
          <a:prstGeom prst="rect">
            <a:avLst/>
          </a:prstGeom>
          <a:ln w="12700" cmpd="sng">
            <a:noFill/>
          </a:ln>
        </p:spPr>
        <p:txBody>
          <a:bodyPr wrap="square">
            <a:spAutoFit/>
          </a:bodyPr>
          <a:lstStyle/>
          <a:p>
            <a:pPr algn="ctr"/>
            <a:r>
              <a:rPr lang="en-US" sz="2000" b="1" i="1" dirty="0" smtClean="0"/>
              <a:t>Conclusion</a:t>
            </a:r>
          </a:p>
          <a:p>
            <a:pPr marL="285750" lvl="0" indent="-285750" algn="just">
              <a:buFont typeface="Arial" panose="020B0604020202020204" pitchFamily="34" charset="0"/>
              <a:buChar char="•"/>
            </a:pPr>
            <a:r>
              <a:rPr lang="en-US" sz="1400" dirty="0">
                <a:solidFill>
                  <a:prstClr val="black"/>
                </a:solidFill>
              </a:rPr>
              <a:t>The system requirement of linearity is met for </a:t>
            </a:r>
            <a:r>
              <a:rPr lang="en-US" sz="1400" dirty="0" smtClean="0">
                <a:solidFill>
                  <a:prstClr val="black"/>
                </a:solidFill>
              </a:rPr>
              <a:t>most detectors and bands.</a:t>
            </a:r>
            <a:endParaRPr lang="en-US" sz="1400" dirty="0">
              <a:solidFill>
                <a:prstClr val="black"/>
              </a:solidFill>
            </a:endParaRPr>
          </a:p>
          <a:p>
            <a:pPr marL="285750" lvl="0" indent="-285750" algn="just">
              <a:buFont typeface="Arial" panose="020B0604020202020204" pitchFamily="34" charset="0"/>
              <a:buChar char="•"/>
            </a:pPr>
            <a:r>
              <a:rPr lang="en-US" sz="1400" dirty="0">
                <a:solidFill>
                  <a:prstClr val="black"/>
                </a:solidFill>
              </a:rPr>
              <a:t>The </a:t>
            </a:r>
            <a:r>
              <a:rPr lang="en-US" sz="1400" dirty="0" smtClean="0">
                <a:solidFill>
                  <a:prstClr val="black"/>
                </a:solidFill>
              </a:rPr>
              <a:t>results overall agree with vendor’s evaluation.</a:t>
            </a:r>
          </a:p>
          <a:p>
            <a:pPr marL="285750" lvl="0" indent="-285750" algn="just">
              <a:buFont typeface="Arial" panose="020B0604020202020204" pitchFamily="34" charset="0"/>
              <a:buChar char="•"/>
            </a:pPr>
            <a:r>
              <a:rPr lang="en-US" sz="1400" dirty="0" smtClean="0">
                <a:solidFill>
                  <a:prstClr val="black"/>
                </a:solidFill>
              </a:rPr>
              <a:t>Later detector BDS update should improve the linearity of a few outlier detectors.</a:t>
            </a:r>
            <a:endParaRPr lang="en-US" sz="1400" dirty="0">
              <a:solidFill>
                <a:prstClr val="black"/>
              </a:solidFill>
            </a:endParaRPr>
          </a:p>
          <a:p>
            <a:pPr marL="285750" indent="-285750" algn="just">
              <a:buFont typeface="Arial" panose="020B0604020202020204" pitchFamily="34" charset="0"/>
              <a:buChar char="•"/>
            </a:pPr>
            <a:r>
              <a:rPr lang="en-US" sz="1400" dirty="0">
                <a:solidFill>
                  <a:prstClr val="black"/>
                </a:solidFill>
              </a:rPr>
              <a:t>There are still detectors with significantly large out-of-family </a:t>
            </a:r>
            <a:r>
              <a:rPr lang="en-US" sz="1400" dirty="0" smtClean="0">
                <a:solidFill>
                  <a:prstClr val="black"/>
                </a:solidFill>
              </a:rPr>
              <a:t>non-linearity.</a:t>
            </a:r>
            <a:endParaRPr lang="en-US" sz="1400" dirty="0">
              <a:solidFill>
                <a:prstClr val="black"/>
              </a:solidFill>
            </a:endParaRPr>
          </a:p>
        </p:txBody>
      </p:sp>
      <p:sp>
        <p:nvSpPr>
          <p:cNvPr id="19" name="Rectangle 18"/>
          <p:cNvSpPr/>
          <p:nvPr/>
        </p:nvSpPr>
        <p:spPr>
          <a:xfrm>
            <a:off x="233538" y="3771940"/>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Rectangle 19"/>
          <p:cNvSpPr/>
          <p:nvPr/>
        </p:nvSpPr>
        <p:spPr>
          <a:xfrm>
            <a:off x="4588623" y="1151239"/>
            <a:ext cx="4319412" cy="1046440"/>
          </a:xfrm>
          <a:prstGeom prst="rect">
            <a:avLst/>
          </a:prstGeom>
          <a:ln w="12700" cmpd="sng">
            <a:noFill/>
          </a:ln>
        </p:spPr>
        <p:txBody>
          <a:bodyPr wrap="square">
            <a:spAutoFit/>
          </a:bodyPr>
          <a:lstStyle/>
          <a:p>
            <a:pPr algn="ctr"/>
            <a:r>
              <a:rPr lang="en-US" sz="2000" b="1" i="1" dirty="0" smtClean="0"/>
              <a:t>Method</a:t>
            </a:r>
          </a:p>
          <a:p>
            <a:pPr algn="just"/>
            <a:r>
              <a:rPr lang="en-US" sz="1400" dirty="0" smtClean="0">
                <a:solidFill>
                  <a:prstClr val="black"/>
                </a:solidFill>
              </a:rPr>
              <a:t>Reanalyze the PLT ECAL data: nonlinearity is assessed by the maximum deviation from linear fitting between detector response of SCT/ICT and integration time.</a:t>
            </a:r>
            <a:endParaRPr lang="en-US" sz="2000" dirty="0"/>
          </a:p>
        </p:txBody>
      </p:sp>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81779" y="4114800"/>
            <a:ext cx="4161621" cy="2241551"/>
          </a:xfrm>
          <a:prstGeom prst="rect">
            <a:avLst/>
          </a:prstGeom>
        </p:spPr>
      </p:pic>
      <p:sp>
        <p:nvSpPr>
          <p:cNvPr id="23" name="TextBox 22"/>
          <p:cNvSpPr txBox="1"/>
          <p:nvPr/>
        </p:nvSpPr>
        <p:spPr>
          <a:xfrm>
            <a:off x="6096000" y="3311723"/>
            <a:ext cx="2590800" cy="307777"/>
          </a:xfrm>
          <a:prstGeom prst="rect">
            <a:avLst/>
          </a:prstGeom>
          <a:noFill/>
        </p:spPr>
        <p:txBody>
          <a:bodyPr wrap="square" rtlCol="0">
            <a:spAutoFit/>
          </a:bodyPr>
          <a:lstStyle/>
          <a:p>
            <a:r>
              <a:rPr lang="en-US" sz="1400" dirty="0" smtClean="0"/>
              <a:t>colors</a:t>
            </a:r>
            <a:r>
              <a:rPr lang="en-US" sz="1400" dirty="0"/>
              <a:t>:</a:t>
            </a:r>
            <a:r>
              <a:rPr lang="en-US" sz="1400" dirty="0" smtClean="0"/>
              <a:t> detectors</a:t>
            </a:r>
          </a:p>
        </p:txBody>
      </p:sp>
      <p:sp>
        <p:nvSpPr>
          <p:cNvPr id="24" name="TextBox 23"/>
          <p:cNvSpPr txBox="1"/>
          <p:nvPr/>
        </p:nvSpPr>
        <p:spPr>
          <a:xfrm>
            <a:off x="1684713" y="5790220"/>
            <a:ext cx="2618583" cy="523220"/>
          </a:xfrm>
          <a:prstGeom prst="rect">
            <a:avLst/>
          </a:prstGeom>
          <a:noFill/>
        </p:spPr>
        <p:txBody>
          <a:bodyPr wrap="square" rtlCol="0">
            <a:spAutoFit/>
          </a:bodyPr>
          <a:lstStyle/>
          <a:p>
            <a:r>
              <a:rPr lang="en-US" sz="1400" dirty="0" smtClean="0"/>
              <a:t>The characterized non-linearity for IR detectors</a:t>
            </a:r>
          </a:p>
        </p:txBody>
      </p:sp>
    </p:spTree>
    <p:extLst>
      <p:ext uri="{BB962C8B-B14F-4D97-AF65-F5344CB8AC3E}">
        <p14:creationId xmlns:p14="http://schemas.microsoft.com/office/powerpoint/2010/main" val="1918418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Scope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Mode 3 when ABI is stable during PLPT.</a:t>
            </a:r>
          </a:p>
          <a:p>
            <a:pPr lvl="1"/>
            <a:r>
              <a:rPr lang="en-US" dirty="0" smtClean="0"/>
              <a:t>Extend to unstable period, M4 &amp; M6, and post-drift performance when possible.</a:t>
            </a:r>
          </a:p>
          <a:p>
            <a:r>
              <a:rPr lang="en-US" dirty="0" smtClean="0"/>
              <a:t>Performance:</a:t>
            </a:r>
          </a:p>
          <a:p>
            <a:pPr lvl="1"/>
            <a:r>
              <a:rPr lang="en-US" dirty="0" smtClean="0"/>
              <a:t>Geometric (INR)</a:t>
            </a:r>
          </a:p>
          <a:p>
            <a:pPr lvl="1"/>
            <a:r>
              <a:rPr lang="en-US" dirty="0" smtClean="0"/>
              <a:t>Radiometric – Solar (VNIR)</a:t>
            </a:r>
          </a:p>
          <a:p>
            <a:pPr lvl="1"/>
            <a:r>
              <a:rPr lang="en-US" dirty="0" smtClean="0"/>
              <a:t>Radiometric – Emissive (IR)</a:t>
            </a:r>
          </a:p>
          <a:p>
            <a:r>
              <a:rPr lang="en-US" dirty="0" smtClean="0"/>
              <a:t>Metrics:</a:t>
            </a:r>
          </a:p>
          <a:p>
            <a:pPr lvl="1"/>
            <a:r>
              <a:rPr lang="en-US" dirty="0" smtClean="0"/>
              <a:t>Accuracy – difference from reference or “truth”</a:t>
            </a:r>
          </a:p>
          <a:p>
            <a:pPr lvl="1"/>
            <a:r>
              <a:rPr lang="en-US" dirty="0" smtClean="0"/>
              <a:t>Precision – confidence of evaluation</a:t>
            </a:r>
          </a:p>
          <a:p>
            <a:pPr lvl="1"/>
            <a:r>
              <a:rPr lang="en-US" dirty="0" smtClean="0"/>
              <a:t>Stability – variation in time, space, mode, etc.</a:t>
            </a:r>
          </a:p>
          <a:p>
            <a:r>
              <a:rPr lang="en-US" dirty="0" smtClean="0"/>
              <a:t>Technical details such as linearity and dynamic range etc. are addressed only if inquired.</a:t>
            </a:r>
          </a:p>
          <a:p>
            <a:pPr lvl="1"/>
            <a:r>
              <a:rPr lang="en-US" dirty="0" smtClean="0"/>
              <a:t>Covered by PLT.</a:t>
            </a:r>
          </a:p>
          <a:p>
            <a:pPr lvl="1"/>
            <a:r>
              <a:rPr lang="en-US" dirty="0" smtClean="0"/>
              <a:t>Will complete by Full Validation.</a:t>
            </a:r>
            <a:endParaRPr lang="en-US"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8</a:t>
            </a:fld>
            <a:endParaRPr lang="en-US" dirty="0"/>
          </a:p>
        </p:txBody>
      </p:sp>
    </p:spTree>
    <p:extLst>
      <p:ext uri="{BB962C8B-B14F-4D97-AF65-F5344CB8AC3E}">
        <p14:creationId xmlns:p14="http://schemas.microsoft.com/office/powerpoint/2010/main" val="6751487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80</a:t>
            </a:fld>
            <a:endParaRPr lang="en-US" altLang="en-US" dirty="0">
              <a:solidFill>
                <a:schemeClr val="tx1"/>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ABI-L1b-PLPT-026</a:t>
            </a:r>
            <a:r>
              <a:rPr lang="en-US" sz="3600" dirty="0"/>
              <a:t/>
            </a:r>
            <a:br>
              <a:rPr lang="en-US" sz="3600" dirty="0"/>
            </a:br>
            <a:r>
              <a:rPr lang="en-US" sz="3600" dirty="0" smtClean="0"/>
              <a:t>Ghosting</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81252" y="1267728"/>
            <a:ext cx="4306757" cy="1908215"/>
          </a:xfrm>
          <a:prstGeom prst="rect">
            <a:avLst/>
          </a:prstGeom>
          <a:ln w="12700" cmpd="sng">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i="1" dirty="0" smtClean="0"/>
              <a:t>Objective</a:t>
            </a:r>
            <a:endParaRPr lang="en-US" sz="2000" dirty="0"/>
          </a:p>
          <a:p>
            <a:pPr algn="just"/>
            <a:r>
              <a:rPr lang="en-US" sz="1600" dirty="0" smtClean="0"/>
              <a:t>Analysis of lunar NSS for the out-of-field and blooming effect.</a:t>
            </a:r>
          </a:p>
          <a:p>
            <a:pPr algn="just"/>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600" dirty="0" smtClean="0"/>
              <a:t>None MRD, but characterization necessary for full characterization of L1B products</a:t>
            </a:r>
            <a:endParaRPr lang="en-US" sz="1600" dirty="0"/>
          </a:p>
        </p:txBody>
      </p:sp>
      <p:sp>
        <p:nvSpPr>
          <p:cNvPr id="26" name="Rectangle 25"/>
          <p:cNvSpPr/>
          <p:nvPr/>
        </p:nvSpPr>
        <p:spPr>
          <a:xfrm>
            <a:off x="4549987" y="3835377"/>
            <a:ext cx="4252570" cy="615553"/>
          </a:xfrm>
          <a:prstGeom prst="rect">
            <a:avLst/>
          </a:prstGeom>
          <a:ln w="12700" cmpd="sng">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i="1" dirty="0" smtClean="0"/>
              <a:t>Summary</a:t>
            </a:r>
            <a:endParaRPr lang="en-US" sz="2000" dirty="0"/>
          </a:p>
          <a:p>
            <a:pPr marL="285750" indent="-285750" algn="just">
              <a:buFontTx/>
              <a:buChar char="-"/>
            </a:pPr>
            <a:endParaRPr lang="en-US" sz="1400" dirty="0"/>
          </a:p>
        </p:txBody>
      </p:sp>
      <p:sp>
        <p:nvSpPr>
          <p:cNvPr id="43" name="Rectangle 42"/>
          <p:cNvSpPr/>
          <p:nvPr/>
        </p:nvSpPr>
        <p:spPr>
          <a:xfrm>
            <a:off x="6043076" y="1170685"/>
            <a:ext cx="1653124" cy="400110"/>
          </a:xfrm>
          <a:prstGeom prst="rect">
            <a:avLst/>
          </a:prstGeom>
          <a:ln w="12700" cmpd="sng">
            <a:noFill/>
          </a:ln>
        </p:spPr>
        <p:txBody>
          <a:bodyPr wrap="square">
            <a:spAutoFit/>
          </a:bodyPr>
          <a:lstStyle/>
          <a:p>
            <a:r>
              <a:rPr lang="en-US" sz="2000" b="1" i="1" dirty="0" smtClean="0"/>
              <a:t>Methodology</a:t>
            </a:r>
            <a:endParaRPr lang="en-US" sz="2000" dirty="0"/>
          </a:p>
        </p:txBody>
      </p:sp>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4222" y="1829552"/>
            <a:ext cx="2544308" cy="761248"/>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9829" y="2846368"/>
            <a:ext cx="2508701" cy="708233"/>
          </a:xfrm>
          <a:prstGeom prst="rect">
            <a:avLst/>
          </a:prstGeom>
        </p:spPr>
      </p:pic>
      <p:sp>
        <p:nvSpPr>
          <p:cNvPr id="6" name="TextBox 5"/>
          <p:cNvSpPr txBox="1"/>
          <p:nvPr/>
        </p:nvSpPr>
        <p:spPr>
          <a:xfrm>
            <a:off x="5638800" y="1981200"/>
            <a:ext cx="845103" cy="369332"/>
          </a:xfrm>
          <a:prstGeom prst="rect">
            <a:avLst/>
          </a:prstGeom>
          <a:noFill/>
        </p:spPr>
        <p:txBody>
          <a:bodyPr wrap="none" rtlCol="0">
            <a:spAutoFit/>
          </a:bodyPr>
          <a:lstStyle/>
          <a:p>
            <a:r>
              <a:rPr lang="en-US" b="1" dirty="0" smtClean="0">
                <a:solidFill>
                  <a:srgbClr val="FF0000"/>
                </a:solidFill>
              </a:rPr>
              <a:t>Band 1</a:t>
            </a:r>
            <a:endParaRPr lang="en-US" b="1" dirty="0">
              <a:solidFill>
                <a:srgbClr val="FF0000"/>
              </a:solidFill>
            </a:endParaRPr>
          </a:p>
        </p:txBody>
      </p:sp>
      <p:sp>
        <p:nvSpPr>
          <p:cNvPr id="33" name="TextBox 32"/>
          <p:cNvSpPr txBox="1"/>
          <p:nvPr/>
        </p:nvSpPr>
        <p:spPr>
          <a:xfrm>
            <a:off x="5534213" y="2910460"/>
            <a:ext cx="845103" cy="369332"/>
          </a:xfrm>
          <a:prstGeom prst="rect">
            <a:avLst/>
          </a:prstGeom>
          <a:noFill/>
        </p:spPr>
        <p:txBody>
          <a:bodyPr wrap="none" rtlCol="0">
            <a:spAutoFit/>
          </a:bodyPr>
          <a:lstStyle/>
          <a:p>
            <a:r>
              <a:rPr lang="en-US" b="1" dirty="0" smtClean="0">
                <a:solidFill>
                  <a:srgbClr val="FF0000"/>
                </a:solidFill>
              </a:rPr>
              <a:t>Band 6</a:t>
            </a:r>
            <a:endParaRPr lang="en-US" b="1" dirty="0">
              <a:solidFill>
                <a:srgbClr val="FF0000"/>
              </a:solidFill>
            </a:endParaRPr>
          </a:p>
        </p:txBody>
      </p:sp>
      <p:grpSp>
        <p:nvGrpSpPr>
          <p:cNvPr id="13" name="Group 12"/>
          <p:cNvGrpSpPr/>
          <p:nvPr/>
        </p:nvGrpSpPr>
        <p:grpSpPr>
          <a:xfrm>
            <a:off x="2171566" y="4169244"/>
            <a:ext cx="2412697" cy="1470122"/>
            <a:chOff x="122802" y="4213967"/>
            <a:chExt cx="3476952" cy="2113221"/>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802" y="4213967"/>
              <a:ext cx="3476952" cy="2113221"/>
            </a:xfrm>
            <a:prstGeom prst="rect">
              <a:avLst/>
            </a:prstGeom>
          </p:spPr>
        </p:pic>
        <p:sp>
          <p:nvSpPr>
            <p:cNvPr id="12" name="TextBox 11"/>
            <p:cNvSpPr txBox="1"/>
            <p:nvPr/>
          </p:nvSpPr>
          <p:spPr>
            <a:xfrm>
              <a:off x="441421" y="4405816"/>
              <a:ext cx="833883" cy="369332"/>
            </a:xfrm>
            <a:prstGeom prst="rect">
              <a:avLst/>
            </a:prstGeom>
            <a:noFill/>
          </p:spPr>
          <p:txBody>
            <a:bodyPr wrap="none" rtlCol="0">
              <a:spAutoFit/>
            </a:bodyPr>
            <a:lstStyle/>
            <a:p>
              <a:r>
                <a:rPr lang="en-US" dirty="0" smtClean="0">
                  <a:solidFill>
                    <a:srgbClr val="FF0000"/>
                  </a:solidFill>
                </a:rPr>
                <a:t>Band 6</a:t>
              </a:r>
              <a:endParaRPr lang="en-US" dirty="0">
                <a:solidFill>
                  <a:srgbClr val="FF0000"/>
                </a:solidFill>
              </a:endParaRPr>
            </a:p>
          </p:txBody>
        </p:sp>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9930" y="5652604"/>
            <a:ext cx="2118201" cy="105910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605" y="5652604"/>
            <a:ext cx="2259298" cy="1129649"/>
          </a:xfrm>
          <a:prstGeom prst="rect">
            <a:avLst/>
          </a:prstGeom>
        </p:spPr>
      </p:pic>
      <p:grpSp>
        <p:nvGrpSpPr>
          <p:cNvPr id="34" name="Group 33"/>
          <p:cNvGrpSpPr/>
          <p:nvPr/>
        </p:nvGrpSpPr>
        <p:grpSpPr>
          <a:xfrm>
            <a:off x="72997" y="4286311"/>
            <a:ext cx="2380394" cy="1262410"/>
            <a:chOff x="150000" y="2377009"/>
            <a:chExt cx="6601776" cy="3909432"/>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000" y="2377009"/>
              <a:ext cx="6601776" cy="3909432"/>
            </a:xfrm>
            <a:prstGeom prst="rect">
              <a:avLst/>
            </a:prstGeom>
          </p:spPr>
        </p:pic>
        <p:sp>
          <p:nvSpPr>
            <p:cNvPr id="18" name="TextBox 17"/>
            <p:cNvSpPr txBox="1"/>
            <p:nvPr/>
          </p:nvSpPr>
          <p:spPr>
            <a:xfrm>
              <a:off x="1273541" y="3007236"/>
              <a:ext cx="833883" cy="369332"/>
            </a:xfrm>
            <a:prstGeom prst="rect">
              <a:avLst/>
            </a:prstGeom>
            <a:noFill/>
          </p:spPr>
          <p:txBody>
            <a:bodyPr wrap="none" rtlCol="0">
              <a:spAutoFit/>
            </a:bodyPr>
            <a:lstStyle/>
            <a:p>
              <a:r>
                <a:rPr lang="en-US" dirty="0" smtClean="0">
                  <a:solidFill>
                    <a:srgbClr val="FF0000"/>
                  </a:solidFill>
                </a:rPr>
                <a:t>Band 1</a:t>
              </a:r>
              <a:endParaRPr lang="en-US" dirty="0">
                <a:solidFill>
                  <a:srgbClr val="FF0000"/>
                </a:solidFill>
              </a:endParaRPr>
            </a:p>
          </p:txBody>
        </p:sp>
      </p:grpSp>
      <p:sp>
        <p:nvSpPr>
          <p:cNvPr id="35" name="TextBox 34"/>
          <p:cNvSpPr txBox="1"/>
          <p:nvPr/>
        </p:nvSpPr>
        <p:spPr>
          <a:xfrm>
            <a:off x="4675093" y="4110772"/>
            <a:ext cx="4553857" cy="2031325"/>
          </a:xfrm>
          <a:prstGeom prst="rect">
            <a:avLst/>
          </a:prstGeom>
          <a:noFill/>
        </p:spPr>
        <p:txBody>
          <a:bodyPr wrap="square" rtlCol="0">
            <a:spAutoFit/>
          </a:bodyPr>
          <a:lstStyle/>
          <a:p>
            <a:pPr marL="285750" indent="-285750">
              <a:buFontTx/>
              <a:buChar char="-"/>
            </a:pPr>
            <a:r>
              <a:rPr lang="en-US" sz="1400" dirty="0" smtClean="0"/>
              <a:t>Characterized the out-of-field and blooming effect for each detector of the bands</a:t>
            </a:r>
          </a:p>
          <a:p>
            <a:pPr marL="285750" indent="-285750">
              <a:buFontTx/>
              <a:buChar char="-"/>
            </a:pPr>
            <a:r>
              <a:rPr lang="en-US" sz="1400" dirty="0" smtClean="0"/>
              <a:t>The OOF and blooming effects are very small for all the detectors.</a:t>
            </a:r>
          </a:p>
          <a:p>
            <a:pPr marL="285750" indent="-285750">
              <a:buFontTx/>
              <a:buChar char="-"/>
            </a:pPr>
            <a:r>
              <a:rPr lang="en-US" sz="1400" dirty="0" smtClean="0"/>
              <a:t>For the VNIR bands, B1/2/3 have less samples impacted with OOF and blooming  than B4/5/6</a:t>
            </a:r>
          </a:p>
          <a:p>
            <a:pPr marL="285750" indent="-285750">
              <a:buFontTx/>
              <a:buChar char="-"/>
            </a:pPr>
            <a:r>
              <a:rPr lang="en-US" sz="1400" dirty="0" smtClean="0"/>
              <a:t>Some B6 detectors was affected with low straylight away from the Moon.  This straylight can be shown with normal lunar scan image</a:t>
            </a:r>
            <a:endParaRPr lang="en-US" sz="1400" dirty="0"/>
          </a:p>
        </p:txBody>
      </p:sp>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6738" y="4117364"/>
            <a:ext cx="778313" cy="723831"/>
          </a:xfrm>
          <a:prstGeom prst="rect">
            <a:avLst/>
          </a:prstGeom>
        </p:spPr>
      </p:pic>
      <p:cxnSp>
        <p:nvCxnSpPr>
          <p:cNvPr id="37" name="Straight Arrow Connector 36"/>
          <p:cNvCxnSpPr/>
          <p:nvPr/>
        </p:nvCxnSpPr>
        <p:spPr>
          <a:xfrm flipV="1">
            <a:off x="2971300" y="4169244"/>
            <a:ext cx="991100" cy="78375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r>
              <a:rPr lang="en-US" dirty="0" smtClean="0"/>
              <a:t>2018/11/28</a:t>
            </a:r>
            <a:endParaRPr lang="en-US" dirty="0"/>
          </a:p>
        </p:txBody>
      </p:sp>
      <p:sp>
        <p:nvSpPr>
          <p:cNvPr id="10" name="Footer Placeholder 9"/>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11350252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843"/>
            <a:ext cx="7886700" cy="1064057"/>
          </a:xfrm>
        </p:spPr>
        <p:txBody>
          <a:bodyPr>
            <a:noAutofit/>
          </a:bodyPr>
          <a:lstStyle/>
          <a:p>
            <a:r>
              <a:rPr lang="en-US" sz="2400" dirty="0" smtClean="0"/>
              <a:t>ABI-L1b-PLPT-029</a:t>
            </a:r>
            <a:r>
              <a:rPr lang="en-US" sz="3600" dirty="0" smtClean="0"/>
              <a:t> </a:t>
            </a:r>
            <a:br>
              <a:rPr lang="en-US" sz="3600" dirty="0" smtClean="0"/>
            </a:br>
            <a:r>
              <a:rPr lang="en-US" sz="3600" dirty="0" smtClean="0"/>
              <a:t>Rayleigh Scattering Calibration </a:t>
            </a:r>
            <a:endParaRPr lang="en-US" sz="3600"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81</a:t>
            </a:fld>
            <a:endParaRPr lang="en-US" dirty="0"/>
          </a:p>
        </p:txBody>
      </p:sp>
      <p:cxnSp>
        <p:nvCxnSpPr>
          <p:cNvPr id="8" name="Straight Connector 7"/>
          <p:cNvCxnSpPr>
            <a:endCxn id="5" idx="0"/>
          </p:cNvCxnSpPr>
          <p:nvPr/>
        </p:nvCxnSpPr>
        <p:spPr>
          <a:xfrm>
            <a:off x="4572000"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52400" y="1186815"/>
            <a:ext cx="4306757" cy="2000548"/>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smtClean="0"/>
              <a:t>Using the Rayleigh scattering calibration method, find relative </a:t>
            </a:r>
            <a:r>
              <a:rPr lang="en-US" sz="1400" dirty="0"/>
              <a:t>and absolute calibration and trending of ABI </a:t>
            </a:r>
            <a:r>
              <a:rPr lang="en-US" sz="1400" dirty="0" smtClean="0"/>
              <a:t>Band </a:t>
            </a:r>
            <a:r>
              <a:rPr lang="en-US" sz="1400" dirty="0"/>
              <a:t>1; and relative and absolute calibration and trending of ABI Band </a:t>
            </a:r>
            <a:r>
              <a:rPr lang="en-US" sz="1400" dirty="0" smtClean="0"/>
              <a:t>2.</a:t>
            </a:r>
          </a:p>
          <a:p>
            <a:endParaRPr lang="en-US" sz="1400" dirty="0"/>
          </a:p>
          <a:p>
            <a:pPr algn="ctr"/>
            <a:r>
              <a:rPr lang="en-US" sz="2000" b="1" i="1" dirty="0" smtClean="0"/>
              <a:t>Related Requirements</a:t>
            </a:r>
          </a:p>
          <a:p>
            <a:pPr lvl="0"/>
            <a:r>
              <a:rPr lang="en-US" sz="1400" dirty="0" smtClean="0"/>
              <a:t>MRD-737</a:t>
            </a:r>
            <a:r>
              <a:rPr lang="en-US" sz="1400" dirty="0"/>
              <a:t>,</a:t>
            </a:r>
            <a:r>
              <a:rPr lang="en-US" sz="1400" dirty="0" smtClean="0"/>
              <a:t> MRD-2120 and MRD-2130</a:t>
            </a:r>
            <a:endParaRPr lang="en-US" sz="1400" dirty="0"/>
          </a:p>
        </p:txBody>
      </p:sp>
      <p:sp>
        <p:nvSpPr>
          <p:cNvPr id="28" name="Rectangle 27"/>
          <p:cNvSpPr/>
          <p:nvPr/>
        </p:nvSpPr>
        <p:spPr>
          <a:xfrm>
            <a:off x="6043076" y="1170685"/>
            <a:ext cx="1653124" cy="400110"/>
          </a:xfrm>
          <a:prstGeom prst="rect">
            <a:avLst/>
          </a:prstGeom>
          <a:ln w="12700" cmpd="sng">
            <a:noFill/>
          </a:ln>
        </p:spPr>
        <p:txBody>
          <a:bodyPr wrap="square">
            <a:spAutoFit/>
          </a:bodyPr>
          <a:lstStyle/>
          <a:p>
            <a:r>
              <a:rPr lang="en-US" sz="2000" b="1" i="1" dirty="0" smtClean="0"/>
              <a:t>Methodology</a:t>
            </a:r>
            <a:endParaRPr lang="en-US" sz="2000" dirty="0"/>
          </a:p>
        </p:txBody>
      </p:sp>
      <p:graphicFrame>
        <p:nvGraphicFramePr>
          <p:cNvPr id="30" name="Table 29"/>
          <p:cNvGraphicFramePr>
            <a:graphicFrameLocks noGrp="1"/>
          </p:cNvGraphicFramePr>
          <p:nvPr>
            <p:extLst/>
          </p:nvPr>
        </p:nvGraphicFramePr>
        <p:xfrm>
          <a:off x="4684844" y="4191000"/>
          <a:ext cx="4382956" cy="1920240"/>
        </p:xfrm>
        <a:graphic>
          <a:graphicData uri="http://schemas.openxmlformats.org/drawingml/2006/table">
            <a:tbl>
              <a:tblPr firstRow="1" bandRow="1">
                <a:tableStyleId>{5C22544A-7EE6-4342-B048-85BDC9FD1C3A}</a:tableStyleId>
              </a:tblPr>
              <a:tblGrid>
                <a:gridCol w="1792156">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tblGrid>
              <a:tr h="27949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i="1" dirty="0" smtClean="0">
                          <a:solidFill>
                            <a:schemeClr val="tx1"/>
                          </a:solidFill>
                        </a:rPr>
                        <a:t>Success</a:t>
                      </a:r>
                      <a:r>
                        <a:rPr lang="en-US" sz="1800" i="1" baseline="0" dirty="0" smtClean="0">
                          <a:solidFill>
                            <a:schemeClr val="tx1"/>
                          </a:solidFill>
                        </a:rPr>
                        <a:t> Criteria </a:t>
                      </a:r>
                      <a:endParaRPr lang="en-US" sz="1800" i="1" dirty="0" smtClean="0">
                        <a:solidFill>
                          <a:schemeClr val="tx1"/>
                        </a:solidFill>
                      </a:endParaRPr>
                    </a:p>
                  </a:txBody>
                  <a:tcPr/>
                </a:tc>
                <a:tc>
                  <a:txBody>
                    <a:bodyPr/>
                    <a:lstStyle/>
                    <a:p>
                      <a:pPr algn="ctr"/>
                      <a:r>
                        <a:rPr lang="en-US" sz="1800" i="1" dirty="0" smtClean="0">
                          <a:solidFill>
                            <a:schemeClr val="tx1"/>
                          </a:solidFill>
                        </a:rPr>
                        <a:t>Status</a:t>
                      </a:r>
                      <a:endParaRPr lang="en-US" sz="1800" i="1" dirty="0">
                        <a:solidFill>
                          <a:schemeClr val="tx1"/>
                        </a:solidFill>
                      </a:endParaRPr>
                    </a:p>
                  </a:txBody>
                  <a:tcPr/>
                </a:tc>
                <a:extLst>
                  <a:ext uri="{0D108BD9-81ED-4DB2-BD59-A6C34878D82A}">
                    <a16:rowId xmlns:a16="http://schemas.microsoft.com/office/drawing/2014/main" val="10000"/>
                  </a:ext>
                </a:extLst>
              </a:tr>
              <a:tr h="436475">
                <a:tc>
                  <a:txBody>
                    <a:bodyPr/>
                    <a:lstStyle/>
                    <a:p>
                      <a:r>
                        <a:rPr lang="en-US" sz="1200" dirty="0" smtClean="0"/>
                        <a:t>Relative and absolute calibration and trending of ABI Band 1; and relative and absolute calibration and trending of ABI Band 2.</a:t>
                      </a:r>
                    </a:p>
                  </a:txBody>
                  <a:tcPr/>
                </a:tc>
                <a:tc>
                  <a:txBody>
                    <a:bodyPr/>
                    <a:lstStyle/>
                    <a:p>
                      <a:r>
                        <a:rPr lang="en-US" sz="1200" b="1" i="1" baseline="0" dirty="0" smtClean="0"/>
                        <a:t>Not Conclusive </a:t>
                      </a:r>
                      <a:r>
                        <a:rPr lang="en-US" sz="1200" baseline="0" dirty="0" smtClean="0"/>
                        <a:t>- Uncertainty of climatological mean aerosol optical depth (AOD) can lead to uncertainties and/or biases of up to 12% and 34% for Ch 1 and Ch 2 results, respectively. Method needs more accurate AOD inputs to determine </a:t>
                      </a:r>
                      <a:r>
                        <a:rPr lang="en-US" sz="1200" dirty="0" smtClean="0"/>
                        <a:t>relative and absolute calibration and trending. </a:t>
                      </a:r>
                      <a:endParaRPr lang="en-US" sz="1200" dirty="0"/>
                    </a:p>
                  </a:txBody>
                  <a:tcPr>
                    <a:noFill/>
                  </a:tcPr>
                </a:tc>
                <a:extLst>
                  <a:ext uri="{0D108BD9-81ED-4DB2-BD59-A6C34878D82A}">
                    <a16:rowId xmlns:a16="http://schemas.microsoft.com/office/drawing/2014/main" val="10001"/>
                  </a:ext>
                </a:extLst>
              </a:tr>
            </a:tbl>
          </a:graphicData>
        </a:graphic>
      </p:graphicFrame>
      <p:sp>
        <p:nvSpPr>
          <p:cNvPr id="3" name="Rectangle 2"/>
          <p:cNvSpPr/>
          <p:nvPr/>
        </p:nvSpPr>
        <p:spPr>
          <a:xfrm>
            <a:off x="4610099" y="1409700"/>
            <a:ext cx="4456243" cy="2569934"/>
          </a:xfrm>
          <a:prstGeom prst="rect">
            <a:avLst/>
          </a:prstGeom>
        </p:spPr>
        <p:txBody>
          <a:bodyPr wrap="square">
            <a:spAutoFit/>
          </a:bodyPr>
          <a:lstStyle/>
          <a:p>
            <a:pPr marL="171450" indent="-171450">
              <a:lnSpc>
                <a:spcPct val="115000"/>
              </a:lnSpc>
              <a:buFont typeface="Arial" panose="020B0604020202020204" pitchFamily="34" charset="0"/>
              <a:buChar char="•"/>
            </a:pPr>
            <a:r>
              <a:rPr lang="en-US" sz="1400" dirty="0" smtClean="0">
                <a:latin typeface="Calibri" panose="020F0502020204030204" pitchFamily="34" charset="0"/>
                <a:ea typeface="Calibri" panose="020F0502020204030204" pitchFamily="34" charset="0"/>
                <a:cs typeface="Times New Roman" panose="02020603050405020304" pitchFamily="18" charset="0"/>
              </a:rPr>
              <a:t>Applied </a:t>
            </a:r>
            <a:r>
              <a:rPr lang="en-US" sz="1400" dirty="0">
                <a:latin typeface="Calibri" panose="020F0502020204030204" pitchFamily="34" charset="0"/>
                <a:ea typeface="Calibri" panose="020F0502020204030204" pitchFamily="34" charset="0"/>
                <a:cs typeface="Times New Roman" panose="02020603050405020304" pitchFamily="18" charset="0"/>
              </a:rPr>
              <a:t>the Vermote </a:t>
            </a:r>
            <a:r>
              <a:rPr lang="en-US" sz="1400" dirty="0" smtClean="0">
                <a:latin typeface="Calibri" panose="020F0502020204030204" pitchFamily="34" charset="0"/>
                <a:ea typeface="Calibri" panose="020F0502020204030204" pitchFamily="34" charset="0"/>
                <a:cs typeface="Times New Roman" panose="02020603050405020304" pitchFamily="18" charset="0"/>
              </a:rPr>
              <a:t>(1992</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smtClean="0">
                <a:latin typeface="Calibri" panose="020F0502020204030204" pitchFamily="34" charset="0"/>
                <a:ea typeface="Calibri" panose="020F0502020204030204" pitchFamily="34" charset="0"/>
                <a:cs typeface="Times New Roman" panose="02020603050405020304" pitchFamily="18" charset="0"/>
              </a:rPr>
              <a:t>method to ABI</a:t>
            </a:r>
          </a:p>
          <a:p>
            <a:pPr marL="171450" indent="-171450">
              <a:lnSpc>
                <a:spcPct val="115000"/>
              </a:lnSpc>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C</a:t>
            </a:r>
            <a:r>
              <a:rPr lang="en-US" sz="1400" dirty="0" smtClean="0">
                <a:latin typeface="Calibri" panose="020F0502020204030204" pitchFamily="34" charset="0"/>
                <a:ea typeface="Calibri" panose="020F0502020204030204" pitchFamily="34" charset="0"/>
                <a:cs typeface="Times New Roman" panose="02020603050405020304" pitchFamily="18" charset="0"/>
              </a:rPr>
              <a:t>alibration </a:t>
            </a:r>
            <a:r>
              <a:rPr lang="en-US" sz="1400" dirty="0">
                <a:latin typeface="Calibri" panose="020F0502020204030204" pitchFamily="34" charset="0"/>
                <a:ea typeface="Calibri" panose="020F0502020204030204" pitchFamily="34" charset="0"/>
                <a:cs typeface="Times New Roman" panose="02020603050405020304" pitchFamily="18" charset="0"/>
              </a:rPr>
              <a:t>targets are determined from a climatology developed by Fougnie (2002) - targets include portions of Scene-0 South East Pacific Ocean, Scene-3 North Atlantic Ocean, and Scene-8 Costa Rica Dome.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S</a:t>
            </a:r>
            <a:r>
              <a:rPr lang="en-US" sz="1400" dirty="0" smtClean="0">
                <a:latin typeface="Calibri" panose="020F0502020204030204" pitchFamily="34" charset="0"/>
                <a:ea typeface="Calibri" panose="020F0502020204030204" pitchFamily="34" charset="0"/>
                <a:cs typeface="Times New Roman" panose="02020603050405020304" pitchFamily="18" charset="0"/>
              </a:rPr>
              <a:t>cene </a:t>
            </a:r>
            <a:r>
              <a:rPr lang="en-US" sz="1400" dirty="0">
                <a:latin typeface="Calibri" panose="020F0502020204030204" pitchFamily="34" charset="0"/>
                <a:ea typeface="Calibri" panose="020F0502020204030204" pitchFamily="34" charset="0"/>
                <a:cs typeface="Times New Roman" panose="02020603050405020304" pitchFamily="18" charset="0"/>
              </a:rPr>
              <a:t>solar and satellite geometry filter settings adopted from Fougnie and Henri (2009).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buFont typeface="Arial" panose="020B0604020202020204" pitchFamily="34" charset="0"/>
              <a:buChar char="•"/>
            </a:pPr>
            <a:r>
              <a:rPr lang="en-US" sz="1400" dirty="0" smtClean="0">
                <a:latin typeface="Calibri" panose="020F0502020204030204" pitchFamily="34" charset="0"/>
                <a:ea typeface="Calibri" panose="020F0502020204030204" pitchFamily="34" charset="0"/>
                <a:cs typeface="Times New Roman" panose="02020603050405020304" pitchFamily="18" charset="0"/>
              </a:rPr>
              <a:t>The </a:t>
            </a:r>
            <a:r>
              <a:rPr lang="en-US" sz="1400" dirty="0">
                <a:latin typeface="Calibri" panose="020F0502020204030204" pitchFamily="34" charset="0"/>
                <a:ea typeface="Calibri" panose="020F0502020204030204" pitchFamily="34" charset="0"/>
                <a:cs typeface="Times New Roman" panose="02020603050405020304" pitchFamily="18" charset="0"/>
              </a:rPr>
              <a:t>NASA 6SV 1.0 Beta version is used to </a:t>
            </a:r>
            <a:r>
              <a:rPr lang="en-US" sz="1400" dirty="0" smtClean="0">
                <a:latin typeface="Calibri" panose="020F0502020204030204" pitchFamily="34" charset="0"/>
                <a:ea typeface="Calibri" panose="020F0502020204030204" pitchFamily="34" charset="0"/>
                <a:cs typeface="Times New Roman" panose="02020603050405020304" pitchFamily="18" charset="0"/>
              </a:rPr>
              <a:t>simulate </a:t>
            </a:r>
            <a:r>
              <a:rPr lang="en-US" sz="1400" dirty="0">
                <a:latin typeface="Calibri" panose="020F0502020204030204" pitchFamily="34" charset="0"/>
                <a:ea typeface="Calibri" panose="020F0502020204030204" pitchFamily="34" charset="0"/>
                <a:cs typeface="Times New Roman" panose="02020603050405020304" pitchFamily="18" charset="0"/>
              </a:rPr>
              <a:t>and compare to ABI Band 1 and 2 top-of-atmosphere radiances.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1711" r="5641" b="76027"/>
          <a:stretch/>
        </p:blipFill>
        <p:spPr bwMode="auto">
          <a:xfrm>
            <a:off x="84221" y="4255242"/>
            <a:ext cx="4328815" cy="812058"/>
          </a:xfrm>
          <a:prstGeom prst="rect">
            <a:avLst/>
          </a:prstGeom>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
        <p:nvSpPr>
          <p:cNvPr id="15" name="TextBox 14"/>
          <p:cNvSpPr txBox="1"/>
          <p:nvPr/>
        </p:nvSpPr>
        <p:spPr>
          <a:xfrm>
            <a:off x="4700010" y="6096000"/>
            <a:ext cx="4179799" cy="461665"/>
          </a:xfrm>
          <a:prstGeom prst="rect">
            <a:avLst/>
          </a:prstGeom>
          <a:noFill/>
        </p:spPr>
        <p:txBody>
          <a:bodyPr wrap="none" rtlCol="0">
            <a:spAutoFit/>
          </a:bodyPr>
          <a:lstStyle/>
          <a:p>
            <a:r>
              <a:rPr lang="en-US" sz="1200" b="1" dirty="0" smtClean="0"/>
              <a:t>Full Report:</a:t>
            </a:r>
          </a:p>
          <a:p>
            <a:r>
              <a:rPr lang="en-US" sz="1200" dirty="0" smtClean="0"/>
              <a:t>GOES-R_ABI-L1b-PLPT-029_Report_FullValMat_24FEB2018.pptx</a:t>
            </a:r>
            <a:endParaRPr lang="en-US" sz="1200" dirty="0"/>
          </a:p>
        </p:txBody>
      </p:sp>
      <p:pic>
        <p:nvPicPr>
          <p:cNvPr id="7" name="Picture 6"/>
          <p:cNvPicPr>
            <a:picLocks noChangeAspect="1"/>
          </p:cNvPicPr>
          <p:nvPr/>
        </p:nvPicPr>
        <p:blipFill rotWithShape="1">
          <a:blip r:embed="rId3"/>
          <a:srcRect b="74750"/>
          <a:stretch/>
        </p:blipFill>
        <p:spPr>
          <a:xfrm>
            <a:off x="113192" y="5352135"/>
            <a:ext cx="4270872" cy="781965"/>
          </a:xfrm>
          <a:prstGeom prst="rect">
            <a:avLst/>
          </a:prstGeom>
        </p:spPr>
      </p:pic>
      <p:sp>
        <p:nvSpPr>
          <p:cNvPr id="18" name="TextBox 17"/>
          <p:cNvSpPr txBox="1"/>
          <p:nvPr/>
        </p:nvSpPr>
        <p:spPr>
          <a:xfrm>
            <a:off x="267429" y="4988123"/>
            <a:ext cx="3962399" cy="307777"/>
          </a:xfrm>
          <a:prstGeom prst="rect">
            <a:avLst/>
          </a:prstGeom>
          <a:noFill/>
        </p:spPr>
        <p:txBody>
          <a:bodyPr wrap="square" rtlCol="0">
            <a:spAutoFit/>
          </a:bodyPr>
          <a:lstStyle/>
          <a:p>
            <a:r>
              <a:rPr lang="en-US" sz="1400" b="1" dirty="0"/>
              <a:t>ABI Ch </a:t>
            </a:r>
            <a:r>
              <a:rPr lang="en-US" sz="1400" b="1" dirty="0" smtClean="0"/>
              <a:t>1 Obs/Sim Albedo versus Date for Pacific SE</a:t>
            </a:r>
            <a:endParaRPr lang="en-US" sz="1400" b="1" dirty="0"/>
          </a:p>
        </p:txBody>
      </p:sp>
      <p:sp>
        <p:nvSpPr>
          <p:cNvPr id="19" name="Rectangle 18"/>
          <p:cNvSpPr/>
          <p:nvPr/>
        </p:nvSpPr>
        <p:spPr>
          <a:xfrm>
            <a:off x="95250" y="3848100"/>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TextBox 19"/>
          <p:cNvSpPr txBox="1"/>
          <p:nvPr/>
        </p:nvSpPr>
        <p:spPr>
          <a:xfrm>
            <a:off x="267429" y="6054923"/>
            <a:ext cx="3962399" cy="307777"/>
          </a:xfrm>
          <a:prstGeom prst="rect">
            <a:avLst/>
          </a:prstGeom>
          <a:noFill/>
        </p:spPr>
        <p:txBody>
          <a:bodyPr wrap="square" rtlCol="0">
            <a:spAutoFit/>
          </a:bodyPr>
          <a:lstStyle/>
          <a:p>
            <a:r>
              <a:rPr lang="en-US" sz="1400" b="1" dirty="0"/>
              <a:t>ABI Ch 2</a:t>
            </a:r>
            <a:r>
              <a:rPr lang="en-US" sz="1400" b="1" dirty="0" smtClean="0"/>
              <a:t> Obs/Sim Albedo versus Date for Pacific SE</a:t>
            </a:r>
            <a:endParaRPr lang="en-US" sz="1400" b="1" dirty="0"/>
          </a:p>
        </p:txBody>
      </p:sp>
      <p:sp>
        <p:nvSpPr>
          <p:cNvPr id="21" name="Rectangle 20"/>
          <p:cNvSpPr/>
          <p:nvPr/>
        </p:nvSpPr>
        <p:spPr>
          <a:xfrm>
            <a:off x="4646744" y="3828990"/>
            <a:ext cx="4306756" cy="400110"/>
          </a:xfrm>
          <a:prstGeom prst="rect">
            <a:avLst/>
          </a:prstGeom>
          <a:ln w="12700" cmpd="sng">
            <a:noFill/>
          </a:ln>
        </p:spPr>
        <p:txBody>
          <a:bodyPr wrap="square">
            <a:spAutoFit/>
          </a:bodyPr>
          <a:lstStyle/>
          <a:p>
            <a:pPr algn="ctr"/>
            <a:r>
              <a:rPr lang="en-US" sz="2000" b="1" i="1" dirty="0" smtClean="0"/>
              <a:t>Summary</a:t>
            </a:r>
            <a:endParaRPr lang="en-US" sz="2000" dirty="0"/>
          </a:p>
        </p:txBody>
      </p:sp>
    </p:spTree>
    <p:extLst>
      <p:ext uri="{BB962C8B-B14F-4D97-AF65-F5344CB8AC3E}">
        <p14:creationId xmlns:p14="http://schemas.microsoft.com/office/powerpoint/2010/main" val="14801623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ABI-L1b-PLPT-030</a:t>
            </a:r>
            <a:r>
              <a:rPr lang="en-US" sz="3600" dirty="0"/>
              <a:t/>
            </a:r>
            <a:br>
              <a:rPr lang="en-US" sz="3600" dirty="0"/>
            </a:br>
            <a:r>
              <a:rPr lang="en-US" sz="3600" dirty="0" smtClean="0">
                <a:solidFill>
                  <a:schemeClr val="tx1"/>
                </a:solidFill>
              </a:rPr>
              <a:t>VNIR Validation: Deserts</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2123658"/>
          </a:xfrm>
          <a:prstGeom prst="rect">
            <a:avLst/>
          </a:prstGeom>
          <a:ln w="12700" cmpd="sng">
            <a:noFill/>
          </a:ln>
        </p:spPr>
        <p:txBody>
          <a:bodyPr wrap="square">
            <a:spAutoFit/>
          </a:bodyPr>
          <a:lstStyle/>
          <a:p>
            <a:pPr algn="ctr"/>
            <a:r>
              <a:rPr lang="en-US" sz="2000" b="1" i="1" dirty="0" smtClean="0"/>
              <a:t>Objective</a:t>
            </a:r>
          </a:p>
          <a:p>
            <a:pPr marL="285750" lvl="0" indent="-285750">
              <a:buFont typeface="Wingdings" panose="05000000000000000000" pitchFamily="2" charset="2"/>
              <a:buChar char="§"/>
              <a:defRPr/>
            </a:pPr>
            <a:r>
              <a:rPr lang="en-US" sz="1400" dirty="0">
                <a:solidFill>
                  <a:prstClr val="black"/>
                </a:solidFill>
              </a:rPr>
              <a:t>To monitor any changes in the solar calibration</a:t>
            </a:r>
          </a:p>
          <a:p>
            <a:pPr lvl="0">
              <a:defRPr/>
            </a:pPr>
            <a:r>
              <a:rPr lang="en-US" sz="1400" dirty="0">
                <a:solidFill>
                  <a:prstClr val="black"/>
                </a:solidFill>
              </a:rPr>
              <a:t>with the day-by-day cloud-free desert reflectance.</a:t>
            </a:r>
          </a:p>
          <a:p>
            <a:pPr marL="285750" lvl="0" indent="-285750">
              <a:buFont typeface="Wingdings" panose="05000000000000000000" pitchFamily="2" charset="2"/>
              <a:buChar char="§"/>
              <a:defRPr/>
            </a:pPr>
            <a:r>
              <a:rPr lang="en-US" sz="1400" dirty="0">
                <a:solidFill>
                  <a:prstClr val="black"/>
                </a:solidFill>
              </a:rPr>
              <a:t>To validate the accuracy of ABI Channels 1, 2, 3,</a:t>
            </a:r>
          </a:p>
          <a:p>
            <a:pPr lvl="0">
              <a:defRPr/>
            </a:pPr>
            <a:r>
              <a:rPr lang="en-US" sz="1400" dirty="0">
                <a:solidFill>
                  <a:prstClr val="black"/>
                </a:solidFill>
              </a:rPr>
              <a:t>5, and 6 over the Uyuni Desert using VIIRS </a:t>
            </a:r>
          </a:p>
          <a:p>
            <a:pPr lvl="0">
              <a:defRPr/>
            </a:pPr>
            <a:r>
              <a:rPr lang="en-US" sz="1400" dirty="0">
                <a:solidFill>
                  <a:prstClr val="black"/>
                </a:solidFill>
              </a:rPr>
              <a:t>measurements as reference.</a:t>
            </a:r>
          </a:p>
          <a:p>
            <a:pPr marL="285750" lvl="0" indent="-285750">
              <a:buFont typeface="Wingdings" panose="05000000000000000000" pitchFamily="2" charset="2"/>
              <a:buChar char="§"/>
              <a:defRPr/>
            </a:pPr>
            <a:r>
              <a:rPr lang="en-US" sz="1400" dirty="0">
                <a:solidFill>
                  <a:prstClr val="black"/>
                </a:solidFill>
              </a:rPr>
              <a:t>This PLPT supports MRD-737 (Long-term radiance</a:t>
            </a:r>
          </a:p>
          <a:p>
            <a:pPr lvl="0">
              <a:defRPr/>
            </a:pPr>
            <a:r>
              <a:rPr lang="en-US" sz="1400" dirty="0">
                <a:solidFill>
                  <a:prstClr val="black"/>
                </a:solidFill>
              </a:rPr>
              <a:t>drift), MRD-2120 (Solar calibration absolute accuracy),</a:t>
            </a:r>
          </a:p>
          <a:p>
            <a:pPr lvl="0">
              <a:defRPr/>
            </a:pPr>
            <a:r>
              <a:rPr lang="en-US" sz="1400" dirty="0">
                <a:solidFill>
                  <a:prstClr val="black"/>
                </a:solidFill>
              </a:rPr>
              <a:t>MRD-2130 (Product monitoring).</a:t>
            </a:r>
          </a:p>
        </p:txBody>
      </p:sp>
      <p:sp>
        <p:nvSpPr>
          <p:cNvPr id="31" name="Rectangle 30"/>
          <p:cNvSpPr/>
          <p:nvPr/>
        </p:nvSpPr>
        <p:spPr>
          <a:xfrm>
            <a:off x="4730812" y="1350807"/>
            <a:ext cx="4299218" cy="2246769"/>
          </a:xfrm>
          <a:prstGeom prst="rect">
            <a:avLst/>
          </a:prstGeom>
          <a:ln w="12700" cmpd="sng">
            <a:noFill/>
          </a:ln>
        </p:spPr>
        <p:txBody>
          <a:bodyPr wrap="square">
            <a:spAutoFit/>
          </a:bodyPr>
          <a:lstStyle/>
          <a:p>
            <a:pPr algn="ctr"/>
            <a:r>
              <a:rPr lang="en-US" sz="2000" b="1" i="1" dirty="0" smtClean="0"/>
              <a:t>Methodology</a:t>
            </a:r>
          </a:p>
          <a:p>
            <a:pPr marL="285750" lvl="0" indent="-285750">
              <a:buFont typeface="Wingdings" panose="05000000000000000000" pitchFamily="2" charset="2"/>
              <a:buChar char="§"/>
              <a:defRPr/>
            </a:pPr>
            <a:r>
              <a:rPr lang="en-US" sz="1200" dirty="0">
                <a:solidFill>
                  <a:prstClr val="black"/>
                </a:solidFill>
              </a:rPr>
              <a:t>Reflectance from two geophysical targets of the uniform </a:t>
            </a:r>
          </a:p>
          <a:p>
            <a:pPr lvl="0">
              <a:defRPr/>
            </a:pPr>
            <a:r>
              <a:rPr lang="en-US" sz="1200" dirty="0">
                <a:solidFill>
                  <a:prstClr val="black"/>
                </a:solidFill>
              </a:rPr>
              <a:t>areas is monitored for radiometric and temporal stability.</a:t>
            </a:r>
          </a:p>
          <a:p>
            <a:pPr marL="285750" lvl="0" indent="-285750">
              <a:buFont typeface="Wingdings" panose="05000000000000000000" pitchFamily="2" charset="2"/>
              <a:buChar char="§"/>
              <a:defRPr/>
            </a:pPr>
            <a:r>
              <a:rPr lang="en-US" sz="1200" dirty="0">
                <a:solidFill>
                  <a:prstClr val="black"/>
                </a:solidFill>
              </a:rPr>
              <a:t>All the G17 ABI data used for inter-comparison with NPP-</a:t>
            </a:r>
          </a:p>
          <a:p>
            <a:pPr lvl="0">
              <a:defRPr/>
            </a:pPr>
            <a:r>
              <a:rPr lang="en-US" sz="1200" dirty="0">
                <a:solidFill>
                  <a:prstClr val="black"/>
                </a:solidFill>
              </a:rPr>
              <a:t>VIIRS are corrected with Spectral Band Adjustment Factor </a:t>
            </a:r>
          </a:p>
          <a:p>
            <a:pPr lvl="0">
              <a:defRPr/>
            </a:pPr>
            <a:r>
              <a:rPr lang="en-US" sz="1200" dirty="0">
                <a:solidFill>
                  <a:prstClr val="black"/>
                </a:solidFill>
              </a:rPr>
              <a:t>(SBAF) coefficients as follows:</a:t>
            </a:r>
          </a:p>
          <a:p>
            <a:pPr lvl="0">
              <a:defRPr/>
            </a:pPr>
            <a:r>
              <a:rPr lang="en-US" sz="1200" dirty="0">
                <a:solidFill>
                  <a:prstClr val="black"/>
                </a:solidFill>
              </a:rPr>
              <a:t>     R</a:t>
            </a:r>
            <a:r>
              <a:rPr lang="en-US" sz="1200" baseline="-25000" dirty="0">
                <a:solidFill>
                  <a:prstClr val="black"/>
                </a:solidFill>
              </a:rPr>
              <a:t>VIIRS, ABI</a:t>
            </a:r>
            <a:r>
              <a:rPr lang="en-US" sz="1200" dirty="0">
                <a:solidFill>
                  <a:prstClr val="black"/>
                </a:solidFill>
              </a:rPr>
              <a:t> = (R</a:t>
            </a:r>
            <a:r>
              <a:rPr lang="en-US" sz="1200" baseline="-25000" dirty="0">
                <a:solidFill>
                  <a:prstClr val="black"/>
                </a:solidFill>
              </a:rPr>
              <a:t>ABI</a:t>
            </a:r>
            <a:r>
              <a:rPr lang="en-US" sz="1200" dirty="0">
                <a:solidFill>
                  <a:prstClr val="black"/>
                </a:solidFill>
              </a:rPr>
              <a:t> – SBAF_Offset) / SBAF_Slope</a:t>
            </a:r>
          </a:p>
          <a:p>
            <a:pPr lvl="0">
              <a:defRPr/>
            </a:pPr>
            <a:r>
              <a:rPr lang="en-US" sz="1200" dirty="0">
                <a:solidFill>
                  <a:prstClr val="black"/>
                </a:solidFill>
              </a:rPr>
              <a:t>where R</a:t>
            </a:r>
            <a:r>
              <a:rPr lang="en-US" sz="1200" baseline="-25000" dirty="0">
                <a:solidFill>
                  <a:prstClr val="black"/>
                </a:solidFill>
              </a:rPr>
              <a:t>ABI</a:t>
            </a:r>
            <a:r>
              <a:rPr lang="en-US" sz="1200" dirty="0">
                <a:solidFill>
                  <a:prstClr val="black"/>
                </a:solidFill>
              </a:rPr>
              <a:t> is the ABI reflectance and R</a:t>
            </a:r>
            <a:r>
              <a:rPr lang="en-US" sz="1200" baseline="-25000" dirty="0">
                <a:solidFill>
                  <a:prstClr val="black"/>
                </a:solidFill>
              </a:rPr>
              <a:t>VIIRS,ABI</a:t>
            </a:r>
            <a:r>
              <a:rPr lang="en-US" sz="1200" dirty="0">
                <a:solidFill>
                  <a:prstClr val="black"/>
                </a:solidFill>
              </a:rPr>
              <a:t> is the ABI</a:t>
            </a:r>
          </a:p>
          <a:p>
            <a:pPr lvl="0">
              <a:defRPr/>
            </a:pPr>
            <a:r>
              <a:rPr lang="en-US" sz="1200" dirty="0">
                <a:solidFill>
                  <a:prstClr val="black"/>
                </a:solidFill>
              </a:rPr>
              <a:t>reflectance corrected with NPP-VIIRS spectral response </a:t>
            </a:r>
          </a:p>
          <a:p>
            <a:pPr lvl="0">
              <a:defRPr/>
            </a:pPr>
            <a:r>
              <a:rPr lang="en-US" sz="1200" dirty="0">
                <a:solidFill>
                  <a:prstClr val="black"/>
                </a:solidFill>
              </a:rPr>
              <a:t>function.  The SBAF_Slope and SBAF_Offset are the slope and </a:t>
            </a:r>
          </a:p>
          <a:p>
            <a:pPr lvl="0">
              <a:defRPr/>
            </a:pPr>
            <a:r>
              <a:rPr lang="en-US" sz="1200" dirty="0">
                <a:solidFill>
                  <a:prstClr val="black"/>
                </a:solidFill>
              </a:rPr>
              <a:t>offset of the SCIAMACHY-based linear regression coefficients</a:t>
            </a:r>
            <a:r>
              <a:rPr lang="en-US" sz="1200" dirty="0" smtClean="0">
                <a:solidFill>
                  <a:prstClr val="black"/>
                </a:solidFill>
              </a:rPr>
              <a:t>.</a:t>
            </a:r>
            <a:endParaRPr lang="en-US" sz="1200" dirty="0">
              <a:solidFill>
                <a:prstClr val="black"/>
              </a:solidFill>
            </a:endParaRPr>
          </a:p>
        </p:txBody>
      </p:sp>
      <p:sp>
        <p:nvSpPr>
          <p:cNvPr id="36" name="Rectangle 35"/>
          <p:cNvSpPr/>
          <p:nvPr/>
        </p:nvSpPr>
        <p:spPr>
          <a:xfrm>
            <a:off x="4684844" y="3916345"/>
            <a:ext cx="4252570" cy="2246769"/>
          </a:xfrm>
          <a:prstGeom prst="rect">
            <a:avLst/>
          </a:prstGeom>
          <a:ln w="12700" cmpd="sng">
            <a:noFill/>
          </a:ln>
        </p:spPr>
        <p:txBody>
          <a:bodyPr wrap="square">
            <a:spAutoFit/>
          </a:bodyPr>
          <a:lstStyle/>
          <a:p>
            <a:pPr algn="ctr"/>
            <a:r>
              <a:rPr lang="en-US" sz="2000" b="1" i="1" dirty="0" smtClean="0"/>
              <a:t>Summary</a:t>
            </a:r>
          </a:p>
          <a:p>
            <a:pPr marL="285750" lvl="0" indent="-285750">
              <a:buFont typeface="Wingdings" panose="05000000000000000000" pitchFamily="2" charset="2"/>
              <a:buChar char="§"/>
              <a:defRPr/>
            </a:pPr>
            <a:r>
              <a:rPr lang="en-US" sz="1200" dirty="0">
                <a:solidFill>
                  <a:prstClr val="black"/>
                </a:solidFill>
              </a:rPr>
              <a:t>Uyuni desert is a stable target during August –</a:t>
            </a:r>
          </a:p>
          <a:p>
            <a:pPr lvl="0">
              <a:defRPr/>
            </a:pPr>
            <a:r>
              <a:rPr lang="en-US" sz="1200" dirty="0">
                <a:solidFill>
                  <a:prstClr val="black"/>
                </a:solidFill>
              </a:rPr>
              <a:t>October but reflectance is getting low during early</a:t>
            </a:r>
          </a:p>
          <a:p>
            <a:pPr lvl="0">
              <a:defRPr/>
            </a:pPr>
            <a:r>
              <a:rPr lang="en-US" sz="1200" dirty="0">
                <a:solidFill>
                  <a:prstClr val="black"/>
                </a:solidFill>
              </a:rPr>
              <a:t>wintertime due to precipitation.</a:t>
            </a:r>
          </a:p>
          <a:p>
            <a:pPr lvl="0">
              <a:defRPr/>
            </a:pPr>
            <a:endParaRPr lang="en-US" sz="1200" dirty="0">
              <a:solidFill>
                <a:prstClr val="black"/>
              </a:solidFill>
            </a:endParaRPr>
          </a:p>
          <a:p>
            <a:pPr marL="285750" lvl="0" indent="-285750">
              <a:buFont typeface="Wingdings" panose="05000000000000000000" pitchFamily="2" charset="2"/>
              <a:buChar char="§"/>
              <a:defRPr/>
            </a:pPr>
            <a:r>
              <a:rPr lang="en-US" sz="1200" dirty="0">
                <a:solidFill>
                  <a:prstClr val="black"/>
                </a:solidFill>
              </a:rPr>
              <a:t>Desert reflectance observed from the G17 ABI five VNIR</a:t>
            </a:r>
          </a:p>
          <a:p>
            <a:pPr lvl="0">
              <a:defRPr/>
            </a:pPr>
            <a:r>
              <a:rPr lang="en-US" sz="1200" dirty="0">
                <a:solidFill>
                  <a:prstClr val="black"/>
                </a:solidFill>
              </a:rPr>
              <a:t>bands is reasonably accurate compared with the NPP-</a:t>
            </a:r>
          </a:p>
          <a:p>
            <a:pPr lvl="0">
              <a:defRPr/>
            </a:pPr>
            <a:r>
              <a:rPr lang="en-US" sz="1200" dirty="0">
                <a:solidFill>
                  <a:prstClr val="black"/>
                </a:solidFill>
              </a:rPr>
              <a:t>VIIRS results.</a:t>
            </a:r>
          </a:p>
          <a:p>
            <a:pPr lvl="0">
              <a:defRPr/>
            </a:pPr>
            <a:endParaRPr lang="en-US" sz="1200" dirty="0">
              <a:solidFill>
                <a:prstClr val="black"/>
              </a:solidFill>
            </a:endParaRPr>
          </a:p>
          <a:p>
            <a:pPr marL="285750" lvl="0" indent="-285750">
              <a:buFont typeface="Wingdings" panose="05000000000000000000" pitchFamily="2" charset="2"/>
              <a:buChar char="§"/>
              <a:defRPr/>
            </a:pPr>
            <a:r>
              <a:rPr lang="en-US" sz="1200" dirty="0">
                <a:solidFill>
                  <a:prstClr val="black"/>
                </a:solidFill>
              </a:rPr>
              <a:t>Less uncertainty in the bidirectional reflectance</a:t>
            </a:r>
          </a:p>
          <a:p>
            <a:pPr lvl="0">
              <a:defRPr/>
            </a:pPr>
            <a:r>
              <a:rPr lang="en-US" sz="1200" dirty="0">
                <a:solidFill>
                  <a:prstClr val="black"/>
                </a:solidFill>
              </a:rPr>
              <a:t>distribution function effect is seen.</a:t>
            </a:r>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82</a:t>
            </a:fld>
            <a:endParaRPr lang="en-US" dirty="0"/>
          </a:p>
        </p:txBody>
      </p:sp>
      <p:graphicFrame>
        <p:nvGraphicFramePr>
          <p:cNvPr id="21" name="Table 20"/>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22" name="Date Placeholder 1"/>
          <p:cNvSpPr txBox="1">
            <a:spLocks/>
          </p:cNvSpPr>
          <p:nvPr/>
        </p:nvSpPr>
        <p:spPr>
          <a:xfrm>
            <a:off x="457199" y="6385878"/>
            <a:ext cx="1845425" cy="33559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prstClr val="black">
                    <a:tint val="75000"/>
                  </a:prstClr>
                </a:solidFill>
                <a:latin typeface="Calibri" panose="020F0502020204030204"/>
              </a:rPr>
              <a:t>11/28/2018</a:t>
            </a:r>
            <a:endParaRPr lang="en-US" dirty="0">
              <a:solidFill>
                <a:prstClr val="black">
                  <a:tint val="75000"/>
                </a:prstClr>
              </a:solidFill>
              <a:latin typeface="Calibri" panose="020F0502020204030204"/>
            </a:endParaRPr>
          </a:p>
        </p:txBody>
      </p:sp>
      <p:pic>
        <p:nvPicPr>
          <p:cNvPr id="28" name="Picture 27"/>
          <p:cNvPicPr preferRelativeResize="0">
            <a:picLocks/>
          </p:cNvPicPr>
          <p:nvPr/>
        </p:nvPicPr>
        <p:blipFill rotWithShape="1">
          <a:blip r:embed="rId3"/>
          <a:srcRect l="6419" t="4134" r="8275" b="775"/>
          <a:stretch/>
        </p:blipFill>
        <p:spPr>
          <a:xfrm>
            <a:off x="62345" y="4294448"/>
            <a:ext cx="2194560" cy="2101134"/>
          </a:xfrm>
          <a:prstGeom prst="rect">
            <a:avLst/>
          </a:prstGeom>
        </p:spPr>
      </p:pic>
      <p:sp>
        <p:nvSpPr>
          <p:cNvPr id="32" name="TextBox 31"/>
          <p:cNvSpPr txBox="1"/>
          <p:nvPr/>
        </p:nvSpPr>
        <p:spPr>
          <a:xfrm>
            <a:off x="15093" y="6424343"/>
            <a:ext cx="4666035"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panose="020F0502020204030204"/>
                <a:ea typeface="+mn-ea"/>
                <a:cs typeface="+mn-cs"/>
              </a:rPr>
              <a:t>Time series of reflectance variations over the Target 1 (left) and the Target 2 (right) from the G17ABI and NPP-VIIRS for five VNIR channels.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p:cNvPicPr preferRelativeResize="0">
            <a:picLocks/>
          </p:cNvPicPr>
          <p:nvPr/>
        </p:nvPicPr>
        <p:blipFill rotWithShape="1">
          <a:blip r:embed="rId4"/>
          <a:srcRect l="6273" t="4522" r="7706" b="904"/>
          <a:stretch/>
        </p:blipFill>
        <p:spPr>
          <a:xfrm>
            <a:off x="2325681" y="4290957"/>
            <a:ext cx="2194560" cy="2101134"/>
          </a:xfrm>
          <a:prstGeom prst="rect">
            <a:avLst/>
          </a:prstGeom>
        </p:spPr>
      </p:pic>
    </p:spTree>
    <p:extLst>
      <p:ext uri="{BB962C8B-B14F-4D97-AF65-F5344CB8AC3E}">
        <p14:creationId xmlns:p14="http://schemas.microsoft.com/office/powerpoint/2010/main" val="18438803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solidFill>
                  <a:schemeClr val="tx1"/>
                </a:solidFill>
              </a:rPr>
              <a:t>ABI-L1b-PLPT-032</a:t>
            </a:r>
            <a:r>
              <a:rPr lang="en-US" sz="3600" dirty="0"/>
              <a:t/>
            </a:r>
            <a:br>
              <a:rPr lang="en-US" sz="3600" dirty="0"/>
            </a:br>
            <a:r>
              <a:rPr lang="en-US" sz="3600" dirty="0">
                <a:solidFill>
                  <a:schemeClr val="tx1"/>
                </a:solidFill>
              </a:rPr>
              <a:t>VNIR </a:t>
            </a:r>
            <a:r>
              <a:rPr lang="en-US" sz="3600" dirty="0" smtClean="0">
                <a:solidFill>
                  <a:schemeClr val="tx1"/>
                </a:solidFill>
              </a:rPr>
              <a:t>SNR and </a:t>
            </a:r>
            <a:r>
              <a:rPr lang="en-US" sz="3600" dirty="0">
                <a:solidFill>
                  <a:schemeClr val="tx1"/>
                </a:solidFill>
              </a:rPr>
              <a:t>Dynamic </a:t>
            </a:r>
            <a:r>
              <a:rPr lang="en-US" sz="3600" dirty="0" smtClean="0">
                <a:solidFill>
                  <a:schemeClr val="tx1"/>
                </a:solidFill>
              </a:rPr>
              <a:t>Range</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69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400110"/>
          </a:xfrm>
          <a:prstGeom prst="rect">
            <a:avLst/>
          </a:prstGeom>
          <a:ln w="12700" cmpd="sng">
            <a:noFill/>
          </a:ln>
        </p:spPr>
        <p:txBody>
          <a:bodyPr wrap="square">
            <a:spAutoFit/>
          </a:bodyPr>
          <a:lstStyle/>
          <a:p>
            <a:pPr algn="ctr"/>
            <a:r>
              <a:rPr lang="en-US" sz="2000" b="1" i="1" dirty="0" smtClean="0"/>
              <a:t>Objective</a:t>
            </a:r>
            <a:endParaRPr lang="en-US" sz="2000" dirty="0"/>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83</a:t>
            </a:fld>
            <a:endParaRPr lang="en-US" dirty="0"/>
          </a:p>
        </p:txBody>
      </p:sp>
      <p:graphicFrame>
        <p:nvGraphicFramePr>
          <p:cNvPr id="22" name="Table 21"/>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9" y="3755433"/>
            <a:ext cx="4319412" cy="400110"/>
          </a:xfrm>
          <a:prstGeom prst="rect">
            <a:avLst/>
          </a:prstGeom>
          <a:ln w="12700" cmpd="sng">
            <a:noFill/>
          </a:ln>
        </p:spPr>
        <p:txBody>
          <a:bodyPr wrap="square">
            <a:spAutoFit/>
          </a:bodyPr>
          <a:lstStyle/>
          <a:p>
            <a:pPr algn="ctr"/>
            <a:r>
              <a:rPr lang="en-US" sz="2000" b="1" i="1" dirty="0" smtClean="0"/>
              <a:t>Conclusion</a:t>
            </a:r>
            <a:endParaRPr lang="en-US" sz="2000" dirty="0"/>
          </a:p>
        </p:txBody>
      </p:sp>
      <p:sp>
        <p:nvSpPr>
          <p:cNvPr id="19" name="Rectangle 18"/>
          <p:cNvSpPr/>
          <p:nvPr/>
        </p:nvSpPr>
        <p:spPr>
          <a:xfrm>
            <a:off x="233538" y="3771940"/>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Rectangle 19"/>
          <p:cNvSpPr/>
          <p:nvPr/>
        </p:nvSpPr>
        <p:spPr>
          <a:xfrm>
            <a:off x="4588623" y="1151239"/>
            <a:ext cx="4319412" cy="400110"/>
          </a:xfrm>
          <a:prstGeom prst="rect">
            <a:avLst/>
          </a:prstGeom>
          <a:ln w="12700" cmpd="sng">
            <a:noFill/>
          </a:ln>
        </p:spPr>
        <p:txBody>
          <a:bodyPr wrap="square">
            <a:spAutoFit/>
          </a:bodyPr>
          <a:lstStyle/>
          <a:p>
            <a:pPr algn="ctr"/>
            <a:r>
              <a:rPr lang="en-US" sz="2000" b="1" i="1" dirty="0" smtClean="0"/>
              <a:t>Method</a:t>
            </a:r>
            <a:endParaRPr lang="en-US" sz="2000" dirty="0"/>
          </a:p>
        </p:txBody>
      </p:sp>
      <p:sp>
        <p:nvSpPr>
          <p:cNvPr id="3" name="Rectangle 2"/>
          <p:cNvSpPr/>
          <p:nvPr/>
        </p:nvSpPr>
        <p:spPr>
          <a:xfrm>
            <a:off x="266700" y="1524000"/>
            <a:ext cx="4229100" cy="2246769"/>
          </a:xfrm>
          <a:prstGeom prst="rect">
            <a:avLst/>
          </a:prstGeom>
        </p:spPr>
        <p:txBody>
          <a:bodyPr wrap="square">
            <a:spAutoFit/>
          </a:bodyPr>
          <a:lstStyle/>
          <a:p>
            <a:pPr algn="just"/>
            <a:r>
              <a:rPr lang="en-US" sz="1400" dirty="0"/>
              <a:t>Determine the ABI visible and near infrared (VNIR) channels’ signal-to-noise ratio (SNR) and Dynamic Range at the beginning-of-life (BOL</a:t>
            </a:r>
            <a:r>
              <a:rPr lang="en-US" sz="1400" dirty="0" smtClean="0"/>
              <a:t>).</a:t>
            </a:r>
          </a:p>
          <a:p>
            <a:pPr algn="just"/>
            <a:endParaRPr lang="en-US" sz="1400" dirty="0"/>
          </a:p>
          <a:p>
            <a:pPr algn="ctr"/>
            <a:r>
              <a:rPr lang="en-US" sz="1400" b="1" i="1" dirty="0"/>
              <a:t>Related Requirements</a:t>
            </a:r>
          </a:p>
          <a:p>
            <a:pPr marL="169863" lvl="0" indent="-169863">
              <a:buFont typeface="Arial" panose="020B0604020202020204" pitchFamily="34" charset="0"/>
              <a:buChar char="•"/>
            </a:pPr>
            <a:r>
              <a:rPr lang="en-US" sz="1400" dirty="0"/>
              <a:t>MRD737 (Long-term radiance drift); </a:t>
            </a:r>
          </a:p>
          <a:p>
            <a:pPr marL="169863" lvl="0" indent="-169863">
              <a:buFont typeface="Arial" panose="020B0604020202020204" pitchFamily="34" charset="0"/>
              <a:buChar char="•"/>
            </a:pPr>
            <a:r>
              <a:rPr lang="en-US" sz="1400" dirty="0"/>
              <a:t>MRD1493/MRD1503 MRD1513(Product Measurement Accuracy);</a:t>
            </a:r>
          </a:p>
          <a:p>
            <a:pPr marL="169863" lvl="0" indent="-169863">
              <a:buFont typeface="Arial" panose="020B0604020202020204" pitchFamily="34" charset="0"/>
              <a:buChar char="•"/>
            </a:pPr>
            <a:r>
              <a:rPr lang="en-US" sz="1400" dirty="0"/>
              <a:t>MRD2120(solar reflective channels to within an absolute accuracy of 5%)</a:t>
            </a:r>
          </a:p>
        </p:txBody>
      </p:sp>
      <p:sp>
        <p:nvSpPr>
          <p:cNvPr id="21" name="Rectangle 20"/>
          <p:cNvSpPr/>
          <p:nvPr/>
        </p:nvSpPr>
        <p:spPr>
          <a:xfrm>
            <a:off x="4648200" y="1524000"/>
            <a:ext cx="3883287" cy="276999"/>
          </a:xfrm>
          <a:prstGeom prst="rect">
            <a:avLst/>
          </a:prstGeom>
          <a:ln w="12700" cmpd="sng">
            <a:noFill/>
          </a:ln>
        </p:spPr>
        <p:txBody>
          <a:bodyPr wrap="square">
            <a:spAutoFit/>
          </a:bodyPr>
          <a:lstStyle/>
          <a:p>
            <a:r>
              <a:rPr lang="en-US" sz="1200" dirty="0" smtClean="0"/>
              <a:t>Equations to calculate SNR and DNR</a:t>
            </a:r>
            <a:endParaRPr lang="en-US" sz="1200" b="1" dirty="0"/>
          </a:p>
        </p:txBody>
      </p:sp>
      <p:graphicFrame>
        <p:nvGraphicFramePr>
          <p:cNvPr id="23" name="Object 22"/>
          <p:cNvGraphicFramePr>
            <a:graphicFrameLocks noChangeAspect="1"/>
          </p:cNvGraphicFramePr>
          <p:nvPr>
            <p:extLst/>
          </p:nvPr>
        </p:nvGraphicFramePr>
        <p:xfrm>
          <a:off x="5933745" y="1807299"/>
          <a:ext cx="1704975" cy="666750"/>
        </p:xfrm>
        <a:graphic>
          <a:graphicData uri="http://schemas.openxmlformats.org/presentationml/2006/ole">
            <mc:AlternateContent xmlns:mc="http://schemas.openxmlformats.org/markup-compatibility/2006">
              <mc:Choice xmlns:v="urn:schemas-microsoft-com:vml" Requires="v">
                <p:oleObj spid="_x0000_s19481" r:id="rId4" imgW="1701800" imgH="673100" progId="Equation.3">
                  <p:embed/>
                </p:oleObj>
              </mc:Choice>
              <mc:Fallback>
                <p:oleObj r:id="rId4" imgW="1701800" imgH="673100" progId="Equation.3">
                  <p:embed/>
                  <p:pic>
                    <p:nvPicPr>
                      <p:cNvPr id="23" name="Object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3745" y="1807299"/>
                        <a:ext cx="1704975" cy="666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24" name="Rectangle 23"/>
              <p:cNvSpPr/>
              <p:nvPr/>
            </p:nvSpPr>
            <p:spPr>
              <a:xfrm>
                <a:off x="5587062" y="2464034"/>
                <a:ext cx="2089866" cy="3172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𝐷𝑁𝑅</m:t>
                      </m:r>
                      <m:r>
                        <a:rPr lang="en-US" sz="1200" i="0">
                          <a:latin typeface="Cambria Math" panose="02040503050406030204" pitchFamily="18" charset="0"/>
                        </a:rPr>
                        <m:t>=</m:t>
                      </m:r>
                      <m:d>
                        <m:dPr>
                          <m:ctrlPr>
                            <a:rPr lang="en-US" sz="1200" i="1">
                              <a:latin typeface="Cambria Math" panose="02040503050406030204" pitchFamily="18" charset="0"/>
                            </a:rPr>
                          </m:ctrlPr>
                        </m:dPr>
                        <m:e>
                          <m:sSup>
                            <m:sSupPr>
                              <m:ctrlPr>
                                <a:rPr lang="en-US" sz="1200" i="1">
                                  <a:latin typeface="Cambria Math" panose="02040503050406030204" pitchFamily="18" charset="0"/>
                                </a:rPr>
                              </m:ctrlPr>
                            </m:sSupPr>
                            <m:e>
                              <m:r>
                                <a:rPr lang="en-US" sz="1200" i="0">
                                  <a:latin typeface="Cambria Math" panose="02040503050406030204" pitchFamily="18" charset="0"/>
                                </a:rPr>
                                <m:t>2</m:t>
                              </m:r>
                            </m:e>
                            <m:sup>
                              <m:r>
                                <a:rPr lang="en-US" sz="1200" i="1">
                                  <a:latin typeface="Cambria Math" panose="02040503050406030204" pitchFamily="18" charset="0"/>
                                </a:rPr>
                                <m:t>𝑏𝑖𝑡𝑠</m:t>
                              </m:r>
                            </m:sup>
                          </m:sSup>
                          <m:r>
                            <a:rPr lang="en-US" sz="1200" i="0">
                              <a:latin typeface="Cambria Math" panose="02040503050406030204" pitchFamily="18" charset="0"/>
                            </a:rPr>
                            <m:t>− </m:t>
                          </m:r>
                          <m:bar>
                            <m:barPr>
                              <m:pos m:val="top"/>
                              <m:ctrlPr>
                                <a:rPr lang="en-US" sz="1200" i="1">
                                  <a:latin typeface="Cambria Math" panose="02040503050406030204" pitchFamily="18" charset="0"/>
                                </a:rPr>
                              </m:ctrlPr>
                            </m:barPr>
                            <m:e>
                              <m:r>
                                <a:rPr lang="en-US" sz="1200" i="1">
                                  <a:latin typeface="Cambria Math" panose="02040503050406030204" pitchFamily="18" charset="0"/>
                                </a:rPr>
                                <m:t>𝑑𝑛𝑠𝑝𝑐</m:t>
                              </m:r>
                            </m:e>
                          </m:bar>
                        </m:e>
                      </m:d>
                      <m:r>
                        <a:rPr lang="en-US" sz="1200" i="0">
                          <a:latin typeface="Cambria Math" panose="02040503050406030204" pitchFamily="18" charset="0"/>
                        </a:rPr>
                        <m:t>∗</m:t>
                      </m:r>
                      <m:r>
                        <a:rPr lang="en-US" sz="1200" i="1">
                          <a:latin typeface="Cambria Math" panose="02040503050406030204" pitchFamily="18" charset="0"/>
                        </a:rPr>
                        <m:t>𝑀</m:t>
                      </m:r>
                    </m:oMath>
                  </m:oMathPara>
                </a14:m>
                <a:endParaRPr lang="en-US" sz="1200" dirty="0"/>
              </a:p>
            </p:txBody>
          </p:sp>
        </mc:Choice>
        <mc:Fallback xmlns="">
          <p:sp>
            <p:nvSpPr>
              <p:cNvPr id="24" name="Rectangle 23"/>
              <p:cNvSpPr>
                <a:spLocks noRot="1" noChangeAspect="1" noMove="1" noResize="1" noEditPoints="1" noAdjustHandles="1" noChangeArrowheads="1" noChangeShapeType="1" noTextEdit="1"/>
              </p:cNvSpPr>
              <p:nvPr/>
            </p:nvSpPr>
            <p:spPr>
              <a:xfrm>
                <a:off x="5587062" y="2464034"/>
                <a:ext cx="2089866" cy="317266"/>
              </a:xfrm>
              <a:prstGeom prst="rect">
                <a:avLst/>
              </a:prstGeom>
              <a:blipFill>
                <a:blip r:embed="rId6"/>
                <a:stretch>
                  <a:fillRect b="-3846"/>
                </a:stretch>
              </a:blipFill>
            </p:spPr>
            <p:txBody>
              <a:bodyPr/>
              <a:lstStyle/>
              <a:p>
                <a:r>
                  <a:rPr lang="en-US">
                    <a:noFill/>
                  </a:rPr>
                  <a:t> </a:t>
                </a:r>
              </a:p>
            </p:txBody>
          </p:sp>
        </mc:Fallback>
      </mc:AlternateContent>
      <p:sp>
        <p:nvSpPr>
          <p:cNvPr id="25" name="TextBox 24"/>
          <p:cNvSpPr txBox="1"/>
          <p:nvPr/>
        </p:nvSpPr>
        <p:spPr>
          <a:xfrm>
            <a:off x="8323212" y="1733069"/>
            <a:ext cx="533400" cy="276999"/>
          </a:xfrm>
          <a:prstGeom prst="rect">
            <a:avLst/>
          </a:prstGeom>
          <a:noFill/>
        </p:spPr>
        <p:txBody>
          <a:bodyPr wrap="square" rtlCol="0">
            <a:spAutoFit/>
          </a:bodyPr>
          <a:lstStyle/>
          <a:p>
            <a:r>
              <a:rPr lang="en-US" sz="1200" dirty="0" smtClean="0"/>
              <a:t>(1)</a:t>
            </a:r>
            <a:endParaRPr lang="en-US" sz="1200" dirty="0"/>
          </a:p>
        </p:txBody>
      </p:sp>
      <p:sp>
        <p:nvSpPr>
          <p:cNvPr id="26" name="TextBox 25"/>
          <p:cNvSpPr txBox="1"/>
          <p:nvPr/>
        </p:nvSpPr>
        <p:spPr>
          <a:xfrm>
            <a:off x="8323212" y="2445112"/>
            <a:ext cx="533400" cy="276999"/>
          </a:xfrm>
          <a:prstGeom prst="rect">
            <a:avLst/>
          </a:prstGeom>
          <a:noFill/>
        </p:spPr>
        <p:txBody>
          <a:bodyPr wrap="square" rtlCol="0">
            <a:spAutoFit/>
          </a:bodyPr>
          <a:lstStyle/>
          <a:p>
            <a:r>
              <a:rPr lang="en-US" sz="1200" dirty="0" smtClean="0"/>
              <a:t>(2)</a:t>
            </a:r>
            <a:endParaRPr lang="en-US" sz="1200" dirty="0"/>
          </a:p>
        </p:txBody>
      </p:sp>
      <p:sp>
        <p:nvSpPr>
          <p:cNvPr id="28" name="Rectangle 27"/>
          <p:cNvSpPr/>
          <p:nvPr/>
        </p:nvSpPr>
        <p:spPr>
          <a:xfrm>
            <a:off x="4686300" y="2819400"/>
            <a:ext cx="4158956" cy="938719"/>
          </a:xfrm>
          <a:prstGeom prst="rect">
            <a:avLst/>
          </a:prstGeom>
          <a:ln w="12700" cmpd="sng">
            <a:noFill/>
          </a:ln>
        </p:spPr>
        <p:txBody>
          <a:bodyPr wrap="square">
            <a:spAutoFit/>
          </a:bodyPr>
          <a:lstStyle/>
          <a:p>
            <a:pPr algn="just"/>
            <a:r>
              <a:rPr lang="en-US" sz="1100" dirty="0"/>
              <a:t>Where </a:t>
            </a:r>
            <a:r>
              <a:rPr lang="en-US" sz="1100" dirty="0" smtClean="0"/>
              <a:t>SNR is the VNIR band signal-noise-ratio, dn is </a:t>
            </a:r>
            <a:r>
              <a:rPr lang="en-US" sz="1100" dirty="0"/>
              <a:t>the dynamic range for the detector </a:t>
            </a:r>
            <a:r>
              <a:rPr lang="en-US" sz="1100" i="1" dirty="0" smtClean="0"/>
              <a:t>dn</a:t>
            </a:r>
            <a:r>
              <a:rPr lang="en-US" sz="1100" dirty="0" smtClean="0"/>
              <a:t> </a:t>
            </a:r>
            <a:r>
              <a:rPr lang="en-US" sz="1100" dirty="0"/>
              <a:t>is digital count; subscript </a:t>
            </a:r>
            <a:r>
              <a:rPr lang="en-US" sz="1100" i="1" dirty="0"/>
              <a:t>SCT</a:t>
            </a:r>
            <a:r>
              <a:rPr lang="en-US" sz="1100" dirty="0"/>
              <a:t> and </a:t>
            </a:r>
            <a:r>
              <a:rPr lang="en-US" sz="1100" i="1" dirty="0"/>
              <a:t>SPC</a:t>
            </a:r>
            <a:r>
              <a:rPr lang="en-US" sz="1100" dirty="0"/>
              <a:t> denote Solar Calibration Target (a solar diffuser) and space, respectively; the overhead bar denotes average; </a:t>
            </a:r>
            <a:r>
              <a:rPr lang="en-US" sz="1100" i="1" dirty="0"/>
              <a:t>σ</a:t>
            </a:r>
            <a:r>
              <a:rPr lang="en-US" sz="1100" i="1" baseline="30000" dirty="0"/>
              <a:t>2</a:t>
            </a:r>
            <a:r>
              <a:rPr lang="en-US" sz="1100" dirty="0"/>
              <a:t> is variance; DNR is the dynamic range for the detector</a:t>
            </a:r>
            <a:r>
              <a:rPr lang="en-US" sz="1100" dirty="0" smtClean="0"/>
              <a:t>, M the band gain. </a:t>
            </a:r>
            <a:endParaRPr lang="en-US" sz="1100" b="1" dirty="0"/>
          </a:p>
        </p:txBody>
      </p:sp>
      <p:sp>
        <p:nvSpPr>
          <p:cNvPr id="31" name="Rectangle 30"/>
          <p:cNvSpPr/>
          <p:nvPr/>
        </p:nvSpPr>
        <p:spPr>
          <a:xfrm>
            <a:off x="190500" y="4038600"/>
            <a:ext cx="4158956" cy="492443"/>
          </a:xfrm>
          <a:prstGeom prst="rect">
            <a:avLst/>
          </a:prstGeom>
          <a:ln w="12700" cmpd="sng">
            <a:noFill/>
          </a:ln>
        </p:spPr>
        <p:txBody>
          <a:bodyPr wrap="square">
            <a:spAutoFit/>
          </a:bodyPr>
          <a:lstStyle/>
          <a:p>
            <a:r>
              <a:rPr lang="en-US" sz="1600" dirty="0" smtClean="0"/>
              <a:t>G17 SNR monitoring and trending:</a:t>
            </a:r>
            <a:endParaRPr lang="en-US" sz="1600" dirty="0"/>
          </a:p>
          <a:p>
            <a:r>
              <a:rPr lang="en-US" sz="1000" i="1" u="sng" dirty="0">
                <a:solidFill>
                  <a:schemeClr val="accent1">
                    <a:lumMod val="75000"/>
                  </a:schemeClr>
                </a:solidFill>
              </a:rPr>
              <a:t>https://</a:t>
            </a:r>
            <a:r>
              <a:rPr lang="en-US" sz="1000" i="1" u="sng" dirty="0" smtClean="0">
                <a:solidFill>
                  <a:schemeClr val="accent1">
                    <a:lumMod val="75000"/>
                  </a:schemeClr>
                </a:solidFill>
              </a:rPr>
              <a:t>www.star.nesdis.noaa.gov/GOESCal/G17_ABI_Solar_Cal_static.php</a:t>
            </a:r>
            <a:endParaRPr lang="en-US" sz="1000" i="1" u="sng" dirty="0">
              <a:solidFill>
                <a:schemeClr val="accent1">
                  <a:lumMod val="75000"/>
                </a:schemeClr>
              </a:solidFill>
            </a:endParaRPr>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 y="4533900"/>
            <a:ext cx="2781300" cy="1761403"/>
          </a:xfrm>
          <a:prstGeom prst="rect">
            <a:avLst/>
          </a:prstGeom>
        </p:spPr>
      </p:pic>
      <p:sp>
        <p:nvSpPr>
          <p:cNvPr id="33" name="Rectangle 32"/>
          <p:cNvSpPr/>
          <p:nvPr/>
        </p:nvSpPr>
        <p:spPr>
          <a:xfrm>
            <a:off x="571500" y="6210300"/>
            <a:ext cx="4158956" cy="261610"/>
          </a:xfrm>
          <a:prstGeom prst="rect">
            <a:avLst/>
          </a:prstGeom>
          <a:ln w="12700" cmpd="sng">
            <a:noFill/>
          </a:ln>
        </p:spPr>
        <p:txBody>
          <a:bodyPr wrap="square">
            <a:spAutoFit/>
          </a:bodyPr>
          <a:lstStyle/>
          <a:p>
            <a:r>
              <a:rPr lang="en-US" sz="1050" dirty="0" smtClean="0"/>
              <a:t>GOES-17 ABI VNIR SNR mean, stdv, max, min </a:t>
            </a:r>
            <a:r>
              <a:rPr lang="en-US" sz="1050" dirty="0"/>
              <a:t> </a:t>
            </a:r>
            <a:r>
              <a:rPr lang="en-US" sz="1050" dirty="0" smtClean="0"/>
              <a:t>from GS</a:t>
            </a:r>
            <a:endParaRPr lang="en-US" sz="1050" dirty="0"/>
          </a:p>
        </p:txBody>
      </p:sp>
      <p:sp>
        <p:nvSpPr>
          <p:cNvPr id="40" name="Rectangle 39"/>
          <p:cNvSpPr/>
          <p:nvPr/>
        </p:nvSpPr>
        <p:spPr>
          <a:xfrm>
            <a:off x="4648200" y="4076701"/>
            <a:ext cx="4229100" cy="2246769"/>
          </a:xfrm>
          <a:prstGeom prst="rect">
            <a:avLst/>
          </a:prstGeom>
        </p:spPr>
        <p:txBody>
          <a:bodyPr wrap="square">
            <a:spAutoFit/>
          </a:bodyPr>
          <a:lstStyle/>
          <a:p>
            <a:pPr marL="285750" indent="-285750" algn="just">
              <a:buFont typeface="Wingdings" panose="05000000000000000000" pitchFamily="2" charset="2"/>
              <a:buChar char="Ø"/>
            </a:pPr>
            <a:r>
              <a:rPr lang="en-US" sz="1400" dirty="0" smtClean="0"/>
              <a:t>CWG </a:t>
            </a:r>
            <a:r>
              <a:rPr lang="en-US" sz="1400" dirty="0"/>
              <a:t>characterized </a:t>
            </a:r>
            <a:r>
              <a:rPr lang="en-US" sz="1400" dirty="0" smtClean="0"/>
              <a:t>the features </a:t>
            </a:r>
            <a:r>
              <a:rPr lang="en-US" sz="1400" dirty="0"/>
              <a:t>of GOES-17 ABI VNIR bands SNR </a:t>
            </a:r>
            <a:r>
              <a:rPr lang="en-US" sz="1400" dirty="0" smtClean="0"/>
              <a:t>in </a:t>
            </a:r>
            <a:r>
              <a:rPr lang="en-US" sz="1400" dirty="0"/>
              <a:t>the overall </a:t>
            </a:r>
            <a:r>
              <a:rPr lang="en-US" sz="1400" dirty="0" smtClean="0"/>
              <a:t>mean and </a:t>
            </a:r>
            <a:r>
              <a:rPr lang="en-US" sz="1400" dirty="0"/>
              <a:t>detector level.  </a:t>
            </a:r>
            <a:endParaRPr lang="en-US" sz="1400" dirty="0" smtClean="0"/>
          </a:p>
          <a:p>
            <a:pPr marL="285750" indent="-285750" algn="just">
              <a:buFont typeface="Wingdings" panose="05000000000000000000" pitchFamily="2" charset="2"/>
              <a:buChar char="Ø"/>
            </a:pPr>
            <a:r>
              <a:rPr lang="en-US" sz="1400" dirty="0" smtClean="0"/>
              <a:t>VNIR </a:t>
            </a:r>
            <a:r>
              <a:rPr lang="en-US" sz="1400" dirty="0"/>
              <a:t>bands mean SNR </a:t>
            </a:r>
            <a:r>
              <a:rPr lang="en-US" sz="1400" dirty="0" smtClean="0"/>
              <a:t>exceeded the specification recently. Bands 1-3 show stable </a:t>
            </a:r>
            <a:r>
              <a:rPr lang="en-US" sz="1400" dirty="0"/>
              <a:t>while </a:t>
            </a:r>
            <a:r>
              <a:rPr lang="en-US" sz="1400" dirty="0" smtClean="0"/>
              <a:t>bands 4-6 show </a:t>
            </a:r>
            <a:r>
              <a:rPr lang="en-US" sz="1400" dirty="0"/>
              <a:t>an improvement from the early stage. </a:t>
            </a:r>
            <a:endParaRPr lang="en-US" sz="1400" dirty="0" smtClean="0"/>
          </a:p>
          <a:p>
            <a:pPr marL="285750" indent="-285750" algn="just">
              <a:buFont typeface="Wingdings" panose="05000000000000000000" pitchFamily="2" charset="2"/>
              <a:buChar char="Ø"/>
            </a:pPr>
            <a:r>
              <a:rPr lang="en-US" sz="1400" dirty="0" smtClean="0"/>
              <a:t>Band-dependent at </a:t>
            </a:r>
            <a:r>
              <a:rPr lang="en-US" sz="1400" dirty="0"/>
              <a:t>worst condition, especially </a:t>
            </a:r>
            <a:r>
              <a:rPr lang="en-US" sz="1400" dirty="0" smtClean="0"/>
              <a:t>bands 4-6.</a:t>
            </a:r>
          </a:p>
          <a:p>
            <a:pPr marL="285750" indent="-285750" algn="just">
              <a:buFont typeface="Wingdings" panose="05000000000000000000" pitchFamily="2" charset="2"/>
              <a:buChar char="Ø"/>
            </a:pPr>
            <a:r>
              <a:rPr lang="en-US" sz="1400" dirty="0" smtClean="0"/>
              <a:t>G17 </a:t>
            </a:r>
            <a:r>
              <a:rPr lang="en-US" sz="1400" dirty="0"/>
              <a:t>VNIR bands dynamic ranges all meet the </a:t>
            </a:r>
            <a:r>
              <a:rPr lang="en-US" sz="1400" dirty="0" smtClean="0"/>
              <a:t>requirements</a:t>
            </a:r>
            <a:endParaRPr lang="en-US" dirty="0"/>
          </a:p>
        </p:txBody>
      </p:sp>
    </p:spTree>
    <p:extLst>
      <p:ext uri="{BB962C8B-B14F-4D97-AF65-F5344CB8AC3E}">
        <p14:creationId xmlns:p14="http://schemas.microsoft.com/office/powerpoint/2010/main" val="39097373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84</a:t>
            </a:fld>
            <a:endParaRPr lang="en-US" altLang="en-US" dirty="0">
              <a:solidFill>
                <a:schemeClr val="tx1"/>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ABI-L1b-PLPT-033</a:t>
            </a:r>
            <a:r>
              <a:rPr lang="en-US" sz="3600" dirty="0"/>
              <a:t/>
            </a:r>
            <a:br>
              <a:rPr lang="en-US" sz="3600" dirty="0"/>
            </a:br>
            <a:r>
              <a:rPr lang="en-US" sz="3600" dirty="0" smtClean="0"/>
              <a:t>IR CALIBRATION STABILITY</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569660"/>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Evaluate the detector-to-detector, swath-to-swath, channel-to-channel radiometric calibration stability for ABI IR channels.</a:t>
            </a:r>
          </a:p>
          <a:p>
            <a:pPr algn="ctr"/>
            <a:r>
              <a:rPr lang="en-US" sz="2000" b="1" i="1" dirty="0" smtClean="0"/>
              <a:t>Related Requirements</a:t>
            </a:r>
          </a:p>
          <a:p>
            <a:pPr marL="169863" lvl="0" indent="-169863">
              <a:buFont typeface="Arial" panose="020B0604020202020204" pitchFamily="34" charset="0"/>
              <a:buChar char="•"/>
            </a:pPr>
            <a:r>
              <a:rPr lang="en-US" sz="1400" dirty="0"/>
              <a:t>MRD519 (relative accuracy of radiance product).</a:t>
            </a:r>
          </a:p>
        </p:txBody>
      </p:sp>
      <p:sp>
        <p:nvSpPr>
          <p:cNvPr id="36" name="Rectangle 35"/>
          <p:cNvSpPr/>
          <p:nvPr/>
        </p:nvSpPr>
        <p:spPr>
          <a:xfrm>
            <a:off x="4684844" y="3916345"/>
            <a:ext cx="4252570" cy="2339102"/>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dirty="0" smtClean="0"/>
              <a:t>Detector-to-detector repeatability meets the specification of requirement. </a:t>
            </a:r>
          </a:p>
          <a:p>
            <a:pPr marL="285750" indent="-285750" algn="just">
              <a:buFont typeface="Arial" panose="020B0604020202020204" pitchFamily="34" charset="0"/>
              <a:buChar char="•"/>
            </a:pPr>
            <a:r>
              <a:rPr lang="en-US" sz="1400" dirty="0" smtClean="0"/>
              <a:t>Swath-to-swatch </a:t>
            </a:r>
            <a:r>
              <a:rPr lang="en-US" sz="1400" dirty="0"/>
              <a:t>repeatability meets the specification of requirement. </a:t>
            </a:r>
          </a:p>
          <a:p>
            <a:pPr marL="285750" indent="-285750" algn="just">
              <a:buFont typeface="Arial" panose="020B0604020202020204" pitchFamily="34" charset="0"/>
              <a:buChar char="•"/>
            </a:pPr>
            <a:r>
              <a:rPr lang="en-US" sz="1400" dirty="0" smtClean="0"/>
              <a:t>Channel-to-channel </a:t>
            </a:r>
            <a:r>
              <a:rPr lang="en-US" sz="1400" dirty="0"/>
              <a:t>repeatability meets the specification of requirement. </a:t>
            </a:r>
            <a:endParaRPr lang="en-US" sz="1400" dirty="0" smtClean="0"/>
          </a:p>
          <a:p>
            <a:pPr marL="285750" indent="-285750" algn="just">
              <a:buFont typeface="Arial" panose="020B0604020202020204" pitchFamily="34" charset="0"/>
              <a:buChar char="•"/>
            </a:pPr>
            <a:r>
              <a:rPr lang="en-US" sz="1400" dirty="0" smtClean="0"/>
              <a:t>There is no indication of serious on-orbit degradation of the repeatability.</a:t>
            </a:r>
            <a:endParaRPr lang="en-US" sz="1400" dirty="0"/>
          </a:p>
          <a:p>
            <a:pPr marL="285750" indent="-285750" algn="just">
              <a:buFont typeface="Arial" panose="020B0604020202020204" pitchFamily="34" charset="0"/>
              <a:buChar char="•"/>
            </a:pPr>
            <a:endParaRPr lang="en-US" sz="1400" dirty="0" smtClean="0"/>
          </a:p>
        </p:txBody>
      </p:sp>
      <p:sp>
        <p:nvSpPr>
          <p:cNvPr id="50" name="Rectangle 49"/>
          <p:cNvSpPr/>
          <p:nvPr/>
        </p:nvSpPr>
        <p:spPr>
          <a:xfrm>
            <a:off x="4690872" y="1353312"/>
            <a:ext cx="4342419" cy="830997"/>
          </a:xfrm>
          <a:prstGeom prst="rect">
            <a:avLst/>
          </a:prstGeom>
          <a:ln w="12700" cmpd="sng">
            <a:noFill/>
          </a:ln>
        </p:spPr>
        <p:txBody>
          <a:bodyPr wrap="square">
            <a:spAutoFit/>
          </a:bodyPr>
          <a:lstStyle/>
          <a:p>
            <a:pPr algn="ctr"/>
            <a:r>
              <a:rPr lang="en-US" sz="2000" b="1" i="1" dirty="0" smtClean="0"/>
              <a:t>Methodology</a:t>
            </a:r>
          </a:p>
          <a:p>
            <a:r>
              <a:rPr lang="en-US" sz="1400" dirty="0"/>
              <a:t>Reanalyze the special scan data executed for PLT and validate the PLT results.</a:t>
            </a:r>
          </a:p>
        </p:txBody>
      </p:sp>
      <p:pic>
        <p:nvPicPr>
          <p:cNvPr id="20" name="Picture 19"/>
          <p:cNvPicPr>
            <a:picLocks/>
          </p:cNvPicPr>
          <p:nvPr/>
        </p:nvPicPr>
        <p:blipFill>
          <a:blip r:embed="rId2"/>
          <a:stretch>
            <a:fillRect/>
          </a:stretch>
        </p:blipFill>
        <p:spPr>
          <a:xfrm>
            <a:off x="459899" y="5638800"/>
            <a:ext cx="3657600" cy="640080"/>
          </a:xfrm>
          <a:prstGeom prst="rect">
            <a:avLst/>
          </a:prstGeom>
        </p:spPr>
      </p:pic>
      <p:sp>
        <p:nvSpPr>
          <p:cNvPr id="21" name="Rectangle 20"/>
          <p:cNvSpPr/>
          <p:nvPr/>
        </p:nvSpPr>
        <p:spPr>
          <a:xfrm>
            <a:off x="639270" y="6196145"/>
            <a:ext cx="3487667" cy="276999"/>
          </a:xfrm>
          <a:prstGeom prst="rect">
            <a:avLst/>
          </a:prstGeom>
          <a:ln w="12700" cmpd="sng">
            <a:noFill/>
          </a:ln>
        </p:spPr>
        <p:txBody>
          <a:bodyPr wrap="square">
            <a:spAutoFit/>
          </a:bodyPr>
          <a:lstStyle/>
          <a:p>
            <a:pPr algn="ctr"/>
            <a:r>
              <a:rPr lang="en-US" sz="1200" b="1" dirty="0" smtClean="0"/>
              <a:t>PLT Repeatability Reanalysis Results </a:t>
            </a:r>
            <a:endParaRPr lang="en-US" sz="1200" b="1" dirty="0"/>
          </a:p>
        </p:txBody>
      </p:sp>
      <p:pic>
        <p:nvPicPr>
          <p:cNvPr id="26" name="Picture 25"/>
          <p:cNvPicPr>
            <a:picLocks/>
          </p:cNvPicPr>
          <p:nvPr/>
        </p:nvPicPr>
        <p:blipFill>
          <a:blip r:embed="rId3"/>
          <a:stretch>
            <a:fillRect/>
          </a:stretch>
        </p:blipFill>
        <p:spPr>
          <a:xfrm>
            <a:off x="457200" y="4914900"/>
            <a:ext cx="3657600" cy="640080"/>
          </a:xfrm>
          <a:prstGeom prst="rect">
            <a:avLst/>
          </a:prstGeom>
        </p:spPr>
      </p:pic>
      <p:pic>
        <p:nvPicPr>
          <p:cNvPr id="28" name="Picture 27"/>
          <p:cNvPicPr>
            <a:picLocks/>
          </p:cNvPicPr>
          <p:nvPr/>
        </p:nvPicPr>
        <p:blipFill>
          <a:blip r:embed="rId4"/>
          <a:stretch>
            <a:fillRect/>
          </a:stretch>
        </p:blipFill>
        <p:spPr>
          <a:xfrm>
            <a:off x="457200" y="4206876"/>
            <a:ext cx="3657600" cy="640080"/>
          </a:xfrm>
          <a:prstGeom prst="rect">
            <a:avLst/>
          </a:prstGeom>
        </p:spPr>
      </p:pic>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13487772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85</a:t>
            </a:fld>
            <a:endParaRPr lang="en-US" altLang="en-US" dirty="0">
              <a:solidFill>
                <a:schemeClr val="tx1"/>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ABI-L1b-PLPT-034</a:t>
            </a:r>
            <a:r>
              <a:rPr lang="en-US" sz="3600" dirty="0"/>
              <a:t/>
            </a:r>
            <a:br>
              <a:rPr lang="en-US" sz="3600" dirty="0"/>
            </a:br>
            <a:r>
              <a:rPr lang="en-US" sz="2000" dirty="0"/>
              <a:t>Spatial Resolution </a:t>
            </a:r>
            <a:r>
              <a:rPr lang="en-US" sz="2000" dirty="0" smtClean="0"/>
              <a:t>(MTF) </a:t>
            </a:r>
            <a:r>
              <a:rPr lang="en-US" sz="2000" dirty="0"/>
              <a:t>Evaluation of ABI</a:t>
            </a:r>
            <a:endParaRPr lang="en-US" sz="20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40632" y="1243719"/>
            <a:ext cx="4306757" cy="2308324"/>
          </a:xfrm>
          <a:prstGeom prst="rect">
            <a:avLst/>
          </a:prstGeom>
          <a:ln w="12700" cmpd="sng">
            <a:noFill/>
          </a:ln>
        </p:spPr>
        <p:txBody>
          <a:bodyPr wrap="square">
            <a:spAutoFit/>
          </a:bodyPr>
          <a:lstStyle/>
          <a:p>
            <a:pPr algn="ctr"/>
            <a:r>
              <a:rPr lang="en-US" sz="2000" b="1" i="1" dirty="0" smtClean="0"/>
              <a:t>Objective</a:t>
            </a:r>
          </a:p>
          <a:p>
            <a:pPr marL="285750" indent="-285750">
              <a:buFont typeface="Arial" panose="020B0604020202020204" pitchFamily="34" charset="0"/>
              <a:buChar char="•"/>
            </a:pPr>
            <a:r>
              <a:rPr lang="en-US" sz="1400" dirty="0"/>
              <a:t>Evaluate the ABI spatial resolution in terms of Modulation Transfer Function (MTF). Report post-launch E/W and N/S rising/falling MTF and comparison with MRD requirements and pre-launch MTF </a:t>
            </a:r>
            <a:r>
              <a:rPr lang="en-US" sz="1400" dirty="0" smtClean="0"/>
              <a:t>values</a:t>
            </a:r>
          </a:p>
          <a:p>
            <a:pPr marL="285750" indent="-285750">
              <a:buFont typeface="Arial" panose="020B0604020202020204" pitchFamily="34" charset="0"/>
              <a:buChar char="•"/>
            </a:pPr>
            <a:endParaRPr lang="en-US" sz="2000" dirty="0"/>
          </a:p>
          <a:p>
            <a:pPr algn="ctr"/>
            <a:r>
              <a:rPr lang="en-US" sz="2000" b="1" i="1" dirty="0" smtClean="0"/>
              <a:t>Related Requirements</a:t>
            </a:r>
          </a:p>
          <a:p>
            <a:pPr marL="342900" indent="-342900">
              <a:buFont typeface="Arial" panose="020B0604020202020204" pitchFamily="34" charset="0"/>
              <a:buChar char="•"/>
            </a:pPr>
            <a:r>
              <a:rPr lang="en-US" sz="1400" dirty="0"/>
              <a:t>MRD527: Spatial resolution (MTF</a:t>
            </a:r>
            <a:r>
              <a:rPr lang="en-US" sz="1400" dirty="0" smtClean="0"/>
              <a:t>)</a:t>
            </a:r>
            <a:endParaRPr lang="en-US" sz="1400" dirty="0"/>
          </a:p>
        </p:txBody>
      </p:sp>
      <p:sp>
        <p:nvSpPr>
          <p:cNvPr id="36" name="Rectangle 35"/>
          <p:cNvSpPr/>
          <p:nvPr/>
        </p:nvSpPr>
        <p:spPr>
          <a:xfrm>
            <a:off x="4684844" y="3916345"/>
            <a:ext cx="4252570" cy="707886"/>
          </a:xfrm>
          <a:prstGeom prst="rect">
            <a:avLst/>
          </a:prstGeom>
          <a:ln w="12700" cmpd="sng">
            <a:noFill/>
          </a:ln>
        </p:spPr>
        <p:txBody>
          <a:bodyPr wrap="square">
            <a:spAutoFit/>
          </a:bodyPr>
          <a:lstStyle/>
          <a:p>
            <a:pPr algn="ctr"/>
            <a:r>
              <a:rPr lang="en-US" sz="2000" b="1" i="1" dirty="0" smtClean="0"/>
              <a:t>Summary</a:t>
            </a:r>
          </a:p>
          <a:p>
            <a:pPr marL="342900" indent="-342900" algn="ctr">
              <a:buFont typeface="Arial" panose="020B0604020202020204" pitchFamily="34" charset="0"/>
              <a:buChar char="•"/>
            </a:pPr>
            <a:endParaRPr lang="en-US" sz="2000" dirty="0"/>
          </a:p>
        </p:txBody>
      </p:sp>
      <p:sp>
        <p:nvSpPr>
          <p:cNvPr id="50" name="Rectangle 49"/>
          <p:cNvSpPr/>
          <p:nvPr/>
        </p:nvSpPr>
        <p:spPr>
          <a:xfrm>
            <a:off x="4742998" y="838200"/>
            <a:ext cx="4342419" cy="400110"/>
          </a:xfrm>
          <a:prstGeom prst="rect">
            <a:avLst/>
          </a:prstGeom>
          <a:ln w="12700" cmpd="sng">
            <a:noFill/>
          </a:ln>
        </p:spPr>
        <p:txBody>
          <a:bodyPr wrap="square">
            <a:spAutoFit/>
          </a:bodyPr>
          <a:lstStyle/>
          <a:p>
            <a:pPr algn="ctr"/>
            <a:r>
              <a:rPr lang="en-US" sz="2000" b="1" i="1" dirty="0" smtClean="0"/>
              <a:t>Methodology</a:t>
            </a:r>
          </a:p>
        </p:txBody>
      </p:sp>
      <p:sp>
        <p:nvSpPr>
          <p:cNvPr id="22" name="TextBox 21"/>
          <p:cNvSpPr txBox="1"/>
          <p:nvPr/>
        </p:nvSpPr>
        <p:spPr>
          <a:xfrm>
            <a:off x="4746718" y="2286000"/>
            <a:ext cx="1994457" cy="276999"/>
          </a:xfrm>
          <a:prstGeom prst="rect">
            <a:avLst/>
          </a:prstGeom>
          <a:noFill/>
        </p:spPr>
        <p:txBody>
          <a:bodyPr wrap="none" rtlCol="0">
            <a:spAutoFit/>
          </a:bodyPr>
          <a:lstStyle/>
          <a:p>
            <a:r>
              <a:rPr lang="en-US" sz="1200" b="1" dirty="0" smtClean="0"/>
              <a:t>E/W Rising MTF of ABI CH13</a:t>
            </a:r>
            <a:endParaRPr lang="en-US" sz="1200" b="1" dirty="0"/>
          </a:p>
        </p:txBody>
      </p:sp>
      <p:sp>
        <p:nvSpPr>
          <p:cNvPr id="23" name="TextBox 22"/>
          <p:cNvSpPr txBox="1"/>
          <p:nvPr/>
        </p:nvSpPr>
        <p:spPr>
          <a:xfrm>
            <a:off x="6921423" y="1308606"/>
            <a:ext cx="2306785" cy="276999"/>
          </a:xfrm>
          <a:prstGeom prst="rect">
            <a:avLst/>
          </a:prstGeom>
          <a:noFill/>
        </p:spPr>
        <p:txBody>
          <a:bodyPr wrap="none" rtlCol="0">
            <a:spAutoFit/>
          </a:bodyPr>
          <a:lstStyle/>
          <a:p>
            <a:r>
              <a:rPr lang="en-US" sz="1200" b="1" dirty="0" smtClean="0"/>
              <a:t>Lunar NSS Data on Sept. 25, 2018</a:t>
            </a:r>
            <a:endParaRPr lang="en-US" sz="1200" b="1" dirty="0"/>
          </a:p>
        </p:txBody>
      </p:sp>
      <p:sp>
        <p:nvSpPr>
          <p:cNvPr id="25" name="TextBox 24"/>
          <p:cNvSpPr txBox="1"/>
          <p:nvPr/>
        </p:nvSpPr>
        <p:spPr>
          <a:xfrm>
            <a:off x="4676519" y="1086896"/>
            <a:ext cx="2073003" cy="276999"/>
          </a:xfrm>
          <a:prstGeom prst="rect">
            <a:avLst/>
          </a:prstGeom>
          <a:noFill/>
        </p:spPr>
        <p:txBody>
          <a:bodyPr wrap="none" rtlCol="0">
            <a:spAutoFit/>
          </a:bodyPr>
          <a:lstStyle/>
          <a:p>
            <a:r>
              <a:rPr lang="en-US" sz="1200" b="1" dirty="0" smtClean="0"/>
              <a:t>E/W Rising MTF of ABI CH01</a:t>
            </a:r>
            <a:endParaRPr lang="en-US" sz="1200" b="1" dirty="0"/>
          </a:p>
        </p:txBody>
      </p:sp>
      <p:sp>
        <p:nvSpPr>
          <p:cNvPr id="2" name="Rectangle 1"/>
          <p:cNvSpPr/>
          <p:nvPr/>
        </p:nvSpPr>
        <p:spPr>
          <a:xfrm>
            <a:off x="4697314" y="3429000"/>
            <a:ext cx="2236886" cy="461665"/>
          </a:xfrm>
          <a:prstGeom prst="rect">
            <a:avLst/>
          </a:prstGeom>
        </p:spPr>
        <p:txBody>
          <a:bodyPr wrap="square">
            <a:spAutoFit/>
          </a:bodyPr>
          <a:lstStyle/>
          <a:p>
            <a:r>
              <a:rPr lang="en-US" sz="1200" dirty="0"/>
              <a:t>E/W rising/falling MTF calculated with ABI MESO scan of Moon</a:t>
            </a:r>
          </a:p>
        </p:txBody>
      </p:sp>
      <p:sp>
        <p:nvSpPr>
          <p:cNvPr id="6" name="Rectangle 5"/>
          <p:cNvSpPr/>
          <p:nvPr/>
        </p:nvSpPr>
        <p:spPr>
          <a:xfrm>
            <a:off x="6929410" y="3394391"/>
            <a:ext cx="2398844" cy="461665"/>
          </a:xfrm>
          <a:prstGeom prst="rect">
            <a:avLst/>
          </a:prstGeom>
        </p:spPr>
        <p:txBody>
          <a:bodyPr wrap="square">
            <a:spAutoFit/>
          </a:bodyPr>
          <a:lstStyle/>
          <a:p>
            <a:r>
              <a:rPr lang="en-US" sz="1200" dirty="0"/>
              <a:t>N/S rising/falling MTF calculated with ABI NSS of Moon  </a:t>
            </a:r>
          </a:p>
        </p:txBody>
      </p:sp>
      <p:sp>
        <p:nvSpPr>
          <p:cNvPr id="7" name="TextBox 6"/>
          <p:cNvSpPr txBox="1"/>
          <p:nvPr/>
        </p:nvSpPr>
        <p:spPr>
          <a:xfrm>
            <a:off x="4670271" y="4190213"/>
            <a:ext cx="4281091" cy="1569660"/>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Successful evaluation of ABI spatial resolution with lunar MTF </a:t>
            </a:r>
          </a:p>
          <a:p>
            <a:pPr marL="285750" indent="-285750">
              <a:buFont typeface="Arial" panose="020B0604020202020204" pitchFamily="34" charset="0"/>
              <a:buChar char="•"/>
            </a:pPr>
            <a:r>
              <a:rPr lang="en-US" sz="1200" dirty="0" smtClean="0"/>
              <a:t>All of E/W rising MTFs and majority </a:t>
            </a:r>
            <a:r>
              <a:rPr lang="en-US" sz="1200" dirty="0"/>
              <a:t>of N/S rising and falling </a:t>
            </a:r>
            <a:r>
              <a:rPr lang="en-US" sz="1200" dirty="0" smtClean="0"/>
              <a:t>MTFs  meet the requirement</a:t>
            </a:r>
          </a:p>
          <a:p>
            <a:pPr marL="285750" indent="-285750">
              <a:buFont typeface="Arial" panose="020B0604020202020204" pitchFamily="34" charset="0"/>
              <a:buChar char="•"/>
            </a:pPr>
            <a:r>
              <a:rPr lang="en-US" sz="1200" dirty="0" smtClean="0"/>
              <a:t>E/W falling </a:t>
            </a:r>
            <a:r>
              <a:rPr lang="en-US" sz="1200" dirty="0"/>
              <a:t>MTFs of </a:t>
            </a:r>
            <a:r>
              <a:rPr lang="en-US" sz="1200" dirty="0" smtClean="0"/>
              <a:t>ABI need lunar observation with sharp E/W falling edge</a:t>
            </a:r>
          </a:p>
          <a:p>
            <a:pPr marL="285750" indent="-285750">
              <a:buFont typeface="Arial" panose="020B0604020202020204" pitchFamily="34" charset="0"/>
              <a:buChar char="•"/>
            </a:pPr>
            <a:r>
              <a:rPr lang="en-US" sz="1200" dirty="0" smtClean="0"/>
              <a:t>ABI CH06 and CH11-CH13 N/S rising  MTFs and ABI CH11-CH13 falling MTFs performance degrade due to transition slope in space from NSS data.</a:t>
            </a:r>
            <a:endParaRPr lang="en-US" sz="12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9167" t="4236" b="5712"/>
          <a:stretch/>
        </p:blipFill>
        <p:spPr>
          <a:xfrm>
            <a:off x="394488" y="4426451"/>
            <a:ext cx="4064669" cy="2274723"/>
          </a:xfrm>
          <a:prstGeom prst="rect">
            <a:avLst/>
          </a:prstGeom>
        </p:spPr>
      </p:pic>
      <p:sp>
        <p:nvSpPr>
          <p:cNvPr id="10" name="TextBox 9"/>
          <p:cNvSpPr txBox="1"/>
          <p:nvPr/>
        </p:nvSpPr>
        <p:spPr>
          <a:xfrm>
            <a:off x="1078568" y="4175061"/>
            <a:ext cx="2696507" cy="369332"/>
          </a:xfrm>
          <a:prstGeom prst="rect">
            <a:avLst/>
          </a:prstGeom>
          <a:noFill/>
        </p:spPr>
        <p:txBody>
          <a:bodyPr wrap="none" rtlCol="0">
            <a:spAutoFit/>
          </a:bodyPr>
          <a:lstStyle/>
          <a:p>
            <a:r>
              <a:rPr lang="en-US" dirty="0" smtClean="0"/>
              <a:t>EW Rising MTF for G17 ABI</a:t>
            </a:r>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0834" t="4889" r="6666" b="7467"/>
          <a:stretch/>
        </p:blipFill>
        <p:spPr>
          <a:xfrm>
            <a:off x="6811129" y="1620213"/>
            <a:ext cx="2286000" cy="168320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302374"/>
            <a:ext cx="1524000" cy="104769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5431" y="2513554"/>
            <a:ext cx="1295400" cy="971550"/>
          </a:xfrm>
          <a:prstGeom prst="rect">
            <a:avLst/>
          </a:prstGeom>
        </p:spPr>
      </p:pic>
      <p:graphicFrame>
        <p:nvGraphicFramePr>
          <p:cNvPr id="26" name="Table 25"/>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6234530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pPr/>
              <a:t>86</a:t>
            </a:fld>
            <a:endParaRPr lang="en-US" altLang="en-US" dirty="0"/>
          </a:p>
        </p:txBody>
      </p:sp>
      <p:sp>
        <p:nvSpPr>
          <p:cNvPr id="7"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ABI-L1b-PLPT-034</a:t>
            </a:r>
            <a:r>
              <a:rPr lang="en-US" sz="3600" dirty="0" smtClean="0"/>
              <a:t/>
            </a:r>
            <a:br>
              <a:rPr lang="en-US" sz="3600" dirty="0" smtClean="0"/>
            </a:br>
            <a:r>
              <a:rPr lang="en-US" sz="2000" dirty="0" smtClean="0"/>
              <a:t>Spatial Resolution (MTF) Evaluation of ABI</a:t>
            </a:r>
            <a:endParaRPr lang="en-US" sz="2000" dirty="0">
              <a:solidFill>
                <a:schemeClr val="tx1"/>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167"/>
          <a:stretch/>
        </p:blipFill>
        <p:spPr>
          <a:xfrm>
            <a:off x="4755520" y="1226066"/>
            <a:ext cx="4179933" cy="2597644"/>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167"/>
          <a:stretch/>
        </p:blipFill>
        <p:spPr>
          <a:xfrm>
            <a:off x="120797" y="1226066"/>
            <a:ext cx="4419600" cy="274658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9167" b="5712"/>
          <a:stretch/>
        </p:blipFill>
        <p:spPr>
          <a:xfrm>
            <a:off x="186472" y="3994108"/>
            <a:ext cx="4353925" cy="2551214"/>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9167"/>
          <a:stretch/>
        </p:blipFill>
        <p:spPr>
          <a:xfrm>
            <a:off x="4781796" y="4070360"/>
            <a:ext cx="4318028" cy="2683463"/>
          </a:xfrm>
          <a:prstGeom prst="rect">
            <a:avLst/>
          </a:prstGeom>
        </p:spPr>
      </p:pic>
      <p:sp>
        <p:nvSpPr>
          <p:cNvPr id="13" name="TextBox 12"/>
          <p:cNvSpPr txBox="1"/>
          <p:nvPr/>
        </p:nvSpPr>
        <p:spPr>
          <a:xfrm>
            <a:off x="1219200" y="988413"/>
            <a:ext cx="1654620" cy="369332"/>
          </a:xfrm>
          <a:prstGeom prst="rect">
            <a:avLst/>
          </a:prstGeom>
          <a:solidFill>
            <a:schemeClr val="bg1"/>
          </a:solidFill>
        </p:spPr>
        <p:txBody>
          <a:bodyPr wrap="none" rtlCol="0">
            <a:spAutoFit/>
          </a:bodyPr>
          <a:lstStyle/>
          <a:p>
            <a:r>
              <a:rPr lang="en-US" dirty="0" smtClean="0"/>
              <a:t>N/S Rising MTF </a:t>
            </a:r>
            <a:endParaRPr lang="en-US" dirty="0"/>
          </a:p>
        </p:txBody>
      </p:sp>
      <p:sp>
        <p:nvSpPr>
          <p:cNvPr id="14" name="TextBox 13"/>
          <p:cNvSpPr txBox="1"/>
          <p:nvPr/>
        </p:nvSpPr>
        <p:spPr>
          <a:xfrm>
            <a:off x="6038573" y="986310"/>
            <a:ext cx="1702902" cy="369332"/>
          </a:xfrm>
          <a:prstGeom prst="rect">
            <a:avLst/>
          </a:prstGeom>
          <a:solidFill>
            <a:schemeClr val="bg1"/>
          </a:solidFill>
        </p:spPr>
        <p:txBody>
          <a:bodyPr wrap="none" rtlCol="0">
            <a:spAutoFit/>
          </a:bodyPr>
          <a:lstStyle/>
          <a:p>
            <a:r>
              <a:rPr lang="en-US" dirty="0" smtClean="0"/>
              <a:t>N/S Falling MTF </a:t>
            </a:r>
            <a:endParaRPr lang="en-US" dirty="0"/>
          </a:p>
        </p:txBody>
      </p:sp>
      <p:sp>
        <p:nvSpPr>
          <p:cNvPr id="15" name="TextBox 14"/>
          <p:cNvSpPr txBox="1"/>
          <p:nvPr/>
        </p:nvSpPr>
        <p:spPr>
          <a:xfrm>
            <a:off x="4971188" y="3637002"/>
            <a:ext cx="4020412" cy="553998"/>
          </a:xfrm>
          <a:prstGeom prst="rect">
            <a:avLst/>
          </a:prstGeom>
          <a:solidFill>
            <a:schemeClr val="bg1"/>
          </a:solidFill>
        </p:spPr>
        <p:txBody>
          <a:bodyPr wrap="square" rtlCol="0">
            <a:spAutoFit/>
          </a:bodyPr>
          <a:lstStyle/>
          <a:p>
            <a:pPr algn="ctr"/>
            <a:r>
              <a:rPr lang="en-US" dirty="0" smtClean="0"/>
              <a:t>E/W Falling MTF (N/A)</a:t>
            </a:r>
          </a:p>
          <a:p>
            <a:pPr algn="ctr"/>
            <a:r>
              <a:rPr lang="en-US" sz="1200" b="1" dirty="0" smtClean="0"/>
              <a:t>(Need other lunar observation to evaluate) </a:t>
            </a:r>
            <a:endParaRPr lang="en-US" sz="1200" b="1" dirty="0"/>
          </a:p>
        </p:txBody>
      </p:sp>
      <p:sp>
        <p:nvSpPr>
          <p:cNvPr id="16" name="TextBox 15"/>
          <p:cNvSpPr txBox="1"/>
          <p:nvPr/>
        </p:nvSpPr>
        <p:spPr>
          <a:xfrm>
            <a:off x="1371600" y="3759659"/>
            <a:ext cx="1717137" cy="369332"/>
          </a:xfrm>
          <a:prstGeom prst="rect">
            <a:avLst/>
          </a:prstGeom>
          <a:solidFill>
            <a:schemeClr val="bg1"/>
          </a:solidFill>
        </p:spPr>
        <p:txBody>
          <a:bodyPr wrap="none" rtlCol="0">
            <a:spAutoFit/>
          </a:bodyPr>
          <a:lstStyle/>
          <a:p>
            <a:r>
              <a:rPr lang="en-US" dirty="0" smtClean="0"/>
              <a:t>E/W Rising MTF </a:t>
            </a:r>
            <a:endParaRPr lang="en-US" dirty="0"/>
          </a:p>
        </p:txBody>
      </p:sp>
    </p:spTree>
    <p:extLst>
      <p:ext uri="{BB962C8B-B14F-4D97-AF65-F5344CB8AC3E}">
        <p14:creationId xmlns:p14="http://schemas.microsoft.com/office/powerpoint/2010/main" val="932639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7050" y="2298561"/>
            <a:ext cx="1828800" cy="141316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4695" y="2298561"/>
            <a:ext cx="1828800" cy="1413164"/>
          </a:xfrm>
          <a:prstGeom prst="rect">
            <a:avLst/>
          </a:prstGeom>
        </p:spPr>
      </p:pic>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87</a:t>
            </a:fld>
            <a:endParaRPr lang="en-US" altLang="en-US" dirty="0">
              <a:solidFill>
                <a:schemeClr val="tx1"/>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ABI-L1b-PLPT-035</a:t>
            </a:r>
            <a:r>
              <a:rPr lang="en-US" sz="3600" dirty="0"/>
              <a:t/>
            </a:r>
            <a:br>
              <a:rPr lang="en-US" sz="3600" dirty="0"/>
            </a:br>
            <a:r>
              <a:rPr lang="en-US" sz="3600" dirty="0" smtClean="0"/>
              <a:t>COHERENT NOISE</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138773"/>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Evaluate the coherent noise for ABI.</a:t>
            </a:r>
          </a:p>
          <a:p>
            <a:pPr algn="ctr"/>
            <a:r>
              <a:rPr lang="en-US" sz="2000" b="1" i="1" dirty="0" smtClean="0"/>
              <a:t>Related Requirements</a:t>
            </a:r>
          </a:p>
          <a:p>
            <a:pPr marL="169863" lvl="0" indent="-169863">
              <a:buFont typeface="Arial" panose="020B0604020202020204" pitchFamily="34" charset="0"/>
              <a:buChar char="•"/>
            </a:pPr>
            <a:r>
              <a:rPr lang="en-US" sz="1400" dirty="0"/>
              <a:t>MRD 506 (radiometric sensitivity and dynamic range).</a:t>
            </a:r>
          </a:p>
        </p:txBody>
      </p:sp>
      <p:sp>
        <p:nvSpPr>
          <p:cNvPr id="36" name="Rectangle 35"/>
          <p:cNvSpPr/>
          <p:nvPr/>
        </p:nvSpPr>
        <p:spPr>
          <a:xfrm>
            <a:off x="4684844" y="3916345"/>
            <a:ext cx="4252570" cy="2339102"/>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dirty="0" smtClean="0"/>
              <a:t>The coherent noise magnitude is within the system specification of requirement.</a:t>
            </a:r>
          </a:p>
          <a:p>
            <a:pPr marL="285750" indent="-285750" algn="just">
              <a:buFont typeface="Arial" panose="020B0604020202020204" pitchFamily="34" charset="0"/>
              <a:buChar char="•"/>
            </a:pPr>
            <a:r>
              <a:rPr lang="en-US" sz="1400" dirty="0" smtClean="0"/>
              <a:t>The coherent noise level has been basically stable. There is no noticeable temporal variation.</a:t>
            </a:r>
            <a:endParaRPr lang="en-US" sz="1400" dirty="0"/>
          </a:p>
          <a:p>
            <a:pPr marL="285750" indent="-285750" algn="just">
              <a:buFont typeface="Arial" panose="020B0604020202020204" pitchFamily="34" charset="0"/>
              <a:buChar char="•"/>
            </a:pPr>
            <a:r>
              <a:rPr lang="en-US" sz="1400" dirty="0" smtClean="0"/>
              <a:t>The source of the coherent noise is better understood. </a:t>
            </a:r>
          </a:p>
          <a:p>
            <a:pPr marL="285750" indent="-285750" algn="just">
              <a:buFont typeface="Arial" panose="020B0604020202020204" pitchFamily="34" charset="0"/>
              <a:buChar char="•"/>
            </a:pPr>
            <a:r>
              <a:rPr lang="en-US" sz="1400" dirty="0" smtClean="0"/>
              <a:t>For bands 2 and 5, their coherent noise is detectable from l1b image.</a:t>
            </a:r>
            <a:endParaRPr lang="en-US" sz="1400" dirty="0"/>
          </a:p>
          <a:p>
            <a:pPr marL="285750" indent="-285750" algn="just">
              <a:buFont typeface="Arial" panose="020B0604020202020204" pitchFamily="34" charset="0"/>
              <a:buChar char="•"/>
            </a:pPr>
            <a:endParaRPr lang="en-US" sz="1400" dirty="0" smtClean="0"/>
          </a:p>
        </p:txBody>
      </p:sp>
      <p:sp>
        <p:nvSpPr>
          <p:cNvPr id="50" name="Rectangle 49"/>
          <p:cNvSpPr/>
          <p:nvPr/>
        </p:nvSpPr>
        <p:spPr>
          <a:xfrm>
            <a:off x="4690872" y="1353312"/>
            <a:ext cx="4342419" cy="1046440"/>
          </a:xfrm>
          <a:prstGeom prst="rect">
            <a:avLst/>
          </a:prstGeom>
          <a:ln w="12700" cmpd="sng">
            <a:noFill/>
          </a:ln>
        </p:spPr>
        <p:txBody>
          <a:bodyPr wrap="square">
            <a:spAutoFit/>
          </a:bodyPr>
          <a:lstStyle/>
          <a:p>
            <a:pPr algn="ctr"/>
            <a:r>
              <a:rPr lang="en-US" sz="2000" b="1" i="1" dirty="0" smtClean="0"/>
              <a:t>Methodology</a:t>
            </a:r>
          </a:p>
          <a:p>
            <a:r>
              <a:rPr lang="en-US" sz="1400" dirty="0"/>
              <a:t>Perform Fourier transform to cropped l1b images of 2017 &amp; 2018. Compare the Fourier series coefficients with spec. to check exceedance and on-orbit change.</a:t>
            </a:r>
          </a:p>
        </p:txBody>
      </p:sp>
      <p:sp>
        <p:nvSpPr>
          <p:cNvPr id="19" name="Rectangle 18"/>
          <p:cNvSpPr/>
          <p:nvPr/>
        </p:nvSpPr>
        <p:spPr>
          <a:xfrm>
            <a:off x="4762500" y="3685401"/>
            <a:ext cx="4152900" cy="276999"/>
          </a:xfrm>
          <a:prstGeom prst="rect">
            <a:avLst/>
          </a:prstGeom>
          <a:ln w="12700" cmpd="sng">
            <a:noFill/>
          </a:ln>
        </p:spPr>
        <p:txBody>
          <a:bodyPr wrap="square">
            <a:spAutoFit/>
          </a:bodyPr>
          <a:lstStyle/>
          <a:p>
            <a:pPr algn="ctr"/>
            <a:r>
              <a:rPr lang="en-US" sz="1200" b="1" dirty="0" smtClean="0"/>
              <a:t>Cropped Band 4 Night Time Image and Its Fourier Spectrum</a:t>
            </a:r>
            <a:endParaRPr lang="en-US" sz="1200" b="1" dirty="0"/>
          </a:p>
        </p:txBody>
      </p:sp>
      <p:cxnSp>
        <p:nvCxnSpPr>
          <p:cNvPr id="25" name="Straight Arrow Connector 24"/>
          <p:cNvCxnSpPr/>
          <p:nvPr/>
        </p:nvCxnSpPr>
        <p:spPr>
          <a:xfrm>
            <a:off x="6477000" y="3113901"/>
            <a:ext cx="571500"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514523" y="2809786"/>
            <a:ext cx="571500" cy="338554"/>
          </a:xfrm>
          <a:prstGeom prst="rect">
            <a:avLst/>
          </a:prstGeom>
          <a:noFill/>
        </p:spPr>
        <p:txBody>
          <a:bodyPr wrap="square" rtlCol="0">
            <a:spAutoFit/>
          </a:bodyPr>
          <a:lstStyle/>
          <a:p>
            <a:r>
              <a:rPr lang="en-US" sz="1600" dirty="0" smtClean="0"/>
              <a:t>FFT</a:t>
            </a:r>
            <a:endParaRPr lang="en-US" sz="1600" dirty="0"/>
          </a:p>
        </p:txBody>
      </p:sp>
      <p:graphicFrame>
        <p:nvGraphicFramePr>
          <p:cNvPr id="32" name="Table 31"/>
          <p:cNvGraphicFramePr>
            <a:graphicFrameLocks noGrp="1"/>
          </p:cNvGraphicFramePr>
          <p:nvPr>
            <p:extLst/>
          </p:nvPr>
        </p:nvGraphicFramePr>
        <p:xfrm>
          <a:off x="227446" y="4294448"/>
          <a:ext cx="4077852" cy="1938042"/>
        </p:xfrm>
        <a:graphic>
          <a:graphicData uri="http://schemas.openxmlformats.org/drawingml/2006/table">
            <a:tbl>
              <a:tblPr firstRow="1" bandRow="1"/>
              <a:tblGrid>
                <a:gridCol w="541416">
                  <a:extLst>
                    <a:ext uri="{9D8B030D-6E8A-4147-A177-3AD203B41FA5}">
                      <a16:colId xmlns:a16="http://schemas.microsoft.com/office/drawing/2014/main" val="20000"/>
                    </a:ext>
                  </a:extLst>
                </a:gridCol>
                <a:gridCol w="884109">
                  <a:extLst>
                    <a:ext uri="{9D8B030D-6E8A-4147-A177-3AD203B41FA5}">
                      <a16:colId xmlns:a16="http://schemas.microsoft.com/office/drawing/2014/main" val="20001"/>
                    </a:ext>
                  </a:extLst>
                </a:gridCol>
                <a:gridCol w="884109">
                  <a:extLst>
                    <a:ext uri="{9D8B030D-6E8A-4147-A177-3AD203B41FA5}">
                      <a16:colId xmlns:a16="http://schemas.microsoft.com/office/drawing/2014/main" val="20002"/>
                    </a:ext>
                  </a:extLst>
                </a:gridCol>
                <a:gridCol w="884109">
                  <a:extLst>
                    <a:ext uri="{9D8B030D-6E8A-4147-A177-3AD203B41FA5}">
                      <a16:colId xmlns:a16="http://schemas.microsoft.com/office/drawing/2014/main" val="20003"/>
                    </a:ext>
                  </a:extLst>
                </a:gridCol>
                <a:gridCol w="884109">
                  <a:extLst>
                    <a:ext uri="{9D8B030D-6E8A-4147-A177-3AD203B41FA5}">
                      <a16:colId xmlns:a16="http://schemas.microsoft.com/office/drawing/2014/main" val="20004"/>
                    </a:ext>
                  </a:extLst>
                </a:gridCol>
              </a:tblGrid>
              <a:tr h="37404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dirty="0" smtClean="0">
                          <a:solidFill>
                            <a:schemeClr val="tx1"/>
                          </a:solidFill>
                        </a:rPr>
                        <a:t>Band No.</a:t>
                      </a:r>
                      <a:endParaRPr lang="en-US" sz="1000" b="1"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dirty="0" smtClean="0">
                          <a:solidFill>
                            <a:schemeClr val="tx1"/>
                          </a:solidFill>
                        </a:rPr>
                        <a:t>FFT</a:t>
                      </a:r>
                      <a:r>
                        <a:rPr lang="en-US" sz="1000" b="1" baseline="0" dirty="0" smtClean="0">
                          <a:solidFill>
                            <a:schemeClr val="tx1"/>
                          </a:solidFill>
                        </a:rPr>
                        <a:t> Max* (2017)</a:t>
                      </a:r>
                      <a:endParaRPr lang="en-US" sz="1000" b="1" dirty="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dirty="0" smtClean="0">
                          <a:solidFill>
                            <a:schemeClr val="tx1"/>
                          </a:solidFill>
                        </a:rPr>
                        <a:t>FFT Max</a:t>
                      </a:r>
                      <a:r>
                        <a:rPr lang="en-US" sz="1000" b="1" baseline="0" dirty="0" smtClean="0">
                          <a:solidFill>
                            <a:schemeClr val="tx1"/>
                          </a:solidFill>
                        </a:rPr>
                        <a:t> (2018)</a:t>
                      </a:r>
                      <a:endParaRPr lang="en-US" sz="1000" b="1"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FFT Max. in</a:t>
                      </a:r>
                      <a:r>
                        <a:rPr lang="en-US" sz="1000" b="1" baseline="0" dirty="0" smtClean="0">
                          <a:solidFill>
                            <a:schemeClr val="tx1"/>
                          </a:solidFill>
                        </a:rPr>
                        <a:t> SI (2017)</a:t>
                      </a:r>
                      <a:endParaRPr lang="en-US" sz="1000" b="1" dirty="0" smtClean="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FFT Max. in</a:t>
                      </a:r>
                      <a:r>
                        <a:rPr lang="en-US" sz="1000" b="1" baseline="0" dirty="0" smtClean="0">
                          <a:solidFill>
                            <a:schemeClr val="tx1"/>
                          </a:solidFill>
                        </a:rPr>
                        <a:t> SI (2018)</a:t>
                      </a:r>
                      <a:endParaRPr lang="en-US" sz="1000" b="1" dirty="0" smtClean="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10000"/>
                  </a:ext>
                </a:extLst>
              </a:tr>
              <a:tr h="2569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1</a:t>
                      </a:r>
                      <a:endParaRPr lang="en-US" sz="1000" dirty="0">
                        <a:solidFill>
                          <a:schemeClr val="tx1"/>
                        </a:solidFill>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0.0005</a:t>
                      </a:r>
                      <a:endParaRPr lang="en-US" sz="1000" dirty="0">
                        <a:solidFill>
                          <a:schemeClr val="tx1"/>
                        </a:solidFill>
                        <a:latin typeface="+mn-lt"/>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0.0045</a:t>
                      </a:r>
                      <a:endParaRPr lang="en-US" sz="1000" dirty="0">
                        <a:solidFill>
                          <a:schemeClr val="tx1"/>
                        </a:solidFill>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0.0006</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0.0056</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1"/>
                  </a:ext>
                </a:extLst>
              </a:tr>
              <a:tr h="2569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2</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0.2047</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0.2712</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1.2907</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latin typeface="+mn-lt"/>
                        </a:rPr>
                        <a:t>1.7098</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2"/>
                  </a:ext>
                </a:extLst>
              </a:tr>
              <a:tr h="2569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3</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0.0154</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0.0143</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0.0407</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0.0379</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3"/>
                  </a:ext>
                </a:extLst>
              </a:tr>
              <a:tr h="2569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4</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0.0033</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0.0038</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0.0461</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0.0534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4"/>
                  </a:ext>
                </a:extLst>
              </a:tr>
              <a:tr h="2569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5</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0.0103</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0.0094</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0.1078</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0.0982</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5"/>
                  </a:ext>
                </a:extLst>
              </a:tr>
              <a:tr h="2569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6</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0.0002</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0.0004</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0.0082</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0.0139</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6"/>
                  </a:ext>
                </a:extLst>
              </a:tr>
            </a:tbl>
          </a:graphicData>
        </a:graphic>
      </p:graphicFrame>
      <p:sp>
        <p:nvSpPr>
          <p:cNvPr id="33" name="Rectangle 32"/>
          <p:cNvSpPr/>
          <p:nvPr/>
        </p:nvSpPr>
        <p:spPr>
          <a:xfrm>
            <a:off x="2908874" y="4056364"/>
            <a:ext cx="1340432" cy="246221"/>
          </a:xfrm>
          <a:prstGeom prst="rect">
            <a:avLst/>
          </a:prstGeom>
        </p:spPr>
        <p:txBody>
          <a:bodyPr wrap="none">
            <a:spAutoFit/>
          </a:bodyPr>
          <a:lstStyle/>
          <a:p>
            <a:pPr algn="just"/>
            <a:r>
              <a:rPr lang="en-US" sz="1000" dirty="0"/>
              <a:t>*: units - W/m</a:t>
            </a:r>
            <a:r>
              <a:rPr lang="en-US" sz="1000" baseline="30000" dirty="0"/>
              <a:t>2</a:t>
            </a:r>
            <a:r>
              <a:rPr lang="en-US" sz="1000" dirty="0"/>
              <a:t>/sr/</a:t>
            </a:r>
            <a:r>
              <a:rPr lang="el-GR" sz="1000" dirty="0"/>
              <a:t>μ</a:t>
            </a:r>
            <a:r>
              <a:rPr lang="en-US" sz="1000" dirty="0"/>
              <a:t>m</a:t>
            </a:r>
          </a:p>
        </p:txBody>
      </p:sp>
      <p:sp>
        <p:nvSpPr>
          <p:cNvPr id="34" name="Rectangle 33"/>
          <p:cNvSpPr/>
          <p:nvPr/>
        </p:nvSpPr>
        <p:spPr>
          <a:xfrm>
            <a:off x="639270" y="6196145"/>
            <a:ext cx="3487667" cy="276999"/>
          </a:xfrm>
          <a:prstGeom prst="rect">
            <a:avLst/>
          </a:prstGeom>
          <a:ln w="12700" cmpd="sng">
            <a:noFill/>
          </a:ln>
        </p:spPr>
        <p:txBody>
          <a:bodyPr wrap="square">
            <a:spAutoFit/>
          </a:bodyPr>
          <a:lstStyle/>
          <a:p>
            <a:pPr algn="ctr"/>
            <a:r>
              <a:rPr lang="en-US" sz="1200" b="1" dirty="0" smtClean="0"/>
              <a:t>Coherent Noise Characterization Results</a:t>
            </a:r>
            <a:endParaRPr lang="en-US" sz="1200" b="1" dirty="0"/>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20197673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solidFill>
                  <a:schemeClr val="tx1"/>
                </a:solidFill>
              </a:rPr>
              <a:t>ABI-L1b-PLPT-036</a:t>
            </a:r>
            <a:r>
              <a:rPr lang="en-US" sz="3600" dirty="0"/>
              <a:t/>
            </a:r>
            <a:br>
              <a:rPr lang="en-US" sz="3600" dirty="0"/>
            </a:br>
            <a:r>
              <a:rPr lang="en-US" sz="3600" dirty="0" smtClean="0">
                <a:solidFill>
                  <a:schemeClr val="tx1"/>
                </a:solidFill>
              </a:rPr>
              <a:t>IR SNR and Dynamic Range</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7771" y="3918584"/>
            <a:ext cx="8749341" cy="69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1138773"/>
          </a:xfrm>
          <a:prstGeom prst="rect">
            <a:avLst/>
          </a:prstGeom>
          <a:ln w="12700" cmpd="sng">
            <a:noFill/>
          </a:ln>
        </p:spPr>
        <p:txBody>
          <a:bodyPr wrap="square">
            <a:spAutoFit/>
          </a:bodyPr>
          <a:lstStyle/>
          <a:p>
            <a:pPr algn="ctr"/>
            <a:r>
              <a:rPr lang="en-US" sz="2000" b="1" i="1" dirty="0" smtClean="0"/>
              <a:t>Objective</a:t>
            </a:r>
          </a:p>
          <a:p>
            <a:pPr lvl="0"/>
            <a:r>
              <a:rPr lang="en-US" sz="1400" dirty="0">
                <a:solidFill>
                  <a:prstClr val="black"/>
                </a:solidFill>
              </a:rPr>
              <a:t>Determine the SNR (NEdT) and dynamic range of ABI IR channels at the beginning-of-life (BOL)</a:t>
            </a:r>
          </a:p>
          <a:p>
            <a:pPr algn="ctr"/>
            <a:endParaRPr lang="en-US" sz="2000" dirty="0"/>
          </a:p>
        </p:txBody>
      </p:sp>
      <p:sp>
        <p:nvSpPr>
          <p:cNvPr id="7" name="Slide Number Placeholder 6"/>
          <p:cNvSpPr>
            <a:spLocks noGrp="1"/>
          </p:cNvSpPr>
          <p:nvPr>
            <p:ph type="sldNum" sz="quarter" idx="12"/>
          </p:nvPr>
        </p:nvSpPr>
        <p:spPr/>
        <p:txBody>
          <a:bodyPr/>
          <a:lstStyle/>
          <a:p>
            <a:fld id="{F4187418-5481-4E5B-A2F4-9A93734A0716}" type="slidenum">
              <a:rPr lang="en-US" smtClean="0"/>
              <a:t>88</a:t>
            </a:fld>
            <a:endParaRPr lang="en-US" dirty="0"/>
          </a:p>
        </p:txBody>
      </p:sp>
      <p:graphicFrame>
        <p:nvGraphicFramePr>
          <p:cNvPr id="22" name="Table 21"/>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9" y="3755433"/>
            <a:ext cx="4319412" cy="2339102"/>
          </a:xfrm>
          <a:prstGeom prst="rect">
            <a:avLst/>
          </a:prstGeom>
          <a:ln w="12700" cmpd="sng">
            <a:noFill/>
          </a:ln>
        </p:spPr>
        <p:txBody>
          <a:bodyPr wrap="square">
            <a:spAutoFit/>
          </a:bodyPr>
          <a:lstStyle/>
          <a:p>
            <a:pPr algn="ctr"/>
            <a:r>
              <a:rPr lang="en-US" sz="2000" b="1" i="1" dirty="0" smtClean="0"/>
              <a:t>Conclusion</a:t>
            </a:r>
          </a:p>
          <a:p>
            <a:pPr marL="285750" lvl="0" indent="-285750" algn="just">
              <a:buFont typeface="Arial" panose="020B0604020202020204" pitchFamily="34" charset="0"/>
              <a:buChar char="•"/>
            </a:pPr>
            <a:r>
              <a:rPr lang="en-US" sz="1400" dirty="0">
                <a:solidFill>
                  <a:prstClr val="black"/>
                </a:solidFill>
              </a:rPr>
              <a:t>The NEdT and dynamic range </a:t>
            </a:r>
            <a:r>
              <a:rPr lang="en-US" sz="1400" dirty="0" smtClean="0">
                <a:solidFill>
                  <a:prstClr val="black"/>
                </a:solidFill>
              </a:rPr>
              <a:t>of IR detectors are consistent with the vendor’s evaluation.</a:t>
            </a:r>
          </a:p>
          <a:p>
            <a:pPr marL="285750" indent="-285750" algn="just">
              <a:buFont typeface="Arial" panose="020B0604020202020204" pitchFamily="34" charset="0"/>
              <a:buChar char="•"/>
            </a:pPr>
            <a:r>
              <a:rPr lang="en-US" sz="1400" dirty="0" smtClean="0">
                <a:solidFill>
                  <a:prstClr val="black"/>
                </a:solidFill>
              </a:rPr>
              <a:t>The NEdT of IR detectors are worse than G-16 but overall meet the system requirements except for bands 12 &amp; 16.</a:t>
            </a:r>
          </a:p>
          <a:p>
            <a:pPr marL="285750" indent="-285750" algn="just">
              <a:buFont typeface="Arial" panose="020B0604020202020204" pitchFamily="34" charset="0"/>
              <a:buChar char="•"/>
            </a:pPr>
            <a:r>
              <a:rPr lang="en-US" sz="1400" dirty="0" smtClean="0">
                <a:solidFill>
                  <a:prstClr val="black"/>
                </a:solidFill>
              </a:rPr>
              <a:t>There </a:t>
            </a:r>
            <a:r>
              <a:rPr lang="en-US" sz="1400" dirty="0">
                <a:solidFill>
                  <a:prstClr val="black"/>
                </a:solidFill>
              </a:rPr>
              <a:t>are still detectors with significantly large out-of-family NEdT</a:t>
            </a:r>
            <a:r>
              <a:rPr lang="en-US" sz="1400" dirty="0" smtClean="0">
                <a:solidFill>
                  <a:prstClr val="black"/>
                </a:solidFill>
              </a:rPr>
              <a:t>.</a:t>
            </a:r>
          </a:p>
          <a:p>
            <a:pPr marL="285750" indent="-285750" algn="just">
              <a:buFont typeface="Arial" panose="020B0604020202020204" pitchFamily="34" charset="0"/>
              <a:buChar char="•"/>
            </a:pPr>
            <a:r>
              <a:rPr lang="en-US" sz="1400" dirty="0">
                <a:solidFill>
                  <a:prstClr val="black"/>
                </a:solidFill>
              </a:rPr>
              <a:t>The dynamic range of IR detectors meet the system requirements and are better than G-16</a:t>
            </a:r>
            <a:r>
              <a:rPr lang="en-US" sz="1400" dirty="0" smtClean="0">
                <a:solidFill>
                  <a:prstClr val="black"/>
                </a:solidFill>
              </a:rPr>
              <a:t>.</a:t>
            </a:r>
            <a:endParaRPr lang="en-US" sz="1400" dirty="0">
              <a:solidFill>
                <a:prstClr val="black"/>
              </a:solidFill>
            </a:endParaRPr>
          </a:p>
        </p:txBody>
      </p:sp>
      <p:sp>
        <p:nvSpPr>
          <p:cNvPr id="19" name="Rectangle 18"/>
          <p:cNvSpPr/>
          <p:nvPr/>
        </p:nvSpPr>
        <p:spPr>
          <a:xfrm>
            <a:off x="233538" y="3771940"/>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Rectangle 19"/>
          <p:cNvSpPr/>
          <p:nvPr/>
        </p:nvSpPr>
        <p:spPr>
          <a:xfrm>
            <a:off x="4588623" y="1151239"/>
            <a:ext cx="4319412" cy="1261884"/>
          </a:xfrm>
          <a:prstGeom prst="rect">
            <a:avLst/>
          </a:prstGeom>
          <a:ln w="12700" cmpd="sng">
            <a:noFill/>
          </a:ln>
        </p:spPr>
        <p:txBody>
          <a:bodyPr wrap="square">
            <a:spAutoFit/>
          </a:bodyPr>
          <a:lstStyle/>
          <a:p>
            <a:pPr algn="ctr"/>
            <a:r>
              <a:rPr lang="en-US" sz="2000" b="1" i="1" dirty="0" smtClean="0"/>
              <a:t>Method</a:t>
            </a:r>
          </a:p>
          <a:p>
            <a:pPr lvl="0"/>
            <a:r>
              <a:rPr lang="en-US" sz="1400" dirty="0" smtClean="0">
                <a:solidFill>
                  <a:prstClr val="black"/>
                </a:solidFill>
              </a:rPr>
              <a:t>Evaluate the noise of IR detectors based on the NEdT </a:t>
            </a:r>
            <a:r>
              <a:rPr lang="en-US" sz="1400" dirty="0">
                <a:solidFill>
                  <a:prstClr val="black"/>
                </a:solidFill>
              </a:rPr>
              <a:t>saved </a:t>
            </a:r>
            <a:r>
              <a:rPr lang="en-US" sz="1400" dirty="0" smtClean="0">
                <a:solidFill>
                  <a:prstClr val="black"/>
                </a:solidFill>
              </a:rPr>
              <a:t>in INST-CAL with proper adjustment.</a:t>
            </a:r>
            <a:endParaRPr lang="en-US" sz="1400" dirty="0">
              <a:solidFill>
                <a:prstClr val="black"/>
              </a:solidFill>
            </a:endParaRPr>
          </a:p>
          <a:p>
            <a:pPr lvl="0"/>
            <a:r>
              <a:rPr lang="en-US" sz="1400" dirty="0" smtClean="0">
                <a:solidFill>
                  <a:prstClr val="black"/>
                </a:solidFill>
              </a:rPr>
              <a:t> Calculate </a:t>
            </a:r>
            <a:r>
              <a:rPr lang="en-US" sz="1400" dirty="0">
                <a:solidFill>
                  <a:prstClr val="black"/>
                </a:solidFill>
              </a:rPr>
              <a:t>the saturation radiance/temperature </a:t>
            </a:r>
            <a:r>
              <a:rPr lang="en-US" sz="1400" dirty="0" smtClean="0">
                <a:solidFill>
                  <a:prstClr val="black"/>
                </a:solidFill>
              </a:rPr>
              <a:t>by</a:t>
            </a:r>
          </a:p>
          <a:p>
            <a:pPr lvl="0"/>
            <a:endParaRPr lang="en-US" sz="1400" dirty="0">
              <a:solidFill>
                <a:prstClr val="black"/>
              </a:solidFill>
            </a:endParaRPr>
          </a:p>
        </p:txBody>
      </p:sp>
      <mc:AlternateContent xmlns:mc="http://schemas.openxmlformats.org/markup-compatibility/2006" xmlns:a14="http://schemas.microsoft.com/office/drawing/2010/main">
        <mc:Choice Requires="a14">
          <p:sp>
            <p:nvSpPr>
              <p:cNvPr id="15" name="TextBox 14"/>
              <p:cNvSpPr txBox="1"/>
              <p:nvPr/>
            </p:nvSpPr>
            <p:spPr>
              <a:xfrm>
                <a:off x="7107083" y="2150917"/>
                <a:ext cx="1486753"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𝑇</m:t>
                          </m:r>
                        </m:e>
                        <m:sub>
                          <m:r>
                            <a:rPr lang="en-US" sz="1200" b="0" i="1" smtClean="0">
                              <a:latin typeface="Cambria Math" panose="02040503050406030204" pitchFamily="18" charset="0"/>
                            </a:rPr>
                            <m:t>𝑚𝑎𝑥</m:t>
                          </m:r>
                        </m:sub>
                      </m:sSub>
                      <m:r>
                        <a:rPr lang="en-US" sz="1200" b="0" i="1" smtClean="0">
                          <a:latin typeface="Cambria Math" panose="02040503050406030204" pitchFamily="18" charset="0"/>
                        </a:rPr>
                        <m:t>=</m:t>
                      </m:r>
                      <m:r>
                        <a:rPr lang="en-US" sz="1200" b="0" i="1" smtClean="0">
                          <a:latin typeface="Cambria Math" panose="02040503050406030204" pitchFamily="18" charset="0"/>
                        </a:rPr>
                        <m:t>𝑝𝑙𝑎𝑛𝑐𝑘</m:t>
                      </m:r>
                      <m:d>
                        <m:dPr>
                          <m:ctrlPr>
                            <a:rPr lang="en-US" sz="1200" b="0" i="1" smtClean="0">
                              <a:latin typeface="Cambria Math" panose="02040503050406030204" pitchFamily="18" charset="0"/>
                            </a:rPr>
                          </m:ctrlPr>
                        </m:dPr>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𝐿</m:t>
                              </m:r>
                            </m:e>
                            <m:sub>
                              <m:r>
                                <a:rPr lang="en-US" sz="1200" b="0" i="1" smtClean="0">
                                  <a:latin typeface="Cambria Math" panose="02040503050406030204" pitchFamily="18" charset="0"/>
                                </a:rPr>
                                <m:t>𝑚𝑎𝑥</m:t>
                              </m:r>
                            </m:sub>
                          </m:sSub>
                        </m:e>
                      </m:d>
                    </m:oMath>
                  </m:oMathPara>
                </a14:m>
                <a:endParaRPr lang="en-US" sz="1200" dirty="0"/>
              </a:p>
            </p:txBody>
          </p:sp>
        </mc:Choice>
        <mc:Fallback xmlns="">
          <p:sp>
            <p:nvSpPr>
              <p:cNvPr id="15" name="TextBox 14"/>
              <p:cNvSpPr txBox="1">
                <a:spLocks noRot="1" noChangeAspect="1" noMove="1" noResize="1" noEditPoints="1" noAdjustHandles="1" noChangeArrowheads="1" noChangeShapeType="1" noTextEdit="1"/>
              </p:cNvSpPr>
              <p:nvPr/>
            </p:nvSpPr>
            <p:spPr>
              <a:xfrm>
                <a:off x="7107083" y="2150917"/>
                <a:ext cx="1486753" cy="184666"/>
              </a:xfrm>
              <a:prstGeom prst="rect">
                <a:avLst/>
              </a:prstGeom>
              <a:blipFill>
                <a:blip r:embed="rId3"/>
                <a:stretch>
                  <a:fillRect l="-2049" t="-3333"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664018" y="2123663"/>
                <a:ext cx="2423869" cy="2121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𝐿</m:t>
                          </m:r>
                        </m:e>
                        <m:sub>
                          <m:r>
                            <a:rPr lang="en-US" sz="1200" b="0" i="1" smtClean="0">
                              <a:latin typeface="Cambria Math" panose="02040503050406030204" pitchFamily="18" charset="0"/>
                            </a:rPr>
                            <m:t>𝑚𝑎𝑥</m:t>
                          </m:r>
                        </m:sub>
                      </m:sSub>
                      <m:r>
                        <a:rPr lang="en-US" sz="1200" b="0" i="1" smtClean="0">
                          <a:latin typeface="Cambria Math" panose="02040503050406030204" pitchFamily="18" charset="0"/>
                        </a:rPr>
                        <m:t>=</m:t>
                      </m:r>
                      <m:r>
                        <a:rPr lang="en-US" sz="1200" b="0" i="1" smtClean="0">
                          <a:latin typeface="Cambria Math" panose="02040503050406030204" pitchFamily="18" charset="0"/>
                        </a:rPr>
                        <m:t>𝑀</m:t>
                      </m:r>
                      <m:d>
                        <m:dPr>
                          <m:ctrlPr>
                            <a:rPr lang="en-US" sz="1200" b="0" i="1" smtClean="0">
                              <a:latin typeface="Cambria Math" panose="02040503050406030204" pitchFamily="18" charset="0"/>
                            </a:rPr>
                          </m:ctrlPr>
                        </m:dPr>
                        <m:e>
                          <m:sSup>
                            <m:sSupPr>
                              <m:ctrlPr>
                                <a:rPr lang="en-US" sz="1200" i="1">
                                  <a:latin typeface="Cambria Math" panose="02040503050406030204" pitchFamily="18" charset="0"/>
                                </a:rPr>
                              </m:ctrlPr>
                            </m:sSupPr>
                            <m:e>
                              <m:r>
                                <a:rPr lang="en-US" sz="1200" i="1">
                                  <a:latin typeface="Cambria Math" panose="02040503050406030204" pitchFamily="18" charset="0"/>
                                </a:rPr>
                                <m:t>2</m:t>
                              </m:r>
                            </m:e>
                            <m:sup>
                              <m:r>
                                <a:rPr lang="en-US" sz="1200" i="1">
                                  <a:latin typeface="Cambria Math" panose="02040503050406030204" pitchFamily="18" charset="0"/>
                                </a:rPr>
                                <m:t>12</m:t>
                              </m:r>
                            </m:sup>
                          </m:sSup>
                          <m:r>
                            <a:rPr lang="en-US" sz="1200" i="1">
                              <a:latin typeface="Cambria Math" panose="02040503050406030204" pitchFamily="18" charset="0"/>
                            </a:rPr>
                            <m:t>−1</m:t>
                          </m:r>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𝑥</m:t>
                              </m:r>
                            </m:e>
                            <m:sub>
                              <m:r>
                                <a:rPr lang="en-US" sz="1200" b="0" i="1" smtClean="0">
                                  <a:latin typeface="Cambria Math" panose="02040503050406030204" pitchFamily="18" charset="0"/>
                                </a:rPr>
                                <m:t>𝑠𝑝𝑎𝑐𝑒𝑙𝑜𝑜𝑘</m:t>
                              </m:r>
                              <m:r>
                                <a:rPr lang="en-US" sz="1200" b="0" i="1" smtClean="0">
                                  <a:latin typeface="Cambria Math" panose="02040503050406030204" pitchFamily="18" charset="0"/>
                                </a:rPr>
                                <m:t>,</m:t>
                              </m:r>
                              <m:r>
                                <a:rPr lang="en-US" sz="1200" b="0" i="1" smtClean="0">
                                  <a:latin typeface="Cambria Math" panose="02040503050406030204" pitchFamily="18" charset="0"/>
                                </a:rPr>
                                <m:t>𝑚𝑎𝑥</m:t>
                              </m:r>
                            </m:sub>
                          </m:sSub>
                        </m:e>
                      </m:d>
                    </m:oMath>
                  </m:oMathPara>
                </a14:m>
                <a:endParaRPr lang="en-US" sz="1200" dirty="0"/>
              </a:p>
            </p:txBody>
          </p:sp>
        </mc:Choice>
        <mc:Fallback xmlns="">
          <p:sp>
            <p:nvSpPr>
              <p:cNvPr id="21" name="TextBox 20"/>
              <p:cNvSpPr txBox="1">
                <a:spLocks noRot="1" noChangeAspect="1" noMove="1" noResize="1" noEditPoints="1" noAdjustHandles="1" noChangeArrowheads="1" noChangeShapeType="1" noTextEdit="1"/>
              </p:cNvSpPr>
              <p:nvPr/>
            </p:nvSpPr>
            <p:spPr>
              <a:xfrm>
                <a:off x="4664018" y="2123663"/>
                <a:ext cx="2423869" cy="212174"/>
              </a:xfrm>
              <a:prstGeom prst="rect">
                <a:avLst/>
              </a:prstGeom>
              <a:blipFill>
                <a:blip r:embed="rId4"/>
                <a:stretch>
                  <a:fillRect l="-1005" b="-20000"/>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00331" y="4492135"/>
            <a:ext cx="4387963" cy="1791577"/>
          </a:xfrm>
          <a:prstGeom prst="rect">
            <a:avLst/>
          </a:prstGeom>
        </p:spPr>
      </p:pic>
      <p:sp>
        <p:nvSpPr>
          <p:cNvPr id="23" name="Date Placeholder 1"/>
          <p:cNvSpPr>
            <a:spLocks noGrp="1"/>
          </p:cNvSpPr>
          <p:nvPr>
            <p:ph type="dt" sz="half" idx="10"/>
          </p:nvPr>
        </p:nvSpPr>
        <p:spPr>
          <a:xfrm>
            <a:off x="457199" y="6356351"/>
            <a:ext cx="1845425" cy="365125"/>
          </a:xfrm>
        </p:spPr>
        <p:txBody>
          <a:bodyPr/>
          <a:lstStyle/>
          <a:p>
            <a:r>
              <a:rPr lang="en-US" dirty="0" smtClean="0"/>
              <a:t>2018/11/28</a:t>
            </a:r>
            <a:endParaRPr lang="en-US" dirty="0"/>
          </a:p>
        </p:txBody>
      </p:sp>
      <p:sp>
        <p:nvSpPr>
          <p:cNvPr id="24" name="Footer Placeholder 5"/>
          <p:cNvSpPr>
            <a:spLocks noGrp="1"/>
          </p:cNvSpPr>
          <p:nvPr>
            <p:ph type="ftr" sz="quarter" idx="11"/>
          </p:nvPr>
        </p:nvSpPr>
        <p:spPr>
          <a:xfrm>
            <a:off x="2302624" y="6356351"/>
            <a:ext cx="4555376" cy="365125"/>
          </a:xfrm>
        </p:spPr>
        <p:txBody>
          <a:bodyPr/>
          <a:lstStyle/>
          <a:p>
            <a:r>
              <a:rPr lang="en-US" dirty="0" smtClean="0"/>
              <a:t>Provisional PS-PVR for GOES-17 ABI L1b Products</a:t>
            </a:r>
            <a:endParaRPr lang="en-US" dirty="0"/>
          </a:p>
        </p:txBody>
      </p:sp>
      <p:pic>
        <p:nvPicPr>
          <p:cNvPr id="2" name="Picture 1"/>
          <p:cNvPicPr>
            <a:picLocks noChangeAspect="1"/>
          </p:cNvPicPr>
          <p:nvPr/>
        </p:nvPicPr>
        <p:blipFill>
          <a:blip r:embed="rId6"/>
          <a:stretch>
            <a:fillRect/>
          </a:stretch>
        </p:blipFill>
        <p:spPr>
          <a:xfrm>
            <a:off x="4602554" y="2362200"/>
            <a:ext cx="2238824" cy="1059084"/>
          </a:xfrm>
          <a:prstGeom prst="rect">
            <a:avLst/>
          </a:prstGeom>
        </p:spPr>
      </p:pic>
      <p:pic>
        <p:nvPicPr>
          <p:cNvPr id="4" name="Picture 3"/>
          <p:cNvPicPr>
            <a:picLocks noChangeAspect="1"/>
          </p:cNvPicPr>
          <p:nvPr/>
        </p:nvPicPr>
        <p:blipFill>
          <a:blip r:embed="rId7"/>
          <a:stretch>
            <a:fillRect/>
          </a:stretch>
        </p:blipFill>
        <p:spPr>
          <a:xfrm>
            <a:off x="6803979" y="2371519"/>
            <a:ext cx="2271538" cy="1066232"/>
          </a:xfrm>
          <a:prstGeom prst="rect">
            <a:avLst/>
          </a:prstGeom>
        </p:spPr>
      </p:pic>
      <p:sp>
        <p:nvSpPr>
          <p:cNvPr id="6" name="TextBox 5"/>
          <p:cNvSpPr txBox="1"/>
          <p:nvPr/>
        </p:nvSpPr>
        <p:spPr>
          <a:xfrm>
            <a:off x="5001755" y="3430160"/>
            <a:ext cx="3941194" cy="276999"/>
          </a:xfrm>
          <a:prstGeom prst="rect">
            <a:avLst/>
          </a:prstGeom>
          <a:noFill/>
        </p:spPr>
        <p:txBody>
          <a:bodyPr wrap="square" rtlCol="0">
            <a:spAutoFit/>
          </a:bodyPr>
          <a:lstStyle/>
          <a:p>
            <a:r>
              <a:rPr lang="en-US" sz="1200" dirty="0" smtClean="0"/>
              <a:t>Typical daily trending of NEdT and saturation temperature </a:t>
            </a:r>
            <a:endParaRPr lang="en-US" sz="1200" dirty="0"/>
          </a:p>
        </p:txBody>
      </p:sp>
      <p:cxnSp>
        <p:nvCxnSpPr>
          <p:cNvPr id="25" name="Straight Connector 24"/>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53998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solidFill>
                  <a:schemeClr val="tx1"/>
                </a:solidFill>
              </a:rPr>
              <a:t>ABI-L1b-PLPT-037</a:t>
            </a:r>
            <a:r>
              <a:rPr lang="en-US" sz="3600" dirty="0"/>
              <a:t/>
            </a:r>
            <a:br>
              <a:rPr lang="en-US" sz="3600" dirty="0"/>
            </a:br>
            <a:r>
              <a:rPr lang="en-US" sz="3600" dirty="0" smtClean="0">
                <a:solidFill>
                  <a:schemeClr val="tx1"/>
                </a:solidFill>
              </a:rPr>
              <a:t>Stray Light During Solar Calibration</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11926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1785104"/>
          </a:xfrm>
          <a:prstGeom prst="rect">
            <a:avLst/>
          </a:prstGeom>
          <a:ln w="12700" cmpd="sng">
            <a:noFill/>
          </a:ln>
        </p:spPr>
        <p:txBody>
          <a:bodyPr wrap="square">
            <a:spAutoFit/>
          </a:bodyPr>
          <a:lstStyle/>
          <a:p>
            <a:pPr algn="ctr"/>
            <a:r>
              <a:rPr lang="en-US" sz="2000" b="1" i="1" dirty="0" smtClean="0"/>
              <a:t>Objective</a:t>
            </a:r>
          </a:p>
          <a:p>
            <a:pPr algn="just"/>
            <a:r>
              <a:rPr lang="en-US" sz="1400" dirty="0"/>
              <a:t>Characterize possible straylight impacts during solar calibration target (SCT) looks in the operational solar calibration configuration.</a:t>
            </a:r>
          </a:p>
          <a:p>
            <a:pPr algn="just"/>
            <a:endParaRPr lang="en-US" sz="1400" dirty="0"/>
          </a:p>
          <a:p>
            <a:pPr algn="ctr"/>
            <a:r>
              <a:rPr lang="en-US" sz="2000" b="1" i="1" dirty="0"/>
              <a:t>Related Requirements</a:t>
            </a:r>
          </a:p>
          <a:p>
            <a:pPr marL="169863" lvl="0" indent="-169863">
              <a:buFont typeface="Arial" panose="020B0604020202020204" pitchFamily="34" charset="0"/>
              <a:buChar char="•"/>
            </a:pPr>
            <a:r>
              <a:rPr lang="en-US" sz="1400" dirty="0" smtClean="0"/>
              <a:t>MRD 737, 2120, and 2130</a:t>
            </a:r>
            <a:endParaRPr lang="en-US" sz="1400" dirty="0"/>
          </a:p>
        </p:txBody>
      </p:sp>
      <p:sp>
        <p:nvSpPr>
          <p:cNvPr id="2" name="Date Placeholder 1"/>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89</a:t>
            </a:fld>
            <a:endParaRPr lang="en-US" dirty="0"/>
          </a:p>
        </p:txBody>
      </p:sp>
      <p:graphicFrame>
        <p:nvGraphicFramePr>
          <p:cNvPr id="22" name="Table 21"/>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9" y="3755433"/>
            <a:ext cx="4319412" cy="2646878"/>
          </a:xfrm>
          <a:prstGeom prst="rect">
            <a:avLst/>
          </a:prstGeom>
          <a:ln w="12700" cmpd="sng">
            <a:noFill/>
          </a:ln>
        </p:spPr>
        <p:txBody>
          <a:bodyPr wrap="square">
            <a:spAutoFit/>
          </a:bodyPr>
          <a:lstStyle/>
          <a:p>
            <a:pPr algn="ctr"/>
            <a:r>
              <a:rPr lang="en-US" sz="2000" b="1" i="1" dirty="0" smtClean="0"/>
              <a:t>Conclusion</a:t>
            </a:r>
          </a:p>
          <a:p>
            <a:pPr marL="285750" indent="-285750" algn="just">
              <a:buFont typeface="Arial" panose="020B0604020202020204" pitchFamily="34" charset="0"/>
              <a:buChar char="•"/>
            </a:pPr>
            <a:r>
              <a:rPr lang="en-US" sz="1200" dirty="0"/>
              <a:t>A series of solar calibration events were conducted on 08/28/2018.</a:t>
            </a:r>
          </a:p>
          <a:p>
            <a:pPr marL="285750" indent="-285750" algn="just">
              <a:buFont typeface="Arial" panose="020B0604020202020204" pitchFamily="34" charset="0"/>
              <a:buChar char="•"/>
            </a:pPr>
            <a:r>
              <a:rPr lang="en-US" sz="1200" dirty="0"/>
              <a:t>Straylight from the main optical port and the open SCC can not be detected for the events conducted on 12:05Z, 15:05Z and 18:05Z.</a:t>
            </a:r>
          </a:p>
          <a:p>
            <a:pPr marL="742950" lvl="1" indent="-285750" algn="just">
              <a:buFont typeface="Arial" panose="020B0604020202020204" pitchFamily="34" charset="0"/>
              <a:buChar char="•"/>
            </a:pPr>
            <a:r>
              <a:rPr lang="en-US" sz="1200" dirty="0"/>
              <a:t>~0.16% at B06 with closed SCC at 12:05Z</a:t>
            </a:r>
          </a:p>
          <a:p>
            <a:pPr marL="285750" indent="-285750" algn="just">
              <a:buFont typeface="Arial" panose="020B0604020202020204" pitchFamily="34" charset="0"/>
              <a:buChar char="•"/>
            </a:pPr>
            <a:r>
              <a:rPr lang="en-US" sz="1200" dirty="0"/>
              <a:t>Elevated SCT offset count can be observed at 09:05Z with SCC open (~4-5% of nominal solar cal data).   No concern with it as SCC is normally in nearly “closed” position.</a:t>
            </a:r>
          </a:p>
          <a:p>
            <a:pPr marL="285750" indent="-285750" algn="just">
              <a:buFont typeface="Arial" panose="020B0604020202020204" pitchFamily="34" charset="0"/>
              <a:buChar char="•"/>
            </a:pPr>
            <a:r>
              <a:rPr lang="en-US" sz="1200" dirty="0"/>
              <a:t>TIM meeting was held on 10/02/2018. Consensus was reached that there should be no concern for the straylight and SCC “NOTCLOSED” impacts</a:t>
            </a:r>
            <a:r>
              <a:rPr lang="en-US" sz="1400" dirty="0"/>
              <a:t>.</a:t>
            </a:r>
          </a:p>
        </p:txBody>
      </p:sp>
      <p:sp>
        <p:nvSpPr>
          <p:cNvPr id="19" name="Rectangle 18"/>
          <p:cNvSpPr/>
          <p:nvPr/>
        </p:nvSpPr>
        <p:spPr>
          <a:xfrm>
            <a:off x="233538" y="3771940"/>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Rectangle 19"/>
          <p:cNvSpPr/>
          <p:nvPr/>
        </p:nvSpPr>
        <p:spPr>
          <a:xfrm>
            <a:off x="4588623" y="1151239"/>
            <a:ext cx="4319412" cy="830997"/>
          </a:xfrm>
          <a:prstGeom prst="rect">
            <a:avLst/>
          </a:prstGeom>
          <a:ln w="12700" cmpd="sng">
            <a:noFill/>
          </a:ln>
        </p:spPr>
        <p:txBody>
          <a:bodyPr wrap="square">
            <a:spAutoFit/>
          </a:bodyPr>
          <a:lstStyle/>
          <a:p>
            <a:pPr algn="ctr"/>
            <a:r>
              <a:rPr lang="en-US" sz="2000" b="1" i="1" dirty="0" smtClean="0"/>
              <a:t>Method</a:t>
            </a:r>
          </a:p>
          <a:p>
            <a:r>
              <a:rPr lang="en-US" sz="1400" dirty="0"/>
              <a:t>solar calibration events beyond the nominal solar cal time</a:t>
            </a:r>
            <a:r>
              <a:rPr lang="en-US" sz="1400" dirty="0" smtClean="0"/>
              <a:t>.</a:t>
            </a:r>
            <a:endParaRPr lang="en-US" sz="1400" dirty="0"/>
          </a:p>
        </p:txBody>
      </p:sp>
      <p:graphicFrame>
        <p:nvGraphicFramePr>
          <p:cNvPr id="15" name="Table 14"/>
          <p:cNvGraphicFramePr>
            <a:graphicFrameLocks noGrp="1"/>
          </p:cNvGraphicFramePr>
          <p:nvPr>
            <p:extLst/>
          </p:nvPr>
        </p:nvGraphicFramePr>
        <p:xfrm>
          <a:off x="5676900" y="1877100"/>
          <a:ext cx="2240026" cy="1742400"/>
        </p:xfrm>
        <a:graphic>
          <a:graphicData uri="http://schemas.openxmlformats.org/drawingml/2006/table">
            <a:tbl>
              <a:tblPr firstRow="1" bandRow="1">
                <a:tableStyleId>{5C22544A-7EE6-4342-B048-85BDC9FD1C3A}</a:tableStyleId>
              </a:tblPr>
              <a:tblGrid>
                <a:gridCol w="1086920">
                  <a:extLst>
                    <a:ext uri="{9D8B030D-6E8A-4147-A177-3AD203B41FA5}">
                      <a16:colId xmlns:a16="http://schemas.microsoft.com/office/drawing/2014/main" val="2496222474"/>
                    </a:ext>
                  </a:extLst>
                </a:gridCol>
                <a:gridCol w="1153106">
                  <a:extLst>
                    <a:ext uri="{9D8B030D-6E8A-4147-A177-3AD203B41FA5}">
                      <a16:colId xmlns:a16="http://schemas.microsoft.com/office/drawing/2014/main" val="1311191804"/>
                    </a:ext>
                  </a:extLst>
                </a:gridCol>
              </a:tblGrid>
              <a:tr h="299880">
                <a:tc>
                  <a:txBody>
                    <a:bodyPr/>
                    <a:lstStyle/>
                    <a:p>
                      <a:pPr algn="ctr"/>
                      <a:r>
                        <a:rPr lang="en-US" sz="800" b="1" dirty="0" smtClean="0"/>
                        <a:t>Event </a:t>
                      </a:r>
                    </a:p>
                    <a:p>
                      <a:pPr algn="ctr"/>
                      <a:r>
                        <a:rPr lang="en-US" sz="800" b="1" dirty="0" smtClean="0"/>
                        <a:t>(HH:MM UTC)</a:t>
                      </a:r>
                      <a:endParaRPr lang="en-US" sz="800" b="1" dirty="0"/>
                    </a:p>
                  </a:txBody>
                  <a:tcPr/>
                </a:tc>
                <a:tc>
                  <a:txBody>
                    <a:bodyPr/>
                    <a:lstStyle/>
                    <a:p>
                      <a:pPr algn="ctr"/>
                      <a:r>
                        <a:rPr lang="en-US" sz="800" b="1" dirty="0" smtClean="0"/>
                        <a:t>Solar</a:t>
                      </a:r>
                      <a:r>
                        <a:rPr lang="en-US" sz="800" b="1" baseline="0" dirty="0" smtClean="0"/>
                        <a:t> Cal Cover</a:t>
                      </a:r>
                    </a:p>
                    <a:p>
                      <a:pPr algn="ctr"/>
                      <a:r>
                        <a:rPr lang="en-US" sz="800" b="1" baseline="0" dirty="0" smtClean="0"/>
                        <a:t> (SCC)</a:t>
                      </a:r>
                      <a:endParaRPr lang="en-US" sz="800" b="1" dirty="0"/>
                    </a:p>
                  </a:txBody>
                  <a:tcPr/>
                </a:tc>
                <a:extLst>
                  <a:ext uri="{0D108BD9-81ED-4DB2-BD59-A6C34878D82A}">
                    <a16:rowId xmlns:a16="http://schemas.microsoft.com/office/drawing/2014/main" val="2847692160"/>
                  </a:ext>
                </a:extLst>
              </a:tr>
              <a:tr h="214620">
                <a:tc>
                  <a:txBody>
                    <a:bodyPr/>
                    <a:lstStyle/>
                    <a:p>
                      <a:pPr algn="ctr"/>
                      <a:r>
                        <a:rPr lang="en-US" sz="800" b="1" dirty="0" smtClean="0"/>
                        <a:t>06:05</a:t>
                      </a:r>
                      <a:endParaRPr lang="en-US" sz="800" b="1" dirty="0"/>
                    </a:p>
                  </a:txBody>
                  <a:tcPr/>
                </a:tc>
                <a:tc>
                  <a:txBody>
                    <a:bodyPr/>
                    <a:lstStyle/>
                    <a:p>
                      <a:pPr algn="ctr"/>
                      <a:r>
                        <a:rPr lang="en-US" sz="800" b="1" dirty="0" smtClean="0"/>
                        <a:t>Open SCC</a:t>
                      </a:r>
                      <a:endParaRPr lang="en-US" sz="800" b="1" dirty="0"/>
                    </a:p>
                  </a:txBody>
                  <a:tcPr/>
                </a:tc>
                <a:extLst>
                  <a:ext uri="{0D108BD9-81ED-4DB2-BD59-A6C34878D82A}">
                    <a16:rowId xmlns:a16="http://schemas.microsoft.com/office/drawing/2014/main" val="3068200671"/>
                  </a:ext>
                </a:extLst>
              </a:tr>
              <a:tr h="214620">
                <a:tc>
                  <a:txBody>
                    <a:bodyPr/>
                    <a:lstStyle/>
                    <a:p>
                      <a:pPr algn="ctr"/>
                      <a:r>
                        <a:rPr lang="en-US" sz="800" b="1" dirty="0" smtClean="0"/>
                        <a:t>09:05</a:t>
                      </a:r>
                      <a:endParaRPr lang="en-US" sz="800" b="1" dirty="0"/>
                    </a:p>
                  </a:txBody>
                  <a:tcPr/>
                </a:tc>
                <a:tc>
                  <a:txBody>
                    <a:bodyPr/>
                    <a:lstStyle/>
                    <a:p>
                      <a:pPr algn="ctr"/>
                      <a:r>
                        <a:rPr lang="en-US" sz="800" b="1" dirty="0" smtClean="0"/>
                        <a:t>Open SCC</a:t>
                      </a:r>
                      <a:endParaRPr lang="en-US" sz="800" b="1" dirty="0"/>
                    </a:p>
                  </a:txBody>
                  <a:tcPr/>
                </a:tc>
                <a:extLst>
                  <a:ext uri="{0D108BD9-81ED-4DB2-BD59-A6C34878D82A}">
                    <a16:rowId xmlns:a16="http://schemas.microsoft.com/office/drawing/2014/main" val="1224022442"/>
                  </a:ext>
                </a:extLst>
              </a:tr>
              <a:tr h="214620">
                <a:tc>
                  <a:txBody>
                    <a:bodyPr/>
                    <a:lstStyle/>
                    <a:p>
                      <a:pPr algn="ctr"/>
                      <a:r>
                        <a:rPr lang="en-US" sz="800" b="1" dirty="0" smtClean="0"/>
                        <a:t>12:05</a:t>
                      </a:r>
                      <a:endParaRPr lang="en-US" sz="800" b="1" dirty="0"/>
                    </a:p>
                  </a:txBody>
                  <a:tcPr/>
                </a:tc>
                <a:tc>
                  <a:txBody>
                    <a:bodyPr/>
                    <a:lstStyle/>
                    <a:p>
                      <a:pPr algn="ctr"/>
                      <a:r>
                        <a:rPr lang="en-US" sz="800" b="1" dirty="0" smtClean="0"/>
                        <a:t>Closed SCC</a:t>
                      </a:r>
                      <a:endParaRPr lang="en-US" sz="800" b="1" dirty="0"/>
                    </a:p>
                  </a:txBody>
                  <a:tcPr/>
                </a:tc>
                <a:extLst>
                  <a:ext uri="{0D108BD9-81ED-4DB2-BD59-A6C34878D82A}">
                    <a16:rowId xmlns:a16="http://schemas.microsoft.com/office/drawing/2014/main" val="1616113765"/>
                  </a:ext>
                </a:extLst>
              </a:tr>
              <a:tr h="269994">
                <a:tc>
                  <a:txBody>
                    <a:bodyPr/>
                    <a:lstStyle/>
                    <a:p>
                      <a:pPr algn="ctr"/>
                      <a:r>
                        <a:rPr lang="en-US" sz="800" b="1" dirty="0" smtClean="0"/>
                        <a:t>12:06</a:t>
                      </a:r>
                      <a:endParaRPr lang="en-US" sz="800" b="1" dirty="0"/>
                    </a:p>
                  </a:txBody>
                  <a:tcPr/>
                </a:tc>
                <a:tc>
                  <a:txBody>
                    <a:bodyPr/>
                    <a:lstStyle/>
                    <a:p>
                      <a:pPr algn="ctr"/>
                      <a:r>
                        <a:rPr lang="en-US" sz="800" b="1" dirty="0" smtClean="0"/>
                        <a:t>Open SCC,</a:t>
                      </a:r>
                      <a:r>
                        <a:rPr lang="en-US" sz="800" b="1" baseline="0" dirty="0" smtClean="0"/>
                        <a:t> nominal Solar Cal.</a:t>
                      </a:r>
                      <a:endParaRPr lang="en-US" sz="800" b="1" dirty="0"/>
                    </a:p>
                  </a:txBody>
                  <a:tcPr/>
                </a:tc>
                <a:extLst>
                  <a:ext uri="{0D108BD9-81ED-4DB2-BD59-A6C34878D82A}">
                    <a16:rowId xmlns:a16="http://schemas.microsoft.com/office/drawing/2014/main" val="3750654476"/>
                  </a:ext>
                </a:extLst>
              </a:tr>
              <a:tr h="214620">
                <a:tc>
                  <a:txBody>
                    <a:bodyPr/>
                    <a:lstStyle/>
                    <a:p>
                      <a:pPr algn="ctr"/>
                      <a:r>
                        <a:rPr lang="en-US" sz="800" b="1" dirty="0" smtClean="0"/>
                        <a:t>15:05</a:t>
                      </a:r>
                      <a:endParaRPr lang="en-US" sz="800" b="1" dirty="0"/>
                    </a:p>
                  </a:txBody>
                  <a:tcPr/>
                </a:tc>
                <a:tc>
                  <a:txBody>
                    <a:bodyPr/>
                    <a:lstStyle/>
                    <a:p>
                      <a:pPr algn="ctr"/>
                      <a:r>
                        <a:rPr lang="en-US" sz="800" b="1" dirty="0" smtClean="0"/>
                        <a:t>Open </a:t>
                      </a:r>
                      <a:r>
                        <a:rPr lang="en-US" sz="800" b="1" baseline="0" dirty="0" smtClean="0"/>
                        <a:t>SCC</a:t>
                      </a:r>
                      <a:endParaRPr lang="en-US" sz="800" b="1" dirty="0"/>
                    </a:p>
                  </a:txBody>
                  <a:tcPr/>
                </a:tc>
                <a:extLst>
                  <a:ext uri="{0D108BD9-81ED-4DB2-BD59-A6C34878D82A}">
                    <a16:rowId xmlns:a16="http://schemas.microsoft.com/office/drawing/2014/main" val="901972524"/>
                  </a:ext>
                </a:extLst>
              </a:tr>
              <a:tr h="199389">
                <a:tc>
                  <a:txBody>
                    <a:bodyPr/>
                    <a:lstStyle/>
                    <a:p>
                      <a:pPr algn="ctr"/>
                      <a:r>
                        <a:rPr lang="en-US" sz="800" b="1" dirty="0" smtClean="0"/>
                        <a:t>18:05</a:t>
                      </a:r>
                      <a:endParaRPr lang="en-US" sz="800" b="1" dirty="0"/>
                    </a:p>
                  </a:txBody>
                  <a:tcPr/>
                </a:tc>
                <a:tc>
                  <a:txBody>
                    <a:bodyPr/>
                    <a:lstStyle/>
                    <a:p>
                      <a:pPr algn="ctr"/>
                      <a:r>
                        <a:rPr lang="en-US" sz="800" b="1" dirty="0" smtClean="0"/>
                        <a:t>Open SCC</a:t>
                      </a:r>
                      <a:endParaRPr lang="en-US" sz="800" b="1" dirty="0"/>
                    </a:p>
                  </a:txBody>
                  <a:tcPr/>
                </a:tc>
                <a:extLst>
                  <a:ext uri="{0D108BD9-81ED-4DB2-BD59-A6C34878D82A}">
                    <a16:rowId xmlns:a16="http://schemas.microsoft.com/office/drawing/2014/main" val="369857135"/>
                  </a:ext>
                </a:extLst>
              </a:tr>
            </a:tbl>
          </a:graphicData>
        </a:graphic>
      </p:graphicFrame>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1051" y="4197152"/>
            <a:ext cx="2125182" cy="2520824"/>
          </a:xfrm>
          <a:prstGeom prst="rect">
            <a:avLst/>
          </a:prstGeom>
        </p:spPr>
      </p:pic>
      <p:sp>
        <p:nvSpPr>
          <p:cNvPr id="23" name="TextBox 22"/>
          <p:cNvSpPr txBox="1"/>
          <p:nvPr/>
        </p:nvSpPr>
        <p:spPr>
          <a:xfrm>
            <a:off x="100638" y="3924300"/>
            <a:ext cx="2292102" cy="369332"/>
          </a:xfrm>
          <a:prstGeom prst="rect">
            <a:avLst/>
          </a:prstGeom>
          <a:noFill/>
        </p:spPr>
        <p:txBody>
          <a:bodyPr wrap="none" rtlCol="0">
            <a:spAutoFit/>
          </a:bodyPr>
          <a:lstStyle/>
          <a:p>
            <a:r>
              <a:rPr lang="en-US" sz="1200" b="1" dirty="0" smtClean="0"/>
              <a:t>Delta Count (SCT-SPL) on 09:05Z</a:t>
            </a:r>
            <a:r>
              <a:rPr lang="en-US" dirty="0" smtClean="0"/>
              <a:t> </a:t>
            </a:r>
            <a:endParaRPr lang="en-US" dirty="0"/>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03" y="4197152"/>
            <a:ext cx="2273670" cy="2520824"/>
          </a:xfrm>
          <a:prstGeom prst="rect">
            <a:avLst/>
          </a:prstGeom>
        </p:spPr>
      </p:pic>
      <p:graphicFrame>
        <p:nvGraphicFramePr>
          <p:cNvPr id="25" name="Table 24"/>
          <p:cNvGraphicFramePr>
            <a:graphicFrameLocks noGrp="1"/>
          </p:cNvGraphicFramePr>
          <p:nvPr>
            <p:extLst/>
          </p:nvPr>
        </p:nvGraphicFramePr>
        <p:xfrm>
          <a:off x="7465596" y="6134100"/>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74686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556"/>
            <a:ext cx="8229600" cy="685801"/>
          </a:xfrm>
        </p:spPr>
        <p:txBody>
          <a:bodyPr>
            <a:normAutofit/>
          </a:bodyPr>
          <a:lstStyle/>
          <a:p>
            <a:r>
              <a:rPr lang="en-US" sz="3600" b="1" dirty="0" smtClean="0"/>
              <a:t>PLPT </a:t>
            </a:r>
            <a:r>
              <a:rPr lang="en-US" sz="3600" b="1" dirty="0"/>
              <a:t>for </a:t>
            </a:r>
            <a:r>
              <a:rPr lang="en-US" sz="3600" b="1" dirty="0" smtClean="0"/>
              <a:t>GOES-16 </a:t>
            </a:r>
            <a:r>
              <a:rPr lang="en-US" sz="3600" b="1" dirty="0"/>
              <a:t>ABI</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9</a:t>
            </a:fld>
            <a:endParaRPr lang="en-US" altLang="en-US" dirty="0"/>
          </a:p>
        </p:txBody>
      </p:sp>
      <p:graphicFrame>
        <p:nvGraphicFramePr>
          <p:cNvPr id="6" name="Content Placeholder 7"/>
          <p:cNvGraphicFramePr>
            <a:graphicFrameLocks noGrp="1"/>
          </p:cNvGraphicFramePr>
          <p:nvPr>
            <p:ph idx="1"/>
            <p:extLst>
              <p:ext uri="{D42A27DB-BD31-4B8C-83A1-F6EECF244321}">
                <p14:modId xmlns:p14="http://schemas.microsoft.com/office/powerpoint/2010/main" val="583863384"/>
              </p:ext>
            </p:extLst>
          </p:nvPr>
        </p:nvGraphicFramePr>
        <p:xfrm>
          <a:off x="685800" y="1709946"/>
          <a:ext cx="3703320" cy="4114815"/>
        </p:xfrm>
        <a:graphic>
          <a:graphicData uri="http://schemas.openxmlformats.org/drawingml/2006/table">
            <a:tbl>
              <a:tblPr firstRow="1" bandRow="1">
                <a:tableStyleId>{5C22544A-7EE6-4342-B048-85BDC9FD1C3A}</a:tableStyleId>
              </a:tblPr>
              <a:tblGrid>
                <a:gridCol w="1234440">
                  <a:extLst>
                    <a:ext uri="{9D8B030D-6E8A-4147-A177-3AD203B41FA5}">
                      <a16:colId xmlns:a16="http://schemas.microsoft.com/office/drawing/2014/main" val="20000"/>
                    </a:ext>
                  </a:extLst>
                </a:gridCol>
                <a:gridCol w="2468880">
                  <a:extLst>
                    <a:ext uri="{9D8B030D-6E8A-4147-A177-3AD203B41FA5}">
                      <a16:colId xmlns:a16="http://schemas.microsoft.com/office/drawing/2014/main" val="20001"/>
                    </a:ext>
                  </a:extLst>
                </a:gridCol>
              </a:tblGrid>
              <a:tr h="287075">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Test ID</a:t>
                      </a:r>
                    </a:p>
                  </a:txBody>
                  <a:tcPr marL="7144" marR="7144" marT="7144" marB="0" anchor="ctr"/>
                </a:tc>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Short Title</a:t>
                      </a:r>
                    </a:p>
                  </a:txBody>
                  <a:tcPr marL="7144" marR="7144" marT="7144" marB="0" anchor="ctr"/>
                </a:tc>
                <a:extLst>
                  <a:ext uri="{0D108BD9-81ED-4DB2-BD59-A6C34878D82A}">
                    <a16:rowId xmlns:a16="http://schemas.microsoft.com/office/drawing/2014/main" val="10000"/>
                  </a:ext>
                </a:extLst>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ABI-L1b-PLPT-001</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IR Validation IASI </a:t>
                      </a:r>
                      <a:r>
                        <a:rPr lang="en-US" sz="1100" b="1" i="0" u="none" strike="noStrike" dirty="0" smtClean="0">
                          <a:solidFill>
                            <a:schemeClr val="tx1"/>
                          </a:solidFill>
                          <a:latin typeface="Times New Roman"/>
                        </a:rPr>
                        <a:t>CrIS</a:t>
                      </a:r>
                      <a:endParaRPr lang="en-US" sz="1100" b="1"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1"/>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ABI-L1b-PLPT-002</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IR Validation CRTM</a:t>
                      </a:r>
                    </a:p>
                  </a:txBody>
                  <a:tcPr marL="7144" marR="7144" marT="7144" marB="0" anchor="ctr"/>
                </a:tc>
                <a:extLst>
                  <a:ext uri="{0D108BD9-81ED-4DB2-BD59-A6C34878D82A}">
                    <a16:rowId xmlns:a16="http://schemas.microsoft.com/office/drawing/2014/main" val="10002"/>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ABI-L1b-PLPT-003</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ZRDQ Performance</a:t>
                      </a:r>
                    </a:p>
                  </a:txBody>
                  <a:tcPr marL="7144" marR="7144" marT="7144" marB="0" anchor="ctr"/>
                </a:tc>
                <a:extLst>
                  <a:ext uri="{0D108BD9-81ED-4DB2-BD59-A6C34878D82A}">
                    <a16:rowId xmlns:a16="http://schemas.microsoft.com/office/drawing/2014/main" val="10003"/>
                  </a:ext>
                </a:extLst>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ABI-L1b-PLPT-004</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VNIR Validation VIIRS</a:t>
                      </a:r>
                    </a:p>
                  </a:txBody>
                  <a:tcPr marL="7144" marR="7144" marT="7144" marB="0" anchor="ctr"/>
                </a:tc>
                <a:extLst>
                  <a:ext uri="{0D108BD9-81ED-4DB2-BD59-A6C34878D82A}">
                    <a16:rowId xmlns:a16="http://schemas.microsoft.com/office/drawing/2014/main" val="10004"/>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ABI-L1b-PLPT-005</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VNIR Validation Sonora</a:t>
                      </a:r>
                    </a:p>
                  </a:txBody>
                  <a:tcPr marL="7144" marR="7144" marT="7144" marB="0" anchor="ctr"/>
                </a:tc>
                <a:extLst>
                  <a:ext uri="{0D108BD9-81ED-4DB2-BD59-A6C34878D82A}">
                    <a16:rowId xmlns:a16="http://schemas.microsoft.com/office/drawing/2014/main" val="10005"/>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ABI-L1b-PLPT-006</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VNIR Validation RVS</a:t>
                      </a:r>
                    </a:p>
                  </a:txBody>
                  <a:tcPr marL="7144" marR="7144" marT="7144" marB="0" anchor="ctr"/>
                </a:tc>
                <a:extLst>
                  <a:ext uri="{0D108BD9-81ED-4DB2-BD59-A6C34878D82A}">
                    <a16:rowId xmlns:a16="http://schemas.microsoft.com/office/drawing/2014/main" val="10006"/>
                  </a:ext>
                </a:extLst>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ABI-L1b-PLPT-007</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smtClean="0">
                          <a:solidFill>
                            <a:schemeClr val="tx1"/>
                          </a:solidFill>
                          <a:latin typeface="Times New Roman"/>
                        </a:rPr>
                        <a:t>Monitoring</a:t>
                      </a:r>
                      <a:endParaRPr lang="en-US" sz="1100" b="1"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7"/>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ABI-L1b-PLPT-008</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AD Converter</a:t>
                      </a:r>
                    </a:p>
                  </a:txBody>
                  <a:tcPr marL="7144" marR="7144" marT="7144" marB="0" anchor="ctr"/>
                </a:tc>
                <a:extLst>
                  <a:ext uri="{0D108BD9-81ED-4DB2-BD59-A6C34878D82A}">
                    <a16:rowId xmlns:a16="http://schemas.microsoft.com/office/drawing/2014/main" val="10008"/>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ABI-L1b-PLPT-009</a:t>
                      </a: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a:solidFill>
                            <a:srgbClr val="000000"/>
                          </a:solidFill>
                          <a:latin typeface="Times New Roman"/>
                        </a:rPr>
                        <a:t>Low Light SNR</a:t>
                      </a:r>
                    </a:p>
                  </a:txBody>
                  <a:tcPr marL="7144" marR="7144" marT="7144" marB="0" anchor="ctr"/>
                </a:tc>
                <a:extLst>
                  <a:ext uri="{0D108BD9-81ED-4DB2-BD59-A6C34878D82A}">
                    <a16:rowId xmlns:a16="http://schemas.microsoft.com/office/drawing/2014/main" val="10009"/>
                  </a:ext>
                </a:extLst>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ABI-L1b-PLPT-010</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Image Navigation</a:t>
                      </a:r>
                    </a:p>
                  </a:txBody>
                  <a:tcPr marL="7144" marR="7144" marT="7144" marB="0" anchor="ctr"/>
                </a:tc>
                <a:extLst>
                  <a:ext uri="{0D108BD9-81ED-4DB2-BD59-A6C34878D82A}">
                    <a16:rowId xmlns:a16="http://schemas.microsoft.com/office/drawing/2014/main" val="10010"/>
                  </a:ext>
                </a:extLst>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ABI-L1b-PLPT-011</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Image Registration</a:t>
                      </a:r>
                    </a:p>
                  </a:txBody>
                  <a:tcPr marL="7144" marR="7144" marT="7144" marB="0" anchor="ctr"/>
                </a:tc>
                <a:extLst>
                  <a:ext uri="{0D108BD9-81ED-4DB2-BD59-A6C34878D82A}">
                    <a16:rowId xmlns:a16="http://schemas.microsoft.com/office/drawing/2014/main" val="10011"/>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ABI-L1b-PLPT-012</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Image Stitching</a:t>
                      </a:r>
                    </a:p>
                  </a:txBody>
                  <a:tcPr marL="7144" marR="7144" marT="7144" marB="0" anchor="ctr"/>
                </a:tc>
                <a:extLst>
                  <a:ext uri="{0D108BD9-81ED-4DB2-BD59-A6C34878D82A}">
                    <a16:rowId xmlns:a16="http://schemas.microsoft.com/office/drawing/2014/main" val="10012"/>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ABI-L1b-PLPT-013</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VNIR Validation DCC</a:t>
                      </a:r>
                    </a:p>
                  </a:txBody>
                  <a:tcPr marL="7144" marR="7144" marT="7144" marB="0" anchor="ctr"/>
                </a:tc>
                <a:extLst>
                  <a:ext uri="{0D108BD9-81ED-4DB2-BD59-A6C34878D82A}">
                    <a16:rowId xmlns:a16="http://schemas.microsoft.com/office/drawing/2014/main" val="10013"/>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ABI-L1b-PLPT-014</a:t>
                      </a:r>
                    </a:p>
                  </a:txBody>
                  <a:tcPr marL="7144" marR="7144" marT="7144" marB="0" anchor="ctr"/>
                </a:tc>
                <a:tc>
                  <a:txBody>
                    <a:bodyPr/>
                    <a:lstStyle/>
                    <a:p>
                      <a:pPr marL="0" algn="ctr" fontAlgn="t">
                        <a:lnSpc>
                          <a:spcPct val="100000"/>
                        </a:lnSpc>
                        <a:spcBef>
                          <a:spcPts val="0"/>
                        </a:spcBef>
                        <a:spcAft>
                          <a:spcPts val="0"/>
                        </a:spcAft>
                      </a:pPr>
                      <a:r>
                        <a:rPr lang="en-US" sz="1100" b="0" i="1" u="none" strike="noStrike" dirty="0">
                          <a:solidFill>
                            <a:srgbClr val="000000"/>
                          </a:solidFill>
                          <a:latin typeface="Times New Roman"/>
                        </a:rPr>
                        <a:t>Detector Uniformity Stability NSS</a:t>
                      </a:r>
                    </a:p>
                  </a:txBody>
                  <a:tcPr marL="7144" marR="7144" marT="7144" marB="0" anchor="ctr"/>
                </a:tc>
                <a:extLst>
                  <a:ext uri="{0D108BD9-81ED-4DB2-BD59-A6C34878D82A}">
                    <a16:rowId xmlns:a16="http://schemas.microsoft.com/office/drawing/2014/main" val="10014"/>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ABI-L1b-PLPT-015</a:t>
                      </a:r>
                    </a:p>
                  </a:txBody>
                  <a:tcPr marL="7144" marR="7144" marT="7144" marB="0" anchor="ctr"/>
                </a:tc>
                <a:tc>
                  <a:txBody>
                    <a:bodyPr/>
                    <a:lstStyle/>
                    <a:p>
                      <a:pPr marL="0" algn="ctr" fontAlgn="t">
                        <a:lnSpc>
                          <a:spcPct val="100000"/>
                        </a:lnSpc>
                        <a:spcBef>
                          <a:spcPts val="0"/>
                        </a:spcBef>
                        <a:spcAft>
                          <a:spcPts val="0"/>
                        </a:spcAft>
                      </a:pPr>
                      <a:r>
                        <a:rPr lang="en-US" sz="1100" b="0" i="1" u="none" strike="noStrike" dirty="0">
                          <a:solidFill>
                            <a:srgbClr val="000000"/>
                          </a:solidFill>
                          <a:latin typeface="Times New Roman"/>
                        </a:rPr>
                        <a:t>Validation SNO NSS</a:t>
                      </a:r>
                    </a:p>
                  </a:txBody>
                  <a:tcPr marL="7144" marR="7144" marT="7144" marB="0" anchor="ctr"/>
                </a:tc>
                <a:extLst>
                  <a:ext uri="{0D108BD9-81ED-4DB2-BD59-A6C34878D82A}">
                    <a16:rowId xmlns:a16="http://schemas.microsoft.com/office/drawing/2014/main" val="10015"/>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ABI-L1b-PLPT-016</a:t>
                      </a:r>
                    </a:p>
                  </a:txBody>
                  <a:tcPr marL="7144" marR="7144" marT="7144" marB="0" anchor="ctr"/>
                </a:tc>
                <a:tc>
                  <a:txBody>
                    <a:bodyPr/>
                    <a:lstStyle/>
                    <a:p>
                      <a:pPr marL="0" algn="ctr" fontAlgn="t">
                        <a:lnSpc>
                          <a:spcPct val="100000"/>
                        </a:lnSpc>
                        <a:spcBef>
                          <a:spcPts val="0"/>
                        </a:spcBef>
                        <a:spcAft>
                          <a:spcPts val="0"/>
                        </a:spcAft>
                      </a:pPr>
                      <a:r>
                        <a:rPr lang="en-US" sz="1100" b="0" i="1" u="none" strike="noStrike" dirty="0">
                          <a:solidFill>
                            <a:srgbClr val="000000"/>
                          </a:solidFill>
                          <a:latin typeface="Times New Roman"/>
                        </a:rPr>
                        <a:t>L2 Validation Support NSS</a:t>
                      </a:r>
                    </a:p>
                  </a:txBody>
                  <a:tcPr marL="7144" marR="7144" marT="7144" marB="0" anchor="ctr"/>
                </a:tc>
                <a:extLst>
                  <a:ext uri="{0D108BD9-81ED-4DB2-BD59-A6C34878D82A}">
                    <a16:rowId xmlns:a16="http://schemas.microsoft.com/office/drawing/2014/main" val="10016"/>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ABI-L1b-PLPT-017</a:t>
                      </a: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Lunar NSS</a:t>
                      </a:r>
                    </a:p>
                  </a:txBody>
                  <a:tcPr marL="7144" marR="7144" marT="7144" marB="0" anchor="ctr"/>
                </a:tc>
                <a:extLst>
                  <a:ext uri="{0D108BD9-81ED-4DB2-BD59-A6C34878D82A}">
                    <a16:rowId xmlns:a16="http://schemas.microsoft.com/office/drawing/2014/main" val="10017"/>
                  </a:ext>
                </a:extLst>
              </a:tr>
              <a:tr h="191387">
                <a:tc>
                  <a:txBody>
                    <a:bodyPr/>
                    <a:lstStyle/>
                    <a:p>
                      <a:pPr marL="0" algn="ctr" fontAlgn="t">
                        <a:lnSpc>
                          <a:spcPct val="100000"/>
                        </a:lnSpc>
                        <a:spcBef>
                          <a:spcPts val="0"/>
                        </a:spcBef>
                        <a:spcAft>
                          <a:spcPts val="0"/>
                        </a:spcAft>
                      </a:pPr>
                      <a:r>
                        <a:rPr lang="en-US" sz="1100" b="1" i="0" u="none" strike="noStrike" dirty="0">
                          <a:solidFill>
                            <a:srgbClr val="000000"/>
                          </a:solidFill>
                          <a:latin typeface="Times New Roman"/>
                        </a:rPr>
                        <a:t>ABI-L1b-PLPT-018</a:t>
                      </a:r>
                    </a:p>
                  </a:txBody>
                  <a:tcPr marL="7144" marR="7144" marT="7144" marB="0" anchor="ctr"/>
                </a:tc>
                <a:tc>
                  <a:txBody>
                    <a:bodyPr/>
                    <a:lstStyle/>
                    <a:p>
                      <a:pPr marL="0" algn="ctr" fontAlgn="t">
                        <a:lnSpc>
                          <a:spcPct val="100000"/>
                        </a:lnSpc>
                        <a:spcBef>
                          <a:spcPts val="0"/>
                        </a:spcBef>
                        <a:spcAft>
                          <a:spcPts val="0"/>
                        </a:spcAft>
                      </a:pPr>
                      <a:r>
                        <a:rPr lang="en-US" sz="1100" b="1" i="0" u="none" strike="noStrike" dirty="0">
                          <a:solidFill>
                            <a:schemeClr val="tx1"/>
                          </a:solidFill>
                          <a:latin typeface="Times New Roman"/>
                        </a:rPr>
                        <a:t>Detector </a:t>
                      </a:r>
                      <a:r>
                        <a:rPr lang="en-US" sz="1100" b="1" i="0" u="none" strike="noStrike" dirty="0" smtClean="0">
                          <a:solidFill>
                            <a:schemeClr val="tx1"/>
                          </a:solidFill>
                          <a:latin typeface="Times New Roman"/>
                        </a:rPr>
                        <a:t>Uniformity</a:t>
                      </a:r>
                      <a:endParaRPr lang="en-US" sz="1100" b="1"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8"/>
                  </a:ext>
                </a:extLst>
              </a:tr>
              <a:tr h="191387">
                <a:tc>
                  <a:txBody>
                    <a:bodyPr/>
                    <a:lstStyle/>
                    <a:p>
                      <a:pPr marL="0" algn="ctr" fontAlgn="t">
                        <a:lnSpc>
                          <a:spcPct val="100000"/>
                        </a:lnSpc>
                        <a:spcBef>
                          <a:spcPts val="0"/>
                        </a:spcBef>
                        <a:spcAft>
                          <a:spcPts val="0"/>
                        </a:spcAft>
                      </a:pPr>
                      <a:r>
                        <a:rPr lang="en-US" sz="1100" b="1" i="0" u="none" strike="noStrike" dirty="0">
                          <a:solidFill>
                            <a:srgbClr val="000000"/>
                          </a:solidFill>
                          <a:latin typeface="Times New Roman"/>
                        </a:rPr>
                        <a:t>ABI-L1b-PLPT-019</a:t>
                      </a:r>
                    </a:p>
                  </a:txBody>
                  <a:tcPr marL="7144" marR="7144" marT="7144" marB="0" anchor="ctr"/>
                </a:tc>
                <a:tc>
                  <a:txBody>
                    <a:bodyPr/>
                    <a:lstStyle/>
                    <a:p>
                      <a:pPr marL="0" algn="ctr" fontAlgn="t">
                        <a:lnSpc>
                          <a:spcPct val="100000"/>
                        </a:lnSpc>
                        <a:spcBef>
                          <a:spcPts val="0"/>
                        </a:spcBef>
                        <a:spcAft>
                          <a:spcPts val="0"/>
                        </a:spcAft>
                      </a:pPr>
                      <a:r>
                        <a:rPr lang="en-US" sz="1100" b="1" i="0" u="none" strike="noStrike" dirty="0">
                          <a:solidFill>
                            <a:schemeClr val="tx1"/>
                          </a:solidFill>
                          <a:latin typeface="Times New Roman"/>
                        </a:rPr>
                        <a:t>Initial Solar Calibration</a:t>
                      </a:r>
                    </a:p>
                  </a:txBody>
                  <a:tcPr marL="7144" marR="7144" marT="7144" marB="0" anchor="ctr"/>
                </a:tc>
                <a:extLst>
                  <a:ext uri="{0D108BD9-81ED-4DB2-BD59-A6C34878D82A}">
                    <a16:rowId xmlns:a16="http://schemas.microsoft.com/office/drawing/2014/main" val="10019"/>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ABI-L1b-PLPT-020</a:t>
                      </a: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IR Spatial Uniformity</a:t>
                      </a:r>
                    </a:p>
                  </a:txBody>
                  <a:tcPr marL="7144" marR="7144" marT="7144" marB="0" anchor="ctr"/>
                </a:tc>
                <a:extLst>
                  <a:ext uri="{0D108BD9-81ED-4DB2-BD59-A6C34878D82A}">
                    <a16:rowId xmlns:a16="http://schemas.microsoft.com/office/drawing/2014/main" val="10020"/>
                  </a:ext>
                </a:extLst>
              </a:tr>
            </a:tbl>
          </a:graphicData>
        </a:graphic>
      </p:graphicFrame>
      <p:sp>
        <p:nvSpPr>
          <p:cNvPr id="3" name="Date Placeholder 2"/>
          <p:cNvSpPr>
            <a:spLocks noGrp="1"/>
          </p:cNvSpPr>
          <p:nvPr>
            <p:ph type="dt" sz="half" idx="10"/>
          </p:nvPr>
        </p:nvSpPr>
        <p:spPr/>
        <p:txBody>
          <a:bodyPr/>
          <a:lstStyle/>
          <a:p>
            <a:r>
              <a:rPr lang="en-US" altLang="en-US" dirty="0" smtClean="0"/>
              <a:t>2018/11/28</a:t>
            </a:r>
            <a:endParaRPr lang="en-US" altLang="en-US" dirty="0"/>
          </a:p>
        </p:txBody>
      </p:sp>
      <p:graphicFrame>
        <p:nvGraphicFramePr>
          <p:cNvPr id="5" name="Table 4"/>
          <p:cNvGraphicFramePr>
            <a:graphicFrameLocks noGrp="1"/>
          </p:cNvGraphicFramePr>
          <p:nvPr>
            <p:extLst/>
          </p:nvPr>
        </p:nvGraphicFramePr>
        <p:xfrm>
          <a:off x="4800146" y="1709946"/>
          <a:ext cx="3703320" cy="3349271"/>
        </p:xfrm>
        <a:graphic>
          <a:graphicData uri="http://schemas.openxmlformats.org/drawingml/2006/table">
            <a:tbl>
              <a:tblPr firstRow="1" bandRow="1">
                <a:tableStyleId>{5C22544A-7EE6-4342-B048-85BDC9FD1C3A}</a:tableStyleId>
              </a:tblPr>
              <a:tblGrid>
                <a:gridCol w="1234440">
                  <a:extLst>
                    <a:ext uri="{9D8B030D-6E8A-4147-A177-3AD203B41FA5}">
                      <a16:colId xmlns:a16="http://schemas.microsoft.com/office/drawing/2014/main" val="20000"/>
                    </a:ext>
                  </a:extLst>
                </a:gridCol>
                <a:gridCol w="2468880">
                  <a:extLst>
                    <a:ext uri="{9D8B030D-6E8A-4147-A177-3AD203B41FA5}">
                      <a16:colId xmlns:a16="http://schemas.microsoft.com/office/drawing/2014/main" val="20001"/>
                    </a:ext>
                  </a:extLst>
                </a:gridCol>
              </a:tblGrid>
              <a:tr h="287079">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Test ID</a:t>
                      </a:r>
                    </a:p>
                  </a:txBody>
                  <a:tcPr marL="7144" marR="7144" marT="7144" marB="0" anchor="ctr"/>
                </a:tc>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Short Title</a:t>
                      </a:r>
                    </a:p>
                  </a:txBody>
                  <a:tcPr marL="7144" marR="7144" marT="7144" marB="0" anchor="ctr"/>
                </a:tc>
                <a:extLst>
                  <a:ext uri="{0D108BD9-81ED-4DB2-BD59-A6C34878D82A}">
                    <a16:rowId xmlns:a16="http://schemas.microsoft.com/office/drawing/2014/main" val="10000"/>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ABI-L1b-PLPT-021</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SRF Verification</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1"/>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ABI-L1b-PLPT-022</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OOB Response</a:t>
                      </a:r>
                      <a:endParaRPr lang="en-US" sz="1100" b="0" i="1"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2"/>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ABI-L1b-PLPT-023</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Polarization</a:t>
                      </a:r>
                      <a:endParaRPr lang="en-US" sz="1100" b="0" i="1"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3"/>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ABI-L1b-PLPT-024</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Cal-to-Cal</a:t>
                      </a:r>
                      <a:r>
                        <a:rPr lang="en-US" sz="1100" b="0" i="0" u="none" strike="noStrike" baseline="0" dirty="0" smtClean="0">
                          <a:solidFill>
                            <a:schemeClr val="tx1"/>
                          </a:solidFill>
                          <a:latin typeface="Times New Roman"/>
                        </a:rPr>
                        <a:t> Repeatability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4"/>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ABI-L1b-PLPT-025</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Linearity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5"/>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ABI-L1b-PLPT-026</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Ghosting</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6"/>
                  </a:ext>
                </a:extLst>
              </a:tr>
              <a:tr h="191387">
                <a:tc>
                  <a:txBody>
                    <a:bodyPr/>
                    <a:lstStyle/>
                    <a:p>
                      <a:pPr marL="0" algn="ctr" fontAlgn="ctr">
                        <a:lnSpc>
                          <a:spcPct val="100000"/>
                        </a:lnSpc>
                        <a:spcBef>
                          <a:spcPts val="0"/>
                        </a:spcBef>
                        <a:spcAft>
                          <a:spcPts val="0"/>
                        </a:spcAft>
                      </a:pPr>
                      <a:r>
                        <a:rPr lang="en-US" sz="1100" b="1" i="0" u="none" strike="noStrike" dirty="0" smtClean="0">
                          <a:solidFill>
                            <a:srgbClr val="000000"/>
                          </a:solidFill>
                          <a:latin typeface="Times New Roman"/>
                        </a:rPr>
                        <a:t>ABI-L1b-PLPT-027</a:t>
                      </a:r>
                      <a:endParaRPr lang="en-US" sz="1100" b="1"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smtClean="0">
                          <a:solidFill>
                            <a:schemeClr val="tx1"/>
                          </a:solidFill>
                          <a:latin typeface="Times New Roman"/>
                        </a:rPr>
                        <a:t>Field Campaign – Aircraft</a:t>
                      </a:r>
                      <a:endParaRPr lang="en-US" sz="1100" b="1"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7"/>
                  </a:ext>
                </a:extLst>
              </a:tr>
              <a:tr h="191387">
                <a:tc>
                  <a:txBody>
                    <a:bodyPr/>
                    <a:lstStyle/>
                    <a:p>
                      <a:pPr marL="0" algn="ctr" fontAlgn="ctr">
                        <a:lnSpc>
                          <a:spcPct val="100000"/>
                        </a:lnSpc>
                        <a:spcBef>
                          <a:spcPts val="0"/>
                        </a:spcBef>
                        <a:spcAft>
                          <a:spcPts val="0"/>
                        </a:spcAft>
                      </a:pPr>
                      <a:r>
                        <a:rPr lang="en-US" sz="1100" b="1" i="0" u="none" strike="noStrike" dirty="0" smtClean="0">
                          <a:solidFill>
                            <a:srgbClr val="000000"/>
                          </a:solidFill>
                          <a:latin typeface="Times New Roman"/>
                        </a:rPr>
                        <a:t>ABI-L1b-PLPT-028</a:t>
                      </a:r>
                      <a:endParaRPr lang="en-US" sz="1100" b="1"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smtClean="0">
                          <a:solidFill>
                            <a:schemeClr val="tx1"/>
                          </a:solidFill>
                          <a:latin typeface="Times New Roman"/>
                        </a:rPr>
                        <a:t>Field Campaign – Surface</a:t>
                      </a:r>
                      <a:endParaRPr lang="en-US" sz="1100" b="1"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8"/>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ABI-L1b-PLPT-029</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VNIR</a:t>
                      </a:r>
                      <a:r>
                        <a:rPr lang="en-US" sz="1100" b="0" i="1" u="none" strike="noStrike" baseline="0" dirty="0" smtClean="0">
                          <a:solidFill>
                            <a:schemeClr val="tx1"/>
                          </a:solidFill>
                          <a:latin typeface="Times New Roman"/>
                        </a:rPr>
                        <a:t> Verification – Rayleigh</a:t>
                      </a:r>
                      <a:endParaRPr lang="en-US" sz="1100" b="0" i="1"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9"/>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ABI-L1b-PLPT-030</a:t>
                      </a:r>
                      <a:endParaRPr lang="en-US" sz="1100" b="0" i="0" u="none" strike="noStrike" dirty="0">
                        <a:solidFill>
                          <a:srgbClr val="000000"/>
                        </a:solidFill>
                        <a:latin typeface="Times New Roman"/>
                      </a:endParaRPr>
                    </a:p>
                  </a:txBody>
                  <a:tcPr marL="7144" marR="7144" marT="7144"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100" b="0" i="1" u="none" strike="noStrike" dirty="0" smtClean="0">
                          <a:solidFill>
                            <a:schemeClr val="tx1"/>
                          </a:solidFill>
                          <a:latin typeface="Times New Roman"/>
                        </a:rPr>
                        <a:t>VNIR</a:t>
                      </a:r>
                      <a:r>
                        <a:rPr lang="en-US" sz="1100" b="0" i="1" u="none" strike="noStrike" baseline="0" dirty="0" smtClean="0">
                          <a:solidFill>
                            <a:schemeClr val="tx1"/>
                          </a:solidFill>
                          <a:latin typeface="Times New Roman"/>
                        </a:rPr>
                        <a:t> Verification – Uyuni</a:t>
                      </a:r>
                      <a:endParaRPr lang="en-US" sz="1100" b="0" i="1" u="none" strike="noStrike" dirty="0" smtClean="0">
                        <a:solidFill>
                          <a:schemeClr val="tx1"/>
                        </a:solidFill>
                        <a:latin typeface="Times New Roman"/>
                      </a:endParaRPr>
                    </a:p>
                  </a:txBody>
                  <a:tcPr marL="7144" marR="7144" marT="7144" marB="0" anchor="ctr"/>
                </a:tc>
                <a:extLst>
                  <a:ext uri="{0D108BD9-81ED-4DB2-BD59-A6C34878D82A}">
                    <a16:rowId xmlns:a16="http://schemas.microsoft.com/office/drawing/2014/main" val="10010"/>
                  </a:ext>
                </a:extLst>
              </a:tr>
              <a:tr h="191387">
                <a:tc>
                  <a:txBody>
                    <a:bodyPr/>
                    <a:lstStyle/>
                    <a:p>
                      <a:pPr marL="0" algn="ctr" fontAlgn="ctr">
                        <a:lnSpc>
                          <a:spcPct val="100000"/>
                        </a:lnSpc>
                        <a:spcBef>
                          <a:spcPts val="0"/>
                        </a:spcBef>
                        <a:spcAft>
                          <a:spcPts val="0"/>
                        </a:spcAft>
                      </a:pPr>
                      <a:r>
                        <a:rPr lang="en-US" sz="1100" b="0" i="1" u="none" strike="noStrike" dirty="0" smtClean="0">
                          <a:solidFill>
                            <a:srgbClr val="000000"/>
                          </a:solidFill>
                          <a:latin typeface="Times New Roman"/>
                        </a:rPr>
                        <a:t>ABI-L1b-PLPT-031</a:t>
                      </a:r>
                      <a:endParaRPr lang="en-US" sz="1100" b="0" i="1"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BDS</a:t>
                      </a:r>
                      <a:endParaRPr lang="en-US" sz="1100" b="0" i="1"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1"/>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ABI-L1b-PLPT-032</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VNIR SNR &amp; Dynamic Range</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2"/>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ABI-L1b-PLPT-033</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IR Cal Stability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3"/>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ABI-L1b-PLPT-034</a:t>
                      </a:r>
                      <a:endParaRPr lang="en-US" sz="1100" b="0" i="0" u="none" strike="noStrike" dirty="0">
                        <a:solidFill>
                          <a:srgbClr val="000000"/>
                        </a:solidFill>
                        <a:latin typeface="Times New Roman"/>
                      </a:endParaRP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smtClean="0">
                          <a:solidFill>
                            <a:schemeClr val="tx1"/>
                          </a:solidFill>
                          <a:latin typeface="Times New Roman"/>
                        </a:rPr>
                        <a:t>MTF</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4"/>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ABI-L1b-PLPT-035</a:t>
                      </a:r>
                      <a:endParaRPr lang="en-US" sz="1100" b="0" i="0" u="none" strike="noStrike" dirty="0">
                        <a:solidFill>
                          <a:srgbClr val="000000"/>
                        </a:solidFill>
                        <a:latin typeface="Times New Roman"/>
                      </a:endParaRP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smtClean="0">
                          <a:solidFill>
                            <a:schemeClr val="tx1"/>
                          </a:solidFill>
                          <a:latin typeface="Times New Roman"/>
                        </a:rPr>
                        <a:t>Coherent Noise</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5"/>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ABI-L1b-PLPT-036</a:t>
                      </a:r>
                      <a:endParaRPr lang="en-US" sz="1100" b="0" i="0" u="none" strike="noStrike" dirty="0">
                        <a:solidFill>
                          <a:srgbClr val="000000"/>
                        </a:solidFill>
                        <a:latin typeface="Times New Roman"/>
                      </a:endParaRPr>
                    </a:p>
                  </a:txBody>
                  <a:tcPr marL="7144" marR="7144" marT="7144" marB="0" anchor="ctr"/>
                </a:tc>
                <a:tc>
                  <a:txBody>
                    <a:bodyPr/>
                    <a:lstStyle/>
                    <a:p>
                      <a:pPr marL="0" marR="0" indent="0" algn="ctr" defTabSz="457200" rtl="0" eaLnBrk="1" fontAlgn="t" latinLnBrk="0" hangingPunct="1">
                        <a:lnSpc>
                          <a:spcPct val="100000"/>
                        </a:lnSpc>
                        <a:spcBef>
                          <a:spcPts val="0"/>
                        </a:spcBef>
                        <a:spcAft>
                          <a:spcPts val="0"/>
                        </a:spcAft>
                        <a:buClrTx/>
                        <a:buSzTx/>
                        <a:buFontTx/>
                        <a:buNone/>
                        <a:tabLst/>
                        <a:defRPr/>
                      </a:pPr>
                      <a:r>
                        <a:rPr lang="en-US" sz="1100" b="0" i="0" u="none" strike="noStrike" dirty="0" smtClean="0">
                          <a:solidFill>
                            <a:schemeClr val="tx1"/>
                          </a:solidFill>
                          <a:latin typeface="Times New Roman"/>
                        </a:rPr>
                        <a:t>IR SNR &amp; Dynamic Range</a:t>
                      </a:r>
                    </a:p>
                  </a:txBody>
                  <a:tcPr marL="7144" marR="7144" marT="7144" marB="0" anchor="ctr"/>
                </a:tc>
                <a:extLst>
                  <a:ext uri="{0D108BD9-81ED-4DB2-BD59-A6C34878D82A}">
                    <a16:rowId xmlns:a16="http://schemas.microsoft.com/office/drawing/2014/main" val="10016"/>
                  </a:ext>
                </a:extLst>
              </a:tr>
            </a:tbl>
          </a:graphicData>
        </a:graphic>
      </p:graphicFrame>
      <p:sp>
        <p:nvSpPr>
          <p:cNvPr id="8" name="Footer Placeholder 7"/>
          <p:cNvSpPr>
            <a:spLocks noGrp="1"/>
          </p:cNvSpPr>
          <p:nvPr>
            <p:ph type="ftr" sz="quarter" idx="11"/>
          </p:nvPr>
        </p:nvSpPr>
        <p:spPr/>
        <p:txBody>
          <a:bodyPr/>
          <a:lstStyle/>
          <a:p>
            <a:r>
              <a:rPr lang="en-US" dirty="0" smtClean="0"/>
              <a:t>Provisional PS-PVR for GOES-17 ABI L1b Products</a:t>
            </a:r>
            <a:endParaRPr lang="en-US" dirty="0"/>
          </a:p>
        </p:txBody>
      </p:sp>
      <p:sp>
        <p:nvSpPr>
          <p:cNvPr id="9" name="TextBox 8"/>
          <p:cNvSpPr txBox="1"/>
          <p:nvPr/>
        </p:nvSpPr>
        <p:spPr>
          <a:xfrm>
            <a:off x="4804628" y="5710020"/>
            <a:ext cx="3704582" cy="646331"/>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Critical tests are in bold</a:t>
            </a:r>
            <a:r>
              <a:rPr lang="en-US" dirty="0" smtClean="0">
                <a:latin typeface="Times New Roman" panose="02020603050405020304" pitchFamily="18" charset="0"/>
                <a:cs typeface="Times New Roman" panose="02020603050405020304" pitchFamily="18" charset="0"/>
              </a:rPr>
              <a:t>.</a:t>
            </a:r>
          </a:p>
          <a:p>
            <a:r>
              <a:rPr lang="en-US" i="1" dirty="0" smtClean="0">
                <a:latin typeface="Times New Roman" panose="02020603050405020304" pitchFamily="18" charset="0"/>
                <a:cs typeface="Times New Roman" panose="02020603050405020304" pitchFamily="18" charset="0"/>
              </a:rPr>
              <a:t>Experimental tests are in italic</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1776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Presentation Outline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Introduction</a:t>
            </a:r>
          </a:p>
          <a:p>
            <a:pPr marL="346075" indent="-346075"/>
            <a:r>
              <a:rPr lang="en-US" dirty="0" smtClean="0">
                <a:solidFill>
                  <a:schemeClr val="tx1">
                    <a:lumMod val="50000"/>
                    <a:lumOff val="50000"/>
                  </a:schemeClr>
                </a:solidFill>
              </a:rPr>
              <a:t>Post-Launch Product Tests (PLPT)</a:t>
            </a:r>
          </a:p>
          <a:p>
            <a:pPr marL="346075" indent="-346075"/>
            <a:r>
              <a:rPr lang="en-US" dirty="0" smtClean="0"/>
              <a:t>ABI L1b Product Performance</a:t>
            </a:r>
            <a:endParaRPr lang="en-US" dirty="0"/>
          </a:p>
          <a:p>
            <a:pPr marL="346075" indent="-346075"/>
            <a:r>
              <a:rPr lang="en-US" dirty="0">
                <a:solidFill>
                  <a:schemeClr val="tx1">
                    <a:lumMod val="50000"/>
                    <a:lumOff val="50000"/>
                  </a:schemeClr>
                </a:solidFill>
              </a:rPr>
              <a:t>Assessment of Maturity</a:t>
            </a:r>
          </a:p>
          <a:p>
            <a:pPr marL="346075" indent="-346075"/>
            <a:r>
              <a:rPr lang="en-US" dirty="0" smtClean="0">
                <a:solidFill>
                  <a:schemeClr val="tx1">
                    <a:lumMod val="50000"/>
                    <a:lumOff val="50000"/>
                  </a:schemeClr>
                </a:solidFill>
              </a:rPr>
              <a:t>Path to Full Validation</a:t>
            </a:r>
            <a:endParaRPr lang="en-US" sz="2800" dirty="0" smtClean="0">
              <a:solidFill>
                <a:schemeClr val="tx1">
                  <a:lumMod val="50000"/>
                  <a:lumOff val="50000"/>
                </a:schemeClr>
              </a:solidFill>
            </a:endParaRP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Summary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and </a:t>
            </a:r>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Recommendations</a:t>
            </a:r>
            <a:endParaRPr 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90</a:t>
            </a:fld>
            <a:endParaRPr lang="en-US" dirty="0"/>
          </a:p>
        </p:txBody>
      </p:sp>
      <p:sp>
        <p:nvSpPr>
          <p:cNvPr id="5" name="Date Placeholder 4"/>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Tree>
    <p:extLst>
      <p:ext uri="{BB962C8B-B14F-4D97-AF65-F5344CB8AC3E}">
        <p14:creationId xmlns:p14="http://schemas.microsoft.com/office/powerpoint/2010/main" val="145120931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2460189761"/>
              </p:ext>
            </p:extLst>
          </p:nvPr>
        </p:nvGraphicFramePr>
        <p:xfrm>
          <a:off x="457200" y="1178357"/>
          <a:ext cx="8229600" cy="495574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fontScale="90000"/>
          </a:bodyPr>
          <a:lstStyle/>
          <a:p>
            <a:r>
              <a:rPr lang="en-US" dirty="0"/>
              <a:t>VNIR Noise</a:t>
            </a:r>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91</a:t>
            </a:fld>
            <a:endParaRPr lang="en-US" dirty="0"/>
          </a:p>
        </p:txBody>
      </p:sp>
      <p:cxnSp>
        <p:nvCxnSpPr>
          <p:cNvPr id="9" name="Straight Arrow Connector 8"/>
          <p:cNvCxnSpPr/>
          <p:nvPr/>
        </p:nvCxnSpPr>
        <p:spPr>
          <a:xfrm flipV="1">
            <a:off x="6438900" y="5410200"/>
            <a:ext cx="0" cy="381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133601" y="1589716"/>
            <a:ext cx="6555658" cy="4201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noFill/>
            </a:endParaRPr>
          </a:p>
        </p:txBody>
      </p:sp>
      <p:sp>
        <p:nvSpPr>
          <p:cNvPr id="13" name="TextBox 12"/>
          <p:cNvSpPr txBox="1"/>
          <p:nvPr/>
        </p:nvSpPr>
        <p:spPr>
          <a:xfrm>
            <a:off x="6019801" y="1589716"/>
            <a:ext cx="1940169" cy="369332"/>
          </a:xfrm>
          <a:prstGeom prst="rect">
            <a:avLst/>
          </a:prstGeom>
          <a:solidFill>
            <a:srgbClr val="99FF66"/>
          </a:solidFill>
        </p:spPr>
        <p:txBody>
          <a:bodyPr wrap="square" rtlCol="0">
            <a:spAutoFit/>
          </a:bodyPr>
          <a:lstStyle/>
          <a:p>
            <a:r>
              <a:rPr lang="en-US" dirty="0" smtClean="0"/>
              <a:t>Evaluation metrics</a:t>
            </a:r>
            <a:endParaRPr lang="en-US" dirty="0"/>
          </a:p>
        </p:txBody>
      </p:sp>
      <p:sp>
        <p:nvSpPr>
          <p:cNvPr id="14" name="TextBox 13"/>
          <p:cNvSpPr txBox="1"/>
          <p:nvPr/>
        </p:nvSpPr>
        <p:spPr>
          <a:xfrm>
            <a:off x="2302624" y="3065502"/>
            <a:ext cx="2193176" cy="369332"/>
          </a:xfrm>
          <a:prstGeom prst="rect">
            <a:avLst/>
          </a:prstGeom>
          <a:solidFill>
            <a:srgbClr val="99FF66"/>
          </a:solidFill>
        </p:spPr>
        <p:txBody>
          <a:bodyPr wrap="square" rtlCol="0">
            <a:spAutoFit/>
          </a:bodyPr>
          <a:lstStyle/>
          <a:p>
            <a:r>
              <a:rPr lang="en-US" dirty="0" smtClean="0"/>
              <a:t>G16/17 @Provisional</a:t>
            </a:r>
            <a:endParaRPr lang="en-US" dirty="0"/>
          </a:p>
        </p:txBody>
      </p:sp>
      <p:sp>
        <p:nvSpPr>
          <p:cNvPr id="15" name="TextBox 14"/>
          <p:cNvSpPr txBox="1"/>
          <p:nvPr/>
        </p:nvSpPr>
        <p:spPr>
          <a:xfrm>
            <a:off x="2311225" y="5067300"/>
            <a:ext cx="3924300" cy="369332"/>
          </a:xfrm>
          <a:prstGeom prst="rect">
            <a:avLst/>
          </a:prstGeom>
          <a:solidFill>
            <a:srgbClr val="99FF66"/>
          </a:solidFill>
        </p:spPr>
        <p:txBody>
          <a:bodyPr wrap="square" rtlCol="0">
            <a:spAutoFit/>
          </a:bodyPr>
          <a:lstStyle/>
          <a:p>
            <a:r>
              <a:rPr lang="en-US" dirty="0" smtClean="0"/>
              <a:t>Performance vs. requirement / baseline</a:t>
            </a:r>
            <a:endParaRPr lang="en-US" dirty="0"/>
          </a:p>
        </p:txBody>
      </p:sp>
    </p:spTree>
    <p:extLst>
      <p:ext uri="{BB962C8B-B14F-4D97-AF65-F5344CB8AC3E}">
        <p14:creationId xmlns:p14="http://schemas.microsoft.com/office/powerpoint/2010/main" val="179564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nvGraphicFramePr>
        <p:xfrm>
          <a:off x="457200" y="1178357"/>
          <a:ext cx="8229600" cy="495574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fontScale="90000"/>
          </a:bodyPr>
          <a:lstStyle/>
          <a:p>
            <a:r>
              <a:rPr lang="en-US" dirty="0"/>
              <a:t>VNIR Noise</a:t>
            </a:r>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92</a:t>
            </a:fld>
            <a:endParaRPr lang="en-US" dirty="0"/>
          </a:p>
        </p:txBody>
      </p:sp>
      <p:sp>
        <p:nvSpPr>
          <p:cNvPr id="3" name="TextBox 2"/>
          <p:cNvSpPr txBox="1"/>
          <p:nvPr/>
        </p:nvSpPr>
        <p:spPr>
          <a:xfrm>
            <a:off x="2284188" y="1600200"/>
            <a:ext cx="5412011"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Band 1-3 are comparable to G16.</a:t>
            </a:r>
          </a:p>
          <a:p>
            <a:pPr marL="285750" indent="-285750">
              <a:buFont typeface="Arial" panose="020B0604020202020204" pitchFamily="34" charset="0"/>
              <a:buChar char="•"/>
            </a:pPr>
            <a:r>
              <a:rPr lang="en-US" dirty="0" smtClean="0"/>
              <a:t>B04 failed MRD. B05 &amp; B06 failed PB.</a:t>
            </a:r>
          </a:p>
          <a:p>
            <a:pPr marL="285750" indent="-285750">
              <a:buFont typeface="Arial" panose="020B0604020202020204" pitchFamily="34" charset="0"/>
              <a:buChar char="•"/>
            </a:pPr>
            <a:r>
              <a:rPr lang="en-US" dirty="0" smtClean="0"/>
              <a:t>Mean are comparable to G16, suggesting BDS issue.</a:t>
            </a:r>
          </a:p>
          <a:p>
            <a:pPr marL="285750" indent="-285750">
              <a:buFont typeface="Arial" panose="020B0604020202020204" pitchFamily="34" charset="0"/>
              <a:buChar char="•"/>
            </a:pPr>
            <a:r>
              <a:rPr lang="en-US" dirty="0" smtClean="0"/>
              <a:t>PB bars are high, even for G16.</a:t>
            </a:r>
            <a:endParaRPr lang="en-US" dirty="0"/>
          </a:p>
        </p:txBody>
      </p:sp>
      <p:cxnSp>
        <p:nvCxnSpPr>
          <p:cNvPr id="9" name="Straight Arrow Connector 8"/>
          <p:cNvCxnSpPr/>
          <p:nvPr/>
        </p:nvCxnSpPr>
        <p:spPr>
          <a:xfrm flipV="1">
            <a:off x="6438900" y="5410200"/>
            <a:ext cx="0" cy="381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7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GOES-17 ABI - Solar Calibration- VNIR Bands - GS SNR - GS SCT SN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74" y="1178356"/>
            <a:ext cx="8230540" cy="55431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VNIR Noise </a:t>
            </a:r>
            <a:r>
              <a:rPr lang="en-US" dirty="0" smtClean="0"/>
              <a:t>Stability</a:t>
            </a:r>
            <a:endParaRPr lang="en-US"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93</a:t>
            </a:fld>
            <a:endParaRPr lang="en-US" dirty="0"/>
          </a:p>
        </p:txBody>
      </p:sp>
      <p:sp>
        <p:nvSpPr>
          <p:cNvPr id="3" name="TextBox 2"/>
          <p:cNvSpPr txBox="1"/>
          <p:nvPr/>
        </p:nvSpPr>
        <p:spPr>
          <a:xfrm>
            <a:off x="7772400" y="1104900"/>
            <a:ext cx="1219200" cy="400110"/>
          </a:xfrm>
          <a:prstGeom prst="rect">
            <a:avLst/>
          </a:prstGeom>
          <a:noFill/>
        </p:spPr>
        <p:txBody>
          <a:bodyPr wrap="square" rtlCol="0">
            <a:spAutoFit/>
          </a:bodyPr>
          <a:lstStyle/>
          <a:p>
            <a:r>
              <a:rPr lang="en-US" sz="2000" dirty="0" smtClean="0"/>
              <a:t>Post-Drift</a:t>
            </a:r>
            <a:endParaRPr lang="en-US" sz="2000" dirty="0"/>
          </a:p>
        </p:txBody>
      </p:sp>
      <p:sp>
        <p:nvSpPr>
          <p:cNvPr id="7" name="Oval 6"/>
          <p:cNvSpPr/>
          <p:nvPr/>
        </p:nvSpPr>
        <p:spPr>
          <a:xfrm>
            <a:off x="8318271" y="2400300"/>
            <a:ext cx="216129" cy="251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2590800" y="2095500"/>
            <a:ext cx="279858" cy="2819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486400" y="2324100"/>
            <a:ext cx="216129" cy="251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flipH="1">
            <a:off x="2933700" y="1524000"/>
            <a:ext cx="5448300" cy="571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702529" y="1524000"/>
            <a:ext cx="2615743" cy="800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382000" y="1524000"/>
            <a:ext cx="76200" cy="723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5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9" grpId="0" animBg="1"/>
      <p:bldP spid="1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title="Chart"/>
          <p:cNvGraphicFramePr>
            <a:graphicFrameLocks/>
          </p:cNvGraphicFramePr>
          <p:nvPr>
            <p:extLst>
              <p:ext uri="{D42A27DB-BD31-4B8C-83A1-F6EECF244321}">
                <p14:modId xmlns:p14="http://schemas.microsoft.com/office/powerpoint/2010/main" val="1109012179"/>
              </p:ext>
            </p:extLst>
          </p:nvPr>
        </p:nvGraphicFramePr>
        <p:xfrm>
          <a:off x="457198" y="1371600"/>
          <a:ext cx="8229601" cy="480536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457199" y="492556"/>
            <a:ext cx="8229601" cy="685801"/>
          </a:xfrm>
        </p:spPr>
        <p:txBody>
          <a:bodyPr>
            <a:noAutofit/>
          </a:bodyPr>
          <a:lstStyle/>
          <a:p>
            <a:r>
              <a:rPr lang="en-US" sz="4000" dirty="0" smtClean="0"/>
              <a:t>IR </a:t>
            </a:r>
            <a:r>
              <a:rPr lang="en-US" sz="4000" dirty="0"/>
              <a:t>Noise</a:t>
            </a:r>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94</a:t>
            </a:fld>
            <a:endParaRPr lang="en-US" dirty="0"/>
          </a:p>
        </p:txBody>
      </p:sp>
      <p:sp>
        <p:nvSpPr>
          <p:cNvPr id="10" name="TextBox 9"/>
          <p:cNvSpPr txBox="1"/>
          <p:nvPr/>
        </p:nvSpPr>
        <p:spPr>
          <a:xfrm>
            <a:off x="1428783" y="1790700"/>
            <a:ext cx="3219417"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All worse than G16. </a:t>
            </a:r>
          </a:p>
          <a:p>
            <a:pPr marL="285750" indent="-285750">
              <a:buFont typeface="Arial" panose="020B0604020202020204" pitchFamily="34" charset="0"/>
              <a:buChar char="•"/>
            </a:pPr>
            <a:r>
              <a:rPr lang="en-US" dirty="0" smtClean="0"/>
              <a:t>All failed PB.</a:t>
            </a:r>
          </a:p>
          <a:p>
            <a:pPr marL="285750" indent="-285750">
              <a:buFont typeface="Arial" panose="020B0604020202020204" pitchFamily="34" charset="0"/>
              <a:buChar char="•"/>
            </a:pPr>
            <a:r>
              <a:rPr lang="en-US" dirty="0" smtClean="0"/>
              <a:t>6 of the 10 bands failed MRD</a:t>
            </a:r>
          </a:p>
        </p:txBody>
      </p:sp>
    </p:spTree>
    <p:extLst>
      <p:ext uri="{BB962C8B-B14F-4D97-AF65-F5344CB8AC3E}">
        <p14:creationId xmlns:p14="http://schemas.microsoft.com/office/powerpoint/2010/main" val="163882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title="Chart"/>
          <p:cNvGraphicFramePr>
            <a:graphicFrameLocks/>
          </p:cNvGraphicFramePr>
          <p:nvPr/>
        </p:nvGraphicFramePr>
        <p:xfrm>
          <a:off x="457198" y="1371600"/>
          <a:ext cx="8229601" cy="480536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457199" y="492556"/>
            <a:ext cx="8229601" cy="685801"/>
          </a:xfrm>
        </p:spPr>
        <p:txBody>
          <a:bodyPr>
            <a:noAutofit/>
          </a:bodyPr>
          <a:lstStyle/>
          <a:p>
            <a:r>
              <a:rPr lang="en-US" sz="4000" dirty="0" smtClean="0"/>
              <a:t>IR </a:t>
            </a:r>
            <a:r>
              <a:rPr lang="en-US" sz="4000" dirty="0"/>
              <a:t>Noise</a:t>
            </a:r>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95</a:t>
            </a:fld>
            <a:endParaRPr lang="en-US" dirty="0"/>
          </a:p>
        </p:txBody>
      </p:sp>
      <p:sp>
        <p:nvSpPr>
          <p:cNvPr id="9" name="TextBox 8"/>
          <p:cNvSpPr txBox="1"/>
          <p:nvPr/>
        </p:nvSpPr>
        <p:spPr>
          <a:xfrm>
            <a:off x="1028700" y="1790700"/>
            <a:ext cx="4152900" cy="1200329"/>
          </a:xfrm>
          <a:prstGeom prst="rect">
            <a:avLst/>
          </a:prstGeom>
          <a:noFill/>
        </p:spPr>
        <p:txBody>
          <a:bodyPr wrap="square" rtlCol="0">
            <a:spAutoFit/>
          </a:bodyPr>
          <a:lstStyle/>
          <a:p>
            <a:r>
              <a:rPr lang="en-US" dirty="0" smtClean="0"/>
              <a:t>Except for 9.61 and 13.3 channels, mean </a:t>
            </a:r>
            <a:r>
              <a:rPr lang="en-US" dirty="0"/>
              <a:t>is within MRD </a:t>
            </a:r>
            <a:r>
              <a:rPr lang="en-US" dirty="0" smtClean="0"/>
              <a:t>and comparable to G16 </a:t>
            </a:r>
            <a:r>
              <a:rPr lang="en-US" dirty="0" smtClean="0">
                <a:sym typeface="Wingdings" panose="05000000000000000000" pitchFamily="2" charset="2"/>
              </a:rPr>
              <a:t></a:t>
            </a:r>
            <a:r>
              <a:rPr lang="en-US" dirty="0" smtClean="0"/>
              <a:t>  Negative impacts on user experience may be somehow limited.</a:t>
            </a:r>
            <a:endParaRPr lang="en-US" dirty="0"/>
          </a:p>
        </p:txBody>
      </p:sp>
    </p:spTree>
    <p:extLst>
      <p:ext uri="{BB962C8B-B14F-4D97-AF65-F5344CB8AC3E}">
        <p14:creationId xmlns:p14="http://schemas.microsoft.com/office/powerpoint/2010/main" val="267133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IR Noise </a:t>
            </a:r>
            <a:r>
              <a:rPr lang="en-US" dirty="0" smtClean="0"/>
              <a:t>Stability</a:t>
            </a:r>
            <a:endParaRPr lang="en-US"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96</a:t>
            </a:fld>
            <a:endParaRPr lang="en-US" dirty="0"/>
          </a:p>
        </p:txBody>
      </p:sp>
      <p:cxnSp>
        <p:nvCxnSpPr>
          <p:cNvPr id="10" name="Straight Connector 9"/>
          <p:cNvCxnSpPr/>
          <p:nvPr/>
        </p:nvCxnSpPr>
        <p:spPr>
          <a:xfrm>
            <a:off x="2743200" y="5067300"/>
            <a:ext cx="388620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17412" name="Picture 4" descr="GOES-16 ABI - IPM Operational Calibration Statistics - IR - Blackbody NEÎT - Channel Min, Max &amp; Mean - Band 13 (10.3 um) - 11-26-2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2624" y="1178356"/>
            <a:ext cx="4555376" cy="51779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743700" y="1371600"/>
            <a:ext cx="2286000" cy="923330"/>
          </a:xfrm>
          <a:prstGeom prst="rect">
            <a:avLst/>
          </a:prstGeom>
          <a:noFill/>
        </p:spPr>
        <p:txBody>
          <a:bodyPr wrap="square" rtlCol="0">
            <a:spAutoFit/>
          </a:bodyPr>
          <a:lstStyle/>
          <a:p>
            <a:r>
              <a:rPr lang="en-US" dirty="0" smtClean="0"/>
              <a:t>GOES-16:</a:t>
            </a:r>
          </a:p>
          <a:p>
            <a:pPr marL="117475" indent="-117475">
              <a:buFont typeface="Arial" panose="020B0604020202020204" pitchFamily="34" charset="0"/>
              <a:buChar char="•"/>
            </a:pPr>
            <a:r>
              <a:rPr lang="en-US" dirty="0" smtClean="0"/>
              <a:t>Diurnal: 27.8±0.8mK</a:t>
            </a:r>
          </a:p>
          <a:p>
            <a:pPr marL="117475" indent="-117475">
              <a:buFont typeface="Arial" panose="020B0604020202020204" pitchFamily="34" charset="0"/>
              <a:buChar char="•"/>
            </a:pPr>
            <a:r>
              <a:rPr lang="en-US" dirty="0" smtClean="0"/>
              <a:t>Long Term: Stable.</a:t>
            </a:r>
            <a:endParaRPr lang="en-US" dirty="0"/>
          </a:p>
        </p:txBody>
      </p:sp>
    </p:spTree>
    <p:extLst>
      <p:ext uri="{BB962C8B-B14F-4D97-AF65-F5344CB8AC3E}">
        <p14:creationId xmlns:p14="http://schemas.microsoft.com/office/powerpoint/2010/main" val="39313810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IR Noise </a:t>
            </a:r>
            <a:r>
              <a:rPr lang="en-US" dirty="0" smtClean="0"/>
              <a:t>Stability</a:t>
            </a:r>
            <a:endParaRPr lang="en-US" dirty="0"/>
          </a:p>
        </p:txBody>
      </p:sp>
      <p:sp>
        <p:nvSpPr>
          <p:cNvPr id="4" name="Date Placeholder 3"/>
          <p:cNvSpPr>
            <a:spLocks noGrp="1"/>
          </p:cNvSpPr>
          <p:nvPr>
            <p:ph type="dt" sz="half" idx="10"/>
          </p:nvPr>
        </p:nvSpPr>
        <p:spPr/>
        <p:txBody>
          <a:bodyPr/>
          <a:lstStyle/>
          <a:p>
            <a:r>
              <a:rPr lang="en-US" dirty="0" smtClean="0"/>
              <a:t>2018/11/28</a:t>
            </a:r>
            <a:endParaRPr lang="en-US" dirty="0"/>
          </a:p>
        </p:txBody>
      </p:sp>
      <p:sp>
        <p:nvSpPr>
          <p:cNvPr id="5" name="Footer Placeholder 4"/>
          <p:cNvSpPr>
            <a:spLocks noGrp="1"/>
          </p:cNvSpPr>
          <p:nvPr>
            <p:ph type="ftr" sz="quarter" idx="11"/>
          </p:nvPr>
        </p:nvSpPr>
        <p:spPr/>
        <p:txBody>
          <a:bodyPr/>
          <a:lstStyle/>
          <a:p>
            <a:r>
              <a:rPr lang="en-US" dirty="0" smtClean="0"/>
              <a:t>Provisional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97</a:t>
            </a:fld>
            <a:endParaRPr lang="en-US" dirty="0"/>
          </a:p>
        </p:txBody>
      </p:sp>
      <p:pic>
        <p:nvPicPr>
          <p:cNvPr id="13314" name="Picture 2" descr="GOES-17 ABI - IPM Operational Calibration Statistics - IR - Blackbody NEÎT - Channel Min, Max &amp; Mean - Band 13 (10.3 um) - 11-21-2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2624" y="1178356"/>
            <a:ext cx="4555376" cy="517799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2743200" y="5067300"/>
            <a:ext cx="388620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743700" y="1371600"/>
            <a:ext cx="2286000" cy="1477328"/>
          </a:xfrm>
          <a:prstGeom prst="rect">
            <a:avLst/>
          </a:prstGeom>
          <a:noFill/>
        </p:spPr>
        <p:txBody>
          <a:bodyPr wrap="square" rtlCol="0">
            <a:spAutoFit/>
          </a:bodyPr>
          <a:lstStyle/>
          <a:p>
            <a:r>
              <a:rPr lang="en-US" dirty="0" smtClean="0"/>
              <a:t>GOES-17:</a:t>
            </a:r>
          </a:p>
          <a:p>
            <a:pPr marL="117475" indent="-117475">
              <a:buFont typeface="Arial" panose="020B0604020202020204" pitchFamily="34" charset="0"/>
              <a:buChar char="•"/>
            </a:pPr>
            <a:r>
              <a:rPr lang="en-US" dirty="0" smtClean="0"/>
              <a:t>Diurnal: 34.5±1.5mK</a:t>
            </a:r>
          </a:p>
          <a:p>
            <a:pPr marL="117475" indent="-117475">
              <a:buFont typeface="Arial" panose="020B0604020202020204" pitchFamily="34" charset="0"/>
              <a:buChar char="•"/>
            </a:pPr>
            <a:r>
              <a:rPr lang="en-US" dirty="0" smtClean="0"/>
              <a:t>Long Term: Too early but no major concerns so far.</a:t>
            </a:r>
            <a:endParaRPr lang="en-US" dirty="0"/>
          </a:p>
        </p:txBody>
      </p:sp>
    </p:spTree>
    <p:extLst>
      <p:ext uri="{BB962C8B-B14F-4D97-AF65-F5344CB8AC3E}">
        <p14:creationId xmlns:p14="http://schemas.microsoft.com/office/powerpoint/2010/main" val="297170678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57200" y="1645920"/>
            <a:ext cx="8229600" cy="5029200"/>
          </a:xfrm>
          <a:prstGeom prst="rect">
            <a:avLst/>
          </a:prstGeom>
        </p:spPr>
      </p:pic>
      <p:sp>
        <p:nvSpPr>
          <p:cNvPr id="4" name="Slide Number Placeholder 3"/>
          <p:cNvSpPr>
            <a:spLocks noGrp="1"/>
          </p:cNvSpPr>
          <p:nvPr>
            <p:ph type="sldNum" sz="quarter" idx="12"/>
          </p:nvPr>
        </p:nvSpPr>
        <p:spPr/>
        <p:txBody>
          <a:bodyPr/>
          <a:lstStyle/>
          <a:p>
            <a:fld id="{ACC92CFC-D429-494E-860C-EBB75C38C3B4}" type="slidenum">
              <a:rPr lang="en-US" smtClean="0"/>
              <a:pPr/>
              <a:t>98</a:t>
            </a:fld>
            <a:endParaRPr lang="en-US" dirty="0"/>
          </a:p>
        </p:txBody>
      </p:sp>
      <p:sp>
        <p:nvSpPr>
          <p:cNvPr id="3" name="Date Placeholder 2"/>
          <p:cNvSpPr>
            <a:spLocks noGrp="1"/>
          </p:cNvSpPr>
          <p:nvPr>
            <p:ph type="dt" sz="half" idx="10"/>
          </p:nvPr>
        </p:nvSpPr>
        <p:spPr/>
        <p:txBody>
          <a:bodyPr/>
          <a:lstStyle/>
          <a:p>
            <a:r>
              <a:rPr lang="en-US" dirty="0" smtClean="0"/>
              <a:t>2018/11/28</a:t>
            </a:r>
            <a:endParaRPr lang="en-US" dirty="0"/>
          </a:p>
        </p:txBody>
      </p:sp>
      <p:sp>
        <p:nvSpPr>
          <p:cNvPr id="6" name="Footer Placeholder 5"/>
          <p:cNvSpPr>
            <a:spLocks noGrp="1"/>
          </p:cNvSpPr>
          <p:nvPr>
            <p:ph type="ftr" sz="quarter" idx="11"/>
          </p:nvPr>
        </p:nvSpPr>
        <p:spPr/>
        <p:txBody>
          <a:bodyPr/>
          <a:lstStyle/>
          <a:p>
            <a:r>
              <a:rPr lang="en-US" dirty="0" smtClean="0"/>
              <a:t>Provisional PS-PVR for GOES-17 ABI L1b Products</a:t>
            </a:r>
            <a:endParaRPr lang="en-US" dirty="0"/>
          </a:p>
        </p:txBody>
      </p:sp>
      <p:sp>
        <p:nvSpPr>
          <p:cNvPr id="9" name="TextBox 8"/>
          <p:cNvSpPr txBox="1"/>
          <p:nvPr/>
        </p:nvSpPr>
        <p:spPr>
          <a:xfrm>
            <a:off x="2705100" y="3193837"/>
            <a:ext cx="1219200" cy="646331"/>
          </a:xfrm>
          <a:prstGeom prst="rect">
            <a:avLst/>
          </a:prstGeom>
          <a:noFill/>
        </p:spPr>
        <p:txBody>
          <a:bodyPr wrap="square" rtlCol="0">
            <a:spAutoFit/>
          </a:bodyPr>
          <a:lstStyle/>
          <a:p>
            <a:r>
              <a:rPr lang="en-US" dirty="0" smtClean="0">
                <a:solidFill>
                  <a:srgbClr val="FF0000"/>
                </a:solidFill>
              </a:rPr>
              <a:t>detector gain switch</a:t>
            </a:r>
            <a:endParaRPr lang="en-US" dirty="0">
              <a:solidFill>
                <a:srgbClr val="FF0000"/>
              </a:solidFill>
            </a:endParaRPr>
          </a:p>
        </p:txBody>
      </p:sp>
      <p:sp>
        <p:nvSpPr>
          <p:cNvPr id="10" name="Title 1"/>
          <p:cNvSpPr>
            <a:spLocks noGrp="1"/>
          </p:cNvSpPr>
          <p:nvPr>
            <p:ph type="title"/>
          </p:nvPr>
        </p:nvSpPr>
        <p:spPr>
          <a:xfrm>
            <a:off x="897775" y="492556"/>
            <a:ext cx="7331825" cy="685801"/>
          </a:xfrm>
        </p:spPr>
        <p:txBody>
          <a:bodyPr>
            <a:normAutofit fontScale="90000"/>
          </a:bodyPr>
          <a:lstStyle/>
          <a:p>
            <a:r>
              <a:rPr lang="en-US" dirty="0" smtClean="0"/>
              <a:t>Noise with Unstable FPM Temp</a:t>
            </a:r>
            <a:br>
              <a:rPr lang="en-US" dirty="0" smtClean="0"/>
            </a:br>
            <a:r>
              <a:rPr lang="en-US" sz="2200" dirty="0" smtClean="0"/>
              <a:t>Warm (2018-10-23)</a:t>
            </a:r>
            <a:endParaRPr lang="en-US" sz="2200" dirty="0"/>
          </a:p>
        </p:txBody>
      </p:sp>
    </p:spTree>
    <p:extLst>
      <p:ext uri="{BB962C8B-B14F-4D97-AF65-F5344CB8AC3E}">
        <p14:creationId xmlns:p14="http://schemas.microsoft.com/office/powerpoint/2010/main" val="42482315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57200" y="1645920"/>
            <a:ext cx="8229600" cy="5029200"/>
          </a:xfrm>
          <a:prstGeom prst="rect">
            <a:avLst/>
          </a:prstGeom>
        </p:spPr>
      </p:pic>
      <p:sp>
        <p:nvSpPr>
          <p:cNvPr id="4" name="Slide Number Placeholder 3"/>
          <p:cNvSpPr>
            <a:spLocks noGrp="1"/>
          </p:cNvSpPr>
          <p:nvPr>
            <p:ph type="sldNum" sz="quarter" idx="12"/>
          </p:nvPr>
        </p:nvSpPr>
        <p:spPr/>
        <p:txBody>
          <a:bodyPr/>
          <a:lstStyle/>
          <a:p>
            <a:fld id="{ACC92CFC-D429-494E-860C-EBB75C38C3B4}" type="slidenum">
              <a:rPr lang="en-US" smtClean="0"/>
              <a:pPr/>
              <a:t>99</a:t>
            </a:fld>
            <a:endParaRPr lang="en-US" dirty="0"/>
          </a:p>
        </p:txBody>
      </p:sp>
      <p:sp>
        <p:nvSpPr>
          <p:cNvPr id="5" name="Date Placeholder 4"/>
          <p:cNvSpPr>
            <a:spLocks noGrp="1"/>
          </p:cNvSpPr>
          <p:nvPr>
            <p:ph type="dt" sz="half" idx="10"/>
          </p:nvPr>
        </p:nvSpPr>
        <p:spPr/>
        <p:txBody>
          <a:bodyPr/>
          <a:lstStyle/>
          <a:p>
            <a:r>
              <a:rPr lang="en-US" dirty="0" smtClean="0"/>
              <a:t>2018/11/28</a:t>
            </a:r>
            <a:endParaRPr lang="en-US" dirty="0"/>
          </a:p>
        </p:txBody>
      </p:sp>
      <p:sp>
        <p:nvSpPr>
          <p:cNvPr id="7" name="Footer Placeholder 6"/>
          <p:cNvSpPr>
            <a:spLocks noGrp="1"/>
          </p:cNvSpPr>
          <p:nvPr>
            <p:ph type="ftr" sz="quarter" idx="11"/>
          </p:nvPr>
        </p:nvSpPr>
        <p:spPr/>
        <p:txBody>
          <a:bodyPr/>
          <a:lstStyle/>
          <a:p>
            <a:r>
              <a:rPr lang="en-US" dirty="0" smtClean="0"/>
              <a:t>Provisional PS-PVR for GOES-17 ABI L1b Products</a:t>
            </a:r>
            <a:endParaRPr lang="en-US" dirty="0"/>
          </a:p>
        </p:txBody>
      </p:sp>
      <p:cxnSp>
        <p:nvCxnSpPr>
          <p:cNvPr id="10" name="Straight Connector 9"/>
          <p:cNvCxnSpPr/>
          <p:nvPr/>
        </p:nvCxnSpPr>
        <p:spPr>
          <a:xfrm>
            <a:off x="6362700" y="1981200"/>
            <a:ext cx="2209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62700" y="6477000"/>
            <a:ext cx="2209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19500" y="6324600"/>
            <a:ext cx="2209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619500" y="5219700"/>
            <a:ext cx="2209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6300" y="5715000"/>
            <a:ext cx="2209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a:off x="6858000" y="1790700"/>
            <a:ext cx="76200" cy="14414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p:cNvSpPr/>
          <p:nvPr/>
        </p:nvSpPr>
        <p:spPr>
          <a:xfrm>
            <a:off x="7600950" y="6224658"/>
            <a:ext cx="76200" cy="14414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own Arrow 17"/>
          <p:cNvSpPr/>
          <p:nvPr/>
        </p:nvSpPr>
        <p:spPr>
          <a:xfrm>
            <a:off x="4809495" y="6124260"/>
            <a:ext cx="76200" cy="14414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own Arrow 18"/>
          <p:cNvSpPr/>
          <p:nvPr/>
        </p:nvSpPr>
        <p:spPr>
          <a:xfrm>
            <a:off x="2302624" y="5553193"/>
            <a:ext cx="76200" cy="14414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own Arrow 19"/>
          <p:cNvSpPr/>
          <p:nvPr/>
        </p:nvSpPr>
        <p:spPr>
          <a:xfrm>
            <a:off x="4829323" y="4975386"/>
            <a:ext cx="76200" cy="14414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705100" y="3193837"/>
            <a:ext cx="1219200" cy="646331"/>
          </a:xfrm>
          <a:prstGeom prst="rect">
            <a:avLst/>
          </a:prstGeom>
          <a:noFill/>
        </p:spPr>
        <p:txBody>
          <a:bodyPr wrap="square" rtlCol="0">
            <a:spAutoFit/>
          </a:bodyPr>
          <a:lstStyle/>
          <a:p>
            <a:r>
              <a:rPr lang="en-US" dirty="0" smtClean="0">
                <a:solidFill>
                  <a:srgbClr val="FF0000"/>
                </a:solidFill>
              </a:rPr>
              <a:t>detector gain switch</a:t>
            </a:r>
            <a:endParaRPr lang="en-US" dirty="0">
              <a:solidFill>
                <a:srgbClr val="FF0000"/>
              </a:solidFill>
            </a:endParaRPr>
          </a:p>
        </p:txBody>
      </p:sp>
      <p:sp>
        <p:nvSpPr>
          <p:cNvPr id="6" name="Title 5"/>
          <p:cNvSpPr>
            <a:spLocks noGrp="1"/>
          </p:cNvSpPr>
          <p:nvPr>
            <p:ph type="title"/>
          </p:nvPr>
        </p:nvSpPr>
        <p:spPr/>
        <p:txBody>
          <a:bodyPr>
            <a:normAutofit fontScale="90000"/>
          </a:bodyPr>
          <a:lstStyle/>
          <a:p>
            <a:r>
              <a:rPr lang="en-US" dirty="0"/>
              <a:t>Noise with Unstable FPM Temp</a:t>
            </a:r>
            <a:br>
              <a:rPr lang="en-US" dirty="0"/>
            </a:br>
            <a:r>
              <a:rPr lang="en-US" sz="2200" dirty="0" smtClean="0"/>
              <a:t>Cool </a:t>
            </a:r>
            <a:r>
              <a:rPr lang="en-US" sz="2200" dirty="0"/>
              <a:t>(</a:t>
            </a:r>
            <a:r>
              <a:rPr lang="en-US" sz="2200" dirty="0" smtClean="0"/>
              <a:t>2018-11-14)</a:t>
            </a:r>
            <a:endParaRPr lang="en-US" dirty="0"/>
          </a:p>
        </p:txBody>
      </p:sp>
    </p:spTree>
    <p:extLst>
      <p:ext uri="{BB962C8B-B14F-4D97-AF65-F5344CB8AC3E}">
        <p14:creationId xmlns:p14="http://schemas.microsoft.com/office/powerpoint/2010/main" val="30253067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29386</TotalTime>
  <Words>12551</Words>
  <Application>Microsoft Office PowerPoint</Application>
  <PresentationFormat>On-screen Show (4:3)</PresentationFormat>
  <Paragraphs>2626</Paragraphs>
  <Slides>138</Slides>
  <Notes>46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138</vt:i4>
      </vt:variant>
    </vt:vector>
  </HeadingPairs>
  <TitlesOfParts>
    <vt:vector size="152" baseType="lpstr">
      <vt:lpstr>DejaVu LGC Sans</vt:lpstr>
      <vt:lpstr>MS PGothic</vt:lpstr>
      <vt:lpstr>SimSun</vt:lpstr>
      <vt:lpstr>SimSun</vt:lpstr>
      <vt:lpstr>Arial</vt:lpstr>
      <vt:lpstr>Calibri</vt:lpstr>
      <vt:lpstr>Calibri Light</vt:lpstr>
      <vt:lpstr>Cambria Math</vt:lpstr>
      <vt:lpstr>Courier New</vt:lpstr>
      <vt:lpstr>Times New Roman</vt:lpstr>
      <vt:lpstr>Wingdings</vt:lpstr>
      <vt:lpstr>Office Theme</vt:lpstr>
      <vt:lpstr>Equation</vt:lpstr>
      <vt:lpstr>Equation.3</vt:lpstr>
      <vt:lpstr>Welcome to GOES-17 OTRR</vt:lpstr>
      <vt:lpstr>Acknowledgements</vt:lpstr>
      <vt:lpstr>Presentation Outline</vt:lpstr>
      <vt:lpstr>Presentation Outline</vt:lpstr>
      <vt:lpstr>GOES-17 Post Launch Major Events</vt:lpstr>
      <vt:lpstr>Context</vt:lpstr>
      <vt:lpstr>LHP Anomaly &amp; FPM Temperature</vt:lpstr>
      <vt:lpstr>Scope</vt:lpstr>
      <vt:lpstr>PLPT for GOES-16 ABI</vt:lpstr>
      <vt:lpstr>Revised PLPT for GOES-17 ABI</vt:lpstr>
      <vt:lpstr>Presentation Outline</vt:lpstr>
      <vt:lpstr>ABI-L1b-PLPT-001 IR Validation</vt:lpstr>
      <vt:lpstr>IR Bias under “Best” Condition</vt:lpstr>
      <vt:lpstr>Scatterplot of Tb vs. Tb Bias</vt:lpstr>
      <vt:lpstr>Time-Series of GEO-LEO IR Inter-Calibration  (best condition: Gain Set=1, Night-time Collocations)</vt:lpstr>
      <vt:lpstr>Tb Bias at Gain Set=3 (10/16/2018-10/18/2018)</vt:lpstr>
      <vt:lpstr>Diurnal Variation</vt:lpstr>
      <vt:lpstr>NS Direction, best condition</vt:lpstr>
      <vt:lpstr>EW Direction, best condition</vt:lpstr>
      <vt:lpstr>Special Data Collections: MESO SNO</vt:lpstr>
      <vt:lpstr>ABI-L1b-PLPT-003 Zone of Reduced Data Quality</vt:lpstr>
      <vt:lpstr>ABI-L1b-PLPT-003: ZRDQ Performance</vt:lpstr>
      <vt:lpstr>G17 ABI PLPT 03 Test Results-CWG</vt:lpstr>
      <vt:lpstr>Comparison of GOES-16 and GOES-17 ABI CH07 Stray Light</vt:lpstr>
      <vt:lpstr>GOES-16 and GOES-17 ABI CH07 Stray Light Comparison</vt:lpstr>
      <vt:lpstr>ABI CH01 on Aug. 12, 2018</vt:lpstr>
      <vt:lpstr>GOES-16 and GOES-17 ABI VNIR Stray Light on Aug. 12, 2018</vt:lpstr>
      <vt:lpstr>Additional Leaking Path for GOES-17 ABI?</vt:lpstr>
      <vt:lpstr>G17 ABI VNIR Channel Stray Light Monitoring (Inside and Outside ZRDQ)</vt:lpstr>
      <vt:lpstr>G17 ABI VNIR Channel Stray Light Monitoring (Inside and Outside ZRDQ)</vt:lpstr>
      <vt:lpstr>ABI-L1b-PLPT-004 VNIR Validation</vt:lpstr>
      <vt:lpstr>Scatterplot of Scene Dependent Refl. Ratio</vt:lpstr>
      <vt:lpstr>Time-series of G17 vs. NPP/VIIRS Refl. Ratio</vt:lpstr>
      <vt:lpstr>ABI-L1b-PLPT-006 VNIR Spatial Uniformity</vt:lpstr>
      <vt:lpstr>ABI-L1b-PLPT-007 Instrument Performance Monitoring</vt:lpstr>
      <vt:lpstr>GOES-17 ABI IPM Architecture</vt:lpstr>
      <vt:lpstr>GOES-17 ABI IPM Data Flow</vt:lpstr>
      <vt:lpstr>GOES-17 ABI IPM Components</vt:lpstr>
      <vt:lpstr>G17 IPM  Instrument Monitoring Engineering</vt:lpstr>
      <vt:lpstr>G17 IPM  Instrument Monitoring Engineering</vt:lpstr>
      <vt:lpstr>G17 IPM  Instrument Monitoring Engineering</vt:lpstr>
      <vt:lpstr>G17 IPM  VNIR bands</vt:lpstr>
      <vt:lpstr>G17 IPM  VNIR bands Mean Gain</vt:lpstr>
      <vt:lpstr>G17 IPM  VNIR bands</vt:lpstr>
      <vt:lpstr>G17 IPM  IR bands</vt:lpstr>
      <vt:lpstr>G17 IPM  IR bands</vt:lpstr>
      <vt:lpstr>G17 IPM  IR bands</vt:lpstr>
      <vt:lpstr>G17 IPM  Solar Calibration</vt:lpstr>
      <vt:lpstr>ABI-L1b-PLPT-009 Low Light SNR</vt:lpstr>
      <vt:lpstr>ABI-L1b-PLPT-010 Image Navigation</vt:lpstr>
      <vt:lpstr>ABI-L1b-PLPT-011 Image Registration</vt:lpstr>
      <vt:lpstr>ABI-L1b-PLPT-012 Image Swath Registration</vt:lpstr>
      <vt:lpstr>ABI-L1b-PLPT-013 VNIR Validation DCC</vt:lpstr>
      <vt:lpstr>ABI-L1b-PLPT-015 NSS During SNO</vt:lpstr>
      <vt:lpstr>ABI-L1b-PLPT-017 NSS Lunar</vt:lpstr>
      <vt:lpstr>ABI-L1b-PLPT-018 Detector Uniformity</vt:lpstr>
      <vt:lpstr>ABI-L1b-PLPT-019 Initial Solar Calibration</vt:lpstr>
      <vt:lpstr>Introduction to PLPT-019</vt:lpstr>
      <vt:lpstr>PowerPoint Presentation</vt:lpstr>
      <vt:lpstr>Mean Gain Ratio of CWG/GS  to Prelaunch</vt:lpstr>
      <vt:lpstr>Results at the early stage</vt:lpstr>
      <vt:lpstr>Solar Cal Timing</vt:lpstr>
      <vt:lpstr>Solar Cal Timing and Angles</vt:lpstr>
      <vt:lpstr>PowerPoint Presentation</vt:lpstr>
      <vt:lpstr>PowerPoint Presentation</vt:lpstr>
      <vt:lpstr>PowerPoint Presentation</vt:lpstr>
      <vt:lpstr>PowerPoint Presentation</vt:lpstr>
      <vt:lpstr>PowerPoint Presentation</vt:lpstr>
      <vt:lpstr>Solar Cal SCT Count</vt:lpstr>
      <vt:lpstr>Solar Cal Space look Count</vt:lpstr>
      <vt:lpstr>Solar Cal Delta Count</vt:lpstr>
      <vt:lpstr>G17 VNIR Bands Mean SNR trend</vt:lpstr>
      <vt:lpstr>G17 VNIR Bands Detector SNR trend</vt:lpstr>
      <vt:lpstr>Summary of PLPT-019</vt:lpstr>
      <vt:lpstr>ABI-L1b-PLPT-020 IR Spatial uniformity</vt:lpstr>
      <vt:lpstr>ABI-L1b-PLPT-021 Spectral Response Function (SRF)</vt:lpstr>
      <vt:lpstr>ABI-L1b-PLPT-022 Out-Of-Band Response</vt:lpstr>
      <vt:lpstr>ABI-L1b-PLPT-024 Cal-to-Cal Repeatability</vt:lpstr>
      <vt:lpstr>ABI-L1b-PLPT-025 Linearity</vt:lpstr>
      <vt:lpstr>ABI-L1b-PLPT-026 Ghosting</vt:lpstr>
      <vt:lpstr>ABI-L1b-PLPT-029  Rayleigh Scattering Calibration </vt:lpstr>
      <vt:lpstr>ABI-L1b-PLPT-030 VNIR Validation: Deserts</vt:lpstr>
      <vt:lpstr>ABI-L1b-PLPT-032 VNIR SNR and Dynamic Range</vt:lpstr>
      <vt:lpstr>ABI-L1b-PLPT-033 IR CALIBRATION STABILITY</vt:lpstr>
      <vt:lpstr>ABI-L1b-PLPT-034 Spatial Resolution (MTF) Evaluation of ABI</vt:lpstr>
      <vt:lpstr>ABI-L1b-PLPT-034 Spatial Resolution (MTF) Evaluation of ABI</vt:lpstr>
      <vt:lpstr>ABI-L1b-PLPT-035 COHERENT NOISE</vt:lpstr>
      <vt:lpstr>ABI-L1b-PLPT-036 IR SNR and Dynamic Range</vt:lpstr>
      <vt:lpstr>ABI-L1b-PLPT-037 Stray Light During Solar Calibration</vt:lpstr>
      <vt:lpstr>Presentation Outline</vt:lpstr>
      <vt:lpstr>VNIR Noise</vt:lpstr>
      <vt:lpstr>VNIR Noise</vt:lpstr>
      <vt:lpstr>VNIR Noise Stability</vt:lpstr>
      <vt:lpstr>IR Noise</vt:lpstr>
      <vt:lpstr>IR Noise</vt:lpstr>
      <vt:lpstr>IR Noise Stability</vt:lpstr>
      <vt:lpstr>IR Noise Stability</vt:lpstr>
      <vt:lpstr>Noise with Unstable FPM Temp Warm (2018-10-23)</vt:lpstr>
      <vt:lpstr>Noise with Unstable FPM Temp Cool (2018-11-14)</vt:lpstr>
      <vt:lpstr>VNIR Accuracy</vt:lpstr>
      <vt:lpstr>VNIR Accuracy Stability</vt:lpstr>
      <vt:lpstr>IR Accuracy</vt:lpstr>
      <vt:lpstr>IR Stability</vt:lpstr>
      <vt:lpstr>Tb Bias at Gain Set=3 (10/16/2018-10/18/2018)</vt:lpstr>
      <vt:lpstr>Navigation Accuracy</vt:lpstr>
      <vt:lpstr>Navigation Accuracy</vt:lpstr>
      <vt:lpstr>CCR Accuracy</vt:lpstr>
      <vt:lpstr>FFR Accuracy</vt:lpstr>
      <vt:lpstr>Average (Daily and Image) SSR Accuracy</vt:lpstr>
      <vt:lpstr>INR Stability</vt:lpstr>
      <vt:lpstr>Daily Residuals, 9/14 – 10/23</vt:lpstr>
      <vt:lpstr>Daily Residuals STD, 9/14 – 10/23</vt:lpstr>
      <vt:lpstr>Daily r-CCR, 9/14 – 10/23</vt:lpstr>
      <vt:lpstr>Daily r-CCR STD, 9/14 – 10/23</vt:lpstr>
      <vt:lpstr>Daily FFR, 9/14 – 10/23</vt:lpstr>
      <vt:lpstr>Daily FFR STD, 9/14 – 10/23</vt:lpstr>
      <vt:lpstr>Daily WIFR, 9/14 – 10/23</vt:lpstr>
      <vt:lpstr>Daily WIFR STD, 9/14 – 10/23</vt:lpstr>
      <vt:lpstr>Daily SSR, 9/14 – 10/23</vt:lpstr>
      <vt:lpstr>Daily SSR STD, 9/14 – 10/23</vt:lpstr>
      <vt:lpstr>VNIR Stars Comparison (PM – CENRAIS, 7/10)</vt:lpstr>
      <vt:lpstr>Presentation Outline</vt:lpstr>
      <vt:lpstr>Provisional Validation</vt:lpstr>
      <vt:lpstr>Provisional Validation</vt:lpstr>
      <vt:lpstr>Presentation Outline</vt:lpstr>
      <vt:lpstr>Progress Since Beta</vt:lpstr>
      <vt:lpstr>Risks to Reaching Provisional</vt:lpstr>
      <vt:lpstr>Status at Provisional – GOES-17</vt:lpstr>
      <vt:lpstr>Status at Provisional – GOES-16</vt:lpstr>
      <vt:lpstr>Path to Full Validation</vt:lpstr>
      <vt:lpstr>Risks to Full Validation</vt:lpstr>
      <vt:lpstr>Major Issues</vt:lpstr>
      <vt:lpstr>PowerPoint Presentation</vt:lpstr>
      <vt:lpstr>PowerPoint Presentation</vt:lpstr>
      <vt:lpstr>PowerPoint Presentation</vt:lpstr>
      <vt:lpstr>PowerPoint Presentation</vt:lpstr>
      <vt:lpstr>Presentation Outline</vt:lpstr>
      <vt:lpstr>Summary and Recommendations</vt:lpstr>
    </vt:vector>
  </TitlesOfParts>
  <Company>DOC\NOAA\NESDIS\OACIO-S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Xiangqian Wu</dc:creator>
  <cp:lastModifiedBy>Xiangqian Wu</cp:lastModifiedBy>
  <cp:revision>348</cp:revision>
  <dcterms:created xsi:type="dcterms:W3CDTF">2018-05-13T12:07:38Z</dcterms:created>
  <dcterms:modified xsi:type="dcterms:W3CDTF">2018-11-28T21:18:43Z</dcterms:modified>
</cp:coreProperties>
</file>