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1" roundtripDataSignature="AMtx7mg73QcD5ximtQC7kDs8QP15QRW4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f26760627_3_19:notes"/>
          <p:cNvSpPr/>
          <p:nvPr>
            <p:ph idx="2" type="sldImg"/>
          </p:nvPr>
        </p:nvSpPr>
        <p:spPr>
          <a:xfrm>
            <a:off x="398921" y="686112"/>
            <a:ext cx="6060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f26760627_3_19:notes"/>
          <p:cNvSpPr txBox="1"/>
          <p:nvPr>
            <p:ph idx="1" type="body"/>
          </p:nvPr>
        </p:nvSpPr>
        <p:spPr>
          <a:xfrm>
            <a:off x="685490" y="4344260"/>
            <a:ext cx="5487000" cy="4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6f26760627_3_19:notes"/>
          <p:cNvSpPr txBox="1"/>
          <p:nvPr>
            <p:ph idx="12" type="sldNum"/>
          </p:nvPr>
        </p:nvSpPr>
        <p:spPr>
          <a:xfrm>
            <a:off x="3884961" y="8685396"/>
            <a:ext cx="2971500" cy="4569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6f26760627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6f26760627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f26760627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6f26760627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Lee move to backup</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6f2676062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6f267606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6f26760627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6f26760627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Update with new Mesos in default location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8" name="Shape 48"/>
        <p:cNvGrpSpPr/>
        <p:nvPr/>
      </p:nvGrpSpPr>
      <p:grpSpPr>
        <a:xfrm>
          <a:off x="0" y="0"/>
          <a:ext cx="0" cy="0"/>
          <a:chOff x="0" y="0"/>
          <a:chExt cx="0" cy="0"/>
        </a:xfrm>
      </p:grpSpPr>
      <p:sp>
        <p:nvSpPr>
          <p:cNvPr id="49" name="Google Shape;49;g6f26760627_3_1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0" name="Google Shape;50;g6f26760627_3_11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 name="Google Shape;51;g6f26760627_3_119"/>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g6f26760627_3_119"/>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g6f26760627_3_119"/>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 name="Shape 17"/>
        <p:cNvGrpSpPr/>
        <p:nvPr/>
      </p:nvGrpSpPr>
      <p:grpSpPr>
        <a:xfrm>
          <a:off x="0" y="0"/>
          <a:ext cx="0" cy="0"/>
          <a:chOff x="0" y="0"/>
          <a:chExt cx="0" cy="0"/>
        </a:xfrm>
      </p:grpSpPr>
      <p:sp>
        <p:nvSpPr>
          <p:cNvPr id="18" name="Google Shape;18;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 name="Shape 20"/>
        <p:cNvGrpSpPr/>
        <p:nvPr/>
      </p:nvGrpSpPr>
      <p:grpSpPr>
        <a:xfrm>
          <a:off x="0" y="0"/>
          <a:ext cx="0" cy="0"/>
          <a:chOff x="0" y="0"/>
          <a:chExt cx="0" cy="0"/>
        </a:xfrm>
      </p:grpSpPr>
      <p:sp>
        <p:nvSpPr>
          <p:cNvPr id="21" name="Google Shape;21;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7" name="Shape 57"/>
        <p:cNvGrpSpPr/>
        <p:nvPr/>
      </p:nvGrpSpPr>
      <p:grpSpPr>
        <a:xfrm>
          <a:off x="0" y="0"/>
          <a:ext cx="0" cy="0"/>
          <a:chOff x="0" y="0"/>
          <a:chExt cx="0" cy="0"/>
        </a:xfrm>
      </p:grpSpPr>
      <p:sp>
        <p:nvSpPr>
          <p:cNvPr id="58" name="Google Shape;58;p1"/>
          <p:cNvSpPr txBox="1"/>
          <p:nvPr>
            <p:ph type="ctrTitle"/>
          </p:nvPr>
        </p:nvSpPr>
        <p:spPr>
          <a:xfrm>
            <a:off x="76200" y="209550"/>
            <a:ext cx="8839200" cy="1401600"/>
          </a:xfrm>
          <a:prstGeom prst="rect">
            <a:avLst/>
          </a:prstGeom>
          <a:noFill/>
          <a:ln>
            <a:noFill/>
          </a:ln>
        </p:spPr>
        <p:txBody>
          <a:bodyPr anchorCtr="0" anchor="b" bIns="91425" lIns="91425" spcFirstLastPara="1" rIns="91425" wrap="square" tIns="91425">
            <a:noAutofit/>
          </a:bodyPr>
          <a:lstStyle/>
          <a:p>
            <a:pPr indent="0" lvl="0" marL="457200" rtl="0" algn="r">
              <a:lnSpc>
                <a:spcPct val="100000"/>
              </a:lnSpc>
              <a:spcBef>
                <a:spcPts val="0"/>
              </a:spcBef>
              <a:spcAft>
                <a:spcPts val="0"/>
              </a:spcAft>
              <a:buSzPts val="5200"/>
              <a:buNone/>
            </a:pPr>
            <a:r>
              <a:rPr b="1" lang="en" sz="4400">
                <a:solidFill>
                  <a:srgbClr val="1155CC"/>
                </a:solidFill>
              </a:rPr>
              <a:t>NWS Update</a:t>
            </a:r>
            <a:br>
              <a:rPr b="1" lang="en" sz="1000">
                <a:solidFill>
                  <a:srgbClr val="1155CC"/>
                </a:solidFill>
              </a:rPr>
            </a:br>
            <a:endParaRPr b="1" sz="1000">
              <a:solidFill>
                <a:srgbClr val="1155CC"/>
              </a:solidFill>
            </a:endParaRPr>
          </a:p>
          <a:p>
            <a:pPr indent="0" lvl="0" marL="457200" rtl="0" algn="r">
              <a:lnSpc>
                <a:spcPct val="100000"/>
              </a:lnSpc>
              <a:spcBef>
                <a:spcPts val="0"/>
              </a:spcBef>
              <a:spcAft>
                <a:spcPts val="0"/>
              </a:spcAft>
              <a:buSzPts val="5200"/>
              <a:buNone/>
            </a:pPr>
            <a:r>
              <a:rPr b="1" lang="en" sz="2400">
                <a:solidFill>
                  <a:srgbClr val="1155CC"/>
                </a:solidFill>
              </a:rPr>
              <a:t>GOES-17 ABI L1b &amp; CMI Full Validation PS-PVR</a:t>
            </a:r>
            <a:endParaRPr b="1" sz="2400">
              <a:solidFill>
                <a:srgbClr val="1155CC"/>
              </a:solidFill>
            </a:endParaRPr>
          </a:p>
        </p:txBody>
      </p:sp>
      <p:sp>
        <p:nvSpPr>
          <p:cNvPr id="59" name="Google Shape;59;p1"/>
          <p:cNvSpPr txBox="1"/>
          <p:nvPr>
            <p:ph idx="1" type="subTitle"/>
          </p:nvPr>
        </p:nvSpPr>
        <p:spPr>
          <a:xfrm>
            <a:off x="3074850" y="3385650"/>
            <a:ext cx="5840400" cy="1167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lang="en" sz="2400">
                <a:solidFill>
                  <a:srgbClr val="666666"/>
                </a:solidFill>
              </a:rPr>
              <a:t>NOAA/NWS Office of Observations</a:t>
            </a:r>
            <a:br>
              <a:rPr lang="en" sz="900">
                <a:solidFill>
                  <a:srgbClr val="666666"/>
                </a:solidFill>
              </a:rPr>
            </a:br>
            <a:endParaRPr sz="900">
              <a:solidFill>
                <a:srgbClr val="666666"/>
              </a:solidFill>
            </a:endParaRPr>
          </a:p>
          <a:p>
            <a:pPr indent="0" lvl="0" marL="0" rtl="0" algn="r">
              <a:lnSpc>
                <a:spcPct val="100000"/>
              </a:lnSpc>
              <a:spcBef>
                <a:spcPts val="0"/>
              </a:spcBef>
              <a:spcAft>
                <a:spcPts val="0"/>
              </a:spcAft>
              <a:buSzPts val="2800"/>
              <a:buNone/>
            </a:pPr>
            <a:r>
              <a:rPr lang="en" sz="2400">
                <a:solidFill>
                  <a:srgbClr val="666666"/>
                </a:solidFill>
              </a:rPr>
              <a:t>February 19, 2020</a:t>
            </a:r>
            <a:endParaRPr sz="2400">
              <a:solidFill>
                <a:srgbClr val="666666"/>
              </a:solidFill>
            </a:endParaRPr>
          </a:p>
        </p:txBody>
      </p:sp>
      <p:sp>
        <p:nvSpPr>
          <p:cNvPr id="60" name="Google Shape;6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1" name="Google Shape;61;p1"/>
          <p:cNvPicPr preferRelativeResize="0"/>
          <p:nvPr/>
        </p:nvPicPr>
        <p:blipFill rotWithShape="1">
          <a:blip r:embed="rId3">
            <a:alphaModFix/>
          </a:blip>
          <a:srcRect b="30265" l="4649" r="60752" t="22114"/>
          <a:stretch/>
        </p:blipFill>
        <p:spPr>
          <a:xfrm>
            <a:off x="471350" y="1746875"/>
            <a:ext cx="2528376" cy="260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8"/>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400"/>
              <a:t>AWIPS example: PACUS Sector</a:t>
            </a:r>
            <a:endParaRPr sz="2400"/>
          </a:p>
        </p:txBody>
      </p:sp>
      <p:sp>
        <p:nvSpPr>
          <p:cNvPr id="132" name="Google Shape;13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33" name="Google Shape;133;p8"/>
          <p:cNvPicPr preferRelativeResize="0"/>
          <p:nvPr/>
        </p:nvPicPr>
        <p:blipFill rotWithShape="1">
          <a:blip r:embed="rId3">
            <a:alphaModFix/>
          </a:blip>
          <a:srcRect b="0" l="0" r="0" t="0"/>
          <a:stretch/>
        </p:blipFill>
        <p:spPr>
          <a:xfrm>
            <a:off x="0" y="391198"/>
            <a:ext cx="9144000" cy="4468819"/>
          </a:xfrm>
          <a:prstGeom prst="rect">
            <a:avLst/>
          </a:prstGeom>
          <a:noFill/>
          <a:ln>
            <a:noFill/>
          </a:ln>
        </p:spPr>
      </p:pic>
      <p:sp>
        <p:nvSpPr>
          <p:cNvPr id="134" name="Google Shape;134;p8"/>
          <p:cNvSpPr/>
          <p:nvPr/>
        </p:nvSpPr>
        <p:spPr>
          <a:xfrm>
            <a:off x="2641199" y="4835723"/>
            <a:ext cx="41296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WCONUS CH-13 10.3</a:t>
            </a:r>
            <a:r>
              <a:rPr b="0" i="0" lang="en" sz="1400" u="none" cap="none" strike="noStrike">
                <a:solidFill>
                  <a:srgbClr val="000000"/>
                </a:solidFill>
                <a:latin typeface="Arial"/>
                <a:ea typeface="Arial"/>
                <a:cs typeface="Arial"/>
                <a:sym typeface="Arial"/>
              </a:rPr>
              <a:t>µ</a:t>
            </a:r>
            <a:r>
              <a:rPr b="0" i="0" lang="en" sz="1400" u="none" cap="none" strike="noStrike">
                <a:solidFill>
                  <a:schemeClr val="dk1"/>
                </a:solidFill>
                <a:latin typeface="Arial"/>
                <a:ea typeface="Arial"/>
                <a:cs typeface="Arial"/>
                <a:sym typeface="Arial"/>
              </a:rPr>
              <a:t>m   19:41Z / 18 Feb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9"/>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400"/>
              <a:t>AWIPS example: Air Mass RGB</a:t>
            </a:r>
            <a:endParaRPr sz="2400"/>
          </a:p>
        </p:txBody>
      </p:sp>
      <p:sp>
        <p:nvSpPr>
          <p:cNvPr id="140" name="Google Shape;1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41" name="Google Shape;141;p9"/>
          <p:cNvPicPr preferRelativeResize="0"/>
          <p:nvPr/>
        </p:nvPicPr>
        <p:blipFill rotWithShape="1">
          <a:blip r:embed="rId3">
            <a:alphaModFix/>
          </a:blip>
          <a:srcRect b="0" l="0" r="0" t="0"/>
          <a:stretch/>
        </p:blipFill>
        <p:spPr>
          <a:xfrm>
            <a:off x="0" y="675861"/>
            <a:ext cx="9144000" cy="3987356"/>
          </a:xfrm>
          <a:prstGeom prst="rect">
            <a:avLst/>
          </a:prstGeom>
          <a:noFill/>
          <a:ln>
            <a:noFill/>
          </a:ln>
        </p:spPr>
      </p:pic>
      <p:sp>
        <p:nvSpPr>
          <p:cNvPr id="142" name="Google Shape;142;p9"/>
          <p:cNvSpPr/>
          <p:nvPr/>
        </p:nvSpPr>
        <p:spPr>
          <a:xfrm>
            <a:off x="1229259" y="4663217"/>
            <a:ext cx="307968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Air Mass RGB 19:41Z / 18 Feb 2020</a:t>
            </a:r>
            <a:endParaRPr b="0" i="0" sz="1400" u="none" cap="none" strike="noStrike">
              <a:solidFill>
                <a:srgbClr val="000000"/>
              </a:solidFill>
              <a:latin typeface="Arial"/>
              <a:ea typeface="Arial"/>
              <a:cs typeface="Arial"/>
              <a:sym typeface="Arial"/>
            </a:endParaRPr>
          </a:p>
        </p:txBody>
      </p:sp>
      <p:pic>
        <p:nvPicPr>
          <p:cNvPr id="143" name="Google Shape;143;p9"/>
          <p:cNvPicPr preferRelativeResize="0"/>
          <p:nvPr/>
        </p:nvPicPr>
        <p:blipFill rotWithShape="1">
          <a:blip r:embed="rId4">
            <a:alphaModFix/>
          </a:blip>
          <a:srcRect b="17" l="58795" r="10332" t="97275"/>
          <a:stretch/>
        </p:blipFill>
        <p:spPr>
          <a:xfrm>
            <a:off x="4504765" y="4620305"/>
            <a:ext cx="4141694" cy="39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0"/>
          <p:cNvSpPr txBox="1"/>
          <p:nvPr>
            <p:ph type="title"/>
          </p:nvPr>
        </p:nvSpPr>
        <p:spPr>
          <a:xfrm>
            <a:off x="311700" y="0"/>
            <a:ext cx="8672314" cy="572700"/>
          </a:xfrm>
          <a:prstGeom prst="rect">
            <a:avLst/>
          </a:prstGeom>
          <a:noFill/>
          <a:ln>
            <a:noFill/>
          </a:ln>
        </p:spPr>
        <p:txBody>
          <a:bodyPr anchorCtr="0" anchor="ctr" bIns="45675" lIns="91350" spcFirstLastPara="1" rIns="91350" wrap="square" tIns="45675">
            <a:noAutofit/>
          </a:bodyPr>
          <a:lstStyle/>
          <a:p>
            <a:pPr indent="0" lvl="0" marL="0" rtl="0" algn="ctr">
              <a:lnSpc>
                <a:spcPct val="100000"/>
              </a:lnSpc>
              <a:spcBef>
                <a:spcPts val="0"/>
              </a:spcBef>
              <a:spcAft>
                <a:spcPts val="0"/>
              </a:spcAft>
              <a:buSzPts val="2800"/>
              <a:buNone/>
            </a:pPr>
            <a:r>
              <a:rPr b="1" lang="en" sz="2400"/>
              <a:t>NAWIPS GOES-17 Full Disk Imagery (Jan 22, 2020, 2130Z)</a:t>
            </a:r>
            <a:endParaRPr b="1" sz="2400"/>
          </a:p>
        </p:txBody>
      </p:sp>
      <p:sp>
        <p:nvSpPr>
          <p:cNvPr id="149" name="Google Shape;149;p10"/>
          <p:cNvSpPr txBox="1"/>
          <p:nvPr>
            <p:ph idx="12" type="sldNum"/>
          </p:nvPr>
        </p:nvSpPr>
        <p:spPr>
          <a:xfrm>
            <a:off x="8426575" y="4914750"/>
            <a:ext cx="670800" cy="218400"/>
          </a:xfrm>
          <a:prstGeom prst="rect">
            <a:avLst/>
          </a:prstGeom>
          <a:noFill/>
          <a:ln>
            <a:noFill/>
          </a:ln>
        </p:spPr>
        <p:txBody>
          <a:bodyPr anchorCtr="0" anchor="t" bIns="45675" lIns="91350" spcFirstLastPara="1" rIns="91350" wrap="square" tIns="45675">
            <a:noAutofit/>
          </a:bodyPr>
          <a:lstStyle/>
          <a:p>
            <a:pPr indent="0" lvl="0" marL="0" rtl="0" algn="r">
              <a:lnSpc>
                <a:spcPct val="100000"/>
              </a:lnSpc>
              <a:spcBef>
                <a:spcPts val="0"/>
              </a:spcBef>
              <a:spcAft>
                <a:spcPts val="0"/>
              </a:spcAft>
              <a:buSzPts val="1000"/>
              <a:buNone/>
            </a:pPr>
            <a:fld id="{00000000-1234-1234-1234-123412341234}" type="slidenum">
              <a:rPr lang="en" sz="1200">
                <a:solidFill>
                  <a:schemeClr val="dk1"/>
                </a:solidFill>
              </a:rPr>
              <a:t>‹#›</a:t>
            </a:fld>
            <a:endParaRPr sz="1200">
              <a:solidFill>
                <a:schemeClr val="dk1"/>
              </a:solidFill>
            </a:endParaRPr>
          </a:p>
        </p:txBody>
      </p:sp>
      <p:pic>
        <p:nvPicPr>
          <p:cNvPr id="150" name="Google Shape;150;p10"/>
          <p:cNvPicPr preferRelativeResize="0"/>
          <p:nvPr/>
        </p:nvPicPr>
        <p:blipFill rotWithShape="1">
          <a:blip r:embed="rId3">
            <a:alphaModFix/>
          </a:blip>
          <a:srcRect b="0" l="0" r="0" t="0"/>
          <a:stretch/>
        </p:blipFill>
        <p:spPr>
          <a:xfrm>
            <a:off x="159988" y="834446"/>
            <a:ext cx="228600" cy="4114799"/>
          </a:xfrm>
          <a:prstGeom prst="rect">
            <a:avLst/>
          </a:prstGeom>
          <a:noFill/>
          <a:ln cap="flat" cmpd="sng" w="9525">
            <a:solidFill>
              <a:schemeClr val="dk2"/>
            </a:solidFill>
            <a:prstDash val="solid"/>
            <a:round/>
            <a:headEnd len="sm" w="sm" type="none"/>
            <a:tailEnd len="sm" w="sm" type="none"/>
          </a:ln>
        </p:spPr>
      </p:pic>
      <p:pic>
        <p:nvPicPr>
          <p:cNvPr id="151" name="Google Shape;151;p10"/>
          <p:cNvPicPr preferRelativeResize="0"/>
          <p:nvPr/>
        </p:nvPicPr>
        <p:blipFill rotWithShape="1">
          <a:blip r:embed="rId4">
            <a:alphaModFix/>
          </a:blip>
          <a:srcRect b="0" l="0" r="0" t="0"/>
          <a:stretch/>
        </p:blipFill>
        <p:spPr>
          <a:xfrm>
            <a:off x="551538" y="834446"/>
            <a:ext cx="4114800" cy="4114800"/>
          </a:xfrm>
          <a:prstGeom prst="rect">
            <a:avLst/>
          </a:prstGeom>
          <a:noFill/>
          <a:ln cap="flat" cmpd="sng" w="9525">
            <a:solidFill>
              <a:schemeClr val="dk2"/>
            </a:solidFill>
            <a:prstDash val="solid"/>
            <a:round/>
            <a:headEnd len="sm" w="sm" type="none"/>
            <a:tailEnd len="sm" w="sm" type="none"/>
          </a:ln>
        </p:spPr>
      </p:pic>
      <p:pic>
        <p:nvPicPr>
          <p:cNvPr id="152" name="Google Shape;152;p10"/>
          <p:cNvPicPr preferRelativeResize="0"/>
          <p:nvPr/>
        </p:nvPicPr>
        <p:blipFill rotWithShape="1">
          <a:blip r:embed="rId5">
            <a:alphaModFix/>
          </a:blip>
          <a:srcRect b="0" l="0" r="0" t="0"/>
          <a:stretch/>
        </p:blipFill>
        <p:spPr>
          <a:xfrm>
            <a:off x="4869213" y="834446"/>
            <a:ext cx="4114801" cy="4114801"/>
          </a:xfrm>
          <a:prstGeom prst="rect">
            <a:avLst/>
          </a:prstGeom>
          <a:noFill/>
          <a:ln cap="flat" cmpd="sng" w="9525">
            <a:solidFill>
              <a:schemeClr val="dk2"/>
            </a:solidFill>
            <a:prstDash val="solid"/>
            <a:round/>
            <a:headEnd len="sm" w="sm" type="none"/>
            <a:tailEnd len="sm" w="sm" type="none"/>
          </a:ln>
        </p:spPr>
      </p:pic>
      <p:sp>
        <p:nvSpPr>
          <p:cNvPr id="153" name="Google Shape;153;p10"/>
          <p:cNvSpPr/>
          <p:nvPr/>
        </p:nvSpPr>
        <p:spPr>
          <a:xfrm>
            <a:off x="1683028" y="572700"/>
            <a:ext cx="13692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CH-02 0.64um</a:t>
            </a:r>
            <a:endParaRPr b="0" i="0" sz="1400" u="none" cap="none" strike="noStrike">
              <a:solidFill>
                <a:srgbClr val="000000"/>
              </a:solidFill>
              <a:latin typeface="Arial"/>
              <a:ea typeface="Arial"/>
              <a:cs typeface="Arial"/>
              <a:sym typeface="Arial"/>
            </a:endParaRPr>
          </a:p>
        </p:txBody>
      </p:sp>
      <p:sp>
        <p:nvSpPr>
          <p:cNvPr id="154" name="Google Shape;154;p10"/>
          <p:cNvSpPr/>
          <p:nvPr/>
        </p:nvSpPr>
        <p:spPr>
          <a:xfrm>
            <a:off x="6212315" y="572699"/>
            <a:ext cx="13692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CH-13 10.3um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1"/>
          <p:cNvSpPr txBox="1"/>
          <p:nvPr>
            <p:ph type="title"/>
          </p:nvPr>
        </p:nvSpPr>
        <p:spPr>
          <a:xfrm>
            <a:off x="311700" y="0"/>
            <a:ext cx="8520600" cy="572700"/>
          </a:xfrm>
          <a:prstGeom prst="rect">
            <a:avLst/>
          </a:prstGeom>
          <a:noFill/>
          <a:ln>
            <a:noFill/>
          </a:ln>
        </p:spPr>
        <p:txBody>
          <a:bodyPr anchorCtr="0" anchor="ctr" bIns="45675" lIns="91350" spcFirstLastPara="1" rIns="91350" wrap="square" tIns="45675">
            <a:noAutofit/>
          </a:bodyPr>
          <a:lstStyle/>
          <a:p>
            <a:pPr indent="0" lvl="0" marL="0" rtl="0" algn="ctr">
              <a:lnSpc>
                <a:spcPct val="100000"/>
              </a:lnSpc>
              <a:spcBef>
                <a:spcPts val="0"/>
              </a:spcBef>
              <a:spcAft>
                <a:spcPts val="0"/>
              </a:spcAft>
              <a:buSzPts val="2800"/>
              <a:buNone/>
            </a:pPr>
            <a:r>
              <a:rPr lang="en" sz="2400"/>
              <a:t>AWIPS 5-Sat Composite - Global Window IR</a:t>
            </a:r>
            <a:endParaRPr sz="2400"/>
          </a:p>
        </p:txBody>
      </p:sp>
      <p:sp>
        <p:nvSpPr>
          <p:cNvPr id="160" name="Google Shape;160;p11"/>
          <p:cNvSpPr txBox="1"/>
          <p:nvPr>
            <p:ph idx="12" type="sldNum"/>
          </p:nvPr>
        </p:nvSpPr>
        <p:spPr>
          <a:xfrm>
            <a:off x="8426575" y="4914750"/>
            <a:ext cx="670800" cy="218400"/>
          </a:xfrm>
          <a:prstGeom prst="rect">
            <a:avLst/>
          </a:prstGeom>
          <a:noFill/>
          <a:ln>
            <a:noFill/>
          </a:ln>
        </p:spPr>
        <p:txBody>
          <a:bodyPr anchorCtr="0" anchor="t" bIns="45675" lIns="91350" spcFirstLastPara="1" rIns="91350" wrap="square" tIns="45675">
            <a:noAutofit/>
          </a:bodyPr>
          <a:lstStyle/>
          <a:p>
            <a:pPr indent="0" lvl="0" marL="0" rtl="0" algn="r">
              <a:lnSpc>
                <a:spcPct val="100000"/>
              </a:lnSpc>
              <a:spcBef>
                <a:spcPts val="0"/>
              </a:spcBef>
              <a:spcAft>
                <a:spcPts val="0"/>
              </a:spcAft>
              <a:buSzPts val="1000"/>
              <a:buNone/>
            </a:pPr>
            <a:fld id="{00000000-1234-1234-1234-123412341234}" type="slidenum">
              <a:rPr lang="en" sz="1200">
                <a:solidFill>
                  <a:schemeClr val="dk1"/>
                </a:solidFill>
              </a:rPr>
              <a:t>‹#›</a:t>
            </a:fld>
            <a:endParaRPr sz="1200">
              <a:solidFill>
                <a:schemeClr val="dk1"/>
              </a:solidFill>
            </a:endParaRPr>
          </a:p>
        </p:txBody>
      </p:sp>
      <p:pic>
        <p:nvPicPr>
          <p:cNvPr id="161" name="Google Shape;161;p11"/>
          <p:cNvPicPr preferRelativeResize="0"/>
          <p:nvPr/>
        </p:nvPicPr>
        <p:blipFill rotWithShape="1">
          <a:blip r:embed="rId3">
            <a:alphaModFix/>
          </a:blip>
          <a:srcRect b="0" l="0" r="0" t="0"/>
          <a:stretch/>
        </p:blipFill>
        <p:spPr>
          <a:xfrm>
            <a:off x="1897956" y="572700"/>
            <a:ext cx="6851695" cy="4312401"/>
          </a:xfrm>
          <a:prstGeom prst="rect">
            <a:avLst/>
          </a:prstGeom>
          <a:noFill/>
          <a:ln cap="flat" cmpd="sng" w="9525">
            <a:solidFill>
              <a:schemeClr val="dk2"/>
            </a:solidFill>
            <a:prstDash val="solid"/>
            <a:round/>
            <a:headEnd len="sm" w="sm" type="none"/>
            <a:tailEnd len="sm" w="sm" type="none"/>
          </a:ln>
        </p:spPr>
      </p:pic>
      <p:sp>
        <p:nvSpPr>
          <p:cNvPr id="162" name="Google Shape;162;p11"/>
          <p:cNvSpPr txBox="1"/>
          <p:nvPr/>
        </p:nvSpPr>
        <p:spPr>
          <a:xfrm>
            <a:off x="35019" y="1300929"/>
            <a:ext cx="1783200" cy="1463100"/>
          </a:xfrm>
          <a:prstGeom prst="rect">
            <a:avLst/>
          </a:prstGeom>
          <a:solidFill>
            <a:srgbClr val="0000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FFFF00"/>
                </a:solidFill>
                <a:latin typeface="Arial"/>
                <a:ea typeface="Arial"/>
                <a:cs typeface="Arial"/>
                <a:sym typeface="Arial"/>
              </a:rPr>
              <a:t>The image to the right is a multi-satellite global composite of window IR imagery. It draws from GOES-16 (GOES-East), GOES-17 (GOES-West), Meteosat-8, Meteosat-11, and Himawari-8.</a:t>
            </a:r>
            <a:endParaRPr b="0" i="0" sz="1100" u="none" cap="none" strike="noStrike">
              <a:solidFill>
                <a:srgbClr val="FFFF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168" name="Google Shape;168;p14"/>
          <p:cNvSpPr txBox="1"/>
          <p:nvPr>
            <p:ph type="ctrTitle"/>
          </p:nvPr>
        </p:nvSpPr>
        <p:spPr>
          <a:xfrm>
            <a:off x="186600" y="39650"/>
            <a:ext cx="86457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t>GOES-17 ABI SCMI Sectors in AWIPS*</a:t>
            </a:r>
            <a:endParaRPr b="1" sz="2400"/>
          </a:p>
        </p:txBody>
      </p:sp>
      <p:pic>
        <p:nvPicPr>
          <p:cNvPr id="169" name="Google Shape;169;p14"/>
          <p:cNvPicPr preferRelativeResize="0"/>
          <p:nvPr/>
        </p:nvPicPr>
        <p:blipFill rotWithShape="1">
          <a:blip r:embed="rId3">
            <a:alphaModFix/>
          </a:blip>
          <a:srcRect b="0" l="16597" r="0" t="0"/>
          <a:stretch/>
        </p:blipFill>
        <p:spPr>
          <a:xfrm>
            <a:off x="689631" y="538250"/>
            <a:ext cx="7292520" cy="4124976"/>
          </a:xfrm>
          <a:prstGeom prst="rect">
            <a:avLst/>
          </a:prstGeom>
          <a:noFill/>
          <a:ln>
            <a:noFill/>
          </a:ln>
        </p:spPr>
      </p:pic>
      <p:sp>
        <p:nvSpPr>
          <p:cNvPr id="170" name="Google Shape;170;p14"/>
          <p:cNvSpPr/>
          <p:nvPr/>
        </p:nvSpPr>
        <p:spPr>
          <a:xfrm>
            <a:off x="2345725" y="968875"/>
            <a:ext cx="903600" cy="4986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Alaska</a:t>
            </a:r>
            <a:endParaRPr b="1" i="0" sz="1400" u="none" cap="none" strike="noStrike">
              <a:solidFill>
                <a:srgbClr val="000000"/>
              </a:solidFill>
              <a:latin typeface="Arial"/>
              <a:ea typeface="Arial"/>
              <a:cs typeface="Arial"/>
              <a:sym typeface="Arial"/>
            </a:endParaRPr>
          </a:p>
        </p:txBody>
      </p:sp>
      <p:sp>
        <p:nvSpPr>
          <p:cNvPr id="171" name="Google Shape;171;p14"/>
          <p:cNvSpPr/>
          <p:nvPr/>
        </p:nvSpPr>
        <p:spPr>
          <a:xfrm>
            <a:off x="2754450" y="3176275"/>
            <a:ext cx="1316700" cy="4986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WCONUS</a:t>
            </a:r>
            <a:endParaRPr b="1" i="0" sz="1400" u="none" cap="none" strike="noStrike">
              <a:solidFill>
                <a:srgbClr val="000000"/>
              </a:solidFill>
              <a:latin typeface="Arial"/>
              <a:ea typeface="Arial"/>
              <a:cs typeface="Arial"/>
              <a:sym typeface="Arial"/>
            </a:endParaRPr>
          </a:p>
        </p:txBody>
      </p:sp>
      <p:sp>
        <p:nvSpPr>
          <p:cNvPr id="172" name="Google Shape;172;p14"/>
          <p:cNvSpPr/>
          <p:nvPr/>
        </p:nvSpPr>
        <p:spPr>
          <a:xfrm>
            <a:off x="1990075" y="3609550"/>
            <a:ext cx="903600" cy="4374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Hawaii</a:t>
            </a:r>
            <a:endParaRPr b="1" i="0" sz="1200" u="none" cap="none" strike="noStrike">
              <a:solidFill>
                <a:srgbClr val="000000"/>
              </a:solidFill>
              <a:latin typeface="Arial"/>
              <a:ea typeface="Arial"/>
              <a:cs typeface="Arial"/>
              <a:sym typeface="Arial"/>
            </a:endParaRPr>
          </a:p>
        </p:txBody>
      </p:sp>
      <p:sp>
        <p:nvSpPr>
          <p:cNvPr id="173" name="Google Shape;173;p14"/>
          <p:cNvSpPr txBox="1"/>
          <p:nvPr/>
        </p:nvSpPr>
        <p:spPr>
          <a:xfrm>
            <a:off x="1836975" y="5040825"/>
            <a:ext cx="4408800" cy="5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4"/>
          <p:cNvSpPr txBox="1"/>
          <p:nvPr/>
        </p:nvSpPr>
        <p:spPr>
          <a:xfrm>
            <a:off x="569825" y="4664350"/>
            <a:ext cx="44088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 excludes full disk and mesos</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2"/>
          <p:cNvSpPr txBox="1"/>
          <p:nvPr>
            <p:ph idx="12" type="sldNum"/>
          </p:nvPr>
        </p:nvSpPr>
        <p:spPr>
          <a:xfrm>
            <a:off x="8620500" y="481643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80" name="Google Shape;180;p12"/>
          <p:cNvSpPr txBox="1"/>
          <p:nvPr/>
        </p:nvSpPr>
        <p:spPr>
          <a:xfrm>
            <a:off x="249150" y="15750"/>
            <a:ext cx="8645700" cy="498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i="0" lang="en" sz="2200" u="none" cap="none" strike="noStrike">
                <a:solidFill>
                  <a:schemeClr val="dk1"/>
                </a:solidFill>
                <a:latin typeface="Arial"/>
                <a:ea typeface="Arial"/>
                <a:cs typeface="Arial"/>
                <a:sym typeface="Arial"/>
              </a:rPr>
              <a:t>Exploitation of GOES-17 ABI Mesoscale Imagery at NWS</a:t>
            </a:r>
            <a:endParaRPr b="0" i="0" sz="1400" u="none" cap="none" strike="noStrike">
              <a:solidFill>
                <a:srgbClr val="000000"/>
              </a:solidFill>
              <a:latin typeface="Arial"/>
              <a:ea typeface="Arial"/>
              <a:cs typeface="Arial"/>
              <a:sym typeface="Arial"/>
            </a:endParaRPr>
          </a:p>
        </p:txBody>
      </p:sp>
      <p:sp>
        <p:nvSpPr>
          <p:cNvPr id="181" name="Google Shape;181;p12"/>
          <p:cNvSpPr txBox="1"/>
          <p:nvPr/>
        </p:nvSpPr>
        <p:spPr>
          <a:xfrm>
            <a:off x="150824" y="3601113"/>
            <a:ext cx="9021300" cy="16005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Mesoscale Mission Manager (MMM) Tool on NOAA Virtual Lab facilitates and encourages collaboration and utilization for mesoscale sector placement (tool sometimes called Meso Domain Scheduler (MDS))</a:t>
            </a: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Standard Operating Procedure documents mission priorities and the NESDIS/NWS meso request process</a:t>
            </a: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NWS Governance of ABI/Meso process managed by NWS Operations Division, MDS/MMM tool and process supported by OBS/TOWR-S team</a:t>
            </a:r>
            <a:endParaRPr b="0" i="0" sz="1400" u="none" cap="none" strike="noStrike">
              <a:solidFill>
                <a:srgbClr val="000000"/>
              </a:solidFill>
              <a:latin typeface="Arial"/>
              <a:ea typeface="Arial"/>
              <a:cs typeface="Arial"/>
              <a:sym typeface="Arial"/>
            </a:endParaRPr>
          </a:p>
        </p:txBody>
      </p:sp>
      <p:pic>
        <p:nvPicPr>
          <p:cNvPr id="182" name="Google Shape;182;p12"/>
          <p:cNvPicPr preferRelativeResize="0"/>
          <p:nvPr/>
        </p:nvPicPr>
        <p:blipFill rotWithShape="1">
          <a:blip r:embed="rId3">
            <a:alphaModFix/>
          </a:blip>
          <a:srcRect b="14995" l="0" r="0" t="4780"/>
          <a:stretch/>
        </p:blipFill>
        <p:spPr>
          <a:xfrm>
            <a:off x="1198709" y="378319"/>
            <a:ext cx="7123098" cy="3214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3"/>
          <p:cNvSpPr txBox="1"/>
          <p:nvPr>
            <p:ph type="ctrTitle"/>
          </p:nvPr>
        </p:nvSpPr>
        <p:spPr>
          <a:xfrm>
            <a:off x="186600" y="39650"/>
            <a:ext cx="86457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t>Timeline and Noteworthy Items</a:t>
            </a:r>
            <a:endParaRPr b="1" sz="2400"/>
          </a:p>
        </p:txBody>
      </p:sp>
      <p:sp>
        <p:nvSpPr>
          <p:cNvPr id="188" name="Google Shape;188;p13"/>
          <p:cNvSpPr txBox="1"/>
          <p:nvPr/>
        </p:nvSpPr>
        <p:spPr>
          <a:xfrm>
            <a:off x="102000" y="686921"/>
            <a:ext cx="9042000" cy="4114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GOES-17 SCMI (the GS/NCF/SBN delivered imagery) was activated into NWS on the fixed grid in late Aug 2018 (GOES-17 at checkout location)</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Data flowing continuously since prior to transition to operations in Feb 2019 (post</a:t>
            </a:r>
            <a:r>
              <a:rPr lang="en" sz="1800">
                <a:solidFill>
                  <a:schemeClr val="dk1"/>
                </a:solidFill>
              </a:rPr>
              <a:t>-drift activation was in Nov 2018)</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NWS participated in GOES-17 Mode 6 tests and subsequent transition</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NWS participated in GOES-16/17 dual Mode 4 tests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AutoNum type="arabicPeriod"/>
            </a:pPr>
            <a:r>
              <a:rPr lang="en" sz="1800">
                <a:solidFill>
                  <a:schemeClr val="dk1"/>
                </a:solidFill>
              </a:rPr>
              <a:t>Pcal implemented into NESDIS operations in July 2019</a:t>
            </a:r>
            <a:endParaRPr sz="1800">
              <a:solidFill>
                <a:schemeClr val="dk1"/>
              </a:solidFill>
            </a:endParaRPr>
          </a:p>
          <a:p>
            <a:pPr indent="-342900" lvl="0" marL="457200" marR="0" rtl="0" algn="l">
              <a:lnSpc>
                <a:spcPct val="120000"/>
              </a:lnSpc>
              <a:spcBef>
                <a:spcPts val="0"/>
              </a:spcBef>
              <a:spcAft>
                <a:spcPts val="0"/>
              </a:spcAft>
              <a:buClr>
                <a:srgbClr val="000000"/>
              </a:buClr>
              <a:buSzPts val="1800"/>
              <a:buFont typeface="Arial"/>
              <a:buAutoNum type="arabicPeriod"/>
            </a:pPr>
            <a:r>
              <a:rPr b="0" i="0" lang="en" sz="1800" u="none" cap="none" strike="noStrike">
                <a:solidFill>
                  <a:schemeClr val="dk1"/>
                </a:solidFill>
                <a:latin typeface="Arial"/>
                <a:ea typeface="Arial"/>
                <a:cs typeface="Arial"/>
                <a:sym typeface="Arial"/>
              </a:rPr>
              <a:t>Periods of degraded imagery noted and documented in various NWS Operational Test and Evaluation (OT&amp;E) evaluations</a:t>
            </a:r>
            <a:endParaRPr b="0" i="0" sz="1800" u="none" cap="none" strike="noStrike">
              <a:solidFill>
                <a:schemeClr val="dk1"/>
              </a:solidFill>
              <a:latin typeface="Arial"/>
              <a:ea typeface="Arial"/>
              <a:cs typeface="Arial"/>
              <a:sym typeface="Arial"/>
            </a:endParaRPr>
          </a:p>
          <a:p>
            <a:pPr indent="-317500" lvl="1" marL="914400" marR="0" rtl="0" algn="l">
              <a:lnSpc>
                <a:spcPct val="120000"/>
              </a:lnSpc>
              <a:spcBef>
                <a:spcPts val="0"/>
              </a:spcBef>
              <a:spcAft>
                <a:spcPts val="0"/>
              </a:spcAft>
              <a:buClr>
                <a:schemeClr val="dk1"/>
              </a:buClr>
              <a:buSzPts val="1400"/>
              <a:buFont typeface="Arial"/>
              <a:buChar char="○"/>
            </a:pPr>
            <a:r>
              <a:rPr lang="en">
                <a:solidFill>
                  <a:schemeClr val="dk1"/>
                </a:solidFill>
              </a:rPr>
              <a:t>OT&amp;Es for all four CY2019 LHP events </a:t>
            </a:r>
            <a:endParaRPr b="0" i="0" sz="1400" u="none" cap="none" strike="noStrike">
              <a:solidFill>
                <a:schemeClr val="dk1"/>
              </a:solidFill>
              <a:latin typeface="Arial"/>
              <a:ea typeface="Arial"/>
              <a:cs typeface="Arial"/>
              <a:sym typeface="Arial"/>
            </a:endParaRPr>
          </a:p>
          <a:p>
            <a:pPr indent="-317500" lvl="1" marL="914400" marR="0" rtl="0" algn="l">
              <a:lnSpc>
                <a:spcPct val="12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non-LHP (</a:t>
            </a:r>
            <a:r>
              <a:rPr b="1" i="0" lang="en" sz="1400" u="none" cap="none" strike="noStrike">
                <a:solidFill>
                  <a:schemeClr val="dk1"/>
                </a:solidFill>
                <a:latin typeface="Arial"/>
                <a:ea typeface="Arial"/>
                <a:cs typeface="Arial"/>
                <a:sym typeface="Arial"/>
              </a:rPr>
              <a:t>e.g. striping</a:t>
            </a:r>
            <a:r>
              <a:rPr b="0" i="0" lang="en" sz="1400" u="none" cap="none" strike="noStrike">
                <a:solidFill>
                  <a:schemeClr val="dk1"/>
                </a:solidFill>
                <a:latin typeface="Arial"/>
                <a:ea typeface="Arial"/>
                <a:cs typeface="Arial"/>
                <a:sym typeface="Arial"/>
              </a:rPr>
              <a:t>, especially in water vapor bands but also in other IR channels)</a:t>
            </a:r>
            <a:endParaRPr b="0" i="0" sz="1800" u="none" cap="none" strike="noStrike">
              <a:solidFill>
                <a:schemeClr val="dk1"/>
              </a:solidFill>
              <a:latin typeface="Arial"/>
              <a:ea typeface="Arial"/>
              <a:cs typeface="Arial"/>
              <a:sym typeface="Arial"/>
            </a:endParaRPr>
          </a:p>
        </p:txBody>
      </p:sp>
      <p:sp>
        <p:nvSpPr>
          <p:cNvPr id="189" name="Google Shape;18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16"/>
          <p:cNvSpPr txBox="1"/>
          <p:nvPr>
            <p:ph idx="1" type="subTitle"/>
          </p:nvPr>
        </p:nvSpPr>
        <p:spPr>
          <a:xfrm>
            <a:off x="476950" y="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000000"/>
                </a:solidFill>
              </a:rPr>
              <a:t>August 1st</a:t>
            </a:r>
            <a:r>
              <a:rPr lang="en">
                <a:solidFill>
                  <a:srgbClr val="0000FF"/>
                </a:solidFill>
              </a:rPr>
              <a:t> </a:t>
            </a:r>
            <a:r>
              <a:rPr lang="en">
                <a:solidFill>
                  <a:srgbClr val="000000"/>
                </a:solidFill>
              </a:rPr>
              <a:t>2019 Band 12 (9.61um) at 12:50Z </a:t>
            </a:r>
            <a:endParaRPr>
              <a:solidFill>
                <a:srgbClr val="000000"/>
              </a:solidFill>
            </a:endParaRPr>
          </a:p>
        </p:txBody>
      </p:sp>
      <p:pic>
        <p:nvPicPr>
          <p:cNvPr id="195" name="Google Shape;195;p16"/>
          <p:cNvPicPr preferRelativeResize="0"/>
          <p:nvPr/>
        </p:nvPicPr>
        <p:blipFill rotWithShape="1">
          <a:blip r:embed="rId3">
            <a:alphaModFix/>
          </a:blip>
          <a:srcRect b="0" l="0" r="0" t="0"/>
          <a:stretch/>
        </p:blipFill>
        <p:spPr>
          <a:xfrm>
            <a:off x="629000" y="545224"/>
            <a:ext cx="8137123" cy="4466351"/>
          </a:xfrm>
          <a:prstGeom prst="rect">
            <a:avLst/>
          </a:prstGeom>
          <a:noFill/>
          <a:ln>
            <a:noFill/>
          </a:ln>
        </p:spPr>
      </p:pic>
      <p:cxnSp>
        <p:nvCxnSpPr>
          <p:cNvPr id="196" name="Google Shape;196;p16"/>
          <p:cNvCxnSpPr/>
          <p:nvPr/>
        </p:nvCxnSpPr>
        <p:spPr>
          <a:xfrm flipH="1">
            <a:off x="4810125" y="1884600"/>
            <a:ext cx="986400" cy="558300"/>
          </a:xfrm>
          <a:prstGeom prst="straightConnector1">
            <a:avLst/>
          </a:prstGeom>
          <a:noFill/>
          <a:ln cap="flat" cmpd="sng" w="19050">
            <a:solidFill>
              <a:srgbClr val="FFFF00"/>
            </a:solidFill>
            <a:prstDash val="solid"/>
            <a:round/>
            <a:headEnd len="sm" w="sm" type="none"/>
            <a:tailEnd len="med" w="med" type="triangle"/>
          </a:ln>
        </p:spPr>
      </p:cxnSp>
      <p:sp>
        <p:nvSpPr>
          <p:cNvPr id="197" name="Google Shape;197;p16"/>
          <p:cNvSpPr txBox="1"/>
          <p:nvPr/>
        </p:nvSpPr>
        <p:spPr>
          <a:xfrm>
            <a:off x="5752525" y="1681250"/>
            <a:ext cx="1291500" cy="5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00"/>
                </a:solidFill>
                <a:latin typeface="Arial"/>
                <a:ea typeface="Arial"/>
                <a:cs typeface="Arial"/>
                <a:sym typeface="Arial"/>
              </a:rPr>
              <a:t>Erick</a:t>
            </a:r>
            <a:endParaRPr b="0" i="0" sz="1400" u="none" cap="none" strike="noStrike">
              <a:solidFill>
                <a:srgbClr val="FFFF00"/>
              </a:solidFill>
              <a:latin typeface="Arial"/>
              <a:ea typeface="Arial"/>
              <a:cs typeface="Arial"/>
              <a:sym typeface="Arial"/>
            </a:endParaRPr>
          </a:p>
        </p:txBody>
      </p:sp>
      <p:cxnSp>
        <p:nvCxnSpPr>
          <p:cNvPr id="198" name="Google Shape;198;p16"/>
          <p:cNvCxnSpPr/>
          <p:nvPr/>
        </p:nvCxnSpPr>
        <p:spPr>
          <a:xfrm flipH="1">
            <a:off x="6538550" y="2027300"/>
            <a:ext cx="399600" cy="381900"/>
          </a:xfrm>
          <a:prstGeom prst="straightConnector1">
            <a:avLst/>
          </a:prstGeom>
          <a:noFill/>
          <a:ln cap="flat" cmpd="sng" w="19050">
            <a:solidFill>
              <a:srgbClr val="FFFF00"/>
            </a:solidFill>
            <a:prstDash val="solid"/>
            <a:round/>
            <a:headEnd len="sm" w="sm" type="none"/>
            <a:tailEnd len="med" w="med" type="triangle"/>
          </a:ln>
        </p:spPr>
      </p:cxnSp>
      <p:sp>
        <p:nvSpPr>
          <p:cNvPr id="199" name="Google Shape;199;p16"/>
          <p:cNvSpPr txBox="1"/>
          <p:nvPr/>
        </p:nvSpPr>
        <p:spPr>
          <a:xfrm>
            <a:off x="6801875" y="1734375"/>
            <a:ext cx="1291500" cy="5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00"/>
                </a:solidFill>
                <a:latin typeface="Arial"/>
                <a:ea typeface="Arial"/>
                <a:cs typeface="Arial"/>
                <a:sym typeface="Arial"/>
              </a:rPr>
              <a:t>Flossie</a:t>
            </a:r>
            <a:endParaRPr b="0" i="0" sz="1400" u="none" cap="none" strike="noStrike">
              <a:solidFill>
                <a:srgbClr val="FFFF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17"/>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400"/>
              <a:t>GOES-17 Loop Heat Pipe from NWS Perspective</a:t>
            </a:r>
            <a:endParaRPr b="1" sz="2400"/>
          </a:p>
        </p:txBody>
      </p:sp>
      <p:sp>
        <p:nvSpPr>
          <p:cNvPr id="205" name="Google Shape;205;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06" name="Google Shape;206;p17"/>
          <p:cNvSpPr txBox="1"/>
          <p:nvPr/>
        </p:nvSpPr>
        <p:spPr>
          <a:xfrm>
            <a:off x="-38886" y="500100"/>
            <a:ext cx="9028200" cy="39909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20000"/>
              </a:lnSpc>
              <a:spcBef>
                <a:spcPts val="0"/>
              </a:spcBef>
              <a:spcAft>
                <a:spcPts val="0"/>
              </a:spcAft>
              <a:buClr>
                <a:schemeClr val="dk1"/>
              </a:buClr>
              <a:buSzPts val="1400"/>
              <a:buFont typeface="Arial"/>
              <a:buChar char="●"/>
            </a:pPr>
            <a:r>
              <a:rPr b="0" i="0" lang="en" u="none" cap="none" strike="noStrike">
                <a:solidFill>
                  <a:schemeClr val="dk1"/>
                </a:solidFill>
                <a:latin typeface="Arial"/>
                <a:ea typeface="Arial"/>
                <a:cs typeface="Arial"/>
                <a:sym typeface="Arial"/>
              </a:rPr>
              <a:t>NWS Operations Proving Ground disseminated training for all </a:t>
            </a:r>
            <a:endParaRPr b="0" i="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0" i="0" lang="en" u="none" cap="none" strike="noStrike">
                <a:solidFill>
                  <a:schemeClr val="dk1"/>
                </a:solidFill>
                <a:latin typeface="Arial"/>
                <a:ea typeface="Arial"/>
                <a:cs typeface="Arial"/>
                <a:sym typeface="Arial"/>
              </a:rPr>
              <a:t>WFOs/RFCs/NCEP Centers regarding the LHP data issues and </a:t>
            </a:r>
            <a:endParaRPr b="0" i="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0" i="0" lang="en" u="none" cap="none" strike="noStrike">
                <a:solidFill>
                  <a:schemeClr val="dk1"/>
                </a:solidFill>
                <a:latin typeface="Arial"/>
                <a:ea typeface="Arial"/>
                <a:cs typeface="Arial"/>
                <a:sym typeface="Arial"/>
              </a:rPr>
              <a:t>what to expect during specific times of the year </a:t>
            </a:r>
            <a:endParaRPr>
              <a:solidFill>
                <a:schemeClr val="dk1"/>
              </a:solidFill>
            </a:endParaRPr>
          </a:p>
          <a:p>
            <a:pPr indent="-317500" lvl="0" marL="457200" marR="0" rtl="0" algn="l">
              <a:lnSpc>
                <a:spcPct val="120000"/>
              </a:lnSpc>
              <a:spcBef>
                <a:spcPts val="0"/>
              </a:spcBef>
              <a:spcAft>
                <a:spcPts val="0"/>
              </a:spcAft>
              <a:buClr>
                <a:schemeClr val="dk1"/>
              </a:buClr>
              <a:buSzPts val="1400"/>
              <a:buFont typeface="Arial"/>
              <a:buChar char="●"/>
            </a:pPr>
            <a:r>
              <a:rPr b="0" i="0" lang="en" u="none" cap="none" strike="noStrike">
                <a:solidFill>
                  <a:schemeClr val="dk1"/>
                </a:solidFill>
                <a:latin typeface="Arial"/>
                <a:ea typeface="Arial"/>
                <a:cs typeface="Arial"/>
                <a:sym typeface="Arial"/>
              </a:rPr>
              <a:t>TOWR-S team has set up and regularly uses a </a:t>
            </a:r>
            <a:endParaRPr b="0" i="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0" i="0" lang="en" u="none" cap="none" strike="noStrike">
                <a:solidFill>
                  <a:schemeClr val="dk1"/>
                </a:solidFill>
                <a:latin typeface="Arial"/>
                <a:ea typeface="Arial"/>
                <a:cs typeface="Arial"/>
                <a:sym typeface="Arial"/>
              </a:rPr>
              <a:t>satellite-specific NWS/AWIPS chatroom to relay data issues to </a:t>
            </a:r>
            <a:endParaRPr b="0" i="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None/>
            </a:pPr>
            <a:r>
              <a:rPr b="0" i="0" lang="en" u="none" cap="none" strike="noStrike">
                <a:solidFill>
                  <a:schemeClr val="dk1"/>
                </a:solidFill>
                <a:latin typeface="Arial"/>
                <a:ea typeface="Arial"/>
                <a:cs typeface="Arial"/>
                <a:sym typeface="Arial"/>
              </a:rPr>
              <a:t>forecasters and also to receive reports of data issues</a:t>
            </a:r>
            <a:r>
              <a:rPr lang="en">
                <a:solidFill>
                  <a:schemeClr val="dk1"/>
                </a:solidFill>
              </a:rPr>
              <a:t> </a:t>
            </a:r>
            <a:endParaRPr>
              <a:solidFill>
                <a:schemeClr val="dk1"/>
              </a:solidFill>
            </a:endParaRPr>
          </a:p>
          <a:p>
            <a:pPr indent="0" lvl="0" marL="0" marR="0" rtl="0" algn="l">
              <a:lnSpc>
                <a:spcPct val="120000"/>
              </a:lnSpc>
              <a:spcBef>
                <a:spcPts val="0"/>
              </a:spcBef>
              <a:spcAft>
                <a:spcPts val="0"/>
              </a:spcAft>
              <a:buNone/>
            </a:pPr>
            <a:r>
              <a:t/>
            </a:r>
            <a:endParaRPr>
              <a:solidFill>
                <a:schemeClr val="dk1"/>
              </a:solidFill>
            </a:endParaRPr>
          </a:p>
          <a:p>
            <a:pPr indent="-317500" lvl="0" marL="457200" marR="0" rtl="0" algn="l">
              <a:lnSpc>
                <a:spcPct val="120000"/>
              </a:lnSpc>
              <a:spcBef>
                <a:spcPts val="0"/>
              </a:spcBef>
              <a:spcAft>
                <a:spcPts val="0"/>
              </a:spcAft>
              <a:buClr>
                <a:schemeClr val="dk1"/>
              </a:buClr>
              <a:buSzPts val="1400"/>
              <a:buFont typeface="Arial"/>
              <a:buChar char="●"/>
            </a:pPr>
            <a:r>
              <a:rPr b="0" i="0" lang="en" u="none" cap="none" strike="noStrike">
                <a:solidFill>
                  <a:schemeClr val="dk1"/>
                </a:solidFill>
                <a:latin typeface="Arial"/>
                <a:ea typeface="Arial"/>
                <a:cs typeface="Arial"/>
                <a:sym typeface="Arial"/>
              </a:rPr>
              <a:t>TOWR-S developed an automated process to monitor the degradation present in the ABI IR channels due to the LHP, as well as</a:t>
            </a:r>
            <a:r>
              <a:rPr lang="en">
                <a:solidFill>
                  <a:schemeClr val="dk1"/>
                </a:solidFill>
              </a:rPr>
              <a:t> </a:t>
            </a:r>
            <a:r>
              <a:rPr b="0" i="0" lang="en" u="none" cap="none" strike="noStrike">
                <a:solidFill>
                  <a:schemeClr val="dk1"/>
                </a:solidFill>
                <a:latin typeface="Arial"/>
                <a:ea typeface="Arial"/>
                <a:cs typeface="Arial"/>
                <a:sym typeface="Arial"/>
              </a:rPr>
              <a:t>subjective tracking-by-hour</a:t>
            </a:r>
            <a:r>
              <a:rPr lang="en">
                <a:solidFill>
                  <a:schemeClr val="dk1"/>
                </a:solidFill>
              </a:rPr>
              <a:t> </a:t>
            </a:r>
            <a:endParaRPr b="0" i="0" u="none" cap="none" strike="noStrike">
              <a:solidFill>
                <a:srgbClr val="FF0000"/>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07" name="Google Shape;207;p17"/>
          <p:cNvPicPr preferRelativeResize="0"/>
          <p:nvPr/>
        </p:nvPicPr>
        <p:blipFill>
          <a:blip r:embed="rId3">
            <a:alphaModFix/>
          </a:blip>
          <a:stretch>
            <a:fillRect/>
          </a:stretch>
        </p:blipFill>
        <p:spPr>
          <a:xfrm>
            <a:off x="1811300" y="3239300"/>
            <a:ext cx="5585207" cy="1817525"/>
          </a:xfrm>
          <a:prstGeom prst="rect">
            <a:avLst/>
          </a:prstGeom>
          <a:noFill/>
          <a:ln>
            <a:noFill/>
          </a:ln>
        </p:spPr>
      </p:pic>
      <p:pic>
        <p:nvPicPr>
          <p:cNvPr id="208" name="Google Shape;208;p17"/>
          <p:cNvPicPr preferRelativeResize="0"/>
          <p:nvPr/>
        </p:nvPicPr>
        <p:blipFill rotWithShape="1">
          <a:blip r:embed="rId4">
            <a:alphaModFix/>
          </a:blip>
          <a:srcRect b="7908" l="0" r="0" t="4125"/>
          <a:stretch/>
        </p:blipFill>
        <p:spPr>
          <a:xfrm>
            <a:off x="5448400" y="500100"/>
            <a:ext cx="3637699" cy="1725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g6f26760627_3_19"/>
          <p:cNvSpPr txBox="1"/>
          <p:nvPr>
            <p:ph type="title"/>
          </p:nvPr>
        </p:nvSpPr>
        <p:spPr>
          <a:xfrm>
            <a:off x="226300" y="15244"/>
            <a:ext cx="8712900" cy="2481600"/>
          </a:xfrm>
          <a:prstGeom prst="rect">
            <a:avLst/>
          </a:prstGeom>
        </p:spPr>
        <p:txBody>
          <a:bodyPr anchorCtr="0" anchor="ctr" bIns="45700" lIns="91425" spcFirstLastPara="1" rIns="91425" wrap="square" tIns="45700">
            <a:noAutofit/>
          </a:bodyPr>
          <a:lstStyle/>
          <a:p>
            <a:pPr indent="0" lvl="0" marL="182880" rtl="0" algn="ctr">
              <a:lnSpc>
                <a:spcPct val="100000"/>
              </a:lnSpc>
              <a:spcBef>
                <a:spcPts val="0"/>
              </a:spcBef>
              <a:spcAft>
                <a:spcPts val="0"/>
              </a:spcAft>
              <a:buNone/>
            </a:pPr>
            <a:r>
              <a:rPr b="1" lang="en" sz="3000"/>
              <a:t>GOES-17 ABI LHP Impacts to NWS Mission</a:t>
            </a:r>
            <a:br>
              <a:rPr b="1" lang="en" sz="600"/>
            </a:br>
            <a:endParaRPr b="1" sz="600"/>
          </a:p>
          <a:p>
            <a:pPr indent="-114300" lvl="0" marL="182880" rtl="0" algn="l">
              <a:lnSpc>
                <a:spcPct val="115000"/>
              </a:lnSpc>
              <a:spcBef>
                <a:spcPts val="0"/>
              </a:spcBef>
              <a:spcAft>
                <a:spcPts val="0"/>
              </a:spcAft>
              <a:buSzPts val="1800"/>
              <a:buAutoNum type="arabicPeriod"/>
            </a:pPr>
            <a:r>
              <a:rPr lang="en" sz="2400"/>
              <a:t> </a:t>
            </a:r>
            <a:r>
              <a:rPr lang="en" sz="1800"/>
              <a:t>Aviation (Turbulence and Volcanic Ash)</a:t>
            </a:r>
            <a:endParaRPr sz="1800"/>
          </a:p>
          <a:p>
            <a:pPr indent="-114300" lvl="0" marL="182880" rtl="0" algn="l">
              <a:lnSpc>
                <a:spcPct val="115000"/>
              </a:lnSpc>
              <a:spcBef>
                <a:spcPts val="0"/>
              </a:spcBef>
              <a:spcAft>
                <a:spcPts val="0"/>
              </a:spcAft>
              <a:buSzPts val="1800"/>
              <a:buAutoNum type="arabicPeriod"/>
            </a:pPr>
            <a:r>
              <a:rPr lang="en" sz="1800"/>
              <a:t> Tropical</a:t>
            </a:r>
            <a:endParaRPr sz="1800"/>
          </a:p>
        </p:txBody>
      </p:sp>
      <p:sp>
        <p:nvSpPr>
          <p:cNvPr id="215" name="Google Shape;215;g6f26760627_3_19"/>
          <p:cNvSpPr txBox="1"/>
          <p:nvPr>
            <p:ph idx="12" type="sldNum"/>
          </p:nvPr>
        </p:nvSpPr>
        <p:spPr>
          <a:xfrm>
            <a:off x="6553200" y="4683919"/>
            <a:ext cx="2133600" cy="357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6" name="Google Shape;216;g6f26760627_3_19"/>
          <p:cNvSpPr txBox="1"/>
          <p:nvPr>
            <p:ph idx="1" type="body"/>
          </p:nvPr>
        </p:nvSpPr>
        <p:spPr>
          <a:xfrm>
            <a:off x="76200" y="2420650"/>
            <a:ext cx="4774500" cy="1764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i="1" lang="en" sz="1600">
                <a:solidFill>
                  <a:srgbClr val="222222"/>
                </a:solidFill>
                <a:highlight>
                  <a:srgbClr val="FFFFFF"/>
                </a:highlight>
              </a:rPr>
              <a:t>The NWS mission impacts were gathered from</a:t>
            </a:r>
            <a:br>
              <a:rPr i="1" lang="en" sz="1600">
                <a:solidFill>
                  <a:srgbClr val="222222"/>
                </a:solidFill>
                <a:highlight>
                  <a:srgbClr val="FFFFFF"/>
                </a:highlight>
              </a:rPr>
            </a:br>
            <a:r>
              <a:rPr i="1" lang="en" sz="1600">
                <a:solidFill>
                  <a:srgbClr val="222222"/>
                </a:solidFill>
                <a:highlight>
                  <a:srgbClr val="FFFFFF"/>
                </a:highlight>
              </a:rPr>
              <a:t>the OPPSD Operational Test and Evaluation*</a:t>
            </a:r>
            <a:br>
              <a:rPr i="1" lang="en" sz="1600">
                <a:solidFill>
                  <a:srgbClr val="222222"/>
                </a:solidFill>
                <a:highlight>
                  <a:srgbClr val="FFFFFF"/>
                </a:highlight>
              </a:rPr>
            </a:br>
            <a:r>
              <a:rPr i="1" lang="en" sz="1600">
                <a:solidFill>
                  <a:srgbClr val="222222"/>
                </a:solidFill>
                <a:highlight>
                  <a:srgbClr val="FFFFFF"/>
                </a:highlight>
              </a:rPr>
              <a:t>(OT&amp;E) draft report and an Office of</a:t>
            </a:r>
            <a:br>
              <a:rPr i="1" lang="en" sz="1600">
                <a:solidFill>
                  <a:srgbClr val="222222"/>
                </a:solidFill>
                <a:highlight>
                  <a:srgbClr val="FFFFFF"/>
                </a:highlight>
              </a:rPr>
            </a:br>
            <a:r>
              <a:rPr i="1" lang="en" sz="1600">
                <a:solidFill>
                  <a:srgbClr val="222222"/>
                </a:solidFill>
                <a:highlight>
                  <a:srgbClr val="FFFFFF"/>
                </a:highlight>
              </a:rPr>
              <a:t>Observations field assessment of Honolulu</a:t>
            </a:r>
            <a:br>
              <a:rPr i="1" lang="en" sz="1600">
                <a:solidFill>
                  <a:srgbClr val="222222"/>
                </a:solidFill>
                <a:highlight>
                  <a:srgbClr val="FFFFFF"/>
                </a:highlight>
              </a:rPr>
            </a:br>
            <a:r>
              <a:rPr i="1" lang="en" sz="1600">
                <a:solidFill>
                  <a:srgbClr val="222222"/>
                </a:solidFill>
                <a:highlight>
                  <a:srgbClr val="FFFFFF"/>
                </a:highlight>
              </a:rPr>
              <a:t>Operations.  Both reports cover aspects of the</a:t>
            </a:r>
            <a:br>
              <a:rPr i="1" lang="en" sz="1600">
                <a:solidFill>
                  <a:srgbClr val="222222"/>
                </a:solidFill>
                <a:highlight>
                  <a:srgbClr val="FFFFFF"/>
                </a:highlight>
              </a:rPr>
            </a:br>
            <a:r>
              <a:rPr i="1" lang="en" sz="1600">
                <a:solidFill>
                  <a:srgbClr val="222222"/>
                </a:solidFill>
                <a:highlight>
                  <a:srgbClr val="FFFFFF"/>
                </a:highlight>
              </a:rPr>
              <a:t>Fall 2019 LHP period(s).</a:t>
            </a:r>
            <a:endParaRPr i="1" sz="1600"/>
          </a:p>
        </p:txBody>
      </p:sp>
      <p:pic>
        <p:nvPicPr>
          <p:cNvPr id="217" name="Google Shape;217;g6f26760627_3_19"/>
          <p:cNvPicPr preferRelativeResize="0"/>
          <p:nvPr/>
        </p:nvPicPr>
        <p:blipFill rotWithShape="1">
          <a:blip r:embed="rId3">
            <a:alphaModFix/>
          </a:blip>
          <a:srcRect b="7497" l="40127" r="25317" t="15442"/>
          <a:stretch/>
        </p:blipFill>
        <p:spPr>
          <a:xfrm>
            <a:off x="4672875" y="1451756"/>
            <a:ext cx="1833299" cy="1764993"/>
          </a:xfrm>
          <a:prstGeom prst="rect">
            <a:avLst/>
          </a:prstGeom>
          <a:noFill/>
          <a:ln cap="flat" cmpd="sng" w="19050">
            <a:solidFill>
              <a:srgbClr val="134F5C"/>
            </a:solidFill>
            <a:prstDash val="solid"/>
            <a:round/>
            <a:headEnd len="sm" w="sm" type="none"/>
            <a:tailEnd len="sm" w="sm" type="none"/>
          </a:ln>
          <a:effectLst>
            <a:outerShdw blurRad="185738" rotWithShape="0" algn="bl" dir="3240000" dist="180975">
              <a:srgbClr val="999999">
                <a:alpha val="76000"/>
              </a:srgbClr>
            </a:outerShdw>
          </a:effectLst>
        </p:spPr>
      </p:pic>
      <p:pic>
        <p:nvPicPr>
          <p:cNvPr id="218" name="Google Shape;218;g6f26760627_3_19">
            <a:hlinkClick/>
          </p:cNvPr>
          <p:cNvPicPr preferRelativeResize="0"/>
          <p:nvPr/>
        </p:nvPicPr>
        <p:blipFill rotWithShape="1">
          <a:blip r:embed="rId4">
            <a:alphaModFix/>
          </a:blip>
          <a:srcRect b="0" l="21234" r="41969" t="19504"/>
          <a:stretch/>
        </p:blipFill>
        <p:spPr>
          <a:xfrm>
            <a:off x="6774250" y="1686225"/>
            <a:ext cx="1833296" cy="1764993"/>
          </a:xfrm>
          <a:prstGeom prst="rect">
            <a:avLst/>
          </a:prstGeom>
          <a:noFill/>
          <a:ln cap="flat" cmpd="sng" w="19050">
            <a:solidFill>
              <a:srgbClr val="134F5C"/>
            </a:solidFill>
            <a:prstDash val="solid"/>
            <a:round/>
            <a:headEnd len="sm" w="sm" type="none"/>
            <a:tailEnd len="sm" w="sm" type="none"/>
          </a:ln>
          <a:effectLst>
            <a:outerShdw blurRad="171450" rotWithShape="0" algn="bl" dir="2760000" dist="152400">
              <a:srgbClr val="666666">
                <a:alpha val="64999"/>
              </a:srgbClr>
            </a:outerShdw>
          </a:effectLst>
        </p:spPr>
      </p:pic>
      <p:sp>
        <p:nvSpPr>
          <p:cNvPr id="219" name="Google Shape;219;g6f26760627_3_19"/>
          <p:cNvSpPr txBox="1"/>
          <p:nvPr/>
        </p:nvSpPr>
        <p:spPr>
          <a:xfrm>
            <a:off x="4648200" y="3291684"/>
            <a:ext cx="2087400" cy="2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Draft OT&amp;E Report*</a:t>
            </a:r>
            <a:endParaRPr b="1"/>
          </a:p>
        </p:txBody>
      </p:sp>
      <p:sp>
        <p:nvSpPr>
          <p:cNvPr id="220" name="Google Shape;220;g6f26760627_3_19"/>
          <p:cNvSpPr txBox="1"/>
          <p:nvPr/>
        </p:nvSpPr>
        <p:spPr>
          <a:xfrm>
            <a:off x="6556000" y="3455719"/>
            <a:ext cx="2329800" cy="6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Honolulu Field</a:t>
            </a:r>
            <a:endParaRPr b="1"/>
          </a:p>
          <a:p>
            <a:pPr indent="0" lvl="0" marL="0" rtl="0" algn="ctr">
              <a:spcBef>
                <a:spcPts val="0"/>
              </a:spcBef>
              <a:spcAft>
                <a:spcPts val="0"/>
              </a:spcAft>
              <a:buNone/>
            </a:pPr>
            <a:r>
              <a:rPr b="1" lang="en"/>
              <a:t>Office Assessment</a:t>
            </a:r>
            <a:endParaRPr i="1" sz="1200"/>
          </a:p>
        </p:txBody>
      </p:sp>
      <p:sp>
        <p:nvSpPr>
          <p:cNvPr id="221" name="Google Shape;221;g6f26760627_3_19"/>
          <p:cNvSpPr txBox="1"/>
          <p:nvPr>
            <p:ph idx="1" type="body"/>
          </p:nvPr>
        </p:nvSpPr>
        <p:spPr>
          <a:xfrm>
            <a:off x="-17175" y="4188750"/>
            <a:ext cx="7718400" cy="3228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i="1" lang="en" sz="1200"/>
              <a:t>* OT&amp;E report includes feedback from staff at several NWS OT&amp;E Sites: Weather Forecast Office Honolulu (WFO HFO), Central Pacific Hurricane Center (CPHC), National Hurricane Center (NHC), Alaska Volcanic Ash Advisory Center (VAAC), Aviation Weather Center (AWC) and Ocean Prediction Center (OPC).  See backup slide on summary of NWS impacts/findings, from OT&amp;E.</a:t>
            </a:r>
            <a:endParaRPr i="1"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2"/>
          <p:cNvSpPr txBox="1"/>
          <p:nvPr>
            <p:ph idx="1" type="subTitle"/>
          </p:nvPr>
        </p:nvSpPr>
        <p:spPr>
          <a:xfrm>
            <a:off x="235500" y="167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solidFill>
                  <a:srgbClr val="666666"/>
                </a:solidFill>
              </a:rPr>
              <a:t>Topics</a:t>
            </a:r>
            <a:endParaRPr sz="3000">
              <a:solidFill>
                <a:srgbClr val="666666"/>
              </a:solidFill>
            </a:endParaRPr>
          </a:p>
        </p:txBody>
      </p:sp>
      <p:sp>
        <p:nvSpPr>
          <p:cNvPr id="67" name="Google Shape;67;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8" name="Google Shape;68;p2"/>
          <p:cNvSpPr txBox="1"/>
          <p:nvPr>
            <p:ph idx="1" type="subTitle"/>
          </p:nvPr>
        </p:nvSpPr>
        <p:spPr>
          <a:xfrm>
            <a:off x="1852975" y="4586725"/>
            <a:ext cx="5579700" cy="462600"/>
          </a:xfrm>
          <a:prstGeom prst="rect">
            <a:avLst/>
          </a:prstGeom>
          <a:solidFill>
            <a:srgbClr val="6D9EEB"/>
          </a:solidFill>
          <a:ln>
            <a:noFill/>
          </a:ln>
          <a:effectLst>
            <a:outerShdw blurRad="57150" rotWithShape="0" algn="bl" dir="5400000" dist="28575">
              <a:srgbClr val="A4C2F4">
                <a:alpha val="49803"/>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400">
                <a:solidFill>
                  <a:srgbClr val="FFFF00"/>
                </a:solidFill>
              </a:rPr>
              <a:t>NWS Brief to GOES-17 ABI L1b &amp; CMI Full PS-PVR</a:t>
            </a:r>
            <a:endParaRPr sz="1400">
              <a:solidFill>
                <a:srgbClr val="FFFF00"/>
              </a:solidFill>
            </a:endParaRPr>
          </a:p>
        </p:txBody>
      </p:sp>
      <p:sp>
        <p:nvSpPr>
          <p:cNvPr id="69" name="Google Shape;69;p2"/>
          <p:cNvSpPr txBox="1"/>
          <p:nvPr/>
        </p:nvSpPr>
        <p:spPr>
          <a:xfrm>
            <a:off x="57900" y="881100"/>
            <a:ext cx="9028200" cy="3600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chemeClr val="dk1"/>
              </a:buClr>
              <a:buSzPts val="1800"/>
              <a:buFont typeface="Arial"/>
              <a:buChar char="●"/>
            </a:pPr>
            <a:r>
              <a:rPr lang="en" sz="1800">
                <a:solidFill>
                  <a:schemeClr val="dk1"/>
                </a:solidFill>
              </a:rPr>
              <a:t>Bottom Line Up Front</a:t>
            </a:r>
            <a:endParaRPr sz="1800">
              <a:solidFill>
                <a:schemeClr val="dk1"/>
              </a:solidFill>
            </a:endParaRPr>
          </a:p>
          <a:p>
            <a:pPr indent="-342900" lvl="0" marL="457200" marR="0" rtl="0" algn="l">
              <a:lnSpc>
                <a:spcPct val="120000"/>
              </a:lnSpc>
              <a:spcBef>
                <a:spcPts val="0"/>
              </a:spcBef>
              <a:spcAft>
                <a:spcPts val="0"/>
              </a:spcAft>
              <a:buClr>
                <a:schemeClr val="dk1"/>
              </a:buClr>
              <a:buSzPts val="1800"/>
              <a:buFont typeface="Arial"/>
              <a:buChar char="●"/>
            </a:pPr>
            <a:r>
              <a:rPr b="0" i="0" lang="en" sz="1800" u="none" cap="none" strike="noStrike">
                <a:solidFill>
                  <a:schemeClr val="dk1"/>
                </a:solidFill>
                <a:latin typeface="Arial"/>
                <a:ea typeface="Arial"/>
                <a:cs typeface="Arial"/>
                <a:sym typeface="Arial"/>
              </a:rPr>
              <a:t>GOES-17 CMI and SCMI in AWIPS and N-AWIPS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Char char="●"/>
            </a:pPr>
            <a:r>
              <a:rPr b="0" i="0" lang="en" sz="1800" u="none" cap="none" strike="noStrike">
                <a:solidFill>
                  <a:schemeClr val="dk1"/>
                </a:solidFill>
                <a:latin typeface="Arial"/>
                <a:ea typeface="Arial"/>
                <a:cs typeface="Arial"/>
                <a:sym typeface="Arial"/>
              </a:rPr>
              <a:t>AWIPS Visualization and Exploitation of CMI/SCMI</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Char char="●"/>
            </a:pPr>
            <a:r>
              <a:rPr b="0" i="0" lang="en" sz="1800" u="none" cap="none" strike="noStrike">
                <a:solidFill>
                  <a:schemeClr val="dk1"/>
                </a:solidFill>
                <a:latin typeface="Arial"/>
                <a:ea typeface="Arial"/>
                <a:cs typeface="Arial"/>
                <a:sym typeface="Arial"/>
              </a:rPr>
              <a:t>AWIPS Menus and Screen Captures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Char char="●"/>
            </a:pPr>
            <a:r>
              <a:rPr b="0" i="0" lang="en" sz="1800" u="none" cap="none" strike="noStrike">
                <a:solidFill>
                  <a:schemeClr val="dk1"/>
                </a:solidFill>
                <a:latin typeface="Arial"/>
                <a:ea typeface="Arial"/>
                <a:cs typeface="Arial"/>
                <a:sym typeface="Arial"/>
              </a:rPr>
              <a:t>MDS/MMM for ABI Meso Requests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Char char="●"/>
            </a:pPr>
            <a:r>
              <a:rPr lang="en" sz="1800"/>
              <a:t>Timeline and </a:t>
            </a:r>
            <a:r>
              <a:rPr b="0" i="0" lang="en" sz="1800" u="none" cap="none" strike="noStrike">
                <a:solidFill>
                  <a:srgbClr val="000000"/>
                </a:solidFill>
                <a:latin typeface="Arial"/>
                <a:ea typeface="Arial"/>
                <a:cs typeface="Arial"/>
                <a:sym typeface="Arial"/>
              </a:rPr>
              <a:t>Noteworthy Items</a:t>
            </a:r>
            <a:endParaRPr b="0" i="0" sz="1800" u="none" cap="none" strike="noStrike">
              <a:solidFill>
                <a:srgbClr val="000000"/>
              </a:solidFill>
              <a:latin typeface="Arial"/>
              <a:ea typeface="Arial"/>
              <a:cs typeface="Arial"/>
              <a:sym typeface="Arial"/>
            </a:endParaRPr>
          </a:p>
          <a:p>
            <a:pPr indent="-342900" lvl="0" marL="457200" marR="0" rtl="0" algn="l">
              <a:lnSpc>
                <a:spcPct val="120000"/>
              </a:lnSpc>
              <a:spcBef>
                <a:spcPts val="0"/>
              </a:spcBef>
              <a:spcAft>
                <a:spcPts val="0"/>
              </a:spcAft>
              <a:buClr>
                <a:srgbClr val="000000"/>
              </a:buClr>
              <a:buSzPts val="1800"/>
              <a:buFont typeface="Arial"/>
              <a:buChar char="●"/>
            </a:pPr>
            <a:r>
              <a:rPr lang="en" sz="1800"/>
              <a:t>GOES-17 LHP Impacts and Mitigation</a:t>
            </a:r>
            <a:endParaRPr sz="1800"/>
          </a:p>
          <a:p>
            <a:pPr indent="-342900" lvl="0" marL="457200" marR="0" rtl="0" algn="l">
              <a:lnSpc>
                <a:spcPct val="12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Summary Assessment</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19"/>
          <p:cNvSpPr txBox="1"/>
          <p:nvPr>
            <p:ph type="ctrTitle"/>
          </p:nvPr>
        </p:nvSpPr>
        <p:spPr>
          <a:xfrm>
            <a:off x="108900" y="268250"/>
            <a:ext cx="88758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t>Mitigation Considerations</a:t>
            </a:r>
            <a:endParaRPr b="1" sz="2400"/>
          </a:p>
        </p:txBody>
      </p:sp>
      <p:sp>
        <p:nvSpPr>
          <p:cNvPr id="227" name="Google Shape;227;p19"/>
          <p:cNvSpPr txBox="1"/>
          <p:nvPr/>
        </p:nvSpPr>
        <p:spPr>
          <a:xfrm>
            <a:off x="190375" y="971425"/>
            <a:ext cx="8875800" cy="4085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Arial"/>
              <a:buAutoNum type="arabicPeriod"/>
            </a:pPr>
            <a:r>
              <a:rPr lang="en" sz="2000"/>
              <a:t>ABI Imagery D</a:t>
            </a:r>
            <a:r>
              <a:rPr b="0" i="0" lang="en" sz="2000" u="none" cap="none" strike="noStrike">
                <a:solidFill>
                  <a:srgbClr val="000000"/>
                </a:solidFill>
                <a:latin typeface="Arial"/>
                <a:ea typeface="Arial"/>
                <a:cs typeface="Arial"/>
                <a:sym typeface="Arial"/>
              </a:rPr>
              <a:t>e-striping</a:t>
            </a:r>
            <a:r>
              <a:rPr lang="en" sz="2000"/>
              <a:t> Algorithm</a:t>
            </a:r>
            <a:endParaRPr sz="2000"/>
          </a:p>
          <a:p>
            <a:pPr indent="-342900" lvl="1" marL="914400" marR="0" rtl="0" algn="l">
              <a:lnSpc>
                <a:spcPct val="115000"/>
              </a:lnSpc>
              <a:spcBef>
                <a:spcPts val="0"/>
              </a:spcBef>
              <a:spcAft>
                <a:spcPts val="0"/>
              </a:spcAft>
              <a:buClr>
                <a:srgbClr val="000000"/>
              </a:buClr>
              <a:buSzPts val="1800"/>
              <a:buFont typeface="Arial"/>
              <a:buChar char="○"/>
            </a:pPr>
            <a:r>
              <a:rPr lang="en" sz="2000"/>
              <a:t>Maintains gradients between lines and adjusts the mean radiances prior to conversion to brightness temperature</a:t>
            </a:r>
            <a:endParaRPr sz="2000"/>
          </a:p>
          <a:p>
            <a:pPr indent="-355600" lvl="1" marL="914400" marR="0" rtl="0" algn="l">
              <a:lnSpc>
                <a:spcPct val="115000"/>
              </a:lnSpc>
              <a:spcBef>
                <a:spcPts val="0"/>
              </a:spcBef>
              <a:spcAft>
                <a:spcPts val="0"/>
              </a:spcAft>
              <a:buSzPts val="2000"/>
              <a:buChar char="○"/>
            </a:pPr>
            <a:r>
              <a:rPr lang="en" sz="2000"/>
              <a:t>Handles convective clouds separately due to greater susceptibility of cold pixels to striping</a:t>
            </a:r>
            <a:endParaRPr sz="2000"/>
          </a:p>
          <a:p>
            <a:pPr indent="-355600" lvl="1" marL="914400" marR="0" rtl="0" algn="l">
              <a:lnSpc>
                <a:spcPct val="115000"/>
              </a:lnSpc>
              <a:spcBef>
                <a:spcPts val="0"/>
              </a:spcBef>
              <a:spcAft>
                <a:spcPts val="0"/>
              </a:spcAft>
              <a:buSzPts val="2000"/>
              <a:buChar char="○"/>
            </a:pPr>
            <a:r>
              <a:rPr lang="en" sz="2000"/>
              <a:t>Does not smooth image outside of stripes (no bulk operator)</a:t>
            </a:r>
            <a:endParaRPr sz="2000"/>
          </a:p>
          <a:p>
            <a:pPr indent="-342900" lvl="1" marL="914400" marR="0" rtl="0" algn="l">
              <a:lnSpc>
                <a:spcPct val="115000"/>
              </a:lnSpc>
              <a:spcBef>
                <a:spcPts val="0"/>
              </a:spcBef>
              <a:spcAft>
                <a:spcPts val="0"/>
              </a:spcAft>
              <a:buClr>
                <a:srgbClr val="000000"/>
              </a:buClr>
              <a:buSzPts val="1800"/>
              <a:buFont typeface="Arial"/>
              <a:buChar char="○"/>
            </a:pPr>
            <a:r>
              <a:rPr lang="en" sz="2000"/>
              <a:t>Evaluated in NWS/Lab and will be under evaluation at NWS Pacific Region</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SzPts val="2000"/>
              <a:buAutoNum type="arabicPeriod"/>
            </a:pPr>
            <a:r>
              <a:rPr lang="en" sz="2000"/>
              <a:t>NWS evaluated mitigations (e.g., pcal, fusion, alt./cooling time lines) and is open to evaluating other potential LHP mitigations </a:t>
            </a:r>
            <a:endParaRPr sz="2000"/>
          </a:p>
        </p:txBody>
      </p:sp>
      <p:sp>
        <p:nvSpPr>
          <p:cNvPr id="228" name="Google Shape;22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g6f26760627_3_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4" name="Google Shape;234;g6f26760627_3_1"/>
          <p:cNvPicPr preferRelativeResize="0"/>
          <p:nvPr/>
        </p:nvPicPr>
        <p:blipFill>
          <a:blip r:embed="rId3">
            <a:alphaModFix/>
          </a:blip>
          <a:stretch>
            <a:fillRect/>
          </a:stretch>
        </p:blipFill>
        <p:spPr>
          <a:xfrm>
            <a:off x="191974" y="152400"/>
            <a:ext cx="3925774" cy="3925774"/>
          </a:xfrm>
          <a:prstGeom prst="rect">
            <a:avLst/>
          </a:prstGeom>
          <a:noFill/>
          <a:ln>
            <a:noFill/>
          </a:ln>
        </p:spPr>
      </p:pic>
      <p:pic>
        <p:nvPicPr>
          <p:cNvPr id="235" name="Google Shape;235;g6f26760627_3_1"/>
          <p:cNvPicPr preferRelativeResize="0"/>
          <p:nvPr/>
        </p:nvPicPr>
        <p:blipFill>
          <a:blip r:embed="rId4">
            <a:alphaModFix/>
          </a:blip>
          <a:stretch>
            <a:fillRect/>
          </a:stretch>
        </p:blipFill>
        <p:spPr>
          <a:xfrm>
            <a:off x="4535375" y="169175"/>
            <a:ext cx="3925774" cy="3925774"/>
          </a:xfrm>
          <a:prstGeom prst="rect">
            <a:avLst/>
          </a:prstGeom>
          <a:noFill/>
          <a:ln>
            <a:noFill/>
          </a:ln>
        </p:spPr>
      </p:pic>
      <p:pic>
        <p:nvPicPr>
          <p:cNvPr id="236" name="Google Shape;236;g6f26760627_3_1"/>
          <p:cNvPicPr preferRelativeResize="0"/>
          <p:nvPr/>
        </p:nvPicPr>
        <p:blipFill>
          <a:blip r:embed="rId5">
            <a:alphaModFix/>
          </a:blip>
          <a:stretch>
            <a:fillRect/>
          </a:stretch>
        </p:blipFill>
        <p:spPr>
          <a:xfrm>
            <a:off x="2355625" y="4242549"/>
            <a:ext cx="1762125" cy="638175"/>
          </a:xfrm>
          <a:prstGeom prst="rect">
            <a:avLst/>
          </a:prstGeom>
          <a:noFill/>
          <a:ln>
            <a:noFill/>
          </a:ln>
        </p:spPr>
      </p:pic>
      <p:pic>
        <p:nvPicPr>
          <p:cNvPr id="237" name="Google Shape;237;g6f26760627_3_1"/>
          <p:cNvPicPr preferRelativeResize="0"/>
          <p:nvPr/>
        </p:nvPicPr>
        <p:blipFill>
          <a:blip r:embed="rId6">
            <a:alphaModFix/>
          </a:blip>
          <a:stretch>
            <a:fillRect/>
          </a:stretch>
        </p:blipFill>
        <p:spPr>
          <a:xfrm>
            <a:off x="6710313" y="4242550"/>
            <a:ext cx="1762125" cy="638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1"/>
          <p:cNvSpPr txBox="1"/>
          <p:nvPr>
            <p:ph type="ctrTitle"/>
          </p:nvPr>
        </p:nvSpPr>
        <p:spPr>
          <a:xfrm>
            <a:off x="186600" y="268250"/>
            <a:ext cx="86457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t>Summary Assessment</a:t>
            </a:r>
            <a:endParaRPr b="1" sz="2400"/>
          </a:p>
        </p:txBody>
      </p:sp>
      <p:sp>
        <p:nvSpPr>
          <p:cNvPr id="243" name="Google Shape;243;p21"/>
          <p:cNvSpPr txBox="1"/>
          <p:nvPr/>
        </p:nvSpPr>
        <p:spPr>
          <a:xfrm>
            <a:off x="152400" y="971550"/>
            <a:ext cx="8875800" cy="4085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Arial"/>
              <a:buAutoNum type="arabicPeriod"/>
            </a:pPr>
            <a:r>
              <a:rPr b="0" i="0" lang="en" sz="2000" u="none" cap="none" strike="noStrike">
                <a:solidFill>
                  <a:srgbClr val="000000"/>
                </a:solidFill>
                <a:latin typeface="Arial"/>
                <a:ea typeface="Arial"/>
                <a:cs typeface="Arial"/>
                <a:sym typeface="Arial"/>
              </a:rPr>
              <a:t>GOES-17 ABI imagery is being widely used across in NWS as the primary source for GOES-West imagery</a:t>
            </a:r>
            <a:endParaRPr b="0" i="0" sz="20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342900" lvl="0" marL="457200" marR="0" rtl="0" algn="l">
              <a:lnSpc>
                <a:spcPct val="115000"/>
              </a:lnSpc>
              <a:spcBef>
                <a:spcPts val="0"/>
              </a:spcBef>
              <a:spcAft>
                <a:spcPts val="0"/>
              </a:spcAft>
              <a:buClr>
                <a:srgbClr val="000000"/>
              </a:buClr>
              <a:buSzPts val="1800"/>
              <a:buFont typeface="Arial"/>
              <a:buAutoNum type="arabicPeriod"/>
            </a:pPr>
            <a:r>
              <a:rPr b="0" i="0" lang="en" sz="2000" u="none" cap="none" strike="noStrike">
                <a:solidFill>
                  <a:srgbClr val="000000"/>
                </a:solidFill>
                <a:latin typeface="Arial"/>
                <a:ea typeface="Arial"/>
                <a:cs typeface="Arial"/>
                <a:sym typeface="Arial"/>
              </a:rPr>
              <a:t>NWS requests continued NESDIS attention on:</a:t>
            </a:r>
            <a:endParaRPr b="0" i="0" sz="20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AutoNum type="alphaLcPeriod"/>
            </a:pPr>
            <a:r>
              <a:rPr lang="en"/>
              <a:t>Alt/cooling tests and implementation</a:t>
            </a:r>
            <a:endParaRPr/>
          </a:p>
          <a:p>
            <a:pPr indent="-317500" lvl="1" marL="914400" marR="0" rtl="0" algn="l">
              <a:lnSpc>
                <a:spcPct val="115000"/>
              </a:lnSpc>
              <a:spcBef>
                <a:spcPts val="0"/>
              </a:spcBef>
              <a:spcAft>
                <a:spcPts val="0"/>
              </a:spcAft>
              <a:buClr>
                <a:srgbClr val="000000"/>
              </a:buClr>
              <a:buSzPts val="1400"/>
              <a:buFont typeface="Arial"/>
              <a:buAutoNum type="alphaLcPeriod"/>
            </a:pPr>
            <a:r>
              <a:rPr lang="en"/>
              <a:t>Calibration improvements in the IR Window bands, during cool periods</a:t>
            </a:r>
            <a:endParaRPr/>
          </a:p>
          <a:p>
            <a:pPr indent="-317500" lvl="1" marL="914400" marR="0" rtl="0" algn="l">
              <a:lnSpc>
                <a:spcPct val="115000"/>
              </a:lnSpc>
              <a:spcBef>
                <a:spcPts val="0"/>
              </a:spcBef>
              <a:spcAft>
                <a:spcPts val="0"/>
              </a:spcAft>
              <a:buClr>
                <a:srgbClr val="000000"/>
              </a:buClr>
              <a:buSzPts val="1400"/>
              <a:buFont typeface="Arial"/>
              <a:buAutoNum type="alphaLcPeriod"/>
            </a:pPr>
            <a:r>
              <a:rPr lang="en"/>
              <a:t>Destriping</a:t>
            </a:r>
            <a:endParaRPr/>
          </a:p>
          <a:p>
            <a:pPr indent="-317500" lvl="1" marL="914400" marR="0" rtl="0" algn="l">
              <a:lnSpc>
                <a:spcPct val="115000"/>
              </a:lnSpc>
              <a:spcBef>
                <a:spcPts val="0"/>
              </a:spcBef>
              <a:spcAft>
                <a:spcPts val="0"/>
              </a:spcAft>
              <a:buClr>
                <a:srgbClr val="000000"/>
              </a:buClr>
              <a:buSzPts val="1400"/>
              <a:buFont typeface="Arial"/>
              <a:buAutoNum type="alphaLcPeriod"/>
            </a:pPr>
            <a:r>
              <a:rPr lang="en"/>
              <a:t>Inclusion of GOES-17 ABI data in NESDIS’s new Multi-satellite composite product</a:t>
            </a:r>
            <a:endParaRPr/>
          </a:p>
          <a:p>
            <a:pPr indent="-317500" lvl="1" marL="914400" rtl="0" algn="l">
              <a:lnSpc>
                <a:spcPct val="115000"/>
              </a:lnSpc>
              <a:spcBef>
                <a:spcPts val="0"/>
              </a:spcBef>
              <a:spcAft>
                <a:spcPts val="0"/>
              </a:spcAft>
              <a:buSzPts val="1400"/>
              <a:buAutoNum type="alphaLcPeriod"/>
            </a:pPr>
            <a:r>
              <a:rPr lang="en">
                <a:solidFill>
                  <a:schemeClr val="dk1"/>
                </a:solidFill>
              </a:rPr>
              <a:t>Hardening of Himawari processing/distribution</a:t>
            </a:r>
            <a:endParaRPr>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
                <a:solidFill>
                  <a:schemeClr val="dk1"/>
                </a:solidFill>
              </a:rPr>
              <a:t>Add FPM Temperature and DQF metadata to SCMI</a:t>
            </a:r>
            <a:endParaRPr>
              <a:solidFill>
                <a:schemeClr val="dk1"/>
              </a:solidFill>
            </a:endParaRPr>
          </a:p>
          <a:p>
            <a:pPr indent="-317500" lvl="1" marL="914400" marR="0" rtl="0" algn="l">
              <a:lnSpc>
                <a:spcPct val="115000"/>
              </a:lnSpc>
              <a:spcBef>
                <a:spcPts val="0"/>
              </a:spcBef>
              <a:spcAft>
                <a:spcPts val="0"/>
              </a:spcAft>
              <a:buSzPts val="1400"/>
              <a:buAutoNum type="alphaLcPeriod"/>
            </a:pPr>
            <a:r>
              <a:rPr lang="en"/>
              <a:t>AI for turbulence detection</a:t>
            </a:r>
            <a:endParaRPr/>
          </a:p>
        </p:txBody>
      </p:sp>
      <p:sp>
        <p:nvSpPr>
          <p:cNvPr id="244" name="Google Shape;24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C8D5DE"/>
            </a:gs>
            <a:gs pos="15000">
              <a:srgbClr val="ADBCC3"/>
            </a:gs>
            <a:gs pos="74000">
              <a:srgbClr val="D9E7ED"/>
            </a:gs>
            <a:gs pos="93000">
              <a:srgbClr val="FFDBB4"/>
            </a:gs>
            <a:gs pos="100000">
              <a:srgbClr val="FFECDA"/>
            </a:gs>
          </a:gsLst>
          <a:lin ang="5400000" scaled="0"/>
        </a:gradFill>
      </p:bgPr>
    </p:bg>
    <p:spTree>
      <p:nvGrpSpPr>
        <p:cNvPr id="248" name="Shape 248"/>
        <p:cNvGrpSpPr/>
        <p:nvPr/>
      </p:nvGrpSpPr>
      <p:grpSpPr>
        <a:xfrm>
          <a:off x="0" y="0"/>
          <a:ext cx="0" cy="0"/>
          <a:chOff x="0" y="0"/>
          <a:chExt cx="0" cy="0"/>
        </a:xfrm>
      </p:grpSpPr>
      <p:sp>
        <p:nvSpPr>
          <p:cNvPr id="249" name="Google Shape;249;p23"/>
          <p:cNvSpPr txBox="1"/>
          <p:nvPr/>
        </p:nvSpPr>
        <p:spPr>
          <a:xfrm>
            <a:off x="262800" y="361950"/>
            <a:ext cx="8500200" cy="373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595959"/>
                </a:solidFill>
                <a:latin typeface="Arial"/>
                <a:ea typeface="Arial"/>
                <a:cs typeface="Arial"/>
                <a:sym typeface="Arial"/>
              </a:rPr>
              <a:t>Thanks!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666666"/>
                </a:solidFill>
                <a:latin typeface="Arial"/>
                <a:ea typeface="Arial"/>
                <a:cs typeface="Arial"/>
                <a:sym typeface="Arial"/>
              </a:rPr>
              <a:t>Questions?</a:t>
            </a:r>
            <a:endParaRPr b="1" i="0" sz="30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 name="Google Shape;25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g6f26760627_2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56" name="Google Shape;256;g6f26760627_2_6"/>
          <p:cNvSpPr txBox="1"/>
          <p:nvPr>
            <p:ph type="ctrTitle"/>
          </p:nvPr>
        </p:nvSpPr>
        <p:spPr>
          <a:xfrm>
            <a:off x="249150" y="2073150"/>
            <a:ext cx="86457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t>Back-Up Slide</a:t>
            </a:r>
            <a:endParaRPr b="1"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18"/>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000"/>
              <a:t>LHP Impacts: </a:t>
            </a:r>
            <a:r>
              <a:rPr lang="en" sz="2000" u="sng"/>
              <a:t>OT&amp;E Team Report Summary (Highlights)</a:t>
            </a:r>
            <a:endParaRPr b="1" sz="2000" u="sng"/>
          </a:p>
        </p:txBody>
      </p:sp>
      <p:sp>
        <p:nvSpPr>
          <p:cNvPr id="262" name="Google Shape;26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63" name="Google Shape;263;p18"/>
          <p:cNvSpPr txBox="1"/>
          <p:nvPr/>
        </p:nvSpPr>
        <p:spPr>
          <a:xfrm>
            <a:off x="57900" y="500100"/>
            <a:ext cx="9028200" cy="3990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chemeClr val="dk1"/>
              </a:buClr>
              <a:buSzPts val="1800"/>
              <a:buFont typeface="Arial"/>
              <a:buAutoNum type="arabicPeriod"/>
            </a:pPr>
            <a:r>
              <a:rPr b="0" i="0" lang="en" u="none" cap="none" strike="noStrike">
                <a:solidFill>
                  <a:schemeClr val="dk1"/>
                </a:solidFill>
                <a:latin typeface="Arial"/>
                <a:ea typeface="Arial"/>
                <a:cs typeface="Arial"/>
                <a:sym typeface="Arial"/>
              </a:rPr>
              <a:t>IR (esp WV) and RGB products </a:t>
            </a:r>
            <a:r>
              <a:rPr lang="en">
                <a:solidFill>
                  <a:schemeClr val="dk1"/>
                </a:solidFill>
              </a:rPr>
              <a:t>unusable</a:t>
            </a:r>
            <a:r>
              <a:rPr b="0" i="0" lang="en" u="none" cap="none" strike="noStrike">
                <a:solidFill>
                  <a:schemeClr val="dk1"/>
                </a:solidFill>
                <a:latin typeface="Arial"/>
                <a:ea typeface="Arial"/>
                <a:cs typeface="Arial"/>
                <a:sym typeface="Arial"/>
              </a:rPr>
              <a:t> during worst degradation</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400" u="none" cap="none" strike="noStrike">
                <a:solidFill>
                  <a:srgbClr val="000000"/>
                </a:solidFill>
                <a:latin typeface="Arial"/>
                <a:ea typeface="Arial"/>
                <a:cs typeface="Arial"/>
                <a:sym typeface="Arial"/>
              </a:rPr>
              <a:t>Fusion evaluated in 2019 was not useful at this time for operational forecasting, but it may be useful in the future if NESDIS makes some changes to the fusion imagery to make if more usable for forecasters during LHP degradation</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400" u="none" cap="none" strike="noStrike">
                <a:solidFill>
                  <a:srgbClr val="000000"/>
                </a:solidFill>
                <a:latin typeface="Arial"/>
                <a:ea typeface="Arial"/>
                <a:cs typeface="Arial"/>
                <a:sym typeface="Arial"/>
              </a:rPr>
              <a:t>The OCONUS Sites (Alaska, Hawaii) and NHC are most impacted by the LHP issue. Survey results indicate that the LHP issue has a significant impact on these sites and for OPC’s ability to make accurate forecasts during the LHP season that may impact mission</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400" u="none" cap="none" strike="noStrike">
                <a:solidFill>
                  <a:srgbClr val="000000"/>
                </a:solidFill>
                <a:latin typeface="Arial"/>
                <a:ea typeface="Arial"/>
                <a:cs typeface="Arial"/>
                <a:sym typeface="Arial"/>
              </a:rPr>
              <a:t>Degraded or unusable GOES-17 IR imagery and RGB’s could prove highly problematic for operational aviation, tropical cyclone, and volcanic ash services.</a:t>
            </a:r>
            <a:endParaRPr/>
          </a:p>
          <a:p>
            <a:pPr indent="-342900" lvl="0" marL="457200" marR="0" rtl="0" algn="l">
              <a:lnSpc>
                <a:spcPct val="120000"/>
              </a:lnSpc>
              <a:spcBef>
                <a:spcPts val="0"/>
              </a:spcBef>
              <a:spcAft>
                <a:spcPts val="0"/>
              </a:spcAft>
              <a:buClr>
                <a:schemeClr val="dk1"/>
              </a:buClr>
              <a:buSzPts val="1800"/>
              <a:buFont typeface="Arial"/>
              <a:buAutoNum type="arabicPeriod"/>
            </a:pPr>
            <a:r>
              <a:rPr lang="en"/>
              <a:t>Initial </a:t>
            </a:r>
            <a:r>
              <a:rPr b="0" i="0" lang="en" sz="1400" u="none" cap="none" strike="noStrike">
                <a:solidFill>
                  <a:srgbClr val="000000"/>
                </a:solidFill>
                <a:latin typeface="Arial"/>
                <a:ea typeface="Arial"/>
                <a:cs typeface="Arial"/>
                <a:sym typeface="Arial"/>
              </a:rPr>
              <a:t>GOES-17 ABI Alternate/Cooling Scan, tested in Oct 2019, provided mixed results (</a:t>
            </a:r>
            <a:r>
              <a:rPr lang="en"/>
              <a:t>some imagery improvement, but too much imagery sacrificed).  Newer version under evaluation during Feb 2020. </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400" u="none" cap="none" strike="noStrike">
                <a:solidFill>
                  <a:srgbClr val="000000"/>
                </a:solidFill>
                <a:latin typeface="Arial"/>
                <a:ea typeface="Arial"/>
                <a:cs typeface="Arial"/>
                <a:sym typeface="Arial"/>
              </a:rPr>
              <a:t>The OT&amp;E Survey results conclude that the loss and degradation of GOES-17 imagery during the LHP Degradation (especially at and around the critical 12Z forecast time) significantly impacts the NWS mission in Tropical, Aviation, and Volcanic forecast operations</a:t>
            </a:r>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g6f26760627_0_0"/>
          <p:cNvSpPr txBox="1"/>
          <p:nvPr>
            <p:ph idx="1" type="subTitle"/>
          </p:nvPr>
        </p:nvSpPr>
        <p:spPr>
          <a:xfrm>
            <a:off x="235500" y="167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000000"/>
                </a:solidFill>
              </a:rPr>
              <a:t>Bottom Line Up Front</a:t>
            </a:r>
            <a:endParaRPr>
              <a:solidFill>
                <a:srgbClr val="000000"/>
              </a:solidFill>
            </a:endParaRPr>
          </a:p>
        </p:txBody>
      </p:sp>
      <p:sp>
        <p:nvSpPr>
          <p:cNvPr id="75" name="Google Shape;75;g6f26760627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76" name="Google Shape;76;g6f26760627_0_0"/>
          <p:cNvSpPr txBox="1"/>
          <p:nvPr/>
        </p:nvSpPr>
        <p:spPr>
          <a:xfrm>
            <a:off x="57900" y="881100"/>
            <a:ext cx="9028200" cy="3912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rgbClr val="000000"/>
              </a:buClr>
              <a:buSzPts val="1800"/>
              <a:buFont typeface="Arial"/>
              <a:buChar char="●"/>
            </a:pPr>
            <a:r>
              <a:rPr lang="en" sz="1800"/>
              <a:t>GOES-17 CMI acceptable for NWS operations during cool season</a:t>
            </a:r>
            <a:endParaRPr sz="1800"/>
          </a:p>
          <a:p>
            <a:pPr indent="-342900" lvl="0" marL="457200" marR="0" rtl="0" algn="l">
              <a:lnSpc>
                <a:spcPct val="120000"/>
              </a:lnSpc>
              <a:spcBef>
                <a:spcPts val="0"/>
              </a:spcBef>
              <a:spcAft>
                <a:spcPts val="0"/>
              </a:spcAft>
              <a:buSzPts val="1800"/>
              <a:buChar char="●"/>
            </a:pPr>
            <a:r>
              <a:rPr lang="en" sz="1800"/>
              <a:t>LHP-affected ABI bands are variously marginal or unacceptable for NWS operations during periods of elevated focal plane module temperature during the warm season.  The main affected NWS mission areas* are:</a:t>
            </a:r>
            <a:endParaRPr sz="1800"/>
          </a:p>
          <a:p>
            <a:pPr indent="-342900" lvl="1" marL="914400" marR="0" rtl="0" algn="l">
              <a:lnSpc>
                <a:spcPct val="120000"/>
              </a:lnSpc>
              <a:spcBef>
                <a:spcPts val="0"/>
              </a:spcBef>
              <a:spcAft>
                <a:spcPts val="0"/>
              </a:spcAft>
              <a:buSzPts val="1800"/>
              <a:buChar char="○"/>
            </a:pPr>
            <a:r>
              <a:rPr lang="en" sz="1800"/>
              <a:t>aviation (turbulence, especially during Feb heating period)</a:t>
            </a:r>
            <a:endParaRPr sz="1800"/>
          </a:p>
          <a:p>
            <a:pPr indent="-342900" lvl="1" marL="914400" marR="0" rtl="0" algn="l">
              <a:lnSpc>
                <a:spcPct val="120000"/>
              </a:lnSpc>
              <a:spcBef>
                <a:spcPts val="0"/>
              </a:spcBef>
              <a:spcAft>
                <a:spcPts val="0"/>
              </a:spcAft>
              <a:buSzPts val="1800"/>
              <a:buChar char="○"/>
            </a:pPr>
            <a:r>
              <a:rPr lang="en" sz="1800"/>
              <a:t>tropical (especially during Aug heating period)</a:t>
            </a:r>
            <a:endParaRPr sz="1800"/>
          </a:p>
          <a:p>
            <a:pPr indent="-342900" lvl="1" marL="914400" marR="0" rtl="0" algn="l">
              <a:lnSpc>
                <a:spcPct val="120000"/>
              </a:lnSpc>
              <a:spcBef>
                <a:spcPts val="0"/>
              </a:spcBef>
              <a:spcAft>
                <a:spcPts val="0"/>
              </a:spcAft>
              <a:buSzPts val="1800"/>
              <a:buChar char="○"/>
            </a:pPr>
            <a:r>
              <a:rPr lang="en" sz="1800"/>
              <a:t>potentially volcanic</a:t>
            </a:r>
            <a:endParaRPr sz="1800"/>
          </a:p>
          <a:p>
            <a:pPr indent="0" lvl="0" marL="0" marR="0" rtl="0" algn="l">
              <a:lnSpc>
                <a:spcPct val="120000"/>
              </a:lnSpc>
              <a:spcBef>
                <a:spcPts val="0"/>
              </a:spcBef>
              <a:spcAft>
                <a:spcPts val="0"/>
              </a:spcAft>
              <a:buNone/>
            </a:pPr>
            <a:r>
              <a:t/>
            </a:r>
            <a:endParaRPr sz="1800"/>
          </a:p>
          <a:p>
            <a:pPr indent="0" lvl="0" marL="0" marR="0" rtl="0" algn="l">
              <a:lnSpc>
                <a:spcPct val="120000"/>
              </a:lnSpc>
              <a:spcBef>
                <a:spcPts val="0"/>
              </a:spcBef>
              <a:spcAft>
                <a:spcPts val="0"/>
              </a:spcAft>
              <a:buNone/>
            </a:pPr>
            <a:r>
              <a:t/>
            </a:r>
            <a:endParaRPr sz="1800"/>
          </a:p>
          <a:p>
            <a:pPr indent="0" lvl="0" marL="0" marR="0" rtl="0" algn="l">
              <a:lnSpc>
                <a:spcPct val="120000"/>
              </a:lnSpc>
              <a:spcBef>
                <a:spcPts val="0"/>
              </a:spcBef>
              <a:spcAft>
                <a:spcPts val="0"/>
              </a:spcAft>
              <a:buNone/>
            </a:pPr>
            <a:r>
              <a:rPr lang="en"/>
              <a:t>* </a:t>
            </a:r>
            <a:r>
              <a:rPr lang="en"/>
              <a:t>although not the subject of today’s review, note that ABI-based GOES West Atmospheric Motion Vectors (AMVs) will be lost during periods of LHP-related AMV degradations.  The global NWP impact is expected to be relatively small due to the intermittency of the losses and overall resiliency of the global observing system.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g6f26760627_3_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NWS Brief to NOSC (January 2020):</a:t>
            </a:r>
            <a:endParaRPr/>
          </a:p>
        </p:txBody>
      </p:sp>
      <p:sp>
        <p:nvSpPr>
          <p:cNvPr id="82" name="Google Shape;82;g6f26760627_3_12"/>
          <p:cNvSpPr txBox="1"/>
          <p:nvPr>
            <p:ph idx="1" type="body"/>
          </p:nvPr>
        </p:nvSpPr>
        <p:spPr>
          <a:xfrm>
            <a:off x="311700" y="1152475"/>
            <a:ext cx="8520600" cy="3904500"/>
          </a:xfrm>
          <a:prstGeom prst="rect">
            <a:avLst/>
          </a:prstGeom>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
              <a:t>Geostationary satellite imagery is a fundamental observation that greatly supports the weather analysis and forecasting capabilities of the National Weather Service.</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
              <a:t>Findings presented here are based on the performance of the GOES-17 imager to date, with degraded imagery and imagery band outages up to 8 hours depending on the day of the year, and during a certain time of the day.</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
              <a:t>Changes to the timing, length, and severity of imagery degradation periods would require a renewed evaluation of their impact on NWS operations.</a:t>
            </a:r>
            <a:endParaRPr/>
          </a:p>
        </p:txBody>
      </p:sp>
      <p:sp>
        <p:nvSpPr>
          <p:cNvPr id="83" name="Google Shape;83;g6f26760627_3_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3"/>
          <p:cNvSpPr txBox="1"/>
          <p:nvPr>
            <p:ph type="ctrTitle"/>
          </p:nvPr>
        </p:nvSpPr>
        <p:spPr>
          <a:xfrm>
            <a:off x="76200" y="138775"/>
            <a:ext cx="8915400" cy="60417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200"/>
              <a:t>GOES-17 Cloud and Moisture Imagery in AWIPS and N-AWIPS</a:t>
            </a:r>
            <a:endParaRPr b="1" sz="2200"/>
          </a:p>
        </p:txBody>
      </p:sp>
      <p:sp>
        <p:nvSpPr>
          <p:cNvPr id="89" name="Google Shape;89;p3"/>
          <p:cNvSpPr txBox="1"/>
          <p:nvPr/>
        </p:nvSpPr>
        <p:spPr>
          <a:xfrm>
            <a:off x="76200" y="898650"/>
            <a:ext cx="9028200" cy="3990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Fielded AWIPS baseline handles ingest/decode/store/display/purge of ABI Imagery</a:t>
            </a:r>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All ABI channels, all sectors (AWIPS-derived RGBs and channel differences)</a:t>
            </a:r>
            <a:endParaRPr b="0" i="0" sz="1400" u="none" cap="none" strike="noStrike">
              <a:solidFill>
                <a:srgbClr val="000000"/>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WFOs/RFCs/RHQs receive SCMI for AWIPS via SBN (after drift to 137.</a:t>
            </a:r>
            <a:r>
              <a:rPr lang="en" sz="1800">
                <a:solidFill>
                  <a:schemeClr val="dk1"/>
                </a:solidFill>
              </a:rPr>
              <a:t>2 degW, </a:t>
            </a:r>
            <a:r>
              <a:rPr b="0" i="0" lang="en" sz="1800" u="none" cap="none" strike="noStrike">
                <a:solidFill>
                  <a:schemeClr val="dk1"/>
                </a:solidFill>
                <a:latin typeface="Arial"/>
                <a:ea typeface="Arial"/>
                <a:cs typeface="Arial"/>
                <a:sym typeface="Arial"/>
              </a:rPr>
              <a:t>since November 15, 2018)</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Examples are shown in the following slides (AWIPS/N-AWIPS screenshots)</a:t>
            </a:r>
            <a:endParaRPr b="0" i="0" sz="9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Fielded N-AWIPS baseline handles ingest and display of ABI Imagery</a:t>
            </a:r>
            <a:endParaRPr b="0" i="0" sz="1800" u="none" cap="none" strike="noStrike">
              <a:solidFill>
                <a:schemeClr val="dk1"/>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All channels, all sectors</a:t>
            </a:r>
            <a:endParaRPr b="0" i="0" sz="1800" u="none" cap="none" strike="noStrike">
              <a:solidFill>
                <a:schemeClr val="dk1"/>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Projected McIDAS Area files</a:t>
            </a:r>
            <a:endParaRPr b="0" i="0" sz="1400" u="none" cap="none" strike="noStrike">
              <a:solidFill>
                <a:srgbClr val="000000"/>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NCEP Centers receive CMI (for AWIPS and N-AWIPS) via GRB, with SBN/SCMI as backup (since November 15, 2018)</a:t>
            </a:r>
            <a:endParaRPr b="0" i="0" sz="1800" u="none" cap="none" strike="noStrike">
              <a:solidFill>
                <a:srgbClr val="000000"/>
              </a:solidFill>
              <a:latin typeface="Arial"/>
              <a:ea typeface="Arial"/>
              <a:cs typeface="Arial"/>
              <a:sym typeface="Arial"/>
            </a:endParaRPr>
          </a:p>
        </p:txBody>
      </p:sp>
      <p:sp>
        <p:nvSpPr>
          <p:cNvPr id="90" name="Google Shape;90;p3"/>
          <p:cNvSpPr txBox="1"/>
          <p:nvPr>
            <p:ph idx="12" type="sldNum"/>
          </p:nvPr>
        </p:nvSpPr>
        <p:spPr>
          <a:xfrm>
            <a:off x="8472458" y="4692750"/>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4"/>
          <p:cNvSpPr txBox="1"/>
          <p:nvPr>
            <p:ph type="ctrTitle"/>
          </p:nvPr>
        </p:nvSpPr>
        <p:spPr>
          <a:xfrm>
            <a:off x="228600" y="115850"/>
            <a:ext cx="86457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200"/>
              <a:t>AWIPS Visualization and Exploitation</a:t>
            </a:r>
            <a:endParaRPr b="1" sz="2200"/>
          </a:p>
        </p:txBody>
      </p:sp>
      <p:sp>
        <p:nvSpPr>
          <p:cNvPr id="96" name="Google Shape;96;p4"/>
          <p:cNvSpPr txBox="1"/>
          <p:nvPr/>
        </p:nvSpPr>
        <p:spPr>
          <a:xfrm>
            <a:off x="115800" y="590550"/>
            <a:ext cx="8875800" cy="3990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GOES-16 ABI processing and rendering in NWS for 36+ months</a:t>
            </a:r>
            <a:r>
              <a:rPr lang="en" sz="1800">
                <a:solidFill>
                  <a:schemeClr val="dk1"/>
                </a:solidFill>
              </a:rPr>
              <a:t>; that processing/functionality was extended for </a:t>
            </a:r>
            <a:r>
              <a:rPr b="0" i="0" lang="en" sz="1800" u="none" cap="none" strike="noStrike">
                <a:solidFill>
                  <a:schemeClr val="dk1"/>
                </a:solidFill>
                <a:latin typeface="Arial"/>
                <a:ea typeface="Arial"/>
                <a:cs typeface="Arial"/>
                <a:sym typeface="Arial"/>
              </a:rPr>
              <a:t>GOES-17 ABI</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Satellite Enhancement Team (SET) review and approval process (now dormant)</a:t>
            </a:r>
            <a:endParaRPr b="0" i="0" sz="1800" u="none" cap="none" strike="noStrike">
              <a:solidFill>
                <a:schemeClr val="dk1"/>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Collaborative activity among NWS regional/field reps, cooperative institutes, NWS HQ (OBS/TOWR-S Team) and GOES-R Program Office</a:t>
            </a:r>
            <a:endParaRPr b="0" i="0" sz="1800" u="none" cap="none" strike="noStrike">
              <a:solidFill>
                <a:schemeClr val="dk1"/>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Defined menu structures, enhancement tables, RGB and difference definitions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Orderly deployment of RPM updates to regional and national forecast offices</a:t>
            </a:r>
            <a:endParaRPr b="0" i="0" sz="1800" u="none" cap="none" strike="noStrike">
              <a:solidFill>
                <a:srgbClr val="000000"/>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Font typeface="Arial"/>
              <a:buAutoNum type="alphaLcPeriod"/>
            </a:pPr>
            <a:r>
              <a:rPr b="0" i="0" lang="en" sz="1800" u="none" cap="none" strike="noStrike">
                <a:solidFill>
                  <a:schemeClr val="dk1"/>
                </a:solidFill>
                <a:latin typeface="Arial"/>
                <a:ea typeface="Arial"/>
                <a:cs typeface="Arial"/>
                <a:sym typeface="Arial"/>
              </a:rPr>
              <a:t>OBS/TOWR-S team coordinates and executes agile RPM process which accelerates changes into AWIPS (with baseline incorporation once functionality stabilizes)</a:t>
            </a:r>
            <a:endParaRPr b="0" i="0" sz="1800" u="none" cap="none" strike="noStrike">
              <a:solidFill>
                <a:schemeClr val="dk1"/>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Arial"/>
              <a:buAutoNum type="arabicPeriod"/>
            </a:pPr>
            <a:r>
              <a:rPr b="0" i="0" lang="en" sz="1800" u="none" cap="none" strike="noStrike">
                <a:solidFill>
                  <a:schemeClr val="dk1"/>
                </a:solidFill>
                <a:latin typeface="Arial"/>
                <a:ea typeface="Arial"/>
                <a:cs typeface="Arial"/>
                <a:sym typeface="Arial"/>
              </a:rPr>
              <a:t>AWIPS/N-AWIPS refinements and training continue</a:t>
            </a:r>
            <a:endParaRPr b="0" i="0" sz="1800" u="none" cap="none" strike="noStrike">
              <a:solidFill>
                <a:schemeClr val="dk1"/>
              </a:solidFill>
              <a:latin typeface="Arial"/>
              <a:ea typeface="Arial"/>
              <a:cs typeface="Arial"/>
              <a:sym typeface="Arial"/>
            </a:endParaRPr>
          </a:p>
          <a:p>
            <a:pPr indent="-342900" lvl="1" marL="914400" marR="0" rtl="0" algn="l">
              <a:lnSpc>
                <a:spcPct val="120000"/>
              </a:lnSpc>
              <a:spcBef>
                <a:spcPts val="0"/>
              </a:spcBef>
              <a:spcAft>
                <a:spcPts val="0"/>
              </a:spcAft>
              <a:buClr>
                <a:schemeClr val="dk1"/>
              </a:buClr>
              <a:buSzPts val="1800"/>
              <a:buAutoNum type="alphaLcPeriod"/>
            </a:pPr>
            <a:r>
              <a:rPr lang="en" sz="1800">
                <a:solidFill>
                  <a:schemeClr val="dk1"/>
                </a:solidFill>
              </a:rPr>
              <a:t>N-AWIPS phase-out continuing through at least FY21 (transition to AWIPS)</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 name="Google Shape;97;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03" name="Google Shape;103;p5"/>
          <p:cNvPicPr preferRelativeResize="0"/>
          <p:nvPr/>
        </p:nvPicPr>
        <p:blipFill rotWithShape="1">
          <a:blip r:embed="rId3">
            <a:alphaModFix/>
          </a:blip>
          <a:srcRect b="0" l="0" r="0" t="0"/>
          <a:stretch/>
        </p:blipFill>
        <p:spPr>
          <a:xfrm>
            <a:off x="187050" y="114150"/>
            <a:ext cx="8769898" cy="4612875"/>
          </a:xfrm>
          <a:prstGeom prst="rect">
            <a:avLst/>
          </a:prstGeom>
          <a:noFill/>
          <a:ln>
            <a:noFill/>
          </a:ln>
        </p:spPr>
      </p:pic>
      <p:cxnSp>
        <p:nvCxnSpPr>
          <p:cNvPr id="104" name="Google Shape;104;p5"/>
          <p:cNvCxnSpPr/>
          <p:nvPr/>
        </p:nvCxnSpPr>
        <p:spPr>
          <a:xfrm flipH="1">
            <a:off x="1928825" y="234100"/>
            <a:ext cx="283200" cy="398100"/>
          </a:xfrm>
          <a:prstGeom prst="straightConnector1">
            <a:avLst/>
          </a:prstGeom>
          <a:noFill/>
          <a:ln cap="flat" cmpd="sng" w="28575">
            <a:solidFill>
              <a:srgbClr val="00FFFF"/>
            </a:solidFill>
            <a:prstDash val="solid"/>
            <a:round/>
            <a:headEnd len="sm" w="sm" type="none"/>
            <a:tailEnd len="med" w="med" type="triangle"/>
          </a:ln>
        </p:spPr>
      </p:cxnSp>
      <p:cxnSp>
        <p:nvCxnSpPr>
          <p:cNvPr id="105" name="Google Shape;105;p5"/>
          <p:cNvCxnSpPr/>
          <p:nvPr/>
        </p:nvCxnSpPr>
        <p:spPr>
          <a:xfrm flipH="1" rot="10800000">
            <a:off x="2036000" y="639725"/>
            <a:ext cx="1263000" cy="237300"/>
          </a:xfrm>
          <a:prstGeom prst="straightConnector1">
            <a:avLst/>
          </a:prstGeom>
          <a:noFill/>
          <a:ln cap="flat" cmpd="sng" w="28575">
            <a:solidFill>
              <a:srgbClr val="00FFFF"/>
            </a:solidFill>
            <a:prstDash val="solid"/>
            <a:round/>
            <a:headEnd len="sm" w="sm" type="none"/>
            <a:tailEnd len="med" w="med" type="triangle"/>
          </a:ln>
        </p:spPr>
      </p:cxnSp>
      <p:cxnSp>
        <p:nvCxnSpPr>
          <p:cNvPr id="106" name="Google Shape;106;p5"/>
          <p:cNvCxnSpPr/>
          <p:nvPr/>
        </p:nvCxnSpPr>
        <p:spPr>
          <a:xfrm>
            <a:off x="2028325" y="976550"/>
            <a:ext cx="436200" cy="76500"/>
          </a:xfrm>
          <a:prstGeom prst="straightConnector1">
            <a:avLst/>
          </a:prstGeom>
          <a:noFill/>
          <a:ln cap="flat" cmpd="sng" w="28575">
            <a:solidFill>
              <a:srgbClr val="00FFFF"/>
            </a:solidFill>
            <a:prstDash val="solid"/>
            <a:round/>
            <a:headEnd len="sm" w="sm" type="none"/>
            <a:tailEnd len="med" w="med" type="triangle"/>
          </a:ln>
        </p:spPr>
      </p:cxnSp>
      <p:cxnSp>
        <p:nvCxnSpPr>
          <p:cNvPr id="107" name="Google Shape;107;p5"/>
          <p:cNvCxnSpPr/>
          <p:nvPr/>
        </p:nvCxnSpPr>
        <p:spPr>
          <a:xfrm flipH="1">
            <a:off x="1959325" y="1198500"/>
            <a:ext cx="38400" cy="811200"/>
          </a:xfrm>
          <a:prstGeom prst="straightConnector1">
            <a:avLst/>
          </a:prstGeom>
          <a:noFill/>
          <a:ln cap="flat" cmpd="sng" w="28575">
            <a:solidFill>
              <a:srgbClr val="00FFFF"/>
            </a:solidFill>
            <a:prstDash val="solid"/>
            <a:round/>
            <a:headEnd len="sm" w="sm" type="none"/>
            <a:tailEnd len="med" w="med" type="triangle"/>
          </a:ln>
        </p:spPr>
      </p:cxnSp>
      <p:cxnSp>
        <p:nvCxnSpPr>
          <p:cNvPr id="108" name="Google Shape;108;p5"/>
          <p:cNvCxnSpPr/>
          <p:nvPr/>
        </p:nvCxnSpPr>
        <p:spPr>
          <a:xfrm flipH="1" rot="10800000">
            <a:off x="2280925" y="2729375"/>
            <a:ext cx="436200" cy="137700"/>
          </a:xfrm>
          <a:prstGeom prst="straightConnector1">
            <a:avLst/>
          </a:prstGeom>
          <a:noFill/>
          <a:ln cap="flat" cmpd="sng" w="28575">
            <a:solidFill>
              <a:srgbClr val="00FFFF"/>
            </a:solidFill>
            <a:prstDash val="solid"/>
            <a:round/>
            <a:headEnd len="sm" w="sm" type="none"/>
            <a:tailEnd len="med" w="med" type="triangle"/>
          </a:ln>
        </p:spPr>
      </p:cxnSp>
      <p:sp>
        <p:nvSpPr>
          <p:cNvPr id="109" name="Google Shape;109;p5"/>
          <p:cNvSpPr/>
          <p:nvPr/>
        </p:nvSpPr>
        <p:spPr>
          <a:xfrm>
            <a:off x="2143150" y="96325"/>
            <a:ext cx="321300" cy="137700"/>
          </a:xfrm>
          <a:prstGeom prst="roundRect">
            <a:avLst>
              <a:gd fmla="val 16667" name="adj"/>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00"/>
              </a:solidFill>
              <a:latin typeface="Arial"/>
              <a:ea typeface="Arial"/>
              <a:cs typeface="Arial"/>
              <a:sym typeface="Arial"/>
            </a:endParaRPr>
          </a:p>
        </p:txBody>
      </p:sp>
      <p:sp>
        <p:nvSpPr>
          <p:cNvPr id="110" name="Google Shape;110;p5"/>
          <p:cNvSpPr txBox="1"/>
          <p:nvPr/>
        </p:nvSpPr>
        <p:spPr>
          <a:xfrm>
            <a:off x="4666175" y="114150"/>
            <a:ext cx="3724790" cy="3981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FF"/>
                </a:solidFill>
                <a:latin typeface="Arial"/>
                <a:ea typeface="Arial"/>
                <a:cs typeface="Arial"/>
                <a:sym typeface="Arial"/>
              </a:rPr>
              <a:t>AWIPS/CAVE/D2D Menus for GOES-17</a:t>
            </a:r>
            <a:endParaRPr b="0" i="1" sz="1400" u="none" cap="none" strike="noStrike">
              <a:solidFill>
                <a:srgbClr val="0000FF"/>
              </a:solidFill>
              <a:latin typeface="Arial"/>
              <a:ea typeface="Arial"/>
              <a:cs typeface="Arial"/>
              <a:sym typeface="Arial"/>
            </a:endParaRPr>
          </a:p>
        </p:txBody>
      </p:sp>
      <p:pic>
        <p:nvPicPr>
          <p:cNvPr id="111" name="Google Shape;111;p5"/>
          <p:cNvPicPr preferRelativeResize="0"/>
          <p:nvPr/>
        </p:nvPicPr>
        <p:blipFill rotWithShape="1">
          <a:blip r:embed="rId4">
            <a:alphaModFix/>
          </a:blip>
          <a:srcRect b="28667" l="57410" r="20455" t="23821"/>
          <a:stretch/>
        </p:blipFill>
        <p:spPr>
          <a:xfrm>
            <a:off x="2763350" y="2675975"/>
            <a:ext cx="1781747" cy="205104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6"/>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1800"/>
              <a:t>AWIPS/CAVE/D2D Example: GOES-17 ABI 0.64µm West Full Disk</a:t>
            </a:r>
            <a:endParaRPr sz="1800"/>
          </a:p>
        </p:txBody>
      </p:sp>
      <p:sp>
        <p:nvSpPr>
          <p:cNvPr id="117" name="Google Shape;11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8" name="Google Shape;118;p6"/>
          <p:cNvPicPr preferRelativeResize="0"/>
          <p:nvPr/>
        </p:nvPicPr>
        <p:blipFill rotWithShape="1">
          <a:blip r:embed="rId3">
            <a:alphaModFix/>
          </a:blip>
          <a:srcRect b="0" l="0" r="0" t="0"/>
          <a:stretch/>
        </p:blipFill>
        <p:spPr>
          <a:xfrm>
            <a:off x="259825" y="578575"/>
            <a:ext cx="8572474" cy="4443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7"/>
          <p:cNvSpPr txBox="1"/>
          <p:nvPr>
            <p:ph type="ctrTitle"/>
          </p:nvPr>
        </p:nvSpPr>
        <p:spPr>
          <a:xfrm>
            <a:off x="311700" y="0"/>
            <a:ext cx="8520600" cy="4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1800"/>
              <a:t>AWIPS Example: GOES-17 ABI 10.3µm Mesoscale Sectors (</a:t>
            </a:r>
            <a:r>
              <a:rPr lang="en" sz="1800">
                <a:solidFill>
                  <a:srgbClr val="0000FF"/>
                </a:solidFill>
              </a:rPr>
              <a:t>Default Locations</a:t>
            </a:r>
            <a:r>
              <a:rPr lang="en" sz="1800"/>
              <a:t>)</a:t>
            </a:r>
            <a:endParaRPr sz="1800"/>
          </a:p>
        </p:txBody>
      </p:sp>
      <p:sp>
        <p:nvSpPr>
          <p:cNvPr id="124" name="Google Shape;12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25" name="Google Shape;125;p7"/>
          <p:cNvPicPr preferRelativeResize="0"/>
          <p:nvPr/>
        </p:nvPicPr>
        <p:blipFill>
          <a:blip r:embed="rId3">
            <a:alphaModFix/>
          </a:blip>
          <a:stretch>
            <a:fillRect/>
          </a:stretch>
        </p:blipFill>
        <p:spPr>
          <a:xfrm>
            <a:off x="102875" y="679300"/>
            <a:ext cx="8995625" cy="3643500"/>
          </a:xfrm>
          <a:prstGeom prst="rect">
            <a:avLst/>
          </a:prstGeom>
          <a:noFill/>
          <a:ln>
            <a:noFill/>
          </a:ln>
        </p:spPr>
      </p:pic>
      <p:sp>
        <p:nvSpPr>
          <p:cNvPr id="126" name="Google Shape;126;p7"/>
          <p:cNvSpPr/>
          <p:nvPr/>
        </p:nvSpPr>
        <p:spPr>
          <a:xfrm>
            <a:off x="4034975" y="4397075"/>
            <a:ext cx="4747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chemeClr val="dk1"/>
                </a:solidFill>
              </a:rPr>
              <a:t>WMESO-1 and WMESO-2              23:06</a:t>
            </a:r>
            <a:r>
              <a:rPr b="0" i="0" lang="en" sz="1400" u="none" cap="none" strike="noStrike">
                <a:solidFill>
                  <a:schemeClr val="dk1"/>
                </a:solidFill>
                <a:latin typeface="Arial"/>
                <a:ea typeface="Arial"/>
                <a:cs typeface="Arial"/>
                <a:sym typeface="Arial"/>
              </a:rPr>
              <a:t>Z / 18 Feb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